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handoutMasterIdLst>
    <p:handoutMasterId r:id="rId38"/>
  </p:handoutMasterIdLst>
  <p:sldIdLst>
    <p:sldId id="863" r:id="rId5"/>
    <p:sldId id="831" r:id="rId6"/>
    <p:sldId id="1050" r:id="rId7"/>
    <p:sldId id="924" r:id="rId8"/>
    <p:sldId id="1063" r:id="rId9"/>
    <p:sldId id="1064" r:id="rId10"/>
    <p:sldId id="972" r:id="rId11"/>
    <p:sldId id="1065" r:id="rId12"/>
    <p:sldId id="1062" r:id="rId13"/>
    <p:sldId id="1055" r:id="rId14"/>
    <p:sldId id="1056" r:id="rId15"/>
    <p:sldId id="1057" r:id="rId16"/>
    <p:sldId id="1058" r:id="rId17"/>
    <p:sldId id="1061" r:id="rId18"/>
    <p:sldId id="961" r:id="rId19"/>
    <p:sldId id="1052" r:id="rId20"/>
    <p:sldId id="1053" r:id="rId21"/>
    <p:sldId id="1051" r:id="rId22"/>
    <p:sldId id="1060" r:id="rId23"/>
    <p:sldId id="984" r:id="rId24"/>
    <p:sldId id="489" r:id="rId25"/>
    <p:sldId id="500" r:id="rId26"/>
    <p:sldId id="1070" r:id="rId27"/>
    <p:sldId id="1066" r:id="rId28"/>
    <p:sldId id="1075" r:id="rId29"/>
    <p:sldId id="1071" r:id="rId30"/>
    <p:sldId id="1073" r:id="rId31"/>
    <p:sldId id="1067" r:id="rId32"/>
    <p:sldId id="1068" r:id="rId33"/>
    <p:sldId id="1069" r:id="rId34"/>
    <p:sldId id="884" r:id="rId35"/>
    <p:sldId id="1074"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26F6F1-D6D5-0385-CDDF-9FE28C3C28CB}" name="Anna Arnone" initials="AA" userId="S::anna.arnone@astro.org::5f22cd83-b64e-4a33-9c39-0c6f894ac8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Arnone" initials="AA" lastIdx="24" clrIdx="0"/>
  <p:cmAuthor id="2" name="Sabin Motwani" initials="SM" lastIdx="1" clrIdx="1"/>
  <p:cmAuthor id="3" name="Sabin Motwani" initials="SM [2]" lastIdx="1" clrIdx="2"/>
  <p:cmAuthor id="4" name="Sabin Motwani" initials="SM [3]" lastIdx="1" clrIdx="3"/>
  <p:cmAuthor id="5" name="Sabin Motwani" initials="SM [4]" lastIdx="1" clrIdx="4"/>
  <p:cmAuthor id="6" name="Sabin Motwani" initials="SM [5]" lastIdx="1" clrIdx="5"/>
  <p:cmAuthor id="7" name="Sabin Motwani" initials="SM [6]" lastIdx="1" clrIdx="6"/>
  <p:cmAuthor id="8" name="Sabin Motwani" initials="SM [7]" lastIdx="1" clrIdx="7"/>
  <p:cmAuthor id="9" name="Sabin Motwani" initials="SM [8]" lastIdx="1" clrIdx="8"/>
  <p:cmAuthor id="10" name="Sabin Motwani" initials="SM [9]" lastIdx="1" clrIdx="9"/>
  <p:cmAuthor id="11" name="Sabin Motwani" initials="SM [10]" lastIdx="1" clrIdx="10"/>
  <p:cmAuthor id="12" name="Sabin Motwani" initials="SM [11]" lastIdx="1" clrIdx="11"/>
  <p:cmAuthor id="13" name="Sabin Motwani" initials="SM [12]" lastIdx="1" clrIdx="12"/>
  <p:cmAuthor id="14" name="Sabin Motwani" initials="SM [13]" lastIdx="1" clrIdx="13"/>
  <p:cmAuthor id="15" name="Sabin Motwani" initials="SM [14]" lastIdx="1" clrIdx="14"/>
  <p:cmAuthor id="16" name="Sabin Motwani" initials="SM [15]" lastIdx="1" clrIdx="15"/>
  <p:cmAuthor id="17" name="Sabin Motwani" initials="SM [16]" lastIdx="1" clrIdx="16"/>
  <p:cmAuthor id="18" name="Sabin Motwani" initials="SM [17]" lastIdx="1" clrIdx="17"/>
  <p:cmAuthor id="19" name="Sabin Motwani" initials="SM [18]" lastIdx="1" clrIdx="18"/>
  <p:cmAuthor id="20" name="Sabin Motwani" initials="SM [19]" lastIdx="1" clrIdx="19"/>
  <p:cmAuthor id="21" name="Sabin Motwani" initials="SM [20]" lastIdx="1" clrIdx="20"/>
  <p:cmAuthor id="22" name="Sabin Motwani" initials="SM [21]" lastIdx="1" clrIdx="21"/>
  <p:cmAuthor id="23" name="Sabin Motwani" initials="SM [22]" lastIdx="1" clrIdx="22"/>
  <p:cmAuthor id="24" name="Sabin Motwani" initials="SM [23]" lastIdx="1" clrIdx="23"/>
  <p:cmAuthor id="25" name="Sabin Motwani" initials="SM [24]" lastIdx="1" clrIdx="24"/>
  <p:cmAuthor id="26" name="Sabin Motwani" initials="SM [25]" lastIdx="1" clrIdx="25"/>
  <p:cmAuthor id="27" name="Sabin Motwani" initials="SM [26]" lastIdx="1" clrIdx="2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1"/>
    <a:srgbClr val="FFFF8B"/>
    <a:srgbClr val="FFFF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20357-0272-426F-A3EC-A2A5959CBF32}" v="1" dt="2023-03-20T17:15:03.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363CBD-3C79-4ED1-8582-66CEF63CC104}" type="datetimeFigureOut">
              <a:rPr lang="en-US" smtClean="0"/>
              <a:pPr/>
              <a:t>3/20/2023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AE732A-6480-4148-909D-922E4B103715}" type="slidenum">
              <a:rPr lang="en-US" smtClean="0"/>
              <a:pPr/>
              <a:t>‹#›</a:t>
            </a:fld>
            <a:endParaRPr lang="en-US"/>
          </a:p>
        </p:txBody>
      </p:sp>
    </p:spTree>
    <p:extLst>
      <p:ext uri="{BB962C8B-B14F-4D97-AF65-F5344CB8AC3E}">
        <p14:creationId xmlns:p14="http://schemas.microsoft.com/office/powerpoint/2010/main" val="155751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70C99C-9B45-4B10-B26E-5B1F3C58348B}" type="datetimeFigureOut">
              <a:rPr lang="en-US" smtClean="0"/>
              <a:pPr/>
              <a:t>3/20/2023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5A7E40-5F5C-4FBC-8BC4-B8AC93C1D56D}" type="slidenum">
              <a:rPr lang="en-US" smtClean="0"/>
              <a:pPr/>
              <a:t>‹#›</a:t>
            </a:fld>
            <a:endParaRPr lang="en-US"/>
          </a:p>
        </p:txBody>
      </p:sp>
    </p:spTree>
    <p:extLst>
      <p:ext uri="{BB962C8B-B14F-4D97-AF65-F5344CB8AC3E}">
        <p14:creationId xmlns:p14="http://schemas.microsoft.com/office/powerpoint/2010/main" val="367274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Verdana" panose="020B0604030504040204" pitchFamily="34" charset="0"/>
                <a:ea typeface="Verdana" panose="020B0604030504040204" pitchFamily="34" charset="0"/>
              </a:rPr>
              <a:t>Radiation therapy has led to many more lives saved than the combined lives lost from accidental or malicious use of radiation </a:t>
            </a:r>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4</a:t>
            </a:fld>
            <a:endParaRPr lang="en-US"/>
          </a:p>
        </p:txBody>
      </p:sp>
    </p:spTree>
    <p:extLst>
      <p:ext uri="{BB962C8B-B14F-4D97-AF65-F5344CB8AC3E}">
        <p14:creationId xmlns:p14="http://schemas.microsoft.com/office/powerpoint/2010/main" val="222872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rgbClr val="C00000"/>
                </a:solidFill>
                <a:latin typeface="Verdana" panose="020B0604030504040204" pitchFamily="34" charset="0"/>
                <a:ea typeface="Verdana" panose="020B0604030504040204" pitchFamily="34" charset="0"/>
              </a:rPr>
              <a:t>Since these patients are incurable, before any intervention goals of care should always be evaluated and hospice considered, depending on patient’s values and wishes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C0000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solidFill>
                  <a:srgbClr val="C00000"/>
                </a:solidFill>
                <a:effectLst/>
                <a:latin typeface="Arial" panose="020B0604020202020204" pitchFamily="34" charset="0"/>
                <a:ea typeface="Calibri" panose="020F0502020204030204" pitchFamily="34" charset="0"/>
              </a:rPr>
              <a:t>Care of physical symptoms is often fragmented and inefficient due to sequential, rather than concurrent referrals to different types of physicians.</a:t>
            </a:r>
            <a:endParaRPr lang="en-US" sz="100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a:solidFill>
                <a:srgbClr val="C00000"/>
              </a:solidFill>
              <a:latin typeface="Verdana" panose="020B0604030504040204" pitchFamily="34" charset="0"/>
              <a:ea typeface="Verdana" panose="020B0604030504040204" pitchFamily="34" charset="0"/>
            </a:endParaRPr>
          </a:p>
          <a:p>
            <a:endParaRPr lang="en-US" sz="1000" b="0"/>
          </a:p>
        </p:txBody>
      </p:sp>
      <p:sp>
        <p:nvSpPr>
          <p:cNvPr id="4" name="Slide Number Placeholder 3"/>
          <p:cNvSpPr>
            <a:spLocks noGrp="1"/>
          </p:cNvSpPr>
          <p:nvPr>
            <p:ph type="sldNum" sz="quarter" idx="5"/>
          </p:nvPr>
        </p:nvSpPr>
        <p:spPr/>
        <p:txBody>
          <a:bodyPr/>
          <a:lstStyle/>
          <a:p>
            <a:fld id="{9D5A7E40-5F5C-4FBC-8BC4-B8AC93C1D56D}" type="slidenum">
              <a:rPr lang="en-US" smtClean="0"/>
              <a:pPr/>
              <a:t>15</a:t>
            </a:fld>
            <a:endParaRPr lang="en-US"/>
          </a:p>
        </p:txBody>
      </p:sp>
    </p:spTree>
    <p:extLst>
      <p:ext uri="{BB962C8B-B14F-4D97-AF65-F5344CB8AC3E}">
        <p14:creationId xmlns:p14="http://schemas.microsoft.com/office/powerpoint/2010/main" val="337636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atin typeface="Verdana" panose="020B0604030504040204" pitchFamily="34" charset="0"/>
                <a:ea typeface="Verdana" panose="020B0604030504040204" pitchFamily="34" charset="0"/>
              </a:rPr>
              <a:t>Its</a:t>
            </a:r>
            <a:r>
              <a:rPr lang="en-US" baseline="0">
                <a:latin typeface="Verdana" panose="020B0604030504040204" pitchFamily="34" charset="0"/>
                <a:ea typeface="Verdana" panose="020B0604030504040204" pitchFamily="34" charset="0"/>
              </a:rPr>
              <a:t> not anyone’s fault – deficiencies in cross-training and usually a</a:t>
            </a:r>
            <a:r>
              <a:rPr lang="en-US">
                <a:latin typeface="Verdana" panose="020B0604030504040204" pitchFamily="34" charset="0"/>
                <a:ea typeface="Verdana" panose="020B0604030504040204" pitchFamily="34" charset="0"/>
              </a:rPr>
              <a:t> lack</a:t>
            </a:r>
            <a:r>
              <a:rPr lang="en-US" baseline="0">
                <a:latin typeface="Verdana" panose="020B0604030504040204" pitchFamily="34" charset="0"/>
                <a:ea typeface="Verdana" panose="020B0604030504040204" pitchFamily="34" charset="0"/>
              </a:rPr>
              <a:t> of</a:t>
            </a:r>
            <a:r>
              <a:rPr lang="en-US">
                <a:latin typeface="Verdana" panose="020B0604030504040204" pitchFamily="34" charset="0"/>
                <a:ea typeface="Verdana" panose="020B0604030504040204" pitchFamily="34" charset="0"/>
              </a:rPr>
              <a:t> randomized evidence to guide management in palliative setting</a:t>
            </a:r>
          </a:p>
          <a:p>
            <a:pPr lvl="1"/>
            <a:endParaRPr lang="en-US">
              <a:latin typeface="Verdana" panose="020B0604030504040204" pitchFamily="34" charset="0"/>
              <a:ea typeface="Verdana" panose="020B0604030504040204" pitchFamily="34" charset="0"/>
            </a:endParaRPr>
          </a:p>
          <a:p>
            <a:pPr lvl="1"/>
            <a:r>
              <a:rPr lang="en-US">
                <a:latin typeface="Verdana" panose="020B0604030504040204" pitchFamily="34" charset="0"/>
                <a:ea typeface="Verdana" panose="020B0604030504040204" pitchFamily="34" charset="0"/>
              </a:rPr>
              <a:t>Expedite treatment</a:t>
            </a:r>
          </a:p>
          <a:p>
            <a:pPr lvl="2"/>
            <a:r>
              <a:rPr lang="en-US">
                <a:latin typeface="Verdana" panose="020B0604030504040204" pitchFamily="34" charset="0"/>
                <a:ea typeface="Verdana" panose="020B0604030504040204" pitchFamily="34" charset="0"/>
              </a:rPr>
              <a:t>Important in a symptomatic patient</a:t>
            </a:r>
          </a:p>
          <a:p>
            <a:pPr lvl="2"/>
            <a:r>
              <a:rPr lang="en-US">
                <a:latin typeface="Verdana" panose="020B0604030504040204" pitchFamily="34" charset="0"/>
                <a:ea typeface="Verdana" panose="020B0604030504040204" pitchFamily="34" charset="0"/>
              </a:rPr>
              <a:t>RT treatment planning takes some time – better to start early</a:t>
            </a:r>
          </a:p>
          <a:p>
            <a:pPr lvl="2"/>
            <a:r>
              <a:rPr lang="en-US">
                <a:latin typeface="Verdana" panose="020B0604030504040204" pitchFamily="34" charset="0"/>
                <a:ea typeface="Verdana" panose="020B0604030504040204" pitchFamily="34" charset="0"/>
              </a:rPr>
              <a:t>Greater likelihood patients will live long enough to benefit from palliative RT if initiated earlier in course</a:t>
            </a:r>
          </a:p>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16</a:t>
            </a:fld>
            <a:endParaRPr lang="en-US"/>
          </a:p>
        </p:txBody>
      </p:sp>
    </p:spTree>
    <p:extLst>
      <p:ext uri="{BB962C8B-B14F-4D97-AF65-F5344CB8AC3E}">
        <p14:creationId xmlns:p14="http://schemas.microsoft.com/office/powerpoint/2010/main" val="178348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17</a:t>
            </a:fld>
            <a:endParaRPr lang="en-US"/>
          </a:p>
        </p:txBody>
      </p:sp>
    </p:spTree>
    <p:extLst>
      <p:ext uri="{BB962C8B-B14F-4D97-AF65-F5344CB8AC3E}">
        <p14:creationId xmlns:p14="http://schemas.microsoft.com/office/powerpoint/2010/main" val="221292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18</a:t>
            </a:fld>
            <a:endParaRPr lang="en-US"/>
          </a:p>
        </p:txBody>
      </p:sp>
    </p:spTree>
    <p:extLst>
      <p:ext uri="{BB962C8B-B14F-4D97-AF65-F5344CB8AC3E}">
        <p14:creationId xmlns:p14="http://schemas.microsoft.com/office/powerpoint/2010/main" val="354504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19</a:t>
            </a:fld>
            <a:endParaRPr lang="en-US"/>
          </a:p>
        </p:txBody>
      </p:sp>
    </p:spTree>
    <p:extLst>
      <p:ext uri="{BB962C8B-B14F-4D97-AF65-F5344CB8AC3E}">
        <p14:creationId xmlns:p14="http://schemas.microsoft.com/office/powerpoint/2010/main" val="275657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22222"/>
                </a:solidFill>
                <a:effectLst/>
                <a:latin typeface="Arial" panose="020B0604020202020204" pitchFamily="34" charset="0"/>
              </a:rPr>
              <a:t>Consultation, simulation, and treatment planning can be occurring in the background while someone is waiting for a biopsy or pathology results (which can expedite overall patient care)</a:t>
            </a:r>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20</a:t>
            </a:fld>
            <a:endParaRPr lang="en-US"/>
          </a:p>
        </p:txBody>
      </p:sp>
    </p:spTree>
    <p:extLst>
      <p:ext uri="{BB962C8B-B14F-4D97-AF65-F5344CB8AC3E}">
        <p14:creationId xmlns:p14="http://schemas.microsoft.com/office/powerpoint/2010/main" val="96129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22222"/>
                </a:solidFill>
                <a:effectLst/>
                <a:latin typeface="Arial" panose="020B0604020202020204" pitchFamily="34" charset="0"/>
              </a:rPr>
              <a:t>Some masks are now open (w/ surface imaging and/or can be made to be open around the eyes/nose to make the treatment more tolerable).  A tip that could also be added to the notes section is that asking nursing to dose pain medication and 45 minutes before radiation therapy procedures can be helpful (less pain in transport / on sim or treatment table)</a:t>
            </a:r>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21</a:t>
            </a:fld>
            <a:endParaRPr lang="en-US"/>
          </a:p>
        </p:txBody>
      </p:sp>
    </p:spTree>
    <p:extLst>
      <p:ext uri="{BB962C8B-B14F-4D97-AF65-F5344CB8AC3E}">
        <p14:creationId xmlns:p14="http://schemas.microsoft.com/office/powerpoint/2010/main" val="383653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Verdana" pitchFamily="34" charset="0"/>
                <a:ea typeface="Verdana" pitchFamily="34" charset="0"/>
                <a:cs typeface="Verdana" pitchFamily="34" charset="0"/>
              </a:rPr>
              <a:t>The following cases were written to highlight the importance of early multidisciplinary involvement of different types of cancer specialists, including radiation oncologists. </a:t>
            </a:r>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23</a:t>
            </a:fld>
            <a:endParaRPr lang="en-US"/>
          </a:p>
        </p:txBody>
      </p:sp>
    </p:spTree>
    <p:extLst>
      <p:ext uri="{BB962C8B-B14F-4D97-AF65-F5344CB8AC3E}">
        <p14:creationId xmlns:p14="http://schemas.microsoft.com/office/powerpoint/2010/main" val="167539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Typically a case like this would be treated with palliative RT followed by systemic therapy, but radiation oncology needs to be consulted early on to help get on the same page with the rest of the team.</a:t>
            </a:r>
          </a:p>
          <a:p>
            <a:endParaRPr lang="en-US"/>
          </a:p>
          <a:p>
            <a:r>
              <a:rPr lang="en-US"/>
              <a:t> In practice, what actually happened with this patient is that rad </a:t>
            </a:r>
            <a:r>
              <a:rPr lang="en-US" err="1"/>
              <a:t>onc</a:t>
            </a:r>
            <a:r>
              <a:rPr lang="en-US"/>
              <a:t> was not consulted and orthopedics directed embolization, an aborted surgery, and then IR ablation, none of which helped the patient’s pain. After a delay, once radiation was started his pain gradually improved and he has been relatively pain free for the rest of his life until he ultimately died of progressive systemic disease 12 months later. </a:t>
            </a:r>
            <a:endParaRPr lang="en-US">
              <a:cs typeface="Calibri"/>
            </a:endParaRPr>
          </a:p>
        </p:txBody>
      </p:sp>
      <p:sp>
        <p:nvSpPr>
          <p:cNvPr id="4" name="Slide Number Placeholder 3"/>
          <p:cNvSpPr>
            <a:spLocks noGrp="1"/>
          </p:cNvSpPr>
          <p:nvPr>
            <p:ph type="sldNum" sz="quarter" idx="5"/>
          </p:nvPr>
        </p:nvSpPr>
        <p:spPr/>
        <p:txBody>
          <a:bodyPr/>
          <a:lstStyle/>
          <a:p>
            <a:fld id="{9D5A7E40-5F5C-4FBC-8BC4-B8AC93C1D56D}" type="slidenum">
              <a:rPr lang="en-US" smtClean="0"/>
              <a:pPr/>
              <a:t>24</a:t>
            </a:fld>
            <a:endParaRPr lang="en-US"/>
          </a:p>
        </p:txBody>
      </p:sp>
    </p:spTree>
    <p:extLst>
      <p:ext uri="{BB962C8B-B14F-4D97-AF65-F5344CB8AC3E}">
        <p14:creationId xmlns:p14="http://schemas.microsoft.com/office/powerpoint/2010/main" val="3381248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Neurosurgery, radiation oncology, and the patients medical oncologist should be consulted simultaneously. Important that they discuss optimal treatment approach in the context of his life expectancy.</a:t>
            </a:r>
          </a:p>
          <a:p>
            <a:endParaRPr lang="en-US">
              <a:cs typeface="Calibri"/>
            </a:endParaRPr>
          </a:p>
          <a:p>
            <a:r>
              <a:rPr lang="en-US">
                <a:cs typeface="Calibri"/>
              </a:rPr>
              <a:t>Decadron will help with his symptoms. </a:t>
            </a:r>
          </a:p>
          <a:p>
            <a:endParaRPr lang="en-US">
              <a:cs typeface="Calibri"/>
            </a:endParaRPr>
          </a:p>
          <a:p>
            <a:r>
              <a:rPr lang="en-US">
                <a:cs typeface="Calibri"/>
              </a:rPr>
              <a:t>Surgery will have little role given that there are multiple lesions and all are small. Hospital discharge with steroids and set up for outpatient stereotactic radiosurgery would be preferred given the limited number of small lesions. Whole brain radiation becomes the preferred option if more brain metastases are present, at the expense of toxicity. If a dominant lesion is present surgical resection would be useful for immediate symptom relief, even in some cases when multiple brain metastases are present. </a:t>
            </a:r>
          </a:p>
        </p:txBody>
      </p:sp>
      <p:sp>
        <p:nvSpPr>
          <p:cNvPr id="4" name="Slide Number Placeholder 3"/>
          <p:cNvSpPr>
            <a:spLocks noGrp="1"/>
          </p:cNvSpPr>
          <p:nvPr>
            <p:ph type="sldNum" sz="quarter" idx="5"/>
          </p:nvPr>
        </p:nvSpPr>
        <p:spPr/>
        <p:txBody>
          <a:bodyPr/>
          <a:lstStyle/>
          <a:p>
            <a:fld id="{9D5A7E40-5F5C-4FBC-8BC4-B8AC93C1D56D}" type="slidenum">
              <a:rPr lang="en-US" smtClean="0"/>
              <a:pPr/>
              <a:t>25</a:t>
            </a:fld>
            <a:endParaRPr lang="en-US"/>
          </a:p>
        </p:txBody>
      </p:sp>
    </p:spTree>
    <p:extLst>
      <p:ext uri="{BB962C8B-B14F-4D97-AF65-F5344CB8AC3E}">
        <p14:creationId xmlns:p14="http://schemas.microsoft.com/office/powerpoint/2010/main" val="421956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6</a:t>
            </a:fld>
            <a:endParaRPr lang="en-US"/>
          </a:p>
        </p:txBody>
      </p:sp>
    </p:spTree>
    <p:extLst>
      <p:ext uri="{BB962C8B-B14F-4D97-AF65-F5344CB8AC3E}">
        <p14:creationId xmlns:p14="http://schemas.microsoft.com/office/powerpoint/2010/main" val="3707042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26</a:t>
            </a:fld>
            <a:endParaRPr lang="en-US"/>
          </a:p>
        </p:txBody>
      </p:sp>
    </p:spTree>
    <p:extLst>
      <p:ext uri="{BB962C8B-B14F-4D97-AF65-F5344CB8AC3E}">
        <p14:creationId xmlns:p14="http://schemas.microsoft.com/office/powerpoint/2010/main" val="213452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how radiation or </a:t>
            </a:r>
            <a:r>
              <a:rPr lang="en-US" err="1"/>
              <a:t>chemosensitive</a:t>
            </a:r>
            <a:r>
              <a:rPr lang="en-US"/>
              <a:t> tumors do not need surgery. It would be wasting time to consult the surgeons first and delay consults to others. Some surgeons might even operate. </a:t>
            </a:r>
          </a:p>
          <a:p>
            <a:endParaRPr lang="en-US"/>
          </a:p>
          <a:p>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27</a:t>
            </a:fld>
            <a:endParaRPr lang="en-US"/>
          </a:p>
        </p:txBody>
      </p:sp>
    </p:spTree>
    <p:extLst>
      <p:ext uri="{BB962C8B-B14F-4D97-AF65-F5344CB8AC3E}">
        <p14:creationId xmlns:p14="http://schemas.microsoft.com/office/powerpoint/2010/main" val="9953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28</a:t>
            </a:fld>
            <a:endParaRPr lang="en-US"/>
          </a:p>
        </p:txBody>
      </p:sp>
    </p:spTree>
    <p:extLst>
      <p:ext uri="{BB962C8B-B14F-4D97-AF65-F5344CB8AC3E}">
        <p14:creationId xmlns:p14="http://schemas.microsoft.com/office/powerpoint/2010/main" val="43943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31</a:t>
            </a:fld>
            <a:endParaRPr lang="en-US"/>
          </a:p>
        </p:txBody>
      </p:sp>
    </p:spTree>
    <p:extLst>
      <p:ext uri="{BB962C8B-B14F-4D97-AF65-F5344CB8AC3E}">
        <p14:creationId xmlns:p14="http://schemas.microsoft.com/office/powerpoint/2010/main" val="3492413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t>And to help us learn about how to improve the presentation in the future</a:t>
            </a:r>
          </a:p>
        </p:txBody>
      </p:sp>
      <p:sp>
        <p:nvSpPr>
          <p:cNvPr id="4" name="Slide Number Placeholder 3"/>
          <p:cNvSpPr>
            <a:spLocks noGrp="1"/>
          </p:cNvSpPr>
          <p:nvPr>
            <p:ph type="sldNum" sz="quarter" idx="10"/>
          </p:nvPr>
        </p:nvSpPr>
        <p:spPr/>
        <p:txBody>
          <a:bodyPr/>
          <a:lstStyle/>
          <a:p>
            <a:fld id="{9D5A7E40-5F5C-4FBC-8BC4-B8AC93C1D56D}" type="slidenum">
              <a:rPr lang="en-US" smtClean="0"/>
              <a:pPr/>
              <a:t>32</a:t>
            </a:fld>
            <a:endParaRPr lang="en-US"/>
          </a:p>
        </p:txBody>
      </p:sp>
    </p:spTree>
    <p:extLst>
      <p:ext uri="{BB962C8B-B14F-4D97-AF65-F5344CB8AC3E}">
        <p14:creationId xmlns:p14="http://schemas.microsoft.com/office/powerpoint/2010/main" val="3389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7</a:t>
            </a:fld>
            <a:endParaRPr lang="en-US"/>
          </a:p>
        </p:txBody>
      </p:sp>
    </p:spTree>
    <p:extLst>
      <p:ext uri="{BB962C8B-B14F-4D97-AF65-F5344CB8AC3E}">
        <p14:creationId xmlns:p14="http://schemas.microsoft.com/office/powerpoint/2010/main" val="1749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9</a:t>
            </a:fld>
            <a:endParaRPr lang="en-US"/>
          </a:p>
        </p:txBody>
      </p:sp>
    </p:spTree>
    <p:extLst>
      <p:ext uri="{BB962C8B-B14F-4D97-AF65-F5344CB8AC3E}">
        <p14:creationId xmlns:p14="http://schemas.microsoft.com/office/powerpoint/2010/main" val="259124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10</a:t>
            </a:fld>
            <a:endParaRPr lang="en-US"/>
          </a:p>
        </p:txBody>
      </p:sp>
    </p:spTree>
    <p:extLst>
      <p:ext uri="{BB962C8B-B14F-4D97-AF65-F5344CB8AC3E}">
        <p14:creationId xmlns:p14="http://schemas.microsoft.com/office/powerpoint/2010/main" val="378894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u="none">
              <a:solidFill>
                <a:schemeClr val="tx1">
                  <a:lumMod val="85000"/>
                  <a:lumOff val="15000"/>
                </a:schemeClr>
              </a:solidFill>
              <a:effectLst/>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9D5A7E40-5F5C-4FBC-8BC4-B8AC93C1D56D}" type="slidenum">
              <a:rPr lang="en-US" smtClean="0"/>
              <a:pPr/>
              <a:t>11</a:t>
            </a:fld>
            <a:endParaRPr lang="en-US"/>
          </a:p>
        </p:txBody>
      </p:sp>
    </p:spTree>
    <p:extLst>
      <p:ext uri="{BB962C8B-B14F-4D97-AF65-F5344CB8AC3E}">
        <p14:creationId xmlns:p14="http://schemas.microsoft.com/office/powerpoint/2010/main" val="229274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Somehow the toxicities are remembered</a:t>
            </a:r>
            <a:r>
              <a:rPr lang="en-US" baseline="0"/>
              <a:t> more</a:t>
            </a:r>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12</a:t>
            </a:fld>
            <a:endParaRPr lang="en-US"/>
          </a:p>
        </p:txBody>
      </p:sp>
    </p:spTree>
    <p:extLst>
      <p:ext uri="{BB962C8B-B14F-4D97-AF65-F5344CB8AC3E}">
        <p14:creationId xmlns:p14="http://schemas.microsoft.com/office/powerpoint/2010/main" val="356458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9D5A7E40-5F5C-4FBC-8BC4-B8AC93C1D56D}" type="slidenum">
              <a:rPr lang="en-US" smtClean="0"/>
              <a:pPr/>
              <a:t>13</a:t>
            </a:fld>
            <a:endParaRPr lang="en-US"/>
          </a:p>
        </p:txBody>
      </p:sp>
    </p:spTree>
    <p:extLst>
      <p:ext uri="{BB962C8B-B14F-4D97-AF65-F5344CB8AC3E}">
        <p14:creationId xmlns:p14="http://schemas.microsoft.com/office/powerpoint/2010/main" val="249036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A7E40-5F5C-4FBC-8BC4-B8AC93C1D56D}" type="slidenum">
              <a:rPr lang="en-US" smtClean="0"/>
              <a:pPr/>
              <a:t>14</a:t>
            </a:fld>
            <a:endParaRPr lang="en-US"/>
          </a:p>
        </p:txBody>
      </p:sp>
    </p:spTree>
    <p:extLst>
      <p:ext uri="{BB962C8B-B14F-4D97-AF65-F5344CB8AC3E}">
        <p14:creationId xmlns:p14="http://schemas.microsoft.com/office/powerpoint/2010/main" val="211226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6AA388-F839-4D8A-A54D-20D1E8CF00B5}" type="datetime1">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E022F-A828-421E-8C5B-042357FE28EA}" type="datetime1">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47736-B54B-42CB-A51D-D7E42EC605F8}" type="datetime1">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70DA1-72D8-4F8C-A30F-A25F5DCEB628}" type="datetime1">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F3229-B558-4D75-BF91-C2790D3160C6}" type="datetime1">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8B261-CE5E-41AA-9FE3-902135D0AF92}" type="datetime1">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1969D8-77BA-49A3-A0E6-5C678AAB8C9B}" type="datetime1">
              <a:rPr lang="en-US" smtClean="0"/>
              <a:pPr/>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DD85CA-CDA9-4365-9146-9061B2E9B11E}" type="datetime1">
              <a:rPr lang="en-US" smtClean="0"/>
              <a:pPr/>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AC7E6-A6A8-4686-8C34-ADA105F03D48}" type="datetime1">
              <a:rPr lang="en-US" smtClean="0"/>
              <a:pPr/>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3B76A-9EAC-4510-AD0F-223B51390550}" type="datetime1">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03F9AD-C79B-4C44-9871-D5CC5386D03B}" type="datetime1">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CF6FE-55EC-4699-ABBD-953C255798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14979-5F47-4B47-8BF1-22BCBC71E472}" type="datetime1">
              <a:rPr lang="en-US" smtClean="0"/>
              <a:pPr/>
              <a:t>3/20/2023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CF6FE-55EC-4699-ABBD-953C255798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b="1"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dcap.link/inpatients1" TargetMode="External"/><Relationship Id="rId2" Type="http://schemas.openxmlformats.org/officeDocument/2006/relationships/hyperlink" Target="https://redcap.link/inpatients-pr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99457"/>
            <a:ext cx="10439400" cy="5638800"/>
          </a:xfrm>
        </p:spPr>
        <p:txBody>
          <a:bodyPr vert="horz" lIns="68580" tIns="34290" rIns="68580" bIns="34290" rtlCol="0" anchor="t">
            <a:normAutofit/>
          </a:bodyPr>
          <a:lstStyle/>
          <a:p>
            <a:r>
              <a:rPr lang="en-US" sz="1800"/>
              <a:t>The purpose of these slides is to serve as a resource that any radiation oncologist can use when speaking about the role of palliative radiation therapy for hospitalized patients. </a:t>
            </a:r>
          </a:p>
          <a:p>
            <a:endParaRPr lang="en-US" sz="1800"/>
          </a:p>
          <a:p>
            <a:r>
              <a:rPr lang="en-US" sz="1800"/>
              <a:t>The target audience could include residents/fellows, staff physicians or mid-level providers in the field of emergency medicine, internal medicine, palliative care and medical oncology. Any user is welcome to format the slides as needed to fit their target audience.  </a:t>
            </a:r>
            <a:br>
              <a:rPr lang="en-US" sz="1800"/>
            </a:br>
            <a:endParaRPr lang="en-US" sz="1800"/>
          </a:p>
          <a:p>
            <a:r>
              <a:rPr lang="en-US" sz="1800"/>
              <a:t>Please ask attendees to complete either the pre-test or post-test so that we can assess the effectiveness of the slides. If you make significant changes to the content of the slides for your presentation, we prefer that you use the pre-test only. </a:t>
            </a:r>
          </a:p>
          <a:p>
            <a:pPr lvl="1"/>
            <a:r>
              <a:rPr lang="en-US" sz="1800"/>
              <a:t>Pre-test link: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https://redcap.link/inpatients-pre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a:t>Post-test link: </a:t>
            </a:r>
            <a:r>
              <a:rPr lang="en-US" sz="1800">
                <a:hlinkClick r:id="rId3"/>
              </a:rPr>
              <a:t>https://redcap.link/inpatients1</a:t>
            </a:r>
            <a:br>
              <a:rPr lang="en-US" sz="1800"/>
            </a:br>
            <a:endParaRPr lang="en-US" sz="1800"/>
          </a:p>
          <a:p>
            <a:r>
              <a:rPr lang="en-US" sz="1800"/>
              <a:t>Primary Author(s): Malcolm Mattes </a:t>
            </a:r>
          </a:p>
          <a:p>
            <a:r>
              <a:rPr lang="en-US" sz="1800"/>
              <a:t>Peer Reviewer(s):  Bailey Nelson, Gabriel Peters, Mike Corradetti, </a:t>
            </a:r>
            <a:r>
              <a:rPr lang="en-US" sz="1800" b="0" i="0" err="1">
                <a:solidFill>
                  <a:srgbClr val="222222"/>
                </a:solidFill>
                <a:effectLst/>
              </a:rPr>
              <a:t>Shunqing</a:t>
            </a:r>
            <a:r>
              <a:rPr lang="en-US" sz="1800" b="0" i="0">
                <a:solidFill>
                  <a:srgbClr val="222222"/>
                </a:solidFill>
                <a:effectLst/>
              </a:rPr>
              <a:t> Zhang, J. Ben Wilkinson</a:t>
            </a:r>
            <a:endParaRPr lang="en-US" sz="1800"/>
          </a:p>
          <a:p>
            <a:r>
              <a:rPr lang="en-US" sz="1800"/>
              <a:t>Additional Support: ASTRO Communications Committee</a:t>
            </a:r>
          </a:p>
          <a:p>
            <a:r>
              <a:rPr lang="en-US" sz="1800" b="1"/>
              <a:t>Last updated in September 2022 </a:t>
            </a:r>
            <a:r>
              <a:rPr lang="en-US" sz="1800"/>
              <a:t>– newer data may impact the accuracy of the content of these slides</a:t>
            </a:r>
          </a:p>
          <a:p>
            <a:endParaRPr lang="en-US" sz="1600"/>
          </a:p>
        </p:txBody>
      </p:sp>
      <p:sp>
        <p:nvSpPr>
          <p:cNvPr id="4" name="Title 1"/>
          <p:cNvSpPr txBox="1">
            <a:spLocks/>
          </p:cNvSpPr>
          <p:nvPr/>
        </p:nvSpPr>
        <p:spPr>
          <a:xfrm>
            <a:off x="152400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a:solidFill>
                  <a:schemeClr val="tx2"/>
                </a:solidFill>
                <a:latin typeface="+mn-lt"/>
                <a:ea typeface="Verdana" pitchFamily="34" charset="0"/>
                <a:cs typeface="Verdana" pitchFamily="34" charset="0"/>
              </a:rPr>
              <a:t>Instructions for Use of These Slides</a:t>
            </a:r>
          </a:p>
        </p:txBody>
      </p:sp>
    </p:spTree>
    <p:extLst>
      <p:ext uri="{BB962C8B-B14F-4D97-AF65-F5344CB8AC3E}">
        <p14:creationId xmlns:p14="http://schemas.microsoft.com/office/powerpoint/2010/main" val="265868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Why is Palliative RT Valuable?</a:t>
            </a:r>
            <a:endParaRPr lang="en-US" sz="3600"/>
          </a:p>
        </p:txBody>
      </p:sp>
      <p:sp>
        <p:nvSpPr>
          <p:cNvPr id="3" name="Content Placeholder 2"/>
          <p:cNvSpPr>
            <a:spLocks noGrp="1"/>
          </p:cNvSpPr>
          <p:nvPr>
            <p:ph idx="1"/>
          </p:nvPr>
        </p:nvSpPr>
        <p:spPr>
          <a:xfrm>
            <a:off x="685800" y="1447800"/>
            <a:ext cx="10820400" cy="5334000"/>
          </a:xfrm>
        </p:spPr>
        <p:txBody>
          <a:bodyPr>
            <a:normAutofit fontScale="85000" lnSpcReduction="10000"/>
          </a:bodyPr>
          <a:lstStyle/>
          <a:p>
            <a:r>
              <a:rPr lang="en-US" b="1">
                <a:latin typeface="Verdana" panose="020B0604030504040204" pitchFamily="34" charset="0"/>
                <a:ea typeface="Verdana" panose="020B0604030504040204" pitchFamily="34" charset="0"/>
                <a:cs typeface="Verdana" panose="020B0604030504040204" pitchFamily="34" charset="0"/>
              </a:rPr>
              <a:t>External beam RT is non-invasive.</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b="1">
                <a:latin typeface="Verdana" panose="020B0604030504040204" pitchFamily="34" charset="0"/>
                <a:ea typeface="Verdana" panose="020B0604030504040204" pitchFamily="34" charset="0"/>
                <a:cs typeface="Verdana" panose="020B0604030504040204" pitchFamily="34" charset="0"/>
              </a:rPr>
              <a:t>Most patients experience symptomatic relief.</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b="1">
                <a:latin typeface="Verdana" panose="020B0604030504040204" pitchFamily="34" charset="0"/>
                <a:ea typeface="Verdana" panose="020B0604030504040204" pitchFamily="34" charset="0"/>
                <a:cs typeface="Verdana" panose="020B0604030504040204" pitchFamily="34" charset="0"/>
              </a:rPr>
              <a:t>Relatively low doses used compared to curative RT. </a:t>
            </a:r>
          </a:p>
          <a:p>
            <a:pPr lvl="1"/>
            <a:r>
              <a:rPr lang="en-US">
                <a:latin typeface="Verdana" panose="020B0604030504040204" pitchFamily="34" charset="0"/>
                <a:ea typeface="Verdana" panose="020B0604030504040204" pitchFamily="34" charset="0"/>
                <a:cs typeface="Verdana" panose="020B0604030504040204" pitchFamily="34" charset="0"/>
              </a:rPr>
              <a:t>Usually with minimal short-term toxicity that is readily controlled with supportive medications.</a:t>
            </a:r>
          </a:p>
          <a:p>
            <a:pPr lvl="1"/>
            <a:r>
              <a:rPr lang="en-US">
                <a:latin typeface="Verdana" panose="020B0604030504040204" pitchFamily="34" charset="0"/>
                <a:ea typeface="Verdana" panose="020B0604030504040204" pitchFamily="34" charset="0"/>
                <a:cs typeface="Verdana" panose="020B0604030504040204" pitchFamily="34" charset="0"/>
              </a:rPr>
              <a:t>Usually with no clinically significant long-term toxicity                           (brain RT is one notable exception).</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b="1">
                <a:latin typeface="Verdana" panose="020B0604030504040204" pitchFamily="34" charset="0"/>
                <a:ea typeface="Verdana" panose="020B0604030504040204" pitchFamily="34" charset="0"/>
                <a:cs typeface="Verdana" panose="020B0604030504040204" pitchFamily="34" charset="0"/>
              </a:rPr>
              <a:t>If used appropriately, potential to prevent  severe symptom crises.</a:t>
            </a:r>
          </a:p>
        </p:txBody>
      </p:sp>
    </p:spTree>
    <p:extLst>
      <p:ext uri="{BB962C8B-B14F-4D97-AF65-F5344CB8AC3E}">
        <p14:creationId xmlns:p14="http://schemas.microsoft.com/office/powerpoint/2010/main" val="279296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Common Indications for Palliative RT</a:t>
            </a:r>
            <a:endParaRPr lang="en-US" sz="3600"/>
          </a:p>
        </p:txBody>
      </p:sp>
      <p:graphicFrame>
        <p:nvGraphicFramePr>
          <p:cNvPr id="4" name="Table 3"/>
          <p:cNvGraphicFramePr>
            <a:graphicFrameLocks noGrp="1"/>
          </p:cNvGraphicFramePr>
          <p:nvPr>
            <p:extLst>
              <p:ext uri="{D42A27DB-BD31-4B8C-83A1-F6EECF244321}">
                <p14:modId xmlns:p14="http://schemas.microsoft.com/office/powerpoint/2010/main" val="1660890203"/>
              </p:ext>
            </p:extLst>
          </p:nvPr>
        </p:nvGraphicFramePr>
        <p:xfrm>
          <a:off x="990600" y="2057400"/>
          <a:ext cx="9385428" cy="2392680"/>
        </p:xfrm>
        <a:graphic>
          <a:graphicData uri="http://schemas.openxmlformats.org/drawingml/2006/table">
            <a:tbl>
              <a:tblPr firstRow="1" firstCol="1" bandRow="1">
                <a:tableStyleId>{5C22544A-7EE6-4342-B048-85BDC9FD1C3A}</a:tableStyleId>
              </a:tblPr>
              <a:tblGrid>
                <a:gridCol w="3078480">
                  <a:extLst>
                    <a:ext uri="{9D8B030D-6E8A-4147-A177-3AD203B41FA5}">
                      <a16:colId xmlns:a16="http://schemas.microsoft.com/office/drawing/2014/main" val="20000"/>
                    </a:ext>
                  </a:extLst>
                </a:gridCol>
                <a:gridCol w="3715830">
                  <a:extLst>
                    <a:ext uri="{9D8B030D-6E8A-4147-A177-3AD203B41FA5}">
                      <a16:colId xmlns:a16="http://schemas.microsoft.com/office/drawing/2014/main" val="20002"/>
                    </a:ext>
                  </a:extLst>
                </a:gridCol>
                <a:gridCol w="2591118">
                  <a:extLst>
                    <a:ext uri="{9D8B030D-6E8A-4147-A177-3AD203B41FA5}">
                      <a16:colId xmlns:a16="http://schemas.microsoft.com/office/drawing/2014/main" val="20003"/>
                    </a:ext>
                  </a:extLst>
                </a:gridCol>
              </a:tblGrid>
              <a:tr h="640080">
                <a:tc>
                  <a:txBody>
                    <a:bodyPr/>
                    <a:lstStyle/>
                    <a:p>
                      <a:endParaRPr lang="en-US">
                        <a:latin typeface="Verdana" panose="020B0604030504040204" pitchFamily="34" charset="0"/>
                        <a:ea typeface="Verdana" panose="020B0604030504040204" pitchFamily="34" charset="0"/>
                      </a:endParaRPr>
                    </a:p>
                  </a:txBody>
                  <a:tcPr anchor="ctr"/>
                </a:tc>
                <a:tc>
                  <a:txBody>
                    <a:bodyPr/>
                    <a:lstStyle/>
                    <a:p>
                      <a:pPr algn="l"/>
                      <a:r>
                        <a:rPr lang="en-US">
                          <a:latin typeface="Verdana" panose="020B0604030504040204" pitchFamily="34" charset="0"/>
                          <a:ea typeface="Verdana" panose="020B0604030504040204" pitchFamily="34" charset="0"/>
                        </a:rPr>
                        <a:t>Examples</a:t>
                      </a:r>
                    </a:p>
                  </a:txBody>
                  <a:tcPr anchor="ctr"/>
                </a:tc>
                <a:tc>
                  <a:txBody>
                    <a:bodyPr/>
                    <a:lstStyle/>
                    <a:p>
                      <a:pPr algn="ctr"/>
                      <a:r>
                        <a:rPr lang="en-US">
                          <a:latin typeface="Verdana" panose="020B0604030504040204" pitchFamily="34" charset="0"/>
                          <a:ea typeface="Verdana" panose="020B0604030504040204" pitchFamily="34" charset="0"/>
                        </a:rPr>
                        <a:t>Time to Response</a:t>
                      </a:r>
                    </a:p>
                  </a:txBody>
                  <a:tcPr anchor="ctr"/>
                </a:tc>
                <a:extLst>
                  <a:ext uri="{0D108BD9-81ED-4DB2-BD59-A6C34878D82A}">
                    <a16:rowId xmlns:a16="http://schemas.microsoft.com/office/drawing/2014/main" val="10000"/>
                  </a:ext>
                </a:extLst>
              </a:tr>
              <a:tr h="370840">
                <a:tc>
                  <a:txBody>
                    <a:bodyPr/>
                    <a:lstStyle/>
                    <a:p>
                      <a:r>
                        <a:rPr lang="en-US">
                          <a:latin typeface="Verdana" panose="020B0604030504040204" pitchFamily="34" charset="0"/>
                          <a:ea typeface="Verdana" panose="020B0604030504040204" pitchFamily="34" charset="0"/>
                        </a:rPr>
                        <a:t>Bleeding</a:t>
                      </a:r>
                    </a:p>
                  </a:txBody>
                  <a:tcPr anchor="ctr"/>
                </a:tc>
                <a:tc>
                  <a:txBody>
                    <a:bodyPr/>
                    <a:lstStyle/>
                    <a:p>
                      <a:r>
                        <a:rPr lang="en-US">
                          <a:latin typeface="Verdana"/>
                          <a:ea typeface="Verdana"/>
                        </a:rPr>
                        <a:t>Bladder, GYN, lung, etc.</a:t>
                      </a:r>
                      <a:endParaRPr lang="en-US">
                        <a:latin typeface="Verdana" panose="020B0604030504040204" pitchFamily="34" charset="0"/>
                        <a:ea typeface="Verdana" panose="020B0604030504040204" pitchFamily="34" charset="0"/>
                      </a:endParaRPr>
                    </a:p>
                  </a:txBody>
                  <a:tcPr anchor="ctr"/>
                </a:tc>
                <a:tc>
                  <a:txBody>
                    <a:bodyPr/>
                    <a:lstStyle/>
                    <a:p>
                      <a:r>
                        <a:rPr lang="en-US">
                          <a:latin typeface="Verdana" panose="020B0604030504040204" pitchFamily="34" charset="0"/>
                          <a:ea typeface="Verdana" panose="020B0604030504040204" pitchFamily="34" charset="0"/>
                        </a:rPr>
                        <a:t>days</a:t>
                      </a:r>
                    </a:p>
                  </a:txBody>
                  <a:tcPr anchor="ctr"/>
                </a:tc>
                <a:extLst>
                  <a:ext uri="{0D108BD9-81ED-4DB2-BD59-A6C34878D82A}">
                    <a16:rowId xmlns:a16="http://schemas.microsoft.com/office/drawing/2014/main" val="10001"/>
                  </a:ext>
                </a:extLst>
              </a:tr>
              <a:tr h="370840">
                <a:tc>
                  <a:txBody>
                    <a:bodyPr/>
                    <a:lstStyle/>
                    <a:p>
                      <a:r>
                        <a:rPr lang="en-US">
                          <a:latin typeface="Verdana" panose="020B0604030504040204" pitchFamily="34" charset="0"/>
                          <a:ea typeface="Verdana" panose="020B0604030504040204" pitchFamily="34" charset="0"/>
                        </a:rPr>
                        <a:t>Obstruction</a:t>
                      </a:r>
                    </a:p>
                  </a:txBody>
                  <a:tcPr anchor="ctr"/>
                </a:tc>
                <a:tc>
                  <a:txBody>
                    <a:bodyPr/>
                    <a:lstStyle/>
                    <a:p>
                      <a:r>
                        <a:rPr lang="en-US">
                          <a:latin typeface="Verdana" panose="020B0604030504040204" pitchFamily="34" charset="0"/>
                          <a:ea typeface="Verdana" panose="020B0604030504040204" pitchFamily="34" charset="0"/>
                        </a:rPr>
                        <a:t>SVC, airway, esophagus, </a:t>
                      </a:r>
                    </a:p>
                    <a:p>
                      <a:r>
                        <a:rPr lang="en-US">
                          <a:latin typeface="Verdana" panose="020B0604030504040204" pitchFamily="34" charset="0"/>
                          <a:ea typeface="Verdana" panose="020B0604030504040204" pitchFamily="34" charset="0"/>
                        </a:rPr>
                        <a:t>ureter, bile ducts</a:t>
                      </a:r>
                    </a:p>
                  </a:txBody>
                  <a:tcPr anchor="ctr"/>
                </a:tc>
                <a:tc>
                  <a:txBody>
                    <a:bodyPr/>
                    <a:lstStyle/>
                    <a:p>
                      <a:r>
                        <a:rPr lang="en-US">
                          <a:latin typeface="Verdana" panose="020B0604030504040204" pitchFamily="34" charset="0"/>
                          <a:ea typeface="Verdana" panose="020B0604030504040204" pitchFamily="34" charset="0"/>
                        </a:rPr>
                        <a:t>days - weeks</a:t>
                      </a:r>
                    </a:p>
                  </a:txBody>
                  <a:tcPr anchor="ctr"/>
                </a:tc>
                <a:extLst>
                  <a:ext uri="{0D108BD9-81ED-4DB2-BD59-A6C34878D82A}">
                    <a16:rowId xmlns:a16="http://schemas.microsoft.com/office/drawing/2014/main" val="10002"/>
                  </a:ext>
                </a:extLst>
              </a:tr>
              <a:tr h="370840">
                <a:tc>
                  <a:txBody>
                    <a:bodyPr/>
                    <a:lstStyle/>
                    <a:p>
                      <a:r>
                        <a:rPr lang="en-US">
                          <a:latin typeface="Verdana" panose="020B0604030504040204" pitchFamily="34" charset="0"/>
                          <a:ea typeface="Verdana" panose="020B0604030504040204" pitchFamily="34" charset="0"/>
                        </a:rPr>
                        <a:t>Pain</a:t>
                      </a:r>
                    </a:p>
                  </a:txBody>
                  <a:tcPr anchor="ctr"/>
                </a:tc>
                <a:tc>
                  <a:txBody>
                    <a:bodyPr/>
                    <a:lstStyle/>
                    <a:p>
                      <a:r>
                        <a:rPr lang="en-US">
                          <a:latin typeface="Verdana" panose="020B0604030504040204" pitchFamily="34" charset="0"/>
                          <a:ea typeface="Verdana" panose="020B0604030504040204" pitchFamily="34" charset="0"/>
                        </a:rPr>
                        <a:t>Bone </a:t>
                      </a:r>
                      <a:r>
                        <a:rPr lang="en-US" err="1">
                          <a:latin typeface="Verdana" panose="020B0604030504040204" pitchFamily="34" charset="0"/>
                          <a:ea typeface="Verdana" panose="020B0604030504040204" pitchFamily="34" charset="0"/>
                        </a:rPr>
                        <a:t>mets</a:t>
                      </a:r>
                      <a:r>
                        <a:rPr lang="en-US">
                          <a:latin typeface="Verdana" panose="020B0604030504040204" pitchFamily="34" charset="0"/>
                          <a:ea typeface="Verdana" panose="020B0604030504040204" pitchFamily="34" charset="0"/>
                        </a:rPr>
                        <a:t>, neuropathic pain</a:t>
                      </a:r>
                    </a:p>
                  </a:txBody>
                  <a:tcPr anchor="ctr"/>
                </a:tc>
                <a:tc>
                  <a:txBody>
                    <a:bodyPr/>
                    <a:lstStyle/>
                    <a:p>
                      <a:r>
                        <a:rPr lang="en-US">
                          <a:latin typeface="Verdana" panose="020B0604030504040204" pitchFamily="34" charset="0"/>
                          <a:ea typeface="Verdana" panose="020B0604030504040204" pitchFamily="34" charset="0"/>
                        </a:rPr>
                        <a:t>days - weeks</a:t>
                      </a:r>
                    </a:p>
                  </a:txBody>
                  <a:tcPr anchor="ctr"/>
                </a:tc>
                <a:extLst>
                  <a:ext uri="{0D108BD9-81ED-4DB2-BD59-A6C34878D82A}">
                    <a16:rowId xmlns:a16="http://schemas.microsoft.com/office/drawing/2014/main" val="10003"/>
                  </a:ext>
                </a:extLst>
              </a:tr>
              <a:tr h="370840">
                <a:tc>
                  <a:txBody>
                    <a:bodyPr/>
                    <a:lstStyle/>
                    <a:p>
                      <a:r>
                        <a:rPr lang="en-US">
                          <a:latin typeface="Verdana" panose="020B0604030504040204" pitchFamily="34" charset="0"/>
                          <a:ea typeface="Verdana" panose="020B0604030504040204" pitchFamily="34" charset="0"/>
                        </a:rPr>
                        <a:t>Neurologic Symptoms</a:t>
                      </a:r>
                    </a:p>
                  </a:txBody>
                  <a:tcPr anchor="ctr"/>
                </a:tc>
                <a:tc>
                  <a:txBody>
                    <a:bodyPr/>
                    <a:lstStyle/>
                    <a:p>
                      <a:r>
                        <a:rPr lang="en-US">
                          <a:latin typeface="Verdana" panose="020B0604030504040204" pitchFamily="34" charset="0"/>
                          <a:ea typeface="Verdana" panose="020B0604030504040204" pitchFamily="34" charset="0"/>
                        </a:rPr>
                        <a:t>Cord compression, brain </a:t>
                      </a:r>
                      <a:r>
                        <a:rPr lang="en-US" err="1">
                          <a:latin typeface="Verdana" panose="020B0604030504040204" pitchFamily="34" charset="0"/>
                          <a:ea typeface="Verdana" panose="020B0604030504040204" pitchFamily="34" charset="0"/>
                        </a:rPr>
                        <a:t>mets</a:t>
                      </a:r>
                      <a:endParaRPr lang="en-US">
                        <a:latin typeface="Verdana" panose="020B0604030504040204" pitchFamily="34" charset="0"/>
                        <a:ea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Verdana" panose="020B0604030504040204" pitchFamily="34" charset="0"/>
                          <a:ea typeface="Verdana" panose="020B0604030504040204" pitchFamily="34" charset="0"/>
                        </a:rPr>
                        <a:t>days - weeks</a:t>
                      </a:r>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685800" y="4724400"/>
            <a:ext cx="11066431" cy="1938992"/>
          </a:xfrm>
          <a:prstGeom prst="rect">
            <a:avLst/>
          </a:prstGeom>
          <a:noFill/>
        </p:spPr>
        <p:txBody>
          <a:bodyPr wrap="square" rtlCol="0">
            <a:spAutoFit/>
          </a:bodyPr>
          <a:lstStyle/>
          <a:p>
            <a:r>
              <a:rPr lang="en-US" sz="2000" b="1">
                <a:solidFill>
                  <a:srgbClr val="C00000"/>
                </a:solidFill>
                <a:latin typeface="Verdana" panose="020B0604030504040204" pitchFamily="34" charset="0"/>
                <a:ea typeface="Verdana" panose="020B0604030504040204" pitchFamily="34" charset="0"/>
              </a:rPr>
              <a:t>A general rule of thumb is that ~75% of patients who live long enough to respond to palliative RT will have improvement in their symptoms (though in practice, a number of factors can affect this rate).</a:t>
            </a:r>
          </a:p>
          <a:p>
            <a:endParaRPr lang="en-US" sz="2000" b="1">
              <a:solidFill>
                <a:srgbClr val="C00000"/>
              </a:solidFill>
              <a:latin typeface="Verdana" panose="020B0604030504040204" pitchFamily="34" charset="0"/>
              <a:ea typeface="Verdana" panose="020B0604030504040204" pitchFamily="34" charset="0"/>
            </a:endParaRPr>
          </a:p>
          <a:p>
            <a:r>
              <a:rPr lang="en-US" sz="2000" b="1">
                <a:latin typeface="Verdana" panose="020B0604030504040204" pitchFamily="34" charset="0"/>
                <a:ea typeface="Verdana" panose="020B0604030504040204" pitchFamily="34" charset="0"/>
              </a:rPr>
              <a:t>Since time to response is not immediate, we can get ahead of issues (and avoid emergencies) with earlier consultations.</a:t>
            </a:r>
          </a:p>
        </p:txBody>
      </p:sp>
    </p:spTree>
    <p:extLst>
      <p:ext uri="{BB962C8B-B14F-4D97-AF65-F5344CB8AC3E}">
        <p14:creationId xmlns:p14="http://schemas.microsoft.com/office/powerpoint/2010/main" val="230654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Differentiating Palliative RT Indications </a:t>
            </a:r>
            <a:br>
              <a:rPr lang="en-US" sz="3600" b="1">
                <a:solidFill>
                  <a:schemeClr val="tx2"/>
                </a:solidFill>
                <a:latin typeface="Verdana" pitchFamily="34" charset="0"/>
                <a:ea typeface="Verdana" pitchFamily="34" charset="0"/>
                <a:cs typeface="Verdana" pitchFamily="34" charset="0"/>
              </a:rPr>
            </a:br>
            <a:r>
              <a:rPr lang="en-US" sz="3600" b="1">
                <a:solidFill>
                  <a:schemeClr val="tx2"/>
                </a:solidFill>
                <a:latin typeface="Verdana" pitchFamily="34" charset="0"/>
                <a:ea typeface="Verdana" pitchFamily="34" charset="0"/>
                <a:cs typeface="Verdana" pitchFamily="34" charset="0"/>
              </a:rPr>
              <a:t>from Curative RT Toxicities</a:t>
            </a:r>
            <a:endParaRPr lang="en-US" sz="3600"/>
          </a:p>
        </p:txBody>
      </p:sp>
      <p:sp>
        <p:nvSpPr>
          <p:cNvPr id="3" name="Content Placeholder 2"/>
          <p:cNvSpPr>
            <a:spLocks noGrp="1"/>
          </p:cNvSpPr>
          <p:nvPr>
            <p:ph idx="1"/>
          </p:nvPr>
        </p:nvSpPr>
        <p:spPr>
          <a:xfrm>
            <a:off x="1143000" y="1828800"/>
            <a:ext cx="9906000" cy="4724400"/>
          </a:xfrm>
        </p:spPr>
        <p:txBody>
          <a:bodyPr vert="horz" lIns="91440" tIns="45720" rIns="91440" bIns="45720" rtlCol="0" anchor="t">
            <a:normAutofit fontScale="77500" lnSpcReduction="20000"/>
          </a:bodyPr>
          <a:lstStyle/>
          <a:p>
            <a:r>
              <a:rPr lang="en-US" sz="3200">
                <a:latin typeface="Verdana"/>
                <a:ea typeface="Verdana"/>
              </a:rPr>
              <a:t>The same symptoms that radiation can effectively alleviate, it can also cause as late toxicity after curative treatment.</a:t>
            </a:r>
          </a:p>
          <a:p>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This does not mean that radiation will make a cancer-induced symptom worse.</a:t>
            </a:r>
          </a:p>
          <a:p>
            <a:pPr lvl="1"/>
            <a:r>
              <a:rPr lang="en-US" sz="2600">
                <a:latin typeface="Verdana" panose="020B0604030504040204" pitchFamily="34" charset="0"/>
                <a:ea typeface="Verdana" panose="020B0604030504040204" pitchFamily="34" charset="0"/>
              </a:rPr>
              <a:t>Most tumors respond to RT.</a:t>
            </a:r>
          </a:p>
          <a:p>
            <a:endParaRPr lang="en-US" sz="3000">
              <a:latin typeface="Verdana" panose="020B0604030504040204" pitchFamily="34" charset="0"/>
              <a:ea typeface="Verdana" panose="020B0604030504040204" pitchFamily="34" charset="0"/>
            </a:endParaRPr>
          </a:p>
          <a:p>
            <a:r>
              <a:rPr lang="en-US" sz="3000">
                <a:latin typeface="Verdana" panose="020B0604030504040204" pitchFamily="34" charset="0"/>
                <a:ea typeface="Verdana" panose="020B0604030504040204" pitchFamily="34" charset="0"/>
              </a:rPr>
              <a:t>By design, the incidence of severe late toxicities is generally low (&lt;5%) for curative RT, and very low for palliative RT.</a:t>
            </a:r>
          </a:p>
          <a:p>
            <a:endParaRPr lang="en-US" sz="3000">
              <a:latin typeface="Verdana" panose="020B0604030504040204" pitchFamily="34" charset="0"/>
              <a:ea typeface="Verdana" panose="020B0604030504040204" pitchFamily="34" charset="0"/>
            </a:endParaRPr>
          </a:p>
          <a:p>
            <a:r>
              <a:rPr lang="en-US" sz="3000">
                <a:latin typeface="Verdana" panose="020B0604030504040204" pitchFamily="34" charset="0"/>
                <a:ea typeface="Verdana" panose="020B0604030504040204" pitchFamily="34" charset="0"/>
              </a:rPr>
              <a:t>The </a:t>
            </a:r>
            <a:r>
              <a:rPr lang="en-US" sz="3000" err="1">
                <a:latin typeface="Verdana" panose="020B0604030504040204" pitchFamily="34" charset="0"/>
                <a:ea typeface="Verdana" panose="020B0604030504040204" pitchFamily="34" charset="0"/>
              </a:rPr>
              <a:t>risk:benefit</a:t>
            </a:r>
            <a:r>
              <a:rPr lang="en-US" sz="3000">
                <a:latin typeface="Verdana" panose="020B0604030504040204" pitchFamily="34" charset="0"/>
                <a:ea typeface="Verdana" panose="020B0604030504040204" pitchFamily="34" charset="0"/>
              </a:rPr>
              <a:t> ratio of palliative RT should always be carefully weighed, but generally favors treatment.</a:t>
            </a:r>
          </a:p>
          <a:p>
            <a:pPr marL="0" indent="0">
              <a:buNone/>
            </a:pPr>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537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12192000" cy="1143000"/>
          </a:xfrm>
        </p:spPr>
        <p:txBody>
          <a:bodyPr>
            <a:normAutofit/>
          </a:bodyPr>
          <a:lstStyle/>
          <a:p>
            <a:pPr algn="ctr"/>
            <a:r>
              <a:rPr lang="en-US" sz="5000">
                <a:solidFill>
                  <a:schemeClr val="tx2"/>
                </a:solidFill>
                <a:latin typeface="Verdana" pitchFamily="34" charset="0"/>
                <a:ea typeface="Verdana" pitchFamily="34" charset="0"/>
                <a:cs typeface="Verdana" pitchFamily="34" charset="0"/>
              </a:rPr>
              <a:t>Triaging Inpatients</a:t>
            </a:r>
          </a:p>
        </p:txBody>
      </p:sp>
      <p:sp>
        <p:nvSpPr>
          <p:cNvPr id="3" name="TextBox 2"/>
          <p:cNvSpPr txBox="1"/>
          <p:nvPr/>
        </p:nvSpPr>
        <p:spPr>
          <a:xfrm>
            <a:off x="2286000" y="4267200"/>
            <a:ext cx="8077200" cy="830997"/>
          </a:xfrm>
          <a:prstGeom prst="rect">
            <a:avLst/>
          </a:prstGeom>
          <a:noFill/>
          <a:ln w="38100">
            <a:solidFill>
              <a:schemeClr val="tx1"/>
            </a:solidFill>
          </a:ln>
        </p:spPr>
        <p:txBody>
          <a:bodyPr wrap="square" rtlCol="0">
            <a:spAutoFit/>
          </a:bodyPr>
          <a:lstStyle/>
          <a:p>
            <a:r>
              <a:rPr lang="en-US" sz="2400" b="1">
                <a:latin typeface="Verdana" panose="020B0604030504040204" pitchFamily="34" charset="0"/>
                <a:ea typeface="Verdana" panose="020B0604030504040204" pitchFamily="34" charset="0"/>
              </a:rPr>
              <a:t>WARNING: </a:t>
            </a:r>
            <a:r>
              <a:rPr lang="en-US" sz="2400">
                <a:latin typeface="Verdana" panose="020B0604030504040204" pitchFamily="34" charset="0"/>
                <a:ea typeface="Verdana" panose="020B0604030504040204" pitchFamily="34" charset="0"/>
              </a:rPr>
              <a:t>This may be a fundamentally different approach than what you are accustomed to.</a:t>
            </a:r>
          </a:p>
        </p:txBody>
      </p:sp>
    </p:spTree>
    <p:extLst>
      <p:ext uri="{BB962C8B-B14F-4D97-AF65-F5344CB8AC3E}">
        <p14:creationId xmlns:p14="http://schemas.microsoft.com/office/powerpoint/2010/main" val="33369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963400" cy="990600"/>
          </a:xfrm>
        </p:spPr>
        <p:txBody>
          <a:bodyPr>
            <a:normAutofit/>
          </a:bodyPr>
          <a:lstStyle/>
          <a:p>
            <a:pPr algn="ctr"/>
            <a:r>
              <a:rPr lang="en-US" sz="3600">
                <a:solidFill>
                  <a:schemeClr val="tx2"/>
                </a:solidFill>
                <a:latin typeface="Verdana" pitchFamily="34" charset="0"/>
                <a:ea typeface="Verdana" pitchFamily="34" charset="0"/>
                <a:cs typeface="Verdana" pitchFamily="34" charset="0"/>
              </a:rPr>
              <a:t>Understanding the Oncologic Specialties</a:t>
            </a:r>
          </a:p>
        </p:txBody>
      </p:sp>
      <p:sp>
        <p:nvSpPr>
          <p:cNvPr id="3" name="Content Placeholder 2"/>
          <p:cNvSpPr>
            <a:spLocks noGrp="1"/>
          </p:cNvSpPr>
          <p:nvPr>
            <p:ph idx="1"/>
          </p:nvPr>
        </p:nvSpPr>
        <p:spPr>
          <a:xfrm>
            <a:off x="698692" y="1311295"/>
            <a:ext cx="7278224" cy="4071471"/>
          </a:xfrm>
        </p:spPr>
        <p:txBody>
          <a:bodyPr vert="horz" lIns="91440" tIns="45720" rIns="91440" bIns="45720" rtlCol="0" anchor="t">
            <a:noAutofit/>
          </a:bodyPr>
          <a:lstStyle/>
          <a:p>
            <a:pPr>
              <a:lnSpc>
                <a:spcPct val="100000"/>
              </a:lnSpc>
            </a:pPr>
            <a:r>
              <a:rPr lang="en-US" sz="2600">
                <a:solidFill>
                  <a:schemeClr val="tx1">
                    <a:lumMod val="85000"/>
                    <a:lumOff val="15000"/>
                  </a:schemeClr>
                </a:solidFill>
                <a:latin typeface="Verdana" pitchFamily="34" charset="0"/>
                <a:ea typeface="Verdana" pitchFamily="34" charset="0"/>
                <a:cs typeface="Verdana" pitchFamily="34" charset="0"/>
                <a:sym typeface="Wingdings" panose="05000000000000000000" pitchFamily="2" charset="2"/>
              </a:rPr>
              <a:t>There are 3 main types of oncologists.</a:t>
            </a:r>
          </a:p>
          <a:p>
            <a:endParaRPr lang="en-US" sz="2600">
              <a:solidFill>
                <a:schemeClr val="tx1">
                  <a:lumMod val="85000"/>
                  <a:lumOff val="15000"/>
                </a:schemeClr>
              </a:solidFill>
              <a:latin typeface="Verdana" pitchFamily="34" charset="0"/>
              <a:ea typeface="Verdana" pitchFamily="34" charset="0"/>
              <a:cs typeface="Verdana" pitchFamily="34" charset="0"/>
              <a:sym typeface="Wingdings" panose="05000000000000000000" pitchFamily="2" charset="2"/>
            </a:endParaRPr>
          </a:p>
          <a:p>
            <a:r>
              <a:rPr lang="en-US" sz="2600">
                <a:solidFill>
                  <a:schemeClr val="tx1">
                    <a:lumMod val="85000"/>
                    <a:lumOff val="15000"/>
                  </a:schemeClr>
                </a:solidFill>
                <a:latin typeface="Verdana" pitchFamily="34" charset="0"/>
                <a:ea typeface="Verdana" pitchFamily="34" charset="0"/>
                <a:cs typeface="Verdana" pitchFamily="34" charset="0"/>
                <a:sym typeface="Wingdings" panose="05000000000000000000" pitchFamily="2" charset="2"/>
              </a:rPr>
              <a:t>Most of their knowledge of cancer is shared, however, the training for each is different, and there is no formal cross-training between specialties.</a:t>
            </a:r>
          </a:p>
          <a:p>
            <a:pPr lvl="1"/>
            <a:r>
              <a:rPr lang="en-US" sz="2000">
                <a:solidFill>
                  <a:schemeClr val="tx1">
                    <a:lumMod val="85000"/>
                    <a:lumOff val="15000"/>
                  </a:schemeClr>
                </a:solidFill>
                <a:latin typeface="Verdana"/>
                <a:ea typeface="Verdana"/>
                <a:cs typeface="Verdana" pitchFamily="34" charset="0"/>
                <a:sym typeface="Wingdings" panose="05000000000000000000" pitchFamily="2" charset="2"/>
              </a:rPr>
              <a:t>Each offers unique expertise and perspective to patient care.</a:t>
            </a:r>
            <a:endParaRPr lang="en-US" sz="2000">
              <a:solidFill>
                <a:schemeClr val="tx1">
                  <a:lumMod val="85000"/>
                  <a:lumOff val="15000"/>
                </a:schemeClr>
              </a:solidFill>
              <a:latin typeface="Verdana"/>
              <a:ea typeface="Verdana"/>
              <a:cs typeface="Verdana" pitchFamily="34" charset="0"/>
            </a:endParaRPr>
          </a:p>
          <a:p>
            <a:pPr lvl="1"/>
            <a:r>
              <a:rPr lang="en-US" sz="2000">
                <a:solidFill>
                  <a:schemeClr val="tx1">
                    <a:lumMod val="85000"/>
                    <a:lumOff val="15000"/>
                  </a:schemeClr>
                </a:solidFill>
                <a:latin typeface="Verdana"/>
                <a:ea typeface="Verdana"/>
                <a:cs typeface="Verdana" pitchFamily="34" charset="0"/>
                <a:sym typeface="Wingdings" panose="05000000000000000000" pitchFamily="2" charset="2"/>
              </a:rPr>
              <a:t>For the most part, the treatment modalities complement each other.</a:t>
            </a:r>
            <a:endParaRPr lang="en-US">
              <a:solidFill>
                <a:schemeClr val="tx1">
                  <a:lumMod val="85000"/>
                  <a:lumOff val="15000"/>
                </a:schemeClr>
              </a:solidFill>
              <a:latin typeface="Verdana"/>
              <a:ea typeface="Verdana"/>
            </a:endParaRPr>
          </a:p>
          <a:p>
            <a:pPr lvl="1"/>
            <a:endParaRPr lang="en-US" sz="1600">
              <a:solidFill>
                <a:schemeClr val="tx1">
                  <a:lumMod val="85000"/>
                  <a:lumOff val="15000"/>
                </a:schemeClr>
              </a:solidFill>
              <a:latin typeface="Verdana" pitchFamily="34" charset="0"/>
              <a:ea typeface="Verdana" pitchFamily="34" charset="0"/>
              <a:cs typeface="Verdana" pitchFamily="34" charset="0"/>
              <a:sym typeface="Wingdings" panose="05000000000000000000" pitchFamily="2" charset="2"/>
            </a:endParaRPr>
          </a:p>
          <a:p>
            <a:pPr marL="800100" lvl="1" indent="-342900">
              <a:buFontTx/>
              <a:buChar char="-"/>
            </a:pPr>
            <a:endParaRPr lang="en-US" sz="2000">
              <a:solidFill>
                <a:schemeClr val="tx1">
                  <a:lumMod val="85000"/>
                  <a:lumOff val="15000"/>
                </a:schemeClr>
              </a:solidFill>
              <a:latin typeface="Verdana" pitchFamily="34" charset="0"/>
              <a:ea typeface="Verdana" pitchFamily="34" charset="0"/>
              <a:cs typeface="Verdana" pitchFamily="34" charset="0"/>
              <a:sym typeface="Wingdings" panose="05000000000000000000" pitchFamily="2" charset="2"/>
            </a:endParaRPr>
          </a:p>
          <a:p>
            <a:endParaRPr lang="en-US"/>
          </a:p>
          <a:p>
            <a:pPr>
              <a:lnSpc>
                <a:spcPct val="100000"/>
              </a:lnSpc>
            </a:pPr>
            <a:endParaRPr lang="en-US" sz="2600">
              <a:solidFill>
                <a:schemeClr val="tx1">
                  <a:lumMod val="85000"/>
                  <a:lumOff val="15000"/>
                </a:schemeClr>
              </a:solidFill>
              <a:latin typeface="Verdana" pitchFamily="34" charset="0"/>
              <a:ea typeface="Verdana" pitchFamily="34" charset="0"/>
              <a:cs typeface="Verdana" pitchFamily="34" charset="0"/>
              <a:sym typeface="Wingdings" panose="05000000000000000000" pitchFamily="2" charset="2"/>
            </a:endParaRPr>
          </a:p>
          <a:p>
            <a:pPr>
              <a:lnSpc>
                <a:spcPct val="100000"/>
              </a:lnSpc>
            </a:pPr>
            <a:endParaRPr lang="en-US" sz="2200">
              <a:solidFill>
                <a:schemeClr val="tx1">
                  <a:lumMod val="85000"/>
                  <a:lumOff val="15000"/>
                </a:schemeClr>
              </a:solidFill>
              <a:latin typeface="Verdana" pitchFamily="34" charset="0"/>
              <a:ea typeface="Verdana" pitchFamily="34" charset="0"/>
              <a:cs typeface="Verdana" pitchFamily="34" charset="0"/>
              <a:sym typeface="Wingdings" panose="05000000000000000000" pitchFamily="2" charset="2"/>
            </a:endParaRPr>
          </a:p>
        </p:txBody>
      </p:sp>
      <p:sp>
        <p:nvSpPr>
          <p:cNvPr id="4" name="Oval 3">
            <a:extLst>
              <a:ext uri="{FF2B5EF4-FFF2-40B4-BE49-F238E27FC236}">
                <a16:creationId xmlns:a16="http://schemas.microsoft.com/office/drawing/2014/main" id="{55BFB633-AC1D-4764-92E2-571D7CC4999D}"/>
              </a:ext>
            </a:extLst>
          </p:cNvPr>
          <p:cNvSpPr/>
          <p:nvPr/>
        </p:nvSpPr>
        <p:spPr>
          <a:xfrm>
            <a:off x="7924800" y="1524000"/>
            <a:ext cx="2297156" cy="1994957"/>
          </a:xfrm>
          <a:prstGeom prst="ellipse">
            <a:avLst/>
          </a:prstGeom>
          <a:noFill/>
          <a:ln w="38100">
            <a:solidFill>
              <a:srgbClr val="7030A0"/>
            </a:solidFill>
          </a:ln>
          <a:effectLst>
            <a:glow rad="165100">
              <a:srgbClr val="7030A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FEF2FD7-E808-470B-9594-A10E8C2143F1}"/>
              </a:ext>
            </a:extLst>
          </p:cNvPr>
          <p:cNvSpPr/>
          <p:nvPr/>
        </p:nvSpPr>
        <p:spPr>
          <a:xfrm>
            <a:off x="8596661" y="2467991"/>
            <a:ext cx="2297156" cy="1994957"/>
          </a:xfrm>
          <a:prstGeom prst="ellipse">
            <a:avLst/>
          </a:prstGeom>
          <a:noFill/>
          <a:effectLst>
            <a:glow rad="127000">
              <a:schemeClr val="accent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26699E0-9A40-49BB-948E-C1F171453C92}"/>
              </a:ext>
            </a:extLst>
          </p:cNvPr>
          <p:cNvSpPr/>
          <p:nvPr/>
        </p:nvSpPr>
        <p:spPr>
          <a:xfrm>
            <a:off x="9268522" y="1523999"/>
            <a:ext cx="2297156" cy="1994957"/>
          </a:xfrm>
          <a:prstGeom prst="ellipse">
            <a:avLst/>
          </a:prstGeom>
          <a:noFill/>
          <a:ln>
            <a:solidFill>
              <a:schemeClr val="accent6">
                <a:lumMod val="40000"/>
                <a:lumOff val="60000"/>
              </a:schemeClr>
            </a:solidFill>
          </a:ln>
          <a:effectLst>
            <a:glow rad="127000">
              <a:schemeClr val="accent6">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B628DB-BB29-494B-B8E3-1FBD1DC47097}"/>
              </a:ext>
            </a:extLst>
          </p:cNvPr>
          <p:cNvSpPr txBox="1"/>
          <p:nvPr/>
        </p:nvSpPr>
        <p:spPr>
          <a:xfrm>
            <a:off x="10018493" y="1877567"/>
            <a:ext cx="1495069" cy="646331"/>
          </a:xfrm>
          <a:prstGeom prst="rect">
            <a:avLst/>
          </a:prstGeom>
          <a:noFill/>
        </p:spPr>
        <p:txBody>
          <a:bodyPr wrap="square" rtlCol="0">
            <a:spAutoFit/>
          </a:bodyPr>
          <a:lstStyle/>
          <a:p>
            <a:pPr algn="ctr"/>
            <a:r>
              <a:rPr lang="en-US" b="1"/>
              <a:t>Radiation Oncology</a:t>
            </a:r>
          </a:p>
        </p:txBody>
      </p:sp>
      <p:sp>
        <p:nvSpPr>
          <p:cNvPr id="8" name="TextBox 7">
            <a:extLst>
              <a:ext uri="{FF2B5EF4-FFF2-40B4-BE49-F238E27FC236}">
                <a16:creationId xmlns:a16="http://schemas.microsoft.com/office/drawing/2014/main" id="{A255CCF8-7CE9-4FB9-8D57-C0D9B4667885}"/>
              </a:ext>
            </a:extLst>
          </p:cNvPr>
          <p:cNvSpPr txBox="1"/>
          <p:nvPr/>
        </p:nvSpPr>
        <p:spPr>
          <a:xfrm>
            <a:off x="7913190" y="1849614"/>
            <a:ext cx="1472716" cy="646331"/>
          </a:xfrm>
          <a:prstGeom prst="rect">
            <a:avLst/>
          </a:prstGeom>
          <a:noFill/>
        </p:spPr>
        <p:txBody>
          <a:bodyPr wrap="square" rtlCol="0">
            <a:spAutoFit/>
          </a:bodyPr>
          <a:lstStyle/>
          <a:p>
            <a:pPr algn="ctr"/>
            <a:r>
              <a:rPr lang="en-US" b="1"/>
              <a:t>Medical Oncology</a:t>
            </a:r>
          </a:p>
        </p:txBody>
      </p:sp>
      <p:sp>
        <p:nvSpPr>
          <p:cNvPr id="9" name="TextBox 8">
            <a:extLst>
              <a:ext uri="{FF2B5EF4-FFF2-40B4-BE49-F238E27FC236}">
                <a16:creationId xmlns:a16="http://schemas.microsoft.com/office/drawing/2014/main" id="{C08976A1-6BD0-49B3-918C-B037F9C55BCE}"/>
              </a:ext>
            </a:extLst>
          </p:cNvPr>
          <p:cNvSpPr txBox="1"/>
          <p:nvPr/>
        </p:nvSpPr>
        <p:spPr>
          <a:xfrm>
            <a:off x="8513134" y="3587627"/>
            <a:ext cx="2464209" cy="646331"/>
          </a:xfrm>
          <a:prstGeom prst="rect">
            <a:avLst/>
          </a:prstGeom>
          <a:noFill/>
        </p:spPr>
        <p:txBody>
          <a:bodyPr wrap="square" rtlCol="0">
            <a:spAutoFit/>
          </a:bodyPr>
          <a:lstStyle/>
          <a:p>
            <a:pPr algn="ctr"/>
            <a:r>
              <a:rPr lang="en-US" b="1"/>
              <a:t>Surgical Oncology </a:t>
            </a:r>
          </a:p>
          <a:p>
            <a:pPr algn="ctr"/>
            <a:r>
              <a:rPr lang="en-US" b="1"/>
              <a:t>+ Subspecialties</a:t>
            </a:r>
          </a:p>
        </p:txBody>
      </p:sp>
      <p:sp>
        <p:nvSpPr>
          <p:cNvPr id="12" name="TextBox 11"/>
          <p:cNvSpPr txBox="1"/>
          <p:nvPr/>
        </p:nvSpPr>
        <p:spPr>
          <a:xfrm>
            <a:off x="698692" y="5382766"/>
            <a:ext cx="10959908" cy="1292662"/>
          </a:xfrm>
          <a:prstGeom prst="rect">
            <a:avLst/>
          </a:prstGeom>
          <a:noFill/>
        </p:spPr>
        <p:txBody>
          <a:bodyPr wrap="square" rtlCol="0">
            <a:spAutoFit/>
          </a:bodyPr>
          <a:lstStyle/>
          <a:p>
            <a:pPr marL="457200" indent="-457200">
              <a:buFont typeface="Arial" panose="020B0604020202020204" pitchFamily="34" charset="0"/>
              <a:buChar char="•"/>
            </a:pPr>
            <a:r>
              <a:rPr lang="en-US" sz="2600">
                <a:solidFill>
                  <a:srgbClr val="C00000"/>
                </a:solidFill>
                <a:latin typeface="Verdana" pitchFamily="34" charset="0"/>
                <a:ea typeface="Verdana" pitchFamily="34" charset="0"/>
                <a:cs typeface="Verdana" pitchFamily="34" charset="0"/>
                <a:sym typeface="Wingdings" panose="05000000000000000000" pitchFamily="2" charset="2"/>
              </a:rPr>
              <a:t>All are equal partners in cancer care.</a:t>
            </a:r>
            <a:br>
              <a:rPr lang="en-US" sz="2600">
                <a:solidFill>
                  <a:srgbClr val="C00000"/>
                </a:solidFill>
                <a:latin typeface="Verdana" pitchFamily="34" charset="0"/>
                <a:ea typeface="Verdana" pitchFamily="34" charset="0"/>
                <a:cs typeface="Verdana" pitchFamily="34" charset="0"/>
                <a:sym typeface="Wingdings" panose="05000000000000000000" pitchFamily="2" charset="2"/>
              </a:rPr>
            </a:br>
            <a:r>
              <a:rPr lang="en-US" sz="2600">
                <a:solidFill>
                  <a:srgbClr val="C00000"/>
                </a:solidFill>
                <a:latin typeface="Verdana" pitchFamily="34" charset="0"/>
                <a:ea typeface="Verdana" pitchFamily="34" charset="0"/>
                <a:cs typeface="Verdana" pitchFamily="34" charset="0"/>
                <a:sym typeface="Wingdings" panose="05000000000000000000" pitchFamily="2" charset="2"/>
              </a:rPr>
              <a:t> </a:t>
            </a:r>
          </a:p>
          <a:p>
            <a:pPr marL="457200" indent="-457200">
              <a:buFont typeface="Arial" panose="020B0604020202020204" pitchFamily="34" charset="0"/>
              <a:buChar char="•"/>
            </a:pPr>
            <a:r>
              <a:rPr lang="en-US" sz="2600">
                <a:solidFill>
                  <a:srgbClr val="C00000"/>
                </a:solidFill>
                <a:latin typeface="Verdana" pitchFamily="34" charset="0"/>
                <a:ea typeface="Verdana" pitchFamily="34" charset="0"/>
                <a:cs typeface="Verdana" pitchFamily="34" charset="0"/>
                <a:sym typeface="Wingdings" panose="05000000000000000000" pitchFamily="2" charset="2"/>
              </a:rPr>
              <a:t>Effective teamwork  higher quality, patient-centered care.</a:t>
            </a:r>
          </a:p>
        </p:txBody>
      </p:sp>
    </p:spTree>
    <p:extLst>
      <p:ext uri="{BB962C8B-B14F-4D97-AF65-F5344CB8AC3E}">
        <p14:creationId xmlns:p14="http://schemas.microsoft.com/office/powerpoint/2010/main" val="10962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a:solidFill>
                  <a:schemeClr val="tx2"/>
                </a:solidFill>
                <a:latin typeface="Verdana" pitchFamily="34" charset="0"/>
                <a:ea typeface="Verdana" pitchFamily="34" charset="0"/>
              </a:rPr>
              <a:t>General Approach to </a:t>
            </a:r>
            <a:br>
              <a:rPr lang="en-US" sz="3600">
                <a:solidFill>
                  <a:schemeClr val="tx2"/>
                </a:solidFill>
                <a:latin typeface="Verdana" pitchFamily="34" charset="0"/>
                <a:ea typeface="Verdana" pitchFamily="34" charset="0"/>
              </a:rPr>
            </a:br>
            <a:r>
              <a:rPr lang="en-US" sz="3600">
                <a:solidFill>
                  <a:schemeClr val="tx2"/>
                </a:solidFill>
                <a:latin typeface="Verdana" pitchFamily="34" charset="0"/>
                <a:ea typeface="Verdana" pitchFamily="34" charset="0"/>
              </a:rPr>
              <a:t>Palliative/Supportive Care for Solid Tumors</a:t>
            </a:r>
            <a:endParaRPr lang="en-US" sz="3600"/>
          </a:p>
        </p:txBody>
      </p:sp>
      <p:sp>
        <p:nvSpPr>
          <p:cNvPr id="3" name="Content Placeholder 2"/>
          <p:cNvSpPr>
            <a:spLocks noGrp="1"/>
          </p:cNvSpPr>
          <p:nvPr>
            <p:ph idx="1"/>
          </p:nvPr>
        </p:nvSpPr>
        <p:spPr>
          <a:xfrm>
            <a:off x="609600" y="1600200"/>
            <a:ext cx="11049000" cy="4800600"/>
          </a:xfrm>
        </p:spPr>
        <p:txBody>
          <a:bodyPr>
            <a:normAutofit/>
          </a:bodyPr>
          <a:lstStyle/>
          <a:p>
            <a:r>
              <a:rPr lang="en-US" b="0" i="0">
                <a:solidFill>
                  <a:srgbClr val="232323"/>
                </a:solidFill>
                <a:effectLst/>
                <a:latin typeface="Verdana" panose="020B0604030504040204" pitchFamily="34" charset="0"/>
                <a:ea typeface="Verdana" panose="020B0604030504040204" pitchFamily="34" charset="0"/>
              </a:rPr>
              <a:t>All cancer symptoms exist on a spectrum.</a:t>
            </a:r>
            <a:endParaRPr lang="en-US">
              <a:latin typeface="Verdana" panose="020B0604030504040204" pitchFamily="34" charset="0"/>
              <a:ea typeface="Verdana" panose="020B0604030504040204" pitchFamily="34" charset="0"/>
              <a:cs typeface="Verdana" panose="020B0604030504040204" pitchFamily="34" charset="0"/>
            </a:endParaRPr>
          </a:p>
          <a:p>
            <a:pPr algn="l"/>
            <a:endParaRPr lang="en-US" b="0" i="0">
              <a:solidFill>
                <a:srgbClr val="232323"/>
              </a:solidFill>
              <a:effectLst/>
              <a:latin typeface="Verdana" panose="020B0604030504040204" pitchFamily="34" charset="0"/>
              <a:ea typeface="Verdana" panose="020B0604030504040204" pitchFamily="34" charset="0"/>
            </a:endParaRPr>
          </a:p>
          <a:p>
            <a:pPr lvl="1"/>
            <a:endParaRPr lang="en-US" b="0" i="0">
              <a:solidFill>
                <a:srgbClr val="232323"/>
              </a:solidFill>
              <a:effectLst/>
              <a:latin typeface="Verdana" panose="020B0604030504040204" pitchFamily="34" charset="0"/>
              <a:ea typeface="Verdana" panose="020B0604030504040204" pitchFamily="34" charset="0"/>
            </a:endParaRPr>
          </a:p>
        </p:txBody>
      </p:sp>
      <p:sp>
        <p:nvSpPr>
          <p:cNvPr id="4" name="Right Arrow 3"/>
          <p:cNvSpPr/>
          <p:nvPr/>
        </p:nvSpPr>
        <p:spPr>
          <a:xfrm>
            <a:off x="1066800" y="3617447"/>
            <a:ext cx="9906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990600" y="3922247"/>
            <a:ext cx="9906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2617917"/>
            <a:ext cx="2733118" cy="923330"/>
          </a:xfrm>
          <a:prstGeom prst="rect">
            <a:avLst/>
          </a:prstGeom>
          <a:solidFill>
            <a:srgbClr val="92D050"/>
          </a:solidFill>
        </p:spPr>
        <p:txBody>
          <a:bodyPr wrap="square" rtlCol="0">
            <a:spAutoFit/>
          </a:bodyPr>
          <a:lstStyle/>
          <a:p>
            <a:r>
              <a:rPr lang="en-US" b="1"/>
              <a:t>Mild symptoms</a:t>
            </a:r>
          </a:p>
          <a:p>
            <a:endParaRPr lang="en-US"/>
          </a:p>
          <a:p>
            <a:r>
              <a:rPr lang="en-US"/>
              <a:t>Relatively controlled</a:t>
            </a:r>
          </a:p>
        </p:txBody>
      </p:sp>
      <p:sp>
        <p:nvSpPr>
          <p:cNvPr id="7" name="TextBox 6"/>
          <p:cNvSpPr txBox="1"/>
          <p:nvPr/>
        </p:nvSpPr>
        <p:spPr>
          <a:xfrm>
            <a:off x="533400" y="4303247"/>
            <a:ext cx="2743200" cy="1200329"/>
          </a:xfrm>
          <a:prstGeom prst="rect">
            <a:avLst/>
          </a:prstGeom>
          <a:solidFill>
            <a:schemeClr val="accent1">
              <a:lumMod val="40000"/>
              <a:lumOff val="60000"/>
            </a:schemeClr>
          </a:solidFill>
        </p:spPr>
        <p:txBody>
          <a:bodyPr wrap="square" rtlCol="0">
            <a:spAutoFit/>
          </a:bodyPr>
          <a:lstStyle/>
          <a:p>
            <a:r>
              <a:rPr lang="en-US" b="1"/>
              <a:t>Systemic Therapy Alone</a:t>
            </a:r>
          </a:p>
          <a:p>
            <a:r>
              <a:rPr lang="en-US"/>
              <a:t>no local side effects, but response less likely and often delayed</a:t>
            </a:r>
          </a:p>
        </p:txBody>
      </p:sp>
      <p:sp>
        <p:nvSpPr>
          <p:cNvPr id="8" name="TextBox 7"/>
          <p:cNvSpPr txBox="1"/>
          <p:nvPr/>
        </p:nvSpPr>
        <p:spPr>
          <a:xfrm>
            <a:off x="8458200" y="4303247"/>
            <a:ext cx="3429000" cy="1200329"/>
          </a:xfrm>
          <a:prstGeom prst="rect">
            <a:avLst/>
          </a:prstGeom>
          <a:solidFill>
            <a:schemeClr val="accent1">
              <a:lumMod val="40000"/>
              <a:lumOff val="60000"/>
            </a:schemeClr>
          </a:solidFill>
        </p:spPr>
        <p:txBody>
          <a:bodyPr wrap="square" rtlCol="0">
            <a:spAutoFit/>
          </a:bodyPr>
          <a:lstStyle/>
          <a:p>
            <a:r>
              <a:rPr lang="en-US" b="1"/>
              <a:t>+ Surgery/Invasive Procedure</a:t>
            </a:r>
          </a:p>
          <a:p>
            <a:endParaRPr lang="en-US"/>
          </a:p>
          <a:p>
            <a:r>
              <a:rPr lang="en-US"/>
              <a:t>higher potential for short- or long-term local side effects</a:t>
            </a:r>
          </a:p>
        </p:txBody>
      </p:sp>
      <p:sp>
        <p:nvSpPr>
          <p:cNvPr id="9" name="TextBox 8"/>
          <p:cNvSpPr txBox="1"/>
          <p:nvPr/>
        </p:nvSpPr>
        <p:spPr>
          <a:xfrm>
            <a:off x="4574540" y="2635256"/>
            <a:ext cx="2966720" cy="923330"/>
          </a:xfrm>
          <a:prstGeom prst="rect">
            <a:avLst/>
          </a:prstGeom>
          <a:solidFill>
            <a:srgbClr val="FFC000"/>
          </a:solidFill>
        </p:spPr>
        <p:txBody>
          <a:bodyPr wrap="square" rtlCol="0">
            <a:spAutoFit/>
          </a:bodyPr>
          <a:lstStyle/>
          <a:p>
            <a:r>
              <a:rPr lang="en-US" b="1"/>
              <a:t>Moderate symptoms</a:t>
            </a:r>
          </a:p>
          <a:p>
            <a:endParaRPr lang="en-US"/>
          </a:p>
          <a:p>
            <a:r>
              <a:rPr lang="en-US"/>
              <a:t>Impacting quality of life</a:t>
            </a:r>
          </a:p>
        </p:txBody>
      </p:sp>
      <p:sp>
        <p:nvSpPr>
          <p:cNvPr id="10" name="TextBox 9"/>
          <p:cNvSpPr txBox="1"/>
          <p:nvPr/>
        </p:nvSpPr>
        <p:spPr>
          <a:xfrm>
            <a:off x="8458200" y="2635256"/>
            <a:ext cx="3429000" cy="923330"/>
          </a:xfrm>
          <a:prstGeom prst="rect">
            <a:avLst/>
          </a:prstGeom>
          <a:solidFill>
            <a:schemeClr val="accent2"/>
          </a:solidFill>
        </p:spPr>
        <p:txBody>
          <a:bodyPr wrap="square" rtlCol="0">
            <a:spAutoFit/>
          </a:bodyPr>
          <a:lstStyle/>
          <a:p>
            <a:r>
              <a:rPr lang="en-US" b="1"/>
              <a:t>Severe/life threatening symptoms </a:t>
            </a:r>
            <a:r>
              <a:rPr lang="en-US"/>
              <a:t>or refractory to other treatments</a:t>
            </a:r>
          </a:p>
          <a:p>
            <a:r>
              <a:rPr lang="en-US"/>
              <a:t>Immediate relief needed</a:t>
            </a:r>
          </a:p>
        </p:txBody>
      </p:sp>
      <p:sp>
        <p:nvSpPr>
          <p:cNvPr id="11" name="TextBox 10"/>
          <p:cNvSpPr txBox="1"/>
          <p:nvPr/>
        </p:nvSpPr>
        <p:spPr>
          <a:xfrm>
            <a:off x="4574540" y="4303247"/>
            <a:ext cx="2966720" cy="1200329"/>
          </a:xfrm>
          <a:prstGeom prst="rect">
            <a:avLst/>
          </a:prstGeom>
          <a:solidFill>
            <a:schemeClr val="accent1">
              <a:lumMod val="40000"/>
              <a:lumOff val="60000"/>
            </a:schemeClr>
          </a:solidFill>
        </p:spPr>
        <p:txBody>
          <a:bodyPr wrap="square" rtlCol="0">
            <a:spAutoFit/>
          </a:bodyPr>
          <a:lstStyle/>
          <a:p>
            <a:r>
              <a:rPr lang="en-US" b="1"/>
              <a:t>+ Radiation Therapy</a:t>
            </a:r>
          </a:p>
          <a:p>
            <a:endParaRPr lang="en-US"/>
          </a:p>
          <a:p>
            <a:r>
              <a:rPr lang="en-US"/>
              <a:t>mild-mod potential for short- or long-term local side effects</a:t>
            </a:r>
          </a:p>
        </p:txBody>
      </p:sp>
      <p:sp>
        <p:nvSpPr>
          <p:cNvPr id="12" name="TextBox 11">
            <a:extLst>
              <a:ext uri="{FF2B5EF4-FFF2-40B4-BE49-F238E27FC236}">
                <a16:creationId xmlns:a16="http://schemas.microsoft.com/office/drawing/2014/main" id="{2FE61D2F-1441-4EA3-A164-6A3B4A0DF885}"/>
              </a:ext>
            </a:extLst>
          </p:cNvPr>
          <p:cNvSpPr txBox="1"/>
          <p:nvPr/>
        </p:nvSpPr>
        <p:spPr>
          <a:xfrm>
            <a:off x="774032" y="5692914"/>
            <a:ext cx="10842457" cy="707886"/>
          </a:xfrm>
          <a:prstGeom prst="rect">
            <a:avLst/>
          </a:prstGeom>
          <a:noFill/>
        </p:spPr>
        <p:txBody>
          <a:bodyPr wrap="square" lIns="91440" tIns="45720" rIns="91440" bIns="45720" rtlCol="0" anchor="t">
            <a:spAutoFit/>
          </a:bodyPr>
          <a:lstStyle/>
          <a:p>
            <a:r>
              <a:rPr lang="en-US" sz="2000" b="1">
                <a:solidFill>
                  <a:srgbClr val="C00000"/>
                </a:solidFill>
                <a:latin typeface="Arial"/>
                <a:cs typeface="Arial"/>
              </a:rPr>
              <a:t>Typically, when patients reach the ED or need inpatient care, it is because of moderate to severe symptoms. Radiation or an invasive procedure is </a:t>
            </a:r>
            <a:r>
              <a:rPr lang="en-US" sz="2000" b="1" i="1" u="sng">
                <a:solidFill>
                  <a:srgbClr val="C00000"/>
                </a:solidFill>
                <a:latin typeface="Arial"/>
                <a:cs typeface="Arial"/>
              </a:rPr>
              <a:t>usually</a:t>
            </a:r>
            <a:r>
              <a:rPr lang="en-US" sz="2000" b="1" i="1">
                <a:solidFill>
                  <a:srgbClr val="C00000"/>
                </a:solidFill>
                <a:latin typeface="Arial"/>
                <a:cs typeface="Arial"/>
              </a:rPr>
              <a:t> </a:t>
            </a:r>
            <a:r>
              <a:rPr lang="en-US" sz="2000" b="1">
                <a:solidFill>
                  <a:srgbClr val="C00000"/>
                </a:solidFill>
                <a:latin typeface="Arial"/>
                <a:cs typeface="Arial"/>
              </a:rPr>
              <a:t>indicated.</a:t>
            </a:r>
            <a:endParaRPr lang="en-US" sz="2000">
              <a:solidFill>
                <a:srgbClr val="C00000"/>
              </a:solidFill>
              <a:latin typeface="Arial"/>
              <a:cs typeface="Arial"/>
            </a:endParaRPr>
          </a:p>
        </p:txBody>
      </p:sp>
    </p:spTree>
    <p:extLst>
      <p:ext uri="{BB962C8B-B14F-4D97-AF65-F5344CB8AC3E}">
        <p14:creationId xmlns:p14="http://schemas.microsoft.com/office/powerpoint/2010/main" val="25928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The Most Common (but Suboptimal) Care Path</a:t>
            </a:r>
            <a:endParaRPr lang="en-US" sz="3600"/>
          </a:p>
        </p:txBody>
      </p:sp>
      <p:sp>
        <p:nvSpPr>
          <p:cNvPr id="4" name="Rectangle 3">
            <a:extLst>
              <a:ext uri="{FF2B5EF4-FFF2-40B4-BE49-F238E27FC236}">
                <a16:creationId xmlns:a16="http://schemas.microsoft.com/office/drawing/2014/main" id="{DE628727-5E1F-42C4-8302-3D1630CF3B20}"/>
              </a:ext>
            </a:extLst>
          </p:cNvPr>
          <p:cNvSpPr/>
          <p:nvPr/>
        </p:nvSpPr>
        <p:spPr>
          <a:xfrm>
            <a:off x="743688" y="4419600"/>
            <a:ext cx="3263830" cy="1752600"/>
          </a:xfrm>
          <a:prstGeom prst="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621167-9B71-4BA6-BE2E-507825F859A9}"/>
              </a:ext>
            </a:extLst>
          </p:cNvPr>
          <p:cNvSpPr txBox="1"/>
          <p:nvPr/>
        </p:nvSpPr>
        <p:spPr>
          <a:xfrm>
            <a:off x="837040" y="4419600"/>
            <a:ext cx="2801791" cy="1015663"/>
          </a:xfrm>
          <a:prstGeom prst="rect">
            <a:avLst/>
          </a:prstGeom>
          <a:noFill/>
        </p:spPr>
        <p:txBody>
          <a:bodyPr wrap="square" rtlCol="0">
            <a:spAutoFit/>
          </a:bodyPr>
          <a:lstStyle/>
          <a:p>
            <a:r>
              <a:rPr lang="en-US" sz="2000">
                <a:latin typeface="Verdana" panose="020B0604030504040204" pitchFamily="34" charset="0"/>
                <a:ea typeface="Verdana" panose="020B0604030504040204" pitchFamily="34" charset="0"/>
              </a:rPr>
              <a:t>Appropriate decision to proceed with invasive procedure</a:t>
            </a:r>
          </a:p>
        </p:txBody>
      </p:sp>
      <p:sp>
        <p:nvSpPr>
          <p:cNvPr id="6" name="Rectangle 5">
            <a:extLst>
              <a:ext uri="{FF2B5EF4-FFF2-40B4-BE49-F238E27FC236}">
                <a16:creationId xmlns:a16="http://schemas.microsoft.com/office/drawing/2014/main" id="{079F2A42-7243-40ED-9F53-66CA99C06FB8}"/>
              </a:ext>
            </a:extLst>
          </p:cNvPr>
          <p:cNvSpPr/>
          <p:nvPr/>
        </p:nvSpPr>
        <p:spPr>
          <a:xfrm>
            <a:off x="838200" y="1480065"/>
            <a:ext cx="10256520" cy="10745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485D7CA2-EB44-423A-B442-037064197F9A}"/>
              </a:ext>
            </a:extLst>
          </p:cNvPr>
          <p:cNvSpPr txBox="1">
            <a:spLocks/>
          </p:cNvSpPr>
          <p:nvPr/>
        </p:nvSpPr>
        <p:spPr>
          <a:xfrm>
            <a:off x="836259" y="1502028"/>
            <a:ext cx="10258461" cy="1084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atin typeface="Verdana" panose="020B0604030504040204" pitchFamily="34" charset="0"/>
                <a:ea typeface="Verdana" panose="020B0604030504040204" pitchFamily="34" charset="0"/>
                <a:cs typeface="Verdana" panose="020B0604030504040204" pitchFamily="34" charset="0"/>
              </a:rPr>
              <a:t>Surgeon or other procedure-oriented specialist </a:t>
            </a:r>
          </a:p>
          <a:p>
            <a:pPr marL="0" indent="0" algn="ctr">
              <a:lnSpc>
                <a:spcPct val="100000"/>
              </a:lnSpc>
              <a:spcBef>
                <a:spcPts val="0"/>
              </a:spcBef>
              <a:buFont typeface="Arial" panose="020B0604020202020204" pitchFamily="34" charset="0"/>
              <a:buNone/>
            </a:pPr>
            <a:r>
              <a:rPr lang="en-US">
                <a:latin typeface="Verdana" panose="020B0604030504040204" pitchFamily="34" charset="0"/>
                <a:ea typeface="Verdana" panose="020B0604030504040204" pitchFamily="34" charset="0"/>
                <a:cs typeface="Verdana" panose="020B0604030504040204" pitchFamily="34" charset="0"/>
              </a:rPr>
              <a:t>often consulted first (</a:t>
            </a:r>
            <a:r>
              <a:rPr lang="en-US" i="1">
                <a:latin typeface="Verdana" panose="020B0604030504040204" pitchFamily="34" charset="0"/>
                <a:ea typeface="Verdana" panose="020B0604030504040204" pitchFamily="34" charset="0"/>
                <a:cs typeface="Verdana" panose="020B0604030504040204" pitchFamily="34" charset="0"/>
              </a:rPr>
              <a:t>single decision-maker model</a:t>
            </a:r>
            <a:r>
              <a:rPr lang="en-US">
                <a:latin typeface="Verdana" panose="020B0604030504040204" pitchFamily="34" charset="0"/>
                <a:ea typeface="Verdana" panose="020B0604030504040204" pitchFamily="34" charset="0"/>
                <a:cs typeface="Verdana" panose="020B0604030504040204" pitchFamily="34" charset="0"/>
              </a:rPr>
              <a:t>)</a:t>
            </a:r>
            <a:endParaRPr lang="en-US" baseline="30000"/>
          </a:p>
        </p:txBody>
      </p:sp>
      <p:sp>
        <p:nvSpPr>
          <p:cNvPr id="8" name="Rectangle 7">
            <a:extLst>
              <a:ext uri="{FF2B5EF4-FFF2-40B4-BE49-F238E27FC236}">
                <a16:creationId xmlns:a16="http://schemas.microsoft.com/office/drawing/2014/main" id="{4B42A729-74EB-41E1-931F-7ECC93703579}"/>
              </a:ext>
            </a:extLst>
          </p:cNvPr>
          <p:cNvSpPr/>
          <p:nvPr/>
        </p:nvSpPr>
        <p:spPr>
          <a:xfrm>
            <a:off x="4540918" y="4419600"/>
            <a:ext cx="3156063" cy="1752600"/>
          </a:xfrm>
          <a:prstGeom prst="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9B8A53-2EFC-4DFE-A495-21F7A1446554}"/>
              </a:ext>
            </a:extLst>
          </p:cNvPr>
          <p:cNvSpPr/>
          <p:nvPr/>
        </p:nvSpPr>
        <p:spPr>
          <a:xfrm>
            <a:off x="8230381" y="4395721"/>
            <a:ext cx="3429000" cy="1776479"/>
          </a:xfrm>
          <a:prstGeom prst="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6F2233-D05E-4AF9-AED8-EE36CB4FFD19}"/>
              </a:ext>
            </a:extLst>
          </p:cNvPr>
          <p:cNvSpPr txBox="1"/>
          <p:nvPr/>
        </p:nvSpPr>
        <p:spPr>
          <a:xfrm>
            <a:off x="4540918" y="4451868"/>
            <a:ext cx="3260530" cy="1631216"/>
          </a:xfrm>
          <a:prstGeom prst="rect">
            <a:avLst/>
          </a:prstGeom>
          <a:noFill/>
        </p:spPr>
        <p:txBody>
          <a:bodyPr wrap="square" rtlCol="0">
            <a:spAutoFit/>
          </a:bodyPr>
          <a:lstStyle/>
          <a:p>
            <a:r>
              <a:rPr lang="en-US" sz="2000">
                <a:latin typeface="Verdana" panose="020B0604030504040204" pitchFamily="34" charset="0"/>
                <a:ea typeface="Verdana" panose="020B0604030504040204" pitchFamily="34" charset="0"/>
              </a:rPr>
              <a:t>Decision not to proceed with procedure, but subsequent delay in referral to appropriate service</a:t>
            </a:r>
          </a:p>
        </p:txBody>
      </p:sp>
      <p:sp>
        <p:nvSpPr>
          <p:cNvPr id="11" name="TextBox 10">
            <a:extLst>
              <a:ext uri="{FF2B5EF4-FFF2-40B4-BE49-F238E27FC236}">
                <a16:creationId xmlns:a16="http://schemas.microsoft.com/office/drawing/2014/main" id="{75AA9D43-10ED-4718-B798-396F285631BF}"/>
              </a:ext>
            </a:extLst>
          </p:cNvPr>
          <p:cNvSpPr txBox="1"/>
          <p:nvPr/>
        </p:nvSpPr>
        <p:spPr>
          <a:xfrm>
            <a:off x="8243493" y="4390908"/>
            <a:ext cx="3492088" cy="1631216"/>
          </a:xfrm>
          <a:prstGeom prst="rect">
            <a:avLst/>
          </a:prstGeom>
          <a:noFill/>
        </p:spPr>
        <p:txBody>
          <a:bodyPr wrap="square" rtlCol="0">
            <a:spAutoFit/>
          </a:bodyPr>
          <a:lstStyle/>
          <a:p>
            <a:r>
              <a:rPr lang="en-US" sz="2000">
                <a:latin typeface="Verdana" panose="020B0604030504040204" pitchFamily="34" charset="0"/>
                <a:ea typeface="Verdana" panose="020B0604030504040204" pitchFamily="34" charset="0"/>
                <a:cs typeface="Verdana" panose="020B0604030504040204" pitchFamily="34" charset="0"/>
              </a:rPr>
              <a:t>Inappropriate and overaggressive use of invasive procedures (often due to incomplete understanding of options)</a:t>
            </a:r>
            <a:endParaRPr lang="en-US" sz="2000">
              <a:latin typeface="Verdana" panose="020B0604030504040204" pitchFamily="34" charset="0"/>
              <a:ea typeface="Verdana" panose="020B0604030504040204" pitchFamily="34" charset="0"/>
            </a:endParaRPr>
          </a:p>
        </p:txBody>
      </p:sp>
      <p:sp>
        <p:nvSpPr>
          <p:cNvPr id="12" name="Arrow: Down 11">
            <a:extLst>
              <a:ext uri="{FF2B5EF4-FFF2-40B4-BE49-F238E27FC236}">
                <a16:creationId xmlns:a16="http://schemas.microsoft.com/office/drawing/2014/main" id="{89BE646D-708C-48DA-98A8-650FAC8B5EC0}"/>
              </a:ext>
            </a:extLst>
          </p:cNvPr>
          <p:cNvSpPr/>
          <p:nvPr/>
        </p:nvSpPr>
        <p:spPr>
          <a:xfrm rot="18681663">
            <a:off x="8017389" y="2761246"/>
            <a:ext cx="450648" cy="781153"/>
          </a:xfrm>
          <a:prstGeom prst="downArrow">
            <a:avLst>
              <a:gd name="adj1" fmla="val 31481"/>
              <a:gd name="adj2" fmla="val 519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193CD37-3C99-4BE3-AAEF-63CAF3B5AAF4}"/>
              </a:ext>
            </a:extLst>
          </p:cNvPr>
          <p:cNvSpPr/>
          <p:nvPr/>
        </p:nvSpPr>
        <p:spPr>
          <a:xfrm rot="2679227">
            <a:off x="3615486" y="2748423"/>
            <a:ext cx="450648" cy="781153"/>
          </a:xfrm>
          <a:prstGeom prst="downArrow">
            <a:avLst>
              <a:gd name="adj1" fmla="val 31481"/>
              <a:gd name="adj2" fmla="val 519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E7F523C2-ED60-4FF3-8717-2EB1D60DBE2D}"/>
              </a:ext>
            </a:extLst>
          </p:cNvPr>
          <p:cNvSpPr/>
          <p:nvPr/>
        </p:nvSpPr>
        <p:spPr>
          <a:xfrm>
            <a:off x="5638800" y="2761248"/>
            <a:ext cx="480150" cy="781153"/>
          </a:xfrm>
          <a:prstGeom prst="downArrow">
            <a:avLst>
              <a:gd name="adj1" fmla="val 18073"/>
              <a:gd name="adj2" fmla="val 519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5200" y="3675275"/>
            <a:ext cx="4987223" cy="492443"/>
          </a:xfrm>
          <a:prstGeom prst="rect">
            <a:avLst/>
          </a:prstGeom>
          <a:noFill/>
          <a:ln w="38100">
            <a:solidFill>
              <a:schemeClr val="accent1"/>
            </a:solidFill>
          </a:ln>
        </p:spPr>
        <p:txBody>
          <a:bodyPr wrap="square" rtlCol="0">
            <a:spAutoFit/>
          </a:bodyPr>
          <a:lstStyle/>
          <a:p>
            <a:pPr algn="ctr"/>
            <a:r>
              <a:rPr lang="en-US" sz="2600" b="1">
                <a:latin typeface="Verdana" panose="020B0604030504040204" pitchFamily="34" charset="0"/>
                <a:ea typeface="Verdana" panose="020B0604030504040204" pitchFamily="34" charset="0"/>
              </a:rPr>
              <a:t>Three potential outcomes</a:t>
            </a:r>
          </a:p>
        </p:txBody>
      </p:sp>
    </p:spTree>
    <p:extLst>
      <p:ext uri="{BB962C8B-B14F-4D97-AF65-F5344CB8AC3E}">
        <p14:creationId xmlns:p14="http://schemas.microsoft.com/office/powerpoint/2010/main" val="356356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The Optimal Patient-</a:t>
            </a:r>
            <a:r>
              <a:rPr lang="en-US" sz="3600">
                <a:solidFill>
                  <a:schemeClr val="tx2"/>
                </a:solidFill>
                <a:latin typeface="Verdana" pitchFamily="34" charset="0"/>
                <a:ea typeface="Verdana" pitchFamily="34" charset="0"/>
                <a:cs typeface="Verdana" pitchFamily="34" charset="0"/>
              </a:rPr>
              <a:t>Centered </a:t>
            </a:r>
            <a:r>
              <a:rPr lang="en-US" sz="3600" b="1">
                <a:solidFill>
                  <a:schemeClr val="tx2"/>
                </a:solidFill>
                <a:latin typeface="Verdana" pitchFamily="34" charset="0"/>
                <a:ea typeface="Verdana" pitchFamily="34" charset="0"/>
                <a:cs typeface="Verdana" pitchFamily="34" charset="0"/>
              </a:rPr>
              <a:t>Care Path</a:t>
            </a:r>
            <a:endParaRPr lang="en-US" sz="3600"/>
          </a:p>
        </p:txBody>
      </p:sp>
      <p:sp>
        <p:nvSpPr>
          <p:cNvPr id="6" name="Rectangle 5">
            <a:extLst>
              <a:ext uri="{FF2B5EF4-FFF2-40B4-BE49-F238E27FC236}">
                <a16:creationId xmlns:a16="http://schemas.microsoft.com/office/drawing/2014/main" id="{079F2A42-7243-40ED-9F53-66CA99C06FB8}"/>
              </a:ext>
            </a:extLst>
          </p:cNvPr>
          <p:cNvSpPr/>
          <p:nvPr/>
        </p:nvSpPr>
        <p:spPr>
          <a:xfrm>
            <a:off x="838200" y="1483076"/>
            <a:ext cx="10256520" cy="10715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485D7CA2-EB44-423A-B442-037064197F9A}"/>
              </a:ext>
            </a:extLst>
          </p:cNvPr>
          <p:cNvSpPr txBox="1">
            <a:spLocks/>
          </p:cNvSpPr>
          <p:nvPr/>
        </p:nvSpPr>
        <p:spPr>
          <a:xfrm>
            <a:off x="1013460" y="1600199"/>
            <a:ext cx="9906000" cy="8959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Verdana"/>
                <a:ea typeface="Verdana"/>
                <a:cs typeface="Verdana" panose="020B0604030504040204" pitchFamily="34" charset="0"/>
              </a:rPr>
              <a:t>Concurrent referral to surgical, medical and radiation oncology teams (</a:t>
            </a:r>
            <a:r>
              <a:rPr lang="en-US" i="1">
                <a:latin typeface="Verdana"/>
                <a:ea typeface="Verdana"/>
                <a:cs typeface="Verdana" panose="020B0604030504040204" pitchFamily="34" charset="0"/>
              </a:rPr>
              <a:t>multiple decision-maker model</a:t>
            </a:r>
            <a:r>
              <a:rPr lang="en-US">
                <a:latin typeface="Verdana"/>
                <a:ea typeface="Verdana"/>
                <a:cs typeface="Verdana" panose="020B0604030504040204" pitchFamily="34" charset="0"/>
              </a:rPr>
              <a:t>)</a:t>
            </a:r>
            <a:endParaRPr lang="en-US" baseline="30000">
              <a:latin typeface="Verdana"/>
              <a:ea typeface="Verdana"/>
            </a:endParaRPr>
          </a:p>
        </p:txBody>
      </p:sp>
      <p:sp>
        <p:nvSpPr>
          <p:cNvPr id="9" name="Rectangle 8">
            <a:extLst>
              <a:ext uri="{FF2B5EF4-FFF2-40B4-BE49-F238E27FC236}">
                <a16:creationId xmlns:a16="http://schemas.microsoft.com/office/drawing/2014/main" id="{799B8A53-2EFC-4DFE-A495-21F7A1446554}"/>
              </a:ext>
            </a:extLst>
          </p:cNvPr>
          <p:cNvSpPr/>
          <p:nvPr/>
        </p:nvSpPr>
        <p:spPr>
          <a:xfrm>
            <a:off x="2042160" y="3687764"/>
            <a:ext cx="7848600" cy="1676401"/>
          </a:xfrm>
          <a:prstGeom prst="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AA9D43-10ED-4718-B798-396F285631BF}"/>
              </a:ext>
            </a:extLst>
          </p:cNvPr>
          <p:cNvSpPr txBox="1"/>
          <p:nvPr/>
        </p:nvSpPr>
        <p:spPr>
          <a:xfrm>
            <a:off x="2194560" y="3822044"/>
            <a:ext cx="8252460" cy="1446550"/>
          </a:xfrm>
          <a:prstGeom prst="rect">
            <a:avLst/>
          </a:prstGeom>
          <a:noFill/>
        </p:spPr>
        <p:txBody>
          <a:bodyPr wrap="square" rtlCol="0">
            <a:spAutoFit/>
          </a:bodyPr>
          <a:lstStyle/>
          <a:p>
            <a:pPr marL="342900" indent="-342900">
              <a:buFont typeface="Arial" panose="020B0604020202020204" pitchFamily="34" charset="0"/>
              <a:buChar char="•"/>
            </a:pPr>
            <a:r>
              <a:rPr lang="en-US" sz="2200">
                <a:latin typeface="Verdana" panose="020B0604030504040204" pitchFamily="34" charset="0"/>
                <a:ea typeface="Verdana" panose="020B0604030504040204" pitchFamily="34" charset="0"/>
                <a:cs typeface="Verdana" panose="020B0604030504040204" pitchFamily="34" charset="0"/>
              </a:rPr>
              <a:t>Expedited workup</a:t>
            </a:r>
          </a:p>
          <a:p>
            <a:pPr marL="342900" indent="-342900">
              <a:buFont typeface="Arial" panose="020B0604020202020204" pitchFamily="34" charset="0"/>
              <a:buChar char="•"/>
            </a:pPr>
            <a:r>
              <a:rPr lang="en-US" sz="2200">
                <a:latin typeface="Verdana" panose="020B0604030504040204" pitchFamily="34" charset="0"/>
                <a:ea typeface="Verdana" panose="020B0604030504040204" pitchFamily="34" charset="0"/>
                <a:cs typeface="Verdana" panose="020B0604030504040204" pitchFamily="34" charset="0"/>
              </a:rPr>
              <a:t>Multidisciplinary discussion and consensus</a:t>
            </a:r>
          </a:p>
          <a:p>
            <a:pPr marL="342900" indent="-342900">
              <a:buFont typeface="Arial" panose="020B0604020202020204" pitchFamily="34" charset="0"/>
              <a:buChar char="•"/>
            </a:pPr>
            <a:r>
              <a:rPr lang="en-US" sz="2200">
                <a:latin typeface="Verdana" panose="020B0604030504040204" pitchFamily="34" charset="0"/>
                <a:ea typeface="Verdana" panose="020B0604030504040204" pitchFamily="34" charset="0"/>
                <a:cs typeface="Verdana" panose="020B0604030504040204" pitchFamily="34" charset="0"/>
              </a:rPr>
              <a:t>Expedited initiation of appropriate treatment</a:t>
            </a:r>
          </a:p>
          <a:p>
            <a:pPr marL="342900" indent="-342900">
              <a:buFont typeface="Arial" panose="020B0604020202020204" pitchFamily="34" charset="0"/>
              <a:buChar char="•"/>
            </a:pPr>
            <a:r>
              <a:rPr lang="en-US" sz="2200">
                <a:latin typeface="Verdana" panose="020B0604030504040204" pitchFamily="34" charset="0"/>
                <a:ea typeface="Verdana" panose="020B0604030504040204" pitchFamily="34" charset="0"/>
              </a:rPr>
              <a:t>More rapid hospital discharge (or avoid admission)</a:t>
            </a:r>
          </a:p>
        </p:txBody>
      </p:sp>
      <p:sp>
        <p:nvSpPr>
          <p:cNvPr id="14" name="Arrow: Down 13">
            <a:extLst>
              <a:ext uri="{FF2B5EF4-FFF2-40B4-BE49-F238E27FC236}">
                <a16:creationId xmlns:a16="http://schemas.microsoft.com/office/drawing/2014/main" id="{E7F523C2-ED60-4FF3-8717-2EB1D60DBE2D}"/>
              </a:ext>
            </a:extLst>
          </p:cNvPr>
          <p:cNvSpPr/>
          <p:nvPr/>
        </p:nvSpPr>
        <p:spPr>
          <a:xfrm>
            <a:off x="5715000" y="2726970"/>
            <a:ext cx="480150" cy="865224"/>
          </a:xfrm>
          <a:prstGeom prst="downArrow">
            <a:avLst>
              <a:gd name="adj1" fmla="val 18073"/>
              <a:gd name="adj2" fmla="val 519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74425" y="5673946"/>
            <a:ext cx="9243150" cy="892552"/>
          </a:xfrm>
          <a:prstGeom prst="rect">
            <a:avLst/>
          </a:prstGeom>
          <a:noFill/>
        </p:spPr>
        <p:txBody>
          <a:bodyPr wrap="square" rtlCol="0">
            <a:spAutoFit/>
          </a:bodyPr>
          <a:lstStyle/>
          <a:p>
            <a:pPr algn="ctr"/>
            <a:r>
              <a:rPr lang="en-US" sz="2600">
                <a:solidFill>
                  <a:srgbClr val="FF0000"/>
                </a:solidFill>
                <a:latin typeface="Verdana" panose="020B0604030504040204" pitchFamily="34" charset="0"/>
                <a:ea typeface="Verdana" panose="020B0604030504040204" pitchFamily="34" charset="0"/>
              </a:rPr>
              <a:t>The Bottom Line: Doctors working collaboratively are more likely to take timely and appropriate actions.</a:t>
            </a:r>
          </a:p>
        </p:txBody>
      </p:sp>
    </p:spTree>
    <p:extLst>
      <p:ext uri="{BB962C8B-B14F-4D97-AF65-F5344CB8AC3E}">
        <p14:creationId xmlns:p14="http://schemas.microsoft.com/office/powerpoint/2010/main" val="226785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Value of Multidisciplinary Inpatient </a:t>
            </a:r>
            <a:br>
              <a:rPr lang="en-US" sz="3600" b="1">
                <a:solidFill>
                  <a:schemeClr val="tx2"/>
                </a:solidFill>
                <a:latin typeface="Verdana" pitchFamily="34" charset="0"/>
                <a:ea typeface="Verdana" pitchFamily="34" charset="0"/>
                <a:cs typeface="Verdana" pitchFamily="34" charset="0"/>
              </a:rPr>
            </a:br>
            <a:r>
              <a:rPr lang="en-US" sz="3600" b="1">
                <a:solidFill>
                  <a:schemeClr val="tx2"/>
                </a:solidFill>
                <a:latin typeface="Verdana" pitchFamily="34" charset="0"/>
                <a:ea typeface="Verdana" pitchFamily="34" charset="0"/>
                <a:cs typeface="Verdana" pitchFamily="34" charset="0"/>
              </a:rPr>
              <a:t>Care that Includes Radiation Oncologists</a:t>
            </a:r>
            <a:endParaRPr lang="en-US" sz="3600"/>
          </a:p>
        </p:txBody>
      </p:sp>
      <p:sp>
        <p:nvSpPr>
          <p:cNvPr id="3" name="Content Placeholder 2"/>
          <p:cNvSpPr>
            <a:spLocks noGrp="1"/>
          </p:cNvSpPr>
          <p:nvPr>
            <p:ph idx="1"/>
          </p:nvPr>
        </p:nvSpPr>
        <p:spPr>
          <a:xfrm>
            <a:off x="685800" y="3886200"/>
            <a:ext cx="10896600" cy="2895600"/>
          </a:xfrm>
        </p:spPr>
        <p:txBody>
          <a:bodyPr vert="horz" lIns="91440" tIns="45720" rIns="91440" bIns="45720" rtlCol="0" anchor="t">
            <a:normAutofit fontScale="70000" lnSpcReduction="20000"/>
          </a:bodyPr>
          <a:lstStyle/>
          <a:p>
            <a:r>
              <a:rPr lang="en-US" sz="3200" dirty="0">
                <a:effectLst/>
                <a:latin typeface="Verdana" panose="020B0604030504040204" pitchFamily="34" charset="0"/>
                <a:ea typeface="Verdana" panose="020B0604030504040204" pitchFamily="34" charset="0"/>
              </a:rPr>
              <a:t>Observational cohort study of 181 patients with painful bone metastases.</a:t>
            </a:r>
          </a:p>
          <a:p>
            <a:pPr lvl="1"/>
            <a:r>
              <a:rPr lang="en-US" dirty="0">
                <a:latin typeface="Verdana"/>
                <a:ea typeface="Verdana"/>
              </a:rPr>
              <a:t>Compared inpatient outcomes before and after formation of a dedicated palliative rad </a:t>
            </a:r>
            <a:r>
              <a:rPr lang="en-US" dirty="0" err="1">
                <a:latin typeface="Verdana"/>
                <a:ea typeface="Verdana"/>
              </a:rPr>
              <a:t>onc</a:t>
            </a:r>
            <a:r>
              <a:rPr lang="en-US" dirty="0">
                <a:latin typeface="Verdana"/>
                <a:ea typeface="Verdana"/>
              </a:rPr>
              <a:t> consult service that worked closely with other specialties.</a:t>
            </a:r>
            <a:endParaRPr lang="en-US" dirty="0">
              <a:effectLst/>
              <a:latin typeface="Verdana"/>
              <a:ea typeface="Verdana"/>
            </a:endParaRPr>
          </a:p>
          <a:p>
            <a:endParaRPr lang="en-US" sz="3200" dirty="0">
              <a:effectLst/>
              <a:latin typeface="Verdana" panose="020B0604030504040204" pitchFamily="34" charset="0"/>
              <a:ea typeface="Verdana" panose="020B0604030504040204" pitchFamily="34" charset="0"/>
            </a:endParaRPr>
          </a:p>
          <a:p>
            <a:r>
              <a:rPr lang="en-US" sz="3200" dirty="0">
                <a:effectLst/>
                <a:latin typeface="Verdana"/>
                <a:ea typeface="Verdana"/>
              </a:rPr>
              <a:t>Results: The use of palliative </a:t>
            </a:r>
            <a:r>
              <a:rPr lang="en-US" dirty="0">
                <a:latin typeface="Verdana"/>
                <a:ea typeface="Verdana"/>
              </a:rPr>
              <a:t>rad </a:t>
            </a:r>
            <a:r>
              <a:rPr lang="en-US" dirty="0" err="1">
                <a:latin typeface="Verdana"/>
                <a:ea typeface="Verdana"/>
              </a:rPr>
              <a:t>onc</a:t>
            </a:r>
            <a:r>
              <a:rPr lang="en-US" sz="3200" dirty="0">
                <a:effectLst/>
                <a:latin typeface="Verdana"/>
                <a:ea typeface="Verdana"/>
              </a:rPr>
              <a:t> consult service led to…</a:t>
            </a:r>
          </a:p>
          <a:p>
            <a:pPr lvl="1"/>
            <a:r>
              <a:rPr lang="en-US" dirty="0">
                <a:solidFill>
                  <a:srgbClr val="000000"/>
                </a:solidFill>
                <a:effectLst/>
                <a:latin typeface="Verdana" panose="020B0604030504040204" pitchFamily="34" charset="0"/>
                <a:ea typeface="Verdana" panose="020B0604030504040204" pitchFamily="34" charset="0"/>
              </a:rPr>
              <a:t>Shorter hospitalizations by an average of 8 days.</a:t>
            </a:r>
          </a:p>
          <a:p>
            <a:pPr lvl="1"/>
            <a:r>
              <a:rPr lang="en-US" dirty="0">
                <a:solidFill>
                  <a:srgbClr val="000000"/>
                </a:solidFill>
                <a:latin typeface="Verdana" panose="020B0604030504040204" pitchFamily="34" charset="0"/>
                <a:ea typeface="Verdana" panose="020B0604030504040204" pitchFamily="34" charset="0"/>
              </a:rPr>
              <a:t>C</a:t>
            </a:r>
            <a:r>
              <a:rPr lang="en-US" dirty="0">
                <a:solidFill>
                  <a:srgbClr val="000000"/>
                </a:solidFill>
                <a:effectLst/>
                <a:latin typeface="Verdana" panose="020B0604030504040204" pitchFamily="34" charset="0"/>
                <a:ea typeface="Verdana" panose="020B0604030504040204" pitchFamily="34" charset="0"/>
              </a:rPr>
              <a:t>ost savings of $20,719/patient/hospitalization.</a:t>
            </a:r>
          </a:p>
          <a:p>
            <a:pPr lvl="1"/>
            <a:r>
              <a:rPr lang="en-US" dirty="0">
                <a:solidFill>
                  <a:srgbClr val="000000"/>
                </a:solidFill>
                <a:effectLst/>
                <a:latin typeface="Verdana" panose="020B0604030504040204" pitchFamily="34" charset="0"/>
                <a:ea typeface="Verdana" panose="020B0604030504040204" pitchFamily="34" charset="0"/>
              </a:rPr>
              <a:t>35% increase in palliative care specialty utilization.</a:t>
            </a: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E526C768-CD85-47EA-A128-2253ABCA86D8}"/>
              </a:ext>
            </a:extLst>
          </p:cNvPr>
          <p:cNvPicPr>
            <a:picLocks noChangeAspect="1"/>
          </p:cNvPicPr>
          <p:nvPr/>
        </p:nvPicPr>
        <p:blipFill>
          <a:blip r:embed="rId3"/>
          <a:stretch>
            <a:fillRect/>
          </a:stretch>
        </p:blipFill>
        <p:spPr>
          <a:xfrm>
            <a:off x="2552700" y="1497782"/>
            <a:ext cx="7086600" cy="2186036"/>
          </a:xfrm>
          <a:prstGeom prst="rect">
            <a:avLst/>
          </a:prstGeom>
        </p:spPr>
      </p:pic>
    </p:spTree>
    <p:extLst>
      <p:ext uri="{BB962C8B-B14F-4D97-AF65-F5344CB8AC3E}">
        <p14:creationId xmlns:p14="http://schemas.microsoft.com/office/powerpoint/2010/main" val="38697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a:ea typeface="Verdana"/>
                <a:cs typeface="Verdana" pitchFamily="34" charset="0"/>
              </a:rPr>
              <a:t>When </a:t>
            </a:r>
            <a:r>
              <a:rPr lang="en-US" sz="3600">
                <a:solidFill>
                  <a:schemeClr val="tx2"/>
                </a:solidFill>
                <a:latin typeface="Verdana"/>
                <a:ea typeface="Verdana"/>
                <a:cs typeface="Verdana" pitchFamily="34" charset="0"/>
              </a:rPr>
              <a:t>to</a:t>
            </a:r>
            <a:r>
              <a:rPr lang="en-US" sz="3600" b="1">
                <a:solidFill>
                  <a:schemeClr val="tx2"/>
                </a:solidFill>
                <a:latin typeface="Verdana"/>
                <a:ea typeface="Verdana"/>
                <a:cs typeface="Verdana" pitchFamily="34" charset="0"/>
              </a:rPr>
              <a:t> Consult Radiation Oncology?</a:t>
            </a:r>
            <a:endParaRPr lang="en-US" sz="3600">
              <a:solidFill>
                <a:schemeClr val="tx2"/>
              </a:solidFill>
              <a:latin typeface="Verdana"/>
              <a:ea typeface="Verdana"/>
            </a:endParaRPr>
          </a:p>
        </p:txBody>
      </p:sp>
      <p:sp>
        <p:nvSpPr>
          <p:cNvPr id="3" name="Content Placeholder 2"/>
          <p:cNvSpPr>
            <a:spLocks noGrp="1"/>
          </p:cNvSpPr>
          <p:nvPr>
            <p:ph idx="1"/>
          </p:nvPr>
        </p:nvSpPr>
        <p:spPr>
          <a:xfrm>
            <a:off x="685800" y="1600200"/>
            <a:ext cx="10972800" cy="4953000"/>
          </a:xfrm>
        </p:spPr>
        <p:txBody>
          <a:bodyPr vert="horz" lIns="91440" tIns="45720" rIns="91440" bIns="45720" rtlCol="0" anchor="t">
            <a:normAutofit/>
          </a:bodyPr>
          <a:lstStyle/>
          <a:p>
            <a:r>
              <a:rPr lang="en-US" sz="3200">
                <a:latin typeface="Verdana" panose="020B0604030504040204" pitchFamily="34" charset="0"/>
                <a:ea typeface="Verdana" panose="020B0604030504040204" pitchFamily="34" charset="0"/>
              </a:rPr>
              <a:t>Immediately upon diagnosis of </a:t>
            </a:r>
            <a:r>
              <a:rPr lang="en-US" sz="3200" i="1">
                <a:latin typeface="Verdana" panose="020B0604030504040204" pitchFamily="34" charset="0"/>
                <a:ea typeface="Verdana" panose="020B0604030504040204" pitchFamily="34" charset="0"/>
              </a:rPr>
              <a:t>any</a:t>
            </a:r>
            <a:r>
              <a:rPr lang="en-US" sz="3200">
                <a:latin typeface="Verdana" panose="020B0604030504040204" pitchFamily="34" charset="0"/>
                <a:ea typeface="Verdana" panose="020B0604030504040204" pitchFamily="34" charset="0"/>
              </a:rPr>
              <a:t> cancer-related symptom that </a:t>
            </a:r>
            <a:r>
              <a:rPr lang="en-US" sz="3200" i="1">
                <a:latin typeface="Verdana" panose="020B0604030504040204" pitchFamily="34" charset="0"/>
                <a:ea typeface="Verdana" panose="020B0604030504040204" pitchFamily="34" charset="0"/>
              </a:rPr>
              <a:t>may</a:t>
            </a:r>
            <a:r>
              <a:rPr lang="en-US" sz="3200">
                <a:latin typeface="Verdana" panose="020B0604030504040204" pitchFamily="34" charset="0"/>
                <a:ea typeface="Verdana" panose="020B0604030504040204" pitchFamily="34" charset="0"/>
              </a:rPr>
              <a:t> benefit from radiation, and c</a:t>
            </a:r>
            <a:r>
              <a:rPr lang="en-US">
                <a:latin typeface="Verdana" panose="020B0604030504040204" pitchFamily="34" charset="0"/>
                <a:ea typeface="Verdana" panose="020B0604030504040204" pitchFamily="34" charset="0"/>
              </a:rPr>
              <a:t>oncurrently with medical and surgical teams.</a:t>
            </a:r>
          </a:p>
          <a:p>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Common indications:</a:t>
            </a:r>
          </a:p>
          <a:p>
            <a:pPr lvl="1"/>
            <a:r>
              <a:rPr lang="en-US">
                <a:latin typeface="Verdana" panose="020B0604030504040204" pitchFamily="34" charset="0"/>
                <a:ea typeface="Verdana" panose="020B0604030504040204" pitchFamily="34" charset="0"/>
              </a:rPr>
              <a:t>Brain </a:t>
            </a:r>
            <a:r>
              <a:rPr lang="en-US" err="1">
                <a:latin typeface="Verdana" panose="020B0604030504040204" pitchFamily="34" charset="0"/>
                <a:ea typeface="Verdana" panose="020B0604030504040204" pitchFamily="34" charset="0"/>
              </a:rPr>
              <a:t>mets</a:t>
            </a:r>
            <a:r>
              <a:rPr lang="en-US">
                <a:latin typeface="Verdana" panose="020B0604030504040204" pitchFamily="34" charset="0"/>
                <a:ea typeface="Verdana" panose="020B0604030504040204" pitchFamily="34" charset="0"/>
              </a:rPr>
              <a:t> </a:t>
            </a:r>
          </a:p>
          <a:p>
            <a:pPr lvl="1"/>
            <a:r>
              <a:rPr lang="en-US">
                <a:latin typeface="Verdana" panose="020B0604030504040204" pitchFamily="34" charset="0"/>
                <a:ea typeface="Verdana" panose="020B0604030504040204" pitchFamily="34" charset="0"/>
              </a:rPr>
              <a:t>Bone </a:t>
            </a:r>
            <a:r>
              <a:rPr lang="en-US" err="1">
                <a:latin typeface="Verdana" panose="020B0604030504040204" pitchFamily="34" charset="0"/>
                <a:ea typeface="Verdana" panose="020B0604030504040204" pitchFamily="34" charset="0"/>
              </a:rPr>
              <a:t>mets</a:t>
            </a:r>
            <a:r>
              <a:rPr lang="en-US">
                <a:latin typeface="Verdana" panose="020B0604030504040204" pitchFamily="34" charset="0"/>
                <a:ea typeface="Verdana" panose="020B0604030504040204" pitchFamily="34" charset="0"/>
              </a:rPr>
              <a:t> (including spinal cord compression)</a:t>
            </a:r>
          </a:p>
          <a:p>
            <a:pPr lvl="1"/>
            <a:r>
              <a:rPr lang="en-US">
                <a:latin typeface="Verdana" panose="020B0604030504040204" pitchFamily="34" charset="0"/>
                <a:ea typeface="Verdana" panose="020B0604030504040204" pitchFamily="34" charset="0"/>
              </a:rPr>
              <a:t>Bleeding</a:t>
            </a:r>
          </a:p>
          <a:p>
            <a:pPr lvl="1"/>
            <a:r>
              <a:rPr lang="en-US">
                <a:latin typeface="Verdana"/>
                <a:ea typeface="Verdana"/>
              </a:rPr>
              <a:t>Obstruction of airway, esophagus or SVC</a:t>
            </a:r>
          </a:p>
          <a:p>
            <a:endParaRPr lang="en-US">
              <a:latin typeface="Verdana" panose="020B0604030504040204" pitchFamily="34" charset="0"/>
              <a:ea typeface="Verdana" panose="020B0604030504040204" pitchFamily="34" charset="0"/>
            </a:endParaRPr>
          </a:p>
          <a:p>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001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1723"/>
            <a:ext cx="12192000" cy="1621877"/>
          </a:xfrm>
        </p:spPr>
        <p:txBody>
          <a:bodyPr>
            <a:noAutofit/>
          </a:bodyPr>
          <a:lstStyle/>
          <a:p>
            <a:pPr marL="342900" marR="0" lvl="0" indent="-342900" algn="ctr" defTabSz="4389120" rtl="0" eaLnBrk="1" fontAlgn="auto" latinLnBrk="0" hangingPunct="1">
              <a:lnSpc>
                <a:spcPct val="100000"/>
              </a:lnSpc>
              <a:spcBef>
                <a:spcPts val="0"/>
              </a:spcBef>
              <a:spcAft>
                <a:spcPts val="0"/>
              </a:spcAft>
              <a:buClrTx/>
              <a:buSzTx/>
              <a:tabLst/>
              <a:defRPr/>
            </a:pPr>
            <a:r>
              <a:rPr lang="en-US" sz="3600" b="1">
                <a:solidFill>
                  <a:schemeClr val="tx2"/>
                </a:solidFill>
                <a:latin typeface="Verdana" panose="020B0604030504040204" pitchFamily="34" charset="0"/>
                <a:ea typeface="Verdana" panose="020B0604030504040204" pitchFamily="34" charset="0"/>
                <a:cs typeface="Verdana" panose="020B0604030504040204" pitchFamily="34" charset="0"/>
              </a:rPr>
              <a:t>A Primer in Radiation Oncology for Hospitalized Patients</a:t>
            </a:r>
            <a:endParaRPr lang="en-US" sz="2400" b="0">
              <a:latin typeface="Verdana" panose="020B0604030504040204" pitchFamily="34" charset="0"/>
              <a:ea typeface="Verdana" panose="020B0604030504040204" pitchFamily="34" charset="0"/>
            </a:endParaRPr>
          </a:p>
        </p:txBody>
      </p:sp>
      <p:pic>
        <p:nvPicPr>
          <p:cNvPr id="3" name="Picture 1">
            <a:extLst>
              <a:ext uri="{FF2B5EF4-FFF2-40B4-BE49-F238E27FC236}">
                <a16:creationId xmlns:a16="http://schemas.microsoft.com/office/drawing/2014/main" id="{FD7CA21A-9D17-4B80-B025-7878FA032D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133600"/>
            <a:ext cx="193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1F67261-0424-45C7-924D-EBBFC273AE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302" y="2673326"/>
            <a:ext cx="2739591" cy="182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4F6E6290-5583-417A-B81B-5452A51F16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0864" y="2673326"/>
            <a:ext cx="2724836" cy="181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Common Pitfalls with Inpatient </a:t>
            </a:r>
            <a:br>
              <a:rPr lang="en-US" sz="3600" b="1">
                <a:solidFill>
                  <a:schemeClr val="tx2"/>
                </a:solidFill>
                <a:latin typeface="Verdana" pitchFamily="34" charset="0"/>
                <a:ea typeface="Verdana" pitchFamily="34" charset="0"/>
                <a:cs typeface="Verdana" pitchFamily="34" charset="0"/>
              </a:rPr>
            </a:br>
            <a:r>
              <a:rPr lang="en-US" sz="3600" b="1">
                <a:solidFill>
                  <a:schemeClr val="tx2"/>
                </a:solidFill>
                <a:latin typeface="Verdana" pitchFamily="34" charset="0"/>
                <a:ea typeface="Verdana" pitchFamily="34" charset="0"/>
                <a:cs typeface="Verdana" pitchFamily="34" charset="0"/>
              </a:rPr>
              <a:t>Radiation Oncology Consultations</a:t>
            </a:r>
            <a:endParaRPr lang="en-US" sz="3600"/>
          </a:p>
        </p:txBody>
      </p:sp>
      <p:sp>
        <p:nvSpPr>
          <p:cNvPr id="3" name="Content Placeholder 2"/>
          <p:cNvSpPr>
            <a:spLocks noGrp="1"/>
          </p:cNvSpPr>
          <p:nvPr>
            <p:ph idx="1"/>
          </p:nvPr>
        </p:nvSpPr>
        <p:spPr>
          <a:xfrm>
            <a:off x="685800" y="1600200"/>
            <a:ext cx="10820400" cy="5257800"/>
          </a:xfrm>
        </p:spPr>
        <p:txBody>
          <a:bodyPr vert="horz" lIns="91440" tIns="45720" rIns="91440" bIns="45720" rtlCol="0" anchor="t">
            <a:normAutofit fontScale="77500" lnSpcReduction="20000"/>
          </a:bodyPr>
          <a:lstStyle/>
          <a:p>
            <a:r>
              <a:rPr lang="en-US" sz="3200">
                <a:latin typeface="Verdana" panose="020B0604030504040204" pitchFamily="34" charset="0"/>
                <a:ea typeface="Verdana" panose="020B0604030504040204" pitchFamily="34" charset="0"/>
              </a:rPr>
              <a:t>Reliance on organ-system specific surgical (or other </a:t>
            </a:r>
            <a:r>
              <a:rPr lang="en-US">
                <a:latin typeface="Verdana" panose="020B0604030504040204" pitchFamily="34" charset="0"/>
                <a:ea typeface="Verdana" panose="020B0604030504040204" pitchFamily="34" charset="0"/>
              </a:rPr>
              <a:t>procedure-oriented) team </a:t>
            </a:r>
            <a:r>
              <a:rPr lang="en-US" sz="3200">
                <a:latin typeface="Verdana" panose="020B0604030504040204" pitchFamily="34" charset="0"/>
                <a:ea typeface="Verdana" panose="020B0604030504040204" pitchFamily="34" charset="0"/>
              </a:rPr>
              <a:t>to know when to consult radiation oncology.</a:t>
            </a:r>
          </a:p>
          <a:p>
            <a:endParaRPr lang="en-US">
              <a:latin typeface="Verdana" panose="020B0604030504040204" pitchFamily="34" charset="0"/>
              <a:ea typeface="Verdana" panose="020B0604030504040204" pitchFamily="34" charset="0"/>
            </a:endParaRPr>
          </a:p>
          <a:p>
            <a:r>
              <a:rPr lang="en-US" sz="3200">
                <a:latin typeface="Verdana" panose="020B0604030504040204" pitchFamily="34" charset="0"/>
                <a:ea typeface="Verdana" panose="020B0604030504040204" pitchFamily="34" charset="0"/>
              </a:rPr>
              <a:t>Reliance on medical oncology team to know when to consult radiation oncology.</a:t>
            </a:r>
          </a:p>
          <a:p>
            <a:pPr marL="457200" lvl="1" indent="0">
              <a:buNone/>
            </a:pPr>
            <a:endParaRPr lang="en-US">
              <a:latin typeface="Verdana" panose="020B0604030504040204" pitchFamily="34" charset="0"/>
              <a:ea typeface="Verdana" panose="020B0604030504040204" pitchFamily="34" charset="0"/>
            </a:endParaRPr>
          </a:p>
          <a:p>
            <a:r>
              <a:rPr lang="en-US">
                <a:latin typeface="Verdana"/>
                <a:ea typeface="Verdana"/>
              </a:rPr>
              <a:t>Waiting to consult until pathology is obtained. </a:t>
            </a:r>
            <a:endParaRPr lang="en-US">
              <a:latin typeface="Verdana" panose="020B0604030504040204" pitchFamily="34" charset="0"/>
              <a:ea typeface="Verdana" panose="020B0604030504040204" pitchFamily="34" charset="0"/>
            </a:endParaRPr>
          </a:p>
          <a:p>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Waiting to consult until patient is in so much discomfort that they cannot lie on our treatment table.</a:t>
            </a:r>
          </a:p>
          <a:p>
            <a:pPr marL="0" indent="0">
              <a:buNone/>
            </a:pPr>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Not consulting radiation oncology when a radiation-induced toxicity is suspected.</a:t>
            </a:r>
          </a:p>
        </p:txBody>
      </p:sp>
    </p:spTree>
    <p:extLst>
      <p:ext uri="{BB962C8B-B14F-4D97-AF65-F5344CB8AC3E}">
        <p14:creationId xmlns:p14="http://schemas.microsoft.com/office/powerpoint/2010/main" val="106384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3600" b="1">
                <a:latin typeface="Verdana" panose="020B0604030504040204" pitchFamily="34" charset="0"/>
                <a:ea typeface="Verdana" panose="020B0604030504040204" pitchFamily="34" charset="0"/>
              </a:rPr>
              <a:t>Is There Anyone Who Cannot be Treated?</a:t>
            </a:r>
          </a:p>
        </p:txBody>
      </p:sp>
      <p:sp>
        <p:nvSpPr>
          <p:cNvPr id="3" name="Content Placeholder 2"/>
          <p:cNvSpPr>
            <a:spLocks noGrp="1"/>
          </p:cNvSpPr>
          <p:nvPr>
            <p:ph idx="1"/>
          </p:nvPr>
        </p:nvSpPr>
        <p:spPr>
          <a:xfrm>
            <a:off x="609600" y="1600201"/>
            <a:ext cx="10972800" cy="4865913"/>
          </a:xfrm>
        </p:spPr>
        <p:txBody>
          <a:bodyPr vert="horz" lIns="91440" tIns="45720" rIns="91440" bIns="45720" rtlCol="0" anchor="t">
            <a:normAutofit fontScale="85000" lnSpcReduction="10000"/>
          </a:bodyPr>
          <a:lstStyle/>
          <a:p>
            <a:r>
              <a:rPr lang="en-US">
                <a:latin typeface="Verdana"/>
                <a:ea typeface="Verdana"/>
              </a:rPr>
              <a:t>Patients usually must be able to lie flat on treatment table. </a:t>
            </a:r>
            <a:endParaRPr lang="en-US">
              <a:latin typeface="Verdana" panose="020B0604030504040204" pitchFamily="34" charset="0"/>
              <a:ea typeface="Verdana" panose="020B0604030504040204" pitchFamily="34" charset="0"/>
            </a:endParaRPr>
          </a:p>
          <a:p>
            <a:pPr lvl="1"/>
            <a:r>
              <a:rPr lang="en-US">
                <a:latin typeface="Verdana"/>
                <a:ea typeface="Verdana"/>
              </a:rPr>
              <a:t>Can be an issue if in significant pain; sometimes medical management of pain can overcome this issue.</a:t>
            </a:r>
            <a:endParaRPr lang="en-US">
              <a:latin typeface="Verdana" panose="020B0604030504040204" pitchFamily="34" charset="0"/>
              <a:ea typeface="Verdana" panose="020B0604030504040204" pitchFamily="34" charset="0"/>
            </a:endParaRPr>
          </a:p>
          <a:p>
            <a:endParaRPr lang="en-US">
              <a:latin typeface="Verdana" panose="020B0604030504040204" pitchFamily="34" charset="0"/>
              <a:ea typeface="Verdana" panose="020B0604030504040204" pitchFamily="34" charset="0"/>
              <a:cs typeface="Calibri"/>
            </a:endParaRPr>
          </a:p>
          <a:p>
            <a:r>
              <a:rPr lang="en-US">
                <a:latin typeface="Verdana" panose="020B0604030504040204" pitchFamily="34" charset="0"/>
                <a:ea typeface="Verdana" panose="020B0604030504040204" pitchFamily="34" charset="0"/>
              </a:rPr>
              <a:t>Patients must be cooperative. </a:t>
            </a:r>
          </a:p>
          <a:p>
            <a:pPr lvl="1"/>
            <a:r>
              <a:rPr lang="en-US">
                <a:latin typeface="Verdana"/>
                <a:ea typeface="Verdana"/>
              </a:rPr>
              <a:t>Can be an issue with altered mental status or children; can consider anesthesia support if indicated.</a:t>
            </a:r>
            <a:endParaRPr lang="en-US">
              <a:latin typeface="Verdana" panose="020B0604030504040204" pitchFamily="34" charset="0"/>
              <a:ea typeface="Verdana" panose="020B0604030504040204" pitchFamily="34" charset="0"/>
            </a:endParaRPr>
          </a:p>
          <a:p>
            <a:pPr lvl="1"/>
            <a:endParaRPr lang="en-US">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When treating brain or head/neck tumors, patients must wear a mask.</a:t>
            </a:r>
          </a:p>
          <a:p>
            <a:pPr lvl="1"/>
            <a:r>
              <a:rPr lang="en-US">
                <a:latin typeface="Verdana"/>
                <a:ea typeface="Verdana"/>
              </a:rPr>
              <a:t>Can be an issue if claustrophobic; sometimes anxiolytic medications can overcome this issue.</a:t>
            </a:r>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265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sz="3400" b="1">
                <a:latin typeface="Verdana" panose="020B0604030504040204" pitchFamily="34" charset="0"/>
                <a:ea typeface="Verdana" panose="020B0604030504040204" pitchFamily="34" charset="0"/>
              </a:rPr>
              <a:t>What About Patients Near the End of Life?</a:t>
            </a:r>
          </a:p>
        </p:txBody>
      </p:sp>
      <p:sp>
        <p:nvSpPr>
          <p:cNvPr id="3" name="Content Placeholder 2"/>
          <p:cNvSpPr>
            <a:spLocks noGrp="1"/>
          </p:cNvSpPr>
          <p:nvPr>
            <p:ph idx="1"/>
          </p:nvPr>
        </p:nvSpPr>
        <p:spPr>
          <a:xfrm>
            <a:off x="609600" y="1371601"/>
            <a:ext cx="10972800" cy="5185954"/>
          </a:xfrm>
        </p:spPr>
        <p:txBody>
          <a:bodyPr vert="horz" lIns="91440" tIns="45720" rIns="91440" bIns="45720" rtlCol="0" anchor="t">
            <a:noAutofit/>
          </a:bodyPr>
          <a:lstStyle/>
          <a:p>
            <a:r>
              <a:rPr lang="en-US" sz="2200">
                <a:latin typeface="Verdana"/>
                <a:ea typeface="Verdana"/>
              </a:rPr>
              <a:t>It is always better to give palliative RT while a patient has a long enough life expectancy to benefit from it. </a:t>
            </a:r>
            <a:endParaRPr lang="en-US" sz="2200">
              <a:latin typeface="Verdana" panose="020B0604030504040204" pitchFamily="34" charset="0"/>
              <a:ea typeface="Verdana" panose="020B0604030504040204" pitchFamily="34" charset="0"/>
            </a:endParaRPr>
          </a:p>
          <a:p>
            <a:endParaRPr lang="en-US" sz="2200">
              <a:latin typeface="Verdana" panose="020B0604030504040204" pitchFamily="34" charset="0"/>
              <a:ea typeface="Verdana" panose="020B0604030504040204" pitchFamily="34" charset="0"/>
            </a:endParaRPr>
          </a:p>
          <a:p>
            <a:r>
              <a:rPr lang="en-US" sz="2200">
                <a:latin typeface="Verdana"/>
                <a:ea typeface="Verdana"/>
              </a:rPr>
              <a:t>There are some patients approaching the end of life who may benefit from a </a:t>
            </a:r>
            <a:r>
              <a:rPr lang="en-US" sz="2200" b="1">
                <a:latin typeface="Verdana"/>
                <a:ea typeface="Verdana"/>
              </a:rPr>
              <a:t>single fraction </a:t>
            </a:r>
            <a:r>
              <a:rPr lang="en-US" sz="2200">
                <a:latin typeface="Verdana"/>
                <a:ea typeface="Verdana"/>
              </a:rPr>
              <a:t>of palliative RT before hospice enrollment.</a:t>
            </a:r>
          </a:p>
          <a:p>
            <a:endParaRPr lang="en-US" sz="2200">
              <a:latin typeface="Verdana" panose="020B0604030504040204" pitchFamily="34" charset="0"/>
              <a:ea typeface="Verdana" panose="020B0604030504040204" pitchFamily="34" charset="0"/>
            </a:endParaRPr>
          </a:p>
          <a:p>
            <a:r>
              <a:rPr lang="en-US" sz="2200">
                <a:latin typeface="Verdana"/>
                <a:ea typeface="Verdana"/>
              </a:rPr>
              <a:t>Need to consider patient’s life expectancy on hospice to determine if palliative RT right before enrollment is likely to benefit them.</a:t>
            </a:r>
          </a:p>
          <a:p>
            <a:endParaRPr lang="en-US" sz="2200">
              <a:latin typeface="Verdana" panose="020B0604030504040204" pitchFamily="34" charset="0"/>
              <a:ea typeface="Verdana" panose="020B0604030504040204" pitchFamily="34" charset="0"/>
            </a:endParaRPr>
          </a:p>
          <a:p>
            <a:r>
              <a:rPr lang="en-US" sz="2200">
                <a:latin typeface="Verdana"/>
                <a:ea typeface="Verdana"/>
              </a:rPr>
              <a:t>Hospice services will generally (with some exceptions) not pay for radiation therapy, so better to do that single treatment before enrollment.</a:t>
            </a:r>
          </a:p>
          <a:p>
            <a:endParaRPr lang="en-US" sz="2200">
              <a:latin typeface="Verdana" panose="020B0604030504040204" pitchFamily="34" charset="0"/>
              <a:ea typeface="Verdana" panose="020B0604030504040204" pitchFamily="34" charset="0"/>
            </a:endParaRPr>
          </a:p>
          <a:p>
            <a:r>
              <a:rPr lang="en-US" sz="2200">
                <a:latin typeface="Verdana"/>
                <a:ea typeface="Verdana"/>
              </a:rPr>
              <a:t>It is okay to discontinue a course of palliative RT for a patient to go on hospice, but the radiation oncologist should be involved in that decision.</a:t>
            </a:r>
          </a:p>
        </p:txBody>
      </p:sp>
    </p:spTree>
    <p:extLst>
      <p:ext uri="{BB962C8B-B14F-4D97-AF65-F5344CB8AC3E}">
        <p14:creationId xmlns:p14="http://schemas.microsoft.com/office/powerpoint/2010/main" val="5464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12192000" cy="1143000"/>
          </a:xfrm>
        </p:spPr>
        <p:txBody>
          <a:bodyPr>
            <a:normAutofit/>
          </a:bodyPr>
          <a:lstStyle/>
          <a:p>
            <a:pPr algn="ctr"/>
            <a:r>
              <a:rPr lang="en-US" sz="5000">
                <a:solidFill>
                  <a:schemeClr val="tx2"/>
                </a:solidFill>
                <a:latin typeface="Verdana" pitchFamily="34" charset="0"/>
                <a:ea typeface="Verdana" pitchFamily="34" charset="0"/>
                <a:cs typeface="Verdana" pitchFamily="34" charset="0"/>
              </a:rPr>
              <a:t>Case Studies</a:t>
            </a:r>
          </a:p>
        </p:txBody>
      </p:sp>
    </p:spTree>
    <p:extLst>
      <p:ext uri="{BB962C8B-B14F-4D97-AF65-F5344CB8AC3E}">
        <p14:creationId xmlns:p14="http://schemas.microsoft.com/office/powerpoint/2010/main" val="193426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a:ea typeface="Verdana"/>
                <a:cs typeface="Verdana" pitchFamily="34" charset="0"/>
              </a:rPr>
              <a:t>Case #1</a:t>
            </a:r>
            <a:r>
              <a:rPr lang="en-US" sz="3600">
                <a:solidFill>
                  <a:schemeClr val="tx2"/>
                </a:solidFill>
                <a:latin typeface="Verdana"/>
                <a:ea typeface="Verdana"/>
                <a:cs typeface="Verdana" pitchFamily="34" charset="0"/>
              </a:rPr>
              <a:t>: Bone Metastasis</a:t>
            </a:r>
            <a:endParaRPr lang="en-US" sz="3600"/>
          </a:p>
        </p:txBody>
      </p:sp>
      <p:sp>
        <p:nvSpPr>
          <p:cNvPr id="3" name="Content Placeholder 2"/>
          <p:cNvSpPr>
            <a:spLocks noGrp="1"/>
          </p:cNvSpPr>
          <p:nvPr>
            <p:ph idx="1"/>
          </p:nvPr>
        </p:nvSpPr>
        <p:spPr>
          <a:xfrm>
            <a:off x="685800" y="1600199"/>
            <a:ext cx="4724400" cy="4648201"/>
          </a:xfrm>
        </p:spPr>
        <p:txBody>
          <a:bodyPr vert="horz" lIns="91440" tIns="45720" rIns="91440" bIns="45720" rtlCol="0" anchor="t">
            <a:normAutofit fontScale="92500" lnSpcReduction="20000"/>
          </a:bodyPr>
          <a:lstStyle/>
          <a:p>
            <a:r>
              <a:rPr lang="en-US">
                <a:latin typeface="Verdana"/>
                <a:ea typeface="Verdana"/>
              </a:rPr>
              <a:t>69M former smoker with no prior cancer history presents to ED with right hip pain and limp.</a:t>
            </a:r>
          </a:p>
          <a:p>
            <a:endParaRPr lang="en-US">
              <a:latin typeface="Verdana" panose="020B0604030504040204" pitchFamily="34" charset="0"/>
              <a:ea typeface="Verdana" panose="020B0604030504040204" pitchFamily="34" charset="0"/>
            </a:endParaRPr>
          </a:p>
          <a:p>
            <a:r>
              <a:rPr lang="en-US">
                <a:latin typeface="Verdana"/>
                <a:ea typeface="Verdana"/>
              </a:rPr>
              <a:t>Who should you consult?</a:t>
            </a:r>
          </a:p>
          <a:p>
            <a:endParaRPr lang="en-US">
              <a:latin typeface="Verdana" panose="020B0604030504040204" pitchFamily="34" charset="0"/>
              <a:ea typeface="Verdana" panose="020B0604030504040204" pitchFamily="34" charset="0"/>
            </a:endParaRPr>
          </a:p>
          <a:p>
            <a:r>
              <a:rPr lang="en-US">
                <a:latin typeface="Verdana"/>
                <a:ea typeface="Verdana"/>
              </a:rPr>
              <a:t>What should you do for his pain?</a:t>
            </a:r>
          </a:p>
        </p:txBody>
      </p:sp>
      <p:pic>
        <p:nvPicPr>
          <p:cNvPr id="4" name="Picture 3"/>
          <p:cNvPicPr>
            <a:picLocks noChangeAspect="1"/>
          </p:cNvPicPr>
          <p:nvPr/>
        </p:nvPicPr>
        <p:blipFill>
          <a:blip r:embed="rId3"/>
          <a:stretch>
            <a:fillRect/>
          </a:stretch>
        </p:blipFill>
        <p:spPr>
          <a:xfrm>
            <a:off x="5410200" y="1085251"/>
            <a:ext cx="4774226" cy="3601038"/>
          </a:xfrm>
          <a:prstGeom prst="rect">
            <a:avLst/>
          </a:prstGeom>
        </p:spPr>
      </p:pic>
      <p:pic>
        <p:nvPicPr>
          <p:cNvPr id="5" name="Picture 4"/>
          <p:cNvPicPr>
            <a:picLocks noChangeAspect="1"/>
          </p:cNvPicPr>
          <p:nvPr/>
        </p:nvPicPr>
        <p:blipFill>
          <a:blip r:embed="rId4"/>
          <a:stretch>
            <a:fillRect/>
          </a:stretch>
        </p:blipFill>
        <p:spPr>
          <a:xfrm>
            <a:off x="9829800" y="3972230"/>
            <a:ext cx="2282891" cy="2762816"/>
          </a:xfrm>
          <a:prstGeom prst="rect">
            <a:avLst/>
          </a:prstGeom>
        </p:spPr>
      </p:pic>
    </p:spTree>
    <p:extLst>
      <p:ext uri="{BB962C8B-B14F-4D97-AF65-F5344CB8AC3E}">
        <p14:creationId xmlns:p14="http://schemas.microsoft.com/office/powerpoint/2010/main" val="246026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7E6C-A7FC-9B30-E653-AC4BD56BF78B}"/>
              </a:ext>
            </a:extLst>
          </p:cNvPr>
          <p:cNvSpPr>
            <a:spLocks noGrp="1"/>
          </p:cNvSpPr>
          <p:nvPr>
            <p:ph type="title"/>
          </p:nvPr>
        </p:nvSpPr>
        <p:spPr>
          <a:xfrm>
            <a:off x="609600" y="-4762"/>
            <a:ext cx="10972800" cy="1143000"/>
          </a:xfrm>
        </p:spPr>
        <p:txBody>
          <a:bodyPr/>
          <a:lstStyle/>
          <a:p>
            <a:r>
              <a:rPr lang="en-US">
                <a:solidFill>
                  <a:schemeClr val="tx2"/>
                </a:solidFill>
                <a:latin typeface="Verdana"/>
                <a:ea typeface="Verdana"/>
              </a:rPr>
              <a:t>Case #2: Brain Metastasis</a:t>
            </a:r>
            <a:endParaRPr lang="en-US" b="0">
              <a:solidFill>
                <a:schemeClr val="tx2"/>
              </a:solidFill>
              <a:ea typeface="+mj-lt"/>
              <a:cs typeface="+mj-lt"/>
            </a:endParaRPr>
          </a:p>
        </p:txBody>
      </p:sp>
      <p:sp>
        <p:nvSpPr>
          <p:cNvPr id="3" name="Content Placeholder 2">
            <a:extLst>
              <a:ext uri="{FF2B5EF4-FFF2-40B4-BE49-F238E27FC236}">
                <a16:creationId xmlns:a16="http://schemas.microsoft.com/office/drawing/2014/main" id="{BA1917D0-2141-0CBF-10EA-A51C84CB860D}"/>
              </a:ext>
            </a:extLst>
          </p:cNvPr>
          <p:cNvSpPr>
            <a:spLocks noGrp="1"/>
          </p:cNvSpPr>
          <p:nvPr>
            <p:ph idx="1"/>
          </p:nvPr>
        </p:nvSpPr>
        <p:spPr>
          <a:xfrm>
            <a:off x="612071" y="1214409"/>
            <a:ext cx="11318078" cy="2168526"/>
          </a:xfrm>
        </p:spPr>
        <p:txBody>
          <a:bodyPr vert="horz" lIns="91440" tIns="45720" rIns="91440" bIns="45720" rtlCol="0" anchor="t">
            <a:normAutofit fontScale="92500" lnSpcReduction="10000"/>
          </a:bodyPr>
          <a:lstStyle/>
          <a:p>
            <a:r>
              <a:rPr lang="en-US">
                <a:latin typeface="Verdana"/>
                <a:ea typeface="Verdana"/>
                <a:cs typeface="Calibri"/>
              </a:rPr>
              <a:t>62M with a history of metastatic NSCLC currently on immunotherapy, who comes to the ED complaining of headache, nausea and vomiting. MRI brain shows three enhancing lesions with surrounding vasogenic edema.</a:t>
            </a:r>
          </a:p>
          <a:p>
            <a:endParaRPr lang="en-US">
              <a:latin typeface="Verdana"/>
              <a:ea typeface="Verdana"/>
              <a:cs typeface="Calibri"/>
            </a:endParaRPr>
          </a:p>
          <a:p>
            <a:endParaRPr lang="en-US">
              <a:latin typeface="Verdana"/>
              <a:ea typeface="Verdana"/>
              <a:cs typeface="Calibri"/>
            </a:endParaRPr>
          </a:p>
          <a:p>
            <a:endParaRPr lang="en-US">
              <a:latin typeface="Verdana"/>
              <a:ea typeface="Verdana"/>
              <a:cs typeface="Calibri"/>
            </a:endParaRPr>
          </a:p>
        </p:txBody>
      </p:sp>
      <p:pic>
        <p:nvPicPr>
          <p:cNvPr id="7" name="Picture 7" descr="A close-up of the moon&#10;&#10;Description automatically generated">
            <a:extLst>
              <a:ext uri="{FF2B5EF4-FFF2-40B4-BE49-F238E27FC236}">
                <a16:creationId xmlns:a16="http://schemas.microsoft.com/office/drawing/2014/main" id="{F9092727-07AD-DAC7-6EAC-719B5AF6733D}"/>
              </a:ext>
            </a:extLst>
          </p:cNvPr>
          <p:cNvPicPr>
            <a:picLocks noChangeAspect="1"/>
          </p:cNvPicPr>
          <p:nvPr/>
        </p:nvPicPr>
        <p:blipFill>
          <a:blip r:embed="rId3"/>
          <a:stretch>
            <a:fillRect/>
          </a:stretch>
        </p:blipFill>
        <p:spPr>
          <a:xfrm>
            <a:off x="8797102" y="3314206"/>
            <a:ext cx="3238365" cy="3359808"/>
          </a:xfrm>
          <a:prstGeom prst="rect">
            <a:avLst/>
          </a:prstGeom>
        </p:spPr>
      </p:pic>
      <p:sp>
        <p:nvSpPr>
          <p:cNvPr id="8" name="TextBox 7">
            <a:extLst>
              <a:ext uri="{FF2B5EF4-FFF2-40B4-BE49-F238E27FC236}">
                <a16:creationId xmlns:a16="http://schemas.microsoft.com/office/drawing/2014/main" id="{1C6D5186-3367-4659-B43F-C30251E03748}"/>
              </a:ext>
            </a:extLst>
          </p:cNvPr>
          <p:cNvSpPr txBox="1"/>
          <p:nvPr/>
        </p:nvSpPr>
        <p:spPr>
          <a:xfrm>
            <a:off x="840434" y="3433612"/>
            <a:ext cx="805353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3000">
                <a:latin typeface="ver"/>
                <a:cs typeface="Arial"/>
              </a:rPr>
              <a:t>​ </a:t>
            </a:r>
            <a:r>
              <a:rPr lang="en-US" sz="3000">
                <a:latin typeface="ver"/>
                <a:ea typeface="Verdana"/>
                <a:cs typeface="Arial"/>
              </a:rPr>
              <a:t> </a:t>
            </a:r>
            <a:r>
              <a:rPr lang="en-US" sz="3000">
                <a:latin typeface="ver"/>
                <a:ea typeface="Arial"/>
                <a:cs typeface="Arial"/>
              </a:rPr>
              <a:t>Who should you consult?</a:t>
            </a:r>
            <a:endParaRPr lang="en-US" sz="3000">
              <a:latin typeface="ver"/>
              <a:ea typeface="Arial"/>
              <a:cs typeface="Calibri" panose="020F0502020204030204"/>
            </a:endParaRPr>
          </a:p>
          <a:p>
            <a:pPr lvl="0" rtl="0"/>
            <a:endParaRPr lang="en-US" sz="3000">
              <a:latin typeface="ver"/>
              <a:ea typeface="Arial"/>
              <a:cs typeface="Arial"/>
            </a:endParaRPr>
          </a:p>
          <a:p>
            <a:pPr>
              <a:buChar char="•"/>
            </a:pPr>
            <a:r>
              <a:rPr lang="en-US" sz="3000">
                <a:latin typeface="ver"/>
                <a:ea typeface="Arial"/>
                <a:cs typeface="Arial"/>
              </a:rPr>
              <a:t>  What should you do for his symptoms?​</a:t>
            </a:r>
          </a:p>
          <a:p>
            <a:pPr lvl="0" rtl="0"/>
            <a:endParaRPr lang="en-US" sz="3000">
              <a:latin typeface="ver"/>
              <a:ea typeface="Arial"/>
              <a:cs typeface="Arial"/>
            </a:endParaRPr>
          </a:p>
          <a:p>
            <a:pPr>
              <a:buChar char="•"/>
            </a:pPr>
            <a:r>
              <a:rPr lang="en-US" sz="3000">
                <a:latin typeface="ver"/>
                <a:ea typeface="Arial"/>
                <a:cs typeface="Arial"/>
              </a:rPr>
              <a:t>  What are his treatment options? Would they differ if there are 15 lesions? Or a dominant 4cm lesion causing most of his symptoms?</a:t>
            </a:r>
            <a:endParaRPr lang="en-US" sz="3000">
              <a:latin typeface="ver"/>
              <a:cs typeface="Arial"/>
            </a:endParaRPr>
          </a:p>
        </p:txBody>
      </p:sp>
    </p:spTree>
    <p:extLst>
      <p:ext uri="{BB962C8B-B14F-4D97-AF65-F5344CB8AC3E}">
        <p14:creationId xmlns:p14="http://schemas.microsoft.com/office/powerpoint/2010/main" val="5901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dur="indefinite" nodeType="mainSeq"/>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a:ea typeface="Verdana"/>
                <a:cs typeface="Verdana" pitchFamily="34" charset="0"/>
              </a:rPr>
              <a:t>Case #</a:t>
            </a:r>
            <a:r>
              <a:rPr lang="en-US" sz="3600">
                <a:solidFill>
                  <a:schemeClr val="tx2"/>
                </a:solidFill>
                <a:latin typeface="Verdana"/>
                <a:ea typeface="Verdana"/>
                <a:cs typeface="Verdana" pitchFamily="34" charset="0"/>
              </a:rPr>
              <a:t>3</a:t>
            </a:r>
            <a:r>
              <a:rPr lang="en-US" sz="3600" b="1">
                <a:solidFill>
                  <a:schemeClr val="tx2"/>
                </a:solidFill>
                <a:latin typeface="Verdana"/>
                <a:ea typeface="Verdana"/>
                <a:cs typeface="Verdana" pitchFamily="34" charset="0"/>
              </a:rPr>
              <a:t>: </a:t>
            </a:r>
            <a:r>
              <a:rPr lang="en-US" sz="3600">
                <a:solidFill>
                  <a:schemeClr val="tx2"/>
                </a:solidFill>
                <a:latin typeface="Verdana"/>
                <a:ea typeface="Verdana"/>
                <a:cs typeface="Verdana" pitchFamily="34" charset="0"/>
              </a:rPr>
              <a:t>Spinal Cord Compression</a:t>
            </a:r>
            <a:endParaRPr lang="en-US" sz="3600" err="1">
              <a:solidFill>
                <a:schemeClr val="tx2"/>
              </a:solidFill>
              <a:latin typeface="Verdana"/>
              <a:ea typeface="Verdana"/>
            </a:endParaRPr>
          </a:p>
        </p:txBody>
      </p:sp>
      <p:sp>
        <p:nvSpPr>
          <p:cNvPr id="3" name="Content Placeholder 2"/>
          <p:cNvSpPr>
            <a:spLocks noGrp="1"/>
          </p:cNvSpPr>
          <p:nvPr>
            <p:ph idx="1"/>
          </p:nvPr>
        </p:nvSpPr>
        <p:spPr>
          <a:xfrm>
            <a:off x="685800" y="1295400"/>
            <a:ext cx="7696200" cy="5171090"/>
          </a:xfrm>
        </p:spPr>
        <p:txBody>
          <a:bodyPr vert="horz" lIns="91440" tIns="45720" rIns="91440" bIns="45720" rtlCol="0" anchor="t">
            <a:noAutofit/>
          </a:bodyPr>
          <a:lstStyle/>
          <a:p>
            <a:r>
              <a:rPr lang="en-US" sz="2400">
                <a:latin typeface="Verdana" panose="020B0604030504040204" pitchFamily="34" charset="0"/>
                <a:ea typeface="Verdana" panose="020B0604030504040204" pitchFamily="34" charset="0"/>
              </a:rPr>
              <a:t>57F with known metastatic breast cancer presents to the ED with progressively worsening back pain over the past month and new left lower extremity weakness for the past two days. </a:t>
            </a:r>
            <a:br>
              <a:rPr lang="en-US" sz="2400">
                <a:latin typeface="Verdana" panose="020B0604030504040204" pitchFamily="34" charset="0"/>
                <a:ea typeface="Verdana" panose="020B0604030504040204" pitchFamily="34" charset="0"/>
              </a:rPr>
            </a:br>
            <a:endParaRPr lang="en-US" sz="2400">
              <a:latin typeface="Verdana" panose="020B0604030504040204" pitchFamily="34" charset="0"/>
              <a:ea typeface="Verdana" panose="020B0604030504040204" pitchFamily="34" charset="0"/>
            </a:endParaRPr>
          </a:p>
          <a:p>
            <a:r>
              <a:rPr lang="en-US" sz="2400">
                <a:latin typeface="Verdana"/>
                <a:ea typeface="Verdana"/>
              </a:rPr>
              <a:t>Decadron is started empirically.</a:t>
            </a:r>
          </a:p>
          <a:p>
            <a:pPr marL="0" indent="0">
              <a:buNone/>
            </a:pPr>
            <a:endParaRPr lang="en-US" sz="2400">
              <a:latin typeface="Verdana" panose="020B0604030504040204" pitchFamily="34" charset="0"/>
              <a:ea typeface="Verdana" panose="020B0604030504040204" pitchFamily="34" charset="0"/>
            </a:endParaRPr>
          </a:p>
          <a:p>
            <a:r>
              <a:rPr lang="en-US" sz="2400">
                <a:latin typeface="Verdana"/>
                <a:ea typeface="Verdana"/>
              </a:rPr>
              <a:t>MRI of the full spine shows a L1 vertebral body metastasis with epidural compression.</a:t>
            </a:r>
            <a:endParaRPr lang="en-US" sz="2400">
              <a:latin typeface="Verdana" panose="020B0604030504040204" pitchFamily="34" charset="0"/>
              <a:ea typeface="Verdana" panose="020B0604030504040204" pitchFamily="34" charset="0"/>
            </a:endParaRPr>
          </a:p>
          <a:p>
            <a:endParaRPr lang="en-US" sz="2400">
              <a:latin typeface="Verdana" panose="020B0604030504040204" pitchFamily="34" charset="0"/>
              <a:ea typeface="Verdana" panose="020B0604030504040204" pitchFamily="34" charset="0"/>
            </a:endParaRPr>
          </a:p>
          <a:p>
            <a:r>
              <a:rPr lang="en-US" sz="2400">
                <a:latin typeface="Verdana"/>
                <a:ea typeface="Verdana"/>
              </a:rPr>
              <a:t>Neurosurgery and radiation oncology are consulted. After discussion, a decision is made to proceed with surgical decompression.</a:t>
            </a:r>
            <a:endParaRPr lang="en-US" sz="2400">
              <a:latin typeface="Verdana" panose="020B0604030504040204" pitchFamily="34" charset="0"/>
              <a:ea typeface="Verdana" panose="020B0604030504040204" pitchFamily="34" charset="0"/>
            </a:endParaRPr>
          </a:p>
          <a:p>
            <a:endParaRPr lang="en-US" sz="2400">
              <a:latin typeface="Verdana" panose="020B0604030504040204" pitchFamily="34" charset="0"/>
              <a:ea typeface="Verdana" panose="020B0604030504040204" pitchFamily="34" charset="0"/>
            </a:endParaRPr>
          </a:p>
          <a:p>
            <a:pPr marL="0" indent="0">
              <a:buNone/>
            </a:pPr>
            <a:endParaRPr lang="en-US" sz="2400">
              <a:latin typeface="Verdana" panose="020B0604030504040204" pitchFamily="34" charset="0"/>
              <a:ea typeface="Verdana" panose="020B0604030504040204" pitchFamily="34" charset="0"/>
            </a:endParaRPr>
          </a:p>
        </p:txBody>
      </p:sp>
      <p:pic>
        <p:nvPicPr>
          <p:cNvPr id="5" name="Picture 5" descr="A picture containing close&#10;&#10;Description automatically generated">
            <a:extLst>
              <a:ext uri="{FF2B5EF4-FFF2-40B4-BE49-F238E27FC236}">
                <a16:creationId xmlns:a16="http://schemas.microsoft.com/office/drawing/2014/main" id="{89DCCBB8-A3D8-27AF-DDFA-93FBB66472BD}"/>
              </a:ext>
            </a:extLst>
          </p:cNvPr>
          <p:cNvPicPr>
            <a:picLocks noChangeAspect="1"/>
          </p:cNvPicPr>
          <p:nvPr/>
        </p:nvPicPr>
        <p:blipFill>
          <a:blip r:embed="rId3"/>
          <a:stretch>
            <a:fillRect/>
          </a:stretch>
        </p:blipFill>
        <p:spPr>
          <a:xfrm>
            <a:off x="8797311" y="1127185"/>
            <a:ext cx="2921869" cy="5495026"/>
          </a:xfrm>
          <a:prstGeom prst="rect">
            <a:avLst/>
          </a:prstGeom>
        </p:spPr>
      </p:pic>
      <p:sp>
        <p:nvSpPr>
          <p:cNvPr id="6" name="Oval 5">
            <a:extLst>
              <a:ext uri="{FF2B5EF4-FFF2-40B4-BE49-F238E27FC236}">
                <a16:creationId xmlns:a16="http://schemas.microsoft.com/office/drawing/2014/main" id="{4EA8EC51-4124-124C-938D-E3B312BB3FBD}"/>
              </a:ext>
            </a:extLst>
          </p:cNvPr>
          <p:cNvSpPr/>
          <p:nvPr/>
        </p:nvSpPr>
        <p:spPr>
          <a:xfrm>
            <a:off x="9269083" y="2281687"/>
            <a:ext cx="1981200" cy="2060274"/>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9223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a:ea typeface="Verdana"/>
                <a:cs typeface="Verdana" pitchFamily="34" charset="0"/>
              </a:rPr>
              <a:t>Case #</a:t>
            </a:r>
            <a:r>
              <a:rPr lang="en-US" sz="3600">
                <a:solidFill>
                  <a:schemeClr val="tx2"/>
                </a:solidFill>
                <a:latin typeface="Verdana"/>
                <a:ea typeface="Verdana"/>
                <a:cs typeface="Verdana" pitchFamily="34" charset="0"/>
              </a:rPr>
              <a:t>3</a:t>
            </a:r>
            <a:r>
              <a:rPr lang="en-US" sz="3600" b="1">
                <a:solidFill>
                  <a:schemeClr val="tx2"/>
                </a:solidFill>
                <a:latin typeface="Verdana"/>
                <a:ea typeface="Verdana"/>
                <a:cs typeface="Verdana" pitchFamily="34" charset="0"/>
              </a:rPr>
              <a:t>: </a:t>
            </a:r>
            <a:r>
              <a:rPr lang="en-US" sz="3600">
                <a:solidFill>
                  <a:schemeClr val="tx2"/>
                </a:solidFill>
                <a:latin typeface="Verdana"/>
                <a:ea typeface="Verdana"/>
                <a:cs typeface="Verdana" pitchFamily="34" charset="0"/>
              </a:rPr>
              <a:t>Spinal Cord Compression</a:t>
            </a:r>
            <a:endParaRPr lang="en-US" sz="3600" b="0">
              <a:ea typeface="+mj-lt"/>
              <a:cs typeface="+mj-lt"/>
            </a:endParaRPr>
          </a:p>
        </p:txBody>
      </p:sp>
      <p:sp>
        <p:nvSpPr>
          <p:cNvPr id="3" name="Content Placeholder 2"/>
          <p:cNvSpPr>
            <a:spLocks noGrp="1"/>
          </p:cNvSpPr>
          <p:nvPr>
            <p:ph idx="1"/>
          </p:nvPr>
        </p:nvSpPr>
        <p:spPr>
          <a:xfrm>
            <a:off x="685800" y="1447801"/>
            <a:ext cx="8153400" cy="4953000"/>
          </a:xfrm>
        </p:spPr>
        <p:txBody>
          <a:bodyPr>
            <a:noAutofit/>
          </a:bodyPr>
          <a:lstStyle/>
          <a:p>
            <a:r>
              <a:rPr lang="en-US" sz="2400">
                <a:latin typeface="Verdana" panose="020B0604030504040204" pitchFamily="34" charset="0"/>
                <a:ea typeface="Verdana" panose="020B0604030504040204" pitchFamily="34" charset="0"/>
              </a:rPr>
              <a:t>Radiation therapy is initiated on post-op day 10.</a:t>
            </a:r>
          </a:p>
          <a:p>
            <a:pPr marL="0" indent="0">
              <a:buNone/>
            </a:pPr>
            <a:endParaRPr lang="en-US" sz="2400">
              <a:latin typeface="Verdana" panose="020B0604030504040204" pitchFamily="34" charset="0"/>
              <a:ea typeface="Verdana" panose="020B0604030504040204" pitchFamily="34" charset="0"/>
            </a:endParaRPr>
          </a:p>
        </p:txBody>
      </p:sp>
      <p:pic>
        <p:nvPicPr>
          <p:cNvPr id="6" name="Content Placeholder 8">
            <a:extLst>
              <a:ext uri="{FF2B5EF4-FFF2-40B4-BE49-F238E27FC236}">
                <a16:creationId xmlns:a16="http://schemas.microsoft.com/office/drawing/2014/main" id="{11234814-54F9-45CF-AF98-4A9D0E28E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656" y="1463041"/>
            <a:ext cx="3045340" cy="4503801"/>
          </a:xfrm>
          <a:prstGeom prst="rect">
            <a:avLst/>
          </a:prstGeom>
        </p:spPr>
      </p:pic>
      <p:pic>
        <p:nvPicPr>
          <p:cNvPr id="7" name="Content Placeholder 12">
            <a:extLst>
              <a:ext uri="{FF2B5EF4-FFF2-40B4-BE49-F238E27FC236}">
                <a16:creationId xmlns:a16="http://schemas.microsoft.com/office/drawing/2014/main" id="{503940E8-DAD5-4E1B-B252-8CC7727BC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563379"/>
            <a:ext cx="4734807" cy="3345930"/>
          </a:xfrm>
          <a:prstGeom prst="rect">
            <a:avLst/>
          </a:prstGeom>
        </p:spPr>
      </p:pic>
      <p:sp>
        <p:nvSpPr>
          <p:cNvPr id="4" name="TextBox 3">
            <a:extLst>
              <a:ext uri="{FF2B5EF4-FFF2-40B4-BE49-F238E27FC236}">
                <a16:creationId xmlns:a16="http://schemas.microsoft.com/office/drawing/2014/main" id="{46CB8A0B-1F58-4884-88C9-F1BCAED34F18}"/>
              </a:ext>
            </a:extLst>
          </p:cNvPr>
          <p:cNvSpPr txBox="1"/>
          <p:nvPr/>
        </p:nvSpPr>
        <p:spPr>
          <a:xfrm>
            <a:off x="733036" y="2209800"/>
            <a:ext cx="3153164" cy="4524315"/>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How would management change if this was multiple myeloma? Or lymphoma?</a:t>
            </a:r>
          </a:p>
          <a:p>
            <a:pPr marL="285750" indent="-285750">
              <a:buFont typeface="Arial" panose="020B0604020202020204" pitchFamily="34" charset="0"/>
              <a:buChar char="•"/>
            </a:pPr>
            <a:endParaRPr lang="en-US" sz="240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What if life expectancy was less than three months?</a:t>
            </a:r>
          </a:p>
          <a:p>
            <a:pPr marL="285750" indent="-285750">
              <a:buFont typeface="Arial" panose="020B0604020202020204" pitchFamily="34" charset="0"/>
              <a:buChar char="•"/>
            </a:pPr>
            <a:endParaRPr lang="en-US" sz="2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29485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a:ea typeface="Verdana"/>
                <a:cs typeface="Verdana" pitchFamily="34" charset="0"/>
              </a:rPr>
              <a:t>Case #</a:t>
            </a:r>
            <a:r>
              <a:rPr lang="en-US" sz="3600">
                <a:solidFill>
                  <a:schemeClr val="tx2"/>
                </a:solidFill>
                <a:latin typeface="Verdana"/>
                <a:ea typeface="Verdana"/>
                <a:cs typeface="Verdana" pitchFamily="34" charset="0"/>
              </a:rPr>
              <a:t>4: Suboptimal Multidisciplinary Care</a:t>
            </a:r>
            <a:endParaRPr lang="en-US" sz="3600">
              <a:solidFill>
                <a:schemeClr val="tx2"/>
              </a:solidFill>
              <a:latin typeface="Verdana"/>
              <a:ea typeface="Verdana"/>
            </a:endParaRPr>
          </a:p>
        </p:txBody>
      </p:sp>
      <p:sp>
        <p:nvSpPr>
          <p:cNvPr id="3" name="Content Placeholder 2"/>
          <p:cNvSpPr>
            <a:spLocks noGrp="1"/>
          </p:cNvSpPr>
          <p:nvPr>
            <p:ph idx="1"/>
          </p:nvPr>
        </p:nvSpPr>
        <p:spPr>
          <a:xfrm>
            <a:off x="685800" y="1600200"/>
            <a:ext cx="5181600" cy="5257800"/>
          </a:xfrm>
        </p:spPr>
        <p:txBody>
          <a:bodyPr vert="horz" lIns="91440" tIns="45720" rIns="91440" bIns="45720" rtlCol="0" anchor="t">
            <a:normAutofit/>
          </a:bodyPr>
          <a:lstStyle/>
          <a:p>
            <a:r>
              <a:rPr lang="en-US">
                <a:latin typeface="Verdana" panose="020B0604030504040204" pitchFamily="34" charset="0"/>
                <a:ea typeface="Verdana" panose="020B0604030504040204" pitchFamily="34" charset="0"/>
              </a:rPr>
              <a:t>64F active smoker with HIV p/w perineal abscess. </a:t>
            </a:r>
          </a:p>
          <a:p>
            <a:endParaRPr lang="en-US">
              <a:latin typeface="Verdana" panose="020B0604030504040204" pitchFamily="34" charset="0"/>
              <a:ea typeface="Verdana" panose="020B0604030504040204" pitchFamily="34" charset="0"/>
            </a:endParaRPr>
          </a:p>
          <a:p>
            <a:r>
              <a:rPr lang="en-US">
                <a:latin typeface="Verdana"/>
                <a:ea typeface="Verdana"/>
              </a:rPr>
              <a:t>Incidental finding on imaging of lung mass.</a:t>
            </a:r>
            <a:endParaRPr lang="en-US">
              <a:latin typeface="Verdana" panose="020B0604030504040204" pitchFamily="34" charset="0"/>
              <a:ea typeface="Verdana" panose="020B0604030504040204" pitchFamily="34" charset="0"/>
            </a:endParaRPr>
          </a:p>
          <a:p>
            <a:endParaRPr lang="en-US">
              <a:latin typeface="Verdana" panose="020B0604030504040204" pitchFamily="34" charset="0"/>
              <a:ea typeface="Verdana" panose="020B0604030504040204" pitchFamily="34" charset="0"/>
            </a:endParaRPr>
          </a:p>
          <a:p>
            <a:r>
              <a:rPr lang="en-US">
                <a:latin typeface="Verdana"/>
                <a:ea typeface="Verdana"/>
              </a:rPr>
              <a:t>What should you do?</a:t>
            </a:r>
          </a:p>
        </p:txBody>
      </p:sp>
      <p:pic>
        <p:nvPicPr>
          <p:cNvPr id="4" name="Picture 3"/>
          <p:cNvPicPr>
            <a:picLocks noChangeAspect="1"/>
          </p:cNvPicPr>
          <p:nvPr/>
        </p:nvPicPr>
        <p:blipFill>
          <a:blip r:embed="rId3"/>
          <a:stretch>
            <a:fillRect/>
          </a:stretch>
        </p:blipFill>
        <p:spPr>
          <a:xfrm>
            <a:off x="6019800" y="1143000"/>
            <a:ext cx="5391902" cy="4048690"/>
          </a:xfrm>
          <a:prstGeom prst="rect">
            <a:avLst/>
          </a:prstGeom>
        </p:spPr>
      </p:pic>
    </p:spTree>
    <p:extLst>
      <p:ext uri="{BB962C8B-B14F-4D97-AF65-F5344CB8AC3E}">
        <p14:creationId xmlns:p14="http://schemas.microsoft.com/office/powerpoint/2010/main" val="104826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a:ea typeface="Verdana"/>
                <a:cs typeface="Verdana" pitchFamily="34" charset="0"/>
              </a:rPr>
              <a:t>Case #</a:t>
            </a:r>
            <a:r>
              <a:rPr lang="en-US" sz="3600">
                <a:solidFill>
                  <a:schemeClr val="tx2"/>
                </a:solidFill>
                <a:latin typeface="Verdana"/>
                <a:ea typeface="Verdana"/>
                <a:cs typeface="Verdana" pitchFamily="34" charset="0"/>
              </a:rPr>
              <a:t>4: Suboptimal Multidisciplinary Care</a:t>
            </a:r>
            <a:endParaRPr lang="en-US" sz="3600">
              <a:solidFill>
                <a:schemeClr val="tx2"/>
              </a:solidFill>
              <a:latin typeface="Verdana"/>
              <a:ea typeface="Verdana"/>
            </a:endParaRPr>
          </a:p>
        </p:txBody>
      </p:sp>
      <p:sp>
        <p:nvSpPr>
          <p:cNvPr id="3" name="Content Placeholder 2"/>
          <p:cNvSpPr>
            <a:spLocks noGrp="1"/>
          </p:cNvSpPr>
          <p:nvPr>
            <p:ph idx="1"/>
          </p:nvPr>
        </p:nvSpPr>
        <p:spPr>
          <a:xfrm>
            <a:off x="685800" y="1600200"/>
            <a:ext cx="5562600" cy="5105400"/>
          </a:xfrm>
        </p:spPr>
        <p:txBody>
          <a:bodyPr vert="horz" lIns="91440" tIns="45720" rIns="91440" bIns="45720" rtlCol="0" anchor="t">
            <a:normAutofit fontScale="92500" lnSpcReduction="10000"/>
          </a:bodyPr>
          <a:lstStyle/>
          <a:p>
            <a:r>
              <a:rPr lang="en-US">
                <a:latin typeface="Verdana"/>
                <a:ea typeface="Verdana"/>
              </a:rPr>
              <a:t>A multidisciplinary team of oncologists was not consulted and there was a six week delay in the patient’s care, when she returned to the ED with severe back pain and progressive disease on imaging.</a:t>
            </a:r>
          </a:p>
          <a:p>
            <a:endParaRPr lang="en-US">
              <a:latin typeface="Verdana" panose="020B0604030504040204" pitchFamily="34" charset="0"/>
              <a:ea typeface="Verdana" panose="020B0604030504040204" pitchFamily="34" charset="0"/>
            </a:endParaRPr>
          </a:p>
          <a:p>
            <a:r>
              <a:rPr lang="en-US">
                <a:latin typeface="Verdana"/>
                <a:ea typeface="Verdana"/>
              </a:rPr>
              <a:t>Biopsy shows NSCLC.</a:t>
            </a:r>
            <a:endParaRPr lang="en-US">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2"/>
          <a:stretch>
            <a:fillRect/>
          </a:stretch>
        </p:blipFill>
        <p:spPr>
          <a:xfrm>
            <a:off x="6457245" y="1600200"/>
            <a:ext cx="5048955" cy="4696480"/>
          </a:xfrm>
          <a:prstGeom prst="rect">
            <a:avLst/>
          </a:prstGeom>
        </p:spPr>
      </p:pic>
    </p:spTree>
    <p:extLst>
      <p:ext uri="{BB962C8B-B14F-4D97-AF65-F5344CB8AC3E}">
        <p14:creationId xmlns:p14="http://schemas.microsoft.com/office/powerpoint/2010/main" val="312926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n-US" sz="3600">
                <a:solidFill>
                  <a:schemeClr val="tx2"/>
                </a:solidFill>
                <a:latin typeface="Verdana" pitchFamily="34" charset="0"/>
                <a:ea typeface="Verdana" pitchFamily="34" charset="0"/>
                <a:cs typeface="Verdana" pitchFamily="34" charset="0"/>
              </a:rPr>
              <a:t>Learning Objectives</a:t>
            </a:r>
          </a:p>
        </p:txBody>
      </p:sp>
      <p:sp>
        <p:nvSpPr>
          <p:cNvPr id="3" name="Content Placeholder 2"/>
          <p:cNvSpPr>
            <a:spLocks noGrp="1"/>
          </p:cNvSpPr>
          <p:nvPr>
            <p:ph idx="1"/>
          </p:nvPr>
        </p:nvSpPr>
        <p:spPr>
          <a:xfrm>
            <a:off x="1066800" y="1295400"/>
            <a:ext cx="10134600" cy="5410200"/>
          </a:xfrm>
        </p:spPr>
        <p:txBody>
          <a:bodyPr vert="horz" lIns="91440" tIns="45720" rIns="91440" bIns="45720" rtlCol="0" anchor="t">
            <a:normAutofit/>
          </a:bodyPr>
          <a:lstStyle/>
          <a:p>
            <a:r>
              <a:rPr lang="en-US" sz="2800">
                <a:latin typeface="Verdana"/>
                <a:ea typeface="Verdana"/>
              </a:rPr>
              <a:t>Learn fundamental principles of palliative radiation therapy.</a:t>
            </a:r>
          </a:p>
          <a:p>
            <a:endParaRPr lang="en-US" sz="2800">
              <a:latin typeface="Verdana" panose="020B0604030504040204" pitchFamily="34" charset="0"/>
              <a:ea typeface="Verdana" panose="020B0604030504040204" pitchFamily="34" charset="0"/>
            </a:endParaRPr>
          </a:p>
          <a:p>
            <a:r>
              <a:rPr lang="en-US" sz="2800">
                <a:latin typeface="Verdana"/>
                <a:ea typeface="Verdana"/>
              </a:rPr>
              <a:t>Understand why </a:t>
            </a:r>
            <a:r>
              <a:rPr lang="en-US" sz="2800" b="1" i="1">
                <a:latin typeface="Verdana"/>
                <a:ea typeface="Verdana"/>
              </a:rPr>
              <a:t>all</a:t>
            </a:r>
            <a:r>
              <a:rPr lang="en-US" sz="2800">
                <a:latin typeface="Verdana"/>
                <a:ea typeface="Verdana"/>
              </a:rPr>
              <a:t> patients with cancer-induced symptoms should have a radiation oncology consultation concurrently with medical oncology and other organ-system specific specialists.</a:t>
            </a:r>
          </a:p>
          <a:p>
            <a:endParaRPr lang="en-US" sz="280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8070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a:ea typeface="Verdana"/>
                <a:cs typeface="Verdana" pitchFamily="34" charset="0"/>
              </a:rPr>
              <a:t>Case #</a:t>
            </a:r>
            <a:r>
              <a:rPr lang="en-US" sz="3600">
                <a:solidFill>
                  <a:schemeClr val="tx2"/>
                </a:solidFill>
                <a:latin typeface="Verdana"/>
                <a:ea typeface="Verdana"/>
                <a:cs typeface="Verdana" pitchFamily="34" charset="0"/>
              </a:rPr>
              <a:t>4: Suboptimal Multidisciplinary Care</a:t>
            </a:r>
            <a:endParaRPr lang="en-US" sz="3600">
              <a:solidFill>
                <a:schemeClr val="tx2"/>
              </a:solidFill>
              <a:latin typeface="Verdana"/>
              <a:ea typeface="Verdana"/>
            </a:endParaRPr>
          </a:p>
        </p:txBody>
      </p:sp>
      <p:sp>
        <p:nvSpPr>
          <p:cNvPr id="3" name="Content Placeholder 2"/>
          <p:cNvSpPr>
            <a:spLocks noGrp="1"/>
          </p:cNvSpPr>
          <p:nvPr>
            <p:ph idx="1"/>
          </p:nvPr>
        </p:nvSpPr>
        <p:spPr>
          <a:xfrm>
            <a:off x="685800" y="1600200"/>
            <a:ext cx="6172200" cy="5257800"/>
          </a:xfrm>
        </p:spPr>
        <p:txBody>
          <a:bodyPr vert="horz" lIns="91440" tIns="45720" rIns="91440" bIns="45720" rtlCol="0" anchor="t">
            <a:normAutofit fontScale="85000" lnSpcReduction="20000"/>
          </a:bodyPr>
          <a:lstStyle/>
          <a:p>
            <a:r>
              <a:rPr lang="en-US" dirty="0">
                <a:latin typeface="Verdana"/>
                <a:ea typeface="Verdana"/>
              </a:rPr>
              <a:t>Radiation oncology was eventually consulted, and the patient started chemo-RT, with excellent response over first two weeks of treatment.</a:t>
            </a:r>
          </a:p>
          <a:p>
            <a:endParaRPr lang="en-US" dirty="0">
              <a:latin typeface="Verdana" panose="020B0604030504040204" pitchFamily="34" charset="0"/>
              <a:ea typeface="Verdana" panose="020B0604030504040204" pitchFamily="34" charset="0"/>
            </a:endParaRPr>
          </a:p>
          <a:p>
            <a:r>
              <a:rPr lang="en-US" dirty="0">
                <a:latin typeface="Verdana"/>
                <a:ea typeface="Verdana"/>
              </a:rPr>
              <a:t>Unfortunately, regression of mass opened a fistula with bronchus or esophagus, and she died soon after.</a:t>
            </a:r>
          </a:p>
          <a:p>
            <a:endParaRPr lang="en-US" dirty="0">
              <a:latin typeface="Verdana" panose="020B0604030504040204" pitchFamily="34" charset="0"/>
              <a:ea typeface="Verdana" panose="020B0604030504040204" pitchFamily="34" charset="0"/>
            </a:endParaRPr>
          </a:p>
          <a:p>
            <a:r>
              <a:rPr lang="en-US" dirty="0">
                <a:solidFill>
                  <a:srgbClr val="C00000"/>
                </a:solidFill>
                <a:latin typeface="Verdana"/>
                <a:ea typeface="Verdana"/>
              </a:rPr>
              <a:t>She is unlikely to have had this complication if multidisciplinary referrals were initiated sooner. </a:t>
            </a:r>
            <a:endParaRPr lang="en-US" dirty="0">
              <a:solidFill>
                <a:srgbClr val="C00000"/>
              </a:solidFill>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2"/>
          <a:stretch>
            <a:fillRect/>
          </a:stretch>
        </p:blipFill>
        <p:spPr>
          <a:xfrm>
            <a:off x="7239000" y="1600200"/>
            <a:ext cx="4734586" cy="4810796"/>
          </a:xfrm>
          <a:prstGeom prst="rect">
            <a:avLst/>
          </a:prstGeom>
        </p:spPr>
      </p:pic>
    </p:spTree>
    <p:extLst>
      <p:ext uri="{BB962C8B-B14F-4D97-AF65-F5344CB8AC3E}">
        <p14:creationId xmlns:p14="http://schemas.microsoft.com/office/powerpoint/2010/main" val="175480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b="1">
                <a:solidFill>
                  <a:schemeClr val="tx2"/>
                </a:solidFill>
                <a:latin typeface="Verdana" pitchFamily="34" charset="0"/>
                <a:ea typeface="Verdana" pitchFamily="34" charset="0"/>
                <a:cs typeface="Verdana" pitchFamily="34" charset="0"/>
              </a:rPr>
              <a:t>Take Home Points</a:t>
            </a:r>
          </a:p>
        </p:txBody>
      </p:sp>
      <p:sp>
        <p:nvSpPr>
          <p:cNvPr id="5" name="Content Placeholder 2"/>
          <p:cNvSpPr>
            <a:spLocks noGrp="1"/>
          </p:cNvSpPr>
          <p:nvPr>
            <p:ph idx="1"/>
          </p:nvPr>
        </p:nvSpPr>
        <p:spPr>
          <a:xfrm>
            <a:off x="1066800" y="1136374"/>
            <a:ext cx="10058400" cy="5715000"/>
          </a:xfrm>
        </p:spPr>
        <p:txBody>
          <a:bodyPr>
            <a:normAutofit fontScale="77500" lnSpcReduction="20000"/>
          </a:bodyPr>
          <a:lstStyle/>
          <a:p>
            <a:pPr fontAlgn="base"/>
            <a:r>
              <a:rPr lang="en-US" sz="3200">
                <a:latin typeface="Verdana" pitchFamily="34" charset="0"/>
                <a:ea typeface="Verdana" pitchFamily="34" charset="0"/>
                <a:cs typeface="Verdana" pitchFamily="34" charset="0"/>
              </a:rPr>
              <a:t>Radiation is a central treatment modality in alleviating symptoms from cancer, but it is underutilized, or often utilized too late to have maximal benefit.</a:t>
            </a:r>
          </a:p>
          <a:p>
            <a:pPr algn="l" fontAlgn="base"/>
            <a:endParaRPr lang="en-US">
              <a:solidFill>
                <a:srgbClr val="000000"/>
              </a:solidFill>
              <a:latin typeface="Verdana" panose="020B0604030504040204" pitchFamily="34" charset="0"/>
              <a:ea typeface="Verdana" panose="020B0604030504040204" pitchFamily="34" charset="0"/>
            </a:endParaRPr>
          </a:p>
          <a:p>
            <a:pPr fontAlgn="base"/>
            <a:r>
              <a:rPr lang="en-US" sz="3200" b="0" i="0">
                <a:solidFill>
                  <a:srgbClr val="000000"/>
                </a:solidFill>
                <a:effectLst/>
                <a:latin typeface="Verdana" panose="020B0604030504040204" pitchFamily="34" charset="0"/>
                <a:ea typeface="Verdana" panose="020B0604030504040204" pitchFamily="34" charset="0"/>
              </a:rPr>
              <a:t>Radiation oncologists are </a:t>
            </a:r>
            <a:r>
              <a:rPr lang="en-US">
                <a:solidFill>
                  <a:srgbClr val="000000"/>
                </a:solidFill>
                <a:latin typeface="Verdana" panose="020B0604030504040204" pitchFamily="34" charset="0"/>
                <a:ea typeface="Verdana" panose="020B0604030504040204" pitchFamily="34" charset="0"/>
              </a:rPr>
              <a:t>experts in multidisciplinary local symptom management and are the most knowledgeable physicians about RT indications and RT toxicity. </a:t>
            </a:r>
          </a:p>
          <a:p>
            <a:pPr fontAlgn="base"/>
            <a:endParaRPr lang="en-US">
              <a:solidFill>
                <a:srgbClr val="000000"/>
              </a:solidFill>
              <a:latin typeface="Verdana" panose="020B0604030504040204" pitchFamily="34" charset="0"/>
              <a:ea typeface="Verdana" panose="020B0604030504040204" pitchFamily="34" charset="0"/>
            </a:endParaRPr>
          </a:p>
          <a:p>
            <a:pPr fontAlgn="base"/>
            <a:r>
              <a:rPr lang="en-US">
                <a:solidFill>
                  <a:srgbClr val="000000"/>
                </a:solidFill>
                <a:latin typeface="Verdana" panose="020B0604030504040204" pitchFamily="34" charset="0"/>
                <a:ea typeface="Verdana" panose="020B0604030504040204" pitchFamily="34" charset="0"/>
              </a:rPr>
              <a:t>Any patient with cancer-induced symptoms should have a rad </a:t>
            </a:r>
            <a:r>
              <a:rPr lang="en-US" err="1">
                <a:solidFill>
                  <a:srgbClr val="000000"/>
                </a:solidFill>
                <a:latin typeface="Verdana" panose="020B0604030504040204" pitchFamily="34" charset="0"/>
                <a:ea typeface="Verdana" panose="020B0604030504040204" pitchFamily="34" charset="0"/>
              </a:rPr>
              <a:t>onc</a:t>
            </a:r>
            <a:r>
              <a:rPr lang="en-US">
                <a:solidFill>
                  <a:srgbClr val="000000"/>
                </a:solidFill>
                <a:latin typeface="Verdana" panose="020B0604030504040204" pitchFamily="34" charset="0"/>
                <a:ea typeface="Verdana" panose="020B0604030504040204" pitchFamily="34" charset="0"/>
              </a:rPr>
              <a:t> consultation concurrently with the rest of the multidisciplinary cancer team. </a:t>
            </a:r>
          </a:p>
          <a:p>
            <a:pPr lvl="1" fontAlgn="base"/>
            <a:r>
              <a:rPr lang="en-US" sz="2600" b="0" i="0">
                <a:solidFill>
                  <a:srgbClr val="000000"/>
                </a:solidFill>
                <a:effectLst/>
                <a:latin typeface="Verdana" panose="020B0604030504040204" pitchFamily="34" charset="0"/>
                <a:ea typeface="Verdana" panose="020B0604030504040204" pitchFamily="34" charset="0"/>
              </a:rPr>
              <a:t>You can make a big difference in expediting care, shortening hospital stays, and most importantly, reducing patients’ suffering. </a:t>
            </a:r>
            <a:endParaRPr lang="en-US" b="0" i="0">
              <a:solidFill>
                <a:srgbClr val="000000"/>
              </a:solidFill>
              <a:effectLst/>
              <a:latin typeface="Verdana" panose="020B0604030504040204" pitchFamily="34" charset="0"/>
              <a:ea typeface="Verdana" panose="020B0604030504040204" pitchFamily="34" charset="0"/>
            </a:endParaRPr>
          </a:p>
          <a:p>
            <a:pPr fontAlgn="base"/>
            <a:endParaRPr lang="en-US" b="0" i="0">
              <a:solidFill>
                <a:srgbClr val="000000"/>
              </a:solidFill>
              <a:effectLst/>
              <a:latin typeface="Verdana" panose="020B0604030504040204" pitchFamily="34" charset="0"/>
              <a:ea typeface="Verdana" panose="020B0604030504040204" pitchFamily="34" charset="0"/>
            </a:endParaRPr>
          </a:p>
          <a:p>
            <a:pPr fontAlgn="base"/>
            <a:r>
              <a:rPr lang="en-US" b="0" i="0">
                <a:solidFill>
                  <a:srgbClr val="000000"/>
                </a:solidFill>
                <a:effectLst/>
                <a:latin typeface="Verdana" panose="020B0604030504040204" pitchFamily="34" charset="0"/>
                <a:ea typeface="Verdana" panose="020B0604030504040204" pitchFamily="34" charset="0"/>
              </a:rPr>
              <a:t>Trainees are welcome to come rotate with us in radiation oncology (even if just for a day) if interested so </a:t>
            </a:r>
            <a:r>
              <a:rPr lang="en-US">
                <a:solidFill>
                  <a:srgbClr val="000000"/>
                </a:solidFill>
                <a:latin typeface="Verdana" panose="020B0604030504040204" pitchFamily="34" charset="0"/>
                <a:ea typeface="Verdana" panose="020B0604030504040204" pitchFamily="34" charset="0"/>
              </a:rPr>
              <a:t>they</a:t>
            </a:r>
            <a:r>
              <a:rPr lang="en-US" b="0" i="0">
                <a:solidFill>
                  <a:srgbClr val="000000"/>
                </a:solidFill>
                <a:effectLst/>
                <a:latin typeface="Verdana" panose="020B0604030504040204" pitchFamily="34" charset="0"/>
                <a:ea typeface="Verdana" panose="020B0604030504040204" pitchFamily="34" charset="0"/>
              </a:rPr>
              <a:t> can get a better sense of what we do.</a:t>
            </a:r>
          </a:p>
          <a:p>
            <a:pPr fontAlgn="base"/>
            <a:endParaRPr lang="en-US" b="0" i="0">
              <a:solidFill>
                <a:srgbClr val="00000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2920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sz="4000" b="1">
                <a:solidFill>
                  <a:schemeClr val="tx2"/>
                </a:solidFill>
                <a:latin typeface="Verdana" pitchFamily="34" charset="0"/>
                <a:ea typeface="Verdana" pitchFamily="34" charset="0"/>
                <a:cs typeface="Verdana" pitchFamily="34" charset="0"/>
              </a:rPr>
              <a:t>Thank You!</a:t>
            </a:r>
          </a:p>
        </p:txBody>
      </p:sp>
      <p:sp>
        <p:nvSpPr>
          <p:cNvPr id="5" name="Content Placeholder 2"/>
          <p:cNvSpPr>
            <a:spLocks noGrp="1"/>
          </p:cNvSpPr>
          <p:nvPr>
            <p:ph idx="1"/>
          </p:nvPr>
        </p:nvSpPr>
        <p:spPr>
          <a:xfrm>
            <a:off x="1066799" y="1136374"/>
            <a:ext cx="10439401" cy="5715000"/>
          </a:xfrm>
        </p:spPr>
        <p:txBody>
          <a:bodyPr>
            <a:normAutofit/>
          </a:bodyPr>
          <a:lstStyle/>
          <a:p>
            <a:pPr fontAlgn="base"/>
            <a:r>
              <a:rPr lang="en-US" sz="2800" b="0" i="0">
                <a:solidFill>
                  <a:srgbClr val="000000"/>
                </a:solidFill>
                <a:effectLst/>
                <a:latin typeface="Verdana" panose="020B0604030504040204" pitchFamily="34" charset="0"/>
                <a:ea typeface="Verdana" panose="020B0604030504040204" pitchFamily="34" charset="0"/>
              </a:rPr>
              <a:t>Please take five minutes to answer the questions in this electronic survey to help consolidate what you learned. </a:t>
            </a:r>
          </a:p>
          <a:p>
            <a:pPr lvl="1" fontAlgn="base"/>
            <a:r>
              <a:rPr lang="en-US" b="1">
                <a:solidFill>
                  <a:srgbClr val="FF0000"/>
                </a:solidFill>
              </a:rPr>
              <a:t>https://redcap.link/inpatients1</a:t>
            </a:r>
          </a:p>
        </p:txBody>
      </p:sp>
      <p:pic>
        <p:nvPicPr>
          <p:cNvPr id="7" name="Picture 6">
            <a:extLst>
              <a:ext uri="{FF2B5EF4-FFF2-40B4-BE49-F238E27FC236}">
                <a16:creationId xmlns:a16="http://schemas.microsoft.com/office/drawing/2014/main" id="{127F0F12-4A51-46C0-9392-414DBB7FED9D}"/>
              </a:ext>
            </a:extLst>
          </p:cNvPr>
          <p:cNvPicPr>
            <a:picLocks noChangeAspect="1"/>
          </p:cNvPicPr>
          <p:nvPr/>
        </p:nvPicPr>
        <p:blipFill>
          <a:blip r:embed="rId3"/>
          <a:stretch>
            <a:fillRect/>
          </a:stretch>
        </p:blipFill>
        <p:spPr>
          <a:xfrm>
            <a:off x="6710082" y="2482963"/>
            <a:ext cx="4419601" cy="4354964"/>
          </a:xfrm>
          <a:prstGeom prst="rect">
            <a:avLst/>
          </a:prstGeom>
        </p:spPr>
      </p:pic>
      <p:pic>
        <p:nvPicPr>
          <p:cNvPr id="8" name="Picture 7">
            <a:extLst>
              <a:ext uri="{FF2B5EF4-FFF2-40B4-BE49-F238E27FC236}">
                <a16:creationId xmlns:a16="http://schemas.microsoft.com/office/drawing/2014/main" id="{BFFC9586-4AE2-40DD-9542-255288885F6A}"/>
              </a:ext>
            </a:extLst>
          </p:cNvPr>
          <p:cNvPicPr>
            <a:picLocks noChangeAspect="1"/>
          </p:cNvPicPr>
          <p:nvPr/>
        </p:nvPicPr>
        <p:blipFill>
          <a:blip r:embed="rId4"/>
          <a:stretch>
            <a:fillRect/>
          </a:stretch>
        </p:blipFill>
        <p:spPr>
          <a:xfrm>
            <a:off x="1905000" y="3413760"/>
            <a:ext cx="4272133" cy="3174524"/>
          </a:xfrm>
          <a:prstGeom prst="rect">
            <a:avLst/>
          </a:prstGeom>
        </p:spPr>
      </p:pic>
    </p:spTree>
    <p:extLst>
      <p:ext uri="{BB962C8B-B14F-4D97-AF65-F5344CB8AC3E}">
        <p14:creationId xmlns:p14="http://schemas.microsoft.com/office/powerpoint/2010/main" val="263293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143000"/>
          </a:xfrm>
        </p:spPr>
        <p:txBody>
          <a:bodyPr>
            <a:normAutofit fontScale="90000"/>
          </a:bodyPr>
          <a:lstStyle/>
          <a:p>
            <a:r>
              <a:rPr lang="en-US" sz="4000">
                <a:solidFill>
                  <a:srgbClr val="002060"/>
                </a:solidFill>
                <a:latin typeface="Verdana" pitchFamily="34" charset="0"/>
                <a:ea typeface="Verdana" pitchFamily="34" charset="0"/>
                <a:cs typeface="Verdana" pitchFamily="34" charset="0"/>
              </a:rPr>
              <a:t>The word “radiation” might make you think…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0383" y="1599505"/>
            <a:ext cx="287481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100687" y="1599505"/>
            <a:ext cx="2925360" cy="2130425"/>
          </a:xfrm>
          <a:prstGeom prst="rect">
            <a:avLst/>
          </a:prstGeom>
        </p:spPr>
      </p:pic>
      <p:pic>
        <p:nvPicPr>
          <p:cNvPr id="5" name="Picture 4"/>
          <p:cNvPicPr>
            <a:picLocks noChangeAspect="1"/>
          </p:cNvPicPr>
          <p:nvPr/>
        </p:nvPicPr>
        <p:blipFill>
          <a:blip r:embed="rId5"/>
          <a:stretch>
            <a:fillRect/>
          </a:stretch>
        </p:blipFill>
        <p:spPr>
          <a:xfrm>
            <a:off x="2088423" y="3886201"/>
            <a:ext cx="2937625" cy="2018433"/>
          </a:xfrm>
          <a:prstGeom prst="rect">
            <a:avLst/>
          </a:prstGeom>
        </p:spPr>
      </p:pic>
      <p:pic>
        <p:nvPicPr>
          <p:cNvPr id="7" name="Picture 6"/>
          <p:cNvPicPr>
            <a:picLocks noChangeAspect="1"/>
          </p:cNvPicPr>
          <p:nvPr/>
        </p:nvPicPr>
        <p:blipFill>
          <a:blip r:embed="rId6"/>
          <a:stretch>
            <a:fillRect/>
          </a:stretch>
        </p:blipFill>
        <p:spPr>
          <a:xfrm>
            <a:off x="5102890" y="1905001"/>
            <a:ext cx="2325141" cy="3114675"/>
          </a:xfrm>
          <a:prstGeom prst="rect">
            <a:avLst/>
          </a:prstGeom>
        </p:spPr>
      </p:pic>
      <p:pic>
        <p:nvPicPr>
          <p:cNvPr id="8" name="Picture 7"/>
          <p:cNvPicPr>
            <a:picLocks noChangeAspect="1"/>
          </p:cNvPicPr>
          <p:nvPr/>
        </p:nvPicPr>
        <p:blipFill>
          <a:blip r:embed="rId7"/>
          <a:stretch>
            <a:fillRect/>
          </a:stretch>
        </p:blipFill>
        <p:spPr>
          <a:xfrm>
            <a:off x="7772401" y="3886201"/>
            <a:ext cx="2107919" cy="2018433"/>
          </a:xfrm>
          <a:prstGeom prst="rect">
            <a:avLst/>
          </a:prstGeom>
        </p:spPr>
      </p:pic>
      <p:sp>
        <p:nvSpPr>
          <p:cNvPr id="6" name="TextBox 5"/>
          <p:cNvSpPr txBox="1"/>
          <p:nvPr/>
        </p:nvSpPr>
        <p:spPr>
          <a:xfrm>
            <a:off x="0" y="6172201"/>
            <a:ext cx="12192000" cy="461665"/>
          </a:xfrm>
          <a:prstGeom prst="rect">
            <a:avLst/>
          </a:prstGeom>
          <a:noFill/>
        </p:spPr>
        <p:txBody>
          <a:bodyPr wrap="square" rtlCol="0">
            <a:spAutoFit/>
          </a:bodyPr>
          <a:lstStyle/>
          <a:p>
            <a:pPr algn="ctr"/>
            <a:r>
              <a:rPr lang="en-US" sz="2400" b="1">
                <a:latin typeface="Verdana" panose="020B0604030504040204" pitchFamily="34" charset="0"/>
                <a:ea typeface="Verdana" panose="020B0604030504040204" pitchFamily="34" charset="0"/>
              </a:rPr>
              <a:t>The reality of medical use of radiation therapy is very different. </a:t>
            </a:r>
          </a:p>
        </p:txBody>
      </p:sp>
    </p:spTree>
    <p:extLst>
      <p:ext uri="{BB962C8B-B14F-4D97-AF65-F5344CB8AC3E}">
        <p14:creationId xmlns:p14="http://schemas.microsoft.com/office/powerpoint/2010/main" val="301898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n-US" sz="3600">
                <a:solidFill>
                  <a:schemeClr val="tx2"/>
                </a:solidFill>
                <a:latin typeface="Verdana" pitchFamily="34" charset="0"/>
                <a:ea typeface="Verdana" pitchFamily="34" charset="0"/>
                <a:cs typeface="Verdana" pitchFamily="34" charset="0"/>
              </a:rPr>
              <a:t>Roles of Radiation Therapy in Cancer Care</a:t>
            </a:r>
          </a:p>
        </p:txBody>
      </p:sp>
      <p:sp>
        <p:nvSpPr>
          <p:cNvPr id="3" name="Content Placeholder 2"/>
          <p:cNvSpPr>
            <a:spLocks noGrp="1"/>
          </p:cNvSpPr>
          <p:nvPr>
            <p:ph idx="1"/>
          </p:nvPr>
        </p:nvSpPr>
        <p:spPr>
          <a:xfrm>
            <a:off x="1066800" y="1295400"/>
            <a:ext cx="10134600" cy="5410200"/>
          </a:xfrm>
        </p:spPr>
        <p:txBody>
          <a:bodyPr vert="horz" lIns="91440" tIns="45720" rIns="91440" bIns="45720" rtlCol="0" anchor="t">
            <a:normAutofit/>
          </a:bodyPr>
          <a:lstStyle/>
          <a:p>
            <a:r>
              <a:rPr lang="en-US" sz="2800" b="1">
                <a:solidFill>
                  <a:schemeClr val="tx1">
                    <a:lumMod val="85000"/>
                    <a:lumOff val="15000"/>
                  </a:schemeClr>
                </a:solidFill>
                <a:latin typeface="Verdana"/>
                <a:ea typeface="Verdana"/>
                <a:cs typeface="Verdana" pitchFamily="34" charset="0"/>
              </a:rPr>
              <a:t>Curative RT </a:t>
            </a:r>
            <a:r>
              <a:rPr lang="en-US" sz="2800">
                <a:solidFill>
                  <a:schemeClr val="tx1">
                    <a:lumMod val="85000"/>
                    <a:lumOff val="15000"/>
                  </a:schemeClr>
                </a:solidFill>
                <a:latin typeface="Verdana"/>
                <a:ea typeface="Verdana"/>
                <a:cs typeface="Verdana" pitchFamily="34" charset="0"/>
              </a:rPr>
              <a:t>can be indicated before surgery, after surgery or instead of surgery.</a:t>
            </a:r>
          </a:p>
          <a:p>
            <a:pPr lvl="1"/>
            <a:r>
              <a:rPr lang="en-US" sz="2400">
                <a:solidFill>
                  <a:schemeClr val="tx1">
                    <a:lumMod val="85000"/>
                    <a:lumOff val="15000"/>
                  </a:schemeClr>
                </a:solidFill>
                <a:latin typeface="Verdana"/>
                <a:ea typeface="Verdana"/>
                <a:cs typeface="Verdana" pitchFamily="34" charset="0"/>
              </a:rPr>
              <a:t>Indications depend on the tumor type and stage.</a:t>
            </a:r>
            <a:endParaRPr lang="en-US" sz="2400">
              <a:solidFill>
                <a:schemeClr val="tx1">
                  <a:lumMod val="85000"/>
                  <a:lumOff val="15000"/>
                </a:schemeClr>
              </a:solidFill>
              <a:latin typeface="Verdana" pitchFamily="34" charset="0"/>
              <a:ea typeface="Verdana" pitchFamily="34" charset="0"/>
              <a:cs typeface="Verdana" pitchFamily="34" charset="0"/>
            </a:endParaRPr>
          </a:p>
          <a:p>
            <a:pPr lvl="1"/>
            <a:r>
              <a:rPr lang="en-US" sz="2400">
                <a:solidFill>
                  <a:schemeClr val="tx1">
                    <a:lumMod val="85000"/>
                    <a:lumOff val="15000"/>
                  </a:schemeClr>
                </a:solidFill>
                <a:latin typeface="Verdana"/>
                <a:ea typeface="Verdana"/>
                <a:cs typeface="Verdana" pitchFamily="34" charset="0"/>
              </a:rPr>
              <a:t>Enables organ preservation.</a:t>
            </a:r>
            <a:endParaRPr lang="en-US" sz="2400">
              <a:solidFill>
                <a:schemeClr val="tx1">
                  <a:lumMod val="85000"/>
                  <a:lumOff val="15000"/>
                </a:schemeClr>
              </a:solidFill>
              <a:latin typeface="Verdana" pitchFamily="34" charset="0"/>
              <a:ea typeface="Verdana" pitchFamily="34" charset="0"/>
              <a:cs typeface="Verdana" pitchFamily="34" charset="0"/>
            </a:endParaRPr>
          </a:p>
          <a:p>
            <a:endParaRPr lang="en-US" sz="2800">
              <a:solidFill>
                <a:schemeClr val="tx1">
                  <a:lumMod val="85000"/>
                  <a:lumOff val="15000"/>
                </a:schemeClr>
              </a:solidFill>
              <a:latin typeface="Verdana" pitchFamily="34" charset="0"/>
              <a:ea typeface="Verdana" pitchFamily="34" charset="0"/>
              <a:cs typeface="Verdana" pitchFamily="34" charset="0"/>
            </a:endParaRPr>
          </a:p>
          <a:p>
            <a:r>
              <a:rPr lang="en-US" sz="2800" b="1">
                <a:solidFill>
                  <a:schemeClr val="tx1">
                    <a:lumMod val="85000"/>
                    <a:lumOff val="15000"/>
                  </a:schemeClr>
                </a:solidFill>
                <a:latin typeface="Verdana"/>
                <a:ea typeface="Verdana"/>
                <a:cs typeface="Verdana" pitchFamily="34" charset="0"/>
              </a:rPr>
              <a:t>Palliative RT </a:t>
            </a:r>
            <a:r>
              <a:rPr lang="en-US" sz="2800">
                <a:solidFill>
                  <a:schemeClr val="tx1">
                    <a:lumMod val="85000"/>
                    <a:lumOff val="15000"/>
                  </a:schemeClr>
                </a:solidFill>
                <a:latin typeface="Verdana"/>
                <a:ea typeface="Verdana"/>
                <a:cs typeface="Verdana" pitchFamily="34" charset="0"/>
              </a:rPr>
              <a:t>in metastatic (incurable) patients is focused on alleviating symptoms and improving quality of life.</a:t>
            </a:r>
            <a:endParaRPr lang="en-US" sz="2800">
              <a:solidFill>
                <a:schemeClr val="tx1">
                  <a:lumMod val="85000"/>
                  <a:lumOff val="15000"/>
                </a:schemeClr>
              </a:solidFill>
              <a:latin typeface="Verdana" pitchFamily="34" charset="0"/>
              <a:ea typeface="Verdana" pitchFamily="34" charset="0"/>
              <a:cs typeface="Verdana" pitchFamily="34" charset="0"/>
            </a:endParaRPr>
          </a:p>
          <a:p>
            <a:pPr marL="0" indent="0">
              <a:buNone/>
            </a:pPr>
            <a:endParaRPr lang="en-US" sz="2800">
              <a:solidFill>
                <a:schemeClr val="tx1">
                  <a:lumMod val="85000"/>
                  <a:lumOff val="15000"/>
                </a:schemeClr>
              </a:solidFill>
              <a:latin typeface="Verdana" pitchFamily="34" charset="0"/>
              <a:ea typeface="Verdana" pitchFamily="34" charset="0"/>
              <a:cs typeface="Verdana" pitchFamily="34" charset="0"/>
            </a:endParaRPr>
          </a:p>
          <a:p>
            <a:r>
              <a:rPr lang="en-US" sz="2800">
                <a:solidFill>
                  <a:schemeClr val="tx1">
                    <a:lumMod val="85000"/>
                    <a:lumOff val="15000"/>
                  </a:schemeClr>
                </a:solidFill>
                <a:latin typeface="Verdana"/>
                <a:ea typeface="Verdana"/>
                <a:cs typeface="Verdana" pitchFamily="34" charset="0"/>
              </a:rPr>
              <a:t>Two-thirds of patients with cancer receive radiation at some point in their treatment course.</a:t>
            </a:r>
            <a:endParaRPr lang="en-US" sz="2800">
              <a:solidFill>
                <a:schemeClr val="tx1">
                  <a:lumMod val="85000"/>
                  <a:lumOff val="1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3868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pPr algn="ctr"/>
            <a:r>
              <a:rPr lang="en-US" sz="3500">
                <a:solidFill>
                  <a:schemeClr val="tx2"/>
                </a:solidFill>
                <a:latin typeface="Verdana" pitchFamily="34" charset="0"/>
                <a:ea typeface="Verdana" pitchFamily="34" charset="0"/>
                <a:cs typeface="Verdana" pitchFamily="34" charset="0"/>
              </a:rPr>
              <a:t>External Beam Radiation Therapy</a:t>
            </a:r>
          </a:p>
        </p:txBody>
      </p:sp>
      <p:sp>
        <p:nvSpPr>
          <p:cNvPr id="3" name="Content Placeholder 2"/>
          <p:cNvSpPr>
            <a:spLocks noGrp="1"/>
          </p:cNvSpPr>
          <p:nvPr>
            <p:ph idx="1"/>
          </p:nvPr>
        </p:nvSpPr>
        <p:spPr>
          <a:xfrm>
            <a:off x="838200" y="1524000"/>
            <a:ext cx="4495800" cy="4684571"/>
          </a:xfrm>
        </p:spPr>
        <p:txBody>
          <a:bodyPr>
            <a:normAutofit fontScale="85000" lnSpcReduction="20000"/>
          </a:bodyPr>
          <a:lstStyle/>
          <a:p>
            <a:r>
              <a:rPr lang="en-US" sz="3000">
                <a:solidFill>
                  <a:schemeClr val="tx1">
                    <a:lumMod val="85000"/>
                    <a:lumOff val="15000"/>
                  </a:schemeClr>
                </a:solidFill>
                <a:latin typeface="Verdana" pitchFamily="34" charset="0"/>
                <a:ea typeface="Verdana" pitchFamily="34" charset="0"/>
                <a:cs typeface="Verdana" pitchFamily="34" charset="0"/>
              </a:rPr>
              <a:t>A linear accelerator delivers high energy X-rays (photons) or electrons.</a:t>
            </a:r>
          </a:p>
          <a:p>
            <a:endParaRPr lang="en-US" sz="3000">
              <a:solidFill>
                <a:schemeClr val="tx1">
                  <a:lumMod val="85000"/>
                  <a:lumOff val="15000"/>
                </a:schemeClr>
              </a:solidFill>
              <a:latin typeface="Verdana" pitchFamily="34" charset="0"/>
              <a:ea typeface="Verdana" pitchFamily="34" charset="0"/>
              <a:cs typeface="Verdana" pitchFamily="34" charset="0"/>
            </a:endParaRPr>
          </a:p>
          <a:p>
            <a:r>
              <a:rPr lang="en-US" sz="3000">
                <a:solidFill>
                  <a:schemeClr val="tx1">
                    <a:lumMod val="85000"/>
                    <a:lumOff val="15000"/>
                  </a:schemeClr>
                </a:solidFill>
                <a:latin typeface="Verdana" pitchFamily="34" charset="0"/>
                <a:ea typeface="Verdana" pitchFamily="34" charset="0"/>
                <a:cs typeface="Verdana" pitchFamily="34" charset="0"/>
              </a:rPr>
              <a:t>Non-invasive, painless.</a:t>
            </a:r>
          </a:p>
          <a:p>
            <a:endParaRPr lang="en-US" sz="3000">
              <a:solidFill>
                <a:schemeClr val="tx1">
                  <a:lumMod val="85000"/>
                  <a:lumOff val="15000"/>
                </a:schemeClr>
              </a:solidFill>
              <a:latin typeface="Verdana" pitchFamily="34" charset="0"/>
              <a:ea typeface="Verdana" pitchFamily="34" charset="0"/>
              <a:cs typeface="Verdana" pitchFamily="34" charset="0"/>
            </a:endParaRPr>
          </a:p>
          <a:p>
            <a:r>
              <a:rPr lang="en-US" sz="3000">
                <a:solidFill>
                  <a:schemeClr val="tx1">
                    <a:lumMod val="85000"/>
                    <a:lumOff val="15000"/>
                  </a:schemeClr>
                </a:solidFill>
                <a:latin typeface="Verdana" pitchFamily="34" charset="0"/>
                <a:ea typeface="Verdana" pitchFamily="34" charset="0"/>
                <a:cs typeface="Verdana" pitchFamily="34" charset="0"/>
              </a:rPr>
              <a:t>Rapid treatment delivery in minutes.</a:t>
            </a:r>
          </a:p>
          <a:p>
            <a:endParaRPr lang="en-US" sz="3000">
              <a:solidFill>
                <a:schemeClr val="tx1">
                  <a:lumMod val="85000"/>
                  <a:lumOff val="15000"/>
                </a:schemeClr>
              </a:solidFill>
              <a:latin typeface="Verdana" pitchFamily="34" charset="0"/>
              <a:ea typeface="Verdana" pitchFamily="34" charset="0"/>
              <a:cs typeface="Verdana" pitchFamily="34" charset="0"/>
            </a:endParaRPr>
          </a:p>
          <a:p>
            <a:r>
              <a:rPr lang="en-US" sz="3000">
                <a:solidFill>
                  <a:schemeClr val="tx1">
                    <a:lumMod val="85000"/>
                    <a:lumOff val="15000"/>
                  </a:schemeClr>
                </a:solidFill>
                <a:latin typeface="Verdana" pitchFamily="34" charset="0"/>
                <a:ea typeface="Verdana" pitchFamily="34" charset="0"/>
                <a:cs typeface="Verdana" pitchFamily="34" charset="0"/>
              </a:rPr>
              <a:t>Used in outpatients and inpatients.</a:t>
            </a:r>
          </a:p>
          <a:p>
            <a:endParaRPr lang="en-US" sz="3000">
              <a:solidFill>
                <a:schemeClr val="tx1">
                  <a:lumMod val="85000"/>
                  <a:lumOff val="15000"/>
                </a:schemeClr>
              </a:solidFill>
              <a:latin typeface="Verdana" pitchFamily="34" charset="0"/>
              <a:ea typeface="Verdana" pitchFamily="34" charset="0"/>
              <a:cs typeface="Verdana" pitchFamily="34" charset="0"/>
            </a:endParaRPr>
          </a:p>
          <a:p>
            <a:endParaRPr lang="en-US" sz="3000">
              <a:solidFill>
                <a:schemeClr val="tx1">
                  <a:lumMod val="85000"/>
                  <a:lumOff val="15000"/>
                </a:schemeClr>
              </a:solidFill>
              <a:latin typeface="Verdana" pitchFamily="34" charset="0"/>
              <a:ea typeface="Verdana" pitchFamily="34" charset="0"/>
              <a:cs typeface="Verdana" pitchFamily="34" charset="0"/>
            </a:endParaRPr>
          </a:p>
          <a:p>
            <a:endParaRPr lang="en-US" sz="3000">
              <a:solidFill>
                <a:schemeClr val="tx1">
                  <a:lumMod val="85000"/>
                  <a:lumOff val="15000"/>
                </a:schemeClr>
              </a:solidFill>
              <a:latin typeface="Verdana" pitchFamily="34" charset="0"/>
              <a:ea typeface="Verdana" pitchFamily="34" charset="0"/>
              <a:cs typeface="Verdana" pitchFamily="34" charset="0"/>
            </a:endParaRPr>
          </a:p>
        </p:txBody>
      </p:sp>
      <p:pic>
        <p:nvPicPr>
          <p:cNvPr id="7" name="Picture 2" descr="Image result for truebeam">
            <a:extLst>
              <a:ext uri="{FF2B5EF4-FFF2-40B4-BE49-F238E27FC236}">
                <a16:creationId xmlns:a16="http://schemas.microsoft.com/office/drawing/2014/main" id="{32C624BD-F380-4422-AA2D-A885E9EA25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280" y="1676400"/>
            <a:ext cx="6567604" cy="43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40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2000" cy="1284890"/>
          </a:xfrm>
        </p:spPr>
        <p:txBody>
          <a:bodyPr>
            <a:noAutofit/>
          </a:bodyPr>
          <a:lstStyle/>
          <a:p>
            <a:r>
              <a:rPr lang="en-US" sz="3600" b="1">
                <a:solidFill>
                  <a:schemeClr val="tx2"/>
                </a:solidFill>
                <a:latin typeface="Verdana" pitchFamily="34" charset="0"/>
                <a:ea typeface="Verdana" pitchFamily="34" charset="0"/>
                <a:cs typeface="Verdana" pitchFamily="34" charset="0"/>
              </a:rPr>
              <a:t>Radiation Therapy is Designed to be Precise</a:t>
            </a:r>
            <a:endParaRPr lang="en-US" sz="3600"/>
          </a:p>
        </p:txBody>
      </p:sp>
      <p:sp>
        <p:nvSpPr>
          <p:cNvPr id="3" name="Content Placeholder 2"/>
          <p:cNvSpPr>
            <a:spLocks noGrp="1"/>
          </p:cNvSpPr>
          <p:nvPr>
            <p:ph idx="1"/>
          </p:nvPr>
        </p:nvSpPr>
        <p:spPr>
          <a:xfrm>
            <a:off x="685800" y="1295399"/>
            <a:ext cx="7162800" cy="5562601"/>
          </a:xfrm>
        </p:spPr>
        <p:txBody>
          <a:bodyPr>
            <a:normAutofit fontScale="85000" lnSpcReduction="20000"/>
          </a:bodyPr>
          <a:lstStyle/>
          <a:p>
            <a:r>
              <a:rPr lang="en-US">
                <a:latin typeface="Verdana" panose="020B0604030504040204" pitchFamily="34" charset="0"/>
                <a:ea typeface="Verdana" panose="020B0604030504040204" pitchFamily="34" charset="0"/>
                <a:cs typeface="Verdana" panose="020B0604030504040204" pitchFamily="34" charset="0"/>
              </a:rPr>
              <a:t>Immobilization devices are used to help patient be comfortable and make setup reproducible.</a:t>
            </a: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Image-guided treatment planning on a CT scan enables accurate delineation of the target and shaping of the dose to avoid normal structures.</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Image-guided treatment delivery accounts for daily shifts in soft tissue anatomy or patient setup.</a:t>
            </a:r>
          </a:p>
        </p:txBody>
      </p:sp>
      <p:pic>
        <p:nvPicPr>
          <p:cNvPr id="4" name="Picture 3">
            <a:extLst>
              <a:ext uri="{FF2B5EF4-FFF2-40B4-BE49-F238E27FC236}">
                <a16:creationId xmlns:a16="http://schemas.microsoft.com/office/drawing/2014/main" id="{86BB82DF-4625-4C4A-8B5D-C67C33E512CA}"/>
              </a:ext>
            </a:extLst>
          </p:cNvPr>
          <p:cNvPicPr>
            <a:picLocks noChangeAspect="1"/>
          </p:cNvPicPr>
          <p:nvPr/>
        </p:nvPicPr>
        <p:blipFill>
          <a:blip r:embed="rId3"/>
          <a:stretch>
            <a:fillRect/>
          </a:stretch>
        </p:blipFill>
        <p:spPr>
          <a:xfrm>
            <a:off x="7852431" y="2982572"/>
            <a:ext cx="1596369" cy="1717393"/>
          </a:xfrm>
          <a:prstGeom prst="rect">
            <a:avLst/>
          </a:prstGeom>
        </p:spPr>
      </p:pic>
      <p:pic>
        <p:nvPicPr>
          <p:cNvPr id="5" name="Picture 2">
            <a:extLst>
              <a:ext uri="{FF2B5EF4-FFF2-40B4-BE49-F238E27FC236}">
                <a16:creationId xmlns:a16="http://schemas.microsoft.com/office/drawing/2014/main" id="{7CFFAB00-B349-411C-BFEC-236A2B49103C}"/>
              </a:ext>
            </a:extLst>
          </p:cNvPr>
          <p:cNvPicPr>
            <a:picLocks noChangeAspect="1" noChangeArrowheads="1"/>
          </p:cNvPicPr>
          <p:nvPr/>
        </p:nvPicPr>
        <p:blipFill>
          <a:blip r:embed="rId4" cstate="print"/>
          <a:srcRect/>
          <a:stretch>
            <a:fillRect/>
          </a:stretch>
        </p:blipFill>
        <p:spPr bwMode="auto">
          <a:xfrm>
            <a:off x="10287000" y="1274302"/>
            <a:ext cx="1600200" cy="1556951"/>
          </a:xfrm>
          <a:prstGeom prst="rect">
            <a:avLst/>
          </a:prstGeom>
          <a:noFill/>
          <a:ln w="9525">
            <a:noFill/>
            <a:miter lim="800000"/>
            <a:headEnd/>
            <a:tailEnd/>
          </a:ln>
        </p:spPr>
      </p:pic>
      <p:pic>
        <p:nvPicPr>
          <p:cNvPr id="6" name="Picture 3">
            <a:extLst>
              <a:ext uri="{FF2B5EF4-FFF2-40B4-BE49-F238E27FC236}">
                <a16:creationId xmlns:a16="http://schemas.microsoft.com/office/drawing/2014/main" id="{BCA5B468-1897-4A43-BE73-43DC2AA5EAC5}"/>
              </a:ext>
            </a:extLst>
          </p:cNvPr>
          <p:cNvPicPr>
            <a:picLocks noChangeAspect="1" noChangeArrowheads="1"/>
          </p:cNvPicPr>
          <p:nvPr/>
        </p:nvPicPr>
        <p:blipFill>
          <a:blip r:embed="rId5" cstate="print"/>
          <a:srcRect/>
          <a:stretch>
            <a:fillRect/>
          </a:stretch>
        </p:blipFill>
        <p:spPr bwMode="auto">
          <a:xfrm>
            <a:off x="7750501" y="1295398"/>
            <a:ext cx="2097981" cy="1479629"/>
          </a:xfrm>
          <a:prstGeom prst="rect">
            <a:avLst/>
          </a:prstGeom>
          <a:noFill/>
          <a:ln w="9525">
            <a:noFill/>
            <a:miter lim="800000"/>
            <a:headEnd/>
            <a:tailEnd/>
          </a:ln>
        </p:spPr>
      </p:pic>
      <p:pic>
        <p:nvPicPr>
          <p:cNvPr id="7" name="Picture 6">
            <a:extLst>
              <a:ext uri="{FF2B5EF4-FFF2-40B4-BE49-F238E27FC236}">
                <a16:creationId xmlns:a16="http://schemas.microsoft.com/office/drawing/2014/main" id="{69205D79-4F2D-4E7F-AAEE-1684C18FEDBB}"/>
              </a:ext>
            </a:extLst>
          </p:cNvPr>
          <p:cNvPicPr>
            <a:picLocks noChangeAspect="1"/>
          </p:cNvPicPr>
          <p:nvPr/>
        </p:nvPicPr>
        <p:blipFill>
          <a:blip r:embed="rId6"/>
          <a:stretch>
            <a:fillRect/>
          </a:stretch>
        </p:blipFill>
        <p:spPr>
          <a:xfrm>
            <a:off x="9677400" y="2949224"/>
            <a:ext cx="2427164" cy="1750741"/>
          </a:xfrm>
          <a:prstGeom prst="rect">
            <a:avLst/>
          </a:prstGeom>
        </p:spPr>
      </p:pic>
      <p:pic>
        <p:nvPicPr>
          <p:cNvPr id="10" name="Picture 9">
            <a:extLst>
              <a:ext uri="{FF2B5EF4-FFF2-40B4-BE49-F238E27FC236}">
                <a16:creationId xmlns:a16="http://schemas.microsoft.com/office/drawing/2014/main" id="{18DE221E-2DEB-4427-BCB0-48DC94DBC01D}"/>
              </a:ext>
            </a:extLst>
          </p:cNvPr>
          <p:cNvPicPr>
            <a:picLocks noChangeAspect="1"/>
          </p:cNvPicPr>
          <p:nvPr/>
        </p:nvPicPr>
        <p:blipFill>
          <a:blip r:embed="rId7"/>
          <a:stretch>
            <a:fillRect/>
          </a:stretch>
        </p:blipFill>
        <p:spPr>
          <a:xfrm>
            <a:off x="7848600" y="4817936"/>
            <a:ext cx="2906407" cy="1993192"/>
          </a:xfrm>
          <a:prstGeom prst="rect">
            <a:avLst/>
          </a:prstGeom>
        </p:spPr>
      </p:pic>
    </p:spTree>
    <p:extLst>
      <p:ext uri="{BB962C8B-B14F-4D97-AF65-F5344CB8AC3E}">
        <p14:creationId xmlns:p14="http://schemas.microsoft.com/office/powerpoint/2010/main" val="199797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pPr algn="ctr"/>
            <a:r>
              <a:rPr lang="en-US" sz="3600">
                <a:solidFill>
                  <a:schemeClr val="tx2"/>
                </a:solidFill>
                <a:latin typeface="Verdana" pitchFamily="34" charset="0"/>
                <a:ea typeface="Verdana" pitchFamily="34" charset="0"/>
                <a:cs typeface="Verdana" pitchFamily="34" charset="0"/>
              </a:rPr>
              <a:t>How Does Radiation Work?</a:t>
            </a:r>
          </a:p>
        </p:txBody>
      </p:sp>
      <p:sp>
        <p:nvSpPr>
          <p:cNvPr id="3" name="Content Placeholder 2"/>
          <p:cNvSpPr>
            <a:spLocks noGrp="1"/>
          </p:cNvSpPr>
          <p:nvPr>
            <p:ph idx="1"/>
          </p:nvPr>
        </p:nvSpPr>
        <p:spPr>
          <a:xfrm>
            <a:off x="6096000" y="1363616"/>
            <a:ext cx="4897863" cy="4083971"/>
          </a:xfrm>
        </p:spPr>
        <p:txBody>
          <a:bodyPr>
            <a:normAutofit/>
          </a:bodyPr>
          <a:lstStyle/>
          <a:p>
            <a:pPr algn="ctr">
              <a:spcBef>
                <a:spcPts val="0"/>
              </a:spcBef>
              <a:buNone/>
            </a:pPr>
            <a:r>
              <a:rPr lang="en-US" sz="2500" b="1">
                <a:solidFill>
                  <a:schemeClr val="tx1">
                    <a:lumMod val="85000"/>
                    <a:lumOff val="15000"/>
                  </a:schemeClr>
                </a:solidFill>
                <a:latin typeface="Verdana" pitchFamily="34" charset="0"/>
                <a:ea typeface="Verdana" pitchFamily="34" charset="0"/>
                <a:cs typeface="Verdana" pitchFamily="34" charset="0"/>
              </a:rPr>
              <a:t>X-rays interact with water</a:t>
            </a:r>
            <a:r>
              <a:rPr lang="en-US" sz="2500">
                <a:solidFill>
                  <a:schemeClr val="tx1">
                    <a:lumMod val="85000"/>
                    <a:lumOff val="15000"/>
                  </a:schemeClr>
                </a:solidFill>
                <a:latin typeface="Verdana" pitchFamily="34" charset="0"/>
                <a:ea typeface="Verdana" pitchFamily="34" charset="0"/>
                <a:cs typeface="Verdana" pitchFamily="34" charset="0"/>
              </a:rPr>
              <a:t> </a:t>
            </a:r>
          </a:p>
          <a:p>
            <a:pPr algn="ctr">
              <a:spcBef>
                <a:spcPts val="0"/>
              </a:spcBef>
            </a:pPr>
            <a:endParaRPr lang="en-US" sz="2500">
              <a:solidFill>
                <a:schemeClr val="tx1">
                  <a:lumMod val="85000"/>
                  <a:lumOff val="15000"/>
                </a:schemeClr>
              </a:solidFill>
              <a:latin typeface="Verdana" pitchFamily="34" charset="0"/>
              <a:ea typeface="Verdana" pitchFamily="34" charset="0"/>
              <a:cs typeface="Verdana" pitchFamily="34" charset="0"/>
              <a:sym typeface="Wingdings" pitchFamily="2" charset="2"/>
            </a:endParaRPr>
          </a:p>
          <a:p>
            <a:pPr algn="ctr">
              <a:spcBef>
                <a:spcPts val="0"/>
              </a:spcBef>
              <a:buNone/>
            </a:pPr>
            <a:r>
              <a:rPr lang="en-US" sz="2500" b="1">
                <a:solidFill>
                  <a:schemeClr val="tx1">
                    <a:lumMod val="85000"/>
                    <a:lumOff val="15000"/>
                  </a:schemeClr>
                </a:solidFill>
                <a:latin typeface="Verdana" pitchFamily="34" charset="0"/>
                <a:ea typeface="Verdana" pitchFamily="34" charset="0"/>
                <a:cs typeface="Verdana" pitchFamily="34" charset="0"/>
                <a:sym typeface="Wingdings" pitchFamily="2" charset="2"/>
              </a:rPr>
              <a:t>radiolysis</a:t>
            </a:r>
            <a:r>
              <a:rPr lang="en-US" sz="2500">
                <a:solidFill>
                  <a:schemeClr val="tx1">
                    <a:lumMod val="85000"/>
                    <a:lumOff val="15000"/>
                  </a:schemeClr>
                </a:solidFill>
                <a:latin typeface="Verdana" pitchFamily="34" charset="0"/>
                <a:ea typeface="Verdana" pitchFamily="34" charset="0"/>
                <a:cs typeface="Verdana" pitchFamily="34" charset="0"/>
                <a:sym typeface="Wingdings" pitchFamily="2" charset="2"/>
              </a:rPr>
              <a:t> </a:t>
            </a:r>
          </a:p>
          <a:p>
            <a:pPr algn="ctr">
              <a:spcBef>
                <a:spcPts val="0"/>
              </a:spcBef>
              <a:buNone/>
            </a:pPr>
            <a:endParaRPr lang="en-US" sz="2500" b="1">
              <a:solidFill>
                <a:schemeClr val="tx1">
                  <a:lumMod val="85000"/>
                  <a:lumOff val="15000"/>
                </a:schemeClr>
              </a:solidFill>
              <a:latin typeface="Verdana" pitchFamily="34" charset="0"/>
              <a:ea typeface="Verdana" pitchFamily="34" charset="0"/>
              <a:cs typeface="Verdana" pitchFamily="34" charset="0"/>
            </a:endParaRPr>
          </a:p>
          <a:p>
            <a:pPr algn="ctr">
              <a:spcBef>
                <a:spcPts val="0"/>
              </a:spcBef>
              <a:buNone/>
            </a:pPr>
            <a:r>
              <a:rPr lang="en-US" sz="2500" b="1">
                <a:solidFill>
                  <a:schemeClr val="tx1">
                    <a:lumMod val="85000"/>
                    <a:lumOff val="15000"/>
                  </a:schemeClr>
                </a:solidFill>
                <a:latin typeface="Verdana" pitchFamily="34" charset="0"/>
                <a:ea typeface="Verdana" pitchFamily="34" charset="0"/>
                <a:cs typeface="Verdana" pitchFamily="34" charset="0"/>
              </a:rPr>
              <a:t>free radicals</a:t>
            </a:r>
            <a:r>
              <a:rPr lang="en-US" sz="2500">
                <a:solidFill>
                  <a:schemeClr val="tx1">
                    <a:lumMod val="85000"/>
                    <a:lumOff val="15000"/>
                  </a:schemeClr>
                </a:solidFill>
                <a:latin typeface="Verdana" pitchFamily="34" charset="0"/>
                <a:ea typeface="Verdana" pitchFamily="34" charset="0"/>
                <a:cs typeface="Verdana" pitchFamily="34" charset="0"/>
              </a:rPr>
              <a:t> </a:t>
            </a:r>
          </a:p>
          <a:p>
            <a:pPr algn="ctr">
              <a:spcBef>
                <a:spcPts val="0"/>
              </a:spcBef>
              <a:buNone/>
            </a:pPr>
            <a:endParaRPr lang="en-US" sz="2500">
              <a:solidFill>
                <a:schemeClr val="tx1">
                  <a:lumMod val="85000"/>
                  <a:lumOff val="15000"/>
                </a:schemeClr>
              </a:solidFill>
              <a:latin typeface="Verdana" pitchFamily="34" charset="0"/>
              <a:ea typeface="Verdana" pitchFamily="34" charset="0"/>
              <a:cs typeface="Verdana" pitchFamily="34" charset="0"/>
              <a:sym typeface="Wingdings" pitchFamily="2" charset="2"/>
            </a:endParaRPr>
          </a:p>
          <a:p>
            <a:pPr algn="ctr">
              <a:spcBef>
                <a:spcPts val="0"/>
              </a:spcBef>
              <a:buNone/>
            </a:pPr>
            <a:r>
              <a:rPr lang="en-US" sz="2500" b="1">
                <a:solidFill>
                  <a:schemeClr val="tx1">
                    <a:lumMod val="85000"/>
                    <a:lumOff val="15000"/>
                  </a:schemeClr>
                </a:solidFill>
                <a:latin typeface="Verdana" pitchFamily="34" charset="0"/>
                <a:ea typeface="Verdana" pitchFamily="34" charset="0"/>
                <a:cs typeface="Verdana" pitchFamily="34" charset="0"/>
                <a:sym typeface="Wingdings" pitchFamily="2" charset="2"/>
              </a:rPr>
              <a:t>bind to and </a:t>
            </a:r>
            <a:r>
              <a:rPr lang="en-US" sz="2500" b="1">
                <a:solidFill>
                  <a:schemeClr val="tx1">
                    <a:lumMod val="85000"/>
                    <a:lumOff val="15000"/>
                  </a:schemeClr>
                </a:solidFill>
                <a:latin typeface="Verdana" pitchFamily="34" charset="0"/>
                <a:ea typeface="Verdana" pitchFamily="34" charset="0"/>
                <a:cs typeface="Verdana" pitchFamily="34" charset="0"/>
              </a:rPr>
              <a:t>damage DNA</a:t>
            </a:r>
            <a:endParaRPr lang="en-US" sz="2500">
              <a:solidFill>
                <a:schemeClr val="tx1">
                  <a:lumMod val="85000"/>
                  <a:lumOff val="15000"/>
                </a:schemeClr>
              </a:solidFill>
              <a:latin typeface="Verdana" pitchFamily="34" charset="0"/>
              <a:ea typeface="Verdana" pitchFamily="34" charset="0"/>
              <a:cs typeface="Verdana" pitchFamily="34" charset="0"/>
            </a:endParaRPr>
          </a:p>
          <a:p>
            <a:pPr algn="ctr">
              <a:spcBef>
                <a:spcPts val="0"/>
              </a:spcBef>
              <a:buNone/>
            </a:pPr>
            <a:endParaRPr lang="en-US" sz="2500">
              <a:solidFill>
                <a:schemeClr val="tx1">
                  <a:lumMod val="85000"/>
                  <a:lumOff val="15000"/>
                </a:schemeClr>
              </a:solidFill>
              <a:latin typeface="Verdana" pitchFamily="34" charset="0"/>
              <a:ea typeface="Verdana" pitchFamily="34" charset="0"/>
              <a:cs typeface="Verdana" pitchFamily="34" charset="0"/>
              <a:sym typeface="Wingdings" pitchFamily="2" charset="2"/>
            </a:endParaRPr>
          </a:p>
          <a:p>
            <a:pPr algn="ctr">
              <a:spcBef>
                <a:spcPts val="0"/>
              </a:spcBef>
              <a:buNone/>
            </a:pPr>
            <a:r>
              <a:rPr lang="en-US" sz="2500" b="1">
                <a:solidFill>
                  <a:schemeClr val="tx1">
                    <a:lumMod val="85000"/>
                    <a:lumOff val="15000"/>
                  </a:schemeClr>
                </a:solidFill>
                <a:latin typeface="Verdana" pitchFamily="34" charset="0"/>
                <a:ea typeface="Verdana" pitchFamily="34" charset="0"/>
                <a:cs typeface="Verdana" pitchFamily="34" charset="0"/>
                <a:sym typeface="Wingdings" pitchFamily="2" charset="2"/>
              </a:rPr>
              <a:t>cell death </a:t>
            </a:r>
          </a:p>
          <a:p>
            <a:pPr algn="ctr">
              <a:spcBef>
                <a:spcPts val="0"/>
              </a:spcBef>
              <a:buNone/>
            </a:pPr>
            <a:r>
              <a:rPr lang="en-US" sz="2500" b="1">
                <a:solidFill>
                  <a:schemeClr val="tx1">
                    <a:lumMod val="85000"/>
                    <a:lumOff val="15000"/>
                  </a:schemeClr>
                </a:solidFill>
                <a:latin typeface="Verdana" pitchFamily="34" charset="0"/>
                <a:ea typeface="Verdana" pitchFamily="34" charset="0"/>
                <a:cs typeface="Verdana" pitchFamily="34" charset="0"/>
                <a:sym typeface="Wingdings" pitchFamily="2" charset="2"/>
              </a:rPr>
              <a:t>(by mitotic catastrophe)</a:t>
            </a:r>
          </a:p>
        </p:txBody>
      </p:sp>
      <p:pic>
        <p:nvPicPr>
          <p:cNvPr id="13" name="Picture 1027" descr="1"/>
          <p:cNvPicPr>
            <a:picLocks noChangeAspect="1" noChangeArrowheads="1"/>
          </p:cNvPicPr>
          <p:nvPr/>
        </p:nvPicPr>
        <p:blipFill>
          <a:blip r:embed="rId2" cstate="print"/>
          <a:srcRect t="7092"/>
          <a:stretch>
            <a:fillRect/>
          </a:stretch>
        </p:blipFill>
        <p:spPr bwMode="auto">
          <a:xfrm>
            <a:off x="838200" y="1303369"/>
            <a:ext cx="3860908" cy="4322897"/>
          </a:xfrm>
          <a:prstGeom prst="rect">
            <a:avLst/>
          </a:prstGeom>
          <a:noFill/>
          <a:ln w="9525">
            <a:noFill/>
            <a:miter lim="800000"/>
            <a:headEnd/>
            <a:tailEnd/>
          </a:ln>
        </p:spPr>
      </p:pic>
      <p:sp>
        <p:nvSpPr>
          <p:cNvPr id="14" name="TextBox 13"/>
          <p:cNvSpPr txBox="1"/>
          <p:nvPr/>
        </p:nvSpPr>
        <p:spPr>
          <a:xfrm>
            <a:off x="4055981" y="1462459"/>
            <a:ext cx="609598" cy="369332"/>
          </a:xfrm>
          <a:prstGeom prst="rect">
            <a:avLst/>
          </a:prstGeom>
          <a:noFill/>
        </p:spPr>
        <p:txBody>
          <a:bodyPr wrap="square" rtlCol="0">
            <a:spAutoFit/>
          </a:bodyPr>
          <a:lstStyle/>
          <a:p>
            <a:r>
              <a:rPr lang="en-US">
                <a:solidFill>
                  <a:srgbClr val="FF0000"/>
                </a:solidFill>
              </a:rPr>
              <a:t>80%</a:t>
            </a:r>
          </a:p>
        </p:txBody>
      </p:sp>
      <p:sp>
        <p:nvSpPr>
          <p:cNvPr id="15" name="TextBox 14"/>
          <p:cNvSpPr txBox="1"/>
          <p:nvPr/>
        </p:nvSpPr>
        <p:spPr>
          <a:xfrm>
            <a:off x="4028095" y="5221401"/>
            <a:ext cx="610282" cy="369332"/>
          </a:xfrm>
          <a:prstGeom prst="rect">
            <a:avLst/>
          </a:prstGeom>
          <a:noFill/>
        </p:spPr>
        <p:txBody>
          <a:bodyPr wrap="square" rtlCol="0">
            <a:spAutoFit/>
          </a:bodyPr>
          <a:lstStyle/>
          <a:p>
            <a:r>
              <a:rPr lang="en-US">
                <a:solidFill>
                  <a:srgbClr val="FF0000"/>
                </a:solidFill>
              </a:rPr>
              <a:t>20%</a:t>
            </a:r>
          </a:p>
        </p:txBody>
      </p:sp>
      <p:cxnSp>
        <p:nvCxnSpPr>
          <p:cNvPr id="9" name="Straight Arrow Connector 8"/>
          <p:cNvCxnSpPr>
            <a:cxnSpLocks/>
          </p:cNvCxnSpPr>
          <p:nvPr/>
        </p:nvCxnSpPr>
        <p:spPr>
          <a:xfrm>
            <a:off x="8386426" y="1805513"/>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3221463" y="5067132"/>
            <a:ext cx="1356182" cy="48806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21463" y="1303369"/>
            <a:ext cx="1356182" cy="48806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5846882"/>
            <a:ext cx="8686800" cy="1200329"/>
          </a:xfrm>
          <a:prstGeom prst="rect">
            <a:avLst/>
          </a:prstGeom>
          <a:noFill/>
        </p:spPr>
        <p:txBody>
          <a:bodyPr wrap="square" rtlCol="0">
            <a:spAutoFit/>
          </a:bodyPr>
          <a:lstStyle/>
          <a:p>
            <a:pPr algn="ctr"/>
            <a:r>
              <a:rPr 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Cancer cells are more susceptible to RT </a:t>
            </a:r>
          </a:p>
          <a:p>
            <a:pPr algn="ctr"/>
            <a:r>
              <a:rPr 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due to impaired DNA repair pathways.</a:t>
            </a:r>
          </a:p>
          <a:p>
            <a:pPr algn="ctr"/>
            <a:endParaRPr lang="en-US" sz="2400" b="1">
              <a:solidFill>
                <a:schemeClr val="accent1">
                  <a:lumMod val="75000"/>
                </a:schemeClr>
              </a:solidFill>
              <a:latin typeface="Verdana" panose="020B0604030504040204" pitchFamily="34" charset="0"/>
              <a:ea typeface="Verdana" panose="020B0604030504040204" pitchFamily="34" charset="0"/>
            </a:endParaRPr>
          </a:p>
        </p:txBody>
      </p:sp>
      <p:cxnSp>
        <p:nvCxnSpPr>
          <p:cNvPr id="22" name="Straight Arrow Connector 21">
            <a:extLst>
              <a:ext uri="{FF2B5EF4-FFF2-40B4-BE49-F238E27FC236}">
                <a16:creationId xmlns:a16="http://schemas.microsoft.com/office/drawing/2014/main" id="{95690EDD-4C24-4B04-8AC6-35D9A4B94710}"/>
              </a:ext>
            </a:extLst>
          </p:cNvPr>
          <p:cNvCxnSpPr>
            <a:cxnSpLocks/>
          </p:cNvCxnSpPr>
          <p:nvPr/>
        </p:nvCxnSpPr>
        <p:spPr>
          <a:xfrm>
            <a:off x="8405476" y="2551987"/>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ED90E91B-85B9-47BE-8445-53701825BBB6}"/>
              </a:ext>
            </a:extLst>
          </p:cNvPr>
          <p:cNvCxnSpPr>
            <a:cxnSpLocks/>
          </p:cNvCxnSpPr>
          <p:nvPr/>
        </p:nvCxnSpPr>
        <p:spPr>
          <a:xfrm>
            <a:off x="8405476" y="3313987"/>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A4E4A2E3-6E9A-4597-A2DD-95C45E22EF85}"/>
              </a:ext>
            </a:extLst>
          </p:cNvPr>
          <p:cNvCxnSpPr>
            <a:cxnSpLocks/>
          </p:cNvCxnSpPr>
          <p:nvPr/>
        </p:nvCxnSpPr>
        <p:spPr>
          <a:xfrm>
            <a:off x="8405476" y="4075987"/>
            <a:ext cx="0" cy="381000"/>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361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n-US" sz="3600">
                <a:solidFill>
                  <a:schemeClr val="tx2"/>
                </a:solidFill>
                <a:latin typeface="Verdana" pitchFamily="34" charset="0"/>
                <a:ea typeface="Verdana" pitchFamily="34" charset="0"/>
                <a:cs typeface="Verdana" pitchFamily="34" charset="0"/>
              </a:rPr>
              <a:t>Why do Patients with Cancer Come to the ED?</a:t>
            </a:r>
          </a:p>
        </p:txBody>
      </p:sp>
      <p:sp>
        <p:nvSpPr>
          <p:cNvPr id="3" name="Content Placeholder 2"/>
          <p:cNvSpPr>
            <a:spLocks noGrp="1"/>
          </p:cNvSpPr>
          <p:nvPr>
            <p:ph idx="1"/>
          </p:nvPr>
        </p:nvSpPr>
        <p:spPr>
          <a:xfrm>
            <a:off x="1066800" y="1447800"/>
            <a:ext cx="10287000" cy="5257800"/>
          </a:xfrm>
        </p:spPr>
        <p:txBody>
          <a:bodyPr>
            <a:normAutofit/>
          </a:bodyPr>
          <a:lstStyle/>
          <a:p>
            <a:r>
              <a:rPr lang="en-US" sz="2800">
                <a:latin typeface="Verdana" pitchFamily="34" charset="0"/>
                <a:ea typeface="Verdana" pitchFamily="34" charset="0"/>
                <a:cs typeface="Verdana" pitchFamily="34" charset="0"/>
              </a:rPr>
              <a:t>Symptoms!</a:t>
            </a:r>
          </a:p>
          <a:p>
            <a:pPr lvl="1"/>
            <a:r>
              <a:rPr lang="en-US" sz="2400">
                <a:latin typeface="Verdana" pitchFamily="34" charset="0"/>
                <a:ea typeface="Verdana" pitchFamily="34" charset="0"/>
                <a:cs typeface="Verdana" pitchFamily="34" charset="0"/>
              </a:rPr>
              <a:t>From their cancer</a:t>
            </a:r>
          </a:p>
          <a:p>
            <a:pPr lvl="1"/>
            <a:r>
              <a:rPr lang="en-US" sz="2400">
                <a:latin typeface="Verdana" pitchFamily="34" charset="0"/>
                <a:ea typeface="Verdana" pitchFamily="34" charset="0"/>
                <a:cs typeface="Verdana" pitchFamily="34" charset="0"/>
              </a:rPr>
              <a:t>From cancer treatments</a:t>
            </a:r>
          </a:p>
          <a:p>
            <a:pPr lvl="1"/>
            <a:endParaRPr lang="en-US" sz="2400">
              <a:latin typeface="Verdana" pitchFamily="34" charset="0"/>
              <a:ea typeface="Verdana" pitchFamily="34" charset="0"/>
              <a:cs typeface="Verdana" pitchFamily="34" charset="0"/>
            </a:endParaRPr>
          </a:p>
          <a:p>
            <a:r>
              <a:rPr lang="en-US" sz="2800">
                <a:latin typeface="Verdana" pitchFamily="34" charset="0"/>
                <a:ea typeface="Verdana" pitchFamily="34" charset="0"/>
                <a:cs typeface="Verdana" pitchFamily="34" charset="0"/>
              </a:rPr>
              <a:t>In general, most patients with cancer who come through the ED or are admitted have advanced malignancies, and treatment goals are often palliative.</a:t>
            </a:r>
          </a:p>
          <a:p>
            <a:endParaRPr lang="en-US" sz="2800">
              <a:latin typeface="Verdana" pitchFamily="34" charset="0"/>
              <a:ea typeface="Verdana" pitchFamily="34" charset="0"/>
              <a:cs typeface="Verdana" pitchFamily="34" charset="0"/>
            </a:endParaRPr>
          </a:p>
          <a:p>
            <a:endParaRPr lang="en-US" sz="280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6366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6" ma:contentTypeDescription="Create a new document." ma:contentTypeScope="" ma:versionID="687fccdc98549d10a1fef925b7ff59fc">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411dbde1a8dcb2f43de440cc3384228a"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61e26d-7d18-4a9e-9f9c-afcdcfd5d8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8792c8-bb1f-4cb9-8f43-97d65445eda4}" ma:internalName="TaxCatchAll" ma:showField="CatchAllData" ma:web="579f5eea-5841-42bc-b2cf-22e16a85a1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9f5eea-5841-42bc-b2cf-22e16a85a1d4" xsi:nil="true"/>
    <lcf76f155ced4ddcb4097134ff3c332f xmlns="c9226f5d-1c72-4bc5-a8fe-71717eca57f2">
      <Terms xmlns="http://schemas.microsoft.com/office/infopath/2007/PartnerControls"/>
    </lcf76f155ced4ddcb4097134ff3c332f>
    <SharedWithUsers xmlns="579f5eea-5841-42bc-b2cf-22e16a85a1d4">
      <UserInfo>
        <DisplayName>Diane Kean</DisplayName>
        <AccountId>12</AccountId>
        <AccountType/>
      </UserInfo>
      <UserInfo>
        <DisplayName>Jennifer Jang</DisplayName>
        <AccountId>90</AccountId>
        <AccountType/>
      </UserInfo>
      <UserInfo>
        <DisplayName>Laura Thevenot</DisplayName>
        <AccountId>351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A7B183-0C1E-4339-AC29-02C8AFB9747D}">
  <ds:schemaRefs>
    <ds:schemaRef ds:uri="579f5eea-5841-42bc-b2cf-22e16a85a1d4"/>
    <ds:schemaRef ds:uri="c9226f5d-1c72-4bc5-a8fe-71717eca57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699D63-9FFB-4674-97EF-B17928A593C7}">
  <ds:schemaRefs>
    <ds:schemaRef ds:uri="579f5eea-5841-42bc-b2cf-22e16a85a1d4"/>
    <ds:schemaRef ds:uri="c9226f5d-1c72-4bc5-a8fe-71717eca57f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D4A4172-2578-4B38-B3BA-93122D26EF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2664</Words>
  <Application>Microsoft Office PowerPoint</Application>
  <PresentationFormat>Widescreen</PresentationFormat>
  <Paragraphs>299</Paragraphs>
  <Slides>32</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ver</vt:lpstr>
      <vt:lpstr>Verdana</vt:lpstr>
      <vt:lpstr>Office Theme</vt:lpstr>
      <vt:lpstr>PowerPoint Presentation</vt:lpstr>
      <vt:lpstr>A Primer in Radiation Oncology for Hospitalized Patients</vt:lpstr>
      <vt:lpstr>Learning Objectives</vt:lpstr>
      <vt:lpstr>The word “radiation” might make you think…</vt:lpstr>
      <vt:lpstr>Roles of Radiation Therapy in Cancer Care</vt:lpstr>
      <vt:lpstr>External Beam Radiation Therapy</vt:lpstr>
      <vt:lpstr>Radiation Therapy is Designed to be Precise</vt:lpstr>
      <vt:lpstr>How Does Radiation Work?</vt:lpstr>
      <vt:lpstr>Why do Patients with Cancer Come to the ED?</vt:lpstr>
      <vt:lpstr>Why is Palliative RT Valuable?</vt:lpstr>
      <vt:lpstr>Common Indications for Palliative RT</vt:lpstr>
      <vt:lpstr>Differentiating Palliative RT Indications  from Curative RT Toxicities</vt:lpstr>
      <vt:lpstr>Triaging Inpatients</vt:lpstr>
      <vt:lpstr>Understanding the Oncologic Specialties</vt:lpstr>
      <vt:lpstr>General Approach to  Palliative/Supportive Care for Solid Tumors</vt:lpstr>
      <vt:lpstr>The Most Common (but Suboptimal) Care Path</vt:lpstr>
      <vt:lpstr>The Optimal Patient-Centered Care Path</vt:lpstr>
      <vt:lpstr>Value of Multidisciplinary Inpatient  Care that Includes Radiation Oncologists</vt:lpstr>
      <vt:lpstr>When to Consult Radiation Oncology?</vt:lpstr>
      <vt:lpstr>Common Pitfalls with Inpatient  Radiation Oncology Consultations</vt:lpstr>
      <vt:lpstr>Is There Anyone Who Cannot be Treated?</vt:lpstr>
      <vt:lpstr>What About Patients Near the End of Life?</vt:lpstr>
      <vt:lpstr>Case Studies</vt:lpstr>
      <vt:lpstr>Case #1: Bone Metastasis</vt:lpstr>
      <vt:lpstr>Case #2: Brain Metastasis</vt:lpstr>
      <vt:lpstr>Case #3: Spinal Cord Compression</vt:lpstr>
      <vt:lpstr>Case #3: Spinal Cord Compression</vt:lpstr>
      <vt:lpstr>Case #4: Suboptimal Multidisciplinary Care</vt:lpstr>
      <vt:lpstr>Case #4: Suboptimal Multidisciplinary Care</vt:lpstr>
      <vt:lpstr>Case #4: Suboptimal Multidisciplinary Care</vt:lpstr>
      <vt:lpstr>Take Home Points</vt:lpstr>
      <vt:lpstr>Thank You!</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Clinical Oncology</dc:title>
  <dc:creator>Malcolm</dc:creator>
  <cp:lastModifiedBy>Beth Bukata</cp:lastModifiedBy>
  <cp:revision>5</cp:revision>
  <dcterms:created xsi:type="dcterms:W3CDTF">2012-05-23T00:50:12Z</dcterms:created>
  <dcterms:modified xsi:type="dcterms:W3CDTF">2023-03-20T17:20:18Z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y fmtid="{D5CDD505-2E9C-101B-9397-08002B2CF9AE}" pid="3" name="MediaServiceImageTags">
    <vt:lpwstr/>
  </property>
</Properties>
</file>