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5"/>
  </p:notesMasterIdLst>
  <p:handoutMasterIdLst>
    <p:handoutMasterId r:id="rId56"/>
  </p:handoutMasterIdLst>
  <p:sldIdLst>
    <p:sldId id="332" r:id="rId7"/>
    <p:sldId id="256" r:id="rId8"/>
    <p:sldId id="723" r:id="rId9"/>
    <p:sldId id="290" r:id="rId10"/>
    <p:sldId id="333" r:id="rId11"/>
    <p:sldId id="339" r:id="rId12"/>
    <p:sldId id="331" r:id="rId13"/>
    <p:sldId id="334" r:id="rId14"/>
    <p:sldId id="724" r:id="rId15"/>
    <p:sldId id="284" r:id="rId16"/>
    <p:sldId id="291" r:id="rId17"/>
    <p:sldId id="301" r:id="rId18"/>
    <p:sldId id="725" r:id="rId19"/>
    <p:sldId id="288" r:id="rId20"/>
    <p:sldId id="340" r:id="rId21"/>
    <p:sldId id="731" r:id="rId22"/>
    <p:sldId id="732" r:id="rId23"/>
    <p:sldId id="733" r:id="rId24"/>
    <p:sldId id="344" r:id="rId25"/>
    <p:sldId id="338" r:id="rId26"/>
    <p:sldId id="726" r:id="rId27"/>
    <p:sldId id="346" r:id="rId28"/>
    <p:sldId id="335" r:id="rId29"/>
    <p:sldId id="727" r:id="rId30"/>
    <p:sldId id="296" r:id="rId31"/>
    <p:sldId id="257" r:id="rId32"/>
    <p:sldId id="297" r:id="rId33"/>
    <p:sldId id="728" r:id="rId34"/>
    <p:sldId id="292" r:id="rId35"/>
    <p:sldId id="325" r:id="rId36"/>
    <p:sldId id="304" r:id="rId37"/>
    <p:sldId id="307" r:id="rId38"/>
    <p:sldId id="306" r:id="rId39"/>
    <p:sldId id="308" r:id="rId40"/>
    <p:sldId id="320" r:id="rId41"/>
    <p:sldId id="319" r:id="rId42"/>
    <p:sldId id="734" r:id="rId43"/>
    <p:sldId id="735" r:id="rId44"/>
    <p:sldId id="719" r:id="rId45"/>
    <p:sldId id="258" r:id="rId46"/>
    <p:sldId id="722" r:id="rId47"/>
    <p:sldId id="729" r:id="rId48"/>
    <p:sldId id="329" r:id="rId49"/>
    <p:sldId id="299" r:id="rId50"/>
    <p:sldId id="730" r:id="rId51"/>
    <p:sldId id="336" r:id="rId52"/>
    <p:sldId id="327" r:id="rId53"/>
    <p:sldId id="32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7016AD-2683-4C98-845A-6A87B43D0987}">
          <p14:sldIdLst>
            <p14:sldId id="332"/>
            <p14:sldId id="256"/>
          </p14:sldIdLst>
        </p14:section>
        <p14:section name="ASTRO and APEx" id="{7CE08F8C-4683-494D-864F-3538C239CC54}">
          <p14:sldIdLst>
            <p14:sldId id="723"/>
            <p14:sldId id="290"/>
            <p14:sldId id="333"/>
            <p14:sldId id="339"/>
            <p14:sldId id="331"/>
            <p14:sldId id="334"/>
          </p14:sldIdLst>
        </p14:section>
        <p14:section name="Evaluation by APEx" id="{4EB2521C-322A-43D6-9A06-0E802A0CCA11}">
          <p14:sldIdLst>
            <p14:sldId id="724"/>
            <p14:sldId id="284"/>
            <p14:sldId id="291"/>
            <p14:sldId id="301"/>
          </p14:sldIdLst>
        </p14:section>
        <p14:section name="Areas of Additional Review in APEx" id="{0D4E5E82-7780-4A96-B75F-83421C178C8F}">
          <p14:sldIdLst>
            <p14:sldId id="725"/>
            <p14:sldId id="288"/>
            <p14:sldId id="340"/>
            <p14:sldId id="731"/>
            <p14:sldId id="732"/>
            <p14:sldId id="733"/>
            <p14:sldId id="344"/>
            <p14:sldId id="338"/>
          </p14:sldIdLst>
        </p14:section>
        <p14:section name="Practice Types and Cost" id="{F09220AB-8664-43C1-9011-2A0FFCFF1202}">
          <p14:sldIdLst>
            <p14:sldId id="726"/>
            <p14:sldId id="346"/>
            <p14:sldId id="335"/>
          </p14:sldIdLst>
        </p14:section>
        <p14:section name="Multi-facility Application Costs" id="{0E6E860B-CD5A-4730-A288-B599F285FF88}">
          <p14:sldIdLst>
            <p14:sldId id="727"/>
            <p14:sldId id="296"/>
            <p14:sldId id="257"/>
            <p14:sldId id="297"/>
          </p14:sldIdLst>
        </p14:section>
        <p14:section name="APEx Process" id="{D791B47F-69E8-4E0F-A0E3-34347BD2459B}">
          <p14:sldIdLst>
            <p14:sldId id="728"/>
            <p14:sldId id="292"/>
            <p14:sldId id="325"/>
            <p14:sldId id="304"/>
            <p14:sldId id="307"/>
            <p14:sldId id="306"/>
            <p14:sldId id="308"/>
            <p14:sldId id="320"/>
            <p14:sldId id="319"/>
            <p14:sldId id="734"/>
            <p14:sldId id="735"/>
            <p14:sldId id="719"/>
            <p14:sldId id="258"/>
            <p14:sldId id="722"/>
          </p14:sldIdLst>
        </p14:section>
        <p14:section name="Corrective Action Requirements" id="{D6885CFD-82CE-44A4-AC87-69A4C8BE9BEB}">
          <p14:sldIdLst>
            <p14:sldId id="729"/>
            <p14:sldId id="329"/>
            <p14:sldId id="299"/>
          </p14:sldIdLst>
        </p14:section>
        <p14:section name="ASTRO Support and Helpful Links" id="{07EE9B58-D266-4D7E-ACBF-9076D95FBD5D}">
          <p14:sldIdLst>
            <p14:sldId id="730"/>
            <p14:sldId id="336"/>
            <p14:sldId id="327"/>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9DB1D0-C00E-35C0-2829-2BE1DB7765B3}" name="Rebecca Geiger" initials="RG" userId="S::Rebecca.Geiger@astro.org::8a9de040-a5b9-4cbf-8658-77b63c949a6e" providerId="AD"/>
  <p188:author id="{BA37B3E4-CE41-1C3D-26D1-5D2A37B872EF}" name="Randi Kudner" initials="RK" userId="S::randi.kudner@astro.org::2c8792fe-aa38-4f98-bcc8-c63f3d8fbf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Geiger" initials="RG" lastIdx="1" clrIdx="0">
    <p:extLst>
      <p:ext uri="{19B8F6BF-5375-455C-9EA6-DF929625EA0E}">
        <p15:presenceInfo xmlns:p15="http://schemas.microsoft.com/office/powerpoint/2012/main" userId="S::Rebecca.Geiger@astro.org::8a9de040-a5b9-4cbf-8658-77b63c949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3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65BBD-2116-4737-9994-F5A2E9A9FAE6}" v="27" dt="2023-07-14T20:08:03.415"/>
    <p1510:client id="{CB09C1DF-93D2-F865-8CD2-83D341A6025F}" v="82" dt="2023-07-27T17:00:53.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54" autoAdjust="0"/>
  </p:normalViewPr>
  <p:slideViewPr>
    <p:cSldViewPr snapToGrid="0">
      <p:cViewPr varScale="1">
        <p:scale>
          <a:sx n="101" d="100"/>
          <a:sy n="101" d="100"/>
        </p:scale>
        <p:origin x="954" y="96"/>
      </p:cViewPr>
      <p:guideLst/>
    </p:cSldViewPr>
  </p:slideViewPr>
  <p:outlineViewPr>
    <p:cViewPr>
      <p:scale>
        <a:sx n="33" d="100"/>
        <a:sy n="33" d="100"/>
      </p:scale>
      <p:origin x="0" y="-14390"/>
    </p:cViewPr>
  </p:outlineViewPr>
  <p:notesTextViewPr>
    <p:cViewPr>
      <p:scale>
        <a:sx n="1" d="1"/>
        <a:sy n="1" d="1"/>
      </p:scale>
      <p:origin x="0" y="0"/>
    </p:cViewPr>
  </p:notesTextViewPr>
  <p:sorterViewPr>
    <p:cViewPr>
      <p:scale>
        <a:sx n="100" d="100"/>
        <a:sy n="100" d="100"/>
      </p:scale>
      <p:origin x="0" y="-17160"/>
    </p:cViewPr>
  </p:sorterViewPr>
  <p:notesViewPr>
    <p:cSldViewPr snapToGrid="0">
      <p:cViewPr>
        <p:scale>
          <a:sx n="1" d="2"/>
          <a:sy n="1" d="2"/>
        </p:scale>
        <p:origin x="3245" y="6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astroit-my.sharepoint.com/personal/randi_kudner_astro_org/Documents/Desktop/APEx%20facility%20m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APEx applications</a:t>
            </a:r>
            <a:r>
              <a:rPr lang="en-US" baseline="0"/>
              <a:t> continue to increase</a:t>
            </a:r>
            <a:endParaRPr lang="en-US"/>
          </a:p>
        </c:rich>
      </c:tx>
      <c:layout>
        <c:manualLayout>
          <c:xMode val="edge"/>
          <c:yMode val="edge"/>
          <c:x val="2.1759236254079464E-2"/>
          <c:y val="1.40312576647126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Applications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Sheet1!$B$2:$B$11</c:f>
              <c:numCache>
                <c:formatCode>General</c:formatCode>
                <c:ptCount val="10"/>
                <c:pt idx="0">
                  <c:v>2</c:v>
                </c:pt>
                <c:pt idx="1">
                  <c:v>28</c:v>
                </c:pt>
                <c:pt idx="2">
                  <c:v>51</c:v>
                </c:pt>
                <c:pt idx="3">
                  <c:v>77</c:v>
                </c:pt>
                <c:pt idx="4">
                  <c:v>99</c:v>
                </c:pt>
                <c:pt idx="5">
                  <c:v>114</c:v>
                </c:pt>
                <c:pt idx="6">
                  <c:v>138</c:v>
                </c:pt>
                <c:pt idx="7">
                  <c:v>191</c:v>
                </c:pt>
                <c:pt idx="8">
                  <c:v>250</c:v>
                </c:pt>
                <c:pt idx="9">
                  <c:v>279</c:v>
                </c:pt>
              </c:numCache>
            </c:numRef>
          </c:val>
          <c:smooth val="0"/>
          <c:extLst>
            <c:ext xmlns:c16="http://schemas.microsoft.com/office/drawing/2014/chart" uri="{C3380CC4-5D6E-409C-BE32-E72D297353CC}">
              <c16:uniqueId val="{00000000-FDAC-4C33-B540-FB6610A65057}"/>
            </c:ext>
          </c:extLst>
        </c:ser>
        <c:dLbls>
          <c:showLegendKey val="0"/>
          <c:showVal val="0"/>
          <c:showCatName val="0"/>
          <c:showSerName val="0"/>
          <c:showPercent val="0"/>
          <c:showBubbleSize val="0"/>
        </c:dLbls>
        <c:marker val="1"/>
        <c:smooth val="0"/>
        <c:axId val="1199125215"/>
        <c:axId val="1199129055"/>
      </c:lineChart>
      <c:catAx>
        <c:axId val="119912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129055"/>
        <c:crosses val="autoZero"/>
        <c:auto val="1"/>
        <c:lblAlgn val="ctr"/>
        <c:lblOffset val="100"/>
        <c:noMultiLvlLbl val="0"/>
      </c:catAx>
      <c:valAx>
        <c:axId val="1199129055"/>
        <c:scaling>
          <c:orientation val="minMax"/>
          <c:max val="3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Total applications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125215"/>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Medical Physicist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Self-Assessment Results</c:v>
                </c:pt>
              </c:strCache>
            </c:strRef>
          </c:tx>
          <c:spPr>
            <a:solidFill>
              <a:srgbClr val="0F435B"/>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Sheet1!$B$2:$B$5</c:f>
              <c:numCache>
                <c:formatCode>0.00%</c:formatCode>
                <c:ptCount val="4"/>
                <c:pt idx="0">
                  <c:v>0.72199999999999998</c:v>
                </c:pt>
                <c:pt idx="1">
                  <c:v>0.47599999999999998</c:v>
                </c:pt>
                <c:pt idx="2" formatCode="0%">
                  <c:v>0.8</c:v>
                </c:pt>
                <c:pt idx="3">
                  <c:v>0.76200000000000001</c:v>
                </c:pt>
              </c:numCache>
            </c:numRef>
          </c:val>
          <c:extLst>
            <c:ext xmlns:c16="http://schemas.microsoft.com/office/drawing/2014/chart" uri="{C3380CC4-5D6E-409C-BE32-E72D297353CC}">
              <c16:uniqueId val="{00000000-92DB-4068-B395-ED17B6250FA2}"/>
            </c:ext>
          </c:extLst>
        </c:ser>
        <c:ser>
          <c:idx val="1"/>
          <c:order val="1"/>
          <c:tx>
            <c:strRef>
              <c:f>Sheet1!$C$1</c:f>
              <c:strCache>
                <c:ptCount val="1"/>
                <c:pt idx="0">
                  <c:v>Facility Visit Results</c:v>
                </c:pt>
              </c:strCache>
            </c:strRef>
          </c:tx>
          <c:spPr>
            <a:solidFill>
              <a:schemeClr val="accent6">
                <a:lumMod val="75000"/>
              </a:schemeClr>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Sheet1!$C$2:$C$5</c:f>
              <c:numCache>
                <c:formatCode>0.00%</c:formatCode>
                <c:ptCount val="4"/>
                <c:pt idx="0">
                  <c:v>0.94399999999999995</c:v>
                </c:pt>
                <c:pt idx="1">
                  <c:v>0.93799999999999994</c:v>
                </c:pt>
                <c:pt idx="2">
                  <c:v>0.97899999999999998</c:v>
                </c:pt>
                <c:pt idx="3">
                  <c:v>0.93600000000000005</c:v>
                </c:pt>
              </c:numCache>
            </c:numRef>
          </c:val>
          <c:extLst>
            <c:ext xmlns:c16="http://schemas.microsoft.com/office/drawing/2014/chart" uri="{C3380CC4-5D6E-409C-BE32-E72D297353CC}">
              <c16:uniqueId val="{00000001-92DB-4068-B395-ED17B6250FA2}"/>
            </c:ext>
          </c:extLst>
        </c:ser>
        <c:dLbls>
          <c:showLegendKey val="0"/>
          <c:showVal val="0"/>
          <c:showCatName val="0"/>
          <c:showSerName val="0"/>
          <c:showPercent val="0"/>
          <c:showBubbleSize val="0"/>
        </c:dLbls>
        <c:gapWidth val="219"/>
        <c:axId val="679668415"/>
        <c:axId val="679691455"/>
      </c:barChart>
      <c:catAx>
        <c:axId val="67966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91455"/>
        <c:crosses val="autoZero"/>
        <c:auto val="1"/>
        <c:lblAlgn val="ctr"/>
        <c:lblOffset val="100"/>
        <c:noMultiLvlLbl val="0"/>
      </c:catAx>
      <c:valAx>
        <c:axId val="67969145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Compliance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68415"/>
        <c:crosses val="autoZero"/>
        <c:crossBetween val="between"/>
        <c:majorUnit val="0.2"/>
      </c:valAx>
      <c:spPr>
        <a:noFill/>
        <a:ln>
          <a:noFill/>
        </a:ln>
        <a:effectLst/>
      </c:spPr>
    </c:plotArea>
    <c:legend>
      <c:legendPos val="t"/>
      <c:layout>
        <c:manualLayout>
          <c:xMode val="edge"/>
          <c:yMode val="edge"/>
          <c:x val="1.8047084641594057E-2"/>
          <c:y val="0.11560461541367645"/>
          <c:w val="0.95572141086076245"/>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Radiation Therapist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Self-Assessment Results</c:v>
                </c:pt>
              </c:strCache>
            </c:strRef>
          </c:tx>
          <c:spPr>
            <a:solidFill>
              <a:srgbClr val="0F435B"/>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Sheet1!$B$2:$B$5</c:f>
              <c:numCache>
                <c:formatCode>0.00%</c:formatCode>
                <c:ptCount val="4"/>
                <c:pt idx="0">
                  <c:v>0.72199999999999998</c:v>
                </c:pt>
                <c:pt idx="1">
                  <c:v>0.47599999999999998</c:v>
                </c:pt>
                <c:pt idx="2" formatCode="0%">
                  <c:v>0.76</c:v>
                </c:pt>
                <c:pt idx="3">
                  <c:v>0.78600000000000003</c:v>
                </c:pt>
              </c:numCache>
            </c:numRef>
          </c:val>
          <c:extLst>
            <c:ext xmlns:c16="http://schemas.microsoft.com/office/drawing/2014/chart" uri="{C3380CC4-5D6E-409C-BE32-E72D297353CC}">
              <c16:uniqueId val="{00000000-9FC4-4237-BC6E-4BB78F840FF0}"/>
            </c:ext>
          </c:extLst>
        </c:ser>
        <c:ser>
          <c:idx val="1"/>
          <c:order val="1"/>
          <c:tx>
            <c:strRef>
              <c:f>Sheet1!$C$1</c:f>
              <c:strCache>
                <c:ptCount val="1"/>
                <c:pt idx="0">
                  <c:v>Facility Visit Results</c:v>
                </c:pt>
              </c:strCache>
            </c:strRef>
          </c:tx>
          <c:spPr>
            <a:solidFill>
              <a:schemeClr val="accent6">
                <a:lumMod val="75000"/>
              </a:schemeClr>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Sheet1!$C$2:$C$5</c:f>
              <c:numCache>
                <c:formatCode>0.00%</c:formatCode>
                <c:ptCount val="4"/>
                <c:pt idx="0">
                  <c:v>0.88900000000000001</c:v>
                </c:pt>
                <c:pt idx="1">
                  <c:v>1</c:v>
                </c:pt>
                <c:pt idx="2">
                  <c:v>0.95699999999999996</c:v>
                </c:pt>
                <c:pt idx="3">
                  <c:v>0.99</c:v>
                </c:pt>
              </c:numCache>
            </c:numRef>
          </c:val>
          <c:extLst>
            <c:ext xmlns:c16="http://schemas.microsoft.com/office/drawing/2014/chart" uri="{C3380CC4-5D6E-409C-BE32-E72D297353CC}">
              <c16:uniqueId val="{00000001-9FC4-4237-BC6E-4BB78F840FF0}"/>
            </c:ext>
          </c:extLst>
        </c:ser>
        <c:dLbls>
          <c:showLegendKey val="0"/>
          <c:showVal val="0"/>
          <c:showCatName val="0"/>
          <c:showSerName val="0"/>
          <c:showPercent val="0"/>
          <c:showBubbleSize val="0"/>
        </c:dLbls>
        <c:gapWidth val="219"/>
        <c:axId val="679668415"/>
        <c:axId val="679691455"/>
      </c:barChart>
      <c:catAx>
        <c:axId val="67966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91455"/>
        <c:crosses val="autoZero"/>
        <c:auto val="1"/>
        <c:lblAlgn val="ctr"/>
        <c:lblOffset val="100"/>
        <c:noMultiLvlLbl val="0"/>
      </c:catAx>
      <c:valAx>
        <c:axId val="67969145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Compliance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68415"/>
        <c:crosses val="autoZero"/>
        <c:crossBetween val="between"/>
        <c:majorUnit val="0.2"/>
      </c:valAx>
      <c:spPr>
        <a:noFill/>
        <a:ln>
          <a:noFill/>
        </a:ln>
        <a:effectLst/>
      </c:spPr>
    </c:plotArea>
    <c:legend>
      <c:legendPos val="t"/>
      <c:layout>
        <c:manualLayout>
          <c:xMode val="edge"/>
          <c:yMode val="edge"/>
          <c:x val="4.247890651245121E-2"/>
          <c:y val="0.10698198485659921"/>
          <c:w val="0.91296572258676267"/>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59327573333966E-2"/>
          <c:y val="2.4556612950848294E-3"/>
          <c:w val="0.97204066612062245"/>
          <c:h val="0.94597545150813378"/>
        </c:manualLayout>
      </c:layout>
      <c:ofPieChart>
        <c:ofPieType val="bar"/>
        <c:varyColors val="1"/>
        <c:ser>
          <c:idx val="0"/>
          <c:order val="0"/>
          <c:tx>
            <c:strRef>
              <c:f>Sheet1!$B$1</c:f>
              <c:strCache>
                <c:ptCount val="1"/>
                <c:pt idx="0">
                  <c:v>Column1</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9-9CA2-4FEA-9201-90FAD4CC3A7D}"/>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8-9CA2-4FEA-9201-90FAD4CC3A7D}"/>
              </c:ext>
            </c:extLst>
          </c:dPt>
          <c:dPt>
            <c:idx val="2"/>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9CA2-4FEA-9201-90FAD4CC3A7D}"/>
              </c:ext>
            </c:extLst>
          </c:dPt>
          <c:dPt>
            <c:idx val="3"/>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6-9CA2-4FEA-9201-90FAD4CC3A7D}"/>
              </c:ext>
            </c:extLst>
          </c:dPt>
          <c:dPt>
            <c:idx val="4"/>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9CA2-4FEA-9201-90FAD4CC3A7D}"/>
              </c:ext>
            </c:extLst>
          </c:dPt>
          <c:dPt>
            <c:idx val="5"/>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4-9CA2-4FEA-9201-90FAD4CC3A7D}"/>
              </c:ext>
            </c:extLst>
          </c:dPt>
          <c:dPt>
            <c:idx val="6"/>
            <c:bubble3D val="0"/>
            <c:spPr>
              <a:solidFill>
                <a:srgbClr val="0070C0"/>
              </a:solidFill>
              <a:ln w="19050">
                <a:solidFill>
                  <a:schemeClr val="lt1"/>
                </a:solidFill>
              </a:ln>
              <a:effectLst/>
            </c:spPr>
            <c:extLst>
              <c:ext xmlns:c16="http://schemas.microsoft.com/office/drawing/2014/chart" uri="{C3380CC4-5D6E-409C-BE32-E72D297353CC}">
                <c16:uniqueId val="{00000003-9CA2-4FEA-9201-90FAD4CC3A7D}"/>
              </c:ext>
            </c:extLst>
          </c:dPt>
          <c:dPt>
            <c:idx val="7"/>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9CA2-4FEA-9201-90FAD4CC3A7D}"/>
              </c:ext>
            </c:extLst>
          </c:dPt>
          <c:dPt>
            <c:idx val="8"/>
            <c:bubble3D val="0"/>
            <c:spPr>
              <a:solidFill>
                <a:srgbClr val="0F435B"/>
              </a:solidFill>
              <a:ln w="19050">
                <a:solidFill>
                  <a:schemeClr val="lt1"/>
                </a:solidFill>
              </a:ln>
              <a:effectLst/>
            </c:spPr>
            <c:extLst>
              <c:ext xmlns:c16="http://schemas.microsoft.com/office/drawing/2014/chart" uri="{C3380CC4-5D6E-409C-BE32-E72D297353CC}">
                <c16:uniqueId val="{0000000B-9CA2-4FEA-9201-90FAD4CC3A7D}"/>
              </c:ext>
            </c:extLst>
          </c:dPt>
          <c:dPt>
            <c:idx val="9"/>
            <c:bubble3D val="0"/>
            <c:spPr>
              <a:solidFill>
                <a:srgbClr val="0F435B"/>
              </a:solidFill>
              <a:ln w="19050">
                <a:solidFill>
                  <a:schemeClr val="lt1"/>
                </a:solidFill>
              </a:ln>
              <a:effectLst/>
            </c:spPr>
            <c:extLst>
              <c:ext xmlns:c16="http://schemas.microsoft.com/office/drawing/2014/chart" uri="{C3380CC4-5D6E-409C-BE32-E72D297353CC}">
                <c16:uniqueId val="{0000000A-9CA2-4FEA-9201-90FAD4CC3A7D}"/>
              </c:ext>
            </c:extLst>
          </c:dPt>
          <c:dLbls>
            <c:dLbl>
              <c:idx val="0"/>
              <c:layout>
                <c:manualLayout>
                  <c:x val="-1.5364673503236757E-2"/>
                  <c:y val="-4.2575752800372334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CA2-4FEA-9201-90FAD4CC3A7D}"/>
                </c:ext>
              </c:extLst>
            </c:dLbl>
            <c:dLbl>
              <c:idx val="1"/>
              <c:layout>
                <c:manualLayout>
                  <c:x val="-5.4315291382169999E-2"/>
                  <c:y val="-7.4897669500087305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053262680110956"/>
                      <c:h val="9.6433819057981263E-2"/>
                    </c:manualLayout>
                  </c15:layout>
                </c:ext>
                <c:ext xmlns:c16="http://schemas.microsoft.com/office/drawing/2014/chart" uri="{C3380CC4-5D6E-409C-BE32-E72D297353CC}">
                  <c16:uniqueId val="{00000008-9CA2-4FEA-9201-90FAD4CC3A7D}"/>
                </c:ext>
              </c:extLst>
            </c:dLbl>
            <c:dLbl>
              <c:idx val="2"/>
              <c:layout>
                <c:manualLayout>
                  <c:x val="0.15938946502887535"/>
                  <c:y val="-9.5850164442295244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272351519332768"/>
                      <c:h val="0.32080759158988209"/>
                    </c:manualLayout>
                  </c15:layout>
                </c:ext>
                <c:ext xmlns:c16="http://schemas.microsoft.com/office/drawing/2014/chart" uri="{C3380CC4-5D6E-409C-BE32-E72D297353CC}">
                  <c16:uniqueId val="{00000007-9CA2-4FEA-9201-90FAD4CC3A7D}"/>
                </c:ext>
              </c:extLst>
            </c:dLbl>
            <c:dLbl>
              <c:idx val="3"/>
              <c:layout>
                <c:manualLayout>
                  <c:x val="8.2392971298120374E-3"/>
                  <c:y val="3.756272329357159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753623188405794"/>
                      <c:h val="0.13781828609150182"/>
                    </c:manualLayout>
                  </c15:layout>
                </c:ext>
                <c:ext xmlns:c16="http://schemas.microsoft.com/office/drawing/2014/chart" uri="{C3380CC4-5D6E-409C-BE32-E72D297353CC}">
                  <c16:uniqueId val="{00000006-9CA2-4FEA-9201-90FAD4CC3A7D}"/>
                </c:ext>
              </c:extLst>
            </c:dLbl>
            <c:dLbl>
              <c:idx val="4"/>
              <c:layout>
                <c:manualLayout>
                  <c:x val="2.2295375565255238E-2"/>
                  <c:y val="1.378370419297398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10028909429799"/>
                      <c:h val="9.7924038081699263E-2"/>
                    </c:manualLayout>
                  </c15:layout>
                </c:ext>
                <c:ext xmlns:c16="http://schemas.microsoft.com/office/drawing/2014/chart" uri="{C3380CC4-5D6E-409C-BE32-E72D297353CC}">
                  <c16:uniqueId val="{00000005-9CA2-4FEA-9201-90FAD4CC3A7D}"/>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4-9CA2-4FEA-9201-90FAD4CC3A7D}"/>
                </c:ext>
              </c:extLst>
            </c:dLbl>
            <c:dLbl>
              <c:idx val="6"/>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9CA2-4FEA-9201-90FAD4CC3A7D}"/>
                </c:ext>
              </c:extLst>
            </c:dLbl>
            <c:dLbl>
              <c:idx val="7"/>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9CA2-4FEA-9201-90FAD4CC3A7D}"/>
                </c:ext>
              </c:extLst>
            </c:dLbl>
            <c:dLbl>
              <c:idx val="8"/>
              <c:layout>
                <c:manualLayout>
                  <c:x val="-0.10470660482069397"/>
                  <c:y val="-1.9923727546892981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648550724637684"/>
                      <c:h val="0.12322508378735675"/>
                    </c:manualLayout>
                  </c15:layout>
                </c:ext>
                <c:ext xmlns:c16="http://schemas.microsoft.com/office/drawing/2014/chart" uri="{C3380CC4-5D6E-409C-BE32-E72D297353CC}">
                  <c16:uniqueId val="{0000000B-9CA2-4FEA-9201-90FAD4CC3A7D}"/>
                </c:ext>
              </c:extLst>
            </c:dLbl>
            <c:dLbl>
              <c:idx val="9"/>
              <c:layout>
                <c:manualLayout>
                  <c:x val="-0.19196621754372725"/>
                  <c:y val="9.8226451803392276E-3"/>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r>
                      <a:rPr lang="en-US">
                        <a:solidFill>
                          <a:schemeClr val="bg1"/>
                        </a:solidFill>
                      </a:rPr>
                      <a:t>Linac QA</a:t>
                    </a:r>
                    <a:r>
                      <a:rPr lang="en-US" baseline="0">
                        <a:solidFill>
                          <a:schemeClr val="bg1"/>
                        </a:solidFill>
                      </a:rPr>
                      <a:t>
</a:t>
                    </a:r>
                    <a:fld id="{7005AA7E-DA4E-4EE8-905C-EEB7365FE822}" type="PERCENTAGE">
                      <a:rPr lang="en-US" baseline="0">
                        <a:solidFill>
                          <a:schemeClr val="bg1"/>
                        </a:solidFill>
                      </a:rPr>
                      <a:pPr>
                        <a:defRPr sz="2000">
                          <a:solidFill>
                            <a:schemeClr val="bg1"/>
                          </a:solidFill>
                        </a:defRPr>
                      </a:pPr>
                      <a:t>[PERCENTAGE]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CA2-4FEA-9201-90FAD4CC3A7D}"/>
                </c:ext>
              </c:extLst>
            </c:dLbl>
            <c:dLbl>
              <c:idx val="11"/>
              <c:tx>
                <c:rich>
                  <a:bodyPr/>
                  <a:lstStyle/>
                  <a:p>
                    <a:r>
                      <a:rPr lang="en-US"/>
                      <a:t>Linac QA</a:t>
                    </a:r>
                    <a:r>
                      <a:rPr lang="en-US" baseline="0"/>
                      <a:t>
</a:t>
                    </a:r>
                    <a:fld id="{B19DD5B5-F84A-4F26-81AB-592465FEB7A0}" type="PERCENTAGE">
                      <a:rPr lang="en-US" baseline="0"/>
                      <a:pPr/>
                      <a:t>[PERCENTAGE]</a:t>
                    </a:fld>
                    <a:endParaRPr lang="en-US" baseline="0"/>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A2-4FEA-9201-90FAD4CC3A7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SBRT Supervision Physicist</c:v>
                </c:pt>
                <c:pt idx="1">
                  <c:v>Peer Review – Medical Physicist</c:v>
                </c:pt>
                <c:pt idx="2">
                  <c:v>Physics 
Initial Chart Check</c:v>
                </c:pt>
                <c:pt idx="3">
                  <c:v>Physics Weekly Checks</c:v>
                </c:pt>
                <c:pt idx="4">
                  <c:v>Brachytherapy Annual QA</c:v>
                </c:pt>
                <c:pt idx="5">
                  <c:v> Daily QA</c:v>
                </c:pt>
                <c:pt idx="6">
                  <c:v>Monthly QA</c:v>
                </c:pt>
                <c:pt idx="7">
                  <c:v>Annual QA</c:v>
                </c:pt>
                <c:pt idx="8">
                  <c:v>Motion Management</c:v>
                </c:pt>
              </c:strCache>
            </c:strRef>
          </c:cat>
          <c:val>
            <c:numRef>
              <c:f>Sheet1!$B$2:$B$10</c:f>
              <c:numCache>
                <c:formatCode>General</c:formatCode>
                <c:ptCount val="9"/>
                <c:pt idx="0">
                  <c:v>1</c:v>
                </c:pt>
                <c:pt idx="1">
                  <c:v>1</c:v>
                </c:pt>
                <c:pt idx="2">
                  <c:v>14</c:v>
                </c:pt>
                <c:pt idx="3">
                  <c:v>3</c:v>
                </c:pt>
                <c:pt idx="4">
                  <c:v>4</c:v>
                </c:pt>
                <c:pt idx="5">
                  <c:v>7</c:v>
                </c:pt>
                <c:pt idx="6">
                  <c:v>12</c:v>
                </c:pt>
                <c:pt idx="7">
                  <c:v>12</c:v>
                </c:pt>
                <c:pt idx="8">
                  <c:v>5</c:v>
                </c:pt>
              </c:numCache>
            </c:numRef>
          </c:val>
          <c:extLst>
            <c:ext xmlns:c16="http://schemas.microsoft.com/office/drawing/2014/chart" uri="{C3380CC4-5D6E-409C-BE32-E72D297353CC}">
              <c16:uniqueId val="{00000000-9CA2-4FEA-9201-90FAD4CC3A7D}"/>
            </c:ext>
          </c:extLst>
        </c:ser>
        <c:dLbls>
          <c:dLblPos val="ctr"/>
          <c:showLegendKey val="0"/>
          <c:showVal val="1"/>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Practice type</c:v>
                </c:pt>
              </c:strCache>
            </c:strRef>
          </c:tx>
          <c:spPr>
            <a:solidFill>
              <a:schemeClr val="accent6">
                <a:lumMod val="75000"/>
              </a:schemeClr>
            </a:solidFill>
          </c:spPr>
          <c:dPt>
            <c:idx val="0"/>
            <c:bubble3D val="0"/>
            <c:spPr>
              <a:solidFill>
                <a:srgbClr val="0F435B"/>
              </a:solidFill>
              <a:ln w="19050">
                <a:solidFill>
                  <a:schemeClr val="lt1"/>
                </a:solidFill>
              </a:ln>
              <a:effectLst/>
            </c:spPr>
            <c:extLst>
              <c:ext xmlns:c16="http://schemas.microsoft.com/office/drawing/2014/chart" uri="{C3380CC4-5D6E-409C-BE32-E72D297353CC}">
                <c16:uniqueId val="{00000001-1B6F-46CB-9264-3F491E08B93F}"/>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1B6F-46CB-9264-3F491E08B93F}"/>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1B6F-46CB-9264-3F491E08B93F}"/>
              </c:ext>
            </c:extLst>
          </c:dPt>
          <c:dLbls>
            <c:dLbl>
              <c:idx val="0"/>
              <c:layout>
                <c:manualLayout>
                  <c:x val="-0.19934952407263229"/>
                  <c:y val="-0.2210868209788771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938204786900067"/>
                      <c:h val="0.23950235046415158"/>
                    </c:manualLayout>
                  </c15:layout>
                </c:ext>
                <c:ext xmlns:c16="http://schemas.microsoft.com/office/drawing/2014/chart" uri="{C3380CC4-5D6E-409C-BE32-E72D297353CC}">
                  <c16:uniqueId val="{00000001-1B6F-46CB-9264-3F491E08B93F}"/>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1B6F-46CB-9264-3F491E08B9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Community/Private</c:v>
                </c:pt>
                <c:pt idx="1">
                  <c:v>Academic</c:v>
                </c:pt>
                <c:pt idx="2">
                  <c:v>Government</c:v>
                </c:pt>
              </c:strCache>
            </c:strRef>
          </c:cat>
          <c:val>
            <c:numRef>
              <c:f>Sheet1!$B$2:$B$4</c:f>
              <c:numCache>
                <c:formatCode>General</c:formatCode>
                <c:ptCount val="3"/>
                <c:pt idx="0">
                  <c:v>69</c:v>
                </c:pt>
                <c:pt idx="1">
                  <c:v>18</c:v>
                </c:pt>
                <c:pt idx="2">
                  <c:v>13</c:v>
                </c:pt>
              </c:numCache>
            </c:numRef>
          </c:val>
          <c:extLst>
            <c:ext xmlns:c16="http://schemas.microsoft.com/office/drawing/2014/chart" uri="{C3380CC4-5D6E-409C-BE32-E72D297353CC}">
              <c16:uniqueId val="{00000006-1B6F-46CB-9264-3F491E08B93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Practice</c:v>
                </c:pt>
              </c:strCache>
            </c:strRef>
          </c:tx>
          <c:spPr>
            <a:solidFill>
              <a:schemeClr val="accent6">
                <a:lumMod val="75000"/>
              </a:schemeClr>
            </a:solidFill>
          </c:spPr>
          <c:dPt>
            <c:idx val="0"/>
            <c:bubble3D val="0"/>
            <c:spPr>
              <a:solidFill>
                <a:srgbClr val="0F435B"/>
              </a:solidFill>
              <a:ln w="19050">
                <a:solidFill>
                  <a:schemeClr val="lt1"/>
                </a:solidFill>
              </a:ln>
              <a:effectLst/>
            </c:spPr>
            <c:extLst>
              <c:ext xmlns:c16="http://schemas.microsoft.com/office/drawing/2014/chart" uri="{C3380CC4-5D6E-409C-BE32-E72D297353CC}">
                <c16:uniqueId val="{00000001-CCC3-48DE-8EA9-F47D7A46729C}"/>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CC3-48DE-8EA9-F47D7A46729C}"/>
              </c:ext>
            </c:extLst>
          </c:dPt>
          <c:dLbls>
            <c:dLbl>
              <c:idx val="0"/>
              <c:layout>
                <c:manualLayout>
                  <c:x val="-0.21730257267696892"/>
                  <c:y val="-2.2870824652667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CC3-48DE-8EA9-F47D7A46729C}"/>
                </c:ext>
              </c:extLst>
            </c:dLbl>
            <c:dLbl>
              <c:idx val="1"/>
              <c:layout>
                <c:manualLayout>
                  <c:x val="0.19978308465199679"/>
                  <c:y val="8.04576207440087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C3-48DE-8EA9-F47D7A4672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Single facility</c:v>
                </c:pt>
                <c:pt idx="1">
                  <c:v>Multi-facility</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CCC3-48DE-8EA9-F47D7A46729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Sheet1!$C$1</c:f>
              <c:strCache>
                <c:ptCount val="1"/>
                <c:pt idx="0">
                  <c:v>Main</c:v>
                </c:pt>
              </c:strCache>
            </c:strRef>
          </c:tx>
          <c:spPr>
            <a:solidFill>
              <a:srgbClr val="0F43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ACR</c:v>
                </c:pt>
                <c:pt idx="1">
                  <c:v>ACRO</c:v>
                </c:pt>
                <c:pt idx="2">
                  <c:v>APEx</c:v>
                </c:pt>
                <c:pt idx="3">
                  <c:v>ACR</c:v>
                </c:pt>
                <c:pt idx="4">
                  <c:v>ACRO</c:v>
                </c:pt>
                <c:pt idx="5">
                  <c:v>APEx</c:v>
                </c:pt>
              </c:strCache>
            </c:strRef>
          </c:cat>
          <c:val>
            <c:numRef>
              <c:f>Sheet1!$C$2:$C$7</c:f>
              <c:numCache>
                <c:formatCode>"$"#,##0</c:formatCode>
                <c:ptCount val="6"/>
                <c:pt idx="0">
                  <c:v>9500</c:v>
                </c:pt>
                <c:pt idx="1">
                  <c:v>9000</c:v>
                </c:pt>
                <c:pt idx="2">
                  <c:v>9500</c:v>
                </c:pt>
                <c:pt idx="3">
                  <c:v>0.5</c:v>
                </c:pt>
                <c:pt idx="4">
                  <c:v>12000</c:v>
                </c:pt>
                <c:pt idx="5">
                  <c:v>13000</c:v>
                </c:pt>
              </c:numCache>
            </c:numRef>
          </c:val>
          <c:extLst>
            <c:ext xmlns:c16="http://schemas.microsoft.com/office/drawing/2014/chart" uri="{C3380CC4-5D6E-409C-BE32-E72D297353CC}">
              <c16:uniqueId val="{00000000-B970-4723-B32A-471AAEFD349C}"/>
            </c:ext>
          </c:extLst>
        </c:ser>
        <c:ser>
          <c:idx val="2"/>
          <c:order val="2"/>
          <c:tx>
            <c:strRef>
              <c:f>Sheet1!$D$1</c:f>
              <c:strCache>
                <c:ptCount val="1"/>
                <c:pt idx="0">
                  <c:v>Satellite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ACR</c:v>
                </c:pt>
                <c:pt idx="1">
                  <c:v>ACRO</c:v>
                </c:pt>
                <c:pt idx="2">
                  <c:v>APEx</c:v>
                </c:pt>
                <c:pt idx="3">
                  <c:v>ACR</c:v>
                </c:pt>
                <c:pt idx="4">
                  <c:v>ACRO</c:v>
                </c:pt>
                <c:pt idx="5">
                  <c:v>APEx</c:v>
                </c:pt>
              </c:strCache>
            </c:strRef>
          </c:cat>
          <c:val>
            <c:numRef>
              <c:f>Sheet1!$D$2:$D$7</c:f>
              <c:numCache>
                <c:formatCode>"$"#,##0</c:formatCode>
                <c:ptCount val="6"/>
                <c:pt idx="0">
                  <c:v>3000</c:v>
                </c:pt>
                <c:pt idx="1">
                  <c:v>3500</c:v>
                </c:pt>
                <c:pt idx="2">
                  <c:v>3000</c:v>
                </c:pt>
                <c:pt idx="3">
                  <c:v>1</c:v>
                </c:pt>
                <c:pt idx="4">
                  <c:v>4500</c:v>
                </c:pt>
                <c:pt idx="5">
                  <c:v>4000</c:v>
                </c:pt>
              </c:numCache>
            </c:numRef>
          </c:val>
          <c:extLst>
            <c:ext xmlns:c16="http://schemas.microsoft.com/office/drawing/2014/chart" uri="{C3380CC4-5D6E-409C-BE32-E72D297353CC}">
              <c16:uniqueId val="{00000001-B970-4723-B32A-471AAEFD349C}"/>
            </c:ext>
          </c:extLst>
        </c:ser>
        <c:dLbls>
          <c:dLblPos val="inEnd"/>
          <c:showLegendKey val="0"/>
          <c:showVal val="1"/>
          <c:showCatName val="0"/>
          <c:showSerName val="0"/>
          <c:showPercent val="0"/>
          <c:showBubbleSize val="0"/>
        </c:dLbls>
        <c:gapWidth val="25"/>
        <c:overlap val="100"/>
        <c:axId val="672221647"/>
        <c:axId val="672221167"/>
      </c:barChart>
      <c:lineChart>
        <c:grouping val="standard"/>
        <c:varyColors val="0"/>
        <c:ser>
          <c:idx val="0"/>
          <c:order val="0"/>
          <c:tx>
            <c:strRef>
              <c:f>Sheet1!$B$1</c:f>
              <c:strCache>
                <c:ptCount val="1"/>
                <c:pt idx="0">
                  <c:v>Total Cost</c:v>
                </c:pt>
              </c:strCache>
            </c:strRef>
          </c:tx>
          <c:spPr>
            <a:ln w="28575" cap="rnd">
              <a:noFill/>
              <a:round/>
            </a:ln>
            <a:effectLst/>
          </c:spPr>
          <c:marker>
            <c:symbol val="circle"/>
            <c:size val="5"/>
            <c:spPr>
              <a:solidFill>
                <a:schemeClr val="accent4">
                  <a:lumMod val="50000"/>
                </a:schemeClr>
              </a:solidFill>
              <a:ln w="9525">
                <a:solidFill>
                  <a:schemeClr val="accent4">
                    <a:lumMod val="50000"/>
                  </a:schemeClr>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70-4723-B32A-471AAEFD349C}"/>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70-4723-B32A-471AAEFD349C}"/>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70-4723-B32A-471AAEFD349C}"/>
                </c:ext>
              </c:extLst>
            </c:dLbl>
            <c:dLbl>
              <c:idx val="3"/>
              <c:delete val="1"/>
              <c:extLst>
                <c:ext xmlns:c15="http://schemas.microsoft.com/office/drawing/2012/chart" uri="{CE6537A1-D6FC-4f65-9D91-7224C49458BB}"/>
                <c:ext xmlns:c16="http://schemas.microsoft.com/office/drawing/2014/chart" uri="{C3380CC4-5D6E-409C-BE32-E72D297353CC}">
                  <c16:uniqueId val="{0000000B-B970-4723-B32A-471AAEFD349C}"/>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70-4723-B32A-471AAEFD349C}"/>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70-4723-B32A-471AAEFD34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ACR</c:v>
                </c:pt>
                <c:pt idx="1">
                  <c:v>ACRO</c:v>
                </c:pt>
                <c:pt idx="2">
                  <c:v>APEx</c:v>
                </c:pt>
                <c:pt idx="3">
                  <c:v>ACR</c:v>
                </c:pt>
                <c:pt idx="4">
                  <c:v>ACRO</c:v>
                </c:pt>
                <c:pt idx="5">
                  <c:v>APEx</c:v>
                </c:pt>
              </c:strCache>
            </c:strRef>
          </c:cat>
          <c:val>
            <c:numRef>
              <c:f>Sheet1!$B$2:$B$7</c:f>
              <c:numCache>
                <c:formatCode>"$"#,##0</c:formatCode>
                <c:ptCount val="6"/>
                <c:pt idx="0">
                  <c:v>12500</c:v>
                </c:pt>
                <c:pt idx="1">
                  <c:v>12500</c:v>
                </c:pt>
                <c:pt idx="2">
                  <c:v>12500</c:v>
                </c:pt>
                <c:pt idx="3">
                  <c:v>1.5</c:v>
                </c:pt>
                <c:pt idx="4">
                  <c:v>16500</c:v>
                </c:pt>
                <c:pt idx="5">
                  <c:v>17000</c:v>
                </c:pt>
              </c:numCache>
            </c:numRef>
          </c:val>
          <c:smooth val="0"/>
          <c:extLst>
            <c:ext xmlns:c16="http://schemas.microsoft.com/office/drawing/2014/chart" uri="{C3380CC4-5D6E-409C-BE32-E72D297353CC}">
              <c16:uniqueId val="{00000000-8E9E-4AD0-8939-DCCBE965AEFD}"/>
            </c:ext>
          </c:extLst>
        </c:ser>
        <c:dLbls>
          <c:showLegendKey val="0"/>
          <c:showVal val="0"/>
          <c:showCatName val="0"/>
          <c:showSerName val="0"/>
          <c:showPercent val="0"/>
          <c:showBubbleSize val="0"/>
        </c:dLbls>
        <c:marker val="1"/>
        <c:smooth val="0"/>
        <c:axId val="776109296"/>
        <c:axId val="776110256"/>
      </c:lineChart>
      <c:catAx>
        <c:axId val="7761092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110256"/>
        <c:crosses val="autoZero"/>
        <c:auto val="1"/>
        <c:lblAlgn val="ctr"/>
        <c:lblOffset val="100"/>
        <c:noMultiLvlLbl val="0"/>
      </c:catAx>
      <c:valAx>
        <c:axId val="776110256"/>
        <c:scaling>
          <c:orientation val="minMax"/>
        </c:scaling>
        <c:delete val="1"/>
        <c:axPos val="l"/>
        <c:numFmt formatCode="General" sourceLinked="0"/>
        <c:majorTickMark val="out"/>
        <c:minorTickMark val="none"/>
        <c:tickLblPos val="nextTo"/>
        <c:crossAx val="776109296"/>
        <c:crosses val="autoZero"/>
        <c:crossBetween val="between"/>
      </c:valAx>
      <c:valAx>
        <c:axId val="672221167"/>
        <c:scaling>
          <c:orientation val="minMax"/>
        </c:scaling>
        <c:delete val="1"/>
        <c:axPos val="r"/>
        <c:numFmt formatCode="&quot;$&quot;#,##0" sourceLinked="1"/>
        <c:majorTickMark val="out"/>
        <c:minorTickMark val="none"/>
        <c:tickLblPos val="nextTo"/>
        <c:crossAx val="672221647"/>
        <c:crosses val="max"/>
        <c:crossBetween val="between"/>
      </c:valAx>
      <c:catAx>
        <c:axId val="672221647"/>
        <c:scaling>
          <c:orientation val="minMax"/>
        </c:scaling>
        <c:delete val="1"/>
        <c:axPos val="b"/>
        <c:numFmt formatCode="General" sourceLinked="1"/>
        <c:majorTickMark val="out"/>
        <c:minorTickMark val="none"/>
        <c:tickLblPos val="nextTo"/>
        <c:crossAx val="672221167"/>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Did your practice implement a QI Initiatives based on Self-Assessment results?</a:t>
            </a:r>
          </a:p>
        </c:rich>
      </c:tx>
      <c:layout>
        <c:manualLayout>
          <c:xMode val="edge"/>
          <c:yMode val="edge"/>
          <c:x val="7.9657494531123557E-2"/>
          <c:y val="1.69664815206653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509295214291012E-2"/>
          <c:y val="0.27392000726202814"/>
          <c:w val="0.80775787319923642"/>
          <c:h val="0.70528120706887321"/>
        </c:manualLayout>
      </c:layout>
      <c:pieChart>
        <c:varyColors val="1"/>
        <c:ser>
          <c:idx val="0"/>
          <c:order val="0"/>
          <c:tx>
            <c:strRef>
              <c:f>Sheet1!$B$1</c:f>
              <c:strCache>
                <c:ptCount val="1"/>
                <c:pt idx="0">
                  <c:v>Implement QI Initiatives</c:v>
                </c:pt>
              </c:strCache>
            </c:strRef>
          </c:tx>
          <c:dPt>
            <c:idx val="0"/>
            <c:bubble3D val="0"/>
            <c:spPr>
              <a:solidFill>
                <a:srgbClr val="0F435B"/>
              </a:solidFill>
              <a:ln w="19050">
                <a:solidFill>
                  <a:schemeClr val="lt1"/>
                </a:solidFill>
              </a:ln>
              <a:effectLst/>
            </c:spPr>
            <c:extLst>
              <c:ext xmlns:c16="http://schemas.microsoft.com/office/drawing/2014/chart" uri="{C3380CC4-5D6E-409C-BE32-E72D297353CC}">
                <c16:uniqueId val="{00000001-244E-40E4-BECA-1978F0EE19AD}"/>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244E-40E4-BECA-1978F0EE19AD}"/>
              </c:ext>
            </c:extLst>
          </c:dPt>
          <c:dLbls>
            <c:dLbl>
              <c:idx val="0"/>
              <c:layout>
                <c:manualLayout>
                  <c:x val="1.6868271900795009E-3"/>
                  <c:y val="-0.292106703731128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44E-40E4-BECA-1978F0EE19AD}"/>
                </c:ext>
              </c:extLst>
            </c:dLbl>
            <c:dLbl>
              <c:idx val="1"/>
              <c:layout>
                <c:manualLayout>
                  <c:x val="4.0754099179178709E-2"/>
                  <c:y val="0.1453863433795741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44E-40E4-BECA-1978F0EE19A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244E-40E4-BECA-1978F0EE19AD}"/>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Facilities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EA1-4834-9B08-1BEE648DDB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A1-4834-9B08-1BEE648DDB97}"/>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BEA1-4834-9B08-1BEE648DDB97}"/>
              </c:ext>
            </c:extLst>
          </c:dPt>
          <c:dLbls>
            <c:dLbl>
              <c:idx val="0"/>
              <c:layout>
                <c:manualLayout>
                  <c:x val="0.32440194389763777"/>
                  <c:y val="-0.2307910783223992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3192974901574801"/>
                      <c:h val="0.17869930003080092"/>
                    </c:manualLayout>
                  </c15:layout>
                </c:ext>
                <c:ext xmlns:c16="http://schemas.microsoft.com/office/drawing/2014/chart" uri="{C3380CC4-5D6E-409C-BE32-E72D297353CC}">
                  <c16:uniqueId val="{00000002-BEA1-4834-9B08-1BEE648DDB97}"/>
                </c:ext>
              </c:extLst>
            </c:dLbl>
            <c:dLbl>
              <c:idx val="1"/>
              <c:layout>
                <c:manualLayout>
                  <c:x val="-0.19388361220472453"/>
                  <c:y val="0.2258577616967419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442974901574803"/>
                      <c:h val="0.17869930003080092"/>
                    </c:manualLayout>
                  </c15:layout>
                </c:ext>
                <c:ext xmlns:c16="http://schemas.microsoft.com/office/drawing/2014/chart" uri="{C3380CC4-5D6E-409C-BE32-E72D297353CC}">
                  <c16:uniqueId val="{00000003-BEA1-4834-9B08-1BEE648DDB97}"/>
                </c:ext>
              </c:extLst>
            </c:dLbl>
            <c:dLbl>
              <c:idx val="2"/>
              <c:layout>
                <c:manualLayout>
                  <c:x val="3.5355561023620902E-3"/>
                  <c:y val="1.8484804473129647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fld id="{72A9910C-962C-41B1-A694-1191B3527912}" type="CATEGORYNAME">
                      <a:rPr lang="en-US">
                        <a:solidFill>
                          <a:schemeClr val="tx1"/>
                        </a:solidFill>
                      </a:rPr>
                      <a:pPr>
                        <a:defRPr sz="2000">
                          <a:solidFill>
                            <a:schemeClr val="tx1"/>
                          </a:solidFill>
                        </a:defRPr>
                      </a:pPr>
                      <a:t>[CATEGORY NAME]</a:t>
                    </a:fld>
                    <a:r>
                      <a:rPr lang="en-US" baseline="0" dirty="0">
                        <a:solidFill>
                          <a:schemeClr val="tx1"/>
                        </a:solidFill>
                      </a:rPr>
                      <a:t>
</a:t>
                    </a:r>
                    <a:fld id="{CC9CFCDA-51F1-41CF-91C8-DC91173A57C5}" type="PERCENTAGE">
                      <a:rPr lang="en-US" baseline="0">
                        <a:solidFill>
                          <a:schemeClr val="tx1"/>
                        </a:solidFill>
                      </a:rPr>
                      <a:pPr>
                        <a:defRPr sz="20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A1-4834-9B08-1BEE648DDB9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Full Accreditation</c:v>
                </c:pt>
                <c:pt idx="1">
                  <c:v>Provisional Accreditation</c:v>
                </c:pt>
                <c:pt idx="2">
                  <c:v>Denial</c:v>
                </c:pt>
              </c:strCache>
            </c:strRef>
          </c:cat>
          <c:val>
            <c:numRef>
              <c:f>Sheet1!$B$2:$B$4</c:f>
              <c:numCache>
                <c:formatCode>General</c:formatCode>
                <c:ptCount val="3"/>
                <c:pt idx="0">
                  <c:v>335</c:v>
                </c:pt>
                <c:pt idx="1">
                  <c:v>98</c:v>
                </c:pt>
                <c:pt idx="2">
                  <c:v>4</c:v>
                </c:pt>
              </c:numCache>
            </c:numRef>
          </c:val>
          <c:extLst>
            <c:ext xmlns:c16="http://schemas.microsoft.com/office/drawing/2014/chart" uri="{C3380CC4-5D6E-409C-BE32-E72D297353CC}">
              <c16:uniqueId val="{00000000-BEA1-4834-9B08-1BEE648DDB97}"/>
            </c:ext>
          </c:extLst>
        </c:ser>
        <c:dLbls>
          <c:dLblPos val="ctr"/>
          <c:showLegendKey val="0"/>
          <c:showVal val="1"/>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Self-Assessment Results</c:v>
                </c:pt>
              </c:strCache>
            </c:strRef>
          </c:tx>
          <c:spPr>
            <a:solidFill>
              <a:srgbClr val="0F435B"/>
            </a:solidFill>
            <a:ln>
              <a:noFill/>
            </a:ln>
            <a:effectLst/>
          </c:spPr>
          <c:invertIfNegative val="0"/>
          <c:dPt>
            <c:idx val="0"/>
            <c:invertIfNegative val="0"/>
            <c:bubble3D val="0"/>
            <c:spPr>
              <a:solidFill>
                <a:srgbClr val="0F435B"/>
              </a:solidFill>
              <a:ln>
                <a:noFill/>
              </a:ln>
              <a:effectLst/>
            </c:spPr>
            <c:extLst>
              <c:ext xmlns:c16="http://schemas.microsoft.com/office/drawing/2014/chart" uri="{C3380CC4-5D6E-409C-BE32-E72D297353CC}">
                <c16:uniqueId val="{00000000-E908-46A3-995B-C512DD59551A}"/>
              </c:ext>
            </c:extLst>
          </c:dPt>
          <c:cat>
            <c:numRef>
              <c:f>Sheet1!$A$2:$A$6</c:f>
              <c:numCache>
                <c:formatCode>General</c:formatCode>
                <c:ptCount val="5"/>
                <c:pt idx="0">
                  <c:v>2018</c:v>
                </c:pt>
                <c:pt idx="1">
                  <c:v>2019</c:v>
                </c:pt>
                <c:pt idx="2">
                  <c:v>2020</c:v>
                </c:pt>
                <c:pt idx="3">
                  <c:v>2021</c:v>
                </c:pt>
                <c:pt idx="4">
                  <c:v>2022</c:v>
                </c:pt>
              </c:numCache>
            </c:numRef>
          </c:cat>
          <c:val>
            <c:numRef>
              <c:f>Sheet1!$B$2:$B$6</c:f>
              <c:numCache>
                <c:formatCode>0.00%</c:formatCode>
                <c:ptCount val="5"/>
                <c:pt idx="0">
                  <c:v>0.69499999999999995</c:v>
                </c:pt>
                <c:pt idx="1">
                  <c:v>0.69599999999999995</c:v>
                </c:pt>
                <c:pt idx="2">
                  <c:v>0.84099999999999997</c:v>
                </c:pt>
                <c:pt idx="3">
                  <c:v>0.83279999999999998</c:v>
                </c:pt>
                <c:pt idx="4">
                  <c:v>0.71870000000000001</c:v>
                </c:pt>
              </c:numCache>
            </c:numRef>
          </c:val>
          <c:extLst>
            <c:ext xmlns:c16="http://schemas.microsoft.com/office/drawing/2014/chart" uri="{C3380CC4-5D6E-409C-BE32-E72D297353CC}">
              <c16:uniqueId val="{00000000-2D11-45CD-8CCA-F65C1932EB87}"/>
            </c:ext>
          </c:extLst>
        </c:ser>
        <c:ser>
          <c:idx val="1"/>
          <c:order val="1"/>
          <c:tx>
            <c:strRef>
              <c:f>Sheet1!$C$1</c:f>
              <c:strCache>
                <c:ptCount val="1"/>
                <c:pt idx="0">
                  <c:v>Facility Visit Results</c:v>
                </c:pt>
              </c:strCache>
            </c:strRef>
          </c:tx>
          <c:spPr>
            <a:solidFill>
              <a:schemeClr val="accent6">
                <a:lumMod val="75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0.00%</c:formatCode>
                <c:ptCount val="5"/>
                <c:pt idx="0">
                  <c:v>0.79300000000000004</c:v>
                </c:pt>
                <c:pt idx="1">
                  <c:v>0.85399999999999998</c:v>
                </c:pt>
                <c:pt idx="2">
                  <c:v>0.85599999999999998</c:v>
                </c:pt>
                <c:pt idx="3">
                  <c:v>0.95399999999999996</c:v>
                </c:pt>
                <c:pt idx="4">
                  <c:v>0.92200000000000004</c:v>
                </c:pt>
              </c:numCache>
            </c:numRef>
          </c:val>
          <c:extLst>
            <c:ext xmlns:c16="http://schemas.microsoft.com/office/drawing/2014/chart" uri="{C3380CC4-5D6E-409C-BE32-E72D297353CC}">
              <c16:uniqueId val="{00000003-2D11-45CD-8CCA-F65C1932EB87}"/>
            </c:ext>
          </c:extLst>
        </c:ser>
        <c:dLbls>
          <c:showLegendKey val="0"/>
          <c:showVal val="0"/>
          <c:showCatName val="0"/>
          <c:showSerName val="0"/>
          <c:showPercent val="0"/>
          <c:showBubbleSize val="0"/>
        </c:dLbls>
        <c:gapWidth val="135"/>
        <c:axId val="621312863"/>
        <c:axId val="621315743"/>
      </c:barChart>
      <c:catAx>
        <c:axId val="62131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315743"/>
        <c:crosses val="autoZero"/>
        <c:auto val="1"/>
        <c:lblAlgn val="ctr"/>
        <c:lblOffset val="100"/>
        <c:noMultiLvlLbl val="0"/>
      </c:catAx>
      <c:valAx>
        <c:axId val="621315743"/>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Compliance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312863"/>
        <c:crosses val="autoZero"/>
        <c:crossBetween val="between"/>
        <c:majorUnit val="0.2"/>
      </c:valAx>
      <c:spPr>
        <a:noFill/>
        <a:ln>
          <a:noFill/>
        </a:ln>
        <a:effectLst/>
      </c:spPr>
    </c:plotArea>
    <c:legend>
      <c:legendPos val="t"/>
      <c:layout>
        <c:manualLayout>
          <c:xMode val="edge"/>
          <c:yMode val="edge"/>
          <c:x val="2.8563701733466014E-2"/>
          <c:y val="6.3370155642995972E-3"/>
          <c:w val="0.36330048163241185"/>
          <c:h val="5.69835876076724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Self-Assessment Results</c:v>
                </c:pt>
              </c:strCache>
            </c:strRef>
          </c:tx>
          <c:spPr>
            <a:solidFill>
              <a:srgbClr val="0F435B"/>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Sheet1!$B$2:$B$5</c:f>
              <c:numCache>
                <c:formatCode>0.00%</c:formatCode>
                <c:ptCount val="4"/>
                <c:pt idx="0">
                  <c:v>0.79200000000000004</c:v>
                </c:pt>
                <c:pt idx="1">
                  <c:v>0.60299999999999998</c:v>
                </c:pt>
                <c:pt idx="2">
                  <c:v>0.82699999999999996</c:v>
                </c:pt>
                <c:pt idx="3">
                  <c:v>0.746</c:v>
                </c:pt>
              </c:numCache>
            </c:numRef>
          </c:val>
          <c:extLst xmlns:c15="http://schemas.microsoft.com/office/drawing/2012/chart">
            <c:ext xmlns:c16="http://schemas.microsoft.com/office/drawing/2014/chart" uri="{C3380CC4-5D6E-409C-BE32-E72D297353CC}">
              <c16:uniqueId val="{00000000-C018-4BFD-997C-8152BE111B21}"/>
            </c:ext>
          </c:extLst>
        </c:ser>
        <c:ser>
          <c:idx val="1"/>
          <c:order val="1"/>
          <c:tx>
            <c:strRef>
              <c:f>Sheet1!$C$1</c:f>
              <c:strCache>
                <c:ptCount val="1"/>
                <c:pt idx="0">
                  <c:v>Facility Visit Results</c:v>
                </c:pt>
              </c:strCache>
            </c:strRef>
          </c:tx>
          <c:spPr>
            <a:solidFill>
              <a:schemeClr val="accent6">
                <a:lumMod val="75000"/>
              </a:schemeClr>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Sheet1!$C$2:$C$5</c:f>
              <c:numCache>
                <c:formatCode>0%</c:formatCode>
                <c:ptCount val="4"/>
                <c:pt idx="0">
                  <c:v>1</c:v>
                </c:pt>
                <c:pt idx="1">
                  <c:v>1</c:v>
                </c:pt>
                <c:pt idx="2">
                  <c:v>1</c:v>
                </c:pt>
                <c:pt idx="3">
                  <c:v>1</c:v>
                </c:pt>
              </c:numCache>
            </c:numRef>
          </c:val>
          <c:extLst>
            <c:ext xmlns:c16="http://schemas.microsoft.com/office/drawing/2014/chart" uri="{C3380CC4-5D6E-409C-BE32-E72D297353CC}">
              <c16:uniqueId val="{00000001-C018-4BFD-997C-8152BE111B21}"/>
            </c:ext>
          </c:extLst>
        </c:ser>
        <c:dLbls>
          <c:showLegendKey val="0"/>
          <c:showVal val="0"/>
          <c:showCatName val="0"/>
          <c:showSerName val="0"/>
          <c:showPercent val="0"/>
          <c:showBubbleSize val="0"/>
        </c:dLbls>
        <c:gapWidth val="219"/>
        <c:axId val="679667935"/>
        <c:axId val="679671775"/>
        <c:extLst/>
      </c:barChart>
      <c:catAx>
        <c:axId val="67966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71775"/>
        <c:crosses val="autoZero"/>
        <c:auto val="1"/>
        <c:lblAlgn val="ctr"/>
        <c:lblOffset val="100"/>
        <c:noMultiLvlLbl val="0"/>
      </c:catAx>
      <c:valAx>
        <c:axId val="67967177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Compliance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67935"/>
        <c:crosses val="autoZero"/>
        <c:crossBetween val="between"/>
        <c:majorUnit val="0.2"/>
      </c:valAx>
      <c:spPr>
        <a:noFill/>
        <a:ln>
          <a:noFill/>
        </a:ln>
        <a:effectLst/>
      </c:spPr>
    </c:plotArea>
    <c:legend>
      <c:legendPos val="t"/>
      <c:layout>
        <c:manualLayout>
          <c:xMode val="edge"/>
          <c:yMode val="edge"/>
          <c:x val="1.0070882588748295E-2"/>
          <c:y val="3.6027639402217665E-3"/>
          <c:w val="0.3227893009287115"/>
          <c:h val="5.56841823343510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Medical Dosimetrist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Self-Assessment Results</c:v>
                </c:pt>
              </c:strCache>
            </c:strRef>
          </c:tx>
          <c:spPr>
            <a:solidFill>
              <a:srgbClr val="0F435B"/>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Sheet1!$B$2:$B$5</c:f>
              <c:numCache>
                <c:formatCode>0.00%</c:formatCode>
                <c:ptCount val="4"/>
                <c:pt idx="0">
                  <c:v>0.66700000000000004</c:v>
                </c:pt>
                <c:pt idx="1">
                  <c:v>0.42899999999999999</c:v>
                </c:pt>
                <c:pt idx="2" formatCode="0%">
                  <c:v>0.76</c:v>
                </c:pt>
                <c:pt idx="3">
                  <c:v>0.61899999999999999</c:v>
                </c:pt>
              </c:numCache>
            </c:numRef>
          </c:val>
          <c:extLst>
            <c:ext xmlns:c16="http://schemas.microsoft.com/office/drawing/2014/chart" uri="{C3380CC4-5D6E-409C-BE32-E72D297353CC}">
              <c16:uniqueId val="{00000000-AA41-462E-8030-CB227CB4BF12}"/>
            </c:ext>
          </c:extLst>
        </c:ser>
        <c:ser>
          <c:idx val="1"/>
          <c:order val="1"/>
          <c:tx>
            <c:strRef>
              <c:f>Sheet1!$C$1</c:f>
              <c:strCache>
                <c:ptCount val="1"/>
                <c:pt idx="0">
                  <c:v>Facility Visit Results</c:v>
                </c:pt>
              </c:strCache>
            </c:strRef>
          </c:tx>
          <c:spPr>
            <a:solidFill>
              <a:schemeClr val="accent6">
                <a:lumMod val="75000"/>
              </a:schemeClr>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Sheet1!$C$2:$C$5</c:f>
              <c:numCache>
                <c:formatCode>0.00%</c:formatCode>
                <c:ptCount val="4"/>
                <c:pt idx="0">
                  <c:v>0.86099999999999999</c:v>
                </c:pt>
                <c:pt idx="1">
                  <c:v>0.93799999999999994</c:v>
                </c:pt>
                <c:pt idx="2">
                  <c:v>0.94699999999999995</c:v>
                </c:pt>
                <c:pt idx="3">
                  <c:v>0.92600000000000005</c:v>
                </c:pt>
              </c:numCache>
            </c:numRef>
          </c:val>
          <c:extLst>
            <c:ext xmlns:c16="http://schemas.microsoft.com/office/drawing/2014/chart" uri="{C3380CC4-5D6E-409C-BE32-E72D297353CC}">
              <c16:uniqueId val="{00000001-AA41-462E-8030-CB227CB4BF12}"/>
            </c:ext>
          </c:extLst>
        </c:ser>
        <c:dLbls>
          <c:showLegendKey val="0"/>
          <c:showVal val="0"/>
          <c:showCatName val="0"/>
          <c:showSerName val="0"/>
          <c:showPercent val="0"/>
          <c:showBubbleSize val="0"/>
        </c:dLbls>
        <c:gapWidth val="219"/>
        <c:axId val="679668415"/>
        <c:axId val="679691455"/>
      </c:barChart>
      <c:catAx>
        <c:axId val="67966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91455"/>
        <c:crosses val="autoZero"/>
        <c:auto val="1"/>
        <c:lblAlgn val="ctr"/>
        <c:lblOffset val="100"/>
        <c:noMultiLvlLbl val="0"/>
      </c:catAx>
      <c:valAx>
        <c:axId val="679691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Compliance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668415"/>
        <c:crosses val="autoZero"/>
        <c:crossBetween val="between"/>
        <c:majorUnit val="0.2"/>
      </c:valAx>
      <c:spPr>
        <a:noFill/>
        <a:ln>
          <a:noFill/>
        </a:ln>
        <a:effectLst/>
      </c:spPr>
    </c:plotArea>
    <c:legend>
      <c:legendPos val="t"/>
      <c:layout>
        <c:manualLayout>
          <c:xMode val="edge"/>
          <c:yMode val="edge"/>
          <c:x val="1.1939129173879785E-2"/>
          <c:y val="0.10503039782330703"/>
          <c:w val="0.95266743312690538"/>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42">
          <cx:pt idx="0">1945</cx:pt>
          <cx:pt idx="1">1951</cx:pt>
          <cx:pt idx="2">5599</cx:pt>
          <cx:pt idx="3">7636</cx:pt>
          <cx:pt idx="4">7798</cx:pt>
          <cx:pt idx="5">8831</cx:pt>
          <cx:pt idx="6">11032</cx:pt>
          <cx:pt idx="7">12004</cx:pt>
          <cx:pt idx="8">14808</cx:pt>
          <cx:pt idx="9">14882</cx:pt>
          <cx:pt idx="10">16121</cx:pt>
          <cx:pt idx="11">19283</cx:pt>
          <cx:pt idx="12">20487</cx:pt>
          <cx:pt idx="13">21196</cx:pt>
          <cx:pt idx="14">21412</cx:pt>
          <cx:pt idx="15">21512</cx:pt>
          <cx:pt idx="16">21502</cx:pt>
          <cx:pt idx="17">23097</cx:pt>
          <cx:pt idx="18">23117</cx:pt>
          <cx:pt idx="19">23161</cx:pt>
          <cx:pt idx="20">23611</cx:pt>
          <cx:pt idx="21">24293</cx:pt>
          <cx:pt idx="22">24230</cx:pt>
          <cx:pt idx="23">24561</cx:pt>
          <cx:pt idx="24">25623</cx:pt>
          <cx:pt idx="25">31410</cx:pt>
          <cx:pt idx="26">33025</cx:pt>
          <cx:pt idx="27">33145</cx:pt>
          <cx:pt idx="28">34626</cx:pt>
          <cx:pt idx="29">35364</cx:pt>
          <cx:pt idx="30">35841</cx:pt>
          <cx:pt idx="31">9130</cx:pt>
          <cx:pt idx="32">36208</cx:pt>
          <cx:pt idx="33">36684</cx:pt>
          <cx:pt idx="34">36927</cx:pt>
          <cx:pt idx="35">31418</cx:pt>
          <cx:pt idx="36">23132</cx:pt>
          <cx:pt idx="37">1003</cx:pt>
          <cx:pt idx="38">35022</cx:pt>
          <cx:pt idx="39">20543</cx:pt>
          <cx:pt idx="40">16480</cx:pt>
          <cx:pt idx="41">14713</cx:pt>
        </cx:lvl>
      </cx:strDim>
      <cx:strDim type="cat">
        <cx:f>'5_2023'!$A$2:$A$43</cx:f>
        <cx:nf>'5_2023'!$A$1</cx:nf>
        <cx:lvl ptCount="42" name="State">
          <cx:pt idx="0">Arizona</cx:pt>
          <cx:pt idx="1">Arkansas</cx:pt>
          <cx:pt idx="2">California</cx:pt>
          <cx:pt idx="3">Colorado</cx:pt>
          <cx:pt idx="4">Connecticut</cx:pt>
          <cx:pt idx="5">Delaware</cx:pt>
          <cx:pt idx="6">Florida</cx:pt>
          <cx:pt idx="7">Georgia</cx:pt>
          <cx:pt idx="8">Illinois</cx:pt>
          <cx:pt idx="9">Indiana</cx:pt>
          <cx:pt idx="10">Kansas</cx:pt>
          <cx:pt idx="11">Louisiana</cx:pt>
          <cx:pt idx="12">Maryland</cx:pt>
          <cx:pt idx="13">Michigan</cx:pt>
          <cx:pt idx="14">Minnesota</cx:pt>
          <cx:pt idx="15">Missouri</cx:pt>
          <cx:pt idx="16">Mississippi</cx:pt>
          <cx:pt idx="17">New Hampshire</cx:pt>
          <cx:pt idx="18">New Jersey</cx:pt>
          <cx:pt idx="19">New York</cx:pt>
          <cx:pt idx="20">North Carolina</cx:pt>
          <cx:pt idx="21">Oklahoma</cx:pt>
          <cx:pt idx="22">Ohio</cx:pt>
          <cx:pt idx="23">Oregon</cx:pt>
          <cx:pt idx="24">Pennsylvania</cx:pt>
          <cx:pt idx="25">South Carolina</cx:pt>
          <cx:pt idx="26">Tennessee</cx:pt>
          <cx:pt idx="27">Texas</cx:pt>
          <cx:pt idx="28">Utah</cx:pt>
          <cx:pt idx="29">Virginia</cx:pt>
          <cx:pt idx="30">Washington</cx:pt>
          <cx:pt idx="31">Washington, D.C.</cx:pt>
          <cx:pt idx="32">West Virginia</cx:pt>
          <cx:pt idx="33">Wisconsin</cx:pt>
          <cx:pt idx="34">Wyoming</cx:pt>
          <cx:pt idx="35">South Dakota</cx:pt>
          <cx:pt idx="36">New Mexico</cx:pt>
          <cx:pt idx="37">Alabama</cx:pt>
          <cx:pt idx="38">Vermont</cx:pt>
          <cx:pt idx="39">Massachusetts</cx:pt>
          <cx:pt idx="40">Kentucky</cx:pt>
          <cx:pt idx="41">Idaho</cx:pt>
        </cx:lvl>
      </cx:strDim>
      <cx:numDim type="colorVal">
        <cx:f>'5_2023'!$B$2:$B$43</cx:f>
        <cx:nf>'5_2023'!$B$1</cx:nf>
        <cx:lvl ptCount="42" formatCode="General" name="# of accredited  facilities">
          <cx:pt idx="0">8</cx:pt>
          <cx:pt idx="1">1</cx:pt>
          <cx:pt idx="2">34</cx:pt>
          <cx:pt idx="3">11</cx:pt>
          <cx:pt idx="4">6</cx:pt>
          <cx:pt idx="5">1</cx:pt>
          <cx:pt idx="6">12</cx:pt>
          <cx:pt idx="7">15</cx:pt>
          <cx:pt idx="8">11</cx:pt>
          <cx:pt idx="9">3</cx:pt>
          <cx:pt idx="10">1</cx:pt>
          <cx:pt idx="11">1</cx:pt>
          <cx:pt idx="12">4</cx:pt>
          <cx:pt idx="13">12</cx:pt>
          <cx:pt idx="14">17</cx:pt>
          <cx:pt idx="15">11</cx:pt>
          <cx:pt idx="16">1</cx:pt>
          <cx:pt idx="17">1</cx:pt>
          <cx:pt idx="18">9</cx:pt>
          <cx:pt idx="19">11</cx:pt>
          <cx:pt idx="20">8</cx:pt>
          <cx:pt idx="21">1</cx:pt>
          <cx:pt idx="22">11</cx:pt>
          <cx:pt idx="23">3</cx:pt>
          <cx:pt idx="24">24</cx:pt>
          <cx:pt idx="25">2</cx:pt>
          <cx:pt idx="26">7</cx:pt>
          <cx:pt idx="27">13</cx:pt>
          <cx:pt idx="28">7</cx:pt>
          <cx:pt idx="29">13</cx:pt>
          <cx:pt idx="30">9</cx:pt>
          <cx:pt idx="31">2</cx:pt>
          <cx:pt idx="32">2</cx:pt>
          <cx:pt idx="33">20</cx:pt>
        </cx:lvl>
      </cx:numDim>
    </cx:data>
    <cx:data id="1">
      <cx:strDim type="cat">
        <cx:f>'5_2023'!$A$2:$A$43</cx:f>
        <cx:nf>'5_2023'!$A$1</cx:nf>
        <cx:lvl ptCount="42" name="State">
          <cx:pt idx="0">Arizona</cx:pt>
          <cx:pt idx="1">Arkansas</cx:pt>
          <cx:pt idx="2">California</cx:pt>
          <cx:pt idx="3">Colorado</cx:pt>
          <cx:pt idx="4">Connecticut</cx:pt>
          <cx:pt idx="5">Delaware</cx:pt>
          <cx:pt idx="6">Florida</cx:pt>
          <cx:pt idx="7">Georgia</cx:pt>
          <cx:pt idx="8">Illinois</cx:pt>
          <cx:pt idx="9">Indiana</cx:pt>
          <cx:pt idx="10">Kansas</cx:pt>
          <cx:pt idx="11">Louisiana</cx:pt>
          <cx:pt idx="12">Maryland</cx:pt>
          <cx:pt idx="13">Michigan</cx:pt>
          <cx:pt idx="14">Minnesota</cx:pt>
          <cx:pt idx="15">Missouri</cx:pt>
          <cx:pt idx="16">Mississippi</cx:pt>
          <cx:pt idx="17">New Hampshire</cx:pt>
          <cx:pt idx="18">New Jersey</cx:pt>
          <cx:pt idx="19">New York</cx:pt>
          <cx:pt idx="20">North Carolina</cx:pt>
          <cx:pt idx="21">Oklahoma</cx:pt>
          <cx:pt idx="22">Ohio</cx:pt>
          <cx:pt idx="23">Oregon</cx:pt>
          <cx:pt idx="24">Pennsylvania</cx:pt>
          <cx:pt idx="25">South Carolina</cx:pt>
          <cx:pt idx="26">Tennessee</cx:pt>
          <cx:pt idx="27">Texas</cx:pt>
          <cx:pt idx="28">Utah</cx:pt>
          <cx:pt idx="29">Virginia</cx:pt>
          <cx:pt idx="30">Washington</cx:pt>
          <cx:pt idx="31">Washington, D.C.</cx:pt>
          <cx:pt idx="32">West Virginia</cx:pt>
          <cx:pt idx="33">Wisconsin</cx:pt>
          <cx:pt idx="34">Wyoming</cx:pt>
          <cx:pt idx="35">South Dakota</cx:pt>
          <cx:pt idx="36">New Mexico</cx:pt>
          <cx:pt idx="37">Alabama</cx:pt>
          <cx:pt idx="38">Vermont</cx:pt>
          <cx:pt idx="39">Massachusetts</cx:pt>
          <cx:pt idx="40">Kentucky</cx:pt>
          <cx:pt idx="41">Idaho</cx:pt>
        </cx:lvl>
      </cx:strDim>
      <cx:numDim type="colorVal">
        <cx:f>'5_2023'!$C$2:$C$43</cx:f>
        <cx:nf>'5_2023'!$C$1</cx:nf>
        <cx:lvl ptCount="42" formatCode="General" name="In progress">
          <cx:pt idx="34">2</cx:pt>
          <cx:pt idx="35">1</cx:pt>
          <cx:pt idx="36">1</cx:pt>
          <cx:pt idx="37">2</cx:pt>
          <cx:pt idx="38">1</cx:pt>
          <cx:pt idx="39">2</cx:pt>
          <cx:pt idx="40">2</cx:pt>
          <cx:pt idx="41">2</cx:pt>
        </cx:lvl>
      </cx:numDim>
    </cx:data>
  </cx:chartData>
  <cx:chart>
    <cx:plotArea>
      <cx:plotAreaRegion>
        <cx:series layoutId="regionMap" uniqueId="{7B92F017-90E5-4396-BBB2-2519DF9E8547}" formatIdx="0">
          <cx:tx>
            <cx:txData>
              <cx:f>'5_2023'!$B$1</cx:f>
              <cx:v># of accredited  facilities</cx:v>
            </cx:txData>
          </cx:tx>
          <cx:dataId val="0"/>
          <cx:layoutPr>
            <cx:geography cultureLanguage="en-US" cultureRegion="US" attribution="Powered by Bing">
              <cx:geoCache provider="{E9337A44-BEBE-4D9F-B70C-5C5E7DAFC167}">
                <cx:binary>jHtZd9wo1+5f6dXXR91CgBDv+vpcqGbXYLscJ45vWImTFoMk0Iz06z9E5XU57j7d52aH/ewHylUS
sKf8z4v9z0v+/Uv9iy3ysvnPi/3jV9625j+//9688O/Fl+a3QrzUutF/tr+96OJ3/eef4uX779/q
L4Mos9+jEKDfX/iXuv1uf/2//+NWy77r5Zf2y6psRTved9/r8fy96fK2+Ufr/8P4y3e/zIfRfP/j
1xfdle28XCZ0+esP0+7bH79GCP36y+9vl/hhPH0p3LzHUrTfv/3y0H5pvzd/mff9S9P+8WsQx79R
EkJKKKIRSAj+9Zfh+2wBJPoNUURoTHBEIxrTX38pdd3yP34l4DeIEYExjBIQuRmN7mYcJL9RGGFA
KYgIoCQirz/Nnc7HTJevP8YP/ZeyK+60KNvmj18hcN/GXHjzt0Nx4lYPaQxgRGIKkyhx9pcvZ/f7
Ozr4PzmQdQkGhb9XUB9xGcJHW+XR0vCJbkAfR48DqqJlMdV0461hEoCLNapLeLHmufph/bu5filP
/ru5gH4RmebLrDfV3oskzyuTXnVqx2pPZvEOk9lk/ksMmkNctnaboak+XEVu6FtVoCLYa7WlFYWf
MpMXBxjTbBHMajWW4WoYONlEcYU+RaT9psp2uM3slALOV5rUcq2mYXzGplqULaCf+syuMZVty9KQ
TGiZs4ntx7Fiez+KDWX7kmVxnV51xQC86XuZqjHMVoiwMW1rKLNlMkxgb3NAqjVACdh7ncfdbaBZ
+NUoIbejROVBTlwf8llwZskiDw1avDN41YtY1PqgjAqa1A/NlmaDOnhbbm2wyriVqywb+7WFU3KS
Td2vM8OSE59Hk7U2rSnWSwM2uoHNRxpWwV2ba7VRAdepNb0+9bNggXKCVGOKTTmkbTtknUlRERdL
U2V0A9v2BLJ2OmUmQA9Ai2YV9Sxb17bGDzwzwzEzzWNVFGwZ8hD3Z6Vkc2P5gsS4OXdh3p7d9+i3
pRDignnDvFdSKmS282o8Rdn5nyb5hXLcb2Gt9W6wUFcpFt24HxL1VnjMRMS+MXisR+bxxzNP4GmU
/RaBIb+toeAPjAV406AYLGoU8wfbjCDth8YuZTS0m0q1cA9A1N0YMvTbBFTihK2MV2Uy6XNkE7jA
geKfVE7KdLC035uyCpc6svlCDo386Ef566gZAnHBriMCo2grcx6vQF6LBSAl3lDOOr7w+lD2eJMV
NNv2YOyW/cSrNGgG/kCsKrdT3VfbzIbJ2TR9nfZBIb9xO6zaihfPLRvBkqNAHHEbsUMGFVqydmRr
3SGcFoZlIIVhiFP30uu1ySN94iPXp5DU+jTOoiIDTi2tzdob6mTkwO0bZwl4i9OkMi+ks8eK5c+R
LAa+MLQKbma1LPueLzSZghvY6We3Pd0XelXrEtX3zbQDcCr2E25hlSKFwF6WucqWrdLtCg5TfQEv
dtmAr7Ep+JYUWKw0D+JF1wcy2eDgJWgLe1SEwVNh6SKRJJ8+9vmQp2ElsqRMk6zNU4DNmGZYjXd0
wvYiSrR0M8RbJLNJqqt62jDkqDa3C4uicZOTTNxrpqM0GuviRQzZ1srOfsJNfSJltVHzOeKFO/XY
Hs/niFcLf5hcdfcAb9lUipTUQB7aHhRHXiOydNfN9JSx8BA3UfyNi+kBTVh8KhI6rELM5EFPdXEU
lP6g9uV0kKjQn95chX9zuwAA390uNKQRojhGNI7dhRXOt8+b24WAQnQ85sl3FYt8J6iSeRpRYW4C
E+ubVkVO98P3+nvqG/0vw/dzm3FSi6C1aIXgFD52VXau8GhvCyHkox4WrGiKBdMjW+XzY/YCxBNy
Z1ihDmXeXvAi0hym3prMM2xQs5XnXae9zrjiOJoymPoZ//4ZVVkfq3IoH8akVmnT6+FeRHV9YDGX
Sxy35kum+pvMwuxjQQOxQwkr1lmdmC/9vhWZ+tIUulm3QifbOFfNxyAodoVU6TC1DzabyrsgbvG5
4N0xG0n3NGLMt1McoxUgbfdU9lWRFnXDbwvcZNs6I2ABalCktB75c8+acVGEoT30ZTI+FKq6IzPe
JJavwmJiu0rg8tPUhQuPd1SS9djKaMMKxZ9BezuMljyxsQy2fVejlYezHu1aacRjRpN236JJLdmQ
iWcYyeW/vH1J9P7tIwS6Ew/BBDoPx72KP799k4RJE4ex+CaBgkos3NUlQzU9o3CKF8MYOZ/BMHju
psRd5Xp8DnMaL4KsbQ5TM8Izz4JPo9uwazBouRxzpg41DNWhMPWPkceCpLhT5ZRt3+Gea7vYNqnn
Xc0yru5qWLtf/G+W81jYyI3h3T3BSK9s1w2HsC3wQdWJXBV6yp7aWN6SeXNjhu+qGIWfPDXi6Ae1
n6I3VE1y8k0H8E6aAnyK2ahXwAC+rHmbIZ4GKJhMeZd0w85tyfUgkczSeRTmSGVp1vEfo5+t73mB
FWurtJvxM08nDbiJ6g4tkpKGh2Cc3gpqwE7CuN69w69cxUx48GqM9aG1BdsKNY5deqVc53oM6/I2
GnK79VO90ePvpxU0PAcqGpZWqzWb8vGDuzzlAiSgforHVqSiTYavmWmPk8p4lkrVpkIEnUgLYdIW
0/oMRFEvAlw+AmnlbcTD6PFVm2gGH4WoHqO+kLdg1mab1yJ3U12Z/1/zpvkTXle5fl7mPsFrr7br
5822q/b6l+EyJztlRJdKIPgxMRlaWBzpZUFQdvSYH12F8oYsR4sY2B+8vyNzy9j2n3cyjn/eyC52
gnOYFEU4jGgCybuNbLpRE/f2Jt+CLAc4SDGoopUPKTTY5F0UfPCKUtsBm+CDEbF+EOOXviB71sjs
GMe18ydeVcNC50/IgV2sVJD6nmbjMnQnFZ6q6ABRnm0bE0YHPI/gjPmRx65WbViwufL8aBDDGZST
OAyEOu8VRXbdVnVzq6bsh/AG3VHrwon/Yp4yueN54Q0G5xan9TwPzKBfxrM9kaqRpv/8GxPy198Y
osTFgDFAdA4sfz4sLRdBxGsYfBMyfGinOrlPiJTHRrF+4U9N53a9dCVM7p17KY7VK544vHnF+0kM
C11F4+ymvVgi6Bu+x2FGXnL2RdT0TNt86lJ3gIIDez0ZLqMZC6emWkkRo5TyJnTE+eDwZi/8jvYj
T3QeCEpjiNyKHrwsngBWLqqJh8tAu8CjypVJy56W+2oOPAoNww0PoVh6NSyT/L4F8qLpmQFZZlJh
C70X+Hlq80XCRrzPq7a5HaLBLFqhipfKPSLJYvtcuFBkdWXE+BvDN02fxDsCoUpbELsX76ob+C8e
V/zXp0hccIiSiCKcRC6m//kpZrgXQWg5/IbLNls0QoBD9yriRrhf0etti5x3aLIVbEVzc4Wq0m2v
XPRwNQmMToFQ6KSaPJWQN0c0dugUzcLjQqJ8RUeAFu8M3mpp7iLbSKzajgbtTk+C5KdQ93IpouKp
sgLssMbNbWO75hbOoxnXKB63F66SSN2iTu171EePU6TpHSFiXw8GPkI1JnezrQqTN7Zm1hAaPmid
jysdBdWuGYzc+5Ecxh+j/HV0tV5H2UDkXkVNvfnnHZb85RTDUYwSjJMYx+4og+92WBuLUI6qZC9q
LJcAkFin3VS5mCV0gUsMkmLv1QozkOJaTks9OS859eZ3RJlwQhYXuifZeQ3PvNL9kl71SyYG3+YR
LNZCtuNJIGiitGV5dzJ7j0wDHE/Kw8RIts6G0Ka524JRerW7PFaXEpKrzQTEeLqYf6wCXFyd1nWB
VzpbmTrpWhdDdvUBSF0VSz/0oglyti+ylVfCAdWHN+QrbZwtPEzoPshXwhi3nIcuQ9YJd7ASyNas
yfWxKctxbZwXkxKXjTh6zAvsYi2b+mEykIMJx3oX85b/wK5ETtsfK3iMGkxv/vkFAPAvbwBMSBKj
GCchdflAFP68OznhLJdjWH9TbTk1aEUMXdd8DI55Ut2ZwPY7r10gAtiU1mU3LjOY0EV+0We2t0sl
xpuB1LuxTIIjLDjuNyPVb5bxBs8VcYSWrR7alJlaLqSegs84Ks/a1CBLXYZsbIn7N4N3Niqr54GZ
bJG3ZfgQ8smuSh2wY2VCuYtEWe2SmMOjcl7TCgyyfoBFKRdjw7PneUWuSDiviFimzgnk9QYFBqbt
UBUvKAw3lR3GJ9EXbDUFZLgBeczuPCOv4+GUSynT1p9X8/lkURceiD+0hmo0KYZZvu5eLVeijrp8
CbO+XJQDbO6p1WleWf6AKsofoqGLloImzdpjr4zWVmoJLDtXcwIBT7xcR4yJZTOrHhM5KdYVdc4/
8SmH7FUvXah+74keC6iUywnI5t4brmsVPnNRRigFTdDeoIqvqjYpT11mXUJkHpGo0CeDS7wHVbZ6
h3uGN84zPfU6Cc8z63nm67Ke4XFPi4S9LOuhd9N/Xrah+l+cNoDeBf8kxDRELvxy8b97QWHy7m3P
6CQxNW3wVTVq1brcBUyDOqmWQHd26e+I612S9NSekmcPiNI4qr9TxgJWSzVNP/ge8zMnMdlT/+Je
pHnV+Za6rPXz+pcPFZL8SdyRp2zR3Bez6MmZh6i6u3h+s/vnQvArkiWFujPygLpoYd0pdK/aHD/Q
oM+WDdJokzGKH8oplvu4iqrUWy2w+GGegJh7DTzkMq5uwjCledOUG++hBlR1S3dD6K1Xs6LqllEO
9Dack+mc/dfqM+9Xq8+8e2s4k9/NBSosH3UxFLvJ2D/ZGBV3POTlRQRZ/20yCuw85I1dkvc7GdV/
FqAp7/IwmpaWRtB9k0KX3VrCbNnPXo3sG7UYoxHfVmPY7UmDzQo3LHtuSLCoGYdP08SWWVbpDbMd
X7qzhT/0FeQPQNkVzdrg1kNWWO2cLMOXA5buiOuGaEXbrlzzQPQLDDS9rRBNbsk8MjjLUpdNyXdX
g1UUHatgWnjaFfeLdG3ZvzG4XOGUwjBwzoZgaNr3deWyG8r55NLouzCIX9qR2Kex1+WaADxuYmPG
J9bp27hLhrPi/F/2AXE1nLcVFuKyYiFCIcKAuLINjN/lwLqBJXVYTfarrV2mP0xLG5RpjCw+Oj/t
XuOCmQVp0Z+w53Q/ybB/cGnbZqtIMSy86kVvPsTlVJ29Egn33iBC2NqrHJT4mEl877WOlf1DL9if
Kq+6fdQH5uRyq+iS5xrHYKWHIdj7HNYlV5UnlK95n6vFlQd9Fot2bFVRvAzyG++EFdTFO8rk4dL7
XfpnlY60WLbErF3ZCx9hrh98ct8Lo4q7rK/NyWvMPYJVDkm8ulQDZB1f+RqMcNE7B/UGSQuXflTE
NvlQjfVhmPM0HkejQje0ZcmHNjHvcTiE7jaUol4MIMzYv3hyAM9VMecyuuqar5q5ZxoTFMMwpgmC
yOU3f77Ikypq2rGJ9ddmHJJlyVi9a4vuJO2oxtSW3B4zXdujH2lVNru4bk4u1mjwjSfPajEwOaYU
nvMwJ0eqRbE1lPKbNhiKI5FTvCJlYR+cH0XTWojiCynsXnWmcfdrnqSkV9E3Mo4yLUN8ilxO8OiS
+KXLcCWjqyu5C6mawiRJ43ws70qiUkqmTVewKOV9pMT3yFU2l+XIi8U0O1pXEXPRHJJZXLG+NGkI
bJaSiIIVdbd7e9Z9vCtZvS0iCz9ByfVyNAjvcB7AT22cHFhEzbnLx+EsW7Z3R6D6aMgtIZM6uD9F
HfzIi2SqxyaVfbvXTQ62Hqtp7ypEURZuLiGdKzx9yE3DNtcg0MeNV9UHfT4mfOV6yDPiwKwY7ttd
Y7JxfxVTb8Z9kRfbomijLYSZqdKr9aIT7gpWMZt2WA7odoqHZVcW1RHOmodad+vsw9YevebOmB94
r0OxHmU4LK6Yp7gazjPoxmYzuBxv/VXCsFwNrY13sIxd+GXG7HMBS7hwuctxr8ei/ARqecE1Y3o3
cilXLjPHP0PduFxUDOgtKsr4HqD2MZ5x7IL3taKWbcqAlK6INPJpSFllwbjv7RA/lFCLx1avfeIJ
NcArPn+EeMJni1fymZb1b2iZWFeS8tU/+8YwdCXtd1vKnY0kikkSOc8hjuct96ZUYOFQGlpO8GvB
3X4hKEwOXgTJJNfVmLfpFUO8Hfs0conwC6fM8/Dgdh5+neW571TPx+FYpnnhvhKp2gceTOON7KlL
jM5ixOECIeeJXKFYNGE6VlG5rSKNLjQOY7WOwyZZeAwOCixxRat1SBO7MLYpdsBW9EMVB+EqhsZV
dGfVTKjeqjbhzut0qhxLVw/Upk292iUY3PYhOnpN8Ul/yPBlokeKuN8yKcldRsWLDItyX8Qu6dwh
y1JfAhtn//MdFs6Y+pl3xQLsKteXWtu7eR1Mxj0eIpVOQfa5U4X62PR9sAIRd1fKmLFjPIX9Mscq
/BxO2S4EXfztZ6oi7vZBMxVXfb8U1g6bpObEVV56fkpmUYUunRuGfMFFzk8xroow9VavD4k9OV8f
7YI6ysPUY7TH/FQHql1APparN/OqICKbPHF9ABXn+S2c2ueJ0PCjjJ2bhgqXuPFqbQa0IYqXK682
US5WMBnY5kLOGV9EeV/vvZoF1RPBvLuNsxp85KpZJBB/71jniokY4ocRV+JoYvDkbzEPudrc3oU3
4pZoSg6ZQmc0alfn9P44KKYwNcBlBK+O+tUr99aocmnBd+56wEK9s0AkN3Ri7vRpu1HeVALtuA2L
VEaJK7mPzR7OIitM4wqGbjRppd1pR5dXyI88zTO86kXYkmbPGGg2ruouUpl1ySZiBK60FuIp1npM
xTRORzVk7CMdbznpxVPIMNtPrCwXXo1ogZYkDoudV3Vb7vsSsLOs5WfWxF8UGMkyi5m9oVwXjy3P
93Xej88eFzMeofBvceJy6jcigFPqy6E2pmrlVV8T9dVQb7iWTa9YN7VbM4W7oAnhkYVcr93lF7qi
t1Ovgr6qLMRFiiskNt6audB3vLDrKpLHSeyYqeBRUlmtMovKFZxgcrQuCkuzYag+u7hxWgges33v
8suPpmNus4vqM1IB2sgob9fNFJrPVYSOwt3sDwni9DJ9mmnvphddsPS4c5XQCgt5EFUSvGl/gNrI
VBYE3vj2B+cJgNtmAu45uKaJsSTtAk/OS0y6TN2S7lFYRpLU5aBccOCKjUsrgnrVS1fA8hiOgatg
kEfa6Z9oJX5Sg4t8Um4Ceo/G8+SSe3oBaBksVQTFGsOOP4S0YrOxmnsfWB/f/vMNAfCcH3vrdEUu
YeVapOIQQBxjF1X+fEOQIiirvuzNs2GoXxTO/9qHvSjrFArg5GUcM4z3PTHhIuIxWmBvuhC86SJq
bDZyEHnqip/Vpi/K/FJOMLOauHdz5UMupmOz0UGTr3xAFvf6h1X2hb6nbqv6/gXfz+BHXdM91qQT
uyt+bYUY/mv0fN8TcaXRcHiUU3PWUZlOpRKPStoV6YvpKQK521OiCFyGox6f6DDZlLoc70nR4UIL
JtIfCxtEC+/wOO8iXDMMxKU+5rGrJ/Qu234lv3On3qnXld09JS4Z9uuike0PLZTJLbXtydclCzHc
g0ANn1CNqxWSeXuggaKHIBv5Kghk8dTA+iQaV6bpfIK4zNrszNxdmgLTVrcIO993iMIbd2uPT7DB
xbYZa1f1mVVPi1wr08GAvkw1GyuX1rbF3fVdzsbisTc2vLm8zDA2dgsLF+N6ihft/OLzWD92gw5v
rviV69e8bJoA68t6Uo9i0Uy8XrggVZ1dJhosbYPpylAsz15EhXieCjTuvcYGkNwx9eQVP4cTFu1g
SxvXLOPm/N06tlThv7hYeO4afLeBYERdVsY1GcE5Cf0ualFWNQXj2jy3PCpuXBaaH3NEs6NtxmKh
XPCxxA0um6UH/87sDa3Bn5sGmb0PNFt628VZf/aKqutmGbGEb7wa2A4cQ2bPlyBXqfB7pUl26OsE
b0eAxYJZi4elpF22hJXRy6Ee420lu0/ChT4rLbhr4JkmeovRAIjLlsNPSYnkjcfiOV0gx8DViVi1
8do0om7utXO9TUNv3AmodYPSklF0n/Bp5f+oInKZh1DFfOWjZaY7fu8K2YtYZ8ODZ9Qod2W4Mtc7
r1YkTm6GOdHjVQBzlFZKDJscTeXBILtsnbd0is04nqaqdVl1wMNhlXVBu+BJV8ZLb2qC8JmaBG1H
mk2LLMv4Vo9lv8ysBWdOmn45ueTOOVNjv7TzSM6YZkl0DLzbThSg7o4UrpSe8zvMI1c2mUUzVwk9
7oK+O69NIly5OjbdJ7Eid1PQf/ZHR6Ozad2boNiAesj2XSvjHS/ZfZvb5uhb1tqoVDtOa+YKae5I
9yIo2L1SpDl67crwLW9+1usaniEyO6bQ7fj0ei76wy4CDT+27Ns72Kukj/jRpaq8cj0y/fnobaz7
dj0s/ahCx75J6vg0X1YmkeoAXcX1xsWNrhlG4uEYAu2aZZLcunwfF+5HxfJjx1GfFm2lv1RFe0dz
xP6M2699OcauCwKYlXYdhN+aFjyXMS0/ZyrOFqXLd9+YyAXUUQDJcYwkOUrSkqPAjd6VQN0nqoTT
ks+YN5TJQ8ydD9iHwRyA20wuyj7KNtfUnC3ztab90b0F90nG0cvrIM/kBZH/HcymFpDbgPdqH4d5
cgx4003pULvUYoeD2oUiDqTAdXAuq5aZdTkQcS8kxjcmtCLlXRvmiwbhbBmEiq69c+BOn/pejrd5
kGwq18R2uJ5/xP0aa+fvFYvL0dc355YnwYoA12Y5CJV/cPwnwFD3tRNxkfbA5foxos0NCQ1cVbUr
IZCiST1Dd0As27pWx6LryClmyCxURaJdkGh36SYU742LXPf1LLx6FXUVbgaY890V6mI1bOBYi+kj
qJtu48o7K5d846fIVSPvrKuy3iWBjF1INZFNT1DAUp3Ifs2rOFx4M5qJwnLpIo/MFTIruUlETlPY
Q7qReT3dgKIsD7lqwboDtXt5EEKLBjPyqSL4xU64/G4UTAl1bXzplI3boKrtVxW4Xoqoa9hydEnx
NOl1/aADntIoiu/zJqketOzEKuyUWnsjFC25ZQFde6OHMlAGaesSkjuvBmE+7HGGXYA/qNa4PE3+
mEuYH6fKlEuDXT/uumrCYiUKV/zjuSslhih2FUM/9KAXajZfRmGEdWpKV2q8crzqjtt4kyAb3CjG
I5JaVIsbLuST1Zbesqqgt/08qiIRLEJlxpU3DErbLauzIHXRC1koJtyxktjxKYpc4cSST6aP2D6z
plmULsVTFUhOH6cyDN2LG8mzF1nw2LGK3QUu6XxucWn3YKyfr3ZYo2Q1GBstPRaFzZdEW+kcBeIa
zDb5KFxdMDNfWlzESxpH+iCGkJwAGIeFe1OKl79hmCwE68GgJ+jCs3Pm8p/QBRmPXpM4e6PNNudp
uJLzzNQgWF212TbGsfpeuCTuPtedvOtcz9xlv1W5S/pblwm9uOu+8bhs+j1DrmGPmeI0tiD4iJNm
UddT/4EFTX8OQbnLcx18RCW2hwrmIB1mljQD2ciKm5W35pI3S94Y111sXCOIXzrSeX4H2u5NcNAP
vd7UTP74C2QGi02bKZk2KoEHO0XnriBT7p6MyFd97Cp9YEiasxeuXHayRuNVy5pb7Jsq6sbVg7lo
XfJ+7tW4gPmI9aaPXCWNZdJdYXHgYrNIlXcG9qVrhQ2GW8l3HrnCVyoHuLjzhrwAdqaGJKCb3rj/
G7EVOoxWLkfepK67NP/euOYyoNl3UiTCVQja9hHn1LXsg246WAPAngSp7RbOSQyWl0aTXNzQeOof
w4zUN32WvMGRhfKoJ/21yAp4dpfPIswh/eAzLTphCyoGc/aaZOQJ9Ixd8jKRS4Iu+q7SN97YZy1d
urJzvvGqgHG7kYJES79aPNbjDYkCkuKENeseaOlSmtSVClmNDyFylZWagDgdWMu/ur133wOVPSLo
LjATFXAdCl0dx7nC5aLpTVMH4hvJYZG6I7h7YFMWbDo+jlvXIdOf8ynpUk+RymVbXBfIcz4E7on0
3DWvRUX/Lzlw9DfOJAkJAQlE7sKA4F00Bl1fZwaoyZ+FUGncV90dgEFzVm2kbkyjqtR11LRnjxnS
AHfo593Gq94wQfJ+lg3AdtT/S9mXLUmKa8t+EWZiEIhXYo6MiJyHqhessrsLARIgJMavv44iu6NO
nba973nBWIMEGRPSWu6esXGeadgn1bxiYyzLJOhuJ2ity0efZN4G1Sh0hCPf6Dt7SCVV25qSH7Pj
6Lsqi8Ym8SJP35HlYFOsGVQG4+zpbfAvY+w849R++y+7V9vbr39pGXgRnkNg/wAHHQBl9fvrpVui
+SD94ZvXV3IrM7dI/GU94S4He9Zwgcd6TsxTm0fFwfryZVExKIoA+gB6Fzl+kVhnV+bsLD0/OpV9
hC1QnWEzGrr3v531nvCuvvGfs/973uC1W0OzeWf7lBSA4IQHKKzZbbE1s6Ao72xj0pplMBa/mDZ6
S76NNXXPkt+Sb2amW1xIOOmKjG50YnVd37Op3MuluW8PqNf7Kxn7/g4FWP4s5ri6DyN/FXhEfbbl
5CTAKJtH8DS8fVNiE8lZUGJf4PtJMfbhn2WaaLzbf4Zl5yRSjMWxcfGTHDa6Sdgoqo9swk++w0d3
Z81qjF6cOqoeKw/NOCDHLn7sy49c1HrPnQ5UA2sW85yEQzqdh6Kf3vzqr0LO1ccgqurOD9jyycbU
YBrk65oRfbTRKXBWMa9aAEbJiO0E7sBORmSebe0dXM0gfqlZXz12caWedE8vMuN0Q2mRHzrAI9ft
GFG0NJr0IS8WjGyp8k98Ob7lrPaffVL4hzB3+VbTov3Ook/HRPzzt4Fp577/l8+/H/j/8xeDArvJ
Ii8GI4f4AKmx3yv8hKiqjnKugdhE664bpbeSQ+4cyUCzj1zGwJ6jkc2iFrCvAOtW68+KLtqitONu
nbziHzGpRQJcQXgBdGR6la1Y2bSqptVdxuPxauKHoFvrYiCHkOXFyoymOc5k+KxlV/yUzSWmQZsl
FQAvUZeyb1LqZuWhGf8UpCjRSaLUyYg+OrpaDTvTBvNDrdxs7U2u977M05s0/znPX/N4DlaUYeJk
TQOOEw/xXK6L/pL685llZY1NmwufYkEHuEfWnWfntR267mKzrNuaU6fmfdCTH9ZvXTZoD1OvUEo0
NFxdr2CdeplSu2OfdFWV7azvl4uxyOxQK9Z3v/gkfn1Ohqg1HVT0dVP2UrTqyM4Trbze6NVncxza
1uuein5tnb/ddTv0qBgD8LSrdKYOGdEPvhijalsEbr4amED3qcS681Q0Xn+nSjdtEtU5/Z21a1Zn
K5O5+Yb500agUFwDrVlOqyFm+T4KjXyOOh6d5yC9DwMOa3F1AhA5bQg95DGVz2TMgjsnkD9vGQMl
P1VVRBvQk/B4WkZ6oYwOBkyZxM4RLxMJ1Iy6sKNnmxEIVe4VFpVYRCFofeA5bXTl8IfrlWQ8beU0
zaiwIiPO1SEtZkDx212uy/HJej3Nqo0bu9HmOkOdqkcfWK7bpJE745ufB83OzhrMTXrJRXZkFB2R
lYlMsYqbdNqj0W4HmSwNTqOR7zbdusYZr6Nh/VL5xZ2k+F07Oi4eeta0B5WB5ChC72RHZSxz9m2D
98TelfX5XnWsIsIuNj8P8nYH8CHHKhpTTmP6fWkvnhgICPetWpqAAfoZy8GfR1SmXT/emJDyCtwY
rMbzSD7aFD1HPp5USyXc8+qNVwRmF/fbiWrxA0wqsR3nAFwWx2vexJzuXbATfgRtqtehqb07f+jH
J6fvP12Vlj+yagAWDXTLC8vi8t5LZ2zulkAVjj97FTmPeVqXIGwYsbYX6Km8A5roY6r76RIJpztE
eHZs7EVE+lI3sf9tNKPYiWaIdxrgsw+g4FZA5aVbT+hiizpY8OSYu6FQs1p1Y4EVck2Lgwto27Mz
4SVrhgp9nDEnClwiFF3drHq0UTfM+3WYO9nOmtyJg5OuxffrVC0+wwoQsguLO/LskSnfpt5cb6wJ
JhC5L3K6v+aakYtEuXMNeKP/h50taiJnFwcDXeEh7D57zhg8SXQQl9u6etDlX0nFy+utMsdUR1Tm
SeIvKb6Y8TMRY3/rYzU25vrve26Cbl2kM9/Z++hqEgD/Xn3d8xCye9OJ6nrPy8cB7D0K9sgypaBq
vp+jaG8texV734E3DNf7+k/3bAeN2vlf95yVLQG3oub3phq3g1PSXdfGh6YEmHzjdE14dBzAdxJ7
OglQi1adAWU5j+geIC1EmFPX+NAId3W1HYPmRUEZAHZzhuHLHAMx1TbN2Xvp8+ZrMlJpw082fPVi
+0oSdEHTyinXqCF5k18+F1qhNNCqcd2SQjwDGCmelXxn+Dw92oQu8vwNYXW7sWZDSu8Jg22iHSLF
xNYDH6qt9WlAKlG/XoERMh3qXqy+hmFezU25Djsld7nXi2eSUXM/ueHuliHV1OHP7Oq9nQsNrxi1
PBScVqpp0KvFDduhbTZGCbDh+mB91UiG0xQU32Y1dwfmK7F2CSt2gRnpkZSVPGdjq1fZuE4r1CPK
un2dSSUTwZvpLz5vRRXpn5OY/xiI9N5YPUTrok2rC+hg7ABsa7RzPZM9jimfluKX/I6l8V21DEIZ
ZIdfBO9HQX1gUc0sn+yVx6mmx6IACgJ07F3DwnZXenN0Zwr+lz94asOpQ/Z9yOgZS5lsGzSZu3Gq
lK6nUsUrkjL26uiNCgINBPvg/mAZudSyMVkykgfORrzIxai2PPfqP50u+0ORPvwIR1KugmFKn3WW
Oag2l+Se+fPXtbPKa46/XTfvMvaY0jleRZwPb12Owobnpr9db1B5xJNaN9t4atxtiI3btjUodqci
FWAguNGaTr37w+ncJO09/S3WVbTl7TTuSVnXb3EQHpVcZm1jdwWGcHf2x969r/KSJteRC26Nq+k5
jd3mGAVlv7EDZLUD94t9Dzwutq4Z9GGBoL3Mcfhg48AtVqvWVcOFozx4iRwU+q4D4+xxdoPoBV87
cxgJL7fKa9Pvabu9DvRZv/G6GXtf0s3PA28/rjciZ5o4aFjcl9PQn71Iuat6ufV8cI513lVvM+PT
3mMoK0rTdd9QPkpsguO3DLwMVy70VvUUM9DO7KU01SbRWDU8ZNnQncKeiLUNOFRvY/xqvnfYl+5Y
0047Xo7Oex3gnV+u2aharWfOxCnL5uIxdHoQvJcXGkt+FIqw7HsKHdbdpW7rX6dsC4kvnObfzBxm
u3Fu2n04sOltrr2DHVlKn2KlKiVAD058X5WFl8x4JL1SWb2qaaiSnCm5r7PSXNkMltJAjamSlIdy
f6M5uFn07IzMOyxP09Yp6FOzHJjA2k75BWpLy8M1B8rhqWF/cFAHrw/URubzDq1ef2UH2axe8OcJ
y8mztcKxi48jW4pide3tsMx1j5Hok0g0/FUEjvNYZs2dm/bZ+xjVeHFKGSa5l2fvbeuOu46g3WKj
oczE2gmmHkUbRPsh+CkaRi7WWmb0Bpa9VsuM/QxJhiWJKlx3li1FjwRIjnITsJ6d0Ilip472WJ32
avT2Q9Tde0ugTZmj1r+EnbHZ40c/BH61AK7HLSXQY9T7+3TiqN2aefwzc78PQVbs066XK1rHfgno
ATeg5Gh/p4DCBO03EzuvBzNf01o+zS3hgMaT+6/kygG4Yuzk+mp7lT8mnlLmALQGJtPVcxaS4lHk
sXgaKM3uKI//6kKBmNcxufGMxsfMXgjt8D+6xrgoBwLkk3c5MIt1WLyLzAk30olRFVtMNaQUn4Ky
OVlz9L19Dv7OU1CnC4QYDYepKt8zjvq435B+WUiX74wytmtJ+hUtxFiCm5ZOBxvtSfQjqHl7b4c6
2Wb2yfjWQjTjAcCRV3sdWQXqaG9KLvODyvPvN2WjsnWvN+U45YjFQqnQqViYVgsHy9b6rFkN+ZSk
2Mlc63/Wx/jCy2KWxmUzMycFs2JJiq5MrH8muibZOfMliUq5tCuyzTSPq07GxXNG5fwKGNgGxe7u
yVpkqLFEy+mjtZjrH8DoLq8WYHInP6uHBxtL0YgUU83urQXc4DPgovXVSn3/vRsj92JjVSY/XU7z
SzTP8ytJgTfWIoD+xHJ5RlqR4LuRnmzUlVmbVPFkTteLdPWY5K5gdzZa4TmPwnfQ3l2jIU3xnRLR
EXgL8hqiQwD+9NmEbXkAJ6x+mcOogG4GcdfWzAQxZ9amHxFwfvgUqzLJppQ82SAxuFTt6/hYaad+
Gcu+3lbFqBd2Wf0ypL48gaMM5r8da9ZRycSLTUX3okxQpMbCfUnl3dBvfPA9tzYaa9QugYsV7aAv
wg/4WpTSXYNKrC9U1VCs6JbTgrM+AYA23V6dioPolSjtPhQSDG4vqybonSxzEJUlEiUQMCwPaLrM
u6pMq2c3HuRF5fxCHNepV62YsWFz/ehgozTX5i6dUMdNpaqfrQ8F7O8UzdmTdeXxkO7tRggNXkww
uXqvvVrj1xezj24TblM+d2tr2hEedCXKnjxZj8ux1puoAKl3uQCfyuGh66drus0Yxggfu4aWe2sy
bvpzUfdPczR+r9LenKzboKST4APaH62ZaRUcUzxhEmvaw9B6L74R4myvFM9C79EYNKtbBqHrcZBr
fFDEwxCMZOOTrt/gl0ZtK1NHazuwR2vhafjr+tdqdOTWExBPWzsLiOzefSmKnQfQ27NNp9VcrTwy
e1+3z7IAeyD6Dn5Bhk7RHG7BEl/ZXpftepXAwgGAwY43lz0rR3D2PSheWOvqGnoniZtx3HHVffXU
dJn7QC5N/WrM0CBuxmgjgqy7QoluncNUsyeSV+kX6EJqEB3GsfrK8+Nu2HZR1G1i3uTroczcs0uF
OdOSy3U5Cv5HerBMoVucBP1/jNvxeDRLbP5EvZU9QGYqrwM0t4M5seDWm2np2DfTAlzrJdmEBMkL
IfsWtWN1x+p1C7TNgY1NfK9996fi/vQRMs63TtuGO9pgGYZV23lqRfxksAq1WWkRvU6DC1SYHOIt
oIwY47mvfZebR6hEqUfhizcuyumjKTK2jRowwTo8Oj84XixUDhMekRqAMXRS1NJJEU4rTxzblrLM
0Qa6peRLB6UcuVqPvB8301ADBxvF1UPqeMWBoq93vvpUxYZzOBoANOKWd4dmbMnGA0Jm14eE4UUr
QECZA7JjVc/WJu39VxstI8igNMxLBNB/2xHqMavGGeo0cb2anHkZb9zWTA/+cphkPj0AUfg5eW15
tJb1s877Gmp99kBCZwRiPI/QXip7UGzByZ0AeXihZacXzRm9HRYzcNzoEBZZvrLROijQhWwDUN8Q
tK4G8NLYJ+6jtdKG90k8gbBb6OzX2dDxy7M2fLTtB6c8d14FiNLSsxggb3WIU0N+6VmEmVOtwGVG
QeifPkZcnk3beWiVy8ttYDiNJLGmPdwG+hVF3x2DhuVKeTp/XckOKGSV7muPMXGpsE6oBjSwnCCL
9o5TeVCNGsL/dYYVPqgV6dtMDKpHqKShShGQpxAs5UH19GStbnToHXf9H9ayhyhwp1VBKn/ny8F9
6nuWPfWopy6D7TRpbpzl252vwfiZ5WqZ0XBKTyCK8KeQb6kjqhM6yG+e/ZOKyQvXAQ/Zhiwvnz0U
bXsnfN85WwusCHkaB/fNWi30jk5tzeadAAHmlGfcvR6AVP86o3nc7UypvtkM4aovvzUnIVY0aIoz
WM8msRpcM0D2SSyc6DIoEd+TJSAXca46SIOEETSAeT2gaT26XyOKIv45N96+T6k49BCYe/LdOXgM
yl06e/pJVp15ivDTDt4/yig2wfqGUYFhFjRfgzRY5I9RvK2ic0jHVVh6+YmaKrjYwxCPIEfPRbbt
2wk3vQQ4K6EjMy2RoHc3o4+Sms2zUWfQL32V4t2m5Xiu4hCyQiG7G0JIIcUuFIYSG7D2EnXS7A9G
s/6Rc1Cuqnjwnm9nmTPxdbP4nAzRoIx/jd7yxpqe0Gj75AtkFcXZMRnw9l9iN/eeVBM/Wn8LwjzK
ZrrZA0SivnFsk+TYhG99hwUP+nTYci/+2/Cq6TPQs6PywXjo28zg5r1jI8GwRMJZu/jsmfXZqM0b
+pb/HoVQ0dfYuk3bVTxwb+fMfnYGNhOgNd6OxwkYBOu6+e1ZHZrs3LFA72Jazi+BSM9Oo8Y/l5MS
8Gl7wtWXJ2p9lsRF1jvPKd6Jruj40WndB5FiD5Hbd86e6nhWABlNAwokeE/D5WAD/uwBc/T3CIa/
9BJKCcI75PbaPYuAyfHq0ewGptwXvJXObhBZtbam0NScKMo2iTX1WGKbhpVC1uZet/IdbzsMRfFo
g7FTt4nCN+/OMb77YiduC4XC6mLyEBPHFWrtKSq8L94MejwFXa/h3nixLEdLfiSAAPVB4ogG2l2B
/06KYr7TpWyA5RXBuxNWqNYCZbs3qfLf20Z/m6gvHjLUP1/+ZZDjTmRd1V54rrq1A1BnibUSCIE9
TpxgnduTYV7jiRXuQz+kW+l41W6SqUR9HJgKa/o6wM5qefha05hYrWbJ1eM0iQBYt9hZWdAnIV2N
1juVUDSY+nfXPVdBMH3YLN6gedY28fgRswkV9CXL7x2bZQf/W5bvKHdduSFHNaTs3wMQq5cZGtN9
Xdaav10WWVoM9VY5g7uePA84jn8Ohb+rUVMBROxvt3TxHE/AeQPIgzYnGwBNorroru5OpOkhwiTx
XcZz5jU3ItzLSdFtGRD60QNKKXSbfxYREFSQoGGnIoq8+7EPogQ6ffnnMjJti/IVahRfI120r+1I
mwDK+NdI5Un/OrJ2Gf9UAi3R2uzztFA/FpgKTflPQPlQfWn68JXqWG/qfsjPrXLKu9YZvS3g2PUz
Ki3obUU9hECgsmFHlfX0reNz/m5QjF9XdOAXHqTN0aWo36URkGGFBqkik0J95uDKoXaf/yxTIAOc
Rn/MeazWBYUCVd1F/YG19Tcs+uVajQFqUSAyrjIzse9YcO7zqct/utQ9lUXrfaukuzBJaA7MS+rt
GSvDfe27aBLlqAVSbxi/BWF9jmM8W10n/dbhgdC5NL6kyq1f+ihPV81Uir0b1/ULQatqj6fFvGoC
3rwM00DuDcB2+MrWLzaDjmyfzZN4sK6wjfWqYIwfbP6cQVVPSVesbRRFfEgdjtGjvZR1MT6uIZvX
PVrLcD9OypxkRzt3nrfONqwLurZmmEGIs8+a7zZ3rGV7kTklCQPlAdiqXL6gdHXpRVV/93PAzQKQ
eI8tY+rNnaut1m79fUqhbYZPMT4UTUU+GvJp0x2X5buRYWFvTeZuo9oM32q/U3sISgKgskw69WJt
gkK+V630DrXH1cZO2jv0WOPLCBqqiTeFHxyati6fyjqIVnlQYQER9X25qvsUj0KFZzWqyU+NqcU9
n/oNqvJDuQKPptuzfnDQIF3s/8/B16mWq/3rBG7Wm6Qw9QEFD5REzbAqvD5+LdxKnzu3oYn1V4AE
rpts8K9pbTX+kmaY+DUtxGLpACmi9jzlPtYbCZqIf+aliRMdud2pM3PwDgQ+KgM6fyMk5vdhqHgy
Lz+iWB/0u7iooHCwmKGiNClRKDhZM/Vf+yw0bxyotssoM4i+LZP1IU0ikL/LpuiTUE7dH1q3a+JV
KE5g+X9XQA/2e+BHxaJTSJ6aMIJgZ2mcuzQGy6pFTW7r540DQKfbAn9WFt9p3108O34uWdINeftn
UwH8N0ZmeB39Nt80aQz5gWbqDk6eA0WUanMvJ6dbNyVP39Ag+ksWPf+ZkT31fNyHcr1XJtj4ES3f
Paep/YeiUO7OD8LuaPjMz7qv6CaHmOkLWX4o0MYcP51Qbx2FmliQxf2+9Em6nxzw4o32/EVcl+0b
hSKENScfv4BQliiupuOl/t6LdXk1hwzfUlk5Yk3qIngVZES33K8qPF9hGlqMMMP6mhyhXb1XYaGu
0bDNzB7ipHhNl2ReR1jnCW6u0SZE9wRind11rJ+Ocp8GAE/ZmSU15b5jBDjv5Z7juMn3metM16hY
ONBZ75JrdBZFukOLHQiw5UJthEZIrnz/GgU/nO6gskWvJs+JvyMmDK8mnm3ubu40u46txmHeeTSN
r1G390Zod6ogEZM+aNaYPSBYr64ZodGqeqnP9oC39+us8KEQN4+n3zNsGucQN0MjT+ysqRtNVhWn
Yl2PaXwvAw+A4tmsRN+k92BcAKzF0dzcqozPV6fNs4esLj6jnLoHa9kRoZOi9CuHbbGMv6UWArUo
oBexfVkuczsYj7x4lRiOdrj16zl37hiHfBJ4/AA4LQPSoorXqk2hqLpM7Er8+ADgU18kzfTd7WJp
bfI75dQPJTbkv1xmKPFQBWq/2Njc28UirzwAitmcbv4uc+QxTJ03e+Xb3HnlsRUKY+51jug5jdwG
Ne2yux6cPOhOPOZQ2W2gkvC3WwhOTWJtryG3U4pWWo0HLwQ0HLkmgIWcrqc21TTCSbjR8TXyH6Yz
IgdlL0NrYbnktMwTZh12RdYOJoetsiqGZkvBsDYrZ/CI3PigMnzKrRnSMsK+iddnEEiytxZkR+t3
oUt7UC3BMnaY5g9XG4hsadadedMFrxLVAOsvZTweZg6+/nVyaFejR5IPCWogWNCCYX+yh8YU8ald
DtY0Bqg9kkK2x/oGpdCkRo8fbHOIiaIy9TfWvhR63cX+fIeHcIDa2BII06jfoPCF54oF4FvsvY24
oLbb7Bsm/zZVnLpfw+yA69g2o0dIe4wCayO9mybPOQHSIFggoc2DwxTk1XlYDvbM+nI0jNZZRCAy
8D8DHI/kX4YVDrQISFMff/PbSexQtMnTbYvl8vWK/3YxO9ZtY+BEyVKZQ+lXAGC2JQt53+oi3ZST
rnJKImTxIczIprVSTLecwc/IisTOsPN0VCQURJxnx2uzQ9RIsRt4Jt7ytHz0QaH6Y9ZpgY+F+TUj
5ua/ZKSOMutpNtD8jD15ijuD4pXJqpNHIoiyFsHh5opEEQLh+0/KbUTrld0eAs1ntkxi/dfkaCLR
upeKrGjXmYepwRMa4EvUGlE7idHua6N9DRmoRE3UPFydTQW2vQcKp/XVS0C3IP9ij03WdpprwI2A
SwV3eXPT0RqdiayESLvVzXcV4LL27ypdvyt7/RK3+VpDMfW36X6fyNr/WdPLin9ZiS986/Bgt0NY
pcZVv4U0FEA86LiMCeQOIAwxuRKdnVqRO1VArNznMG2kS7XXrTNI4ycU7/LWOsM29FEWmfxiXbZ5
0viDflLApSaQc4sOLC5RLhna8tFjHzZmPSpOC0g3xNXq5gtpHiR5JRbwDG2fOLACT/WTTbcHQK6x
bCcsul7D+gJOilUZcb33ajbsXUmAgZESrId8EGeN2seed9O7Smt3wGeX4WgjNgcsc7PSbu+v3SXb
BiJQULZ1709oSgvvWNOy1y+pLOSGKgLGAMueoQI9fnNliW0alQZ9aNVuRwF64VTp6TipMtxh4Zg9
QDCzhZBZ4L6V2DonAzh+f/oF5FtiOmSJgHxqNPoxMEuBm5Qi716cFE283m/FZYiIOBBRFgdnWXeR
WtUbf5zGl0ZDEyYPAcJ0WXm4zgQNSRRXUvNn3+HrJ2R1SWe5rn3T3PnUQx83mkSD7tDftj2zB53r
eh9o/xKoLDuH/xxQWsvO4FA4J5kzb0eY/maDN/9vufOo+IJt+9c5bkN5yfqjkd7Gzn3z27Obb25Y
fsrZ881zS7357M2U89lzGIh1y83aLFD+8p0KqwjNB6rPjMd14kSZvx2Z1BsI5dXrWT7GkaHPTm3Y
S1N5D000lfcEjdQX3blzMkdG3PWDjF/mtNNr1F0ivAaIBnoItz6W/6AiwYynKT6ALydWdqaib91z
zPkPG6RgkT2l+LpgzX1qS9oc5JSBblPaY5pLsGrKHlgGa9tTiQ/REYhWc0fHMX6VafQdX8oBuu+w
vM59lhUZ7q8WD1DYYuPD1QqjvZxr8mituESFJBTBU+VH78Sr540czHxvD6AHQ0I+9QkgCvBVKvgK
tEBUQvKYsY0htAsTYSNuy5MM2oP72wyqLAA9y/iugvDj6ebvhibeVD7Ql/GgqjXwh8HGQBPnwQB0
8xDUEf4jQRB5kK1uAC1ZDj6qImcp0ahKsRvBqhS+zs92fjtD2H2xbG6RB17Shnm5D7uif+i6dVg4
44nk07CWqGx9FmvsncPPtjPdmpQSgqxOE12mHm01G1AUv0y+Jt/6gfpoIJu/Ygke26RNfZRpj3/k
8MtpQQHBRVtXz6si86A67obNBhuU9LBIRhhwKR5C2jYvUECq0TGrIOVTBc2LxAJn1+rQrG1URiM9
t4N8QzFamFUH7h3rcg2pfHRnh5zPCY0GqBVlsdzVPRR3k6qryFFDxO96KKvhV/PTmUO5qlwnu0NV
KLuzZ+lc819MG/jNJ5YRDauKOrFD3Nls8NtC9y36UCPn6HhMElpxnLR3fZYXjy5t+4QrrT51H77E
I/Ffym4MoC8VpFvR9Ok7VM9RFmjaTzXLDmCtyVygL+KfR3Q7V+C2VfdjzonegbM6bSqgvB7CYUgP
robQc6C99MFbDtg1qcvgB2tVoNy/AQYWi3Q9XGzQpuER/RfK18XRzmEPUJIFCDzbok0FXBoP5rd2
Vtss8KfvftMMmw6N9MMYdcUu74EITxf5j8Iv8kuteLaCGFmISgTMW4AvpgwMoE/+BOjFPyMc6Iuc
HQA3I1VByKPS0YefpQN2PW10B85d8z50n+HihuJreOiW4iC6BCoBgjnbu0Q6J2YG59RAouekgbze
DBn0SmzA+myUutjmgmGHHMBh1SqGcokDatx9bIAQZ1GQf5JJPGmlIFMMaNdezxAYF6pyPqC8urIJ
UJsp150qg5MdmVaA6mQdHhAOqZ6kS9DfvWJtYkPB64S2+X0RUu8eFclhm0lH/uKz0bbgarWUM7ZT
PPXlpsTOqJ9Ghg8mxtoDbYV3iesXa/g1fiASCdDfYayjP6N26soN1t1iExgm17dRahmf+U2f6CmN
djZgbyUF9iFBBzpPrBwURFSA1tT8bWpMed83EJ1EQx8F53aedpHS0camsRQtAvwvATx3l+j/eRTE
b9Vr1+nE8b3+Af8Jpn8AG6F/gATPIUYn6XTzd3mFRvE8M2wHkWYDpSCQmwQ11Q6yfvy9034yw1Li
ivx7CGegwj6w8J1Q8iFFHfws4h0kyaK/nExzQENY8xZpJ1z3MfB1fsbNQVes3wOZ5d/TRn+Nxiv6
AfTwTz/r/sJ02RlKdsWQsOU0UpKfOW3ZKk9FiX8LA98tYPrxHv/XgiyqgQADa3a2sj9W0wccl11G
wAqylvUvLpsVzzzdXRu/XlUD8LeIdDSTlz468gkgYf5sD6DPOOsC4rxbawIuiopAqqadKsBRBJv9
pF0z3dNZ9i8duu4rBiTgwQZz/Iue7cyhrGOjJBLjnaz8pWmBoa3s+NMEHJcNWheYFoDaBtO9tWiK
GkOqTym2NxX+4dAgj1ZtoAegdP3/6Dqz5UaVLdp+ERH0zSuoRbZsWbbLVS9EdZsekqTn6+8A73N9
4sS9L4QyQbIsiWzWmmtMuPzEIlZUwReVAFofH9nWntZr2oZ6+yUyK1913OksIV3dXRdypK7o7oEl
73JXVLBdrje9zWtr61J1/b1q6uJxu77lJ3sE0sOss17hIiO6DYlJAJ8X8yimkPoOpZgeJJOeXm1Q
OWM5MfqI4jarNqtHM30kL6XueEPjbbFw+AB+yrh5m+QgEFfqABXLGVyiMnwgt/6IQcg/56HNYHNz
IAoV80y2tSidI3xAuC04Rx3MukAkIBRE+rYSJKQnT6Rjz4oj05sXMbhjTzD+cAl0m506g2gyjV3N
Vva6PVIs5EaN0LWDbvO1ZsDlAmlQP1yQ1if+xCxNKJbIGVPyqEZ1MLaRuXNrnShuvirJT850m711
ReQBgYv5+36FVDc0dLkEb3oaXdwsK0Luf6pDZf57BZS9CNWIz2A0v3tD/DPJYu8YpZoHjV8htsV2
mFky5Ve0vFnpXBztVfDgttM5k4L/1bN3bnpF3m75cymSZ0q8vEPSP+uUF1PIrb32hvYDtxHXV1GE
7cw+ItpJkaXEHCZQZ4Q/eA8Fw8jdQ5SgSnZL12bYjPTqs+epGLmQJ/T1BZw/6ppuj+jZUUIBtmtH
pgMLqJ55WS2yy4Rs0U/q7rEnHI+nQfontyoNwaDR7eNaaw6wTUt/NBGYwowKdJEidEq/a3a//Oya
/hhZ6bldrCdDSPXiwaH3mZyGvZfKygee/E/U/5RVmQbsff9mk8Zn0X6vsH/JvOrbUCIm0UV/MKg6
1lGr+aMUta8r3+IqDywq43322I+yTsyflJLZIj8YfDKVJ8nLOO1flWXCzjLfqQZoQiTH7E5kqvom
5WgHVVHGQF+qAoGV9UNP9QXBN2tKL63BmA/zd9hWe1Exwc7l0J4bkV9TG2X1EpO3s/L2IKeaUs5o
+KmMVfXaR/80Xk4gUbZvCtFR1gnLVcAaCShcg2E3FUwei7NTNf2KHpP/ZGmyEyzfGYnk+LfIYnnV
ZmPcDcVrPwzam+GEAwrKQImSV426kF0NWgtEqb1GPM1zLauruUxhDdH0ZcnL6wh/eq9RIrNfcr4M
Er3DEW8UGabx2Wu6vaML8xzV0qDyZbzBI5AsPrvmmNqJ8Iehf0b6sTPlPKJCNkOtdhVfhbeI0q6/
O0tNwnKulx3wDxkm2XiWPdpcFasBYMVBpvTqaRypMavNCuEruq6o9sj2p85bXFP2nnW9G5aD1TOc
21fXWZoXx9wnfWMfu5765CpVAclMQVK59mlZqGMw4bLATqi0kG25G4wUJqIPhlpNxZrZdDMqDjXM
IOKHrCJSfd/MDQT33J4knFYeNtS9Ff5/nVt0lY6qtocjas1zLQh0oY7k0u1VtO305wvElQRkr/vl
tIxHij2qcJSmxM0LyskEsjpMvFQ/WL36pOqiCRGSL9xhqSufCvbHuxak3bHX579MYjZlMot3azEY
CxRWBj6zXxza+iFXqjiIhLN3k8L981JN/ffMZQM3O03qV/ovEIF3LKt8nZzeOTaAJjjZ8Fu0fD2J
tzwL005DVQD5JwMPpSVANus9yQJ/l849oH5NXqt0afZFjxBZ9n9LJyeEAUADZpgQ+0VJ3adBRudy
cdecv59Ec3rRjP6tsoAeZkJ876oC2EXU8uWVGpqHaHhU7WQghU+iWmvre5sOP2JpdofCSu1jbpNQ
EWN/iAZZBbzf/FKW09FL+UBKUXq+XlrDY1PzYWlF8lqO5PX1hq1LlBzzrDwsBJRPdtI+lGUtD9io
vY3Qq5IsKsPFJblWxJ4go5kfujp6kELeZ+zc9qo2PItI+0h1h1BNKy8q+42gX4ZhT+WiFSo68IlE
y81zkajjTnbNP4lW174JOk+V/+gY9QB5yKagaYudF8W3rjK0U1aGMu6tnWz82mnvapG8N6aaQimd
2Pq65TV1bDzbjBGgdYw2VXrlmZL4Ype7+UcnPYAkuTsHTvsgcMly7dn2E6/SfacU7qEm3XPtkSzK
uO2uFTXNl6UUh2hiDUXdjep7CoQsYvoZiFLrw6hjKrIIOT0lqncai6AjQh/WyvwXs0UdE7bv1li+
5JYxnuEqIMJPSBczOU/BbCHnq3ESCQhD4wFT8fN31or0omwu2dgxBruTebAjW/d7ZRp3gBbei0JM
aFdBl8+ut8vEUPhjTnFqMmaX7TAkVnYhO3opSmmHSKBKZLzD3c0psCCyBIVT8ftO/pMZ1rs1zr+l
3pEDS80HxNgXQRUisFbwkjYEbCOS31pQwxBei1c37a0rHKQIu4RCnkTcls/ljA4PosgtofDb7Mti
X7Ko2+kUZu1ARmHbpY1oaUt8y7S23Df6iqip3fwkSzd+yBKybO1opJfFK61zxEoNlkeuhdloUKGZ
VsulzvLxVE3ZjK+JbRwxOJwfh7SMWcxS1oo8pjkM46gjqW61vcigCJVdnO5j7Kp6ynrMxCaZOvfW
iydYEleNUZ1SqBDQFwov6HKVvLmJJN5KEuvVNrwxGPGae2vb06DYaVBVmfvWkbQPpGP17zJLFR+q
YvLNmAfLz1DUf1sadk5aM9QfSkNO1Mu76Sws09pR8tr6HcPlx2RR6ZNS1/JBWXGHOBntAzpVeJo9
bGomsN7vKNX6mOy+h5mQqB91avWwGBBwxlaJvrlexg/i6WzY8mb40LwINhAqqQ/PaoktLq78iGuG
iCkqmg9KyCZfG0z5HCtGmM6skLAp9AhIONFua2bJol8rhSqiKf1YunwF3WBJEs9xd2jMiUnWNMPU
Zk8cxeZw7bp0vLb8r5fJlQcEZ+yVmYB2wisptSwc65G1NhEl71lZpPLa5XxkoxkMNu9SRFke9Pk0
+kLRcrDxxhoF7RFpJhLZb9zyC5lMLbCRjB9UVWkPuFr9dIeCFHMLWLdRgTOry3wYsrgDSC7soCFE
CsrHKJ4aa3T8OcmNfU4I2DcwFtDr3LvBzBkPi7gOeTOf+jaLrgv/C7SdBzSLb0UaJc8EUgFwsYlg
uaGoT1rcS2775dk2ZybsWgJHUYGKD8m6qI7YyapD1gcUM3QHw7WCuMdLwFSN/Mke+/rsLZobauli
7Eax/Kj7+tDJejk27ciKQnjviIN3vRwzCl+4/6MFxe/cuAn/io02xB0pGkGtDWU6ytPYjwoCrbha
zgz5FGNlGSVDSUTJCv6Nz3BLrvo6dMcFgSu77OUK+d0pQlpM3AmFDwQEgqqPrKD3SsdXy5pEJNND
h+/Lyyg8gupWeWh7Q/hjTVCj9mJ3l9ex7bdklvdtKuwdJm9DCNvQfswS8A8iX9AttITLNJMBtWIJ
DTY0e6iMBpGu8TArnbUfLFxLqO1o8BlyLN7ZkzJMzUmb82uitNGl41b1nVj8Np2lDyyyjKdBNR7S
NCOEPDvaHnfS+ljHSRGY2Vtra81zPE+6T0TtB6M3GeYxmUPwlcM8YHTTxsoT6IH+OtmT4lek6x/B
VgBFxXWz91QvxJiXcljCPHknn4l2I27oEf7U0jNPlSWio6NpcBgAY/iC8ndVy6+UNx74SUzXriXb
mKNKDOPIrYKydB8LlVVgrBT+4Kow/9pob9jz7GudEnZe/ZYktvNQdcpfOfFFTZZmPJqiqfbtnP9p
DfQ7EteFXd4/173MHophnHwlm8EXeeNTx7zvUHoOLNEuw1I1o/2MD+MuGaiU7qMorEZRQu1S/pqT
OV7g9hvHSaRB2k9W0Cb8TnoBJg/sFiWgBoHRearP7jyMFOnUzQNEuqsq2VIZSEUMEFG6ksHyo7pw
n5T2RU7eFOJBKH1NDu2RItt9OsEAdZtkOZVW0SKtFK9dW98UwJmB25N2dNr2u5YUemBIzeQOK7j5
PIjT/USVHJRdN26u9hoT7UEl7cdVv0Tp/AxsZgiElyYhNUoq2avlR9saaOVYFuy4KbDnmBmVl2lK
dnbvfS+iyvQ7ZyDW0R3GqZCXqbVhunbTdUJkWDHAHgo3fnfAJO8nTxdBBhBzmWKbzfDAB4Qb58HG
XnKfOMV7XU7TriFkti8kivIiRU1YK/F1KXXxUE3psm8jpqjShorlRF5xULLBCboyg44XpUdicEWY
L9XZVnX7whofc1qrO5mg7AxNU46CG8mP5ucCAcdYZsmtZT8bWySaMZxgzqeupGtadqwqcEhHZ2cn
jHg6lsLWdhkCGz9xA8fKnjC6tVjetIBDUUjuLCe/pV5ywapF7juvA41mluoBE1DrtDiqR8Vvg2UK
lrO+PuTlAfTUfunt+pCSefZjhU8umtV967jSp1y5OGAJwUgSJfG+y7rv2soXbPp2vGslYSH4opRS
6omvel4UdIZN7CnKpl2hyztflbti/n4S/iywRBC7eDZ2ToFGJiYoh1rfkfuxkNlu0jF/NECXvafE
Z6hzDRS0gYjaOxkMLCkOjQXRtIEEgTq87l6aghIug0SgR85fTijoi8mcfZWVtNlrxTr+/AKzMF6S
rLgpUbMEg6pFj0lrfLdN8vDLIMKsz5MzlHjTNxXkXDXZDOFcHHaZlJ5eBkPdaQvh8KbRVMa9iNK5
CJ1S3oYdHFOIYYWPdL/xI9tSjyrcunBoLPl5sBZUEGZdDjsYArfIy5cDNZpTgBFvyUJWYac+lRlC
AK85a9nYh9OYDOH26OsQ22Yf4nhJxKbnzpwcwu3o249zVbhHvlwRGoUqQpt416FbcKKd8iVMGiaG
rGTT5lGXFGyv5nYkA/piOjYkGE3XuxC9cH1C/ddE82SYN9W7dEsCKJU5ytOS4nLERP1Dd4s5BDYy
h6PRV/sBtxq/trUSiLBV+XwI5nlQioHwwnGalypkFqnYBE3R3urrdztFFdDhPcnrE2ppLfjNZh0o
aY0NzexG4XZg+co6NM2vFmH3Q6SoMlx6jHWK0TpKhsNQQvWDtcCy1G9k/YpJ4e+2q/rPz2p7tH1M
6WJprFSixfUJPCbHCNAdO1r2Gdsjd21O7Dj4vndSVBNvmoM9RWNox28UNQkGur3W1wa7C7KynpOB
tokrLWjVJj933ULCfdnhJn7TFC/bVxP/GMk3SxMrCYIVfNtGUcAgtb6BBqBce80Vhosk43w+R5Ct
1AgUd9GcxrZZabaR64O1GTvqEhUWa8hgJyPc3gEwD/LCzvJG2k6ETAwrVWd9CMpesP2NDLwbEVGC
CqH8+7WuPLZWo0m8pnW1EKGDHibUmAfCoY6t+eUuxS/iLi6fbDTxy9Utl90x7UoffLzxEqA5fFdC
n+pQroetuR1MYB78zP9/pyOB0+3X1Zj/tYcZy2UXJbQmxqAZ7O9sTnoAjYVu723FBDBS5Se8WT2S
OlwQiy5coBj6uNj60pPoMxOnQXLHYUDxd5j/JBG8KACHmtI9YOmVngulTH37qRdQ6ft0uFWReMgZ
B8KqNIqgEOXPucTOQYE15gNmVMJFf2pLD1eRRXH3Ti4h+tkJ6YQ4W17A/1WM3UuJE2p8c8iKReU9
dYY3qbrGcVjDBKplleEUe/4kpX6ZtWVHCb83Ovdecg97g4tesqxfva0M0iGEGFNIOYxnpbZzbh34
qcmcAqVxlJZVE3FGD3hDMxQhzG71hJUMyyqKsS58NGdYMIrlL2SdfWVCpOUaup97sXmfLL8SIg+9
evnDl+0EM6LVszlCq3L1rNulpMj0sfOuY7IYR4LKgqqxIGMLsbNkWz+pJUWNA9uoICngavdFXD9Z
GRnnusYvsK+OFNovMDQRoQ11GvnGlGiB2pI6XvIPVP/yElWQZCPYGrtWWZqHHHCGocHzEwyzB2eS
7rnoqN3wFHbKi7V0v6c8OTpLdxwQy9wdJ6mP3ALVKSKO/l5X2MdXmfKzX6GZpqsNKEaT4qqo7Hta
b9iLIk1+xnjpEkkKamcyvw+wQu0odf6WCfE05gW9UuynImL5UsVZ40t1PjVma/8iMu8SC2CMctSu
PxEseSE1SI1L31BoRbRkV8dtftYVcppOaS6nPvKW40LqYIdK09gtStfuWT7uajFmR7VZ4x0AQNuK
SGuX9PYVoT9gzGR4wdXhZmR1+j3Cp5lKcJIJ+j0Xar0WrwDENOzlpR3V712rfVRj11yigYJJsv3k
YeqSkufMgwM0Vrs4p/I3yfKS4tZ8ZpDad3NZXJpSQMlco3czUt/RkM3JG6Typs7ZPvEMQqpU7O2i
vtjDYY3fUAr+Sjp3eTQltqGGit3hPIDrdfsSZaNVp4dCTu53Sfxaei7a+jaaLwQ+Y6jI4JQGMsgn
YyZCXbGhar3RCJzc0Z7YARhnKdL22FJ7dk/Njqp3MuF/pXoyLS/7I2d+MIRYjJtXFwJiSmmePCx/
bgYO50GnJNXvQvwFK5CSI02Fv0jbu6M2xocvdSgYbpaKBXW+PBFi+DPr3XmZk+4+tp176wFbpBV6
5nlgWihSyXC05b8L3my45bxzcmmF/9X+PL1duXVu7e2wXf717K++/+dLbKftJdrG+UgvlTPuFA7V
HymzyufDetRYRK/t7dE23wypykVb+78efp3/unzr2w7/07e9ztY3a121M1Qx+eztisJHEiyYVNeH
qsMShnDqf3qNwWRBsJ4vFCS7e309v7U/n/p5TGbSgIqlHOI8acLtINZpdjSxlfS3ttnO/2kriccq
csBTfdbjF0tTuR3c0ggQEcUvW58obUb3zByPW992UKlNV9MxevjsKu38OWYY+3pSN3re2dSR+Xw9
qWoXSX6HDf9/9WUKpF1tUM9ffew4sdWyjafaLLR96or4aIkYprXSWFdVmOo1wqiUqW/qfkpXey8R
It91VZnCJUrKvV0l9q2eF7ZP8exDGK+/pygujpkh8hOJEaqWqU4cQc1pujfsBlkQS4mqR7se2ge4
z0eXOfYi7Ykl0pIXZyrHjjlb/kslnfYI3OWtkoWzenuoe4VtF8NKbD+O3ZSxwlcf86kLgaGUF29k
7dmwuTmholog64HKnJUSfly9/EwcIw74oL07Af3HqpPqd3hr1S4Z7WqvLhok1qRni9mLwK7zCSvU
pjqasibTowJk0nQK5Vh67/JhUN8aZ0Qw2uVrNQWRpKK00MObsfGRiT9G27fslBE09rH1voym2JXU
zr0UKZACMdW/iOVjIbR2yVjvrx60/q21HSgUjg8tpd+77fqtr+v1N88a5MPWGtJ6IcM0PXbd7KFT
65JdXebjS5VEFWWw6bhXcJZ42frSmsUu4qjr1vL6prmkTfkXDM2/FyyT5YDDGNCgrK+xHUr9n3S0
ktv2Mp5Y0rOKha3/dcHQi3V5L4vz1tdw3z50SnT18H2tZ1wiqN591pYSq2yIigfHjdfwBMP21gef
+FZWZFC3LqseFtjC9e9tXN+60nGZA1Vo+nFrZnNbv0Ct/fcVqvyg6AiVNs3rJnJFDvqcicw5ZS3j
K8iW/4huPy9pMb0xtejbV///XkeIHw8F1dAP2+t9XTho6X0iG8fOBm81CE71I8hA82xMKz+nwSd0
69sOQ63Wj916iDMFo1Z9Xg7/c+LrYi1fHJCt6vNX1/YI3/f68avPzcq/qidZ/cjU813ZgqDVSRkn
U/rvo68+W+kQEUgv3K5QyDB9XlbFTXFSdMQwnR6BzhdmtNJbureYQNA+Ys1w2JpaAvycPQl1147V
Yi0YrSKfNVa4XpyOSXnKEjDCW3NMenGeUnQmoJrYeyX2m+EV6Nuw4/1smiTVT3qLcr8be/ttquR4
wr6v2W0Xw4/PT50U8y42qZUfOtsJI8mixM6JzqmKlgBJK+xXZ6jYgnnJ+9aySi2/r3mCrZW6kf2K
1xqUpK68bV11H7OaKMXysDVRTJlBPlnfGzgPO33CQ8lKMSVS+lTZW57nvmosjU5qxaJua9agXuCv
scjZLjYYLp6pYLhsJyMUHa/fdH7WQzDOBveVEM/q+qJ5x3K387zqYbuwAegaRHPvcWPZhb/1jcw8
+wSe/sFjf++lYqCIhilu2ia2bW5ydSci3Llur7qBcpHAsPXl5BTtAX+cAu1nnB4raCGv8XgTQpYH
T2nyQzGu3MvRvhMksEj+av2+RpX1puQD0alC/YaTC7P7XJVvljbNrPMZ5TzHLliLG85lSSl3dtbm
oODE0XvRO9jd4g2JMH4lvXncWo0Y5atjnBkd0729NEcHVRCgYt2jfCvXTlMVJW/tRCSraEhJUUaj
nzSQukFCTmCN8jnBgNJlnxZmfyCMtcbGXJbzMAN7o4K9WsYnT9/ZaxWqrQ7yth304mSYypNRyW+9
rqSQ+Zv5iTcNhqOeiFcX7F0Ug7LIjORxENuCUkMdhiDUrPpnVw3PUdSor1kMaRLFjS9NL7qXxLXy
hrW6qjR8PrOGumg9bI+SdY1h1+ZjXMXFZ5c2RWmoGMNL1ha/he0ap9YwKBW34MPNLHEvZVN+sPZu
f7tmch2mUvsr4TfkXmuxWXpq58VnQV6Rw+465BIWrno69Kl41V+DbvVjV7PezKw9pwh5f2slYDjl
ufAs60W364vU1OpQa8RpKyWr9ghYBEnv9BuLPkxoANMGSeclfkRl17MJQJ5AgJ3+lslPNV7so9dq
qzq/ciHMEyOscNzDsNYlaKuijMW3APvHsXod+2ytLiyScGviAflI6kV7oPLefo76mTxUPzbUahjT
cyrNtb4saw+ogrNT28AIsZTqZAx5FWSFLU8E/eTeXMvK2ZkbLyz9+fMLOUgSFDtEUPtMIdFPUguL
cL1LCd7YvqnfRqV7iRdGIIOh9hBHeg0Jt0L1hcfCm+507RO8/5vFbu1tWFzt1rX6YTsHXNS79Njp
+pP9p2dwfjMTx7vjauXbtm69DZYx3xeo/tu5CRAcsWY12FoqvMWXZiByvz4PN83lpdKr/daCAy9e
Wi8/JJGwcLdrlBvx/eN2rvcs9ebgZPjZEmZz68blbKq5CtZCP+VNsVzL9dCpIw6dnU64hpbo2+Ew
uIoNy0i3r5OuOex559InogMzYOvEcsa+ZhZzzDyXl1LHrkIdNc5Gc7fszRQD1M/2dmo7kMA023q4
bo3PlyqbFoh7WxNGLcfkNA5gsRmMa3wGLJlQMAQ5bGvW6x8gCWDz7FX2TNYCORHNqdO5enHV5Qwz
/PWzuZ3RpBjC1MqvZTF8mHVWn0siXtdhaP49QMB09iK3m+B/ToyqNz3qvJWvazvD0QyIylrjIyAH
LbK+StoRDJr0DGAAxpFPRu5Oh2SgmFIr1PiJO4kiAXtY5ocUedXWt13nziJ+2ppuYz5TcUeUYX3+
V//StOCLpK3AZYwlS7lI2yVzlFBxyqHKugqBMSWWYyFIIq99qcnoCQgoRs5hd6+lVb2JqEmuW8vz
5miVVlZsdjk5dplyVEY7YyNd9a+qXemPtnC+oRjpEL1wBdYRiDxNXGNoJJIcUynz5WFrah1SDorx
CqxwOCvmKjtHo4dyeG2C8SyfljH9/MNbl23NQSqLGCcdLrDKkRDrCBNla6YjblC2uQait79lWyKk
FsPGkoaLC92xniUluFtre39drJ8Ku5TP23svV53XZGUKjjZc36zColnH7mRrikRd+GlWq8HN+t7s
EgxSBghqbW2vlkbDcyEI8ZJYJrVmaZUaKE0rQ5tkAYHkuWGsNkFgqzaZodjWijdnYozO4tj5iYD4
InmUUGHyjJHT8g9xi/eZSOh3AcM6ICmf3Cu4bj6WqrU/sF+5ouAoTqK2o7AzlgRrOiU9kYesTjUQ
zye9zN4L8Gx/sPLFXy+Z3h1X/KnK2vZrM59CTaT2k5uhviH2k/45k4hvieCzMdBiN7sWU5WhxInj
CynSYzYtr/ZSGT44TuQborAfu6WvF79sNH7e3KlDUT5tBwUbgieioQaCqp8OhMdgyKlAd8eGfFrc
DAiukJ5TQ6fC2OypYvG66YJYfjnLtvkl2kLB1LicX62+4Wc3PWuR1N/tJfldLS4eiPnjMIvokNjJ
36Yv86cUJ4G9VjjKgTJ99V1YmcaitTtorm6/JfaRlFjxzViW8WAoabZ3leISK95vlutqiH3HXzOt
f/VTYpLeaZyThmKULJu7zwSgsUlmBQQmih+8xMh/jCSJsHJwkSI1JCsdbuy8mbydnpBeahACvNT1
kYh8RsoPz4uuyu5FB52YLIH2rVli72R5ZD4Rvhf7JgGPaTqIlUa08G07RA/WD5eq7+tYaS8GuHMK
0RtsmiqI9TURMQvcJYGXiXivytpcOsbTNP3QOxZJt7qz3dNc9uAPJwTKMiDOqJw0hbwaNU3Ngdp5
HTxIZIS/kXqo14II2A6+kr2r7Mo3oFWemR5BbNrx96Z05X3RmbTp0p8cEveIu52EiCkHxZySh8nL
fs+Vkj5OI+zcZRH/LJTBiE73fsR93AYWbgo3krcauHkrCWOrIiqfCncXV6rxjvLzFxbX4h8TCia5
oL9p32MP7iQE62sBHGLsel8FUodvbjy+qLWWPjeoVLbWdmgsXGconCc4tl6xHSKho3SZvNU5ZHwB
o6Ih+8tOaCP2mT2y4NFM9T6TWt17OrnurWkBUryWmfe4tQbUhffRoBh7soeHrcug+uDopHaza91c
u3uD0aHyREC0trYuTPgAvnVFHm5PWGefs8HMzNolPdVatNI+RX+fIyStZipuW6sutXhfuFF12JoT
Oxvy1R1eY1zq6Vp/T5UChYAzzJ99+uxp58GrbJS8XLIdWJQcuDXK5+0JsavM+7zBDm07yaoalxWd
7MP6asp6mEYCfwpFA+ftCkLdYxjVUKC+XhIXqBD4av75nvGmq4PUm+9zRrhjtjT93kYObDmZhEWZ
MNPVXfaP3dlwpVk7vTiJ/VKMf4S3GK/ENIPZsKYX5gnjVUzid5IDmtjOEaJVA+CU3gnFqPlqax16
rsEb99u1laHHYYOjZrCdHVUyPWqbWsfIfGa+F4hh5FyGXsIKglK09GU7AEep900e1fv8//bpc1r6
ceMB77b19GWOJ1RekQf72zwWSWrc3bo37vmiMOijaTlvzUzx+rO2IA/ZLtFG27gzgc1OmX5eX7Wk
kScorSd7fXoTywNy9wggOrVtjdI7L9shz1pGu3aczk6cOS8dbPTrlCmUmWOshgoypjq6XIjzrM8g
IpjcYMmxp4m6KkD12+75gKY9wuZ/X0/2/9SlEu2p7EcYpc/KC7V0+kHR2v6zufV1ptxJjflsa6lx
Wx+XBoHdZ1OPeNZSHiOEG09bF15YpPP6TA3wtY/vW9+8RKFWcWNsLdkpw6mzZM0V/NHtMNjzk0Ac
8vjZRRXkeWT97xtOlT47Lrd5BzvLnnXTJ7dLptgY45ft4KnJUa2N5bq1pgj7nFS6x1ov0jxY2jUK
LBvH387WKbN8YemEzto8O3z1GV7+11NVJr1BtDctpbbsr9MfrKlVX7YDvyMIHgPZ6q++yBzfJI4R
DxB91JchjrIHqdkfXxfk7FMgb7Tt8avP3RH2nz5ftB1GgBVghAJrsucHjLSeO4xXrsyBJY7mZThQ
BBFuLRt7Kayb1hNekbxondmd/6tve5rV1r9kF8U7TTQlIp/KuW0HVxIldCgIoEKdPqEqiHTJxchx
l1OjepdZJO5RLgiveVl63PrKtCJWmSExT6paBHMT4cWcltF5u9g03B9xDaXYMJH/CNXu9gXDLM57
qbzLRbx0BAof4b3ixJUDuTWT1UiEclC8HsaL05sDHwAnE+RTOxKpKKU0W97VWWZPbeaet5NbFyY4
GsH71jtr8yiuszldbJlgu7KMxltrjiL0JtmjCprj8lHGYl+JvaKOYte2jtxpGKcgPMIByFy9XobV
uCUbovyhNNW9ZTffWiOqqYcfHiIxPFpDDLE9ISdFXcKvqM8OVgLwILfY6dSsADyhNacpxW7ZrVCw
ybM6xFROKAmabnXQdx1rkKBl9VF5P9pML/0FlXCA0yuFpBGz+ZbtQx9Ddb2JBl1VxhDFxJsmnfQY
MyEQ4FaRpCNSHgb9oi6w5rCgMkguUJ3k/h/GzmvJUhxK109EBN7cbu93+sqqG6Is3nuefj5Ed5OT
p/vE3BBysDNBCGnpN9I+7tU31l0MNqAXNrkm35ImPg6SJV2KJoce23b2MWkhwGnaa1h1Ics/m3Uy
aM+k9e3nMTGU08CONvGOmmCilq2SdKjhTK3kXmvQpCFaD52o2jh5G63qkW8ki+Gr3D4qfuU8TCJ8
AyQGcyh0eI+edtEr/E6lDrngLHhD0/WFHaFNUCv5LjNr+9wmuIARCCC5HIYOBXhTK86Iln0BYdEf
Xblud7nluyuQGu6tTX9xGf+E3Iq2Qve5W1sYM+2GTFIuCXPVxOjlRy3myl2RjNi0yc/YsKjbRBq3
WaTCycOnplK68lQ2brmVdbvbVBbml7Fdjhu5Vr94Pf4BIKaarYdjbyGP+aMB/OOxUPVXKQyKQ4Ja
4wWZRHAlfFO2cWXVlzzLiJKoHfyt0V17xdBeABIcmhJBxrqM1mmZ752kd46pNhT4cwOIMlvdxyIX
bkTZNgejmBCBXqNs9Q4XcwDCP5Bq+s4olxx0dsnX3K12DRyuWaPORgSPfmNWEnC9qK7PCkd0EoBr
oSXBir3R+NprJmwb+UcRqQO8Or08dwANjtIU8NCqRzGjVqZpNVMUulHDPgjelAVarEhGBF0tv6rJ
99aUbnEMzxdxlHUcPoJe/jPaWnFi/03mSxiVaK7JpyErlCcdhodOt2e71yy7CPyNVay11A8uTVp4
J69nhpEovL+Dn62hd+bI7XVT782xymPqgSaFFbwO+ANstYgYqlmU5d43hx/2ZB/f27iLEwqsfUKh
M9ihguBWtqZ19FofRwgPMo2CLqeSlVOk5AtEgHTdhcGvKslPhJH1A9/yNgKxgrxVueOG/iljLGJ6
wvDsPmDKURfGA4ERdRWCLtu4YfWM3xocM7vSeIm17OiXjIOhpOP511brvCEmUKYPaJrKlzYIlEs9
HSx9MNiqh9qRrnzVc7d6A1LPV1RWKJLVMPYa1daLInsNKGsXZN4viZ0HlBgCFIUIZfxsjS5/q5E1
56N9aFIX3xMbTpPqsQci99BTHabHV68CyDM+siKp1+x7Frl+K/s4WcnEIONQ9vl5y5gg1JsBcvG9
dwiwl2ozsCvsPSGswuezLkAouShF5yhLXXqQl1hJg80iGAtgXIbDo9cEr8fY25nOpD5btL88200Q
KNOAN9pqDIhBTwEeunt/tNDbhzC/ahSoTPXvDtJgAOx3WznA+UrTIupsrfD5ktcITWdbOWtAKDcS
BiyKLCEfiV6M57lsLOT281AMT71vVhdCjcl6bAZE0ZL6Dnv5iUhztTLQkz86Ay5+geoax8kKVnJb
5yRFrn0yJpwObrXfK9u55AHDrF5JDGNxURxGFJZqxf/WAUTdF03zDe8DDU6w6W2lPBquHV5FF4vg
cTYRiL1YfY4t+wz+YWCW3bvcwe5bz6qd6IYHfCnEOU5rMKvKIFEkYUGgovZ0dt1y41DYRbYyIqzn
gK5ngOIcA9ANH4MdZOaTlbIppWZobiEd+5wbjU2UJ1M2URju86HW921ZOO+x8wKXqZFr9+dolhs4
73xLnQkiI/0MtHadGol3UnuvX6uFXG1YqTuHFuDZ3gAHCu6ELSnJZfHWQLi3sARsXFnfMAO8Ohj8
PsQdGkUWOcRkom2tey9pIpnn5VB0mTVnTWb+R7OEIlaOxs1wmTs6nQGO0U4AehaOs3M911n7Dupr
CkPfmiXzSpU9XkVX185jGbJtyuzjV5yq2xQ33ZM8It+EUNQj9qW/jckhCqrOBQt00RlZnfEhng6T
eI6e9tgJ62X92LX1cKvDaeQm5+Re/VgGTHWLMt7nniX769jiMYIJO0o164+mjZl5GMFbFKvoHOrZ
g6H15q5PA9bf08G1r6PTwEOrlXBbNY+xVUUnn+XBKXatYKNlEABgYwdnw9QfVU+DveH09Cgs3DsQ
V8T3wm0nlY+j6hJcIwZD/0fgTEkOAgNmTjvSUIWBJerG5HUFAvOfg9SwX4R5+SFzsMvQfCS13Byk
Rp84NWEW/BosZM+njQBpxGLbPUkFhltwJJpt5MCx9lrQWIPXDaw4Xc4lNHJBUPpIR83OlT48yP7Y
Q+1wzU2PKs16mLLIFAzrVudh6bEN0MzyY3glDdKTowK6yNGzM4iMQzfASAGudGv05lGq8X/C4Tna
qE2BA6DAzPkTgd8Af7a1uiGFUzDatz5WFKaCTXJ32Jo7hVXxNgI3esVrA7Rh9t3H3P1VTvGCcepf
dubSuUWUwJpCBeWostKJ6VCWYytXcRj4hAGwcqSNK1qjAe4xqRRHCbCnC1JgKFP9JC6TjcpLUHrp
MQlzhuy+sTalEQIPYUsBEFw2rjMU0wIrw51YMteY4enXToHSWwIUkBqAVVHF7yE54l5DAqyHaPTf
fKTgEB/dDZ6bbywLo8kJObcBoL2JFJ4u+r+xhPpW+Yd1TX2uu2Rf9iWfSVCBkRW5exlvWcKOUAXL
o+V/zdJc+4KEPIqc/ZMaecYh7qSnkSDARG+V94U+GQ+E3+RGO4RO77Nbv3HC0cFs3riFbKWtYxX5
0lpOEf7TQIybZ1tXh4sShy+9zCrVLzxkFH0ow5NJU+GiaxNV/B5QoLdZAcJLymZnsuENlis3Z+GI
ePjTdJbyDGzXRhpbGlgI6IzTyoSrT+O22mSx6TzAArDu8vAyguB70AAjmKmH320YfcmZGCBfGQCt
zNlMFdkxVhPmfHkCQFOS9lFj+8yftBj4i7FJvUZbYy/eHmBHZC+NXlaHHrbIWmRVvK3BG5fGyq+k
CnPdgv+nbsyNmnu/BlMa9lkYj2eEPx7aEbC3jqn23UPK5e5VSsnOMFKYVmvFW6M0i30ODVzzYGdI
ERJzCX/exNSwO6SCLZ9NxsxbWWOfbFlF3zXiHIzimyS5Nz5gMTytXjAtq4/JhJnJJ1ydD8LiqFv3
YMKNltogHwFG+BOSVBwGNXiTJM3dhv8UiXLRPJleu/KUe9xXp4ZOt0qymKMAelYqyGmlLLyNuxtk
jYmh/xJWIAXc577y4p0HndesNbhFXf+MUDnqhnjezboaAiMkcEOJzoLBDi2UvCftDVHRuDEkyf7H
YFfeCVyWMW6ZrPKXiKR4o40CLtlBJKORCBIsLP69rsxA+9q1ioJQLu2HCVLIXBbgUAvc2qvwenBX
kaRMcQRKPbBYW3ZVvlpSuonweH0cfultB4p5unHVdEWRWvCJphLJ41ZAFUVhPyZDchAtsdTkziCL
iDe7qKuni4gUbu7DyrSSeCP+ygitaTZgET6bXP32XiXvhcKI5awhuXdHMJw/m+n59XpgHVLUqMUe
sDhE4v6LZMgSmS0tjO9ENkmKvZ9LKv4z09+Ugvv0cNg4iJ8Uf4bj3f2g6BAnaYutk+e/xHlx78Ex
nx7j/IRFocBL4XofsrqENLqU9bna7JFawZMJ0MeM/RW9AdotO9T9EPdbWS2/CzywOHTAqJsSfh3x
VCRHkqIzMSMqrJgx3q62YtN7xnn5svethbm4dSqfJ2oiIbqro+pZPHszsu8dcZ/dWGoM6wYu4kfC
cdNOWXaKLZZ/Nc7CgCb/fmhgh1Ug1JW3EY9LPA2Rwp6TbV2RFL3A8FWXfeVm5WRtesLX0QF9JpLT
ASICfUPaFwqrKPQFoxEgAjDnmBXNuP2QFGdbOFKARLa19DQnx7gFDWUGB/F7fVURo642YR19GXv1
JO7cfJeglq4yIx424l6LuxLVGev/WkF8ZcIAiGcizhApUTZ3B5EXBy3GMaRqfCCaiD52zZN48HPX
FLdm6Q2ipiTyuSrAsG/ErRB/pNqW3J/ay9Q1EXRmuUbxo55sQ5C7nO+vnlrtCPBK2yXMBuh1z0qR
1jBt/V06QnSu1eFJnYYO8dlOQtPaj94IEhjXvZUMnRMl3Ao9ISNKs//nhz/8DSKJ7RVkd9VX55bz
00NNJgVpoqkbMQSI73uD3PjBBJDVP8VweeebO8MpPrw1H0AVn++gxjZeFsCaHCvsu1Nl3Ia2/01q
Enm73GEGwZNq2VC6l8FFbh8STCx34m9p3eIem6O8Q6OxHddV4l/qTpWAeUzj0PRaizNF6j/LnCYf
EQ7wo43oCW0Y75jCsHSZOoLaI+2kw7Feus/UwCxGGujqukOC7SB6cN8Y3WFIDZYlxTa1OoyP7Alc
+Z+/a2bx0fXBCjupBlxhAqQsfW8Mr7Y6ARi1zCwneRuGt2lYFj1JZJeyjOjPNCIZ6mhtXavowKzE
D5YnMUaK9uKwvK0fuuicFPVj4XQHp9LXoifMp2ArsJfe6ooNAjEWsmCv9ih0H5c3fOnLokxkvakX
ym27qwDp7X0r2Ik6XXR20WI5/3MXFHnx1ERqPkfk5+SnepH9VDZ327zA630eerCVY4M/1o8eXLlV
DDwmiwG5tSYI5+nDoToQTT2Vheqg7vChYJ+eeYF44p2pYgxq3dOxfrSYG7A+vKhELEY5W9VQJ1JA
KV3ZnI0Jqzr2+WPa2c1O10emEpUqb2QvI3bTIjCzYoN3J5gFQzrZRepjV268IL9bSfHhwYtfFf1g
fp2WvChcusnSV0STrIvrQ4v9oOiM4lBOw7VIqRH0JT2E8yTuvrhIBp5xALNCt2tdaPVr8ZbAaqdU
JD+Udrb2nhqIKIl1y4Br8BZS3VdTcCl8blgTSvGRODjUkHDCN/SR+hq0wN2RMdmKeywO4rGH0/QE
oVzWyEP8Ix3UkxNqyU4e+3Ok5wiUOc1BDDIKo3YNZzdHPXfjZ978BdDqX5Dyk6O4oHjyIsVIX09s
GDPofo2d84C9nD1jlt3IfHbxPNulokcsg4GsyNaR85a/T617ZdMOEO+Xu5gnFiNpNH1mEjsxNq4B
XUiQSuAFvINL1piJO8iPiibsrUE50dBF6RVjO+uYickWeN1iP9jWcQCYw37uHnokGsWBuU5wDJtn
V/MqKlC8jD03VZkHYbjUt1KLtJ24vvi7XDPoj7V6H7W03sm69iie6vJoRSptmp+hNgSrPstQ+odC
/tcCbRk4JPHtF/l5YsfyNMeRhuUDGP+tkpgp7Pw67a4IsusHoGnFSbB2uqApTvSFP7mfJPPzFU9i
GWOWB8MH+ncMPVMfnHJjQJBGFgPL71DOeAlsRvANCoHbnFsmnozo1p5M7NEAHuxm+Ib8M5iLBsuI
vjzJuUNP4/1yE5ZakRJN/v+XYq7Ww166ivdJzBTEHyOy81x8yYvUXDgG2H4woUWYQUx0pcY8yHgs
iibiZ+cpl0jisMmrNifZ1/4LVj9/KMXf+WGWMZ+bp/YaWMCFDUHsMfjQi/krmyOErsVrMmbIway9
Qf+G1grxZL+NDlnl+/JWNJ+T7vQFDQCD4B0+z+NETxUzuuWwlA1jwpaDglKkAkxsmoSJf2c5zChJ
kf8wl53/+nzsYeJc+wxdt5Z0BTx9Z7JLNa7R683YhPphiz9EL0+qrcpHcbPFpE6klnu/lLERhOa1
BwFkaSx+fcku54rU8hiXiuV6n84N0tcGoQ7GMMZMMXAi4Qa2SOTFm8cdj1jGT/XzHz/mSrYKpE7+
MI0Uj3DueeN3D6L9UXTXQJUtQNPTM/CbBskN0VP+PSnOnocqQDnVwc7jzWcqiAdTZFnCfeKECIKH
qF0qljWgqBCHpZ3Idu7PTinT4/zXTz15Jnss78w8n5k7syh11LRh/+Sf906k5lYi+TkvTpqv+qHV
5x/4fJaksLFRmy/KiNSsGFeW2YM499/Kliaidp5ni+RyEM9jyYqUOO8/r/phOSNai4affurfyj5d
9dMvedOAj9Fc2fgw+qZXHA9n9iqKcV6rihdeHAilQM6ERsTifQqzLYelbEzwBIV+R5ui1kjOjcRw
Ky6+NP1QI5Ku7oEQYgt+7tHiZVne+E8v1fICLS+aKFtOE2f8Z9mn0/7t8vPrOqYTuT8LQfv1GxuH
Nqa101xYfLiWw7ySXfIfYhX/1vxT2byemC47/4K4zqc28y90kXNRpO6P3Dj+WgwNYg0qUss3Wowh
S1aklgnZ0vhT2aesaOe2CAa0P5USSYQoMyHy8XKy9870VnThOSlKRX4klM2yOimSnepkz8vwDpgK
2viSl8aJRi7yYuRnLuQRUTISw55DR65n1ONaDA9E/5FkrVAG/ouuNg8apkwMQYwuWT5CwkT8bSOe
pDgsw63Iiq5giUX/0mbpBkvZpy60XKb3qpiQhQ3Tq5NHfdNYajyuxfo3AmBAuCjqX7y6C3bzGy9u
ynKYh9UlL27Xf2ZFxfLqiqxHIOWv4VvkP11BlI1JBHZCiXiNlsF+nljP9eL5LGdWeJWweEuOBoER
bYqQfFg5Ls3EueIgJgZLVqQ+tROD6FL24R8XNZ9O6ZxC2o7aFVTgQwmVAtcA0YJIuaaA5Jg+XDmO
ePWzGLrcJEqSg7gzedSmyWGUrVWVWMZBPOHlic7v/odg5oepwtJUpMTDD7KWiN7caA5ypRaiJ1oY
IJOiopXdjU7OdgxqLspwE6/oHKcUPaAf1bB6Fy/yX1GtUva2WGezdVKxOZimyTFCIhiWOKQ1cSgr
ditXS941PAn9M99Y5ZPusDUaGJAxIC+RD0NVvL2uumfB2TbYAAhktGvEXRXPpUygMqlF9pKH8EwE
n1ydHvBYI7pTz/HMT7df3NQPj2heus53XaxZRHJ+zQM2J0dHH7biLoufXQ7iD1iy4sZ+KptXdaLm
M5lzaSmql39J9X11bWKtt8LGEKs4L3Xfmizs9xpCgFsVxixZqGcIkGZHfCapNVT2zjQLmZ6p1nGA
eapRhHdT6T0HSrJXpmvIUZlcc6+sV6LV2CT9QRpzfSO3CSC9rstWVcCrLg5OYutr0wHgqYApusSR
vZMD30i3SAZhuMzKfktUEtTwYB0r1avucLLYa0Y0FuJ5YuFeFMqX2O1fJkT7kwcp5Qn+TblBNa5H
lYOsKEsQPEoitifKHhWI0Czip9CxUBbUm+sQooVgAVvYqezt7x3DHR/iovoJ3/HQ6kr+1qc6rlqx
+y3NmZKX+MCfXE8GKZ5UL60zGt8dovXs7LoeGw5KjTpO1628qiy/lCOYXpbk+asqx+YaRR3gVQGy
XXI22QLohJLH1CjQb5JlpIxCNpmqHBw3RozFrZ9qCCVhJtDhKOBHyr7KzPw2DlFxEylxSLLMQvcs
TREWJghvZKG3yQvkh9yh+6qzebav5UnKL5ELDTsSlDg2UwB4Zbus3MIsRPVahvCpuRiJyigYbuok
AxPk1B3r4SqzTyA12F5zCLbXqH4N7RA8dNMBokvw4MrRN2Q1paMoyhNMutFdRJUrQ/hMM9itsbyH
CjXsB5md0IdYUpT10PceKwgqQtMBWhWb3MsUS1E8ZFdD1zU3JWqc+zgdygTYnknfgl1Ni6XCV5N4
reQWrmgduzP6gNlc36vowri/hygYb3MONAfKvxZ9bjm/CAznjspMsC78eoXuqba1FEPfDEOVovEG
mD7TFP1kWkCdgbUqG9VUo3qFFTwyGDiA546fXwqodpdqOixZ+uc+yoihdkgbmXDTcvWUjnqsrRVd
U07ikA3e34VZW0jrwYHl7vgxwWZEDV5aF8Cobfbt16hL3zW20sGFQ/fn3dLhM4NMBK2QFajEtONv
tju/+Gmkfh2qCLQCgjgvXp8Au0YH6z4q7CUbQ2ScCzttT2ob1oc4DrMbj0CB8l/LT1Uv0bmSWL/K
WvtSohp0tYPo3plFBfVVKp/Clo0jC7HHrciKCrZCX5FfT7dlv2ox7lgNU/NQiTHlC8FyTeexg02R
JUG7ZczYfDjZSL9Z8aifxaXKSlduluMfIIfh1Jkgi7bjg1Nslr+g9qI/vj9G83VLbazvVVNvUxlZ
m7WLxXLrJc8YFY4E7bOKtbKpnyFaVE9wz9sboeOjyGG0Wz9hWgcZKukRa5paiDJLyz+fFNkvso0e
F66BALWh/RCxmJISDLoL+mntpewIK+cxaieiwkLJ4ogMZgSajVuh6lK9R2xTWYusuD1JLE+fKgtM
2HR/zL4H6FJME71wb/Z/5n8njlJ3b2YlnLPp/iE4DSIvGRz86ekzfaejnCKS4lB4Iwz3JS96W18j
IfmhUFSLmgZyx6a7A5wBgeehc02s/jv6oQxKavlelp5/aM3OQ+PdL77l+U7Uh51f7mIV1aZilCwC
1pKNWzjxwGPlBd6lmQ5dhO6Jrbn7DxVtG2Mn8+a5ZriFwhCe8z7Bw3A6iJQo01llZ5ACUFQLlaDC
b/A/GopT5tbL2U2POeD/5ZTY7sBXyMr+82XqJkPk9rG/5TLRwPWnv060Fj8yZLlaXeJ64lGw7agb
NQxYFCmvwXRIEZi4iuzguigWBm4HeV0OCa5P1bmMcvlqaSRSOOid+fA17CNzcmgTVfHzwsETY5Ck
k/VmAMVHWUrUfjpVZMUP16iOHiyEwOdTxa99OCNR9W2TA9D4XDH9VUMeQnZ8HDPzPcaeFOTSaMfn
eijis90HAE4UlDebhH1Gmd2KbZT5yrOc+93FVssfqa/Iz52Zyc+qX94aBtgbe9MwXRAd5OvXauh/
WWWtnk2gJW92wqXYzMmvMWoGb0EhfYGP7N1FpZ57VzcLzQdRB1J4G0Ooe0qnln35FnWK/qK4Qfaq
REfRhG9O8ixXFfTLm1/Gw6X1lPjaTwfE/dRupUclSbMaV4zZoPGmrGgD0ZSNHNf+LUcd7qU2sUuY
S/Fb4pToaCtavRZZra26g4Zr6ibXDRTxV6bRtE+YXiFdZPTqNoBQ+Va12CLI8PX2E7/yDShYvjET
Vz/0WGY+5Gb/AoSm+Wrk30e7sr8Ykl2fkjxAOslUm6/VCJBCtoz0AREdtHT99o9nmfVXIFvqZgxx
ETcr90UBfIaGbd2B9yQV+vV2xBoWvvDfRdAi/6r8VKYaFqjYZLzknVNu8WvLUZizspdEMsxTFTcD
mttt9qLCmH7C+n0lKiVgbC8gML7A5JWvosh0K/YX7C7fi2yPmsRRcYZoLbJlaOsPI7t0Iieu2HTy
VUbrTYURffaGEVxCZvjauUQrBlp06aLCZqZXgu5hswGLh6wn0rLbwu2sk6hpa9fZ6kpn0O9wOxld
Rh4EY4K3Vi7aNRyf4CSyViCbwBSC9iyyJkZE+ECq7kVkR2n4bvPNv4nc0CYPjNfpgxaC73F77+AH
nfQYJ7V8DVxoxL6LXVWXFg8AfbbITrSPuVO/RmEtnwErdI+qWvOqhKjKF5F9EQ1EObqIu1wqk5so
EgcdlaPAhMBQNiqGqxnusYnpPYrmIXS0h1R/rKpsZzd2gWFhuUXGPD+bg5Wdgway3CQWnJ8lmUPV
FDYys/KwCR1ctFQzqO6+YmEFPhgvKITFX2WjcLboZuYHkYWjA6Rezd5yvUeSUmvBEkzNlHZwV2j6
gapJe9yV5RqgeBF/BUWd7KHjWzuVvY+vpqGdU1synnU/sa55ZACwmJrVg/x7AC155NOmXJnWKbgR
kbKnw6jE7poIXgV+9++ypYlIGVL9u2hVZf9v56s1AJjGDO9lP1a3XiqAS2c20negunS+RL9T2X3V
+858q6wefaBUzS6Jr5koGxcxiLhu/NIW9qNo2mvxpQw0572sUnljl6FxjXMHA5ayRC0FXdhX6Eg/
JcSvtmG2toENXeScl8ruw++NAkDM0Ozq7uiNd5JMK9oHsS8/o6pSrsTlrfFdzp3qZ8O+ETAiPUSH
cdAOxGxzVHdz49Ex0RzndbcQtlTSVZSUGcq4aFRdcsbUi5n7m9ZVw1OJOPlfFXMbUZ0vpfBIAD8j
47+RR08ON6LeB/d4EVcLLZtCs4BOWFj6cc6KatVRon7Hqx3MLT1FfTT0yNjLZgd3e7mEYelnE3j5
yfINaRsrmYotVWcdDPC+R7xuqoui6dbOjJLhYcDHZdPWcvXK2ygD/bGtb8ydH9Hmkf5UzovdRUxJ
+8zYPT6bdab/hJOIWKTOOE/v46VNIguSijduy6Iob6FalwddK7pTYNcG7r5uji1BY6GPBViVgQ9m
ppoji+W27tfQ61+jQJd+SyAt5x9KUgWpuMz4NcTdd1+SrHfFrBLUjpXx2TfRBmeK4t2hUNv7ZBIV
lyU3PrdxaOwJB8R3GyoQGOfKIH7GQGa6o/+VAfgb5EPpl+rhgww6iRk2k/DIs/XfCcrIatO+eFhz
VPVT24BZRqe4enFq1oRNWyh3cBsN8BwcluBdWRuCa657UFUND6remiQN5Dg5j0qTnEXKskq2AJFA
uDYRsi741zwpVue8pLHzrgyhdNVbx+EeIN9b+nF5EtlGQ3kutcLmqIYtwlQK87JjkwN1yyrbefUg
pK+KzpevbZG7r0E5flUNT72J3DghwC3VuIumjmKdA8VwH0TOb719Hefxk56p7qs7speYGdVzrlnW
q7vv3cT6GvKp3Ne9XO+tuvO+Zeq+7ErzWw4iC8ucojx0Xpe9Y3O3bo3AfmIdecHkIbuVroR4vgd5
o2l9ZTWXTRVBxo4zzroTk6XfI3Y08BIhvKYF2m9hd2ggpuZbXvO6NKi0UtsUZmPsOiwFb810oGMM
mwpv5I3Iigo2bLNbNeK2hWX1GbATv+w1BegGDEdXxO6ymzYdTKR4z7akXVOrGJ+IArw3eTB8G4IJ
6FHD50AHCsm9WH0Px2741peBse6n8mAq/9/tbSSXlvau7XId4GnryrMRfPv7+kv5f13/f7cXv6sW
HcxtR9/qqRGuOxbsj3k3lI+qpat7cypDLqN8FBUpi9+5TDRBKLJ6zKeyT+fy5UTOSnL2oco3URyM
iW3pFJW8o2ckf5XJ2Ec7qb5bmonKPnScVVnCN/Dyu5TUBoRJOF+9Unbe1uJd37To2GySXsnu4tDr
PK+sfVNXSlVsVT+SL14BEY9BSmRQaJcv9XQQWVOTIN3P+aTYtCzX0Hr8u1aUL1lxhihD2+6cBgDa
lqL5Sks+ZtAbe/uec7u+t9h/oEjmfI3gM9Gp8vTouHBJ1d56GszW+a4hQEe00Onuhm1jOBqht5LF
csDuK2xiiMfHKpd2muqMX1Bk6PYNVxWCp2/Qso7iN/wEOF9b1MYVJ2zn5jYKG13TtTGvuKvctVdw
IwauA5q2U6u6P6mlj2b3Pw47s7mO4WeQc1l8iQpxaNHq3tqArGCit9ZRj/UccZ3afUysSHpEILrZ
qAcHG7FoHNF00dCOQYTc0ldMQeDFhH25l4qk3bP4QxZf+1Po9TckRrovQYgTfNTU7T2oWuUgh3Vy
dPtYv/meiieGlI9vsR//AXSY/OFkHzv4k6TrqGNh/fuIn8xe6xvvVmRV9ZhNB01meuhnyCVODTR1
oiJVQDaMOr8pMbx4JJPlbedkzU20F80weNpiGjlggIY4TTR5sgOZx0u2jR49xDq2+FLGD4gOYRBh
YIymNXK/wwetvBleE+0LqDXXKIFUofX6eLFskMWw482zlXTBMUPK+OzogXEk7JGdnGHsTknR90dJ
DvJzomUY+7htcIkqF4mnzrIvUT7g9VoSJAmayN2FdS3jwCCXO9vJeoiuiC4jANU+sD+Rb+PQah5d
1J7QDQY7yIgDGqho2+exweoHc+f+JTCQR270Vdv4BKW8TH6t2INe+72svfW2jZY3uqdf8J5pV0Uw
9FcXHyokqNN4Uwx+gBIW+nF8myB8uPH4I6rsrYsf2Tu71xW6NsHEtR+DZ7CkfwJTHn9IkfaDwC/0
csMjUO7Z6i6p+Ti7nb5vpyvYIf4d4MByLB56FlTmgEgnEJMfGbhEtdG/O2ANWAIm3Rlt1P6hjCx1
UuMfEV0rr44xNEgh8wawMsoPSaUgJIN4X38LUWthUt4fUl0KXlzJsW6WAptWGMH7egvlznC7Qxt3
w7tusnZSFO/FznhTlCHNkA2Q+/cAAODWy7v2IM5Sw+hYap1ySi2l2xBLzE4wgkKWqhMy2HAw5HDr
1VykDwgiiiYi9aHQnGpE4eeapXmfCH1CfmC5jigrChseGht46wTHwJuR11g51lLz1mBgeepdOUG+
gluSoLdN3LKD6TFlUbRztkOd4XM5ZVV9gLSkG9lRZN24VFawE8MVJg+Q5EyLRcF0UFMfv6dcH/Jz
70QFDhakxGFpI1KiDKdxWlcqEKUuBY31fzhvRDAqh6D+v64tsh9+2sJH4MhMaPWhbDlF/H4f5OMp
id+rwfdfGHPdVRZaxlF14Va0qfYsO5a71zpfWo8pj9lysvDBLLKDyImTdM15rpvEuRqGdEC6aLw5
TQWlsE7rL21vFSuts7zvtSe9QChyfumKsktthgN0wNeekqoBDRDlbZLwD8GMO+og4Y8iKEM+O1X9
PtndryOjya/Euc8yIu5XiALFNVUKf4ec6biKdLm4LhWilgnWX+10LHmy2lrLzRsQGZybpyuIU0TD
JduavbWyupI9y39+5NOlpT6CL6S6bzEYVQQzpx9ZLiCycScf2PwKTxu7k6xL03sYEGEdiuOL1PpQ
SFTrQUfJ8SE2p9FXyUAY6L49l8H0xVIptg8WoYKrJWNcEspI/c/ZqQyn7u4aTAdRBgRT2eKLxi7I
VLtUiHairCjlZKd3uAKIbG1q6TZAFmbThAPh/aL8EUBccDK5/Kp4A/S3Nh/erJxFezlU7nM6pu0G
qFj7qDYhaphWn9xtDVGVEBG362C03SEDVYuCYwBmH9uqoxE7aIJMo3hnycEtjeVil7DWfZDR2iVi
QPQ6NkqJwHqWvPLX+Wti3vaXyEQBxRh1/Rueou9uFZs/c8M9yQQyPZRw4DVFZcRU+jXLaxP5PoIM
bGg0f/rBubhpmv3UqvC7pBOlZrQEQA9qyDBa3LB0pBYMJD2TMele3bKr0DRnASFqe8vPz34CFVDU
plh4Xtx2rFaiNoz9BM9LNOVE7VCb8a2U9G/RdCV2PNJ7XBbPoi7UbWJOCC0xJw/ueS1LtxAnIdKe
MQZ3kRIHOfG+jqpcHJcikcIN1d+E+PjMZy21spVY+5CNqJUosyofuUm7gneKOOh6abf8jtwl10rP
zJM7qrQdQ1ypYCI995GTs0XksnmixMrZsRvlLMOjgrMeKPt4RCpGVIhDb6MatJamNqUkDcVuOUdx
pZ/5mKNs989lPjQxrBAOmbj4crUWm451aw35Zr6uqHbjkJ/40HI0JWmNHZa+0f6HrTPZahzYsugX
aS01oZA0teQOGwNJz0SLhER9H2q/vracryrfoCZexjZgy2pu3HvOPtLDCLb+eW1ssQjiYP2vX7w+
8fdfXt9gXOjhzhPi5e9j1vUd/Pvns5exC4ZOrx+7WAX/72f69+r//F3ju4jgNvx9D+tWuN77rze7
vrm/7+n6zN9/2tfFXQrYFav43laufqrWl11fEIqWNs/17vWZ68183fzXu8LtQTeMvz0mQrdaP+6o
NohTm7rbLksavyXAIkqwmkVd+WlX3QxDD03joB9lHC57x+v/IMudgxywop58DWZGdKSQ5FF48MG8
sT/Gufpui9DbUTOdXBCmSWMmgSHnFWXrfUmNiOy032gtJ3JAswIcvuvRY+xIt3Lb7IV15gET3rPo
Bm8zcNjB9Zif2rBBXNw/G9HEH8PmBxE7uwx6d3ZS/JcNqicaOtuc7lYlzM+4Gs8aU8+5IhJxBsFQ
rwO/SmPokOH3PeAjZpnqZadEMx5alWn3esqStybP6L4JT4JahHi59aFxGrBJ5dnt38cMQlw2SzUW
x3+/FdHJC4oW5BK5qdr99Qk8aJ9qwXHVqAEr5/LYNY9dLsb7kUJIOS0s9JIl+bggGQFelvJGomet
JmSFhBxiD5regeygps2E1VR46A3t/DIYEwlg682chw/tiI+/qE5ONNqo/rmp6Bb7eMymnVnBGrs+
VkJg2C+krNEw/d/H+oVCAqSpuW9I0atcO7wr1htwFF7tNPdKgmvKFVyciRrmfllvktyqD+7szJvr
j5xBrPsUGgWGoe7vQ/8e76R4TWxl3VwfcrXGhEs2LcSFdtX2+tj1xjJDkzERzMbrS/7rCYh51tz9
/cfXh22zYr47V+Xx+o+vj4XxuJGesgI1t0ys1zd5fTLJ9PJkSwCE60M2bfWL42jBGMXpQ1VvKwzB
98owkgdm5j9T0oTH0bBuAZHn54mwqvvrjbvA+gdrZe/+PZbPQ0mIG2T+TNdSDUtjaJF53d9kdmbf
0+y3//5un8jtUoWkH8Wq88vSZdEW5mQMLXbt7v/+TEJSs2urXPjofHk+rm3ztBbPaefeLR7VwbA0
zIqaXtx7Xqbd2ckpWn+wkvQ/N5Pdvvd0LW9mka/LQvw+pP8hzPj3uimDcpQvnHqvf8jRK0l2RXJP
4F1/qas5+LtHLXUSoTVWG6jI3V3VFtGDoEn2YKbVYx1G0+n6susNJZm5IRaoPlx/vL7WgLIe2A3K
8etvXR/DUZFjSchuWcNNvqdH3n1eWt49XO7lxrL6jyhsoYSsj5tOMZAklW7C1MX5f30ZBMwjk/v4
9voKKr97PTGsU7Kw/1Vzog5a5Ml7zKLOPQlizdaIXbIMpsW5vz5hKOCees1w5vrj9QmAKeLS5BSM
JG9okGNjxSjZsvwh4fybDfb532tjeqeEmXXOPjebdOfOKCbAWcYPNW6IgHiWbGs5kNF8RzXhzvIs
yOHwWx5APScPQnV4Q62M/sFEP9S1ckKF1iyT6w21y0JaFmme5jJRbdQRcXgaYSHhSuoLAQ//5976
I3y911KR5Ue2hof+bo1WCQmHvrneI665YH59o1aXUL9KGK/3rjfjVSi53rCoRTh5fRB0bb/3TCbe
UwrwpZqf4r/Cq1XnrVN2t2+6udBmUaxiV+PDvxtqZKwO15+Lq+thEMWrWI1H/eqkade3QDYRziN5
9R/ZDWA3aJA0BeDu3lxvzEZNCwFH7crf+L+7Zu59JZkJA6MrwT5enx6GBYfo9W4Kdgbkf5Yy5gCc
z9AOyt7fLebORJBkcEZSVzJCvG7Fv08DezmtXZk97BPiDnCYYV8QW222NCx2/Z+5F98htIi8avYT
8V+BbTxG5DreVP3w5rBZTwlxYDtliI94Ft52WlW1GX+m8k6ccYrt9fP+29rXe9dvgBlWvBUR20oj
Je2k92bQZpE4KILabqRV1UfJIiFr0naj6f1+FPI551Pb9oRDH1OHzjfMLmC01OQuQPpFs4O0xcS8
mtLKVXHtrF/W9V4BtGHbgAXhujsYNx1ki6iRDLqsGhJflk/n/9owWJTZbtLrQCg6hq9pRUi/n4Zb
E9tfooi1rWWfq7GdbrpYjn9vLJFMN6G5brli/igMs7nB8tvceGUDdPx6t3S9wdhe716jV6/3rjeZ
EzaonTxoGKt2vlrjWGqrwaBD0fH/7li155THpAAEsHpE1495vbl+4H8/9oUFWcYgNzNcPUzLqlG8
bo7q6jm93lULDa+ycObg3zdz3U///Xi95xkj8VYYeDl5V3ACubFW2d+/G7sX8b4X9ilbtffX/eB6
k6w/jow4dkvSna8P1aFNuEPkUo1cYw2Ga6KB1Aa+36GqfuVG15I+apV4wFbX2N+7Tm+OxwzIFyZ5
tunKh2gEMQbXm+uPaQKF2Ei0n5aScjwRDKk2S+cMpKJo6XRy3CqwiOlS1TRvooJo3Zh86kB3G1Yx
ph7u6f18e/n0ZNQrWJd6hNzYisA5rPQzo/OtWQz4RrPbomriDYwyBqVLHZ8lWpjbKOx95u3dZpyL
S2FwiSi9xg48KKsnvVE+p4yaETqdxbrpj+AG1qXtoj/gvjcPy0iCkHTJpHVeVavKnWAIg4q9H8hi
6aJdogiiJAlcGwrmI8gEAy64nDTSO2Ea0p+NWduGmiIWZjB3sP/B0y3PlsiPZV3TvyOSKOnEezM2
ZBbO+Q78UrK1MfpVqj/HUatvuDjiTI6rKugwZMT9GfArepKUka6mM3qNUpoqeKl8oGzJbmzWjGhl
ocKlRcFw2l9qcyTf2O2CGkRF59JrHKafzmHDuINHVAq/vwzeOZqz1E8I2ArLVIdrSkRpYtCuHnTA
txb55zOhmc3wk4Y4snWUVP602O4+hHWj1eqgzJiNAIcuEZItLWK84t0o0MWML567ti4JgqQe674d
Lt3rucUwYMc48lhme0ubMQJr6P37UdtTUSw+88cPiud4687492tNZrCJkOm4C7WnwJvjgkdDvskH
j0pvPmTuwwQC6cDEUz8jpiU9wyWBQS/5omtcunjm+whgsBu5OllbvYA5hesp1n5USLZMO92ue5CZ
SnWbx8sfmyf9suNC2bDI1pzwUpn9V1NARzI5RH1jHAhrmkfmjbFDYo6eioCG6LnKOhJwJT4xHNxB
TjvBEpjCl0zPfalWpAis5c1kqteQ60UA5XVDLjP5oAUjHJf/JRsvgQmxDD6qnBmil33bN9quiLrw
YYa4vjTu7zonVS/So8950HbKZSE4GkOwFoCDtOITWrmd7cXfGhzWTTWRTWxMy5vX0LCgAWlofxwi
EuEaWcnRMujkean+AHHB9a05D8J4eJoNd0cQLvKRGCmWJnSmrayQtOwra4x+tzRTH8xxXu809yXW
ynJjp0W4bfOS/sxQ7mypVecl5g+Ois5gYhh30ZQq0JTzsdc/WfnHvjc7w7ZvH7uMqNaWvC76+Vvp
1e+GGsCzAEhyLUKP1fCCItcCdpTGPimexYZq0PAX+Ksbj8DUjZqnYpM68cEWmr4ZQHbJVLwAEmsE
IkkwXzn1UaMHZUr6igsxVDf6g2FFNs/Nr5E3fIZR0wJ1qr7T5W0xM+BrefyFOLcIOvOZCMXnAb0k
UxdoqePJA5m6zjbU1LsBvbZp7h1aZoiAZWj+0L4BYSLf09G+VBND+9w7C5OXFcZ4a+lU/5zT0+1A
6rCqu3O49ATIlvOeeF5JumwZH+bfJGfTr37Kyv7D6AmU19V8L1Iq/35Zcb0VjUCi0Rn0Cc7QJZDJ
Hs0wYMOIfcJvqx4gWPo5sJE2bU0osGZpx3qiyIqF0fhqz7bXg9yh4U+kwMmqd21hhw9kG6oto53U
nxrnWU5FYJU9JwINDG2ev5FxnweGx8C7a1Wy6briFb0oJkfFGnrKEvKSUG/KliDhNScWZfS07bT8
BZj/A+g0d9O9DhICXZNk+O7Ho5uY35WWfReJ+dU1FmGBLWR+nTUUHe59Ofbzzi0YFiQGWnY3R0cU
z9GbQRd0KoD9jXP1qKfNpVkbVeW8DmL/WJ1D9MLIG46RynaD2MC9a7eTJle7c303xOkmqSTdklWo
20TTsTK4KBRohCTwPlgvnDVl5KfGsS2SOwchxqbOq0uRVT+F5RybRn52CQuvSdzHbl4EQs8PCFXo
B4WKvJYxxFfvjjeKNLMIVHXQoEDf9lYKkWccskBqpNGbmpo3ml1OQWhpXy5kozgcEKIn1lYQKmUq
R+7nqX0i5o0xdCH2dAH29kInMy6fy0nfCVK9d24s0Q+jWUlsdjOtevP0Kr0Z/Ch2V4bYr8GKoY3n
L/Oi8gD+DLjw5aua5KtZzQ+D9M1CNjsZTbcLaM5MQp7ryJ80pLytwFi7VQdnsDKZqInumIUhMm25
HxMtcBOy7t/npP7wovxJ1v15kmga9fElVvmhQ4OTTewTqep2INlA0wznGHAggjbAaG1uB1nNClxr
A6vl+IQqb+eHpqtGmrgzzDj40EADyK6I7I9ZTR9kUxcbJ9eeOxeQjUrM967IvkZwelYzveMv+4Ns
F12stV+G5NiL4mnGRu7nevWr7oGXJ3CYhgxFNdvjURAitq8YA6D5s+gddcueASQwte4Y9f0DmUZk
CLr0x0fl/OlEB5qCKywZ20S9lwLkLwDljSZGIi/1EmxTfjZV+ZCB5tkYy2hvheftJ+kd34sOQB+0
oWM12QrefoZYfkYeEZOjSRr7iVCM6oJvGAmfAzbd5IisQzo7dIWV/aUX6pzp41vPm2Lp95ogwoD0
mb94rXbizPeIuKze9L3Dpo8uBsn0lW3uVToepircdYduLHcdm4WTBCt/ZofThtleQv0/ggJ26ktC
l+qgyFPTO4LFJu+cVbA+eytjnlLuxoSjd3TDP3lOhHKGPq2c2lfZq7PpqfvezX3yHB5qFX3YBetG
LGREN4z5u4OnHj5pNfiMZkh5EER/LuwbTATAxpeUDa0xUtFMW9fSERj3e8E64+ixWq6KC9GjLXVA
otOr4nDpX6Wiqbzk7rSBw3OXp1O3aRyIgLpAcGQV0VMl8z+1mtpNofIxaLyexEhMh22sHwfd++VY
FJFzDDm7jIaT1VFl13340SuOu6U3dxKYt9MNtxbdO8gpWQDiTmo509AmBCWKdgrk7isMQoROES00
i95hO1hsZIfNSOTJwgndKILedDwM/667GdKxCIrHroARNWSavjMtmA1dm/wiAF6FsO25wFFJPnjf
+tT3ZwMQGasx++CG6kkTM9hNr/8QCtL4rCXoXvqPtvN20QBStEvIKPYyL8hpEbQMOHKE8UGpaxw8
FGGNSP0moiPQ63pBxzo7FMvgHgmZfHUS4D1cwfuh/jYUtfE8cnhW8HXS5Cy0ioS5EYZiyu7SJL8M
Tj8B7iRUTeT3LElzjpLqh5DReCOMnrGS9Rx2LkEl5W8Dcp27tLgkDBLBwsQln7O87aPmJCkWI1Ve
Bo+hIfkioK5uMRC9UGu/uAwtfDtasyLM6Wu2WQFk7jBdXI9LjZyDzO3XhEGu5pIAqbSDo9q8ZmbD
0TH6sl30O3soJorxPNsIlxpM5ug2ouRnoJ+tTna1ErLsCd7bND7b1bg1THuisCI0I3FgO8j+Xhun
+pho2b0VUZCTSVuadrm36Ew1zTJS0MbDHpO21ckioCH0LOPoN3wr2KkZmr3YaDgC2Gm0H5p+n0mV
HUNpTSQDK6aVl6IGYwbiXmxy1LaHxY7aoIOI6Y2pny72bdt7aFP7P7Z2Q9TyOSGYtaQJDfAR7V1W
b7Ey3qeDEDu9bN6BLNz05QLxuVoRzR+NILh68gzM+lX8XAuHSggNlEuTYNPoEXVnlYCZRIJeuntE
SzbRkM7opxJzj5xxhdifaQ8CchhnMtuluRPW/GTq8tykHIExWzgThEowlfxjO+EQ5AricLGNDblP
5PSxTDcoZ55zFKkbckGabWGwnYgSv+DEQDaysF6XeJXUvLbg7VcNMt+qbfOhh7yZ3UkzdpLAo41n
a4+iErsBwO16kqo2cFCxQs0IqPcrXY70j4wTm2adQAe+D7H125TavAvNAVgyFlKIhixP8xy8HRWh
7bH3VxreAQoTYhNj/CvU+CqJYSRl1o8lVbmRE+1+G2oS501aiDZ4QVN/SFzdhCrnBBkppxvNYy9x
bPOThssfMpTr05AxtTYZ3M9EFWWm8QtgXxEglcFAaRmBnlX2+gvbhB5xYJoM9t1sL2y4tMY0HRxj
cKkD0toHNddBT1FvqdGAo1YnLWFvq1qx6fL6Oc1L7EjyBjBmsFTUz6PySPWlSbGRebwfSRyH2rlc
JBL2WnzPhvdVF0saIGSr2U37B6cc351u/IIkeljm2Zem8VFNiQ0teQTRi/kinFobPslY+sxB9Fo8
Dpnz0Hcutoy0uB3cngFKozPI9t5TW5FoX1hPofrVCx1UNwxREsRI3NGdMJji8ja3xVkYkkM3UuQ5
McdodeeuZtUxVOUYxIl+T+DIszmQiun15S6K519xaA9oAZ0HBioEuKQhzOblzfV+uVJDJGKuLL5C
Tb5SKQU2BSb4uihIzSqYodgSc74Z2p55Q7zX6vK2zJ/B5nkMO8MD+6Tf1rG1nVKDldhg8FIzKbea
KS3fvekigJ00/dAukA3u9WhOSmc7NvqblueMWnpzH04w96aQMLwcDFrj9H40qK+4QXpvW0fqi67M
KTBGZ2NTVbL6Gu/07EglbUMdzkmpSjzfqAbJvyEPIfc0P0SbWzaW4btu+j078VvMnHKe+8LXBtiA
qWfOR2d+rUSSb0NznwsG0iU+VDyo0VaSA1OJ/i0ro7VDzco/TPnWPNn6XBCYlbQGnVby6rR9iol0
ltnzNHH1tkn13tUjJccgFWPCjvFwTEi053gwlL/rkIyMLK4vKop3FkEiO2+eTnVm/s41DLtxCvl9
5Q016gtF0jMD8WqnoVHZNBzxW09zWBt6HErj2F3KeedBAZ5n2u3ouZogzCLobBW2wAYnQs5UK+3w
/uUhvZAk+a7C/Kw7GlDztCZZKLQZPSXdIQawsUG05GzayvweLbBT+bMhnZLELePDMbSDs0z0TzzU
PFb9XVWgTuF1f8Ob+aSiHneNGV8WkMOQfbPMJw0WCsFy18ZEuN5PXE05FDEclp9IYpB+Dz/kW15C
j4jlhHOUQdB5MTgvnjGd5hYYCZw5suSt9m5oxWfJlwUS5SHJPHOvrZHLcT2fc1uH+p6U/S5JWKfp
1P51Pb5wjCIDQVS/ng7lto3mPb/HFLyPAN/GR2KFnjPD1AISsPYvGEnDzdiEqIe+vem1ca1XettP
TtFTbSJMtRcUZ0RXY5045ZnHMpVTVGhR8HJsIrKl19u0yGvedWl+NAZaqgLNBA3bXxUbb1OO1oOW
Z7QMhfU2MLc0onEISP9ZeSpedI5t8RQt8mDkFOgiIpSPsxMVAKQ91rCuCbu16S2ExpCEaVjde3H0
UP/hxBsy+RlxVk7x8JALVmqyxU+TjsSiCP0tbglqmM2KPKjxCQBpvkPDdZ86w5mxAkY/Lb+IPFIB
i8DzuJJbZ+vR+IxK99Ppu5dOZ8fM7BeyLx5NWQYiIqeQCGAo4ATJzjddy9GCrQuF+KGz9Lde2b81
Z6CvjNKts8iuS3WaMSnXf2dJLBwTw7HpL1kDB5wTADK4Fd5svIfr4tXVovMCqRCk9jkz5ULjrvuq
m2nXONpLTiTxxomt0R8rCm/dRs0QsrdQxfRl5WEVF/rGFvlNFarfpcBCEfcLUErkT23/6OTiZBWy
802tp6Yqkd/rAKqnVNMCsebz9p6xxQpOFH1afcVFfABccdMm8U7P7O/YbelTtUwBSVIlSjHZm3N9
ySSBom2TH+uByNRer7eowj8zo0MuapLQbSfbNGPwnCr0b2EJONje8hZOfXznJCUi4fFcagZ8J2nE
G0yP4Wj9ChUWijD8WUrtySRKaJJV/KRlHzATS3sxfS3SUWON5mWGPRZYyvhyenU0veSxGpms4wD8
VuG6seP8YzaG16zEV03aAvSris+cjJc5G2+rFHleGH1SQnwSrBpvnGrY2fX80derL0/nQq4VHorA
pYI9bqK2ozZfO5XTnileHFgzrVk9MQmAN+kmxB+eTSJF1pXnIidOqbJ/Fe4omKBr70s0nvUGhLRX
3pqcwoXj7lVVuX4xArkr1TYZk7ckb4X/09j1l23lv8O6RmtpVg8FtEblFJxcZEvakq3A452WctyG
5MejcsKrbdQnfEaPpjYgTsf5i8viMI9gCWOyQdNUp6nXlwN7I5rzRViBzkwVBleEF6Qcfd1Xy5SS
lJhkuyVyTjgoP6VoPvJluRvgfDFWk7ccIa8yg9am9YFXVmgw3WhvtqnvjD2CY420qHS5YF66gVq7
7Bvb2trgDbj+GORR5r5rcnQNiz4cyHSAoo8MfHJ7IOt8qNryfk0OzRuHfsrGoqJjLy5vrfylF1lA
gOp9G6u3eGAEvu6Cy0zEFMISfRdJdhT8E5clD/d0xN9CR13o3N6FgPJZJeBDyxtjSwrRKRfFo4rN
92KSgoVeTFmLn8r1oDwJxYWxTB6vUoFIpylD87g+sBp7JFT7rVbpF6vfJ1yg6gg2n0zlJQzwvbzZ
9bmtw3fKA/QYMSVKSKP+rDHIaQ3CVvrZzrZuYR5QGdHWS2eLkqGJyIfUzpVTaxfWmq9TQW936Z0d
edllUNlyZE0/ebtiAUWziDw7lO1tWWkMCPgDWzfTvlj3bma8ECIJ3cO0aPgmC5CVhGRFkxvdDMnI
ohFyArN9za9Tm9ji2d7PXWHcaDkTrAYnApMIh4WaG+vYM4z9PHvNEXtcsmlnMpgmwyp+aXMHNN7J
uv31x7+PgaFPOS67PAwcLByA+GuTa5UibNwpKrIM1vSn6c0VCTBuAiykM81+483HysGSjsnpQ9JH
NgT6U8fqtQOfZ7cYFKq9COn0AbFnafOy5G23H6jQ25Fr2NDSgEzUI/nCn73KV2cXV59FG4/CGLy9
E/44ZHb6c258oiPjWtMhd0t1EZFznL9rPUDVyqK0l6PxJyxdDhoq7CIMf1up6H1aRG4ANkB4FhBn
veQzSU5LbnOTjGvJFmun2EHDFzpfsWd+DR3y7ZmTcNiHR0jMANLpWCnPfPUyoN/2rp6122b9d8k6
gbEk8qkR8r3nvsDPA3tYkiyxlP4wp+dFl7+K+q5OxbBJ8/GxjJg+5657bGtBS9O5y0zc5I773U42
EP+ouZ/t/CFdRweeVtA2nNqT0KPR71qLI8IjBR5X2Q35GGXQRM3EDF8FFNcjh7V1LAdBoI7N6u1g
RbEANoGyQ5cQCQynhomaWQ6ExqjdpnZ916bD21SsQYtTOuxDq/gZk6W7VZA2Itrbus1K2Yo8LrCz
xXzAsrZerL8ls3PrRT9mZzGTbclDc1lw1olbcnpMH4vxJbQS6EIua7Q4sqINFuvNpGA5TNXku17K
2tmxxw0z1X2a6MZr5nG2hh3L6pYWy1SQD2UkJ9HTfZGDuLDGfpJ68doVbr7VWpEgtIjeYIxgYXfN
PW4m3UfowWlwFR06xA7ROaRJ1ftr23M7mJjVTb5jc522LhrBkHaW7Qky5bfMk8UsbKe78nPByV+M
tCrDgeEKCBUs7kzcRzWxhtPIXXLL3PUzKQ0cTcOTkQME1C2QL0NVI6uiYWXX31nawH4px0M+02c2
cts7muKoCtVv5ojBVLfQfHKc7LOnycfVptI2JaKHLq/iY5QOawFtvttYXDZ0KyNwJ1N7rxcFgxXT
/l2to6fwo6HD4huZRu2qzh09S2Sy7U2ENbCnGHkIJXtlWdHs7HV8J8NlwF/no1Gpt15pQ0mfGXvI
NbGmb+j4JUs/Mi9jh4GMkO3bGEoF5d1marP+oSEzPeiIN1qB/Cf68reR3fh5T99mgqhhjLQ1qaXq
Yzo0ED+4IsSNCP2mT/RbNeq7gppyMzs4p5OFxHKh33m1sPZC75sdhMjj0qTORmblNjYJbFkiLg5R
JLrTSL89cxG4p9n0IktEprp6ZmrG918uSH/oyIZJl97kFW111q1walNJ9Mqwg8UARaIpk7NymJ82
LU372po0TLHwIHOv2C7K4mI8dm8geralvdafFda4ZTjaGWfSPKleSrlYB8esUDOLar4R3ToTapHT
EL+Bhs/JWuranDxxvBtbEbNbaKPAgN3RCORAY5kl7ZcibwvfMcrQB7lSouXE9VqnPpFtJQCo9ZC8
yyf+RTZzCFt5a/tCiDVPoTnbIn1Vkm0bGkoe0iRDwMRhj83npZV84sbmX+InohMTSU5rjGSkO7za
no2wOCvOoD6nU1Q96LRQ2KPKTci3so2zDtx317Lc438b9bwjaGRg6kyV5TDr2Uq3rvw0Gg6ChTvx
wgURq70o9wyLLRgxO2+4rWLCW/DKfupSqF+FGW6HdH61RlyXgzM8dyFeT2RA7b4kiIZTtLqbkoUX
aT+ClCDaOtHv2pJ94Lj9TcQMlcahZwJGiWba5rL+ht/MJprT+0HvNcKnXRwwg0vsRokxoanR05p0
6EzCRnoSNkv2ZDsEt8aBhOu/vhWz4nQzleYRUEm1UFbY7HOiNr6nyP7UzZ9hWr5BzxBuASjcbu6X
TuqQcUL60OEn8C1+W5hyp+c4KBgZQq/pMJnQ99DG4TIyY5ak+KTxsO1i7d1rhbvtjZbAtSSrbpn8
Odt8cUnHE8x0GHv5ukGlwzoHcy8VK+vaPWAf4cPEyAIu28fUCucbGerMNlj6iBJJjhNV006DBY8O
+VFpub5r3XsYFxSG+vwyTMZh6XS6wlP7rAYmInJUvhmVnT+NnkGhmC+8++g27tR7LhmRWT/mkNy7
rPZZBHNVHIYJqRHLgX5iAB17GjX7ocU3fheRR6JVhFkT7hSMnfbdVsO7FZHrlYe3WY+2UvTfo0tD
v05pwaOufFI0Bch78+D+lpLmh/U8hCwPU+gNWww6n9rqXoud+TQ5RBcUafqgiRp6vj2zyy11tamQ
ogTGwJrPWZn4XV3+0a3xtxp0KhY5HgzOPfsVuj1W+W+0G6RXQj9l3svK2HTaX3yilL0qTmm/2Pk+
BoGL2DDItPRQ6AQ6t6F133ReelN17NtWE0Rs5M1ce8gDGYIbjWdvYzWOl9rdWqhnA3cSpG30n/Nc
3XGFTamCrY2osc+1VYkOpN7N6WrYVaw7CG1DIL/U3ykmK5YK6aOpe6EfN7Re48pOuEfjJI+q/q6U
OHO1L3rt44cWHZi+6qCdxGXoGLMtU/nlOCubRbA0ajuEdQPfiqEv+8hburtkvbHpvhUoaW+uD8m8
IcqIzkOdST5tt0bQhNOhQP6IJtfkXEqwuqt5UPzbYQ7qhvNwWBtPaZ+k7Af6awdeIjBM0/Ej6+BK
aQdi8V6jJBa43OhpV10xbtuQhUwx4oNIN+1UNcdm6p4Gp172Zmol26HNLxOSMWbHTOesNm/2HDwE
G7t9Bkd4YlbLJI4SjnMsLn0wFXSHt1bb9Zehdn/lJRu0XPJNURvtRXmqJsN753LRd2uYLIrxBtSx
uzacafLTZlTx9HvsDSjiDmP5tDdeLImysO4+6gaSC44uSqFi67XOXcFELKgX0fkUrdsQ6+DAiBVm
zhq0Mf5J2zkI5aCIL7zJ2n7aAf5GuRhevCW6jSRrFZZlu8ysY3/UMvoxxnhjkD9AkTP94ZQLPMpx
7w2rfWj6jDaMjF7ymfmn4LoUQZButflnIj84DS3jktjWEKiyiHZaTjJCY7g/jo1Gs1AvkxrCjQCD
7Duz7jvdzPnZWr7F5B5ai5js9MeR7KBLkX81E95a3VHUfhohRuUcnUarfm4zxBSKncvsnvBxnLwW
hU8UxtswaaF49ObG8cTX6jihEIdO0nmm5YemczZRXufMX7ZDJI8ekp8bjIrPxhozHtUa0/aKDeCI
7y7HbImPqKL5uptCF6hNmpOXzJzadMgoggVyI6v5brCYHtgifI/vUaBwVvHDcdn2JtL9ob2d+yzf
I8s4zkN4R1wI1hd6EZkxIdVx+JvRPL8Wpf2nXaZbIfo7qlSwxfEpC3kFe6eGIKjbZaJn716rM+Yo
dzKNBeVsV9A5sQ6NrY7GRA56MT1q82Lc9miBTHTAuyo5FC0lrvKsP2Zm9ZtSdq9apRb6XBkXA7ab
iTOzQfTUuvFJMUuj5/ZpCqXOBmGxaezOO00pL+iWyvdEzN6SPOSQGfyIc33V7sEqHdFMcinPdBN/
f/2RS+LEwskicVr7E9n9Zyay36qNF/Z+cz82fC8iIbyQvPWdXLqPyKIJmaarnT5lgmaR8WRWbuSL
/+HrvJbjVrJ0/SodfT2IgTcnzpyL8izDMnSSbhCiRMGbhAee/nxIaova6p6+QSBtFYtVicy1foNE
GREGMrYWH3NXdRuAT6yw+7iJn/j/35zXqqy8VUC8gDAtQf/aUxdKz7HKCt6GerjVuvNWps2LO9YP
ZCH8pR4r6OQ7GGd5KEoJn+OAqc3oHfKoCq7BtgkkG8sDd9Fmk+DIr5J1dnzjgFDaq+b37lLk4MTm
bFbeQM/npJausN256wYb8Yf9aIxbh19QHhTbjIXbt5VPRhv9QNwsJ/Ishm2hAmuD/h5Wb7lTv+Az
RTQ6L87C3Gg+T07WdNSVvV1mdqgf56964oJNH9atGwGpU80SXwZ4p+VsP6OMAOx87bujv5HQdNfh
5J0GIGmrXEMaAeh1JFQwvV64H6xJW8RReCoLBddKIzvasNWSXGTbZrTUNbA5i91Fv2xze6v1Q4Da
WCmwYBE3nYlRWOPnn5j7ikNpAKMTd8cQ4rUnGlb47VjGb2EhZtGp5s7IFf5uXDlNmygO21sOYbMH
2tg/a1PoHYhsLIca73HXirT14OSPYVldjBYjCGSqeRvRqs/AurpEy+F7Wyc74SgkSJcvo1HFuMpI
jmjqXYF/I/o3lGSsBpIYA+ZOIKe2olHKdV+em0nVDnnWbfpcCVYiYVNW1rsi19i3EhOO8oj/3pCv
3XA6RRkLkB+KfK2WzT5wMW4PVGwXQBxpnlKvvVSBrtx9SodqXXU1W4AmuCgam/4+L74HJPREjBml
FyjRShn1r3Yjzqba7DIvHdeNxn43bRKbeJABWShFkcXvL01gvJbmITBYNfEJdEiH/fDAOBSmBc29
897wSPlK8MsU7jMZlO2ADRycloPBoTQM2EYMgX6GsHIOe/Uc9S1oD+2uDNJsoxEesDP7MujeDOVh
O1oKjBRHsK5lpb/UQ/QIwpLtKDpUVtNB1Mjt+3wyHnwjvpmsKRvXabdJNW29Utv7PMkhiy7bggQZ
1pTrOCYaiWNnHFULXQzGChglJTdgs1OCi6kzouZwuaMi3I6dtnGahl0JwUYPz4JFqaRHc6i++3H3
PanJVcTTQhO3VLQtPxoof37xSQ/t79FgvbVdgV6/vjLUtNwifk++bERYQXBqt8NXQrIk7Mu8Inim
nI1iegwt5zl2hp2qG3ciZKuqNPoR+R3oHiYYnZYHolW77eL4QzOVtVBLHhhIQ3SeubEET1i1f61y
ZAOTV9Mw8WFL7gjqXm2HSFzaFC+T762qcTK3YaM9efiwCuF9DtsZER+FR6UHSAHQDheIbDhaGb6n
hU6AO3OfVFTcWr84I3jUgbzqHkRHLKYJIMMWjn2COIahnV/eMogMC28aj3nrraLJwkWJLmRMjgY6
KaRZ3Y3lVjfDyr5WNV5liuqgtQ8gTe0ePZPwsuFBK7Dch77R2LBZK5ZcMtBoJADDNZ8SDDqhmyAv
ZhnV11xtVwooVYFr6BDpZ1tz8AxFNzAm5t6W/m5+5JEXeJnyxFqYYQ43HaqPL6yrMOp7qxrcJblG
jt2Y1i0UYVzS1q7XOZie3gX5ODQHvSUbHJBOqZRvKDlg9UhsddFXKEiCS9Ud/rU9+fI01TiXOneE
4FkbI63kuTZtW619zlRCYKgizYz0rQKxu/ZsNiVsFHvYKnMaED2pCNkJNRgJDrD79esvwtU2bWUe
W8dBD6XEGTJhzUbQwikIaLbNqS/N5qQVUXsiADGR1uuVHfCRflEr5XCX1WZ5i00luXGsnu9lRVHD
f0SniMem7aMF6YeBtqwstd7+bKajMnRrbA3FWVYBByAPYZmfPyaJ+yBmHXeHtTXV5Y04jLgBF3so
VcQ7ZJWBveu98NTde4e5V4qB6YZ3G64+JiKQDku/15U72Q+w9XAdBPb186zyArdkF0KoJG3NO5N1
tV03SxB2FjIuf9WlkbvUEPU5yx5od42gXWIC2lbSn82h+3nhbHd1zbzf/1FvsjdASqcnofVXf03Y
qFiYR/Kk+v1HdYq12n0AwkhOKuvTYsR6KrQunEU2pS78S4yn56PwAU4VZd/sZdH2imT2gJvW0RC3
j14VpAddEEvMg77lydG4VzwQlin0m2aZO8OpV1l85dCx8uplAFjvThbj1Iu3EBvM1fvEgd8f8Sok
aDa/bJWiOpdo713lS7le+ULWxTzJV+ojLBsn3w0ISNC9b0W24zitLGUxgnl66j39KRMK70NVz4bQ
6gc5j8ZIQhmVOMqJrBxQn8g9fyNbm9hajmB6YdWkxVVerFRUm6Tip4VUVhguW7tA66LP6qVsBtFc
XHnBaFfhwcwqPvfJoikEdUVS62OepB4HzgP5liCFvmkaIzoTYg83RT+kF1LwM3KgLK9I1DmrIoi6
W4Kk5qpGVeFhrIS99GHfPLL3qpZBb6fPDdE3fndW/xJO6Nk5qeV8ygcrX6RKW3wxq/INU1noklX+
4nZx9m0oc2iDsfE9nwCyp27xoxnYUWTkVMhwFMtOLVk4JvXiD+xoFtWRaBWQ3AwVGtOOgR9gTcx2
p6P3VGxDciFvJCIORjOJ72nlXB0Q/q9RH39287D6qnImYPdWe591creLJE7HTVQGWKN4mrhiJo+u
ZuqwBM2Gy7IuSEoolZPC5qcT4iobtEBzWCT8ci2LsqGKCA7FQaqw3WGq935lMKxtIGYrWWzmCQpH
d9fd4KKo9+s18HougE+TR7N6UYTLqXLUjWJoqBDPfeT8HjnB7SCs7v2tyoa89tttXpPTkl3k/IOi
gvPvQvL9hQDPBiN9N3UJdpGkQM+4BWW7VlgxlqBleOJnpqwbZYgfEDGIlpVmNV+yVLnXrbIPyBFf
J9cPf4jM+grA23vpbd3FArmBNts7KVEVTxyUvDAOjt67Gw6vHb//TCcvbnSfer/7ZBVIuYTWGvYA
/6Apma65U9qfB1svlkHQTzdPi4qNZ2fI7WR1twfd725xbfbP2JrWK0Mk6jOIwhjBpPAi1OSWT7p+
b5QZQguG3ZOaIBfYJqG454tDoigokvuEo9PWQGvhlCRmum0FKilpToIrS/rxlFhGszVyUAW5SfK/
NbXspLWjvkXZJjhpnm5v+aE4xySBCFCw4PIr2+eATrYl1P6dYcXhld0IWzrNsb8F6R5dCft7wzl8
UTfBeJNdI2tSiMr81XXo6j+6GtCcbyoe39uusVh92+QB9FR8xPts2/tom6K2TDhD1hHw3Hai7MN1
j13oqqxUsn5+f830Gmfl2J/WejT1V3nBXtZZGshJbGRRm/tpHUzcwCitbcnShnF3TCwbVZ/gTo/E
8D4ujAkqu7pf7UmCf59w80Ooikg/WP9LU3rI3sBT4jTo7gpcVMBY9pCB4SVcDVSFV4B2hrWs6wvX
v7K7B6OP4iY5IfrJOqc3Vv2IPJMs9aGf3SNRtpMlORH8NG8X454HnJk55MUyLR/jZn5DH3XgOStS
ubZ+1/7qR/5jpSNtd5ZVpefmSLpVu6LCQn1I02al6j3oCgIozUaJTf532EGGa9iI8DGVKSGWpddn
h8cCQIC5kthksnwv16JCgI847ntPWUQ4n1DTfPmYQjYUVtCcbVLqaE67yMD09VnzR3UnA/e5kvIm
+GL+L5WBZas7RSPELwfKjvIiG+Chkg6eB09TCXw88ey7YD6AirAy7jviP+cgE8BaUA38QtSwJslj
FRe9RKjCmuDjFC0JR8PJ33K98K5RAPHGE8TTZX3meA/IfagP3rzdFQJajBK29M+LQ1GiCmWNuE37
Yy7Wsr4NORH1bflCFsdBnGjAXjUmdZlZWM5qYa8caodv00LeNiPOpfnQIWVuKQdZVcUJrbL8fitr
P9o7D+Jamik//qiXxT/qLN3V7jKRrHuXGCq+V+Mh1MefF1Wtr1HL3zqZ4MWz0LE+aTHkA7VMyi8k
7b5bZml/VZz8udG05s60DXPranG49jID1Q804J/NQiN9BsMj113W00BDl6lKoxccLzE1ZsEElaGs
a2M8uKhs+WNsrECFs/7lw/0oRPY2loh6trX+KbBqFQRp4XJi75V9/7LTtQ5ZUZXU/ULtjWDnZzlH
6wZql6tnX0tP+4w/uXJDMLs45Doyg5EzAUgY2o3IyvSlU0mijUqqbRQoXF9sf8kE2bp96aqg3Gui
SjcqBLG7og2yZ3cc7whG5l+13ihgPfn+IQu7+OabwQ/5cpPu8h8UQ3F2iqy79wOyDMM8YH4fICjJ
acVgA3M7MLfISb7GSJKe5MXIh/YkzBZ4reUicaBwShcAJE+GHpnDQvaByznfAtOGA2cefhZ/TSG7
Z2X5kmVpsfuYOjWABZtK16xbATVgGKY7dFu8e1nKEwhoTofsvSzGFSgW4Kl3vVvfOyQEm7uaCAjo
MDVaFkKpXsaOvGqcm+KzM5G3joa0/lqk2Qswj/4bFs2nlv3oW93ZULLyAAf7YloULjSBhcJBfg5H
ewH8lmwAIeMG5ky3z+CJN/CUZ3G5whEozOlauYiwlt7K4kdDkioZPsjgLDvC3efoWemwETcQpD66
dii8TV0C8e0Hu74LjXYvS/Iiu1hzP1kUM7vI7APiZY1zjQZVuctdeF0ZLHVO6R0iCjrkq1U0N8s+
leKryzQlJlpZFn14rH7jSK/s34foWrqs9MA6v3fm/3Sv4SxhVZZzhTDEJL9e431872cV3yxeowZS
cBjKpt8sG3DYtyDJ8ps/HzkitQKr86vOrdtmlRACA7qDJBzMFf1Sqa57FHpcHeGyvHAmth5VaFXo
jdmXsnaQlI3Bkzt8EY+y0ULVfgUOpNypJTjBpjPKbe6Ad00bI3iK/MJZlx3iCHo8wKOC3ol5TgfV
bcjsxykFZeMVgfK2Ib/mv+UdW1KjaqzHjLnWAGST42AZ4aqMUwhEIAUeiGauB+a6GJZhPUyVT+DU
0TlhQrLjbI6ou2E28UK2OgaZzrFx/CPpeQRGoyi9L2u7undArJFCr6JX4WT7Ko+t58ooHTgVAXIg
Uxa9lAoBhLmD8/eR5FJrgupu+Ape5H2kzYq1LMdav5BbIuLuiPSxT2EoIeAZXWPfRzdKawpSJKmz
7UdbP8Q8I4DDZC0Z7bg4sr412zFTnXuTz2ftJIlxLVLs7yJVcR6HWbIIPd6FEKa7rVt/GhfZ7MHQ
OqN2ItWZErhEdWuuykHwn8r58t6vqcwCbwvl5wjZ0owjDsm96WNBCLmdHPcaRGJ7s402fChtNCsi
hN7WsigvdDAdu72xs59ZQAgPfXSQdXTQTMKBRED6O99rTZxpu+Bg52l16sM+WydZ2jzrUfxN/qs1
40dk9eH3mO8qwfQRo4t5jItU0cGcx6QOMYUqNuvnyZjTB73/ZubvY3Iv1Ra6m/0cI2xwKUmaH6BU
eQetGb0DKU/yW71OQkLEebBJeDZUuGHTlMumP2/ZBBsrpY026SCyFpMCEx4frrqLmr8elWd81McA
EYaFpbpc87ni49KkEQbAoF4fJ4i063bAcb2OBuNY5HqyjqxYeYEkf+75Fn63ou5i1r3xAm8hJy1e
/0tXP2vPcutqhsOl9KKfXf+Y1ZxUPNYLkRBG/KpXufGk+lX5GHS/FaLuq9bZ+nuL5v3W8ueY0iv7
bV35gFAm0eEsXqsDz1gY/yREVXMtbxMNQYBovpRejMKke1bR7TpUyXxek7c5GrQKnqp/r5VllOGr
/WQQsvZGZZ9bwQHKiLlNSRXvycore1kP8Z3gqazUssFFF3nuTdLPyxeyV2trrbWTHWpZK2/lRbgW
uTKnjRclyhk/+8uWUQu+tF4VHkbW+UvAT2OXDgTmtEzkFz/X8ou8Yxf63JBM3X/UD36g7VyDxL0c
+ve+oE1/9m3Q7l2gcdAiO+wGJ3mxEPrke5SZa0dkaJc0LdxvefvRpx5Jd/zZRzbbqoVYS4exTATM
MHhUEH8/5HmjEp+eb3UFxJe8k5c64NkFPClcfNR1ujuK00c5sadkE2fomMnBUBxRavpjHsKVJGnq
2ma5csmR/TYHGydnmY+DCr6mhKuFXF/nRReEDPJLoIb5RaSjA0fcN1beqGe/N+yaDgG/j9rSMJwV
mVZjJQfKC9LK+aXeVXNPWVH34MNsthxbeBoZTjMvE+nGE2YIYiGLUJmKbW2gtCSLugllVIGreZTF
yI5WPCD1x9LT9UuSmY+yuo/Qbm1MPOTiMR9fao1UL0cI5062KpZ6xklzumKUbT7U+fQ+tZea7aGP
2xI9JQaR8RjX6ApxHp3flpaiJlhYinHf46v0ovs4k/zruzXnd8s2LNyQSRpePt6tnDLh3WY1As0C
lv5WKqFnPC42TRGAi57F0t/V0Wc99Y+iqEOYaB4QGtkqG6YhZWWX5VTNP6damu9kaczEgaUSik+q
rb2YvS60wCi6oO02rGri2euhdkagTGG29BEquC/YCmGd5FukHyrks2Tv94GOEYKdFu7s6xFdLKWO
LuDNAo4W/TXB/+KIgPyhVQb3RdV5+dEbYB153kV0yVM9V+cePJsqIZ3etIn7MjRGvCQQHx1la2PH
eGKMyXOggZ5uTCx2hl5xXypIY5u8ioeNHKXrPeHINo7vPSX1nqf4KF/SVTr1iNIrGcD5pfw4JpFb
5cpWFsdk/DzhO4uGVV0+1oG/li/pNeTGtAnn67ZL9WcT1lgSuacmNch4qCrkYoysTjhlO6deWORe
Ys32wYWaD+OYmsgN/WoeFDAMH0OmaRpZRJHYt3i0Ghask7B7CMK2e8BoidBhCjjUDygieYOBTD9+
/eihtf5THxvpSfbH9aTeGh1ES1ms5gnnLO48lxzTV5m1RFPE23qGtW3asToPOXx7NgBA7SuFX6uK
SGZr2MH38NqGXfEdD6cMnGAwew2YsG2nxoXo38dPll2/eoaSf098HfiLLT4ZuiXWDcqER6KR9qmc
NIEHkud8iRWxkl2FS55P71X3NqV4w41qxJPEqvrbVHrdQr6eDUkx7Wzx1S+BKipiYDOmJNahhlS5
LiLbfQE4cJJdm1j/3LkqHETd1nhTRHTk31D4vVg6nKP++hsSzlDvf0ORsaeSf0MFa+gpysUr8N1u
44vE3KRqMu0AB2QrHWGPJ1nsqiRf6aGqP5lN/bN18gLjt6Ka6GJH0ijbwHYmT2Io8bOKT/pKHdXq
HjB8fye0pN4hm4yOqBKlKwfdvE/j2L0AgTZ/uPWhTpXprREsE4iQxxDKGT15fnVfE88sWgQXeiP/
2mci3KKXlSF/l/blkcgcllHz3R/FFpFnbIbNZsk5gN5C9CPsCGyg/Saz71PNWPuDEh1JG7nLlLjr
WtYLVwcLBNE5PxpWsS6aHsuIoGWE4UUYv3iD+z5Bf2c4Jq5a2myv5zjq0TTBgs4lEQegeIpqfG/s
qlBbV1WHIsHcILvIVq/TiwMJBFT0YxJUKIFt0iqwTibxzZM9X2QxTHv7MGEuKUuyXvbQMvJHJH0c
lKnzGOr7PLYv8DgKrWwT4nqzlALsMF2fSoT+H6IAwGStgbOQQujOVD/Znps8kE4P3+vL1Fm2ml5/
QW0Dtnn3HbVxnmHAX65Bafq7AOmgrRum+UPSk+RoFLX7bvTqEgHo9quKatMKGUftHulUHNDaNNoM
QqmfK1V7CqqkR1IHo6wx916sGA+VWHOSY1uKHg8QY0S1fwwunDEgY+fBFVp5fzT0xr5a88XUwS1a
xXWMI3tWFGtPQDAP8P/AWlZmUt3pE9uKj/5tXUcbteHIJuvksC4EhT9GbbaVRdmgRtUbsvXW/qOb
A5LKqYvsDHnTvqbCr89upyw/OqAsw9YsHr99TFMbjtg2E6Q+OUg2tG00rJI09KFcMJGs05p8wOw6
yu5ksSt8e5NHJWgIFW8cL7BeXI50h94DBCCL9TiGa5Rq1J0sOknx1JDuukCm8h9gqG/qprVeyjGA
wObdtCE2T6QukOAP1B/AsNRtXJUcaWSdvERRXh/hXEFbpq86FcbGn6ryrunyz2CBoZ57vr7SVDe+
9WNuXUz9tSW2AHEGu4o7ZMygvM6NRVUkN9WM1JVKdmgt694b/PKzMeraQZaQUrQuXv4qu8uayNLU
Ozatv88Tp4UKKqJR1pXTdRBJm/pzAIfqfQ4OF8C1xfQZ8ou7rDwy0zGpf21egCL0Xh8+Sr7/XpJr
1YDKxUdb97fSr3FykfvVU44j59Q/6D256nkB/NXz/fXmtllw59+M84YA9GPQ3wX9mJxgNiYnK/Fv
bTZ2O+RYktNHvbx7rxMDCbMeZAPdP6rzipV+Icv11H1LA4D5+DOc/MwqTvJOXmoxoqmipy0GYn81
+JoaDb+VTSfaFWqQ7eMeH8r3aT5m6GplXGvxrN03zy8vci42Bd3in//47//3f78N/yd4Ky5FOgZF
/g/YipcCPa36f/5pa//8R/lefff9f/7pgG70bM90dUNVIZFamk37t6+3KA/orf1XrjahHw+l902N
dcv+MvgDfIX56NWtKtGoTxa47qcRAhr38rBGXMwbzrqdwBQHevHZn7fM4byNzuYNNTSzR4/Q3z6R
e+1c7zoeMMBrZRd5cTPhLvMKvK9YKFHvsVHBJCDdBHFi3leTZbxfskm7N1la9+SG+axRSzLvQeWX
W0UL2sVHP9lAzg0DzSJCMrmMCIpa+U7kbn+y8mw4yTvj193cA+WUnG0cuNOQo8nJ17W7JmqLaxkB
pfXN8beSl6t3VuiNm//8yVven5+8Yxq2bbqeZbiObrju3z/5yBrB8QWR873CxvVk61lx37dqeo+7
xXwPe7smvzHXiLU14kwGbGNAOmS+/KyOKw/ZQFH7J4Xk5iozVQvBm6G+epFTIaFA3eDbFnBStQth
9f1VLtvqm0irFveZ8FkA1z9HZMOfVf05TZr2yYA0dUvAcstat23ik+ZDMZTFVCOpMhgK4vnzGAvu
wTpI6wryfms9g7VIl5OTpwfZmhfJb/MP5W/zK4Z617cVREtfw/XU9xvEOuruRPT5P3/QnvEvH7St
qXzPHdPVoHyZ5t8/6NbNXTasQf5GRKRHL4bPT37CQebxoVpIWUDsQy1PfsYfzX2BLGqd5/v3fmHd
whRGR3QfmlN1JKwDHzbhC5fZY4tp5lzZuTN+WN76vjnfOvrPXqVlv3WCfZcISu8OzSpj3bnN9LVp
FmNNPHzCIGajZnp712am+2j52kW2Z5xyiJjrJUxO376vkDde1p07ffXr5HEgxvzIGvDHhCnwg5vq
GQANl0OKbulkDZfOccJj25cnWUIkcLz8rO8u+DyjwNeVub/oDJQfgbkYK9/86MLQxszfh+qKWa0m
9ie7IgblESIdgoR9NNxUXzyOg6Zh8NYRS3Kb+W8JlE+Osx5bS/2sov6/AyxkvxftMbrP4bA+GC4m
QVFhZRimMvrfzToPrwy0EP7zV0O31b99N0zHcGybn5mtW7qqm67xx/JHThltNXLFz3ieZtOzqbnm
pg5jYCFBumq71j8otuEfwk5cQwgyW1mS9U3WOqhfzq2yHJOuBjZdGru+N9lMoEK2yMHBQEUBHkfE
earvjM4abkLY5QX6zBLZm/Emq0jwdptOQX9WFmWDqXsPdtXqR1nlOH13rPH2kiV5GXythGMfqxvy
vd461v1gw/7R2RYEWaEElMZL4c6iaSqRBYvV82WAGq242fgUdXixitjh6NpBK9+aOJ6AiXVcckGc
E8sw5Zwoj5FRU2xNszoELWIZVhZk23hOIhMv/3kBmQmkNoUC8NEAdZs05jzCmUfIznlpv2qGb7OH
KglKdUErDupsx9D8uqtkiyzjPuS66Cc4QDlwzpUdlUG9R1vtIq1hkjEPT/Lu4yLr0MqZOAwfZXXh
Ayv/6NpgfHWAEA5JAOAGuhKu8owi6ReT0PxZltrmjFuK+wS/JruqTnjGbEDBGCscDio7K2BXrfKs
jW20hY6yrnvN7m6CPfxtAj98rfmH4PtjPWBzbD2IENdP6C7iIOuy0tsWTTZufYy1D4qvtHA+xu7g
pbpbLj7K8u6jjzv3lsUgse9DL1nrSBbjJ64QyQrBPe9Dv3z6eP7KOzNsAWkWeJK8P4UDr/6tn1UQ
N4cwOG2R8THPGs9C1HUafW3MRXlRGzI3uVleC5IW+7GyImfRdHhcVODm/+gWCzTNVARnups6+eYh
qavwLC9oRyX37niRhQmKnL9yzfC5aPXpLp/6zFzIFidyw5VGkhlTaIZ6fJkOLs8c2BLxjdAOGTMg
A7JUYtV2DJLoSZbkJUs9sYFaJmZ2RXyTF7MEzteW0L+TLjzl1fi99jvjCaE3V5bkUz5Wpt9K4V+l
GrntJzyuf2vrfAwr2Qhlq6C0pz2kF3Uv75p+mN7vZF0y9WgP9Cmn5TYVe8dykRwsNF9d204LZ+z9
HmZbss3QfYE+3+l3riCHioYDgmJoQW2FMvr3bZ9NuF14wQ3+fbQy87B5yi02hH5fxZ+HLnqLXSX+
ZuUaX+cB5hUEHdRYoxFpPiifThJkIG1SlEKF4r7aYf0DBSr3U+4VyFKWWvZUsP6vfCg36/+8oAIX
+vuC6hoGsjn6vKiymNI8L7i/7ScT2w/zXtTOE+rL6kLuGPuyJc0Le2EvN5ODgsAFYaZ0L/eZsjWL
6p+tqoaSlWz9GCtbkXK6g65fXv/d+I8Bod4ERBcqfTzkAo3IvIH8mTlmcIo1MOjyzm6xXUKOtcNa
XQwaSfbYA5CnR/VSidr+qSQtt0SZu38yY+TL2nGlKPrZNKPyZXKjaY/HqApnkKKPNPbaDUDey6Id
OGz7RSNOU6MVL5ZVLMG4gheySPsFTWjvDLfGrLrT7Se4zDdjrLJvY4MRn9tE9QOqkdauDiCrBU3s
PMGuuEWK3ewCKzR3UJ73al3kny0FAUf279rJNNCvhTRtrb3C7p4Jwz47tW5//9U1mx0iZVdohtp7
VxfRkaIvlZXV6M7JJOM8rRAVhD9ftAfw+vPKj/zvSdfj7GQ0vfuqZ9PN5kf5Cun2zQkH+zNgqXbh
Zf704rM/WZa23T0hMAC/ztPbhzSGMSnaariqCjRNFDTNc54TzOqdKrwn16Nuh9ZsjnZvOjtdGby9
55KNNJQC75G+VzFLxDFntNGn9aIi2rZD6dzDs1eIN4zTBZWyYF0UuE7lcZGCqHSbx5rQ9BIwQ//M
wmVAoBi0T5GDYFZd9grQlekTf0n1jQ3AiSS982b1uLy0RbgP2KbtRM+f05G8O4/FKK55KV5h1Gk4
vJgq1HVN7Mmwz+HynmAV9dnQOGjUZv1mAAbwOQysHVTU8LFvz7jAJRzJx3hHeGe6YqUCGa3ukm+m
gJ6KcPnbKAAhtnZbklxOg41O+P0ArZ7cS2Bla+xfAnyD7efem9o3JYk3bQtD2C5ifTfi+4ZCTdLe
ssI3NkardgcnHhMWxKAEdxyW6M9B600h471aYtpoJYELZMHQLANATQxdcd4vsgj1DIxqZYUYDtKg
ORpBaXmrZjG3stP7rTcPB/2YH5Lot2lkZzdqUExVi/ROV3B2Hnr2uP6s2tGirgxhxM0ecVGBgK2Y
+ZsRfu6ncPqW82BmV5urV11M+Q4AlbszlUC/KIigzCpM4rUOKkKjjMld90erq8VTmZnJpuWrd7CM
sj8pWu6soHkOq8KvVB6LcQa+YXiQKDfJ1TPmXYqsr9rp4aPqo76etAdZegfIpVH9Psf/Wicnka8w
dOmnzCC5bUeutXJUI3hsO1HfNxmsUSUOH2WVbTX7OtHGM1YL4aPrVdnKQuhwKxtjy832ZozigSzC
FBUPhb01HTWulzWQbrgM90Y6gf9qlAZ5DcwTkPb5BMIH4UwNCZDOHcZPnE9i8l1efRZYEjzobfBb
t3bswN55L0bijLuSgDyuKRxXdOFyhrHGnxdZzJKR/x8H49Vo28bF1wrk6KK9avlw02QVzNwvhuo1
P+vwaYbOhyIRtGsGsMsoD//5eaLrfz8lm65puQQnCD1Y/Dg1wlF/f54Iju1TEecI8TahIQiBGmO5
7yd3a7eWfhXzcX1CetNzm5+lue2jNLfJns38WB/+1vNfx8meZGeNp1+v8GtclCjVtq/yaYGqXYk2
V4tzn+0d1bqzToNrjxgfUiMvY1qOW4UQ2uKPhtpOOQWMVTQ9u26mroBIA/a0/BN02PjGDxwBpcrf
yZK8mDWaDCwU1VKzQkJ+XeO2sEbcEVQyKsi242Js1HpnZ4z8fWTE1yiPvbOskncKBoerNpgQn/rV
oFkgbaBFgsD06jUYNh0/Czas5Nmw904UjFac3HoIwSYd2D8kKCjqr9XUp4+R5r5NkFyfKg39rRH+
117zE+se+ny40tOgviuL3kNsOrhzjMa6oeZSPiRlvk0yu3ix8z4+Wi1WOLIIXFln1UJvpxry8mWc
9GiJlapdlO29kuYkO0jZrZBTsPmZ91aBTCjmXbV5n9YK7AMiV1DHtL7YjtP01dLhoY8JkK7Aityn
ttRv0mM16+zZtDeu/j9r57XcuK612ydiFXO4lWTl6Oy+YXVkzplPfwYhr5a3V9hr1/kvmkUAE6Ts
tkhgzi88YM1urimK8XL9c0SMii6CrwrwmS5XliMOODtyBMkhRCfmDl3H5Jl32Q8B5lDVt6ZuqjPA
V0tfuxbqzqqeG5BKYuPcxZmyDcvAQuCgMl5lCLB+byTfFQksj4jg08vbZgBXZJkWWok51CA/iViC
5/nw2pF/oWpgGTs1D4LXQZsHkt3tXLFMcf3G22OVuO9lr0CKGQx7LVWTHjMKntHQqb88RT92shV9
KxFfQ67fcV9sOLpzFqXR49AGysLlhznHgVMvU0dqD4afDOu+ltXtgA31zu2NbJ3ZoAkBwsbLsPSC
C/9jzaLVBoDBXmJWS9bg40ErhnGRqZm28WRpeEX0eW7lvfPUuG556KnmoU5Ov+4ipKv5PWHTg6sv
INz+DpOjAuLf9ASjAMHVavT2RFgUIescOb94tUcvOr9CRRvLNy/u4rvYtElFhBgsx0rkzr24Ub+h
4xV7svk9kNGXH7EYOZmeo26rugz4sGrxgqfjMTEj83sSxz9TqSsfraLI/9vS1/jPPNP0qHIUTVcV
5N+ReVH0T4+quo8UC3Hf4Uk2Ege80bOtNTx4UxhwRjsZjsZR8ZYEYT4zpbo5taipXXpVeRH90RjB
uUI/MS+R2sv7aCM2IqIZVMbHphg1s3pXBPnFGe147ypBt/TLHsoOOc15T7bjTUtGUKo5bC/H3uSG
VfyqzPwrNEX7RbIVSv2dkmxgpf+q60reSXKVLvIGcS7fSu8r3VEfyqnfJ6cLdV8bvrQIhUIk62SK
L2JHD9oA01PEUuZivy+2/8jM94cA9u/GxIa2Bg8gw8E0tHBlxS0rSwMs+QEjq3LV5hCU1laHR3Tt
tthfpSR1Mebs9qLtelm393qjWdYu2lmfBkSImZtMEYE1jNq7xO4pxJhndMWqS5nq5aVBlIG8lXmW
wra6+PBW9xkSo4tcVuWDbdWQbOVpMyTLkzVk0P+osZwOAC3+suziPnRt6TUBRTCPwlI5j9aEf0N4
anubDjzwfTq/uet00/D0XyWMllEbvBOqS93aCjBvRbYCrAXC4K9lGcBKBLG4knBwf/Ut861xsdQK
CuxMHZywRPfgpPY6jnAkFZPSgd2frpbuHvn2+iXI1rrmJq8OQOrdYPol6iY0e2l4kMb8JGqJaeke
rdAoHj20dXadAhle9Hupd3KVqnjUEG9PHci5cByXel2zBGclv6+G7uPh1gcJvrvTs1KbiZDbgGg2
NjYuOd4Qi7SrKB2qSXxxIBvdsdyQeVFO2uFYpWKKjPwM9qzJNsFqZafxBV1rYdMc/BIGhuy1MMJC
hGeHJOzv0Y1x57mdVk+oFLkz0oPNq+yjppKgi/RVdav72s8zyDnVckCpHF4etVDDQ0FVG1wyWB6K
tgh371CXqr83XvCgtWMa/kLikeXqVKzqq2gLUya6yFMrswMECMzoIsYSWmJMm4pOv8e0qej+53lO
VGJ836UqPq5gOdEchMaUkSXVJ6TnVIHZZrmPp6qAgaIqDdw2zmt3xl9k84BB1IZlvPfL4sR3s+CN
XAiccDw0j7ETa1tZAwiQhKr1YJfUYycC10+0svn2U0BQ0EYb1VS6txWwOujvBNvec+2jV7DeLNR4
eMsKbxc4cX2o5EhbWWTyZiQ+vV9g7pPJGhkDj7csqpUXq4nyRWE340mz8mE9amq+0VwAjpEUIwsQ
UkCO/UrZaaUSHOC7xXcy/hIveJJCquEzjUMDeUb3vw6RpbAzHHzMC3qeNAUoXK9stYvlR2jMInr8
zeq+sGRGyQSzLOw40WZBNaPPu52FqVGX+j0cGwZI9b2f6crQz2oDALU8GOa57eq3Mnf61xYc+tJK
dXKNXjm81oq+QMXGeRziDk0fOwvmcq0Hr02GjYLGn8daNJ2xBJvtdfeI8tawQ6IH7NkDvlNavE5q
UB0iiuQdmU/J/54aXXPUqVEtoxxRqnxasZljHN2PyHKByAtUCsL0iQP6cQu0aruTaEH7gDKHnK+d
QWyKo97Ypp7lrPS84skgw+8CztU8Ar4yZzB2uy+1l19C/jo8SMt30IYyf4Z46m7QWu9bPSr4DnqB
/iSPx+vCAF8OHtTPLpqfL3mtjOsmSVGimJqOgxyXhG7g7jrKj9Wlnnn853W6+ad3n6lpJIhxbLYU
R1atT3l0BakSczAL6RHsG0KvLoZkQzG2J7lLom3VlZMTl589uvjJ8RhLrB853nxezZf4FjsYVD8G
yFaFQThwN7jifjzLM828hScylsTi0rGEusw1drq0gTIj7ou1Okfl34phlSOoGsfxribj+5PK9bZv
suhLXbX6HEx7egaioK4z9h1r9GaB7tlTGhTRxi/JEO48FuViEsK/EVlQU8bDyr+WmHMjCR6hF85E
adrH2fUxwvVUFKPF2O8Wstifx6Z5tVNZ/6WSof15owSNRDN4c5ka/3T5U5WL9I2rm3lvPWqqhKZ1
M0T5S2wg2+OP0aorkOAGkTTmaLhyWjZStaunw3UkxbN2Ljq7uEIiaBzsuZcYPV4n40GlhLnLk9Tc
ibPy99lfNbvOQJBwrPGZqfk2bfRmssnJWvsBzjWLTrttdopUWHtUCRBzMhX9KUhQY512QT+THOHG
zPghJiVSwCQLZWI0I94n4X7O19K3tScrzlnqxycVrZgfTdfd2WrFt6TA+hZ8Q/ozQMzQgkH3ip40
YHlNNu7B5Rl3WRSYhxqS9XrMI3kTyZF/MAYjW+oj9BnH1599LNXuYtSl9qToMEqbkjBSMnaPaYL1
goyN90+kj8Ja5w8kI6tLZQZJEJR673Afep9EIjy4TmLbWvyeNCiZ+9MqEbUtgV5eJyGnU+6nbdP1
Tq4qdY+ya1IisYN41eoIp0Fs94Pnsfa+Koat7DstCrdjHjosdskyVi5r2arvvbXIQRZgGGZGMTjX
HGSCZ8q033zK8d/o5EhG6URBSrz9VcXt8AU4Tr8syaesbSO0pu5CC7Ozp0evSMi5R4rD5aaq1Je0
7t2j6BIH0XSSeEniPdx/6tcrVZ03SVfepcN91MBiEiVRKiDlXpzdDqIv8tp8HaV7nlB2y75NfkjR
6cYAwjX2ygQQt8wWbxc7NTGjApogRodGNval8+CVfbVRk0h7iUZnSZHOfJAxKr6UfvcQqz1FMJi5
awVkK/hjVbuTmj5YZnmZrjvy7wvxrVXsIV07A56yoilGExPilTKsjLz+ZUxbMzzPqdBKoUkXTSlU
DgWEzXs3+6ENlrSvcDQ6iAWurywDSy4O1zWvamNnQXZebRckp1nOoL591yFeTqXEfxJLMnaZHrJk
vr/PQz95MMbwYz860vs+NZKHKd7AOvxNV/fxoNmHpJbTp6jBqk98oiDJNyz97UWntfLaHA3+AxIf
ilpdAwiN/OxJqlEYn2KHtMk3CfnheRepzcPQ+/kqt7VwKQqFbpRoQJV13EH4lb2k4TmXlWEq3j9e
1+1jkWuLUcPngrWxtU3cRsJLrGZ7GdbFq1FHZ2/KdbZhvjWRF3rrIlimEE2CU4Hd3QZhk2oVeI5+
H6cxslK5NP6ocSSIql+pKxtvaXZPMhiJvt8nENY+9XwcAmWSQqf6EJMWtfWG2OizKDmApp5qRGAW
RVEhrSgZqQEay2K0LTd1kQ3fbNSzB/bqLv+dc3Bx9TFGnnXfAEK+i9Epf2uSEgwyashJBtPCUYBb
xyySNvwPAxMEyfKU1O2jiMBCiA1rED/VOeJcQBACZMCb4r6Zkm8iwkJoLTfa4ZDzTFtgJ1WdyunQ
yWaH21uiLGzFh9wZmSGdlqmh/miFT0kfHDU1Ls7i5YPQP/t96sni73Yau7XgL31o/Z6Ham/7X14+
jmz9+f1vmYZG5UehUKc4lvqfaTrNkIDiyv3wODq4aCoYKAdJ780dR28XAOPNXTJUqBRNZ17jsgHS
1ThYhJUrzTrA8csmdY0tJirFQiE3sStQ4qJ6Lj9GVoQCJI+qFcSWcGm6uHPf+LLh6FUnDFyQ8syB
p8hjtTN5sj4DBnlO7Qhlkakle8g8puFjBGHyrJipu+W5jfJhahlvA0hiKzGSS+5U0jEa237imyJ8
7UhIU0X9xa/b6lviNz8MFMHeSjJr2Ia0w0uItBIWFPE5GrzumKHpCq/Izo6lY7nrUOmqTcnuFHVn
CbRD0T70qjzu4wBPrxEni6FI1XmI38fSdKgq5LzrfjioWGr87taREmLt4tbfBkT07hM9gT2re2CB
FKf8qvBtT9XcetEHHU1m3UxXZpE3F9/MDzFYrLc4QRZnqivJdefPhy7zz1ZYXDrJDzd9H5g7NzWM
64HXp5d/RcKDdabHKzTLgvZXp/K+pUITFM6rD2L5rtbkcgcDtj5REuNV2gTDHQRKfH8jVz+VPJ2A
8BT2EicSig+24yMo0UTWve0iRaE041fFg3iUTd6DroXoNouLZSbbLwhbtt9sO8hmRVdWd+HYhCv4
acqcJ0D34pjQPUrdb797xrAqvaLzZ4322Ka688topQs76XVNdX4xWA42NJE6r2sFSZbEt1dQDp1d
hgjX2rQlfN0zjCchUI0x/g0ylAh0ZZCeawPNXGZuww48rU9qbpNHS4fgWxN1Z5ti609KTuRsLGeO
rBsGNyiRbUGhb53W8I8EJOhRZ62PHcLYgnbDdnmyZhaHokAASoq0+3bqiiSpRIQQ5plgsHWC+Nbl
r72dn/GXzR/brHxUSic+AWCSnzJJec48xTqqYV4dBqM8d6Ge7nNEHNnC/QzlJt3LgXePnO+w8awE
w/IyyPS9RO7ZuRvxBnvrTLLGmKKVS9GUBvNk52wPTbXtjo2JH7eHad+bLoWTe0fj71SnOSh1Y2+A
hyh7N3Xkve9wVvjajyj3vRXQx/d+MRiRxCRdM4WItuNXXyQLncbWHZ6ojKSnIg6fWJ1UxwHC5Zzl
k7JF+rV9lm2e1KYcJyuSJD9473aXxG61Q99bayPWfbQEzJKEnu5fxCCeL92l7S1rm4/RN2qMRHSK
MWycIELKUrQDFa82GIwxym/IleZklp9ZxjR3muXwWpuapmYi6eEozSb1xnwZOPkw7+pKyijFaenu
egp2nG0SKy58C6deHG/vY1uV5j7s+853tmk1nIshNE52Uq/YfeL6pf3A5o0VXlh/63SjPY81hp5Q
VMplGbyNJd/DkJ3O0ITVr05/gE7ePVWR7+wLd0R6E73JRR/hStOEPNIDqXHXchcks5yv8xmroPyc
TmeWrpwTHvo70SUGW3QiVx387rloAm5KjpJSfgO2t8smnmsZye2mgy6KoiRNK/BGMm/R11BKzceg
Gbr7BLG7eGrlGbaKgdeibCD3ErLZHDIrfT+LIw1HQt/8euu6hd1iHS0vKG1w998zLWwIhiD+haiJ
ve2LKtzYjevsyF8m60BXvEMXBNXKL7XoSCkRVdxcK06jXVow5WV4S513dngzr7MkS3apPdZbn6//
ugkye69lA64eA4YffVGj1QXu4x5ZQeR49E5+zOML8m2gDuwxQeokDNetXpab0HPqE3BzVOqcuHxT
3fQg45H9E0HsTaOk1ZewxKDFtLQEUTg2hgCp5HWbN9Ecv/D4TiGLulGwuV93hjS9MqBz2Kg7fgUM
e6fKpfnTzpMHhTXEvCKpeO7wae4Qx/+la+XR51n45rV8ws6PsjNWBs26HOqjzVdpFal2t8IncTjL
lk1uwfTVF9movqlmEv5KzYOMcglaJ755Nqk9v1k+SmxFq1T3I8obywKJsL2NWDk+HjAoPKk6o7PU
4F5KJaBA+hutxPinjOoFQmisSUwElZYtGoG7cdSMA3RGZeE7nfKqI2ZCDsSmUOkoPLKXlQzhJfCN
ESEEudiSprTu06r7qYDB+Yb4Q8KOuDIvSdWEOy1AYspO2uGYONP2xTC+hUruPTpQVtd47jYr02OJ
pATDpRlS77sDTA4B02S4HxKoKHGMCEmZts0L6QkKJEQE08LZLrLkguoFHLS+WsuWF2+sEaEKZYR7
zP9ltBrk2jw5OtSUoCs8SKwAVAc1QMss7yCZBo77aOh6dbbgf0Z5CGUFVa9i0uXo6/gQjIW6ooJc
3wlwFyqi2cLsgmIjoF9NOIEzQGIexWjVwM2yDP1RltsUwCNGyzkS1kbZxnNNb7tN0+AwOtpK+ubE
1k+qLv25cEL9nGn+j2B65ho4w+SthOmvSh4WFqW5aYN2WPVtlN57aueQr2yq76aDyi0iEz/xKfpZ
yIH1VMj6iOZN9GYPOIRkkwt9Mh0GBXamGvKHiuCjKqFjgoTLWFr5nT9504tAxzGRoAh1Z3bryyVk
I0uDB8t0FREWG715tq/Xvl4sNpWVB6qh7cYX1Drw4s3yFLAxCUBSX6yfWy3eO6HzxYo05xBo7K/9
6mHUcPRUR3U/Vs5OT0p3azk2zO480uYjtnxAT+p+7cSVimh+PJzy6RCs0yFJl2yOg3XOTmEB9lt9
MVEi1Mq+/0V9boSMzUKF3XYpxbgl1U5215H75nEZeyPeCzyodcm49DxH1vIghYu4MJUnM/SstRvh
oMGfPN9XJX4FMxMvRrtiwSXj6zO6oEcSzbCWIW5uiw4DbfjcA16+RdO0M0pyDwZ8+bXoux2Uyv4j
pLJV8moI0qD6WiGGXVUvdoU1cGrpwXNbYt3cJoZ2jhyfLSpYCOD8q1Abx32vtSn4nthbd2rRYeOD
RlypsQUkQ/WQUGeaFUgnbEQfhg/mrB0RwgH8d0YH2PpJLWqBnH3teva9p7FKDlT5qyxJAyDlbNzq
EgtBBMB4ug9TaqKQOhaC0Su0x/itk30VAAEgQfQ5bBLg/la21HbXjJo5j3q7vDMxEzD8gIKkl2DE
kPf4muNRy35NlhDiHZFH9B33frC6e8/0Do5heuhMhRIJlqhZoTuWXcinZRfW0igGKrW0GE1WTV7t
lU9I14YH7PZY5MV1+RTlmX10Iv2Rvx+EFYY5GtLp2W686GQ1JHuG9NyGdnI9FOziFkVLAXiYosRA
CAr+WOffRcP0ffkus7poEjEYz5Hn4hOg1P2q8bXxfO2TDXOlxjbYiylEDLBb0E+GtBc9eYcgk2zg
A1NLDTAJxyr2TRO/n8VaHt1lLXVXGAzVJH1GzPWUJxF/V7HcLmPehIfSwHQCLVe0ohTHPYgDfwbO
pqmtE+KC48EoTV4ASXhB3BRng4zHohDNUMYe7Wh+MxtjUs0QfbWdbdUIwl8W2irWjxUeNrFJFb7H
sVFG1zkroL7prnaWh8GYa4gFXnw+9WqwhngtsbUsVG8820iFkkI4gWBdtIas85oGuenkKpqsoY7r
Xhsd/PbHoGUUWhsILY5N4jYPImtbuRVrsekM7mCFNeN0ejvU1pEq77Bsm6C+I21KiSK37FknxW9u
5EdfDIkkP6J+9TPPe2Veh673ABYluEOh0j2ZMn8UQfSVzRUF+AbNUbUxeLVMTXFA6A5UreGQHZiJ
IbW3zC2+c1IXq2etug/0ygvnshnLpJOsU+iESJTLOPzh1IhdTToqaJLlI/kAPTJipC4l7SIOha+w
LPDNZoku/3tfWTcwTXq12PRxqV/jOgVl6Z5UFOo1zjJHnQ0FD0XfIsQ5zhx3yB4V36zuuwrzjz7J
HnVsrp1Ili7TQt1tKuVFA7G6J0HgXptGniCqPXThMlHzEImGtpfu8sxHiF6OY2qx2Xe01rNdmELw
57sWsGPW+4sBlwxztHhcGY5r76JSevZDCGAdthR6U1aPKJqWjxlopBwpwWPuSeWjo+Ho2mJFxxOW
pk0deKW0pGbc2j2is9sd2hz4aRqaP5RxDF+8JCw3gYzcbuF4Ef5ElHv0rgrWYjTSe7SPfT0HvcKo
KxkLMi4Sok+6fM/7AxgL3b3VpvvYhylgstHcWdIIYLA1tLWhVfBoXdl8MqhzrhMATHiPZ+ZTQiph
DRJfXpDXZxTl3VWe8XqXIssgxeKX+Fgo8Z2Yqzqtt8qVvLm7zm0AnfG2J883BbPCq7AjABkvRvG9
D5Y6LNZrE5gWLyyEAZYiOO1i6ps9RjkiWPawxyjRGl5d5/Y9njwUtFciWGtrFZFT272OxmaFtwK+
snjp8ZnlADvYoqUkJH6EaETImwprtEIUfG1YTntqvcFaIp2Y7+1oB/okeMS5ulXk7lFSrPYxKftn
H47yIdPTfl20Osh9re9O+PNsEOJwdpYmBea1r1a+oiWYH69dLcSho06x2UXQBm8wdswAzf0t4gzd
SVwjLaH6sn8OVnbazxMMJFniBRZ6LWG887xeuU+U/ntKcuprnvvqDJSHcUpcI1wHvb2t6zE5N0b0
1MiR92I6KVQvHU/CEK7dSxmhuEuufViKUcADKEcWsbMVo5lePiRV1p69wNaem69VkXhr1YdomHeI
mKPwgF+qVKDrHVLkRAxpHLZOjqoOljnWH6doPw5bHaELdf4h4MOpnigoqA+kDzzj3h0679nkx6Mg
C4y3d7xnjb+2ixtnW9GSjE4/hYjsiVY4ptkRz67volXyQ+81K8BrqEe0ayyLZmf31OjEVcN6hKgJ
MmUR4mJ5Glz5/aBLG0vqvNOtmwV/vo1d70kE3fpRZ1Du/IFK8aeBzAtlJMJhC9yCRQj5CPY6po2J
3h+3c1s2jEapKE9RZC2Drh7e7NF0F2MNqHlQUvkgq6S7wE4v7JA9sj+UPnLWfnYUhyLGtU+cIYtl
8/VOeYdb5XsfNol/jGYJ0kUthBIRfBsQwfE02jWS92E0hixFCburyEqQe71etapQpK4Qygob5PNJ
sAxjitht8H6AkZ9u4+kgzm4Dt7jbwKe4fxFyu/wIID5CopYb3+aJ5i3mdqd/EfLpUre5f/sp//Zu
t09wC/l0+QqB1PeP/7d3ul3mFvLpMreQ/+338beX+ec7iWni96G0Q7Fs/OBedN0+xq35t7f425Db
wKdf+f9+qduP8elSf/VJP4X81d0+9f0fftK/vdQ/f1LbAzOkuVo2z4fJ/yWYvobi8A/tD0OUopiF
L9f7rGsbO8HsepVr+zrhw7S/vIPoFJf6OOvvP9HtrrcYmbrziIHsf36e/5v7s5lh693pIavz2x2v
1/78e/jY+//7c1/v+KffSQ0Hwig6HLd+/7S3T/Wp79b8/EH/dooY+PDRb5cQI/F00099YuBf9P2L
kP/9UmDqG9RcEM3Tw6E6Nr1v3ZUg4rHwoImHVXXs9bQCuUMTjBbamIXtLiS7yvBeRssRypTDinIa
FoH94IGJA7yCDEldbtWs7vWFGPbwHMNE9wDmFwad6GpHJ94VDqvAXM1VDFvRh9IpKuHUVMwpMwC9
JDm9M0i47roe1bMZCvXUw7G5eT81+jHCZW7qFQfVep9467rOniJcfBKkeVnFX3FhkzZoiBvzNEmi
FTUp8lFykt2DylzrRVofNdtM7yWyL3vDqc9iTEQVfHORRy77hTJFiDAV7ZCZT7JlK0KQemSJlLI0
5aoiIM4zMFx6CFhwuokY+Jd3R+H0bBmqSxL1L+7sDN6+Vd1vXqqRgZso+yNILHBgE11ftDGx86Ex
O+/DtwH9d4ipS4RkPSEojF+nibniIOKc31cxMGZcZjrkXSybASCWIVUAcSoOZAmtEOoMQ7fDNSiy
bbza62H1YQ7I0z/CP/TC1scortdkHP4qP2WvqZtHzMnRSJzO4iqetS1app/6WRAFC9an/A19mtDX
/r6NvOXtGiJCHHK2t7MGW6XVrU+c+bHVrqFB/vzULy6SV/auzEdzKwZFlxV3y0QeJlmgzgAzSZ3Q
mA5aiX6aWTrXfjEo+sXZ7QC8ztyJ5tgGKVyi6So2xRS3DN/nimkVxqqLQCtxKkqSfgkEAHHLcFSd
mYnF+pl5JEkQRpT4qwVCTdrO7Jehk9XnzpPrc6nk1tZq7UfRdeuvx/ERUSGbvQah4pAAR16auod5
6TRT9F3vIa506xT3sS1vuN5HDMj5+IomUIU2JzRdceYP/uWdr/uJumuCtc9n17HrueDsCvauXw+g
HeqFU+BqTQ13K9eaFqMFVyTVVipwkS9mriSX/3FeY3Ilz0W4W5dtv6sVpAQQSEAfNdTeudOR1OAm
K0806ttBy6t+aZDNF10fQj4zr8W4F9rQsT+EapLbiemCiF04SEe7TfCF7F0OyBiidBXb5s6fQBGI
48tfkkzCe6SA4vA7wjcVBS+eDqe4zSfQT5QAPl+KTmv0sz38V4MEyAInz3dsUGUgF2h6VI6m3B7f
lPuAKurulv2zlCxZm3HdzkRfPqL4ypYivq+phl3jgFp0WMPW1cKo8uqCBXmyDOoyXPhGiBAGSMEU
OAiuPZ3rlJe8G0o05OlTpr4GUrc/r8jRXtti+NN1ejk8oVHqbVqz6vYt3Oe9001CPKIdur62s1Vs
X3BEXFwHSD6BB+it5puv1QGFe7Wdy5KXL25XaNLw/Vqf+jDk0nauevzUbcqBtJJUvGl+vzw+vFeu
bxvYROOcHILy4Q0jXiz/8Ea6vmQ6N5DnHqAn/Lxra+5KVEwTJKqR68jwMyojyisc4t9nA3D7anZr
i+G2i64zPvWLJjvodgXy/7XqGhtRZJ39Ls55WK7rgXS4HVK3em/qXj1rgInsxaDov85tYePMvbEc
727TyKq7izYvlLkupD3w/kGUFnT6QtW1IAAErCA9blVv2oBOxbZOLazSw5SNaVAVm3CMi02kxbZ8
3xnkDmREPecippwCI0FVGCbp14aq207tj6LL9rEhYDHaSe68UuRk7iCVMxt7a1zzmlNOkFnVkzjD
Km+hjljB3PpVg29Bohor0eXIgGpnSp8bK5zcOyh+zL8dSOvxk4D6XgSSM1UGpuFAxxNI+X030VdN
t+wzLN+nu90+gF+iO4Xf8vVuH/rTGLtGfGtgsKqbMQ6KFXlqdNybBLNoCWsCFTUjv0m6bzaqevMS
Uv8Z07n32ECzxk+xnfVacpu48I+mp1ACaCrZB9dekU5KvbWGiH13HS7MgIwkSIf3vgxiVdYX8VLM
uE4W10Hun6Re4aMFOV2rzMBRLsQVzd5fi5DPU6ZrQ60NdmKGGEWAfBGrltWb6FRP+vMV7h/815k/
TFwacyUqvvpmiK6HUcWnooyqba/6WDbBc3kUsWHffo6V29GgTAP0QVIR9rQUXkmCM1CprQQZJqI5
EQpk3Mquo4JtIEYtG6CDGBVzs4Y65LuQi8t15jp1cpzYbBXysE4GvgA/dWuK0QIJkutokuW7oNQB
NFXKKgTigdwPWv8IlcDgmc5uA7c+fxoFwaGssPnDeHSKE4eutt4H4G78GKnwjV1HEfU2Qdzi05XE
LYbJLFgMiODbvePpQ4G+qg4FsCbN0jE/GYDjBWYfvsGDcupBfvP4BVAsDPQ7APjKW2EogKzy4WHI
Ovh5UhRTCfcQnUlli+Kn7B68eJTvlYA/2Gm6uGpap+WmJ9/7767q4uuk9JJkWVjDJhujszHGdluY
2eCzsMmS2n2gBt4L6nUbryDbX9vh+JgV2byvFekZ/lx2VJH3xJ2VKEiLrJ1N3FnEqIMsIz8KlxSj
4pKw8rq9GA10+cMlU6xSxZ3sOvtBSQFjchc7ZV21mntZiupNY/vmMiFh/yyNwVG8h28RMcDPTR5Y
xtKvDDQX9VZCwQzlrGIl1skjBkI7HZ/6T2tlSJWswEdZ1nZG+D763idGgqr8MDL0vH5m16U6BZ81
PiS4GaG1gFMbKjp6tcXdTOqOv5sURb2DOIyptYEcnR9MyQGr1tvZulLs4F4cHAAeeQQWT7TQtlCx
A6h3WqtXOF4PSb9Kmq7lIcuEke//vYVO97wOAmWVhXCE5kMtb/O6sQ4iZFDd7mja4+o2QUVXeM0T
FFa9mACVGbdKowiuMdf7jtEpzzL/ehFNKauTP1D4FJ/CAoa/dgrXmIlYcQA1HS/ANnVLfbr8KNno
N+mR9yDFCzmU24esqboHfODVedAZ/lr09SBu96CifiAx3j2IriLTkQpK5IM1dXWg0zFmMllFTs2c
TR9mbK9iTITrCI7PnQTKTi27+nZI3De0Q7qdgyXObnB7UOjiVBx4vEtSvbsFfI7CCeJ9qogRTTer
vWIm2jJ/uXeqgQG9mHiLSbJwwIX892wxbJTD+8WulxDtPLEe5a70Vp9CzErmjeo5T75R6luncfSt
3UoB2MFR5lQcbm0xLiLFsBUjJnqNFG3zFnkdEqEUJAbMt9EZEUHiGuLsdktz9CRt/pd3E5HsUf2Z
j4TbCk+7/mSZUrTAlCG6E83W8elrtf6EUBeuc2hQLD8NuF2Mgm0Ybz73Z/3WzxMFi+0SF2lxkd5+
UIe8O3qqVwNOSqylw87yYspJOXPLsduIpjhEjY0CZBvuRavAP+XSGP0ijXz/lE0tR/e8C8TM25QC
FY5DgzS5O6ASO3eaGpUBJ/mqQP8O5mi8jHxFVORXxfTpxr3ud8sqSMApFSXiYnV3KS3Zf4AIAK7S
fRAHLTRrEESGu42nPrsCqDqOqMaJUar1zSn11G2hO+8T1BYIA5YwfMnpgoqW3Fljmy9FPNjbdN9m
1q9bPNRA4F1mdREBRVsMc6/1h7VojnXeAEYzg7loSnas3af5cxLF73dDB7wgfWlaGw1/TFA3mUbS
xp70FtUA5EiOLuxCquLsIPoCXHh6tvJ/tPWNBlHuIDrcaZKIEk1x0AIzBEeTeYtPA7cmKsz60jew
HiqfNcXODz0umRdYxRSb0HWbGwAfF3VXjUuq8P6DiwfrRQ7sGRrmyZ9GxVy9cWYiNtZs70HMh9z/
eb6I8HX+vz7d4ff9xeDtGoCCl9Tlq5NjBPADfDS8IsSH3ZkJeedgS/UdzAwPIQGj+17WobcNJ4z1
TEQ3ZoC7qK/1Z3GotVI/5O7/o+3LluPGlW2/iBEkwPG15lGlkmzJ1gvDdrsJzhM4gF9/F5KySla7
9z434pwXBpGZAMtyFUlkrlyrXbNGqvvCRZNHnoQgf9X/wlT1X8PWaU7zyEcZrTUg1JLSn+PNS58u
/4M3Q0rs3dxOz4UqjXgsQHe/Q60akq4d5EKbtGoOgAuCWwoA2IdRLLNYF/y1pTST4OCOxd/kmoO0
4lNW+/H6NieCKPpC9dHrOuQws//LdW7XHv/75+n6yVxCVaxe15kDLYeWbXuwe+5lyPG+lfU9P6ka
y+DVK+OnzOXJYUQLcKEdZBrIO8dQeI2mnLUlA/SS6CkUSWvT0BgnExCBCIRPMq3Vmozknq9I4SOa
kNZovoKMlx9DmZfuo5UCzmdR2VztukmuTRsaiUskNexDDIE4QLdxz5cRHnknGgd0fyc/cjnKX1e1
lLvX95pwjPfI8hl3+IFEF7/LfOgKSJC0vtlM7XDjBp05DZvtBZh37Pk0L6cvPXOqPc2nWTTBwtdn
hW8KaFH0fHIMfe6fXKYMyBKM6OcA1TWwEvVpemO+/jAkB9nU5EAAeUJr7X+PpYWzOPrmuWBEa9zH
CiTeSzqzAVqZzwptqzLDeaSz/0Gc7/nQFQfpqPCz9QduLBoywHiNIgZg9o0zi+yN6KN3PFoZoAUZ
VBNSUJyfLS+qntFrvLDtHBjn0eYAMCePXJshDJJC5gUpURo6NVrvwZFkAMA8lc/MQhIeWSDvTF68
0c9rQJLRvk888RihWekZhxQ/W8jGBgGSepCqMrdl5T20odvs3w2hrbbvoeoInEYbzN4IZGXXxLWd
EzFeQsvj6ijeHYkEM9Q0l21sxGuzjtlqZsEcEzc9QStmnkCz6ODzbJ5KI5o/Ommy9gClWVV+DXXW
plPb0or5tUKj1bqrkCezHQeSONoWGuA+r0q3nUPIobAAVISC4lAx9bOLIDiO1DC/mk1xMBNhnq1O
+tCaelboFbtK7VKdNM6WO+4k94J4iVuoOqQG+3uOtNGsBXS6XS7pmrcPk0UdACGAxVTAsB/JnslA
K7NO7XZe6vZhyE0fMPGy+YPcliufrSD19kUCmeFY7xhJRc6PjX4HqD/6tm66dGS01ATcLe0XKRyY
b0QqBqUjvcG8LXFz3Gy3tSe9zITfKQRvxiek0J7RUGl8kqWCsmxnVzuZNxkUR8BZBuDjj98Dxti/
D5sIaRmiAlIm+mQ4iLyIDNAULl+5df5+aOshBZOXgm9D8n6YW7qAp0tgrJdE7J2nwAONof8F+FYr
PESWrNC7gIbOrKnAAE5038jt8jNFtyPErBo+HEv5d1Y69kGA4umITlL8V9VGBYIdYyjBo6ytPkdR
CSkh8iodQmd0aFo0Sc2ej2M3lvzg9j8qyG6jL1rH0XI0RhKpQys0+JZV5JaLKO1ztEHjwCdLGLux
RsJ+wnNk2TsgVP47y+wcOn5FhdRnnOfHFoioJZRkIOugJ7V+FqzjrovxblV4hn2uKxNd64NCB6Am
I9ZDsEapSyDCTiw9yMmQ1zH75jpJMzujAe8Zu87yS5droe4yDp+7DnAkqy/Vc1jHzgKU7MVz6GX+
oiyj4KkTLXRUHPTsdhwdTSgbBAfL0wLXmrHBTpJwHlpE9VCBd468NLx5Kfh/OjfLonjpDdiSS939
yTvAY3gDMak4Dryzq9lOUD4Dil2hZngconpNthGQywnqLdqtp+R9CTkCvYKNhq51YLFm7TdGtQN9
ir9O0bb7laXJU4sWg6vZ1+wCxYVsQXbIzNurHHJ/+0CDetH+jFcz60s41fKAP0C7Alwr/YrutnbR
RkF4Byzg9FAZ8kr2iOU1ZJRtB4kxXCRu5aazASeS4Nl8jl+4SMa/hikKFyVua9e+ktMuBuHvzrTz
6AHbQWDo3QKK6S9Mgv+EIkFvpq5uAlqY1zdr8E2i86lQYgUKiww9UBmyRo2WwCQjWg2ytVJedgYa
z7sUNTQSjMjB0+ztLCqQKiVb/HZ2885nyVieuwLkWHHkXgXeXvf4LvI7OqCJ3b5zktDcuhkvtdzR
ewcNoXl6rarc31PsLUJw5M5cB5hT6Os9gNyveLSaLFmHJmD/ZYvGscSoqqXTe9kPOSbLyVbjSwTR
wPXUQBzkFtHqEsl/jCCeqAxiqnks1IsdGWj4KEC1uQW7TY5fkWGKS6h3IK0IvJUDNmUo+UqBTCxt
Tjy9DSF/CMF7oAOdYwDO0A7CRnCQN8h8/GggUaaMqkFTiN7TvJum10YNeDy2zVnGaf6D9Uj48jqo
HhSAiVBANNhmnCrjCRmsOYKj6WeRKxAPuQlaogrUhy1utA8gMP+G0rN1BLOufACPorqLvHHHC3zs
pVmqcgP282FFsXTgZvYNFHaQF9DT6y6e0FMJjn5sSu+xuVz2E8TZAIizV1J54xfZIg9XcmRHplaq
z1DQW1ELNOhRsR3uhL2iLmefedbCd10QvINyHjLbvfEYh0qtI98oXXTKgBaXDsI1zYPh6AOw5jnu
IjgFttZmaCnovue4N6JSoD0Urnva/+20iBRIXtAOi77XWo3XWN+vQfbloIYD3WTccltZ/JxCWUCb
MVIgcMVhAu72OEGwIvOVtyMT5xH+th9CioSPx0wJezGBhWN1m3uLo7MobbfJ21IfwlL/YgRWDn0u
UK6wZCVzZwWx4eLeqTJsNO0Uko4MGjcti7HTNDM0znfmtHfs5vtQ5cGG9ea0JIb5dMzbK9lk0E/L
G/X8v9pMPRcdfmhNvcXQWlnTDssODOArKjzeCKLnsuW7OqboCncTDsNnqlrO7pk7+p/nc3nT5hxN
wrRkV3bupi+7z368AvnlwmFjdh5U34t1aqDVE9T1H4ep7jKG3kZ+Arv7lkZvoVLfx+hm9manFWlE
dop4iyc7dFXby1s8XZJCgxe3BgFTpVmr6VBWobtu+2aCMNwvG51p/swzKwPQ2FKM44OXEP36r/Ok
P6ApiCKHtI7O45B6ayjuvY+5rShBvLZFNeovt6/dQ107d/Pfg4ZgvUJbNP4At38RqmxzGJl8kjh+
mzoPyfPBhozvtzCCBpoFoaV1K3FnI3aBquV/AVDfXyJAi4FhBSW/JitvozqHfg94QimKJnlRD/YF
7f3nJNmm59dSiRVbUJ+3C7S7Vak6N3ZUqkVauSO0NDCOJtT5e4VSItkMbXsfiK7rNe5WWn4DHnIj
J2yhsoj8G7DXHMRDyU8blbe9USh+T4dJ9t7KGyBGdrM1aK9DCdGMFnkBKcIceuWrAcz5FzogWw2M
RIOcdzGGYHC0yuAi3JTfNeMLBbwzd721AZ1tviTbbQ3k5IB7aj1vXoMcbmEFZxbhVVNfqnu7HlBA
2WaabCgu/O7AO8cPlF576Cnjc5CzDvAzqOwOX76A7cCgBEoYTasGUsPmylmJPmvPvrQFSNZqfdAB
ZKIAOiTeexOF6okAKzvzxN/Xui3/+1qqlF+COLEOPhMLz3XaBzokVmlvIyvsIL6Gl8WlLEGKxKbA
3ndmJh/6Pg/u+1zoHNWULYdosLehieh5jMQVavGF9RrtoR3nvsRW5mP07Xo0w9Trk03ZY3A/Yn0a
dZX1HOfimXRtxwGve3XKxZ6G1LoTTB5UU8H2SD08eRJATMk60oCCBJjp0ctof4oh6Dc3+iA63KY9
UFONg2awZecDLG21+OXQDJqLDuTXS92W0pfykMQ9UxiU+MQ1bNDnp9cw0Xl1GnCZPNCVLcg4Q1FK
AGQBnP69yHvormTqSCY6VGB12npTykDmiLBZPTFBnOl06pgaXn2oRzvx6o1V9u6OthIpPeLolA7g
cAxXEgJbC9qmkI22JXR2s91mfLDRAjaqfgvTL7u1QAMoIEOgBXtHGoZmUW/fmBmUGDSdGNpdXwnD
StWsHYeBIrMXLN8Y6J/cNLpAOqVVvkGbQbqpdTX15lUR+zFaQNCgpBcv0afkrT/A5GlI3golx9l7
Q8MTnB5VWjHP/eCYl9LedMI3OQjwsAvQRVSVzhMk2LtlaIHR3+8t5yns2EsI1qULOTvJFiDJY5/q
HNoeioktmUXuszMf0Ic7sth9Gkuz3RfQIV+R14laYx0FCepo+gKhV79eYF5y9D5cAMXEdxeI/dbf
gMoUqFe0uciTI9Ilhki70DB3AOhTFltmaX8wVOGfulDFq9aJIUuMRo6Jgf+0cwx7M7DSBalFmX4e
jeZKAQBQeiC7iPjlNnNCo9H32sImOAjtL9mUOxvpRPhaOWCth+op+GFifO16DXa5HchWjMjyJkGx
vdmDuBk2NYCSyHPFaL75fSoNDQJT6rno0y3fzVUPSYwvk9NFTbXotD4FHdyyQ6KKTpsEECypDzc3
2dQUQU56QCKIHB+XmNeBKOVyRBZ6xVnjQlHt12Ho+vbQV4AuvZkioJFOfATR3urXKVoO+6l9F1PK
eNymMvhO2jXgSmbnxph1bmbpGlfrCZG9zrcURBY6I00hSA2xM95tbubI4hk47VBk/W3Rd+vd7L8t
GkHkrS/a2PeWDJ1Tek9BGxAn9N3tOKYv8xZF2+nsw/4DjcJfencCnlZHAF/GNnEyIlush7dYT69W
i/hl3gGRd97P9PWwAsDJPyY8r5HSKZrHNkMDn2lMaEbJaw88wrX3SbnoTAdhzd+prPzPFu6fyOFZ
4WlKmubIOICQae/xR/zNh4UwpPmXIS9QYw9/6jlOzV7nhJYRniAl2hyntIRo16CWKi+xK0ZG+0Xi
/rzoQeJyadoedB5mhN2XyKeX1gP3A/gi1TJrweXoDapcoaKSXAA9Hveur4wtg9zd1beCGjsf9GHx
AHTL+vIqHu7HvmVfPkyyZGOAbdUur7IB74GvmLe3h0DlUJ3ACyT6gxpvkzoFf0qb8S5TfvYj5Sk6
KfH29gB+zQY9pogQhsmfmqG/o/zZnyLe1vjXCDSxQd4LXcArv0s/g5cCwsUaBtGtTVS3nhzVNmgA
E58IUFEK0z2M4NiaYQ55xQH1hBrGho9gr+rAt7uteNFDzdBmB0JCJEU8L0rz5YoWVUBL0qKEoUBj
pzcv2lmQBUsgWgJoMV5TTG+ARG9dnKBtgB0IFKvmIXro2yvxxlowIXcChhVtIrs2NYlZnGiJt3XI
lDjgPU4MC39m0Pe7AD2i8QokH9Fpcll6aR2/XXZCFD86vU+XQfCioH69yrDRmiMcafYLAZBOAKTd
xm0TNFC95VNBB9Beyiqz4PCMhaL86c3ogAd70VsGti40G0WbesHA+aAfyJG7KscJ6TWV5xdoI1vo
swbfW1cnIwBV/3Q0roG9hHZEyKjNM9I+wLdYO6Kksk+Mg4f4PCJVlZet2T6+5ncG7uWbEQXq01hZ
YADrlflNps9JlICDqBfmMg4UJDaBbzqhgf0WUPTxuskM4PmMxN8q2W0cU3pHV4WOt0K6JN0UIFIE
ysiKZ3dsMO8Y498D+qE03WRovdtnDE3s9C8DzHrNgf5/7kYwfdzs4MZZ21kqnv8Q72o7i4MSyMYW
XGQl6D2ytMGvVOckaWz6UbNA2djZ6WfCMqiscWG7uYTYZc2fW1ReGokkJJIDd6LpqgWxbCo/BaWV
Ab5DGtqu/Z8n1ZYNcF6hzkhSlaC/1QcDPJWAF0I/Q06/bNqRCNuFIswA2JMJJS2wG1eWX58SyFJe
hT4Uo7NuqxLs7npEBwD+7bjFS6e2BJCJv3SoFdMIHI7g4wCy72yG0fFmSsYmPw69+ZVMdHC7oNz7
JpPzzDZuxL5onJ+Q6OmO4P6EjFE3pv3RicpuCSJ0BzWmoUK+XRvJQ5F0NofT2I7yn0VmmsDLpOMJ
WyZrXU/9sCCspTWg+wbv5fDQmGLojA5gSQNvQXq6mUHfCwBn1XWvE5q2Qv/sZF5S5kHKyJCBh3uy
wfCX65pwrerIXyUpV5/aXiCP6gRXZgLLJcYK7KGuZRzJOQ2miYbKst6S1/edepeHIlyS18ej5uwq
7xs6i9UnB1zQj5ADKJum6ZZlY1zqAdxiFFk66M6uFRQFaR3W4KfTOoNak5e1HWTZ0e8KNkx8IuA4
kvuEVQdaliKAhARhn1E/0CguQESJLWd9otWQs+pAYl8r0Gi55Sm2ISTtWD22YZNgn0M0s6LgEYMm
Kh7M3YAv8p6DRveMrmzcmpuo+lSDHGNhDnX8vcQfLUTCJ4JcULsyo2TcdVEBwIVOnWI7DXXUWNRg
xcMwZ6XgC6AZ0jMeSuBrqWw02xi2t0pkYi2zMP8tUHgQAQjrfGMWdbwQWofO0CW4UIvUZcgBBf0o
78hETrcFgY0Z2ANEURFBDrcDkRPNJ9ttEcvpgNHNuzuym60xQJIGmlno17dOTVcXu0qE13AybFB/
EaVVlDMQWVngSJ3C5EeOZznIVbRHtAFOoQWTbtymAPBJG8HdjHA6nUNBXQmpuw5lqaAJV0HwLEqp
LrcUgDJstAWEsbGjxAE54tYe1yBRbla4wfJ7cmSsRc27tJ5BkJEdvLIscOML2NbOu+CuktA1yJ0Y
ggrhNC3Nxkue5eCXC2/Kw2+1X98NAxLyi3F6qbDhw1+1lOgg6eufqZ0/OUNavHQG/mvRv6w+Yz+Q
Q/Qya69dXyIhYDsQZhfjtFOR1x1qMxiOMQpkH69cjvb7Kzv6yoao7ipVIs9SZi8o2r+/ct+lT0mV
m8uksPvLFBcbkJiBjXuyja1dKuMbH/A9D7qUPYIOxF+D4j84oee/P6CObm35kJj3KQjNll5bV1+c
tnvWoG3M/xvURqh0Tuk3wzLM56j30hXDj/4+ykJji/7t5BCnSXseJdTTnWAqP3kiBGG0sK3vENJ4
/RgWPoYRRtH3jiMJ+OFjqCn4x8eIbb/87WM0eLE5c7wnL7sRv+d6gHwFihD5J1DBllcucVvRIzsw
cQCWr4BE/R2Z8LbVroKWd1sa0nQxAatEQ8nHeTr6ur12qaeiMQA95iBF9iY7XvVcOI9haeVXbLUA
TJDOI/QEnMc+0kkYiCAdydZEkUb9aq4rkBw/AmGUX93wdTokwVBPjB1kE+zOPHXSfj20+iwF/N01
eqBL9ciN+wm5lYwjcao9IOeBag8Ug02wVK5IsMG2kF1ACWQ6gQ0WmnrmDzK3kB48UBTp1FBUMSl1
qmrziveWcBlXFfgw1WA3p14zqNCByR7SmVCS2segf9zfHJBGQLT5Fq3GZl3KcCdL7Jw58md7Kt5l
KbivwDDhgwwVOGvygvM62FOlL2dTt4QEwQI98uF6Bg5MgxALyAj72zK2Gr5Cn095Z2kjNBX8remh
CV7pA52Rl4HFbSG1t5bAznSDLPcFSMIuk+CfGLHU6pFyzU9EYUs+Pbr5dKT5Fvn7vPHXKhVvOBrJ
AAsLB0etUwkOJXoFnN8GyTjGFXRC9MsilcrpMEfbkqPLFxX22yFQUBdWFd5+B+HuEtvgACnE6gXA
rlWVBemzipsKrX6wEzdtGgdgsqiz2e4rzTDmh+pF22/xFrN/4vVtwD0MuZdRM7bTQaYM3SJDFyPd
BtvNG+m43JMTwA60WyyyXNxFFh5cUg7otNBlniAIo9XIc3ag6o5X3k+Tap8/RA1eomuLhwy7/6uB
/7SOuyhc+LFnr/xCoMBZ6z0+b8drrfBfSmWNnmHPRuU1aNl618w2+SNYdtYGnjfQTHG6k5Fhv0ZK
NSyz8DrHBJqItI4NZF8KQNNFeySvhFS5Am3FQxQJm9Ygcw9p0ZPIsQYtyZEHAx4pzRe5KFMoWHXi
sVJ1DfodAJVqHovHEsT9IGvxl9MI9tllzXtoGoaht6lt99WbYltNU8n0p/k6gpweGuzWDjRpIALb
eLLS/5R2JjD3Srs+4Z/SzpzlpiOaE3knXRknL6rjCNZ185uXfk00FB57P/dPwfRbw10tPQ3HIvbG
ZeEGxicjUv84UyN7tQ1vZx/ijCQyFmPbjNu2SPlRjD5Id/SXFjiIB1WN6tHpJT9WnYIquf5yNqD7
5ti9vLPTlzn8FT8k4AKd+nJwzXXlekgQgcTkOLWCHRWTLqSUE74g283xpyFyCVCxpnk3Ny8mdyUF
RKs/OCy9foYn7kr6HBJfhiUudMjL7BP6Vz0gHn+Z6Ay8bsESnPLZuiS9TDJWSQvaFNcHBdrv0bEA
2D1zv9/MXEXx7Qq5V75ewXOA3dKsccGSRSJb04xbsGvkj9GQ7w0DLJvoXkoWdT4mG6goYwvk+Wwv
J7O+M3Wp1hB5cDQ7QAx0pRdP2vahhawyZBZq6LbqCHLkrb230EM2T0J7cbdqIW6mrCm8gxypXBhZ
UH2VFcqRDsvFMQ/76hl6ZLO9UVApgiCRva7Tpv5a4V3VssrygRch2IpyBaSxtvd6Ojqgotv0GpKr
j5HbPUHkolxBey99HEykW+iMbIO2KW2js/+dOKNEeqEwQV0+jsJaBnwC3b6+oznbqVfyi82EOioT
mGWyplluLccBd5RKcOhXrLsJJNgBRHgMEORtmjaxtiR0MXn8zrFK8yHNx/Q+btlfZKYoP/bNbWHb
6ouOMgNvy3PgYUrDfsS7JrqZHdwEUI93HslWCrEa0eR45Q70SRIHVLAeUNdbiqAJtkK6UwvAPpJN
T+hdsLfOeQCfRTFAfOkarN3iGXDpZh/2DVsLnfryYHek895eYlv0ouP/ZB+mDOqzdbgQo+ju0mLw
Nynry3VZiPwzaAz5DrqUwVKEMv88iAZNy17kLYwAw2QKkZTQOkcUbHHw+fT5cEfOtEqmhxQkZBFe
nQbobK3yqGSfWDfE18GTw65PXd9EGs6VhwoPy2wxWFG4t/nWctq2/4scRgm6q2PORnmYwyHbB70Z
iFABPVWDhWWqxjs7LrtnuXJHe3g2jVZCcGrMoGaCYVR1mmHSgAysHkKVtIK4AlpZaJiPUDCLnOER
leng6nfumcz464KhKALIvUobLOlDBS2HEMyOvJ6lXqBSLzdphv3d7XGL7EimFjEyJNACePcYpqft
7eEbjmvd1PsugHyCFFjgnCDzMj+raSJDDjoGGdLJBrs79pAWVNR1lS3vRvkQT+FGdiK6kKkzfegd
i+Yv8pHpNulm+32SHKf6aHXDXxT//zsppgIgXaVrfeRJvfESJBGgHlU78Pq7aqKjkeBt87EIZfmp
SMO/Lf3WVXtNvPDxMnkGnSCfh+7vQ/LegpGxas+34ZCi48zKonoVGPvQ1p3FI/ene4wi6jPu/zji
XlEshsytHwAJYUsnF+zqM0ttICvdnEAE1x+GFmI5gee3F+SX+coAYOLzVENIQ5V1892vxb61gLdd
lIBzg6QAQqE5/w7lHfHFZR5bpii3zUv2hqZ99IrXJYcJgKVucF6XREv5KcJ3N5bt8MUoWQ9qRpwp
9OAtoHMwfClaXJPOBm37Y1zJJ9DEBiAsXY4yFxvSBguRVjm7HiguahAnr2nYdA2EwqHISUphpBlW
5cw7v9lJWsxFAgMP4zTBu+DZLyAbvMCJHeL5s4BUx3zy3vUfYkwAfg79FPNN1PFuJSYv3MdBoL54
kLPuhrJ6aq0yOWdgiF6M0PX4QmExlB734AiGzqbtLSrWB7skZeFWoFlxhcZkex0PFf6vq2zqVrzM
oPtBYyXtDrQitr0eISoEXVB3WnPT2wLL9FfoqGhPvPUAXckLnb3ZbyayT441x3MNEyGTo89G2PFU
jfZkJxM5/6v9w/r4jr/7PL+vT58zIETH29oDczYButo2luFCLfzt0IPIVrHu0hUpeN/rwUfpoki+
N9wL0zWw7cj/NB1IRvSEOYZPCYReEg+qMAnu0v9c6mZ5W26enoDS1x1zKIRrNQS7dPS3qK2WgeVn
G7KRdkIH5tO7ITMXvGfgxcajlNuRtUdp1JxxY4Of2Qun9buzB5b5z3HNXx/ASfUaNsPIdFggy+4M
1hD3c/orbJLjP1b7PYyml2GE/zcX334+YWMMBaaLrBxo0vPau8ZtbF+B9hzQP4wvemmeMglmC4ps
bS53rst9cCUybEp0fDPFoDoUDbhuKUYZjrtoWqDpGGosc4y+AtiXnXdXMFdzeDaE0wm0EfcUTcuO
Ae5bfC4Ome14GD2gVuzQyHcZdDCfzAolidALozMNQfW3bXIZPxpQpHvMFV8p3eOaZpyd/aotFzSc
JovvQMZszt5sFADCjEWxIy8tKSC4caahXlJl4OSjJQvQ62RdJM9OFIIWxQiQrBBLRnkTfWibHDBx
yMGdKJfSRdUETbw42tDQSsVwZCY0i/paFJ8i1I0e7WxOpVBAU4Py+Ta9bWtzGXjd2pIcKoVRElzH
Gq1qLFL5j2roQTvhSQCNux7sD/+MGHx5bEY86j9EADmFtLguefxhDQ/799UYc+jD450lZ2sgcZBS
cbmN46Rp9/vE2BCR/myb/SDVB8l+3YAF1ikMa+vUNqoSDKymKKfVJ4+GKJnMQ0LYEKZGDM5sumFq
3iYRWoei3kw0otC3iQztCCcRoZU6YeWly9Ij5Ae9R0CDvUePsSe0cTVnkMR6kCyv/TXy2+OanNIz
grNCykpqJ5mKIrsrvYyBlRaz09hJ1mipbzY03TdbCzvR5vs8W0+ClMYW8P74nkym3+OlCsTPW/oE
Y+93RwE94AV5aQ2GGlxhsv5KpqEy0EE0eOmOPgLUteuDw1wTAJBfnwjMPlD9Mh7IIs0cqk/T9zCJ
+z0l4FoQ5G6nuqvmBN4Qc3mHB+2VnPQlQzUWou+JuNIXTKQSbR+/T2/zqloJl4G+uUj9fYznALC7
/l4Gdf7JYUnxKcd7Eh/T8RLVHN9xh9lLh4l2R04gpKcdB1HCkia8Tcf9KgeJq/LWvlsmd5w/EmiC
4SG0AqR3AvsO+O7TGkXlZhjj76DB/eZ20PcB0UiwzwXUGL0ss14wkfw0UVWGv3ISgGaKlWEmbO9o
CL5l1GqHsriloRftFXVhZxFWTbbxwVowQAbpS5fGHGynGSoYurIotZSLtgNZy97Zf49HzfDMgkZ0
e7Quj4CwpkAq6Mzfhxxg5cXVkscoaNwc75KFDWUCvQGsmkWMe3jfl+DSGMIrVLzCq2uhyoLX42Db
Q8b2Co4A5PxdtH4NfnCiCBYm1v3YfZuU4yTLLBCupg//GXqDmywdzQ7c6CUpltagJZ26gWafvkLd
MyRvO6h3hz2a3vTODvclFzJ+kdzTsGHmSoAV9nOMnQdeW/4ZRo+K3oGCdpDLP4bVejUCMr+F6X3M
vBrZ6aJGZ7e3i9JqXQ9G5T4dAJyAMNlWTml6hC5Ydswtw94qoBAuYigBYy8t/7ELkbqumVN+ZbH4
Gouh+lkn0LtLvVEs+AgIdCPKn11Qf1WGKL7mdZFAGif1HhXDj7kyRHaBQMXrVWprfH8V146TNepg
DeiPX2puvrLGQGl6OAKzRRwx78zQhpxpZf5ko0magsOPLEhsBP46Q+7tESIx5cFBdQbCPI79SLao
/SIHu38YLDwOAgeyw80ELqxbPKSvAGlsTbylNlZznQ/PvZwgWlra944a3QPXL6susBsbK1UJythT
e0GxfXQWH4yzeDwZuY5M1vZhbH3/rzI1TyZYTm4nnmvNluDXyW8xZRKop1jWL/SOTG/L9KKseojN
t6G5J/sQ+BfBfWAfsulrF0F24JbepTSwttsMYue2G22o80ANT1UEpQpIRVirGHVGSM4l0x0PW3NJ
AU7wlMraXooCzepNG2XLdjKjzRQ79p0BxO18sAImTkFrr/s8RHqLHBQyQG5pWeBHtiFbj/6/lenE
EYTpuvbSD6ALkU46bsqixd+vLg0kIFt1wEuj+gL2XA8SlY5x6PSQsU0djN5zBfKao+NDvU9o7Wgr
n7xl14LCf/KMAkxY1c9KceNFn/hp9XpigR83bSEI4lioLhZWZj3VvpQr0bX2ZbCgLZA2cX5AwQCM
DuEUrCsGVYTECotlVoF8J7KnBt9AnHU+0N4A8mBsWij6JaNprf89hgLpkCRgOxE6+rYYnYn8W1HI
ANstfqItZ1+K6Z4Z04lkyNKEqXvtox0m+RqGb4venL75/tM88KGA5X60XxrIMixAfCQeBQ/9jfKB
sRlAY3hmSRCvu7q1nkqj+5aXY/iTxeDBw1vdD9A988WoJxns1ySAb8czGnoSMGsa5tM0jvMkyKrO
k5oSCS3ATYywT49x7RjLbBqSJXJO6TEKR5C0k0eGiXo9JdeUmkigOPl04CMKaIVuqywNNILHFoTX
oQUWn4IQDBpG3jYPhp1Uy7JqxYvKh4vnoNdr0Q/f+taXP9Ey9bfwHf/Jyzh4mP3RvqSemUL3qRUH
/GWrc6o4W7e27z2ypH2Ow2g76foRHYZSBcDWCPSN0zjjKBenzniwqAL1LubNLXyhDjSSJhTnpQqm
LUGCyhE65X2DjN6MENLwIVCy/NnWumCgIFFqCqa48W0uoY5oPYr71/XA7RWd/VSewL+B9hTTM1a3
DEtvm5/Akg7MjU7SFDZAgaXjgqpMo6P1gSaF0HZa32xTEtxZxkuNbfch9oMKu2TTGPE3jFbzcBxy
96KGPEHnbhwgXQDipFgfyAEmu3DBnUJs30XjbXnVqKw/34IdTxN7p9XjuzAIucfr0ckbcIE/gyAm
OLdl5fCFRD5gH/DwuWIsvFMt9i0rwO83Lgf52ByCnqtpkcShgbuLylfAE0HU4HZ/GllWgeB6TTcm
SXZbdfZdkcl8Nehg8oQZKnALswVAMGnn4A83P1o9Z9wC2SLa0jXboavpESNWoC+TTk0iPry5yDhY
iQ1UH7AZegpp4L2LE71VihUFOrGF9iBeeXzP7GG2zStwVe0ayLTZYpFXOeQmLMu+j9Op3jmxzPYF
d9RlghAkNOKS+usIuUfPiIyf/lDv3JJ5L9LLxyVNyt2k3g2ZBeaRoFMXjiXnSbnpnumOYBdyhxyR
O08KgWu7DxK1ZlDoW+S6Q8DVnQp0qMZ6iaRVcOb2YAFXo7f24NoQoL9C6wEIGV/jsGsCc0lb1cCb
I+WzeJtslvGwhT4a5I1RzrkAMzxe8nSoz8yFQn3LchfiO+BRMeNGHcrAvNLI1SY6A29Jtutc3Z6g
p9Ii5CiM6P+x9mXLkfLMtk9EBLPgtubZVR7bviHaPTCLUQh4+rOU+DP++u//7NgR+4ZAqZSosguQ
MleulW70EvA7FtT8YxY/y9qVKRBJjQ0viNfcxkazT00QEs6XQm4JnwYImh3N1g/JLkiS5tKAVGHt
eTJe0x1VqNtKj/mDLkvzRK068NszrwR4/9BHB7/S5doF4mKdFP6HDZWrt6DQvOleRFUtP5ejdUf+
dCuCPL5Zh5Gs1vNEMmiuFmSLzzQPgsOg3xhYgiATKFVKxX9lpPHvRibs6nQQ724CsNaTvXEdtjRq
wzzWIe+fzCTatoNnvGbSgJI1r4ctuaVIoWcGNvb12JmH/zbtaGrlwpWg4aJp80Dyg0WwwFoT1g5V
g8E6d8Z2Qyxk1EwQW//SjFSTKMv0ugrWc28gEZTQ+e8Qr4WnDppChybFt6SmHSFaXrgeChFUb+Io
jsioBC5RNfUE2MNG0fRTEymD+JyWbTo1w0Hq57DUfk0zIeNxSUL+nVph4ziXrtWf2TiOTy1v2jsN
OmLUFxlWdK0z/0J9PZCL13qwwBmAK4JRo7phgbULQLDyFGujBkzRsKG+vDONexeEgTROOKJ+GNp4
SX3lGMaPbv67xC9vKxNg3UXAuweZ8xS0XFl3dBW5E2DD1i4x7RJaOuCLmlxQTVNZjnOjVsIzExjA
2NhQszP64sJT/0ItGsSxQF8gQNAdqUlTMk/cWJo8Dor2JOvq9F5TUVteRvYWC4wOcjdRue9Ru38h
FyRlogs0KPbzgDZv9C0KAYCgUJPQQeRxM00S5lW3twBdXoBhwkcqu3QXSeUDzVzatrYwNSeCyFbj
r2wxBtcyK4IrqiWzXQx5o4VOPpWJMjteigv10oGchwP3Q/c6OaU1Hi41fgPTvKkPpiTdScPdPGi+
FleXMRJQ2Popd1YouAKGxA918+jgj/O5FshlDLQ2tb+8/ft4yNaCIQhetvo2EVm3c1Et9BBGzs8o
GfMfXPeROWDFUw66tL85pDV78oeinBzw4u125YBNl5ohw2bpnoFHZhG70LTnRlieWaZZL2azGYM8
fimrvrr0cQictjILLqNtCuD4Bsko62Ue9NHEaj1BJGsci+P0ZuxNH/dIHBUo74M80peDCAB4i7oB
Kr/oqNW7lc4g884u2PDEVu+vyOKbJtY5aVFsg4xDDc+xfci6Zs3aaczkqcmxFIzbsP1ZIFalmbb9
u0Eaq2RD8uq0CGpkwGdjpy2wPcTy+2CUNYrt1PAAYjfT8NHT6yekPLp1kmG1XysshKvwEU1t43XJ
xIVaTAebwtimzdIYDOA7VK/w5EdvGKJcvnIKIKbU0M/xvtfzje6DwTQGhTViASiE71SNSmaBVgU3
yAPy9h64orAX6Jipvwn5SP0BuN1WpuWPRxqYqYEtFbeM/WOVxcOBqbKKqvX4xVFn1AzdAPdp0J2M
EVrbYOEAP2NVyBO5kceohcW2FSCL3QN8JJaek1fIeA7aVBsQZEmxiA1dXo3OKy/AvmhAsyJ16sqy
wO+zVOKk/4ywwtS/gRAQHOaZ/YM1XnOkl5OoY/8CGbRtG+FNv6zNsNuASa9ezUs9NcCVWXskkwRN
30b3LICkER5tErd/C7JyD+Id7ZfhGCcIl46vDZgFlgz1/nfgzdJ2jtC7HcpLgdpUg5iDusVEr/Zj
HxV3Y2DzRTrw6JypqtQ0BjxaQhJoan3ancbhzSqX+YFb4FKcSWYAC4WujyYY2FV1fqCODD+vdZHZ
yPGbAZRchT6cKzCkvYjfpTTES2j2IThywYrmV7710oD/a5MYst+QE1hbP8aYbmW/GD/sMNvJisc3
UVnRg5lbAMZnOuir6iR+yJqiPuGJ80qdYxSVZ1BUn3nvZidrSLMVlHEhsKiavsAbcEGndAi0BI8w
1TP0KXoYhDuVUI+7JmPnvAMSl93sgVWXDPjRRdv5+reo7rVVUZl8T80UGQuoY8qn1FBbMOBsFxGY
Yb4FSdUDW6F7exZ5yRFVp+4Sy6GFSJvmeczD6Kxrgw8CXcAAICTbrrTCCw+Faiq3RrnpYRWdEa+E
JlpYIxkGFNYKVDbRgZqfboaaDWAxcKMRqGCs31HZAYatsvjuu4ipq4h5otcSSCvhXXqfFydUxLmr
Tw+kJFACkEi5dJVH0IJSnjygSVR8D6uPOchDg+IcuIjAkYwHkn7fIpm2HivUgPRFZdyjlN64zxp/
UyNKeUceeZxYQBz4/QLRKfDsssQdF3jaDHtyti0UZjdDDcwVhtKIWs2JcGS9tgs55svS1TZ957ya
0NTap6BjWrSKGcYZg/JITYjUWE+OaD6aYT/Emxilyqu+atxdySEYRnt1F9961xQyXtFGnnqpSbv1
2dluZXBEUCdZUFartVtQBSe828S1pwGknItDY1veUQdqa8qOpQEouXpkWGkA2Sl1Vg99vB2AAZpm
mgf8OSciRVAlXKURlj1mBqBblHfp1U/xRutHdqsCDhMwBMfe9N5mU5e4kESwc7kM20wkSxblzSrR
2nQztctwVJzlsbWf2kaAl29V8AtNUeRueh16gf2hGgy83TR/hhJbkNT1hyw+5qFMT1jtfBxGLwHY
5892VJRgXq+PZKcRbeBboFHViWrGujAFNh+7AILBDLWUVqCZC7I5qgP//mLJAYpazzQgdIYwOtKo
QNpFcf4wOoPz2DeAyQzxnQDl3CNZLG3cgz5CXBtl6iy9WiSlYEfy4MhIrOoGSmi1VrtYUaFUsqnA
IUVDI0jJHlCM5S+oiZJY4/I/XIlZlbjGgLjUyML7InNQKT1W+bFVh7i30BZDlAMzNOZHOqPuwhY9
yImtHryNn2NCcqd+8izHEnw+f55Sv1Z31RpSWvHWzsJ0Rbrh+1xVh5X4nazMWpdnAQD+2cmydJXp
pnXs3eJXE6TiZEjxcQgTW5zI5nrg13Ps7Eido/IQYGtAHO3ThXp6VNCB0hm8arl2m9NUY8eioz5U
r81nZbmNNAOZKE1FB60FRaXyoha50sAxaqeBU0brn7nm6f89F9k/rzjPZf5zRZrZ5Nw6ohYbj088
jKoUlbeE4PU+m9jumE9Ji8fK3IvlxNcm9SIhHmVmfbYdTZ57swn2eLUdWjMBYods06kHgMo+MYwD
2ejA3RL1zOqAMgOQlL5ELXYQ4O1q2PCkAX7vJdpL2VbFO7e8Fw8/hHdQQU8nwJNOJ//q0oOePUMq
46C6uRr5P0zxf+4DCTBUeYG/e+0IxzlVvWsviOghj7JoU0OndmKHsBiUXcpSdy4tvvKz6T3Go2m9
/G1Q4Jn1xA7xn4P6pLReQsuOT5Kj+FLkWn+lQxuzDFqZy9kyIhB3dWO1IE8jJfqqKzZLXhpbI8Ye
1ZXG8GVoJpZaUBXBNGVngKtD71VQQl1BxfSuVRAZ2zQAESzZbGQoF3XLOKhBebnuwES6D1iTPQ/a
uOWVCVCrsutW6s92GRYfdgbGtn0FfN2zU2AP+Wmf/f9tLyrUr1H2akp8qewVKC+hyTxMybIKtLUn
4dePc/4s68xq2zlev5zzZxIpTERhY28zJ8WEHb5mod0fyTTZo2URoKKMcm6jFqSnyCof50sLPHC2
VRUNy3maOui+Tk0dg5FNU9NEOqicr8I1l6OBCsHGHREYzABJuWSl6y61uslRB9AHl6kHT6hhj7qW
p1zZyK82AygoAkGypRmmsTTB5ywS7D4oaFKTfh6wPJ1mmk3znFWcbvG+YUfqBA7sPnEycepQxr/q
c4YVt1rITCsPvPjKwUZqVpk88EzvimwAVZdq0nLF4SFybTJIj2RzPRAcABR+R52Tm5rXRSp8M9u4
+XueVhu8r9PSIF9DMCuRTYp9FJZBNG0HRmvqpEP7OW3QYKswlFhV9a3m7MsWKztaz3ghcBDUpPUM
NV2vkyhEQmpiblIvatlwv6QnL8Sup0MF8Tbox+9+iy1RyPTuBEJxrPGozZSRzugQBxwSsWm9paEB
WNbx2lBDqD3PEBQg+Le6+v4P+zTzl4sMmR8vmMflBiGObt+z8MG0O/2NQYjVD5z4Ry6Sbln3iXeB
BHB7Ao0HygmHwv9uVGdycKBKvCwYOOWrvizPHDoiK+pwtxY0pt6h7Fyt3ErGZz8K80s0AnuA1Fb8
wzUfu9IYv1soSl9Bx5arZXOwRYoYsYcGwp145w5vuW43izi1wivnrn2hDmwBUFuhOjSU2E0dpQb+
5cBEHUVfHZgRDaAtUhCovpH3ZJOtA5Td0A33FSKDGyvU5F2QReadUeu3Ri1qE6SSqCVbLdpoYMyH
IjAKWkLGzAOiKnsqapkLXagJdWfnAPLzqZP8yU6HAamlgxO7uz/talqwQ2uHwmh3X/w/62fSUYuO
KMiZOv8Yjupd5I91OX28ud6G3ACJ5MexzLbztCYw9efEk8tKa/qz6yKh0wOTf9cFeF2j0Cy+b1If
sN8Cig197fOlYRvlC2tqlPHJOnvzPKAApOQ//BTkSdwVv4XNV2maM+iH3iMZlGCXkjXL0reC30id
Acadpe99/BM1etWTLcSwjvBoPFU6L44Gsqub0bOxqAT5wCLMvfaHZYZLbczy3+DgfhbOYL/4Wo/g
PiLvF1fT9T1UUbUtw57slnCvW8pWN94Gu9tL18h+62w8iMGv3gDahEAX2A+ZaBaR7MYH3eTJNrCr
9FCxJr2zvShcGX4n34Ck3w5lmv3Sh+ibyJLhuZP9gN2nwU++IewT7uxizTpWvDCBcKBytdpxHzMv
OlZ17CzLMBGgwHaaY+wZ40PbGA/g6XDeoNEMNafAbk/QDyvvQdP2TnZ8GURlukqeOWjrbnUTAUgd
eyvNR3EdCDDDi5bz+FwZETb7ltW9187aTWL+A+AayGQpB7Nxhy1qKKN1Yqb8iuIXfi0CFHgh4FAi
Xu/kVwPaa96izPGJx+yOTKjh0pCZlr4VLXqt2IVam2ykAn3gX63dTC+LFwgby4Ol3ntTR4BqgTEo
rtSK3KA452Z0ngdlBd76QxSDxPNzIo6E8Qo3U7LRCCKCBfXHxOTDIqNZ5F79g8jeRsXHWaZiOLb5
gjuK8m0ifpuO5EOHL+2yD8djA6yrMLwDJGwWjgsWjyKzLhNmYYQ0BoIDyYYwDiE3mzMKNJ6pk0xu
ZJxNq/vwb4BwR5osdI5a7TlLoqOwi/pbEdvGvYmg2ekv9q7iX+2J2X5zsubDvwIAaEnsFfjdfPOD
xLzvQ1RTTZEsHnTNB78rkiAn5oIblDAJVKqWg3+hrVtwTwT2FX+Y4qmDJNOuRQn3ph0s49uIB28o
WPSOVxjoU5pUOw3CGe+gUu2BKAMFyWokcrrFU69GNgUCQ6FbTiPJwQlQBEYjLSAq7kQC0XH2z0i6
ps4AUaSRTuTp3xqAj8gBKz3UXoTrPKzteyDEkw3+Gf5JpjH4hiFevbMaq0ReILKgFi506FFboFe1
zPQHpIs2Q8nGEDWJ0RocXcaPxEZlIRCzybMz6nLlm9K8K2Sobbuxaw9u1Q4n5NkhPs6K6r7CYx7l
eR1/xTLiMUgB7l1E96OowRhWslKpitivjabz5d8+2yis//hsYal/+WyxpkFkV9V+UelW1Df5srGi
9jAVZ6kmAP3tgcq+GlO7Rx1Jsy9lmsoFIqugkKNwnVezam3FYAyYjC7Stmuvj7QF0tgcu9aWbXqI
mS2jPsBfnYxNEeMdHTqnUal49erAhc42TQixc1b2W6tn/KABEnKWrujPdEYHkRRgKAtcdzV3VFXw
Hjd6sMhr1m+sJLT2Hiuje29QJW0DqH6BPDmhxLN8IY/BtkzkN60nVP/IJfTYw0OPR4k1p/W/xPin
U3Ia4UQpAJbEzkb2Ebb9YKMbENx1mIcalCBbVwpW3FhNuzBaIAM7wIIeXQcQaTsdv5FboIPm1ClL
ROA67DXiuG0vrXLrQtTyqeF/c+tx5285oIiQsWLiqc7zLUq5kdfDnbcxnWjc5qops3KZQDfkJeWV
fkhNF7Lj2qi/6k7/a0h874pEc38HNm1UrCt/y/DdZSMYMldq2lzwLfkPCfuYtkDceDfmqGwHtTYY
djceMGNLZBfjPW1tqVnqSbKfNr6qFxUb8ZcmYpnxPql0ZKIrVJd6BFwNY6dbGEbnrH3u6yeH0K54
SXTuBuUZ148rQp3mGLaI02Sj2Z5QZAJ6iRxE1ScIdAbmJixRVF6wXm6onw4ai78nbmlue24K1LDg
EPOwOxdNVaCUP3PAIOO5/YKMcdF8+FiuEMuyaZD9Vd7UIVjYg/8SSgtpieQttNbFWcgAYELoS4FU
DhKNMgWaH6l7nGLl1W7A+NYuPIQm+wUZa9VDZx6QMvuiYnezvTRMUH9MvcJaGSWAhj1WBg5e48eG
bjTcQtG5TW3cc3QaeQ+llSVQOEPcnA7IUWUSId1/2i34hTh4/cnyZSS1xzQ2oFm+pLnmMRASQihe
HcycWWu7z9zsAnqwdqODC/xSGoF11sWToeBedCAznY2RtJZuMvB1jJUKwx4k8E5jmC/JJSXb4PMa
+j2RvZ5nqGP9CbuTCDR9nuALDapkB18d6CxMnZaDScGFEfs5f03WdqxtwHeVl8NsKJ03w458yGQ7
xT+jacq5TT7ULIrcsZdzj2uwYmW4EJSsJRJGkscfhwTRyBr18mhnvVeBcCj8Ndky6iF3p2bFpsu1
3xSB/BKkTOMYKj8RyNNboNlP2Dt+jWb+EdykwZ4TPmmx9gwUtHU2NfADSisaoBQ/JOdqyDi4l4R2
QxGauazayESMJwsXYIzkP/swXQOkyIH9iCFc4wTRL5FU70Xott/qAXl7zY30eyx4PHBPNjr+j0W6
x0urAwtOjWp+lq5dvFxxPzgcf4tEDqfpVLOEdjBqrKl4WqGSSPXQwZVAZg2gxeuxG2xjE0V7oMN4
BfDyBrHO+sEbS/+EYsF6SXZNgHyxqKPqLg2s8eo7PdYvakAErgBkjArnaKO++NErIKcrdf4UFmO9
6MHId6LDILX8pKvDbKOmkKJZOpm5KUYAwiVvzo0bFk8+ULD3jRcsdbOOgGtZ1S7Pnpy+LZ4QeQW8
sRT35BgW2QUoKe+OWnVS/+x5NUyTQK8OtKpZhPtQzVmoDS0eRHJPzWx0xhWwQPaWmq1XIj2IAPeG
mkMcNNiN1d7KUhcFV2i8R3bDWlIvMvHaoSpAb0G9ntvF57bFCpV69d6s7xAyuFEnlq7xonQGfZdr
mjWCbTmtUZBRH1osDhBKytPgjN9WcKYzTZbfwJctd6ZROOPCrIIOAfgBTPBGjo1hDmVmdUaHEKoA
hyDGYW7+zW8eRiPIhYbNzf/9VPMl/5jqj08wX+MPP+pgjRT7zngIIogsa1AJKRZ0Oh9A/OGsCqvs
FxBKyI5zB4tBSV8V+T9DqD13e2rGuUlnf14ga5GRNBhYDv//00TV5wejq9AnmYzzVcno1pVdLFzb
uI0ixt5NfYh5CDUnFzqlIWWZvEB5s9prVlxcW0hDOkgFnbhi7KRDOThAgWhBuRxM68Mm6SxJNxpE
jc6DugOAjRbNphYpaiU+x9KIIgFarmfmebaPOmq3xwxPIrrq3DGAXke6Mr1wL8LKXESdu07L2F9O
V/ycGFEqFG6Dw1vStTPBsUuujGQ1TUWDI/GaMRndTVNlwijXUaxVk4uv+RcLJERbMEyIgyt0cZjO
WNZ9nP3FRi69Z7MMNzbG0YF/ns02V00zz0ods60CS+gysXHHg97Nvy87Bm6qCEzq1Ayc1L8XJiS0
ZWreRcqjgrzaLmqdbkmdle359wXiLXkl9fM0SAooBaKIB5EvQES5aPidZ1kX0KRUP8vRuWiuXv60
BbtEDCccFi9ImhOLM3Az+XqwZ3X/RIB0gqGHCouOSMBkn03kQfa8Gu9QZb7QB2wIMie5gkDPviVx
wi54IK2pRQdtBJtzZrU/uyFMkelrgcgr/apZem4AFgOWh8c6s9V+vnJf28+zNDE+bHTWZbb7GkVD
ttCLnL1OveFWN/yHVIj05jhOegPvtXtq2vFIJohDpLcWQPy7AM8yqOb14ZLcuu4WgYzpSl50aOtm
l1qFPFOrj5P0VvPipWAcTBpqZjL1DTgrXM0M97OtK6x66SV6uiUX6shEjqKLAkU8ZKM5owpyomFr
p6v5qiET1jbtwUA9zxdamblnRg+8luHhAyfF6B1tt73RMPpKwEVUkDktv8xuVKDhTaaPMH+FFDtK
Cfavy2ziQX3tfRad5k8mWBAvDNAkoiYVfzDybdw6WGiay758q8oMACM1QVdFLnTwR3CANEZjTN+K
JmWdD9G9PBfL+bJ6y72dVgG3Pn/Tru60g+7Jb/MfDgFS8P6LbD9/up47/l0RvtJc0//Q70sVdR3u
puZY2gcwbEhVTCP3zIRIglbk/fekaR/NLE8fE0g2HpiuA6Gr7NCzs7SivYxYhwP86TWbFlRGey8v
7ScBojty0l3TWLauXp9jy9FWmlPkCwEBvoeuN55lO/CzVC239McNsCJgTq5846F2+/rqgfSq9VLj
gUydAWqvMA/jI9n6Lix3eVzoy2mAY4YPvbEJhDDAxAmIHtbVXbKnycGJmx4QFTEW1KQBPn4smmv0
NzJ1I0KJWd/VW5oc1Sb5KbH4L+qkj6vFxhEp3PBuunprSaDNYndNk3kslRfdLi/kTwc/Sb4XKTNO
1OqxPNwGzOxAJ4IvNGp9eANSZUWdZCogkbmw66A/UDMdS2vHYgTryIU+gkRlnD4+kEFj0Hjxq1Hf
0QcArYd+CEWPrST2VDJ+0WOru402E9dylD8D6fvfIO0+rKEIOOzCHs1IaCuQbgGjmfj+qaxzKPCh
gvobeAptUOLm7bHsYkDXzNtk7qDAJ6oKfCGI0Sw/dtygUNtNOL0Zm58i9XHseLn4AtSzkgZi4oZ1
r+Fjl2HwQvnrUOfvohHFY4kk2040kPhBlNZ/VA6U2sYa8N1u3jQEOd8TBwDIVNq/Uyu7a7PBfBVJ
O0AP1OQ314q7rVeZ/SGo3BRxilQHa6DdP6YDlHE5BDp/qOHQKLV/xxjOcgSD8RMNNoGV4aeR6ShJ
UHXksaeB2cJIUXyWRf0zNCrA5Qz77CZV9XnmM6QREVCb3FzU3pMbqiM+ZhuU2zxbnPwIiOgAkscD
aL5R3qEt8uFnziKgS33zBbLDFUCJRr5r+jZ9rjr7xEojekc9T7YsAY++CGbq58IYkFqzhvj9c6TM
IEZBIws3BGzbsvSVliRIEIU8e6YzHrrpdCb/YvubX6gbOp6bZfYlz6a51nAEM9juS1ZvyrE5w4Pm
jO6e0mtTL0OWbO1oFcpMPnN05EyzZFWzI3ufZAs+IrF7Kbuy3LqgH3gx83Lis3Izz1inllfvgUKC
OG9WTHxWWEvDnrQg0DZ97Vn5e4iToUoNMAWHBMTNUpprhZ1fRq4PHuwqSv9LWy4TsQhiERz9FLIj
gMqkxSUfHSRcDLmiDuQJi0sMDUFrlYz9Chiq4Di7BYMTbYYwY8veRjWnBFDjKPKue4ykyddgKes3
U3MEEZvt1vhIJusehTRGELhmJ+qkg2QgDENR141aNFufGh+z2Yb8mC20tHDTCd4i4uWZ6YI4syA/
dJKeUV+o1ehZs0v8vF5Skw4I8oKYM2wuduUDsKk8GhCILW0lJUK2v8wxeagB/57jb1exKmi/lh24
J6PBLh+01DgSN0MAddJdilqrda9uCmj0xSoWLe8qiHY/2HI86hB/XePhyI5RE0bL1hvtU5MW1rMO
uvSJtk7w4gAWynIVAjX3jdyCrLJPhh5uPbPoUFTvvtMd0zQQrqgQs7i1ut4e27DzVnqYxu8iPxeV
5b91KWhXx3aMD3qe8Qc1kPrrtICGjgm4kBWn7j7NMI/bmO7PEAGfKGrlO7KlctnZfnRNPcOAmOsI
llGrGCGinH74OlBkEZBj5CsDydMODL3g/rD1VU9nFraqkgsP4QKcTb3qzIq+O20PFXcPZULqAFJM
EW4bAHq3TmsjKSvwJGqxjAC/Pxu3Pp4zt4ohta740qZ/RtQOq8ZF0JX+l1nUJTcoyykNrqvj685b
Bq5diCnKN3Ps9aVIEwktvVDuWrfTdjoynXcSJeFL5OXG16rvT8Sh7XOwd8aFfNOrDHKQqL/QZJI/
cpTeo3QbZ2FdQjYUj+RHLREftrmXzriuN2vJazAD2XhQokQjP9BHDtwsO7lV/X36xOqruCXIvsgj
j8QOigXJk5+Xp6LQ/McEhE8HPFHUXSiHN2XPdLwtzCiyDy4DVcq/7SMSGYvCaKodHn/9GQv+/jw6
roQ+tF1sU7OMF5XeQ4SAelgUj4u2cqJtIQfommnQQfB8FdRSzdnG0mzYAdtW3zp1aECsj+wFbNSk
jtlWNKzZVIHZLQnlRng37IFvzHaDPeHbZrvGknGrAzu8yIimdVa28q36htxas+YCT49QM8w7njra
OlZnoTt8nJHtb70AloI+B1jJbYJfz8FD6mDTjKx8qmv+00KU8WdcNRsE4uSbkQfpCvip4SI8D5E9
o2g2PGPu0uSjtgi83Dh5xIhAgWJqO4jIYZ0THshEB6aiyHSGNAW0XMsRQrQAr24SJlCtrAruCMRF
NhAAQP/Gcs8I5BQXXz1+uTBfTSjL7RLbwSO51Pp0b+sa3hJVCg30rgltiOkYyc8Ad4Vnus730o+S
leE4+cVPde8YjUWz7gUXqPVGvTjUPH/aTf57KLr20YvidhsERb4PcwdKaWoy8hgtKK7HjfMdof1k
FbCRr5juDTtQCBJGnQ4+59U6YI65pqZE8d69++FgW87WzXPAxYf2YeQBSvvTON8jp4ECQyg83KAM
8mGr2FkLkj2P3PXfNCsCC69a1TmqVDzjkb4CZFFqD4iu4a8g47BcUe1/itTVDrleE68wVt9ApFjf
IgRjJhs1qQPo9nZnLTUGAoTO7swnlIF3B9ssFTe1h/BhDWmIuemCQBF/V+ucWCEQ0p7rL1PFMA6p
1me3qcMH5rTZqRvSYEmM3u4/dlFY2amwlDwTIvBrcPlmECUsF7htjXfwbQhg/s3syoQ7gOsF/4jM
ibsH3atBOKQetUP04dtFYDS2TBHdRwbIq0WARBb2huObrUOZpxfDC+RiPuwExABH5mQn/5EnwTrU
RtQYtG26s2UcbZDkQF7PG/FcRK4c7DYoCkmzbGekefuNPKI2trcJxPkWWGzly4l6vtX0fvvXNhHP
I1+GKhnH83emC2q4yG2gfkZ/UlF/bVIvIv5yT3//Kpb/0fvH2Nm5U1NVnia2Yzge5ICkK6TQq2OP
CMCG14b1wAEJg8wxH38WwV3Zy+CXNVa/LcfznkRmYGcZ9sEJKPB6GiPyUlvzAZVKdL/pg11vEy0q
EHtSayChFjxSHTJ/tJa6/n2umZ7rqkuQSezzCuI+NiqvpZs3ECgexEcl9uwHTQaszbv8ydYbHb9T
WYObJrc2mQNwcZxW5RlF8HwN2FP1XDPjB5U2au4PPLbSn/MYPR6jlRY4r8LFP5Oq1oAwrjZz02/6
agN55GiTsTA8OQNKr5z+hdDvRdFBmi4Khotne/JkCmxk4iowvjfp5GD1D3pvLJAtqIAQwS1RYIWJ
sLBdnkiGJldNRzWp1+pQ20m92CuaT9T7t7GpGyFzkXMQqGr8gmUC1pUQoDWr3jtWQsdSU9ll7YIw
YGhfK+EV1m+RMu8eerQrMNyG+S0KVQGDiE9g6nbsHxw1xCvQath3WgnVv0Fj6VOYFfUaSlLjGSVf
2cEtU3c7loV1tZLSWXaOG712Jr/Ps8L+jcJ+4Bt98TOq/hnOIgH4RpeaIPLHuwL8CD5CMX5+ctou
AHqgf6bbn+ymzd0tK+tJfcgfzPyK2u4j5xBGmgWJ8jJqt46IQIY7QpBo7jBKG4If2hUMNmCiKoHa
R3BlUTmxPFKzHYqPJpUe4u3wtXf4d5N6Ex3lYf91bDECo1PxfAVq25PTML731QILaEQosnlVHp2p
TQflEhQj3ycpi08GFp/EZ5AI+Stwiujqyt6+18f0QmQIFpfWFrDRZENeQz7+QpVeeMXadvIiszlY
8OozeKmV6+dc4K+YvHhTuhvhNdYaEUoAhPtaf4ktcMPhvg5uPGrAx42H/xk1MshBBV2EoIu0ziOg
4hBHbKz7tmjaZWHw/lviW987n6W/zKrFcJWHcrIKWyU9/en6EFrtQ0eHIFuIezpswI0iB6RJOiM+
B4b2PdMCe1pQdqmRn4ok+k7LNNogeKhyXXhWlx5osebb+A2iGL5cE5sX8XqJPsjOWo1XhWL+Invb
C5R2KLstveXsSnbIdGZ4MfjVAoS94xZFM/kLg7w4N7zoPQ9QBs3AxXZJskhePBRQA2rQRu8JpAEc
HdwbJouD7b9HpkY8XnluvXCsbM6gYOJnrHr5GTuQZOf02rNnxfHRSuJNaObVQ5Yl3dVNGQAtEsqg
PWIuyzrQ9R31ap3TnsLQe5t69eH/MXZey3FjabZ+lQpdD3pgN4CJ6b5AWmbSJsmUqBsEJZHw3uPp
z7dBdUti1VFNhQpBmEwkNrb53VpLfGsAfxwxjvBahKkgeUmEbLl22UBct7WGXLlZ9qLKFesPf/z3
v/736/g/wUtxSxlpUOR/5F12W0R52/zzg1A//FG+Hb749s8PpusYjmWZcFhYLuwjQjic//p8IgnO
1dp/hS18Y6gR6fdmUzT3rb5GgCD7Fud+ADYtqAjduubecCWrAkj6U5tMwHC7zv5G6pz0ef61V9Zv
fmwwhMkRxMouWSyswbL6PaVmVnot5jDbOQuvHHKpphdOVbR7UxlMovaXfXDE1yGFMD/MjDix4jXZ
mAyBEJiJlk2Q+D8fWy6usnSt0scPyBNTPSs3Vp6NV4bcjHFbbwsmPRiZ/n02rbtPkOlne6tXsdit
TNTUIzn92yXLZ5eLly9ATUH1ft/0pv7nphfCFPQsyyIHLcxfmx56vEIZGlvct0M07UkCB1RNafMm
M5XqqU5ImkhzYpjBQVeOWd8uVwgwT0C1VcrE/vqqOveVQxY6P33PoEqaDWPsECtWDpbVhE9pVOvr
2EiGKxtJzGNVwpMxkZs6z5A+07zim7wU/mlqvOWlqo/SSJBOl8sw0+rppgtj42CaOnMukAb7b/ql
a7xvHFMl6kvrmJSGCEtYvzbO4CSVQ+l8fv9mpIvSApdfmGcyFMUdirL9HVD9x2U6jJpc2S5T3rIr
r6JcK7+bSrSK9dB9JgbcbYSV5bCmMTGFeYNYg2W1n/SuvrKljciieMpjtfhoKSWSQeXApVNhHhv7
NlSK+pZC+y0Je+u+kGz6Fdy20B0k/nE5BmVYsmtL+B+Xs8sH6mjcWpKXn6gZqrV1ZILbM7IVwan4
YrZzWPv9HMjj6MOZYQxJvWp8UIRhe492vXX/7lpTu22EfuGg3PHOtF8U5vTOcg/y5CI/N/cB6KSB
oAfmr3qpmdFLPbjZQys3RArL2oohAGMni0Tv9UAPD5lb5g96p9VbRZuLzXJ2+fQwpG+fLiDvvXmL
N5qlrm50s01+IpfvW1vOylq7XU5Uuhr+TY8w3V96hKWqjsY/C8VsGxiybcjh9NNMxcyiT1DJBPcW
SxTycep4PWjQKy84w6g6a26jPy9GmKn042Vg+eO1ErqYaEqNFGScXC0SsG8qsYt47Js87PJn7ZZl
6bVS7S2iCBDtnSpGXCapjsuHlhPL7v/32NuXBWri75rGocpmMpx0bw+zdlRNRzsuf5ljYlReHk1U
W5EoUvemE1/8OP2na94OmHW3+5u559dpXzYmBFDCVIXj6hDRueLXxkzCWtXSTPVP9thMpGIz19PA
L9zqkeJS9J1pmz5186dCtTaLrbtcUdchKL3BHGC4hXiWNGLpgD3uy31DnkHOs7WcXX/aADK66jvE
27hgOYzGB0EnLSScFsz5qk406F11NbvT3CTylmDLckLNlO8nyM5ERAmgdVfMLl/FZQmXje+md4I6
l9+3imv/qYsZpq1atqZDuauaxrtWwaIyg7xNxUlFLvfKkIIZUJsklLDZ8FYtnKiBiOP1WN5FYk7X
P1EvFwgaLHTJyzH48wDGOlDJL9TKvj1RBzeKdt3UsQIXd9asllLAwoKeAynk4GjJisE42NldaX/8
cVUjqE6zVaQbBxkaKv0YUoxICfbLbiePDQ4IpXAy/nRsua6Uoaa3i+V1y7GpcTC1TeWplvTenh3M
5j3TMLoiehDD1CWqi+VMVKGx5dfIcC1nf7raNZsGgVzTvQw7XXaB6TPdqdzGejPvc4tCFXlcLUbB
HEFQEdYUPH4I+x2K8S3H6xt3vNclgKQEiEzqFk9J7slzw4SCUtoSlkMiLAxySOcHzb9A3Lu87toI
mvm59Y9OZn9K8649LYcKlq51Sg5ju+wuJ7QUCJWqPf++j+jWn4aOi96GqyEu4FomXrg8/9M8NLkq
y91kVKcw1GTUOf8YN3X0JR8oOvRHod6S+Ykoz6MAGH698EsJIwb5ff+pJK20RTcVlgxbRA+/ftKt
exUHZrp0MyUC4woXixjimpgUdLXLrhPNm7Ds5vs+tGEVCfJtJIX1ykIprqCJpdRU7uJhtHvHliw3
cjerIR+tHGvcL7sAjb5/5bKLFPImotRs4xj08gURFPl6s4lm0f4EvQYtjmVU12/AIQJV80VqAnV7
g15bGUQSKIFpb9Br1OaKG9+wfoJel8HYbLoh695usdxnAphD3bee2E+6bnd3QneDm6QH/zoC4nky
Oh2lcFXNLqlQsB+0oLrww1J7glWk3TKn+rvlsjiG/7wk1zW0DvVOPR7EclyY7fOPrzWCmQiw/Pjy
tWVXBITiy8umM2fqRpFunKo+fIBz3aQ+h2hdbTcXU0NGAFiBvYL9IvqG+ZR72Vz5j0k/62tfGdOb
nNrQfVf0+sXyTVZLBvDHNw1qFpzccgScjE5W748rHdE4gtNgkx25WY5bdTttGsvoVpqYvx9bTizX
jXzKUFXj7TucaIeIVXPjBERQcrPLPkMAf1iUIdu4PVrj7D5RxChWsT2F4CeQT7XbWtuPEQF7TTcM
foGTfXai5tD4+SNghuRGZTq8m3CM0LxA4Noq+gfyXAFydkHxUGRzg0xA2e+WXVGl3UXTUzi+7CLC
bNw2jbqNO6O4I8KurQs1tU96VaQ3amXvtGm0T8uhMfLbta/789aQx3SzalDueLvcH9L8Wi/ziyVY
i2gQ7IapuFgCRuGSIZPH2tGmNrpXAYRjLDlQtz0puXYX1RZBvaK5MPy6eu315NmIZwfMa+OvcNPN
20ozmp2ZNgr1QDN0DaA4t2XUFae/+p40uRizstoRsOg3VY8kXh6Vp1KiUSiDRCVZAlFypUC0sUlz
hhTHlo2FcMByrZiZpZyoIic/Tp+coljPUzE9xgkADacSGrkWPHasWxOARsFCKskNrbRcAywaD0Pd
1mTghn5Irpq4qFaNprp38JOGO8MpIxRniuky0YnOU5Jo3wudRIEoQucLmKpNmgXma9C5x74lI7N8
nHIA984MwmhHQdO8/f1MaLxfLbEaTNVQWRiEpmnMKb9OhIShqlYflR7BeI0Q6+CTXlogA9BN3bph
p+2hCiMishzr0Y4K2/5hbkWF4A0s+cIutbu4z7EHhir7WtArKS4zP/64ghr+gES1H+1tSbGy8Kx0
kKzi//TuZiFV6QLIj5a/kHBEGHcVNE32ZkcYVB+vOnNKrruw1W+XEyoZkNvfN4P23i6VzWCp2A3y
PyEWD/un9cAeR+q8HbW7/l7TbrsSScqQV1E+hsSLMIChz/Bl/hj0aWCszdGo3k8GyyfKlCL/ZfSH
JXx2ZMri1e9/sqm9s3NszdEchzfnMHmYf/I8QZpqCA1G8fWbQT/7dg0TehB9JiacyqA8bDvJrnJ9
dffvw8saX2uUUv35cABv49th1eiiz0ht/Li6iVt7bUVVDkfTZglzZrYbPeoWXC5FupnCBuJgUh7r
PNHCkxJU3/9CCMFcDx0wjzzQzPUk//pxXY5E3t+444v/8CMSYrGm4wabOBaGcE2V/V+78zDNY1TP
VrKffKBe1spAlKWfkdq2MTQJINmnYR4Q1JWAk6FLbil6q88/rvAVcyY/pI/eEPioNupAGaJxRMop
hGA6Zc0BBVqE95aaVYdBnl12l01AIngSY3AZmipaVf/5fD5YCThhTfuiDsff9wFdRhd+fVwGr2PD
EmLqtg0m69fHBWqRTWSygv0bhssoV28RGWL77pUe5CQu4VCp5SaZgwYecI73Uw6mDYJqLxGwOAZd
DzGfahO2DnRjN8HlHOIvAN39af/H+QUT5tRvvfm/f4lhNUtM62tRTnUUhO273X/tXorr5+yl+V/5
qf9c9etn/sVyxb/fXnIVfa1Z8F/b91f98r3c/fuvWz+3z7/sbHIs0Omue6mn00vTpe2/Y3Hyyv/r
yT9elm8Byfjyzw/P37Iop2qdGMHX9sP3UzJ2p9NHiZr8J9on7/D9tGyLf364em6a569h17y0bfMX
n3x5btp/fiB+/A98QDkhmKBXcAY//DG8LGds4x8WM5oBIMnQTZ0rPvwBmWUbEjjU/+GQrbUd4QhL
N+Cl+fAH6LnllPYP3aAOXbUdRpKGj/nh343wPSD59vb+OkD5bpExHUezUSuikI4RyWr3zuuH7lwo
8PuWe6iGrmXVg49csh2WxlZx4F2IpD/5UyP9RUj0r+6oMy2C2xWGrr2PMyCNlZvzqJX7YdP4Bjph
TvlI5SqE0oM3+GH3N5OxXCV/GYc8IDdyDZYQCNKcd4GuoFX8uS6Tcq+lqKeg/KnY07lE4FJU8/n3
T/YXt8LD0pncuKHK3X4d8kg0am5Rz+V+apLXJE1e4fChdm3jJMGX399J/uh3DyUDy46p2fSBP721
VoRon1ljufeVwd24TlV5TSjSVTJGf9d+Gn3+T/cSmguJrwsMT9PemSGAHjMTKuVybyS1vgKzd3Yq
eGQdcRwpYURLA0GLwrnQajghi6naAn2+NoJqM+v51e+f+p0lIPuqI3TdhRfOYFF13rWv3WeO0rpD
uXddZUsg6Ep00wlR97OmTOexHE+Nab/4UfA3PWh5wvetLQxMD8TXhOta71pA0azCsLWCLqQkF7Ha
wlxE8WAxnKp2PNWdAhV2cBnn8zmmPNErlOi5NuttOVFiC6gL3mdHPMQiefh9a/z1z6JAwXBtik/E
+6Er6qLT0zAv963ZUGabWnthczfKXBNPddpvnXrV1cDh2thPV6oATFWkd1NCArHs+nvHmrxp7raD
CP7Ghf/L12TZOtMTRhvTy6/DYO7iboogQN4rXVXvy16Horjr1xOamt5gMiLsdmXr7VOpU7z1N23y
zvJ66yI/3Vue/8lYdBzXZJFMy/1oGTcDsEqvC8hGBiMEmfV4HlWXpkBveRDiSxQ95rXf/k1v+atJ
ANLX/zz9uwl1SFCg7HN+AbLQiafb41mM8fNcKMimMCX8/nl1Svr/NDxd0t+Uc7i2C8/0ey+h8Inp
ZEWZ7Qu13NqVfSRu9zqQ8fQmtdeoLMt2Vb7u0+ixa+EYnkKlXaXOcLIo7mrdPiFOOh0dPjOl09H1
6TuUghzGwd2WjXougwhmz/46ULsT1I8n8NujVXwcmeDcKH4WWgPtXT+e53S7MNQFu45ymtVc8D3y
eopGEq/HMR6KXTEZ99Pkr8qC2EPjXAb5fKwEHTRJuAjvHmWh7jqHIcizLY2+gsS5RL7LATX2w8k0
xUWP9x1q4T7VIjK9Rr/ijeZXFIJlK8XUinU1PSOXchvBta8ExgE2k4sCMWAPDjkkF/LbFrArasW5
sqJGH86aMKEcIsAkNbZNPJ/Bhe3N5lvSxc+prR4hDzFWvbuNzKT1KIXZ6G78mlnpa6HHr7I/IeUC
V3vOM0Q5Un/NV0dOxbJlVBghqRpttiXVYfaofyUu5XtqH75Sdb3DYrxqGlISuKInbRT7YewfUpTC
SR6ta9pzmTxaMR7DuoXfsC6V1Thlzxr3NGsaSGfGGyB0IJo3nbTI4WV3zwPUFxSNdWuduoeub1Hd
tekHQwuQspCoioyIhFeM+WbKikPnM4HJ5vet+BWw7EYvlAerBXoKCOC1RoQPJZHX1g5gPgDfaE6Z
sgI1RQqy/OqGrWeOPCoJtsoDjH/uo/46dl9GpwR/6wzncGCdkBUurcu8WLqHKtRuyoKCeZ8gPQHn
+W40HDrsfHad/uS68z7LrGOY9HzebdwNbD4Fq0sZPLsWTZD7gJeib1U/Hk01fZa3yOfhFA6yo0Xd
Vt4vmir88oACmfTZmNWjJVsK4+d6LMW1nahnZUjXiqm8JkXyrMXZc49SJxUh56qaZKG+5xTBnVHA
yDrV2il26rWptvSpwGpXftDdER7gyw3iM4RHiMjDdrxJi8s+VwvPhd3DFGlFEdp0nvlFUOPBzFxG
yqqp4mcCFMqK1fFGBP2LE3E73eBl1cKddlVyXbyQEdBuLUh7UFgXB8bV5fLrASkk3qj1J7nuxhWC
UNGzTlZgrqrnIWOMTCYkP3a6GrU0X5kw2aShepZdeZCLs6GKa/CjtQfh7T7WeDeUUTk7swoIVfVn
g5jvtsFiv0jiCXhyXl+aI7+tA7jJxpM2jPDrcltBaUb/MMhNG/HN0h0rK3iN5cCFjKXyaiX9BBfL
nd3m+sq3ufUylThR+krc9uymjJViz3SLtMRwNkLWKU1hLq78CiITye5c+LEn3PAZNXbeKJXE7CFk
Nd03MzbhMm31cqkn8A2SgS5UBuYK/w8S5HY6a/JFrQq0sVEj7yP7Tp0RiOzs7kTZbPhqFyD2U5Wp
D7jLxi6TR7tG4rwy91XUfraiQz8xBnq6ixYkzw58xJ5KCZnoWLLcARN4dLQMuT0F6Up5gdvtggpG
487uz46cM1uFn0UCgiY3uJXGXXzWoXWtGNeNQ0m9Mx3Hqb0sZ/D2RHZt09zO9XgklI3smgsCtaNt
YGXqduQZLbffjLVNsYBBnnNImbcVN4i2FkkQx+oQWB31s0AMwmthZ+eLqGQmOLqygNmvxjrMqCRp
fa9sNXcTtT7Mpz7SvVTSQhmREFn1oEXrN21PhzeHQ6k3OeTU0LgY1YXdMos2pVwmEbDwFJXbClV5
YGwR5YLTc1IUZ6W3DbBqBSrqMM9WQWneA1aMYL0E1gcD5+MY9BmyWma2cVMajnz6JlYYV9SFMKaH
6aymAxLuskMuxovo4le5HFDd/WoRVqV+70gg7wyJCdVSrfqt8tX7OKSOVNVktuU4dfE2HRAR8oUD
qGZ5RVP7sXOz3ZgFh6Xzd9lQrJ0DMGwHuic6VB7nz6APp41GaMRrpmQ7VYhhW3TrcJR6qFP30kF6
urEKcV/l7nQxUPCpuQapABioYRCAcnvs/AYOqPqx6miRoIm2VCRdti7Y/brSvogOQIOPBAfqzwn5
qFavgPdXZPgH+jy++66C3YYX2FFgrCsbx84YlOWMot5I3VltBAeb6Ac5f8ahSVS3D1IIaOO5WJdF
udaneR/P2kj3bKZ1pTmwaufuRQSPohe2sNeCMVkxkClFEsVVXopw5fSY7c70UjntNSloJjfWTM/v
X4Sa5dBT0kh90oHpNAjnOWO5peKdQ0zmVUwyVYZqraRq395dkTKG4N14zc0zLE83IyXnUDzU9tpw
9ecknJx1okaKpNeE39IBOJHy2m1bo1SJ25tNtMttSl1NJKcXm8jUx69ujOy5Ayn9elIEjDQGeKMU
WeTCCqm6D/EvQlhWzaxVVp20ZX1qI1bdy6gSVqdGqch5qNgsTnkrzvnIEAj9jmLe4U6Xc7klrmfE
clZWwxANBuOTnbcEUOQUZMGujjxNRt4HbBD1WxFrW9lY59F2XtKRYWs46qM92Oqa6lQQ53OprorI
7VfpwF+8lVQGoi8r3IOtWWYHHM12jSoiKqHBsG277jJwdGvdBvlDK0oAE34LzVycQZ7FukjsWhT7
OYBeX9cY4RgGHWN5nVejddnlERUZ93rr9Pd5JZjbi+ZKn52v6LTcabYzfIkDKFYTcQiCSXwONgsB
TKsMD3FhXva9UYJjN6I1yLJPTiMD+248wPthHaGL9ndGER/1qt9VfhldBajmrl2BKFirB+YaHNW0
glzta+ROyG9XcbLLlY0aaWc3YJKegCTrYwozv6ms1Whrg6m4AD/BIqimO7Waqw0dmtTdmEe7JnMK
r6oVdS2ialpP+rQpQGrUIYwYjX5PVk/17M+LTw6BKHWXyabt7B30JNo2yEbQMMZlTjIY4lP91hol
SKMobhLRRjtLcfYlgDyXItoNvJYZddnOWYNQ5qJNynWVtGQ0su5W1XouRi4105vgaGbVEep+WYQK
xla0U7/JXdAdcdV+UwZx3eVxtxr1dhsZkbsby+xIhRYEFlZyclN6UXZ2hiDzSmky1CMTGGo7yqr0
ldQLiUcjre2sNcw8y/7ajiwfKqihbTuAv0uLm9rQLn0pcB8pkLIA2VYd7K1+ND+ZijJ7U8BMjrYG
hlaAY1IZLUNfMP4nisT6LEFItQh3tsEN3cqCALcEMh4lLAG93hEYjRwS+Og4IShiuXVD/3KdnT1F
padG3TqoEZDs2mLA57Myr6YIcx+O9ZZsa3UJx9ahmIKOFQnw09SAzXNJSA7oFlhEDdd5a64JQ9sb
WFEt7Nj+qYkYafM89B6kFZhRqMbnDqyNrp7vbadU17Yd1vuhjzeNCsy/GRAUDWoK0zprjxwRZeis
MAi5+9NalCoF/eC3AU+6G1R5v/RgiTAhcJpMeXfRtrvWqqINVbGvRm0fGIPpblnpcqPAyTRRwBKN
tvLHwLyY6znZBcQJmM7cnZ/npMxMfTdnIbo7gbHvYDkGSunsRiVYByP8ZC7gXMMPHlO/yrZT33xJ
K8UHIZaF60xPPhfQgm6M9FMlkOdDDHGbaA1GURsFO1OhmK4VD8BJoy3em9j6UX8lpubRdeJiNWV9
5YVoBKxtf1yrOrbB3Dl7wM0YiDlmutaRatToBLM0KR1N73c9OSYL9wEsi3bO9QSg7oSZrmAmWxGA
h6mUuoPx9+hSO3sBMWyqatZxQfdhrJuean7sLf0wFVBjAtOVfM6kaLVZOUKgyPquY2cJFc8MPi0V
Li4EfkJ3t5itlPZughLRd635mFLZC54O87Vvy22dDcCnRbNSbXcHZQy/1OAFQcKfYOMRRqdNZsN5
KPLiljnpYwHx3GLqtjFupqO3o9dEMSSzGG9J0J40ry70l3biuWu1eoZXT1rKha+fc0RmQTYEK7i/
+11E6YIXKU8WcweToA/nXZBvZsPay/9dnYdO6vh1rjsfIz7ON0Hq30DNCblZzqESErl1VnVbysie
6xxDI7MSIMtOtFfWIBXrS2hyTRxT8pY1zATwt/aSHh12h7XT4d9lvrLxw4yB20iinWqTKrzGWDpb
nYy1dLIVQge+ki6yH/0m/jIX6tmKa2UVGMkzEmjtaiB1lmX4aYSL40PFG2upVPNSPJKdntO4RXpr
9+P1bFv3mSPA1ESvpVkyLbWb3qmuC18OMWs+W6zTq5IEaBGXzWrqqntLuiHDmDyUal6BM0/TreY0
81o0xZHM6qVim9k2qJwRwp/8aTLJ8+Ff2panJT6+Hu5K4OCaGrJlFWoHvDeTqs3v7Jh5Dm5ib6rU
yStJ+bozC6p0S0XrftbbvQKXHoq7wK5kDw26BuQ+mg4xtaJO6UMen/Gu5c8GRoPaPanFXsNbQBVh
rxsqkpFGsRYO7ouIJtXThX0fpe4+QdJ9pWX9ychcqJlCbR8Yw8kYpmNUYxx3Ng2PZY+Dts2i6FVx
3XETd/0pqbB7oLc6BFlxJYoOz7RBhQRJ1eUddFHmb4x8hmlM/gY5r+aF9C2kf6yG00dTTM9d1hVe
WaNo5fguMDHSUd7iJRvpvB9t5Vq1MLWESrB6ZhxqfUrnkj9Cb4q1K13bXGRX0piinTDEpbNaxvOx
sx7t2K09pUBsRdfJTDImIMC9qxRqIe3pmCbtjU4YYtLmgwIZ+SrJuUJ+tYx/WEH/ZSgeTQEiuptS
xNjEdY6EjktIz9DFvuiczyXKGl6pjahjYOxCGvZsSBd9CDDJ/I9L+G358Zpcc0qT/qpnBCpiFikt
0l9bka+Hgk8qSUac1+0uiDxLfxdhjIYOn0Ti2s+IpWgj1UHa3ajBtBoaVADHrJiKhXpjtqblH+WE
0eXlp1RdJSqzjT1qwouMmk5K8ygVjg71A4gBrjGC8fU6B8uqul+iyVVAP6qtz4ojCJ7puJeJOR3l
uqxTC9/O+UvdM6alU98XmOydRrbCRk+XSiJWgBYkql9MFL85G0wMd9PiCdOD+URgoC0V7DR1XC2j
dpbRMUjVvpVta62WPu8Y1bF8G2hbZzzAI/I5Ac4uqfhfy4951H+rq/4kpxL5VsO5Q/7Leh7T8DmG
mzBPSI6LZJWmOdOMcjMh4ay6xbSeIx5bhiD6htETjOPJsh+QE/taQWeaE1WphU5hGnoLHVPGLNuk
h0Z6Hj/JxxSKjCkzKZatuLYcgpm2wruXgcuu0fEmdbmQPOqMjgrytNVgmlLsgJVryQ0YbWV7fgvL
gO8bFeRf8xku19exTE+VW2znYVy7IcN/xFD3gjC/GJGPXMkERqxNgVc3+oFK/Nesz1Guj+cVpR7T
WgZ8rCB8pQJAWYmBX02a+YJUDyTe2tmWXXvZoCtGcMqLsgKlZTVq4EsJ9yIV1+NIF4RQjvtGlA4P
460NseFmCSyED6mF4LSvIy8GRITIdoQD3rrU9JV0cG3aFnqaYtaHrxBHaFhmxNkToh5ZWr9FPAwX
Lci6u+7htuqJnQh4cpagnA5FdaOIXdQQnBuX8Fm8i1wj8ULHvxpaaH4aZnWXxol1HpNHHGswxKrY
VPWwSTsfIgwNwy/Tsk9tr10t46H1TV4h9VpFhEM1ofcrMvHNmlt8oWrizkm7pZo/sJyPBuK9TjvT
xZfh19gPEFTiG0pXW2qKjQYiPsQY+wKfbRrTdKXToaV7z3rfV8GrCJi4rXSm3Au3SDjJRT10p3QY
4aTVkSkk+O9Nmhmswn70KJnGkSQKu3hagQyVpSMzQ16mKP9lztqR6yMJF2+JkWYKq25E0C23LoHE
G7A+MRsISm5XuWuueigeVm3ICwGgQsn8rDORErnLwgkLp9zjniorXxsKIoPhruoQia/d1vWqKbpv
ROXuYPYwwnxbJ6my1nCQVaqaQoE1mbc9QNXmWo/57orptY8f26BASkiSOYM5+5bXvXa9+J75DPwy
dsJ12tBEEOg8UuAFYQdCSZPfQV3Qgugj4foM8xYWw3VgmNfmmL0uURpF4aHrNFpXpcD2Vx0HRntV
0qz5gLWGt8UOUzHZVOibRhausWvpoBhjzNPJ/maHVEa7MiSX+SadJnZenASXt84UVsrQWC2R7LIk
Gl0btB3aWYSdsJG93L0tYtC0ciqZZC6gdMkhUX//0RzFazfCme24BaFu6gqN8DUub1ENhVwcRSb8
5E/N3N6UCq63XyQ4UanFhMryRumw4uHkwYOAz5wb9OplbUsEZnRri5eqUQZPBqspOGQ+tRiYuZGA
SC8QLkEjXccPEE23rgN3qzQYJHCrsmZ12XPdRwQNoM2jPHIZy42i46OW881izS0Piuk1rUs4DXFS
UdQYcTHlSzcg5gVrs+sDPboLtAoyufKLS4Jxl1ZX2qQ++RbmdkkSwA9S+MJLiN6QUiXkoL3FBKgR
LLdDdVHkCOXKXj8mpypJML6clFFZ5bsmn54UH1ultKPr2b0b7ADMcei3RyPFD22Fnh+6q4a1lKm0
1vdRnh1iHu1gjheqU+IU1NM337A/KmZebnHPd1bQMbm5U7eq3OxTCW9rACQGAH0PfaE3WXm6zfJ+
FVZfy1QR29C68fviQlHLpzlwgNPb+Lp+21w2ZlBe5ImteEyXPdQW6XHQI/1qVPvuflIzYIeow2QU
jCYp8TrF3c7WeAILrWxswnerSEUDsJtAAHaFUp+beTuP1qHwG2ddzFQ0abBX3vhAJzJiD92od1u1
r677BA5LhUrxbaL3zlZ0jrEpg85aVVXabFMNsyGGuLSJDPUSzQ0v7MMZRSoyc6Xv9/sgHh7qzhAX
UmxuwNzGPXoGKmeufefRMpMtBdWe3SAD3BZgv7QgiPdzCby3VJOPWZWYu6GDp1HzB31nWvCkAdfT
wDepJ1F17TbXx/aQIU14SOTGmq3qIu6hY9Zholw2vuSk7J6KvNcO9AXUoZeNZKRs4wnzX3UVAh25
YW/7qbxLqxRWLbkRaScOFiNnCILioglKvj7Nb9JIBDC2K5vEMXgYbZDFtMSLRchMo1VBS4SQ2Q6y
VX0tCuRymzT92qiKfugy9Qlpym6bxpG2QdQ9pCIf1r9lgwDjk1tP7kY3Kgul7PDnzXIsLrE8wir5
ElFANaVIJdCayJlmg3lY/nq3a4SwYAVWfYiKKj+asBVthAvLgQJa5vBjUw7g7jS3jKFJ9AnhVGPU
XMRQXxd+CWVL3+0NQPiM/opSP89mFjCiyyQw7rMhdLaD221HYxw3akjhdDvph2XThYlxqNEd84hU
h5sfJ2KfG6UJEQ1NMbTDsiHcr7/91SWJkXmzPGMPMjap6iajNapuXUUluVeqkMJr6qmo4kBKYCLM
4ouLMM9tSiujR0PU1SUI7xrHMcr2ihQF4y2dijZYZaNa3quivuT0eC20LlwZCYAeN+07ApF5tAJv
ka8ciCnuLE3R76JQLeE6D6ONC8p/3WoWpAhYBEw6kwvhd+e0dCi5S6C9uh24x7I3Dpa2IcKvrAc3
d2Aw4ucEFMafZiMrEV40bULjxCmWYzZuWOt24tZUbsZELe7m6pqg2LS15+jJVCnGpaAc11AYhIB6
ovuzmSDNJ9u56RRB+Fv+iXDvN20MICGwGwMXQDMgwOCvXr6Fn46potn2gfnJGeZwlVD0uR50+0mh
CGw7SryMmdvBMYP43Y3GQy83y19jH94TOJu9pmQFtxt1PAQifY1JtG8S0oaH5dCyURNEopa/yhr5
FzuFMohJL73QyTPoxCQPVviZH3iX9PRyvYDh2krN6+luUYlYNs40fWU5opzbnv8fc+exHLmSbdlf
6R9AGeDQU4hQ1Eyq5ARGpoCGAw6Nr+8F1n1dXbfq3bJnPelJWCSDyVBw93P22SL5tgoMONQ39FhB
ouR68iwzFvsCdvfVSYqzfhyt4rqr+5TLL4k9rRkOIO7IvQ1+IlJB/W/r8bDcuqPCdM4EDjcV6Zk5
W02UwRQO8I5eBxwr1L7E+1xhj40kLJxz3Thb+QN5ZeNlKh1PD4lrHC7VvtHIRB7zcvSPptUVRojs
LotakRFnSU95rBZxS8pbzChRnJLh0Lqlh7dUf8XvOhR0CCfK/U85Ov7TRe3hej5kV2VlbGG+LRIU
XNMpIpofXcdzr0dr90ycLDVe5P5iUlFSY3zd1T1rCnovLWKgiIUg99y6uJtuXb7ufd0klvrjn7nd
ikPte5yc4xm5/3qsmm66ZI7Fk8zZH/e+fobnLVzG7Qx67HPOLcDjOKI0XAK5DKCiDzFBnVaARd37
avCx5i5H9Drd4/r8VmWYEJqLirJWrScjHZ6RCvDNL0hdVj0uuZgBHub0Osm9ixjJwHKGpL1ufRuQ
zknPFi1PUxVllLf6Z+LhweBe9YV+yuTy7nfty2YPryUOOsRJmiecLGgrqUOgbVLCpysS8gKuJ+nG
BTtJdkeoSR33mgbuYb3jOwtOMPU/USjeDKoaj1Uq2vi3SbQPuQSs2dmzSc0QOLm50MiMMkLTBtu9
TAgndPu3wq4/e8f7pDHZvaB7cP70c+mSDzwTwsXtobwiMJTYQIKaHlItO+9vQMe4h7rMY0ksmXnc
Smq9YqW4HT0y5WBePA3ZHAGyhET6HnI2ZFUs7G2dHxrEelYZu51y3vPK/E7eSUHkbPbbWzjm5jEP
8wyoEXb7a9rueaOZ94Qe45MkpU+zMcC9HrAvWoIqpYLDEQW/sFq9zVp5vZmXrRMM4wTzXqdWBxuT
EtqoQVzXMn9jF7op9UydNby/MBVrj2JEZNa1dehhuHHCZjSolWbF5oS1yZxzwG0yD5nFTYF6wF5w
jqlmCWx3QMAZRf0mqJa0sx3lsbQxaqR+tb+NbG8EquJpclUdQEikoq6+5nXEEQhcGk91oh4MfTqP
Lu3TF6JX+OnvHQpavhoqHYTFq5twEMlFm0qc8e35Rfl6E9h6iw8bMMSQ0ECaoU2jIzT6FqvoAEhc
dV92c2w65Ufu699MikWwQ3pmrx7C3G3wMAQXsL8gJKgEI7BQlVcfAueN4GR1/uWv+TbWTjH7JyqY
r9MVQGvymQqaxhfz+//iF/XbllojRlwnU9onbL9NABc9i43dcZkZidvWn1R6CW1MxXFWg0/sUJPP
QG0UNfFihR2jNMVGIc0N5C50Bl8fZQrMaHkorFAsCNpZSp4dFu5vl4JMm9GmuRwT+u3WhjGy/nZM
LoKxoCbU3VMu7TaYQXvIPzfIyfvueOJjsQsNt6cdOqjITFlXSv6CAHvt2oHG8tcfivEnxdbO7NY9
OKSGi04N/uOfeXmpSFcPSOSkauNlhE6EhATciZeUL96N4RIEfEp9FS3L6EV//dzi3zy3gR8lT2pA
gPL1P7HKe2uy8QNvq1O7T7zrBMSIJzKyFxuYQRP2rRTrowNbZF2MF+jaWEnMl70LYyz6mPjpSiuu
B9QRjJSHGxKpz4sF5PPXr9L5F1IY3HfdtX1EAb5J9OGfKHGNWprSckouG49XiWcN67Pv54BtmGZy
3eG1Blvc1iEGIvXhVUEZ6+by907mwN2EN7a7246Vd5B0xHANPsy9l/Mq2J+ubD4KVX9UQIVcEwdL
UJSlRfYu+5zi9v6Lgpjqe9++w4FDZ912b8XquijBaAq/eBq0Cb8ZBDuRS6KVmGjkBQKuY8GBm27L
Vbm/Ss/MRNhPjOIIEULxb53m1a7C2p4e1zr7lTfz3XffqR73hg2c58NR82Ol+im0llexg4y5053t
hvo2+5Abo0dlokPE2/evP2vD/BdyLB+2bQhkM66rI535E12zXXLy34E+TrlTkqqiWzEcVbrfnW+C
pM6EuLOzoup2T2CYAtKB66ioHHFrTNbBWXTJcQCi7Ll442lV21/BJp9P/aQdq/3kXmfwnK1GsXvJ
UvAT5U+PVsIAuDXk9db79WHSt9/1pk1sboM8ON16+AKb0wzEwkQ3Xmcfaa9BhDPAq3O+un2g2OSA
ZMXM3o81bKDDUQnMmqpLAIiahTi1eI2FwAxSAbc5HKFxMdzPGYOp0pjzoJbVm7vRETPT/qgFacbE
qYTtys6jEve9Glyqwv3xDOlW8DVvHbVfVTG3BzAHsmwxcGyGH+iUd7i+rgWVghlXc37M9OZjFMCN
tYkpEBYxlqbXMSEPeliY7j4aydPD3OjPFHrgVSA+FtBcKRTeN7jfW/Tfoe0Pj19Ye6vJW8stzxmR
8VJw+TTIT4j7tb8bE+VeYm0MRkoaLB1eWY+VqmLcGzT9fNRq4QRd0bUHxiVFoBXtuf0QZrFeZmhT
YVnZLxizEfaKqaqcP605I5mvOSTWeGO27pk82TlwcOIClHJOptLe05p1vr/U7pzK7Jc2L49jiSvh
iodlYGB6lk/j8mImNmSNrmXGNahLJfvn/3C5/psTxbCFY+zaJtvH3emfGas4lSSFpfXlydzf8n4a
ENM7U8P5P7XhqnELmtYMdInhc5DIfXi3D8zkzqSzdg5DN1T/gb/7r4xv3/Q5JLAYZBWxt/7pJQ2r
MzttbuSnyk6/t3VxT/l83qFvvCDhIq648fM5ynl62alXtVd9JHr3anr2f/hs/s3mbvrwrQUSiV1E
8+eVPObjlDgNYTdDhu3xMrKqxkAv+jaE2TKEMMV/KFq1abN/OIr5SwrlvN/xDWfnj8GnCPsVS7g6
8Z70MX8SGOnGIGEJaeXLf2Di/slQA/EEoib2HBjyvrHrnP6061BgW4zB5+y0lEUSaUzRYVZE+tQX
oZeIfZhNW7+R7U3agzKvGv0qE8l8cXULF6g9gsTPr9cyx6I49+oY/oQbih2NyuuKrdfKI3BWM9B7
iHly9F+CnpFkrM81zWMjNUw8/f48l8tzvRYy0jdYsaJGupmghPQ123/x6YWE/igULp+Vwq5j5+Jp
OaeP2k6ixBrIG0lhmAHWqtfWxoGtIrEqbsc8O7AswgFm5bNTi4NT+7dOtm43/rQF+crcQjPnKLVa
h3Bvlo3ZtU0oDGM75L72qrAci3Lou1zB+hsWKzeuZp52zPGLKtqAqXm+9pQxwNU5IzKR3U8OG/LW
NN8IxOIkM/ETr03tjCEmKUfpb1vq49ExT0lRqZPsPQBtuRSHzlFZ6Gw4gflt+0gYC81pyW5Vr8Ny
Unn+CxcY+ffq438kjfp/UT39k5jqv9NY/X8ojWJT2Aut/14a9YrA6X+95CoFk2H3+bveahdV/fE/
/5BGue7fXGGbBgWk94eU6b+0UZ74m4MzDboT33IEv8B6+i9tlP435DXUUyhScE9yXCj2f2ijTPdv
hu+hW3eZTVrCd/z/iTZK0Az+ud5Hw2B4ls3mY1i76uRPu/NqoZ4uUuJkNJt4OAFRd6JxFnN+17uD
wqCGPrlqpR504/gxjF59XrXrcjaYPh3WDMb6PNICNukxH7eC065MItuqtaCf0wPG7R95kdyNi45P
sMMMqE+JdCk7wiyrgs6T7v4md644xcl91y/CXImwTn36fKHKOJm31/kD8WwbbyN5v+N28sYWO4uU
pljfkXhZdgfdYVUPZgRj+Ky8RZ4tS6ujaQWsEc384aYwG7DXOxROk4ZGsmDIUm3X87YGm1v6UUru
TA3UAfrYoQv2gqzEHa8SWOlmfXZskuZGk0YXWQVpFYb4NmZ1HpnlOB10a7qpdBJrSIzV4hr3o7jr
Jxn0A7YLxkrOVTtAFyVyjqAbAwcry6MLkqmmxxWoDQOChXQD2zvY+U6Jz5hbdXkoxg+1VhaDqmG9
K3w9jyrhphEVwTouc+ys7Y3CazJwc1eLHLxHwTAXoOZq6KK063CfGvPDnEMfRbxdRJBMDtm2Lk/m
5D3WTBx7ZLPnxR7qSNj9zc76NU51K57aYZqv9Ux7MoQBEtW/ONn8YIMnTLPD3oNOXO0uDfAy8tdN
MDzCuL3Ttau59e8cueHS4j9T1H1YdG5Tu45BaWKHVa4q0gbvvD9qVrsoNGM40/TvGIxL8mHTNBwY
qgS6Yd0OuYJN5gxICiqYHTAvgcdQd2vwI8rBuczpUKF5nSh/7OrK06cbMelvuexBEVbBsB+q5gFU
Dm91Roe50JKokhCd/dIyjsW0tZBh7DFKDGdAzt4fJMhkUPdiQklMOTnspiq4DthXY151bzgkqKG5
GlxXccGlsOQ9fYhIZSUrFB9OuTLSRjHPEGn5MdTpky6wLzFAx6I5LW+Eyoog0c1HpN3XZWI/iIqg
gzJLmfi+Wxhzx8oo3ro2U3cKLtCS00FqRKIG5egGNl1lPNaqj7UebYaCXbBoZXbdk4hWVxxXM5BK
qRNAlDbdpZ/gXFszIOA6wphFVR/jxj0fxzTBNWV8ZZaMrWwii3jMIPzbLstsaUNdAzdqVXKdKO1h
EnYXuZ3COWG+SXp1NPoJ9xG0WYGsJc4Arkc0V/at7C09XDf4oYR6Bl3r3g7QDW9c/D2mYZifsydY
TY+5evRqoR2l1cCka7efxVAj+5XiJ768t0myIqXRWYvY3x7HCvtgd2pHtFpMoKU3ZG+zfZ9UznDy
F7jjaPLNeEjcUwYpNS/fiuKxw6QzwB4vmlyRx6ZhE8BbdCBWWajW18Ygyk6b3GM22beds5xHQ4mD
SwKDtBn4bSWEXrDZ+3XNGDBJG8411K0AmRtU0hEVpd/h+Z4+IGM9EJ3y0E93WJpssfIJp8aMzm0I
5TXBD0PRCqQvlku2AzOuKJVmHfo2HW6W67hXf/jrZodG/wEsUEeu7kZrqn/o2/4FpWDfBmMFNxmP
7kTfqYo+PWnYIId2qn6MQq+iurasY6W2c0cdeA0ZfGWijPMl+vnnrK4uXfWtzjoZD3nzsY6ZRZJR
ll76BkBFUe+Teh4b/mze5TM+JJXp3plpMl2WbH5xSSK+ZNZLAnGbWOsqmGbvnJeZ9zCZS1C2Ez5j
00YL76s08lPZxlWW2fHcDte1Z/9yit+55rxU20BbtvpDZJfi10xI20zyLmNBwBjN1p9cwlniuf+R
wum7NW1ZhrLS9WCq5QFGjxH57qfXOKBIK9Nu32TDGszQ3FUpXsvO1MntuMgpBRWw0gfnaACd3wza
CrUnb/l2VV4fE3unTioG6RrZBVa3x5Uxiy7Nq6UdEdv4OQ2x9VyTPwghuu2ivjivW5Vfkgb3aVmJ
2NSG9pIaBB/khn7IoBPiATjedHX6jFQKZcMdCiZYsq0XamRPRxOnZKIS8VBjDFZabcMqqOdLz4wK
+DO2bTvqNV8Ek1jidIYqi8M32atlrQc4+EXe2nxTlVrDCqYxEKz/7jAnP9W//Wp4KzyrDN2qe+jX
djlju7Il4H/lelfpt1ZFpKVY2F6GdowyS9CXD6YXwR0kNCdVR9MBE038LovyKr3q7AQfIerdApjv
uspfOAu6MCmxX3C11LidMvM8KY61ue7uzbL37qVhhbVGZ2G5zdtCJ3HlZBpkTrLJxoEM3UoN8jp3
2pv+1JiOdmcBSxaZM926NKA4muhXlu5/y3vNvMhJK++1UeemmuuzVjinrO1PduHGxgBx3e2YufpP
ZbKjduVrJht4v9786htclgZ+uTMUsLN0uyXsHPNY45kczaZ/xmp/OxExyr7aHRBnXPKtu/MYGTyU
3lULUd7sXHXrzzhMkqvTgvfye2rzIbz6D5upEXKBYPNirdvPcU0q3BU678BSe29BcsZh1Zivcv37
3RTWLRcmNcd8ws8IFvBqXjIRCATsMdfvnT2TGybhYI/4ckdyxvrNan9J2xoP3SJ/dePq4MABcWJX
8SlmJhg9w5KWs3fpy7W5TDgo1ovJTNorD5NlPaYUIDnWn8Ho+2MMZZgsTcLD9Vo/J6hqeoXm0OQ4
Yi60RhOEFQ6F6cad3rBhOiXbshNA18Cp05MNNepOVwxpc5G+dy5m7zmy3hNT9H0kkD1PgBHQdsV7
lsBV3nwO+CL08Sl+dVTZxqKrn4zSfbWZHPCHQ4fJsJ6cTII/4g7x0wnT1vGwpXyh0jCmwwJ3T9vm
N6WnPyR8j6PyyiPQ8pXTzaQ5eHxiOqPUwBT+89QQN5p7zrVwLHHw09mIHNfnGLMF5CbqLsepPopB
R4sBxcLtSCuwO+mEmgYrbR1eqnHa0PqQVC0R/bg7Kz8lLziFR8SFOj13+L0EG6aXYc9s4UYWzHFd
d2tv5GLhLwxFt/3U8VC6NaE5o3EfoiVfisu2DhADsofcaBEPtDi3T7mKDbU95HAVchua7pa+ra3P
jti9O0p7wncZP8YM70WkEMTKLVpPkHl201sl8drV9lDlNowws7AfEs/4DVktBYmZwNI376won0I1
u8W57XHd8RiyyOS13C9UMlgOLt/zmWqluvaMhRKJvS6fE5igfZfGAyzz2EttCSt+Wg/dunB9qRuC
HEDB3c+ibJFyEfJ6ZPhUleJT05YpnEQ7h5rQP/tUvCOzcM69lt99WV0btW9F9QZ2qt2h8oMINW9t
TCr3Y9J1d4yWmOWMxWOx3e4ZVHCC6nhwgMOyymrh/Hh5yGQA8AbnDBejYNlbD2uz232OBHru0bOq
Z1C+TM3tQO3jZpTovsc5NrfYAIt9cy+s7rjtXcP4aOv4jy9SPbimfc384yYpN0z1p2U8QUnheEm6
grFN33PKbhh1LYREsCNBZe439b22uldKXmq7Hkt3yM0GIEp/P4J+BjNaPIj22bm1zO6pHAYvaKZi
vDEqwh96U/NY3XzeEPqDlv+T+stytKbxeXGNibJ8p2d7S3LYhnq9mrQCVz8T8tNipudhI42dOOvx
Umm/2WMKanJ8tezp7HbGJTHHFwX7QitcilRL3E6pZ4YW7zmYN0kce6vO62ROEaldkMd3yMJjX3Wx
oiRhYPMO/Ur7P+CmfVckOlyfduzeuxb7lMZsx9OWICIieSWLHTzPwymZ93zQI/agN6uLNHzPL36D
6/Bj8qhGixKCTDb9Ggn3hAbupFFX2/c6zca1PbKj5PgS1qmHTsAx9hyCe53rTyZWf3bm/LM3pyvd
4xotWQARZMrPrLqG58NTaTI/ZHP3utorLs/lI2NSwCwN3gX8nev+xtLsY9M1RARavKa+tyK448y+
kK25evaZluOGvWb3Xvfq7Dkr5969KnK4Be0HXdSDMyEF1tRB15otEuC2VfeODGg4po3RgQL7jzVB
VnZiEX89BJleWNGWVlO4PaIMeLSX9MPzUj5hFSubLHWhgxinH6gXzz52RbaFDof2xrXmG2YChBYY
Y+RP8iIrjxAm95wTnMzIwDnaFglpvXNykuzTN56XbYs3urdpab+3gGCG4z9b7gJfHKdG/ylZ/R9U
n9/diT3ESvRQa78L44acZ/JGq6DgaPH0it6gud8Gtj98pbZUELDQvuTaFLfw2javv7f8dAoGTNHs
YosqXDFolZoCZl4JmRLkbaDfTKfL/qeKqn4gADaaHPNi1NDodosepgLkOTvZdTur+2ITb42SJ4YV
oT0NjOfZobUkrmx5pTfprbT7DPazgAFV+wzKGeV4uG1B6niQuvFi4nZQWYiK0tL+LCdC8OTNpuFr
nHflk2+RzNCqu9XV7gVB173zHbf4GNYOErEkdHstapUVb5AHr99UTha9YepPWaOfxoJd2TgnEvx7
K6y7RVnvnWyfkE8h3EpuR5TbmkZR6MbpUr6DMVPvdTbZOf419S9StGwB0LbGH0vnHFZKHHgQzB4q
2KkLRwGFAKPnbleKFM2tK8a47rMfxMw+VLjjGQQlMn12723Picx2espzInRrQIP9q2ly5JNMPGp1
8jOadxTJmui+FTJFYcHMyF1cPxDeHLZafVmkuAzky2d4IXm2eEWpTpITe/vMibR/5trsPSlCYf00
e0ram2luP1z9iJiRvJfJcdADuruk6X4U80s6tSHBM7GfYFG4kuZh2c+UFS+gFxVlFN2zliX3pTMd
0oI5jjVZ9rdH5JDqiknaGBPYBc2uLu/LRcvPSAvOEsTlRit1/Tq3+6Mut/48TDvrFTkIHtGxKWsU
OXxNle6cU8ghhdMzIcMlGpEgOrqhgfNhDjd5qt9hU0X9XIA79G194xACkktx0LJcnTBsv8dJXKEr
4sJHWLTE5ZpcNelCmLvLvou7mZLdL+nwApJ1gq/kQQF0q7u+c199QqowegAndaC0LSM56Vvhj3Ao
ttsK69JSS05id0TT9QwKp/+QA7wmlQQpNrxrM4UfMOeUcal5a2fFeIBe7t3gEbLXqoJmPruhdvx0
J/NTI6pXUcYVM6eFM/hFyNVzu67mGCy0aMFS5VAA5WebT965ttopBOAjDb6eD5nf32MNDRVfk6+O
U1wtLlP7pNc/lTavT3p+B7EDYUHSyDAZ7Ccr9XBw6O4ns4DVo7tHd9WeSDi6G835RfRAMJIobTpl
OKq5uEOzz7kot3eSGaDAmpl1GLw9cnI8cV0eBFqisK39dNcS3uRM82/z1LgqE0H2epvFWHlmFyDw
w5SUbSgJEWXK5T3ZRj8es1a8m1JSRLc/rIk5waIcVFWVfTZ1Ny6QrISylEiUIFDPQ1RtUNp8IW8R
SQ9PTV6eE7+IMywbrioQz8jWM8anRx0OXpDvg1P4XjCGypRBf3vVGAn6wtSibzfmn/U+1ahcBnzZ
pk59y7ZhAHXGdTlfmzPhaYsrrgTpbIFcUEJPEeVWEtbN8G54oggGCpu5UtFsaevZNloZYlpwtWYA
bMOYvKUWszOl5eFc6ofG75EGIkU8GbvnE4Me+lHAyXyTLR0FXH8W6Oh2dJL29AZxmH5h/lZVGkpv
pcYglwW7OLw5ntE1r3y1OQfREoFWCSh4JezpTND41bZ7XEzmCEIkdHebfeJMdYPKQxENu4cugeLM
LzhsZ3eozqVtn9bFuagM0m1Xu7FlJRo4CvBGbazT4zL+lCZqhbmX0B6HGbTKvOlGC+ehFCtYHHNj
KUbqgnq5HlqASia3ZDuqe3eROGVmVjAv0xJ3GuK97oedAAUWTvFzWxwcSGnoQirRH25i/6pdo9k1
91owem5xNbX6N+X3J3i5fWSN6f2gYxKRa7eJN3FV+y58aVSyLV0OteCCz6inO3BUivu2sn7kvV9E
XjFd5zK9wVb1wFx0X6ImFuJuV4QSe1mIaRqxeE8JiSob5kkJ6hjcPqrbCjtFROvDQyXNp1GTgAOr
9t5owoxqV78Mk8uQq0PineraTcKYONEYgOoOivOcuk03y6NdM6Z1j6hFXmSfgsemTtz6RR1bJYN5
YfZhU4OMNpA7xz7OZsXUURfPzgYi5RRpuY/3tyOA6imZ6lPi0ndoebUGLoyGS4oIt00LSUFWd3Hj
UvzC8EB64IebOHfJdWX0waC6HzCQRJxwKe8t04NPECTUQG7SvhWXrKjsA4YX9yY2vKccop5WFtQW
0nEvc9b/cU+laovnudn3DU27sFDoCOl1Ihv15eXrps4gBK+WcC5iZQYFK4hHBp9Ud2Gy1DHImi9j
CrXXBLA6F6boMNgzbgFk7IOEnHhpG1zVgWYEg+JWXqz9xkzTDLXElMrLin88IryUTHFQGJqNwjhZ
a74egZO7S7tNp7mu16PZNO3FnCxu9nvzQFHjreeq5QCrHPKP5ENtdDmy2FJdkfJJK/L17Jnhq0tr
JRHzPL+KwOS98Ot5v17M1z0gccnXzmv5x8+oQqOlaMWp3xm6U93BhSbqMprVhk9DBu4DDC0uDXPe
v99kDW0rk5VXc480X6CbXbIa+/nw665L2EMZdH3eXLw93jwfOH8aYV93uc4DvWVfTZAa0XfwBoc8
6y5ZC9/JyEcrNBo+xK+bkVUTz0L/+MePhO2RBti0xw7SHczi//O77Wr+8b++flastRGtA1v7Px6Y
JQMMs6OYQwx8BgHsj7SS8vKPGx/jBCwd9h8SUYVaR8iw8FkFXu9DgROjhvO3dsFReECNL2AM1t03
t0rIF0SHtk2Ir5cZALurk6vabfSzh7Kx0qctNtAYMcatye+BJEy6sRdhGiQNyMX12GM+QLNCMigT
2LrUjpwED3XDwT+vo/5YJeo2b6mRCs7SYBEbmRDznF+7RUom8wbI6yDvjfHO+LUJbTi1zXSmJ0D8
v+ZHNexzYFApbfkmUtJhMAsOQCGdILW8J8jTVWRooIprXj+vBQwJC2GSy0V5VVjmj1xwsCw2CES5
Fk9Ggh2z1pYA9G4Ws0dfsE3bD4E0p88kd1Mm471V+f2VvsFmkyv2ZU0DcWwnkC1mQXreyKnqppcN
6kDINifDbcKC3B/R09Wlfmr0FeJrMn3vtPpZX3oRw5mUDjZDc/1An2iGmQ0No0qQFc7KDdkkTeZB
RyIIuUHMGoj0k963um81A8uRpIIJVYVjY82RatqfnZB3vX6bWuLUISWEO3QkMerBqe2X0thZPMr8
VWvON0VTXXXtVVWt1dlckaVoVoJqrbgxTfFcdj5JJHaAlP7sWCNyzCy3g3RanvrVvRTlE4lL4C3m
fJeM1qOv2vPsF7d6jsylky+A8fT7zbrQSjbPq8WOu8ktnMbpPav9+/1pW89gVFKjlnBQwGd58RP6
QjCB4DOII5O203EIQNgDheabbbmvlsYEZwKUhen11ozsrHJTP2dlvg28Q7sAGCESGl8s0X8nohNU
TXxTw7UcdxpYariBtfav+7sLLeCGm9JxSJrchg93SqHjU5xLm1eZsQ1RTwxYNKUenZsV1Lr91BJr
LzeWBwTw5pi0+nM3LMeJFD8Q+vFnPw+UV/S5IOCcleKMSF+76ocnUSxJbOs1SY2Vdxa4oORCxeyN
nPJdraCZ1r9Ky6qYmCChblbE5VKFGc7oCV0FMi3YjKaxPrXC/+Gk9nbVt2BQxogVS7n2w522OrAh
ZoQMcrDp7jPyQXyCqYDpPc3FOLb0plOX5c59A4op7a3Gj8C+xdsROxM1IKzfeAsNk739o2NQZH50
mL4gVn+/rSVdqkgYQrij/aY5EBcG55sxEh/uSOvLlxWtOzo2AeZNwlITJN2NIqs42L8PRQrQQWXK
h8zcI2XyXielf7BXmlBlze+o9na+E++5U7srwvqjVCgZtSpOoTQfhxmWB3SoJ8cqARBWzCIM8y5t
WsROc6cO4DVlkBc2+l0wb8eV+qUais+18ZiF9CQi9L/dEiB0273dakyyU4JhQuLp8X1kEKHzLUbm
kgZNZr6jzuHr8b2wI0Ng87vHZDR/zvWk4I2AuUrkCu3QVIHFnf2hPMcfoyz7n4K8N+lZL07OIsXK
gOUoX5Rr3OGyMR/scppjhbar6l5osvyQeb8XpsTThxYBAmefWKO+pKXEy+uJifoe0wj4688unZup
gTZ2sVmURZD3E6VzjhLvuz7iFWPX5LAXOV8J0Qm2K191zb614L5EwAhFtr32U3cW1nyHBuCQD4Qb
msKzsD0YzxpajtPkZE9FZncHz1F7mcrwztOIuUtXamOtY+Ms9tqdbssXxxU5IgNQuHveCTT7TcvM
9JB4HOZXJenfChY3sqmw35Xes19GSeshlnU+PZfJDZdNY46/hNwe2u7eFZLUamDAJeFa3B8o7JJB
cJe87Re8ylBq5n6sWenZtLTL0kvAidF6KImw0tbio5/Sk+/IAy9ti0aIL7vd1P2agMRQLJCFty7P
mWyRb5XaY11W1+30qaXw3OE9nzdbx3elQNakUliNBsND24vNfgw3GO+xaL0q6Fw/SkztVDrrLTjV
g+M692Y1PDSjFjSNE8nKvPt63nVA/qeXJSSaoTooVz5mPb5mAlYCenKyHnW4QrlDiDYFEhVRuR5G
q3p2s8Vn6pr2sAnWX5o/HKUnMk6evUe0Adls0SHOf+zJzEP378rQU82N3ySPDrx9c53VsSYsFxw3
cGz7B9T6+3llaqu656Irjr3KruxGuzX96ULo0Nuw+PceaJI5ABSlqFFDprAffbWimXffB8/77VWf
ukygqzbOUwP3oSdPRG9cYgKxd8Jo4sTmiuGEAmFd9NM2q3dgXJpFr6CNHI4NG63WdB9FWhPnN98p
3w6r1tpOpOpV0VS7xLK063WGakn3rSeMy0mI4DP73+ydWXejWLptfxE52PQ8XiHUupHtsCPCLwxH
R9/Dpvn1d4IjU1FRmXVu3edTYxSJACGFLMHe37fWXDn/AMaWRwRRGUQa+5XkMHyDVN4rpBQVbRhE
lxHdsxSHsMSMaPm0A9+AtCESz6rnROLmiR9Vs/uqhoxxtNTrhnaf8TvhRrvPOnmvcjMg2WXXGNOx
KikTi5m6pFOJ3KsF3fYGFEky0RMjCGPfqDMl5lK7deLYn1TjE7nzS/cqOJdApWBb+b09kUxr0ktR
TQ/rwGcQCh/btFM9Uj7v4SOR15PED0NXfHMcKkip0X9yiKZru/ZLPRmveV0A6mBY0MfPtSU/I+vE
uF6MD4w1ih3zR5sbQEyY1pC+RZ2+c+lOAP+j0VA0XyCcnQJnBLxFQ38she9kIj0401OYKN1DUqo3
1bjV1Lr26PXp91lALDh3mmLLvG32TH5Kpb6Nbf6iVY+xrRhgF5UmqvM8rj5R0N8iTFqkaB19SZG+
dTWKgIAbBW0xfWd19a26pGoYfDDICRLSpgb6t1r4GXf4Tp1qJL+MfAyHOyUSkjOV14upqNHGjo7J
aLxBxTH4qD84k3ijaJZ5YpB7+E1Um/Pi6/L7DsqQdIHO8iixVViSQBGNhvXBUO2jjEDCxBZduEGf
bkybTpvT4BKzNHviUtofQrsz79s+ZQKqKV/LmrOYykvBVROFKKbdnHGL2RgfkQYQdGs1PiLo6RhR
Ml6H+3b3TVvMS12oYIdRxHJrvi9kwECFmDNvLk4i7b4qBu+iJeGVaFhvVobt7OZ8fZBnI+TxtMZ0
kXWIY8rzDsqJWK/nVCt6MH0p/nPnoqZJfO7plOj50jab6ciUNEjL4IMbW5/UiL5AGIy3pM2+dKo8
W62T+qJuz6C7cNUU1XfyHblkaPNDQYSyHaf5ps3Tc8l0iKoCrZAO162tJ6ia7De9Jec5tc2tPWIR
DtrEJxz6UIBMNOjwe6IMFyioA7/A0Yd9qZgf6zkejnWLmjkR9Cft+GOtzfc9g8h94GjqxtXSB4ZA
aBQm+xPCm0MzE4LIcKvxArTrm1Knx03aiACpgu3/bqK4Kvt65JJhvY6UK/y55LrCH9fYFUr0WMOt
8EUAz2BIdlYZ3pdR+0mbEwHzQp+3CsKk1tWphNoQKHRk5XRPTm7YdSe6N55Nx5Vm0LlqmVWUrXkn
AmmTSDE+81VouJlcNHMYjsh+HhQ7eR7UrKBuza02LriR1UHnJyNWdeRh9ZbBmmDUzL+cS9SxQDsU
TNR92jbjp8JvBZZLyiDPVhBMWfhChwRoTBUesaLEGyTRJ7UGhycH2qWiMwbqBBZZoQhDSjO+zahb
wa9DBy5F+mhW+pcqTJMb1Ty66V3DJPuhF1h+olA/0jLr1Jk/CXC43cgNK18gQESLzUeiMlCDquZm
rhK0UlTzqj5nHBmpaOnH546y0KAVZGQON7WE90oP/6VrSzLezU9u9dXq7HartKT2qVr8mMfzY6FT
pgO5gZEiHB6D9AGO53mmJmIrlMVKqveEHQ+7bFZ+NDORS1M8WFyWR9crNXk0zf6H5ubWNgsw8SXq
s6G8Zqn1XUWLPhRacdYLlDO6jG9mEc6+G2LfUVTdjwdiVebsxTD5WhduRQcDPQGBLgiii51iRUSE
VuFhaLs7KeCrGZNGcbDrdsTuxT71aGejpTVuUYTfOL6xKevcQ/irMbZJSLyZln5g5E1ZAE7X3Vuj
4RzKAjTa+EJ5hhqhpdg7p5NfCo22TF4FT8NofxLAfShHPPeFxg2udhuE8/A2ip5a9EQOHxXZrGdI
09C1CTMr9vI+gFirHEHb9QSzICsXQ2iCpOBGomTtJbGMCLIZnnA7JaaoMI81FhovdIAaZ8za+vzT
kCF/CvrXNnIR5zf05augZkA13NIQv53AX2/VOrQe6M3aevHdKqTjpUSOeX0/Jrj5ND+c80M72/dO
7KA5m6XwJm7ZB2vW7s3QYKBFqdPUdxH4QDmAVa5G8YUg1EX2L7Y5bnTufeG+FM+9a8Be0BjspVle
7HQFqGuWXxIzAqanywe30J6k/a1N8q0LstVjtP6l6vpPVuIFVZPfZmbC2Ib/z0iWMBNmGbnj842u
9kxztbbdFJpxot19gIbjg/Cjlt6qB2Z9CnU/f2Ai1oy+VebPcdxvkC/PQDgafeuCIwV1Brmw+FEX
aem7PbYHJ7a+GBPK9jRPLF/G4pF8iu44DhgT2sn61H9xSi06pDXdJEqMvS3UDUAByj0dUy7ABVHA
lDYdnh2zvo00K97DiV4gOQsk4TkO2nrv5vOTpSkp/nKMlwWOTb/TKgNyQNTusFZqPiqZvdbhNIiK
g9C7AfZd/TSHgcaP9d5sqKyLIH6zHC0+Sk3etwooxQZwzzYb88SL4hHAjWHu3ULaj4o5eZal3iQo
wv2I8gpyygKQQQOlbjSQK2YHmjkBoM1BHkzloFWyf0hD3pmWSBR6GGc2YeXr6vhtVR//r1D7f8iw
EBZy1PWjQmpOIMS/ZVic34r2rf1Vof3zKT8V2q7xBznotm2qDmFsrrbgx3+mVwhV+0M1DU0l4cRh
KmcSHHBVaKvL/2xLw0rCHt7Dnwpt64/FpUcRHGuJIywclP9FegUumd/8M/jpXJovBKghF3c0vl3/
qtDm7udkSThaZxEERz3JVJIkevXG7obxNDsQINXY2hdTRQ+gr+U57rP6ZLQjAFjbdKpTbzuR8GcM
060VZ8d1W7ocs67JpbJ7fViibJVdYx7WnUXwimGJEhEek5PInIKYd9b0Za3pexRkNXLJPzdf963b
snliknLdTSJ0uq/09Az2N5vBydUD2PHQx0jqk1j3GVmV2FETk0HNtXop2iJW65h/M9112ohz9UvN
ttBkPNNUjfC51NUBiy0Urlz9QH9xPAh4nUOkROdMi7lKWdYP2fX1HhFHZNwA/EY+3lAMzU31tC7a
AIPt5GQfRc44edJHi2ABPu9jFW7Xz9EOuNF1jrIXY1OdtEytkASw+O0hlMzXuQ1Vv53HezuDIWpG
wMmzub/NWnz6og1OFR2APVX78bQuMtNAEuvk1FOM7iYLoB4RT+F6iZY0p3WhzAK987pqqn11yPg3
l3nYbgNJ2ff6Ntb3Mi/vb11bF7yPbteqw4NbUaGsl6r6dbFu68p6i1CoOxRJHRxqIIvm0g1ICE2w
yqw+Op5lwswwFN2AfOnMtPUUuz2tCxU7jCgTeRi7uaEYWIX+3GXKbgbRsLIayhHi9KwiPIPLgCet
BriwWb39QRA3G62uBGJ+jAXjTDangdMTGGd7A6mtP8W5DrBTLw/jfahI9+TWi8ZFJFBMe93e6DAP
tirFkk2qzqeY8YPIY5pIs6uejIpGYVm7hb8iBwYBPLSqxRe3dG4SOCnQ8uXPBXd1JLqOhDfEprgs
nZ3TR7e0Qrk/hwl9gXURLB2Cda2ckPSI7DGYjY/2NCG951cVz9FSgRCWc4QtkzHadBDVHQommwc3
6endw3hKAH/B/e3bE1L5klm6gRVJpSUAm6HhZuX+cOscQQ6GeyrgszhV70dXeTiRRb4cabTfx/Yz
uMGYntdBJkbAp9s/GH1g7AiHQecr4e+3+sRXtEFNhlR2kyTdcEK3T0sonynvVkxH8iqpUIVQqo+W
j8OaiIT06qXdsn4MZiqo4mIu+u3fXgzwYZCYRXtQXQrtF5qP1Jy4CCyLdW39bZo5xaT3n2lgYvHs
C/PQ29gqpQvCQvnWIEHcKfmN1c5QuTrH9YYWYmAdue62remZBBM+kRnElgc3sqXPBpXZ6iN40331
Acsw6m0Jw8Fu5DOCsGkH+iLaRQV5e2l8aMpxN2pg4NtuUE+DHczAc/atWltHHHPViZpjxfcXkhCV
eFQjztSCZTSzhbZu4N4vaCwF1G59yoWAWpkqbWtpDgeizLaNGNCNGhr4rYIrRbc8pA8ryBkIMaMC
0VixHVrjZjtlDL+EE1/QElu8nyGXO8jYOaQytratuVhuZWvuu2zcCz6/E07N+hQvvbp1bd3mDEJC
qEi+rr9+p26bUw3tl0FbGea+tARKp0oCwDPpxFJpRISsMw3GRCF9p0Ek9/6W0mw81JI2/nINWjch
/CbXgCnzVoJ2xE8CPJxF6hADuZAIk3xeRHPlwa5NIHgFf871u/C+atS2V/aWPLhLY02k5atbkP6T
6gHgIxdBfagdid2keDa6A6HV5szweWGxJKG8i8BK7TS1n04pI8NYdy6uqBidrZ8sdRX6muchnkNQ
VNjwtIc5V3xYbRPXl8jdqmimN+v1d72+FdjZKTck79dlZ4n8ICaEOx7CooMqKmUPnvoB/M6GTHnE
MVV1G5cCvt7SxaMSm3oMCUBAYyDCShiH22a0qdEmWHo1a0D+H/cnRYV0sq7pkAI9m/ZV3rtouUr+
HMJVmxNSM74Vy8NA65nglih3I7Qp0/JSa+vQtPXvU6oLH3Jedh4iNT1DQu35wYHjqk+EedeA/pbV
dYEx9s81jSJAYHHZbHC7LOB95rtwjilo68FSjy6PaGxzJoFZfp5En597LK0+Ua7oEjqoF1aBjrBY
Oo9j3SfHIGewT7GYsX8QwWdVPUBA7klVucKGfIt2KDsfC0yLdaeXfu04D8XQUDTItH1eMovXk7Y8
2nZGYWG5F6zbJqvStm6mUpMauM63VI+hT5pHuovjyaylK2jv1tE+cKv7IhtQ0lnZrRxVwmmGcT71
+MeHCQOCDOgJJxhZN4Fuhr6TiqOj2d6MoI8urCLPNH/l2a0h7aElAmglxirYWWEJjWn9++QNYJp1
bV1EDIT2uj2eDNfLu3nYt2H/OE7LlXgxGVGQ7msjyjddB4zQbbdZzU9gXdBuSXZ6Vbz0a591Gexk
y/hmXRTLmoNbGI9/sbEDlWbG+w4ahmRTdDlJ5+Nwn9vVcKMJQGMRNKZU0+DVNOIxKQdtM9ryTcN1
hNmEumkmP8Zh+TYh99/rQ5MCjOpxwE7qfjQoGE72U165Yi8GXcUUDRMaFlYwDi+ZGVElsvoEfNLH
Kc1a3+yDm0apEBhHDaD55SetcH2JqIs3Zv0xlxZq+xGgn9LOeyeavphZ5bcVPw9+jJt5im+JzgHU
i36ydyBJZwsp2Izdl1zENx1euYOl6zv61T9azbor8bUc+0DzR+kAxxfx/NJQ66FtK3f6nARcoOsX
S8amF2cvNuWOu5wxng7Kr4gzaiRJpDMHtu/aVL1R41Iuzp1Xu6Qbh9YLDDUcIYk1gsgZMj3sWVLz
AUrDiBHHrg6zzu66bTlmW4L4lvvAW4Xyg+JEbR67cikrU6nCpNxplzqynvNiOvHKdpRX9wFWGHJ4
lruPy61llnjFglH1HAOsNcPV3qcE0G7tgWL2aOQfYo3mSBUP8w5YqXhpuSc5Uv1hGfm8cTPla6fq
1k6SidI0ibUJZgtPYcDob7S+Ccl/AYjTJAKR2PUoVMNq3HQA4LYEzIKlQGXm5+juyhIlq2z50REB
O1bHIEFQnYXonWM1fx1b/RNkW/EgoxxRo7bpsRVTSsXjMY2vtVlGiKaao0vJh2vaIte27Xut1Yuj
MUx8vG7w5pTmyeioAdt2QjpOTl9dv1BkTR7TmEaupmfVrs/to05zmr6GSnKzBQWf8k01JrejlaMd
ZuCwU0w4LFMXPms1/Sa+BJnX4ljcdETQc1fdFQaWzLKw6E+PxjbCObKPo4KmobKL6frteQtoaBqo
2CjccHtjcTIU+YpDwNi5cEAGEytAYj0OJmFPRul8TqccnyP4xSKittjeWhpSPUNPEx/J03DbW+h6
mKeDkBL0HZxuJ8gvJvrpVnF5p/JDHz6kVnyOrK5ELyhNulUNJK4pejZQYSOfoj0C+mITx+Wl08GT
lCndc2Pg8BH8B6mjLfTGxatYdd7U+GYVjXxFbdRDQbWt5uSmMzOGpG0FdkuhZzPo84GK28MURsnW
Juoyaailjab7rQ0bLoQGTgujtNO9JUlGJQOE9tRwGAPrXialy6+Y4lSWG5T0YaJ3NBf2FDSpnbkp
3FFzn00lDRbyd7ZRGFxCQKQJmnuank9lbn5TlGpfCf7hauvsgCj6oVt+DMfiSxhRFZ0HB6/9rLib
nj/MRrOjL6U9Ek0g+89CNbIvorPeZC39genyzhH9p8YVzKFsk0B3xLpTiDZVuAQnVPlRQLrauPmY
n6raYs40LdM1OSbJzuC2wRTLhLq4Ww+4LtaDrg+JfOCZ5TK0XDf+tvv/c1seN7euUlG0QZ2pMzoK
V43TcscVY1AzW14er4v4r7X14aBTq3zfbTFm3GmufdsERXNKaaGd1jWI8tUxBBndpNatkjNnWDev
i3w56nroddu6Zlkto7d/3H09TUKP5/3FpqdU8tlcT0TDODxOSw15eVfXA395get5ZBosw0WQPMyO
//oHlIyc90FGY5VqFFLs+mOy3OPiZRhP6ku8TRtYQdk62143rovrMddtJTh5uqXLE//uGKLAKMYp
3efMQj13Pey3Y9N1wvDb+SEvFKfrtqKHLu69H/m374ywg9hLnQJA//V0GWbdXTokCOIbnY7mYF+E
Q2JJIRhoy5byx3VhLaOu9WE9UYUcAjrV8TrWktVSRrnuf3/89/uMv86yHp8uIUXdWDKXBTLKmJx3
RxJILFV8KetUGNt9Otyvq7NhM6kYiWMZ246x4RyUdNJZuy5ifEa/PFRr6pNcTA/XI9a1gnANzwJJ
Rj7Lvzxhff7fbeMXE2OF++vo6zGq6z5UVQlHdUFhRjno0qgpvgN8pLdakS7xvyVM7h7d9D+VMKkf
/qcK5v9p0CUX/wKZABrBU35WMIXq/qEazO1Mx14ILQYFxD8rmML4g8olAEebBHEQE9cKJiAJVUWD
5sBmhDtju4Ah/qxgij/QlgDysnVHmK5w/qsCpqXz1n5FyqmuwzQHKTd9x0URo/+GmMhru23H1Bpu
HD3r/ZhaE3UbFsDy5xNg/vmkLbhJ9EzSg7DKbGqZ8AYqatH3teVhPGcfiT8CxNQBnf5ZTEKy846M
ZJ6Ut6SfvNcilgvIurYu1rpkv2yz1+vDulGp054gl+ioLnetsJw+EGoZzt46s1XJK2k+4a+/YUAc
7NbS0XUh2paR//o4n11WpZF/NLTZ9tciyFoTiWjvkgMWKizNmqEcDmNta7hxxaSEhYYQbfbWop1x
XYUR8DVOtdYP24Iqxbpbynn4eWTCUHb2MpLstomkRW6BE1ffPzFGbvUhpZpKbIJkkrZ8iu+7UZmd
W1Sw6m5AwXEyJy4tnUUl5PowyyJUHHR5l9wO6lNM94o5NekwLavhsEzo19V1obiiOzljDQggKKDh
zGAUPEhsxem6ENbyzw+JPKeosHzyVAJQxOYV3W5BLTJaqpK2TNDQOm3M5YdINFFgEl7klMsB16OG
RnsxB12hHw1oearh3k58MfRFXbuurZradS3u9QY6wb/uVuMxEL6uJzmFGfEhcKjDpV3Fh7QeuD7W
5PJB/rLrevZfzonreXnWItzNVgnv8kLXV6/ed/+1cT3H+yutq9cj1xfOGaxNVFFSBa0qGRvifU0x
Og2eb0ZBcF1dd6+Les5eYRAG/nXTupYvJ1jXzFqZDgWch9+2X59g4jU5ldU+VwQ3E8KMUBSTWES9
Zl1fN18X9vJded+/bvzbx7+cal2NawQCqal/uD5lXXs/z++n+OV1/201cb/pBNwdf3+FX86UWZO1
ofZpe788+5f9/+HN//KEX1avb/qXp/7t/vXI39/a70fGy+jHyPSdbaalpzn88q9f73XtH7e9/y5+
3w17tTj8tlFZRMjrTwdlFoz3316Bal6j+so882c2mtGiFxrsrs+5Hv3badcd1vxA8oF5dJYRCZDa
8rSuiaWeen3427bSgFyFH4an/Nvqeui6a11bF+uJ1lNeH5prnXZ9nK+nW1fNYelc/+dXXw9cF+vL
YNr8oPRDtls3oUew5Kd1VeIxIrSxnQX+JcQoS1uHOW91Am8CkSxZWmTrxnXhZBpqifdd61HrVrCJ
5uzhQ283JDsNW6NTEgmhn1PNamLNT+uqahIac//LaTQiJ8hLQR6YpyEDzPdzLZ2W5Nw0MR4amtmE
IOAWVRoSb6zxS9wYn4MZmE0u0MtEQBRBQXxJMyOBUoM+TGbfpoGhfhnBOVdaAlwr0IuDE58R1YDv
IKkOuwta4ZNuh1/1WUqEDONM/QdxHcNT2//lXb7/MybDoWkTN5HfL8N8uVzHyatgprBOF/5pW/vX
3venLc9Yn/uPD911vvHbqf8fTrPQfPYGopH1zO56s11f6X113bqexlnv++sL/OM7ydUYo85U7n99
N3RRd5U2AfFZ7mTqMstd56XrWrf8y67bfj/muvt6zHXb+7z5+vjvTqvJ5s9XvZ7iv3uZ9bTXV7me
Zt3mJulnjALFaVqq2eNy69KW++q6tm5bH3IHv4hEnXbX7TJqcfWsh7yvrruS9b66Pue3M64P8/UO
ue5+P3J9En7Xn6/9vv/6+P2cET3dSaFgRDsUv22p3JkamAahvkajkp+jOb8BUEH2W06az9gTFEPf
E0sAI9IlxW5bOoQCzhjxPUTclZdEFWITa946E3AY7s+db0V470MzdfdQNm5a18Uf2Ym9W6mSvBPn
lbjLpQpItsOrpeDGS6mADE5NrQvLpWfYj1CSpw0WNRSwbf01maWxlYww/Fi/c6xwvmBi3rfV6JzS
JhObLK4/qDba7ahsP2Wx8jXJUf1Qw3f9hdgdDqpDF5hShPkRD6K7d2OX0tBge2Ya7Q18KX2GP1Zm
BfE43eS3dfQ1XYR50wD2Ex+pZwZoU8i0yKux9eWIMKywjUOV1pcFC5wW4JeZcaiU2qwbpgiEaA+u
tWnT9G3KECWaTgpnhBH5Ah0/ZZr6MdfT8Q7d6Y064UFk7L6dCDKTQ0kpvKZ01+heTdvVz11lJPdz
SjEUx8ifZ7qkIQXfN1kgbov6MuIvqRIkir/qhqrqpzKL32zSgnwxfFbbpz6sLrVhemF9KHMQrJW9
XOfMaI+XE3HfhL4ujdV0azpLTFFAXqm9OL0eDCs71FbPt1dbALTdIslxytdygNUNToEo9BLz4BTp
D5r+LZOufsqDiBaibUPXiabHvLOI4Kw/m2YwbnsH8vT0EBKym2gVvYfxR5WL4rTGeplVTYQ5HKSd
6KDMUg2jaVFE8bGbQDekU3NbTCmOuEWxrJKqa8CqoGnU+vCwkEHW7tdEUMPTWs25mbBIulYdbkn3
iI+RrX2WEDYa5A4V2iqvhi27rapuLygVGlTffN2zMpRPCY36XR/zz7LmAS2V87mItORe9tX8gID5
SUW7hOAUr5TZKt+V6BBgStstoOXSnUuckjAQyMHy2llfhPJUbHchziV6dqSzdCYyJkGZFVs4VDHI
F17nED1UGIjTiqw91gkA5Zg0RXhoS/IFdQgFb8U2CEJKh3l90N3uM0SHHxU2osXS1uNFupdql/vT
1Jr3pjhHRAuQCH1X6Z11diDog9WNvbH6plhhQJZHtstyPBU1GEyv6wUtmupHURsXmhwwiCu+Dn7U
hK1vzHG1d9NLnUioWQ0QeaulwG1GGawcOid0uvFftPhn+OCY2RhWTo5fiGFczuIRjWaLpcDiPHT7
qKR+BuXxYHXIjVHjcqsE6bE+Y6qiaBup021RtpciCKvPjpkdYnSgsOF2Ob+PNs2b7ZKXhBT/oWe0
v4EJ6pwtAU4/cHKUCn1+cdHV1eUkzlqSEMZUM1kzQvF1NJsM0KFBVk44VZexsI7T6E6HBoP1tqJM
TQJ4v2AdJmToueRujxjfBCt0mWL+EgbqpAWg9UxMKfdwIDzE55H1YOuh2Nem8UHrR4ihSffU6JFz
mOcTLYcErUtTTeiKqenCFEACHra3qnPKoXxhac4uxIeo/JEMsmxL8znChQdHaTrIIYUdaMAh6Yki
7bAp+thwdlQT34wGqQPCvhCZEQESRPtA+aIR3eGcMpVg35vhuNNSOmd8UZ9RQ4C563TjBrk79KHp
VWcwYunkdBt2lXmKg/vHajhBLBsTXBpuXzJqhXNO+TYeV1y8KbdoMvh7N1XsRX32sVTp6A5LuiHv
bKsbJHgPLpBUSWNJRXZKkLQgaEeMn7oOwhkBDYeKPy5sj+j7LIPv8JtvYzkfrGR8Cor60gaVuXc6
95wptQ38Wqm3nYLHZyy7D6Wm8KUIsI2oBHHuO11/krpAWxS7x4KUWp9L4XQZkjbf6DFJUeScbKIo
S3ddvvRVMGl5JDrsOhrHuzKf9+Ab/boe7wLd+kSOsfBoQAJXc3EylfPn7VRoj7VdvfDro7vU9PDw
yRbYZjzq3ACulIGlNMWHGc7hOdHq/dgQnadO4ORAujzjYpX7Xn8TpSBtnUKjJ2q73FB4ehoDWly2
jBxSIqOjTLqFJ2kRrSM+iJ4Sb+dK5M+vbhYU+wqtptsZPR30hSDd5E96QCcsbFLab0Vae7R09uCh
zKes8qR0tHN/b9U1jEh+YPzS9H2dxNMGOZ5XTxD/kK+ftUkixLQdx0c/K+mykbfBb3IIFilqrWig
Ki90iO7qMUWPYfPdG9Le2YRteky7jw09BNz1nhpwueu69JUJApm0khAzzFs7TJ98PyxsoQY0yn0H
VcZnJH1s1IS4gqm9pA7ekcRIFo3mlqsdYR3TZJzjMgrAC4EHDG3VG2r4HkaMwXLel3Pnej3cbPgB
xn6SwQtNv9IzRvdl0tTZNzJCHbI+87opeGt6vMRoT7ZDmlPfQnKdN0TD2eMEp6AIi0PATAA9KCnR
I2kJKdooP7PPmkWR36gDHA6jS7QyaUt+ImIQTZb2uXZ64bkNVgaMzPWmqVQH8hSkjbEoP1NRy4+z
ZETUWzH9Out5BBJlifwZSzQVZqc4ZCF/YbvFqBe58w1+CcrkZvuh6I1m0+vE0rh6dJc65eDLycQn
LWI0rg4ohHkIfb1I7ptHtdPGO8AzOztB+FLy27DTYNhxIcF6LN9kH/thYIzb2AouOmo4bjeayRda
PaFhKfyGegWJvNMBLUa6b5P4JciT7DQnCuE4xhdDjrtIzLiPHIhrJngVFJrNjtSeu7JRsr2BVaK0
pptg+aQrIe+QjDNZqrjyDZ0nqm7wC6JqEa3F3yoRJ95kMFBoQXqi1zdA/5QV5jIFxqwmq32fFB8c
CkQoAsKTRUhc1IrhtkhQ2AUmpBgDDXwfEY8Y6hWBhWr5BEHpuYbFvO267uKCxMFdSzMR0TGYHe0F
OgcGJMyWeIctHcOQnYBV6NUNKWJPfSpuOIg/m/4wmjh+5jy8iTX5pRp4KTXBiK6mSE1gdDboIG+E
Fj0CTJd8RzuMDNG3FGn8kBIyM/7IBmXyalvRYO+KY1sMo6cbqb1JjBzAjdUSBPMDnC7W0TrD5WYb
z44b2Z6uRnckeBNo6SgQPG1MQqRr0hUsMFHEaREca4bQalPeVBW4Bks14LxB8LAJwANsfewjfBZ9
emPzit7cN1A1RAY3otbVY22PO1wy+oFrHNZPN7i1iuTRMeTX3o75Agg6RtAduyiLd0mvNIx8+jM9
eos6r3VGM1dkU3xEDbsN22MKMO/cuTNZePBOsoS0Ry0lFrys9D3TB08zXoey1u9bsVw6s4Km6jgS
ACK/FurAxYQUghqqGOF1H5Y+JdO6fQnPZlpIIXwsj6RgOFulqG5DXX3Uhrzf6mrxRAv2W9iSCa5W
Ktl70acsQfLjjJEG7L8mIl7rD1E++jPOmE0ZJdFZtc27lDL0OCsbxxCgjSIXAmVt+cDYbrgPMtyy
YEYgLUEo7qJqYKBQGRj7DL019vWSrmNiKG2Jp9iG6qvsplfFhOqj90RU6+UjUUkx9rg82BYm0hV0
tVtVayDgBLNNwFAy+6rU7hOruWQhN2M0H8c+tZPbKpF3ZvytcbS7ZtCgIRQ2ANUTWDHdH1Nq3XPy
fZp1gpolGHXDNSPfMWe+oyCMFdugYoI5jCGashkceEpRCRerHgQ/PvzecNUZmTwIbQBDEGh3SsU5
yg5QGqRZi+xoawm5DJB3ZVQaaKCTopae464P9/bCuQinWxwaoFrC7GPUz+G+INKc1jSJRdQrnrvy
bGjAMPl5MToQvbnNBsod6E23bRq9QQ/4oIakeRTB8EPrxI3tSnEEovLDCp8px6e7oZ1+DBAWX8yo
7r1UQTA0uKPuD4IEsaRs+1u4N0JzDyGGQYXYrqoDhYDZP9w7yi2pzF9cImJvqRxBbtQNmsftbZvG
tdfM4REbpH6gRv9mli0M6242MX4erSjA6OX23yuHQPcM6oEaf5VaisDRsCjauDEZmEN/jLLuW5MH
7q4eyRkmHTSutXgrLG4Kle1+tYBXl0lPDIF7a9rt3mgs7pjEHLUwaZ0mfSm14IAC89lo8cBJJskb
3Z4+NEHNX7V/FuHIyQIJmFZN76TawmIYYw+0xMlpCL3TypfS0N4ivEdKaUOWl5k3EZJepfF8R25n
u0k7ER2khgqocfmTKQISbqpc1MQMLtVcZ5c6OBuKSwDkugnozLEZsxTK27JNAOdGpgj28/qsUCOX
LG/GaFctZ1p3yFl/62Z7RHAmISnOT2391GbGcBnEsO9sdBpMVAFxzykqMStJeCPhMwqnENc6o9ik
7jGsSRLXx/gMTJQeM2hebEjhQ7csMBU9NAOizrw82yFA4XVBORLt+DQzEi3tn9sKawJASFSgp/61
rZ/h5WlGrO2XmKXSMYN7uLdwzPkyVnZ94UehccnvMH7lmnaZlwWl2Qp/Jw7q9WHbRfolaez4foDZ
s266bm8t42PM8BcVOs90lFq7ZNU4b3PYP/71WF0LNPw35oIF4JBfdugkJjB8uW4xtTInq6AsjusL
rzuCiEAQF7AIk9MK1Tsvte6MU7U4m9b0tG4y8yq+s2GJD4hWHqgVok+ZLp0QOGPr8ccY18FxEPqt
OiXZzTiaxmVdODO/q7KzzN11WzZJMAsgoLxUVRKAIZRdbnSlP6Vmal7iZbEeDNuBdk6AUTjq4PMU
6DdheIXQ38zK2b8/bkjQ2TWQHLxq3R9VJngoa7wkrXM/g2RCIlYTuVP3xuX/snceS44jW7b9lWc9
RxsccKjBmwS1DDJEqgksJQCH1uLrewFR90ZV9u26783b0owZZJAMEsLhfs7ea3terD1a0SmY75gs
b95uWFp9brHWg8xJ+AtJgHVtIEN28/68Ie68fTIhYVzeyIHJcwrS6JYWaXstiLZ+O6KmIgpWA+I4
L0nrx5zZ111qbnA3VP5c+MFwWp623NgA6R58Nyv2y93lucLNGgxLgLiWVy2PGaORrLU8viTYe8nw
CbxbkpneLYj5wKbZfsED792Wxw0n7UiSR4WlXJ3vMT/NB5BbOEZ4WZ7BKvCmR8KkbMPxl49Rs9cC
z76VRe7ciixEEBe6E+yEybktvxCNqg96gWJ2ubv8Ioh1gpMSaG8qbjQm/iEWgtQ0V100MnPrrPP7
c8OydOCq184uMUpiA0YVrCfND+9FZrnrQY7xxsQ7MdtcS3+LwaUlDLuM7u18I5u6OVBTIqV1QIH0
vyqC/xcVgWkxufg7GcHHr3UYZQHFrz+bof542T+kBALzEnlTBPW4nmlZElHAP6QEhvxPx7RNwxUG
Df5/+KCQHuiGdB3Mx7bgltCMP1QE0vpPS1qCfSuYXMo5Se7/xwc1iwTec+mkaxHYQ/AM2XtzGpqQ
v0X2gKFBCly39j3WiUvIqnhkpAsODWi0VdASS56arDFcII+NJ5gL9jkJNDrciVlgVhcudcrK26uk
1S9aEv/605a8vX2M/5NRpAF/0tT/9z8MdBS/fzrPI59NB4mAI80isKP4U2peQNUsccJG3m3oOCVz
4EviQbLDOWQdokTcufA8WYKJEe3Zdr3kYzu2EPs2qOXKSVmFsuCuubJVODMsdfYnAC46RGGcL334
2PrRNgVYlk82vMTc//ZvPv688X7buB7TagQhlHQRcPym0KiCJu4rAOD3yQNmWk25uuK6KVexg5q9
gFu7DkTo3ViWQiz8DMW+4QJhnFLbCc/gCaOzEYCjZ3l5dfJk5WrxBtKEePWg285RZess9dNtZJTV
AS7ek+EYGIrRHecs/NZmoTvnVEvu/+Y7zZv8r9/JYY4idJdccY7B37+TYUZB5qnEvHOgA6WudWdF
PyXY6n2ASSFDWBoK6xxzfGyL2HX3fl5qR2I6xvMg/X4XueWrOwBKcPAjeaoUV5hUcCPalaFi+WTP
pCT4s1RNg2bz9x99ScT6bx+dc0dyRnFWmb8dTVmR+ZTCPeMuoM7rtqaeRrHrU5aaScpy3Am68JRN
4LyjMSZ3Ixm+FPgNiDixaJvuiXWmk1CBrhsCZjpmy8ygj8k5A5ROdEUUnTRlXLSO6IrRqaGXVln4
6GqELNBHOYUSRTzQ8BFDUuzhCwIszbEBlUFSEMagSGtF1MOmSYmNLymUokEPw21p59FO6wucIyaO
5lyn25IHewDFXBN8f42LkSUA2pFDOQbXKLS9y3ITo5Pt7HQHTaVdVbGOmbqMDlakUWFHmww3F6wh
8pwvXk6sgdtHHzstby9Kk8mGoWJu9lDad5VAeqqDEFl+6uPuBqE73uimVj+ZhgHAkllMLrwdbZs1
7m6bOWX8Yk/Em1RDLDaakM3DqKryMNQ6kEmt+DHagwcVHMpBFoDiHVx5D0WxJySk2v/9/jb+1aFK
ApjF0t8Suil/c3jCwcOF44TGXTPac+dQ3krcqmImhe6G8IOD6xjX3pTuIR/r15D1yCZOXaogQQ7Z
wvDFBYDOrqWiIYCIn5NW3HttHcTV8GASQQEEzbvAn/E+/puP/ddkynlIdgwbT6LtoCMz+P+vg55N
ZLNijiXuk6WtGLjDpyC2H00nJlrGTt1tmRkQJPzAe3AdN7vIsEYrGj/X3lfd042TrUe/3CCv9r0r
zcOMstBwZWzMEsrzGLbRm7zwzfb7L8Zo8S+2MkFMpuvYusew8PsY3RGgHYOGEHfS0sobrSwcYPGX
qE/OdKbalYsBbK0y9+hmEkBVRtp7oF6j2G0Of7/dzL8aepftRvNRd6SLKB0j7W+XMn90Gi5N7KU2
657LWGBN/ZiEyj7nkQkeQWs/pN3nGO7eczTFl8AA49D0hvG4bEr4YVt6O8m1ykDQTwSoUXvVZ3gZ
XZ6HqhbWOlKEoGr0CIkk33cDyn4j6p6o5ufXrCRN0KczGvhYlAB06mdNwyChqeSTikNt9fdf9bd8
u7evauqSKYVwLPO/jWSG1HKv1H39Xg/Rd9n26tTjm36gn+esE2U9scb+ZefuXdNKtSn8IfmibBPu
GFFLRmRO20I17W50QVqEMx22SWn0TjhbSH/T1qVGt+HvP/AsiPz9quEwueCawT/HMuZ996cLuSiU
HmlmZ9yruiFRKI26HYM0RPX2ezE28BssoHglGTzACmJr07JiOKWVknBijHXLAkeEE9SWfPhuQU89
izCe25X5F/SbHR4EdgpUV9Ihadj1My8MkI0JivGj3QTuXg9NNOR5CGeLv7BvCU8PPRs+PzkB20o3
sUoJJz236Zie9YKTO2BxawxPRAG554alzAZHqdhrg0PPibLL5HbX0u0OXBXcRzVMDZwo4wYi0voF
lXCVRYW4a62DuasNjrkSz8ILzNd0AKsjjFweLewkdLOGi2+bGs2haiPnL2VUZrf9++0u57Hit0ue
Y3BKzDJW02NA+et2V0ngt3Tkxd3zCtzhmH6exnDKT5NTVXtbs4cnzetgwTG/OI8jIYkhRGs7H4n+
0kCFYN/2t20tMcSLnQSnhTudRrik06H0oDsoOKqBm4+nInhtu3rlm5gc6OUWa9tsiZ1smBtmo3wO
AGptO6UeYw26lkuZNMmM0wSd8OLmVATL0Z8p8XI79TFQjDx57kqComiKbNOQJhkIaeyxyik2KXqC
gwEY4t8coeKvatrllHLQ+CL1g6UkLf23LaUNRtvZvhT3ocg+SmKWHzAuf4oTDsS6pAPl2ho08b6C
qxml6ckagR22YMtjORQnUk/qB7Ogl0nNaP33+9D+fRY5y4yly8JBF9AUIBn8dR+mYEcV5esaDIqZ
n1Qf1zfPsjLWia94+t1z5WjnQcP2jj+jouA1MxlLameuXcBBng9f8ABgM8YKKKKhmZfKlZgH2k4/
j753mYyZJOzj6ZXAmLeyiaNtTNDtumlJvcyoyLVSf+rNjz18IlDrE8a2wpb72Gm+avgPD8JH5DpF
uzSxyg3ZVCzpCcoYywlrZTk7K2t9Rcucg9+0s5XeFeYK0cN68MP2oYlwGgsHzGMmYwvWo1dszVSH
1mwBbhVivCKfUPHYniMiJROGZuYeOXN140OcCrHtXLN66IoinVNPYEV6Eo5gYNTwK+W0MYEnrx3M
cf9u/PUk+Iq/nFgsl3ROKJNRzZAOJIu/7hScZh4+ojG4a3GfX1Nt6rZSSxCTZDQDcu1sWeWPyB/o
GE+je4CHdvTMLHxpJq069FacrEJSmoYqvlpjC+3QcKZpLQu8mEy9MYRWIGb6Zmy2UGzqlbK/JTU2
dkd1/mYE9HdFE7xtmzgmS+Jz05TiCRvia9PZ+qXNb8qLH/WO3Hg2mL4LVfU9au1d+oBF9MG1rPCp
h470nDbaMTaDFoQKUW2ZxHUYDVuXU/rBzKMWxQVfqZOEbeSKzB4v0NdccdSpVRQlhuTJiRLEQyGz
pM729uTAr4AbF8cinBXa5DHR7IBkmg6S8OfMAUYOe+v89pPR3gFgHR2fynEQ+f4ZV+dGj4f4kWrO
JiV98MHUKnjugCkL/B8keGBgL9xB7IPYePKm3r/Tk7bbc2b3/rop1UfRY9pQszWj8qj1xb58qEgX
WqXJVO9CpANJSc0wCF3crqpAyKEosvC25ITWql43vc9irAXJG1ughfQcw8rApJfCzaexEuLQsoBd
TbUebOwBYTGS4LMHQG9Dqx41Ubav/B6AnVsQv6ZadR1deI30gO2NOaTfwe2hIK5Cvieuu0G2Z83i
08AlaIPq0aSNvNLjWqw7nG54WdG1pwRAbwbhrsBo/1RGn5z0vr6mXaLvbBc1TQXlyZ40WAU9Rw+7
N9kVqfNDKCQBVThql6kvESzpgFvR5dy6Rn2pzelr5mbhVsWJfR/Bq3LNEIfOtW+y8j9VVPRuUd6j
IiKIsRIcEGQUbIGX53vC75ItRfkfMjHoHDvIOKrO1V8QTRzyWp9O7LZoFhccmRiLvWmZwSqp42uk
DUA4C/B5epyA1h3tW8Gpsh8Kr7kUkKbp6HlZeHbz9if8W5daQq0uiUD9YyBaAFNU11d/jOprUnlU
WltyTISbngwohJQzaF/5XG9xMFMcrvv04hf1pY0c/UGX7nB3artdF7AFkEn1WxtHySNyU1zVbgjt
HAvlFsIX9fw+BT07tva681mFBdPB0UV87ZNfecIJNiSOtxd6efX4zD5Trjyo4dOZfrBuLWmv4Smh
ViiZgTMgIy3STPuEEaDdgUTHGx5XhP9NQf0oiXUD2WWwWWnnn6oEugfBVgWZY8QQuvrwQfKqs6Zj
yS1I//g4aHx/ZBPFDKImsIfcsaYB8TmN/W32SmMfjRo2Uq1AlrepCcrLI0A3JlX7Cln72OTSOqeh
/RW5QbSxnGkfNYP9SOOo3BFHDb7V0tCEuVOBZMIkoKryvkO7XyWd+QUoKeIKVfv9ephZuA5H/mbx
lZhTwFgbNj+dRg1Xb75xCgCRpDjmW9Z2zsmHKbNDHvcDhkNwm5q+OWiGf8vBdmnlJF/yrL5UlR8Q
UAoPovWqbi/C6gNdRePZDoxTqI3TNdKhy1j2Q2cC7dI4bL9F0/Rj9DUHqUAK/2bWT0yFAFDCSCng
oZwKBDUFa6F4oueQSkHrjbLsMpchyeOxJq/j6jvVNQj9cB8Uqb8LYjA1lDKY33XE/DAQ2Juw7nIg
FygpbN+5tTleYCAPuNjDZxnLjW8houjM6ZMVjuUWC473INoyhmjh5C+9fCyU88DwJR4Zp8I1Frt9
bdBncMLap5tPR8ZOsa/ZNi/rhorsRe1n2AjavxU9/RwJW+218lUI41ULp2EzuH6OVhgt0wNWy+r4
px9ZvXN/Nxiz2WEWVS/IIZZFxdtdY0EVLb9xlffIqDxtF4+MlbmTvnnzyMyeGcIm8FhHtUsPBsV7
+U+oDTrQi+HUznbQ2KxtiYPy/aYCcjAr2J1McnwMjLIbxzV+LO4iib/gAeBrs44tZzxG840TTOPR
Rw6H2AIIs6B1xuXuGPZdtzOM9KACbdykY/f17eEwOocgznewhtsjeaHtMZ1pGEi1aP9LSwEXQFCL
hH3tsKTfR8MwopudYTDLTSgANCyIlyYJv9twFLZ2ghnH9+pxYyBo2vZZ8hrI4LVC37hzO4rmXoab
frEfQQDnAhSCxzA7EZ2cjJNlqjoa19P4bKBkIIMlRUzVH7N2sA7d7CikC/PHzW93J0CJ1PDLmUME
e6KXuNW7OvtgaH3G5AAx/3KzUFTe71ajJkkToS+mwpJlJDdci4vjcnf5KehNMMzLfYWcuhJavTKd
7LEaxLMi2fEAX4k+AckgO4B349oIR3zahgcsOEZvY+cvQlIH7YK2Xnd0pvRIESnrNqeqJHXXET/1
wr70PSBeU7ds1rSw9WLXRg5UTuVKor2lH2Hrm4b+C11keoK9yq+J90L7LtoGDm0ozUi+9l69gxAJ
+1MSFtR2sb32+2Lr2MRkhAUkvxAyUj3m8qFOYLhgq2JDUa849pX+CzXJV4ib64i++SoIWeECazlU
CpR0E2DRJKIc2eHGYYpzJs8xO2DbP4Celw/EKZV78jtRX2x7l3i8ZkIyRtJBuyJT8WwMybJWB8Ca
aM+2FcWIzhrKmUFhrVPhdCsIHydKQ0gnZk7FInSPZqX+Yrvi8nXwAsIElofUrMxfnrf8tDz2/ty3
1/6Pv35/ByukONh0Wrj6/W+mi5D//c8UpR7tvHE4/em94+U5RtklO5E5x+LNRzx/4uV1xTwr8sPy
Z0VyxrRZ/mr+5gAGZEMgNGu9N3vy/JL3D7V8lLcvg56KOX+wFgGUJquilZ5kw1ahoDrRyUUHrLFA
cvPmBzrMnTaYwFKx2K0Nz5+za2byy3IzISZetUo3EQo2DPij2KJVa1aZcMsVuiwAQhaSN2U5+km3
Y3cdo0HAcU2EDZiG76GK7EOkh9YxI6vqGPeWgvdleTo8sfC5dxFZw3fg18tNyzroSBp4DAO4kCsv
MyNogvOvuQpax5H+d6XgyC7PWx5abpa7RLDJPWyGdT2/yfK4lbh//FTMeJZOV976/QXM5OGrslom
5XJ09xZiauVqtORAdB+tClOmr+k1De5JW7kpsTbqU9D7z9as6qH8BCyK6B3MMPOPGWaTaVUXs5Vs
eWC56THK462Z/UI5mISHtjSBdM/QoOXGWzBc/7wbzrgtMA/Aht6f4/7z1++PLa9bnv3b2wxBnWy8
2mX06fUJ+OOCmDPmUyKWpotCJh5egqaPtm+eisUW8X7zhiJ4v/8biuC3u8vz3vwTMwFhuRuMoTuu
/sd3WH7BdKB7cMh0QglPrePt2ekSTPL2+wU/9/7H6ihudhaXHFJFGeVRffhLdMny5Penvf9RbYaV
vd/9V89bumHvr/3TF/9XIIbeK/FdmhfPLG4V5dMGAcv8lYfWMQWYo9kPU/hT3TwvxhLyb9J0v2yZ
Iu5gt0y6g8bTsfbLPnvfo8tdrzFYgKULcO3t5+Xh96cuPy07GkTMbM1dXtB1At0bUTzTzlSQtXSD
eX8/eeBsWjK6WYgvvp9qxJm1WY6AYTJU/WmYx4s3b4+NShpWMw31AZEpMJ/0EM+ErGzmeC03Ve3i
eX2/71uo7bU6tBAcQllyJosVBgfX8qbhfEW1DADlhPKiFU5JHCGtMNJRjS5bddkvFRPfrVHmL5BU
uoM/z2CMeQdPzWtCnsu7M+d97yyP/WkXvXmG3rb6O3aDkC84GlHbAlIJvjtaRBfLivLTmE9QP1pg
MV7pZPd28E+DDwY7mazhKY/jGCoxKy4d8J0GMCRS5Izavt/CmqKHKeM+3jhOG26Kpql3nddmq5yp
JDzCqbrQgrgMpVF+tG6ajcbDze7wSYID+JQDfAzYTXlAhFkovk2iRlSQ6y9W30UHoyHMT69OXirv
2AeMPYWWb9E2qq3xKp042UiGYK55dInqstrkRmlfojZ8mSrNYYogX1QPMt8u3W85gxXB0AqiQt+F
G40k4NUQeV/KKhPXvEUSPADKOuijdkr8gtKYrX/xQhdaj6FA3bvis4UEbjPChG6NVFvlQVM8xrPk
pEXX6Ov+gGqNBb0mx694Ycik6vJTpKhA6WTrIujtDOYGUIMq8nwJ7HBgO5n5cICZ8n2iAYzbWvN2
flAHN53YKWddZ7K6q2D8YNm5cwD++yPz03Gr1623962eYBvdeyqzIHpy6qncFZ167VLZbGgOE4Mz
AqQk68XdqLS3viJc1VYmGlnIVtGh52R4JKPbXEUhYrsyyi+e0j9aI9BakfneKkqHYM1mv2YjDJio
yr5rmZ5dgFkoLo1qTx30xoBUniS5d4ckSq5K2d0hseO79PT0BXaRybRIfhuMUf8Ak10nzPuUa7gf
MJpjEzLGHVQ4l7lLB2nMxQgyxlwKVekda5OaAfvj++SY187DuBWBXQa6FJO5pH6lOXXKWE/tlV5n
ZHGWZBwdU/pA57R1sw9uzFrMfBnqyv2aBJH2EBitsQeHnuwIXS8I4zrH9myxF3V5M+qRuOBaECkg
vHOZu3h/tIF5tj9tyrx77Ma23DtiGJ+isNpbSHLJWmnvBnJ49t1IjzJ14xORXzWHmmKhx4VOc53r
JH0444omJvnfYhUmu7a5N62K120n3XPSFWQ1OuKAq+lQkqGAEJoaoo6UaV35MfBShNSnode+kGIb
E487xN45CSEb6WkIrlV80zRSTvC7WlxdA/hDs8Tct6FZmTbY4Rsqv8lwNYaL4upRxN74uVv/IP8v
uipPfKB/wwyWFfpWiH7D2Z1fh5IDa+xnF0yVnUTlPIeFaZzTrxMt5w+N980oxqcxyvy7iOQXs5TD
LRh86wjU5UILL71aDgF4zFVQ9uXgsca8/lANlfVslOiVjEqda334nlXUqII2tAmATfs16Tbj0SNh
aqK5/uKSCdPriuCCNK72WZ1/6E23OLA+PSCKIPPSHM6dHOlfRN2hoG9i51mFjGryNoah+HRsYEA3
Utsn4/SqiqR6iYcHlKbDLTa3gR3UdzeF05zbRy2yEkrFdEVF4jBFAuiopnHYVZHU8dg3hIh3iNBD
LdDPbmjnuxwu60OZjcEJlP8qs4j8NjBaVnFjrU2kJ6dm8j4OHYHAsp4IFTDaCUggNcJRn0Bn+dI8
MfEaVllqqL0oifcrSJIRWbuyUvVp7PnkrPYJmK6aTxrkGQwmiX/RnOzn2GSfwsLZ8hTQ3YbP0Q3Z
9VQObfuE9OAZ+xr1BO6u8fqadFu0hl78Ny+ZxDUrXJTocX1A7f9ZH6riincxwtVmrArTxp2Y4ISk
7frd0PMXb6hfmmB0t0Hh7DFAXVRafEKLfLWtatjpWAs0b/isN7FY50hpNsqr/PXcfhTmT12h9/Oq
r+KT4WfTRQu1TVUhNmvFSzR+iRzTPOQd4mujtYlu7Z4aS/2yYgWKJqFvYuVUc9Nw3bGWfanpUM/q
1OqQjk/YFfRNN9gk6djZ9Nx3VBjNjB1g2vXOYdUKK0h7FYa+d5yzkSjjJSTffqAdcLaIVHug8wBL
VCMDZATCdhoD/ZCH1bazxo+TLHEiBYDorS5TeJYwI3rOs97L6hwAQkS7NwAV79yd5rMCHDVSChT1
qAd7ThOK+nOmJ9rFajFwt8WzUbuUtMziMSTaC4a5aM/p9C3vx+ruUq5rjf6ZqRzxJnQPcFeOn0yU
wqaZnGtThc8e0nPIe6o8gi0pMLH04atm+t3d0SmETR7yn8lu72QnRYasvmk1FLOCOIcHAmcGxq4Y
q6ECFeg4w7iquqCnBkTuwNhwTSM3keDKpVOSUE1op3uHHee4POKbQXUyh+xnrLxkT/YXtrDc3ulD
dnYlKHL4xNPKIBt0XYP6uxS52kUFf0eqDg28GkhKsHrOCzJjKQ3H6nVs7Bk+CaDfTdUj+WhomKeU
jocHYrYfsscB4uYRekS14ZhY1TZ2n5oLg2NjeCia8YdtNVdQmOIhGKOvml45hwAy7qpIqUWPGVHQ
FZNKpl6VtyUlltL9iOihbfYTc6ibYze7o6nn1mEgEwuJO/lwsLO1Z5IL0NnLX9nY9h8KS4GJRpAu
/SR6qpMAynUUEG6rplvoxV/NcMwv8FH1h9o0CZQkXoImoF3KrZqzHWm7sJSXzq4cST+G+Mc1jKqo
YR+63O5fKa1w+GqwkSuSNHIzkEfXtue5Uv+V4ry+I5FWPgCy9i5SeYiHiIPwBryyVX8Pis/8yenQ
sxW2o5g+hXaF7U5H9x8DgKVzb44rX1Iy9dkyiFwdRO/4G6B8EZ1b+diw4vgjtjCfjh5u4LA34Nnb
I6U5nd5u4YdY2epwNTFT/STJKep6yeSVEqvnzwbdqCdXIhxeYiszEJdhB+77gGhlqp/K5kNAsHdW
kZvsyWhxd5SFKa4ASdOhKZq5uOpOu2NDmmnafzazWmxsK/gZVHTmUI/L+zBoTCubEOH9bQg6e21k
yTMpJeUa1G23rgXDP1MYjopxehSTqY4ea+W+cerHCbfDxg4IcWDVTAV5il5AWV6CwLdWpTVOOwzg
K9eXexMASAQVeKd3nK4NAqKNcuqrFjfVehhN0A3Ey+nyF7O6ZO8ZvYM/gvCGoS1+0sx5slpD/2GS
cy8SoiC5ehWbeARhBwP+XiTOazil09cwsHH7qglEpwncduhi90QgSIXXpNR2niOwdFu9hwgbwoap
f9DL7JtTFBsvqvujjwf0YZS4nFMC185TEHrnwk4foS0xr0c9somSNtrXYMhAHjrtmaU4KD/nrtXz
zMtP9i3+tF0s3PtUZtW+mcsl0Gjpsoki3ybE7W17EIFhIFvKwuRNhWmPAELhKvJjZX/2ApAwYZo+
WIldnmEGEzUxBCe9IeCF1AR93xAHuOoD84YO3r1ZWb8j4JSyTR+daAnuKWVDVpPT59JDJl8yGNS0
Y9aipQyXm2QxoG3zj2VrPik0M6vEspt9qdXMlu04OdCs4tUARQjH4vKamMNK94wzogTqxRJhr3ot
HA2OoU6aTOPoCJE891Zgbj3Ghv55SJNinQguKA5N1WzozkwVcDlw4dsXzvCjtMTjMG6L3masJh39
VIIYRgX6aAiKLaLMDvHkAPtM63VEEi8u4PxzITAsgCbb6cKoH7SJLC9F921X93wcplUKTUTTHUKR
PilCqg6eS1LIoLm/mPCYJ63C0l15cjoMoj/YXNse0T8dqrJnVtG55IO4w1e7pgEjNSKhLD1+TCW0
hMFn2gTTehtVOPVi/HVublqc9FClm8SGXmmmGM2/WMXo/Mxq/6vMP0emPjzZSn9MWvNzjrT00fGK
j/CWxbExZEq0WY3Te7bql4rcYE20pzwmXgQaC1zZTBC6XbIC5sKC3LJLr2ixjuH8nqnVECS1sktP
vHRJsTc1P6XTNrnHJrRofenuU8z4m4x4ExMMO9gh0M4hLkx3etEZOyEHF3H+9Iva+FMYZmys3GH3
1RBBC3vcT4H4nPf+helRfXRNe1cR9UmAJGqDarh1GMOC9HMpe3EzQpxToiyLtYWH9XFgTzwUZuVv
XI06Pob+XDTmzh+b29i4LX4v/5jLZ7tM5EU0DczjQOQXI+zuCWzVGNfRxfOTEXtz1m0TURwDT4Qr
jKPhbpFnBlFioK8Pky3j64p6SU2Tw6roBoHEzMOuWFfzZDzWhuu3zqR/0yocwQ6X0RRDukvWw7Uf
6+/Cxc1Jg/rcuT2A+Ho6tHaek76Uj7SAp4x3jtbLMY5Mdh0HKfEIUf8LGeIuFCWvjSXdfpo1D4NB
uzoamFPq8lS2yc8ywL6EDEdncpTHRxv1qO2nZKI8BB9w453p0uTXYPiiFQg1XYqQNwTRah1AUsay
wE2M2PVSpuPHPnbaPTO/9EyMwT51S9ZnQGFWUqFEStxmFcox3bO8eamx7TXxp7qSSCU9uOG+jRVK
ohvZ9HjeYP0joQFZelS9b16UX374ozSQ4PUjtvmU8+AQn3letx2Rm2LR8M4Z6xEIOUa6jrnY7GPP
/UHHf89ggJ+vju9lHItTAG5566vxNJoOO1y3tIv0YJn5pWGDcNaeANT+ZH1d77XR+mYMWbJWWhbu
+zAXD6yJTollfaLB5x6ANHgIcvUf+VT0aIMybavPoURtiyWD82ZfdDmZ3LVWz60VH3tcg0pXtvhV
JXWhnBq8xE9PguNszvXS8kAJmPzmhrthgTHWzEf9qDnkHuf4rjd1huNR0fjYsSIm2ImTa0XZJjll
ua5Avk83O0lhW1BHbisaOLAj8gfhDYiRNhnqq03dtXsaEeZHK/9BTN3GGbFbNazGDszDP3LM1Kfa
fGqoapCT6GGeo0rT6Hq6xWo63EaCjZomtFccpmQYBVLeLU87UV/ABK+yS0LWXBak5t7WfTCsgRtu
p8JjiuC36cqg8no0lAbBIamZzyPr2gZEYK9rGX2sqSlerCrzgQ00JIgaQ7RJQsfbhaOOj9qV/U5z
mGdiG0lOvNkoMf45Yznu7dpG7VYZPvmQFEiSpv5RRJ1/GYrgZgTdYxj53oehEUiUM12cuO42D6pw
iaVktagjDDxmUjAlTWS69xAKYg9J0MlZ7YaubwkfOi93TWyqlQZfdqOZihQDkii0xniSo/qZ9/RY
cdwNhNxZ7dlLY29v0ShbZY34pdW6eXHqdDO1VfnY9329tiPyJzhKV0PltvvMpn0ez83t0E/EVUv3
cZ2HZwgQoP98PYUMAbE8d7z+Fk7qaFOf0cL+sa/t16LQLrY5Rlsgis269chNHsR4aZSHnToN2osT
JI+gQSCRzwuSoLTUNZ3ajxjKtk4XGz/AMpAV6uEJkq3x2jMkeiQCvHRVQ+OXLPSyNsovXtptK5l8
NwwvYD1uPJeWFu1jHxUF+TNwAMw2vbc2M5KmI8gTN+MGlkfNzBxkB+KTG/JL8+BXnA1JEW6YjAE7
b2w4ydQeiMAgoh0t5bxk6FvyN2ynJpewd7qLMZACmOXGxvFtf18VvqSWReO8r0gJbvSR1fo8KVFC
qCP46hYEEOlMTVERT4v4cooQOxZm/2JapP35tPlpGMxccIUXo4mP/hzCZPjuWpJFulOtaOlgYGGo
GxnRv9O/esygrLJiG8ekGsaxdmwtQz0Jk2ZIsXFlNa4WS4LrsniBUmxzvgbZuguCb9LCdeupp4Dh
4hpq2a90NFaWyZLcJe2eMHQP4kiH4LJuM8b9iZiYiqXeij6Ktu0wwgaqjlcO3tSzOxLJG2asG0f/
wcZ8vnPrV01ljLhupB1owZuomXDbgmuAfZjTs69T6cARHJmmxa2xbfJI0HCSW87oDKEkJ2pFL8/X
Ho2ZS9tVchMovT3psQufBHVTcguaISTxjmG2H6VcNU5Y7PKufI6xWiMCv5i08PfovAlMzeT2rb6m
10/KY0ZdFd74OE4sF3DEq+2U+R/HoipI4XVx8gK2fjT7G1ej6KzVzqelBJP8F3tnsl0pknXpV6lV
c7LAADMY/JPbd+p7n7Dkchd93xjw9PWhiKiM8MzKWFXjf+JLCg+57r2AmZ1z9v620s7ajYR1SN/s
MrOY5iIIwvzL4zY7I0PEAch8CBXTaH7GjQsJPNbObTEMP9xcnuE/6G2bmCj1M02a5ug+uG1hwP1x
kU3UhNDK0r8D+T8d06qhZrVHEtrT6pO3fWfXMRj2UGxaWqZr28USXVQuhyN4D2u9SDiiwPzWWQQO
erjQkN12+Sa3R+6dqJA3ojeZ9Dkw2BuA2Ii4N3Iu5p0RBfVBqJL2n+JkbdtVdi+s7MkjZdQfQ+cY
hoQAOQMHEGkO+c70SwfWhns9tqo/gz8pzGunDKaTW9k/cUwXFyt3N6OVdCSnoZ6ITZy36G/1OskN
AFEkRaJM8XoYH/Ci6h5eOF4dDhgDGse2cq+idMjPSRrc6MLceap033V1JYiIudjkuqzzBPeJm8w/
UoNEytwkF7Rr5vrYx3HAmbv8+SWGD0bvewEB42VFr4ooXVhHe0Jl2d544HEBknwmntxx1J+LdXui
YkIc5wy4Db9z4IpvulnQ92vG7Mr2yttBxjQbicDdJSXy1JSneU23eZ3rvrkqtXdxQ6u4p28r1hbR
txtOU09dAneccTPqgdgFU9TLN/IzmnMd4pHolRNvmywQq6TFdz/VLYoHb2T00ciLDCSIhBxNUlKe
g6E3mWz7zPb9MHqcGEkg1UUfUgBATmpJqAva20NrWhdi9pyrAFk0nnrtTA9TFlVHF8bPjraSu/5q
PSYhSYJGdyvSkS69MaU7kPavUAfSSyKN5yFg/uKh+TyHaXXTxot40Tc2wmZ6SnxNeNL+faUSdf76
IzNIeI7a/D5TgY1y0/kZUaMiHEY9t9JG8T4l15ySywvMjvEljRW6U9j1VoS9oUj9x8rxHzIehHPY
+lvZ+stTndKMGzNaXGnU3aCEa28EZlY/MDPW+K3p0XY1MNkoP/usfciDqprZyNrqyk5z88yQpTtO
MxGnURl1JxfNv5UalxqUyFM8Juld812QdleQiPLE7mxdiol8w6beO4ZIHkyU9QAXcF0iA52ufKtZ
G3Pa7kcwRIg4mnn/1VuwmntKFONg6ireQ6oheYf5h+k18cH8MS65WfXAap/axkPR8Z3Adz91ln81
5enRKKE81UZTnzDAfcMuSyRi3vBEeeTNaI8ubzyS+MqhVjnFeMDjQA8rEvY6FTUBC058mBIoKERX
BAcUIsiFJgINptzz1oOEkUIxIjdGUD+YrT3utRUBPrHVfUGoiN2h1Ss96zov0m/dvChohqq9L6Bd
FHoBEFCrnavS9Y5JQaPQisvuXBvwHkZh3kRF+cxHUIGL4gg+2dYtafHxvmBCuUbcnu9qL5EEioLp
tjkR79HoNiePDksEk9ivpbhMmfHd0AMha1417xRJkbsqfu7CfDxEgSagppADjdX4KigIlw6zgTwv
Dxd8MPb5dZMSP1VsYk/k7wmr6cpGvoLjJ7yq0gVVIuxk51oJq5GMy407YuIwsFu/ugPNYQg3aZkF
p6w1Hu2qq67bkHVLOVawrxtrQzL1fNeMQ3EbjJ8FQ/ntEFFd0PKZbqERJDfjEqmritfGrNpTiWUM
aZ6JjCYmU8MMiu6qL4jgGVzqBwHQRw/uFaYj90r66Uce1tmREGac1d384GeMPmjXNdejXnlmsJpp
Bj2w5/jkrebq3Ipt0EbYiXFpHgb/nr53+mAYn9nUlXtmhgNBlJQ6ukovI52Rq8zMUOKEMXcbLLGL
TO2bxCnLG99S+XXWPv32jRi4L5Bkr40YwZ50CnU2bASrRqGdbew4fMgUZ8R0aG4SKxwudud2AKYm
+EjNrA5fhguhOUGJloqSUVG5BwzPaEp6lxpC0UaERnkhheal13TyTMu8LRlYtVEvYWbCY1eV1dCJ
EoevSpG3gOo3MQ6q7bi+Ceu953YIbKXai3iG8GYS/hiRR2aNyXjrhlScISCCyBrJ5KAsC8iZzbTI
thD7xi2a333JxVpzprE2qEPVlZzr95kk2d3YI+GoQ4tkniZ9C5f1ROGoBuRg3AEoSdCnT+MBHaOx
4RipDuRnbimq73CH6yvmBsa+1mPEmIOxY9Wy7WsfzZ5TkU28nFgLjsVIYpJV1bM50OzyVgb+i1UB
Y9EZ2vJskhOtR/bhGoaiiFSxTYL2XLtQCsmNAaE24DfjPaFJ7Ia919OQC4lIGUrKslp/0MBMD5Mz
RbtA597aqhq1cmLk/Lbo7EsF2qUy5+SGOpk0TEVSjBe5zCKKqsQsGtJw7VzrkYb+gJieHuvBVXp6
dBZSU8iSFU7TErU+PejW5f8wY5IYLAtm3XI8i61tMIsLzQWMRonBiKScPBD8PbocLDSTFYlHZfNO
kfDmjsBeY9Pm1V71E16PczQ4F18XulrTiNukRiy/2XgUlQQ02NsdC1Pvna1l8cyV2R9MrhtshnVT
TZLDH0hXGFPNAbwE/bv8PKDmw0UbuWikF/skbJgLQ6wT4dnJ7UA/Yy1HWr1tl3SnCrkFM015DVIt
3swUXJdGipdAfhtD2T1zsZ5i7WnmFQ1oP7tHXSBH6k4zcnaRI54Gu/zuiFpfB95e5H5L/UwBVAU+
5w+Z388RhuSx2RduX70JZZDOHj/kQhdbo5fd7VzmR4eUghJ83vprMkd6GCnGlvYOnTVx9URM8EUt
rGvhJGc1PfYOAvSpzHwWyGwiEHpEoCX1m+vZvEk/2IjSPhhUSpfM+W4gx92HfbhhKFGzbfZqwwQz
JPxXRueuNFk5LKK086jbehHukcLqGBPXs94ST0A3BGoPygUn3LQTCc1FTgu20+d+GvTtY4hYCQYI
CPjkmaNTvUHMTAJjCva4l/PBC2xGJQBpiIHLn5BKj2ffGfV5YlI0tq596nVaXzUIVva+N3+HnFec
zSVb6+ur0q2KM5Tc57Buql1gl/MpdPjj66txtnGGGhO9pKwljJnGtsRo27noBBormNZCIBvzYtAW
Y1/ea+xDTJK5zMWwAMYS31yVqsCvkM7W49SEDUAnbOxN6DnwvKKRABIirBZ7WcF49WFOPhBi3dRO
IN9a6pXIt96qUfX3dhZXZ6VhHHa6ghdsqLOdLqaCmGZgW85XYuj0nZ18Q5boPnRgt5zJHxCYwW/P
z2VF7pdVCgEO9bOM89eIk/+e8QNdXdTrbMqz2nG2PTEy4/yVx6c4HF8dM2eZi7xx43s2RWSevH/p
I8Zwoj2t4/pqdkinQSmNulwXNDI9ryJ7aniM/ASaUsRKSRvqveeFJGj1VqgpPq3OBUDq8hg3plz0
Kt15cBxSqMZ75Hn+JkzKjySec6CYUGGFa0GWd6+cgBiqtsO96zv9BsQchaE3nBvGRWc/yC9VD8BV
V9h4nZJTt9312DV8gDiu/RTiez9xTJKbjik33VN2hw5G0JdOdmjEdUzq1e4rDLQwvIpxIMjMrM/J
ksNHt0Xf7e3anO5JrG2DUGdwgqp67AGpbkOPVaIgr2eNKiBeJ8VEnHMPua0daZgTr0NbUXcBtnQS
jVrIVYz2SvcuJiYNfap7TK7QQAZPdkvGkstqv/YlipRYZfRGi+kdaXh9MN1TaBjyilYWx35BZF5r
iicvUz/zGl0U++Y+Z/KS922N6t2LcV3S051dl31gKiF7MV/USBCKiMZzPRxsbZoHI/+O0aXcD2V8
E9GQhRZptYe2lduWcLy0T9SHPoAV3+pZ9/elaG68SDebxjWyje7pfwKWIJcwHexNlPoWJ21h3dRD
d5U42Jbz8jWnpbbCTqRYXyB9ikqBNwuo8hSiicknkv7gZx2+FwlRbAx9qKwqz64I+f4YE4u+ZJAe
7Uk91RYjklqlMBmdBLd4l+ttVxEGwdwCi2ApNtLzrSsKlLsmsIhshAgD7utalG1+27liZ8c6vGo9
63bqI/goZgYwrMynUxRiqDcLk3kY8yfqv0XzqK8NR5nHZm7vv/wEnWM9ItEsj13HuchxkoekKQci
peRz5ygQgJWacKkYP1zNTpFHab01Jt/HbkM4osfUCSypZV+KrnsPm7o7xwM5VkvU9Jcv77+jof8m
V0UpH4fi//oDOrJ5797/x88vlMr1e/7zv/4nYNvi50cXf/Tdn4kov/3Y70AUZf1DkZvCxE78xj7B
L/w7EEXZ/1CCzoJpK8grypc47/6goiy50aBPQGk4Qi1uzX9SUcx/4CwGrwJd5SuT5f+JioIj+S/2
Phfyim37YkGwYLAGxfKL59IVE8tmGQ/wYs0DYSVM0cP64sTw9iLiO9esZ6+d8Zk29r1nDhz3AFgS
pEt5yQARccLCeIvR/62Zb72AJb0xO+8Rk296CosqOA/159hnzEKcFvqfvI5LwJFmfMxMgwhELFtr
XIFLsqTPtwMBtVnpkEXtxZQzwaIXeIp95DDMv6+tyLirfCCDla3eyYN5Ugxiuf8xQYUaeBihd+rW
3AKv7jaiCpkc0WXh/NuuFiq31uy91ntiFUu8JqGd41PgAZ8QsXPnT/cDev5GuxtjLh6bOfqMGklF
lnzvtX/TyuhKN8Fl7FADo4JLLaqRqgNc2vfSXFdD8zpH1SMw13uYi29t1uwnc9y2ZtdDEFbPjh3d
Yvb+HBpevHSr16yMP9ELMuEp+ZiJCL+T6Noa17qIgs8pZRa4ClXz6pTbKo52di72QdBuE1CSLBRb
03L22MhRwyWv2YC7x9LsvBiXNmHxw8YH3zQeynE+tqCl1rH5kSRghsVxcRt2uU2PF7qSnPAh05aS
kqvqpAcq7FUa5Rj0al4DojSCJBOkek6xoXhYjZH0OCh7R2eU3xgCfwQNPwfttlplCQNdnZ/jIsfY
GjA4pV3GnQLLnBCHbxas9MTh7JNGmblKx/AoaxkvcOC7WWHVRll2WP7hhF149XW1g9b44TDmmPgc
qsyGzjh6L0yL8E8ko7cJy+yuDWsSQseBptg6lnpepYCjji7DZz2MNE/xQDBhv+4Ln8YeGMq+blpI
MXJJaw2f0hbHWgAnY0Np/Ylf0N9mSXEoMZSxg+BiqtALeK1Lt2rBFJfqpek4D1DDfgT0tWi7+Y+J
aqjKQ+iPTFUyDveIfVatmSTrKE9wIHUeBbGabo3B+hDNh5XGxr1oadRlPttLjxrMBoHtS0YpwcmZ
zXTHiD8+EHarvQZGSstr1a46DoE6RrQavh6WwPcZkkcD+EjLWc/mZ4XuCXWnfZcPPDON6T/WY/hC
1tF1GnN9YQbkpns3xGDNERjf1V2B5xkT98YBjpLUBW+z2oUJNOEpqMajyD5G+gZkPZOZCTLYx+Oy
Cu9N3SOe8RX7Xk7VzYbeZ/7PoKNSze8rgXCumPaZQ7BlgPdlFsuDV6fHLEIdlbs0TKf0c/RTmgTE
Rq0aUb64+hBBFYV5zZNgvliomblHMQxZRrFBdOVobhE1lNWa2Qf/WgEtB4Dsq1W2SGxKRgBm3frr
pm1edSIZ9x3zEAjhkPGIGTx0zGP3dZVfApvbIbYflc+JfqjSQ2jNpzn9ntb0Bj2mXTWfdc+rMK3w
06ElAq8RLPgjkt2dlVq3XoTUxVM8NA1yV/QTDZPk/IjiEVdPHpw7aCVMwPh76SXfbUsRtjj6Hvae
4BUf7HTouYTKUY+i4XTnMVLkb4AlwuSHGDemm0yyntrEjWP7AZPuanwIqn1VKb9XKvoqrLWcf6YL
Q+/rVKoEseBtUbEC5Rw7djUqOdCL+XeDhWyddPUxr1hYUPT6yK3XmWhddG21uRIYgCsMcDsSBO57
D8QeDVEOFYjY1qJCYKKbifQseoQEZldUubG6HhMWy7Jp3kXpf6KqTpGwZ5s2qsdNUIOJS6tgX3JE
9lqIGl1o3y7ouSayBQwW3pAfPbekmmxTRVj2pG2I/YuFpS/bDV3fiDmWs6PYLdgMkL/xQazc3LsK
g7MZ0wr1Y/uBBKPt2BkO0xdn5ZAXvTGT9NMu82DNwKbcDZF7rQ2u4MA0d12Esl8NRaFWETxzs3cP
tPzwTLqr+srMqXnLnjQdk6PsxlclyxtS6BWJyVsMV8We1D5nDc5vO1gUVOh4yrV2/FsL1b1j3xg5
l8IIiouogo+UvKDQolSPquRHj3DJ1osqy33Vnc6RBGBALPEh7WFUf69gJa6K1n0c2HzX0o549DJv
WhkiBLfL7bKsJWEr7iYO8ZvQ7+5VFj2YTf9j7EdMe5lAhdyxWMjwVqU/vu7y0UeYE0WEgw6rTu61
o2HVthNBL6q8ie14R14Jyy2dm2Nte+Pqa8NyCZZfzwYvtDRaaoa2xhjr29RObvzdHiq0Mt276ovP
yMn3ydy/lTW3AeGzP+jkxGSwIyoORb6n4+Fu48E5Bi3xFp5vuKvMpPFLVXoe22Dvji69xYo03P5o
hNC6AwJ/Z62w2DE6gO9A45BpQR0F2z526d1Aygxm86dJi8KbmVdH2XQ32zlO56J+iwkbXVUhmxHl
PUv5iKhIyQWzPTCMZKB3bbTEcMwFk2KV5O+mTl9w45/g76zikX0Sl1Rlmj+p7hNEYeM3JnBElDlZ
uJbhu+M4A02fi6vfoq7MSOF1YahZDAqasYPbLVls/FQe/Z6fJjS42FltcQjz2Nw0RPkaSMqBaVnd
tq9YfLQyHtuBir7x0LsHvbgbegryfgRqvCyQclFgDS07sUmhsM4GdLtUtWFCBMTAm9A9BLck0uF+
orBhzmwrrmtGDmWukIN8bYc8PPaq5MSBpoX/OQbbbVh7kuGHtREaj/PUvRKKl57GkpxyBNYID507
gqY3MW2end+zU0b2lduVy/mNY4PhVg8GA+915F/ZLYAL2sUmoQxmcUGzR0J2dL0cXeJKMCBvSUGm
fTPN5uvXneNj5OUOaFAQUfEUhtyq0ShXPVscOa4SKdMMFLwx2hs9BC9xkh8yh/I8vAY3kXIjOcXa
HVW3GaPgVsw62nSJ4vrTHE4sptBlh5EzLn562iLgHgr7DhLQe9e7LuDWaBsR4LHChFwrlPYclVKD
Y5ZMd64fkPLSLXKjIdl1lnPPR07olZQdyszx9z/qiR5/owf8O1MDU7zZynHwT6DJ9l5XWQdO4G9R
TVxgGiJ9oEBfDsf61FB1b3WZvWSgOwjDXv61ezdS7yE5tzuvqkS+CprZOoXkQp1++95sUX0XAyIk
AdD0FJXZDTIbSlLbfPA8nLw0CNrfguDo+mFmRffXW1BrGQGfsBn0pypO+tPXt19/9MtfBCTqMjuT
zndtpd1JGao9SSi96AjQyPSxiM4Mf28cOblQTnAn+V7jr5rEkmsDy6cvGg8n4U56eulNx3SynGsr
jwiziqW7ilKIu6h8EkZtae/vcwFG2+lw1xTLa/lyNiHAe3Ib0jbqr78gEJEpdNyA8EWodJo7hmbT
Etc4LNczDHmSgvkYA4zz+iY9R8X1lHYmA4wQp/NkhRcUu3RaFoxbFkA4z4Eqk0ELZRhNux3Z8uRl
vTz5jr2NpEPr2uhWTVE8BO5PORbBA3EkHMD84aMsm+ESKRPf/F0W0Q6t7ZSILNrh/JYnGX2rvFCe
GI8TWjpkx4xIsG3dcMN4uBJO3RAY1vrrS0w5HHFk9vn1XVyRRNP3tHasmUo9l/qUYMc/fX1FirNb
qBDtsiLyBarIbhTqDVoMyGtuVkDn8lWZst2VAm2CjlL7JMGugAD/P9+LMRRbWUQ/8m4SeM4XCNNv
XyIJg7QHi9wK+D1GU4mTZQQS1Efkn0H+xhuOOVi4Ro9xQC6wrgwGdk9c1KFLw3/5TuiYcgppebEe
PaRsg5cZ568/2uWvf/tWV882kJKdLDuFXrdCzZTTJO38ztoKDeDGVHI4g9CiNsRksEkX5bsMIjpi
wl0iQUKkKybRSp7vnuu8kL99FTjkvDgkX6y+/tvX/9LXwaloSe+UiUOIOT8EUMk9M8fj4W0q0hFa
8woq2FWgk+EnKodzNZrNW0pA8cZzTXmtA1ynuMqGs6714iAxLgliAEXP8CHuWuOanIxzoekd1jZQ
kXpxHxht4dNURg/69a07R9d2HmHHWzpvlTbFYxYn1qWdmXvoIWM6TuLkLvO9cNPFtv5WYZhSo0rv
UpeU+CYd33LaSs9V77vbrOCAkBYux3PI8XbPpx0p+fin/sLtbzirP2NCraUa/yflyl2qdUcC+JKS
m8XzfwU7wgQVswMT6oBqtdiLYLvUqnHKeMIuvMe+4VQDhH5DIwgHXszu9f/z+x0LxBq5r8o2f+kW
+JMjJr+rmLqr8cmd6+tGcZik2LPj9AeHfdEi8+xlhE13/hv83l/hUL+/dSUtKRzYd/6vgC8O/wbJ
DQUeqIk6cSkYcb49jhktr9BB5eOY4M/a8DcA0n/3vv6m92W7poB/+H9vfj3/bPKy+Evj6/ef+Wfn
y1l6S9JGKw3l0QYu/M/Ol8PZltXCsSSsL0lT7I/Ol/sPmmXcYQ6dMcC/tKv+wAEL2mXomPkb17PM
BS38R2fu9yen/eX7Pz9Jf8XFucKnveb7tNZsx1YOKLS/Uq08a+jnGDf/IZT+h7f09OO72dI4xEKe
4z99MP/mqf2F18itKy2bd+owx/CJUDZ/5TX2Qy3sMgwOtMHTnfBI9lDDaJOhY8dbMuMb80fbmoQu
bGsT8UXhvdbGeMxyhlrxkH/LFZmrWemuOHPqDTXGJh2nkESaBYxZxE8IWx8rTlZrKQF4Z64PC6jG
T9cAaHRSJIyj8lac8i8liEBNe39rsD7AvWtu//MbVerX5Yk36koi33yuFCPNXz5VtspstFPPPxCS
cRjpoCBW8LA5xhyrSb9MLYaZbiw+HDP7zGJk+mMDjgN1XRcU1TYmFS0M8kNk5p+5k1+ybNAbHJzM
OIlwSgt0SZOM660g8ZIGvOaIYL2kfYQRmpkCmFPh2cdBghGbQ0dwfETUGeI3TKgeTHoUfWmfDMxt
O18lzzEGp1OGtiqDcklTo0L8vgbzvskaJIVIeXmlFJWrjq2RgCATLwNIP8rF7nWqOXpHZMxFnvVU
xJNJewLttOcnh8Rrw5VvM4LTKv5ElXEoKo2IigsQtXa6ESuQTz9hpN+mZvgpiWpezWn8UPVgSzTd
LN4W8wsnpfjC+Bb4hOEgCF3nMtN/s5Srf1lPuVbK4Tphw3R5Qn+5Kc3Gqewco+IhipjdW3XwmNjp
N78rKaExOxQkuXC86sGDEn+zGWghpGWjN7N0Dy0mKOqbDpEXgKHU9ta0K0wEy5IgMiE2ItbQ0Qq5
dWvvdWwlfgJHyBWCA8qbhLhQduCmgi7bZF2486Y762UwMxctRfzpJj6TsdgJiZaxKXGJD1vVAw5C
rX10hv73DGvIyW7q1ywqLig+0B3EYHI8EqIw0p9zUT0z6rzNiW0kKGmJjx4usZV+a11ULu3U7rCp
Dvo4oSFH7HedILHsRXdxyTYZCTc12wFZIaFe/A9gXLiKTmFyHvb8O9PS5iqYKNIiAI++P20IOcFb
nH6SqnHiQt3nPnfM3zxT/+aRgjhLiLpHzrr8tT/fOnbfT0r7h9iu9KbBQLryQnfaWUghOrGMYl//
8y+0/t1DTHi7zbrlguj9lS7rDlabVxa/0R7tcyXl7ezFOAOWh0EW/UsVF9e2kcKO9vrXdOIOjkuu
MD2edNsX3rGJw8+ldKzDw9C//efX9u/uWd9kXCJYTBEus0P9Ga4qqL7hhWT+QWETQoG9VzQg1+xk
LW1G5RKPQx2Mx/BvrsG/+bULV9R2FfRf8S94Zb+hbUlaknfAr/g5ut6jSUsBj07y2dY9PfURD1br
Pf7n92qZ/3LYkxbUB5Ntctmm/mWPSkJL+JoH92B29HHj8CbUI6dKnV2CJVkUZRHIySHt1s5T0KrH
NHGyVT2KYV0q89OyKA0G2oQQH1n9I/w+aCrrhEUmgLG5X7DFGTzryVc4WBMkcbyQbF1h2qcnmd86
xKqvSVN6KRrjrnAkFBo+6gm1+iaV5bbm9yJwAqhFKOouqZi5NOattEu9UbIlMCfLj75kAwhtMPpw
68tvIYEVK4XvAAfMWHNSp/dRLsQcr/nozKe0Sgk77PUN9sNgRZAm+fW1+tbRmgSuxRqcqnST1pwv
CZzDiuE5TJaoNQKwSUncMZEhVclLCZeCEy6/aDLcltk4XxzqqtKk0zNOXLYK8ScMR6ol6a7tbHq0
h/KpBya6zthaV/403auOPac2BkbMsf+ISIwX5vPhInN7lSD7MMWxO0w073RdF4B/dkSNpYcGcWrZ
gwUYHWykWZP/DYzT4qT762qAjchij1VCedL33eXZ/RNdOBBBxpy5GQ+hL2gQoMothpt+mmd8yS2p
mP4dfL0J1QWqUKL1VlGnACQSLEV8JbGQjr8ZthkoUZosRUPKiHmwPDy7WZ70uzxhIwoQEQCToBcF
ew5veXihQH3qE8YgYtEBACdgQYeYCusrciALFOj1sDh+oCqoEWMuVB8yV11Po9RBK4g8xd0Glloz
ZPHYQcJoF+XTJ4rHkxK00RzX/14yEo/0vV/qehcPFmarttvDyEVgPDuInVt3HQTT41hB0mLNQmW/
hM0S8zc/EEZ2ydzi3qvpv8mRTnBVpgtkRbz6Pbm1EE13bk5HOMM3ue0SeE5kd1ONc8QKrfzYzRZk
LmvaGUXR76LBeJE0P0Ya93svt5/auXwLyh5BTeu+NBPuvjyLH9D/17TtFnCesUkCdfGylGY9NWc9
90iQg3gzdOqO3wsnWJEQBc2xy+n5opZ9sJPqIIZ465nAJ2Wqr5qJQAeGs9gw+Kic505n7Xqsh/ui
dj8nYBz7nG5qUQECtip8GFLxuoMkAiYPrUy5MHVkau1Sn0Z+Ngt+NprWYyDYnWY8MGRcZcw7F1sw
nx4SQ0R+Po1ZDl8Veml6OMQC+8xB5fTO0YyYPpoSSTcBDKttknatYDOhU1zNKHU2Cx+pD+Vw07ZV
vBtm8iIRWG/qxCbVUzHXKnCZreIKvF/WOADJEpsjIFGqxCAnFQp4cW4K1zxWy+Zsx5gas0Wv5VTR
JrXy18nF8znW0fMcZg+JW8NLqY6YjekWp2Qzo/M85CA4sppEogBrq3L3kcPNMBXQchURA4nLRCUn
y9f0OT0B21xTrt7R9WCMZAwPYYubFT3mE2DMlFGTfYeHxQBrl56tVgANpZ2W8s+wlcg9VpZnt3av
pYkns2X4zDJk7wuT3aUea1ZB+lZ7M2Ic5iKpL+OnAl1YYsGG1qVJjzarnkZRKzyrWbv1RyrzvLf2
KhfNAQAwZ4gUaIlvoE+JNCE6KRjmYmJFmaJoPczqpkSRNUf2zTTAAzaM97wc7zi0rthtFBMtGhvN
mNOgD4Y3IiLvQ5PrnzemeQbQcGqRmYiBEypgkxUKtHxX9AZhm6zMc8ES65Ad2cbMh5L4LvEKnidP
37cGsb19Two1mvDL3LTRSlo81fgqDmSDzmvkf2/EwsLXTUmoDXDsGDq5ShPQeWm+r+vyrbFLkuxj
QfM1nwi+CqoATbv97ncnIMg/alabY6N5juFL7Fs3uM7q+qHw3OMd6WrRFY1Qxh1GcQWeYifxURCg
B/54+FmDIEawGRxY2a7b8dzL+q2r+0e/Fd9S55TW86meRMz4uGTeNClSTZsiWc9Kv2AC3PRdwKEb
GBZOsZkMOD4E1aySgUz7aYl7jfKnJsNnJTL/PfVQwbnp+JD5M9NLRWiynUs6yiTeZyz1iLjETddk
ZAwMkdgiJWKeMFp7Q2CRp8O3URl6hyJ41Ea+1mM5Xw9tyDRcZG9JwacTOc+VqfNL3sTE5MkKV5HW
Lz78yZXBdOSuMvzioErmcL5V3zmhNHbESIk0ieCyI6eFhxtQN64SRe5uJCTzd4wMNET0k6dbckvt
4b4m+DJxeJirUiDSdzq0EsWdsRCK7C7ZFDjsE01ADDPqbY1xnShn9YQKCmFXkTuraiQkZJ7bCuMZ
iNMWc61H5uLW8mFv+1HyHsSPDbDWNTDZXRTZd0VomhRduEHtfTc6X/iKRwUJckwaeUoxrLEoBN2h
KuHZdiksxaFGq85cdDv0ts1REu6n1k+4kkjaFKCi/BkqhXWMdcl2Oxn7eORaQYf6bsTfeMrbbZDo
hPhH/7lv/bvRYq8O/fSprZq9gwNnMUOGqzuToK2jbPN9Wsdqu7AcGNnVDZKNfmfmJuHlVH6cI6E0
9QwCZvu18p03tJOiwtrqleyb8dCfXVmcKjv8gNAPCOYjdwC+5LXBCHUcnvA/xbi0q2RTufokgvbF
NPyPII8PsiJ/DpLrcypn8EwWdDFgMJDDx/TQm87r0EyPOcvLitT0m0SNxapTgAgGf5Nqysg0O/W+
+kwSYRKpThYdwNYX7cP8p0u21UV0XdrRaxC+Il7NCoysJgEN68T291Y1jqsuEgi0+Vk9xeEmZntr
kTlMY+aiCOFooC13WuPonom0YIilXyKJf78xGMcNCYjNBlT7oennJ6PPdgsj61D4cLBhRSNJZM3t
0k8Xd9AiJtEHa7JeyjkKN7XpbkXtWFsTYzt82pxehNlwgb0zvOrPcflls1fyqIXZc1ShLqjRW0x1
+BQJyjX8m1ai3zqD/JdAvYrQcl8NsFexeZ+DbtwaimAxYcxACRyW+AJlD0EXBmrOeIMIH7TX4I1b
tyLWmKiYn1FiNqd+ei86eau1gQybLsLRqAhwVuGli4LTgBecKIgI2bLxNOG4P44mriRdDdiv83Rr
/W/2zms5Ui1b169yXoAOvLlNIJ0y5UtS6YZQqUp473n68zFVvVJde/Xp0/c7QoHwkDCZZozf6KgB
0gzg5Gvpt2mFhURx0BsJqVJGri38ZNOQd/KqG8sAsPmcACntQIrmA2Igxh3dVfLBGuoGdjrnbr9I
xHUmRI1l1akP/Nz+OOGscxRzl0m4Bihyki+e3A/gb6xgOQ42uUGUKndkp6qjlskVKR/6391SXiML
tRyjGgXGJMe0dpX8WZ9lf7Q71ULUaNrVuH/iXHEV2jkGMVl3HaHSQ91ZPDVIIW2LpuuOcaDScowQ
iCMrQiM8UXa9pp4rQz7LheYRUK/oVKrnRAXynubfKOI0uzrQjg7ZGrR76Y0YQ7eppZxEr9pdYSGx
rVuMW0Mp/dU38e24AJagzfllKNnZwtwnZuyxzOFtEExnukmgVK3odizbb0Wb4m4SX+VQ25pxukLu
xsNG7M3uzVf9SObsJR2QP+nz8peahbcqGVvsRHOGP5YDIpjshb26G5m06/03UGi/6EMBSFu7KXrk
JfJC00cwzMYJo5kRV4YTRmXacZUFQQi/cvJXxn3Q++Qe0xOtL/zBajmrqayKGXD2OuBah0HKhmOF
kM+MPqCQDjTVKfCNvnwy6QmRT0IVJeVFp62BNSCfqBSXuMrPdnAUk2LMJNI9COSPYwA3lyILD3mn
Q5PcEaSpQTKnkLPjHDZh3ZSPSdq9t6tQsHi7Yk6UlXiBABHPAf1sxO6jnVA+vGgggj2BzV2buY/e
r9uCOjBJAXoGykSgepC8RbotbuTvKPlQZwzFUwBxsFgDGivmAnb+IwOmvQ4+D3VR46R24Tdc+eId
+EHuVzZgb9G6FXKO6SxuIPZMfCfsRgauQ9e7fASHJKcThzN259Z03Vwdgw1JLgzfUJef+jzCZSWG
2SUghAaIUyGsHbsk3V/FxnZp+hdGbXSPZEn2zeVsIhedsEGj3vTJ0ytuwOMhifcB9YD60pB+TUNC
vnPN6OMFsTGqiUTBktO5oYt5tBheNlbAhzjPql+bH+narK+hPzFIDPDarUw4Znre7QVfVwy5l4Fz
w3OcN/nQHcj1Ii+1Xi4ONKSsZx+jXcoHITwR5pJy0Fhy9lovC/3aNCfvnyXvbZB+6KjFWwj8miuc
IWmuI1lCBCzM0BGT5ciPO/k+URFeAMqYHSzIxQOWuk5J6wq5uEBUNoaZAJO+ihW3wqRrCw3LHTpl
8RTTiTxTvQ06knTIURBBi6s3u0N9tSn2CcACt9HSvZX1b7kJ6TYe1ENGiPykxvg+ZTaARXUDlFN1
I1Md98DPzO6txSF7s5aYaYlMj2yqp5qL6ufRFjsZgOgdbArDmMBtYUEb4pxEGIFXaQe8/QRlrMNk
8I33a1hxLDE3Xh0EOqv5GZirSOaIqQrp4RUDYW/MpH0O7GpnzUQ4DLl8Unpo6npNyidJx6sGhUwP
K2MGqDCiS41OEzH3Ar0jCwikxE2RFb6dBsT6r3qFj1u8noiaJo7izjWD5LXjRWD9WTypMk1ZQmRw
NMqbxAGalMrLCFlhvF+gdwBKAUtupNq1pNl3skHgJIbKhJWufS/F6PpMzgrR5qlYCVGMzIwBq8R3
UkCsV5S6dIqgVMr4gE/0ThCQcVn6WBb6DxE6rmsgJG0oPAt8kU1AxJH8g7yB4fWYJSAwk3Ubo7aa
AnWwDaR1uJQWrUPqNRJj5cZd0+jvWUVsyAkQSgHlEkvyNa5P0QDsc46crXikcYLVhBa7a6ByDvlG
jSKGf87ZyvSNvm1Jx2dAiClf47iwPjdmi6IBBdwfu/Qhn6brBFqVP5SM5fJYtze9nKlwaVD5D3Pl
nAGqKwg2bAwaCnCJa+PW8V5FcLsgGEdkezwgnYvzAxEeycRqsYTyvs/xLvcQUfXVicBwWUHwVLqV
GzGnhI1y49B3Y42kYPIa6kRhFOk0KAQlmqREplq/x4Mr3RK+pzmOLLSHFPi1EvYqyYC7ArZr6FUU
3d4JHiJEK+CHL3y0McEaxAQxtPOMpExh0jFSQB/goMTzoZGMl5DUA6OCyq8LfAXC9McIa/uQ9jBU
M3v5yGU0tijARkRgTXJW868AjErA8LjgIigf3iqNfIec3y7XiM7JCWGlxYgT4kKELCh4xC8Mt0iv
RE4mk5IPwiu85tF+RH3mGvHFuzag2NKBarMc8c4K1xKpX03gKWOLXmBTkGhbZYXfxZBLfLmv79oW
Y4WoBMO4UNPCy9aoKgFZ56oXzKCNepwWVVWXPAL2cl6jQh87KFVlXi63xNWk6jCnwAdk3BqoZNr3
IAjOaxQ3SE9dPd9HQ/gs416MrqsqeZlTuc7QrnE0esHhYB/MwIhg+TKgatP2V12ljTvH0ZWhICVW
kePbJzoBUicZ9xJ1ihvhb0X8gVRbHoK+aRy0KMb4Hp70W1MPR5pYL9ARAZjDkzOWaJTxoQA8oJc4
Mcxp9TnYqZ10Ezr7HL3Mst43slp7CMOn+rgLq6o8kCl4jvXuTm7HfUlESlFXoR4bQRGLYQeSphHv
48nsMCjoQ8xeRvN7o2QkOrL5mwnpU8mtt8GW3jH9AFKrAD9U6cHV2sFU6BbGSUwoCjm3hvFNpSbP
VYYNQzxPr5YxShus3w+Dlp0w7WFcUwDjcbIB2JeJv4ej7o1OfURiFkBjjKVgdo0yyF1fyqio5PFp
ccAIBVmzdxAYvqpL84fSZy/whE85Qms+pO/ETzLKo0WOP5CXgbbIeFGCJdyObX0tOTqGF3OcXOUL
et2STFvX9QM94bS8QndjOJrd3SfpNUb9Z8lxCDC0X3Ada1wicVLyiTNHKCv9k50Wyoj5fVluHMKa
dTkepba0kd9Qmp0mhfcQ1QBy5EgrWWhlu8PKZ2uxZaIuqT1UwAiILrJ8LCNtzjcz4slHsexEwQ3o
ynKT9isQN9eKU0BCdkHFnlwdin0ECzZRrIZ+MWIGMwKBmyUNllGaIodFi6lAxwlByqxzYoL8BxlT
2m4/WyE0YhL0WcQYFxhgt4JuLhsWnBeI+U/oahAnbPBkSULtIey1+FQhmTTWOV9eCnJVJyyyLwLy
k4RMGRq3B8ArtnElO1yopNXeBEUiHy8TwwE5o+n95EdlXVxJenMUqYH/BSX8B1CCqlEevmRR/gcj
5/rX+H/Ov6b4vfxKyPl92D8timXtH7KsmwbGwrJpYiv5Fy5BkR14N2RFHRm2gwUi8C9cgmatB8kg
GhAXIiemkiP6DUzQlH9opFFNG09GS0be1f5vgAl4y/5rjF92HFlXyLyBc6C3Zuh/YGxq0jiAXQo0
cmt6UwSZ4TxX/bKDTntKbHOgkl7HCDhcoMVhOi3BfEtxJVDvfC1t7deR8a7niK5qxqkc12AgI/vP
iabH0zFQbd2X8vk1V9T6qFWMZSHMtRlXYbawcSHwxWwfFM3ndrGYWkGNogDoynYd0pSrfQp86Ns6
BzMv7ETERAEmmjLA04iZOFZxiPOf9irX7yio94sJAeyvizj6hP6sEHYMVv35ZRWFR3EDzINio6or
ZrtFx9Mwx3KuWz0oyHgwaePieFkUc44ywkCZcQBaNdXDdQLwr/gyMXrCU71uXKWrucC0WhCISbwu
jgTJt0vcnsSqCkKCO0PCdOsBhjJ58YipidAy82V5nyltQxdLw51EXy1LPmct5F0P6XRvVE3FM21n
dFzXUZyYiMUkTqjhYumDYEuPBAiW0bg6WYM3G1IyXVlwUTO6geTAIBNWw88uh0XSa+OqWoNQjJOf
u6i/aRI53M4t1PkCyQdLooZr+rjbZdPwGEQJIZFmze6gvh3RWa2i5hqcqLGbrdqXqyS8jZD465or
fEqbK32dg1gKY1NR3oIUGRAEuMi568NWo1bdSOmSU9ctgDaILGZteQhXzwXxbhKz/oblUx0s50LV
n8T7C1HlBHWq2013q5cjcm1mh8w2ssUBnI9Zd0vZ/IXTOHzn1S+D8vzbNMP5a+6yjsQ3ybfLstjn
sijOcFknCxuOOhv8Zu6r/WW//3CaPzeL04ZqhMW9mP3cnl41S9J8GnyIaxri5v64B7H4369DDMNw
04LE6OUEhPR/P5o/1g0Zdh6S4WzBDP9xqc9HcHkkf2wWi1ORQMTr284Ti9GoVDvkK4/Z+rnE6/cl
Jl9sUVrsrvAV/ZfNBNlRABXHiC2f5iyXI0k47egaRm6kdjCP/+a0f6y7XP6LscvlfGLuss/lboqu
7uBUoCBw2fnv9rtcTgp7Z9sgpX5ZdTn0su7y2y7r0pZQgWnOlPD1maim9Q1Nl3AbraYMEo5Dx6ot
V/EAhSqyof8OHvuPWdXGkEqaw5ukx9xRNWtsx6AgKa4pIWogznE52x+L4lxkwxM+ivViDh8bKKb1
4qTq9P2avRb7/N1xYt3nwWIfcSOfZ7gsX47+Y12ZT+oBXYS1k03IsgpedWQgiuqIEVx1jJ1skj+X
48ycFlds+jJrzLhAZdlajf65CUxprqF8sFbqsbVWFnMxYj0QFxgmrXX+sG5pRJPwZadQ7Cq2wajN
j5ddxWIP1HA7p8Z1shqHEeCo4ewTOhWTVgHSvVGkpt8uc3sn1on9xJwhbMUuy+Lgy+LlNGPc/z5r
JBsOYmsqQfX16eRkQ49iTkyMEqGC2kYB9MuGrsVuOQWtixpYdxRI/svk79Z1KfVugzfG+kwuMUdh
VCLWpctMmRRbQmXaV/qg7KYudegZrxHlGZzRViniT5eTLzt/zopTYFTCKbqFLrEKwksA3MWkHxCQ
yasQiBQA8KO5Nm5iQsaPSnFdFBtQnoIjWJXPMuJCBxEdFxPVkkciPsS2fMMJX6b1UWntEiGFgD8w
w40RIzhCrLqizRtrpHIS9IcL80HMiXVRafyQiwkJyFhdjp/R8TVEXoBf2hVDi+Jy1R0F8UHMJV0A
S6xkrLvq4ozrRJk6SDlQCgAcrtykQW22ob7cN0EJmH216hDvXLzfeX3JGSEhIj1rKepF2THWRjC7
WuABcbyG31NakGsOupF8lngS4sEEZFJ0zKp28Jz0o9M7+lHMRUbze242ewgsfYlSY17Mi6utfnXq
otPToAeIqvbUsByVxJF0GbAbsml7dWqRe9KXEREbejGGBhOrqSycWY1GW3wIj6Ef52AWweZBo5NI
dLbIzhA86VF5sKURJoBFNgWhRnuScBpbe3W66L2la+9NLIvo9edKsSy2iEmxOPTzSGuqmNTCY/pc
vmz/stNnCHw9Z5ahCqSq3fnzlGSCBs8JUF5YJO3BVsZ8O6GWjlKjRXWi0bH5nEwxZsTVqDE035tK
aBzUdbuYaGvPS8y1WgIARyyLIy/7dJLMlj92v+zTkEPZqIscuCJgLyYLono0/GsAn1KGLlW1dnf/
dvtshsTkSpsE4L/uI/b+/1gndvm8ijgkiMefIa5r/uVyYu7yU4cJ5iIKvY4rfpR4Wpef+8ei+KGp
tDOWu25thS4TZW2ELovh2oIEa4uidMEWCUCTArs2LaVozS47irmJGPLiXo65bP48bZxpBcI//7yg
WEn6hNP9cVmxz79dZ9KHB6albU0ZUJVKTOYoJl2IccDn8pdZsamQlN87/blniycw9c+/3f7lTH/u
+mX5c/bLuSd14qtDBenz1P9ju9gVuHl5aJWfX67x97N/f6XLTaczUj/EHgha8DC+nOOyy5dTiJ3+
XBYrvxz+uf3LqTQ8sluGYImUql8m2V+LiJghviPNe7HHZf3lAEuXA79astfLqkDv1KNqZLmGcQGz
YgtJB+VzrpwZF+ZklOi5HsVkmklQIudPlhI15jVNyKxYKTZnXcVo+LKnmIuySPFm6DigmP7abPbr
YFls/3I65JzaI8QmMBhiVmz/vJJYTprlEWHkbNv2PbS/y+Fi7ss5L7ckzi4287rvJaXotko+ST6x
2ifxrVy+CLEIvkMB7iG+C4QYML277CXnleUFKGZsaE6L4zg0DIcj0QMa177OZWIXXURWDjEma6p1
miJH6Y5JST5XTKRhISAvZvMlNWRXzDq/mt6Ij5OzjmdRNaDyX7tn09qduyzmq/Ph0bDtYicMR/HI
e6XvQwRh1iTfbvtfCHj8DGjIMxSYJxB+nqE8hPgyHct+eMF4E2GIFhGrTtFfo1l3IBpSbFNOUzpX
TqfhLL3+OjF8v0zECH+Jm8jXSRxv0IxOruReRYIdZoGI5IE1rQ5mZ7lpnTQrVBEetIk6FzBNY7qC
q7gllYaOU3NUAGb6tgn0STK8pElvLmNXEYoQo9h8MkbygODOnXFQ/jdg9ymE8x8CdsTC7P9nwO5Q
/Izfirev0brfx/yO1tn6PywYnQBeHShfurmi0X+ziGz7HzJgcIDRCkmTz03/ZBGhumMQjJMty1B0
EyzwJVpn/cNiAwK8Gjo6KpDu/yZapzmrFM+/UvIUDT4j6j2GBhYbJPi/QnJ7tY3iJZqkA3Jki97v
MlODo5nE+U0wgzI0HdnNot66Rrok9s0EBLc+E9uZlfwu0xPV02Cp6xmJnUiOQwRqQcb2Y7bLezMh
S//WtbkER0T9AbF09vRCuUPTTz8OafxWW1GEKUsUu6WOnW1Zoo5H527aIJMaQl6P5FNLFGcpJUig
RdseOnAvvZGeUIvbVb02XM1jeERYtPHSHMx1bhX4ROblyQFOtI3gTQyzA6aNICLZL/lsOKbqSWqR
unWd/JgZ0buSPrVuu/b+gnbVHuzvpUZYYMDGj3F1CXJDcfsZpJlGZiBQe7DJCNfNhvVaSlO0nXPF
C6sGfqaEiL5m17syREI+hNndD7g3KC3MbIbTiV78NEzje5KtmU8ZJ5al+hieEV5CKqxFar5MbC/W
U+idSCU62H1QWyHFYqKsvglCnUcM+d4dFGM/NoqfOaOGwzVJ9bLKD/LwFvXOr5TcR61apzzD1btQ
buQwU3e1CVgQ2X+goEi+kerssy46BwwdrvWkPzU9kEkc1m8Rss0gJuk/Qh313ojw88ZKzXqPuMmD
9ACtOsSkEL47WNiNcHm2IxoUtXCunWCS7+r+I+luHFUNn8eJ+F8+pgBkLfW91y3rOFJ3aZjlkHKO
l2sdjdl8se5nSPkgrnXzps7u0oQLDpg9YKyCzvZihbfIK1uHvJPuJQ1nvLpMf5rgmDYD4BLXMdAQ
TCSkBmIrvy8HyEaRoiz7KE4A59RB66EHf9faceliqoUcRpW9B6WTHROr2pkFOj7KOK5y3FK7Zyjx
DSs43ykaALURAPx+wJgQf5gC+UpuGhVGv30qp9JEX2a+7/Ca9iAKtIfAWqVBzeqkTA3uq4Q8Ja3u
N2gqeqoxI7Aoj+F1AScQsANM8k42H8a0rJ5LIkkAwO0sxPYeQMo2QOFgMzB2Q84/w0AOkYvF6jPP
JtRI6nXcd1L8lFYlHPGKzNkUjgeYqlsps1pXlZFJNx2035W0AIAebeAe5ptCk/pjlOvZNokWpKBe
rVGfHnEyxB5p1aIJ1fmQkG6yewlfN1XCSXGs0Xatb6CvQDXAbQ1kElhD9L1OCrlmA11cl3EIDD58
+06x3OILaT737SxjsI28hNO/qjjGJDO5dDteMbVddS9B9jll9Z01JvY1GFDAVgk0dINUoDdYv9Iw
xmwNoFmAAjfWK5bmSV34Q8oiYlMzxiZL/i6l6XWkSfOuwIdd5X37ag94CweLDUrqxka23biAJ5WS
3LQVRXI1BXv4CV8izxwx2DN683Yu5GiPyIKxGVBZ3pLMHztwDkvdvSRzfZX0drQnKrzp7eWdoJzu
xb2JJ1gVeMVUgdQOu7ve6H9BenNcSUVoJYvBpxvSBMqPFGO36l2Yln5fnzUel96VDNYL/MLARoDl
PEHwuQ4V2SvC+RqRwdArUmMr58uenITtReVCwLqiAtKNEFFpe9kPXXKWNBUitomQRDYAlpJlgK0K
g3opx42jH09wUOfDhNJ0EpKvk0JzxC+nvosQjEbMLMs3CGhNPUalOoxjP3YAXnYJvnSKdi9X1ncj
AIET5vnVKD1nah9v8z59lpCD3RhxhK02XuTugsaV5KyqmtocvqTAYJ2pAlDVFdQRGJNHsvMSjZPh
kyeuvEXFX25q6rewVq+HOBr9IS2f7Lmy9u1gSEghFvtmjH8pZTne4aYbufpiP+aDhB+L1NkPZTxu
wjgfd3BNb4Olv59iNMpCUy59penGo0M9jjVTDX000Tc9+A3H/giVGNsctf+GoJl+Z8S/7G7qdiYC
vdVo1H4iIedC3/tlAfPWLuYLA48zaqv30iTfd3L9U7eJK8BS7bYWavABuXA+zr47ztONIrdbmLyo
EIBRclWpGnzs79Cs7HfhqneVqJpXyddjG1c3vWJ9Q0JyOdtKi/JLFUk7rf5eyHoMpl46aakjbdNy
eZuwTcMaK/qlLSXpMOsDE1PzkDmHQpprjM60w1wpfpEo/Z2lweCvlxstSJZ7FE8hA6Rozkw9JMwe
ZmaDvN2mbiFYxKMBAAjosWHNEyAtJOqWxm59BMCwbMPQdrIewnE+qJIs35gEkrTJwLkm6ytP6iUA
kfJSn1p7eQv0Aju5Kn2Cvj9eY1Z6QGMT7c1qqu7zCUOO1GZgpVMbmIHsIutqnJu6uANuaSLgg9VE
74A5g3GV+a1c/aqcQj41qUrtH2Ocopr9m9mYjI2ghNp4R57rwIQOZav9zugZHmVFiARU0G5Jfs6u
EjjllSaPPxbNuJaTWnrSzMbvoVBihzb5XW0bOytRKwgyOpjesriVDPOooGdKIBeTgaH/kdC3R/aD
+AzCYTN0jORIkpx2PI+uQO0/zAnKmlIgV57e01T0IJhAgtSPEMyoy3Nz8A0iURUoBfTjrBqTt+UR
gIjk9112W+W0hdLcEhAq5cALlceoclTXmVfcLNay56bDqsyUzMPUACaNEngtFTkld0mAwU/Kh0pQ
bGdX5tnqZEg2lunNYC6ipcOrJaeBrvfOosz7VAtHF1lfel+abGEiQkMaRgitZ519U0gFAJEZf6Mw
B61L4jKGMmy0kZfTf7qaLfk2nEHbI0CuX3dDNh+sQX0LavDZptVb53BYURYtGjyGBStN1rufxKem
E7pcscdIN9oY/JLkEUPJylXK5udk9eW2VMpvpl6/dpU2YCVDMxLqmul3zhFVmgz9ikaDW3pPQMz2
Kil/jmIMBwl5beQ5q6ApEROf5Ik6u2JoCRz6R9xGJWjf4ropIQU5Rgf2N9af1E7BM7rCsSXbDk7z
VN3KgbQrbfgMcRfRyFeKvrU7uFPJkPl9GCwbuVzeozFRAT+oBWqM/VWipiFEjJwavmIUWqX1rsLt
Z5Mvynep71o6cQ0VW4o6rp0hVzWjbOXEs8uHQtROoV4DdbopJYSn+gG/sqneZqWG1F9v9ofBwFEF
pTlqWkBnoUQfpFySJ1ur5ZskP0eS84DJtXTQYPh5JhBLvSaCvLRXeWIvx26OB29Bi57RG3pi8xOs
AWUySjpK5bi1MxuAohK6hZSo2wbZ9a1d0gtkjHxA61c9dME5KvPqOtXlV3zRSJ/Qy0eEjLxDopvx
fBVEBmNaST5i7vGgWlq5nYrVqF5bIy/WOlpGWpMxO3p5rT/lSLesw2gza0p36oPHWI8eY9B/uA00
g5eFGONsbL0pfUBk0cZeM58i+WaUyPNsL5lKsZI+tkKq5V4bHYKXjU7Wok6pTDk28UOL34uhgrbA
Up8Y3Y6Ib4jNBeDRLRHym7onMEorQuZ5nfu7xb9bNw2Imzk4VmzEsVmTQZfICWr/27OI/YJawWPS
BGXt0iMiz/HXNY00J0F+WUZtJ/fA7aH2dtnyZfZyU6GpLRtcvjPvcrQkgeUNQ2A5qBDwXC57X/b5
40dfdlHCiJFXhbEln8ArNH7Fv2z8/AXi2LQCcZdrkvN5YbGOBB/YLAs5hRaHr6OzCut06JMboig0
GjAgsaFcS4CYa7M690Io5182NA3VDWxvNNOwM3CVrgOUihg86Ttnzec1awRZTIKkuFpdEuHY89LX
qu7LRKxztClC8TNVN3lBKrjrs/2XLFA2dWQgYrSrLBWRTbmoo22GYJO6vlBkDDHuWRNqTg7pXaTK
xNwf63QSF3Iy9KAG6LdcqbVR7HSnIFCEHPVoYCUhQvsiOq1CruI6DaPfaM3rRHh1DDGsfLUkXyTO
fpkID/pyBXlc1pUmNq7WYnwC16UVMxIug4T+f3qK1+SBALSL9cMwOdu5VE8C3t5bFSPunGuKjU5k
3oOSRubB0B14B2FNMkts0awef+ah2Ysb/iMyf1lUZ2hNi35FiT4ZayJmvYOsxe5VqltCkWuuS8zh
Q/17McL5EL+dBErnmgRr1uyYwO6Lxc91lDv4zZtderidt8vxlmTPLdEoNJ6Okr59lp3NLhvpZEX3
6GJv0xNiE+fn6VhsYO5ua49kz26Y/dbajz2afdvb5fg8bnewsDeIw8/YHJCzOiHxqiyH4GE3pEcU
NGx3Fzw0vnEH/Hp7MjcohHsk7+bNbjlicrZp/O/rxU5UzjjQ3aaN95zY7gnHqcNzYXnP+BibN/M7
K3qPCwJ1ezAIc5Q/FTzW0gc+7F1+eg4euozwAfS73o1sdznGB3rBd9wb0nRcfMe5KdsfrVdscAc9
khj2cNkYvTrCPRol9QfCkm7Es0Bynl83vsT1WS9ueCwotbfLbWm883hmiGPLcnCMFyBQ0+s03xTO
6C9xt49UvJL9DlMzfMslwrXukPs4XNXLrWkdgtCflgOSRnRyrrl2gAFe6Gf01MdbVIHh1YJA1dw6
OWXpfmg2w0dhEyuG2eQhH4lBgz0+cx/pqbd33IbeQxeBP7MZtyaNwiEZ+VkL6FfNhVKHeT0zLDr6
tloOC1zciAgBXm++jpXMTh6vnNkFdM1LoEtgOmebAfO7ZtDgbokCqeZeeR3wuISGWrkr8zwk6Pkw
Ap/AKBxSVZxtrQJLUHGx6VpBWo4MzcuCIzGB4h6itVu2vmR68cEMPRzttcyTbxbatXMf4jt7oFig
P+sWs4/TQRiA4m59+8G+qQ+2fZMFt7RYPv/059JHV8V21bs1plp7iMYu3S59mmc3ftJu0FQh04mt
4Ua/L84q5hnnCCv1eHMEIj4+MsJUMOy1f8jvaJejDjbau+iHjH/MhgcGozNyi1eeTj4/BffUihsH
+HP01vvLNnocyIm78499+yhvfZga7amEm3LuJN/Jf+HwoSL36mr3qZv9KPJzMprbPH1Smm0TInZZ
n+X7fuN4sYdmy0fwTmfR4H0t7nV1jtSr7rr4llUn6fABVWlTj9+Hw5TdderewtvrYFBjVIGLky8l
esD0u0blNtc0jy4OZtXax/Shceeb8pS8UQR68GKyddBhXiR+/zBc57gaus2TksCYBAPuVrNPoUie
zOrOAWKXVo8KNhZgtovvHL6K64KnGj39Blm8EF8fCiNj7BzT0Ve08Kv5hvLIK+vd5+Uov+/Y2L8Q
K3mFkotyJYN33EGgF6/U733x4cDPc5f2XoEKXNxw7WSmQHrZB6+/gkDJd1O5hBD16kzhCiMvwrGL
gsabtR+wao+e+HGckg8i4sVa7X03+7W+luhUw/V8S8FfgHnpAyKxG05aNNt2vNKlLZXBrH5IA2P5
/o2S3DYHVfEc6RSFZwplZiG+7Br6lpW4dHMziMYeM/GUipRswLe6enSq9177GdXuDue9ujmUzUHu
NxaBrWbLKePkJDU/gCjpnMCwH7Rmi9Yd/gOrUeWmUHbKOO+V/k0LbnEyAXN8yOu7dK5d6oq6+C7L
UAvKW7U62w+LcqyxT0TNdjOiQsz3jT4nkZXDwFgcCUROEZU/nyG7lkjY+mFDR8xbCY2A+TeI4ATp
FoC9deg1F1+id1vZgAVqDv1y67zaN7xhWAY818F9i137pttcx9E90Lt3vmC0iqme+EyoFkYsm4m6
7nPnBjuiN+1O21WQQWHPbFKMWak9meN1WDtw8f5ad1PHfqcocY2dcuzfqVfxeOc9cxDQhw+DBZ9b
ORVPxJnmrUpvDAw4xCfnrYpc9UH6hX0upYfXBvX5Xd5WfgUVBEY6ffJrzAYezBvrHImqKe53GgGD
3NeOFELuZDrOL90muuYZEHcjirFb9Jde8czQD27mLezR8JGaE52p5oAUM0/L6r9xCzo7I68z+HD1
Xuxpi4PRzMWpfahK4Z7yu1KbZjHYK0dlt7Yc2LTgfOviaZr7BeqeXI/BfQ8MESUTWq3At3Z2fDJv
7JSWlFIvfdO7XfEhvWIdDWF6AMdA/9xVb0zF00MfLRIUoXv8XV6/6w8SEOLAl995dL3HXcyKx5fE
57iePnkmkkK1a8SHJeDLRwPQo6oWl9fynWS55cmq3Dfr1efpS9+sOwzfXuyN82rd0fzxHq0dDyh6
G9+Z2Y0eXzWtCPT+NNvimEo7TMMu86LXllDHEXSjHKVvSERCflI2WnFbAYm34QPjX7pd7tBH9yla
3CuCtm5+YmBPcWg2Nq9D43HRlUwP60925fc3Sh7NheXimX2sT7RfNnL8OxQQiIfSErdbNLhO1h02
shPtwe7ZemUYdqo4cYRuS+ZRKWg7+UY6S9+UIy+Jv+fkaXLfeQjmw+TyXnhMxpknziy/f1UtUJCC
4m2v36lxhcE0CfaNckfzYpjoIjxlT6gUAR490TwHD9a58ynRGnUUlBCqLJ4VVpXczR1fWY5Wi5e8
RcWVyvtzgf6TYeaKy46mDDb7zE2P+F/QPeF3gno9U1USZ91Si7Yv3zmYPkpOkXbyK6rK8FCABD7x
4ql8sieqQeXIl0e+5MQvow54oXE3zt/5FdorvwbxYdpQnqyx6fxWQpJgY71+b9pTTIP6yoSI54yV
kBc+Uuzzwxz61l0vUaDxoFpfkIaR0lthXKFfkh46X/eoJSms5Hy4AWvHE84bT7uj/ueoaS2kJtrA
gZ99cFs0/lyCofiy75t9Fdy273zWgbXjrRTLgSZ7Tuk2gCr0nPPgS/GBXpR04sjZ3E/2w1pKdT9T
dioF/aTJu6A+EDSe6Czo2/E2+yAWb9PbC+9JIwPLXKYH4gcodZj9N9rNjjq1fiUXS/50vOURlKf4
NpnddsS73M0PA74EfnGFqvMa06fUdw6urLzJDVzJHPbP3J+le4TB4j2K664BO8MBSJ2ckT9A/Kxl
P4B2+mBeZVG8X5CgRX7F2pLUIjNftbdN43YmOnao0QAPSxTXOL/ZDwzSN5WxoWqY1kpOVTYOogrX
ofXtdq4xJt2BvY5fEZtZZKIBbighwimVbgyOtusOAMJO68NXCtFFg8b+8JzlRBa3dJsqn2YVVX/1
QVVOZn5DFWURlhjfp6MyE8FYgwCVS0bkO83pqrw0QqvWkUJpaNUmzNK2pXOuyifjDAMWEhO2bJ6C
UcO2KK6d1Td0LQZ2ea6aNTbsfgvb/8veeS3Frm1b9ot0Q948VsqlJ0l8vigwC3nv9fW3KY9ZdU9E
Vf1AvbCBDQtQSnOOOUbvrRPOYp6jhhjsC5W5OPpyeYq4XamI1QMIE8UtWfypXHl9ruFJK11CpKL8
j8lZ/5Wt1XhJOFFyA4euwnMaOox+qGnWG+xYs45Q639zz7KdU2dz7+bbyXLGCxmL7ccANoLKX9tI
op9pXv0+9ztxF3i80D1JboSjqh57YFEcIvMMmH16nMyzJNopSW2Woyuu7/sscl1zFV6axuNOK99Z
r7gDMDauJuHJ661TTjkEbKA6qWScu6lfjvbCKsCyAqGTBpiMn9ThhEG1Mtnijxn7iugK4vMICxuW
kOFwb/kRWUycd9heqd02GM7NZ1ge9B0p0tkx2n4rnbMG8fImo06hEB7ZoGzlNM1bGerQsf2e2t+8
YPj3yHSv0LiYnbaXn6Vb7fBQIsOLWIw5bxy6TWpSGrMgq3tFBcNNlx2w86WmI90F6tb4shqJA3/0
Ucu6m3yGA7Z+mBDWU4YmontNfb4x5IjqkYOwNAcuhbnLb3jQJmOvrmIDKNX45e3cjpEJpg/4Q11q
S9SPdrKlsG1cbkBgIhyejiIFiXJqPzoe95yoSAhTm+6qb1cdIvmSgo3n7mxu2m8eOdQ3PMSJsWG6
nNvaSuzBgL/pKOQsp4Cob3qEqhAUzqGJ28VW6A59d79sU8bBKtyOve7EYsKLG6l+l55K0PPCNpPs
/ASRSHEYdraPIlz1/LYiyvdMWpieRJ5IA5HSJRegfcDzc1XdJTkCpRojsZF2rU7w9YYcDIHcbAa1
Z1O5iB+1sN5CCId5NYf+x8SAf6mJT1W9XKAd+2NGF6z7Rf86MunW0AK9p9w2jT0pJ6E+8JmZk/dr
SWbdeS5IcXFUVn6wc9P7pBFr0dktiAS3tf7oOqvQR6+RFujjEiXGHlpYl5DN6UHkUfvHLnqwxE8G
6vwp+hoFDL0QC4JjlK4ueqltPl+xxnvR+V6YwJPhcHSzzjw4xtXS/PxP+DJf2PAsJJPxQRUPCZ1d
GUwCrDv6Auy6OXGBfXFMFMoQnzivn5Am/bUnCPBQsA1uijehx566CZ6DLYduArF70uocCHp7MTFq
5v8EYw2P2rWlMaw6Se2TvG4x+ty09Y3wB5rGAxbdLuTkBMOAHAGIL42tXYNHeNDKT0Zm2yuqbNw0
Qr5pcE0/hSf6u9rV6sNN9UVO/FDsqtong1l8wu6uDA7LmHQLjta1qyW7XKXXjTvADhnZFXmZ1WEX
+6YMi5v1Zdqz/nArGBv+JV7rTNnWxlHrzg2D9uYwD4+xdgnH5yV7Vwe3hKMVRR8KvwAdXQIvNrla
byB5x+ZRAjHykH0vitM/Fh/jrc44yjvswKySB2JpnPg4g57aWPv2yK4sFxjcN4TYFnb0kD3IL92F
QQwRIKCIaEbDpLKGM7KHQHVUlK2sF4krnLDAxsTH0GlDePDJigE1NBE3+gh6DkO0Xchua2tHhET+
vOfajbgIgtviTUftGLG6ud0xlFgJB6egPPg0/VO4XZ4B24+cLQnQC7kiw641nJCUR7N26tqNjf02
qaiVOe/ZS/TZCuZFNHimqh22l5vlIffndbc5WL2GpmOe9BeaLC7ceCQWKtJxliru2rdu8ALJK5i0
07hjjgpkDsoP56tt5EnUKIGjC5sGY3tKcz8lEZHIjAfhcJjzHWMM/REDqR++yP22Thz4hMByaMwR
KbxRP9LTdAC1pWwBnChbxcmvKO420RGeIoQN0CkH7UFy6HizKkBO307HEhho+ImhVeT2sZv3Ylcw
/HGCj9oX8Uarfkmy277y1WO/w/dcX56Cs+ZgKn8QaClsoFm5JILOm+kpJknRjahC5WP+O3G8ewAk
Pj1jgPUIyg6Xd/0jvPUvJF6I0T5x6heVK77lN27tZDmK6BHAR0wbttU36aqFvDOn51I+lKbbtE+8
0K1tsnpscsgDsOo9RlujsG1IqgsptvzyRMjKuiZCmGDNP1fdRt4ZbvuevLGKih9MyEIfwlWn7OKE
9ftQkuprQCAlQehWxc967PAUS9davZARKxl4snem9EvVZTZbagSx2SVkV1F15zm+7oZ0qg+OTmx/
VAjCsB5i8hLRRzOBGwnf1/8SgM4VhzxLjrxb7BcXMEC7a+CLs2YeognK+x50TRLucl3hOL9ZdLuz
++P4biBBoKY13/Jj7Oeaaffx7DdvaBTK0FVJ4QSKBDvswDCLUxUjHUZtJsKgDZyx/lGFNHuSLSS8
dplvsJCLBWErOwjbK1vM8EeJpzUBjci0nZNfKjvL7FLqw0u3Lov0SKtf3BXrmR0liRvzQ8oN+z/d
DOE0e5/cBfDBKHvJWuSAmtywrsFLcKNztB1/GP1xakKbbjA32YQv2cDZ03C7N0vfI7HYxK+94QEp
U09QMD7W1Tt86RgNbRRveieP4q3/wvBW0n53pG+N7oljbVOyRiw7mHdie0znW/ubEQ2ooJhgHbdO
xDYRbsVz8Qu9lzUOdQEVx1EiMYqcMS5Oe6QdINNGwS+8yXaMmdAH0T5AAUSFwCqPoqMC+PdePWH4
bn2iNLQteVicjJZ639r5FaCdlHhB9VmS2EuIFGIcbPA2zSHrHD2o4wapZ/Zmslet1Dg4N5vgJykk
N93lZn9sFUzlXMaid6Z9/NE7Ap0iZT29RK8DGB7Z0RY7ucIqApcwW/VH9UpL9btLHqm0BOI0Ln3n
hOqZXEqppSVcMWZatiwd6d4CQiEk9rAbz9Kb+dELG7/2Od4feSQVb3jq3vSPiFWUkbhXhnBUvV6D
MZlcUiSlmeYjFej/cAU4Bf7mhED90TSuqXpUrqQqWy8GOKfhlH7KnHtDd+EWIVXWw8sAlMVlSACN
gmy4r+qr/LZO2r7hZE9f4wG5AGoBpX7KeKD7yQa55FKq/ElW2w/V9sU6Kwfujnir0cfwtYepegzp
L+y7vSj9BsfuK36p3ip3rcoegudC2YbdQ1hjWCc9OcXX9qduVZ6WdTFgS8pAHMkvJhiAP90G0NSy
DQ+0BgxXNlzBVVncNlQALMDb2B++sGRuBh4f/tWIodth2nbble9nr9eR2GQ/fKS8PVnnut48V155
To33hTaaJ4IPKmBzusPT1TqHN+ZVEZkR4gdhH0/F6ycDIH1dbV+jN0qohFeZH2vABnsxL+SmlNQA
gK1YZ9+Ms1Y69MUfFFbydGPR/Nyg+uYc7+cn7W36QdRb3pRr+RLsenVjvCHmfeZO/LNGAxc1De1X
Ndwb12dV4G/7ru34RdoY5wB1A9k153QvnHt2ZG6F4JI53eLU/rDpSzu85UgWNw9ptB1kVxbfl4Nu
63uKM7obqfzYjcE2BekB+aQUjp0QXsJ1eEqcOWf/+7ujss6CAGY+ItG0vHAsFVvshpSZEbrluRcM
BF4gJ/KRCdD9c1YdE8C+sFGtBsNoNQoikaAhQ25WxMo/ziBl//V/8vW9vx+q4YDuQXwmbxOS+Dqd
u3///c39SzsVpTmrPpwKZapZB/7n96dyQyTouI9FBjudoGNiWt9AVGz+8TmsJ5Tokal9Qqenbc5x
2Oij/+1L/+M779+ulcyK/v5rJa4iL0vbJ00z92aEsJlB7RaOR72/v4E4wM+4v0vwBhrF+7sYoGEp
g3sgfWWKDn+/fPj3r/n3c1a4uq7+fnz/mjxr4i1bjfcfn//74T/ei/JItO/f8ff/pGpEZkfL1vT3
f5hKxw+5f1yO1GXEr1prGhgm8r8//v5nowiFDSTMPFZtSAHJM51X1gBcjZ2zXnu4cTF7Q2XR0Kvz
XTLUW00zIji0ZLfJSn0Kc2ZeIEBBESrPWMqoR8enVrK2fcXxL1XUnTB0wB2RTzSwfDtwMRs9Mq9x
KHyZaXdqVflmGR3ENHSUJM2kjUCQTa+8RQo0PYWRhSVYCEZU+j+zoKY2Wt6CmDvS++LE9IdckugY
D6o3DNJWbJAVpCvOVdGQyUbpWzYmE9RXbdfNDRo8GPx3rU86EBOnTi8K8bwbqUyexnE55AHlmVi7
xTA7ibSVE2TwKrVlnV6S/D0MqVPocowc3jTT2gntRKkIKB3Wc+NZDcFeEUG6bQ6O1WDtUsLL8gnC
YG/0a7JvIuzVvHmpYuFT1JfHQku9IPwaB4VZUMG5mQXHkh+WpijhtFsmU1INTlLfnYxeogG60NQJ
jNuEXBRHWHFBahbaZVORjZCijuQEwPSVXUSzPsIQsV6l0tApx0E4RRkxLMafuZtkJ63kH5QkJzE0
3kPC0xwZZMGUfktEIY3ZdzESzzkWC0VA1KJf7X+jwvxijFwcelEZ/FJcIj+KY68Stgu+EppQHKc7
ogWDrngzZriAnbRv6nmPmGSX58xZFhI5Y/naNsMFhtcmHhvUUcV+TpkINQWiLHKzOmJaRp1ajOUe
QBgXXX4hzWgwn3V1gQJjyG6vLT5wh0NIz7PTblymLzK9T5KVPQCO+VKptrKJCMJFCl1ZJX2PrkfO
NVMS6U+V9F9tSF7VRPwIAJ0HtUHkwhWbdePYGRK+hEaLDhFItgD/A59mVmfViu5U02MdVuo39H+7
CSDHd/N7XjX0Qa2ebqoC9mso/khhAcO5Fw5jW0IaK4ttWhv+lNMG03rOVOo6p6awTBJh3kV18lMC
apcNgkBzYJomu+vcaYAThnbaDWlCgqmEaBdSV0uI0IZ8iepM3PPHUsHQrmVTcAaF82Quv069hFkp
X26gK1lSZAmtTNs4yAAEB23gB2d9pk+hLZEkasRN4lmK+oc7yZWk7jUYzc9u1h8CptLLmv23ELY6
TcNhyGAK6DXK3QH0kySewIk/GRGmH0kBGWjR/lBG+Tq9NjkNncwa5F3CLLOSO9kOY/VF6U3ifDT5
s/4WFeuXxGpYOCWXC1wym+x8IM878CC3kDU1z2xeAwGNWgwBpwa4Fml7KL5nfH4eCt/gjPj1YCXd
H2m0ACVxeMgq/QU1eYMQE/UtTMrTMmifeoF8YSKJVWAituQWGcyNyNRiLn+SOXfnQOkfUrE0SWA9
I35+kGpgiFIzW54aBr+BMibHsX8njYRhI/FSWqbrrqQw3Y5miTiOxirsLP+FRWd31sgubppETbcU
GSv6aPhV2+UJtXOMjoFjYRDEE+6d5KDr7VtMgBgv1thtUADShrEYdhAbnrrVayblmt9py7kShNeI
Z5Orq73HulV5kkBHJhZ3ZjgzqyTZr++T2zxKbyTKL6uhLgRnyYk5jjTMCTNA13SO7KAdd0SSnohm
OeixDNV5Fs95lFGpjuGl/DM01U/QMecBmbEQoxAtolOTIkxQVGgbMpBt3WhdecjotZE5zOrGxCWY
Y1LJ+lu5MP3UwBQBEhfCLfFfdMym+BJl9U2r2pe6GM9c8/PSyNuagnbqE6amgvgWmjS9Uus5GOtL
vkLQq+oSq8RGCAUbQ2PA3QPECm7vCYsq6GRFxxxRRhdZVVKkwRkdeYLXE+AuGxmFqS1oGIZkHX6g
ClZfHLJvoTQjxNXdr6rT3iK4Yxeq6VfK4m13SvRlQoPYIQ2G2hFw5Gf9ho8EUDhVESMihTO6p7aP
f7tYni9Sx91PMokXqNZIC4JdENlD6eUmqL4462E7tfV7OlWQXrviQbkodEKECgVL/kfLZdn+0VXG
BXX0kXVferTwqIvyuClnsbClfHER6u/lHABdcw6nuj2jrl5VpTTUpXLmZBM022DMmNZ0+asQ9V+a
rFSOIa+jrrVXpzbOkJPPAnNLYHseX2J9aalOrQdkn/ImQDhXMfesZgTsJMhk4Asmw/DFUmUMDCJk
LOmYVx1NEBNt71SVF6Vg9oUUt9iowfgmTta8AR+3a8ogtYtJbtFUazjEAeAGYsFd23c0Qpr0WVzk
75KAv5J4Oyuyp5BmbaVRPWWISwx88ptk1rWjktBJ7zh9RnTE3DJP0BsF0LEKtZTssbUV0l76o6FA
Q1BExgxhYKE1mbItGJTgFNJytHJEn4Yyf1sZ3SkRTLOb57RoBxr6qXmGOxo40dBb/LbMSYpimql0
JBrtVXHt27r1BlVcwOXRAjDhUMHhQnU5TU4cCBu9kUgmRhzmtn1F+q++/f8MqHu2+v/LUmZphCL8
n3Op/leTfhbtZ/s/LGX37/mXo8z6L13VsM3IJF/IuCWJmPqno8xS/4t8MUvHQGVQhmsWXq9/OsoU
/b800cSbJlmk98CA+htMpcCTkrCgYSf7FxrqP4Ko/m/BVLIk/0fIgyTxz5EAqhmShK9N+88UpTqu
ZbWSe3WnZaaJY4jUBkrhQxRrr5lqxLteZgA06uq3snhGC55c0ne61Xyga4U5AguDUKv5ydTzj9ai
dtcXs8GfXrMrCeGLJSknQpzjnbIAKJOVGPxBzKA4PPXiPLmJjPo6Ie2CTr1BAncy+ZaQuJHaOhVl
HXZjKGyasZyQcCaTJ+RkB2USEZOyrKQuHFQk2tIXEF+SXtujWMQDQkCR6aLBgs82zxpaGr/poOhP
LcrfEdiu3Cd0dLUAA0lHn7PPkD0RNEcSgEjLXUZXJ6kU2qIuusYcXdTCAlkquk2a33ZNFb1U1aIf
CICYnb4eW/xN6jk3y+UCZkly0paNqH2EgNUdQVtzDjdyqtcytbZlxmAhZfkuk/iyaIIdj8zJSzmZ
HgCCEshTel3CqmyJ0HFlVUf5lQeTHUIjLjTjT4C/wIfH+451CFzmyOSMQp8oDqSPZSEioyH38kwe
wLgrSfC0Anp5TXtqBw4pcqIgvZ9fx1x+ygUdrnIevVkLWcmQOlQE1Tj2dKVrvGX8DbLpoWs4oScE
QNZiKvrqQBhBPFS63eT5Nu1j9bAmoGukHjxgpiT+qqW71tPqHVTpLSjT2O0KsbGDFLwwRw3QNbWH
+82DYV56KlhB5nTaSZNMD/a9n1jmHthn7VURJpgpA9kEC4CuKHnZlCS1Dn4iYtSqWc+VxnStbpoG
C0VJD7xKwPcVt1JMr5x+d0Zb3Rqzjzd1bi3nQKBP1HYiXRKONDv642c55NiYkG6p6+QiL2Jxq4Wt
BRH8pU18o1hIhCq+k5puZzRdO9QT5pxs+yJn9KVNt8gs6U7pLPa5ytlSlB7GHq2kXknbTjffObH1
XtYM5H5Y0o9Qxy8W2Hirem4yE/V2Bi+NvO5PdUo+VBNwrd7z6tZa+WmAVtqEY4pTzBSCTSwISHRC
+ZSXc0o3MCCgmpY6m6ErQ620jQ61MLbrD7GK/yxyA/C0pOZUKqbumEMwO7GtVk6yrHYGXIn8uuHn
IEOxSIOLkGDFsPL5PVHkrZwzhpA7Z6zX9lobWlcjH7aK8IekSvHaTtr3EGeqnxbhNinanyBCtZFm
c8QFlR/b0XzKokFxX/FCEhjCb40di3mqmDEPwcPVIOEacQm0VuwIRo1+OU0Ogzp2tkLKlhNE36nU
9ptV88srSZddVm5EfyXuEIwcRy3dkyoKhTWFu9GYAiJ/5kR3LfVx8PVl0P2hj1+jnngBnab7xAMd
yRlZB+pHmVEHNh2kM1q7VUdhS4TueOJvKsf0JMXmNeGJ60zzSALJOWiAstIeKmysfwwbB0S72diQ
CIO5zSSuIzMeVcHCGD7ac90zR1XvpkGJ5i1HZWAu3/IwUsDn+aUGD4RuIH4OhWhwQnk8hRYZ4HnB
OSivOdVJA+q0sRh/BWWZNkJWf6Cdj+wFBJ7QJHtTUG/0PxgINs2OaYcOqR3llr7H/GkrHRjNmGz7
DQfH36BPTQIkpuAQXs0KsnQa1MKTKpNzY/xkRWLS2CDrNCZwJdQ6KOU4RV2RDoBticMuD7K9DIHd
nSyMYqvamT2A21yFhl0OjWbHi/ExFvN1mij6eSjHXQU2OBkD5ZSQmMFf07SU65S1w3QK5U6z54pM
aXkpg60Rlfcza8yYjKpEhgLIwHm6jTPB0KJG30kwvtT41GjNT6qNoR2mKBAMrJJlm+VeE8mSz6s2
WUuGkiF5oLuXQVViwKKHHJfyIBG2ZorgsxWtXQI0EO33vBkxJ26aSYiPHaoZndVnm2aEjmc/JRmq
dGRx34bmRY517JSZKJIPzHSizgyinHr0LbplHnrUKnJXCk6bCoOXBMj+yaKrGDCI8+Io0ETseIoZ
YUjkCeUMc2a9zXys/PaMPYyuyykySX9axKjCLooQY1ISwe/mec2yULmhI8GWIjCv2RiFXlczO9UK
kc1sgnDUxq4SoDmYBl0HZopXu6R5PEdN5sm5LHxOUiZvp6Jki8WM4FoU7cNUfcSxYYKu7c5TXdbQ
DqZ3EhTE3QTBvCMRCCc1895CsIlgQtwVUdNqlIebOH1owlA9sBiwKENUtmN59LUAXUyrs+JZm7KB
o5vMjQVNAtBZpmivZhm+1rpguPXQMJrQ1mO1VmDhDcrKi2dTRxF8znRZ8ccMF8+o0yuTw/SziseX
pGyW18XctgSEOb2CSoAEt0EZt0WYMAOCkOl1BRM2fdiaM65ydaofimHJEC/sQwWFhloYJx11Qkjc
1j4wlW1T8Cat4u0Y436aJOt10KOX2DK9UKO9rlu+qJL2YVbDscFn5cCJ55VdaKzJHMYJfkdyGrCr
DhoEvAE9PzvQ4GK+rk22Fz2wAqda+MJqQYY3QNilM7Ev0vmJVAd8efyOAgsJmo5Y2JJQT9eya05Q
DjdZGsyPc67f8AKs2e7jbonJR9NCcMolx85GRB3T8CDjbPQlMqhPQaIDhsu7Y6uhmhHLbVWsERNx
/TnnTp7IhwLzMgN19ddSQBOTIIWlp32J6mZfwakRM/w402iVZF9aIi1KJq/LkJ2kQ1ugtco1tA3B
omwlTFA7k6rJLLmgcW9txSX4Y3VveaKpNi3HCplQSvQ4pruJSDUpHRkjGvNFI/WLGy+V6psupswM
sHJLI30zg8WMuWW1oJ1EDN2nsS9zw41B37C2qF8NDyIal/59EMrWxk4GASvTnYV06u42l8RuioF5
KaneDllOWuI4qeGBhKiblNQEsMsGFdCYPieCYGFkYdfGNYZyHOLCPuECGgFjfyNsA0fJ23eoTiI6
j+pkSFPCVz7XmOwx7jJLgvGdzJpfQuriVPqppjmqn9V3U6ShyHqEWrmN22RriMvOVK1HWbYmW8uo
BGN1fptjpXaMtps2xUI7WqxbgZnJhKuxaGdiB2gcNQz8gp54ryAibErGgW9b9bRbRi12kw4jkFoG
O9NYUAMSdWMvZA7vqALpJpm7SeFVJ3aGW1RBfDXkimMNcX+sAGg5nSblThMxD+VEue0ty7JzpYLF
rESfWUogFDmZXobSi31pco1S4ehp6B13JDdoVgRvGA/0pX8epoFpZTuKp8xwIXYa3lAkJcJK+V0z
6sotdG1jmi2G1LXmSoXYmUeTS50QAjuRHSEklbMO2rQMdJ6pHyvFwAuuswXOIkIO0lgmt4nQYkqo
WRJNQQ/fIykBZCwE6GBGhiZKN/Mr1eJ1ySqwgc01ipXQ1hgpb5KWeRAvQtN2u15S3tq+mwkrwcyd
FEHmiopOKTEajjCQcTX21rDNOs3XLJpGOi8m/RudtBlsUTtdpfW+vGfULv6QEOqEmWk4GYtxk/L6
qw/C2gGe+LVGk9GwaxmhmgWdY1CnSTYd5h7L+MyRw87l4VdqQ4O01bYEUMqiPI9EjqpYCSjbVMpN
Ss1AnT6GclTO4++oVJ9zpHukDCIEwSkbZxD/o155Jy1u26cdUpGk21dZTDrtZHqUiOa+Li27W2H7
SYW0vTKQsTMfHvoeTni0XI2a832W0/FUDJhr7fScDhUD26rGlN+phdtMpsKpo7ZI9QVOpBvptS1Z
3kG7Pi3GgCasW50fHSU4Dt7PGEdxQbGy7oZhajD5zBgLTzqayGJn/JhG6GpiLzFwKXhOAHWYo7jT
s+FQ5j9LZJFrMaDFAZty4OQqPpOiocUQJkqE+TEod2oltO/0L8yaQ4/au5a+ZhqIhgscFcfMhKmS
kB1S6EM0w3pZ2xEmYIQCtTvoQ+lxWwf56jvl2OIY8XwMZ3GHuVo/9YDCbAJLvhd9LL2ZPac3CgXn
NalmoBXw1gprXD3sYi+NBgMjuEJ8ZBRRfGXdg4oMiNQBkyWuYz5UCoeUB3DXKPJD1Gsa4p3uzYwi
RqNDcssR7RiJQKQhPXyG+PpAm7EYnBZ4bsLG+NjPuP0jq0d113F7mOOH2IMoUJpl21TKb6ZkT4Df
MdtIJzPCKzBYg04X1XKzVHwIW0+MmRKpQXsE3scxplFMd5T13TA3R5DEOyEVEUDVymtoICio+7H0
CTom9WN8WTiFwd046PLDEFJLhKIMsY6+W9jAdJ+ZqYaa8K2UvthRyhbtgJdijQEouZE9Fb5vI7R+
GgtfyYjuhl4AMRglO5ymUJNw2JHcfoW8yGK4R4vEYb6bo70J8gI5GD1vilr2cwmlUkQhZqchrfUW
cHld0INWczMBSpj9mqZxjlrDS6TI8ks0vzgGrI9Yld8kMeieLEO4igUgPpIJM9VS7SR8MQpeuTQO
Ri/kyF7MnE3qq1pxmreWYXUwBjrclnmD+/VTSuEs6HFqeXpLlZUshQMwAMRDmT5bxnBESdtsy159
FiwShapm9mYs0734nMAaaacJrSrB9R6UYghPMUPhfOlty6wxGil42uaOCX+sfRED+VIlCS872Y5a
nmAIb9j3KKMURNwY/txxxH8nVcjm61QnqYvksZQOJIQNhnx4T5QUOvRQfnStENhlLA6ePN7GOCoP
JUtBXJimn0TykzlNdiaq1bOa+4Mox25MrjYlwkVsTcMZFkSWPdIcrUtdQmpIjkq+izDCN1cjJCuz
0yJgfme/xKFuCc0t7AOUiKKnNkvtm3ReUJqMyL0UGXN0f7Q0fabvzDMc0f2X+B03vbyKfFA10III
dmF7KdLbSCLjUR5bhqFjcjbE8acvfuXRshyozCvIl4gdLb1nd2qwHmvCGtTCWUhgwbRleAVJM24e
Il5uy7Ohj8FjwDg1MqbVv4jLo5ZgPPdM7+LJ5fQmuLmA3APq1zULmmALatvOO06VZi1yPJ0hqsy9
7pRZd+xUbWFNpUfVRoVnmOKzPNbGzlSWtxxHlZAGdp6wuJSBdEpzbFYdFY+eQKoZCMhzmtCEF2RW
52CtS8KAc5OSFSdJE9ClmrPEeiq+VoP10ig8aXr3qkNQ9RRd/h7LkE8Q0zOr9XE0qRyAGUcnna6W
JoenvMqfB5ElKkY1IQ7IZ8M8eZqietyQnEZmSpKFTxkyA85i86mraQ119La5nUT5WiwxeicRk0IE
9iIpxk9sqWNLGqWhKO86UV6nzuqe4D49LwppqnLLAhajFr/bYdue1/of794/TvIfIg7KnRB3ybYW
ACI0kNnubxg8+kQdq/79o2xlkNcw43xTDS4yhqU5NxBpR4W1x8SLzhhf9xCLSH/znvGcKu3unlht
NklnvL87Eg7W0XvzIylmJUv77f0waTYq5tpwolmuIy+NmJTP9fhbKG26i6RV9CZHl9aQX3tACE5l
DsVW4XgnDUiNgI1r36Nw0SOt/xqzaldnzLKGVisOLe/ZYq83tDjGaaPEIHwAUK0DN/zdXdh868aE
O2WhYaH1rGiS5nKlGRPmKLAkOX1YH9fV+zy7wpNoROpGFMeLEhgnYdSpIWfiz+Kw2oldTxNIijnS
iVul7eZrIJSo1FqX4PDuSkrON0sRVllFP6lmvk/H7KaPI4JQYXRKgYzFNDzLxqFhijgqZuovcQ+0
M8K1il8vr0xSsSwM7KJ4izFX80cMUPIyAqdmU75mlik7nVFhvSoPkoi3JgGJkSdMnCCTkcYMj0EX
UpVQc8nCRwOpp9M/rEomTjC/1hXIFwrE736yasYkh7jMiZrXpd5P6hB3+AA0QclW7XZFLh+lHjet
eOmt5iTNaPmM0pDoz8L/KKRqUzHZIRwJ43lWPC2CS0n2yMQeLVLXAagxhvccwQxTj3Az5nm6H8d+
l8UJ+m/Fa3CNppAD8LjUS+CH2ZpDo5xVRT7Os1B72gAogITBDhpDRO7cvyGr8vrenSP6l0GqRQEq
ImVas0wAIYxTPriMkL+rPJP3+hI+tNxK/v2joM5f2tz8ige6JuhJWmfJ0FD89Y6roimzyCDdzHp9
X8apsmq8Vs87Dl+6MmAwEO683wPvEEng+78b4odsmR3Cb1ip1t9cmJbRjxfOfoshwdBdP9fdyf3G
GJl+HCp+OKS3Ul0em4SSH4zhP0nQeRpCWfz7scQLRXZPtLv/ivc3850C+4/nWd6qtNN3JSejTkks
r8aiuxr3k7uHf5h0w2uC5hS2ckJu29rM4bQJc8J8uz+M/7ahq6ts6v5Pkn/Fq/KPd/nZShrTICWn
rz/U/JBMwBBw/4s1o0dBcL8O94+LyGo8Q56vmtJ/MS8/9BHtk7Hl1dXIkAuiGk0iSSQjkSsq5RTn
MRDC/EYcxlA8qVa3G+Fr+Hd7/H+Y7EsowjaYstBu7hF269/RKNl7zW614oRbRqXEDemDumXe0hGR
Urqmsaae9CNlo4zcvg0wkqBPoT+a5xASplXXJYAu8urCujKpAOs9qwjsygEQ2ao8zy2r2kbJQltq
VYqBzvQVvUWuEyfiQYwDXPlNz4lsgo5kNem4F0P0uF0D/CX/b/bOpLd1tcvO/yVzFtg3g0zYq7cs
y7I9IdyKvUix56/PQ32VupUCEiTz4F4IOj4+siySL/e791rPeoCv4yXz4fFz5uudvcwSg/jgaBuC
0aw1AXe00Mio81VddGguTlW4VBiP9TeDUr+2ymaPemE5hBUtf+bmtMNiVFopD49nj4fHGScS4oC4
ARXAIxpCxklNpnYe/utS+Q98MdnKLJgVaOZpYV921cIQSZfF3uIfI+lFQF4laceZr0RO2UCaSDuF
Qi/xULOtqgmfPJFDv8W1k9dFru1NOgW+OHX9+vGgGDBFtJZL3jBI+VGq2iRpXQFKm1p3+kZRgwww
Z7UhHDJpKNXZXEHryaMAElSyGbmxuaAo5H/xjv8LHCFOBGyq19YV7uViBF+ACA8m9eNhXk6N707v
uMtK3U1ZWE/KutPPYpm2uBY53vKitvvXEaGbY8rCt9BrbAX15KserGnLVm/ewuskmOya3oOrOBOc
rBmMpYvDJJjKTlwe6iT2O0Ge/KaJX0WNLd1oTv/+d9IdunGqmytjvEFLi2TyuIgJNJHtuQUdia1u
0unKEz14fEM5jLAs9MV6y99JxbBt9OhvUMkFVvClqPdhCsQMt4E8XHtUA8W9DxQuNOjaZbHvVSXs
c6sJG7qhUn/HlyKQgLWrNXoQ2thZ3kBO7Xa8VS7dqxO9BTq4d4okeXnT4p0ZVyUQH1ZQaOzikW0p
eFbSxNT5ywJyV6dKh3RI3fQNap+52HVWTvuilMpdNP3dOine6nJDD4mGmz3HU4YxPg1NKF/+gn6y
h2FSF1eILO1YMuVdf+8QW5oMFICJb2N0mWFXCwi7euyobLEQnAjv9dVgN0X4lHArNmZUEj3Y3aOa
abl2FC1MNNKIq2mi26OJ+VtXzwMZq5wM8Im+k3vxVGTALMgiSYOupsYW4XVUCG50EpY0udp0VsyH
OVWaq0tNyvYkRsarTOiARRmH2z8PxijrtmLOSM6jrdwbOgFv1pHGrXiz+6nONwXOPARWLTUIqpwu
4VZntiQJT7K8NhtBXj+egdX0BAmSgijmxYbg+fxfDwbELeBIFGed8TtORuLGWoEKgUy820SSFHFQ
EoFzPKuXh8ezf/4ibip5PUZEI2ZMTJ3HX4gxumG5ggb2z/c9XuXxzaqUvDb01/1aFPR1r8r6Wr6l
Dd7o5allSEI4kUSaCwQH31FfLl/95+E+3Ix//bG84+i4aUXmSL1CiYa5rGyxBJnzAjShT76+RqK5
HkU58xEihvdocnMqwqnh5BxqkpD7e/tFc0XlBaTMARFnDVG8qaBZjValeNwKOC4sj1cw/Mjx1FXF
qjpMRBIUAkaCOh+Imr8SwCihJFHTAQVZQTEpRcMKvZnhtCRl+RqrgK1o6PFjkcsbgVJL5iqkGPBG
b8oNRbBitn53a16SjD1uZlqXITMjJ1dAqHFV0W7t9mUU/+SViqTOyMH3DRWjt7snN4X+6GGulSz/
kIZdigxFy+ik9TohpoKcf48i5huFjyy/N9+WwczbbMldV15S6w1UOq5ETU2RB09nbtmybViIypA9
LRfnyYBjbJs6EfX3ln12YRT2TQ3qOIHQBziCZgZsmc70xltxyRsk/kv8eqks2DVWPC0mtLqp+BQ0
2m1l+mQ28RoS3jJhi1/64iMpAPtdxYMyYU01xeJwgyTnVkV0jtrlYr+Rlpx7rIPVSkJkgkKQYoFU
BCk1kLYaJbY/2trSHfVSFPVrU87Ro1MXLFW/olR/hlAx/DJCHeG3MuE7lA1upTMyIe4McLDkQy6M
a+b4T+NtDIY0fquXiHQrf2kZnHJiMc5ChDuUL8jQlhim7OrMN84AVsrAskbdZutQO4D0DjMv1tNd
hCXJZwQSp6ludIyRi989sVE3BoviFRWjjGVirqZ9kckM9l+A5yAvUuSnmQWQKzhalFC9I9c4EcVZ
xCMXvbfSYtUgHhsx8GiOfD7JZ8UkAPKYfyvrfX5jmiM8CTJAHuYkupUf68gFeyTZbVTu9UWYkxir
eLR+eggpdQQWOu6TT4Qb3th5XaUQgJccI9PMYGYonnUDl1dJykbAQIdC2i5gqA2QBjp6BmYfSLT8
YIbZqkW6qSpvaQTe2KqKuyHqg24AroV3lSnElva5Ko/7/E+Q+zBpOKra/XusYBmWOVHe100jX1/v
unSS9G1kaD93ZQ9vl0aYzIZ0WEAKXbaqRyvdTII+upqu4FroFWnD1S5tHs8eD51ylTcEFXPjitOP
akZYNRkUZZk6Q9KVi4usLam4eo6Px4pjJuuxXSxLADOHmmu8EwOzSY8dXDyT6u0BLUcy36z1u4Xb
5fHnpjFmN7lRdQ9ya9nZiC8jpcPYDWrNHo6Vl0RM5T2m9iAqmZA9tnOusuwz6VVwMFu6paS08CAT
KUQoDS4xQW7uXnI1iBxJXQKkSM+4ggcnTQ0fll6aNBQoEx4PhmEckZ3e/apdiFqPFK/JVKoZyPCX
PospWkk2Mcay4+j7KjQjA4dhFS1yAoy5aoQi/fGX4yFtinxNx7VaS8vD+KjQCrFHWkir2SnIWXPl
pHTSlGuljOXFPU9QllFyDWfSfVwLOpxhjQEdgakacsyZ0OcCxl8fawOYwnnxqIx4ppKCeLXr8lCw
5VmLH8pSb7ezcDJLfpNSWG55j2+6FwwMYh0H44KQahZIFJs1XEePpyO4VFCHnpRha27M6wVlJ79O
kSxBB9ryGz/I6R0fDTZoVBnga5VuM14p9uSuoBW/VKiPhDGCTtjP/PPnUtJWsHRBQTySSf758eny
RhjsMelmbRGBpReZajo6YMl/pcw9vvbIm3s8CPJte+PSpz6yxjWlihGORuxF+fyuqA1q66F81Xop
2XAvgKqR02QiO5gh3Q2oLTHcbyK8TTyny7CQ8lfvCLeiFditrwastynB8NLoEnej5QH611q/CmNA
tIi4fjxoseGZWJnC9vEbNvOtdHNKHjoBqey0V4E2lpQmflIp51xgWYQeRJSvZCyYqbvIOt31AicA
tTZ7L7YbCfCSpmFF5SlfzBtIfENrnf6/WO//SqynGpLyf1LrrX4+4/8lqxFE8fIv/l2rJ0nSvzES
5j+KJpGwRqRy/67VkyTj32RFkVh5mVkscrz/yX4nw5Fpo2iYFmInFH7kKzY3oJ7//b+p0r9ZkK11
CkqNSZQhKv8v7HdDkmHZ/2f2OxI9dHq8L4vsR5VR4H+JaszI4e00I9L30pTi12ZTNcTJFYHezAlV
kYACk3XZUz4eqgRLr36Nn5nXwz6SkmZJq+bp4yFtsJk2aYOJs9bu68fDLMQs08vD44+3MWWZLmE7
54OchAqsjvXj4bGcPhbW//S1pWdwje4b5qmsBdkSWpQsD49n8iPcSqXxCmAETCcA7mpdUW5Q0y9P
o1ounKGnslNvl7nGVx8Ld6BMV1DthmaGOiJqZMxIl9p6P1pDElhxAfzMVA2nMSpeRl32ibp1Hdhl
wPFsCkqGkZ6fVTA6a7m1diU6axIiV82UfVml3rhkdvTr+BFStcRnCbA7GTg3YGnJrXpA01XBgGB+
ravnibmELxi8p2tqniHMrwy2DklNMpkizxKWIw3+6tLgGR/9osfT5s49AY2OSDNLGl3mLpCPlvcp
LMk3j2dJcgMY1/rsL+b140Ga6xhqW3IY++YWJvcJXySpTxlN82y8rutrBPAEUx7ugd5HiWm2n2mS
beKs58YOxEJGz11FQ7Wi4YJjg36oelVP6IzhMLcFDjHCLx5RltKgqI4wDib9HXbM/zz8lxjLablb
ugwN8aVLnf/IsXw84BKr1o9nj1vg45lssg3ivmhbS+jm450/Hoz/yOAUZuZ9Ixj5hQFLU+4RxsGc
xb9mgQwT4jQvlny8ewa6hmvq1EcF775L4VyfZe2Ekmf8uYuuOuJJhR6AY91H6Aa3kfUf5YUfBbHD
klsxzvpsW/rfpxqwbNc988zqAmsBFuB1mDGm6P4kHtqe2qPxI33TGJtM2jHeL3H8Si7CjQu8FKb3
GvgTh851Dz5wlJ0GxvN4Uqufm+abWXhXKUbpG08Ttin6GusYN6ZTb0Z09SJMdhvSezj1q/lLPMek
Y8+OSh3yjP3V6FHZxHgvC2OjiyusOaLuYw4RsITgWFe319LtuWGVnv6bPlkE2deLL7hW6ZHbI/LE
U3lSUl9/1TuG3MvHVi+UUwIEnA5VuLrOhyAt+F1xQVshptc8c1qIM5haDOd+3VfWV/VTeD0f36F/
SY76q2DZ1hUIQXvqYapS27hXsrK6QK0dGdevvJtIVVDtZHM7VniSn/l69T7ahveZraAFbIR9AbUJ
XsM7+WJA0XLVwZtKcU25k6rOMph3qLNUbrj0woIpeaqAIsT29Nvp9nD/xoNmAKZrSHMnatuZv0V8
Lu0zQE0+3WVMrtOxc8TPCuAeDh6w1fsxDu6qMwIDk9fMdrtnzBHlk3xWLsXdWfr/0IBSul+oclGy
EXZYnaL1vOrZP5SeYsLS8CmCs+fKDFE34Lmh+hELdxC9/KRvUQW0l/ILWPgr49sDjAp98Ixug/zZ
SmwjnG6OwFEk6yUKcIvT+zBZkfpvg4otO9ME3hFTLT7BCoerUVqu+aJshTe8DfwynLbqp/oLjAB0
1AacwapdmbPTJ54guz2R9z+3xr9yOURB+l3QIUbTlLrFTlZYKUL1NdswVsG82x2z26nf1q/jk/xh
FuH9DU3GYDmcbP2WURcHtfvT8zVxBcbNRpTKCaWhKaMtgWne2GCjMZkgf9w3XrISde8GdYACcoES
ItRKFiSb5LVHOgfzH3FuTt/Ysg+unCictf5nfccvyqb5VX+UtfaZ/FhH1p0JyskJFgAGHXCx8znK
w7Gnv+WKt0311CgkBDpIhXGvOBY9FDIc8Qziqi7DaNUfptKruB2gt5jt5lP+LKA55KHJ+VD4VeLF
P1ghEElU7k+/6xS331VMES/qlmSSuvD7HfwgBp5u4ykZ0xE7eksim4zu3cBIHrbCpnXvL/WunTeJ
xZrhaFZo/pWzP72Ks1e2ntK+Nco7a0cEzZB9iv6jFm5uPGuEAzFB3IrpSv4kNA9uOZcUt1xebsS6
P3v3d2nBXKQ/mJp0vBl2Ft6Y6bl85s3n/JL60tft12IJtQUznMg1GPn5IaEN6dt01rZX4CdcBgEw
hdXgsw2eGLCek/cZsKV/C1gth48+9edV9ZS2oQQZKgo4loC1o2gviqvqJVpLUVC2Yf4kfNf1cnwH
wePQc+2VL+B7+YEy8kW0YtvuNZop/11xQtYCORF8tQtVB6s4GwQBYMfCrw9LbnSsO9DZXtAj9new
PR5cEnKh2P1CG6K4bgMxDSHd60cu7yNmyK84dazv63MbrbWDobKAKL8mraLFrm/QaHm79ee03mUQ
2U5C7Y6Cz8tElcOwZhK2hvDRTIwCR//WbO/f0ql9i3YWRvLpCeACWQzX10EMCjhYNKkqJv10dlRQ
mkErvU7I18RjMx4M8S9mVpC7V6xkrLaFRydfz70i/y3SUOyJibfl4/hGEIMZO/zaxmk+Rf2H3Pw2
LLJcvfVEV8OnU4QaJcculhJ6rBdPvIZ6taBPkZ7oL8hKoo5R08Dku9qpZTcWR8bNo4+4v6g9wr11
BDvkL1/xH7gBH9QpvxjrPw0rX1/H33B1JPsFHMDxmr9l6k7eE42RtM68G1ZO9Mb+KMYOyzkrQjEX
2NyE4/W71yHUAKJZlcTPwvfjoy3CGRkpwQvx0+2+IYVHanf9EPD27qXTTG6Clu+2y+CHHHizUrdq
3dqG0IPXbTXefLxMAsDJo5EhUa422bu1Vtbps76ZQnWvHOZDdDbXnNE03TfCmwHihiUmA+cDSu2N
t9DA/mkOSMZiEDJQTprczVNPisI+2ZcAz0C34YYsneg594YXWneu4i8baPpP7J28MnlN2n02bgd1
h/V22pRe5r+i9+YIaj9S/K3GfoT2VbCRc6Idx/Zq3im/Bigxoj0nG/2ZDkLSbCLRqb/aKz3u0kEL
HwvhCJntBlwoqCUPmYMMiSh9mW8AJ3ZSHyLaNPOdHjl8v4zuIz9iDLt2diYwwbWrZxai8/JSg10c
Yjp8VLe2tap+b2jIzsKTWgfSYtelCcLcDemSnf4m2VFGB4OPlpbdhJsRPyl4QVA/ngZ4Ug8E4Ey1
R/MwVTZW9moMIV67G7NkyU6+1Uu1s94L0y5RIEK6CqJNvBmFPVYJYBGXunJ5S8/ypmf3uh0D8wts
ritu8+epcWnC1k77B+zgvr9aK92/By345UB2rQCl1Ed7FIL+CO/lSQDmuWoOw0Z5r8MjIqDy9/4x
7tvZMw8Vr0EvfaOGZaDfXOay6bAjfeJNDJPoBY63KDm4lztEPwj/CAK3k1N/c1BgypSrTP2HVWnS
p3pVnlDCMhLrZK/M3IG48ED8st5FImguPfGf5z5z+2MBpMBtTtOGWol3gRCPrKqg0wNyDvJ1vitR
Th3VTX6cLsPlfubz54cl3aY6CrQQ99w4+tFzMA+/DC86AvHNRABA5bfYQvN9uTZepfP8G4+ekoRF
uZvPxMYykazclmtQ9q7f3VP1qfr3hlsrPhnOIVeUkdLbBirY5251PQkvyOIACwTSWQQXA2nwVVIC
CZkkKHWY1uLFnE8tRQnv5FNiP/OK4gtNXN2G9/55iAPtFmgMejaG4kvgozDL9/b2juQMmQgrvB2V
H+mxVe06AiTt5WEn+rfOw9KS6LirAtRnGPGHwicHR/nMMRNhrPr0mvpw++E+bSFZKnzl9W7LcXD7
mT3k5vuuXaH1lKMzu6r60J7FrwLPxpvpJ1DHSl+i9BxRze1QEkezX6A5b5765/vzXcYd4fTPCMis
bJW9JySEAHHc1E/EFTECrE8Y7JWgVrzhwA+YdK4Yx0rW9ZOMann0Gh1MpNMbe1l0hWTdQY87zIv+
jZY82MGwfFbbFeaMkgQBTOOSjRO4caJ9doguvKNuAhUCzeh66EmGR9ZFmOHoWn8a5bmA19Sp1GM2
BPfkZFRfYxF2PzX8mOENwjxejW41zT7VBLacFZ85xB91O8B9dMtHby82SyZqyqy6bMvMtdal5loZ
4EhUHa5vySS6kAfc4dZaEFK2lvcPxGz9ukfot547Zp+PZ4+vPR6uKn9riSoVhklAct7emk3V6Yhc
o9S9N1hlxweWRGW7jOeN0fvj2bBElD6eFYJALZwuf5OrGJAyZJajJSai9/jrUVNagET/u3+tVuhA
NX2gjtRCA8ZhnQlv9f2KKqKkUtQaBoKP8O1/IrWZ9u4zKwHnIk3rss/bUF0EDREOCqtEJ2E/nioV
+/wpLwZHfkKIdmvd9na5/t5+E3lDNiry4RNihnvmMNxq74F2Dwr4DSC06do2YIBcgSsZkR0I7l9z
VW7uIeSM3libgAG+gBmYW3Y8KQyqPQlJCQqcd407hUMS2k32G8KG6eGts12PXgZoFVZ/PeBFVX3f
7XobSOtJPyk7Ah5xpQumj5JtFBlGeMVveZmeBK+lFmU4zM+g/kTUaUfb2MFt+C6/s0GaN/z2e3rE
M1K+NqTreMTPBCf0vduBultsIh5xUjFNabp1JsBB2NF2fwFqBihsLT5JH/qp/RLQWP9iEOODxm4U
GIMP0YBjP0Fy0rBp2fJv/5M+sUmt8mftCw3skal9D1gMMDPccXv8Kv0Sa7It4TXetltmqDNXIS19
p33LwukX6NpHSt33jvnI1fnoTHvapz8Uxez0mI5F783v7aMmux1QWYvtPUDrn7o1EV02pOd3AD6I
zqjd5Nf7qcfDzg2pcmlBYmT+krn/HRuybBDw2PWu8Oho5i6MQsVePC1PEwClUDu26+tugIKyn4BI
p15p2KAggXaKPyiISauyMkp2NGbjhp/GYLkGHXhDm+Dzj3ip+Rmq5lvkwzdnZtrKBoo3B+IoFEF0
nkys6QA55RdTA/ZU/YU5A4lE/UXwvkeQlUKQbKMXw0mA7+qrWbSzXQQPHKhwsqabC2OXXX3AmJFD
8MOrwrrG9kME8MZqHOurlGzh1MZewb8P+cKz8IxkOtupILoM7u/P7J+VDX0Uxh4sLKf0cGW4BwV2
dm+DlyLXf28U23gWB4dzhQGd+oNc9XKP2OFTU9l8Ryb7OTfyM+pYqM/r60b1rscycm+oroL6mUZ+
RWc4owlj8yVoc8oCuGaxtXbiCrjCGHbnFO+na1zqtbQxxyA/3D7iE/YKEI3Tj+Eoxwh3A2zBcxtx
ZjocF8w4X7DpAGzGF+SD4hM5Q/IPBjgcdBLkTs5g1WZWBhwtgmYLJO7C0agDy68OEQ2hd2aY2ZlG
dbFj99ItRWCYfKiVb7ERyFiDb76grKRninNopl5D9pkBX8vNG0TvDpYqADCLAT9UUcHCLW58Boi6
+sx8ZrlxAgdl9yAdF33o6RbDMAXvDa/X/AMxowg77b7C8mB9U/yxPdWDakWHTFvwIjaIIoBJQ/3o
GCyYXYcN2Z+JKHbLPlIkYfJj3kZkJ0ZMbyF2IVzhTQR6veDk2AxhHuk+ta8iNAoH7guMNHojAFei
66nMX7SLL76Oq+qQ0GaCBSuFY4x3z8V9hkAFUXBPH+xSvgNzuM4BgttKdGfsVF8ECkkb7MFLv6Vx
mo/lLPowf+kiqDRgODHwrnEZ0gDigHdHugLCG5tv7WthwrzNaNsEp/5QZlf7aqZjke/j1Md4lL51
vyxx8XtVg21D2kqttumfmr3ArBgwyqWSQwaKwp73RXNipR+J86DLlT4NH5YEYQAv3MLsmLRLVtGZ
tMvaE3/zu9d8TJXf8aExtOZT4PZ9RS3tmH8N/S+yHHCufphrPIfIjQXaPtdkPewsNtNIMr4ieGKc
6jsodsXr7KIYPAAASmHvX4oP63nSGLB6zCwXUlF+zLOXiJXpciVjLXN6tDTDrhmXNgtLqJ7uYUaW
Lc2h6zYSfPkkaiDC7Gd4FcvGgaYDfYIF0rmdL/0T87UwOk1uy+HEn3ekreWMLZERDh7BIxfJVTkZ
GjfOHTYmBXPjFBSMHAEZoeBwmzNgzaNBJy2s0VCeiyOjtXpXDa90vbgTRdpTDOtsYPBt378Mz9jT
QUs2yoVrF2HDtKsO+tP0dLOQRdsWq9K2oVi42fpa8RX4akAx7fqYVM8cx3pYTedlpUid+MSR55IT
Lt0uN4+AK2xWWEwfwOcgD01ByohfkZypY+Xd3M7ZbngyPhYIu5NfXfF3VEPmnV22Eb46zc0Un9RD
BPcFwmc6obgHDZtx6mg9EZDJZcjaRR/xJvw+Pm8OjOqJx55FwHx3RdGJgUAyXYdKY0dBdWhIWpOw
KzosPng8sI/Et5CQnLvsSWw+cdhDNxKngBaW+cutFowlOEchf9NT6JD0iRxOrGTAS7UwT9uX4Vn+
ZeLWn7jcdEgfg0dLnN5dKriyjL/blVHpSHT/XDCVEGtR4YGoZbGP9zecTnasMw3jsrbLT5SBFZOA
NzAzxdv0Mey40liwgVukHa9qJ9IuT8+itgGRmq/uK2CmzMsNTqfbih0qn5WgnKkWBsObQ65aAft/
oAoo/FjoFfa3vHc+b/XU4C6sPR3+OljvjfKhYZBiggcDe17VnUMMQD36ZnHoOBt/Eo/tsQ/NCvJS
Vni69KJPnnEPJ437nnfvsMa5rCCn5XdmZSF9k2O3IzIKABd/CLUvbNc0PzngEeEkVXg1nrJkPWFl
bdhVcttm8Fui3nKggQKNzWWk/s5yoqi0U/yWVBAWGOQ63bBQVu+wXdknR8SV+dae5RfGn/7as2pR
Q8kb2H1cd8Ov1JwwPDbk3nR78cxNkaYg4vT+53ZsrqtbkPoQcjkoykU9X4/Xs/qjUf7voSOBcL6M
duNQtV1D64CewcKA9p0+oSCAjnhbFVnANYriiBPvBt4dKIstnvHhjOCtOCUuwy+1F0DCluGQA/jY
elZRbx6krwk/LZ6Cr5GPgnLu2L4gKDFfJy8Z3PnqRseGhWRpR8P145iiB/SH5+asr4vP7Fn0dOj4
oLl9Nvf3R0O/G1bSRfOHP6wdVwL0fBh9vlKuhPG7uoVNcA3NT5ZfldPyzE2ScBrxxAcbdcu12/xS
i/docdjFEVRS7YRPbunZunHUtbmr3iTyKv50xJLwD8wzWDc7xSAJthwEPcfQifB1hCVfUpfGqkjL
sqOnU+zZ83+AGOBakX/lzr1XSDnc4Tx419eCK4ACb+DG5xdlKGlOsYH5qf/FrMAWRG97mQ179IHp
Y1rQPtfjVv5j1RURIcyOcLhuOMvaU/mjeqBwy7s7cibY1XY6tpj3fmNeABMM5Ar6QOl6Zvgx/Cru
tE6f6udryNn6zZuMar9ptzRLq+rAQUZTulIp3QIt20GJTD7M13qveuMmCXIffXQD7RSEakRTp/vj
tmzlTv4inym9tA1RSIwTttJBm6GfIb/nmxSX4hwiJ7uqUJZ8kKoC1DBtKTMiaXM1t3HFvscnG1C8
bdna9V/WFxcnAMr+wski/4Ae4POzm93wGq0xM3P2n8cLCg4uKJeP7+cjf5m391NzZlFM6Z/Qv3lJ
KBM8eaW+o1+8zE0wnVEPFR/clzT1kHf7ePrmRkP5H22VDzSFMbCOb6oTOKZQDe/pKn4uKB9etGNF
Q+eErRIkfc7ptpVfEIjklz7sfnP2Pev8AAb4KL6hHbut8BcU23KjIkWOmJ3YCBAX+QnWKYr9VeVZ
u+sTGps4hMR/uJVU4JqXvsq+4nHtbHF2h5ZfPllwPcfn4U0KzO2dJYnN0n5ql8qhPdASZ1AR+xwN
MqRlCimP6gLjqPSFuAllZ+01y7ph51/S3ZlwSVcEGLJ9ouds1nbDboyVj2qy8u51wBlO/HOy1QIr
oE0wvIh4lUZXxPGPuB0O9OybdHg754bn0b8LXgar0Fzdct88QYQjL0exUY7wA8A4GKQJWi5MP8cM
O2M9KeeKhTWjF0W3Yd1RIsvA3D0KxMobvuHmrduP4aVvfG1w5TdgKi4HnYq5k3040OWBXR+F6TOU
TulD8/TV7cyOb8NAYMXGwjjXrES7fF/FcFcc+nxLulVmN+8inVYW/Wt4Y5OLQPgzCoe38U/k1yMa
ZVdjePdh+L9Gsm0NIXItPByIaxDUvJob8YvGlQZC/iIgGAri5/F1IKms9WldgFajQuJd0c3X2ZCJ
YavgKfAx6cgQIWg0odhMPBxBXexdSbBhjFfaGNvkLVgn7K7G+KHFiw6VO/RpmreKZwTmqX670lFi
BEUxbkywnpyaNsmzmn30/EbkabwREIFRzJrAB9AvdOUtnfTvsBHoebXPHDZS0kkbovFmE/5rSsRr
OWC+9BCWoPDTOsaf8srQg8Cx4hpojNikMHlS5h1pEw2nBU55pzbPTRdURLFw5rMNJmwpDcHhGoh2
Mxf1cThkpPVhFHaBOdBR/AYz7VzfCH0WiT6lMy0vnz9yOvj947M0uXFEpQEPnG0nW7zpkO9b4ja5
YJ7MbxKG+Gb2BeSdGLkHbOOi5ex22O/9TL7KRc1s8aneXzcGZnZP9qt1wcVDqcyNhAQKD7LtZ/eq
fbXbtMeZ514/RVrJ92X5zf5uk138te/muNyomPXpQbOGU7Rjxnr9Q3gZWC/NGssdG/7pQ/0bsb4R
KZAss9EYpEuomT5XGgw/3DxPM9t+mLWEvUSIYZ/mec8rxt16fIvKzSjbDCQBarJYp10gYKnL1rcl
/HKr0u5BBkm4VQ9p2WewmSz3rLP0JRIHboYS1AHUxtcgwqdcQBAJ5uZNRXA3M3RzGBPdcbsE5TWQ
lzqCmai50NnRS9fPKkU5gRnM6N7QDjI1La7+bYEnEmGDc9E1PymOo72O/AhL6mpYUxAwL2Tj54KO
Fr7L94LemuCyWpbWUdOCJH/VwvtJIrzQpICx02/EZssty83C4hOe/ZWkVtHNmAbnBwYcg0VTmuln
yMaFwBGuxX3qQ24Ud3CFWceo7pHGMuHi6FEBZ8ckc/E78A5mjFhHGQg4Lis7LgDaQ7rcxYdUg0AE
8PzODRGGAp2YgCV7z69LZZy+US0X1bYcmRHdMHTb1qdxJgOpfM1+rjp59ay58Eo8851OgLHw/7MP
2kzFcdxeScelKE17B5OkBWLzhT08A0Xr/Y7lkYZJeqmzPZc0buE7FvTf4dt85yYna+5yQ+pDwN/F
xxwtt2/ucMh9WVz707BXf4tjTYmzMr5vIBS9bNE6riLwz2wOAu2NpFw43txhuZIysnHRMfoJEReg
5yafk3ZZqzn4lL0vbo0rGv3IJzNhA9XoNzdQ4OU/0xl6vIBPBJX1jqhh8XXwxoPAciQzmUKIm+Ia
tBTCsHFVuDf2YVxpnNeCDd3Cb04ZYWBQvJsNtvL4A35V/VSdb7fQEEKGC0wccDu25FH2GOifpuHV
Sr3oRu3MQkGxwVvxoZnT5wl02jsuY0HOdYzCu2lXrjRbCGkdcS5Q2VVuf6YvOyVwMOzsZDyRAqsd
ZJILbPUVf5ffXMiorYQQtEN/BnB7T+nbbhOaxhltKRK4qMVO19f5JOHXVj4S08f52jKGYJQV4nZj
MGe0pEs6iYDWlbemr66xP5MahCAl/tD3utesMz6plBCABLFBeq6X95p8jkQVORH/o+NWCap8YmC+
AII6XzdcWpaUGyC9PHXL8HR+pXPhMcZ6Qwisn6Un4vwO9Uv+zE0dm4W+AWUSKD8MjFL2o+T3rBg4
JA5r8UlUD+l6APaBEtrJf6OLeJkWSq8zrOr3MoCA6M4eXR3lk2Z3+0H/v1qDKOkgeG3uH6UHPWPV
npMTvw4oBMljyqGs4lWCwIDlGnTX7noYd2UA0ot5SrpM6BLyG7kNkSD1cn/h0hxfOMlY8GQMcyfl
zWThPoxAFlcWJCV5i8EY777yCr2hbYNh9MbSz0dmsoCiXMbd1W+pbO6ZZ9ITYlbGLZrPnnKnCJsp
jNlftcxcfBLnNZYXUrky/5atU7wt1U66Eti36qoAFWSnBvPILMNHRVZEvo43IEO5vcwfRjkwidwr
yRG65BWljLHphb2048Zyn9aMvvj0jMc8LtVczAGZwTzaVt7vv8mp+MLQV/4yED7y8pwxy0FAqgpX
hKXOSS7N5v57xxupcUu3jW16rlTbfDbF5bdT+sdkidZWbTMC7FMWJVt44ejwOwINninDLnjUXLgx
B2RCjrgxn5kdIno1fgBNAdpk3u0Yix0ArPFG3/SfE1QqrkE7/WPOsSJnZLTb2h7TYBher91eUjyF
Ii3zyuP1DbQaXpCjsQNLyWxEpLYF8QC+vnMV7Iyk2zCza/8HXWfW3CizZdE/1EQwJcOrJDTbli3P
L4TtqmKeExL49b3Q1/dWR8ftF4UleZAlSE6es/fa7GZX03fyxqYiLHYt1iomOgxPgv4oOE+R9Hx7
pzpax4/1CwC0ZKsdWB30rZXu2ursV9tZ7Zt4ZQScBiR+4P94ti/Rb+OJyNDuxyPjYI0s4iX/TRZV
XdGW2Jhv/L1hy/9Oz+que8PC+sJIUdtUV+3DeRo/onRvHEyIrWvzp6NE+dVvuFLQiHvRooNc+ztm
iy8onVkyuit4pXFlv0VXFgWHaGqu7zbwzGWTcu/dqT1zBtBwPgwtY91sk4uxUz/ZhdjLo3bpyZFB
dfdifdgMeZJrTjbfCxxmwr9o/pz6Z4Ync7O8ny0Be6vpmd8hH9tH/ds+ZQ/Ask1oRAw4b3qU8XX+
bHcAQxi1djQa6IteGTKj/g8D1G/mO4yta/zJYRfh7V1JohAZ+UDiLM5fX2yrMzoM+3GHa13+dtVK
vjQ0hdYxf4jXmFxtFrxr+jJf0QaUVLWs4BUaYqDf2KJXzbfPz/jnPzlvqH/Od1CrWDjRLjAbvRbh
hrEyg1t0U0H+e7riJHrsTkuFPHLhRQiwQkLyQsOSPNDiwbnXyKJl+lVzYp2SbftUP/oHcYGKfBl3
9rfFwFCtkIWczL24eOTxvCdvnLrxMdmUj1CwN0wXpxGDYoDuhbY8ZefjxjiUO4gJ5hYsz4Q7Y8/R
BNPLebJYPOrln+jf5Odw7/DfMr79tbRsIz5qppTzJj5pAkE0M3Vsyqvyxd7nT2iVz+JPg3GH9jUe
VHp1Bz7nX/RiyF2AJNGLFfIOhG4cvghv6DowRHSP86NlHpwHSsysefaP+qlg+eTS05w5Lutj/lIl
G/fL+eax3lhZv1kiOFCMjxQ5DZX9W3tHshkVW0JFBCf6omSQMqmZgO+gp1uzZPMf2tHOYmfb4Ola
qXg5RPTnFjE/7fq1zY4a+kf6RfVeW88QJIY5MMydxd6dDNOf5sxvQizrERPQE5+qrjDB+D1JuUyC
vZNNEvtGfPXPxXN64vhkeA32WaOzjRDzKu+0Y/bcH1BRObcpP7vGJ/McTxt1oFKvWfp4iQsRCYj/
3ntjhA11DcjAB33d3yNV1Tl6LUmkWbOqe+MnCSL+Q/MVE/qJhwX1IZoQ5jb1eiBx7KxxuUc+F9T+
Q4giFj3ca/vesQUnxTUnsCgY38n9xmGgH6NXFB3a2XmkKyBpwH9ypXvOsqP3iLDssT/SPPho3vRN
Sx2db+svVmxthVhhgLH5aD1wBeFK4xxRDdkNMjQa4VhxVwZk/GY9PVJluxf8cASJVpTH7eP03F3F
RZ3aXY4r0F67VLav7Y4F5qG3t9rJf86jg3OvIyDhykz7Y/7Rkh2Bi8fwBMqelU/bonmkzULVC/PZ
8nbTzt+wEry37mZ8Zdbdvqav/gubUkkOBxebF2zpHuVXEG3643se3pXxxqWupWPMo0Cd6d4zEP8D
Gth/JytroQlsRLTD8e4EzaW9T6k52NY0gJCCyqRSDopf8oudajLs0nv/k/RqSm2TywLpYZtY3wO8
p54M1QlXVKrvnR/nJzOX0NyYN/HsYhvN9ozRk3f2VD3GL8YhAbabZ/3Bpdgt1tlF/dJJkrkSPnlv
cWL2a/dLu3ClK6yHIvpo0LBYHFw2+ym116czgVx++ZTkj8rah/G2YdRKYfq7Yf73Rg2RcH39NCra
WJuG3spL9DPChYQbjE6CbQ5nkBcU1V7VAa4p+G19+0ZwDXt1Lk0N7TQDteyeowwCyugyd6V5xawJ
ohiCqLvqJHfr/JPfNVFW8ThLyxA4sO4+CiOod+o7KQ+LbX7v4LhYxxCyhgDmv02MOAQobalooiIo
uFjHywU4uk57+XvcmaeEM2hYZgviuXvLkKhG+7g6Y8YTdD/sDcH2kExIe0JGxcqnMdZHxEdSK6a0
n+kYn2t6GfNSwrK7oW8ZrbsmiLlWNQhlUprm6nWUD2BAGJtCsLSQoZ65TjOW3kYsONFeTU8RxqHx
2CCCwBbZE2q9vOAifzdCJKP1StMoRIdDX20MLioMI6itzeXtb8wge6jVodBOw/goqyfIeWYB8GNv
gaQa14gMZ+1VUwc1XMrp6DHtYgYJU885jsOdlX9P4Bs9xGKvk0e7ptxTllCXUQtRJEBPbWmGULJT
dpuBR3QjhTmlS4pW7+xruxBRHcGy0z4EneRskN2RdPbkQ9dcgaiAGi4ZWFd7jYw55lHg1quvyD50
41lgpcteWZgTyEIvzvdwuQ32+2Xa/3fOf7trWKzqTmEAx1uevX0fHMOlO9Kih+Oh0Ykykv/aUO2E
GR9uj02hY28BIF2GsPAhUuvkW9IYSzvOhFqjKQe6VB4TfGC0UvgKvmOP6wprUNOeAV2yV7w9dHvS
nEsEm5LW9u0xYy552l9+4nbfJ1PSaxp/J20k9vDwukAfk1+GWtgMt8fa5YkmQ2p/u5k6rAe3r/4+
cfu+f36EJAO4BloyyM0AWnN1+yZiWiAQ3L68fauMKjYmqZkd8Y+3D9FwGGt24zYxvlMf7i1erOEk
3q5VXQXoluAPNEBmKuV6VM60cbBqvWT9dNdG0+MYdoQleXxqVWGJB6dMHsCLf/lW8WTZ2peJT2xr
57ZNePQKKNF0SKAgt5yvffgwlqNFSCUkzTp/DzW/W7mQyrY5erosGkbSkoA7gSNnk0cHwQdjC6KN
ZrCV6htXM9jSeC7b5B6daG6l91qSvRdDpQ5DQn2K44RLn8N10+kTBlddP+4Lh8l2or4qnaAzO0QW
1UX7ybMDPhV4m7xHAphRB6OaY5DWqLoA2jFOvmD6gGPil6czi/esbe0yn8y6jddOn7hCOkLRKTj6
geTAEEmaFlEY5QkjywR9p0BtAfUrCqYeWSMoNBatjmaz0sdDXsXvQ4pDGnXqiLskZDzQ+3W914Wk
MZf2ZNGzjxBVBJpeNAgvfRCtIkHkNdspYrphuIsc83cH8IkJHwr/ztjOM/PyOlY60FL3V1qIr9Kn
n5EnAlqTyDbCRZkwemhfWto3KWoK22W0h0fS2BhawIKn6TUhypoq2bE+FDFiOwSBU/nLG8s0gAgP
KvSpZv/QoRZrB7YB6RQRqzFjJW6WH4/9/JTEr0k7lE9gkxE8xeajAZZmLSwxncGolrsSZv9KB4t6
7MQ3iaOi1I4Qn1gkwEhveMuDbkTibiT5jDOwfw9Bjx7q4o+eonwIWwTr7pir1ZyJo88sYMD0kBj0
HFqZpPcpQcm9XNaavPxKGtwWxn1aN4gUKg/RwizZkWfuZ+y6cmeGzrcfz3eTmdOU8gjOLnWxnRLk
tRn/UWTT2zRjZ7wvBMFdORhYEXsUvZxqUIz6oBpGMq2mGTV37NMPZqYI0++14UgMDGXQh2wOOKIQ
R2YsZqmX/2kVkam1Nz3MMz0RL5lYoEvOj1ARHSRmeKEwr5+U+8kSWP+xi+hX6rS01nKubZlBiwqm
KObqaGs22nCevenozhZnSUo1YKfdh+ZxLajpoDWSAVFrO1pgQpZYtWb+JZqCVlebvruJSSEXonV2
66uesSUAjUdfeWCqqtM3jFIubanlX3t7gQzUGTkQLGVpXYgHYu01U11CDqRNONCMMAlghDaNOjdH
/V3+UVrWn42Mlds2QT72DRV5UiQ7x2fU3VPSpGE07sK5ytaQhSlYbHSGOrRCmes7CEyCC2o15PDw
hHNyeAOwSuPz7TnMhpkueKRie+/BIZJzm577hEKl6Kj6yjp7VNFX0o0wCNB96YgMWGIjwCreGkQA
JohM/SrygRFpEr3HFSPlysX4XJnZbrKWQPk2m3cw48ttB52bHhjD/wEk2k872wkb4OytnedXO7uM
NaMpyQxxzMC9Gz1HcExMaK7RxKoYfCa+timySX907UJiVGcLk40/uqt/jEsKTiV8UE1TFiDL/u4q
9vbHMDb5aCfrwbNpOWr2a+mQcxffJEATAxdQoiCvSfDFFv00whP4yGg3mhazSggMZhQP29zWcF0C
oB0dLjidJ4/ZkHzmvZcGmOhOFv5YVJEzU2vClbqRXMAwRCWSTM2jbxB/0qf5qbIYE6cNlYM0LH0D
8G/x3k4PppwC03Ej0Ikh257WuuZ9XiJ+p2cIDsSlZEjmbT+32G/c+KE0IvNeN/v31uxfqpbzpJ8r
QIkgv03ipBfQXnwPXIwcGob2s9BXtg5sr2I35yromKZgfTO18EkLI+YUoDbIM8wbKU4xjJ4NtCDl
+ueQJbICUZ7RpgwL/MEODgUjneS+G1WgOfmLPy52Baf/BNIRHnSXclg537lT/J4kIF0xqgEmPj14
yFWOS/5SiLTENAmFxf5mPPQVUnMSqAAC2uyXekVLy4yc3Rz1j0ndxYEf+682uFs6zfQpOM1QynUj
QhEPZiFH+ZJz10X4e5g4qzJ1lkjhIUJvWOqEZHE1etX7p0l1r131tLzEY+jGHFSxA7CH1FYjtQTH
Sf5KOEq8jUviwM2EGU1bTooxDhoPw6cz4klOxbya5NbvKaZLBh+Do/VIoPV1Z0zEDMdRSP6WeMhC
qlFX2BXYnxkiaVwHoJ4fSYKa9iVjHuV1pJeagIPiGWHDrHD0FlOI0B43teOSUFBkHQYRfsnIDgdM
uVG0D2XEIe+m3bCZljZ1RyFuJ3ymvi4LbAloVxa0gtPSXK4XXKU20fsyQ50hhBRvuU7ToPDOswTq
ZjeoJyrVSZRL876uh/RYjTgpRZQHVUkJ6RdY+9KILj9UAzCzoUcoG7swyK4JEzS2MAhPFJKFyKNr
CB4l27rto2XU5KWSTUGxzMY+tel6dA57v4ErLF53ml+uP+FAXCJINbTYKEeaaSBnARrjLiqR8LmO
uJ9GesbwhqaBWWzPfD9x7bXJ0r+NW4wyZKZ3UGpFuk8YtBtjvoX92ICPNd8Mj+6yxvEdSBpqVTol
bBK1Fz/vPPj4BO5JJWh/2MXVLNNXrYn2xsiCHPWdog/PZkQvzU0fYXopO3iWkotJ0bpvXSbM18K+
nyzg5rZb7zUoTQjYMxxbsvrFO86WHUKI4wn1PvXeT5gX19GUM7EsQ3dS0cEamQeYTqJO8P5Qmvts
6gcSS9etD3+7LL5EGJKVqTPFryBfxJ57JPPiZeII5GClrKG6q1W3w9lK65VJYxrqUGapvRazP94b
5k+FY78THkYGBiK21A3Z+Cb0sCw9h9bWGL+sTLxWbWOAZ9KDUU3nhOimzcD+ZSMGiG61Ye9KIhvy
uHuaXfeQOM0G3v0L5VkDUjSiVRjh+bGW+OBONey+ZJAnI00srbyvBTHI7YxhjOFBXZhbXzO0h57X
D4M4au+rqSVUIf6YRi/eO3AN582UFvajLfV9tAAaCtOfd407wAtH/6N3TLZtANfj2KWHMJmPdqcu
TV4lu9JawtfoXhGQxewwbbAhJT1mxWULpLV5EFMLdAOX6YRIS2XAjbml7oErhssOiqpmSJ/HoP/t
O0cjbM2JGK8KByMjSZ1CyR9Pl3xbdEEGPZ2o73jD6pewmL1Dc/ZHaV9ngKtkpJFwjCVtpjjZza9x
mthbHODz3jeOALJoTICwMY1ZnFUsGKaQLG64aIVcsz0kgi792JlLYOuljgoMtxNW0k6sXU9OaGsL
sP6zi+5K3QG9WUnF7KdrHGPtT6ghVf9qWVZ6yPPighBhNFsMlwjqG4OPOpGjFehaG5S4fVeD27iH
yW1ONhCWpzqFWwkBtSOokgaW7WztRn66fq3OwMxOk892xRf1bhg/S3Fn1gkxszW6fJeMvHICQJG4
b7EhrjIfC7hEEHL0KEVNWJAvwYbgeYq870QMYm9Nlr/tSvlkwIk7FzZLWTllHyLTfmeSN1TQJ/XF
cIhF/dE2SIw1CNyFmTDX0Kv7JGwEIuARvh/8vcIhKV1K3oWEyHtXy7E0WVe9gEqTDA9RTW/P2DWR
p2+9CuarpHJqoHQpEf9yFcEZWvQdZnR2wmwSAcXYtgSeeW+5Bplgmk2KOSqFrW3USI5rmmo9u14W
f7+BJsVERYIm3tWLsjdt+oPvNsA5LfRfGDaBAtPEiKg9OxwijZhe7bHArLjEtkYpWZi+aE6NXgRV
531UJtdhlWu7zKB3VJUZSiHwtzh/tUuLteBZZ2imku6jGNNuHVsK3aTK3J1AmJ+dIMyzhTaB91pc
P2RsYjIpC76a0M7pkdUCPEafJizgJQlSjTaxWWB+9HlO15D8+U8fZYMHWmEpi40pChyBOVQNAC6c
KQISFLLVm63sGgLC2uQ9s1o+DbhrAsx+rndAMJkYsYumnw+hPGHbcbA052K4Df2ubpvpE6w8tR8L
xkMeQwqLXSoSZqK+uGjBGVAHzmT/qavPJBJAZFk6bmgFOXnQONXFxo/JbKvMXUyGAAKAWD7SU3jR
cgPfRqHtQUQu0uCWHsjYf2Z9SbiJ7QVU8xoBZPqZdDbMAKJABUm7kSA4SziPDruhoyEelc5AjASb
NOr3N+qhGxuEQ0DrCAQnu+kFqXoThmav49BAVusvftnuFXP3eDJhQq0e7LKEwE9CcZPbPYpYEUP6
Gx+HwWDn3VLMhFZKK7Tx7qG91ghfiOMLl2LZ4OCkLkWQ091xnBewMX3muz5hbJB7JpmeDG24gNe7
4x+fV17Hhk1THR72oYGcm35mVpbtOsE71BcsflWJShBMtzmiHh8sibRk4v3Vl889RE9qGeHJDP38
TXdC2oyaPKVy8SkWAxPIiUA7YnR2C/wcGgxzlxHgXs9HaUsGGyJr87tx6fN1tXbfxt/9KI7tJLOT
D6h5NXs2Y502wuWDpNVjWxFNFkPrGbetsmAZpU9VjowhiuVPrKOpaGkONJJNj89cfbTlRnfx9peK
d7emObONegQ7MmHgrVVsLsCI4+WexnbPVQADdGuh00WP6DQO8SuVu619oZZWBh5vE1FcYoZ94EC/
x4Zkloe+RV/X23PJbpvkSws1uR7W3q5H49IifAS67mCqav9MLL3Cj6dz0YPLIqLCQcSI+kj5ItyA
uVb33RImPMx3M4yyU+mh+xvn+uT3soPLEqIdDJNApOFjBuoMM4h5spbxjrBZmOyie3VA5Gu6vnHU
2xxF+hEgyCsgPsRcQ+eueFEA1lng97Y2o4ohRCkoBeS3sscoJdFOE/gRKsLJLYGvYXq1cgcrqj4v
bCOUVR2Xg4ijXs2VvgUURM7SUL0hzaj11vyZm2tsJqTwsuq7fKAYTNddck+eLd5gK3msEHbUJgrD
emr2XZZvgCmHV50wjNXMXJh/LDfyt9whaHteMhSp7y0AOXgb6ZjMiC3UrtTNPyyUv+K5adZuye6u
7BXxBVaxCTvSm9sF+ZOaOUHkXhU4II03qec/l5PgJHQ4UF2GheCUaYSy2GDOcn/AE6EJQfjedzq7
HUd94KCSfIhte54E/2yMorqpSzK8mpQ5hybjx8n59qInLA41PalV5MMydJX5qUuGKWqZHk3vrmLn
kjvdp6mzrQORH9rvYYW3FAvWUZfoPPI+/iIwg3IKZkBaQXwyFWUVeRZB1zTvnHI0mCBfU0TZH63V
Q+exEJ7qTmkic9e/LUdd55aZhnTus5boF5goyPkMBGQq+xW7SXmZkeqbFaOyatnHEg1gGNRwtYrO
GsYJT9ECGXPjHM6JdxUtAxHF8Gqi+RVZiXHvVsamEtioOiJRj+DQ4eha+rdXG/E3e5tfIuSUNpzn
0hd0NS1yloz2o3DovQgZUWU9VBDC9rQzxRiN26hJPmzdRpd16BUX1MTGzNv1tNVYGs4FCpepxLcv
TchXRbMTEUWMC6uhtdSWSxejCZswKrDN69IYvkOTuGMTpTi4bGs9wd7GdT3sYzs3tqPH8lZOxlce
+i/lnOJfyW+LFcOncLxPxvzDMzq1m52iOzej7THv0khsT4j/8P3ma1D2btlmkO0r5mAiAPfk+0AU
U+qWitjb7WCEdyx06ckjOm8V1SXNDc94rsHRrXJIrEg9McWJ/p2LV/KYjXJak1Z8JaPAD8I5RPXf
dC9eWW6cqbEJVmmwpVbW1Zasf6Vht5s8qneupms7NKpmjf0p9IgXynR6PCNrXznqLdSRwdkWrX0k
w8DZuygPrNztd6FGEerh5LRCQr4pVPAjUCXpSYVPnq3eELOieJJIaBvOtBbV66xM/b1FbXGMKvsn
KbQlyLK+zDqmTmVa49Yv2O3NHo6XoqSQt53ASQUx2fp2ANy/tv1S3lsAr+FDs/CTX140aHuzTeF2
TB3CNyCvgTcT0wOkea/i9KutK/fi0Y5m1zCtnMF99RHfFSYYV4B1Eywx7U9p9zvleIQGzNqD27e/
IhpvQdWilVC1Ne98lBhzTbO+CSm7l659pRfVFjxWtiKiyN2rcLr3oDavQpcZqQgnCrmG4sAFyLsK
NTQIk8mKYdC/iubWRMo6amu378lu1l7TyhUb4oAYL9fluznNxd4UGfHPnQ4LEfuh1S8iSyk3hBAx
1VUspEtUAcjtS6vBU7QieOhuFItt99lr/antJqZJs8LU4bTwCrq+42KldZvBwMtDwNGS4F0y259p
R4xc4dYpwcr71CSBojF5V7VR/3F68WR1hfggABinV1p/ps74pUvt3mydM9fai+KTfa1DAeLSytdx
2aFY6TgHi9wmjuR9ZFe8D1s4MhpqhvKcKYz8KdL3QrH4S2xZXEjGFfsRrs9O85NHkP8Sw0NeXC0M
4v/8ZTy1j0ouhqoFRTz6okofbt8eNa43MaheNhGDmjZs/AHc3r5pufl7l6gKmAi3+/98efvx//j8
3x+fh5bX9fe+6zFhVDtDU3/4kwC8Fw7zDdV8++p2c8M3t/+mNN/u3p64Pfb37n967D99SwhtBmC5
0YbBlGEV9ouxOIZZzX8zLf/iP1/eHr3dn62Rp7QC2ofpV9cbx/p2w9EF9vPvfW0O/3X/Br/GR5O8
u8UsQN1qxLHrnbm2aWUe82xhFXuaPNhhscrryduHowUtx2N6WgyNOMZ6LI5zHHob36Okud2Vzfw/
T2TLt7iOzeRBs/Z/f+D2bbe7Gk2hnaNI515+EXBQ+ziaHk62Xs9s/Mtwe27fd3vmdlMVLX+cTedT
mlgYt50SQ1f675+WphCHyvyZbFMgGPYH3K0OWoEEitiJwgHK1kIrchuG+WHOtbipmf6SQHOVKQOa
oZ3atQMq9Xi7MUeJICImowt944xCBOqMW8lfo4bWovSWPK0Uzl7GBdxumZjFXce4UNPWGbCxfbJQ
nNIFFFXeDvDl7u2xolBIt3u3bfctTOfKGLA33J4ZotKYA1j2v3NFV/7vz+VdzAWVvIdjCBxtl91+
w+1315G2kEe04cS/kxBN9q+/989fuf3af77n9tQomaQYhNjhFFzOuuVFZf9+Zbe7tyf+1+/+f5/+
+xtqL+12ft8d/n7v//qbVeLtk6w95QYFMMwslj+vAKQgfAJEIv+qbISLpoHPzp3kOaP1DE4Kesbg
lQzDtITW5VdmG83ebUKmAlV8cLOpPDiEj5y1XjFVypjjy2g/xAOxUvlBIwKGjFNQXiBWNqGvfQ2t
/scBvn4cGgbxLZH3q5bKhR2nYJcNqUBzHHpizCzNkJ2nX1ojBBgYRIPf7UJmHxrRGEEnSa8j6poC
rLrPFEua3+hIZ3U9iCTJoHU0NJiVGNYPZYvw02MvYo9ADToYHmXxe4gSLWhrNFDUAgSYTJeeFt0G
uzzqIqd6lg4DhCaGDGKgpBjokm0oupl3S/yKpE5GEEqNq+mWD5S33XrMdYQISbrPuQTvB8doV7KE
wWOwL9PDBDmVh5+r6i+5UXExS8L+fjQYLPVMMA2LMV2/qMHzyCdqdIlVzjBtpRpaYjHXM6cWUBwS
Y+/gfkwIJb1aay8Vs0UItKSU5+tihlzvGfKXiDIvmFMyqEzfOFWx6pGfQoUFw3qMPAwguuu/Zcgq
JXOQTRQlOIh6FD1lR/Ne++r7LCcWofvW3W2W56BpAQfig8ou3RJ+lYoaDXWMXzdEDWoyXDvZ4tMV
1peZ9Zhnl6xBezL2wkE7HlcIA6qHIUNu6ObNGy6DYkWODRkmMopWjUef1MgSwSWwmwFysD5odjUe
Gpe9Q8QMNgOSe3KVds+coB3kc6NTFxvsTGUJw4QM+DXD4HuVGWdleeQ7EsUYSK+60yRhrUqED5pp
f5fN0rfl5WgcwjRHTIiYaQ8ysMQYk4XlHzdPTnmoMI5HjXYXl/TQuJzBFEo03pPcvI+gjFj60K7b
jnZAgwRmqiNzXWbGuy6t306mkRCIuYIfvaMdwAkTzxdSbK+gmMcLvUczoljLBAowR7j+3oVHA9/X
OGq2PuGayrKD4bELKn2N1PRrZg/iUebmH2Hi4k/yl4gCBUd9iW7X/hg6HVyKnN/ivRaBriYbPN3b
2aLrdeQPw8Bl46e0wGvY68kKE5/V50GdsqpZhTEzXKFmtUpG2khgu9LVN4yxzKDK3J9oaOPXivZW
SCjsJlbJtlGA20L6utuwCI96lhBdUryYjR0eGt4hzbc0Wp2VeDEqec4LHw2cxyJqFwpbnS32gxV7
e1mHd12ctEfbLllHquJIS+BOx4Q1dsNHk7efes0rKGpEsEX4WFfGpYtHtn6834MWDIJS0OqnX2RC
andtgk/A7GjhabGBmgYdVpYgA09F+B4niKrnUoepExcUnXiAZRzeVbNDr5fzA3qE9sN2DUWFfih9
DL5Rf7JR2CmMPV0LUonlfGspaHy1RijymBbNd+HQNuggJG4sB/iejb7NoLWH+CXrtu5sq2shW1SG
KUIZ3lsEzDLW7qnpAfgZiG6n8iTdJLq4PdfkiLGQbScRqZvGp5f6OmqYEv2lmb1MdtLvuoxtuBG7
4n6Iwx9JC603BEgME3nX2PO6mj69JLIGHzhbuGfDnrN7HAZkMdPKH+hMiQjR1KDCrZhHM6hdqZ77
SjG2VM9N1+loS+PfptVb64ZmwVYKNL8jgdzU8PxSpsRoXPrFiUiQ0rrFM513hYR3svDjhwdeorkx
u1CiGKX1YY9dsythVDLGRwk7TtWpjJQEnYeaFCHHbtY0EagUUwU0oCJDaex0ojiYFmAhQQJklVOJ
xuNCQmB6tw1TTx4kWPBmRhfGsOqlJ6OAjsaj6rp5bXr0PqbawF6oR/aRhKOfFFLqCiLKrzEFSagI
96NK0181vel411s8SAJSZiOnky48jG09kYJpTwu/smjwWO6CAS0xWzTjdZQmenA7oVusbWaznk8S
cU0uouJuEZlx5LrVkJyzei6CtijO9EkfNP0mQE/soErJXJkat931Ev2/GufsCM4/2vpzd29HCXCa
eghpI4wfboYGJB/Hh4y+/VHVDFYKDxvXmFqYhiv/oI/Zh0Lw6o7jR+4wTNed9K6fNfTRE1YLx8TC
pLcWoblI4adhOvdtmh+b7aSKx7w2WFNL/6suO5r5Eouv075mnp6gmamvDkMtopygiDpcmQvN/eUs
p6pD0C5khHOrOIHo2VHtzeN3qDf3Sp9qoDn89ymOd0PHku0VWJCb+NnwO2Eg1SXHBV1O0SBEgALK
ryuOygFux5gZG9Ty2O2J2YON17j2c9XJ6OTH4j0hgHWbtrCO+4Vgo5YbQ2WYKaLyJdbgdcdF6x8n
e3yPNUAVXWlNR4NqD3kJN60mokAUyAlSdFCnrCmNQ+PPG3PpHoaduRuroTzqLpuDhn2k11XGTl8g
n7cb899f3e7+8xKXH+iI0D2Wwe2BQZqUc+Pyyj1lPGtZDuTHVfqG1LIAXeRbMcpTXU7ljvJxpuG0
5AN4pseXDNJJ83VKa2OAmd+Prb8rYSIW7YcVof03fHSet5L+dmN7HArmcnO7G2seHXQ2bBtbtv0x
Cz8jImvmf16U1XVqDuREhvtyhGc21wOZZvPK4Wxhc8lQszFBl1TLze2r//PY4PlcNx0MRu0Sx5Mu
2yfI0JS0kdWjvszEfdT3bOjK5bP8e9MtNWqfiGitM3Fe2w3Dzr2xkFlviNQoi9izlPruBuUellyX
9BatdLufLOEuc0M3xs8twmYGwjJuLPIbmbVonwbpGQfHhVjkLTdzjpBXk02+VrpaSFVLOk9f4zpr
K3EXuxULhEPGxbRErNy+anXSLmrlVDQzaMVGS+xNY1lLLSbYcnDv9hpuXzlsdUnlRMIVJ+daNMZR
dp5xRMc+xE54EA00EzND9BsRuGvSrrSnQ2w9MRapjqXhNbs49YCydR+zos5jr1esGRs0fISVvgkj
DcuO21nH2jSsY2el4PO5hi5xkuAeTZbKBZ0M69J3S2gBEG/yEJpCjaC0Zlo3dbZJVhN7GeaYlzoM
k51RuBxOPlveQJKw8xcP3y87DEOFiOlni8bQvzC5pMV6mzanIdK2XnkqBwP7ksYFDapX7SPEJeXm
dkN/9VDJ2diNS3jOvNzc3v/bXYuWYl7QzOHtjgDoLZ8Bldv/3PgjDBUPrQBRsaR5uEtSlRlbiErV
jliWct9Q8PoLSPjvAXi7O6V4yqtpDkki9K6WpT7qGk/dMC9ayXROu22sj98W9njWffegxvr0X4U9
dLEttfHeBEY4+weaO8A3SVaw6VkDnyTvKwuywMUdpn/Ov2I2ECltwgB5NTzHwH9uvrXn6sRoSkek
ilJ7qQVhLqcUxGscTe45fpk/wIv9Gh+YWIQv8XOB1mPnThBO18UfIIrLSTnuaHsyQazxJTEKmFaW
HTAEgW4Nfx6VgHwvF+AYCJIti/p8hSfdKkCvW7IGoDrGw55s2Qf5U3F3Qja4IueiAnHEDPDD5PQ1
Nghz5Dt/ijQmvPlJu9KfMKMxJCxwgyO8IYb5m2hMxMu1zw/NyBnwG2snvFMyDaic23GHI8S0t7H4
QQwD3rYGNPpsfDwCsAqSS884boXN+L8pO68dyZEs2/5Ko54ve0ijHkz3Q7jWodULESqptTLy6+8i
s1CZlXVRPRfIdIRHuKDTSaPZOXuvjdDiXqFSqqyxnUcTaMo5Dh/+tTiiTgNcsMIfC5GA8Dfrs+By
liysO+vTPIs75VXfe3fU45nr1dixdNi7V15wZM7AsCJeoqfh4n1KvOFPPQzsZuMftXBnYOAnWp5B
22IhuTbKpUIXCzn5EfjsWLDovsrJasOitxvpTtA1OiaH6B3HZbHIvJVmrMmunLNX0Ftg7AXw0CpX
ZUgLa4E8DlBUf81MjHEDSbx7c0RtsZHvPllotwRIr5sBqfxxwOftlFwMt8Q3uPadkmx+wrVfMyPx
8+wfWZte52HW1P/6TTjQ2ZkXTr/fff7rN4QnqqkynTBtB2mqZpoWf/94uw2RzvzrN+3/FKXso0TX
MGqq+0JBsrKKvymHfBu/Q/W/hXKaoFtYq951aC+HdENZ0T46p/GDI4R5LRq9ZGK7DNZSI3GLadNO
SSZOauRvAmfnZdcwO/sChupSVzaKK+ixM2/YCCR/zxBNUAY+jt+g+63TdfoCheOEB3RbPHY30W16
Xzw2VBwWYll9RXuItc8ETWNw2XTnZM+1Hx2mygGLsX6rbwY6Ehv7hsEMrcEW2Qx2auTT+PZ1jE3D
RvQLY8nZsQDzhrJ0NHBHNY/2CQyzpJp9tLqV266/qu7Tuk+P4HiDbxgTMDTY33BAmePCOrBKWwJM
e4neEUOqn9Stkb/2dzQW7ku+dKw2sIr5C2c1vAYFWT9Ssh2GWe9o3nDINrQfbxGblcSDL5xzvj5j
lMCrS22YDBI2e2W92CGT7G3yjlZ/rdzoj1Aw1+7K/xrfLYzd+ia8TyZOo3h29FV4bHfqNtgYZ3yh
xivhotinVljvmxswgAie06ccsgiuF5RNK+TOmCM5T23cAO/RahHuMhKqgyvOsOEyIQDudXXxBZgs
tFfMDpbNIlxugVkC+6SDHWAgPLST8eKATwGc+kq7pVmpBcx0jpTIoYtP9AYOW2R852HJLGOplFuI
DDs+or/Wr7XPNN2VW/nGEpxN5QK+Mffly3BwX1hXbpi5rZmbbxUcQ8sJtHB+MV9REqIQXe2jjbP6
D0f+BPf/y4FvCVUzLNtyXWH8+cAHZF+j6BL9WTjdGc9SQArM5GnTH2z3WUwK06sQWtcrthmUTRiN
HnAk1RPxe9Iq/4eNIQjhLxujGQaKZ9Ug++DXs9CMGmlVbtefQ0GtkP+Nuguy1cAuAtGGw4brxxKf
HXnJrKv8S9FcfBq42Cwf8I+El3lz/utD/jdgwd+Hhfrf/8P9j7yYZvZB88vdf9/nKf/+Z3rOH4/5
8zP+fQo/qrzOvzV/+6jNV35+S7/qXx/0p1fm3X/fuuVb8/anO6s5qeKm/aqG26+6TZp5K/gc0yP/
t3/8x9f/Ju+C4hBpE//18xv8/sTpE/zrt8VbEn7Lqyx8I+JifsF5DJ2f9UfkhfFPpkOaTU6FQUyF
Yf/2R+SFMP5pMNqSa2FpFJFt50fohfinqtGWczWVbCddkGzxj99DL3TxT1PXCRZwVMfRScXQ/n9C
LwSf508HGpvFApkOla2ruiEMgjd+Hu4bFNtF2VKHynrdXWk0zItGGsdOLeSG6WMHfU+iHDCYkJWh
yVhdgWvRmrDYUAMEfMhRk6rJh5/mx46UIqK0snNoYSsMKGqI7JKqrrL3jOE1VByMzlWCy8M1trTo
H3rHkZcsGuTFbRxr/dMX8fsR+/OFzJxO159P52l/q64gYYh2LakI0xn203XMyIYidoO2O/tk0m16
oGOiMT5GozK3QeNnx9y2SROg5rbJKpBRLZM5VpBSA4tifDXBpGaQ3SW3CnkSWkJ+bgv9xBGddari
YqX2VXtth7QXXKOPkUjSB64cLzl5jvfZxX24VWV2m9utdm/TIV9oAoKUFxXdIXTIA2Zd/K2hunmo
LIeLitGsFAp9OyTe0YEWenSIGyYb0q7tzTDESJEkohU9QOuuKA7lkk5/IH0WUblt0PBYYVrwdxn2
pztrLPRtZgA2930KzH+/Ty2O1b/sUwZHxxUuTQ5H/JKPYoR24Fju0Jz9EYlvh24ECAIp9H5j+/cd
Gl+zGBE5jQYbG+JFzIrolSLep2P49SZ0S3FgTb9OPGLau67Vt03etKsM4dZViRlbVuYdaVfxrQY2
gx0tHlzKrUDYzWc/aeDDJogiu6LLDr6kSo6ymUkwCJksVPv7OOfiHljRnSSojYCz2IfzEyD2tVHF
ng2pBZvS9KolJx31mtxJLh1aFrXtGqCek5lhEKyRdZt96Y7XTmClj4NvLjsbH2hDahQ49fwykBZh
FyFo1mFssK+Zt3GIODgKmvRRNOfSbMujTjr9nA7146ZzQ7kfBi7Ef/99TNE3v3wftqFT8Ra2xTms
/3rJsgfF75Uiqc+Z+R77Y35wkASx6yJlWwUQbSJPhIeOGPqT7LANxCAgLS+jUxscmrICrpCZsIwN
uDoNWQ2BQp7UEnWA+vj32zlNGX8+FW3NtlmS6q5gjOFmOqx+OhVNVfpGUfsZOnyl3kexCXU6NaFR
9uGyHSz3P7ydYNz8y/u5qkAr5ZASZzu/nPrENw9jWQX5mQaaFlwU7atsYrAOioCEW2mIlJsY85g+
unclJxQgHjjTbpsfkIlTVDXUW/tWH1z/sdHVdKf2OsOZ/Y62EQhxqDzmAYJzpBzFJvfIuKjdwaZK
yyKpEDaBCqpnnf7D/vt1NsDeE6owBcFJljVdTf68A21bDwM/S8Ozaeiv5CgGBzvg4MclhMshwD3s
W7G6sm3conVXKEedkehQjeCgKOzdhqHAr6IGqwbb35XOpJ3cee16vokN94uAcnunh5yCgzZCEldH
/yBHNN91UK1FCyShQ1uPoXNE4tJC/fDKHp9nlS4IQtQoZ5GyqYalsa4rOzmr5A8hN4vsJxc5+oI6
2IAL9qxFrU0NIXFow6Emp7DIEAA2yS9Q0XtmLEkIh/jSuOoq0wS+GZs1qlK335paDc5KBQ3c03Av
tWg3j47joSwe4pH6YAKVPkeSUBhoOP9+v5t/PZAce7o8krkpDC4k0/n304GLkIWoONNTpliWxpP4
kon2vHHM6hlRJQMvnjkAcw4QrmD4jDUn+qJJsRRR3r+VMVzHChXKJVAismd6pduA6PVuo0GRICt4
LDw2qSvDJ02rsxHrOyms6DXKHYzPeH4ucTAMyLnh+FVmwkiUWaSZaJ6NbZNcGIfOZ1W7q6EbWYKU
wzWOqP44Ts0q03CVHd3fu54iEHCdkkTm0elwZWOOVUy1XGconbdhhmpZyRCkjqQ0GlaWnH1acp1X
vXSxLC7EeFaPhn1Dv0I+ObXZnIDi/P0OFmSg/nquUuNmRGDC7WoGV5VpOfrTLibtM1SroNFPTeoR
L6Il+BydVjuotVTpOITaJhktZzv/Yb6RjucpC2V6TEUhtVz/eI5Gg6QYC/JZ/3iZnx5i2hEC3vnF
f7xaV7P06myg9t9fd/6zl0S8xU+PHC0a8dSkoDxa1L/mp4MTSncElaLjmjbox6O/v+W8gUGqsloz
jMfvv9PnLfjx5mjJ+TI8u1V3dQBv7f/1mX48+vfXZdXkY7X7vg3TM+affrz9fPf7Ns0/fn/Ttkgv
Eb7KqiPktHHUQz7tovkBHrFhIHSn+/Nf5pth3v3zjwanbFyeA67xG62bNAU1wjzdO4SacLcUJ/Ma
crjG0Ne5yOojarHrpqO41jOPfezM8duYNJT6m4cBzUuXG9qujfVjZIzfVNlYy24I75s4eEtkg44p
lu9YBsxlNPVxenJPF1ISOKziLmihZdWwv5Pa8jcI3J5QX8PyN8dT1qqrsNIQ6WXpgQs++DgNXGKU
KStdePpV4GEtKRowaD4Ed9qm4ixEny8GedMjjVz4VKJDXIvN1DDsPdjHY+NNVStkc45BlI8Hq9ZR
5V2fMYy2Ha+B5xdWe/TF7AyDozLqkLBJkmLB3wvriQTCsxV+llF37mI7OoU6SCQfL0BsVddaJy6t
j+8ujnrErk0GNNNqBkALyiblNCDHyAk3Qs9vA73lgkQOGafvq5EQPlQBxBkKZImYl0y9JtTWQCkX
kXjS5a7LViFmTS0HQA8a8TgujnlcwngK8bW7hvY8Sjz5jr6Pdfvs43w7KI2KHCcfVo7pttvKQsuZ
VeJolhSekjx+jvFGBQgrF1oiP2mf3wkD3EpuidvIr05u2TgEH6S3o2+wgzEolW4dbCiAK5l3TxvW
W/oyRPJGd7gltEmiuk+ymCiZBE5iXuoX3XiNoZZ7eaFvmoEmXoBawqlhCClWtnF8CxGAysiIxDMZ
wl2Fr6i0DlUAM4Er9oGuPdXpAJRv5FSgIqaFuc23F8mPsExuUztTToK6+KQs3RY28k5NUSevR71U
JAcYyuV+4TXonEFEZJ25k4GPZQwJDWqarRaZXN6D8ohvYWMNnbdrSzTsqIbY082I2kNG4krUgQ8f
JGJ2Ax5OxPaDhgmH/ikmpslylEjiaAUqRXukVOroqkRsLXaVDYk67SlhjkJ+s/t4n8hHw4w+rRwv
oawAzhrRbebnmPlNG2v2pEbowSuUfbuKRPeu28GRqOlkoYS3zdTA61ASZGV818GrjAqUWAZpHlo/
YPNJth4lqCYxHyWhope+wCoVtEif6+66Quq3bFjpjWp+F+gFzb7cInmiwqhkCgyTUUjlo9b6E8LQ
dVca/t6FtNVF2b3eFcD4qIrUOR6bVjXA0IcJrURJJQkLWbSIxuRzNLC/igIXMQjOsYA0XmToFkut
O7cpFnKjV48+SKiiopypDtbZFAhHLdtFQh+Amowdf99rwzqL7PdO8S8MWMneqePHoVViVnYFjkEy
uwaPXCszVvepLyYLGnUa0kBvjNyTnFrRKvDeUkuh7shkY+1LB/G42QBoRmGMvenc3eP6v+h9sFIZ
EFHsZB7+IhpotYMuyJTRuZ06G2lrVOhI6vuyYz2ojdpRwYF0JW1OZZkV4Bk1A+9a/sBkax1F7kNv
4R3JkvxI+zHdNaJ84Rgqack6zhYFPvXdlBZ92cP5G0sT0zT7T5odsTYFAHwjh3iDCl/F33t0LLTW
dpJqOBKMO8EMFSJvlm07FQ6jUEq01a7z1dclskyzzogIsQ8sh97NJF3k054OTQtjowNNI4StMVj+
U2cDd+uAZBcjyiVj3JhhhMHBgYbnU5geZLKMcgT06jAYBzNjnExYFY2REd0kFPk6ZCzXNV7aqEIv
XUWI/mMdRI1VAHj34O95jeuux66+kg0ZSG0Tv8YdLi52ZI2WEjjaU0Dwn4yhu1W2QSSgjCuM2s15
MK/zUhE7wA71VVRY9aofpQaG5aYZcaPoA4vGJnUP1VDAu4d9OKgwMZEx6RsU21d2WYITufQdJGey
Cm23Me9CvHI+4+EiqNDhokOkbV2ld5lHY95rMK2wLtp6iZdtNPO1dbujaCfzfabfm8I52h7fMOqI
ndMFmLg9l1idcLwTJZlvsiFOW+RET3X6GydYR5YYbAoGTqDH0G5iQc+NWfUY4w8retD+MvY3KZh6
8kgAg1Z43uiCR+yD4hGqxi2gsfElI2aDxl+IDSiCZqBbz1UpzwFDZ5GC0PcmyIpdrMuJStGmpgPZ
LiEwPoZ4Y4SIsqlnoiCWYNepOazU0N31xJ4uW12/05QkoIBD8b4QSrAc8ua+VXTaERqBYalS2mu3
cQ+NV5gbChPXdiTvcLFs8zw4qZ33hbfoS2vRcmud3JrjSP9Qk89qRoI1OmHOOwO1SFgE5lUk2xNy
OjofPWVln3DGxsyerKpgkOYgv+pMsCu4eurALHdBeqzdas0AQ96v8dGH7nYYPO0Z/SXFeNXoD53v
KuesztXF/Ij5Zr5L69a/qFYgDx6Ws9X8tOn5Gjvmw/F5724cldtGgt8ousTe0O+N7sNG/Ta/Rt0P
J2S17VPJ9XRtpKrAV2crl0FJwNhMr5E5N12aNO9WFIfYDbTgLAmkOQIC8Za6WykvXYq/aNpse0yB
s3INxzwv8x1LsXTTpn1+iKYoytFO3sh3rz5Fqh2ssG6eFUNDeC4UWHTC7U+KCqjWVdv0VbH89fxQ
dj2thdinPBJ0A6u3Pt4F41jdVJOf5vurdacIJsuHsBU0UwTqXtQM272DmHOtUWp58Ar32ZzeV23J
fsHcjQkXz5pU/eDYY34++TGXjMJwh9cRh3OvWeWntBHcDW3Z3jHlOUhWzavB61yMP5p2o7YIKOeH
qcaTbhTG+1ArQKvx014GX2p7s25okKhV+GgL53F+pDka5yjFhNz6jqStII1DqtT+OcB2amRoDTrl
NUtzEj7MilCoqXto6dGdW1XKRgyD2NqNpdwYpQBnMn2WiaRQqcj9ZO4ai2p0gktr5+7eGrx43RFN
zwreuZ93kJaU11yuyqfEJCue86A/lHFZnU0EmMtcFdVbjtN6fmhhgW8jj9q8LWIvIRvX6LZZG5a3
id7wzU5v7DLbdQLHe1PM0F04+OLOLgKrg6Ikyqp0cvPRc4O7+aF+69MXmcoGpYr4qzDzQ8pxd670
FB2U1RpvTeL+viMdZXL9Zt2t5o311vFh3Gt9owIvwQA+v1rfEabSOiRO+ryGWcNVbbWhONZqaZyR
rAyLAH/BRw+FeUzEW+ch2y9RrB7zJG/Ogurg9wdkyqHSjeQ9Cul9KUrlHTtFCc4D27jwBj0jQIT1
Za8hIMPXYRh9fhqMXj91OXGL81ukCwJ0kw/VAoaaOM148hANnPrWSpdlNNjvcAa+bwqIHQZ+2z05
SF5PWoFKNc2B79q1npA3sp0fxZTPXDS81zmXin6cH6C6kfM2KLfz9iBXAMM5hOo5TozmiHpHX/bj
WL91HXW/6TOnwQhpOne9Myqr6KiWtks8hum82nxZ8yOoQxBs56TlhcETgMMgEFwCK3itJeq36VOb
bo/GIAS4kLCcPjQusO+AEe8l4KicX6OufIJT9Cy49h0saek0NE2L+xcrzHko2zE2fD3C9err2Ncd
pCDkoA1GErxkQ7ue38VD7gkWzNqGSGRZG5Tjvgszd8XBNDxH0tjMr9MoJoGzthXfmENVkvVr4JGx
lOgZZfdufh2sIPT0o0re1ELx94MzgjCFcfPE9GA/PyL2MUyEnBI3Y1kYO5GqkixC3HzCzh9zzV+Y
cpRvoRO7S1MdwkNp5uLWLNUPyCnyjZNHpR5geRcnYLavBpQ07OkJqkiO1CXNh0To3la1WNhADelf
NYz80xOBZshVQ11jz/U8WelqgBTVyR7mPxY5kZDhUFjn3nSasyxMolCnV0UFdNv3ansfVbWFiiVB
mBaHwxvJPoKx8K2RVYoQIch3LqSGB0GBb9581WrwTg2pfsLOLS8ahCEETLxgh0e7QWZ219a6vg9z
8CPz77NgypxsEG4MObOTLGq2vQRfMNpQcqbtz3UIL70/aMeoCfVrk3bZ91dE/w+v3J6zSCxSAgfG
6vklLc9dCqxySB8abZMp1bhRXYtQv9BYzi/ZSbqFDuK1g6JW3k0zIEd2LRZpCnbF6yIDe1LWpXZd
1KEOgKJXFvNnl0DaKfOMj3lmsj7TpL2OpDu+FMQbA3sZIaIx/7EMFOWyqMQ+jAA3tI7y8n2rBAea
F6KgVHE8nByFvsD8ByS+59i3s4dutIjFdVFNC9nGGP2wHbID2rEHq16H5i5IcmD8IDKOochvv++d
us1A9Bc1Y7lnn82gRn8y7e9Kax96CqN3ttYne6kn/fcvMFEOggv9q+OX7VrXMw4ZWA8PThWyPOUL
BoNA5uF0iLV+713mw27Aev8qoo0qgg/ZcelGLSz3riGqlc6UoPEc+yoviGxt2qTYVZH1qmhRsQX+
VZ7ygF6olumE+xm5fSpiiyBpeyBapuu4qra3rmoSimETltCDOILRA1NVnWKmXfjtzPycS9SAXm8q
45STLas6Bfo3VrBcYt6tIVauRWiAJe4tk7De3li6Eh4Z7ZdX2yloz2igqGglQ9133F0Y4aZKvVKH
Vudsq4w1YAjV7WTrUxqa0UKpDGm8jaJDzWG8UsbYJpFjPrYi8BdCdJAYrEasA5tzFJOzXAUdorqx
icuDV9rF9xs/FWAvqSdNXxqpjE6I5+iHMantoCVLcs+dSdD44/e/Pu6HS0mfBIbf77ZGAHdkPMxP
m19g/v1PvqYfv2QYdxeY0gxsxhEd/dpAuBZ3GNONAjy5AmNkdOrhxGvlC2mhK+/i7DGzydcKQ1ZA
uLHHTe40j2HwnNLhYkKcYkOzumJftwbsuekmblXmukXHnB9EAIm8NaT2BmMIGrql6YyIGNhFuFrf
7AaVkgJSaJ9X0M9HIy9WXZug+3JktHI60nNb6/sDukn8GOdNs0+nm/mn+KBSnNrqUtzFCQ6NOqj3
jfqVz7mCc+LgfDO4OL+xS0NR6IF6QFMN2pQolrJ7Dmu0nURCIYEGe2nX/cowy0tq60fbr+rNvHs4
y2oi7dBO5DGKGUthwRCVHWATPhzV0WKPRy9VC0aOPh/3jfEeT4pRhZXKOrPDB60DCFjXzb0aIcSo
Y57Q9BX7Ci8J+shGO4Zarqzn381/zWqm6JaORr4dIOjCG0WKCegxI9iUlXiBOXnesECP3GVeTBT1
JOUrHCPF50vbMB27r2N+rdfKdZDiL85FdzbApaUtS0sbsrqWpfXecdp6X4Cz2uc+F948U5FzWC1o
oTgA/6bXRLRMx8f3VzcrJJfz/TQkxzOSRJYhmdtpXrStaRluR62FS8pQRYsFztFI13ppARBaRiHJ
veZoKwurQ87XNdUN4KyWhFMaqVELrFvU9tGC9QP9ObaJN6tIh+oKZExj1T+GRri2Mbduc9919ywW
jcYMsaNF1V5z1WpfdZIiZEeUECJsGHOp1e+LImf8jcDGapNkUJHeB2K/T4gyKSDAKqa9pp+NLitA
TFuXZCwhBMv+sZtOTtXEcVdPPqn5p2r2LVYT5a4JDJDusTVus0p/HEPXOnnJ0XJa+1rJwQSPAoVT
FhXOruWpp7rH1kd2MvGqpcI6fbJkRzYR5qGGGN+zqy062Z4IUmEtRBcPG1Pr3BXSzBZGIXEV/tg9
NmaLVDzSk0NWG8XtOJSQKwbfOplWDrlAR7w1tAFuWdSeay/39H3XasjnJFkCA274UHosjbk0QF1B
xoWaILs4rbnOSgrEPrlraoGcTR3ufaP3ruMcVL6eJPnKVJPxVsGycsX7FPuqpWYbw4fZawMdjsgs
R9RcmrYt0kTsA8M9DU1hY/HxGE5mWW5b4l2r9fgQTdrY+SaV+rVbq6R45OLoTANYEDHc/biJFZCO
fe5WfBzlw4/DB9XFIMYEzNsreftoBWAHY0mzgYKIjQp/ryqc8nb3ajqxth6kuA50Ue7tmiCN1EGg
qbPQWZXM/DmvAfr2QcwOElq1wXJ3TJtB7H/c5BYaASy8EmNl/u4FKXyPHDN5YJGNOn2IfhIdyw48
E2r7AHJL1O7nG0pO7T7EfgxGZ1dzgu6bJrqEWWKuEyFxLEy/yv74qXMjdBgQFUY8xFQV5UBGgsZp
GE43kN3Iu7Dlsx/TE6dac51qoLhqwy+AmniwyzAIQraej3MiEitGQwXO1N5UcF35I2EjTjwcTAiw
cZS7YJ3BsNmT6LlMkMDPN/NdFQ0LjNHpL+oU9Zb3+a6fPsl8k+qKufSwX1DswlYyTjd43ogQz1AL
aioWr2zMz3mn3rsVA2HgsQnzjQM87ftP8J1+/4kX00noo5cfRw0CX0vr9/NPhvR+vjv/QS1sgOEW
5oISde98o7tws+MyffANEa0DzQXKPt3ggK33HjO273fn3zkxEU5R4BsLpayrvad3+DqjtCZKyEaR
rVsP0LFGWqDQiJ3pqbFgKAn0EXZ8WgJiM2y5GztWklpRHDTXSYormfrpkq4bpVGHsV2oPWVoWqAC
OH3+aHQjhRpDvfEaKHkpts1Dr5Gr0QyMF/7Ug1Ua/JpJNTVK2VfzjcVs/SpXSUKYd0Sbxi5FfJcq
5XRUzJ8EHEOy8Viu4znKdKddyzB+U1tI/SY58OUAo6Gdxql52Go5O5c5NUMaId415TWA3aOerPyg
l3vctnKP0MWjG9CDIh5ddR9Fqb+LUaOxRGLQTm1ONaJzSbCc77sEnPpem+xEH2VLlaoamGN9kZZu
sW+rbJXoMG2pFXCwtwLrbGL72TrwWqDXaPGH6VyZh4P5p19+51sciG5T0nHluICh6q4K1AanaEyj
VRJAo4jBgR7pFQJ7xcVOeJUD3UMFBmmnakN3l8WYyI37OIvLtSoj5yJhtrYsc9/owaS4kFHXu3ia
+TY8yMSlcizpSZ9wQbaUgH1+r/tbyx7jo46KZ+8REhbKoHx1U3EKabHep2YlD06nExVzF5iuvM3q
0T1naAxyXen2kUtDUA/oLRm0xMmi1Ih1Cf3h0pfFQOCDkgFbwKcCpsUit0oARkKVEFCLFeZRm+KZ
Yyu4TvuYXIJcpECgU5+ScjQtV/BnoXjpbwQVXtKqsJ12Sd/f2KbJMkpTvW1gDWsxKmh1iQwZLEu/
9vDjoZKmdVMByLYpvjxrrtGAyplG6wgbtBl38VFDJ4aCmcwSSyTx0S5gQreBI5Zd6rv3SRd9VrBd
TvM9avFMAXMGlSRy40XtmsaTzIzFoNjaa2so1ko3NNQXIg2fpFGu5t/bRUcXQQR4LfS4eqzSCilq
ZN66ff5SDT7WwlinplQ21lbAEL4So3lfqGYFxN/SdkVIcFPrZ/VTro3mUvoZTaHprw7w5dIEKaAX
xMrVqQ8wKIGdtlNz5tF2N1RPtuXtmc6776UB/8jSYeylqPZVtQko5azDtJe3zTm2ovoy3+g1nh/B
FHYXlZjNsF5ob41SIR5IzXu/9VoWBkw8ajPBuUu7nbXHY9kozqOOMXSb9fGJRkq7UvJAXPvTT0OI
dSsIZb6tDGT/tOrjPWbl4SZIKmUhTIuQqxGmONqvhl1dl3h6I5y/GNqXWkEIkz0yAiXtUO2wuItt
nSVfadWqJG0VxaPbxfQ2wppimzESOKkjOnMcoyN0ABauyrXyvfPv3Ljb+oWuPsLv2tcyJknH8st7
G9TSLpOTxdS8o56snjGvm2wE+WqRZkk0cvWI7E82pyBJ5MqKE3KBgNHhsGrqm6pM24PUcu9LjwHm
1jVSopVWt7u+KovHigYHGd3JxRgjRF9SP1vw2+lMTVF1enNPildiY9wHXxvtKtnWF7iEd8AAUkLG
GuAR05keWo4OIx1TOK2ugefwrXGpy26TLGlPuqhO8z3NRrSH/Y7OjQ09X8cWq8PhvGwVmRhPgCY3
1Zin771LnQ3grH8G2vhSymI40hal9m3CeLIdU9ygrxc3YzceEfK6eBsMaKys+hai5CBzo6S5Rvu0
aJFWXGlV1S9DzyIhAK/0rgvotnkwz70csQjmrBRYFXNPr8v0Z9xb8CElku0JbuPA91Q8jNpV1r6g
u7KWsq7Nvef6+b3rUrawSufVn0oJlCqLIw0i2Pi4XNcFZl5aH8NAuom1csZgfIEcgyIqIWzDd7Ar
F2perxVjgGWQkojSlmP4If1w6RS29aVAZY3XStf7G6Znzj4vGjhbFLgQQALKdrDG963q3rQD6USm
fNJcX38o8Q/TQORCIAJVPJhe+fvd+a90OGmSmkwVc0C0d5ZkcJaD8WzoNS52z0eyMt0tK/ncVRqK
O9F/q011xGgKBb9zk8uAGOCAJ5UJrkEF2LSAJ1G1BLtNZPu7HpIdNZV3VevDTWnfI/EI7g2PRgBd
kmHrq459O2p4aqsI8LChj/19tjFN3/imNt17TjP5KcsGsKKKTC+JzywpdLOJfBnSxxni6LkPqzXa
xOjBCOWLGudYXGTsvInauSkdUX7h7KI1A8FySuKi+AN3sMYVYxbQ4xC3USI1Yw8ik1/vB9uy7r0R
q0nEjGCj2KOA5aloK112/SVMtJck9MedMdbNyQC9qFlR8Qg53U4j46Gz4C2lnPOZbjSXUMGtqQx4
0ziIINGYWHAqNYaUVrcN3kTLPBRdc5eXyb1W6sSA6ONrInLIr45gXVM34W2t1NqyajuFYNCie+I5
z3FlQN0uOTEqWsWLEhPcYmiobw0Q5TlHDedpBGF9hac4rnXrWafDn2Y7WaraRS/rTeIHWIsN2GSw
OrY6paQtZaZwYVq9sc26TJ2ur/lKwcu3CgR1Gd1L6gtdYRaMHeHSRoyHN8+EfVcNBiE9kIVwHhJc
Y5i5vW/i1t9RPRo3emKeolgNXjAjQipPlPdAU+jRRZjWdH+Yog6U6qOWn4bs6cH2enHSsfAvsqrT
znXUPkoFiKCTp+YxauvXqtKqO5hHEwSW+qblVOab8yIBs23qxtTue00kB7dJtduMi+cVoykIrSrT
H8BUvkVwmpUgx0NsWWIFPNqHxk0AZB1hp6hHCnNOXja7ztSBylYuq7PGAc6hgIMTqj8ckcpQVwhz
e0P3Kz8ZLQRQ01BOESLtFf3i4rao9GoNa1Usfv8GGxxZui/u4UeRbefG9VsdRmvUyMrG7INk5+TT
XlH1uzIO9Z0aJ8Wh8Ojjalq91DtT3gajJGeq6TbzPdPqJo9YVJ+AViIBGYES0Nxamnaof8YjjFcT
k1PKt7/6v+ydyXLkyJZkf6Wl9niCwTAtauPzSHc6p2BsIGSQATMAhnn++jrOyhJpKela1L43Lu9l
RjDppAOwq1f1aNwoijIa/2PAEkuzGUcxUiayemhbFhlVNb80I8YLi0rI97B/yWUynbwhmDBUNsYZ
kJg+TlNztxKZx0bP//VSF1uwSN9sMq5DEmEsNByOFmoej/BsT5m0khdlTP7RuCOzJbyoy5R24YWr
koaH1gKQj2fre3RpvUwkFFLWVMlTpvd13QSHevL8Q2waT40T8ykkss3T3J4fwFCec5dRrIEkt6Ro
QW5SqHgbW4J1/BmmG921xygj2TM04VNmQQ/sFUE1je1h9MLmgVuUXwQP2XAvDLq/Q/xP1Gnew1DV
AFjxRZtTd0a8CB6aFjCtUfXuay3lVoeEBMfIgjg/iBJCbUMCLufvtm4VHvhyL6k5vCmGqld7jGFI
DfQhRVX5ft88fihZ5SuRDN56aiZOaLB0N7yb7CzKgW4/9IWDMUzt1i3zPyi8lzZT9uOQxsEmRR5b
lU1ibruAUlh38KAQes0hF1Xz6plo6TH0VX2/TPomLxa2qsZH0KGfZqm9+wg/PGKx10fB0X4ZSQtS
B4TQtkfgTZ3oJXZG3EX4WP9E9xOlMe5ItAJxoDmmCB4dhzhh3fc9CDcKymEk0RGY0t8+Weo69/f9
fWSsTBv2rxGRaWoKxaMuQlGaQZM43P+AvKTJyW2cJ+GzZfGUMV9sQ2WrARP2Lg7HiHKHeMkKv/nQ
A0ugrtZ/0WjYqlm+Pg0BpyVAxLcqKAF9iqSg2ZIa8Nzhhj17bnYUmuabzon9vWFm9CMHtLtEQ4dd
bDaGmbzO6OwEtSulX2Rvbm4isaDX5y1tPIi54afJw8KUsX4q/eRS+425Er0Hz8x22m3py/44FSo+
agvAN4SF+mJ37LK8/l0XVczyVmfH0be2TdjyDIMf78b+wDdMCremg8wqm7NKnHVmkjgBA9vnVztx
uyXfAvsni1GIt8035bzE7QzYNY8fYd5aa751GnEjbl+6SswbF3A9LtKWzSjt1iA069OPVVznsl4b
qklX3txb3FdktJWl2W95fmCL6uz66FQtxQKKp3xRT/sYAz6YOROIeGhna5P+gGXKvznWwVgfmZUf
DA9PVtQOLyN0zSrtnD1nkxz4MITEOZHOkWMWT7fmXbYV5OcOZKyZGmfASOlDkEJ5MWDqn1G+YK5k
pjxBftlCu2+Olor2lqmNaxTP1mLsuZQz1LC3miKwJO9e25j+SKUf2sDJHoxqtvatK68//0inFnZa
bS+hm04PpZ0+x8r0n3uzBT9ghW+9qr1HVb0BNh6RTm6JotbL8Cp7249Fsy4FjYAAZI6+tYPvyQUD
KaF36nwbGxx1tLu1WVf8dmi3oF3J/e0CbL8lJXf7Rmvv06RciPhy/JRO1Fg5LTGaWP3GExluKuA0
uzZux7cWX1KSj+FSawGoyBA0V7p8YFl/7IIwhvVeuDHSn3Yq3C75Ez8NRKm6lUecMIt4+my7+7jr
/B5ji1TfGEW7YQ7Hg1Lpaeo55xQ1xZqcZeqPFltxb9Kg4aa+fezkOBP84CeRTN34RvCEPj/8FCyY
/PGNMwtGyqi+dcKhFy1OH5kh8tWQ1yFN8V69cxEw7tpBfP55UaPD14WWuArhZ9ei9Z9/XlKk3cmm
K0Pp8W3QmKGqJE62yqH3KfZCIjiGSVlBR2FcxONY5DhgLFChu6yVJtSBgbo63ZS/UaqurRP9MlzI
Kn7Tc7TiVpB0jK9BF2QP+W974naXdLHCThXQwMg6B0NKRrI467PtpGnvMVj7PLczi5qQSaAHssNT
ynqIIK2g2ANudZR+NsK0OJqotUmMdRum4HeYGtNBgU5fBmVdHm0D4JiKTTzkg3D2Laa9vLWs89Tc
0XWZX3E2Maj4ZDrlM8ncNg7ZY+eJ9pz04Sn2RslIWWAy0yycDUwtvo83uy0rfYDeCV+KCy3tnYNI
FafrgB0VImZ4Cxo6B7P4d+P44WtX+DQ2cRzBI1pEr/Po5ptXhvycdEuWXzCYrHvfHk5ya5lFTKqw
Sl9cqVa9ZQ7nCkwnDTuNdalj4e+rIP9l1dK64GM5ko+r9k7n5S9+bh3ysUpYyBD+VBP09ChIFPUq
h5aix8COnqthGp5tSL52nX6xx6LzzY0bGqUNzX4vjFZjBHRag0om7JNUZ39g8Wo2g4M3q2MFYbY0
8Ta+2qVQ0xfcPLJd24Y1BwxePOi0i9YZjySD9AnEa7LjDGQdxztnURcu6+HBdJ9lS2gyF/ojJCV9
r6FSfh0/QW3MaIZLi/e8jFng+O63w5rdy0OqNx0KOgc33FZ5kBy0W1hnZCrzrFm1nLHjtYehNk5t
Xq1zZKl3v8dYC95XHYs4emvRhHds8JD7GN/RnK+qJsZUOfo5au3u0QGR4moagGzOodqszY/OoA8n
M9gZd5aJuY2t6d6Fb4AdWzuvZuCojZoM5P/UtV9tD7vAOPnZ06ABHhVB86Xm7MUvsen0nZoZX+GQ
stQGwT6wSbajU2P1wRPonLOEWYloBY8RmDq432kHoZwsDKIHpzfY2RsbVecy9mbMTNC8eU0hLj//
SMomWOdFX+7cskAz5KmZKTNa81glGVtS0NxjszxNtvtHIGkti8540wByDlFXDVcl4vFquSWgGSKA
bG46TERskxM3wPc/mtkrE98DUaUKWneX7tjHQBrAeLlLPNtB+Yi9U2JXFx8LRBvY8XkgrnVr0TNI
NBovftdu5oYCcKJpIIkNB0RTp44YnMub53Ix5UaxouHERdqi2d6YECdzRNVdYMlwS7bRXhlZ8WLP
GRffrK8wWsCHiZB7bGC9eEpVuzgGPDNYBV6GqYQWTLV7WKtoXURzfM5E+M+LCkHBpPmsNfep8kOD
1zr+vBh0ctGBVfZILmG2wo6NjFBUT5j9rUe/K9KdqciVlzFNIXTKqQoDBCzfeQzE45SwO6hbkuS8
VDSYGAIHkl95q5at6sqyjpQvpe8WjFJ43xZ8t2n+BxWSVk6Ci9MAleTRaejoJN+xi7bWWQDmuR5L
+6Jq0Jyk/dpdbyAbToMxEPAHz1SjpBLgyQPgKjLYWKp66jw/OCJpB8cwpjWgSWi3NjxwaXPaFCdl
5PNTkzyL+303pi5h2+uhfsYawiDftDaglOZLe9hMxCTnVQkx4+BmmDW8oNE7XOoHuBu4YPKPJtLx
eep/zKBTdxkUF2Zkvjh9154j8DbrtLKNvWHFt2k2/Iex6LznqeV6VwTF/nOu7iVUOzbSaNR44Nr6
d1j18zv9a3yCIZRvfv4vBpGTB6zIGJEIFmaRy4M9WuJSOlOFvXQWy9wtfzlN61yH4WsYrO46NzFR
hgI3UIcEe2aW3KQW4BHOnBnTKYy+AHeJK2T0loix36SDae5t1V250Njk29A1og6/qFdHPnBQPqqy
KMEqgc0c6C1ZR/19ga0icRx/XsYHVJ/q0LJapdoeO88Ov+3BS23zQQ+qXdVD/qptKigwGjvvXjXv
9Ox4NG8THCiKfVE43pcAvb0Yu2Sk5Kmi6qIId4MysdsWafLCOjB8UHc7eeDUB7fmbB2IUNxy0BZl
jaaXOpKmOJapoEP8KMEL6ZS0Q0F9AUCVf1F3xcijmocsGQT9ypK2bASVg0+RhSPs8IZvmj6sVIrd
z//F7NWvfKK51zmwTmOZ41nr4USlAdeKY5hn3MzFGqXUW/ZTZp4LszfPGeRfSCk8Ei0nbp7G7l0b
trrZftM8FRyRjdh+zz3TfFEeP4rYyP/5Xz//DKIeoGwNJaI1sE8SunpysvCMjNK/zxMSVznRGgct
GpJxDRwuLrhlWHiQCKNSB+rH02+E0SdnqMcnBRsIGZ06advDsNwNlNG4DfWoSQZSeG5690X8AMAA
gv7iLbEYU0nx0bXBC1yaR8WlvpXujL5ottduJn7CmoWxvY3oz3LlGHzeU7J24uPQlnG2z0w8T2aO
eQc1LnoWDd5pW4Kxkdn44JiEzaRq7smBIgOQ09UHuAfRId1kjhhOSdbntLJ00QcENbzxpUf7m+tv
itb7GnyUX6vLcL7YGLCqzASPapIxMec8fce4+BaznDzmM19iYBrfey32hCI04kfun9jtU2J8QCSp
6ShZFWTVKJ9+XqB/Eb+ZQ/9gDxpiig/saih9dfp5UR0Ljko6Hz8KrsRnaRlxvCq77tvmFrmv4ivd
ZtYuNcZul6C/sk/vKTfwWDM7hrEu2LRhr7ZIQaoKssVs6S1OrArSo2ap27c9+6zUYMATCNut327N
xEB/Eoa7BXMV7Fxk32Vas8arZMgIxGZyF3ySQQtphfDnZQNndMs6oKEXHmJM4SIoW87RvcvDlRjs
xU8y7v8TF56nEnDCx5dW+YpTYa3+tP83OwHjrUWq/H9GLjwVXSv/z/KD1aTKP/4ff/Uf7oIf/Mvl
SyGVeqblejZcg+G7af/934zA+ZfD5AuNwQ+DACwZkcO8YOz5939z3H8hIlou4qbj/UNkaO7/Qf4V
RAYBG4ctmGe5tiPE/wq74Px38IKgYg72g/D5op5Dg9l/y9J3yk6JUwBbpZiIYF3U+ydVdc9a2AFu
urd66JsbW5yKpzGERCksRMjpSJVEtOhcL9hekPIpQQ0i/eBXj5FvRKtwph+oMKwDo+O44lETraGL
T3VZExEJ/yRJBolmTpOVNxpq6Qj6F5WitmLwxmJF2TiBBFY85vpHtJyIRaywVBiEXDrO4167dqeU
lJYZk0GLA0A/NY1XomaY4yDJqOEDnXTzPNnZRUZn/BgSGY5daispB6a0DGAgHet8o9QfyHvtV5nv
i0gdoJ8TCwOThteA5o+8VDSyinATtZQRx4P30LCGamg9xVZIiZTuHW9XcXRQtGPBpLDKowkv3amG
YK/VxGAtx5dQwrHJszvU1912bKuOJena5RQO1BJSvLVoamcbE8/ZGJkSD1GLdBDxeTl4Q/5VM65i
zSCR1xc2MkvauQB8xmJheS7nP9X8QqxmQjbkawsYIkm4zxGfdrZhFe5t2/WPzFjWAezyZ92QLgxg
z+6teO8ry30OqwZbK5NSbtO5mmsyD/EY7TAkx/gQe1SptS7G6YPMzEk7L27ohtzgCmudRMPNMTmn
zRmKuGdmwdnv2X3QuRd6+hbR/LNMjUZchknofRNi2Eol9UoRW96j2xnH1Juyg0xb9cAwOa5NCBy9
J9uN090BVkq6p6xE1pJynXV9dAIpOi0GMKcB3AmYuqJ+nAvrLS/n6mTW/utYsM8iS9XRkW36tyFt
V1nPSjequmnPnD8sQyKca+pJJPvqYsnZBVc8ecaWROberuObmJSzqTLQRxUadqXzK9F5budepZaj
TVXoJL35SMobf0TrPtYw82/8QFdG6O1mQhDPpRFmLI5N6BmZxDDUJx4kLvLkaQo5Fti+A3Pry+Lt
LiAo+FeRJmC5nPdSW+XHtHSSU8Za7dHopab1j8NXDXXiTSp3NySTu8tLsjnUMl58LyOsOZYxn3uv
B8A1nbX0jStaAsV2JfwjfQty5seufRKhPcPOlGv8rBS7Wx5WdVxTyhhcSlsc/zEqm11pY42w8njX
iao+KYrgFk6LICBRoJL7shcuurmEPAhcy+2aI310j1XR44ELsX3OX4mBEdDnqMYHSLMtw9mfqemR
KfNLd5SC2r5p8nulsaSJO1wTVYhjRbMptZSDt5BmvEDYIwAz0t+GZVqsGCnZ+Y2B9LlSdUU5HwaZ
yt3yi5JDF1BDFpzoxcXOazXkR7uGYaZOX0yNBwYYzolqDPImeXlgd3gZ2QZf0LkefN87Ft6YHEeH
gDGyh7mm9OTQWQQyQ6Ppt6Esh41bUDk5cnJM+0Sum9GuLyS96KiqNiE2++fafs3pn9FYNukTtBS5
VWzoSWhDfjX8K8neZ25BPgfx7q9sHMrD8ggCUqEpVtGTdzJzSjn70oHmRZOENIW3TSp8DUFaUGbr
VQ/sNSHLtWG0zchfLOm+SbCMdMaZ4PNNl7AOkjvQJhjwag1x56w5cdH+W4aKn4/92/LpncuqNMRv
2H01XrqJcaNw8szSXeI0ZEBF/e3THrIeQT2vWixlQGUDfV1NfRocEQxeiJvbG8Xye6nLQq3o22QP
CiwViKZxnVmOrOcRHLl0gr8ijF4pJiMEgr95oQyPDpC3yejUwxQApeYsGPF9Q9ThxCbVpG9V/k1s
qXupO9xAo1glhPB3pkg6BlENyIoYB2G/Nk76PZqAXhsRCesBZMeqR3UFMhisZEDznT99w5JX26by
Kdu15Lxpm+otcWE4q772ViZ/JszzX3WKlZQKkWJZifEFQDMi3tj69LZFJ2lRBzCY+Z85qA5dYRF5
z4c/yNzUOqftPT/Yr/1JJssiIzRg+Q3hWQsZijN+d3cismVYRBZQvzbGoDIpLkppvpYT6Y3CSQmp
zug+MQ69Dd/6DhoRAlXqn4QwxisjvbGgcnSsPfNASIjHA0fttQPOaD3Gg+Y2P4LVEhh3G+MNVf2F
CDxxxjJ09lNINc40fLqjHpeeE9D87ZHldObq3Y7nz0Bm0WNd771R9LcG7tyUuo+BKdT1niSBdk38
UdBFgi+RN9EI9VhLIuYwKvNNjU8IvKaxzlNxdqIRSnzuhxsrpfGkdu6pvzQ8ZFbLBCVwos8ZVh60
poBY/aXF9rCk1sXcBXnyOc8umQXLhdwsKBpJwm1hksHxq+kQNy71ZoKeAs7qUCfzhA75O37Uv3vt
3Dxx15OcKCpgbI98MdEARjXa7NRvDpGcnd3iZ7dylbOqyj8mVJyxZUE503nMVggjje0y80k+YFkF
SZEzcrgvyqvnJfHLSDGZHqs1vZ/zrpnF1wR26XwX9UEsu9x82r+TppQmb3ZmoX9hSypvuo/fimr+
k9NotqZ8G2PKpFZu4TYXarGoN90nahsCbjlYXf0eeGlF51g8rELWWitWs8kSbhIaIUG8J8tu92kE
Qo7WW6KSbmRfI96AUwfWY0jKGUSA+jVRbDQ20S6w7XRt+3CvRT5GeAji9i3txVOgSNjklvyFtZPJ
n71fmXTucxAZL9yWAJHI9s234i/su83SS9PmAUZ6vQ45wSzjtjB3ZPBpViSp8CTUQPkb9QqryuSe
Z6L+sYtsol+jN6FDt+0D1WEECpKTF9viA8EtYMwaoiPOxYegUuZRIuosGq/1P1wZ/IrK6EOa87Bn
Zyqe8441dhFn0EDrWTz3fv3WC8zerRX3m4B+ypvrhVQxS6l385TR3qlodCMXnx469r1C9/3Z6et8
hfurBPXHyj+S35VRDQvXq5Mn4nDdtmfbtY86WtaTgZ8HDmxvA4uXRX4l92U6iL8FMj39UafBnr5l
YFK07ZfUDUiyzia94DQ0b3HKTnQfW9G2niwAvmAl/KlrT15+S3UNoF+Wh3AK62d0Qf7jodP/ITKy
LO84m4AkWBWZzb6conVWFE/8qIgqN6rcd63TbRAt9cnJ6vgYVMmHin1vmVRBxy/FXRW1Va3cUcln
L7nez1k9PGg7i7wtHG53GerqhWfvBtNIuvcr1a1wWt+6srnaw564bPA7iGB2NxbooJkA21oWc35W
dxeCZJu2zJCGhIq+yW5gZ2xpuypzBx3p/sFJaySttIgB+N8bAtzc+Zs0g7uSrfB2OjeBTnFKat7E
QPjR6cL3iHLJXyaNKAgeJQ84gMrp7A4bR+IAjAtMWAk87JjAvklybA3JpKA1cpbv0TV31Dnyh/E7
xisqBQafiW0o3fGfTZgXN6Ix+0l0Z+5H3EFYfm0zUd038OqCB4b2Jqqvtt7wyx2sYKExgy7xd5fr
Yrbqbxbg1cJvlHcJenGcJeO1afx1ok4eWQfQiGwS9DY8ao/HBqGOvgMYNIaAzmkPsNjnSF3vNS4x
iciAmBrnOLkagtK8FHSf7iFof5VBSraaxP+O6P5bxTatKsEksAsP31N2yGRpetI7vrnDQ7kYlXiN
gqDFsG3/HXQ7YmgLWlQNyNyOSnOMSsWXk7PK9OwOlzsyilkqvbBt9Z9+fEYPAPsFxYPu/e/8/MUf
i7IUemDZwZ/lhP5UDtQg0RQeLpixUHWOcIlecxSBpejHr8BVdyoDkh3d0BDUg4g9uUF6roT53P3Q
n+8v3J/30iwfjdY2IVrMyUGqfeDzibMT74H2Ftaoqj6PdhdT3UIZsOjG4fDzMtwhYqof3pGHJQFv
FtiOSbmFGwqCMPW6x2B9SFmMLbPe1ss5Bq1LTTEFyj4caq55vzpEd6ttWpYgbMrkzZrmdAPw/cFg
kcJeZcSLnmJrVqw8YRd3x9in/smVAj3LRVV2zG6CEZ1Nh4Gz5drRw/3Y7H221WisAen5LJlm6lSj
9rkaJ2TgQDHTzfEmtuFh6Mnv8d7Jx8r1PUD/XbDneDJX/q3oYWPIT+/uIG2/ZB/GzA/JRbsdkVBF
5V1ErrAYs3gfAcQ/jf0B/xRdAK0X7uOSzS/9fGj5abLD35Rc4NpS4yMxC+oE3kbgh2fy01C7MHaN
IPJvKFRbq0JG7CDoNTJNbgCqt6VbfYemNJ+MJCoWA+mldZZ7ElhMQo3FzL6NQr6lCyJ8g0XiV47n
YVG0dLCFFD0PXJJNglKdYIph0dM+zVjR6C0L3hMcmxPtijsW37+6zH8XibdtS+vkD/IT52++TLV4
M+qzxFRVtWT+I8gYSzvhodVH86Vrp/c2JaaIMGsOQC2CyqALDDtqcL+zSRZDodnvGUwoD0oOIkN0
JfSni2OV2StBrHM7MBXXkiQZy+K7pdtGyA/uDd+sffXsctxlBlzUaeLtOsC1GaXfADLMi/BGH6/T
CbleHJyOyrlk7pYw1G9GgxERKI+5diOdHpV8TYfgwyOAwbV7zbv0LXJK74AZ6mCN5oPw/G7Fwf7n
CxVwHHZVme6oRDuIpuTBUToWrQjQYv35zSbLBtGL61jWAWNhD8x8KGjYc+8fv466IqYg5AMZZscI
jOs+qk2uUj2xqHWo8UNtr+nEZRFqXPphXMIbEPtw0tXa18TZY5v31PREgq3M7leK3s4V7psnbjyP
qqNZJNEcIjXgvFUPDIfi7mGOFoO+0BZbH+PkzsYtxwQzceMYh66K42PtxtHeaL8M0jbLOvS7pe46
gyGwptltAoKd+uxPgO0vft6/NqyOqSd4ZrJyD8Kh2Crh8HYAVulsXb5eWYpgKWLILqbFenm639PC
bngSs6ZRocUNoqAlDzSVFQbnKM4ymPcKvctDf9iYZEGAWcd/OA3VnOvvS23pEqN0X4aRTr+wN5Dw
6azpblZgwRxvhzszR69nVuHm3M5rbH7Jksfrq+lhozI8eY797EsHmUWuLhcbw9waJmdlOyV9OdAS
vfBFek/ljVvRU9xpmtGLPyh5D6Z/D/l7U410idvf3hy+6pFSCRszLDsNOEwdpGNnCuxtJi8UmU7U
f/vDajSKfUepcSRH65j47adVWbscP3w12z6W/oD9OhZxa9XknQuX23xv0QBxZ7fghmcWhF2X7GCy
UC8br2SCndWxPkIUiYVbtdu2oeIYHypTzEQaI7a/S6MKzw/dFIa/bZSyoFlWne42cFSgP8VHrwlQ
65sJ45rdgpuasNpPsVjFbQWUwRku7SjZ4ZmJTaNJsB2VTk42R/1lWzfx2syI7vRNeSjE2tX8MqYI
uIxrfQ2QWZDQ7jMAygifS+8YGTHhUPYg68KxoPTwpxK3eDFLyOjkdBeVpmO5GSn2GFJqlTPYh2tD
xPLiN9pGpxnSVd/ZVN6w/l+krHhAA00NrHj4MnysdzXe63LOrmle7dux+K7uPa8jbhHlsxUysvFS
vkik8QGaiZb1a2gIioZldm3CrAEi9duWcPhNN0u5baRbV/svsuWGViCFzPYD1zWGEOKKo/4uWz4O
tlMdRVRRK1lTT2v09xxsuhrtacWu8B4JzT/MmjapynuqzIQiwKxdpZGDN1mY1PuJ7mPKxx0LZOBV
TvNg8yxZ0EfNWtrFHDqfAR7yXCg4s0APKpg/lPgKEvmFbhhKSKCx7tap4/ALqn+lHrUk3l0i3oua
35xVlRtBEaUbuY8y5g3XffZRSOvcY7Rc5NDfKVVapWQA/DbCH5x/BXW1H4uRZEqLyTpvluQt8zVu
+ZJ0ptezvTb3AmTKiaHqyHbhWhbRArXnAl3sWfXlUyCpGeYOv0k433A4unGNtHH5mKv+27NZpTWW
9xb340Ph8cNBoqgT9tS04yrb+FSR48FxEpi3k4MZ4NsX3OZjmsoiE/40TX3c1HClCOdaY9Wjt5g7
bi8kp9a3Oaz/zIP4TubmRdOLOcfjOgmG1ybydmEOKou6LtBwIFCU82mM1dMMBaFP1FdvWjd/HlZm
2O/nNH/vMwtHf4F+5LJg7rrsY8SiuQiH8ctqC4KGLIsDfg8MKg/CRjZlTNiH6l5sGVsvjufugfLu
Yxq1Q9g0ddm+Q/rANxtthyLZZNzMYY7tml4sHdyMM0BSrf0VdRmormB7F6RF+IVSf5BCeFgapvMV
yHCFOjrDz6dsrGuzV4KLfI9Rc/OZQsyeIGEbALXJ7IaEdvmJDHyVe6G/oI8tgKSdnZruLBOX02Ie
Ji4qMZ2LtvpsbQFKZtoXAwbIZMxfR/dONLcIDKWcy1oT3bPIviexz42IT3h2n24CTVvZdrSCrzoa
3kXvwr23OD8WebD2SqrWoAobzpW9WmtUrznvvUjba8hnCm6+rtQqqsAAkL1fxDDqaAOFhWPzBhx0
XLvvFm6jnLXn34lDACUWVc2qse44W9P685RLpqAoEa+p85KmwSF00T8K/vqMBt3mhoUYOv7FmMYY
lYYvNfZ+QJPzuwx0z3/Kocw4wRiboraEg/xLX80D8ATqCFC1u6Bb222XEEnKzXNVfE/oYF5eAlGV
zjYHOLDzuls1a7GHJyfROLCbptNaDPffSHfDUsVWMICg1oaSVX0jmcqzTTZDozWUuug+4mCKmJNX
qtzQXMYF6loelKxhW/ems7ck6ZI5ohAhlb/zCp++ukNQFXFbqmSXlsZhNdUHA/H0SPduRnV0CYap
N6OcWTFekc9TW6NGlhIlV51B7N42E/rj6SJbBw0zJsDcghBJh1QV4SY2uKzsrII8rys0WWp2Gx+C
BtUn9mLUHQdPVoVGnnx4Mh727AmplwxpquWjv3BH8kSB79KIB3HrRBuUgxt+toFIOq5G4PcPmrh6
VVIX0LEZju+lD8MDBp6PPPtT3enOgWRDUDfdAvJCcmwmCzqY7w4UMJOCy2Lyz0ZWbyy4PPAdbM4Y
FrokZR4y56SV94mzYfl8m5OuQC4nRR1XiJ+V6pnUYwMUmgR24JY7yr67B/cyd3/MkopDCrNxjHJ/
Fq60NvS3FSsyxs+TbdKWZtygx9BJ6CNJEAeWa5nQ3wMKj8XOgPESZ5gqU6jhLcBRe+wM6n/SZgXz
syRFk78Snbiy634uw4zeg0S9pW2N+jSIS89NK7SwTiovvAKyeaayEGdYINXZqyHAqTgjetq7NyzJ
9X6SgrEl7T9rGVNzSKJC0GjbQ8tZDwV4CJPdf5C1VBKCb1n5q4yqP4bJPcgNLAwoQIuk5AlBadu8
qWeuTlJd+aIROHQdR4ZXQZegi5FwMcUVnxTIF3UIUipu7V1KJyLfV/AXbzlWIe5V3gy8qa+8nazw
eqnkrZ6M8ipij1wPH8M2pwMNE8Ta1Lj3+2KpQvOVA27NdtxPMZVIXAl29qcrgAEW9kuc+tU+DRnC
3FA7FzOefzculmojcwqyLvVGZ9UL0I1m47gR9eHTPRA+0Kmgo4/yXqBEBkEueiekNWXKtnbGl017
5u2qf0XtB27ZfSfNBJtDfw3sxBubHPtseO9w5C40sWPQhOHY00oPc+pX3tBUQtrqafT5psxHkJfc
eVD1a5ccCngOf3gKciQM2rzNdekiKBAUW2L3uXNoFhUkO12O3kp0Az/qGBN5PRGxMaE1ijwDmt7s
LL/jwofBLLB34+NbNvVThKSjRm7cfsIAZ5IA1UP0aEQ+1vzowrEA6R8nJjJmujCpHfO5xkMikMya
RFTDFEGBPcRtqkW6AkhL0MbMPiR/OBXxXz19uVN99s3IJhbH2s9R5c1W+DoTDt+CME/yUOr6dz20
fGKzd3wBW28cTwCYgeWguxvlhBjmK+7K/TW9zwZkATnOALB980Y2hzL1OHOZ1fecQS2TmikFucvZ
pmb3CATgje0ipnVnVds+weru78yPpHfFdzBm9QoD/Zs3xDvNZ085H050R0PoL6jCYxw+Er8dl5Z9
59kNJ9v02L6ShNG991i7q3amjCIk5el78blSzW9Mpeu6aF455YmN6oKHbvTPhpes4pqpdWFa2TPG
qV+li9udr1W7BB0KceTEum2dXxUxeTYWDFvjweLZCtNtG/0He+exHDezZttX6eg5TsAn0NF9B+Wr
6EUrTRCy8N7j6e/KpH6RotRSnHkPiIApFgpVQCLx5d5rx7DX86taFE++OV+PuvvOB+fUBXu04E+m
Kc75JX2CiUxCxZwk2LSOoJ9C62Nt58LYmzSRq4meCSlY24xGiiRNusQ69uZy4VGnmi+siqYyzo1b
b17u4pYwaAodHWq1SQznhMCdWWN5n9l3fGsbrtIj9OBtz3hIM/lXzthfyd8LLOQxyZMrdnmpkzFZ
ujin2w9jRVVrSXCgQN2icDSiBUU2owWHYBwP1hwnBCE13Fpy7ow2tfXKanBRzvWNm/WPAK/5ulvu
AOY70/VWGuktibtcu0mzbXC8Mpz9PnGsdlUm9U3r3xSGe1nP0Hu8eedG2b6gW7zCD/OARH7nOkiX
++KibnprVaXa3VQ0EBXGmwRBN/VBGPUlwqp9liWYkDAoMdyV5ch4K/RRVp++0z0g91U2HCak9oRh
44zSbOi5iD2rwb6qTbLp+uhLmTHgGtUVRpT4gdpzREvYgBIzUd25unnlXgb2BwpbZ9k8mKBAKFoP
yUH3w30xmoeSp+QclQ7No91fhy5MJ84RzZgvYog5cRIde1x0ZkLHW7N2Szfv07Y6QEPeobkF9cGo
S1WQMjwxqmQgAQ6IY3L624AicIdyj2YX7XzJuI2vn5tlDEG3uJUnfqclH8uMqgf3tHK4HOdyPVhI
QC3xlKXRWaP5lxnWsBbxFAPtT2MKA8SZznjCprmq9UdjBHukz9/Q9YTcrNubmUt+ZbghP86AHXI0
ijO6Huf1gNhWb/Zog6GQBuiRH82K/kuZm5dTHF+C2sDBFL1vJw8WLJqkyMz3YvxcwKorGPa0NdIP
6bhotKhep31ajPZLn9v3s+ndtxF1d4oRX4oODWIqUdsmWqn6gXHMDwt9xT74oDvBDS6+b2kd3RdF
ukud9IYx5+OYI1GcGWhFX+EXyRXmCvgfd24EiHniUvazTyaiwcW1bosw3sZO/5kyzGHpNjMMp0bT
3zVZ+16GqWtFdY5x/8msxvdjpwmAQxacAXFI8xzJIs6ukrHv0ASZTbgRY6ZrL/dPkUg23GOOcFHv
Tcu4LvlNLM/7wmcFVAoupsV2nd/rjKS53D9rI79OpjvGl74Gs3dZh+Zlm6UfMvTSoSBROArP8Whd
eoQAW1pxseDQbqzqawz/qEmHM0frnywuKldGZc9GvokZM031m6yN3xe5ecoaEm4SHnB7GhMusEdH
c86dON7oFBsrQVR4XF1GBNNaA4Mp6OKurKW6Gs3m1C3WpYYYeiYJl1Ph1AbpeW+MdxSXbhvuKSs8
P+8AYeOFIJKw5NSm9XSwd88el2duXvfQtzDhOqO2gllPUPbaxeoFoJenr6bZYu9bxJUDYZ0GHPGL
X8zRWp4sgZljObk2gmYXVYShxdSvaGc0SiVtk60D+G1NkVGks/BMBtWubCSa+soesoPfFXcGFrrB
mteidKxVV9bbTgfH3s3bXtxayXh0ZjI+Kir8ofnkzIW1zydKQGK+FeRYr8QI2NdprpbBRsttXvta
/cmaogNA332UL+cBo6jtslzmafsh7+N3JLj4URSsLCEeZ+9D4M/HyZk+l1rFSIphXnZt+i5Ye8t0
Pxr1R5LhhqY9H9v2KbLn9wScbPPUf4Cf4KwKXPN2233Gi3thUwVnWGRf6SWjmOhYqVOVx6kzN3hS
D6nA5hZKyTe6GNKIzkafWlzOYHRaXiTRsg9S+ki0GFsEfjyYVeSXTq5YobkxCZUtCKYlfa2wAZlC
ahuEcc/o1oVfmCvUASeecQ6xnT3YGPcZ8w159wWU07SqrPZQGDiPLApPjn1Nn/frzPbA8La+P+8m
48qtiUHKmn1o3cDFf2zH5tZ1nJ1PN4LRAcrl0bokVZE+5A5gIgVqB1eLYX+T+01n90a3/LOoji4i
g7pwI82rcoe5bdyKHHMOIO7zKYRAFhUgjDlTovjezE2A6eWDWGNtvnAMLM3BZPMcEsGRdbwzLWL8
Wb5oyuvHXoQ87sWoIiP0+bl7V5rVDXnQAqv6iPenuPWQlNj9sklz/xNpt6CGLeedvizcyf3NwgPc
KigTKsOkcLXu8mAt/T5x2l2lwaOKvbVrUxTRGorcdHYAXJgUmFvcVqRplviTuR1M2AfEcOUHuNJ1
+xiMLZxUcTGH1hFQ3j5ZrKP9BCYI+O3dsMSbKZ4PsKDI330fylLmWH5NRu8T1dajqzBNkm8hPtX+
PUM0hzDIvga2dxFEQQJ8oj6ig/24BO67AHbH2MPfLajgEAHMDsyV1mabeaGJrPJ0Twlv3c8ChCgW
YocRckhDJyOF24uGy94u3LWwoQptIxhWhYwFlmFANsAIVLG2LSoAU26+l01m2E5Pbg7ygtEflxSK
KwiH1tpP9Bow2ME3aR5RTVw4c3To6E+ccIIrTeP/yT//Iv8UrkV4zP+u/kT5gdvsS/la9/n8P99l
n4hB0GlaPLI5FkkpqDt/6D4N3f8XtyQic4EvOJavs6fvuk/bIG4LZyj/qfu6Z76O23L/RTKF6Xuu
cMA38Cb/ju6Tj/Em70IO5gnCLgQaUwe9vIwceZV3oed4JQNt0c6g9cC9DNHwj21WnxgQ+z73vK6a
ShqZOZZDcWpeveqXbVNAaAJuSUSc8l1e3k8tqklpgKwyvXDchaN/jTseW1iLrywaRIfDjcxVyjGA
rtu2ndaEFMRrtZKIo+KkJhU0ZR6e1IsaHrqg48tt6lWZ/P+Xl756u5fXvGxWcxP4K6pW43vyo8D+
/djNm72OCiD4slnNvXnN8ydrNaGvcn+idf3xuQqjfdQR/qEM7I6VaIZ9GxTNiQib5oQEjPoMMIYO
lJxcqybCbX9aTkvn+5aFWHQDe9pR/bd6cUYizsm4U/MvL3x5s5dXPr9c7vbVDn63+c26sCi9HYHq
F7If2bt6dXx5JzVn+TAk9drdKQbhZKX1guKLhF81SX7MqUUTVzgoITgqz5t7S3epfbVkx8qv7OVX
fPOjqsVC/f4elcgNHvkKzU+FKaGxvQoMEyddYiO2LScRb6Ficdaqk7DMq4j7WaU/v1CtU//y/H/q
lDZBiu2MzrhU5+ms1qnNOd6l2orwhsudZCOBFox5kXOp9vnyOnO0r92eUS+14eXkV4vPbyo/oBWt
0ApeqkF9OzaprqtZNYlHY2C06WMhaWtz2BCFm6Ou4ZpgophqatGW9Cp4A1RwJEQNX3fUHNRsBx+H
DjJ6zigvNp0nlQYyk1pN+hZGHvKcZmMEfXwQHpI1uTH+8Qo9Dfbkl+t7wHAIIWXecOKnCQP2P5bp
OOHmdov35gTWUU1ch+9FzVkZvEdDTtRitsyPy1x5W0++wguxQviFfZgcSeMEZMbUi+lX+I046BJE
qNheoegIOng1a8U3E8WlFYavepOWGVsVRi9Xs4qtN9bTcHTyazf0HYRV+oU6sIIwZdoKeXie06NB
znJKs0CZydowhZlfaSJcU9dxD4k9k/X08vGFkYiNWeNMduW5W8nD7wZOWLWoJrbcoObITbjwWtxn
jgS3daLCI2cuNnQZXX5HGKJx/s0ttCW+BRCQNZ+GObU3vdfmA/0rxkCb6TRLWUUCPR5gxFyj0RQ8
0SjBRRjXzJIRQZRBSp5FllKw8RAsrKuYDPQZ6xohsPIj4QhjIC1KOENLIpCo3fGh1G9ia826J839
oFapX+jltwp2AFW4+IKFRj7N8oeqLULS8eRiJj/znDCK2ASlTQWLrJA4CI+K4yfZfv5Uh7vRXsBL
lcN+kUw3tU3NUaPYmnYmUz/gz2kEnj9D7PwJ9v1KYevqSEOcY/VfvG6kDNtJeYiVav8oRdRysSS3
hpdWO2ewq5M2WDyzqNmAjIOTmsOhhxavCc8Vgc2QGmDopBNfjEQ1AlIAsAfYc+USKoxUJXxSRMVZ
YhXV3Muit6Awspfom1rV9+F7b5hcBFY9p4TQgKh5WR7srHC56A1YrWoVoitZNS4PsHYeKzujvf9x
sB6+Rw72x/KkAyUxGbDaKC2MOsLnw7SilrOunetT1RkmIxjnjDKglvlxlGpRHW/FsMLJHobd5DXB
HhbPvNbtIV6rI1eHKxTd7plxp1aUSCoY1jYPSQi4jhoc7bmZIDR8OV/V2VGmrU++FJVvizHebPV8
BcvT1u8ZCIssY/+yyrbzS4xKzs5sCG5P0Ly+moRLFq8ZfkCPJndZevW4q/Xh+oUyacvbtlpMdOLs
GFhkGXyLtEUi2ifEhzt+L9l/aqJ74Dm1uh521LJjMKuWv6nMrtoIec67krGYi5TUkXxAAVEV00mt
C4r5gyi7ZMdQYHKmJsQ7Mp5VAukco5w4rcXpVjySN6cpLBuk4fI+6YGBXBVpMx0bgS5jJuKg8Nw1
ktD2VOX5xOmgw+akxNqehgnagK9P+TbUDe7firWoTvDnZbtGPlL4PFJFobFxq4ZrS/38jfwh1WRh
WDBb1TO+AbP2nXW4CGNZmwLmsCXP507TCXYH6OR3ZfwWPIjN+zuHsGtcY0vSUb/1eFaENm2c1CQM
jUfYoMSvlVzsusSSqomQKOaXdWoRMaEPb05uUa9Rm18W1TorCaO9Obtnaok6Om2zet3zrFr76n2e
Zz1jXAMNnA+kGGm7pq3PTUnonVBYnsx2co56e1Oa7sCYrrA3tpFSJcJ/h80N+OBY5OnGRCWBEJnz
rFNdJqOg1bDlylbNqu00KlfEqhBKnzXuqpC021HeZBhz4lOqWbVSTSCd04mUE0334B/Q+HxfVi9U
i8ON1Tvx85uol6q1avvsyntWai4MdbRuRddELsfyTV7eiWfIWg7CkQ9IB4UBKrm5VP0ZNYsZmJux
XJnIObWIwogf4WX5t5vhnrEf9Ur1TzBTuWJe3lP9+8vi8+Y3e0Mv9s//OH5S7ru+ev4E6v9efcrn
Fz6/h6hhRIeBZ1I746aPpF8CkSXvWS0Hpj1sQqrdz+vUhl5uVXNqsnjcndSL1dzL/6rFfqmjEwN0
asFG+QP3Wf6DTnQQLkj5Vpotb7dq9nnty/u87Io7or4OMzQuaqva38vu1dzLi1+948t7vfmIb/7l
5XVTTEvhxQdTXqyGvGzVZPkx92aRpADKBBOD7GoDIglY2bK38TKxHcJcAmf+olbpZE6iAJJds5eX
vFlUG/7XdeTmgFXuU53BVXZkqf7Cm/d63stvtzNGHKxrt7a/f+IfB6o+uzoKoldopNTs81HJ16jN
jZX8s+Xl5eo1jhE6x6E+oBSzMH6TYKT+SU7UlzeisVnWsPzznZa6t1VVoEjEG7YpVSdPisVhGAmE
J/TSHNkRwqxEl08tv0yeVzaFgSqnrk1uTD+/iAE47lHqLdWbqGX1788r1bI+o10yigVlLSqXSBp1
qlHH2TsCVuiyGVmS5nTbukFb4jVJCI+5YVyurgT6XEvDViEbamIvl/GWcUfsLHV7QBufbHoD/aAu
O9CAHSqsIfLkXlRPOyJkZ+01TbyaYaFsg963T/6ik60h5yLkWM9zdjyIPY/6JAJD+m1lV8pXvaoE
g/batyhlzhn4oLV2hsWmOOWqiwcqtj5FBYrFVSzv39K4clIrQcBr68FsbbwUxjszIhMpg01L6FHk
nQDBzftBSgcnOelh2h9j7OJQ9LpTIp9a1Fw+tMckoc9APo4OtZ7JKILlhPHR2Ial8wndXH8aqKS9
mqh17tiCszGgF49eG2MYhVFWSrGj2S7ROtMIPTDq5GlpPG+bq9uxJ+/EatIuzgBb4BE8E4elvglH
9qvUF6Pm1ERtyMA9M6rP4O1LUnJsotxoF28XqLYRlQwt8yLLD6Nsn59n1Vq9wPJkY+Ccx2g4EXLu
02mOOd6wmQ9vX2zI1lr9m9qi5pyIcjA/Bs5gGQ/wzwQ+0utFtUGti2sDapE/ORus4QOUTXjULuPY
/L7wMNS6lw1qbpJflT8Rywgw7vvvq+ZeJoM8B9Rvrtapxc6QRZ+X5ee5pb+JFgJk0uenBfmGaoP6
Z/V/GB0uO9fGYCFvub28sdI3LE4vi5q6RaLw40bZyu21IW+8Ly+N8J4A1KCM+upFmRXv41jKF3hU
9RcQfQesS8MJEA1fvClQR8Ick/r6uN3wgBER2ylKuC9Vf64mkF7Wouu9g9AnrBuhBGurSZ9Th1rZ
trcZ9L56bsBrhtK/N2SqOQKtg2gRgI2U9c+njHFAODojcmSE8XDa0dT/WOwXm9Gsl2U1p16jXq0W
q0DPDv9XrAXWBAf3z159A12l+adq7Y5ibfzlJ5P+9//5Xq319H/pluG5uoXp/iePvviXa5ku3lHD
pORqCcqo/3j0qdXqFHihW1PNdWyXUObvHn3T/hfOfBdXv+4K13Qpvv6///48/Vf4tbx+ziNv3yz/
R9Hn12VcdO3//KdKT38VW277LhVaINPUfZnVDY71dak2HCd98aqyPzgw5jY1rNcrLSlRY1U1klLY
dy5J3Ps411LYKbqx7k2CF0sCFBIUQNUS8cQDVAgN1Ar4F5eA0xTnDgPvmNUiBN1Fe+yM4aJ1iJ6g
ka6xww7e5tX3/f2YXh/Dm4B4RzdtRTgw6UHzBauk9FfV5roGuDEsE7QLfqp128e7VGMkVYO7vipM
U2ZCM67qiy8CK9Bf9i25DZBq57Asjl/+5z+d5537nkPJnWuYFKifvz86HoNh5E63b+po5w3lvs7Q
6TYzBnOpGOuD8KpyqaSkDLQEVtyv/3zsv90/P5tvuYJzzJYjC69/v8WY0mq27W6fe+013JN0Y4w8
B7UoJ3IRUllJj3WMuDXOW8pl5DH9Zf/2b47f4uhtTm+K/d6b45/AWaWZw5dPDQmmVTO8CxvsIRbq
byLnI4+BuS7cCC/+3AxetgZOaa9ye++RgJ6jIyF+W/vLV/L7T2QBO+fiYgDyzTeCUD3Al9F1yAls
FGrJFG0LA+fXXw78zRgHPzwsXoOW37PBcHnizW5aHGXtUAf9floM7L9emWybyU0eqmBcp24XnvSw
CC6XFrWBORiHHrTUtWhgCkHAM88ZlCVCeHLdsyS2vf2fP5v8zn8+Jx3ToH1AtmBySkLx+OmccOrB
tCID8GFbfxEBImNXiz7blr/imfAutnV97QZJ9Zcz4devHRq56ZuO7Um8ifsG9RFgMRo9q2SclZLr
GoBStq50PCx/PrTffesm4CQfgxPxA5bc/upa170WJU6acmihRDARAQwwDClahpfgL+fR777F17t6
8wO7eEpr/Cn93ptjf9VnPHL2yRcoohUqAuxisxUx0j1f/PkALfGbH4/xMxcGsgvO/G2DPKOs88aR
C9oUOuFAWlcc/Fw/62KRU0o14dz5V7jl+4uqGu86QqW2cz0caBogVmkCc0TmWHjvtb02MtCcZoJ4
asRYA0ysjdcPI7nFKVnPE7Y9QsC2gRZ/awgm3uOJvwjmaQAMHX5DpA85OL1uvHJehyk6RwO9w7lH
MG53Y/TaB7t24sNfjlx+oW9OW3iSQocw4gnzl9PWAy5mlh0XbmYSpW5M8Q1oe3LNQ45Ki4abDvNU
PQ7aVgz+XZvZDB3a6POKQWymyYH8VtwSeFfzkISyrCcYpPLKcWNRw96EICEQDMMaGwiObpulXmdO
eemJ5VBNaMyJhyCczDp3TDu5mNrPcV5oeEZH/RA8zW6LZi7pzzUzefzzIRvGr/cux9Kh88jGyuHv
zaWa+JmL3TXr9mWNPaknp2isk68TYARqD/cLkLL1gvB8TTVoOgDKR87vfMOqf6l38Q7vpHYell9w
BWrnuv7epEi8aSrjfRQsBqp1aOO+Y+zc3inBq7q70MrEnd8HB1//lGhedI+YbFiNQlaQaykWpzXr
hnwGpKrzuNiR/Oi3lC6lkNxO8ptp8G78srrv+nMjxbbJWAKGHHFhdrpxxFhsT2fJEvprKxLomUeG
evvhJqzGew/b3oTUskSKsyntW1137j0nu20Sxzn4LioXNBLbbvACArSgnMOgbmxN7BZRWZvSHLmP
2vFDvMbQXq28biIqPry3EvDTSDQaTENZPCQrbx4/zxXCUUTA89YIawyiPQhmJMjetaB2hk1/qPo7
W3e6Nc/9V+EYn6Wtne+m6r6O0QGSYGmhnstOto5HISF/DhdTYwJd0d4ZpcD273+OGudzKZprx75z
S9K98tr5YBou4D/7SeTUYHl8OuaG664CgZul83iTZujv3RD0W+I0MaoyvKm0V2QeN91VFs1/Oat+
bbg8+iUWEB6b7p0Qb7p0Uxs6vTNyHfUMEFX5tPeGVFsb8XQXTI23gUu/DrKi+Ev7/9u9Otx1IT4J
eSP4uWX2ITh5/pJy29UfWmu86cvsW9+4l9Oi3SNSfkx99+kvV8+vfS8iE7gTGL7h+6Cs3txy2pA8
Bw3xJyOoA3amFBshrPMG0uK2+egIcE2+fqZ3cOgqZ7n+885/vXAZhzBl99z3dQnS+vlww94ZknEo
OVxRPlWNiSkMKqO9pNqu6syT3h2E9kUbCQf5834luOtNK8mOQfTSz7UQNb39dXOEFTl2xm5v9+LS
5wrDo5wTkRbO0zEtYuLfYUA5A/4ucEGXLY0nBpPsozs8wMc2/vZpfr3r82lgIXimIwxBl+jnryGF
Om64BAztJ7JNNkQyE6NSpVvAzDG+m5krc2yJGRA6FCe7hLkTbBiHB2geoVB0TQTUmb758zf0FjpG
z8yDlQDAzCOLxDDsN6dFXSN4pljVYs0DM5ZBzKxkxYDhiYcqnL8RZgn5uMa3ZrgmyRNB9phb5btZ
YIJoyZ1IEWOvDq3dnajAzdQoyLoXbpWs+F03nR7eGYl50cHJvqQrMuxRWAddkF+QFPEtsoOJcHje
+s+HpLo1P98aOSSBqMf3LJ9ntTd9kdDWNOzfVrsnPh56GI66/tIAY74tKJKR4sOwFFa2GgWxjS8s
m1C0t9DIMkde+DlPa63ufoREXK3cAVMfjpWxqroN3H5/CxxyI8Ys2+kOirI0hIfU296dbpZiG7qw
Sieb4brGP/cn0R2ckgMO7WNocVudGH0N+Y7KGJnPnw/ZRsP0y3nOk7FhWcLCwG3J7a96ehAp/Xz2
xnY/pO26i6JDJBgTixjeWWrjfCBsIcS1D7oJZ1RfIEgoo28kUG/gSEbkX9oaFrt65ikQbwYPgCOG
EXTweDKh8yTlE7yWfpXIh9kucndd9knzxvsmIuklQ1azxcxB/8e1NjmJEytTprg7JrnS7pAiOCC1
hIgD0EXkui5tLofN7WadBRgeTL29HUv3y5+/DdXr++UEePVtvLnOcJiNdljO7T5kXJhC69yszcXA
UQALmJF7L9/SLlTrkSKiawzJ2jchygjh3A9Jd/Xnz+L8rqWnA85NmlbIEG+bPm8ebMz2fbv3czHs
R9ubz2wzfewDRKK1MZ+DVZbyAZKpcELJsrNxlU9leiX86ujb2WHhg58HJVYkp/I7HlUByGMEWjWL
hhRf9nGSAkuCnX5yTN4krsuPHSawI46hCm6A6234Mu5427vGw623CExC2I5gCnsprhMv/pYBOF4H
wrzqMuyFeIue8spp8EAhb7cw2O1ThoNnSz9GJk2UZ0ETc3TP301+T+aN/mjZwUe4tvdun3Bvr/wt
dInHvmvX0F9iCIbW2m7CL56RZKe/fLe/nvSI9wzbpg+MnVtWnl6f9I5JqTJIaE49O/3ICBfGtkVH
d7TQp//znn5z/8L7gDiPB2XeVZc/8qvLC+26WzQlPNIqLL4lFV5oUR1oOq89xqxXEbL2IrfBuxT2
3Z93/JsuL7Uw0/NN3waJALzy5z1jVOwrETg0z4Wz7YcE8IY32ce0az+bFtytxQs2wsTS4Rapi6dW
xzNBIA8lW81f48AjcAKVvtPH+wXf1XrGQgJrcBe4RvSXZvc3JzpqSez4FnBeqnBvviNsO7UZJHq7
L6KQ9Pr6rGwTaEXZ9aQ55IjF31oST/529/pNp4aKH1pMknEsx317RwVdAJILmv7eGPpL3SI1Q0PL
CwBxccV56AXka7kwzjXfOlBleGcG3tFsiwEDC9FKVmlfT6RZbqKoG3ZNQEdziee72CDmXftbF+jX
5zV+SIdbp+B3sfW33S9AgIMTDbRJpEAD7KqESzsoJLYRf5wTJd/+fOL89ozlEcnzDcptVPp+Pm9c
n/QF4pLbvVVcjJ15Ydvs1SzcSxpnQFucv2t/mcCL/+2E/fWJHHA2VVJOV34Q27N/3nHSGmFp2FW7
z5fucZztG0PwdBhEIl1HU3PF48qaQcYBeGJEOm/IMBVS80004OMeAwTmHuI6MDbDTvfS0wLj4C+3
SuPXoggfUPDwqHMxe87bVmOce4BIbcoVpdkfaVUGHmQQpKRVe8Fz41fC1qBy2ACf8HB4OCgqO9wE
9lJtRYNzmlbsmwX09C8Xj/2734seMr8UT7ee/fZE7sIhMK0C59Hch8lOz7GJaYVzzNoFnxsWZGKA
oMckIBN3IQiwDR3HI3qbaN1LcOCc7wvTiW/hmH7FgDXe9kZ4EwUtQUPFma9ZRHV70eVCS3Ne+zUh
yYFT7Aky0C8L7gt+Ylx0nkEOBQiVi6XiNlEMdOFifUZt5frDY1tfFBVPCPFEhefYdt1H/GVPS5+V
R81KxINZh1+WGkrrQIDsWETTRWZwW7OapTovq01b0wf4t89vDxqbS2Ms6Esbb87vSPMAuxZuvR9C
B5dnTGKPjSV3LHrcGL1DEGB/42rNtwTr4Z/3bPymr+Vz1xEkCxi6570tYseJQbm/ETUm0EwcEr23
Ac8GaDbJ6COyi1TJsWlOA2QXhHzUN0kvclBxWP/+MxXPUg44JTka8cudoQK72lWeXe/TeL5qbBz7
dQpPMx6Lci0i4+Pk4XWEsH2e2Gb7l9P1N4V0j51TzeUhRlDLf3OVm0sA96Zn552YgR1J/ZFXfsJF
HZ5j14N7qkExChe0iEO4q3C//OUq/k0rgyrf9W3XwEpDounPrQw9pQJsgFPvs37BlOIfLQA2XgvU
D1vYptH/esQ8Cv3mWZI+pY5QH6k+rMk33Q2P9Jme0CD2OeCjKU2RrMeqc68nija7uCMIrhiyjTHV
/p3mAGst++CLJSKgBEit9wDD/OtE+1iATt8SBk+4XByTOjta4XVvdiRvIOYICcNYd0AMNpmwtHsP
bGk1Nw6OmzY919JJPLSUmFoSU2/NKHuEQIMlrG2Sjx1oZWJCs5s2g1BmWaXDHVDnsbeY4vuC1I1t
XOV4iImhekxt+xOYX2c7mhOuRZ6JLkJDvpFtBB9Toe2TYW2Yuv6Oao5GIiLdSDFiUkWDfKT8FVwE
McypsrS1a0cfYADLJPt+tG4Y2ICV980qPZkCDjfXsx76xUi+DtT1m9FE4h/fCZ4gbkBoYB9qgmFd
5QXP3F4U+O8S4c+YteazqCfVa5mNh7YwACnPlv8UtEmxt4juWkHhsK8KP3ugJ9Mf0XUsl5OpnzlV
T5BF53/gISi9qIwpOfeWTF9xhwTUMSd3YGX6TT4uPsYt+FnwDuk9d9NHu3Qy2g4zxS2tgRHRM4Cv
c1/eJrH4bEbV8llPjZvCw3yax+T/mHZ8MYs+Jti3+1LN5PhE/ZgtKy8v+21excA0bUbB47LgCazL
lmYTp2CTEyNHuhrD6BEZavGlrOjV99kjxtaeRC+W1CoRLR5QCzsHrSbiS+7s8WVXlgQzUiZRqwyv
ck4km+yzIobbLycletPnObUuSKdNO0gt6uQBlrGcc0qPpKLIuZfJmIfDthqpyXlOle/mWHDbw3J7
EYxzfEGqKrXOEPlzGJBgRMAomB9f60CIiebD5BKfjJy3I8Rq7GXocnciyCTbZpmpQxcIlyutbACV
gWwoA+DBcg0jfzNRlQlZKkt6KBuXVJzAuX6Z1EW/jumrXJLrFW0c6KsyOiI9tCB/6ONW9v0E6eXQ
iXw/dmQIkihFOBZ0ScAmQ/0w8wvsIiHCLWiO4NYmtsnA7v1IxGJ51kY8y2h0k/Wq0t51laG9m8r6
ZshEd1FC/Lw2GmrHftztgwmWmhM6wV0YpchU2haXv1zM6eJfzAAVUPAfm0HLtdUk0vGabkJDogd+
0ITsDkLQBHgOvHjBDcHn0oRNEu5Q1QESGQI/E91NbnA4JzcUmIbtRIbvZpldyu8uGQqWHg9nyDkI
YQE9/pDNSbavykpsu8IEH5ggAirsLqdv5e1bd1oeZgKRV0k4LBcwZ5YHM83R4hn+DWFBzUP+IZMr
bYKrjlNfcDFUYl/z+HIfolW5dbti1Qijvq9n0nTaFIxItVhkrJQgQmYeia9c4DLEqDJH1xV6FrJb
9D+EBXX0kZLZas5FvYidqNMPVobySHidS0A3vLUFhTrkIwgVUx6uGV5r9rgYNznHci9rlCuIXwJG
DRDSpLCMWz0vsMMO10RZtVt/4bD9IfDvh6iAIzx5Ym+l7BhRS7aZjLG60GZzOZuqFqbJmdGMKYrf
PrjphqH/EE7SajieGUtRXLmjaV2WLedJaUKL1pq8u2jHcmW7VfQlcnPYHWDVqEHo9a4MnXw7tGCI
kqLLb5e8v5m9yX2fJ15BXkQ1HbVJa5+c6cFxRP5gxfbWqjQKx0Uy7IO89t730alGh/uB8d9pNzVL
d2jxDz85LgPtcr1L4NA2w0K5HiaaVcsr23vXBmRpNuZ86KEYVc2SPBRz/IGGJPsA7paXp7dQJJtr
0GzuQ0RoURjnD1M/Eg/lxRfR/FDZtXHnNX555eXTfdg3wT1C7/Qy6bTPaimzyf4q2owAUhlgNBYa
vwa11xtuMlhz3ODWl5O5s4kcixb7LGMIdFMlZnOwir7bLBSXAJQb8z0GT3sTx5XFeFs5A10gqjYT
+qdphINRl0l7208As3yQik07tLednBgT9YOpRJ9KNBJ5T4ND2bnwkekAvF/VcjHpu+Q2LqqNO+oE
ouPNqr1JHEbXf5qsIuV5zeVaNFPOEVscDJk93X7lhx5JIhp7bj6efR24gudxZ4PR3blkWC4H2ZV6
e6/uGKYYm3pLg+eeO5pXbZ0OzhbcufkqhNx+peZIAXJWZQpBZdGS3Yx76rqZ2vR6wrV05WYPPly/
XT4AHhtIUMU7bBlnlUnFRpAFsnE11zy5MIcQNPrLAbigOLOor6VVdClmQWSZkVZndpVD5moT6B8k
NfUpOWsM0bY3ZqynGwsDylltetVZLuPdWkGMiLrZlXBogNaNPOgH5BurCUyLBwMAy15vcVrYfr31
QnwKdhB8XGL86BGp2Un9lfChzzi2uedQZ5NgQh8NYI9RaccTtQ/JftrGdheeGTrJKk5hJIQc5Cdz
Xg4NjxErx4632uDvLav6EqfpuxQUG2O78y5c4q/a3OwbRF6ONtrborX5FPT7hqndlsI7LHgZgFUm
523UPnZ1Agms+ZIM50A09jzAwIu23w+x+07X5mxD+euG7jy0CSQpIoVXMw//n70z6W3b67P0d6k9
C5yHRW00kJKowXKcOMmGyGBzJi8veTl9+n6kfzXewgs0Gr3vjWArjqNouPwN5zwHdHVHDanV9tlX
wzsg5JcVmDPjkFuF4ZmrLpulxEZJAgLAK9+JkDvYq/PHNLPIhuw0m6dkDDjWtM9mRBho+n/XgZiH
BsOWloLXUx6Uc1kZ21knjJhVKGymtB33nloJnkahSDNUnIx2/aYW94WUpHVnVOJYSqhYS3UfHwQM
WqZKwHpC9AcRzAitZsUxre1BZ0SAV3dOxcoRTjod510gStstnrRButtMIOvF4mmjZHX4b4mGWlkv
Y1JpprMroHV1BD8VzmsBCmWrQBFtDFI+dxYZZfuk1nf4sv/4BjidPK8JkK6GexMkr8R5dURULURU
FFQmKIAfQ0ZvOzGN61r/VhXK36/rg7ob1MehR3hquSO7Se1G5MCvfAXDCtJ3p0uoNUhFfxJ4cGVU
QhSxHzW6ufNWes+gX/9mJG2x/DOPyDWNLdekcdtpK04KKX3oCt3FLFHSogiB+i6sF11qMJIdkh1G
MG2V+d0EPrP0CH9Gh7dqWVcCqk0B15dI4MnTmlCfDYmJbyT6HPsMabHm1dHoIxopcvTFZhDjBD+Z
tvehDaPYtb71qTUWkC2nteCxBddyXO96H9AhG8SNJJC9bZMwirIBkIfRk4z4Gc8nYYbpZswJ/lk8
lhYuCMFsVCf4jTm48zTqpvZsGvlXdM+wJBvnxCTws2GUTJjtplf1h18Un1bfIkddG+iPVBYbb8Qr
X/MaA//+hjPmZ2cIBAYSBsOrTQA3y+gUuIE7TfNuxoxEOiyB7L6AIqk52lYUQxz4IeYfscM8UhHv
moar6f5CxQG4u3PKULog6Do1ctk13J1RYFTpluFsFTYxlvr83TE0DSzJdJNitHY5m8+N0U2EkHBd
EqN3rM1cRgneLSvV12PfqT8NF8BCLPl9WICyFqDkVJ55O7hqc1xCwYufX/W5viORRR0xBl4Y59gR
LAUyomerjXOPNpc5o2MIAXDN1pCCZHHQQFjtdA+MTB6QnaEzM/ZBDo91KmNfpRKVQY/qt3UYwT/v
VAWMSKA2Z2ue/IjdTUcQhWSiKPQO7CBpFyb9DYTFSZgRiuWL9/gHO3sRMYkenJ4G5pVS+tg7Hqye
1va3z8ee1XMTWl7xh9VAHhfpnMcuvfumyXuSTCXkAJ5nfVfpZR87HWTtrn7IPuQMyyn3r21ZHsxU
oi9P6t8jjP090fXQrEbVxurxJJQFywWclSTDJJqKM0B5hxbMbsayvZ6Bhdd4L1kCPX6AJvDkS7fZ
WG6vEZirDotANjJNib61PLOPnzfsBUOvN4OD1BzQ2XV+lINjI1GrYXRXGfv/TvpNnDvau9SSKewf
3z3vogU/540HI1TWcd52TbzWWRP78/rTdyiWgPva6HJcsVcuiaNEE2LIKx7Pctf3LRSstYl5eM2R
VPKdN9Tw9X0u/JlexUMqqxguXxUbUxatTjYcykZ9B+TXIjPOEsTF3BClN4DMN741VVpznMBped5f
VAFH5fPLySn2jOm8QweTmkwXMD7Pr4JsPWgwFtZkssPeJpkyF2Pkyc5ueTW690z0c/jPt2Awqpi3
lELQ76woKejykHWTj1nEz5sFCno8t++Q6Op/7vYH2980EJp2E6bKJhxsq6fXSBAAKgi9sit/4zgD
MsJcDUUxYa9lOl6JXJhh4PRAtCK/AeNGNT2x8eS6RiaF2lWDpR0MXvGNqHNCKeng9uaEoXSttF3u
6z7JxBo3M9CXItCJHdCEyYccU1XbezJMs4/VN5KYIR8MmVLKrWyOBeAi+LEOzbXlk2werDjUCRew
2T1oHb1qVep/JoXvAZsbYAw9+LuAo539bN6XSc67aQAYGhDMse0fqm//6U16fgn3ou3jp7vXfd4b
PO1Y40NR/7z36fFzOqMgepVRhbYQBq3rGaRofhHAEOD8z5/TXeVbCE4edz9vnr/++ZU+gQ/EuAx1
7/Gn//w7/9w+/yqpVM22Vthh/7nz+VPi+XCfX/7zvfTcnflwiv7rsYF358E///ifR4It+d0xV++f
h/SvH4Rp6O7n2X5vTSLht89/tdScQ+/MXKZTzBFPN/fzqwoezf/49vkHz/v+7eeQclShUs3X5/3P
m+lpEf/Xr/LSHvvznN2ed+F6Wveybn/3Q0Or7EMSrwMcdc9v/3WzFjTS7drxaj+/5ExX2E/wFviV
dQLYIOEJ9pgHpi6BldadR12zL2go3Z1YYbWU5FVFc20kOzGT8a0/doFzsQBwtIfPuTBI6EghVuKr
+MOFSGx0DueolNkRw8O6wydvvYDb6/EaN/PF9enEMb2EsFZZZveBEdkCK+WEwMosp49Kn/UIzj/r
00fOs7PTFNveXP/t07rcMkYd9Nlfau8HFVu2kxzkm65evW1fWxgBbc4et6w+ekKKpGPeEawg+5xJ
AgXw8g7gCDWyu2ohJKWfgffiEL7Rzt3vZE6rU7IQheSZD7prMnytSCHVFNkQxejmUd3mR0Iu3EgP
nC/NgLgI6uCB1uplXSwQWSPUmjSBzsfwxDKGcyXJCQebS44Aaj/LTUZwgPPGmlgC522wk2Mjt3Cw
yeauut/5FwDV99wGFiksi/opfbHamRz19nOwHWwvWgqsLv8YR9i12UDj4VvDbuxtLCodXUXBFmFG
YUFjx7CIGQsTMUmFROKNJCLUaFufdC/xY1Y3pTev8HfhnKa+D6/QD168sf09NqQhlX73V6TqTRs6
4E/6JLZ5MwMhz37VRajVEjqi/5AlKhu6OrHsdUeid9sEcSrRJuTURkYzaQcFfLtJjEM2fs2Qb72m
BuWMyJOzhj4lBo25jC1qJEs/E8Mr9mVQ5NtckUSkE8q1w/1mcHm+FuJva0MO7mmBQwNQ+YYUdwLa
czito/5wQKWSxB5Mbg+N+NaA4Wr2smSsZZRXDfbqoU/WDzSO5dWzH6556cf1OGOucsbpbiE8y2vx
rlWijz0M+Ow6FNWO3bWXKiecFbPWcSlzsq/rbxoPIXYYfWxEMrIGTPx5vz7gyK1XJIfeFL/obkkT
lWYbpZ453nKw5IqSr9FYywtFLkszexJwlMVuHStYRAIADSHp5FtGYI8wZAc+8ZK/0dAsUc6aCKSw
08fJCLCtDKhMqA2QGsSudL+Opg8UeNmAi0Tiou8KVWvHFUH9Np9hz9dwcs9NDoOvqQV1cMnINkHf
vTJJRBWV/fAKlyv8auU7q5DyPDAf6h8JoXbty60gFnvvT/732RDVyf9dtkreuiQqEllsV8e8qpQJ
Q0+g36HU26tuoP4YHXh2fZbN22IZa2CDfRChfQ3gA0L7q/SRECIXjFtOva9Y4NJWbFcjf7dmxKU5
UPVd0dI4EUCro1NoIPd2FbSrqmf6kWP6bqeJMVazRK1QLw7MxH3GLwmYcx2VIutIJwtV5ZUP87Gl
g/TNa2WyFi51gJypiykqaTmYK/3XQwMmNEkxwrNDX8dEv1o/G1bJWpv/0FrxqabZxha+agSlp25U
u8i16lWEKXxUPkb8/QCm2F4zsj9ZnoQz6TygwfN2l+XwUbIJzi3+JWJAG+ScjmQnzdzvjM7J3wGA
dbh02kCW5bwQw9iuUTEQO5eY0988b5c7JyBCmFGpjexmMO5l0WE3e2Dr1to9anRzkNqMuKZ3T92u
jY2RAszSzW82PNawxtdybA3lUAJpwWEZk7hTxbRLgyL7MszW38S5tOLaF+xxtNEhJTaxixcy9gKi
f60twQzUZrAod89P0WR1Exk6xs1LJU1cMNbsKL3ItRZkmRTKl+5xMxEmZDOaawYPKkZgRxowsD4Q
5eWfG5OzcbCCz6TLKLBYQhADOLH62xjMUiOvy85tg0zFyclQYh3osQJkOAhA15lKFfcI52Maynln
+uwv6jSRLQo6KBk1J9WjmjQjR6bHQDJZMfMaPYJGBt2QTvvG8/CeN3jPiT4cEgh1c/PLNgpS6C2R
sybPzN23fmzcsEKExWgr2arMz0KoACkyV05rjUQRRkTTwdYfXPg1O3rJyO+qt1pCMhbXFXPPvXsf
OsdeKBPWbw+QWfeGKiZbrd00WR66edr/merxj6nP27yk2GnI197IuTGoE5eP1iTty7WiBZQbs1Cw
mVIjCrovopEK9sUwYYHTy2wU0s2NqUjI5hr0PTdTOyzy5n0dikuWsNRIp7qI2OVovN0wetSqPaRM
vUKUV3IBG8QpW2WDs2fd/INho7OluEW7A+hQm1eTbU4g46YErGFGzQCQWyo+mQG/0+J4vHU8fUt2
o0ydQqHgA+GGKrZ1aeDFLb4y8sZ8FISqsW7B6gcoa4mM98y8Ajo8Xae0hXeOyGI/1Y8e65HnElTa
lizf+SXr4wH3X2sO/q2kAkwrTd6lJf7kJUjhwB7Ly1z238uOBK6F4UvYqjEEiyv21MnpLm8Rxknw
M+AkDQJN6ELaNN9O7VTG8F1YGXBo79LUXsNJjqcxm839wqR+66B+vgEJ3/fW+GqsKfq5gpQb+E7M
lURu7JcfWDrq15EF0q4oGxuOWwOejZFX2MI/H/0hPM9oxI9jWv6dDNLTLMO1N3wmWPBU1u8KuHxk
T5IzllnXwZBrsh+8KX0AGY/MZZajo2QZ99KD4y+I86hXoLT+/FtDTxl3QwG2Lwigs6CpRI1lsmyb
gxYooTdcGQXo57LqtoZKipfOpodNFvNmBC0oW021xcsd9MgKq8ABb+cUOCRXQ183jjubB5xb8sVK
Xkdp1V9Ele4qMCEvaBQA+RlWGfrNMOwM9UOqRLyRbaYuc5b/4OPWvQ0+0ZDoTJpNkHyaY1F/z9XY
xbrQ5q3++BZlXL0bXLM8WWM7H7OKGUPngY2ZJ+NTy6vYF8NeBvNuJJPne7306UMEyJTEo1dd2vnm
48nD3kDinsYoyUkKsl3NbtrhCV9vFk/zxikIG60aSsiFXxQFWhUuXfbTgQ1UEWRxF+DRSVgU12EW
9VteqQMjKNLk/OpzcIZxaylJhmytf5bDrUDEf+6m3wwk+kuJd5qNGtLKrAlORa1AYivL3Bf5fNSN
XvHp0rFvaGp8RISQ11OmUY2oh90WZefy4AgF48SShOalSZOckBmXo50yBV4nImTzTw7T3llGCxVe
ahAwkNDgJsNPE9K2a9bt1TEYFyaErxydfj2SnBTOOWYlEIihJjL3ZSycyF4slxgyUkOG6dWxneG6
FFLnCmKMoWgXcJRgQYn38I5o97LI0vXgXHXUsBNJiQTVUiHl7PaM4FAL87c3QLoPCusyW4wRrBnE
/qRkpD/cthX7JsAwGU28b5/rOf3AWsdA1POmfVmsLmFFU1SBOj4OuHjJoBwUEn9XgZizueAmS8U8
YSZrvQ29EWY6e5TiNnLqGqTS3vPcgZibEEtWi8IOzYaJiMYKDKHJsndz29rqU68Oq6ySI1Ke45qR
LVT5FbIqTopJuqHFqIqMPjhlsnSWjZss37LOcGILx8KmNpEyZ3MdhI0P/3Tuc/HFqOo93A7Eqahb
IuGSf8GiKt+kD/B5wHgcGku/7HD7z4beHzmRZqQfLlHAhCm9+oA1dWTVvRN8GHYyHkeLyXBvkUi4
5BR9UyEIsfO5vACNClOfy6he29retNXFKLUlrFVHcAXtcrzSsCJ3TVgSOPlPkxHr0faDn+mUjBfp
7I2syF7SGbNIpWDjsWivKS48JiqC7o6OVh50xNrW3DXnaTkhnKbxK3owLpkjIyvPI0SYKM7d+ZiU
Evdn7y3hBOdlN5UvRdF5V0kWFeKT+avek98gtXdjZivjyXuxdElIXPGfhVrx3BDI/hiunf0iWfeY
v9uIFyY5SPs9aZ2EHIVE++lOfxOvcd+N4o9YiBoInHk52/7oHyXwBBMJMxf1EjxpgwPGsJuvdTP3
l2QojddxehPlI0ICWcIlK/zyWkNp3jLKj0oEJ/c6U4yHqty9jNXV8enlUthQrMLBKgOTGe4JFczn
UknvSuwME2wH8aproRr1Nd6/gvECHAsSbesVN9HjprfTIZTe6m0oG4NrAGHeKM/1osOqha0v1/VN
ZMMjTWddXqW9buEm0muogvWTY3/vAAXcnzeM7Q4EV3yIlgAnaO8wH6RH2Gu/YAZKl7c1KeYL14Px
1R51YATZz4kxMVPrkQ1NhirNI932Qsw1UP9ZkzvUQDytVnMnVhR6racmRsOKHftKEEFboX32BXHT
VAyCqVwiX0DjKSCxaBeJVbWWvefqTQiWvDhbWb8fSn+NGwbF+9zUrc2sM/PUtZF1jsO6uXOyyFiS
6V6iG5lYUnbF7J/xjs6nIEW8nYvpI+8mEMwzyZ7dg67k0LC2RHfvRmIHoq4GbaQykN+Gz1jRiMsq
FV8ah8AH1FKYlsjnxf9BmG4oHZE8eDjU70kWbEk3gM3sNy9lZuWHjAUDE1DCBS3xneU7p4jd5OFc
FPXOxS5+s9qF4KnFBehUJWrfqEJus4VlkOH8RouqHR1ox8SfAOx5DHyfNxphXFvCt4M90bb1vV6I
5UV48zbyiT8VIwkXpdJJdMv9H02SfmiYN18qchg2dE1HxFTkbSXWRMlI2MgKtXq3TAQ6tdJkc9y5
6bGGNraVdZdG3qq6gyMIp0lcJnfLAhRdyx47/pzdsxMOhMJEw0R12OX+97VfL5UiY3e1JhkDLxQs
RZrvGGMH3hJBvs804/di69S/hCycCDzNo8Lwu13h1ndzVfJaj/l8S5I2XhbDJN/LcsKGUwhyeqnv
RsIOUA9l70uvGRyS5CdZGgK+xC8ohQqQtIKJxM1JfwXmZ+eN1nvQEkLbuNWP9pFqPdtz8YO5utgm
vMUm2z3SWLuc3hj+CBMgydWygEvX01ttFPLSUlKQLhUpd3A3PucosVge04GoHMb8gMf+rckysUsC
04LOQN6hM/guwWSDOhYlpI4BmNZVxXrtffjKRLzZJY9Y1+XNdol0UYPaQOFFrGAiQq6bhld0GOg7
fHQCCsEbUhto+KQRp6xr178uqW5hy3Kc7pF0eBMCCLH0A2SwEeE7ZpAhbUWYFJXEsEBAx0RXVA6E
Ig2I8JhrrQTGNw9wMelYO0JCf3XJvoecssXpcbAHEUQVeMBNErQHYZNRUreZ2gp0phHwvMPYCAGH
AtF7KXbTA6Hui8i1W/tz0o/4RzYlk34nya0XzTAAeXTaodWrPYlg0wZC37Z2E3WRtfZjruc/qcks
pFapIrlyASC92sax1Rbg2l5wEVopz0Y7+DvUVDULTZaonWGEjUWgBNf7x0eXeL+5lqE1fy9akzLF
O3VDzXlvw7N3u45LPVgqOyjEwaKcyhdYKxOhV4OFQ95NTCSXjGSoJdDXCXKaSQUI67bwN2WRfe+U
xqSWGT9NKnoesdDKzf61kutyEnoZlcnixakTGkaPdlzrm53XMPwynWA4aEFuAmIDHp7IpGYbUoE9
cYa/zMP1yLe6foNRetpPLNmqsv3FmsyNltRirKVhraEK2qcm4XO5q8c1YVCb2VLJa8dwaZnZ1yrc
C7E2DoA3m+G1KwlxUcSxkyyv2V+G5pcHnfCEDHbcDPVi7Eh7dQ7q0ddrDNbGIbcOC/Ze4stwLTiM
wvHcFozROyrH2nvPtMBnvCiaqNOzedeJlUCyZPZCTsOYF2vG1yDpTUjXvY2NccJ+B4zG1idqWUTi
EpPUBiOUvc2y3joTQ78e66l+CbyhPTeEIzMEJbvP86g53WE+cwivmzkpg1uVMwfJma3lRedsyGd/
o4KSvFktxDJZf7R80NA2Xn6WnymJMTKIVr1GTjETidV6xLR08qq89c1gU/aYSHknw6xqAlLahZ6a
J24SC+2/qyWMPI23rlyHEyfcyV7cEtPN9Es9IneLAi5kbzHey/Z2QhKP2VG+pa3xO6uGii1H87en
aY9mQdKf1n40sHvPSOz80HOKv5PzGHWZaXUosNw7PoHEJi7C0PaT36bZ3JLiObdlkL2Y7Mn6DPOv
4l0daLpLaD3M8zlg/wIKtAfhLrS4dwoKWayFhI6SD8hs+oM9L01WTfmSrAXX7ZFhka8VDBbEfLGG
n8wwtgWFyLs3HZdBgk4HA7s1nIJXh3zLrcjIa8TAD27J+iW9Qg9zPStPs3DhyLfG3sxHdeyagqha
yVFCHXlvkk/Dk+1dt50FNYQv940oishN+WR6wUxIIedGQLchSPkkJfxxYa2DY1lNP4ZK5nE6LHfR
kJAgO3GucBZsC7dlQ7jSD/s9MqwJGH/aUg/kFcOgpbT/JAYjGrsceJUnh7SMiWQRZ4bdMwbWyfG1
3xVGYmKt+fzS/D96Kz+eLf579gzP0G66YVcnttylrBxvATBxy0PSxYQ23dldYkUey5Yyc09p7ZNI
uhjt0dfcCsC6g2nd/qEvmh938xBgYJ3yo2dfW4YslsaJo2n31CBAcjID3gFmzwe5Is3bS6YTxr42
EqsOUJH102y7LPStTqAiIWMzswfw9Y+banL+CmZrzP7yLmR4kR/ZF70kvrDPmbR+U1Pqfypp351E
z67Z0vmhQV6TN04F19fxkQrgj2GT0P/gOOMF7pOKXtM9MG/J34ugva6TmgnZcy6FeKzHhvRtQM5K
wVQVJ+iEx67sq1Oqp/LYzM7dajwCBTsOrbXsWO9tH+F86bip0Hn8GSjXlPTfk0pSnE9WGc2PBPM6
0GbqAOtr4TWHWvW/zLYv3wQjoYh1GQqP0equtZJvFFWEHpD8Ua5N9a2hRlqywTqOAaEsGMEJRS9p
00TWcyJN9nYkX3G7+Bjsu4RQkMHMTlLnKqrmhN6wczCY9yWtwIoLw0iLUwfQ4IxkLnwI2ffNnPr3
PmvHrTYLPVyW4KeHcG2ruynG8RnvAdYtta3a4dCZrRXPS+psAnqxoWD8VoJFYNAwGaG06GnWVr8E
q8F10BNRnbKLWcpHzASN7sUNyqhvA1od/OW8xsnrtUoqNywCZe7tjk95L0wmNFmTXGp9PhDqSdY8
tfRxBNuHd7xH72RW12ystMOchjwO+nKteF1aj1iXccmuAZbBDP5zaKZGFdXsKVlBzf1xFTatsnYp
AIdtHd0mOM5YxXFohin0sXjtfB2K4UDf1s3ud0IOtJfaIKzBJBiuQUF1q4V2rRcJmtklTj1IU9AH
xC5cJj6XmTUbJ6duEZvMCSAEtHBZec0GW237ysnPZSJ4eUbIsIRscFo1erF9Hvz+SDfpadC12sGE
85rN13yhVNQ7QcZJcbNMhr4rAMVKK8aYF9PjLTRwkAuhH0SpLkzlCYrspPslcVlOZNL80jbUKMmE
+Ggs2QyNufGb2JjmJff6/dh29g+fQQsB3mBTF/wd+6arrW/6eBjGj0EM9ltn6cOLXwxvTY9+in7Y
3JZWSmhelX20rjt+tOSquc5C7LRED+totML5upxHzbWOvTmXF9+0I0KaxA8ugw0aRJOUcbfNTsqS
TMfJQ7gSC5SGSdoSrzGqXWp01VFjlU5w3FufB6+EgvAm0unOl9YSWwzSC5LFmvg/yfUjKQbnNop1
3GaACFpGebfucbMAHMQtK+cXe56IIJ90++uKanyTTd/wyQWPHhesxlS9LMKaD/0sPmtRdlu/8Do4
yTqCInuZX6bASK9S12vWDQTT0vkyuvFihznnzsfMwPg+K7am3mR7LVXejtbaOXa9zDEB4G1bBXW/
REtbUNSig2thKAw0deak4eNNy5+GY9xwJ2sRts0sNCUiN477nyBeHSrydjjm7ZTuhlyW+9UsXRxU
WX+w8Tp9Kev1U/D+zkm9fbMDZR06+uhNyWd51Uf9Ns0cP4VXolldJ/yPOdEltXwIW2xfPTDOSVxL
wZZlzc8YGsuraZyJAn28+awaAUlwH6q0vU1uK0/lyLsOx1Af+26iX0Yy6K5mXx31rv1iORrjZ5w5
R19KCprB2ZoeFZcRpNZXCK6vDPuH0+hnO/sRUru0afIFjfA3e/KnjV52Zdy5SXU3ez7wrRXkO88i
6WphmneBOsrwz8SgOxNtdGZHS48lxkMdGEuoisG8t/PTFOzsOlWRZEiE0lXp+sXgzNj1qjX31eMq
olWMbt2UyKQFbdPEAsup1pa5oBpeU63V70F26t0Is1X1p2Q8tXVnvX/px5d2qKpzhbmAxrM0viNM
xMBtSATmrBne6RfH6ZII2/9hFUPL9oeLovHI0l4yj+0SgFpmlupXMxdIF11hn2qj/0lHoMem5JoQ
kJapYwf3SJCKB/TkvCocTmU1Zi/TbL21PrWeTdjg+Xnjs6ACuaHuBdfvF2wQd8MiUApGyMkuelRE
ZHnG4wLge+jwG/UO2XtJOvGu5SYd6Le1lSCxSqloHEvjCEy4eE0Qxrk64dOci9vaGtfYZYBxWNx0
YiRTnyYNW6AIrPSbzBm7pnWfnHnVGxyMHQNou2x+VgmFCLCO/F43iuxutqPf2G0j07sz2XPt8mbW
CO7q4SR8T3yr1aN7hi4gx4OGbehip/rXhIXmZ2t1XAI958VVTPrGXue3Jr51ZSt0LyeKIX9Ilv0C
JWrXqvoKCjqnfqJFb0uhX3Rm/eSSqi8DAmWe1yZ/zzrGO52PX2xaSEczFouO1tg6FKFjPYqLKIm0
q1FlsocKOIQLJ3mRtfvLT902ytzxi6mlN5khuFVlM0eJ29O0Jfwz0q7uzuL7MXv6lk3wVDAnqZJD
UwH+Ge1lvE+4SyZ8B99dyeCzLPO7gduQRYnpbvhM4vJIjrj/Qrc33b/kNZVusi9bZlPPm8IxvKud
2voFGtMu3Wnsg75Xdidjt+INb5SN/n2Qo0KklvlEziHvU0Aro0ob64vIC7TbjqO+Zry5GfaW3xBT
FRHjQ1qqNfXIBk8Ncm4C8XthRbTkhn7OCtAHwg+cEzHGikbORd/Zs6q3auuPj1Toa88Ih2rA6bae
50s0FdP8uixuG2tD8jEzDnrNk2INRYNQIXjOqxo0po3ILHY3jK9c2ddnf/n0PG2ed5aFshOojLGF
cKeibni4DvLC+uqsJHjl5mgRezFaXztD/+9vXcH1DlrcEspqVAedcPFdRRDykWBuzAJ1+pPQ1/xr
JV4DEbTfRjNJXydrQnNRFPdgAv0M+CASWfLGVGc591aQIc8LvHvZJNk347mLULM4PYifAb7Pt6xa
zwPxoIxTyuWtfOREYTKLZYUIgzbHigGW0mIEsvu+JqywMBcAaYWZH0nJzCFAzQZYQAVhqWihHUTY
zUNevjpyjvp68vGXVM3VWfBBNhab3AWp+X4ELBiy3UVR6fTt1WzrT0YNftSZOgoGc7KOVOR8JB4Z
T3PNgj9ZNI4ZKt2tPsxrqAJ6WWrr5eJS8G9FO43Ud5pxCAx7uI0rLa8oU/Pbwu4B5qV65YF9LlIS
vYQ8ZK/KbDo0yNA2ciiTM7LvYc9WkwVrIt1biaLYJ6x3VEk8phS8da8+eTkZEKZ9zxtJWSEw7sel
2LBe6HTtF9pKheXHiWvNIZ9vbsu9/b4QvvvWpZp8o35LN7pWZZEjqI+mhh57IuX96swMyobFeycK
RH1FYkuL69XLndWOcQXbv1OlV1ywcDhsIJef0h2My/NGGw2WPXggmV9wH2uyg+yCMfLzNea1qk6o
9YzXxDnlSpV30SdWnNQzZ5pBW+N61ttqfBkCzXw3/lS9uvpzkH7LNDO9QRR5n91A7CrHa/G3ZdNN
yX66kVF8xgGbBCeQN4W9WZkbhM3yIEtjfGVN3OhhTxTyk2gQ6yVA8MIiKtEROQludvWrCNBezoWw
3tFJZYjsvgwjHUnhGmnYWqO8ZH1z8+xRu9EwIALKRmY8ayFjI9VOveCVB5ryTtKrOtijB0LRG3/Q
WRhHjGNWzMguPcyzUYfBjGdGVmuzD9CBMjgpbSITTZS1ezNNOrDJZoLbTH7LmIpvWXb/qmwz+7qq
F3fI6j3G/2m/9upjFMPrIgx/Rzji9Ag5P42t5QCPS7+mQafHqh5sku4JH+Q64UeTaY//GC7/f/zU
/4VoikoL/+//OX5q91H9mn7Jj/8ZP/XP3/lvoKnnkD4VWOyWXbgsRExhK31kyv/Xf2j8kQcK0cHH
yo74CTv930TT4D99izs8gBOOB86Fv9S3JMn9139Y/n/SDRmOzu8DasR24P+FaGp7/+aktQOgBBCJ
bN0Al8PD+zf+T8nuuTDWoDuMZevufFjpqzF2oe/6MPZR8ua10+9TJmIbi6EkOGxtdPegwZuDMSL7
qDtWrWmPENYxcHoVGqi/AokzKhdMZGQXxw5hK5tQ9zjWRI/XZKRu130yPkVJwOiEsCDuOd6J8Tyr
vtVCLf3p02juWAa7255aK87/F3vntRs5l2bZJ2KD9pC8jSDDO4W8bghlSqInD715+lnU39XdKGAw
M/eDKuiXUqmUFMHg+czeazuUdczKwc5V0afqCsxvtrgM1pTvY0k5LkyLLtgrIpVXweyEfjyV32mZ
zzhBrGTj8CuumcD4fdG8maN1KSW/lrZoKLIP8lgc/P2QKUeGL5yuztqN7Bd4J6GfRsHFMdB1kdNA
cC7ngR/UkWSpBY6lsDB9WdZjmWRHRhIDC3EEayxSqecm0lJncyvtuDrXuBH9yXFZiwGl79R5Z6tt
tTHxFulh+EEhTrIt2rpV6pyCJK8POXO5tTo9dWWwBL8ixW+jmtG3A4fPTKCXj1XN6ChU32cVkGxR
uutZx8M26JLhTZo+BqH9zoqzzkiyF3KP+SPya1P7nguOp8SWFw3a6tpligVZoPF01mvMN+OPrvTj
UGGhntYYwdDRc1NvWzbOPj2vRAyaE8vXbriGftKBXtuQ1riqk/ZRhhJspsZzv1H19iVnkujNY+N4
FkmKEWdy74RflpKCSQlwq2iR/oDe/sFKu2btumnkEeJH5mtfrjb07fqlTpGTqWH6A84bJ/Rh7lUj
XGllfu7oU3JTPAUBO2S7EYSP1xPm33jeuEn1pZVMPa1qsr1UQI6wkvwW8Y2EwXwfg+uZ5EwMTLr+
UDBUngz7FPQsfwMO22gsHvu4ReUYqM66btHLDiAQKCDpn0I6BCd80J38VE75yVL/1DK/yYrx47Ip
RlSa+knCk4J86MMVwX6S4iIV8j3SPZurh3RKPyqLBT5p2Y8dYkLbYaiU9sGaITxyAhRPUeQFqUpp
bCPOVKd+HdMTyeCK/eE60tcGSAIphPnN+66i+wca3KBCk+Ri4UrT4ZBXsySPkrXElO2MUJE+poN1
jaES+UqI6JjXOEHA4w6pnrkRlb3rZO1SNg7jvsdgFrIyWWu47eh3M+KkK/JHpTrt4yR8EpqDcapt
CVZV85/EubttdEQwV/mlq10DU2FwHyirDrH2eXIef89oUeenXBX04vJRKFN7Bx22wae7hF9GL4bM
fMqNH9ZkQZ4Xe2aLu8DhsHSstro2wt0l0yNzusbPRq31zdR56qKznYlFHg/3cIQM2GK9Qs7DIqRh
qyqCFAKXgdY0ydWCn79yPQEvv0m51aR1H+/lnxrA0c26GAitDq6hXGxuOhv2RSDtY9RbJVADL9Be
p2EsN6Ha3/OYZEidTUFv0xZ2i/qrPTSFsWasXHv0YNIzlaGhXKseKuIITsbMZlFv3XZVtVPoR0bB
zDmWZIjjF2LVwN2pz+5O5Zq7HPi/mk7NJkiZ6dpdO2/MSL1SbbubYOHndOU6iKPHMqpmlGHFY9NG
1YqEyp8sCbQtTUWxmSLtrx0fUCZph+ERj/yuR/unQmzHhRS62s2utMxzp+HSTw+6kRzbAsoHq1SB
7z7wnED9m8R97OW69TLrxWMcAlWn+SevqgvEUZiFfUxGah/W2n7PWn8TStLLsrHs8D7O+WbgBzCq
tj6SYF0fdSQ3PuScrx4HehRMVGzjSwJ5jnsDWeu95WyNsG13Uxc/2GODNkgriY4IHM4NuxZHXSdR
T3YAkPOXernx69rIBlIbpV+iAVzlKqDAGfOOScrSekE/0VdW6cnKMpgyEFMyp9+W6WBtO2cYuelw
HyXMa/bckgapCPR+lRvNj243aEwDAhfZQirHGL8olkT9Bm/Fol+I5TpVQNaw+86PUdZRtCV8O0UQ
XFwM86VNtGKn1OXZGCf16KC5QVaSe0PIri+q3PRkF6xuuxllnmnjUusrFnmuwGauEg9eTIkf1abw
4tYkrnv5Kerlze971fxD0LJ9+P0AbuG440L756csohQjFjN3jAu8lqV+6KcKRfI/71axoFN/sdxy
PoSCMYZq6CjjmYogPsFFpz+MS7BBhiwuSo2DsBsDqR3vFTRVBxzIDe51dMr09z+5RYxYOVVotZM3
NMJol9gwZFVHwJ8OU0ydzBtLndSfXPbl7aQTU4FTSMsovDsalEGZzxWChn+QI/+/AP0/FKALaQO6
yv++At1+I3iNP/9nAfqfX/PfSP2lvHOBBeuoj4lC/a8K1LH+Q0CGpnBBdrMw0fnUv0pQuEn/KjnV
/wCdCVbfAjXMy1X/f6k4ifD7N1KYCUBF8D9KWNhtgHwXQtP/oKm5Oj1KUDrZjoXtd5lUOcJ3IhGr
H/DknKg6EF03fY7z6sSxv50WK6bDtvmQzdp5+pVRZb0fQkBmE4OFM1vMnI6uhrtBSeQ6D5YqzdVX
2mL+bAbtwemUC1iQZVdHCyZxitaTKj1ent8zHlJVKO4xMfp4k0UIMcvExJuA5bRZzKfaYkMdF0Nq
jTPVWCyq2WJWHRbb6rwYWA2crLn+NuBrbReDa5PQkYrSukkFuykmb6Z9RnNW4DNu6sUiy1f2lCYJ
aEXokcBkSK9J9S9WWqFHUjKW5V2kxniTqYSK0vzQFjOuWGy5iPo2U6J+mll0CzIU0M3i4MXJOy2W
3nQx90pcvj171zgVNhKywofzS9CAbWlIw1AYJFH0yCDuoQrKCMRfCbwCJzHMbDQAWIvVxWTcLnZj
BKAzPyUO5MWKbMnnbrEmz+mxXKzKJp7lfDEvz4uNOVsMzQgVzLUbdoOHg+FBQTpt4n5OcEHHlrFN
OTx0ZhkxLulhsUtHi3HawEHN/3X81KlAijFXmBu12eOxuqk4r53Fgo3n5yAWUzZksd6vF6P2sFi2
K+7KXY2lgYxz7HvYE+C5jCtMNl8IcSgilR+9D7xWOZQqN2N84Rb+cBefODzf1yJ0uB4EiEjrb2qz
Z1daeUXK7wVzfeM4fg1wnpOUuSZJhynFYkoHMFSzYBIIrbqHeTGuJ7lzH1rzXeGUMOuSO/5Jb7sv
ia8EIQ2Qx+QEqAKPKY540VDNGHjkc+RRlA2LcAvFylRvFWxDBBZtHDsyuRTSu47fHvP61mQ10VdU
zAaO/BJnfluYyWoc0QSjWF1CzCcf3qzrtYul38Hb3y8mf4Hb31pc2er017C+pw4T5xiprg8na6Ux
4sTjwKOepRiRbQ3UgDTlnmR2XNJDdoYDvsTzBdSVBVvlxhK0LuV0T6Ik38RNEJ07Ndmb6dQ9Zixk
2rTacWPJHyD+tZjoYK+PT2OPlkBJprXRoNlgSxjsLTd4m1tU5c6EHXvEaVbhEHESxTw6+njuewN3
mgJaMmlCKJUow40QNxaaNgU8kI46jnSIFU9mBUtuS+3r+mrH5TsFzVPjEAIeRdXkFd3wwaEfhIWf
thWJ3iTb25Eoz02qflD0u3ukWc/JaGj0A4KFKavYYZ5PiRKfypJrd0RXAkxwfo967CRRX5+K1pw2
TTCuhTJM6xb6UJniwsFdneI06XZBgOE/4C616ezmoXdidad9KRNMqjYNLU/TR4GXuupBayC+BJN6
LNrll5bjzSmSAUhN35NlW+1CxBE7heaWRZ+7HTRN8dSucdZ6NIRrM61It9eM+YltOJdR9CfGbYKM
rnocJye9Aspk7+xmh9q2JCO7vuJzWFsTxGUosZQVw+ZqI+y3FN77BVqSlyHaY/djnWor/Nu0KQyT
Un9BDy9oEXhgo44SoApxSPOqAFNuUqs7FP2bHK3ZlJf4OvtqwMrhlN6oy/ess62NqZjdMUNsVZf6
eh7/mnMeP1lj6s0a4Ekx9DnaXfYw5igqHyTx4gm0T4NS0z8iR0KyBSFESY+KfaRuyjf5jHi1rv1K
E9CKevectL3NV+sAJRaxGCtGOnvm1XUqXvDy2l7OjaZfhGaNnm5GOud7GWr7EGeEr8qsYQYvMsx+
9rGpsDEh266uotZ2TVg8o6UONixztoYYyyP82L0ZxR8coDj55+AeD/kKwuv4AO7ci2bDZak61qfB
bDA3z/jJlLnIX9oCLZM6nhPoJFeN0cPacYO/eaLw/evUwz0csSv7oySYWvqG1b6wamvtaNqz3iQv
OZyETVPERwa5o98Qrbl11SHzc1VeHS4DHSIxeLklQszSdlbcT17UF7rfWABZ9anD4h3iTw2CFtWB
Kldx9K4Ax75NuJmjSTWXDqxbsfjMtyTav0d2V4JGDl/6qT0MbmyvkNlOoF+caG1pTuy1unK35iZB
tqdiX6ju0UAqiyua4c0k/OuCqPbel1ZxGFt+VC0KNGzlQ+RpzoLJaOL5uVTUm4OV/giMhS5zrPKt
dGevTOaIHWs/vkVSO3OgNWwNjPgwyVtRzpmPmEbbKVXQHAUT7mYRxqczak02r801Kvd6wESGPRJ8
ZyhDWWJ9dnoX47FnzWO09buFuXKZiatEGvD8FdNw6sImumLFueihnP3WYvHdWOUfzhrxOtvm86Q/
ZW0/EsMeF36hu48MfZAqOvVrOmd/e4NxM4Yy2+Na2s3OvBHY/RGUE9yTW9tatb+akp7ZFOItiXSA
CzK5DHi9Dwhs2rnfRgZ4s8kkGihszHUpp/koO98YlP5O2AJyqcy9OpHsPcMdE1ojJC0Oh3GWd+mF
tfcZ/ZPL7Nmkno8QMS+rdKTmypPKC5oZcvvOaCjdmJVabJFKgxh1JoMHFrALWBR2I3B6/HAGummn
BnYliZnLkoXr5aJGGZBEGBbb/ZQggh7rYStKZRtwVe3rmTOwV7L4IuBXV329r+ZFuctxojPcPI5x
QHXy/iu4TEv5rrpZd9GXN5NafTqspzRMeECs2CqnoHd40UqcDWth1hHcI4VRF40r2hmJ8LvMeWRc
fVzPMqfn0JKPVOm5kYhyOZdgbI1OR+/q2qlvpFHNwF74IK64W6qquuV3iF7D+qWLfpr2YyKcFVdm
w27Irp5CW4cw1x7dyEDiVMMQK8uF+BJpoV+nc0PWTtbupAjTq5lvCTVHy12EFHKjAf+OUkRV2XP3
oPHyaVQOuEHOUE5piWy637S0P6MQhY4WLc9xmsGjgGdUZ8cgZCBh6ij99ZBL01al5guZfVMOEVIY
Vuh1UgeIWc2DMScah+asv9Z60futYZG5pyjdpm15qZhQDWuGPq209simD6RD9T+6WXiaveubInoz
81Hbijw2GfLM1FilQPUc9OAHrH70qSuDXWxSZ+vBIDedLmsvLZq/iWOEO+Z4RK2hVkdqvosRIled
NZyz4eJoYjriAXEelkuG1a1FqsV9qNB7VnNae4rAaClwWfu4SQ7QqjmnulgQAce8cmLS0RmClDiq
2w1w6/NoU+qTO78dpABDroEanNISKbZjb+RUFLe6SLzUaR6QYzW3XK/La0suHVsWa4c54Mkxuici
5UJsuBJloVYxD41smuRscXq4ybwqs9b16ZkNdOyi3QqBa7LphM0lIP8wBUuPrJMQzsX8NXzmqm9G
qS+Jvbq64iOPWtsLpJ7t7Jz8qagZ3xAln6Zcf7cWt2A7RMU66VPGSVgMHTV0wARxSPfdrK2doDB9
KTkKEI0dmJddyxxAfD/ZH+gD1prM0+08J9ewzbxeQ0Rp1Z2xdov9SOmi5AljIvfOsPGTmIy9Qkjt
upuCM9kc35hUdlX1UmnuH5tcSrvotkww9+ng/AmG8jtqQTDF767TXacY3HtPu/FSuxZIlc8+tvYK
OqkxNPax5RI90l0V1dwHASPZoL2O47CrI9ULbTTZbaqcDYqIjkQuh21UzWyKjdu2jZ11pTRbZa43
rdJuWzG/WGOzUspE91Q8AczgXAJh5p1pWHejQaXt2PYfq5s9J2xPYyPhl3lYn3tmbbp8cHLxxEnb
YjH+7im88YY3r8DgN3UXtWCdguNifcfcY/OIwyopOu0sPWlVL8tf0lmLQ/8nb5As+GS4V2ZwcnIr
9gpTeyw1piU6PqCYpCtQ6Jy0BrrFCeDk5By4sn86y/XDMMZ5jAJzWegiSF73areRWbyqZnPj1PKx
LcPXoX4IXZREVf7UhjcLuamiLeik8FgZ5rcwb41hMCTnG1ZGwyqEvsOFSMfnrR7VGiCel8oEc8j3
paFepRp0YZszXpkwr5qP9QR/vteKzaBEug9lDmX+IPOVbQQrxQn8fMB3jolweYGg2ssXib4npvho
xzFpmuhPo7BYTzLeAYb0aD32yFeZOqqszGfT3bI7Wc16fM7Npv0Liy92EDgXqfvS469kCvg+Ns3b
UDc4JDejVn3ioHpW4EyldzvQdGbXcjNZ41/Fnfaz88FW6TWIItQK+VPRxXfUwx+NOV4Uqus4n1F/
yq05RjvZlH+MSb31uo72gIIFV6ojIgKB4CgXo/OE39fYKqH+BjvnLCZjl2jdPu8f83aBGcgrBb3v
QIAgsXFaS832rSJ7svpsF11lzeE6B+jBc2PyFHR8YHT2dGTZOlTQNyYlbBUs9bwaknaDAUfR81sT
cKVInfJQlTQPtlWtmtG95geLmtIuEYHQ6R1NoifXiF+tQVkp914uL0j9VnUL0U1dgYH0uzKFtDf7
UstWaHHvaAl4MNrxkdSOJ2fOT3YTH0TabRBIbazOugxFu+gSrip4uVq3c7Sbyq51qktlVyuyflci
joHGWSdGA689dBz4ccjkLGxnpnHIm/i9S9WHpFjZ0yJWFi3R7OZdKN1bk2JvxHDe9803hOujqRRn
V8TrZB4v/KYnk1N6JMlU1fKPyTYuyuRcLLP6TsenWstvFZLWpmFmNz+3arOtUX5Q361MxwErgaHI
0G6uCJ8Vu9nHduK5uXsoO640HJrUbpskh/WK72Ob5fmtHp1diOQ0LFJnHZjTO3u231tmAXehyZr3
RlHvwmFlR3hGkO8gXv7F/OuzI33MQbhMQ/lHxSMzKZ1X980TXI4oza4uBg3VDlZo19Ztnu8dM34o
i3RpGJGqND/s0x5EF3yo1cp1xg+7rV5CbnBzKvyyFU91Jr7aCAv0rDvPfW4+4w39clvlD3LuQ0EM
aRkw6HTdU4JZUAz4OfKtmpB1sFwseHHfy0R+tg7FW2Tid0POlEdv8D+LBoSCAaG77s39WIVnYnaP
sh8UNkUwvGaLl/2UE5puOOyqph994CVnV+prMTKfSq2lAl5w/Npb2zrPeWr5jeJeRoqJQlpvAymm
3NPWoewvXWr4MnvvlOSz4DkJ3PSxKyMfcNBpMtlmsK/adgq7QZUe3eoeuWGEq1DRPEWOvitJTxfj
TaT4VvJo2xjVTiUfOKGxMBLAm27wmCTRPjG1bahP587i0kaUYHW3kT0YMBhJtpOd0BLppPNk8c7u
Kx8UKjMEpTkq5od9YdB4dXSqEYZjMBTiAWAfiVMVyAaZAVlNu+irxnxW9eDO4CnQtpuw8EZrhbL/
WGX9TnPw8ppdeq+4u+ZYBdeWq68nZfzKs+RFwvbdho6r4WnB7oYRbiL8aVWlylPNsbkKcnmeav1Q
qcam1OyXWXJVTxKzVKxuSJOEsSAurfsgk+ohtVDWNLJ4xx2xsZOapm2+zaa5EEhR0Kv3wWXoZFSb
WNSv7lg+VAbYMCsp6ExNoLEZsBw2RMlKQcgXKjsmckRfLRsbphNqwohwlAPBRm3zoZXigbyRGe52
EWfXvM33QlG3Wjtci0VKYuVrEDu+ltIajZVnpc/mUD4TCH2c7P7UGYk3oV5JmuLNneanJNceTYlf
vJrOclZIscV3uTLw2a/yhJaotNDlgTReCr0qmLclbaApdi03E5EEno6ejnEO1vq1odunKm/fIoMl
N96C0bxbxnCr7eItyq9KXBwTkxOX7k8FczUN+CyRh3fGmwbtHc4zdo6U0kBsKis4JFH9hpX8Sa5Y
Y4BSSbx+tM+MHi+QjnjZl81LS3lexw1r/PBMAUylNaT4X0BNiwerDlp/+bcKdTpFTCmKSYzrNlYe
dMHys/wC0+wnxu+Fjxl/R+HEs4JmcLDMb5WONgy6n0a3DwXxMelc+ro7vaba8NDz23UcFFpxHPXe
d9TqO0zJOpx0Vl7W/FpXBc4qVmlzQInT34SwedwUiTEZdmkShWt7HE/L88Xm7b0X/Yurtx95k12w
MW+BIW1Zj+McvuuSXSBidZ3zuD4X01dmhj8x+61WzT4DW4uRZUM1cY0OiA+tsDknsRcgP15qRASP
hhcV/O2JLkqYZMW1BltexX4shuBB09sDQEEbmGQ1U2GVj239OAesuSZtlSkAJmy05frY7FKzyHZa
vGmYZIM1wltodcO8KQj5gIDKhhjvNDipDQOVxfTZnQNtUH23GCyPBv0xMT8Qq17pXCmYMgLS7ekh
m/e2WzxiiOB21c9vdW+AMyjlFg2ub4niqiriHaVnuhrb3puM/CttpsPYfYeQm7mBv2Q9dFgjU3Qu
2Ww7GPAhRo25KasjgiYSdHwBc4XOgaxR09VDnXI9U8CrAdegtT2JvU1/LrmWD5lFg56O6B7j3jmY
yGoV9qVnps5UdeXkD5XY2TPT7RJTcJlQH8Gq/8na4td7sWtcogA6hYiqmfun0KiMrKLZmEbk3lpo
qgxAuNU1M5iSihae7IeQJHoLtFM3FSF3tWlPB7AihLp1bTrn1mGZ0DyOpV772Acj32rCXSfwzDdR
+ERH8GeOzHRTNUm973pG5iGmYLtGFmg4OGD0iEgoyCpPiXBvgVbp28E0bmIwr01dAiUwlJfKzUBF
h+HTrKCeD4qXwLLRL7RkTxljp3hRW5m7RILEzmDZrdBvUDcXLrj7hUCH30toUOnSoUE2mwEjQsUH
eRvqVQGrmnOLjeObpRiUP7R6cA2iVVCHim9Wd0tRO2yYSevpXV+jNsZNGKrZum7opxwdXA+hTjh2
HHdbVQ2PUDxtGLO3l1Ugbddzo2oPx914LrO/LBk+6+FisinE3/NcS7bJRezsCpunEOe5qmPVwOhE
h4wL3hIn17aohJYdDio2/i5wFoYGKfEFSKHDMvmMZM4rOO/2lgYVrLUlyTfQvddJXu2NrCKeT1F9
MNPTiYxPm2cDGY3bIHIPkuDDGihPwxjnh9LUcBhtes6RS8lI8RCUose104M3s8aQoEuRH60yfcy6
7DvpybnM3GbjCn48JI0cauIW1eNP7jgcd6/4TOgAynmdGc9KYr6UER752FIem+VKrmvWIq2zgOs1
iDpZ6egAGtrVGAqGGwWUjxpbYsrFVuMRWy3cp7yLPDpVcAiLKQsEgPFEQNxLhKPSvJGhcbRlcZWF
46cal6zVA4lrguEd+94XKiPh5Dtyp8E4KsFE9Q9oKvsGjIlRLVl1mssjaCEAScfiRQ5wQxVr2ne6
CWOz+sMRd1bBe641lQ7XrIcGMRfmYQ1jqvFXQ/5q3ki8/pPrjUeyZoVBihsTIEucpM2d/hqfaItW
215GhxIsG9Bc7CTG12Lu5/FZkNYwr2OKBPBOoJeL3PbUSNmaBO2iucQzmOIt0PcjSwccdtthtJ9w
PrwH7OijuFzNMt2bwtpj2nsOSOzEVUi+hovXkivmMjidtmJhuNPhVwbD+EVbtUS1goRK8QmXCFqH
DEK6mhbvmtvvnXnwBlW7D0n8pQ75GsD9Y5gYf/R6Oicg1zzod3/V0dqlzvBixDQltu0zHXpWB04f
t/6rlK9Gb0b7gJO3aUWzNnklM5KG/s7AbsPVGIGX5ZeFZ0J3UaXJweJUTALCLRNd+WOH6qFJ5J3g
7zVDkFXUjxeWXK+CaeFqFuN3FNUPMVO/wbmzQ/EqNdioSg0Rba4fwzF70vPuqgGxU5Pooeyyo9UG
8jS06p4Jc0+XCNiKeXWBvLRdS0UcYLawChH1nuH0l2iDXTqGmAIA6sdI492h5ZWgn6s++wyp78ky
tR6GdNiOSABDdeAf0/ajgPgn0ncraN9U1bq2St35UZ49wvFJRfI1Fd9hwkCjoG40Ue8I2zrauXZW
XOHrhoLeZA5XKM0uNcGU/CLTDkfZJ4rIcdVMNqCpuPOkmmRrQncfGzIxMK59YujizqjO1DFkahBY
vlyc53AARoOj5uiiCtnmUn7jvT1M7BTrWb+YZfQQt/a727vPi2aBqFhcwGWMZmGgGKkbH6fyzVHM
epXX7UtYsVIE3V49Y5K7JnaP8q+OdmLOFt9e+Z0V1V4bixtOVT/WWrayJnCgVoOV5OJhU7D8Me0l
qiBQbUzjyxswV8M/7/1+qCwf/tuf/duH//Zlv1/xz78XN9t0Mlg95YuzWTzGSanBROQhrCuydQIN
QQeAteJQsCtgxTzfiwTbtplBQNWXN7/v/feb/4s/G1meZKuAsYg9xClo57A8TNGMLNTm2dCKQh4c
hOD/vPn9kBjGdm/Pz7Xa9S1QXb08QJzhHwDfDlE8IlmesJJsxjJl0JcsP645It/2f9+VuU0E3++7
c7sIyZxxEzgxN2U3H/PD7xsYJv96r4HiLwKQB5lLfL2s9o7V8fP+/pj/vJsu3+X3Yzm1y8AOjock
2YESrj6MkMMAxw3/+eb3z34//P2E7YQ9z/t/fbpZ3kMglq05L4Y1GOFSZWbJH8rixRz7lo0malg2
aPLQmgCcMZOjMEij6sA6tTr8vvffb37/LAfbune7P47sb4EyfGUZcBxRg6YLnPTkhIzjcGL9mVnf
XDD+ThQAqGbjAQuUuUuByq9yhm8ZJp3eaZhV6cN32joDXSpvAHrus6aEnaxNk+e60AhnbpOGhS8r
H0HKpqkW7EOnuCJxmg61Oe20WuXmOvWXtEZjZVv2uMY59j5aEpMqhyDdMhRl61Xtp+zQ0wTgMy4v
eAKw3zX95M8lftIQ7l2W/qh2dTBGxzy43TCh4Z/vTjKkB90M2mNUEvA+VX/qJEJnXAQpvfUqaYbi
0lSyu7Rm5XJHFUe2DCX2bdsvrX5vV4s+stH4NjpiU9SjPP05lMuQzSU1qc1R5SjNBUWmJ3KMLibh
I3tlUB+MQWsuvVWfkZd1RFGIPWK1ck8dvnpGbpudVWx6YdEal143jAswK179xngIFHGdDflj52ns
8yXdBY6BlxfmuY5jsaCUbnE7OntbM4JTqgdUQNAPlPFDw+uydqT+3ehtfi5K6neQo+cO5a7NfxNn
DJgWTDyqqcv4N6q5U7vN5zAiGR2MsrgqzVxc5/iH5CoL39uM84/pYoIu028FzwqAYkpctQXyk+bF
JbLt/KIqT2yXxjMa29qLZMZKhXFbMWvjpteQI9Of22c8k/aZGek+jIu7HlY2o6xqOokdiZU/BiOC
mRXbSlQuid/6HOJfJeh04mCiVM1nDxAIJaPOvF+TtJtRPl0gEa2mwiW4cvlJ2D0pbOcobzQVr1pg
OwipF0tgSTzO2pV5zUnkZsDY9TfOO3XHmO6JAsRXlyeRjRJKExYqOTs5/laEOm6dVsLwf//sn0//
fgYrDzCmDrmgc5zjXSGNDAB4/mq4zlcn5lMJRmFFJNUj4EZGaPUF9O8hUYLncQR+PH6KyvhWu+Rp
ysNzSrgaffRxGLWnuA3zVWtqL2B9qpXiyg9bBwGnzUxlq/k+zH13zDMDmad6sloqRU2Qt8MCZqfY
66rKDtKIT01BnZdU0H3QascGnHcb33as9ta6tPtXs9QR17cNaHFdAnEAUxPh0BIBdSo2rXsVZuOa
UFhzXTg9GxStf3I5q5TReRjIqGDYMN0qrZEMtA60t1DAYNQ4rfUyBMPZmdL3QTEpU2k8VdHctBzp
jFYfsh2rbcqS0fUDC3DekCCGtQx5ze1zyxoVLnzvAi+s0/gR8KsHyooq3ybJm8ANJP2u/DtUFGF2
rn50Eie5nbv+gDnGU7SjQ3boKpiNH4veblVppIJb4XhHr0pS6Fgy6QubNQ7XvSZuAbYlktXjjaKX
43FIZ2c95v1bJ4y7Od/nhSwX1eGtU/TslLhoNjJIj7qermSP0S2OQawoFxWVNDdCHPwzIbRVr7wG
ks2rHhXsdtNyV1vzZwD/lMa1vjua6Q/J3bIu3PGf3LZgOmwXzxMkAGUyTlWl4d2zxIOjRXvZAoTX
bnCKJ4bk7CxKp/0oUHzghpg2k03r143fhSzdPfYs5aaMUPFlx0pN1fWjhitJhHI3g4j1LPo8NCDJ
dZ5VE/4ND0M2YQHUT2pCRdno+45F2Fho3appUfiWhURw7fCE0uQYMYGcRokLSxL4EMXDuQyPNlWc
FzfImbM8xTA6oug28uobgNsfG3PQqmNXqeLq3taJ+4ihfNxFlg6spLC0YxV+9pGmv3YWAxerOeRE
I+3jbjSwZQAUUy4V9ZksUaCYdfWVVRq36f5QyuhHI811Zavgcurs5lKc9ShnuylEK6bEGiQB7AIl
DbQSpeus5gSOmvmwlJKNoR4ni5WdbsdAnWqshvXIJCKems/EaZnUY1VcBbgGQgJPV+GX04jiCLcR
qRrNzwrpankdGSes9MnZ2QJ8M91uca8b+Yxi6k9vJt//i73zaHKbSbP1X7kxe3yRQMLemLkLEvQs
o1KpSqoNQhbeJ+yvv09S3S31N21i9rMQRV8gCCYy3/ec52TDNzwzzn60lih01/jIuGs/luws4Hcb
i0iZ/cyKn37A/AHw5xIWweJRO1Nq/5nM5mHfUl5Wrg3LpA3IM1bzg5nMw651aT62EbrAXAdlOZ8T
YhP3DitKvu6HBn/fp8gxv7fJ+uCmpYUkuvN32dxvKzr0my4JxG6dBL9tRa3QtZg2U/RIliamozkY
WHEjO0xkEyADsge2p8c7s3J0uXH7rmDpuTMs2CvY3a1d5y27wCDgdSQrxSjWZ2PN4OvBlADTfO/U
iIBjYb5PHObMFrS2LdqecevBuoJ4wPytqL7PRj5t+mxhOczIRknXvcscJDo1VmLfxufaoHwLSARy
+s6md4b2y0n8nWd1bwMg+YPbdO8oywZH6ZsPKU2pzkmeUN7jAqJTQVJ8/ETP+khlyL+PPcwUvWrE
KSMuDQ/EUB4DKG073wFZXBdABvp5Oks5/HDb9aWcqpH3ds+Oa12HaMleiuEhsftv8Tw+t2gPmKjB
YZ5EtOsicRiy6JEqC/zQuKX6DIiA0cYm5xqlexSbXzpjnja4IFgttO73mgrwhknptJs1Ch8kvtBs
/FFT8nNw+aCd+AgA9O3K9jep0tSagvKEpuynmrffVqecT4YDBBP7opn8Rvy96mH0M+ZJ6LWASVLO
u/tcs/zzBKp/4gv/jgCw0NTEf6HZ/7VOARAOeQC5IhlAeD2QBZ0WoHRugKcTBEDcMoUBOEfJlQCv
e6ovxcHRqQNC5w+0BBFgGzfOts4m6LGHhuMtsKDU2QWeTjHIdcxBrpMNpvqVkN308vMeffeqcxCs
5FlKPmElSEgA7lZc3K7lVBU3JCgMRCn8vInm5IA9aDpCnLP3LLJpLurJH6kMs05luF1zKSIf8dLu
lpsp7BbjcLu6dhScS53yIHXcw0ruw+3+2wVcSSLPiIfgljoKAiMynRzR6wyJRF9LiZVwFfkSC/VU
foLVSejsiUanUKQ6j6K6RVMol5QKyyOvwtLJFZ7OsPAIs1h0qkWi8y0Y3C+JTrzgC7o2fPoLQTSk
YehcjISAjNtduc7MQFlSbVulgzSmnkyNlnANLOHB0SduAzVzf7ldjDqLY25I5fCI54DDQK5wh2s0
0tkdk07xKCiDhIVO9oix9mC4PcR84+gBSf/wdQ4IlLyJVEGyQXBP1xe0JQTE6OQQ8FpfzBhfWUWo
yEC4yKBTRpoSl5Ktk0dynUGC3FGEAz6pTZly+DgCJV6qU0ukzi8hffIry9ZqX6IivUwsT+AU0rjI
Op1wTwIK9W3aUzoVhdpCc1EEpRRTYx3MW3gKWI72Mt4SVfReBplArIrOW6kJXlE6gWXQvL7KAV5h
6nwW7xbVcrvTI76FQ4oieEqiC+ycbufrlBePuJdc577Ytz+YUnEjEabW2TCj3gnxTMNgIDim1Qky
HVEyt23PdLrM7RqpXF446OyZnhAarGLpu27kl2Z2Xy2dUxPQ8y10ck1NhI3SWTaCUJvEJt2m1Tk3
xjo8qJINSLHuW7TgQ5hP16bq/Q14DoIShvGt1ck5/S1DJ2Y6txCrw47eQx4q7mhrN6FP8g46odgg
icfzqSa5cxyaUaxzmvA7xvTh006ke/ud/RRNzPWWoAUH777JsX/JdOqPIfo9CeoALHQikKWzgTxC
gm4a//+1Q/wbO4SF85Xg1X9uh7hLe2SR4GKb9HdLxF9e91dLhP+HKXDR+mj8TVfbEf5miQjMP1zb
dqRpYUv4mxfiD/RjEpOEw19naoKJ9pc3gvq6R+XK4iRJacv/H5kjLPO/mSMcJ4B2if1XysAWzp9S
ZlMqeA5Z1BgHR1YZzKreBtu9D0qYXnY1R2cfGW5gjOsB74N/BDF+iucl15UCiFcWYHAbxhm/xce8
k8jdgvUhiFRNI7Ihs5n8jtgcvs8lDrM6XutzXuY0FuPpx1hb1bVfdLhaRn5wnK/IUDMiI5HmxcuB
3DJqfgZJONlHsdT73LLqnxZP0Xn0ehLmHQpfhVWse3wMF3sqqU0+DjGiCdH0b9A4p808tB7+BTo/
64S8+GucyGSrfPu9WxFZ0aV0zSRqCxT4xZ7T/3osR7RLQwP1XHQJbMnUOLpmHTxkOTmqq1FV+ywp
sTBGLDANJ3+cnZ4ooHXssRlQ9SP/FeRWGX81qDyebXr5z0pBNVVt9CmRWXpP+SwhTy9G52oKKDhz
RCPBW6ddN46sSzX2t5Ro8CuoWLsuMwh/CnC6BlRxqaMyKHfUqg5Bi7/WgcTkRwSepugIOauXd+gP
+62Tj1hW0DzCSwFGnU6PRbK+910KxlaGVdcnO3GsT+Rcjt+BZmzXPvo02bgJymCdt4YZQbXOWnCI
U9immFwn4oI00bHE4Gq9VBGnT8tcnk3O0Yeg73gjlNutsXhbpoQRnPfx4jNsPa4eX2gjk+VQo0I4
rS21pdUorshMN3XHG0tfl+nr7rNM6u3t2YtKmGuuAQrPJ1QfFz+y27PRGP5G8IZ0YFAtA1MPpwjq
7AI3aCMbHWrQ5Wegot3Bl3xIrO3npXDJQMbDvZ9U+nVk2npR+kIk018u+iTNf7t5e/T2vNtT/tHN
2wOEIwjWV/b1dsvQMRLlOBM1nA30gf70N27v19weuV1dSztgTuk+/WkzbBYqtB2GV3RdJSa5v9vQ
23tSdFw2kWoljQw+wT/dvNtrb4/auTTpSNMSur3i1wO3mzHTv/rnI79t389nGmjtXKbpJGeSjfzr
ib9d/bURa9+ghnWa7Yw8dZtQsLzeLnrayjSDfLV1ETxcpxgJo02GNerEXJ2dgEA5Gc/PVXl18zH/
7cJYbOyMVsF9BsvuuIBMGOj75skm7DBCHjd9ur3mdu/grwgmfItsqNg+O1P/2omi3rUWuWkEmbQ9
iRfXhGzAdK6rXRJwKJmiNK6Rmozr7ZpMSkR2keg2NytJ4c2o0qeVmGdr2qlWIGGj4yTMo6th0QEg
hquhLygvWFfqJ7ElSZsnVllDFQ63xymD0Svux2vkGculMhx2NcDD/dhM9jWmJ3e9XVNFFTHtWJ50
qEEv+YINDqzVyhxgn3RWIozt1Pr+ep+XIN0eBEVl/Yyli752pDqERS4R0E7upSkr95JMcOXMJK/3
tt7v65zIOswa5iRgUqsgg3fbISPrmaKvhS+ut2fdLoRbmD9v0kCGoDPlHy3Wxgye0CgiJPSyDHJ0
QEt1Xj1mp0CE6OPzj/bpsaQVqMxY7iO7+prjTdeikRLBhdnckef0UjXKPXTtVO57Ejahg5XWTgyg
UOVaz1cy9ObrkiX+IShrQo+XmQAQLubM6jeN2SGc1c+wOmomq7yUjPRnQBH3ySPlGTc0ImVuBJaA
E2FDp2SpElqzXIxzBl4oT7Z018xdIUm9Q5mEMYo3HFN4A66GpcnqzZWiuK7RgY4bxane6aDGGesV
pe16FVG3XvuszKEJRudk5a7b/etEbULYPmka+mmZPvJv1760NhV6vwZ3fZoMaG9pzERV6mkhAbRa
qdRYD5UtRupAIHiF3+3NFMvGOHbFNQrYkpg02CNz8MpR70caRznjxnWZV1AvJcEjCM6a0AkQbFXN
xMFvxGhFpIMgjQOrk8a8dxNI250fFZRhARis/YgcyYaNdbtpY+LZLzYM9FEs5R2LzjqcECZujI4C
Wo+uC//9O1ZXj7AqlE5WBcSVIzrKYzRTMmsKikpLv0WaFWwGnC4PnoO0XcriNTVQiMgoe7DcxDze
uj+zkxk55Ou8Ps866u3WHFqibNrG3TQyCW7ErlWwBjeZfs7UqxrdIdd+3vnr9u2F2a3Rc3v8T0+/
3bT4evaoYB5uf9qzFIBryujbP73gt7f+ebUqiw99pINEfm3J7e/d/vx6a1F1Ewzs2E1Z7/zaiN+e
3yHW21oxWg4KJQSXGW3fnW8XvsGP9tfN3Mq685/uuz060OXFf5cUhX+g5QxJIdKipdi7lwN5Qpj9
d3WU8YNzv7RV/AWPIMEpZfvFJbTMnLvxbsiQVORjquGsHx08dzP79VSgP9+x9Cy3Nmh4Ik3sg00y
xLGDXhBq7Q6FcnodlHF28wrDoy8KtCiN+WoE3clFS5P2K4oi0785F7aIRJ5GtzpSOH9S5qSlclSQ
YyN5gP9gDjlLSYcQqQYay0bivTJiYB5uXOIN9BHeK5PCUllQ7UojdaTt2XtgnkzzHNCcYZLmtydi
FENhs3jqFW9fuw7JMi02DjS8U5XVoZFk3r70dmVXijvPagOW1v2zaW9AfL0mIzxXzsvqiBB/CSe7
JZlw9e+zmoBUsFfbpDTeyqakuog8fRujJ20xC2DLQfRao8+BR5MO16HkVMtAuBHCZS1WmyNf+wlu
y7Cpxj441VxuA29Nt04dnXKV6CmKk+6iloSTVOKaoi4dWjAPt1J3qmtfnhJk2sRSiXlntj3oh7Wl
Z9mjpW8DpHlpP70WJjOwqHBm6JveO4PvAU1bdiRLAQFeTvBz5uBFJk6KnTAVnxvclzk1gCHWThr5
LXXqhMCn99QiszC2ESwaUhyssv9Ie4TKZWSPuxRdUL4EwTkCcHaiUVlQ9DAC4MgwaS36PvOaNXu1
um/xOkJSEV2PYLwFCRm5j4szlNcq796qFw8SY7gWDd77ut+WApUwOIwwmL0vkydowcxUNRXIjMYl
3474XgLoqolcRYNJxRwfPJiQfPrmzUJWEAZ3nj89Nl4DdWQIipMJ/m5FFDhOebPFaWVvffW6rtH3
ZAiOXt235FLDqk0H9wSb+cgek3ddFc8bQQb7WNwpDkdFzSycpoBFQ8Gyu0aPUjig22rRfUj6fRIA
BVb1D8/uQJ5HA2VkoDBT9bmuojTshS7wgzhbSnUNMvcqGmAglSAkvmMP4tbbqsqlaZyO4Si74CLT
8WRbru5MyLd5XRYIMODVkry7SyeOJYiaRw/4BFZsDlAW+Q+dgQh9OHvAWhGCYZ2uYcZBYAv4plDX
h1PwIUgICW7BBwHbjjZ+JItDWpDJInmicMAx4481wopBJ8zj+ZpPhKvTRTskDv+T50tS1Aez9V7s
jMghEcXHsRPyCL37mAxuevYAeCOhuIuXqg0Dce4sVexqs37wFrbRGY99ReUCkJO9L7EaHQc5HU2U
6RLwiihsAgzFcczIWAkc9cGV6efZpfo6F3mMw8uSBwxZOBcwKSqGFSfNmYHgIQhdl8IliEFvh4/s
w9zLlyzvyS1EALWLuzY/NBs0HuzbFYQGs7CDU5F+GJWsAZGr2ZcM66mZu5s2SaDriWrdNrAzZnus
WRxl/Czjj9FQCEpt88ep1fL+Sd0TluJfAf998lX14AgfDVehMA1Oyjq6c2B8npOu2FeposeEd6Rc
2O6s0dzgtkyBEU3bkjoiLaccKK5HhEtCdAl8PmNrBeyfYQFZKTMAr1j59sSWNmSwxmSBRSR6MMUp
cHu7QEMOlUcMS61695y6GP/jmJQFsRDc0Rh3qxOmEcM+BrS9qWojVFP8FLmBfwF6iTzb43jErLsd
FwgZru6Y4Ch/NJjJkyOYb2eIlvQ6XMMPjg5jiJFZOIyrAPoR1BearQ2Ujy440Ya1Ig9vlld2IfhS
DIQ0XfcEaTyYKKtYhLNrLfNQ9UVJO6qpEFLSGXbwgsq0+RY710x98SUyQiy1eVil8xsrVkzPI/qr
amWs8pMaU+ZaR8e1QWBnkwyzhXZwB0N9a2VlHxq2y7v2Qt6ZFPXMwB1PKljFBh3QU7J6n6oRg2qK
Q2ADCowUQa0KUW320USTvQMfffaZPyG0zJl/2zB5CQNnYC+2UeDLndNh7hoN+1s8aNlI9L5np2/Q
fLtVRCZWjBgwtn8klDBoWKdkQeGim+jdMlKhEQg+0U09dUXCMh3luWV02ZkoWhbI5GYU7SdAnwiD
lPrRpICPoHFxBrShioEN4PdoTXeJkYwMOekzPj1WFpgWJDhyerMlqHbOgIFEf9RVA+jHMjvSmdjW
Pm2QzMH9Y5wkFX8bauphwStaB3RYhwXhFgZ+VJeVuOcouEq/fBCp/0TGx10snuJpuBOkPNPDMhJU
+Z26VITP1ML+FFvFy+TwNUDDwTmehlkRvwAEcsn4mMbDWD01rDzRWKOEdBraTimoy9zfZ6ZJjKsX
UXuv3De7HNS2HgEkEXmF3O4rCaSgGW0AECjiLpGHdU30MH2hpLY52R6D+9j3OMwNGLBdhqvKXsxm
/4jNX+781n1f+QIeJz8/I0kgqFf9t6ICpYGY+6Bm56u7JuLJNr775Xgc+jh4mltUkSurIXd2DrIF
NO6MH7uMiYXGn1sxM/8y/lzRCEWzge29TGKmyOu2VkR9N/ae3Q5Sy6IZuzbp96m1P7kk22wYRGhk
NZC01oynR9GlqKlrFbHFl2h4CBZIQODEWIXuyLDbOPVnVRIAVbtDCrODzMzU+UzyIPlTM4UtS1bP
CZX2LP7QYCJP0BHuchv66+CS9OI25rFOjGNkrQ91zfeawKjFyK5lnPObAqi5wdmTHXtERAmU1VYB
n6i+YnUMcSb4bcO7GsdFVG+qNej8KoMxcazPadbdj36WnvpkhGKRE1lFMPl6P0ZI+FBYvlXUaCqR
Py1T9WY4TXZMVRMuIxAIRTYglbj4AwTiZXubcuFQQM/VcYI2M1anhG5ASnECrAqBf/bIt7HJb0DR
fYfSWkDoMeo9vr99S7NkH8TpPsgjxg8BG7ZG0NL16yvsjmYzoqKU0Ja3hWqCB6D1Gxjp8oIW9kgq
IikEUxBt2i5YUQGCwu276DEoZtgYPxyc1fu5NKrtpHL0R2ubEXybvA5agWZ39vtqEC9L0smDn7CE
z2CrFfAwY3l2pJhObzkW7k3gduzmjggy29c9B63Xd7Bv2O3HwOOkWjred0PV32OAJLCM6RM3SWpi
x6whJ5VWDbH5vg7s6WEpKXUYpBm4tc3qM/HTk+2f7Mb3aeXQICJYZ6WlPKkruVn9KsI0zcyw8Ov1
cVhtZP2IXb3WX8K6Wd1L2yQfjlLUb42LTbqQKImyxxRr2A4MOpxmCAUVeuVDTakDwS6INM6TEfPr
6Gh5dvwwSfwIDTmqZYdWb7B/WKVA/55C6rfUAuetSsdtkIn+yryOzIgvCZOmIZrxn3qds89aj8YN
i9L9JoX4fzegj2359Z9Tu6fuwEdfMthKg/eaRwGza6scw2HtmU/LK5jjsPQdei1rN6OwJfmBoMA7
YcQfKg28A4nYofUsEoxk5SfUN9BO+5QzbSt2ToBXHnjlCS0rvjk7t74OVGYQM6zpSUmAEAu6fRIv
QrOTPuD+B/IOTaTNSEyT4RJkuBxcI75TcXM/ogkDPNwxsXZqeyeb9mr5pLhkpKLFaxAuKIOQPSzD
xskzjsP2cbSSJ/hEJVx3i9PVrJ5FfHXNaqTtCRK5pytWWnAISx0WSx8Oq2qJ2x0NOfskmDeUSl97
BDVYbPRXwQonctx7uIDOFnrfg1sK0AyEkgDieHTs4OKUCvgCm8Ok6o79RCsxerASPPWu8l+XGZPK
jIGlCaanvLFfWjkw41XBGFZG/lSYA6aXZnF2xY54jWiTvBVTAqnPK8aQINhD7QYRpY3DMk9PaRb5
x8ZI7oTfepd1yNxwAyUnO/c+nk5rL2RfnQbERnuJUnjjdiDszTG7H4bqvuhn5CWMFk2zsJojGvjY
U+VP9hMqqiBus200lcmukdY9SQbzT6aXXcc+qgHrW+MCz2ARtCEHZsU2ySwZ1d62JIaP3AiEFs3F
yGkdEI3obgjNfSFoNnl1E9WcZxiToEg2FaX1b7J4P7T5Qkk+9g/4sJ9Sq0l3SwdmveTkEDbx97IZ
pmsL8geTLkjuZg4FKoyd35BpEXVFupsQifItVuWexvxxLjkpuqjwqCZSwlJHnzo57vvC3ebMie2S
nmnrBmqH+vYY9WiJXIaOqNVux8Qambo8xJ5NDiQxIhzJDprB6dnKxsfOB5MClRnFeWA8ewFhoa6A
Zpr3J9rjzF0HZkeKwMbyuCbLxa8TspHsqOTUal3XAvOt0YNCXvrOZAVNBjDWXRSC/gr/2VtPtop/
RGIsjilRo4zkKAiqgfhoj+mGvQZnNFAdSmDG4JFz4S4AzL1tA7VSkFHPmXZb9gmLnjKzSAYGoECv
gTaFMFgXelDaFZqUJXs2XQkFu1VPJI8RMDFOCDgGl1qcWUIgKPcj0MgQd3W1HbzzOPTV3ksXJsGV
r/0ge2HK5uhZdBzjAH2dl9KJXCbdbMYFt4Xtvx2D1QLRhh0I3enGN53v+PjSSzPFn9LsCMgn4GRn
Z/tkcN5UUTN+aKNeHq2b1PM+L3FTbP1iYB7sTcehW+4D6s3buM/s7VJnnLEKXMkr6n6tdQdIdRxn
zJhRhS5iwHrRKIE1lqEfr94ntOZMVSr/hbzggX1cUa0JjHYrBxbPorLO+dC0EEqSd3gKTszfaB4J
0SL+epOUrM3+BY9Ti4Gwr+/W1Fj4ij7mCxIumupfOooUppgJE4QQQAAwGbfx3gdU+2QUBGNRfYej
NDeUAZeIMoT9PVjjl6VXZVgmc047yYILIafPddOX+0RkL2t7H2cqvuuISHxMi7zdg8hV5Nu+VMgQ
OZ9QyPGIOUXHuncKwfkDkdcmLzM/bFcRHcapfJb41nazYlpKcMVrL6kBr0h91hzATXxcHVgEFU2j
BhIWGsyMGjeCwvRRTkyhFcnE+TwnYNHcd3ab/chn+wGI13NnTB7BgrQ8TNUQQVXYGQuucSc/wysq
Iey7BnVVFqSrxE6Oi/G5YGV2Mu3gaUBMqPNzUt+6IzY1O9D/Q90Nti9LXygawa62xQtVUVwhtnpS
+kdKPVJrQw0kT/Z5UnF6gRWRf1nHTh9qNmypCWVlDShln4JkzAayX4bEPszGevSlNWADJegyUByZ
AS3Vg/AmzQJ7mdzY4QjtWZUl6491gpOFYZQfvi+27dcoHg8ymd77Olkunr856zAfksU4Ewv1MZqx
C1Z1ExABE2hXTPCjHLx537TO2yoLAu4XTNR4kZctzZMHDguFthRAJkJx6DhlDCFOnx39xXgUNGYR
EX0p+vja+c2zHGnzpwi1gKXgWOvzd0LYz5O2seIGK6nZe6+tldOEtPGdlSZ0D5AQ6frFtMmjmtvu
knSByYyNpWIMg3ETiWpX2C5MsGTYeLAtt9NUPxC8RHBGRIZEMcUJ1ePiYydls4OLI7ecbIkUt6ja
UmMxtm0VBMQWoUoQZXSOveUkCctkdRFmsf3NMTzcz8MDDjwAzPn8ufIbTR2F0+riR8sUiQD8QI24
hzNSvh/7LyQqTwAM5Fupql0z03vFjIEOUfTi5M7fmGNm7z38RaEzjJfVr3G3oa9ld7Mon3bYvXe5
47BoS1H6xVTBiOcde90V/b6OmIjhMt9bOLll2/dUXqpHzMfBJoE3idB4YtMYsRsSVO4DEryOTsbH
L4T8lsdDtTe74puCDnJM2iEKPcelyTiAvLOZXiJOxPE/k/S7QSOVhoYyqEuiku/Wutzna3wn3KU7
1XCSDHPyD40fH/gBbcxsGki2BqFgEGXpp3Z6zIuUQ6NdPiyq17JTk7Tizj+ptM3ONiwNUpboQdV+
e0gGtrgGIbcZKzOF4HbXZ1DnRVc+2Fl/XSqKh52X1weP0vFZgsxBD/laR5OzI4Oe/oPb3adMX8mB
u9iE3oEomR7RU3pHfjFUDVT+LhhILZkQleyGSWEwKo19m+H0syWGh9rEvFiIT2DGR0Az9X4c6+Aq
3Q9FCnSm6PXyCKU58eUDtK3xAAX3Myuru1WcrNXwH6YWt/nSRJQFjTfVUAsbqRQcFr+UW0m8skEu
MzluWYvEi0zdOhFktlT3Y/UtXRoMXNPJ0tSOXgZbb8S3Ogb219QdSNcikKZ4nNANUiQ3mM9GMahv
A+eUUdkR5tOl2hpUGQzjyZfHqYfP0Zk9HMS8DCkCUTeHEEW19FAZAV4lBxRfUMi71HafPa87OL4a
Dh1xC+hQiaNoU1TkAwbGALduRLlzHIhck435rvIhQSO53TSzN57SYr6z/BaBEgj00EnrLe5hqtHA
1vo53cm0erfmFrHxuDS9k1Uv877sEMeZOY7FdtJ6QPEFWWf8xNj8w7uRrQIa/VlmjfuChdKuM0+p
7xWPaVlftWEuV3F1xYxz7iOjPJkAco6WJNAGNQddnKpED2Yya4hcCjkFheqxzfktVsGdmEdyU9hp
q8rZwTkYx1HNLpX0RENEZGhxUIMJJYOzSE9rT0l1Md4iD3YwjMqP3uIeDDFOj2lvF1vbVcZ+EfVC
shMGrajz8HAj6CNWJqaMMMbDgbM45c9+/uxxJNCQOCqRjBwfPXoHzfBBl4llG+DDUn8YdJ9IQbk+
o9yqyNiaaDz+un271umHf913e4kfG+iAb6+53b5d+9NzUrrY29UBhHx7oLLGFDnmmpGo6Fvvf3ub
n3/1H76lX0gANEtvhT+fdPs7nA1pQv/64z9fiW7touqJ5CS40YSSRKjy/ZgJr/6Iv7bv5/tUyryK
QAT7394W9sCFNVOqRWy8Qr/st236+cTbJ+l95MOERe9uz0koPbEr/vZXfv2p24673UzKKiHAHv/m
7eavPSocszqk0ryknfEhwoNDt5FaZZo1b4XVYQwWbh0irsHsMozJZiwMVi4jZ8zZslhJknGiLNMM
y5FFMXPmd/dwYEXok757ItTx4AqS12JFJWxZhw8FIxwEk9A2468s+eNNAp0V4+ow7TJ3YZgvi80U
0L4H0WpEQwaxomc2X1UfAsTHi0TPQr5RMX4Zi0ogMCnBOkAvE0K3TBZsXYvhYauOr2a1wPfLvuoW
BigcPVcgGkiun/Mejd/QOlciLA4BWpINUwy4ggCZ72U563A/rZPP4insR4WwV6Oyy+hRSAbUDNoG
fieS+CI8HP7aQBdMmAAGD27MEFkR3rPWDmiu4Ny1xGuk0lZbjD0DvfhNVSR3c0qmmesix29KC2xi
+WXt2L01LS7ZQBcXc0XFsP+gUJlj9aJd43HQwoiYT5zYiFbyDxTSzE3iLp8ltbxlMj6i0zG2sTVf
keZsJTVbvFvYqx1kjE1OCiNWkL3TL5+Q5bBygFwD1xaBF27YuY+wPAAGEzYRTlBN6kmSzdUu3yav
VCwQyWBHzEm2CdhuJtmq3OHaT2LruS6Y3jaMZOE4NnlYvw6CKui8EgJFUKYl0i1Cfuc45UO0q8wM
vmdHAz0jOg3dkX8AHMj75RfIlmbYLdrlChN+OyhG0xHV62bwTPOkJnSXK0SadrLg6Nj58xQxr3Cb
bEuz59NaYNjG7Us7qvuyhPFQfFk4qe0MJB57VRnYPrHSeJ0VprbzHgsJZFWiOAEcELC4VvcMY7uA
iFV6NLjGsxKkDTalM/JqnSDj0CMD/jD37gsGqi0uCndbEcW3VxgmI04Ia9BhRh4giK3BS782ZydX
n8s5fVwXupZ2MnwS8wABzyxstDyet79pntwGV9lv6sPHuljiuvo/1VA+1mml+v/6D0sL9n7effr2
X/9BVQEduyOlBi8zVULXx+O/0Y4TwDhFSk485FGaLuVoBGcP9/c2NYvHQqDuSO3o2WlauTPKyqI/
A4QSL6J7KAdgToY89Z11oIcC7DaOh4tZGsE7e142GFHKh5wDofb69wwF8b/ZcFMnf/x5w11cLLRW
HelS9//7DV/TqnMXarQnGsH5yXCBJ1WU8wgFonNGFBylwQzgS1okD06WgG6UoNX+9c4z/8HOo/7h
SujV9NCY5f39NqRtmrlzgkobscbygMntlJvAa5j5EWCxeuQ045TeR6wOjJYpwyDOWPiSqvn0r7dD
aiT1n/YFUlE7AHIqoN65WrX525eY18tid2CCT0MD1z7xOx2BTXseT1k49XDSVyJU68J9Nv24vfNz
cz6mFFtGgAVN1Bt3Y6DaKxN6rDn+hI3ZSThfFZzRTRKVbSLU6OxJ8y7y4ktkO2dfTf1dYyC+bjz6
4Xgc2rAqopp4Q/Ozi3nrONftIQ9q73q7SPU1Vawf//XH/gfHLlhEaZueZ2Ji8Dz99fz2sQeh/ESN
SXxyTbK2p76poRAR9GzGEPscgj7ttbuO7cTaEmiCYzUnJOn094uVaft8rcqY5EAx2UfTKUditMAB
jHGCg7mJQEhhaTkO1vR+iGq5v235/8qj/408Gr674Nj85/LoU1GkVZ32v2uj//Kiv2qjvT/sAPGx
p9OAtAj6L2lFCKMd4Toud/s/A4v+po+2Lf0Q99uIqdkC+zd9tPtH4JJOx0tcZGg6/uj//efX+f/G
38G53AbP/k+3fx9MIQCTfPR3v0T0zZ6EHU9Z2HMk0uu/PyRTN7WJY+iTs01GGRgvnCMjIrZ+zbYf
+Y2yHihhZboppq/W6+xdhymSPpfwqW2n31wyR9dWGUcnwSwBeLvbxfg8pjR4XPoR4mrRB4dBUR5k
mF4o2F59q8dflA4GrSis1Znzgi3EN7/GcvLe0wu7QmzB0eh4uEUpJWBRpjxumYKgkWHZBjPY8bIt
1N5tkWV33UIa5KrGvewLiD4fp7ppTxOjOR67K816qkAUbM0peyWexwqZn2JgKziHe47dMgEpPhto
rBEVpvHBaBwHNVzx4i/xehHyhJEOfyG9O0Xga0UI0cfJPRsDZBXgmt0jVjGqLDK4etQ0S0SXuPyJ
TMs0yBDrOaaWwboChZOPCj7/PSmC8PboIjqL9qFRgsuDrHsVuDi0KbzYEGcvDhKLyWZAZITSxtnB
7d751CjvbxfKtU5+2y67XGiCBXujoN69DGZ9zMsABKWR4fTNpHGAikxVPzWeOJtm9w5/r++a9eCY
0+XG/YMtDwJ6hZ/tOvWOeh7EuoACzjzoXrwguxTfM0yk5Xs3LScRyGnHgnjv+UUNyXZ+oPq7bAtr
BS2Rz4+EGeLQ1uC2sVbaTAokFCHWmlOMRaYYnFfqMdRgibvwdk3TP5e6zmXM1cXW/eaUxNZ94kLf
kVMdnZle+ubZ6ir5YRX9sCMFPd3ZjovVGWFTq1ZkoZBrSycrX9OEUDtSBsIaP8xseB9FZF6g9tjv
DM3+I2YbngrcnkfXotQBNf4tcpJpX1H6sWg54Tzz0l1bk8NUptmAtHECS+42iJsWgyDmGoOZdC0o
6DJUM9GTTKbQCM1u8fPi/3N1Xsupo+u6viJVCWWdKhINGGNsn6gcsHKO6Or3I/fas9eaVd0egDEo
/OELb+DU1EeUYXSU7ZesNEN/iDp+dQyl4j0IWqec4Jmr0qI9ZSBnB8punddGvAZ5L7syDESACz0T
G8dZS29FDJ7oA7cQHiGK1bS/V886hUYpmrujkdLTlZGghE4JVAQAtNTLE6nj+FLrj/Apr/MNfQho
VHJpfNGAdiBg7vNKa58fbUWBCEiQG+uOXEtkyqvkjpAg1pyrLyVC+SwI6KELxTAc62Z1EhBHtcpi
ejizuJDuReqBYGoCR5yeQrwUtwVUImhMiUvMV6NYs/rGzAY2cLt48KjBoZyIXE0TYp3Q0/EwY6p7
oH8hwLUoPxCGEdqCEc2hRsTDTIu6Q7wVII+XPjR1b6xI2/MMAEytgtEN0YyAljCaw3YcYjRDpW+1
SV+wdxM8U0S2em6QLnxUxi1BxoHbGSwu68bGSCIEVGq6tDjMWEoBaPpRlSdxTDyzWOQBy9ikc0jk
XNIoCR+67oc5TRuY6o+Rwl3uBVOMrjKaG3oqHCNtbp3qMV6Hkmh7bijfAxJtWBob25BQE12w0ng7
fkly+Sqh12PldbdWcQwCQwECVRMoQURT3T6FQkPydZ6gu0cgRBVVoQGcaqNVl+jERgZlknfsQybv
ruUSrhZ4WQh00BP6gKcOhA/ZCOzLtn57GHPiYtIT29kMKjqGKIa2ckQHCwo9fYfEVYtoPolF9ktK
e8EUusYw0cnrElzEvBgWTdtY7icUYptk08vRF/VsNGOVFGuneoM50UCzdfxtigiIVVp+YxGFDA7Q
TVbeaduzaqJwqWq0HhcmeYyMoglWp8iTU7iYrSURwEW8klFB+YUgz18pD2BAKy2y5rI5YXzhC2N9
ysyXyOjIjtX5ZioCLqoZhfFGWteMtwcOllrVXuOs/ijIN1rsSYCqCuFaEyidVDNA3cDoP/LgEW+r
RLUMVcIngYyZxjwO4QaOkLEe2vEEK1qJaFvTDe1mZG9I0fqm+inu+AFAI8mmrfQQyZNUJvIk75Lc
OIAZ3NAjR0LnIUO1BGFq4C8CNEpcQH4RZDYDy8sg+8iyIIbl8/ipYnEDcvkdR+7Kqwf5LQQSbXV1
fJvE1VNEL8hfvVXimLp1E4LMVB6RjRQbYowx0j1UZW9xmeyCPhjtMURvaskdLbmdL3Mx/PaAlxZx
bzkIziqELKSa8FWSfsuZXLgbTTqkdESOZhvqrpbN29UY6aAz3yTEIfalHi4FCNX0poisw8T8UzSf
DMQzKVDFw1F4FO5QNT+zocCbTpIGITCE6kkxYwk/1CE2PuM4PgyrHLBOgO4ha8sVWPVFGtlZg6S7
K2qzM6D1oLUieJMZHkOVpsPCxCxYuZNYDXYRrYuxaEJHkozAywZxNwsdv2N+VCkhLYZvQLR/41b9
VHqKr1GsXGsoB3ZatgDVBmnT0vGzzbdEVJ4fYa0gCqITXaBe/BBiXDoOKNiGTqtRCxzZN7ps2hXm
fH3o+CeY08MFYHw0R+NTFYZXeppugPqwwQ7kwcpwUfOylXzEu/fxXo9g6qv0gSq3tNpkqBhRql19
EEZQtU9uepxwzxp2taLWU+ehS+95MFRPHB7ySIBzTZ2NA2LtXpfFaROvDKQqljWcuu5VYWI4Y20j
lvHDVJ0pn4/sxQpeytziBy16K6vplVLTX08Lc7cXduhxwxAdivsoZxuzpunfxwNyZ5r4RoL+LCJL
2ISV8l1P56CWga9qS+Vn4fDHRFFhq0Y7ygzoqmr6vupRkFJRa4qOjxnFkC4UgcPILF3J6t7nbKUV
XsY9JhUr2uIxfUCl16mW5l8I0R87FSxEU3xJnfoRtq+AWnZSDKJOl0BiLxJpxkuQriHqXAekot0e
W+pC06nkpAAaOy9ddIdpzelNsU3G5nN+SBBIJzAxyvMKGVjJKH/AFm/a+rGVutUW3JDdq9WNvovs
agwxET4WnKw1o9FD3CHycTMcfJqaxS4ujK+i/+2iliJtKxVomjTIIGTlN0y/R/ot9zOSuBhskHC9
tUVwaEP1R9MlGo6Bfo+zp2ochAPuAkBqEwQUMtV8R9I9AAzKFUOeoWoq6jzq4ldsFCeoabotBPpH
XFS7QtZ6hwDhEJLJuUZqGjZXCe6fKR0jebZbQj8GrC2hbmhm3qzNZ70Jv8IBeGkibI0lrhRrLMR+
FDk8qSuGdUzDtI7i42SALY/axgtRPgbBqcAhFjDQhbtAo0YQ4GHkb0KVnua53+dF4ArGusTKYkW7
NqCiOI3zTm2zCzg8CvKheO1WIGjMnKVlysUXQHib2tA26ZiA/J1uc970S3AarI0JHC5p7HqKJIVD
VlfY95j+Cm14TzJHeN+pyV0lE7CqUiO+pcMIRGGEHb+6ZY1g+sGwcrHn+57SwUfW6cNMu0MSItwW
Gc/qal7sC7UFfoEhBgjRTFY2QGUbqy2N9ZxepFSARqOpL2AKK3uEARAMcPzbBMM+2k7eoDVYPReb
JmWhU+LiQaMU+R2ZfTCvktFtRWTIMcDxGTIxVPNlkxFhKPQCPlVRPTZMkeWhavRIZ06UY5Pl11Sh
ga///ebveVzXkWP0GV6Xy7v//QUCjBEqVv958d/f/PuaDvUiWD3i9d9H/fv6//r6vxf/Duy/3pOm
yY5Gb+GnPQV09+997LDt/zxk3afv8+9H1niYGPIYEawHW7XsL6WOLvvfB//9WMH73P779O8R+vj/
+7W+kaNtTbEZBwLqp8Zn/vcdf+9S/u9b/3lN2YrEqaTJCCS0CtyWfvkx5/2KVnlAWSYQ6bb+vfj3
nr8fagMTZtIalCy0lzKaQ/u//v7fp0O6oojf6REwi0VN7d/fIA+c+igC7sqlfTCpas4tnYiS0ciE
7cBr+gD+YMw6mXZ/DHbv0eLbl9aLHkxVbqN8AhLz97AXwlOxABawcR+jPa1I5YndalaRed0lyRVl
EjA1wKdddmoUZe3pfTzLl9IajqBCR5tm7s2EB39FMhlFhNt8IyLFU6f8pgHgQpshkt7GLysUK5T8
YkD/8xNtq5MF2bEV35Oj+RSgV3jrD1Oln7MX4wTo0vqGLEyDs3nsV8TDNrp9CJUh3T96/Z35S64C
zhN6S/7RUHfflYDR9XX8ObLw5KDsfEqeqy1lcx523wUa/XTVac4qTjl8oAkkzFbE1uLIX+0hwPTT
bn35xlJiFaOXoaljA/59rV7SHfSoFfQBjMwAcqA8e6G23bOlHTLf6LzVi6Kgo+RPq8lRXIppT/gW
n7KjccLGAfnE1AeQI8KLRdvYjdCKL5/DziufhRI5nD0/1X0RwRCdo40kvc34iIuArKnHCogxIcZq
GYLV3gc0B7TeM/iYYdqQ94Ax93Pa21YrrFGbJ2XFi7ezCuiyrKMIwaTCWpZkUuuthHJkyq5uK7i9
8mN6TsSr8HlqSw/EIXW21pZ32SX/WCiZJ2AX69LOLsWlPke2YKneItGONOpatyBuxBbyHJ+m96aD
9UTQIlyAUnRvtpmX946pbTvQmGEEotDDygFFTlJMp8qd5BPbsjUaKG/KsXK/SUzDvXnoRufxVmB8
8ZFZGNmgGnO+TbZ0pFu67xpr2lZoQdCvdkgPrSywTzWCqGvDOQHh4mXI6cvPMnHQyzsFP8ZmQGW3
WyvvwYuxgd/ga6f4ABjxp/ji35Gx1ty0TfYVQ53wg5/FDeWGJzBDNTiF7mwB8LSWCyCvTYgvHzjK
BDC+Lc25i6filtvaiV2xHC006lyACySjTvwRvH+bV+OETtbgqqmd45q8CULEFJ1UsiT1RBEJ0AIi
rRjPWz5qPTpAbre8IqL/0Qm2h1uu7HyUT8fw+U1F4hjBZXunryzId4veK8reYCtR9MJQFu8XRHSd
lT3ZmYWx2PMD8Pk12KtPd/n5GZqKYN+7ym2+qg6pZSc5xq7At1Prv74kTo992G6mV4k5hx2fJ+AR
742Mmp/FVkY1B8QMJlRQDmrhHp6L48Pt9tURBvi8Tq/gx4ZdzIrjz7sY/ClnnznTToi9TXntKCZ9
YLT3/1+loOGFW8i3Q0ct5bkvmQFejSI5rWsr3M4Yy1/53ORY+/U9ry3Gst2t8dGARoR98Wu7J0OR
zFfFp85Crceevxls34dkP3mI+XgAUuKn/tAcuwsMfEjyR+MwIauIavx62tR25N2VTbMGrIp6cdw5
uvvPSLmntm/aGTkqkE2nuX2nfrPGQ+6Fmg/7d0G7POFQsGNBtg6220F4ChBrsyaLwZMv05mbySjb
gTQJt8vFbO+bFb8er+DBaR4uurqIlG90ahzbMN+JW/UbrXUAV5v5jCFHsAbpN2vrqd7EcFyRnQGo
Ux5QsPqgSAJh/xa74O+89CN20+3ih7ElzynPBExcuRLoiTXkZ2+sLf0rIUpxxcO8iaKdV+I+B4rm
6aOsTtK5/wVByVVpBI8mZb2mxasBjUTgGayzjT/HU/z8AFDI7HXG5kP6Qd5JXL0S6VLKqmGS+dQn
Z2dV4YsreYg7TVBjaZEon8OP2jpFd6gB906OaX3MDgJjxm8sHhPZ+qLLr9mS4ghPau2l18CZbnXv
AI1xBNrJarGZdYtKVGdFR2h1sMorJ7+XfgNZaWXLX+O9UDczAsfQs9FTQui3PjBYSp+r4oZbldF0
jd768+gP+pGrM+9qu7RT9Oq+DAe9WHIjqUC828tI42kmYaH72CP/i7sStwhI8lsK+Fb1ZzBJVr5l
FoaYP9MF3jNHcJIonsHG+v115bB9KsYePyLhOaFes/KAiEywe0I795dOIbd+vCcO4dWyY1zkLzZL
tsDaxvDLCVkcxnBTfqCek6o85RqAPzzHbPTe9PUgUoXUUTmUf1ig7eXeU6opP/PtbOE/ZKniD+hv
rIq0Q+QNa2UZe1gUCf1r7g/BcttjQrxEeqZwmb18tOyCn9B6LzMzCn86W7w3F054OekDS88UbOJo
zXzbJIYVbCD9AeF76taD9c//4biZvyCD7ULXa68TyHZgzg511icHpGVwLk7ltbyi/B8p62C0uBJQ
kUb8MVN3QsfyGz0oy7jPyhEqdu0nHkeQzr6JiGPttgBlHmxJgG5hUMH5Hq/5nZ2BZeTW410i2Ozn
sI/wNgFFV1vBtrZEF2uxNcMq+TF+tdbD4BFtXXnnMYRa5grQaK4jOyknOFn5efVVeKgRpu7qS7rn
W53lPDO/9RzhAjugPodPcXLpTG9Wj/EWTIpVeF4KYKjd8nOr1b6TdxYo6Bky6lMSuh1uH8F53sR3
FXuwBBmEUn+q4BkN4mu0CAAuY+ApfSHx/upu4pWJeofvwqq+lXf1B7pvNosnawauh5Ktfum7ER2z
0PLCXf8JF2nDNHgLP4MPYSdv6l3oCQ4FALhfHlvstmxPNcpRhHon6TPcITkNybK1saH9W5gcFifw
obi22dnrqbOgUXF5UP82hyduTns1Vj6X0Aazy01Eao3zTZyXZZjW/kDVyKp2hgyCyGV1bFFXsbrH
JvssCNFY6/BH8lrfSBxmvnEC2s1aSNIgrChWEA7NUE6I4ZQtP8V8/chPypDtUOl3hNQGv6AF+6Gz
Jdlb5Wu9v+hg5cZLROk3hsAhipuQW6slGxWiX+ytnpFmt+++odnCeueIvmoRe15ATUJnL3O3M62V
B8gAm6YQh7mP5hh5iXkCluz6gUc1ywm8ztJsRvmzjIqSVbrjeToG4zEEdQlS4LvG4AMA0vQjk01K
snnAGLsQt/huCYiM6OEJCP52rtFYek3m8kmzGcv52vgMkxaq4+TjsaN/ZqiREu9VziLVHMwvCl7z
4gbeP9sVZapJv1DiVIN9oVqKmwq+UHxLLw1eM5jIkibidmtoyJ8Hh2BtDh+KQyUhYqSw7KzWMPOO
iTMra/mLtY39hEB6pWMjMFlM/547l4ND4956hCv1NWX7nSiMbQhUmXhHVp4IyvC2v9d2fZ0t1tBq
ERx0CEEJqKuBxeO5xSvludb21OMLla46EaT7Pe+GgHaMZSgAxJyV6g+wGiglS1fwT0TWqasxx5yu
OEshoTGuEdW68pS7cheqNVIC99GXDcKI9+rIPIdF4nYbsbUAA0f4+NkPjme2qK5Y+fMKfhfU7M6l
SNx0W0olaUMF2qIHjRSW9mCtsMsWK1iLhkqCNYOtXRCYI96Rxp1KL4JKEH3iYiMxW6VpC1iZksqc
oaLrCc9B8hSiyXpIP/Q3JBERI5ygLFEC/sHA5p/rwdqXsaWkrsIx++wJVbnhamdHgcRj1yab6kLo
QvkRTlGtAMfkwuFPyr10mf59+ppuk8RjPj8y3I0t9t4XZVyr4V6FNm9rh8dWdIferZCNTU/TrsT9
Y7ljXb1FtCgS74KyB4eZF84H0DQBAhBhkeQGPt3rdGE6zG9JbiNnfnpcy9Edwd6Xz3jkQJbtU4ei
iniFXSPgYs0RaARpG1k7yO3lIbwG07sBWy1cFhdIbPlHJ1pEhLeOCjMheGSBZ5Se5+MEM9HTTS+r
XQKMhx/2GFdu5x3SDox59UihUd/27AIiIUaCB4xdH4Ll6jGUymt2EeCPH8PtA1b3uFG/WnaC8QSy
taR/wPixpB6Gr7NaD9W6yc9atJ3wqA9essQrWA1Ku3BAOrHVyaxmEmoiQKjLrwaRYCT7AG1n8qlf
HQln2B+hjbDYjXfjjjpaS0m2cRJA3rpfK14KnzQrX7AqY0UCMGDXgS1WrsKlOdKkBdid6Kxt9ggh
rfGKdAtkUs9RLnVysGX9L3nCyDp7oRai4NqCLKho0aPDKXhUKX47KHaKlZ+lXmC6D2FftETybqtD
wvaPy/Bbm8eCbhgc7NwGbKp+V9Fzsin09crTVtsKIPbDWoIw9hHVodPzOIc1JuB7ytEYY1bjPo1p
hrSilT2eofw7PQkJLAUNAC4xIv8l2bmjmXnlBsxYuhIdILmfpuzLdXrC8e+BCQOgPIF2yS5iHVQ+
Df3UoDIpbtmyUZWolK/xAyMh86sSgO6T77ArSap9x6VaLt1HvxZPyBPS/NorIXs5QexUbal8P+4s
NiB9qQSPuOIhOcBKnfkgmnEbzISr6nWQF8y1VlnFrVm5efQDUZzY3c4XvdANJs0cNGtOZlhytQW0
ysJyJWBirZuz84St4QvbA/uT1R2ZN8ZWpoXtoZVqEb/W1MM94o7ukq+pX9loTj2Fn+lnt/+oNqX1
Uf3I6+n2PZOJvZuC3f1UCiu4BdSQfD9mYXocuAk3nZiGIYpnCV/TnMhl11jWneGGCdTYqcyS3n0K
lyR0pgvKBeYnmsXHSXOTb8Iu3ZbZxvT9C05+Aso7LKjGpvkabqylhVOfccqgxU7FsPHbgdSIbhJd
ZKJUfhbH/JBuOSGru+BLQfHAb9DBZfmm6v6VCB7LDZleui2ORbUen6efHufvhkI7tCBxjdevSjGC
UV3jQfsxMSorF6VLHIPgjaLcQXvBYXXlglKV4NmIxjRg4X1KP/cUoeZ1WDaS6cLc4pvI3P36yjJW
nnufCZdyfHVoG6xZ++LC5GVGZh69cuoFrOlAvLHxJHwa1xjb0QTfrPZ47DHKHnd0y3+QUsCTAGII
uu/bGuaARy3qV7yuzkx3viUnaTh1Tp/+YPmR3+NzftZ3wNZdwjvt8Hc8UCWSbwRt96bHtlceCPKr
ap0dg/5YJO+zvm0lQFfk3pAr8oW991RSQiAsXhqm/VUmoDJvyRs5ue6tsExZS3cKTMJX6gb5t145
/VlyiXRYIIHhs2ZSVp1ODK3uSKa6uhFeanb3LouOQrnAO6Is+w0XqzlSK0ktg8pT7BW1KxLRLuIe
NKTs1TeFI3QBiUUpVtPRzwISF6CiyDniPyZa8Yf23uJ8SoOP9U+w0gNBk2q+3PXBC13pOo0eSfsg
u2XhGO+lv3IMXy/ReqdDjNnssdGOcf6LOsSNL+9G6DFU0gmAF1hIAhpzcKLQFV8EDxIxIfys7rtT
qFv98/iURZ60CVCwI5pV5BNMfFD81D60Ewrg7Z0BtAl8zkGy29hmyeptad5AKfxs9o1kVS9q5Avf
CN4ksp0DXBjc0DNPA00cxQ6ovNQOnMnCu9Xfqj/ux5doF9ya68iGSdI5WiMscsOKzjaOIJdGv0EW
WZX2J6qzjUU50co9B8vngRDCQWc6ddjs0VJPP4Pf4QLBoGR4IXBdWOiEjyn8PHjfVqm9xKajd1Tt
99XwNn6yn/E1H7kPk7fu3m/VL8BEWJgsVqGrCL9VS1PVTj+yywso2HDfnolG+g+N7bqEdYGIGng4
qyjXIC4oM3bEsVQH2vujtRaJQAvbqnmwxLu8881nYvMd6F3yyw6tBmqY0rv0nnjcSDF9Cp8eI/Y2
3kPapXR00YuiBuORTLA9FxdigfxDevgvOt0wRiqUsiWhIwhb1mn8I6mDLMWOe9L4mZc57eGR+rwq
SjuBMTThDIlG30GcqTW7yb5NkQVd5/oVrZRROaHLXt2o+VY6aBhrIg412l3+auC02jxz1w9YT1X9
LoWnWhzNhkgg+yrZCGpqcEkIZJd363vx8UaFrtC2or4PCk+dv/iPiowJBGf550kOdrkMWby6mvp5
wiF7iUO1+AQSeV2V65e0to3oJ8udQdjxHagJ9n7wWxwZ9d/URkwYWet22Bg6QrQOC9qeHH+pj1ja
sA48JJpwNUAzaN0+68HOULlfuBRZwTt1OkL4gpoHES/ZEgXLaisE9oYLDd+0vgYd5XO7u3U3/lkq
bmv1hr598VxScQazq733wprE64lx3xGs+KA4yd5uA8sPTuiEYawaRzINo/gUR6QDJtsoOAH0FA6s
qHwN5WuyNiZzxKpO+Bt7zTrxEgQ+cLgeX/mwL5JLDD+A8PTHkHydgq4ELcTOyTat6SY8sQ2VDouq
BuKExg9BFKrC4TqnauNL6VOcYmXmTevlgnxwREC09YBGGJZSSxbNjgg6DDZJarh/K2B+YLm9kKtX
l5ysRkuepi+u1nAj1mJZi5blKlpGH4secWnw3l+jb1IX4mJquSyQsceypK+lZEdisbtnlRO8x8qF
EDOh6EdPqKX/+MXqNr3lKx8c907rqaOMNJ2gC5IoU9Rgaj0RtWebNjwgftIjDcMufUNLZ/pC112w
4ZPRT1p5qb8htYeWDlbEFxVnuImAN8nCdqluWsmLSJsSKfL42Bqu8MRFXiS2qBUqlkkP5zBeFfex
hXlJXO0xyeSv7gKWDKk67j5ql+Sg70T3QL95SPWfVIiQYkXNihhB4x68IrnbgOpwCUZW8nqVHHtQ
UxaepL+Z6RFRoT9AyR164eiqATUYwhKQEcmAmK5T3kf1BpUApFW4TTZvwoWaKEuGn0ZbSkocFjcI
afDxHlLO+VXYFOuHT0cCqy7CKpgfXFGAKSkpUrolSQreH+NBvhXH1GVve+eyickNOiZj7cWgQpPi
q+EI4hcaQe/xRxpuWBo4mvw6ffFJLCsqCbtoscOPsO5AT71oJLW2UXpIzslfirSTWOA+osv4FENi
p+L4CtOSxCY4oJuDmAAflrUXVi2JK0NucZHX6BC90klWH/vaHl8jBiHvr8J9xaD+SkPbvEw7JjLF
apBgT8aBAU6lCSkft6yoKLqL+0Lj54RYqUuivqQjYDdG1zRQIaKl5IuI5jS3/OHTaqMZSv6avvBe
Cjs1wUXqSqrHfeduDCrNJXiM+JQimQoW64RVNA/4u7F3CNARNQXU5Yxcpsbno3CzxuqhVG90Z7BP
N99L4bcDHfPAuAVACxB8e9I+CtPTwjXAaCLnVt7l6k1g6eeYhcApkFoJsYfykeFZBk+8ZB4s2aTW
gF+ASDAqC3q/LvdBscXuOA+kbQjTov2MBoqVXQhMlEUaB5mRNUfPsfLJPJBXjGfq6dzdmgIpOkSM
SLS15CtfyErG9ahYUqYXfps3f26VGCVL6JrZpFzlFQqusnpJVAhWw5rGesn0jn6q6YeL2o/v/Dnf
s6QrDhe6Iz3H1mHHZeWMOK+KcGfgjjiCvOaQVvTraYHx6xl4zdLP0YcTeyFXnOulYDJqegksnXkJ
g7B3VB3dANJAsYe8uOIuUqL8YHTymdp0Zt8LAMKLb5x1RrGxTl8p+/OEw6ey3i3hCPYbGMSUB1ZK
dj5S6hWaLHQzVUiVVDUZJdwzzpVsEAUWIkduKvs8V1XioCloICHEjKfjDbSl8rjr3WBzVoythpAZ
lSzN5hi5RawKDKVAZYU7C+0lc2hRfmDQyBl9Rx74hKFci8KvQtn+YIQ4Zy/7NnUSSpXw3pZBa7ja
6o2xwlNKrpK6fPY/38w3mN2GQ1BIq0G6QYqlP+6QnlQg6xmoKPdSjI3J/TEyIhn2p2rD5efr2fiL
y2Pecln5ezrjyw0Nbf6Ic8egk9vI6TDoEcUJQdev+Q1v4XZghgb1BKszogDGO2Y8qNK0aNQtl4Bj
xOuN858rh4/jzPkjjpdBsNykCtimU4Bss5YbSA6KKNDSvoGwtsdKVaJ/x95DlEShxTZ653EYP/ji
4UKXQCBj8vheTof/5vbCB2qUeVQUix3qwilZs6JcdPXIrFAVVAK9XN516qanK6CiJE8TWHTAv3ET
+bBlYsQ2E7VWnb6mWfei7xTyH8PjxjJB+A7eyG3nDDlNBec9BxJKfQ6lNQScekY96VwDk1z6B8BA
iX4xkGEq2ysoyZU9B95EV9d0Vi9atqN4IqQUEy6Meb48APUsAOV0H/op6ewMA2b9xPmMDCXiQbw8
99wG3mvOSwElAJhC+VlahtQCfaXiTrjDWAXWeR3vauODG+UqcxS8j9uwQidFRZQIQQU4uIcIxKR8
5Q8i1G7NPf06xge3EpXpIPfrFQocKII5UUbAjUuQw+dASd+Ny+zTSfs4Kg57Rv6VrI6ndtfvGGTd
qX+mQRpCpWcuJnb3kgHxnLjGblQTtoDS8WmxoeNiepCRZYyvC5+jYx6rEeweG7P1NnFF065QYNSL
zTOiKCwnZn8euvcEmFiL31a2yZUDkDbkEgycH6RDx8fP3qPwS3FDa9yUXRBj6coNVU9Ub9xjDnMI
Xph7EIF4yukuCK7KBsOxyOCscHC2oAoim5i1tLmWCxvuTCA6kkvyBMJxxoVsufxW7lLBKWSLMWnU
V2Xa/HOFWUuFbg2mkuuDABO5MM5RY+Ear9MGrBtn9hAg7i5zkeujtkjH2sXSdbKbk/JKDY+r0c4u
Vo+IlzMKwRTokiMJ8EgQNltHucet40LRtZZh2M5eBuCTC8sKxPNGdZdECoI6x50AE7dTiJczPiAE
GsvgYELC2Kssj5rcD+fHfWVYBvTt4ASSAGU786s+B5wTiRODMd5yYUnzOCTOfwEE6YCL7EhzA4r5
+OYuuSn4yFjZNvl1nnd8/TIIBkqZSMPaqE5RPVcDX6HKSVaGRxJdLHcyfb2hpGb1wwOaZG37rJ52
jb2nBBboOdbemIzmLvoGpZo/L+MVYiBJqrF5aJhkfJA9MMhIcMmBFbK2cnxJEX2f9uKEH4hwE8F4
/k07Q/E0lA4Vap7LSkaVLz+zZxJayC1QOKdijBWbWPXbGkQFpsWsl6ir2JVpq68RuQNrOfAuOoyg
p1CfAhGwG+QzkP76hTobSA5U7laoPK0KKkRnPQt8psEyfyDpGeALnQr4HYq0WMPveYFbXSMSVJNU
OEhHMSXHp+CVKypKB5BdCZV76LmRW7KGSJbZrjUV/sO6Mb6WcS2fuZcUWpFXbWh71jFu0FQKCdky
j5nVtx6ASyq5rEAFZVLgXDlSoTp8AmPLOixJCETJpPj1E0oIVBVN0w7okQ9rVfFzJFhDl+W5RAfY
WM5iCH0SaIFAnQnauAlJyQfpbp1szOipCwGA43vJ5HG7xIdKwUwDkWkkm3L8FL5BrLCMKXd00M31
ZDznJYLwDASrNN/0Bl6iAwZxGUn9BmQ5emtoZYoH1JTaRUNpJ4dPdPZCjDei3aNwkE0bupel60Up
IXIjSOnM0AZLMQrpzyymjGvmIu64yidlBJM2jV/VawYmt4IhC+KfklQBhf+JGahS6yPI0lEJR4fv
ymZklGiZLE280cB7hBLkssk8ok17Fr54buBiGtth9KJxCtWGu8ZOXojs9ttF7Iie2WM5C95ZIoLE
08VAg9XVL6JdBNhatyZzvUTSzHukFpt3KiJ8vY5clbbMHjpO7NsZ26ldSoxGmv6PZQFZ9uyMStqG
lQSAMiKv6PgzbHr1zLQEnB60r8jIct+rYSvxUVhBx27bfTPg6YEE8pmp26HWD11hdqPkeeKEADsw
K4TWmfF7XizXt3BLLLT1iJjsud/J6joc18LDEymdh9j4nLk7Y+ZWw06Z1xRyuNxCcQ6IuFhY/hYj
Jmt1yt4ZM0wpjoyVaB6Wm82bGMwsRqwc3KJQ9MVsw01j5ckBrSAjzUTmJBEu/QQQwgLFfieoG97e
+yN5M/FyBi3WJgArV0eWsT4+NAY4Y2JzJ8QMuWLsLLEPex/FMp5yDQnOmC3iRI56ooOjmpTtlyYD
t5W/ykOIOWDGD+aKzQ5KTjIhyqS8CmDJ1K8l3lvcTNCW9FlCsrmF3wFAOEmpDg+MfgQxxX7DnKGe
lsmfz2ACaMkQiXH2+jeL/InaKMk6+eqyfYM8ofwJsgge8wIz6FpQfxuQFhST2ZwbKkwBEXkDrx+F
OmPCStBuFQXytMji8eebGdZauZXrbuJiLhaaQlPQLRpUDQ2nggW2rud22zc1CpyLSgAetE+zkaG9
h0HlVlUoNsnJgMIeSM7HCCW/0pRzXE3ydtWX8tasoaiKCSCqQsnR2FQ+kg4aRd49kBYSGFNinW6w
I6LRLUBqibWmcP+1Xg1xhMEVQ1okyUZZtAeRRXwyKZw12mrcwko/VrEmeLgE4pIxKtdRG/E2C1od
YgXG7XanyIijvNSKQSK1eKL+uabqs/rTII04olrBksXuHM253+tuQlyDyBbOU4CmrbEzMzfVV5cJ
WU9P+4/faqBpDy9IjePfS026SPTI4uXvo/M8fawnKjfFQgsqpKnb5q3WbUf4s77RD/t40blO//ND
ClGRIA/mxQ6Xnm0vVYa9qpm4jfJ/vUvl1lfVkq0EHTjCDfH53zckWvJtPDSE8Bdj2L8fzfBARfrf
53+Phpbhlxf5Bo0lJBJ1dTEJXB5iqMlDoawSvyjm3T+q3GnzcCZlwslS15kjMXh/B++0/znaP6nu
pk7R9P57+HcK/8p5g+zkN/++WKXIbDTkYF1LrQfpMtxMlm/++/HnVpv+Hc7fw78XIWLfTJFO4iTD
VgpzsSavZKerlgv792Ncnv7Xa3+/+HtN6qO1nGixL+vjPtezlVcMSIPrM6LZY0IiF4VoMqX1ayNK
LaaROB519DekEMFtcVBVW8K3kpgVIzDNRdy29Fuhuo5UZmbAYqqxlLfR8xqL6bfNxIbML/gK1TQj
Iqi3ZYB42lirNEZmMG0JJbREHwAQDP+PvTPrrRtpt/NfCXLPBosssopAkgtpz1tbk2XZ1g0hWzLn
sTj/+jzs7g9pK9/pPucidwEaBoy25T2QrHdY61lldFdaCGVcudD6rUa6mKyjvNZARZXB2QSXYW5s
Pru511fWPN7D6/J3g+1d92UOK8ufaYny23Za3YSapBYz6OUQTPp7YT4RAUYseSvKJ5tVSEK7bifF
uItIPNtjCmYRwpBEtv7D7Ij7hvyYvSsRvjZjSD4l5cmM5nDvgVoA6tL7tATM56p558Z5uk0kRxo5
ro8GXWXN1EpneXip10z44WgnAmBV3hLcPfVsDTW9FgjMg8lH5lC13AaY+7bFxCcdzTtTdt2m7UsE
e/imI9HSkTdvU29xQEeUQT7TtqhmmQ4ln209h1DbYsJhqwCbOKUrtNjKgNk2uwYwJ5QNvRkH5qOB
7e7qEUVIIegwCJx+ruzuiJ4ewgEL2pT+uVIqAQmDBgleQwI8mkFiFrIm6l+Gig+NOAbJ5PXZDegd
yolq0w58Kil4DwWOtukFf2CPNHNA8e9ekZvzFXiZRWMJs0f1ldznVfo9YALkicw7TK7F4QWPTRKJ
thM9wyo/ZB+1MNuxE9BsvZ9GWJr68lI0zidn7bqwQhw1I0SkXjhoFcqj4G4KRu6awVJ7Qka+VT2v
2LIyRIEW+GbgsLc2Z5fq41M5RWDpE8SedZx9Ux3VqO19D9KA9IyeA67wMJrC6P0ifDpDdMz90XLm
cx8PExHnZXkO3AGjBLkfgwLekIu1vBdVuI3Gklyu/OdYjcONaQf3Ajn5YRl7FFIserGgLGehvK+N
4yIlGKx93SdkFoyQ1/Q+d6LoYSzvjOsHX4DODou3DUZXnzGpH9Ok6nDze1dZWFdnz2ovSnnjIWu6
F3BkYjeODVoVbt7rxlIPvUg495I52eSRTtaLiD4nUQPTHPVW1st4tYx421Ip3xpIJFZUuLvOpx6x
BgiIOlGIGYqV+JjY51gJ7ziipCUkuECpNGLeS/tvWWKxBQIBBJWQ83eWbyqCtDe2GPuwfdy6Q+ac
3Gw5RRW8yWEOX6E2YOfIxgtI5mg/P4G42w1SBDct5E38NN0Z38o5D8VPdzYYaGoGZzzy2TUgSOq8
s+eJdG+lAxndOI8K0UDXeOx8zLMG5sSpRByBze+oB4WKzZlpkmoSJ9vcN2RgF/21HXpvdlEV+6Ly
96HIOQla83lsy5fRJzZ76MUeBtvteqXj1CUgkzxI50bF83edQRiByr/VMZa3EYtKI8x+ov6WYFRc
AX64xtLsY7UpA7Qe7TIm55RzJOiGZLNABYdAy9gP0SIyENXggG08BRaCestzKnvnROpU1AMHiwrn
TdbHzTWmYciL1nIc3XJ+kHF8SGvvzCVSfM9D56JLxOsdoaGioI/rsbn5I5u10TA2jNtv0kwHqTuL
9GFkGtZqkKynJdq52nyebQAwru2Cwqw4umvU30AOrufeffdG+hscVyMzAaoiIebbif3uuMYQBIm3
3HnS/QIlzjD5ALjaJi41YcUgqp07ekJMWH6doTdrh+lYCR/dYMwW2dphhHU3lYtNx278TzP+1xMc
7XGfhEF8PTvlmgsznPy8uumT2n3om/QpFJCDeRhnRyf97EeVfduF9U0QEeLisM/ys8R56uaBpQ5S
LNOS8juql2kO3qa5Tw7AUn/OcXGFRD3+XG0iLKfHSr9YEHNugrq6hM1M0gWmY9wD9mu+SiQIfiep
oG7B9dfJTSbi5xJG5rXNJmPOxUVYC49NqH47K1PxVhQ1EEZ0hY1VX3x4dJwwI3Vz4OXbxFhsASPv
k7Tabb54/hZL6Xs6hTepcchyWGnjS03ZWY1JdwNiDzkAa5dGsgaCxeGTpTg8dQTYHCMcOiwe1hEJ
3uGoTZNLAs9RquKnIeN+j7E/xKSOCXQcj8ZNMtJunC9dEQHqkR4A3qH2ibsYjo03c9RKx995I+2R
asHy2/mzGFw0GmZ+sFTEUswdANiCzwuqqsT4GHQ3zuRS2/Jo6eGU70bb6W+curgfx+XbVHV3bWGY
EWSTeyCx8EYmdbQnFREquT9+kkwNCSq/5sOr9pZTwFTqIgXT1ysZdc5IXCwXZ7QTHp1pyGktLKo7
D0OSIVuHHaOTP2H/uSNu8QaO9q1FOMFWLQUuCAr6pm4aTlS08yJlgpJa5RvxHlviHrbU7/I1tPE+
c7E/llIwKlf6mFChH4oIWYcf98TtBI8CG3JUtgErE10i4N6QRpEe6sF8DnzBo91iqih8mq0l0j+S
hWqz0j1SGZ85VesAGbEZaWal8mALbedglxGBwtQKqQmRHg2gfmZzuuGesUW/lwrE2ZIOF1yPU1b+
xLgPl8j3Xuvla9MO+jpKwpLuhvfv43hZliC5zPGdBkSCcunbLCfErDPdgHOeF1K8mna6gbNioxuG
qu9TmMNuf46tR5JEmCIEpiGuaYCFJ8NPAZslu1ohroAvLlE0/IiMCvcA47360NSsbp1uYgywVMem
oKTPBOGkbSEfvMz8EB1xqw7lRqMZgrd6+ZqECDFAjEf1PHMbvyhjYMIs3dYTA+tmAUPPWjKS1y+z
m8Q3fc0KVafubhQBC0JFk0Mb3lUeDW8Wu9dTVcVYJdW3NgmOo9N/48B59GHtXlUrUYKUEO7TbR2G
3k1NJuwklg63+TpjsqtPU0BsU4oObs4n3qSDwRd+5Y6oQtaDxsX/7DfbtiExBnS6SvrmApiAsT7I
8oAJgY4HaMxTfeeKzodNw+p1woiTxYQWjOkS8mzKvmuSc27asEcdlGZ7YtsYuU4ehIeRoI9RbWKH
UDlAXYJUo52axRfXz+6WfvTBibfP2NY5JzXqzRRDuuPwyJlmhntzGdxnPl8loAhUTQ7c6zlmz2mP
9cYXD0zMurwwNBQN5Hm7vJTSpEzAO2Z1PuH2eWRO6TA0zwbZIlF53kp3ePT9lvGFXBNycwq6wWZL
34iS0XArS8x71Sco57TDHoY7HF3kazvOUQbBvYETB/maAHWKbyZnygxPtKb13mDDRg7MbwtNolOe
eS9zgNwtlu15xGTM0FK8tLK5KyqXSKdlIbWNm8eHukPzyIfr+XLV5FKSWoR6+dO8kx3o+CahjLB4
MuV9uxnJs6G4lC8Vte/WLez3ogVAONkjge4gxc5Jc1ABN2lNwvh2dLnAQ9a1+diLYzgU+tqtCvxu
PCbLEaeFq/HKhuaJaC59aQYmu5VTHapktSEg+CyFJ85TuAB6G0iaAg5xoJ92x2WtCpCuE5azm+SC
nBFBGA31SWRt9tAnQQpUk+V6ttoiq0oRK+CTz26H2V4Ua+RQk4Qkx09Hf8R+pFVP0wcN4ZTnQ8x5
lTGTgg8mxeJSnuy1m89Yv+foWXsDetOsxDtWia/R11xhwU8p6je+WrIbEzBOacaSM8+xw9tZZatf
gPUJIdCfbZu5iC+FuK81ZlhJaXMlo2IBNaZxysMp5aaPdsgAiWULF6KXuuqMj/G9mVVyCpYKvPJk
Xnq/PhJQSRBsl4+7pRKnsEW5HShTnlrGaGXEm7V1dNe5fLlm4flsLzSGHjFso7aRkZEpR9SH7UHO
Nl8tKyFczFlTH+q0PbYzcnS6CEZOCar/bulOC/4X091azhBdtE3olxytJ9pdl7Pzx9Ka5lqa8+An
TGw0u8beeqxKdYTOzHqwZ6tphxzfeccWvVS3NEObMnN/jFnso2smUjuVBSTpaEG/1X0dwumZsYNH
+6R5ynnmUKm2wUAR1Ddh75Ic5eTHjOb+pOqWZ0sTnwybfgvO8D5rIGvnRKJpLM17awEJ3o1rrLSy
B9pyF+FkxM6wp3Quc5ShwsV9IsbiCPLOvZfjcBwYjwxRmFxgACNtD5rmluuTx2nqLpvUI4KdOo1y
27feHJwFZy2Sr1PCsWrH3I1cLdzQlLDYh0hPbkVFxla6M4LH6OxH/lUdSc0faL9VK3uZVIYXsqSI
AkoSbtG6ZvS3fBWJ/TlOWRUuA2t5HYwh8n9W/eFM3KlVNi9x0oitO0UsKdGaG4Cku7hh+xHHA21X
kd1OifvJUqR+2KTTs/cgken7SFjq1RzXSDUsv6B4aPNtGz/ky/y8LDMWsoABcF8Vt6Uxn4GcHaw8
ij7l3hczDD+mFPgaQB77qmbMAe8U0KDD7NYx9slMBe4QFCSimtAr6NOgs0vc3rjCfmkXkAyFG5wV
tIE1+kijvR0eTVAMD5k9vrtEUlxrD1fIkAQeAWGElnpJ/tUfn+uq8t4WQh+S7KGY2ubYlwtroHRa
l85sgkzAuDWTl4kDacs06ufQBMOhC9jlwa0hwg4y4x6CEkhugaIRfsurRa4fJQJoYfJ7NhYavq3I
vvDAGnakCKCULHm+10PyI6nyt1pFDVPd5r4lJvWmREs5cKqqRb8FxhZbf0WDJN3y/NprMd3aPTzB
gg8JbkW1b9wQHcAWRr1zL9rhoLKCnmbsCB0CbdsLcI1D5B6dyKXgjy9LUcF1HxSri3o5TNA1rqd5
xnbQA45I/GMBAXDjrsbEsWWIMXc1A/G+2cQjoWSxU9/h8WV10XDvxo38CsX53S2I60h78730+cad
JKz38+LfwaxmIg1w0lhURYrertZYaSSweKIBGiz6CMYnCQkkwLfFt87tI+ONmRRajwxI4gQqnwc2
VgErm8PbIajfEtaUXVf89MBiopDHg9oiYOZJQ8Lhq1UgJxLRQmRSzh45YRlHIBBbmvZ7KXBBhXo3
m6Y6wsbl8Spp5cKBxA9jvk7Dstzl3n1Q4DTOeivfw/wo0S4CVbIsKmbDLD3gZ1i5eeiyNt7FI5E1
/x/0VnZJN/8D6M0hZQMa338MerskZfluqu71r6S3P//Wv0hvwW9SA3rzgFQS8SFt6Ir/gr2p3xx3
xbVp33Y9agowbH+GYcvgNxeWpaekhwPH8RS8OQO8KP6f/126oOMC1wvooLQX8JP/S7A38YG6aAdC
adtRVBe8PtsRK6HyL/hBN87IvZalfS5tq4IDDg1xaN1zJQcG7LPRXXj26859D6eY0KAaGDNGKQrL
WD01qVNEP5VwR2YUsV9Zn2XoN/p55EQyP6NZ5tXroqB0vw2pJn4zXcAKLO7CYmPiAcN5DNJO0HRM
iluvqn10Wow5Z2dje8Y8J045ZFucZnGPNbTj2R5H61kSwNsJf3hxP7FIIWbWOdfxkN9llga2FI5W
zISmsqhmpN1PlPJB0FA+lAmxc7aOid+O+iZ0936uPWfv9EMIOSR1CKi2+7x8sbW2rKuOdG4fz7GH
4wceWrCe2ZFMSACyOvHuzFOGNd5YaGCmOCI7Im6mDm1RSFoCI87e+KSh9tkQ3zHEciZrO3Z5YAz/
Wjrb5hhHHpVikeYeqEkVt6jeWNUgxreZNyNVHWE8HMcYUMk+jOWjHH3kee6CvYoKTpBJOju1tWuB
Wn2HnNe7zEpIniEfZiBP+4pSzGkPNphppkZLPLHg90hN+VYWxiQ7OzTLKndyCxfxAt0Z5wTnwBAU
q57FV3Nw3y+xGj+7o25cBDEuTzc/nuLPUTBiBQNxa5CFNjik0ratUUB50uNHeS5DvXil3UJMC2+L
oFtFx6H7ROUKS1l4JV1ougZI9qVd6Wv+WfZE0pEPpZ+TBSxskuuua1GhLDVNqD73hCOCZRvqbgLa
7sBmja005fEPkUmc2pa3CiXXzbJ+I4wjsbwsBMXeL5MhljJhrFUy8TW1v5mhZSAtNSnjboa5i5mv
EkaG9wFpTvqnp0aXVV1A+iIy/y7DhFVUAfohlbSKFdWQRIl1LiIffk/h+DY0oLpedL1h0KK66z4w
I/oCR0m9TzV7AUBVucWIwDZFdBvV/ewcUpgtpN/Q5xFnVg/iUyprJ92PYNibS96R8XexpmhSz6Vn
Bc5hbghVPoU8UdAe9JHfA0NLiGNcYrTJmRkZ9vXT1pkJhvLBeZ9g8Vtfa1nMnwbluo+iNRER1ez3
TSbHexsQ3A13ACkAnefdidouVtNunrzl0smegDWN+7GEoOg5Y/K9GfyILAlijgtb14fKSNYYuij3
Tk2qA/lw9XbRfkXuu1222xiMxlm2orkkEXyQpSzdOytbrE2QWNNT3vrOfkx0heC6UTdTbJPjDtZl
EwnlA4Fia9h60fjJb6KQtbkHfisV6SHq2XOS3QgEcm5CPFvM8G7N4r5DYZpfe5O3t9Ia5EPVj+ED
+cgs1IUoH2rGyHweJibabjAPuop6ENmiPvY2dWCc2QZnWa/iiwa6DQmr8VEijuJrUWIkc5s0O/oz
t0rexyR106AfmG4V6Ep0GR5MEmWw61raQ8uPbuCYJRowm4DDzRPyrl1QlpSTxD3aBxEiQxb4fZuG
W+WpbpeAHtku89QeGPiag+zr8iEgAwxDcddeXC7F/WCZZSeXzLsnMcd6dZJ54kdV9fOQ1N297tN+
15Ys1nOVDndLSsatn2JECmMfAYOXyHvb61ixerEsbjNtlZs4Te2fhZ2Wn9q+MEw1NEBYX3A6XfV2
QfdsFrQucNIu3aDIbhrn2Uf6H2f1fcxo8iEYCMOZZ6yIjluoTUT42RaIVbBNK4ftljUQH+LaA/7R
lNu8F930uPgNqKrQFcx0wxl+1FzPhzBy9LWTj8E+KyA1aeMxGSxgHlwlvVI4zJbyRy9oIApl87gF
LPhpqFqfFZhnbqsmhsXF93NwkpogoiKbjk4N4E9muIdAZ7qnJgECnOWo0HThTBcCIHNOK2RcoON6
/m6ATy301I92lFTNS5Pc2C7OuaKtra1iyIFsgwgjN0FIBLm9vdVtx1xkJqYsNPl8iXs9bx0CW3fN
Mk37LiUjLKgKotY02PW04B7zJUivnFtp38dSXfJi1s/a9AhbdOphuZiaS5eRWuQsIxAuON23fAaK
RzI0tT3ywmof2DbSyFr4h3FGZRaE2tnPbRMwSVqQQxZo3spWxjsrEshyCVHYCD/sbtVMi+vlc3+K
s2KVe3gjMl2K+SlS7saumBIs/hBeehGhinUVgk5JzvLEHY16l/Dvpq4xp0k7I+mgdd4I7GxvvRQ1
Ss2OBmEwOwdtx8l1nUGHsQpkCVqPmDOyBEkWYVuEUSE2dFXPNz7PwzFmfXZgZVHuXNcVN5at7GPR
p8EXdsz+56zVzh1YLHwGMU3pGMD3LLqOBBoAlajEXB6i3Uy0V8dpUXvxTHa3q3/G0o7OtIIZwkmr
fdTswgmC7cU2HbHwikGwPigWuADLKt+YfezFDANPjHSwSA79eKetvN5afTHcEofR7pcwRYeuSCle
iG7Yp9LNt2Wiym1hL/3OI2kZypebQJaOEAoR65OeBlNjAiDRZFMIt9/ESYL+MED+5FZso4J+AKC/
5NC0osonWY8ox21Do0ci7FAxXfQX0HCQ3PyFjDW2dulGgXjdToI7oyDUZpcWrcEKGnANJ22761L0
bj5Jl9d1avf7eCzWA2SszjPnHepHtsVTjXpmLFhp5xMBd1nK3PVq9Dp2Y8go4JGRqZ7Mff9oWSkM
CUjvhwUw0rGbk25neRNfO6RHNJY8ZogasRhTGY+UunDaJqXfA2n1h4AIy8y8Eu/SbFJ7kPuymlCA
5VM/sg9r6vhh8PP6mGsd061o036p+2rZMZCqb2WejtA6pHQUmTkj5l08PCYE/S87sbGTKO93sfCJ
rYMPNC6wPSHpXSPq8LsnZlh1vKO+bLuNbOvxwqGeMxUXMUWcD+YdXlHj9AmBQIHA4V8ih/DCGlRY
b832Ta+0/E6Qs3SWcvP/pAvav1e3r8W7+R8rR/tHVc/w/uLuf/36W3jMf2K2N6/d6y+/2f7emTz0
7+38+G76nL/6B8p5/ZP/2f/5397/M/2NCBxNz/Ef9zc3VZ+Y5LX8pb/582/9q7/Rv/H1OEHA3SgZ
/a9NzL/6G/mbLbXDf4GwaW9WzvWf/Y3r/mY72mG/js0f2F3wf2DWDj8wgG8dKFSFtu0G4r/S39DB
0L/8hSrPus+VDnh1T3lCKs+Rv/Y3ydyOPUT39lh6DFWT2AR73c5PzZIBlkVORllmbUu6IB66yFwn
NBVOrmuQxRs7bpZLDOtlVgROBH7GlerN+7K5TB1KujYsPos03wTlKBA/amYfFHMbxDSoIOsGcs4U
HwuB5Ep2e47z/uQ77bdcNuyaW6L2ktpC+NKy5G2/6DvD8GqvWjNcGcAbdfU195NlV6Y8hkomxulg
BRCwe1AAobpZgrHfTUhvdV2YTdb0GhSdjXCrIl2L5mvTFK9NLvuDL9snquCO+4P3imQiuB4kG08a
3320oiKbVm9EafXvnRrsYx/hQIXgulU0FXlNyZEWeBniMn+tC35AW8+nqZmpDZoAY+jUTGehGZxX
pzrQ4107m4MtMGdOgWttk2E8kCzwZvS3WLQ19EuL4jn1WTBV0DCyiu0QiGV/HUBGGNXZPEu/3RVi
UGisWKUQb7MgowiRNyrUJVq+zKSmHf5yRf+JP/8r7nzt6D9cIJIzWnpcJVxztEK/XiDprNuhGuqa
wXPwZHcouH//JdemvPZ8U0MBRnG6kPll97woyWhnSdSfH+bfv5bg37wU9GSupBDTSqyU+b/24o4l
7InIk/o4Wi00krr8Rjklmdtb/X3kFJ/JbnpPZP5Pn8B6C/x6i0jlOswBBAMF4XxMz1h6Xywm9nG2
WRRI5FHivhIhM9x4Bb52TrtnCkyNMsK7rFt4dZZBRxmO3WmdbRybann++8/BEf/mFclA2cLnhtW2
vQ4t/jKUSNFtjRR++VGuSWRpidzDBJ2DDLHbM+mk4aW+ZoWQ+1vWW2cELMvOyrNTTGFyPbk+IvYx
eB8m1Ng+By+sDGz764/ycd5MroMLOEw//f2L/phfwZOG5wt0fgj9mkZZf/j2Iu6ABMwxL5pcFNAd
86FLqR87tD2EQvucfMpLNu7YfPMFq/sm4j5MQkpywrMqLD5vjU/lSgyZBb6xevDXqi5pPuchA/vJ
ma8qHOcOavW8SbEqkl+YOyY7DWFD+WDN34Pe3Dbe+kE4ydtkTcTceNVIU+A8ktGFyBuk8j+84/XW
+HDhEMfLO4VXS2yH/PCOJ9YIcZHZybHsAHBYxLy0TVLso/FzrBfnxg1ISy3J8bYdmZ6EXCB9WAJZ
++LDBh1Z8dTo/9phKIgabeIrm4zepIdaM6EOcKbgaWBtfZ2Gt32YDVu/5iEQ1D2ddx6+BrWg/O2b
DMebsHel17821bQcWgt+Z0UIIKUwzD25lUP4T/fLGn/w69smGkErJW0V8Kv68MQgGUHNRe+mx64N
nqqgR13BorYN8+9WH2LF+lnOFX4XgcARvOQmqrx2226ViZYdI19AC/6Zph+rpvDk7T98Jf/utQnh
gUr2tKbC+jDOo2/I3a4FJ9TMB5s0ldOSV18rTYnZgNUkMY4FNuOJ348DB+kh2hfQTxG7Gjfvh+sR
3X633ua982JU/F0uuMW6yH/gskR5PzTsbTqcvmJpf3rS1piUnpZgPnnlWWvvvkHwd7Cc0d5WKeHj
Oi/uCfCjfSAlrRZ1QXh38kIWj3/5+7ct/u9HmGcrX4iA3BgoyvaHUz6L0jGJ/Do9LuTVbbw8vafF
DfA7dA3bigR5ECnzZbcfGVgEsJA3C3UbKK74MS1kcWAjkf4xNP+jFrv/43L4u3NlzSSymdQKUjQo
PRi3/foMI2lhFAPDi2McIk/I7eWOGanct0V5JK1eHmPQz4cI2rUTaHxuqr1N1IiHrBD/9ErW2/Av
1+vvr8Sjn5BSK1vScvz6StIClVxrcZt27Ho9+WbiyToWedTvkhTxocNziGBX2DdAzaMahU8FR6Ur
6uk0j0SSup36zK4/3Mb9ghSH6N4KdtPff4HuvwlCstHS6YDcn/Vpsp7Sf3niszExaFMnHiXGuw06
tFYtu2QZVM+Wo80LaP4lsouzSprwUMff1cAQ0yMUC0t2cUtB+ZalDHh0/bbquz9NAodAO14xdy7u
HXZ4mzBBv0GkOYaqpRgw+Vif+1WxVs2OueQT1R6U8o2l6n/89D8M2NdPXwSaM53cFuaDH+/IYSYj
rPG65GhLkAMN8ti4GeZzonW06dYoNpdQy9JBU90JjDlVDqI/dOfixELQunIUoSElu7PU+od7xvtQ
bawvjLEkH7irXWpx/eECHSIa1CVEMzumqPE6GEmMSFPO+vmJFTk821Xbn2TLI1JasX6AzOL4dSfJ
p3cIlVsC/CmtKsH6TKF1xGLADN9VR+nMzB5ys1uIHPbJP7mzh6LZKUaLG4jxAlW5f0jI63py4d8j
v0it14robM+Ft5XP3duU/T7NFT3jif4GARiKXq9AYFfFu7mC0NCR0HDdODFpJ9VIyq/u3lBULOes
729LJxN3TI0FIK5D49XdK4EIF2bNfNTbqovzQ4B8njldsGdUmW66yl+w0oTFCcWj9fD3l7VaL9sP
t57HxRwEig6JVc+HxzHlajgSoWUdJOXHgagKTm/mr8vCG897z7932QGHAfMITcTOrmk0UMsC07Qv
rKtKRA4hLdjPUKt5RyVdHF7kKMzaxlFWETZele+VSyKyL6MvIRuGA/czqqyg9TYOZSYOuZGc+g6j
UgiIEyRSfVcPrfxWh08YXA2d003l5fmuXaDnR7HPSN9Zk7fD8DgPLshmA7EhhgiVWzPy5mx9Pkzn
EbtU3Y8/R6OAUTB4uIrI9cITFNiAwCT9k2lfYzPfMRaZr1tNv+AiGo1MEB26zIVsasUosaC1MHjt
DoJ056vatwbo/MGLF1nOQ1nNd7xi+CFttVusipzYZTrp2guu//4LEh/OS24CTfYaqzQaVO37H78g
Oyi7CiU7abVJ1193pbnLwtI+1Ghpr2ZUeKlH+NtorbuqjkJmKnHeQqFTunqIPeEyS3IumVUhxc2k
uUI10G3/4RV+KLJ+f4Wc49QbzpoP9rEpwDzDRWSZ5I9auBmHT0UYQSKwOdu15hPnNrtCo7JDz4Wr
s6X+iZrqZU4ok9XMbqOqo4Nc1HylFhqwf3h1tPcfLnBtEz3l0Dp4gQ70hwt8ZqRr5JRylZHks08S
jLdRP77kqYIY5kBCrqdxPluym88ExGCUSg+kjzpXfxx6JLJu/v4FuX909L/ecyxcmS4GHq0UL+1D
VZoz3HWGBrjX5OY4oVyTPSKdYHYGL2EoLXTsIBLjpLyJkiSG4vBOZFL96lbfRLpaCVy3/dHDrEfH
WRzGRcdnWb1TzvTnUI3lJgl9QL6Jex8Wy7Qd40bvPB6L1/nAXTGgk7oe8mfcTdVpAO83ZFN03xIi
z1yyqY98lZd0Mm9VXaUXP63qg+mW+9CpuM+jITwpPsldjE/pegkGVpRt8r1N4/hm8hh1ZVWLQCKl
Ciae9OSm6r6nwjjFAa8TItxspP4B0sEBi8DkDAoS3kG2luc+50chXYEZKhV8YTt6DPxFH6uYw7+I
sP04YZGAagN9xkyT4O/B/OTrNsh9Brhns35zW0Lu87zlTRV4sjU0bkJkhoONc8sptHeuImIsVSzT
J0d/48OOL245PoY2w2Y1xgvxpxn+CBpoDjktbnx2UduQkfNzqPJdb4w8BmW7SfY++SfaqVuIdfIF
8c7y4CLpkoqRhLfMOPrG2Dvl6+QimtNkL6r8mxLWdE7Y21yNSUE9W4QIswf5rSilR62XoCtVmxpH
2mWZ9HQuYPYj5NMaS7jPidXnE7knYbyv2tD/ujh7dpJ7xDDzsSucnzP5xY99nr6qZSZWS83WXpPP
ckXcE2eIr/f+6MrNVx6Ct4WwggvZZUczduFtvpBH25UD9MZp5JvU8JmD1IEAWNSbNg5Jb1YB5I8O
JY9crPi+dooGeUt5CB0p9nQ3zr5jEcQh2lvHRaarUzG0CYJWz5FgWTLX5a0ZJwtHC0j4xgYKZnv+
N90xSk2jEv9VEvTQd/SPWOb1rlRjdsMMCO1xQ5ZCkU7tE21zQbpIhjiK/OgrYVXEPA5cy3GJb8Nv
x7dRDf0+snyYM17dUkHP5KhU9R3Di4v0CFFNFLbEKSsOASFIcgEPQ1EFwHIBftiI7srQNQN2VEAt
av8sA8NYaDSseozaO7K92Cl768wPwIWl2a73Syz0AhA36mD64rqYDmTRPTju0O1UOVGn9iioMNVY
m3TC7pqHBbC+orlf+vWfIMZE5ZX9YDcAeQbaRtz3fxTdbRmCSe2hTgnIsNpXuM1LsafFcY5VDoo9
hN8XWah069ajRlQ9wiXlTnuFG5AQpfxLKEq1ZYoN0nUIkvucRcXVYji+XP1cDU3y0ApU132GGy2s
7AGT6Cye3ZAbMnY+O1Y0PTsGfq00kBAdCqaNFSMiYgnh7Crf7LMwCm/6Vehdax/4I/kT2fRpKGf/
Qg1UpwWgVMtb9iiu7gKWkBe7+DHY4+q/D73NlAUR3hpedGKCO5ErfR1XqyqOEFnAIw2zTneJr0mZ
bDYBEjueysiz4ujWmX/4hdjMTSMu2YA6UqZVcd1KHGhWWno3dlmhrmWHtMeE8CTZRRBXnN4M7AK2
tsVRHtjxoTMaQ6lv3wzIp8P/zdV5LUeqbFv0i4ggcQmv5a287RdCaoO3SeK+/g6qd8Q+dz90RUsq
lcpAsnKtOcdESLq1yth8NEYm88sLr9pi2Iveb7dOqpE11kgHw3R+zYR1oX4EV1WU7b1v8eQyFOXv
MYIyYzYDOBGBuM4+opTY7AGOYbcvhtl+q2UKhb+K+3Nvs8vlapjEBIJxWu1q5ZYXz0ZRLJPMeUe1
zXzPJpV6Qme2rgxlfjYhcMw08x5UMDuI/JcUH5/+hHAUYCaSDIWwhjUz05+EASPSjOB5GSn4MJo+
T20kgmfPwKrbTql1Fm76o867aE+l1lFKonRNthQabP2b+cNpWXoa3TMgFLQmwt9FT9eAXeMvqwJn
jIlQH21l9PfJ3PIWFsFjnymPow8aCttsdjhldNAB9PtyclD8lQdXxi/FMLb3ZlUxIEls0F0dc0wM
SjK856PMj2Jov5k/uXR7mX7nmnWoZ2B7R5vkQ1DIFG6nTkOM4q4o8zPiPGJymkc35hysWvKNCIYc
WetVv25TpU75MEJN13u7Hb7KynnrBnTdWVpbm76Vza52GniBYHXpjN/dHnVUMl2bKGe32Ti0gF3t
eIfcGrspaxUJfKAjGIdOLWDc0qyvs7KOtl04m84mmNfy0AhawSl3OKDNHlOhL4aSYe95Jn3qsZnI
nvGVfUKwT9yL7p/bwkt3eWQ36yJovd0k0nEzV94TcxlxH9MOl9rXa6YU+WmYO3jxdmseBT7jQxT1
6D7MYWsMhCj4KGRQE6HJB+qhXZquYeXgkC+b6TpU7Wsua2pou//I9RdWFXBFBXb01kdmGiOsTFs+
4AQv7VC4kJvbvN2xXgykWeD06Mr0vmrdS+kRuYWsB/JzwlAstEHsVNniU+ci2KBFf47/UEaKsxGQ
s2I27TE1wDeXhX9R/aEUtjw4JNmBBM6PeWx9zIGESonUcg2cy5RAmkSxzOCQusOhqDq2kbo7BGV2
rv2XIGb3gGryVBgK/lHC5dYkihQEqK+XLajc9nVvre1CYxL0GEEShr4NY0usyqm2D4QLQffCMr0L
Zv81G4NfeBLLa+DE5LrQ5NJpreEMAo7LIF3Mg4LJ1MPIyODy9KmL2KIFX+xF433uAIsNYG8U/R/V
mekDgpGn3GnjrSqYoUwZ5NM8mxhD99mpVXDOixEvmkzno5MHMDSZ4cDo0/HOLyDtCrwHRyaqb34y
/BiM97HwCFWHHkrKIPaP0H3OloEH6/iRswD2R0Bl6LbhK3l5rdgYWKBBZHFfK3LExSpgIyXPiabN
yCmnuOiC6J0ick46f97bQ733CLk2MUCOXInHqbg36H+v2PnRdoLQveRjEwPl0YVmQKK8t2iAjN8s
adpkaz7KJjhlt5ztDuBPuGRvo7LYkXNMQJpmTEPthGAapgqB3ZTUGPi84aIJF4wSMr1JANa0YYj5
3oal/q6jVq57mjGIuj8jSSr4GOYHnMMvLa2RlUlwuB4wlfRcBo7DkireL/ni7pI0TugZ8PwlfdzK
zq2JV7AA/5kt+eTmnJLpgNeDyEn0XEwF3INtkWguBbwm4OM9JM76HZ9WxvWUBPQaqxicYutlmD8s
TUZ6FpGW7iy56WJJUB+XLPWBUHWMtSPtW++XcOq3FM0xAzcS2EOi2A2fciIknH0ipD33zc+E0PYG
udM2b9WeoDjW9xCX9ECsXWwBbAlGYz0T/u4sUFLC4NnbE7SAJTWGpebgFvSX3Ph4SZDXS5Z8aKvX
eEmXd5aYecr2vjcw2cX1t/Dss1wS6aclm76iIumXtPrU26c2+ma15Ni3KQmXgXduKwZ3c0SowGjc
Z+U2mGvm4QOZFRK6aCYb3nadMaMvwoeB7Iuu71J4DvmARAH4akrnf8XV695GZiVXIZyD1cjGCTnl
JV+aQUFtfSW6vjaTka+7rMIvlf+0yukcRJfJA+9Q4qXgoAfRR+UGTQXeSOvgN43D78zPnzxZPNdY
Pby+fu3oN8Azp8nRBGzSnfKuzWoyZQvzEEQsfAFtmVWIHIpde/ozQ/pSDHAQZ+iJHaRxeokCVn7G
1sQIjh5m7s0PVRXlY+EH4NmkAJWFRTNduoFmb2HfqePnup3i1RS67ZURIKdEA+V4mtsfFEdcsnsX
f0gcvHpYdIUryIY0GiKilpt+CWdCbDWtk6KkVFm+vP3gdpfbl39vprkEcEDzFCn68t8h7Led737d
7ucVA9ex2x0Dxof/3Of2Ndb7ZFmFzrev/t6R8KtgF4zm5e+X//OnloceMj+a100chgdh9Kw50A3r
puCj+P+PbHW1NW//92EnBSMnhxp/++bted7+9/c3//6x/3mUKLCeUd3nuwo937y+PQ3ThdeTLlyO
f3/9P8/vfx7yP/f5zxv337fm7+MsLzHS5eui5F9N0TVy2a47nVkcXQXNmanwoU9RBwxy/ApyNLh9
pNEGRs669uP5ZLRS76eezv5sYhN0PZRZqXKAdIh+eMAusrfSYvgoYsQeWfLVZ+U1b2mDqto110W3
a53MRvYXvw3dCIIvA/Nmdqjckwa7FCb/9ygug6sssB2bAwEdXYyyiAnxKiHWdlViAcZk2j+YM0Dz
NjQQE4Z4YPy6vFTM3j1ZXzy/KB7s4Dh6PpBAmy0YG5DFDx2SQ2aZf1QcRMQ+fbcYrFZWlvgHhFYV
in1n3PnHuaQ+N8b5q03yx2yM8ckDQTNr4DKgSRu6fRvbZzVN8/Gau+lwxDIK6nwwz2lrP7bTMoeA
QgLJ6tIB/K6T3ATlO8s1Ll62Un6n955s97HjvYQcK1cTMbF08YMqp4/3vvGgka1ueNWbkuRSSLSS
Abl9iFzDeIoAdk3lOqqcxbcoJdMu3jSFlor03YlKNX/IzeeEVje2bvnT7zFcdDbZjSrGcD8cPQ6d
lUT0Rc1m2bwbHQnIAvP6NpVkQ2ADuSKcsNfSMpL9WOr2SmOCuqeH8lQYd8XYBPeGf2yK4Upf48sU
PeA0eG2ZT/SIYh8UD+60kt1raof+hZjhXdLy7tnB9FmL4AFNcbdvU0EntzB2/dChChvadhtqMgGq
Lnus7ZCMwSiQhzGcHhwMfLyk6BzDGe2R6Q2lmx/LcGCOZb9bvYGbrKcQaWRW8Wxpp9upwqBvFfd+
BSIDapUZJhccJS521CVNrPKJjiic8RQhYx7nKeV3A2D2dF8B3IQIrM3XzCIYzZ+xiOBMIberYZLj
OZp4FMTK9B6w3fn7soXK55GV6GtaHjGTzCkoN7JMEaJproGToUnfMjFR3epFz0BmaUxY0XOrCjfu
HAFqF8mvbITPVJj2r3BK4/04DeKAt9O/i+1sLXqeMToTQGcyCVeTrh94aepaLABj5sqYjE0aGvK3
yhG4GOHAsZwgyktdVx90TBgwLPZ6iWM1NO8MFmSRLAGoHFh+E6XPcvzlmMo88kvYZ8YC0JGGil95
P3BqDueWTKX5uZ3n/NAQs90ntrpO/hr9frudI9ihSK2+XIdKskyG+7wMX7LI+cUUyWlhhcVygrhj
nELcSqumyMNDL31jHTtA/+vIZ6AbIh7HpAQMLKs+Rl1y6NuJT83sEbzSNfd2aumlc7Ri0pxdQlFt
45aJgOlKLsS4+kGqtGeL/GhEid++SeusxBYGq2fVWlm5M3P5bikFACynkcSY7kWpDEg7v6fhREnp
JcAZ1UumiK5wv00bORtdnod2RtcSF1G8ljYh6PlUEgVgooFO4La3uZrg4uGr881aHJrG/VFqyaLh
kFQrXFTjuHZhiQ0FuIa6+xBZfO6kGPfann+ZKRFNiLWtGpTAHzBIuM5G79SjJN96UvzhACTnd8yp
IVLnDc8cyQtS7MPOKbbakOQ+oGdfdTPqWtviAESKEuc5FDMa/GyTYURPgvaclRfb/JsaA+IDOYC5
c5q93FgT1bkZl+FzZLVPAfZzqBHTW44dYJclb1BWVrUFaUiZkO6SVFwrOe7RWJ8sJ6CL6vRHd0pe
jMRo18wUQbk1QIZ9wyn27S8XtItXLUGILo2WMoU6aRQ2yPuif8FOdY/I+k9h+I9+Z3KgheAX59nZ
Jk+qaEiEaMgVrqb8sSAGdnItGDzRwZbiV2fbFmSy7kI283swFRWYGdQAeihe6hmzY1pA2jAGeuBB
2HnkAkDOlWDtZAXvsLBJJ4HQNQtI6YI/k02qekCxhuLevEvM9K2uyVO17eErRDZBkqHIYEpMjK7n
6C3NnN8WDBigNtS38ww1qKSkULkln+wu3kkbEunQbAFk2BfFGRC3xrdKWR8G+QFsiw1La1XXvuuI
IHDfpNAns/kxmWg07SV7voP+FinjwWySBiqCeZozXDKU4Q3BRszO4rDVJOf4b3E0JufGLD49Cj1A
5tbO0nDBFNbSzTB6LzO4GRHakCw5Q5E5o3oBrV0llbOOA9AJumBOSngt6OV+4+UdaDgdfsVOTAai
3fUHnVfXRLs/kDBD9cQDsZrIl4nDj150yRmH+W8P9T5mi3g9V2wSIWCsVQ0iaR7oCxNkVmxBAk3k
apcY/oVNoj1+h5L9hp9M5m7Qqtz18tSFDWDzMK42lPmND00yS7LpMoSgXcRQRduw6Z4sj55G4+Qv
Su8Mb0kiYfVkqwoJIO/bY55a4tzGyxZPKYsky+6lDtjX+zoj+rJ2+60NAGOfOFT8XKpOpgog1CfI
ho02SZASyY1h9vnB7aI/oQTg7bProRRhWR6YbONQYhPROYBX6CYCFbCYP6KFDyounGY8nce0OFQR
OfUlWYsjTG3z6OXaw8qLEM/NyB2kkQksYET3nowPljO9lGVPU9hOBmIL6OaxfA8e3sCG9C8Z2SdD
AejqFxquB1nKLcidxzi06ZeT1AzCfMtfnMKUdK0AQ3Ng4mvyo0OWYiIcNFphLQAb+pNFUpuI3G3h
0gGhWYEgFhU3YzqIKb/LJHc2cyvB1Vp1sqUn9ISl3t9rUU8bOT7PlV3+oi+eN0TXIrMgAIoB7XuU
Re/a6TyaBIriSDRnY2SMXtbHcHapgdp874YBBsWFTO8Z8sxJ9MutIp+5SGYToQIJsLGtO2Mo4m0Y
NSwNvfURCeDzp2gunAO7HRp1qv5RqBFLS1XfYYBN7xrpHds0AuHJAHOnJKRNr7F3fnro4M2cYO6j
2vcLU54DK4U4UQSHyZyexnCPes7Yqrbde2kLug4ryDr5YbFHALua1BNvj9D1qgK+WHRBv2ltDVik
dt6aYHiaKvXWxIyzm9h71/VooTm/104Ix9jqrmZMSeIU3dVxgrMZ2Q+GWuJKBglMLr73OP2x0Xt3
qduD6XKbcOMv/U6l3kO9hDlMkixhR6xZSUxIngGpjhaCcNh8W1chWpOCCHoREQXRvTAnSNe+EcBQ
cNKnWTx0LRYz/PJwp7H2oswGC5zydHQtD7PRXtAHOtt+BIkqAzIiXa+5C806vrrF8KRFT++TcL6G
ybsw7scueC5wCp9uGDtatzSly8SLtmlNN+XvNzU5J02LOMiSFYOlHM5hYRg1l9gaLLzFjEpHmOSU
AnRYDMPE1QhepHaqig0sm3miFSUk0sA83W5kZIzI7yidIAT+vfHCudrE0obiqE19ksuNAuInZ5Ow
wdIgp0XrD5R+4aomRPw05DBGuq4Wm25QyXnwXkG2MCcw8vkTde42s7U8iCwgHHVsUaDZ1SU0zBZ3
ATeGGfzzPy5XHlsH3Oe372XI48Ym/Qvtu0H6bgy/sFtCoKEqdPsKjJSjpuYU0ZY6DbdX+O/XtsYc
M0U+E9dC2vCLMVCTxgsPEk5AdbpBBMuE/QOciy5F4OFH75Avwi0toSmtw+Ptb5Z2DCjw3z+f0H1T
RQiHoPCGEy3rtFgF5dzu9Gw8O3ocTuqTQTMJzcvPb3caRxRvo2WgLLBDFugOehjRBpAoPDJ+vZr9
RyTNepuLljF6SapO69CNQDs/QcvGHW4n5bpsMHqUCQdjibUH1gdlBUdAX9Nb5CZTRX6a7/6yEJ2Q
lzMvTu86TI5BKKc97aDDP6BE9u98kAwKx+8ZUyYzMJf856azye3oCl4Jw+7Hcdl/3m5SLhUgnR2G
QK3RMLjSpITh9EPte5d6BRrUusP3p+hb9lHVnsblJjMUkhnG5d2hTefNDTuJ6aFfDYZvfWbu3IFa
yw5oud2TzKKvxmuMrb3EGmDT3ukp6063G/rZGwFg7aCHZuH+hDD8q+6fH97+ly9ftj7hf14H+anU
DD1jY+IivvTWZD++qbxmlNOscOhwAlhxTXH5Wnk2wJa5++Qa98kK+LNcYst9RDR97lJ4giYsMwiz
vfknqvj23A+PuX/OQvPNyR2mmSGckdh8m9nXwqWwHsAavQtLvLl9otYdqcXAYJ7CBHfPPILLsqD1
yf53hZkOcL2rP5qCcaid89BuWd5LY3hEgfmm+oHsS+N19KhAZP9l9gF/WzTdxmi+peN8Ib58HKEE
04oCd4pm6YgHjkjbjDVpoGVuWXZxtjsE7JRmJHQqRn0FJSOrUnWq5HTJ4plN3fKtf28U/SiGDjo+
ltMCv+OHuWwayGjs2Zef/eeuSb4cfLeHvP3Y1J3ctqPz/p/79UG/IE2Xx7vdb1auvzMb51plBVOh
sigP0WTna0YNfxp3uDo5apcmSD5Chniblm5TUU/Gq6QCgDAddKcewpWP3zMN/XOrDWSnuXkdw8Jb
MxcEtu/fhy0Ez5b4DdXYoGEjPpBiIG63D58ce5mEueCNs4A97MKotfmR8hlt9EnD2Lir5TOnnDD/
6B4UVQ1PthyHrVu1VxCC4cWTJ2fAYORnMST2Pn2yi2pJ2KC4KassPXljSvxTMd65MadVu/Tuorxk
jlF33w0yz32F5LOxigONBOtgVM0L235JTdfsXZcEEbeD24ZGeVMkC5tFi2eRNlDXNJkmLoAf6VNj
TFyu97Z3Z7cQmONGPYxzvm+U2Z3iEAStC0/T9QOiGPzxELNloVREcY39zd7TiWSv34k/Uo6co860
wfrTw+9OP+oRwEHozBjvAAkN76bw+5Ossi+R5N3O8ryfCvKN9NRj1+QPXhf9clxs6SbBE1F0qbmU
vw6ZBb5XuYATwZaYFL+T2nfAVgjCiF8LLGbMhhnUiWL6VSn/DWJhtGuWQYAirJSz4zUJYvQGIgL+
QmqV38XfqRo+WO15idXRsS32EnH84gTjg3QROTHvn3P4uUXGedaB0u+rZmDmMus9kq/fxi/2WcMF
juiL8KAxIEIFFqbtFxwnHQjdCcJ2B5bRi+SfuhrCvZqvYamQrbX2iTlmEeBDVG24c7P5GS8awzlL
AOZ5tz3npyxLgIL0BXG0gqBZtNAd09hR8nzsMFm0VDVuaoZIeNjrfdIWD7R6qXLZnMM2HgzroBXQ
jnGucLaRkmM4JJ2byQPwvx/Sjh+GqH8A7ImLkA3l4MTBJgwJFQWrTus627iGuTWAfoOtaDLvPNXe
/WwzvMpQkliuZp9sjS+RYAhctvEvw55hYjTGuWwUwiRS64vx08koV2N7eMgq+dh69Co698kc+vc4
7z/KOL5Kdzyk9OzdtIZ9NRU/fIn+DOTLyjY4LZyhulRl+cWnn+EOiR69PP5JrQXQuCQafsouLPQm
c6VfngLD5w2/R+H81ozkWaC/xhxBm3IhzSX6YS6hO4sORg32gIsspu9C+X9qhOY1QoKgbcGnduLB
Vr/QwHz3wvthvXRaATlaFkq89z8nE2LMGP8efYDIMnSB0I3pXVzYn9mC2EFi+Zmo/m0KrJE9UYpY
AE9imxPP3OBuROD+yXGZEBgBB5aC+26KzLfO9+JNik6YPryJy5THQS/SUtRHpNeP2dn222fh43pQ
TBNpnQAhX8IS0eosMkBJrWfCRi0tZrf4BXJrvtjSZkjPE8+UWW9MZ3hJG1gpJVZbr2jOse4+u9ws
Gf2/Jz7xpprLaiGgAcg+DM4t8cAZgXed4d7Ho93sRWnRBiXCeURDLsoh2AyQXuzeowsG3XrSJEzB
KvNGBhtsru/jyOKqfl8vtiGneYWhvIH1ecF7yAGzrFmWC/4/jI9m7KxgMES01pyfA3hHJCDNZvJF
DKlXL/ww/eKr9GlQBB/ReR0hbKe6YgJi0PrFycNqxQGYCgpYXtjBAO/NWbrohKHyqkdtG19h4D/x
Dk9UIlzb+4cJ0M5UYAidvI2Ow5Ohu3uIq6cqcg8VeRTFYG2rYnijwWRL8w/i5xJ8BEmb2VNV4a/v
5vd6qCnHRH7qk+LS5gxADD6e3kX/KGhgieQnwpAstx/tDIuK7IJvAS9pnfQ6JiDU3ikgEpHhkuxS
Jmpf2hUqV4WU5CtCS7fCeP1jHsx+K3geZCYOsfHghuRrmTOCGuaV2v6mNXGeXXxKTlj/7Lrx3aGv
k9YK1N/0u9bI0FovZHZF9pHRqbc48V6ZWtBEw/2+SvLhd1c1XDOF/4gVc6+bz9AMSYuV5p1ZGNdU
zD/9JHgbI0ahTAoRxG3DjijGMSzf4Hfjrgjqn1EMMoLajwtP2+x6n9grRWMfyjDbU0d9MExy1kMK
QgCrAjavvkfXZplUD+N0tKz+V9ixf8n0/NB6kLjCuDBJxzFplpd/TNqiXFz7x6gNOSlRE0xps2Ob
/DKrn0aC7UhnLUdL150FxI0Vk3v6R8Vz0QqMYw2iNpDXGisDJXDRf02RBEAZtO9RSVYxDIbgPqKb
umKW/C0YChxwPwGMgLF6jFlLHINBBMKEYmPgdNvMBu9nGoK7mwQt0NmyL9VMnxWsQrPpY/MuWGT0
Zh2eIt+980fPeW6mZziyKPUq5BUCNZ4bdilzCm/Lq0T3s7SXoCj+DClqzs1M9Fg14BXR4bCfNbgl
m43YVmbAjHI7EquwRr5eQfBbm6YpGD+rP5kg6yVA9pRkBeurZZE4hJZxNbdIq0pdECjcgeof/boh
Lyx4Cf28BqKX0UJxVL+n3EwwLmsa0F2WnEt3emyY510Cp5MXLyGdCW8JPPHGrS6QWqHjC+saWPl3
1BMiE+KjOI7MxIZANtBVuPGrpNuOgo8X7x5gxsV3Mo35uRppkYMZKM+JzQYxy5bOEmrJU5vrYLfY
MKe8IJupkfdeinruduOTSAp5c1M0LtgAV06nRNlogmjrR97gUlpzERUOZMMhU/THuJTc3W7EhHLP
AMAqnfnBZ3APYWlYXImIPleiCy5hHqIV8UachWkRH3pUv1ZTOZeRi+G6xnJM3Pw4kSCjzGdq1f5Z
HuvYnJ99NyNDzHQtUuEqaxV2TL964CwvnRgJgNUzVWKaQsdLFyQmONBHm2R4TfzO7QsvEhOAaJ5E
ZVSr3nEHh9MASYFjoejOlJrv4jnmuupRzdSmzZWu4+3xrNK5xD0AIqcDdW613iWfcVaJNiHcQ8GZ
aRRo2hjxjwztu0COyOZ0aEDtwxaR0wmGojc423mwur1lLcmf6eythr51KC0NhutFx6MBcXBmKNBq
Mum5dMHd6O8Hu56eeZQNeIfDxEX9PksbQYwO9B1ZEmPpDR6PuQ9h6lyiiUscQEfEjJaxBG2PMPYc
zZYhno/zpM1D2NtHI8BiFFNO5DA+zho0WdV6hzRonrqZmIgsEbt48VliomOIMRvXsXU1qEtqd0+j
vEMe0204zcij6sKDMRJg4/rNhGB0C1YUY6/il20z2nm8ZSQV0Ig3FmS0UrDthx71BeIBTJQABxIE
lcpW1IryFOUkSvYp2HAEKyheFO6lN99k73Ez9OoacroJYm6Y2fkNtsafxwV068B0F040HbEfXKOx
WeKQRthcXXtfz85lVkW5G2X7mcE+CpyBHDbOUx0t8pYqZ0NQ8Eag12HrGmbnvMR8TBEIr29khZn1
tzNNd3NfPlcAkJh5joSfqIgsJWo4u+KyWWJqSaSxddso2frFRGZZ7/zJwqElm318RuI03sk0PC//
Zperbwp5L2yC5j1GJMZYM24J7PFD66WekuneHwx2n6z/dk2W4BR/Gnn1VCljNYooRMiyJMISDsPF
NabnWfmbJGGpdiqCYBBArY2pJBSm0yQd+tF3nioEtfZEa2Cq5mua/MxLNziy2aeB6ikA6e1U750S
GWYSYik2PPealXBzZIslOwpogrWEVAu2x4lNEAa9ZuLGQpMZmfeOSyZ96KLhowHaJGKtD2XEhm0e
0ksAB3QLVf08jXqxTENgCCiZPEEEXpTZEdVMFx/skZ11WpjYIYtoZ0HHP9nwBVC05N2TLUAtOL/C
LIipwVFcj4xWz2EaP2i3N44hM+kuEg2BViU+pVicVTr6m8onAjPL+wKGBMMjjnFzq21aw3OQNeep
E7um5IIxjf4x1nV7NDFfpa7DsKefH3ORP8RN4ZFGBz2ceUdyKd2a5NxR3nM9fDXH+pNTyFzoGt7K
n9vgKEmcRNxp3FtW9WYxhdp7uvsGJzKctJs8oSpe3CbjZUqdq6dhzyRYqlaqHN7arIX+CZJuYuYx
ejRnPVCrcUUqlJcyIZnnH03fatqK7kWZ2Aecmh0V7Fl0SbMMsVKmJ46vhF5e/eC2M8gGMuOUrHGf
l85Rz0hposey7h384y5YauATiJaZSrjvOYoI24XmT18WQ3fpfItZwNiGbslApYM/TRYL0QrfN2v8
7R0ryq7fZsk9IGAVKmyh82vtHkyTrl3ty7PirYWMUhFR41AigvpZIt8NF4U57k8UIvSBaVL4DhGy
gfvYa8CFNw/wzexnDsDZPQ5wYvRGouNcdz5Ayhjvanhbi1O47VoUmgGeVjAFiL1LapA+Viig4ibg
Qw8TNtMIESx/Lwcv2GPDoCpI/Tthq2oTNBDDnDK9SmiRuvEQjmS+gDodTtcqUHBzWc3irtndrJlm
ZHxHU0FaOABoY44PzF7OGVTGmsQCq8q+44FEbOHRDFazIAUs+S4dRKxIWuK/XnvRO9D0GeCWBRKm
kDOgTlBXeXNX7uMtq0MMXAmUAAZwTJrI9AzHxbPww67JgY6RjW6riUSJkAGnX2Kei+RnTjNuzQ7z
JXV4yNyuexJaw2Nu846jizoVGK1WCges9tDMJvmL04z8aeD+S8/k4NT9g7apuHLFr8chasmwrbcq
CPXqdk+ZsaG9LamZ2xTryAk/UyLWom5ipWOGhHyN3a6e8s0QGH/svg/WRVMW635mQpNhoG6xhqCz
guRCNGVj/WI9XSxs2YOo6cVZA7lOwudvZA3k3xgpxEDoRZIS1OLaX1KwHmXgeKqYitokViqyWOdj
5sfIGTkX3HtjcPiQLPeJRAqooxzkyngZczzldTp9dpq9mFcz9TESPmynNrfxlFIYGajMFNmFvDMM
IwFT+xR3ajQScJbjmgbnXiIutIvc32gRf9+uJ3Mjj3lUHqf0obfcn3HN1qEO+JVb+64FQb/cdaSW
HMv+I5757ERFpAbIc+zQiFASPr47K713hF3uvXoszmmQikOLgUDpbtwVMZtceM1sU/PBePXibjwN
wjk0pnk3K09d20Z314qZe8HM9CizcjwuNbCXw/7MbRZNoNyfOiKAuaeMNEerxfCXE/Jl9Q8ZTNwB
/CmztnIzDGN6KLX3qaI2P99ujJ581tiITpOxQKCr5GJE2gRAMyGvFmxCzuUs3+PBQD7rTtZ1GuE6
hzNOcNbRJ4bt/X62zKfa7bwda4l7tnV4RoxCPTQqktiUe2h8AjBzsUTBicdYc4h2xOUNHhfJ5aAy
F6xDrJ0PYyENpt3y/tFeIwEWZ5oTnmaHJiiv8jIGR4Y9wX7Z809jRwJaz3ay8w+yyQlFk8xY0SIw
uGvIuBzM9jhlOJ5usluhe3sNy+ovm4DCoF8FlAnDslOzQK9vFQOYrmL0x4kYHSsz+Uh7l9JH4mag
fgRcXt9J2GS5JIwBd48qJGrTNuFYGoy7ikoGiQNFU+5lz07nlshwfuOw8zeejQBbsFtfSbRDPLd6
WldEXDaD99YtaFNm5PMuQt1TquatpTJew0+22cgtNyUIZhXAwa4Vl+MQeB0n+/dcLrtRLdn7J8l9
13D2S+YSzO4pbptVMyZsbu3yWEim/nTW+q0s7guCT7ChTc3BhBJBpYhexHJQdCQT9V7AaqxV/y4M
DNchZZkDF4ZSn5FxR/LfksomNGrbnovq7X3yvA9jQJvmCDzzFo6h2xOuIRCuIqotc4heZwrBDaUr
13oYKKLIVwlDdPjymmGdJX5PUzxuOCfB5Du4sTRiCX8IKVpHGpm46ugocK4mpos9sUzpGbBgWYKl
JkPu03W9puph6BDXzEzlscoY4yV1fGpl/L2Y/zuVfxclRxNCWsTewthY02I79/vnSHRvE4cVHiVI
Kv8cgmbL0DvF8x05+kVs+owVK5tYH6Ekl81dFkxcH8H+i/gDFz14ZjjV0LVKyhLuBJx/PxUuW9+w
JXcmM3+bGNjplvkbs2XJh7oIw3ilvOFK63paS3Aw6wTlpxshMkEfoODKBrwDWF1E8cQ+/s6IMAhK
gWBuWa96tesRRaDZZyVXExu+jLs7LSUfBpEFmUYAjpqut5Y6NhJ7VbCLRyZBUK+XThvD8S5y6VOy
tM+7sF4oF1nxUEt9TVhkVkbx3QlYjHHIqwFEuJ2JeGkIhytC4n9c2ucrY/kc/66JejgZIht2wZB+
5wyt1o2NWSYXm8Tq7XOeIqBwh2Cdj5zt/nTPniS+a5hCrQr6tu99H5PMiKoAal40vRd4Ds3BX9oZ
+ndCQ+fQjK754Ffm73F8joLK+kGjAsVzSSZp4njp/1F3Xs1tY2ka/kXYQg43e0EwS5QoK9jmDcqS
LWScgxx+/T4H7tme7qmdrb3cqmmPRJEgwglfeMPRsTBXiyGrbzUKVBgIFWeBRm/qmP3FmoZTOZD8
BYZtXgZinLJYwFmLOToEbsA8iVBIqYBvgu1nOEskDza1V3DAsdimSiocmb53pzIQ8CiYj2qENEb/
0QXzq2lWFzQFHkaBHEjUDIjlse/qjX2i9k2S02MgQUEZH1lGj6PXLFJEibpaCaYgZ5tlUbEKzWJK
MePs2L8t/Xz2CnjOrp1/Vesh8wTUgbeTSfqeeNGLyOunarG/dTOe9oV7TMaKVS1z+g1VjRDQzMAj
9Z5rwmsL3c7QSlVlvyDcRa+wZTXgi1pBYW9xFBWyRGNVJiFUX4a3JOyAd9ttFozvZp0VOSgaPH68
47phR+S2unkHaS7bxDFK9xkNjz67G+7Mxn+Xun/K7QB2oHlK8AfayE5+RK3PmGVw6b3zMvn0yTHe
hM9cBSWO1jVL9AwIeKnYfP2BoW3TSGHzy95dyNSbeAmOau6aGaKLJaczaf7L1LHcNbjZbTSte+h1
YsVehROThVpeDVvZF4+RZDLoFWzpllK3E9sPAhzeZj3zZoClnbnzY+1rz/2A2uAwQX8jipBLgPM4
3OB5YSOwPOibHdp+QwLXavIe6pzhvwpRrdMlRmwagsRFAztNbZHnG0NC6PssCx3JsoSLxQ7Cxpur
XmY+TJuhsZAiZVcR8GvRFUeOB8uKebYftLrgLtgeriCxHn2m9lId1OtYnGToZJf+thiACgEZaqKa
J2nTMZ0v9ogz8Ppd6r0tCxzySHiL48W4pjvS0zGEtZhJOCrCiFJVejadpGrzjW91YKgoh1Qa3RKX
xVb2DAofTlPholJPtKQSr+LdREOxyX3oY0onK0urY+FRUYxiBbBzuewlyBDLLu8cH32qROX2pbZc
cuF8OJJMJSrZnxNK0F4iAzR5dXdH5PM2BBEWgyR3jH4E8KEMrNRcNIxpoGOM4gZTtYvw661bUvGy
IETw/GDrIX5EcwdChjZaz7XppBvgbS4xWKPKFQkAN1IBtW0yOHARaZYDFA1tt9Swz3JYG6jRC57c
LsuD1xZijZFqT2mLgFKKGCEZSE/KiPJW1NjYZmIXuI3a9tke+7dOZVlF4911g4Uqbcw27eu0y5Px
msHt3hZL+j6aTPrGdg99sChjS8LaGhYHBKTmGAPxB2O5AClZAkrGajyiKWlh+IeTp4YFuFq74dJR
aDBAsE/iOHTVTNzII5ss69mvZfbgzfavonxHxmz6RhtUn717WHQA8QswvTCZT1aezufaaHB0juxg
63iZDIE15I8ZtYewyCRFGNdDuqgM6IEL/5l2TliNeIxwiD1EYeBBsO8MZtDJzordGEyveT8n26DJ
AeHMLS1+vUtDiofjFkjPTh+N6KItrFimN7/4FpgoJj9sjYHWSh0sx6Ftr0gKz3eZB5BtdpqTnY71
vpkfWypeC7glP8MetzKak4SWAw7HPQwxrMFFoqeBZoSRpjlU0wDBRatXDqwEQJAbBJat1bKf6u6K
7BGkljkvvhgWyBvB8g2RZgDUh4rzpSWDDy2KeJWmV9eJbPHLAoCzB0/yW9LnD/2/62/mOoKA/ywX
+Ldf//NFlPzvrxqCf/3Ef17SD3Jd8dn923f9P1InNBEPRK3hf1YnvPxo5uJH9fMv4uu/P/SHOKHn
oEDoIR2LEo+uW+hv/Lc4oYcue6ADNHcQDvIN85+0CYP/oHlkIIeGOqLLBo442R/a65b3H0rrCnli
x7M93dOt/5M24b9oT0CwQ9zMRxcjCEz37wpBld4jkpTky1Eu/bjtB8qVvd2eZ09nyyW7FNiYbYEL
4dSsAGPDRLWqyLGY9WtqQLP7E+b/PdV4MJJe9r/JTvxNgo2bo3uoJ1DV5jLRM/ubikJXBEnHDJyP
WtufTYAhG2vAq9rpxscZmyugcA3xrXewy4FiGZ0l6RK+/dPz/GPk/7OGknoKf1WX4O4oUT7bdlzb
QGn3r6pAndPqQ+0k03Hu6vSgD+gK1xKA+yy5KcQtEuJGGVsPYDJ+vWckwzsHhu0GbeOcUyyikb3f
eBbsuVSy8YmG/07cWdyK7mZrEuMb6sAAoPzif5HFMB3nX0/dQOxHCf9ALuUB/13QqEdccpi9jjjS
o7DVf0VoGQ8KyzoWON+G2URDxy/TO/Y9HUNiFFt0zDXc5XuqK/VkrbiOE4v7eq8XFISx2m02pgt2
l+875g7rujWWr4Ohv0xm0pxTNB0QoP/OTbJAjnV3XsXXoHPxBNBxPMqBXW1CYjLWCcDL3oTwWPvp
MUUzcrMcDRAw8CwhkCuB5M0sMoDgRc52JL/QpTBR4jFyjHLtbZRkGId5eNoEmMiAcQEFjA5llSPv
CoNDL1nBI7hrxkDpgaArhAkzbBG8P6F8/RzH2hWtc1TEYUoSKJIUmFWrHJp8CNvmMW+4eDBY1KEL
efOkgJHgYO06lAC9KcN1CwwyJxjPLjoDFBTVnVTvbmjNu9lVBqXHe/r0kGlgPHLI/CGCx3No5PGd
9KydoekB8YTr76ziW1x5+AMn7KVFZBMlmfFnEAuU90swnL3vJAcz6m/UPL4Jn4ivVgM8MkH7FWmF
Byt+mmGQydsIznpT5lAI5UehY9tqZX4O8yMONonzyMeRALBp+NaUm7cAD0Is1+DXgotDf+sN6E2N
jIJ2jAJq7Law7r0MmUlE+q81VLmNRpi98eEiVgFE9Qh7yLC9QSCxEv/RthGUqtv5ADJFV80ugkSa
8nkHA6GVoLY9bFE7LeK4FB/nCHmTdZYqzJlGrAtb6ooh7Y0gHyNlmlO+N35t3ewGuuJBAsrTgvzW
EGhbIBhC5LRf1gS5ToDGeIS0ii0FigHFeh7N3MR34+AifAjBAUuBr5OT39a/lAaPaRjH/eTYz3PN
Mw/6MuxxeUWiHsnrHAbykAwN/T0NT+KxfbV1rHopYL9pcQ7wJSr2QzUcc7sSIKOqkHLEsvck07pe
kk9PxvdTVryiJLlxNeSjSf6BBPgBTZwm3ed+sFtMAiOve6T2BS8E7EbYoEG0AdP5EBkMRPLszWi4
0K1s4pSi0k9IBkyEUjTcB8rb6xXEqYc4dDUTuZEexwEjNWswTdCH9Jqr577QhAHafbSb8d7KRtiw
ZRFqhnJt4tGJ3A1p9h4MbA02jYYqzQilP6I8gWPFqaJ6i6l7s68IRwik5bUlq9ohvbMNnOgCLZA7
7NvV1s7rXS/UwBi8GPqpDYklLsnPGlFsHSwOs2FG0003K6wpUItPA3/TTrwfW5p5qQ+m5+DCVfu0
R7T5cViKtwxvkrM5Wu+mAQWinmfaMKV4bRo3ZOX4FfeUbSURNaiK8a2anTaUmgM7YQFdqAu5y9Bw
Ia1m9KZI4YIgLV+7ErPuFCWeXVnNxwYMFPKDAY/UB3mwLuMCiw/6YGa+RyMGpitAH+RU6PnQidnw
mPFwHjfr4lcHJGNaZD7G2huKgx+9g2JNYfv3TU3s2xghotp7J+jfelVawLOPFE89G9kzPkRQ3GZo
Ipj5HYSVgWIzpdKzgE+XqlQrZptIXDoHhjQuumG/K1sJujmzufOZO/0sqZ4B+Nlmj4M3ovnesf3a
OVN7fSJ9x8I8jrjWT9ovZ0q+NBNrxAzm1rc566nIyjA9+gbc+EKxnSp87WEld6xuHD0Z80NZRvT1
eEbCzD7X+N3rXMZxx02RoqRN2Gwn8bqMyU8EuTe4VNxAXEmwkHwRUQrXOZ0dLBN2NYP9UOjpW+vX
sKbYXtZhwt5gQl2Mvyxmm8K0YmoM9IOM4Ec2JlQ04m/rEFlGVrNCjz9bvDlKcKcU0uK9b5A5e+mX
ZOQMPVlRY21yPBHzTxMPj61s2Tz6DNsEw8yZ4kbx6DiUE4fU2bUx7YFJRQqWC+Km2eYiQNNroCJh
TmID3gMqw4iw/LztDPMjtmiUYANVhmrso5LDQoB/DNfAdfr6xB87CA2j/bUtjIldITqtAzOa2byx
Z/iEX4yTaVLtZvRo9mJp31E7lKBxm2099M/rKLIw69gifv8D15vHpvF3HrRJ0P08zloN8DYnZbSX
8h4PbVUAAHTmwukEkYAuVMPYhpRQ0rEUN7MIUCyP830zuN8rHh2qAg4SFGqeN6CRS9fY6HN1prHp
cw78TZZAqOP6o0q8AGGlgopt2ka4x9PAZSleCmoLgUrWOnWgoZZg8d9c9c2zkDnCMo+lVd0k2+pG
OdaoKs6g81ScUoPQQJFF8VZbeHHshlJtHMFQ77sCO+w4Zt/JaIIY8BkMuyJ3y7KfdsR7Blm/ttzb
yLea0Otzuasdfu1MiAhsfW6CVhE0Xer9+AJQNduuO7Zhs9j1QfIrS9p9C/qVUkVKgaK09ojRvA5c
Pa3g8rbGAdrEuJ90tkmeCcQ3k/W+AvumcE8eJStr+tphTEwV0WLCt/lnLvvv0vaupUP7UHT3M4z7
zGB1WbL8s5peTIFPzFRHN7gorImeVKHz/SAmpDJs5n3gHsqYlnkvWcjMpTxV+hwmRC0YAkQvQAR+
QF08rheiyV1eUygtNHahRSeQrhtUX8IJ6aTwj2nBPU1NE2XuelAVcvbTNQQxUrjluFyi29/yOsOi
86FKSOX3mj3CXz24aFzT9fA32Kcp5Ngbol0TExp65IOFckAqwQEiMUsgO+FJPwT10QYMuAIWmoaB
pLAcmOTRoMwvDXDBWvtJUoL5ecFUQdsoP6DKeSfRyCRtmL7GBaUSqZZVI2GLzSV3pxHyFsSsdjVu
HaH5AEoSrH+ysJ5xL9oe80lZgngXRpSFyG3BYyC+shyK89l0TiY4luuUNSHQxJlTQ9NW6LmYg9ne
/DP24WW6NgtpRyoSEog5IfCXX4Gdl0qq6QgXjRZApELdUF9A/5tGMe1iW3sTY/Hp+WytTsD4EakG
3ir4JN/YOzJItg1b8FyZ37rm6M04Wupe/NQmLQgXvZkPi4rjJ7tVzo9o2qJ5bM1cZCXiY9LPp9Zk
VdYcz91ikLjvZnhGJfczT1hAhzmNGWvxo3D1amOWDJiqLT9a3BLMmqp0nTLNccu4k5nzlSKcP1jL
g9l/b9V6m2UGup3CC+2pnw/9+Jb3NITq4TMqmDqLXdPCn6CB+KxJidk9dgR6ADuTT199fzkAfwLx
7+ojohZuee2b4obbw1Vq78WU1qEZBY8iW/dRAcoh0Y8eZTbbzW9FT7ewEuxDWoOCS5YA+BO6uSt7
8A4p+l02proxAkab1ip1ChmEiLlQTTdWn8EW21bbltjruUv9o1ywB5p8OtPM9DWeE1N5XcOg1Pxe
UHkJ18U4M/yXNQZZF/GsZXM1Mv0psmDy9jlOpnre3Mw4Qh6x+Oz79jVoSnY4gyliVf6LLNPrVLW3
TJLVmIfBm1DKebVg8MQLYUYQszuXSsYiavOPNfb1XOS6Io093AKAPxCDIy6ED4+EseWnxacuGfcq
4C7a/HtAegPajBDS1aNz2qefqZHfYEyyXrrlExpPwA9bbGXPxtxc4aXsRT+z//lk2rDZsHrKO3uj
QtRFLf9LjhZvTYOL/Yhow2/AHRrf6ZaQWjTDMWmdW16ykdqz+1wE+VOVca+HtLjRcQNkgnsgzsh2
a4T0GF76lNZvZbFGdig9z85t3R0XdIZI4PoH2ALnmhCchALX48y5YsxyS1FO2Ahv+UmAAn2P0VyU
0YsZc8nq2qcxuQ+Aa9Ms4ImWVO/ilkklss+19g6ZmzIspukzF2SoLSBAOoTKB0FAfd9Qf51U8B+n
zg+z+tWnLBKIJN1VhXnND1LLf61jn+pbirt5iiWuegeOJ3C4o3DoiWKqvn0u6+biVWp/yReClvSb
ihfwvXvBEi7jbhAPWy4gWnVv/HG5IF05QbAa3kV3y4FShOtjXpInan9g8zL0sCETXGPDP2p2gTIS
a0/dVzfE37FPxCErtaR3aNNA7GX7oeNaiWEZi3X2qVKkLTUVFrTncWG1W8ex2odr2z7qM6dV0keC
S3wdRv9+NJ5mfUIeOCNEms3+F6HmzXbdft8icFg6xWdnDTC3BmrOjcpzx4SmoHIkIOU742X1Bfy5
fRq7e5pW6UXK/E6TPAgbwbzaXbSjptXfrdR57XT/RxIED6jQXQEaEjUYCpriFj8reqSYv7b5/jHX
WWLq4SVdXBiwyTgcbOBxTHtdZSmpMPUQJcZl3Jpoj07K28X0YJ+jT+UGAXIFKqhUNQCjJV0XoFdC
1SBdk066XW6ZBIR5BISGTN9yJ/rmifm+B74Br4XQwnSjV5cNcoMdA6jfnE1ywcSb0md6qNHqEbWJ
9zi4vl6iH6hHtP5p/SH4EluPVRF8DnC9NjldrCx38n3wjpJZd4gGZk0fR/tpQCYIFv89mzVyg0Ri
LWJVZjyilNMsTHYM9TZQXlCzN+YfdC1pQjDOPW841UPmgRCDB4C50jOTUZyRFJYgjnBUI2BGL0EI
hBR0SD2Kr+GJbebDtQ48rDdzK2vO47UqEqGDAvORqdLcBzeVsPD++x9J4HnWqwm+7WiCIpGxSCF6
Q1uilRzapQcIPK1QK6uHVyzA5Hk9iQi7Y8i56rPri32EEDI2fOnOnJDZLIb0sUZLea9DPjsPBGJn
z+mQxEXPCS72jMLTKrey/qMbKPTByDr++dLvt/irbg1kteq8/gm0Mx/UzZQMWMG/a0Crf35m/enP
N//5h1UGZuXUra+tv64//fkaCij/OKX1xT/f8+cb//ba346KPg+VKio1f1weTWeOODgZ4nJ/fs96
eq1HW67rgCesf1j/iWikJtksqBpiPne3HjzvAlTY/7yOPPgpgnQ6ATWYz4Yu4JC4GpaLeonJmtFY
AA4bqIBnaxij9i73req8/h577lMvfWzkjbI6B1FrHsYCqcOugnqf3PoOPzbu5XiOcDoJkZ6aQohm
7rn3bIgFrt8BXlaEwfXF9Z+6LpKtFWcanThLO1MFi8ni8gV2x6Tgo5l/Xn9iOfXOqUQOFRbJ0THa
awdYdY90mIlSjjTPCQWZczQPTybAE5jtZJhtU3/khL4yIuE4xbT32qkn+/JKxApK1NwK1A7wBj8w
b7lAVHag4cLpjNzqKLD5jRILQcgKZdXUlhXcX/u10NzgZz/vspkGWwNEPc78Fqll+BOmLHeOW9Ip
y9LLIEjlT4ED4N1XXuA1UllzFKkYRJMoTGzsLnlwWjSbkopeGjfyzFy1mPQpAQQEFOqJL1k+PMlB
eBujrR40Hx+5qglgHoudl77Gegxrt9OgKuEVFo1+uW1RQEMuU9vPmhL9HO8xH8ppBMP8ivKrtND2
QRwWFWYl7k7kiyZPDL/dWXxUrOJHUEFPVh9fF/gf4Dn649Kbz1DZ8f8o0piNzlfWY/4vc7Y//Mqj
/1VryKON5c+ghReKVudHXR6gSU+QocH1aY48AFy/Oln/0EqDKLic7uNkJl1xWXihC25lb/sn2gQX
DC62QytISul/b8f+Z2HMODi3mGlbtMDJ7oAoJ5yyy4Dw6W2LyChOkzPShc9g24Kae5ywQWSpJgKE
knAsmxQ4kDTyY4n8eudCA3B8DzqO8Kqt2SRfptJ1CVpy+053Gn8DUj5FZ7tHCKWF9T/SZOtyk1hg
/mYmAxv0YGFaRASa+i2aNAGisCOOpZupnB+GUjOOXoZM31gDR1XdZKD+fF/8va6HYAcp4C5Qhp2C
NuRpQJ6ohRilU71FNW24GXYTUYFBnzt4NlPK0CPxsTkOBnXb8V52lg9D19c3RlUfpQWgs3RJMmXU
/eQMyFeMCCC/Je+cPN5W2IahVhMtlDISHy2cg60n5zzQfaTYmo7TyHZlmp9QxulessAUD/ni3Q8d
Pn6SCD8XP6jHwciw/d2gd84pqL2tNXQRyCL5QWp4pFF9s9kakcT0X2CDAMaNcqXdSA0xa/iqGsh0
5mKUHCMSi9vrw0DtmgEE4aFBmaOu072pD0fHXbbeKOy90yLf0TvGzXeKeNPE9qOOF3nVah3jHihG
Z41v6CddKSO8uhGaChaLhZvUV+EGl9LwXqKIkkjjR8Sr6WOrjfMLKqTvJK6UVFyw8Jr4CpQ5CYEw
XWU7UcsyRogakpZ+OqBZHdTvxZgdjVERdWerB/bpPkAsguE1DswW5Ku2MXJ3gwWfpX7HpvcyGNad
VrgMhurBfbATZSAZ0ycxFOUhlge/je4BebPOpHgPTNpTW8LD7LFeb9uYYRtRtDEeqgkJhs6lXBW7
47KpcLP2icuPTe19nSeveDQh26rqXOUuLbiD+lcZgMFWScdiwgOuqCKUiGRHQYrs9DI12yVyr40l
m2PdW/vZTF46WV6CbILrhrrrpg6Mx3EYLnM29hiXTAcrzZuQwjcTtYg2TuafUAncLRF06x7b710P
yqSl071QWzglTnuIcl2/r4osuZjjfEKjDxRXmV9HqJKsnUa/E27S3D1ZA/KKANtg27nDPkqiq95h
aNXHRYEdvfvm2M7rpFA8ZC+ixRMFmYjOHN9m3HGJ5LbBgDxx6jjATfzDkrY/ogWxhewFNgm+SP5L
CglpWKj9ieirR3MPYS/zazdQ762dY+da52AQAGinEHPkYOMQkOQizvHZrJ9lCbyZVlA0H7tU7OHp
0uEgRyzp9SUp0As5vNi+u11M74pITxvmbGK+Mz0VbfJh2cMujcTDjMeA388bGDlFDUS2NoptbgD7
84vDWBOr2P1HlkzUJmqBWkAZ3Pe1844UPd0wKoyU1umUaFt0eumSARA1L1LIl841buD2H3sVvrfd
Cc+F94AOoaOGNITF/f3ga8l9B2NMa6PtCHmgGcr7TqJp1n6HgLHD6PmayubRt60Lfmcvs8ayEQhx
QZfGHsz3xCQMNuvmWOnG2xibT55b72PgG44Vz5S1nBowIGF5m6QPU1vf5VlMH6A/2gOUJ6Vm3ohj
upjfIAtejSK+R/nj0XSpHzgehfZFmGdggIASyicPj8QmJlYD0IHXRZzl9WYxKvBKCWUqW6EKC++L
Rc5F07+/gjTdpMm0y5rmTdMt/EoButv2m3o06lBYtxxrVjZEDFi8L5n/DXheSMYOhKAZvke++wFL
5KXd2gEQx2nCUYXH0YPbmplD47LsfOPViZJ3p3WPAc4gUeHQ8UrwqCm8U4z0kNTKc4DRO35yJjWX
8UINHsyOAY3K4EDdSZtu0zwIkMWgVvx6lyfx1p7iH9RTvsxf5rggZ9RReKDiaUe2oozEh2QJvmgl
HQqWpe5QFDWp6t2iVct25MbPBStb6j21fvmjWmLEdvCinY64O5ycrL5pGUwtK9F+tKxkXSbwRvPR
8V0MA+DMXFwszTk0l25CQkeDQNVkuoRTln+ZnPkXNbGvhCrbWsqPJr3zYauHymAb8S7/NAsj39nl
3VSWR2S7qIu2d8tSR3vXQKcnyP0npFpu3ugkZNjjsW9wKq9gKIWF4V1tVGfCnlSSomh5H3mIzuCJ
c+dSXgPtcYbRD677Dmcub1cVD8TV8RYl1GXrpNGtnupfEiF1t1OQGwPpaN3Y1aXm3E2zfswkQmCi
6lSXSW47f3rHBvvdbdn1K5tBqIPLZ0/doTxYGhMShvTTklkptt9P7fiZDLI8VECUkbTFMrOSpFFO
/H3UGGvjgsFKQngwoQk/akO8RVQfQHXfQQX2EkA9bn3SvOzVmsmP6tI8oMVFepEA/9YmUqqyKd7s
0fLuXIPKcaZ9ocL9hHqSFWYFG707UaM1EVe05/FsZMaXmSBJVV7AwNioakSkg4kXCjTRjpmGguGU
2wdWvw/DiN5w5EgPCO987yvo9NSXpk0z9TdBAzWZeKTpVYjlO8qqKLRU7OlyHu7tsTw4Gju2jcK2
EF8HkzEyZuXXPqBwmluus0cuDg1Tym1srhdzxgIwGvvvc5Lse0UG9rD/DRGUJ5lNtVd4WtyTon7V
hvnippD99W7rmd4ErK5pNt3YY+njHEZ0CMrZxMODuomnw24ZBYqCCTk0ANpP3JqKzdah17VBceMF
guF1LP1Xm5qclSuvK+yerYvrUZWaS3LhvEyfsqk+jJF9tE35fegfcV93fOO9Xui88t8MLoJ4PexH
RZse964zPOt033EiQlARJjA9XqpiNRINpQMlBE8Wfcx36mOIMuKd8PtvOJ7Bp6I1WVBGz+g7+SUC
W6zffAWKrqE6WirIxKVxGJIfzQDQ+I+PojbCagRYRL0loHc1levXCSc4qkOgqLfJoyicvX43czgi
efUrVICtlb4uy1UdN0abwuT/1ZsjvqNPfMRpjZyVkLOarOptAfWf5i++2DawMiS1M3Sl9wYbksQ2
RvKzhTny+rP6G//JoNlAYThY+BSvrxOkGnW/azIKFvr7eGyEtrGsZP1/5LSOZBXAcQ6NxmBEbDrg
8+ot0vD26mc1HRGa2GaogjZDe7QEsC6U/x5Zh0KDit3Q6Z/qxKpuxjyXI2Cb+ySRKLIs0Ih8AuIh
0krhUAaUcComzkECLFPvUN8nE3lOYKmqc3XautgtZXSz0uCovlw2/U6qC6BxbeXTiV7yBO1CHU6d
l/paTV1OBTdcXTvHqJ1DTLalPp34+mNDJ9soqZjw52aMQnV71OWpW/iPSw04K3MimqNuVi8kExYR
HI01Mdk71u89Aj2bktdaOmCzB0WWn9V7BP1+3X3XSVtQKDrrvLXNf789jfWDju1XxOHyIAIG26GC
QNCOt07i7dVLSO6HqGXAuOA6u3S79GQoOmRYo/hQh9LR1ywNzoai+9w076OoruqQ6j2BwOniUb1D
nVMlfiUP/zipmBfVCWN/d1JfxVdcRiTBK5LnrDXWr1OHc8f+yGEslJBJUb4A7kMinegFd/tK3JfN
N13QxPIrUHYmhcUmXs4dbFgEBrMNyqSwsE06HbGVfnoE2xazKhs1A5c7Vx6SGJGQtJivawMfFaFP
ttsXbWK4lk69X5LyJc5M9LyQRO7pmJsj3Ei81RlLyjqiYij6SXfJomg6AEf4lFgsTRPd7AX6BuS1
CDFVp0ZO3AAekqG09iOjoMdmYz6RLbwriDgNd+9xhUHYNQN1wK1MlW971RSx6xdbQJc0S6/FEmMW
JPIt9nDLMTHL5GTFUECH6iVafNA6nUHeNCL+1BbnVgxP6r8yqM2dVDAxBQVrAQ2tqOZhb3gtHSw2
EbRDkk89GsQ+9T40dGDCxpm/dsDK6dRQotZTKt+oUewcC7iB1Xiv1pJ9tyocJNy6CZUz0oiu9iBv
s9M95zHx0OJQZMfKlt7dzJ5hD6Rx+smbKuc0qw0LYVe1olClVESk0I/1l7Xc7dtU0zWRosC3bcry
XlP9SiQxuNslDZMGcWsztY6zZqfHoBHIRUOEdC2KwnM5XzusNTYZQoW4R88bV7XM9A4ERVvlHzYk
mZ2IyR7NkfPHFAvdV8TdMIdB8k7XOiImmvunsTGOekkDycRRPNSjHcIYXytpVIj85aByJcBfy94v
Bo2Wzu9FaPf6s4Rvs6WZdovwikEIpPI3qkmBzlJ6BBSMXJRqThI7HyuP2kGVUOg2wfUhcWnhNw7Y
G3XfMAsoqszjfLBcUe3NabjTZWGf8Oq+axTJcB4xRxpVM9MxYd2rEn5xKgWnuSKvBFCxjQ52tWBe
p4iBwNWjlm2oNvRogHsrxHMcEaSuA933YL30lbtrjMDZ2VPU70symdkb0kPV0vSrStkSYdF37tWQ
xxYSI5HRyfYOSh6zY51mjafaQ2cfYbbSD0H9z5nxmCBaoq3iPGI+FQjtbYmmD1SGjV0aZPv1q2tM
lwApaylscCXjbcNqQwkM/Bdee+yp5GSWePhJKqjySsVlZbICc1NwsKq6ZEs6buE635UIR1L7ct+K
yW9COVI47QtnPwTELUsKN1bMh3Tmk17mhI5ORAUi7MVSyIyRNRqJum7SjBXJcKic+qWsKDUno4ej
3gzn1zahFaKv1fNs06/oNPubmuqGO+HcWhlJdRinDyJOJdM2mwcwDXddi03cZH7TDZoTyVjA06W7
Mk+QlvuxulqJ+KDfnWxA3gQ7uDHnPqqvfZvcQ9v89ItLEBAaYb1jh7NG1VnNhahnbGvl9ArWpQ+l
yxpg5O7GHEgiDL27D4yTEVMnnBLQW9CMEHOjz/y7naoaiitKqhScD0Fe2C7pzR2ti0G87xVARLqR
8AgOQwaE7FRStkmCBMFP1T223ZFWFzykrEjPPZKtql20Ng2agr4c4ccNXgLNX4VcUL/ptrg6i/Ol
BEFIs4fGDRO4l+ZD11tvaE1d8OhFmknc8kHcD269YzvY65lLz2fscQLz6AiIvoL/ts+j66T3FHB9
tFoWcHGVRVSmvmSkE11FxtdCiltbYNyAUiipKCge1XcfaZZBZ6U6xAQuXYZZgVxzVOq/VP9sBeYs
A+swX3oHd0ffUCuGqRTRpyVHs5N866cYaTFX1579hGMVkFb/rs7ym2kgFC4ZC+hIodWGPl5LUxuc
t7cvRpRWUfRJul5H0JsNv1uC/r7tyED16WsSt99hBZNhDiB50sRpYFiCkQGE8mIs1IiwHQ+bCaGv
Xok5Z5h7Qd4BWImY508AYnBUM6NCEAc7whgWBxE4hL5mPI59gZQKrMN7NHP30jHvESn9stD6pnTI
AHEHknU4HXTikYFlHW120JPanY+NiGyD+kyTDVpoP0GBB+khMiSzAxcVXuHcMtf8kH37rmO0vLMW
YoBKh2k/8AgCm/wiDg3P+91mxK1QqX41gOqGEYFv4t84bzCSQCRhs46YviF7sHt/79GTKmnONXH7
hkHIIXO4c41HT9vrPqvMf/kNnhrbH5X81ManVJwqu7/LC4WLVS2/IsWjyzTOuoJ1QvQE/IzUWJdC
uU/kAKAG9f4wiqub6ti5qsk+0bzZzXP6qZqCri/fWnN8zuG/dCrfGPAhCCkEp1itu0+Mmy9Vo210
zSZwVb2zHpSIFMG3BtuKcWIBEhm9zzpIWIRhk2+HIjv8e0Cz9S9mfrrhGviAAq32fAvc+V8BzY3J
RAMD2x1Xtg+CF6opSufX97Nqyw76DLmRB9xSRrRhlWWQCVfsQtZzkyp041ZooK7orBMbu8Iq1Smj
QTTiqikkoxcTFiEYfVp/c6JJDffixj2pz0nsHsykcy+zRYajy3NW9ORvA+3IQDXwanQXSUC/LDH3
7d9fuPOvcPLfl215uCJ6XvA3D1pgXKJEMbg7kqYdkUt8mBbjEniARzW2ZkQhLrn8FIgkbE3DcTa1
b8CRNxTmQvwXe+exHLmSZul3qfWgDFosahNaMRjUSW5gzCQJh9by6edzv73oqmqrttnP6t5UJBgR
cPzinO8k3BB0cqgCKFdK9HezlPkIlAAww5MfipBPXL8UYEvw26+l59Tf9Q6vnnqKMmDDiKadgS5a
R1PkT0MTciMgQQ61+EeWTUJ+TlMpRZ4s3o+/tPZS4FAUjILCer5RZb2PDSe2POFy16QlEsPR1+v4
ANm7+q5j4p+Jv/5fXjTr3xJa+bTwg5qWiy+f5e6/vGi+56feoFlASWILARwewYUdpSdLIrXLnZqn
zmQtpsSUSh7B1uVY2ozj5KOFhuXilQHEU0d7AYJzjUD7KHHMMlJ6LQuHh+fOJW1cdk5BwW4Gl4+Q
0MUDY9L3v9RstvUymOxxF1okKW6IRoD4afPQDRMPVUEG6S4SDKXlHfifPzPev39mLIdDAxeGj5Lx
3ywIEbllZhBHLcyH1txBRdRCiGqe4DGR4yZHmIHXUIrpdTNhJuiDOZciPU0aXeNcisClmjycw3un
gotWe1sOv8PictTlw7GtkFiqgmGq54cJpQHEThoJO/+YfV6ZIgieCcjjGxqMW9BAcP5o5zAf2REF
GJNk4eokOIPxCf5klR5BK263o0cyUOSjpEomFB7ZdIBefEiWWemQkpG4LKetjq5foy2UzzZbGMHe
ie1jKYVYfjRUayNjDWQxPoppwfdBg/oz/dBDtEfR/JIiTVi81sUPwNOVdRVkciet0ZPzjptJsEHH
zQDMPtYosf6XcE1T9/79APMsE9OKhTHDcr1/TSN1es2qshnQDDlxnJAUq/vOT6aNaaPZKcaru7gW
oF6PR2ndn1y3hhEziB+eyVWPsNnsopdZfvgqqbOCXHAWQX7nO5G71kr+kRYXb3jlGS6wv/rrUGqN
o+32q3aok61mmJ/6uHyRB/mB9mwHC/jZDLIfP+XgyLUn5iw8UBsAVlJVljbA8SA/3iV2/7HkVbWd
SY/GLvReSx2nHTIb0gYRA27ItjhBXyTZSbqHx/vAm7bd0p21GmBmOhBK2RTOuTBG5+wgd01TKz80
rEkEX/oy5NMpDIaG3ymMYzhie8vr+5ZZHbyZDOgKBYJE+OioydHObqqRcWOG/ZmjDfNG+SE1+F7t
MuzkwJPKMCVnszoU6I71JQWxDaAYpelxm+wnC6IdaVTof22qQKWkUn9uUshZjfagD9FPgcVXSyxy
ANovVVBGeXVzNTaYTdEDSpF3hhRuNZ7zvITNRfbFURX/8pLmGJThCyflh2xN6aKhGcvZkMi6X2Pg
/AqhCqZOj6R3wPy9BM2eMeSlJtKYsQ01wlIOeGzLdykMouIHqAZyEw3jjz1MDzBpz6YuoKkmaOhj
iyp8Cb7mInqFFkEkG0rVTnyWUf9bM+XXAnm0Dmyc7FginDyfaDex1qZ8UhbBxk4nqUJL6UTjurg0
rvecaih4papLVpwt0BkpBgH/yojez8TRj5xVqP+lb+tl31EM3HR63tNHNvUhRkPqM0TwBKMOKaCz
BWunlLRTu+ByTbIbcbWbaO/t6rk30PPXLUwV2QpTyW6JSNPBbVgPflj+UnZ7b+Gb6139GtfmL3WD
i6bC6V5MDyIZUABUEQaY2rxVyQSFsKHHbxk8RGz0Yr9586Px5lgahw19z8ohfsihJ/eJlzsGOeWf
EdAWGZ7+ONXlYxWXt1n6JggVxxkPjrzl4a+HRE/FdvhMiGe6CYmDbCxs7qrt7jQGJ4PBKGChvDek
/LHU+IfJdBQxqWPRJ5N+TVMfWyHOhtHw9GBnlFn+uXJR+CedFZ8bXmR7gWgSFcUvMCDb2sfIlo4s
rtmMv/RpaZx75GmOVq7HMY1viTkewamMh9KEFuh7OVCyZQh3GNIYWfSgFouB5wn5vnt7ETeH3vKo
pW62qULc4L4/XsZ5+e2ks/mULsyS0+GiCbxgCyYWoup9UXMcNWTxeR0Tpxi9py7IwfEq6R7H3Bl3
sb0rRGuuR9MagBsGhCZgrOj7bO92AIQmF/xkCXaLKWlHp2qzuOsqhD2INIlib52tEgZJwOVMpADv
xHaSVDtUZScrrUiZ0IigXWJiTifdgiK13JlMzcnV1RCyFEAzutk8LcFyJwo73WKBuWm9AYnJho+Z
L+l+AdSMoOtXRS4nD+862o1O+zOZ/K6jMWMoTcM6KcS+5xGGqP6PtaGRkmKumfrDYrjmDvnaodIt
cyNc69kNyuUUdK9jHbvMl5CijHPtEKMk/7djGdTDmCtFOqFXhOFqes0ZycN0qMNFO8de4p2a5Uf9
opW/o/4PRx1LUJzJvHpzsuU5Tpqg5d8tiNcPtu0F55Bs971fWG9xHaSXKQJTbcHhCYzcYTU1g8Fo
y7ue/udQjss18rzkkCWZgXMES25MUvo50wptXUKaJOsI8IsYTIi1rbNXV6muwvJafgyr/SlDNCxh
WTSIH2JWKv4M84I2dF2OFrmh/rA3o1mQ1gBRrqvTCzDAYO3EfDu9BIKo692hkihlg+Xh1jLQ8bYo
BM9+/lr3yOtMJzqmXuOeK1mEkEODnm5qpz1mswcbpvhhdCBBGYxUUupOFi3Ta5DouyWeYZeYX9aY
pNukN5uzXXfNeRLGnxpx+i6fyv4sKhBUKGQiomDnbToNxtGzC5Y5TAnPo2l7BIGxNuQsfgoj/xUQ
W4zJTkfOEmI6gk3dF/SQlpWcx/nB6eZr0XK7iMC4maSz+ExM0A/CkT9AuigW4+THp4UL6JeI1CHg
lntETsO+BWoa9XO313OXLrkGTXlyNK9lkmGthoUlyjqZjRvZFt0JgX1yTMoQ7THOBWaEBjx12sIU
k8nJ56TmwZOQfSq/RoSU9zBiy1ibHnyALBakPMg9qfSo0IwRVkNpVrTGSSmA0xYnSll2KLO0Yt0Q
Poe9VUDeRBwJiZ0JcDr8RC56HfRiF3VqFbLsQ179lQn3xc7hhMnqIh/mcsOebK8c9FHX/hoi1I4+
6z6U3NmHP3NMLROMJ+lncCCGIyshSiTcKml0NkE6ExiqZqfcjU36G3jsWcmzYT67a49CmnUdKSMm
prXR1a7oo3bqKpVgWo6IljC/TWKDqPFkCONqQJLgJm3XC3hH6K/Pqk5qZh4fY5TvRYLcKguDZq31
dGeMaQwG3msI0A/y8ak05JhfUPU3nP38FJJ29biETH/zNv0gIoFHGbJzyvTmeanzD6mHlepz10KB
jrGJVeIk45s/YkyQhMXDvGFqPkZEgCCMJf2Ur1SRxoL26tISc86kAytOyh6uqgHiZKeEueKq7/k+
HdLntEZ0pvU1rRW/o0wyS1Tpqw+l7SfCpIu9eOdlSFHzdNwb/fi8dDGsboKcYPuJuyYby53ekutB
3a0EwlODjaCR9I0Bnf3Wk557hJQ/FllRK8xz+Mks+tt6WgjyJCrW6HC+JqX0oAbmYdLqa6MHz5Gz
sKs0b3S3eEPc8dlBuZtn8c9SZ9yrrKB67TmdmDi4Lt6BZv4YfBQqnV5vzbm+1Z59IHcZo4lzUA20
J9XGfevdo5a4H/PW2g0tKq7Oa46ZmqZJP2CgARRqbgrDkkczlgiX6Wp5auGnLpn1lMmBZiXdNTDv
g5VeB+dR9BQt1sUx0U3R6Q8tzhf+G4/MKmevCFcsQteJTnxzHTJFM6eTFVopCxlcVFH4PYiRulh+
IhZhMYukjFwlJlAfuVRVw5YppD/xhuzNCzoyNJtfWNOOEfsVfMXpCK6O7I6Ei26PeY9cxZ6onoqI
usjFMGD1y4JFN/9oNW3XZtqb+gaRQ16nVCtbxUSMstM+S9OOzfnAaVu/ydpTzQ9Cm0qkdqKNrM/b
unlKWV1jkqH2BRq0Tcid3QitvADdrGAyeY/ZbF1rrbuLPW50AEepQqjpUYyolv0t7A4KTJ28oTi5
OqbLfJxLkwSY0YGwHk1vOpnpW9Pj5egIql1FTmyiQ+AvEotTrKFagOKUen6A0gBjiAbuXPfbH4Jy
O7hxcOmkFTWWVqRQt7g0mz2dahE1vkTgiTt/iL606K7Ec860+kW3wp9KWwhwRT9ZYt/ZTF5JTT4u
t7HgWolyI/9IeN3aHsp7wiA3nD5YXSZYh1r02yh4DWWVygN7684e2Of641DOwbue5z+GiVlA3red
IR5cPwfbUX2nZNgacgCSM/nF16sf07n5GpicWvIaJ+pfUEvwzYKl4xLBECUF3UcO3vW0NNUxJzhs
3bm2TqNxGDVunSC0nY2mjRsxWJgb+9reOwK1rjUlP2oi4qN0iLSwBSqWi43N0l39tiZmUFLGk5/6
n/4UXJlBbWW9JIZ+qw8+OCQ5qlLWoTL6KBwbh2SfwghayLeg9frrLIt4o8cy+Qim9NOPxHch3Jpp
dIWTui82oRcCUTV2s6CTRyTOcdjimwBtNlkjRbW1r8qeBkd67loNSeNQeztpWpH9uGxJnJn2mpqM
b5ICj0I/M5dQ/JS/PrE+YZpiGJQOD9UfVYKnNqAvzDMyV2QInpVxSjkwDPmhIpH1hRxZ0GVU1XIA
p+bWpqyaZYJR1o24bwAqoCuNsPxS+OVST2WPRbq2uFFTBpGHfgK2PhHuoBYAyp+j43Nchai/DG9A
Siu7Dtv013G7GyHyuhCRZGU/GJqN9/nBDa790u3z0iQUEO3JMW4NxFiuzxYnzk7xTEpmEb/0tsub
4ZwTOzoatumsrZaM6cR16ccQ/mPS1a7D4j52VRGuHekq0zrogq31Z5anbEoPOnYNeO8G4Tn9Gn4y
t+ImKg5kY1YCSaseu94WfrHZ8S4qR6wOLGWTF8EWO+2UGe3aKGj0yWBy1+oS7IQTdwzrd3LH8KeD
YNJIhWungqcrJ1KS0yzWUC15oTjjWoqDFHwxpNebMYMqtHFd9EtQHK1K90CdYyTCrHFSBtExOthO
T2vUbbB6asW9WnCqJtcc8O1Z3qXXUvbsTN+bvHy3yCqNyuXajtyoynUbeuwrnXrqd9Zv2LHPgdZO
m87GoBZPsE0THTJ86n6V2CB2Xe5dqkLCAT0G+dWsW8cy/G1DklwZwJGyKDwoTMfca/Odab9mkUPi
6QjLV018IEfh+Wv94sJs+gSvNUKJnv408/hTphr6Ty/lpiuTdZbdkhiVkE/VVEqLofIsK+eJWOoj
J9pzYNfvauU2zzzr/G5+hwN0SfTlYcgXGJI+FUcbpFKlUGzqIHlXYys1co5E/9sLl/sJ3fZYes9d
PRE8U0Aed5/JnrlrSmfvy/61Z1SBagzPluQ6hBGZ5Ll0ecl1s1tjluXiVT+p6fAaRo3kAlGmjHzi
EsE5jKeW55168iVVc2t7tsdsM3fSgajurtSad3bdnv3CRLqUvtgRP0qZ1MegR0MXdgCSqObqjuNZ
3XK53MiopYZcFPXDbw/yPhNwvd5n82tm07tLvpeV3GJH/yp67ktNE7vB5eQMcmgHcnLse2hddcK0
1IX5afRbg72qVph/raSNZlwhiXKlJ4rgJeKknCe16VXvIVILdvUJQ+eGZX4D1rf3JMjfe2bRxJNF
1kilzsnUQ0xkv60dpylPwPmLH03Xvgd7+NWF4wPjMBYOaQSg9EDQNwUCAwz1aSCtrtqq+0LNEDQW
LKx8+ILMJ/dQ1B5lzYxoM92ozYVaYHXOZ+h3T8pLFGBtXmmIGp0laQlXimYGicurmDQkDaHYFdTD
zB65VpuhoYRlgeOUOoqUEVSdQbQAZox7gPuDQSIYAzlUnZZLJD+QFXGylI1sPi14CvSgR9IOb4Ev
vb0cvEbG4QsRHAuVhuIBtTeF0HSw5BPPR/KJlTu7yXrMKqdNDrpG+gVhQ8jZl6y0DEpP9Sonwn4b
qTv9iYGPsngZL97iAopLdfaS5HyjLATcSOsb9ufZjn7kri8W6FOW+loNyV59LUdudZeKTWrS1M80
/j+FxqAJuvPJ551fK2Ox5ObKU5+x3T5r472aARHLelPz5ikyEJyyk5BbF/RnRPNR7bHBrXYJ3sN6
7JadXGEiNWPn5fO25M0Ne/OvluaWQMYXrA8sLphloKg379JM/FL3UG0Y486bGgwrXrmNSjIUOxwm
klEjLXHuVPLx96ObMtL60oAv3bye9pUxpMDFFOzxllBmyDvTH7IPBkf6Qh+sToqehbYxT1tCAj4m
+PS8GK9qxbHkQAkq92kWL/23Q9TrimRPBF/eFV/OR0FLTSAK73zLkrcush/LKz7ifLzFwYzdMjLU
/tv2YKKhPVb+Sc2nujUrnpx5W1xmCRPIgcjuKoLf8AOUNn2D/LCCG0d4IqdTsmxhR0ZEbtsBlec8
kfVcLFEIZB7dOulAVLIRh2jSzE4YGdcstZFP4dbUiAYt1y6uoG0RE1XDpJObnBuLtc/JmewHM2Jf
pmvzuLMxO4+VfbCi8kcJBpDYszMtus1oRd3mo2k0A0V5fiP4jAIlcj/wwhzkS8ZJ90sP5p1sZ2Lp
rbXb/CY8nvxy+S1PvaQi3zWhS03Bm63IbP2SM8ixp4ZUDm6eH68RLB1IDnyu/RRrsI7XR9bpFaPf
Hp/oEjrH0ZUcdPkjiGFi7F0sq7oULrrwJ7XBUEznyYeNLLkWKTZrnpGof7voQG7jR1rp/Tp1zI9g
pl3KuK/iknk62eWPpHVXqxp6EX8OW4A2pDLxq0at5iIGxtNig8enhZDRZfXjnLk1HS/Nn0wuDir8
sb2zGjSMxHwsVLGCE+pWFGTs+uJHvqLyuwmroSOTjo7WZCUiZ9I5aHi2Z9XKcdJLwQR5ceAmqjG/
TmMqud05eZPxnayclpQSjdp2lyUxruKCzw5rlVfdYAwT4hHNjZGUnuWt7jHgwm3GY8NJCfzZgN+x
nNWZ0UpfepIgaErxT4JXtM5hM+0Yi2+5XBo9lul/2eKpbKbeo3X2meUaEJYalzFpSQj0mmojxVJB
twvXTZIvGBOx3pEOh7zpvnUWHhoYk7U5cJDkP0hHGe6G3rE3AuYpdGC2NNw63bBBS5bgAUkJqqiG
P8B99/Ljrs7ENIn5dn2yU/sQV8f1n3mslCjBVJmpCx8pv/PHL7FA9PklsYVY+34Rnthprsdac+Gd
axAOeRz6sbOjj7oqVIEhTfFiZspbOpilcmpIdf8Iy8PAwZgXRmlubZslusjay/bYh1bRcp3GNIRP
2KDi817muiVp0n9RwwQ1x9Ba4gX6wXxScIwmm1Hbpi1qT/xAQ8ox6geCHtryTiIrHyzBJ2fhYeOa
JPu0z4vNoztNcWblfo9d42e2ASClGtbT2nGeZOQDeT7LYZL8zaLgwa4Hg7Er00MvMS+5V96RbQmD
xJ0//fFbudTDOkVeEvCa98xqfJpUp4ovAqeu7w88ChZ8XcFo1kAw4x8C16C7L6R8DhzwZcgYUnAO
WWHN4xqeqJOfhNGzRyNmne277jF9HOSjbqxeO45kOVnJCfnh03io6Yw8EO5SPPyjGuhuaZ8sq38d
xslem7w/aZrFpE9wK4esSzS2tiMY62mcBO054tuRBsNz0++0Ko8zKUwXrDMr25NSXzmoR132Psf5
pyk4ItjODQRP6Jx1SLZMD3GGhkknrrd2hZBrzNxzHOozkjr7IZeKj2wcrnVjLuxr4qvto8FqFnRw
uRRPVRHFu8NdyXB2O/BoiWaXMI6F6VvNlHSjB+FGSS4616fzdKKLS5GyrgPO43D59ihs0ebgeimI
JYPQRTWqL/mvvMaN4TRQgBqPrzclzkaR1Skit0o8JFy0dHNEe9qGHErk7/2aHEupGFpj+Ey6dt3H
XLLXfJCJDLATSe5aPsnlTkyRd2KXBUjtgGvXbO1HI11BDVB4q2uqkjcFV4nT+g7k5ZN8btZo0Bnc
92cIVdjIZQufsB3yDG7zNsr+lP2bOkLVeVYkH2Sfgm2o0FLab1lArnvMfMAdQMhPTXPnsXvd0eZ/
EJO5NfLqQdTfg99/VjV7dT/hPctMSrYYVd168jBgWumllUluco2nUCEU4xXk4zXz1w/Z3RVRcPDj
EViw9WSRcr7So329XMxBSDxAy7wG/fLOroKzpoX73Eh/KyhHrnHC5XI0jYdg1UjRRxT6z0FHBRZa
VGA+x7mcfnlAAZSmY1zEafTjXygOGe5NKzXmrFj1rPET7oPBiw8KDKWUXmO9Ip2zZp7H3SGXf6mL
iNaP0m8kT1RGIXlvdp1+K7CQ4/JECUqSvYT11if2d9JmLxJgJB+begmZmYC7L79s7xBRfql1HWq/
/dxWb4tPHQR1p4LtIrkNTDmlZmjoUFu2bHaFvPmarnzGonlUC2DDY2PHgAaJZXCDBXgfIvfbYsrg
qI3QvHfhk2yfponyvgTIxEqSYd7gSYIV1WEuJX69nd+55Fivl0L7VsNhkxwlsDYD46l+zYYEIavD
+260KOGLhuRqmgMURKQh6uznMBX1uwHxmwzuRickSwhncNd5C92bRfxjL1DPylefDzciLhaQeVdd
GBNepFYJ98JB1X6qdyu1a5yTAeuz08xcuPz4PvF/NQgfEWZbAJqQ6Mb7yU73XeK+kYSC7SQKfwsp
qSX+Zxu0JitS6hCrId6MnvYUD9VbZ/j1hvXOOnC7K1ozhPASJSa7tEkikfD7EVMQv8uZ75BnoAM0
hp9yvF62z62N5lq1N50kjak1at8T5mwXBPs6X5kz4SiUOAnZ2cjpKHGDP0ULj8GaPGyJtGwZf+xJ
+6yUgthIQ5LBvye85E6UC1IBi/7MduoTtE7Jhvc+5Q2R5EjTTHw1sopWAri0pdLylvi9vk8aGopc
/qBCVgBdf68d3CYH4TuBDvaN9kHxu9KFx3Xs79DN+3SAJuw+1q1bF2l4W1qCezkkaIRQy78gkBXA
XsN0n+V0fCm9r0JrPiXRSvaMLD5e8LQc6oxsLa6ojJ3LwtCDITI1o8xvboInsKW/cBHiw+Qk57jj
XLnli/6s2IeZvPxAu0w66Yl1ioe4lTQ6SCL5PrSQ6bZnhpifaspiTJwcghCnVm9eSub8GE9jZICx
tZEv4bykFZc8PPrynizL0GKBggiGVsvKilfIunItoCSUsvFUd+4i6XqyB1OzJ2YUJ4vqJbPzP8QI
oRPlZ/Kr5S6v/JNXsa5b3D/5WGOTQaKr5z+zpMV59pcZT2SdJh+W46Y7wXqT455lAAlz8t3QGDKx
swE8PvW8p3b9iIWPBzprPPnHJiXahEtjVcvKSr7MqiKW43TVX08yE0XRiuTfnqHDoRanZFYdYAde
Aedxep7lQSGf4HiO0g7yXj8liCRgehPKKX2bTLYtIpBy+mG6hg98ye9Oy8GrNS4FN5waXolFltq+
HN/Durx3CQ5QKs+lR3Hd1P6jepIMqHzAHemU8uz3k4pKhI/ouwuwMF/yk00sqvwhhp6cov5dnjXq
2e+Ey9VCeLRFJ2rPO4li65HjrMwo/iEqiApVj89GBdswLqpfXfk0W86zIkjJote1lo+sCM448CR+
0IpXSxS9dVe9Fe+VZn1VD/YOrr6zaSreUFlVqIeNRqYdWSQ7JJEg5ilV5ULBvLbAElb2MByTYjxi
k7pHov/aglle4a5/LsZHkbNJxhLxXJumxSIRLj2Fjapvodtr6zxcxa3zUjb1+Nc0zpCxio6Ds9GM
rL9UkP+faPw8V9//+NvnF6ZcAse6hqzHf4ITG4aU8P0HonH8R8TRZ/E//KP/Ihr75t/h4AaeYQeu
45u6hWZu/G67f/xNC/S/27qPoB+rgas7touasEAyIv7xN9v/u+EHCM9dNFu65RhcxX8hjW3j727g
6JB+bQNVpu85/09IY/lN/jux1/Qtw7Jsi2LPp57QlQD2z+djXETtP/5m/J+a+RLxva1x1kLjqWvq
8o6sB+dUWg59dPB7MqbmhGpHbLys07elKZWT9SzOwWJc1a96+OGnPAseZrTyD7ief9XlMp7VrxzG
yoQni3yHPPePjfQbedMDQTgE5RUNXaZR4XMuwvhkji64S5Gfo9Ql/ApvOiVYjwPDIW/Qqov6cZqG
dwi3LssGQA6sme/NhnTwMFm4Pya9PZmePx3LMb/ntb61HRCgwnPjneuGbHkCvRGrps/JoUmmgyPM
9t42Oxf4xT43o+jBcPphM88FNz/8AOrsUXyiOjjk0zDuLDHom3kyiic6CsH+yGfxJKfMnQgh1XuW
/bDofUzR5d6G0NSe8sT5tGAhP0yD3ZxjR+Oi6z9uGY1PXm4TG4mQd5MAC5Hwng+YUdUam7H0UzkD
oGaooraJssMkcyDLgEHNiT485VEF8soPLnh6xSoTaY6hm1aMt48NmmV5V3+Gu2CQTgq1IhEX3x7u
ZXXeYLA7Gp02XFGX7yocHt+z0TNhH9vgyV9QI5BMth8o+1Ztmuj3pRm6GzXKjAfyZqO4HS5u5z65
TBj3Ji4UrA9GcV+UqHARA12mbj6UbQy2qZ1OheyrewdJb8lfv6IpGLSoucXM8MgPiwHwssEy0ciu
+emOuh+5N/ze4Vk40YM/6uld7qGaDxmYsgTez67ZXcG0TQQXQVTTRsd5IDaI+NYkuROd9pHNS7Lt
uqA+A5akPKtfo7wryRmlyxR6BbI1GNmXMJWbh9Q/T8xhMAd45pHou/bgmwZsCTNdI1A2bm0wjaSQ
JshCIMasZusekc94+m8HxP+AyDasf73hbO4znyMBHIfjIBX+Z0W53/ZjFjZLc1ZhR0jyXParwwXx
YLmiWbxrdULXHSt+6gBeHFEdvNtQAzaCbQyLUerQ/3w9JqXSv12RrYNPtx0HDkHASfDPV6TFZIVp
fRmdg0iMxyzNsRWRaUfGyfjYpzkxJgN4wLaG5uf37kdu6NpDWDnnBol/HVjNG7N/l7hCY9tluX/D
ArEg2A2jj9EeLy5bcR7547vH+8a+Komegz9V4Mwbm7n3WbHK0N9Q6WKlIYHFDzEbOiv6Am09SHld
WYo7l2DoumS01/X8w8iFjRVJDyYLyZH1ErEntkf30zn9cu/N4DT6/FDNswejCnl5Ud0bme0iRrLi
rW5A5E6aaLra5ETBLf2tDQtD2FDz9i6Ym8ZekueoB2NpCO/shfjqfH3oGDQZ1tE23LtUM6I716B9
NGWrCtGiu8ub4smcNRr+aH70G8x5PM5TM7Ev0FBPrqnZt6UJ9yI0BHbhEQhHMGy6pDKf9TWrl2Jt
U87gHRofp8pMDgI6I3pk7Ga2mI6G5rFOHn9ySH57LIkvRuNyc8cs7LCzDZs2EFc89NzGnl6eoyi5
ML8Ktlb+nuddtI3HAktZFnSbLjc+A79FlVMs7j7t+zcP/9SG4ig9JmMNWTLIjqwVI8ixHSlzncDs
1C64kPMzNkeNCWWJZja1hocCc3JrFkcuqTwwbGy2fgrEKGkx1NfjdJlA/WxZlsewe+v+kHjGyjSG
L3ZnWCaTUoNzvqwNI7K3Zu7NayZZqPqT8jwgKvW9tj2L1N+0g8P+3KGJwqX4TiiAvsd7QKceuS6R
hj30526BOaqxpa96vmgi75HG0Q6LjkSnDec3xMI07nOCndjW4lU3B+W5tgmgmVoTQyyKnCyogm3X
svayhW2fzWV+5me6Jz7xyXZB7SR2PNyxssU2CxozYx98VRsr2SR4ga8fOkEQRhLYUGiUw898HeoZ
rCZ3BxqG0Nt5De1w0yVrsww6CDb6ofSt4OKE3gPW1XSXjCTI+hkg9Jr46wsyiHtsgNqq819qh89A
Fsyk4VjhpxPQZUYBGeWVQUzVGLtMYZ+0XguRXnn1nS1r7TxIH1FPCJf0jSIog30wDUTOWRI60aOp
m+ya2BEayM6YHn3mqh6hASzC2HzOEWZfeyqOxEL1q6lynizS2e/ppCtjsY6tZf4htg8M14KTMY1h
s9reK21QvtIIsWuwgW7rpCwvc7OpkPHRmk83uM/tegYgWyWNtglNPdiGcHJpOaz14EKD4VEM3DRh
6+GBOV2182Bh3q52ZWdgy2tz4rqHuNjbVMEz+xQEKQye8wKBAIqnTT01zhNKZAA1WovwMHugJmm3
haHbG6YKEV6jKdj6LfG+w/wb6ENzsK3oljQB0Nya5g1v2uNEPCgovewj0KTRV548mLk/YA2hNBGa
uXac5nUogpeWiS7g6SXfTwXb/VG+DmXjnPVEm5hjYxvIFsyH4PH6Xw0ZRmvHuHU6wBjNoOeOekge
kwWqlYZ/i6Xr0I96fCkF+hRBituerccfNAHQZv/ki1lSM5A7TX1vO8bPGOd8Flt2/634AsOFT13e
jEUY3oTbHAChxJjj5OozFmt1xlUpi4MG3QwiB+tSTUNHtml8yKaa7sGgr7fHBuXXmByYdbkVGzSC
eD6qvKwJiYUTv0jjLJrnfTon2jqQJtNE3rmmPZ9mGC3bakQvQ2zWzskfndDywEBgc10m59qNhce4
nL+cWzEjblFePY+0OMBMh6b1msPQ9FfkbNUD3h6CJJfmUs2MVGtUolseHC77ie6bgXh7zfseb3QP
bR+dVNgY/i3Qo+Dm+zMm04hNsT0y0Rms/jL3m5prY/hJVpFbux9srgB6oL96dGftbFdze84iStgy
FscuIHLPyzH9MnJn2e6SuZ1ZpLpW+c7KFu9Sl2ghYxOhHfmDRVSYd8iDbCj/QtuMQhMw7JJj7i/6
uUhHZzf33s84cv8JVEkb24/181BY30wqkwNWBybABgNnF+n/zhn5G1QlIY0hlDgw44g9+ugrDdLi
oSZXGU1s+Q7HMTk1Vv+AyaI7Fxwm1yYj0DpmtU1Qcmdc6B6OGQKwY6dDB2+7YMuKuNoRO3stiysa
+OTYQsy1ctznmRlK1jKmWNu2d7hmPrWlZ4nvWpCyFi+6eVFwN8c6BVnmthc2KSPo3Y6H0X0hJpAo
yMg3M/apfd3bMDIkz6/I53JbGtV1JGD1zke1yjJu/Ow7Vkl1x02oLPloJ2YQvN3F5UzbMQMmIYtX
bK0Dvd+1YdcCThE8IGza4trC7atp3Iy2VjtHr2lYYyc1kiHa84uWjA/KjK5+NaZaC9K4Yuy2oD3q
eMQ+ZaY4ONgaDrUjfdNAJwfJzeQzhg9t4Cw3oG4h6Q0fCA51dH1v+X74hn0EwwRo6F036fe6DjRr
ATFAoKj/mYGy3A6zVCDOtCVD2/FzR/bL3HxUZN+Sb8gBG8ujto/QKLgLupGAW+lo9PMvK1/ExfTD
gdmwgfPFNHmmtxhB4bkdRCMk5Pqx6/xvHL7lOTU147kd0MeQP33JKGmpW5ovI0Fs53vGtbKMZy4n
ORRp/D2xC7wNrkPQk+AdnNx8jxXjBSieu4/tTo6+wm4/kje+GeTbHo8sGJZxek1Hokw5inRCIJlS
B9eu1o7lXN/bVvoT61Z1EGLe63xWbU1vHlieX5mJ8jBYjD+R9OmSAUaitrnVuMm4CTdc6LSd5Ys7
J2S1e4X2yKPL/r+Unclu3Erapu/l3xMgGWSQsfg3ynmSUpMHbQjbsoPzPF99P8wDdNeRCzYaBSRk
lY9FZZIRX7yjnEgjq82rybK7d+YmRdcLK1DTYUcNafYVv3N9Avt8nMMqfyprBKb+2DmbYnF2pCUh
TK4anyLTbjZWzGIhUninxJA2CHe9tZUWr41nE1GKV0IV7TUD+ie2GBd5WCwepeWly833Io7560bI
AazW0ylsccT2dK121PNM/Asrys8OHYXkK6RNAeswv8l+pGlwhykD4lu6xfmfA2QdefMTnGhEn+Aq
AY86lBE5VdhounXENLg28wCRL3EEmyDMxn04Uzgc+7be90H7kNbIvMqhJQOnXEDCEto4m2S7p3Hi
ZxBIhbmb0pceBR5u49A5RB7C5hFtsIo6ugKXuzLTerr25AqjpXigh62kiBqYrxnph7Dd8XvICQmH
B/4+pDX2dlBM3qUzldvSqz7bnO4WORJK6sYtEZQX1qrPpfONK+PyWuBgzUyP+jahuaWfbLoQpnA7
i+HoLUs/dF++0V2JvcFODoUaJMfQch1SccS+JYpTkQvy9/KSbNmwWO70ea+M7HtAFtR9zD2K5uee
pszJpA5DUMt5aHr5JIwo3vhGetKG+kGZjXkkGeKnExXfOeI6JxLDvD24FnEWvr+JSyx4Yx1jQUoG
uVVA5m/DjOoKK9RKQ76xyfEo8325q1uk5DLoLDD1JdbE7dRG2wfR99a57+zv1sSUox3KGScg667E
C4UGl8i8SIm1FwWElIS0k6BQYMf14UgLdEWw1HZKaqT/GDjgm84ARNw0fXB23xYi837IrScBEGEA
7MO45XpL58IhdYvik1tE4yrICWCZa088jOMbzegb8VjA3u0ntLw7uqPuUZK71APskQ7Wd5OVVVvE
tqTNDIE4/gC3Nu/JAEPVqSpJhSBru93NhwgKlIRRkiEzH9Fuaz+3PlnnXbVQhoN3FrxZGw74Nvp9
jfgmzmsKSGJr1zjOLz4Vsq3LxFpnC/Ku64MzI3DB+S/u7KYpDm6YPXZV/CmICgmP3mI2kstTsJQX
ORYLgMqq7wEWgLPbwTQ3jneykni6b/c9PP4lHeDx0djQu0eDCjEZ9qUg3vHEhX0LiAR+dAP60BFI
cki0XfNiMnMT+MpsrZ1rW6B2ipo63LgVj7fIIucTU+4zGcK9R5/xmLf3zADJ2Se2k7/4MFmCmEiM
RlcTIMfyUCLRqi2IRI1pHclLzv8psX91eRpc5MqZGk9u5bgXK3FJ2lymudwOvFUY60saeObWlZwc
jBrwoGV232SmQGY0NepsJjD7sW+dbi/kGtY4Eh6C0DJJS7LnTUc0p+8V5p6wV7nDP/We2DxJQ8+P
sJmtcB8ZT0PeFaehpiwZK1txwfIO8AW6zKwAeKNqj2zX2joYxdSf6sLxietPaBsfZXiKxjg63b6q
rGwdkGt+VE5LrFFBAkvoFxX5tNxYwrIeIvphn8An8we3yzihsRAQnkdIFMLrfO2N3TcRUMHNs5IQ
8xDWqMg5PJZ2svW0XT5UyRCcA7Js7LveGplFMQeeGPWTU+6z2dU+gYaWOQdHlBsKfxamZEb0+Aei
LwcWNc+eAECtvTV11sZuDY25ZxVVmbd18uBr0LWkDYbLk5WTLed0ZLEiI4g2vVeN1NjaxsuQ5J+Z
dLsd6t8AYVJ1KLglVymWx01VRtODlc01WUu0mPZYKE4J2IOGPXsixIyeCLF0YSCNQnVsnXxCeh6G
BfQyRnHfj6DtZK7oXdTp6EVj5j/mLddiRGb4wio902Sh30maibxns/K857Ai1tWwcnlYCgxJSmjt
Hdt4/EiX9yrCmnYyi5STSs3aOMW0MljUTM6CKm7XBfmXfbEzosy+dn7w3HNi3wpXYaAKO4NYksI4
ILs43H5pZDHbQiMHn2r7IsgLvNzuldayyPHLHgdm4WtZpvPdDYQsoUZPM1DG2gns90D2hOJYfooV
rH+Yg81Eejl2RcCSOWnIkhvruwivFfOyF68BAxmDGyi/6nX26vlcgwZcakM+BR5TWoVoySkME/pC
Oefq0rY/4znEAzCwLEGgtIB7NhtvncW7mtGLUL7IOxVuUK8mdehcpS/QiIifsuRMF/G4Sny0KyMx
ilB/LVFkml/JijDoqoJPqvGbl5yBYo+Iud039XwvvaZd4ekcLtncBTTRVNG90cwNlU9iuAgzLtcm
9TnrfB4y5y6KsOr0wRNWcv+cOA6tISzo7LaLl2+2fuaZKimuTbFaRRyTUjTauwC5Rx4rnGtjS3Ws
PYV3pCB7RBTz4hR2u5uH4dntbe/ULxpxvMPd/jaAYOs8zromJrkZraOwUEbMs3UoMJ4RcmTSoASP
v2NKEVls4TcdfpYqfxq96jQQ0YyYpfhGmTMN92DjG5sdiqgxH2GY3jeAHrBDwj9QipHtzXgkFnnu
o60jCK8K4vuuSZpPinS9ujQvHUGzr3l2sWXYE8EQ6/sst6yLa0RbE8nkni2DUnCSuxCuNv4VLWfM
vOs/dp6a18qbk7Oa0YT4kThVdflQh25xGqvmiyhhT301EN+HzCcYtXNAK3Z03OIlyBB/LQfJosk4
N3bZl9YH0LlVoRhZsfedNid2hF+/WaLGC1l8o171ZxH69VY1nw14vVlK7yBEdAm0SXKlz7iTpSNV
qrGcd3OB3m1KO1xkxZFAAbXhQyaZmhbnkjTPc2H0j0QXRhdX51/CyBiYPBXBmRzxMlrqllF6zHuX
9xj7MqhGLYM10s/5mJ8adwBTiDmrO5UN3hRw02aL+s4Bzu6garYsNA3SNpvHy2n1yYlQ0xIHW+04
x9lbn2atNWqrTcek/BrTORtbkt6BQpj4mFDSN2XegNAQa3/7/BndpnVg4BKSTvnZoM1159szR6G0
j7eWrJmbxSfiX9uHKUvve1DQsyIDC5GAfZ5T6AUoVWdTpo24TLm/xZRFQKPKHQ4VAJl1Qm5mYzXl
GZ3NKmGvfAinzZCgVOB9ROZem+O1yXnQjbqkm1q2ayjzX4Mtq0vDytR0PmkSIJ2UrRp6HZqDe8zo
3CUYNN6DJaFzHlgIaxLmGAlw8NW05RouTXOkAUmijQAqy0i8UMBATR4FOevYQP6mO6IxtU/Ik02Z
/OLbq+oMpC6J6300cXETFTgIx45NkPMuaFBMJp3oiI2TPIyhF1/8xJzvsao+YT6rwfP0JzdEQJKi
/rgTBuheW6CmdJrgPYl74vwAi0qTgl0cv7REutVIYCcwF6nDKSKv2GPflcBLZDhmv7zcqkhT1kvx
87CVWHj+AVMIgPoC7fFUjkm/mfu032cE2cXUiKwmmcfH7JMMQcOR/g13oma0cmTxLuroOE12j7Sa
00VuoFF2qxY5Ylju1WxyGvBykzKGIGbEsq4TaTVrmWH8Z5rZpSMhVZ4EtpEO+A74e7fJKgIjMMLl
G0O+JQN24aZg3RnolHhEQrXVpXtk8nK2+GF7zDvZQLEjUFBMU9QGuzBqt29h2w9vqnVfClaOmQSx
xzi4ICzIHyn1WeN7xA2Gf49jplV+9e2B1jKVD+SrWtG675HGRvZLW1rqoJ02Oo1dQ7zxQKYt9+mX
ETgrAgW9IfeC+9pzquqeIumnRnLQVnN2LVqOuaqwCaOPAvUJy859ncycHYKSBbQejFNXoKK4IRKd
YA3Hr2ziKpwRjaREVQzwX5DrcdTIvWfGS0rvCOI9lzO9Qira947AvN0z+LF8gXHJ8BkTHDrkilBS
HSChlaILn5sJ6dQw4BdzrRKT0vLiRt6FFpR2dxtaQnt8xANmbBWd8yebWwdRztyDGrUZ9TxNzHX7
1Skuo82CCRRImmRycPmjoezsTKFJhiDQ+CQLQvXbOiSHSQ3mfVGpLYm21b5trcfEwj3UiF++0QoS
5/o3oWsfNMPh9FR582ZoiadJG+2dgEmvweDkxxFP+rmxiQyZSn2cY/lmGrraFUUZgx6MwWMzRJ/Z
/79T5aGeUR1gW2grb+0wUVLhhAcV1CZ9oTwIl1BMWkCcL/CRsnclvCnuGi609nrxOZzbHwmhslTi
4ea1Y6lpkMnG3Zh0A/6wnHjVDvdaazXs4zLbODUNBfFI+fFsZsfK9rNDayxOzLGD/w2gWNFJuq+M
QPse0cRm6Ht0U6kZXOKuBp+xI1KuiNjvlD+/NIvtLFbQBsrrcWN7/rWNs7eaXNTQN+2XynlvfFOu
Pe2Z1zmuzmqI0m1lR9k2IZ1o5QygYGJuX6WbB1tRl4Ad1iBOll28mj63sxIzjGaHLEWP85cUpc1G
uF8EvY5sqUMJXZshERyIcs0mBhTVZ7sMMvBokscfg2sK21zLooWOhKU9z8q5aslbjYV0/DxUwS9a
JTgOgrqd/Z7wNJbSL3lpP+kY7CbJSyx0AxsLH5Gxi8qouaLPZERxzzwd1iWODPojgxa5Ts5UO0fo
TlJsGho15NOo1dLlaOotWmscC+OE7TMOvxjtpHdeX+m1laZkpjY0XPSpR+T6skqqlglT5iirxqAq
v5Z0UJ1UQC/N7f9lz4QXNVfAmPlZGgUKJcjHVTlznnAWN7uYHrqMQ1rcFbvKna5BR2aSNkL70tNo
GstpuPIckg8L3wEtZq4c3+1eg/AbHr8WEVHgHAIf0IQzUb2GwiovjjuBUytmeXJqEYkFTfzZLd6n
UMdwbQUgOKZT1ogqPGnqYdn7s/E0ovsqjMp/5PgGCAsFONdTt5HZ7Fxy2ZLvFsSk5Ma0n9Ku5q3H
Gm0/Kmoom4mFa44ZSKq6eRiyTJxN6xd21n9o7SRmwldJ9xK0Uf3sD59NaV9lF0FtsozgdPB/9GkL
+h1hVg5r0T6PEtMvYM7VmOb3ocvbJ019REsDvetUhCfPtziO+NfIQrWuK/Ett80XqaVCSqSS7Xp0
yHmdlIGyWdO73o7iwWkiSv5CcxfF+iF2u2fHRgTE4WPTd/hTFLe5lMZ7oBtnHRpWAiXMUaJyOZMb
zaXlbMt72WwtY2+aFJiMDY9PaFonzjd4zgzyNwvMeH6eNTsSzuugf/SSuEUCQBzS1GfvlmlpuIfV
QqVIaybzOPfHtZWZb63BaA757q/GeOKhj3roAyPNwMQ7ao+2RUTBr1FGBJjAkW8dsvFKV93JoTqb
WRJcwlCqy+0r8tLOCWKmQytHMvhEKvo9+o4vg0anjgeQcPhFIVqFGmqfl9tXtxeDppJjbxv7fKz1
vc6zEKF5+F4JkSCMTKvwni7WA0GqEwKV5Xvd8r2hQava0lN/B9sa4wCT1gaDHM72RUl7f3sxbWRp
HXqcf74XzJO1rVsYEs8Z43tT+/E9o/980Dq7JmMe3/+/79++otNGMhPUaIi9rRkZwCn01sRH6pHO
mJQ5odGmwEbOElt50zJDJquWLAx6+2h649/3Vrrv0r0AEF5XlHSAsSTmUSnnjX4Znh6LSCjTTPe9
kSzRHDSq2nNVbyzF8ItRc94YfmFtyM0cnhOgyTMRG2ROqicpZ43+Oor3NitC0IL3gcVfM97ZlcEi
2PjpfZSDkIlAvg2cvEjQi14Ls/yVD9EnMYR7Tv5H8OQWUmLi8FwB5bST2NUiAn6vnZM1Qq1kgojs
oj16RQY9Pbzn+Vcp+28W5F+na2s/UFRrUb2aep9Ty4VWo2my1vKsJsBiznZMbbIjWCnXTw08auKi
8teKrPcZ5OwOOXvj0WJWSHQahurvQlqBi8T8lo8Kk81bZ3334Is4STnHYhgJn6jwbVq9zjYqTlD1
4XBxekkCXJcSGBq7GToTmzpTun2dYnxwatzNjvw6Wylt7X5Gc0CGpML3Hqn6guIt63t3pleC8HZq
xWoTbM0JMuhoQgKCoAwZVkGiQ7d7DIDEca3SzxOm3b2BMXsMPwu39NCtMB/EDI1G64DjtekZI1q9
aBi+5siTKRdtWHaJ+Z8pio3o4vUb/k0zXU6FzT4x8Nrlxfe0d4kCcEWx7mcsT0YgV7G34TrctbAS
Utan66i+k9aYkdNM3elUYAZTlrRWg0qAbbawVszDGbpTuyOqCD6PQ454nwciogZnSSZyn1XpraM5
esfbLL3luajNkARWyguc0vsxR5VDokSS7kJ/eErL5J4gpEe4Y8qGWrw6ZjJWW1kHJ1t4PAWaw5nj
TyvkN9OmqtwXH5pIeS0QT0gvihe6P1XynnQerGmDezJqRE74RBmR4CH3lMFPaxHkO9zK7WoammJD
iP6Rv/089FVDskZ1smPSGZq8qTl3Oc+hTUwATmpzU6JbZ49eWgHrz3aR7EZ3iEhEqn66nknopr21
E4zLdIkcWOEB48Otned8AoSvbLK5erJrMqWz2d36JAnvhOE9Km+AUdBeCf67mHBIHeSc+W6N4trV
oI9Ed65FHrYb020RXkU/PUxNfhN1a8hKEjXHmJ7VRq/bgHzOwKt3tps/NAA8Qo4Slj7zt21ivkFK
fuV9jcoHMRrc4JKbqmh9xvkWgr4zNrDW7DEFMErZ4PrQ1HkWBp9PgCSCfhz0usQIHsK22XPmJKtJ
u5AwJaA90WeExxDVZBTpdpjia7OUJWMFsnBJKbUGQWPDsYuBWtGmfpY2Y3PTb6lHbDd9RHmP6TTr
HAn0es4QJqVsh4OuIejRgJcjW4X2qrOuI1q+sSsnNmCTma6ySlprNHWbCHnTJvaJxDOSx8KPHcpQ
03k1G7SsRtA6U2c4LIQ41mUOvqUscQ8dio/dmrHgS/KcB2V+b1PyRgiKITmmJugtMMm+Ld+nuBCr
rAS0n4mdRwH7WpAhkmZgKbVVayIx4+fOqiiu2OJf/JHpFHZl+oay6VvCinbnkct0FyKoSZtabofA
fKsmIB8QDNxw4lM3kILtvWSd1W7nfEtvPFGAXnspMqjaQALEOROtTTiXqUwGKRrc9hDJHqMbQ7zp
Uw1N5naN5GU1tKHP29M8kxGNUyVHSUn23tGN+FClKbdOkxw42H2O4+S7FQ7FnctinNfTRkVDuCPH
72UaT1g1v9qsROsWOmrrj86TCVwf+oDLjs/JN0q+EKMSbnRJNGyhP3U8ddQvIRGnUIBU+fmNbp+f
Xt+UxC6cAnqJdFl/zSTRSLPooRrmc1ELoNPQBoyoiZ/OWuKajf5qNSRHxEYQXUw+iyyI23WKiYfD
R3EGL31HHfCmi344yNb/1c/qJx2BtG6kBkJk37z7szxtUbr+W5/qeJ7gf5bySNxWvv9vcVpVZAIh
dYmbju6LaPI/l7JsV2hGyb0cUDrbAm07RkPcE12wSdKRjCDjknDQX3e4EjZOgqycmKFwp5mO/nJx
3n+5ONdF1ysR+XqO+pAO6wRz6IVwCce48cWhbtB2SBVhjw2dDRA9eH6qLkqQhwGiRaod6SIETK2I
Lp3XhsVcNswBR5TMOiOjN3f29PSXC/yQyGn7vHuk10pwK5ul0Pwg7evDQnaN0sHR4ZhH70DNNEFh
YjJHxq7iwnEzDOMdqTOI/FKCjMlJIt20uP/zZfymMeYqPNO0+Bwt4Svnw2doOTi/NdLDI2oaSIo5
oSgLV2TmvhWSoTNdPswyRExSUOf05x+9/NNFSsFjfnj/3/9xeQN8fD98Mr4wLcTSH9SWlVZeiTpY
HsVCSTfQhXEU+Rt3QMU/L7+xxjaAQgaz7Z9/sL189h9+suWyfnLnmtJxffPfN65F12uBUcGFgoqq
B2Rfx3YwSAGjSaHV0W4aCE6ymvEln/1f9MjWJIxcp9u0tzShLlm32ZhixVM9+Fs+4mSfu1Ma1/3F
dYtvmWSIR+vwN3mqcH+/bGH6pu/ZwuGW+ShPnTIgH8VkfBRdDb5izMdhURAUkA7rRDj9VVgrmIJ6
j0DPmUVF5PicnhHg0ntd9RgdGs7OJOLrBM7doLWi7pppn9j1Y9mW7akzy01Xo9/zhLGDN0ZEPr9n
g9/thiaGcICauMsQXJxLO0Qr58kVUHSMegI7PNQ0pkHbevnzJ/X73enjf+MuMT3PhmT88EEVuVOZ
vNOUSoIbk8xCdpEpqk3Vd18awSQY1QDAlhd/rmVibv/8s39f3fjZnkVYsIT7/C2dNQ3sAfV7I4+W
iTN+HpstIk2aS2jh9BbY9M8/7fflilxeZfmuK5Vi2frwHMpW2BVqSXmMbOPnUJSvxLjQEgK6n1jZ
r7EMfv7559nL8vLhGXCVI0zhIy3GsvDhrU2qrAL5KNylwcYjRSleMRLvrIbmiAK32j8UQYSXe6WN
p7Ksc2Regt228AEBF3q0qj2HWo3y6SYazUo69HLBqWoIKJR0cdywYM2tdh90Q4C6AZL7l9/g9wXU
l+6yiHISE3z14S3Loz6YMO46NKDSTQlmke/ipr5ana+Po6fGvWUZXwREmFRcLoKqjsiSEYxtkSMO
PgqRMt81AWGAqTMp6Ax5IaLpkx2V+mXOXwO3mv8SWf5fbmdlK6hd3nb2+4/vOY0aEQZW1z4CNQDw
06sMt4PVCwXgwQoKrPyL0QEoXGfm6c/v1i0N/cPnzZ3sSQEA7Tm0pvx7zfMAb/nZmX285cJV+Tzd
WT7Knb5OTpaAzafGZLpYrY9nPW7huhZNLcEV4x0av/4vd7u13F2/XQ0bgOWYrpSu+HA1NBvnIlTS
OhKTwHq1qIfmRfNz5f4Ld3P5yqmcB4750PCM4i9P9sfgZXYehUvHRVDnQdj8vqzAdflmHprH0jS/
ggkSTBCK6Yvr7zKRPs0RFLRwsXFlmAIxr8ak8KQakiSUb15k74PUsL7Xlrefu8J96MUR5H4VWXW5
rmfUDFrG9IpAXD6MjnWdl8gt6muPWnXWKemr/ui6M10hvblr3VzetSGUW4mm9l5HGhve3NxhGHG3
NISz+01SbaIiVevYyZ560e67SuUnSIllaXAnUn4CVjACnVDNWpMOCfKwkX41jOmqttjLrPwtNvWT
PfvNNlYQhZTS73W78rlR1pGnqWmNbbkbRpyLujTOluint3EQeyNGlWRkyRMlUgNmV7zY/TDDiynI
zoYTVdyZ+O393id7KX1udXLtmtDidJZbf7ld/suGrUyMULZi2+MAcVvM/sMJlUecHieae496cPzT
nLhEq2Xf47DxH2mqOpH0faqTCc1AbHGQaVyqIuL8hU4C92DONeQyEKyu0BXbXbqjEhScAC0jZMkS
NlS5ry5e5jscCvZfLtz9/YlXpscqy3is6Ci43Yn/ceEUTSFbYQY83mSiLhqT2Zh+dVq737OsfvON
6UhckHdJZup86a6Ek867Kw3O5PKUbKdIaDLmL9asyDwHabQCfRaoB+txBdkpDomm9krGnzRs1aaH
5ds5QY3lqIRraKC1LPVFUOFE9aGROSeRwuRLZOpHclmvt8mq5dx/JsYjp8WwVKO9Se0IDBlu+eRk
4nEknXmd1j/qANEzdekRTCFL5r4CwauHSW2NN1+UmFIyjLa3fKeZ6V7wDj9kwZjd1bjB9kWLzsu1
h69/WdJ+t+tQZevijmNB5SG2P2xhZtWEc++zhaX+XgH23DdeW22Qs+EvUqm40202AcRBCSaFUxzT
ikCKMUQUkahS7+rkL6u79duWKgXvvmNhIZI+wXIfrqeKGojLepqPfLzDwaNO1Pe8zViY9X3kgCS0
j0lLfa1XonsczXIbzijVcw/iLQqL5txFVviXSff3VZ9L8rEOYgRX7JYfByh/ttFkAx4e7TASyEzl
HRg9hCF8QxJawDPkIMNymhO9XM5EoG+7yszePgnLE39pYLB+m/eXa0FrbJliGV7dD2t+hjunbAjZ
OLrawheIO+HQtNUuggYk2YMPLbBtpK/wnutWGtba67g2YygfdJLmd1OVXeH1A/6bzllXnHY5TEbx
iZKPt7/cV7/vTpKBYjmUYG7igPDxaJaKMBpl6Q1HoyagHO+keci0eUYdi8Me2nEPADuwxDTBQxCo
vaF2VcGjraIsPBvRk5hJjxk89zXUdX2gWaEjwsjPzmT9X8LtiND3qazGbMVyd9+qliBiW2a0NdsY
jgb6WzqW4SJpyvXkJPVmLtTXICcyZ0b+WUwi2Bpmm6GzKnO1DnME4W7sAC4uwuqwCrJt77soC2Wz
Eyj1ncZzD24l6Jmc6NVu7YrwJ8xCJzcE2kaZtnU639t1DU2oveXl2PVZVjqm1O1c5NG6o27hgWca
k+48HMFGA+SNOKcLx81Po4AWvr2U7dRuyQh2drcDSAGhh/pVtOcZtyTukFw+zKSwrvtN1nn2qzUx
zseJfs3s8itluzD3UboxnNY64OD8VZvoQXoxk42U1xcduu1Kdp16uC2iMaDhyfT756nqvtJnhzfC
2Aworc6RZTw1NuHbmiDizHP0RZefIfxjPAdE3Mh62t9O0lFQ/xpzFOyx6nk32AlWVLKSKZxG7HFZ
sG8cd/zLzPH7ze9anPTxGytXEF20nDb+YyOIchwyqLmaY5QQI57Uq9sMXQ5k5AuxNSoIhGH6/3/6
XYvH3vEcSApPfJw3W23abT+STUqxe7sl2+aSdr06kbKVEighqSf0xa5tqW5eVFkZZp5/9ApuJ/3z
nx8q+8MBx2FM93ybnRAzmGv+9kzlWD+sqnYdqGnjpfJIbOQhYgt2AWyR/e6wbzgHGQYX4vkmUsbi
u9njTnQLT32KE2Mb1gNUmT9caJr+ziACcGzTFY/QcaR1914rqPw5fBTQf+TNRzT2FfXWTeiyG0f7
bys9RQX/HmAdfhcppBT8LjbJDe6yN/3H5+mkMJUOou1jOFZUkBmhdZwz1zxmTQyuffszlkXiwZeX
JE+XCtLoMBASeYxbnNB3ty/9AMkToXRZup2E8Wkck/l4e4mY4pG4U+ad1u769i0y/wEPgS5IeGjn
o00MSVWRlS4QwkGCVIJsKAwUD910qKsZMiWmGztyYyO7C8vx/35pokwhyQzWg7TPYxz608aVza9M
TcYxKuaR/Z26wzpr6C0iUJ2U+aBHtpSKjFjQZB8Tu3LsYyc4psi1A7/k1x59ShKWLyfMQhASx3x5
uX2lmogDpZmbvOJOZlgV5mPutphl6vi5DRzc0kGl95xF0/0onZ3tm8hsxvC56ti0WMVQzFUvWZsh
NCaqAspqJk7wNcy0u/Mq7GxwCejFDRnd2XVIAyXq/3/sV+gFsdzpbuWO+IG6CVqGlsDqakTfrLY+
BiKr7meHaDiyB8atWPqqzabQ+4x6+9WIlsSG3HiKrd56ycNu3aBl2YxBAlWQQrBak1OfFJ4gUlL4
45T5/tnLxBrsOdiWVEnfxrNpKK9OrImo04lP8l4b7luMYrerhAO/5HDvhy4iMNz0iMxqE5sw+oS7
geMLzDwSobVMjfZsiKI7x4ifOFyUSO5th863FqypzftrEFTmS6xNtSPzEMmNCp7x/K+IFOc3MirB
vtSUxjr0bmo/56JznT5UMYLZIkGBJQcpDze7DtuWcUeidULuR4+YoqX1cJqwy+PWoqoTkHLMQ8Sr
wsh34VhzXmg4TitXF9um+YF3dt+KwXqh/1EQQa7pPG+B5KfCJXkttxa1k3t2E5RnGh/FrkXkusO5
Zd1FLecnVdGZlATyBcEY4ZKoa3ZFhh8y6QrslpEB/6M/gRE9YLUChiLE1k9D62Bnzl5z2EejTogb
UbXHKaIvPrpL8sr6kmfuJyfPvviEVa3DLlyqezN5sLt6a/TUPwltYeXTxUHS3bk0zdJt0dufEc4y
O+epsxlqgoabcDPwQ+OuHq9c5l0rscf/g1CaCbJDv34qKlTqGMmebsbUaZHljpV6sdF3QcKAZbqM
fud87B4Ka+5WuRHnG39AXtWn0WeUsBWhdtxGN3dxgML2Ss41xpdIRj/q8JupZ7lTdArsqNNb3F4p
Dd9xWGBr5biOy4D7dbYfZ5QxLwMa8bskSkPESfwxrboLRh6L1daU6EZAF7xuQNQSivFK4QQkSB83
2yzy431TmWflGvle9Pie4xTz4ojhb+MQUoMLOxBP6AX48XP9TLyptzZdcxMbZD85S85ZzM678ulc
VMXBmWT5TDKDXpV11UGeONRDzTCsebroj7DeUk1DLQmWUwQE6d7RhUI0RNhv40wasa2JBLIOz4Al
4cGJWYUakweCECZjW4ukWVNWZq57CKyLtIncpfjkpAafDd+DoSZNC4UezoLTsJuSn2WCVBRtX3k2
o2hRpmA4SRFWnlX+yEmlPQP1phsASLWqvFhs/YKSiNQo9MHv6YZKpK5emGtXhZ87j0xMWFZUc8nb
zrpXwojxRDxh3CHyqe5YY5pmTtd9qwBUnHE48fuHR5nbq8j0x2vs5tMVBVXIHTDf9YNXbcnz9q+G
bqyHkoep4ji70ogxjxE++AXAHY59ZZxjYioDDUnWmV8KChA1+oEXGr0CdsppWrelfkBA7D8nyQ82
BhjWRvjHNuPUw0my0ja2TcS8zq7FZNEHPUKoqxqt5gVY3tqa1UQ/d5inxzHVJwqYpoSm+q5qv6VT
Xu8iWohXukw66qr74FQU/lNjji5v6bew0weFT+aYKERwE+L3bQStTUQkZaRu3WevWfLaNWI14rY6
RajJ931f0mLBZ2O4bHG1ckk6z0t0jZ7DWEmHz/hkJJqYOPQfVkHhYWt627E2612QxI9ODtTXljz4
RZk7a8PEk9ahMD9EWW4e9JS9suWzUKFR5d02AfpU02FIQt+2YiamATAkpyyFDN7pjqhWTabfwqbG
JSoix29OJdLp6K6jQbIqeZpN917F4ldCL/UkQvhYG5YmcEf3/7B3ZrtxY+mWfpV+ARbIzfk2goxR
CoVGS7ohZFvmtDlszuTTn4+R2V15Cjho9H2jUAFbdlpSiNz8h7W+FaaopsqYfTfC2eo8F5TLKgqc
0vok5U5ALbbFrvNs6maZP6C658eQ1XrQQnpgAzzi/NL2scQogFtsubCSZNCmL35g4CbeJdiWQ1wx
cK4WhVfCN/Jzo9+LXjcvtC1o1eDTPIwNcRARsla0ScIMPWb2+4mQncoV3h0Cuj6s7CqBalnoe95X
uPcSAqsicts2FZ7z9Z9mKZxujZXWgnSHqBV3eh45hULibVHkVs2zEjFJWHE/IZ64WrZpPyuOysJt
y+syV4S7Dt24XdZ0sGbIsfhEPazMSDdC3sksJNcVL+XcrpaR9K5LR1R5y5R96f6bk1+stHc/HHgb
ra0kfi2gatk0Ds+o1LY37W+Vp6xZEvurcB1UhRmxU77WwTHXrPuitGZys5orLSWQLXXwBn85Gnpg
UUrRGE2/kXPgPizaR9cFiaVXhn2wevci8/gimHE/iHb+mK06CmQs70Sr+wfREHW0mEhtYYZn2z4e
jT0lWtini3NoMU8As9dTZnF0HQlZmGS7kNDWDglds3MscmUElbKeb2uZvjPzowNBi6+7/DTX4Ktu
cO66Up2tVWw9xeh2ZH5XZVZzFHnPOjmKMVoPHfx/n7wgk88CJZEI7LLap3Fi3NmDc4Yi/lt1mX+J
kAWZDHj23dJc1QSuFVg6RP9o6U+pEQXJci4Bz17QlyEptmrtyOYZyIve+CFh9HoKpIFREASBOXuq
fC+5t7FPgIf37lTjBN5iAsyKxq+bs7wD7+kRWwAFs71THqBb24cg43fd9rYMIdJJ2/QDbDAozNCg
uyycUmZEFYPokH0+mlZ9POYZgV1eYTzWTEey/pdu7xRiBKuJ/GOKpmSTRDXZZDqGe6vEeu/UWN/H
1cKIQxSfcGOyqEt+Ii2eDnVnXlG0lsGcNTUigD460eShk8cavTWU19xF2DP3qbC/0sg07+2lXY1K
2VHo8j2aRmvHPhT6coF5wcXrk+pldwa8+ezLeptbmXaKVs4XCdNrnOb4TCySfu6tGEarNW+72SoZ
FrcHA9svsNLqidneSzEL/SwX9Coj8RIylTbr7WEIZ9dMLshJduOCvRlAiXtn9B3Gk3EgMhgnT4gp
Q54YCxY0zDbZcukbx3hzGhkePSw8jE3krUfTSzhAupzUAtt/YHTipAgoUzaCCCxZ+6l2+GT6Vz86
jzfASZy70/VWhyKa3knfTO6o902OcSTdpPE1ocadDwRvAanvxmgKey7OxQosq+uPiDzaIDa94VHz
x6OOr/keFHuLEt6GMgTMbl8m7kOmW81eK0jljhaEdzALEKq06U93yJfjRHw0yofiqTFyHmiECuqx
Ve+hM/sc9xniE3vEDJ5GR39S9VO5AEowNGd9csakuvK5piH/MZjtsyqmN8cYoyemReih6lw8DJis
GQ8BmJkzElay3CsObU7XgrcJa96wnAGJLg8rUG7TFKP2OZvyASdS72junyjJ+G4b/Yt+mAR10ZGd
wnZULUxBu9w4NnlJfWNxbcjVVIUDrK0xHQHUHO9M/KEHR3k/oQMInGNn1bElW6K5OOUVRFjL9k2M
G9Cd/hIBt8AJEI+yTsVctHHUPJ7g+LwqW4SJX5ePqLGrY5p4BEwn/aNnFu7XyA3mL9iCetmWBElZ
+lMN3LbhNDmmsYf9eOozDOrksq4Gv3oiWTiz3h2lUQ+WLZLkuq2NoEOydmprlR6TYr7Gaql2lrVE
706C2mYiKg686DUeLO65rDUv7sJTuUH6PaeJuEam9eDbEx6Q0ZR3M15qP5X+i2ficUTed98r61yP
c/Not3X7OAwoIgeIqNu1f7hdtyOa8O3YwHBpe5S/vWtOTxOx8ZesN/03nj5+aM/o4TH67OaaqL4B
fSzZcn0T+ON8XDT6PDrsN8sfrbNW6BgsdVHu+cn8mJqSqMWS0zbK9G0NNfkIBTt+XJEydYM4fs4n
C0CTOT0XHdCCMR8OjsTYzdjQe5beR7TYAFAM/3kEv/IXV4TbulmDv3msr+uCXmB74mrDvFhFrBFL
wC2tBRh7jYFhcIbmqpyOhU6Wg9dYIGqGYQIHMIRVTz0glQngQubL3pcjdAN4oXc8amb4EAIBUl3+
YZThh2xVxLZtin6riWk+6gauiAjs6S5DpHdvVuYOMU9+Llg2HTu3uxNTok7knQWe3Vz55xD/ZjMS
5jyv952PVGPSO23fzASPVZH+TOZudp4ZSN/GW0ub/CoHdrg+ztdN0UfZHRZrjmYAnqzgX8ZyvjQa
ri6LCm4u2wzHo41RtE2aA2GwP3xjr0m93XYry6jN7Lc0xYOjWtmG0epqwqrfPtRqaPdgefFZGd6Z
g2TY46/2doLhV5D27RfoURMk2bCwTUC5AxZ2PcNKAmEg0ZIuRGfgECYjPXFhWTZ9SCjI2bwrpHQo
bafQiUbk7XFd0m+V7WXsuvxkdNGp6GR19hSE305pexlPODostmCVyT7shkjq0M+GyLYSoNsEQzGC
usDE2ZV22zyaGYVklDU/58QnlCFCl+WlA5xl0iZywd7FSScZAEjpzkPcmacitRmYVXZ/ohxO7+yC
KLslvp9UQgTBQChkw6oECTiYE4clq53wHpaoqLbMLbCbTeOxdxvnkEbTJUZweZiE+OM2s31f6N7d
DdfZWnhS1JyNhwRZZqBr5qeF4jh06ChomoZlO/D+HdzmbfQ4GoTJY70fx6cbCIraSOfGJ5sSMtsN
M4HU3LhERCwOKmnuNbt/UagWt4AXi7D2ICfnKu3DITbkPSPkaKymu9GeTh49xKkGAdajrAtR/OZQ
tZzmTIzXgzF67RP9OZfnapAt0gtg9pOX+9YDvtxz1cNJZhwTX5nfB0Pmq9CNYz3oXGSVs5aou0bV
/VY26sGo+/lHv0NTviH7t3loEaJbuNbcYWkvbm+fyV/kJw8eAkxr9Tk2/MWb9ZCAKKK++/IhxyoU
GDHqS4IM2fd43ZvqzZcBGzI2I9IqbIJPswhMGAyiLSf/z0JL8KBJoe5HPufRH+03rfI/qVU2yvLk
HlstZS5DjT2RKRhoZHavSEe8dZlNOf81KJW1Yx5L19i1BqvXxebZpa9TS3+QFyUSCt5ePkfmtwGM
C3u4mimr7IOuKvHDi76gKP6MJzwzljtGYSJIU5QGbf8kTC/EZmkEUdvFO5xthxh3TL6YbWgNsGMS
P7nHOfjb6inkXAYDG8dQpLF2OIIQTONWEy+5yUjMMHrn97J1yk9tMYnbgsy+FJ7x4ktyjmLnwxzs
4UGk8tjorjxnqniKGxovy7TgvkTT4zhbgNZdLScd3PEg29feMe3Eue3jOWxH0/4ajNQOtdk+Onlp
PtCL3nHJV047HdEDiOAWtn2r4CpOVyNle5GiOuZb8hG0AWF0hxJNSRfvF939kxjMo3BlYvTukQWM
M/dqi2I1celfq5Fjx2/N95ZrfZPEc3c0l2HCWaWVoa/PIcdEuku78SxmVqCDoS5/gSBXARnwpynI
CCPD4MBUYsosGQDtN3fRzLU59OiMywo7S86wssiefWe1V7YIB1H77j1laQH6t3oLqZ9IwDRyMMxk
97jGyH+IlhL0DhahZZm+XQc436JnPhNB0grxCq4Hevu7JjDuAEsE6/mw/NT2cHlw/PiXUfTjyRnF
uJ3MZAhu+C6oArCTJmT7sejq0ygY1t5EkyyK85PD8HKT2wBd7JhAELdhCktb55V1u7dGym5f0k7x
CHIG9LwlxvJNN+ShQJZ3Grr8q++c9J5SXm0aB1KuR910TKrucex882i2Lo+UmQwMhqZM8taP6c18
ZwAbDky7HHbxOHyMVtPtxk6S1ZE7zD5dF462N9LoTatFpRsR2iStfrg98fsOkkRVDbuGbkuZ+MK4
JrGhArWbZDG+O604phauZ1e/YKLV7ak+lhMrsxngENCVLXDT6YrE0924DZtSvQmnXpjHiEO295z2
vOj64+LlxoVUeTPoGw3H9jhy79CIemuzI7voZzNCTfDIKty0CsiGZ7ewxv0xOxFhSGiN5+zlukzU
8ebRRkHDF5Xasz9ZYx3IbFggZhyiBWOVEalP/gzzi+jDLk2Nu3ZUFzFOzlGbMYAzS7/6p+phC7HF
YVpUM53C6XLMcr0NWoMMLLj0z7UU7ZNsMutYWB2jRK24NhdntK1HO4/vGq/6pXvSC+vBUnsPcQKD
Cq/fMfE1XhSPqmPJ1qNqqiso8S2wOdx8EQ8EDOZHJM3zUyrBW+Szt+o30vvsSSrPJgBVGgHHx5X8
B3ABo4q3IuOIXpLZuaMSHeYHZsiBSSzFJoN2+ohmlSWdckhLdsaWuzGfH0xcbhiHa7DmtTIftTWe
2BKtdyAs1tzWPY5GemWbVcR65SqoMFh9+z3wUwBddhmzCG+tFQ8Po6EeEyD8wt3lRs9zTROMq/3U
+Rjn316CO0urI1pMMcmL3hRfkV9+9jZDk1m+tIUQr2JYcJuifwTrUZ+FPfym508CTFMFO4sleeBp
FViOILsaUMnOxLW9YawNUyG2nhrbDhcOzueKw2hOvJNN0bRLJutnreb0Db3Bu0dmCpjf5ttm3hnn
r17pmXd9ryf3FgeygabsTvSsDzzGLQeA499jWiVYGySbK3Ow3qLog47opWBi9FQRBRWkSf7QEQDG
JiOdd0uSYDAd0/xAQX83lozTNXDUz02tc/t0s43HWxHKEY02yDtmUokTt494vN4EJdC9WRN2mOp7
og/L/jQnec82SL3ldt8GKm/Uh7daEaKxnh6UqvTH0Sjf8dPV17lq/5Q9NDIxZnKfj5r7YyHjgjHw
ol2qGe9HPi7WTtB6HdrezyigtPYST9ceClK1d2UUmG6GKJgR2xYCCWeVs4IKbADYJHC2yylKFwaA
ayozFhn8PMhkjyg5GXT5Ut8konwes+lHVBHPloDQvSM55myuoxFnJotzwPMbFFUzX9DRzRfBURZo
08RUt59f8z62rsPMP7yx+NKUGql2SQtc4enDc4Jl8+AMOjfH+tu5jvpn3SfxXuoPskr2lVsZr3Ey
hq7Qi4+G7cpegqnYNZXRvbqqWNNUg8HB7b4JI7zKXI8QakBFEhVSzx8j0JO3xMcG7vkeWejkzndk
EizIyPzCProd9Cm6eM/pzlVCxIPP58YBkm/WlXSG3wF8Xe+E+yf+9/19HTbDBv87/+N5HYI73MOt
OtsXcfVe5A/nN9NgQYLiuBlNDP6QXFgbBR0VRBqkWwuLDvlNuxE6wHwAb9zcjd5DOj6jYycVJWsC
VLN7KwjDS3j5uOAs23wR3rmNNlM4hWJnn9QxvabX4c17N/+AvaHqBUmPK3mFqtKAcQY8qS7sbVYf
hF7tvJ8T66qDfpTn+TpexUv7QUQxy8gcTxTw+mbL4DpqSawPtW7Xj3tm+bhXUYLgINEvyUxUjV0n
L0lf71qAaLilWFT2tVcfACEO+yjrLaz4jb/NzFk7emN5wXZXXbw++RirYuJGdUL21ubPnEJgQzmr
gQbN3UNcVncyH8avqgYG0E9adb+mXF77UX9bM5nbkchWfpHtl6GKqTFT+YNJ8tZukCDkdqLwllvW
D3NwmJhllJtZeTYxfJR8Ec8/mtDZ4LGZd1cSQXBknq454Kro+eo+4qtU9egEdjur0+1FWbU6KXCf
f/3WTTLmiDWun0xkzcmF2naKVEvI7vrb26/ylkujJwHLYJ12YvNF+vpdweR2p8RUnfzaqdiX86v/
+G3DduSw2EOQeWZ5qgoXkkcSK14N9mW7SXpPtz9ZIpIfU7thQmwU5SnKzDuXBeHu9odRNZQnNcTV
af0KxlFo//h4XboM4fDglKNRnG4vcUYkepTy8u+P3X4F1mY99nlmS1zLxvo525LndbREatnevnQ7
rekr2eluY6PGhtPXp6iNq/3cyaY967Xo98S+8i2RIXT7N9s2Lf/61X98LFMAnIxGNlv2pK9LqZJd
4wqMTG2SdgEPNIhQmipPdD7lqcXWKcts2aNjFBw9IsEhxKJaSP2fL7ePxW4jGelVZ219128v7GOZ
naZ+zuvkTOBuiAPemjqn/mCnULYIVznl6ycaWe//pR38/2T//wvZ30DQh3Lufyb7n7/Zrf3K53+S
/f/+j/432d/4F5YkQ9gQs/F54KP4m+vv+f+yXeEi6EezYbGtQFP+N9ff9P9FcqqPHFBH1yEMHSnn
31x/0/kXPmEknEh4DEfHOvL/wvW/aZv/oX1GHagbjvCYAiIXNMR/ygRRniWNt0Qx012mSVKted0M
63pngvdYR/cR+kwb18lJutZLUctus3hlctCnx1QjN1wbp2MJwhh9bxbtdJeOBOQWx3rn89wFkkL7
VlisBFllyIlg6Dx7zrWOg3wqJPnpWMYinWxRn7HrqMZvvJip0S9f//iRXP/6dv5X2QMMScuOOAJh
6aue779/n7xTNoYV4QhEf+I/9PlTa5PdIzznCFLdoObrdlOaF4fbwQd7sDmlzDo3HeDVwF/Pxtjg
Y3Hl0amzTWd+LA/Agt9KCHvAO/HKNSxZFzLfzjCCKYeikIK/B8ppvDodakujr55LTf9JeWZdby+y
4E51CGshZRtbIAiNSbAq1AhBdGu17RAJh4UzFNWOfJjxTKrPkdqiJ6EI5cFMlCRJYmKk6WQhOaXW
V27WmC5zrAx8vS//Fvn4nDgnHnAdQpfT7aXtRp01auUyxnz894d9lz3gUsRlmHVm0PpiOZgkdp1u
L5xf8TYyfHaxeOehcfCCdlARVB49TlAhGX6sWi3DgQJPgs1Hdahd8T3gNcZlDj+QAIvuFM/qvdJT
iMTE15+SnvesJMAUMxU2p1qL4z08t0sK2ZyuovdszESKvFKsoL8Mq5jDrnqU+ZSfSFnwdmkhnxw5
/C3mwUJRh3YOZ+Mm8Fk6ndy4//Ny+5iGfZkVvnuoC3T8qdlep/UvtFx+EGihc01AejM5MyOQdJ85
rXoI/KXAdJLP8TGHrBdBWT2pdXJ9+9UMuOvU/sg1New6o5+2js0yI14VVZKo95h92GYek+FEkDrQ
Im6HYNQoF72U+CYLCA5jEfXFfg2Hvop5Rwyw77NpPOos8MMFGmch8TT5jstYNxmQX64vtYOKi1DG
9DxodnqGiTPt8rp/u33o9hIzuTkPxQKgxjbJmEhQJ0kSnU63l9r7Y1QFm+bSb+Elfta5pAgGuU9+
6gZP02ryXuxTUmMuQzJEJRLbCJjYWZgUmIMywQo2d7LlWeek4tNzPnTAYuGUgA2etR6Qpc63UWM6
WOvzt0rj0U8xkh07kiaJgxUV4+ktXUl2aobzOC9sEbBcbtnxGii8/DffyRimlRljwgW9eLE4xzbr
ElaGsbMzfaB7GbWvtGW/pfQvQFFiLEY+CFNMrVu2SXmg1jDEc28cqJlo1vF3FnRwfGpi5sCsTN28
1/DaS11jxI4QCWTBPB7L6LO3emNHiOsMfm/I9z2MpJPZcA9NOn2foURJMHn1eHsG1z7iX7yJzP+q
H/z37pEfF73Fqo1r7H4KEyWnA/3SvktQF2bQV4NiSAz2vQoFmdp5fQaRy0dMwbCAkjINRN29NWn3
5dB4n9h5TotnwEdBX9K7w7kfkeEDPnmOa+iOthnQha/s5vJVFYsX1DWuhxaOAG0Pm7ICw2KMgNmR
9QfEBnMnqLNcZbf7KE4aCgZoODFvEVexjyHW4MTDB/0GzbBACSyX4xD/qmZwIWp9kf4TB8d8zG1S
Fn0Crra3g5IHJtGWxRBGylb7ZSoeW7d3g0JnFWFZfRwW5UsjIUG1iY08Aiol0vOaknyaCHYzBm1n
1vJBa03YHGg0Eci93iSBU16enS7/48cABecSH2+khRjHv7NKX3eV2c4T2V2Lmp/EM/89cRkoGQaC
kVi+mdVYHSGQ0d+BZPU8Fwi8nUTga1G2gCv66lrY+X1tDqdEaYLdWv4yxjVbZJPod3laZk9DA6YI
PoElUHjR9+w+k3/yCd9JhXUc3C7zWYLhZjW3d8j8LOGqYGaOEdj78Hqa0h0hEIElwTT+rjkLX+Ua
J+pa+P/nvoAJTbPaJ6I6QVYSzF12cSvApWrNgXPiyTXf2tWcPkit3fkVMw0uiCeiSPi7rn1eBJsV
vpiwLvUkXJ0jMGfLo98wGk1yHbsohJtF9fbFSNhIFOy9s1JH7yaZSLvBaOf2Ia0pgHuEGIiqnW3p
L2LbzOKg3KY7InMdzqX5JCdrQlOt3xeJ+WHt/Qz3EIPWdSyxBk8Szd5mIGwmMryN0r537JrZItsK
dPB1wFxQkX877My5cy+GqSUhbJAugH+0bEVD6nylg1YSBuiRaS3Jc6H2+kx4EJuPFKzMI5hEEjlj
PQp8ZsE1rC1Tz49K5HQJADjsJaLEhQR9aEV5aGbmfvV8yApWRIYfPcgIH2yVqh/CSBY0AfTMJkQI
OD3NKRmany4IY5bXJouvSatD4gm7MCU+9Ijl65CRmpOYIznNOgovRJbGAfXC/dSMq3oxbwKb1Dlz
cLdm3U4hoALOo0XuUd5WAEpoI6SvIKz11m5Y6NwrdkhuigQSM4/26LTrn2cQ1/G8iXrB8UPem/Mr
ipACcrLQowgrgBGDDw751AbBy3xwWd/2MGZCRIYtsgDOLZdg2pEo0RRSVkQICDfzShRU28SLrqMj
1LNTy3tEZSSsoLrEgd+Ejant1qNst8ZVTIj7X8ueT5f/wMpItUcAHgIe+tmhaa4LiO+gyk/JQsxZ
mcf3CySx0TUK7vP+UddpSrSedVQ/fNodOzdpLjxQcndjw0INDSvXAr0zmMf4gIpjML8pfLCq48df
p5kZpp1DM1lSFOqIJBVJy8g3dPFDVg928oSGZHyA/fOhVoRHuxR9yOqFDnuH5/+d/I1uy3i9CZFw
Ic2dPbJFPfcd3FocRkAZUE84xnXGO3AtknFvsShN0sLb1/X4osZsHXZbf+SqO53T9i73dBxoVGTU
ND2yUKbA8GjmoHXBtmY1icDtHy3vLOjg8Sbroj3yKeMY9yaxw4yrl9SqvioaX6ghmB5SJwMHXiHs
sfOIUblkNVVolMB9VJ+aGPKX6yseIS+WKMTBqdceGxa+4I1JMwWoomXIAP12IoSo1ePxc9bvLeCr
b15VHL0VeI7aIWCgxXVqgy/DD3J2aWINX8I+q8l8W8p3i0woJCs4da3qvpMYakoNGDfEsIpFmDmH
vps4X+6GTRc5jERMC5xgoiWVM1/JW9V8h50431P+rd41MnptXrS6Ke7dDDpZ/141BXIXD78atXvW
/uaH/lyZwyODi2Tjy+IK9HcjZcGcQ7AJH3wLu5jxiqefOo+AA8nMd5rBt5BU8nMZwCyCvNuXbJgV
RD0nth7dRTwsrLAOCOgMBvrEfIKweWCVdgCQC/oKboqMvAhIM8N9xg3f5KYaKoYPP3lO0BO/oKHK
95y8IRikQbWe+OhS+0+GENRS+fssmWy62ZfTtQDFLPM4MCDq+JKD3EH+HRft1aiYVYoxtln79uNG
ZwS6j7Qj1Ai1qVJBoHcDYMWVPXGqTfWjm38z9EQHXzoXoI3NHpMdFLRevQoxIaJ338s6eq4Elha4
az8xE5H0skCg9Kc35hp7d7IAMM/RPk00dLR9ss2rNTX3yHSWxbBJhKaA3Wy2E1bMHNbJCENgg5A/
5Xbqdrgus3AE+U1STXcZ6hgBcuLsSk+W0BvQzCBs6COLVFa7PZuLfCNr/UIQGTNFGCBAvha2eOmd
VbIynEpRng3U3InvfVf919iKV543e9NHlOjY/Z8aJAyKOa7XFPNWuyzNkZrzj9vLcRcXjKrGgm0Z
eC+fkCi0VAtl9lNLOVaZiLjKdHkyRPqUNbhZHdiKQWL/WsqPGrpzkEaUQYMgnIjCFFbNU5KVVHH6
Kwp4HVNCedSFxCdQZz8UORaVAw3KQXxyLLMBuhFItKQrGqJFsE2ilAIdx8/WWM4894mMzC+GfVRx
TuRRbf4kFPSJfROJbgRa7Ws7JbPDm/FnOFcB6otBOFmxhjIZ0lA/6csI+CU+knypDgv2beacGo0T
0sU9O+OJuR0x0pGBRM8FEdElKQI69kGzRNYYeaYKMHdB742H0Bl8RYxkxlutU0jGHsIbSba2PY7H
xriOOfV4w/dsNybeydKFvoK0w6lsxkDi96KGLQG7dFX20J+muoLmniZ7t/VxF9Jy430KTDy/YZ20
724VPyCXEVEVbVRBEdMkfNNTYcGa5yzsdJCEvvQ/LbMW9y1bp2VEyV5B+pXyoZzUmyBGgMESed5N
bHOSMxrgiflNwspswkSvy8jfM4XfQPI30PFZKzpbe0oivdmxWvZgzzbIUF32lE1jveRqfUs5Cx0v
JZCH+ZSPLcot0V6xrEdxgier0giBmSQ1cd82zFqZqk19g5UiFV9xOUyhaRAzsnB6sWA7K81+lY55
T4LTrygeH92sdreO5JSwJPR9tMeZ4drBkNoftqVx5SSwiH1Y37HBCLOk3tUbppELGbCyZKUdb7GR
4nCB1YoGOd5A/R8uHI5LTOUINJRRd3eBJk0pONesz//0c/rBxoSlqzDe/IYZyNye+mT8BW+3Zv92
8E0LGx4WDOT/8TbsshS+zrgWJYZlMaqWv7Ao32Hj+1VFOFt6WsRKVnFQ9cce6doWHiB5hBx/wjDP
bp8djerPKNv5RdOoOXSBY7qFeUB0V0ESIKuH6pe96kNzZ76Sf2UyAQBb2a7cKCS2OwPZPkGp8MRW
E1yPuQOVyCqzww7aRF4SpFl6NEUKe0EfwOIi890wtJqQ0VPCu4WqNqadp3DJiC/ukm4/TBOSRL95
1Jz4tTRTQiVAqLZ5/lSX9TcYt29BL2LhiQl1VAXz5zBhQGgzyGHl+Cl77zltsI9o+UVkA18D0oaN
WfnRFp6tSwWvjyaPMEJlt36kvct2QY9P40B2CLNO9cw/TNmUcYC1Xv6ut2NY562/ZXg9BbpHkUcs
QLKDEu6cq+4jlWOJb3I+4fYTIbdxSatLDU0ceo4vtoxml6IoRs3oTFugn/2mhCpZJ2jwYFptZ92E
vKW6BLR4wiqY5pKtUsZVMpZbnQrb9msQT46XBdUExGFZ6hedOf/OKRDWGRlCQPYAW0m07Pr/4kgg
OSvjCaQqgvN819kfTBC5XKcUOScArHUtPZPakOjJO0ggnq8aQi5PeRuPZ2wt0fZPVU7FwO1AWdBv
OglcDJ4bt//6RuY1qo47NHC8Ga5DBjgLcltERGPnNfuGduIIMJ0NeNpPa8nJMSaJFglefYJLq/gn
/D8ERz7X6a5O5DeizDNZJyCsSckmYdC+gkmpNuWAMtCxF2cjCv1Ibf+WVS4r4uiVtNKZ5b/3UlJE
bs0mqjdJFT1qigcZtiWCFi1M/z3On8X7DcIGnfOTP/hbLPOnaK4oN8bS2eqZF1OFtkTYagQJWdLy
N91BFwOJ4gweeTj+So00CioAc4jFWVC2uaCX5zkRT6j7I4f3DYUWN1tFKkIbRVs0JDNzN0VHXgMS
mJRj75beBCKQkRQ+2km8jxDV12ahb3yn/ukLvmGAak/RekfGQwtIsM7OCMtNHAYJ4xPBAyl7q2Pr
TQ4GaDlf3dWj9gtQLs/Y7jNNliCt3QN42HsMh9t8vucMGXrt2YYHhHyjeJnjh9qBA1V0WNIGn782
HkQfXZopYmA37qLcMz+BWsGCXPJ5/ENpkWjqyc56rAU2ak8WGyhe12CkHORoq5n0IecGPMJs8gZS
5b8SSXpqLejtHg9KnnpI2x1+dk1sShRu5v0ScdIheiYXM8c3U80G5JQ/1FXDpfRndm9RfJB5lJ8K
0HAKnn2Pk771WTpDyNjIapgOvrG8mmp6jtr0ofMsPUic5Lu2rL1TtWgwZ/vJJnST7LxHkiBMuycQ
znpodQdbXIGCFDz0JM+Wmz93JnfLQNWfFOKpaLBhuVVYFpEfRLCPoQJsm2VbrDlmQhINQXej9Smj
KjI6iB5Mk+7baEa6Fh0PnVkc+6onYKZ70Nd7zay+FeJBmJ/ddpnouIbuF8QtlAWGAE0rnGvXgyMe
/O6lKcVrZDxrDq4kog3+tN1878VeyrXYW1uunimQuOZYyE2/YFYf3MWNt4MhN0ajfU24ojduq03c
GeZPCjYidWoImG38rpz0OPepSxPdw4AY0mvbB0Ca/oghv7hVzqzMiL8S07/CfAnSqn7AxvFH04rn
av2etbF7dSoMYT0HuYeO33DRLSKf4ohGR8R7wn6OQBXhb4wJ/d9gdb8NC5Yd7+KFEIAJl8gRlPYx
p0zdlghsdw1M2J2LpnpLH7yTdTpicWFwxnyfDkRONkm2C/GRM8BImXnLCXq+qUYoCsYcirQbmOp3
GgRg/zmlVzCVzlM6eyMneDlISg5YuwZNByhMp5j749SAzUURvIv1XH+Iy3o7YINDZg0wr4uIv0Yl
NwniJiQls5ejBJ8KcKpkgEDbX4yPimigzVDnap/XrBtd2K+pyJmm6+05cpCnrH79Tb6Mv4oOLeLQ
5yFYhpKJJL05RHUsKWlG9arT011GC5nCji1gQ+NtCIit1ptnU9FoA0GZU41yLoc/CAjlp6wneItc
Rpt0QEBg0EqQU4bjLVXWzl/yHy0uxkBrnxQJcaDbE/k86ScOIieULcyJdfp0UFX1WXXFq99U1Y48
zN8Wte5WAy+a3KPe550umxTbwDDdef/F3pksx62kWfpV2nqPMsAxL3oTCMQABhmcxEEbGCXxYoZj
cIxPXx/iZlZmtbVZW+97gyR5UxLJCMD/4ZzvpN0flSZY0fDf4rUny7c1C/c+psin1lq/ZnJpzjGi
xgdr5Y3Qegtp9daK9yzZa5XI7xv8C6pLqr1YOEN4glbKu6YpkYjFgOPNxRp+lI2ThaWZTEjmjeVE
EkY1q4dsVczSDHOXArDYe0o/6ZOF4wdlr1H+Zaay2vuqtoJyYVAJz7zg5zYZ2qqRH3POqacZN/vY
7YNJvgp9iPerVToHA8bJrkL1A7s1pgOZXycW1HuJbI890RrG7D9CnnHerq35c81E2FQd13Aciaac
c3/eV579Akwd1XdCXE+es6aulzuqZB5fy2AdCQ38lVXzn4axTISLNXKb8rGsjXxHLgYJV7GOU9dx
pjDO3V9QPcPe9eI3xDQPbjL8mpn93JFKvYDhNPvDPGk7v0e+F4sR2VBsEq/Z9UgvqZEcQd41k/iv
HITvbhTzENA4rpfeq77zxS5DLL1yJzw6AitGm6815VOvGdY9bDDKl6w4oIEtj/woJzWXzfPUcXPP
CDizsZ0edC19i2uCDrxm/lJ5izy1RkzvJU2zJ8qv2ruo7U1N168p4vRl3oaV1hAgkTLVBosV6bQr
O6o4Mx9tkiHMa9a6NalF2DFtA8PK4LaU+ymib0R/8LSt5XmRVw0OYJDrzfCU1Xqod+LMMdHubf2c
1paNqv2vLtGmCy/en6nN8U7IlWWGr7Gz0y6uPmZ3LgoOdiLHvqDEd7V2vR96+8ckTEkS2UMNbcCi
cT4QiKXrrBMqUtZAMLNq8tK+ieax4w69tl6popjYAgpOBwEyE1HTw3nb6+0fd1ieEzxCzZLeq9X5
0Dk9Cmv4KDSy2NqJV9SlB/XVrDCkfLcohp/Y5/+gXY4jYA7jyoISwSUozYwgW1r6WS+mKAH+GS5Z
te7IO3y2ZPLI6Gg68ijc2ZryXupRiw/26r0i/EqR48lpQ+t/Z0V9UvRIKFQ44qdCvk0Zih7JLYk6
+qsuTO+4bQv32bSZ9HT/I3Pkq6FqdY3nTfCrOP7MJflIsJ3Dy7We1mmBt52lI0swUJVxlr03bAkO
yfKerMWdShiiro37ORjmc5+n+xTTJ7XdQmzjYJv3VBCDR22Y1ITlZnX7lJv6RA9UbecEcG0PrMo4
XVzFHLPEjR80HpkOadxHblHgpxJLGrhGej9Py8m2Ew8bX98GOPGLsHRjD/73epKFfWgUaPmunJCM
rtyT7YMdaRY8vDxuyd9S9JxIJC/NfcFa4pmsL7LPGYE7WzeZFvN+TRorAEHnBVXafxPi+JSnSJ/k
mGNa1K37zmAaOnrr7wplZDF46cmMJejy9sOaCBcBGpMPlQPpvLB5JvYpTjrn0Z6Q31HfrXth5A6L
PIOg34KqPEX15JEhn0gb1eayq3SQ/NKoQsIFTwaOHOZ1xQNxoL9prtJjniUH1/G/CLU02c5IwSiR
EPYky89u913CNEdIjOuQXE3FPWi5D3b82FWmddHb+rkoaPAKwCjbrXf1/OFngtNj7BeA+pr33lbj
l0y3bD623XuMOLh2ZHEw+W2NMLbYezQMd5Q+Mi+X14K2OWz7+OilDnx0hZAYzeO5QcK6I35jx4s3
v7r2zyJdH7LKKg+s34bIsC38v+lO4Do/uD4RfaZuO6cEm2Rg9v1Bm5PprFZMC2UjXwbsXc0wnXCc
WDsGiyiQGx4CFeOZfNjm9shZiZ1IYejFrOuduS72n+if5Hs6WvxpOL6dTqxjBt7godJxCCpl7fOO
YLV0cjjppxZHhrxUxoQgK5PQiLHl7UU2PU84Wc/FKxTfNcxbsnEms7qLeZMclJ5CozM08bQQMuYs
/o+itHpCWzoyQ/UUEs8ijwLzXMTJ95uyYd0rogoD4ZpPRYvyK2PcvMsMKpAGoRWisOq50CaKe9tv
gakOHWt9PH2dLP4kVm0EtdKeFUlO/F62lNOihIUyGgwbc5vG9GmtLJgxGeDkeiVwvuI08LMVKj3H
6OwMwWi5bmS54nc9UajPsyeJMBbJe6Gu3fBXTG3+tIraf+i1NazNWPFt42op4BUPYuDtRnrr/ALr
jCSQmLEcvNr+OujGr2pZyjArNNDQIzLofLiQEMyYr1Qpei/0hW2NMWxq3zqIRUZSiiPZgte6LI6d
cC/liDNh8L+L9GtyC+xB3E2Nhe8kafTQlbAKJmrAwSApaBEIkXnSUvznlXs0UjtMrcInPScH32n1
5Z2nG4fhPV9BEHcDJTKhQmVnfvq2rP8Q+RHZVUiwn7zPU5dUWHM4uqvRbmHPAD+68m6tjD2AVZIi
bZemKKb0npYdvymPGwC4HQqaQFvBGI/SYyKdabsS/4iMefyoGUiDPRMPjXuMpi/55S451PzREPsm
Xwla7xnDLwQpkOR7scE5EIRRoY4lj5SAA7pHzur9kmjnshnGOwMf1DDYxWWYP7q67886tREM/iyc
nVS/FJVMgqpirtdIGMiN5am7acSd0k4urxTh7YyMrWiq1idnKpY99JdfVBsaVKUvFJV5oKZtK1Q7
sPIzgAZlPe3FbB1xcXL4LUb1ZG71jYNwXu+7LCQd2X1wGJfHCwdePuILnOPVZcZAiDux54SQsFv7
naPuCt3OgEsbQ67HvL43MPkEvicitwekZ7EJ5p/vD01dPhOi9biOxXgdNIYUFmx1brD1F+vKe9cu
8+/V1c/0eBxmJF+n/BQUOP3zsqQXven3jW27v/IeEcDg4RrWZfJgWwNn3wq4KTGNMC/Mg86o6J5T
Y8euTV0dB0DEanBLF+19l/FvCp4Vve5BkVQ2PIxBPoqU0YmbaWaIBJxwnrg5sXVnaSyYatdzDIuf
O5fcvE8/J4VQVnLfw0fLVX4pZ6N4cfUIGmJ5uV00La8uthvTWYxinza8F3o0HBSxPVtJPD4Y9dih
Z/kQdZJmnjy9jM2RJ+9IbA8ARowHtyH7WbrsbtPVJC665anJXhHVAJsI8BN3arY/ElXf+fhm93ma
XGtS9d4rkgM6xfK9djBlJcpGR7JtOg32VWJ0xI9CRUSkdKwII9+j4Fp8j1QMBvj8zZK4WQcqRda+
msPihn2D45NJXTX4kdYz9PJsQaiKYwbTKFVAfl6A+sTdmW4xPxZiJdpMoV0lqgDKhTwWRBKtvjmF
LWUgRdz3XK/sLZljTsMwhqbP9sABY7ADxybDxiDmL10oUDomRBZKZ3QpmAJrUoHFmD8kmvdc6BVT
63XUKJNxS+vKYvhFcPEJLOh0gGTUC5mRXVYs4eCIs9/H7cPtort5SGhNONpmdrbIk2XoT3xJM/OY
ZSYHnN7Pu/fNE4myuj7qMVOcNt3UxF78MOi9+TgTa3MhKDYqiOxAAg7rvo6RU3vuel5t07+YFa1A
XXe4RNutWI6kQ+00KzYgS3Ly6locDPQES7Leqbx8S1rbvoCaS+ANCCJ79fLLA8gUVkQVsNvBxB0v
PmmnU/4uWWwuZUEU2ygu88yDSTbtWXvLiSaAyVUBvl/b6ZT1HO6AZ7nJ1jE9lsbM5q2JH5OZyhsz
CqJmKMyASZQXGKt5SYbCffGr9TcG2kFYb41JWYsnR6+babc4AygaRZIl4HEP6CkB0VUV4VbDo7YZ
IUkD9+ECBRoUtBNOlL/MIvvjtrp3aHUiihq3s0I7W0hcq4jSTolJP668m6Swf5WVj9CmypliIj/T
NffSd0hR6sQ9A0X5rLOM6ZLy74dqTV5yFo95XW0+JJ6M5Y/W6KcHxF8il8QNJlc2IXR0tXem9+eU
4cHPGhbvfUJ0X7MNCyUgB1fMQU8WXCN40Xu6hV05slDLOv7IkGC5nJ0DZJ3HgQUZ47ul1459izyw
hsPEKfbQTVg70qG/S1ZxIBk4Bi4ypvsuZYbSqM6iqNuXpieO2uKWBzHMfKcW07dqObMGZFlNeYBX
KUM//5xk8Xrws8w6Ee9q7LWFDBLv1TRYDemEgckSm3a8ieOZq/s5/Im6+lmVgm6bGRBuh2da/vis
crYxho/AAd5k0MRd97yFGeV5f2baQrJSDpl7FnY0SZ9RPOsIeuSB+laHUZeWPnbDJ9nXdEpzGqXI
+Y6Qg5lwk0LDFpSm10Hvh896dUCPlDnpf0apPp3CI7LHpn4YMu1Kno8CU8Vzd60Ym+meE0oL4fro
TG7gNeuTNfdZaJoxKkw5Aj2w8Y1Xq39HsmV82kbeM2avY6asP/5Cb1/69QnjhHGsLTIpvXKJYCG9
FUZeHmjglwhH28JziIulg7yCLdShctQB080xC1Nj7vdFgoTldrmpMZAmYPYh6YoldIrGqDPziikU
KqWIjoOFTyYpWFP6KdRhtWqxvDgteyH+0+2/3y793CYHpXk/+NZZ+d4E4aSKMfo0egg1qMpvX0oY
R7ejP53yTdqWWQiHShcXeQkorOOZwSAeshxV54YphPuQ9rg+uKApRACS2zp9mEnHtwxjxIR7+Pvy
Vip+Xm9Tn0FCenW7QR3g0a1/f8kH0Po3e/L/a6n/L1pqYUAc/Dfh7v5Lff0P5NOZWh6+qu//9T/v
M6gqbPT+XUv9jz/0Ty21/x+6b/tU0v9dSu3b/+G6PpgZEEH/JaK29P9wEIA5unA9Mg2Qs/27iFrX
YaIivjbYBUEl/X8RUQs6i/8uLwYk6IoNHw0r3XThv/5v8uLOcPJ2aJM0EmogIjR5aoxaHW+3SblJ
X5eiBBNcxMfbZ7eLkxp0Tnp+0peiYVeNnAJFx+3CAJ7Yw9uHeoe8Q1frQ5ER4Gyha8pUiQrEkz+V
Hqc4f+vuYmByS83q2+nR92UwQqDRMqX0p8PCjDDoiBPnj+cXsln3ySzQjwzGFaII61Z4Uhfo07u6
I+iu9geOUgP5pjesLyNhacdmXe8GwjF3TuH451hj99561bRnow3xFpEf8vZ9h/hj1wEJoWMNeTRF
beev7/oc1fAlgsEvIYjyh+v4V984DjibmJS8HfXacHD6Ar0iicxMZeEBC2+p954hHPahVALCjtlE
xs0YzhrTN5UQEJ6ex86IdyRYkk7WTgehsUlDJhZk/Q0sUjTY+OejAX1wTtIvI2OkDt+vZpqrf5vi
FaPdcsiXWoS9thRhzzNuJ2zGKKs3IA6y2iQs8+q0NuOPRq/SQMV2F3piOcBtb8ymOELg/svJ3eei
FeKsmDxnQCtCZbqPZZo8es1yVqQnI26HLYXEM7Da/s4Qw3gkk6X38AImJdqNUHdBlFTMLNqaiC5S
8+L7CVVokIokplp3H12NwHZijvF5F/2VrGVyTZgR7yAbkcy+8vtgIwN4glM+M6aR/FuiRyWQQPTz
vWALP33Pm66eXBz0cfTu8DHKfV+yFS5l+WJP/r7xWj2QNRly6HvYMSa01sWm36dIhrGzafqrTd1P
cu585gyL1vkJfmp6YgOpdgWWAL/qsA8x/rdG777qAPvwq7lzQYjeJbb5jRZuQgQFXgbRBZpbW3vM
Rr5N20A6bBxnnZ+uKwnDcrseMhaS1x0jwfwUW/BZqS6ISk7q5TxxsodFZzyhXHUDmYsUwTtbW8AQ
gdh4sm3JwqVSSrvqgl8mU5izrY+f84CkC9YcBywnbb0duYBNxXYEe9thnGzHMmCHNKo5qbPyadkO
bsovjvDbYc6pPm7H+8Q5TxZkFUgc22xp1VkTRqBMs3t2kpxRtECDp7jPvG7iN27je20cFQye9aeM
jeonZMW+tUH2UOAt2LMN6hBrK0hc7zVBA2NshQrTPmxnW/HSU8SA6DxIqhp/K29aDYOacCyqz+WY
M5w82GlhHivcCgyB9u1WJjE1Svf+VjppC5VwOtyNWYyquWyQHXLzbOWW2govbOBjdxyoxkyqMrR/
B8ca2A5sBRtTfe7wrYgDVbtJ+uegpb5Lt0KvxlYPQwUeWlkF44BQSJi4ClkU3wsjuwokKaEVZJk5
PVTLD8Ww42gjHws01NmVlryY/N/vcxL0dN37dEfv3E9gnwyqU0mVOm/larUVrg0VrE4lm20lrUOg
V3DJmjEPMj6mQcLJmGQ/sqkfdkPRpSiP+qfYGFhkEg+xOSrNldZJrzHzl4NGM14VvDfsx2Vc1+vY
9x+Mud9zq4h3vSWXcO1beUYAcZD8HYzWfnVsh4jZKFkkIxpL1iVE2zWwKte/EgPNAELcKiMmDi1H
2Kvqr7Qc8X00f2I2AQ8CM81uGknSRnKb7rqZZJJmWdO90DVvFy+0U223+Y+Z4AE4CixLQ43TeF1Q
utM9U4iTveZEopXG3bo6VzOLm6N0miYshv6XVRE/IH3/m5XTx9DmoLpqshsy0VyNBfEM8P52nwrs
KebUARe08n3No22/ZETR5+AKl2X5YgNugv1eT/Ho9ie9kqSJZek9uljmHDfV1HyRGaEbbT2pg1dU
kehw3yLjf0TJ0ZnxKYe5cmwU+ukePiJEgOWhpU1f39CykWbWw1vz2OtPyEak4Igw4uGSTu1j6ybt
KZcgw8bsd157OXFTzPkYv4zswt5dVXhhtyChsL2ZD1hxWPb61WVogo2OKWRvOP6x0fRx1wgmvx2a
jlOhT38ts5ShUVj3U+8vQBcAtuRzG4z1qoUERLZnjpYn3Xph+Wb/cac3Jys/FKOLlynzbZChnJrg
HhOq2Olb+dX4hKbsGfM8mh+fXrA2/bt+he+Lr+hntnlbi/u8jiNdzvtZSV7jat0PsREZDtmdDQrD
Mk78vWuYaAgafktqHH9X9nuCoupFT5Ey9j1PleqB7tM86iRMBrOvv5n904DfPXQwNe4ynxnbnCzr
zv9F0jB9CPqUxJvG45KZL7qsEM2kKQ/mtjipZkZSyObZmgF6sY40wkS2PzVYO6FZIqkD4IY3i5Up
+hNphqkz/3DS9SOzmoZdQ7Y3JgRevD9+bnr8UOrqE4qix9YtgUdruFOgyvzQG/IANKnm5qdftQ1m
T0YKgwQxrSKfLfsgMSG/s8kktT1VhIWN1LvLkaRZnjsGjF0hYCzo5uBqZveTj5h7Gs9epcxHaUzV
Oal5WVlKbVCkHoyaW+ydRoBZ6YmosNY8dEcEgUVjO6j2oBS3BSfFbYdr5FcbrCUWA1Y7aLcjXZRn
bTCn/YwuG01r1+Ls6E9tR8OKj8k5uFJ/o7v8MDOdIwSJrG7iBZ8L1MCyMH+ny7h3OvtB67GveKI4
1g2SZuHwPEeweXYH7dnxRuTWEKUQVeodM0or67XfhM6Y1qS9+np+TUyoVCuSTCJfSrWqiH50CdMM
oFW/rB+IcDrwL7hMk4SUWqLgPzh17ENNs7lnDYl6wIY8QkqKRnws1gWT9onHZnKVyTZ+oYEFehhp
3YyIUxpRrZBg6hqJr4zwz93c/4SAlqHvd/HK2MZ3pqgzgIOATG7zo80kEyaUwUTV0892Uq2hXZEP
2cIdCVzLMB4heaH9tTflSNXQrhVGgE8dTcpUr6HyPdbzm88e43MB3DzGjPqhGeYH3+US9D7pWWwE
kzfQH5BQ/KOVuCZiQYrITtZB46IVL1AXR9xeOFp1xFS2XAkWq+PA5rTe91XFEwzCgVXFUEGKjFOw
STRsvQUV6SSIDGxEZMNHIVLLPxSVQTojUJCO0JljjVG8h67YjyaDDdsADJiJO32OS2wQFql0vjw5
vdrjWPbuB/uV9yfJoxMzs8XRi70lq0gbK1ZT02AgmyAQdDbVHvKkChE/Y5ZrQdLq6Z1vEtqD94EC
RhPfMBX6sDKcn5aC+T13/Z5FyYTmlCTEmh1sPlnLoSmAE1sypTcliJFOmSBEfp9QEAhH3R6dpeuj
SeuvZmP9nAXvlQyw8+pX6D0K+yeiXoUTsB9f2Y/oe2aqzfH2aTuScgI5FwNjq3OC+P5jPlCcLrZ9
VtwcgPMx7eelfNE7qz5UbrZeJn17fpc+mFOrGZn2dQlPQfncmjbJJEV5KKCovVVJH81OY4OJIBmR
cgQsiV7f54qC3bZTZvLtvkXZrk8kc9Ruioh2ZfFCm9I7bQ4s0n006DGCWGPUbfKSVzlP7qrJYt6E
8m1sKwfxUXY1q/W90ayeQ1gjSZa9P4ser5cnDxxN6LI5RN5SbAFJVMNw1i6rKLCNrITCpXmxc3B7
7cktv7MM5VwoRK5+OvahcRMu+6zzh/LgofS/x7+2XnuSKWeHfM/ePFo+ojKHaTA9R/++shveYeW+
Y71DUaDLFzmbcWik0DHVVN+BkHYuBFHOyBw7eDd7xyeUR3jiGQLLZ5/5Z5G6n2StpujsUvLLpW3u
JGKWfOIxOhs+kSlAfUfIk6uZpXyn90DOCjCq/CCEQAV2svI26/twTX6mAIyiTjHwp4OhcfjAzpEf
e8GxKtRIyln/G4yh9VQa1V1XQaCgXjqbiiyHrmH9YNnNKYlSzEXHNBl/s2317g0O9mDDDeaLFb9o
+fin9Pv2MNu41TPteUw69ZbaToUY/Q/qJf0A+Wi+rKD4Sk2AMopWC81nMbD2qUamXFcgsWwBML4w
fZp21K6kanZI89v1Y+RV+1pYw7U4u/5KQj0nkc5FgIupeTj67XptoG+hi/TQRI9CHMp5JQTAP2AZ
4a0Ew0In8rLsRHLunOzUeFjLeMGBWiXeb+FA3Zg0wYrc4ckI5+1H0vT5yW72aHXrMK07H9kL76PV
f3bT4VIngDTYgXAOuN5ZWsZyhLD7rOm5DNDYWl9Vbock8YVZrtV/RA5kbTS4tZu2pcKtA14c7mR6
4JAUnId5Iakoya6dEuUrDCMe0DY/f2MgjTNnuC6aiM/YrOywq3VqZX4vgeDu3q860aUrYK1j4Qa2
vvRI/6aXYVv40+4nqCLGS1yAi+srjtVFqus8rZ9mQyiOLobLaI0YpAVpeRXkmlLWW2HVA62yam5H
Yw3ZOc27tF+exIgKsNbLt4ox8cGhuZ8t4Rw6e1Fh7Y7neWycQ0a0xJG97RRiQn9XJmmtKULHs1YK
NBTG796DPWa71V950ZJ5kGf3xgiii2abKrNg3JiL/gzB+dUvDAcVjlqRgnHGz6a7T6gLLrWYKMYq
pn7MKM0zq1hESf1342gMMknHtUv3JYPHCGdDQ7PtAcxdGiYA7C3a+3bTyU/dW+cmWejzHDjMmH4P
hj4a9x5CeQVbBbqdxDqtoRt3IdVaLHr67L1zgNivGtp5II0vqXKoHUc3WjQ8eivGs3TLIcg29FvC
98bLNn73GUaVmUQql51dl9zpMURd1dDC6GGy67V0X464IBp/sI+DKJ7Zlt8Ja2kPU4YmlBkEqSDx
krLqqOWdXiCoWJD3oXCjOZcGQ/wCYUejBCKI+gcrlO9V8NdV5kJ7DAWxnMtfVL5fQsAzVbG6sJpF
/Cy52/TKN3ZW11gPfsJfT/3tLK6D7r6BED5sjDd+hDqJ2e22+jvxu2OKC4ScBDwfbXfVvNdsKtj/
xd4QLMbwWDtCRK2uiYjnlIshe/uc8DAzun10u6BVjAdQPp7TI2vXntoOyaG/pUfcLhg/jUhul9un
PLzh0oipDGrG6FGzXdJyQoWguvTBcZz8KKzUpmrzH524QNW6/Wv99i3cLo3Z9hGKlH99E7rSQXbD
pQrnLaRi3C63j/5Pn/YTvmOsTmd3+wb1Lfiid7+kXhvn2ye3L88CXGMxdt96Z9R7ShBa72WlcNq+
2dtH5phdIbNpB5K6MMbevqbB1eBtn5zL7ZdEfoP4+5dk5ojfDGEUgTXkXuSoYaQWAUWEAeAR/QPz
GYWEBfQ+GWldHbY8eCK5XW4fsWv8x0fE3DW3/4eiABCh6OJs70yWAByK0YOZCbvEPhl2ow4bXBtA
IgaQ9IcIrQCcxrmnAeVlsmJfP3XsJGTdjptZ/h+XGbYkYff/9cWRE4V3iYHhnTeC1qF8wjc6Ukby
kb9d/vW1mmodaCVKtzme2AQY/7iUGiKtwsteZ2cbt7nGc9KCKGH6J6MxxYbHjj1j4w1C5l8XY0Oc
UGQ3UevDrvF0VpKTRAlrYIgBWFA0p2WDC5QbZgA7EW/vpEH52GHDritopxRew9+faoXO4nrA42Nt
E8K8clgYcieeDecTZvEU4WmCgZdmlxlXMME9XG5f92SBn7vIWJNIb7XJ0QayFyzbMsB3aeHbbSPA
+kHhcKg+jfwestwQFewv+xPuxSHSXC+H3zhBd0kahY33n5dSzCrCdTEf5Fw/3b7Ov59HEDZz3EOw
kjabPyyHPsJOhdHCgKK0LEZDRoYbYapoAljUA7tER5HZ8s/LbXm9kTex4m1ffETc00e43RRIbf7C
dvsGhqXUqaG3zzttIcyhdAlY7eSrtHnf5RYhANoM+cflMeliZDJ12qS6RnftJTMSVPXmE28TgJXh
mW5YeDRaRRgSPljGD78F6lcATuZ5KjSEp7gUOxf7Q7ywkCJDAnFcsSLxxDM92vGn58onfObHUR/t
A1L+l9b035eqRm1ZHSDaAb1q80dEGgDYjVbdp8qC9ew4f3LthWTeFgk8OVCO7b0tdnIxkTMfBqp1
+H2Tf6iWPxXb/6PHfVyN23pNlA+lZtmHHOkcKaDwvmuahhNxMGLveJEmqjyUJntgDwYvSQl+UVYH
NfjEp1TJyCO1fJENBOqkUn9R0uG6QbjIT/SWFSB0nZznpX4cy8XeEy+FKm8bl7MZ2K0yHg++5w7X
XPLXeponN3HZPUztOqjaqTigftqyzcadjsBvHsw/G5uxVJCgSweQZy60T0vnfXHz2isHfXE8xyhJ
WnPn+M6XVr71lbvu7c5BgFrScAnEn4ND8JCcXDLqczvycrwzRdk5927dwTIf3/x6vB87uUStpD2z
+MmQbbUD8nLIqpr5o4UJIgeKZfDT74RSvKJ5XI8eC/aOWdnRINEQbjAKCtiq8nP0K9Rtrnsoo6ru
3jPYCxGze2Ybmji7hvE5mJyqriPcUNazOCfTW66m7pVJ1s4R07HwSRbxy2lrO8unObFBcWCHsV3O
t9Y3ZvR5w8doe5R77RZn73yxsCl/OePwWbtYGQw3/YUWK9s16ChgavBiaHD/0b/Xv/iFv4syD73S
JZ0DLplL1kAyij9jNb5kE94tsJ9JEj8Smo3bY2Du6RsgGXwGIIwlUA7M2bFz8WVVlscTHJfnkEsf
bqFzradTrM+AtEZytk3pFmxtcX50Sce+f06+yW2w8WFKIIjpNl0bn9ZWW0+GKALs93R2euPuDAmj
2spx/vX+DzoE/FYzLaaiRsj6n8wKfk4s2/eImmQwMWFkFcJRkmbyEXcsIJIGXqWJZBE55o8RIwLU
045BFfNVWFbpXWU8ds+r4AcvMLtSgn+upqcOTrMYNKQjg9AWnZ6Ey2cWpB6g7Qk6DP3YBAmufcgx
7KOnsj+tKqtO9fAsK2Tyszm/6Qb2wGRUP2NtwJZu6yW9PW8zhKZMLnIKH0n0VVp/Jrww9OH2Xibo
AnOlM7ahY+yJNupqpBn1spKE3G5LqCp+hei3BYN68mC4eb4z7PSem2u3rTJKd1Ch5S1EnlfumfCV
5lBmFRjZCqK49djAR9ubLjQZRluYV4QZ6a33lXiS/EmAYbTn9rVBo7mzc+wFA6O+xdHIV8l/LtAK
orgBGW1AXE+yFGdIaTwZsf7h5MVPBtsACRNJ9FVzbjwDuyrYx1oqQoD4YTsF322mtUtJOEJdhCGa
s/cI8QZrqeheUxYrtCZ/NI3/jVPMZuOsIZcqYQTopnPwSu23bSEnJqHhr24Cu7nOxpvM8OSkAvck
tdEreeJIHouRSUFcDKFr+c6BmEp0oiPzZ5/HMPU04D4G3TsQtc11RhNXL1GTOj+mQolHnYycsJe8
8+Kmtc9SYuPEwfFV9/JHDTq0cAllKFqzOiRee2ptqw7qAkxbtuB5XHmwY6jNwxqVr5lwnGYTT/Ah
HQ+eWi7EjD3wwIIWt0ldhTnwbzOapLl8SMs3G1dl4HTtm1jzONIwJoFhUcxns/UNFYwkPEIwWVvt
cydgHiwmI1pxaEwy70oDs3HmvxVYLgJ8QgKtodoxD6mOy5Ldj0WCoovy0yqb0E2XX4nWr0fov2hQ
R+eVwvNdT02NMdZ8JGhpimTaoUXEd1BWCWlsHeJ3/30gySmwscBzz0xv5DgwTXYjfTJpRhrI4S50
j8kCuLPoR0ss5o5grYKGz25olfH1l+N7y+YAaRvOJXf8yiTm2K4znvt585cIbVe1cRegFJwuoz5c
+6r8ZhhojQ7xItBtRou5GHtLTHoyzs759rXbf7hdso0IV22gNsK43phr5oRvUqXcLi2qdAqgqPKq
lLHYUienzLEeJsiWUKqeq6qHZmgHXTtF5dgNuKuoDG4XnLfD3x8tsSLkYpO8H/oY2eUceviRUa+y
Whm08W6JreTosZjwjJXALz0JM2aSrOmseM/6s93Sl8E6yDVyLZJayri4r0oOHt9vrunMMe7nBuSe
eupmJBTWudD1hQo/myP4BegrGNzuS0n9yiGJ+mKhiHVcRCF5L8+3r5MIJ47V1NHUe08t4/twHVhP
ZsXzFCsHaWHlRyYZohGuplnZWYSEn0lhhV3VZ5V1dj0KIadHM18qDK+1JnHs6yTGE0ZV4XL30Jsa
Q3VnJWBh6DyDZCHSbTc5ysfJLe3Ad9jNOKLPQ5C7beRsl9tHtwssUlqq24c1OKBIHsZUL+5qAFR3
c4H+scyN72ZA4rJ43NsksCESMiCWMy37k+jwFJXmwF2U4BVvn9LqocPTFMgSwMS3V8slEOTvVwuu
OLSKvLu0M14YT/gwm7u82BPXujCwz0By0vwF2fZPWXPN7Dypdyu/jhzXs15l2n+ydx7brWNZtv2V
GtlHDHjTyA4BeiNR9kodDEn3Ct4DB+brawKKDEVG5ct81a9GMGh0RRIiD87ee625tppuZhCyjXU2
sg38vtBytoqNGtHKXa4uj4zIb3yCWHcI/rNj2Aaw2/PokoflywIPxOEEJiaJ4LLnPTjc+XP6dV9r
Nmcs9TFfVCo/kzj1zQDipp8/3QvgcLnGPLrdd/lTPyf+sXJqh0wEfBPIcVuwi05UHrAKIP+ZS4Rp
0jGfwkr1kLrRm/kXoEkjHtSVgjXVa/omOqpIE+OcPnUU19pqYZVJQP4BOB4iBxSbqQ2Wq5Z4SGjr
sa0HGwlvx6r5jM1b/eXCQhW9UQPrks1lXRtBOxjpknJa31uM5jstZBvOFi4HEe7iFusOkH0sypbZ
zDbrnxjYRVAYIWIdutKyXMUcMcHmOTXPHxeOLac7JaCEJacOLBj/GBaH9KnP2igpDquvC+ePa1rl
GK5m8Rk1WnBnYKcvyawV/1KLdNUaimq5I4EI9S4cZ1ndtaaO5ZCvVzZXi46hUc8E9HGXP0QAHO2Q
AkSi+VHPLi7G13Q+2p4hPlvyssBQZhNdcaw05dgyAqJBmQ0ShhWwl0EMCIDv+y60WiZvQVmIbTfq
u24mYWalf+c7Tr5ZnqfPMjIFe9wkPFHj6xtf66+tPTHOsSBiZX5B41eHgmQKYvJwG/VLISQZ1lok
xY9mZn5q80dDjgz2rY41uYva65sIutzU87qFRNHu27nIE4jCPF+T5RV8YBZKba4FnbCKOHPMEsNm
wt0XMniyBU1hrXs31fEuBqm6Uecq1Jq5m0QvQY9bbg+BoOdZRxwLUXRHjCHRvqStsEhwBkjOmB3n
l1jMn88/eKfLSw+rH6OZ1vuFXVqkNIddMlnOVsOfUCzIzoUcVgFimipnE/AkhTxq+9DcLb8SLygf
peXqciEn0ddzM6r6nbunYvWG1PPHbSE0kkr06Sp1ySugi60JHm/biJGP2aK84xOiQPGYpJ0/zIvL
/ImrdVzgFlMIb3nHMILylCETxyGWmh8TEZ9ePCBRng9PeMoR4xxgnJiHtmncok+0r+/m8hLxKXSo
eOEiogWZ4zntd0zbjwsKranGYAuD9Wa55Y/RTzHACrNmcpPP+NDVcRu5i+pveanL9+VbCbgIA3u8
8p5w6Lkvr3wYpWqjaerJaYxLoKeoS/jrxhYJ5ZwgQ7fUNklEESj6bi+yDCq9xlceBaRLB/0HZzAJ
t3OWbsukvkrpJq3Ke62ztZ2TdBclVygfAn8FdAY4Db0WGJD1WUTyLTsImpGsXGrakrYhcKNGFZlY
mkn7upoxW710UAuOqlqKj5K+5qogXcgu1R9xa76YqX2pSsXxqCgBaREQx9E2Tmk8TdsSESnTvPZg
wFKCcv9idDjjKkO+kwy9wQyBKmcM0Rg02WsAl9HthJqtcea6eTgH4tBZFJqdbKtIf+zGo1b55yKl
nFSN3ovU7hL36WvRpKyz+rnr4RlaSfFBO765E/QqBZz1egjHO9Cbu5b9mE2Gq8uucG9VElAOG/xW
nZpn2vS3NjEVK+uqWP6wLvUEYbQZ3QwpO+MI5+XaHvW1plIYs0llo9L2+7IuPvhGTitfYlOmRj4A
MxnpexOrNfluyB+YFuTHsTJI/NHy/ZhX3Xsh3yLl1z9CH3sW9Qln+YI9qoDCZENODnTpxqFxsY6V
BD9C334iywXQEorrUJHn1xSSs1m+jDSdAaLBNxnyWt5iP9ouq4hTqzE2+RkxnAyBuq/GPTIE1rWx
VW6UdMYmhrlzGDJsEYuA8f+0nv9J6wm9Frnl/5ube5Okb9iEAbl+KUD3P2ds6/KPftd6OvpvOlR1
y1A1MKMaqs8/yLmEtv8my6Zpwc+V0V0i3/yDnGvNj1iKZdoK8e54eb9Fnxp6UAOJJgRYdf639v9K
9KnMEN4/M2W5Q5tFp/QOEH9qPB2P/yl2uRaJnQ+mwomchJm0IGixHzm3WPimUj986uEUlMOEyTJB
cwnxgfmGRgtGGZiS0HfPSAcZGWATv0ki6TBvk/GrruRYJzWYJMWDrLPN1YF00X3Q1p26D/sc/Ke2
LWUjcTXhk29Vt+9DRbN8aop+ldGu1mwkF6Oyc0IMUfq8iZ7m7XRjB7OHhc4KS5ZFK8d4Ko0sceuG
hlQtS+ZBNIN1WK59XxDaMeA1YgMYeYblSLvlITVQEGItV6ueDmbCvnc2Yz45M2i/HIPfL4KGKb1f
+5mXGFhblptJlmEcmxqV5tA/fnh5YLkgG1g9LNeW37JcQ+MHBoemlDLAnM/qz7ChBSvZGdCiebu/
XLBWMQRlOrgzYlQjI9s6p2G+8HWtLZifWwBVpgRjrWK1ex+9GysxtrbMQR3pONK1qyILku1JtyfF
E41Jh1QL8uP3BUUiU0EE+kRc+TETkkgAbHEoX1WD0AficU9ADtB4sq00ercCgrbNE9wyAK9u1d7+
MAGvEnk0MW4j9i+doKiFUflq2xDk0Pdc/T6uPTk07QIJfH5sCragNUBi25ZeMMHCCBLpRhBS6CrO
gBHXzE6abYBtqQHQMJhVz0GrKrN5F/dN0vocNkC7dCPRGIdjspdoCVpqE+Co6EiclcZPLVfys3DA
JvJqzkwSMYbrZFho3ckfO7jA6nvQT8KNBuZKEC/VM80u4Sp1S/CCUWjnsjbwTIveRmYo7kc26UPi
jCdz6Jx1bTQkOEu0e1T6kpCxpnTTM2/e9TrzzTLPLnroIDzKaoHaIxAwFRLRrtiIMpslNgsxGaBE
mXg4NetPOSeIk2a2q6IfmqM9FMZJTiNza9nT0/KYw4aNZCoSu7Hrr5YfAKth79Vaorlpa2cYX9pZ
mV9124RPQkLSW0chUAIem+YLM8puRpVOZShPj8g6622rt8RDJfl0AgM5nnoz4ngY6dZRpQ9rLoCm
uRTq56LIGLuz2dV85xudjXcMT2bTUDH9+b6+foGVcAGtjGViLr+kuRAbpXqjzqVa7RTUazw5xtT5
6nLn9wUJh2spw07FAtiiqJprKJRR27gdj8utZd6CqZSz9GTZnqmyW5Eif13V18kIHocImBGfDfVI
UgJhs/XBGPiyVJp5mwYKMlkcH5TJ0iYJxAU/0nDoIL8ynpndN1WEhcrMdQUc4W0yS9rL2FbXAhJq
OKP4e2QJu8JBbEazGhl1D6j/62oJmbZWkmIn+yVk/I/Unquyeb9OUd8f+vRNN/jL2fN+L58nKcuw
oxat1yTAdJe7nLqicajoAv2hUq9ZEvJVJ8GgQxcaer1JwC8uxWxdVwkmaaei8GbrDbTcjD+SgdDL
kF3KAXpRRSI3tf5ybblvsMU2nsX5jcJMuAHV4E2KuQMdguSADNc1oTnsm33njUwzWpzzzGV5SVMW
oC2vFVR685Hs8NEX9iC5lDP1gbA3DyJNvxsdanrVmBQgfrA4nRyK1jCrJCuqOnT9BZPxoFBdSxKs
DcziGJPNFWQrV+beBBM+A7kbeSZ5x4Tea7BZZIOdVl5t084JN5lkjhsRt4/aNJqHyraHjVrkD6bP
QYckgU5Aom0gk2riSqOc0y6EHGu2mkO3hRgrel+AdyiWIAacGtLYNkYk/cw1QQSqAcM8N3ZItmHX
UvWZWc+pYrkKPxme0HyxXOuhUml2JDFWlGS6Q8TcHpYPAPqj3681RXHXysRtIIbOZ9Y6v8/AfOg6
86bM7+aTF+JEOLbsjDOLZJForlSXcaSe6x0+WrBewezUQSvyAV2A5BoaVhttIlF3hoJXfaPtOpKa
mhej+bVM3Cp4X+lqmbvREpjH1cDHE2Q4KHNC2/wkZrxeLz9JIqLmDSWzpuWnE9henu8jyyIJBKBE
XM46JIRVWrupx32VjySPZT09LZZDNsGj5EmTzkziDrPXjNbmw//93pebVBSgRxNi+ca5MlwOQ0NA
EaI6lLhLHsZ8Ic2HwxjMU6qO73i5O8a99FF0QYi4URJKVEyOfFCzyELMArJU5tORzB9QIITeNOIb
rlWY3RCh4lUoCZDol4HpyA4kzmYZFdvYRXqjSLapCqyzMwkbJ1cH7bki0QJGBw6uFJMusSGxQntP
ljc4OKMDeihuiPBeblkguqwM1k5MgYz0tMOuJhCB/WO4PQH4mYfOYLfwGodrJnpwsPehgMg21/pZ
PDFgnO1pJueCsi69cq6qzbm+/r5Y7msmoLNokjbL8rZcQAMvD9835bmJRA+MiUZg1V5YBJxbu3K3
fPsDGbMiWHcWguXCxlrkZr5lrOhHnLBxQCeQMSIsE+6vMbfSNVu1IcBxmcJOLOkhFv88p83fqOKG
Up5pnC6/Ls+7rLfLa/nLzcmXpW0OVJtZJhtCoHR+a+/9pGRkJio4C3Qonxsa8ivRguZfLkAE6Qwm
OSIFubQnxaqqrdoan/iWYTuGUojcRPKmvBx2KrM738QjinmSDo0erAtV8F1avptOE9Lx0U109zbW
KxfPEquzX0lgI7CXh8oGtukL+lmGwzR+ZwdNs0SWABea0fIgzOaGnjr3/bKle7Rc1efbyyPfDytk
3HYdMYZ/PLb86PIDMczRvSVel6G/1cfGricRdLllL02HuZvxffPrGiPFvdaztFdmoKBdphXB0J7e
x3IcS6ATglzAYkZjGnBqJxdg6UCofCqfYmFNJ6Nz9qKU7G1gER4Q1fmvKBPosiVNOVRlMQESdq7j
3LVL5y7eci2er+X0fuaG6j/u/P6Zf3Wf1QwI3qSApIP5d31fZLlV75RKeN93/eXfLw+YczNkudYN
hPpKkqZ/ffVKBl79zfItrGoTLIU9MG9WaXm7Awt6x8CeNPN0tygbvk+h3zeXa2LpiC0PL7eX0+z3
zQwiaSYm3J0DcE1CLQBrLk3Lxa65NJGW2/38PTJ0IjuZOdCjnQMxlgvaoI3Mh6uzdwLlX6+V3Wm5
gOkNcZwzspsy5/RKhbmZjzmPM/LciV2kFsiS/WYXCaxwI73RDpT8yNHApA7Ibrk6OPOpMJUUMnr+
8tCffgrVWC8jGOBcufxUvu7kotxP5GSA2JgX4O/QnuVmB/7i90fKZI55X+6laqkYgs4/v/Q9ldAs
8H7N35kRc8zc0eTUtzyuNga9Jgt13zEg5YJsdWoBjDw16/rXL//zPd+/cgkpWn7jct/QqDZ5q+53
dtHy2HIzJPxt/Hrk6+ry7F8vZPnHy21QTvzUcvvrGb9/lQyjFguzCbSA6QELxB9v7C+v4utlfz/8
/dv/P+4rsmNsVXItNhRCe7Kmx4Z6NAp0RPIeI8lSm+CFjQ9Drg8zKlj1BqW66GhhPES0LHpT/hRH
tvAKp2QQqM32gAntey3rW8W3bptkKH9QCn+yRX9rrbBaT6Eae9Uk5RtYj9QfhQ6jQzUyPH/h42Dk
soewwT+YELf1sAPx4+N6aRoglGlEMFlbtA9agcuutDENAZlvV6YQD1Nv9143i+YKfcLpgMZdWEeo
nUeIj4AnILa4yfw2cVkjQejgz0mc+Exr05I/CJgnoWxvY/pabdsAxAYNJeqSRmPe/vLNEJbK0Psu
NNUXtR0iNJY/7LglObKME2TcAj1TvRkH5RXtY7USGwE5lI02gNzJlDR8BuYh4+uySxqA7BLHLW30
Y1G0HUtf9BLabX4JQ1w276lDO1TLwZDFEqGYefjcCqI5yHnf6xUFKTLCQ6BpW63FJ1QG9PqCiuzJ
oPtpIoovcdxuVZ+ORGzm9Kep3Lq6fZYs8ydkK8AyNDCykXMr/xTDFe74wd9oyQZtP7LkMsMXk5rr
MCUMDaWHQ2viSWTvMviJji3XzdilbxlhaHJVg7Ckr1qNFkrySIPTPKJVwqROxaF3pRuYrxNDEzJU
nWZfkFFCM1oP9rEG+oUqe4uTh7+sKWWomVK3hga6dez2TSZKGsE9boPBiY8gwwGy6owTS8rHda6I
raSTMD1kxhoKRbqJypD8Os1+i/mkH0hh5fXrYtrIYfTAkP7RtyB+lqp0nkw2oBl7stwwcSqS6gxS
kqhyRlq7PlDu7b7WtxopPWFW6XeRbt/b4AJ7B3VdHMBFaZXgpmvibVsNqE5Vae3QzvB8DjmgB2cr
9eD9gwxlchT7PyXRnPivcmtwyC6KxgI5CAtcoytYIEOWyYgN1qoqvLggQczQ04MxyTdOVMv7JGjr
A/iNkyzG8cYZJVA/UnopK50JFZ9XRSEITS9NjI647QoSsvV+5MPZTRoDPAuXotPfqrHuwpCrDk3b
vqvzJsuWrWHfl8+SbrOsAm0All17MYoZg9BK9kStcbanQmUwH9IDJ5fsiKFF21bCukPRFI8yOR2K
v82N5AemgnejMe7IDpF/lE3xXLJEIXQA7W1XHZ10sma36tSLsyzjEtdHaKBUkbpKAPEoAAqkGuP0
ergUYHvNrnX7RLmaRdcgmPmUp+gew7R5ZGVdyUPI2vdgnSrZAXhNmD0WDJ0GlvRzUpSnnJl4GobY
SRwGwLFN2EdgYtROkd2MCSkNuWh++iE5377u3BtkP+2qYxc3+lbXgW5V5qxp6QZSQ6UUkonu83Uz
DhNdLbZ59rqXELVkwj+RQkCqld/9YpMLDGfAjQQ+Z0UKT0M0Q7yNOmZ4WeMw5w+RDRrxpfKVdm0G
yWuB+9T1YR02IQRsrWDls2bOFCpJ5po54svQf858/JA1ShbXSHdhL9+XluQfiIDchJbhrNtKPyYI
g6/SoM/qBjRpVtL87FuHKBjWKFdGBAQ/nhpXH6ii2+aSxz1cFbQrnYlB1H7ou4SulJm3jKTln5Gp
Ho1RU121j94mlL66zQDEV1HlNHy+Nrkjzr5aP2m1AdlEHvPNKDjQ6pMQ6WeJJntlO7W1K+CFGxIf
3/KNNgXvSWC70ZXkxfEH2Oqw8UKLiEaoXF0BTrWAo7GNdVL0Ql3L7jPT3jgAaG2FyUQK00TLzG1T
pHc41XEL60B0+6BN120ZFRtnJCwnLtt1qEzlOhreOmIVBrtynal/bIMU3SUby6FJ751IPEIVQRin
EmrUhMdRGm5y1XwXOdEALDURul5HmNq6giRXWL2NyuuzD0sZU7P4tJV8l4SCNF4HG0k+8fED+IsO
vZwuynyAcjtMNinaU1RDyAUT3V9LSgbsGH6pV2q56jnsj9CpRe8l2LG0qNYxbvEeSCc74RqROqWn
zakq3SJRPaeabEP2wQZWRnqFz1UhgAAvTxz90HV4YEZBTHbRiPeugWMqOyXfiwSTaKiQ+YtGWH0V
s8+OpAjyKulQF8KFH61fAkgivhwUfDYAVGE3BFEFXyojVBmKxotunKfMvwylTfu6L6Kt7ncvupYc
CqrhTd1jbjZNk4FaeMY3g7WaVJxZPXCh32xv4qwdKNGgbne0h1fRWF6rVNlxFgZy06IhsyJtzZDm
uQAEuKoYoK1BKeVeyKZxBQoJzGqfXM0IhF9Dj10LhzddBTIc8xdpmvQJhNPAnlH9pRa3gUEbCmcv
BkBkwZn0ZCbqsXkrw/hRn6S3FvjSYfBBwCkgsvaUq5fRR2M3BeGNhrUA5E+Ob/kmy5Vbe6pbLwfT
txESpngHZCW8dWUPZRCqul9tOqE9tlUIYSDkvEwD4U5Hamn5LJBJVMrXMsi7bZ3jENcCCbAkFg1Q
T8D7ysAl9oARZaGL1RADCg4deTu1zW1Sc8NC+DZ00ymScX4UMs1q/mSZZe3HYGR1AIVNHLB1lIht
QPhVGjvUrBsfZjwRODfs/Fo3sKxHJp7kl4S3VgSCoBD6+0xrVsr6UOgRM7uWKPoB6NgQxvYaGhGS
JUXOGeP5H0o4PHQTx1GKqwoVCm5izmP4mZ0G9GvFDlaodwQbHowgvkwWIUuS1q7lkOSZEia7p8Cm
1EX+nhLMtMGGQNhGjEbLwU6gGfabHwvQ+CpbQM1pbuQRysxQaq4g9iC2xTowiuAXNQddfFQ4znMt
5XcYAMVK0YED23J5K0eHPi+g3VnpQY1R5QlZdkiL0jZl199R5XKi5ltXKxIrHHkZPcb+1aAHsqsq
4wPF3n2hkj7TR8q6B3yeSfnAau6cw7kMmbI7g6rTS2ThKXYynUetvCqRrBznmWaZS8cmRqWh1CUK
YUtNoL1X5dUR2LFrG1VZgPUGxCXgDXLVaYmHZKGyu8WA0kg/JNRdRHYNRIaSF+0Wib2h25TfBpFj
3WD5x1Hs4N21QLazmYe0qRAa3g3KRdTJsZZlVOWcwSMFxAW2v2HdpRETGDxyo6HtC1QOpT4Ot7B9
s7UsKfWMlo4wTmJldehM7nQTuZnS7dSA1leeFUdCeD4tY4pWHeckT+7yjyLWf6JRG2d1prQJ2Fqt
egA/N/1AtkD/kLMl3Kpwg9dm2qGSkAHj54AWNZYGFkRHvvbtcAqhY9xMtrE3dXq7ae+s2SZJriGS
2qWGdTOjuSR6WFN7wWEvBA1Kh0Sb2f0YbUUbeTHWx32v1PFWM+sUC3IZkZXimcDL3VaNoH8yueHc
8d6Zs0M1ZVWO1MYmAdc/xSQ4sdEKP6MGpzbmUM6vbCP9nZGVd5p5D2xQefBrsA5B38xS7tLVEs+o
qhdsQrbXteqTjgWSV6Rds8B4LjUiICP5qtgmnJIKh+mA/5nEFcf35GK6K1QJoVoGQ0TmiI+h1NLx
CeRVXHa7dDiCoIZmack0k4e7zuxlVyrwK1rDwerC2NUz9bZl0Elew/Bh5DZMQbsnK6DjLsnH5ybX
05NtzXUBskqG5hHsASJoeql57TB8eUo5MbYvYUCPzMUiwL7dADtt5GzTt+nDmNWDa0XZTw2Rg5dl
aIEGxW48JZLkVVFhBqp+qWHWbipoK16bdIdodHZFbQJ2sWj5JmFR7oiaT93YAkQAx21NlQNCvos3
zBbPqckzp4VBSFwTc27QbuSOk9YAFKWMpthLIoVAnKh77Vj7sWKCnAuBkNVt3LHg2Wu/ABCr1N2b
ObQPSedcdRzsiNDoMSh1CIxuXaMsXWnj8DbmGe9OdZ5FBi5ZthDjlxUM3amkXCPWmU92v6aRBodY
C/mmAgduaACRkU2aozS/SxXpc3wDVMESCASaTBwKMBnRuxHhqRI1QQKGinat/6zJHY+NwdiYgfil
j2Q2JPMfEHc1fzPKNtS0aTZHkDnFo11x/gC185xMyra0xK8uGx7VMNgXgb5lW//mJ+G4Dxw2y7lj
3slNfgbY8ZDE5OCkUntojW6bF6BK8gkDrYzu0+YLWQwEawttOCMzPRQ+aPTBelMnFCllHzjrqVQD
1GgMmgNUoSv6ZMqpk1Us/WY1HFv9wmgo8MwJl3Q4ZY8yvItuwkPPnwwiRDreULvQCTKkY8uelFXY
oV0jt93TlGvFhSpFTXxByA+HrBz9HkKQvhnD9oO57WfYIe9qJhqPgcpH29QfWSV+VgzPNmWmbRUR
VHwxgGAQqIqlwCD4dRqCk5DAezsBSiMm6zM6EXuDIdaOVD2ZgSw2XiwF9h3fnt4oE6oUf2aSMtBL
o5/yhKbEyowXDKSIVcn+S1DkOdE7yniafnwmGwsGysC4GvIRyskcM6mk0Exs6uIzJK3HDcMRusr4
DpkJuIWI9z6sWRzkIt8pIYyJGjxAJf3oggHehGVd2CM8a612X6viVsulqw3jBOvF6GUxaMw46z80
Ys6qlvMThXzVEZUSReFjMEMpy8LZaEFiI/uFyWxKIRUycCDyKJVtmIXs+0IyYbqU1E+cFjk7cJ0O
M6vaqKjukNt0Sp1xBQYZQOJAYhaHAmUbLIGe6Fp3CJjdhCMIb3kkeyiydeWU0GGI0BqxavdvGOrQ
cksuSZoDM7KGjIY+fhqVt1BVXoIMFX7bII3PR87OLdpSoTQXxSbUSmJQMphnVbOMY4mYbtDJjkdO
MTHuP9J9QjJTOcRYN3IFhRYfT9c9RqPhn2v0yDZaKKGq70WHAS6BWLuRKOO51t+NpbVRMGwi+SPh
sWY+LVXywbfyYNNoQEhDK2WvqfUj7whdWobR2htHy0slOPmdcTcU0mPXfzohXW9TeYTz3WGYtl/h
81iWyVlOExl7Pmvnp1SLzIlWFipOlF08f51iMGX4tQ9LWM2lXLlTESinfESh2LFTrWKdnQO5F0Af
Ixf44RrbnkUKJOw5chdWVaKzPMS3Toi5uJPflcCvtyMvgXAzVj5ec6jZxbpiZq6wHa0dstuoUefE
8ZXi4/00Td7SIA/PXVdLJF8pm1hSVVg1BttvE9NPad9CLYnWUp96nRMQaTZBPG7qzzYj8of9rpFF
NwK72opKxZ91llX0FPaO7amk7iRRyu5cAmcREilD0PHZij504tiMDAV+NdX6KmPfKSZsCmqlneVG
emxGbBGDmecePpeV8pT5RKtSCrAYT7mntOGHJAJoe8luoLqHT1o+cNI8ayAHrYCPZ7bW5r+TksSO
2wuN95hyAEUFr3UK+LQsjGYrUtdBCI5Ldu60Xnkp4tTZ4P3xiAooY1C5oWbdhzSgV7Z+TgwkBqnP
cDAIb+nHQV7vk1uLDAwVmUXV9A/mGD9EYrobhugaROM+astL22Sbur4YifpS8BZ8AZii+ihDio1e
um0MUEqadBrm8A3IzZu5MMVluuKLy4Y2UG60JHhTfe1xUjvY+VO37eLqE4QxVFqqBEFgwsaQHm1n
3JWGfBbEO4OdIfWq8Hm7RgXuYRJXlb+W5pPgwnYw1O+hZD5U+hDvlBeGChBY0M8CzbRigf0s4xMD
g6EAf1577eSsI7l+xZP8amY4HznEmHA+u8Z51bruPc/f+8a3iCKST1DLHxkjXSv4Q5mZf6q82BQa
c0BMT2oUD7nQ4DHl+P2U3CK3JomA8GOmYoNNWiFLUlyNUFXb4i0FPVLX1j16dlB1KY2CYa9juk7V
8t4w4mPdyM+W0tz3VrYJB0bFhe1fbdSrLjqOz8ROrk7w1OvdjdpIp7CN952cfpQyU6XakgAFEJA2
4eaVZ29QDeEBSIpTeqpSPUvRbTlFL0nb/AIWrjU1UqayBJ3a2mektauiC298BcGCpJ0tYXwaSta4
gT43q1TtIoRauMzQ6CKx0w7LdQvcxG+fNSBZYfCjHiA8Z+14lWDGpZaMAi26m6Lt/wn6FgTjfxL0
aTAO/52g7/Kr/6/dW8a5JKp//ZOq7+tf/q7qs+QZymgrpi6bKqzG/lfT/v1vkqX+NgvzSLVXTc20
Fi1dTkR4+Pe/6cZvMF8UoCXWHIyGiP0PRZ+u/gZgw0IaolmKQR9K+98o+gwEin/W8wF6sfhNpj13
IW0bKtw/6/l0yRyCCtrwjk7tNonMs5aFa5tl+bE6pTv8MqBpK+vAJpyNU/fQvukfwUP7pJOElXuj
g3VsQ/VoSc9teez8rYKNK6cn4BrM2eSdg3hN8jhBhBCiCTjZo6JPt4SzbPI3WH6atialJCNe61H5
WR3hR+3RDserP/1Nbr8C7/8r77LbIsrb5u9/U/4Cqvx6j47NYTM0i/8B5PwnzaKvssPIbAY0k/XU
KcodW7ltZWu3AGo+OmD1kjSDLJLoxYiUu3//5LozH8GvFzXrOxkWcoR1/lKWobM5N7S/PHuBv62K
A8ZD9qPTH+XP4q6+0WGlvLYbOGqosNmjflr3OuB3Tz9iBk7upY19du5t6AA3NMz1q1KflVN1UN+y
C8G91wQ374VhTX/tSpe6+DK+2foKqrhxb8Vbqo9iN3wUT+FJuwVGbf8KDBNrnzM9Jb8oms1b/aVh
T7VilDHxb87oL9FQEOu26l6rx+xRNC6jGNAFmQXIiHhF2ifI30h/dEFBN6fshCDn54Ace8dkxwax
bHmcn22vvq8ueDqVY7O1D5qXvRaPkITCj/iBt7MZnvPPaSuxPG0In9xBl0vUlcDYuOtP2IrXMJ7j
X+Mu8zpEHesIp2q5+lSP+KzZUK9iaY/is3nnHNkBivey98Zip+ZJ+/pV2B6Jc/WjDW0BWiBIgXAV
PNC6dh79ZpvG1/F2giR2DkzSgR+Ka/KLVhW2FulcPBjb6c7OV/lz1j8AnwL5wOEITuOP/M3c9NgM
o5XxGVeudTZNgKWHJFjnhKIFO2Fv+p4DAnELz/Aq0XEH/BC4MhDWwSVLlXUuX3V5Qy/Putav/dF8
L279m7a4qPdY4ZElimIXBS78Zecu2koXFAuX4CCmXXBrHhk9jNT9Lkrv8i1F5ESzbRVeC0/7jNfw
57pNBhsLJ+d7G4N42IQ4rDHwuv4P+BFlcRs9kJZgH3E+wOAhVi5eg0A5Tlt9E651Rktwy3Gyvyg/
/XMJn+M8/cAF4HjZDViOV8SLoPE4tMxusHcj5MoMdnareGudBvCcuKGO9jM9/hzcQ+Glv+or8vrh
Qhmi38gv+KOMu4DgkFUIxJ3IexKRiMt8EBwJSEMtGK0TKi11F791exyFN3TVyPl5DN7NS9ccW2kV
PfuP9pVykI82UVmtR/CXtjcv2U2/l9t1pp2sK1Fz4FPKHduFDXla8a7apT8cmnArZxcS73N2bp2n
qeL8uqXVMaxbN+PbsUp/CUK9V91RjR/A4FQ3xd68aeAewhQDxUjIbXLof1DgWVe98Trk/Iw0PPrr
b+Yu8phZKmsndBG8Si799qtxAFQRnhsqUCrYfq+sqWnMDyY48xskk3Zt7VG6BhMHEkPXNj6POzIA
KP7BRl+yzO324TmJXUVnDQS5xfwa5R69oo5UiAC0zUr5mT6G63SnvZA1T4G6GneIEZGHbLGBGPv4
sX0dvR1V3iNgAYn6JnCDG6tFN7YyHvw3Ep2xI6J6OwuxH5/JG1rrzsq5UuLgfJG2Y71ndzZsSUJr
iB670bpH5yrO7Ut4AAkJ1+lOfpa9jADElXyn3NT9f1icOf398+oI2JY10rGgFnOaM5Cu/3ltVlP6
Zb2pVruG8BUSvkiHsp5tlBT/fhn+H4vw/DSGo1oOVmRbNedTxJ9l6zMnAkVgtTOU/mF+Cmcc6CsP
v6aGim/M0AxNFaf4P8T9/+K8o4KV/J/vDuIyhH1Tt2zdkTmN//lp8Rjr5uA0zQ6h5bM2oks1hhzE
6BAABjc16VUxSERCY+mXTzHTA1qvbwVqIEam4CUsySRVYHygDyJ2k63yVUsR9HQEu7WRRmxHN4D7
lWguEtG1UbTRcCPC3NY2GLVNrRI5P+GxXSVVc2lhdZEkl3pOoR9B/8XE1WnViaGo7WkxzVRz41dN
86SWHS5neucUMJ3jpnkhrVHX37XZf7N3JluNQ1u2/SLdobroSpbkGoxtwHQ0ggBU17W+Pqe4mffl
fdnI8fqvw4gggDCydM7Ze681V46xtmKjD+ctcgR6FOW904z+GmqtfLKyAgN6NaySc4GzfljtrK49
TkYRI3lhIwvE6mEN5S7UMEnlEBa0v8ymwG0CKYP4gIEW2GiZe8SNQrNJJV8RF9QA9Ib0lOEIRjhf
0Cl2xqZxiI+IYZKAL5SK4TlmFLPhbe9YDkxaTa1X0wHfl2JOrF5kvclVw0TfWqqN1MQ/TPmhSI4M
mOJSvKZ6oJ6QjDLZXbDdljKm/VIT9qk5b2ngX/QMJypjQ3yJRPVAxFB4keaPfIukgDW1iKYNtxxC
0gy1vYaqkpHAwti0zrEyioUnrEMoJREN1NfGiaiBYgPgi43PUJ/mBqqtLqifozWBOQIJkMkrgcjI
thz66ap2WrtLW7qCY/KslJAWZV5ZoS03bY0GXuA2mvlXU6p0eCud/YwY8WQAMCIgEelKMj5pGL/2
pP26Ki3BcQU1ZTqHBGT+dB4Rfyy6ftXIQhCrhtAo6SySOSXM2rM0fRF8+rJUAqi4cH7D2/xaTVhb
iOeJcpdQ7hcGztckCG9y3H4lJsCmhRt4UXtGswDl+DOJ0tIYm6v5EwAGzTdmDBKharQWglTdDmwJ
gLddclQhPpDkoMrMZunRKE6ThOeo0u6IgE+CIELAsXinSXwBVCb49DkxZJTYogY0vkoK2aLpx9ei
yh3RhPE7VeQuCNM3MIaNKGS3iQxpgBh7IsYaFj4EH2LqCylyGfzPDRuF/iwaBIbO7AxkDPEOzPjo
Mq5OtpykGfVMFQJnu1akiXfVimMgBhpQhEpoViH21I/8xEDwpuzbyojKIQxBibQNMxrCIujgAyFQ
n/WqYAdlAobNsyhpoaR4ngmA1lak94Sqtdn1wLtyGuCB9KENcP8amNQcvArtO4n+LNN1oR8AZO1u
tuPRQuNiGsQL07kxUkAay8xAmn1yivUD8Ar9oIT0YOMcZX+kJWBB0He4JgFPtt70yhHShYl21Dgv
CsqKedxpnRpABEPROhdSDXK5mLdJ3m/bFEEj2NOpPxR18yKUYUAuWMgQIEUAVGqQp8IWnlTFymdX
Cu11nKfhdh6GPZpSpoEQXpyqwjJHzwjyVuwZqz/l98OvSSWLG85sxE9EtBTN56ADX1wIGroiiXgj
mL2VO64u9Ekd072hkzuI59L+/VRsvhUDQpVyNaj/fkbD/PPPPyGW5olIDlBdNMcIJSYvNTJ6DEVI
+rqM5XOysmAf9fJ3HQK/klGSus9MH+jEPS0vhD5wXOQIgAJ6057KC/0F5jMG0w47eMj3ZSs/kspt
N80pO00n6U9Gc+rQAlOwNtbzQrerddLHfOXZr48MJaafxqflyQnhqJzNh11eIjQbDzq36lP0pz2q
3nTC3Ricy0+M/M/4e/E7yO+8R4inDu2VqLdNjLDYYJ1/MujiI8zSHLKlcjLHmHbTIMVt0DrGWXxm
dEFcUpiiYYL9ABTeZgZoGjvpQkwnhgEipx+oa2bjCOiPb4MVw9A7sbVP89n8Mnf1dzw8iO9Nkw2C
fbXnG4cf0rO01/GIjRmbhWDRhubU46RAXs+Wb7yWNw7yQODt6dXwDV98YmhF1hibGHywi/KTfdCV
hyb4uXwggzb8ukW7y0kbeRnH5o2kb7pDh4SUUsUbDvK0L0M4DyygFsFcxMNuGs3XpcOYuqHszeN2
Mj1sEyAyFRjz6g64DqFCTXcgRVs8QXFgLdUY8sCbru2qRgZBr3E9nwvuqD9rgIf59S41a9Mhd0fU
wF4kYBJmQWA/cWiITwBNuIYold6yzq82NI3NMzxi7FwKPTy7eZeBTUtegSCWySzdZ6IuI1t7kvdm
vOPDickIOnqmWJrpmWCVNiMAFjvl+Zr9TrQbBTmzY+rHqUeY7BBbh1t4Bnrb2fSzLyVXi9PltxY4
SnNoPst6fXtgSk8uKbAMpLMnS9+nNdqCrV68gBSerIdwZgmzzpq21x8CUWVbbotc2HGJgfvl4dU4
q18YjcTUpSTrsEaTk4ZUgoETsDzjTBJam5zN+IAAzhUuy2vwRP3UPujAE/DX3QgT4/+Gz+ks78WR
6IYvajIg5eq34sVn/ZT/6RFRKHb3Nt5jZgJ4Ys48NkQErDhTB9xTea+85hpRaqEHQclnK585xVqy
GSSnX4FolJtOfSeJgIjic3rXOKqusYYHPSF+2sWe+0YmVDhuK14/9kCO6ye8ATyTHKEEF70Mk7Fb
kzpgXYzar+8M4OZwx6/Jjx6G51J6L0unMEkQPobaBuwjQiIuokEheWZAqx0lcjQPwd6kAjWpa3in
AMrTCcdCaBM5F7z26Wu4+Lnu6FgJ+oOAtMCNX0Jpi7FOs3yiDMmFepoZQi92Pp2m3XBMMUiHHncu
0E7BJhvuQBLotAeddkIxwMkm+5ohpr2L1jE7BqsVzdYDfO42rXuo7GBJqOZsSJkE+hnv68RtcaYY
jLqDOkHYyqwZ/WfiqtuipTKPtoz0Geam75nf6Q6HAQqw0Z1eiaBNn+D8wKUfN6nCgNAm3U2WbYGU
ZmYg1Ay6Ox4ZrgzFZjlZ3DWUqPQF3OyD9j2D6klzogsVOW7i9Db4nPKsm4meB/GKrUw+w5sdFvd3
lPa+fs98mjkPEsiwUmm77BR7yr2gr+Aax0OJWOA65u70XIP4f84u1DOPzkt2qDPoiLOMhZtqAxXC
+GLeG25xzPFzh3fVNz/4HS5UumaxjfaDPywwGvits3yzuBaSkM30BCtwbhAoeEXpiefgpatttH5U
dZVDfkdmdy/tk/CoD9oVRUL3bl6wv3xEu/YQ0EjhmHDB823B2GfVHq7J7JFlyqK/o4X/Kbv5K1to
97zqSY4I2M7hufkL+Zc0KvlEa9x6EhRH5bh1rz77jXZihVVvyjm+p4dwq+LxxNMyu6QTyDNyMbLF
j1W3q8Rn/aKejGv5ykCTA2ZcEFm1CbjrtG3zRWkQ0VBpdtI7WJnliZLuzA5DK4QaMf5EkQFe02KW
xMNqbAwGRKqT54S87rnu+UZ9r0G42JXqNu+SQmgSt4F5ZprWSJ4h+EOwjYTtRHw8sCpiChVY4BcR
FL66k5nRG/ZAR6H3ihNtlXGVYR6pKqWvtv7kVGERYtwd1Ut0I40VtJVnXmTfukrRBpAMYO1Vd4Kc
Ec2Nuw4ad5G8UXp7OsY4uaBKn+szjDJRPde6wxiOmNpmgwAYy+wbGajn32VOdcN9/kF3ZcQJ95GH
WHFty52fc584JuYhe0X6jEg8NS/heIo/gHONUHBA0TB77w4mxHAs/Sz+mPzC9BCMt17iThd+7KGG
BQT6FgnoxppRfVi3dI+X043+Sm8Cce/8vqfsQQdCeZeeaIAMii09ZbvFqy8SrEDOc5fwg32JxUBR
/liD15+Gp/IlhhL/t/NCJJZvkFpJptdFx+ICjHbCVsb6GFIKhrYOT+c+VffQ5BTupJoPp0wpPTYV
idXukXwwi0ufmHXPl+k9gFq8AtKcbqdwxxKpyBilBx9kBx9haCO7LSS3+qzvxGxj5X2t4peESJaD
pW21bfJYD56kFf+ZCEfAihtjTLTTffK0KOS9uMObtK081YeTiliPhsiWFIwd5Wl/iqEjNn4te/03
DkHIhyybYY1X2+4f5lVczsG12Bpu8Oi/Sc6uOAXcYNAxilQIsGcgeWaKfTdQTD6XF9UJX6pjDmTn
DwaC+kfx+g9kuuHPvM//yChOYgch6rhw2QlxA3nEIfzKnhdfLGd+RragxTsQkO78ofab+s6qruQs
kw6axvqMRuiKiZBdRNmarzptSmgKTzSU/hDZ+M1fAOGN4Q7cIBmc6uSvmZOQZcj8u8l0Lw/aS0Wz
JPKi7JJ/Q+9HjZV/a4yg0guxYqnkCa5ZeIpxDu1qeB703TqYnsUPlXZLpn4Oi0hxgi4nfF/QyjQI
fDvVLbGH8+jFFLbkVNr1KAPib0hpWOwaDBgYfqMa2XTJ9SW3x1ZPMwX6O8xF5srKT9v8bUiCe+Z3
mtmjBifYhd+cYQrwy1wUYlwCshs4JeyNzm0wWaZO9cC3xxunfiN9xqaIPaHj1oebxizMJj/tOHwZ
f8cPaNIpNvLP+puq0Wo3yI2DH4JoGIXaIzXznl6y9oZhmj2LsFbIYXvUYJv8mPuo5dAPAbE4Axx5
NJVbqD54PGnYVAdUYqQduItIxo2nfok7jogQB3MnPKgnUGwdIgy7dsNz9ih2iR8RnffZV/DOeGn1
oQQpBS7yFD+Zfn02zYPoT9/Dt3nmrhTwPdyWU3Qq/lq38Kk7EeyifuLWfG0IECYv0a5fp9lDFS0t
z7PG5NCh9JoT4uHI4vOmv4bpV4wp1hhwO8TJngvw5+Ic7Z0ZyvClZvGwyHCN7anWQrDAyCZQLh3G
kECS6fcfJLE7MRgVfLGdG8TM7Lb9+q+/H36/7vdPv99mjIBeizRtWZR76WBNsVT/86tLY6n2wYzz
uNuOeRJdWrCuABGVjWICcY5YZ7qaXCJTbGTXkLlelYLkLa90CU5NzlnedGBJPoXRxIOdt4OTV9IK
KUgvsRUdMIzx2qyOzq2ai94gsIOATbLI/atVNE4VULshzekfySweeglUO+FEJRidF8zI7g0wlmkj
0oyyNPqcARKFLukeUqpHDPrb8SrlSGrzIvNqmQ67aHHg7hhsbeqA6KdMbq5tq5ibMjD/yBGug0hA
O4Ai2cgaIriajNhJy2jQHjY0zWXwqEo8Ra9xjFZSVRFdGpIXI+tHERkgLdGYI9cFW2FZl91LzekI
eROqYQyMTD0p1hC62mI7HtSefb1KFxop5niISCAUsII6A3z5U9QqD51xtb2wPiR9Gu1QYKs2+TMv
FfQ5syK2ic0piOrDAChPWjJcyjUn5LEMLlkcfCD2bfcd3ESMKpTPCetfi20nS71x9TzLRokV4UB9
/dxVoCNldaElLud4XXDhATjgUJF3KqRQ6x7l0BiQhHnRYAJrDo9BNb2TLiSTTk4eDu7r5yAhTrdp
9oElfatVRlk2kAozzElCdijyQBogSa+ifDApVoJ0sJzFrADzLV3jMgF+WcIL4GDtPe/fW6EUnUns
HgUCKEeCkZMEt1r7kQRkYwoMviHK2FfrdKKnZv3UhXGQ2qmxBQF7jFjwGvJZcusJeblsghonq4BQ
+GHbTSTOEkf9s4BORaloN2YI0oH0n21AL6/ul3ttqOa2h7Dk1IJJ71sHJKiH49u8/merBiSVZke2
0HRNUHXsBkEAjlNPlaDAxQnmvzaSt2JFezpWLH9JVSbgBcSJRj70y9tYC29DsSK2VxkR8sNmKN+6
jmLs93tB2v+I5i6VMO5U6CNb+mmxAQx3yswnVHu13czirRPV92JKtwDGdCCrkOTFml1nXqxXVuWI
DOCQV2D8lYL2rdTAFOYUxBURongTuntRC2C/VYWz9mh94tGGOvip6hyN4wGQVsmBuYI3auCOt9SH
lUnvTU/HMVUZYHXx6KTjfCxRCoUVJYMcMUJJ4HC4cZb5UpOHu5dIY6hUzlR0aVT7pRRTzLSYImvj
AjPjVUhGyiYD7qMhPtJq/EwmdhqzwF5o0Q/Kux3ZBtCpyb+wkgHCbXIHV43XU2FJyUSq5ajNSjgc
+Hqhsbto2LqtGSMqtIoYKIrEBmCENywfkU+IyUBdmuBacCRBvBAk6bWt1TlCfCNU4Y+mYiZuJSN1
MYTt5ExJfaWt2BdhyIBroW8hhCCPCAK7Y30nMAwEmoKeym6CfiMqzNvCviIzvrjEY3OX6nltk61a
/FbCftm9WCMklFoc77mKqCyWgQqmxgqeaxlbkMGSjCXjZNEIt9VMC1YXvEoqLwqXlrtTLraNypFW
ayBMDSlR3isyKsiYxbCG50erfgUp1VL3Jw8DjTxXKpjPKrmwSWjehpHIDYJ5AllNPbMQfdDxoY02
SHY1QZg3STrLTxVzQEEsB0+3YvjHhuJAAQ5tNZ2uiQmsUcqsP79pxmWU3ydkODHkQbQ4CjK/CdaH
mtZncuX8rgu+I13dKEP/VpVJguAPlL+eJYlbzQzWRHXaEwtktvJHNHGQrbqHqB9CqSJHONhWBgRa
E4mJNTG4z9uNSMKFIRQnOKT0ZsCEOi8lwuS8rq+iZeJogBc36kzaOnHcEWf3VWV7aybsKyQ7nK68
YJvIWG2hzWg2GdkDDHObMv1tIJtk5YABCr+7GlLizI8/ZNXPCIM42JOOiJuIPqkiyMeupyvSCGut
ao4vsQnZJU3ii4jDQss0wA41Y9+pxO5fWtewSXIv60F+YhHZtu2y6/RhHyRI8MpGKJ1EzF6moXsM
VVLbdY7zIQRmCEsWoVcxXEpB+DMNvTtHylM4YEeRNLTbFnBYq0cLRHqcLZE4LBiTl7URVgmNv+q5
3GyDVPQjg5q4CPHmwss2sGjm93Ia+VRFW60ZhwMhh3esYZsW40jaapJfj1nGaHWk+zvIfstqZusm
QZDdoJyJuHvNhln3YxUN9IJrTSuWP4sWH6RwEXaJKF1ykzNo1lX3ccooovXuOil0cIPRuPTcpw6R
aRBgLCiXLVBMJJM2vlLcPpRVAzbwNqi8tFYIz6u2iiL4EEEYQmfEycdSsYMofBjM+Crw+7/GNM/T
Mn1PjTRiJyZ/omEjkwq034U1ikQYigdy50pbVnJayInCOtWosRdVFPZGC1yyw9ZJGGJf7hJQPf0S
4zUMk9gLCnIx0pWAn5iEwgCz4S2xEL2Okqcw13FmGkCwPCgN9fmPmpIUNU6AkMoKA4oobfPS3KlJ
17umIAnEIKcpzXEd8e60GVFsbMZodtJFbh3yEkqCJhZPiajLJEQsTpAIz7Pa5TutIu+tMQtK9hyj
eGkUfjLKP2M90MbNYBDfBoHsR1Mngm5OKB3a/tSSj81kN3IXtdjOZndtc5O+ZtdASDK3mRHTg2i0
y0gO06Za+l08WeeUS+TEgXGs9EDYYGQhMqUGDxxf67nliWm1NxJ4NEdM80caiPexiWZf04kViq03
Qwxp9A2Tpyl4Y2PsJLsh1N+BLtF1SISNJikofzHS4/UwPN7ukUgg+b0bkNyio6QTs/asNVAbiyAc
omq5YitVOemqGpaYisc4V8cbOVYacWnSV5/3zUlNWp8+fmVHaoWTJ+heQgymmQEUMhbBkuv7MJ9/
EmDWnqkT4h1whUpVdfuJ/pokcGKLVWgtejs7eGDQP9R/oTOws+ncElEL36qbWn2TelKeriI5jPuF
jJNU7JE8r7YaFXUE8sSBmOf4mpJz6DGg6W3MrlurZpSdDkggFi/OAmKLmWjMI32NsDPQ4XIyYGE7
GSJBdEjjg4Cwum6GIRgXw9OgeIIJ7EiOgIItTaHu23xU979/+r/+OsEn20WrL6tOP0maMV1Jqcmu
NqP//uH3c2Yzr7LE8CNcwT6/H+qBJ4AFS3KJbuqhl8gPsV8zPPTir1aKeChSktQH6Eu2uOYTaNFA
hy8KKUolCtkV4LmZBsFFVEVPM6NyWzk6QxiWO5Wuk7aCJtM6+88PPe4wIYeftFhwydpkJq1e1gCN
yZGi//NDUaA/6R6ISY298K8PRIva6qLVu2TFd2Trh3wlCqEW7jwC1V7y0aQrpmjFsxiMsj/0WnoE
haH+f5HgPyl9/6tIEF7ffxMG/I+E51UkuP9u2u/53xWCv9/2XwpB5R+WCJ/PUlUF6h9K8/+jEtRQ
CfJ5kzGohIjsX9Q/VfoH2E3DMOVV12AoKkBAUEarfFAx/2Hx00SRfxFVSZT0/xeNoCQb/Kh/U2ng
YBfhokqWafKPLLH/rmOQ66bIlV5rtu2EwyuacYp34KhCi/FW0uB0a0NOekWDH67OaQg2erARGEDy
bCLeSYP6FlrdSx/WuBe7JD0W7VjBz+RgmTacMCazpQmelSQuTkhjzR6NcT4FhyAWz02JH0WaF2VP
OuVOEtt0V1s6A5h32L7NwWpLnPW5GvChxxbUIThWeyvfKPI6EImV+Vr/CaTkszHLBNEQdleVhn8B
V/tYNumrTHkJ1NSqD1k7BPATrIoVS4D5Pwp0xbLq2SSO+GwO2c2s6INoQ+tTf7a7EDaqIIqvqDsF
N0qtNYl0/iGIGt0OA42e/RuZh8OEf9+pTKLqHi1aOOVPQ2wFt75Q/wpj8lErVumXItGKNfjrqu7K
XZexHAuSvQAR3xspy78ox4lzanJYU7KSnJJGiEHuE7dHWNxiswXn3lwiBEZjfUsIC/ZqNc1djSNm
oNbLxgqT3G/C8T73zcr98M1gLHx55CdXOl2XMKfnPBNR4pQlYB4hfA8rut7s/bcGVjQqrhsZJmAI
xviYs/TjnbKFIop9vWq8vFcZ28SkvMGa6RjLBzdNYkL5a/Uves1JJJm/NegzIkI/B/jKbsFFBC5L
azgjJ5A9Wf5Q4yKxRaVw+jnZdiNGo77mvI8xn2hx9vEygaVnTLlnVPxw6OyHTNEfndUXvgJfcuzK
l1KMuW75ABsVkJo7hOxBucigf/2OUTcE4qAEAIcJYjMr4XP5VLYbVBbPXTdvRZnL0WCRd2DnoupX
w83SvIrCxJvC5tTxOhWlxAVtqdulB78XAVfXlsw1E9q6y2w0127FEsbBSVoM/Wim3XEcyQ9VZ3nc
4BbhgCZRsKcEDsnpRNICR5UZ54g95HfZmF6sptGJ6K6YAKQw1i3aqAPu+IV8V6fiposl5QjsiETB
YJsuNY49jSCA5VWeuNWAPPjcw4DQMjlwcM91i7nv8qRzw6XeKRFDxskCEWTli0cRxpif07tB70gu
sQ8a+IL1URGwYqbvxfJUomk9gIPGQddlZ0VbJmQdNAsmzsypBZWuHmPu+WH8BO9RgYi89sIbSWyc
xAZ12avw9je1Tq+iScwjRQ4pZ0v0DhdC2Cvjgq1mDhE2Ufu5uVz6USKXr7WBWz9sdX+Kx2KL8wXq
ZF0Q8CA115Bb4WiiIGLUbXoSNcFFZvqRNxKBgHl3KZte9gMZ49ZEViOGqW45ZVlqEmQhbppGqPyA
GZaFVYlc9NQvyYMlik93xoqbJ3fVgWwekq2XbZNXRwH/VTTQaMuUidZzToRjhxYPb9NWQVOCtuxD
6rRLo7CQxKTpcGwJj7wUwwmfaSz2TmUW7RWApm3MDRAsY8jcoJ9Lz+QtpSzrv/WSE09iri4ajS/r
5FHziLBASs2QaqG2y8KMAzcEPzvIIrSaMaDfqWU2Iw1Iq9XqMhmod6ditEgQyT7jgXomn5OvMkRI
qIb1LW2RcwQavaxF5O1NmpGO9JL1G6NN6bcUk8BJ1BkELLHqD8EinOVH3mfTWragWfaLwYRAi0mw
n7tVf2pgKjaN4ZplOIwBYmCraUDHZaX5KgAmdhciFS4pKeOj8J2K6T1cUGRJwrBTcibOUduSOGv4
YV1+mxCOqwD8uizSUo/iTwGYka1H2ZbupLzTyduF/JR+Nq3gkmnjjUOsbEQ4gdzQEsScigeokdOn
sgO/DFSb53TKUV71JjTs6ZA1Ru7q6xdNIcPLqSgw++ccn4m58lNN2lCC0iQY8T4l24Em7YesUF+E
nCTtaaa2QJp2M1fR2ajMyGy4FYrSFXZFQL8D7jSdR6PuT6lknc2c2n4cA2QSZRV4fUFqTxkTmpMR
dAxnMPxOBELO+nVRjb/CaDjRkRjAXmGvhvLktuaaSSjklDl63DPaV/1uUDkshj3LlkAobFGG51RE
A6QXGobM2PyJDYpqHeyZvxT6o61E/VhLhN6TAlKRZROIZ2RqlIwkrDa5gmtNz6RjEC+R068Q1Vzu
6mcZX0lbZMI2bKoLMrTqyRiE+FhkoR+1uUKPqSWWYDEuUy8OO3JAhJWUvc+lJr00LYiHhF1FKIUa
ZZgQXIZuPltKwjzViLF7x+bXJCj7kCTI09xFuLV7+WeRE+0YEA/vFQQYgceu21Pd0mFcUpamjsez
kKHCQUZU3NrsQcBODzEk1DpdtPU22OaEzDsTg5J8KAifW/etnnmMlbRnbN/o/rA0unPNWse5WEBZ
EJX6OdJ7/AUTYpog+mS3H0Df8mVw2a9T82cQmeAMkAltc5gYU4t16vXNBAypjF+spVsFLiecu43P
0YxfGItjWxO7nnfItkJRoLRZH8YFUfZQdfKmGQN3KpEDamboVqm6bNVhQpKNNUKfpEcmh5avZ9YZ
pPjsWc0rLiLDGS3Ua3OYO2XDUiPyY7mL12HNdO4LkXwlPfhrqsyOUDjSeByJxi1w765F4tbieiKY
SMhMGuKXTjBxA/ZXYzJ8Vc9kpxuh4KmW9meRoZpA7NgUaxwX0R1Uvj1pYqaKUqAj7pawHIGyuBhR
iLXSDxuzKknzOelnAWFmf84TaTu3CKfijkmzlDcPRem4MVht06A6tlI6e3iTBodI7888SN9K1ZKP
AcfCdStTogKkKwocoeKApI21sZnYzQnupnsiyn6h6MFeinCTjB16odlCahMzrEzIlRVrlPbMprs+
ullqe0Y+G3kQafnFuLjOrxRsKenDZZVKji5l0CiAyohNAoAn86mhKX4qJQ3/rrwXI/LAWOQ4m9Dq
YGFwI0vu3azaSeSmEbkHdINGU8t1TnTaSlWll7CCdd7QfpwcEcOii4iZbOOYHnlWxuVT08oBXbDZ
eqGF8Ndc1KteBcOzpCVe0ybmS15cyw5RD/V2ywwxHg8jfTGr144le3PO3viCBJdLlHYWc+1M8cPO
i8XEQoRuxM+VWvcMrRdW1BDHGsRIWWeA3ZiKdaT185UExXJNy+MMl+7aT/ukDYfb74exSu7zNCfn
0WiHmzqh/mfDHbZBWJNmJMqLF8Jq9KsG+XuMvVPT+UmdWhUXQWCjL1Fjoh6VWAMBblZ1oeyCqtNw
i4hs2lpwY0ssz2oQiF6ITdKlV23cxFA2dqkKN8ZMYDkVS0eyVSDjLamXhz5B55GKWXDbfpReOCvb
Vp5rN1GbkTOkqQfOpUVkt37KIqe3gDl1mGldaFGn3tKQh6OtS0i7Ecyzdqxlf6b9CiqxZzQdddMd
jCd9iCxYlab8CtGk/iUjgek1FDZdxk9Q1X/bytJIaJSLUyFWKHYrPUagJO/JGPvFKDLmiRf8HvqE
kmMk7LUncQhpMMN1EbVlubgC75t9rM3IfJGkZQQ3OdyzjCFKqTSzo1SSx6zwAlPnyehp8wiLsIfO
nDhFKIXbVtNnZxm7G24wx1qV1uSxGZCvdjoYIXfsA4sDfxWgmYtfs3AGWiEzuM2FOtqyxcUeemcJ
zbL0NoqMeKMRFq5MBQBFlhlSkLmCsnbMBvJRZL9ZsAaEzQStgOmBdSjy2p/YtUieLO4j2Yh+Snsx
rKKtBvgo17lCEseFbcHI4EzBcSnoV+Ugw53aGsDMsdnRL6cFzWA8qXrDI9Jd9RKVRmI3GLd8YiQ4
xg12pa6sfUhZXhNbZPLJ0mfGQoFOscNCorQkG+vqoee56QqTBm6xVF7B9MXkikgapPIleYdxyAGx
7LEXVR3j4lgU8OwytJ3AmyUg6KBdDV/JR6sv+YWzCBoVbmYzbY6actM1qwUCqGHiWU8og1AdG9m4
FblVP9ULhJtI++RwjtYaoixvNVGX1vjZppVyYbk5NLUeOak8Ko4OaI78vLCBSepNki5y7pGV7SDI
2EiQ8llG+pNHKJAnnUdAr9OrmMi+rM07k7MJ3Cf6daFifms6z4ZINZm34PDbGkWpwLwgHy8TlJvt
JPPoMpuKI2zK6nuoqfhu4tYfdJ08sRbVTzgvm4ZT3EYrkiuC23ez4h3J0xRWUI64y1yFZUN4KpaJ
4+KQXQl8OApN8GHqFCvx1F6HImg27dx9hey7y2iYGJvxywwGCtOaAhVzaeguU4WGGHrMFo7ABzhL
qlgcAztakIurqTiShK7fWFk+OmaX6uj7qCLEzBSPMFUqfruQIY2c9Md4GTa4kI1da4J/CpUXAjvX
bRDh2gh4DILTTxWWntwuA0keAdgjBlFV9GUYI2GFGQq9zJSnbaKrw9bgFaMOZesGJQEruStEm8xj
yjTSb1x6Y4Y7WmPuWH1wT1eTAZyV3bQg3IjT0To0E2igHiu2zCZxGxZyMTA+bFYrCknB+WaswERh
PD/qUt49jaX6wHBr63Ekn8GeGdu0DJ9Il8EF1XYn+poIeAkh3qgquInOMvAiLfoTQvmYG6X8w/Hg
b7pycTDKRZa+NaZy2TLvP4hGewtTpn4c4RqUuqtmBMqVE2oSj7wqvGorHWzk4UJ+wHIRyxE7fo4j
RW3wJCRwQRDns0iCV0PCi8y4qOLUl1IE87oUMaoyaJqSjHhqlzg9as2nbvTdASTkSanNfZzg9AHs
FZ0LGU4Ip8N6Z8WsD329QDQa+2lDa2l0jIAjtVkL21LmlJd2J0wZJ+JYkh13ZLCStE6BYDDMl/Rd
L5FwUkjjGpOMwBZa0V1SIaxywPoukupzEaZ0xwKsOzJP7AZOGAP1LiYwMRngHFjiTav/mg3zrWDp
iy1DKbr++A2FihcnFoVftjrzqb6n60+dCgITAxW+skIir4SYFIxWigwSjq087Dk1qoGqHAq1fQ7l
XnLqJnuA6qpmvXSEBpSCDv/LfJn7Vt+qolG6WYO0erXLRyJiwr4k7WVYWsLuyVXVAWXup8GtatQF
c3vIUpZyTmGSSJsQrpncgBgfOwRiFHhZy3jaQiZRJEASy1Y60c+VLud2nhjaNq//wd55LTmOZNn2
i9AGh3SMXbsPQS1DR2Tki1tKaOXQ+PpZYFV3VmffO/UD8wIjGZFMBqH8nLP32ty5fvYTfwKd4keQ
80xg8ZjRpy3XKuxoUQ30qUbUjE0Z2Jt2yBHjms5zrtH2+A5L8tmMBGyK9ywyzV3Xjjsh6KDplrGm
Of9wLGTCJDB8VizAC6MI8MZPX/oWLY1rc2N/TEqFmwDjrSwQQdkZxYTbSK4as/Otpw7vkk5vbK8C
lh59dUQOsB2a+5oUwGYl0Tts7Cbezi1LQ0q/TZmH+bbv7hfTT6vLk5ctdn+WQvARG0x5wn2YR4Rg
CXPuVVQnb+TS8PWyNLjrCkClbspUoPQ/I0nRH+l94ZiIC0tUThngiO1sfIsApe6a8LOweQMSSAtk
0OVaDAt3254f/AKfZ4/6AC8EV2jLozggsguBNYOThHYWgYfBphhdot8j/gIxs2iyofYOo2Fswiz5
OoOPWODjyOrK5FSQjLfKO4YN9Ndoo1XqZXKBrKDceL9VcUmNDtiwr4qb2W4OJzSdSN4hde5upYRs
FO/KijGqX1ttjtux9MlTDUdCDR8Hi7aNUYIjaXAlTQO4rYaJaZjUCL/9Uu8cUnKrZd1fJTNHUa1O
lGfuVrWcvjWrwqWHZs7aBmPBKeMX1b4k+gFNVjRsmnoQDC+9/tC0zlf4p5T3ILWBuPUMYcoc5e7B
z54N4X7SE5o+06ckLmrsDZ61DpdW5dQDGRpNBORz7j0HbWqs04GpbpjVYh869csk/RAGZP6gJuj9
WbRIOpu8WseVus8onC59ORW7UIXfhqyLjgqkoEMsM67K5LH1MPQyJT9rcKurlsJ7Q5cEM8tI0yWA
CvSU2/F7V4NFW0qNrIHWF4/yVHrIbqcSOHcnuqMiOWEV5SiwnWp8jmdAkxwjTRIU53AiiUUK93Rr
y/9vbtHfTzA8jIn/sjb+PycYHzTDf5tfLP/on/ML8Q/pCgsglyP8wLuNKf5JOQj+4Xsm5AOCt8Sf
AIRflAMTY7xLdocPfdbzscb/OcFwzH84QcAoRNjYJ28Dkf/7f76N/xX+KP90Xja/Pf83AsDis/w3
D77r2Y7vMlthJMKw97f5hei9mpsQk7fJDLP73szaJwWsNKF+H7p8Xs9CzcyrnVUXqp+ul3JeLHC1
v3xpf36qf/sUv09RJJ9CBsLka+K7uPEe/uoG7Rlk07hlQl9kAZQ7Vz3DQbrMkDyvLoSqLd3Gi/ZY
xwCRAgbPRcttSZGtol3kIsZwLK3/xn1rMan6/YtxTMeyfNNfgqh+H+xow7b8SmI2sFj0ka1NFprZ
zWJFXfM9bxPzIRu7fV02xBDa4VfHJVK9cz1vLSRYL9d4UgWrsK4Y4DO7Lpb9DG2mH8wsUkwLCT+d
kl1l10tfpQ03slLEJ4OLJ59jP1iCGN1wfP2bL3kxDP+2q5lVcbRJDigpnN+AFjUwPfr6ujiYwWye
bH8UdBoxDFYxdpqK7r2l9IKJGa29qJwdyyiSqMknbaszmekvcelbgFDlu7KAK/7NZ2NY9x+fjQOd
bFJ7OUmW4/2vB0DbAM4epJ8f2nB4UgO+INvMDhTW0y40A++uCbhaT3aNZrtjlutamOOGmgB11LK2
Suf73LgPTe5yf/O5/uPA9AQnIZ+KbCyTHfWbCTthzFFZzHv2DsO1tvBX5OJgLjdwi1aiOLduewcF
DfwaQqmdRex5lWMHKIt6vJvdWVxy9Nj/80dy/8OwzWh6cWqDQGFfWnL5yH8xbCP/MudQjf3ehuS7
JeraOHkaZw1iRNzGsX7O1AX0ZfiIEid5KYS3mVyGkbPjxaAReqhuyCuvBXgsQIt0uPoxg4hsh4iC
Z/NdE5ju90pfZjvD6okuaOWmDrSlUZy9nltp52wLkYDdGO+TW0NpaS1Bn5upqWg2ytHe9Gr6WnYF
cZtGMG4JezkzWOzvdNUcXLv8iJZ+GW17UBC00GyDBtagCbMv9XTVxZoAlZ8xgFP4oV63Hn280/6t
J7d057xAx+sZaO/dUAy4xmji/c9fr+UwAv7tWPRdAUtNcN6bzJ6X6fFfv2BqYslcsIWKiSrDs/Ly
aofqVBdBwE3c1oekRu6V1kwmRzVekR/NJ7B6xUMSFQ8GrEUSdQw0RLgZTlBAf+jcR4Jd8wVN3fch
wuBHR12dUoBgp0j536o6iXcxkEW+XwwMnjOsGclVH6pdIHUSq/loNcxmLP84WM5DKq2XYIr6Q9T4
5tXQbG6P0iAMj63XPfQBOn87mrxNY4jo/rbJouBKaVIehhKgEgrnk98UT+zGjlzvcdw3rSteeqeY
HiN1j3izeyjaXOxMCIYvc4OjsdERtDukgwPsbMTt5bxuwAlaJBa5TNN2ZNBB0EVaSpsMgR252RBt
iuTgOHN6aYMqvVju16mD4TuOIrxYrNux4HfZgRvc2qQjveXkjlempdN9NDXOGdXUOjmnAiONh1n9
2tZZfBEIkHIrRMubvE8G4Y7c2iDvink6FboXV/SDljFNVwQAD9KtjXVfaQYucLDOQ1RrmnTIRoCX
IicqK3Hgxk4/xESOTBBqeRJyMT9HcXPuYobuLaEYRuSM0LvJoc87G/S++oK061VWpSTDmn3kZRHW
tsgWKN6admvb5gdmW8y/NeGr4+C654S5tZ0bVxQuEC8MONXcVQ9B7cePfitPtM3tcyTS+FEZPQrA
JIjuSrO+2pp+kWHU4pkBiuLKLAu6Ms5WWF54div+xloW05VJ/IC0ehoJm5/Olp+grGWR+hh4cXKg
+0ZtVLWf43bJcxqhYk9o/laEurHYdMnx8zEg2hN3eUiL+Ub2DrKmMUvO9K+SczOZ9l4N0TWdfQWo
rY3AEwsus3J8SghuOBouCMSRRLZt0mMCnzsGdwV0VpyFFCVYPMwHhSg1jpOYjM3uy0Lsf+joQz70
bf4WpOmJnG+sNmK0nxyzNu5jbLe3Z7ZjvtC34UsWJbZBFrWUYsHRzQgoDwHj3jZuqONDIJkI3p7O
QSH/+EHq8ne0/YCPdXktSuLB5wqFXcAq5/Ptl+1giTCUhbMJcmyuJH32qypswke9bLJ8aQB4iJxu
T6eai6m2o/FC3wG5AL/hmEVEsLI4NjaNH3Sj0c6y0vAZNTbzvBTeCBcY4+m2MRP3GGUgQ83lNyJp
QoGVrbqz0XE1pK3dNgjpCdZ2pm+3Z7mW85U/D2S14Nrc9FDz4ih7vm3GXn3I2YepzkX7rqH4VXcG
0sk7H2+NzpCWzGNdPQTZgHUHxvhziOWeG+x8NipC5js7eINe7CNawLhgl0CNy/ANOKq/R4E87Ts3
IVXPazqmu1h6TYITYc8g1+xmgGujqqsPybwu9r6T0B6/thMHsQkYycncN5gdOJPLHFe1g660qx0s
ENb4LSu74EFLRMDWZ5nbOIVg1nbTG/LOk+OBoYlA/3pJBjmLdjwxrOgzaEonXZCdaF4fRs6LjYFv
nplDdkAiS6zI0LqbOHfPnaZBHPta71KHWjz052E1STygQT1MuyxP6eoPQAV7ekUHs4p/WlzatkE1
OFy5KGMzZPNrbUm8djuGJlRWqNNyParHKMs/t3YXbR0uvvsca1uhO3ktjTZaGyBQG7PPd2ZFVIIx
Wa9AykE/Tk394EVIts3hRY0G1tEwkFhEI3WkFwZVLwuijZLhJYtiGIvLtwlSwTjM2HYF2acHRmTD
XZy8u13XPpithwAevf7t+jRn0n6ZOJZ180maRvXIneqa2/NwYhCOHUmOz743xLvOPY3UIbs541WW
7h4xeWN1HIbxs9M4MylyzbWzBrQ4AxcJT8o1TV8mCRUdQyeZ95GU9V7YxJfwBh9hNj97UBPOcdjQ
RIAGu0sx+ZgjEGcziA00Lytg8ppQDpGf2H8PMmSk04b+g18hRk5N5aOjTw2YI/7ezUqGhkKSMjGn
5LSTY+JIhTxc2tN2zkFmjXGIfzcqUFMZ4qtpFJr1KhzxJMkhY3TlKeltXDJxG51RBp/IRh/ORFfZ
ogCw3/WnokyM95l5fQAEYMBDgH4/S/dkil/nZThKQZbt/LqIt44RHedhghDVv8cl82g5qhfTTrFh
mO5zGk5rp6PjyOFovIVdCLV2LHdB1/uIVsL5QdaP2k0EFX4M3qIaK/77hXXZMgVJ+plQSmYY0cQo
YBxEdm/m0jsGsDNiJOxweocDWUPusZI5K/BFlD+hpDhDpA3OOdSM1tVHL3RIk2hu9MQiKb+ZskzX
JlOsvd1Vl5pQiasZ/IgGGzm4wo4J6OeQuvpHjB1mVZuefTDa4F50tn90p1lvyCBzl3bPgJnaHp+w
/4hT4TvcjiWt+dlKQRSAIn/QS+unLzznC3O/6iP2o7c+Hdyj3WhM0cA11l1G0IsnbPvgdLQFO3XU
nq52ssG1ImM4+mbtXWuCvqt4McMjRDMaBFap9yCSvESQAz1kCeMIaK63Pv14n5hmaAxKH24f3mjD
5rHqAmDHFcm3dQxrjDHbqu1i8xLkKU2nXGwjyFl9rbkM9DHzctzfrJYZ3TAkrRclXouBweEvI1Kz
vXeSCCO4E+enMRrlOqD7iw2xX9VA+/eBXd9nutf7scHDYVSHsq/6fT/+0G5RXgjAILNF6Z/VjDJ3
CLmBJ24FTrc+iKQGSYfhaZ+Vtn3kplaA9W6ZZAlSLrywqO+i1PdRz3Ep7NT4bvUVcYMTf0KKCnCd
ohjAUczRtLxHqxSYD0gjO46gg93Z7l0wJzb1bdiibqLZO6QE1xA6sOK6EmyHzDvnRb2hI2Scs55g
8lm7DOgaf8NhYq1bwn0S70fmxPMD+nYrJjLAapE76QRJhzPJY1d1yNiIPtxBvCZHnAlOE6Do64hC
MiBBhJWucZ2u/TKyXzRUVImPMset8a7modqi4X6xOtQg8azW3YBgkI+DkyYgmER6MnntJvOnxnxy
pyY/edK0drtmsr/0vQFYX4BqFwYpCmQTYgNu++qUMfB5wQKBK6+DCiHa5Oo1PmtTO0/2RjSm69vT
rutHPPnscRTap6jlHtW7GEu6PD+kRrDp68G7yCIaTpXnkjQweQqYH/5g5hD5JxGpBySG/Q/bbw70
Hi5Sg+e3gOCQXl94J4spFfLJrtuYvQVrQXCC8Eo8DN5JWjQL6xlZepLFGMZuP6lu/6qrTroP8NAt
drasiIez7sJq3ZkYlG/xzp4/weiOKJMcbYG9M9T3QFhMCIfK3MZu/llTkJ0g7Ybn26PbxkdztR5M
HyhOWBoax49jnAICh2urd463XwHEfBxrPJjjHPz0WwtOuDldDTexj57hEXu8bAro0nd1Xyva9CQ0
+JRfE0LVBPRQmd1DGP8wkTLi2LmK0cCWXD+Mmec9GC53n1JVT2ZmufuaDg4Bv1P1dHutcwkuCHUv
d6R8GSylDRAGU6SfyjRiHIaq5vYMgbg4ehIdwu1puHfJt91yGBeI4XKisKRbbThk7MfUw/E8pTG+
tgzuTzTDCNR0Ww61zWCGdO3xag4tYPOwfg75P7htPPlChsdyIrjNcfg4Wov6LIMUPO4Ay6WVB+kM
DKdMcEVAaMVTmwrzKfLEit58DVkncLblYFKBWUs4khzurG45fWSxYd6zp9woz9IMi5UbuMxXDONe
NIRuTjPhC8NcIge9Pfcr5CiohuAXYUVJKJBOxiTlysqzadXQRDs6Rvhkd1LvZpuWLlOW4dizsENF
MR9vGzLou/wvz0k7AasEHmpj8T1zy5y8H7FoJoZbe1rhzO9q9zGruv7ocxKdWJfj5gStk+dVsOZf
JCc/CvVubOqrpWbQiLH7yTCxfILDLYBXDgcUEMkGbRKpn2EOxSb7pEvvq9JmeDIyvTcDQHd5Hp97
FKTs2PDRHJJrMMdXDQzGa60XVnj7RHTIq/iokyC8JMsFl0g7O7fcBQDYGXfJNH4m3xb8iJW8M8W5
E7Npr5IkfvEKSi9tH2zWaL3ynBX5iTGnYPCNacMXf/b3gwRxXQAt7GegGd689hZMcfgSVdAn+zYp
d0j2qAAlbv8BQ4Zohn3itI8sTt6j5Q6TOcMOiWFjYmev6r0lEuTJB0tHD2nhqV2L2ci0ADyKZQ6k
BhwR2RSeDWc6oBFhLN0fzcb8UnZPrPMVQaq4sOaRVY3QviCLTFkrtx/3vePAPUE2SIop51Qt4lNs
4h43ZffDIeKD5M/0y5jO1R1IrXer9NpDgTBNsULHI+odaLUxeMignoji6C+Xy9smd9eejry9SIIf
zczfmXTNjmnZQcjW3DiOSwQO3u0WtAsk+QrpcSVRxJioAxH5pbaBHycBJukZT4Yd4bqvex8xVvZ1
DOAU1Et7J5erOpVvphUYG+VJDKzkpq097J4kbzOgLmMMKdw6EXxQDpW5+Kn4qqtBAUMB+IZij4VA
m9Zf0g87qfKHaoHLhTVy5KWDXBBF8Z0Lxz1XIAIYbAv2gIF1pxj8em8vNHOX8CyVuNZWjIH7Fnr2
NajRtsZtQAfUI6I3ixzqq8h+9YIKs2icEUpNCexgkl1FAT5EizAb5AM+mr1l9VXoz3FRVu/skouR
qTdd96AGdP2FURrGMq+ed83goqHtMwxHAOQhEdlPFO3pCdnviKHIpmFGWN7VyII1o1l9bXG+bZvW
eOu5/BQxVXsy9XJTVdy+pCIFzRI2pACton2bGYysTIRy147YqV1DRMYjMQArF81J3pE853i+T1Hu
YTeBuV6VKj/3WYWNsXsln9Y8m4NdMTZs0WCS95J0lj45datPFULmtZvpevGa9ofAbT8XNI7u0A4c
S2uM4J4Lrl+uSZCD8B8iGtSF4T3I5NA7uBcrE4DBHBLnDnUdhplZfK5ZS+3wGj2aM5RTZcXQNsBB
SBGJu6wPkN4OiMWzl4Gm8t6Ik35NlxoqaB0/+05KxLGSZ/Yag3iXfpICGL2RKS3lBNup383eyUk5
+w/+mNZwEOBu3u4bKCBfgyWchoXCmThXoDsNnz5zkkfpDeq1TEh1rKY32MwDuBdrIAIAL7KMyMCb
4wQa/ZA+CgNMa0HU9lEwuCXwBG0AKWRNo9QKTQ4EpbC+70syZQyse1HCz9OJNW1sKkVZVO+Hpibz
qmBYT29iaFNkeOU8rEnpsQG0YWXycr/cKn9+vcXTurSuCZ93ZXUkewR5e8NkHOD8Zxxp0ELNl7II
tkY6OJDDGgn2Lc+sY1RRU1a+Axr1q5yzr8znJAgFhaqlt1x5vD0v8GuNURwdvCXwuFqij/W/5x87
Ysbv///9sUKP95eg5MEH8zgN0bO0ip2o4Ej23oefko/QQFEkpMdwtvlUpGS15ojrll9YvFdziR29
did0/jpbt5FfH2+bPgFZMX2PqMFtlKYs1s4q6+JDZsCD9e67imlNF/ePBYJHbIzyiBkmW2VV/mXK
MWobdiM57DvjCIKxyYOOStOQG5/0Fexy0bANGVM/qRqps69m8lqG8NHfaTx0z7Hfv2pT4rFeIldN
lwjWMQzuRo3XfRLz2galPfjPnWasEvTy3UQL9hIAwXuZ/QX1ikW+Hw5G6QGtteV0jaa4Xrs+fIu0
rLDnwDip++yoiCbYh0ht2XEdnYypOMyOMuhotzkultHIjxKfMM1V53nkwlVV6TEo5+/sbJ9LtuEe
mMbD6LGSlgnw9Mka2uA6RLNNOJtXUSjCNZi5G+umpAKcnHVfStq6GZ2VLgvLezdpLrIsYYTi1wg4
kteGWQT8FsoSe0TjYDYbS87pJy/H0qMKmg0qbop1w7zsnGbF1Ral8VbBd9j6rBEOWRv2jwFE62X8
0H4bU3zqcwsQqnWefT8qd5wCxV5FUfFWFupUFInxheD0auVI0V/HPMqu3KIplJDeVSzGv4QVPZ4O
VLE/Oh99GD16KvZ/oPBa9wAp0Fl495my+3PBAJ9UkGlfO433NS/gHjktWi+fDJk9g/CnYGSg03c0
eSmocRKj1zlYxoBuJkcUjMpvRrzNpWNCjcG9hRQaLBnrshogPNTjjhZHc2wKXAwtaMprWMO3oZkg
1obXGWdfGyExy2BiKfZ/2nWzp6D0DohToSz4xX0qevFCs+2IlJhbfB5MJ5cKbrLL6Fm3Ctwmz3Bx
AlzLW//aWraAnzYD1HQ6NHFT8RJRI6ySjio41CB5EtkTPE2wmqemBEVkaTyOhLknLjBTjfXINEAd
y2Y6uJ+LEZcUoC0xjrjKXdM6VTbYS9IdnMOQ4DjQVe9fBp1fZFLEZ2zxpEOY44npZHngmnnpRdI9
Wrn3JcUXBD6E0Kkl1CshuWNFTty6FaO8q73uqWu4GTehiRdHzt+bOu/3CIDwqtNcBQoXFVvPZICr
kWsnGsmOP5KIhc1/QD7YUSVAqBlSBJaI8z+iqGWJPmhxvbWlAtfeMTbynoT5pbYd1IllyS2slZ+8
KiXTrIrsYxbPiGGrattZ4AXUqJl6hvNbPNXF3pqGZ/bWtIg6qYFSIlZRXYFulHD4Ar+zdmloksjN
AcYlIgO8CMEjpTuMAAi6i63fgxYNbc8YqZ7M7tRn7Zk2pwt1+8Pv8vvCbfRjNON2LrywvRg5JiaH
W5oemnHnTh9TMFyDIjDPYQoDka/3OMXFJxDLwwlJ4SmxEu9K/s17iLAGtJA6+xHqMHsg7tAcGdmk
k3cfVGCFUguv/hw29zOt7dBnYuMMHVqgso5Obdw9zR4GM+l+r+0RNxcQrSE0WGwn8M0au1gq9ZbO
pCFZH+ebbiDizvNcuKFD+80cpug0Gy4Wtn4s98h6dRvvcnKAL1ENFzaDVrox5stQS/LOoeSuzaoi
kmDpHDR57q0V2YPwodBA+UNx6FP4ArFEtjKlfB2O41zjXPof+hWIRO6q9n6yen2c+vQ5JCfpiizd
OqWtWHu1Q5b2FLgwNqoScRtZlhSQgWV5e2MxwE8UnhENvaHrCClsKP9pFVfvXO1ZhZtLDFhSfG7n
wxTHx8524qtnMGtmkQRf19QKDGbISshn8vQQNVwObd0aZ7x7vKkVPgwuzQByuy/SUQAEkUrhpKZK
DJlKrLyZ74+FrXeKShwRXRm8AjMAamhpBYm/IG0RsjsXHv4R2mywVl1APgsa1BPZhj96O/O24GPA
BXdPKGu6T/1kfupa7rA+WZ27SLCLiVMkt0vPEaAmnPYR8/kpZzQmEs/elX4PMM80+6uH3r0CEKyS
1jkT8EdCw1i+OWQdngE/L1Yyi6y+Stl4pZqQg9BIHyVvsY5JTwEqkKidGe26OcSq4+9j6v9T00YQ
LYPJO5WsGVVL4yjtrXZHhVtfXJC/xzGia+qW4hJH3puZOx2qZvuNUYVB87ysG5TWLC2EZuBrScIZ
U4ujz5JAgINpAIWM/WHJOzDIEoX7FrVKgG9dilOgwtBq035HpuJZsNw428smtrgi67ADEceKsDIB
j3WMpY6xx7C5isXLkIPoADpAvFZ9opOan4CaiFUzGD8zhR2y6VT1YqOPvjdwmLny46Ztb/DBvsw0
/dsh/YjNvr34mUCo3Km9PwAZwjGnjnwjWDSpE9upcq81gd9E4bUpbIc8P+WZk58iVGarQmMsr0Vd
nEYDVXsBX9JIWPJF5mLFcj10nFYY//CSOkMU7zpHD3kuEO63PCyZHIhErTzicPM7jxs77VaLhzoL
52Ockm+naFnceQ0XDD7geCyI4QWh1iBp70Oafn4ykXNuhP0hoS+kh1rpfdU19Vr1Lgk2aCmw73B/
mS2F2s9pq+EauZLIp4xBfF+0r5aNj6fALjUx0WbElBX2cCHNdQ64JKeNf69r3dy3y+Z22ck4g9Gh
pHt/vGdoyVq9bmVx9ZcxtYMN8eKO0PHcaC8TrvCoLzPmZyK9J2Asu/djfGikDkMaHbw9unlmo0G/
7nXGa6q4eCXB006S7STL2JPGnrCp5jQ7RNhk0z6KmLL6VKABzEqdcZt0iPAyHEWyRhF6l6FF9ohU
85Jisg+aIj8FA1yp2sywWCjMcXZACMrEtXkHrP1L5NshFXIePHcivhStNj+UDQc8GrwCTqh46BoK
/zzvSBDgi4SCVxc7R5eYB8zs8yCsCGVecKoKl5RbKPNvARFUrPePvmmHL7oVNOzG6RS6nbWOEh/A
gi2/wbgirUuVpHpF1ilibvSB2G89e4gONUvSKyNsdSGuKWQ53G8cGijHnqWe8EvxNR3q7RznTA9Y
hBaS7l/eGZrZpkVnZ9fbFsajugleEoSQAekVA2vX85jRT+jxUwih0dqb5T0t+k2aWhVYFvOHG3Yw
E4pyr4JmeiFk7URr4SWu7Hg/tDSXbsfD7cjA5knsNG7hCjX42gI7f8hCZPkc3BzxTfrq6BqwIu2M
XVM4+hFEC+GTWApMG2dQTauMOdTnPoJtK7hv3DGM1+cwES8MwM11hmly01O7belsUfYx7lx1cfME
Fs051NiIF616etdjOn8rAveH0cy8lGXwB+cW8nPHqrWYrRlOExdh/MBo7LFN7tyx/TYgS7nkujGx
9ZJZPhVMNnViGbvO8MkRbvy3iCD7l8IMnEtkW29p/egx/3/2Ujd+CbSgQ13EJOUlATKBwNRHZ6gq
k7YAD2/PbWRNfzzCdaSPt6fR5CCzimNcQ27LLSFOgoPtBIDG0y6rj7dNUQzv+PcI10WC4Swx551f
Mbk3M/OfD1PG2odhutBsLvFtsHGXSi1Yyq7bI7OLuXuULQ1wTnn4idAtjtKlmUy7xFcwWW+PwUeh
UdV24iJRyA4qBqZB5Pyfm0DGJE579Um0tXlo7O572uYEP88TbzBMc3FsDcCFt0ciLZfMGu898d0I
bCVNs+MfD8flYRxafFCfq1HUuACgiqI64rWtMK+yuT39tXH9KN7UKbPa2E3L4+0Nbm/4x1v96zXt
BOvZD8t9TgE2r7I0W/Iahrfbr6W3125vkBLziCFu+Qi/vWFaIc6C7vBW0yM9lt7AjjCSqD7+8Xx5
MYwMKJeIMtakl6GzzkA+ElFdHpndlcfbo19PVWSwUCUZ47fXb1//b6/9evrr39uMeQhA+9c7Z6Gb
0TsoyEdZdmD0ay/enhtGxZ6Im/DIwW8yuIydo3K0c8yGCFB/6+YIMoJ0NwyEi1KX3n6BCIPAaqrD
6I9VcwoEUPbb+/pzwdFxe4gppWAyzE9uj0Qkm42ZEKv5r5dur8vl126PmkA2uwm43q+3u73+x3uW
I40/p0I/dyOd0MFr8b8BPrk9um1uP+hiKnDMFoQ9ViSeA4MB4U8Ht/cy8jc5rTJQWUfWRXdWaGeH
226Obofbr90K6a9fTqrbmTTGHTHay6ZfNo6HHame42hjhMN4rKtiPFq052nq8fTX5vZaHs1UhgAI
krTF99Jmebm5/SG/iDNABECipnpELiKLV9htSJ3QC0D/KRaXmcYCrjYYF+xUb30PytoU0+4LzGkj
c3+HtQzFlnwxJHkvjJt3SV6M3KK9LQ6L73kcvYqieLJTWrDDuJkY5d/ROjcILxTIDqYdCzTrJNG4
xyIFo0yFd8fo8DWLrfvcSuTWmtLvJNorpEjNq1fyH+btMlnknDaK8l1O9qEvGlJKIUfuGtu+YGGg
VKoR6oWIvemCvlm1e99aSXgOnXALKYpmc6zOKvWio88HvIM7PTVf6cUxK2cweocADF0+e4Y3REVA
7Hk7bVpF9x+7Nt1NoBJZliNqSYGyevZFObh17e4yLrPhrgVi4SX3ph8QhNSoFd26vq2ZkXa4wJvu
3cn0Ax2zHf4hYYYCD6j8VrnvLdL6VdkGhyZMv3G1XjME5O8J411iSPRa9fSNXJU7IJvsbgazcgrk
XVi5r9bgfzFMGKF5shp9TKEtc5Yp8I07SzAvUE06Y9RnghNZFAvcxmOAvJELpi/u4JgZytx09IAu
oYo/1zHZw0OH6U9Y4wHrI9zfEM8XtaVSD7FcUtlR4EcF5BO/ghxAUFdG+gTTHBoyYFy2Aw1UpyVl
AD0K1IdStEgdJC5+4j9svrmGSoxct/5ghFilmStE2yrKmJ8HpFZ6OyugzLJzlviVJvqlV49xey3g
yW3KHBd20GHVZV2zbiEJUNNmjSQHGVxnhxL8zrHFTiG2wdJUAxlw6EpaVnwJtP08tVawUh5cD7QR
T7SoLvztzV01keGMmCrZ+sBORk3oZOJiG6u84o2z86doSY6kT5o0DLhZ4B8cokTvhLD2aiaoiUDV
3dzHC87R/EoBgU/gYJFLzbGdrFkfYjKjwTXir6jepxZ8blXGIKHIMUUTvUYhqTYYxwAI5+Jp8t3v
JGmv4T5WKflXmniMu06b1kZZOQG1Ra52enT2zmI2NRfbqbkYUNvFimotplT8JtOGVTL+5sWySiJ6
v08WG6uzGFpHnK35YnHFOoQaYLG9zjcDLE7YebHE3l7CpnGnF7usuRhnyWQOsH3MH9ZiqoX36R/8
xWibLJZbwkd9gnVG/8XocCPaizWXuSKCTty642LbDRYDLxnenKCLqbdY7L3OYvRV/AXNYv11FhNw
hGmoXGzBxoSnkh7OvA0W03C92Idtxmh0JrAUj4u5GA7fKzeK/uW2acfjuBiRIYTHizE5waFMwF5A
jYVp2V/sywk+ZiOZf2Rx3GEJH+KH2DYIqQcDWymLa1UW7H0fQKVqDKD6kX+MHPtcMpiVvduf6tll
RtACJsz9J7u1/adRxNspm/sHs7Oe60J/i8w84EcTverJLu49pyUizxTDQYoUe5UiEVyXJLFiYq82
eaB3pdNA66Oy68uiPSH8/sJ6J90mtBHp+43EfRXOcPaTt7xKAMEXg94oQhiUNbwg9CCCoocZKmTA
0qliWZiZl5qgxct/s3ce25Ej2Zb9lVo9Ry5Ig2HQE9eKpNOpOcEiGRHQWuPrewPMTEZG5cvqN69B
MODaHdLs3nP2sfTBJAICuWKPrmEj8JFzJIe4ncDtUPa3l8S9aidTM2+LFk+TIrwehjP7daY8EfJC
BmMtTz26q904FsEqSSawAGXTVRnUk1qdhEb04d+HWL9DWeHf1ZTnfbdOHkR3HMbKwSgqOK9ET4k2
dCfXGfKrUMF4PaluipKqJNlHB28sd63g4/9ZWaz9W9iiRHVlGzhbdQ03+a9Wi7HVQyewjXwXaTLa
dS1N7zoh+wDN4INEtHjXJ1WJp3XYWJO4oxfk3v/zV9D/ze0hpeSEqmqWptIINH6RszuuXzchgv5d
QkS9dBv9xoa6tlI6uH9cyF5infE5goB842Stf22CiXT0RCM9DbxjVRgJyjjPP05iU7XVIDZJ776m
ubxnuqpeTyrQuRr1H771JLj+i3GBbz0hu4RAh2+iev+rIBs3Q2yEWc+Kc2qxji1N7r3WvdaMEdl7
Fptbq5VEHLTavhWkDzFtil5guGsmbDuAsm5lOm/9Otek/y509TGjmEPxx/qOQMUyOX8xBKYac64y
HKsJLNbDf/j+/2Zu4PtPuDEhHcHPmAXnf1Hsh3hmNJFxqksZupt494K64kdYJU22Qd2jykiXSJ7a
zRjbz60IOD2YVyHEavJgMnONtv/UyXeLcKHdKOSzM1VASBV74cg7h32eb0GUgxpLfKzCoXlt1nGz
nH/Efy1g90P+/f/+nzdGeekqqOoy+Kj/6uYSOvvbP1jAqML6/1q9RVn99jcv/N0G5ojfsDg5Foe+
iY0EN8mfGDtNNX+b9w18P5P/SeWg/MMG5vymYgFzeFjVVfqseEH+sIFZvzmGphrkt+l0oFRD+1+B
7Gzjr34nEB22adjC0PmGFl414xcHDq6hvBKMc09EtU3T3/lPXAfkSNcGgEnVxsY/TZGVaerbRjrD
76/b8521ioiiVVLxOSmjQp0S/0IBJTER24NvJBCopEXLPm8sLLNB2RIjeokW9jTbKQEVbXpfuWmm
jt/8h9kULIDAaJllAJKIZUr3paKdMM9C5tuW7h6NvqCQCssXQSEhqMvkkpK2tRz95BEU06s/GBfM
beoupcOVa+MhytAcDZq1d8G0KswE0pC4V1HkD5U33ifk0AEoS/YK9l4nClTiS6N8E/oSlb+HDt8z
5W0XhEfT9UFZj0aGQzY7FvBXVvA4m3Xvmrta0xIQ7wjisiRoqV8UH0bGdEAX9jk3xHMho0tVeLeD
Wj8hZ7ZXulXk/MJw3UoqwnaiVVsFSdJCWO6pSMkXRGr3A+pKUhIj0ZNdxh2SxNG8vnKacCWT7op+
m0J/wHoqkuHGitJbzQheScCL0TgnlIPsVaq78Q55goAbC031lS4/8DV4GqveAyPQh+N2esPar56Q
LFMUBpXUE+piJTQQIqppi2rCDyVBTrqVRRWb8Rt5IOklUzIyI3B245xGLoKloU5JsWCt9jYYn0hw
HTa0kYJb+ZJLeY939k4ryrOs7Ad0w494rwlt6kLoPeLKYSrnRKG+sItbHcWbUsFENeHo9DlSRBD5
vld8K2og45mRfpNUtTOQoPHormOR7uuu++i66kMa2MsT/NNeROUoXY8V3d7KOjQE2fdKvjHUgIxC
lx6VLfYlEGlY3Zje29Ry15lZ/KDb4RBlAVvVbygBe7cO9re41r5bcJD1OL9P2g7KRzpA4/atH4mH
Eyakk1R7lMjtul+ILicmiB9N2gCACI11aTfseKX/GnTFQGpZNpBFWRsbG/Z1EYM9gpmeWwCAyq68
SdPnTjWoNedkYuBAR3hkZXfaU6Szqpj8QwM3xUZt3ZPRO5tpf8rVDCs0iS8aKqVYrSgNjvE5iPdp
p1A8ZuSWiINiixu9HUgIHBFGmgGAhYxxYRUN37BeXCOQAR1QhzeNxFhfR6jAG4tXasltCeAc9WH0
WGruk5FiyWkEU0mm2F5Aw7xLIJMohAqatXpWmoNdkxlWRNq4zGW4s6DC0WMmjKcnzEDm+YPViW8N
dbtVNDXaW/T0fkmwiYpAnevc3hn7G0NSzcg64rWpkh/QiJJAIOxFU5lnTDETIcO9tlBzJF70VDhw
7ptoVxrMs9XBIDkkuCplfd9FsGtiB5pdyp4s9Bq7tYgf89qTC9xEQiF5BIbiskZWXd51LSx8+i4Q
vNV1N1hX1likK4Q7CrN07xbG/5HR7JHCNNK2GzXVqbhSymVOPvzgA16SwDwrPpEeURm8Mw3eM1Zl
aFzeuSJ8ZzlYVFTepaIgZQj5vvsctfTGcMNTUHgXQljaZtu1NJCz6fdUFnk5hs5c2TCnhAAQFUvL
Ij96QPwXpeFNpUmoIsWPsIZb5lynTnlPHf0Cu4OIE41jGmz1uQFMXtqU5eLqVhjBY2e2G6XCNVHU
zb5TOppyWXfWGRTZzTbmKsHuFb62BpKQpBI/KnouyCFIuPKU/ihi9c4J2ZmJfC1Wdt19V61rBtI7
wHI3VRx8d7VeW+Rxd6kNUoyitL7XMtKNgD1G4NNSH8K+WMuRSwod1rvWbz8qI7uoefva53xJOgDX
po4Yv0ZJxS9fSds8+05KqxyOAa3eN6WHho9uoNXNh4xKLpYGOcWVFRqpJm2sXtwppKsdfuD7gvAF
jy0If/ReeqSAvVH0vEbsyNWkrk1mbdnCDpyVHTekNwGGw2yx1rNrpYBYr1sMeZv0QeXt8XcTw+0C
HIgM8qkSLBVusyVLw/mgr/RDb/wzZsiPcTD7de9L3iRgTi/jYY3UNVmOIxqReqQB25pHL053UWg+
gXD9brukd2bQ7fzRbNa+aZ9cvd04fXe0B81dtsl4pnt07FUiOs224DuBekz6ZasTOkrWuOpdVDeK
l0l9QovfR8nZTNyMdUZqe5NbxEs5hyCjQ1Vr2zhOb+M2/u6F5HCLqtw4bf8mAcGtZJ+dW7QPwXR0
9WOxMRR0E5rvf0dEsm47dEHuVFoKHTAtQ7winVdUIcmBlbMr6Aji2YWWFlE7ZbxyTdrCR0szFdUr
AVPp+F7r3mPfM3OVwzJrw4RucWHsAkGhHQvjc+rCrgTLURO5Nuz7wsiWtt3uqR+deiU6Dz7DCVAj
ls1JPlVIKhLdVrXGi5Y0KLFD2uRusaRXxftG5pWaIu4PayqxodjlANcLy37qe6AO097u6Lm2raRL
6ipaZ9reLx5EwqVXEblnlLct5lcvCLdO8pyiC7KHntgAMHqJfRV3xkOuWXcp9kWEE81LaLv1Fv3A
oRqNZdMI6pBKBdQHnTKnhj3oMq2SaJZ7Mhcy/WKO/lES5wkobmHoFEWcEjPE1LXWeZJM750CmGUe
vZkdmSrY9x7zkR1RRf2fCzrDNH9XtpVzvkOGpGQ2+Ko0A4M1kmWZWuw3SIaWJTmhy2YckQ3HxbPV
QadSLe7PVfbc1B3cE0OKZZepXN3YQwx6YV4a70Q+NUXNQ4vTcpkH44PTJ8cSowdb/CXQMFeEo/hG
c36L7BiVaqe8Oya4pNxCv+RT746MqzpmZl0V8WtNjXKb5SFmEHpiUSeXqhohSaVcQosl1Y+BpUPa
gzGQB+m9yDnERVK8GSZe5YFTTlkW342hAqxZPBgRTvNwih1J45hMOMZDbqZwOBgPWcvhisTu0WbC
msuHoKUVZtjuEwAof2355YsuaX2KjKSdLLyIxP2epiXtSvCxvR3CjhqeRC0PFPLRgaoB5xt6XEbS
vxs5eA3dU69z453a4MIEjqc5IPvsl4QprsFYQINAWsacEROzupemCdwyUZ9AWE5oWvYEV/U2LZJ4
TqzyiamZYPBjL2hz55j0uoOJQ2TRNFCCMpEs8cPdaTL/sJwztsTXzpLfKtDsy6rqCEmEJuCYZKP7
tHKy7MF1KHLjSjqjLFUXIR05afi4ECCLLFTsk8rUce6ld6P7u8aM93gyGR9F3gvxI+8Yl9+KaLz2
jfBCrRlHsHpFYggElAQeQEXGEoqBksyJTYVQGits/zikZERidLkbpfGK2OuYgeQmuiMmJVCcEB2T
mNiTqgWaMAm7c5d5T1bWD+s08o9WYXDexTbH6Y+Qd/NemQBOisClCKFylQb9sxUC+k/q/OwysOan
oBkeRElsa8hFyPduMovCZp9sHR3nWPQt1bQa4BGAfpuLlhw+QuIzVY8ycmlDWpPDiKfBOjIipwQt
6Wllm+k4LzqXYhzQNmTTU5xfcKU6HvkTPrQcm4QMAwFBWHGCG/z4gviPz67RYKuEUwDjd99Ay9wL
SckV+qixtAZURmaVPWFO9jai+KCyfwmVguSP2H/rZfeMZePbQBlKHwVRy9k77jw00yrrCiHlpVFM
gkqb5FA6JDWS3bLT3AaraLIdrO6kle5R6AScgth8bTz0kx1VAqTEUbbMqzDchYH9rIfJEXHFD7/m
EjtodMN1uaIssqt7BvQYuW41pJlLWcoPvyYhT027K02Nbhx0uHQ2xHsdkxSR2ugSoumC1y+5jmeN
KpdeVxIALpK9FAo0QbXg8t/cmZl8p0LiM+6VW064SOMo3Nv0VFST8T9+IwCa/QcnnIvh41lyb7uc
UDdizNM6XLuZH62zAIo3QtTbju74ErZ3ucP2zJD5oYfNPXgel/8lLNR4ieyP6L6OyA5/ShBQQvPI
gGBTNpZFT77fBxAllxmlq9G3bzrURHqeV6uhqPZ1gUW3roCwSXhMenOib32nl52/VNps14w6+WHO
B8Hdl8qIyZBsivPQaY9qLl/cPDwpoeD8onKASYp/gjRWMgPYebFFdgpZVPDHdiDevkFguI0UTFQ9
SZnRGJz8lDNU4TzC7fA2WObCtRGQcaiSZV4ayKpr7TGy/TU2l23hTrqPLtmFNkY09z7sTJIs4mlU
axKHJ/C6FkGHzSS4avDcbwKjJzc763fGwDnKcWryKF7cTqv3DalnyOXgdd4rKjFoqQ0zvhqki3b5
ZHR0GNzEfjBM/1G6oHY7+zpnvXo53KEs/t7o6lYrkG3qT6befg9895s3ds+Obb03KIs8k/G2Iw/M
v89mbv8oovzWlRIiWkCtCfcFagwKqQ65Gpr1EerpXtP6Uxnc9BrXS8/NtjJDdxW7W82AkkJpkaM4
TjG3DNk6EBDNvSy/R7Z/qENhEWLFpNZRyXwa7fgtKZhEjtikmPH5L355Y0YV+R2Iz5eO4p/qILqQ
AIc+dPC/h+AWG+/e4rqHuvmDtgA6YTOwd6lrLvwpsWL+E81lhnkxrKFcCaEF6/lmAgHSz9nX+3Fq
QKUooj13QJA69dtn7bHj3fhB0e0BnRfk7ebf5tfFPXoezHHeyql1Shjzndnc0HcRp1uiRLY4ff58
X5/rDT2yHjlZ2+Sf30lORY+21ZRh2Q8xCcZ6CY5/6gRPfzqOtKZMK/i0gkjRBEPbUo709ZfD1CNW
Jv2ARzmZTyabo8VBtnYqnx418d7JBufjXTvJBkQkbzrMchuAWVMxBs/23uoi6JT01WN7gO3mBzTR
//y1qOqRLFnAHWbNdf2n+pryKR823+kkfUKoh+7CX0BWM7ewZ5GDMi9OfzLFSzE3bgsIpFy8O/p7
88+KK4Uc2J8W51cTaxWg0Z967p+LY9yuRSqC3fx5fVX1S5fs8zp6Gnv9MK+5z7UUoNzOrBiU3rSu
57US1VzzK6jYP63/+RXzlpif97k7zLfnPwQE4R5o/F2BzqHumsu84QMADeSXT6vma2+YHyn7jtkn
Zt7VvCrmL4mWkvVTe5nOaJtyx2AV7wTBrPHE+p/r10ztFliqaWwSx7XY6yiBpCSKGv4mxUi2qvXh
wgk2PZjTnyQUNjZX3OtewWZVmQPtPFgcYkFpJ/u3D/7pO8yLlMxTGqREy85f8XPrBb7KGBqh0qqf
dg4aIdmhIUNqJypj1V9AwwefKxcGJz/mp6OG8AsXKeQvB9Tnyiv8a6iCUhkrcohSbVyH0n9VmkRd
f61hDpGDbkvA/hZK/vkrZWp7TsqOOPPpu7RYS2IxqmgMrXacStmnuiOB/vOp03E1v3J+x//xPlqv
I4xrALfzntCGMbWEzKX+w86h98JGD60vvnaf6Qk4gngCxAhoesNu3oP7xup2Q2otR5wnqU1Zyp31
Of/j5xIht3eJE1o6KUiG+bPnj5y/7RheSYZuDA0zUe4/96T5F89lzq+9a7ovs831dEay9JH4WBvg
m2/HZ9tT2BHnPW/+83W0/rSLfi7Oj4+UQXfOVAeZVvbnS2paA8oj0SSbz62aFl4FsKjcfx3h88+b
XzLfN9/0pr1QbdtNVUesJjvYzI+Z884+P+Pr9b/ugvPteavNS5+vmW9/Lv7y+Hzzl/s+d9u8EETj
zg9lCaMoKyY3Mq/IMIZURSNpqaLh/lw/umM1hG1VC33QN0CfUV9VzIbmM6rQ7bWwb0Aw39Iiplwp
TzSlQZxnQAKj21Qau65sjhZtrAO1RvAKcK/7ZqE5OnTDLFLLnaGoqxws+E4Br36Y/2ROhrxGKwWI
yulOG0wrqZsqziY7s8l21V1tKdMWfq4oeGR+/t8vprjJNp2kdxnnI2yre4Lu/GM3/XEh6GeL+bar
i0yQg8a9DdyzXVCq287oCQVwLOEd5wc8jwuFkBgPkQjTU+fwmf8402Xj6+bXfb3Rs4rnhz8X54fk
vNt/Pf8fHv9656C3sx0G57A/YUIdN18v/+ntPhft6ev8dO/nR/90x9cX/HqXv7vv69PnR3uB7cIt
pbc1Kmv9y4Nfr//8OH3aOX55e+KyvE0e1A+fb/e1cn553k9f9ettEFX3iw4Z8erroxCR7bRYffHT
GGDkLJn6aXEWTqGgcPDBWJ/qw7n9ovUl4r3pz6xInJfmB+abVQ+a31WJ3p0liLMksfhTpjjMd3oR
WNCq98hBny8js+jsU+H2dTtKcrGkUMUgdD7v/6pLnHVYTkmmTWZot3Nnxko6JGyzKBH8LhPuiklN
OY8ikG4zFiP6ZX6i7Irw0H/2dIp5CAFbn9D3SK6ZL9MRQlHtq+u5oeNN1yMVIUMWpAJEsMsQBXUx
62sSFM63YeDmh/kmQs/XhN7BehY34oX/XebISGKLAaukUhngNFHHYOMxtYlJ98B7HJIHuEqLsTpI
tagO+Z9Lv9xXlqrNLLRDJ1XQwaq17vc/c7jt532hCi48ASI6mov5CS2gx62PuGXengFlnsO8pLFi
Ppfm+4JOZx8AnrQgx5QA0LJi9GtZmAvx77M4b+H5tij1RzfL3PXcXpu7bQGdEeJ/p8381X0bcizA
zK6pGE/jumL6My/NW/qX+4xp/Mjc54PITy4rnx24z+V5Q7cpNbUa7ti8OedN/NWRE/Ol6PP2dMES
I0OvtMbNO41ZMD0j/5wXh4SOCOdkFKlRUHxvA7T08xY0lZYI9K8tOt8Zwp7DQAnASVFZAzgDyOjj
LD8rRM1p27qtMcm7J8WoN4ThpkjiB6saigPYiwzMQxbW+0G8YEMtD7OC8evP391HBQZPa4WoWDOq
w6A0v/+pkehRlQTv8HXfMGXY0boHKaS65mpWUY7Bu+E5+Z4apLXuqvaZkB9kwPN28uZNNC82nEJc
nSRBbZabfm2JecN8bR2/1Jik2sOw/NI8zkv2dHL6um8+MhFBZOtoiL7Pm2HeQH+3qZpp+3RAq3eY
LJHAsX1y4WzMPBHb+Uj73ETzkScJw13if6IlMnk/QYIvowEYVOSmxMLijioP0+h8bylEhzAKpZkQ
5R8unYR1N607T2O1xxJTNVET3P5cdPBHAVBm/jyvQnVaj5/re1qab4IMYO4Y0ACbjpYg1OW6iuTT
l6bUGZAKLefD6PNYykSwh0lJeVvSmhaJBADJ1seKyJnBVzQd4ZmN6gfa1q5PuzX9SwrN86OzAtqF
GLDGRkRW8F/Ux18356VsUiRDe6DxwABi3tP8aTUok4r6v9KKtA7q4T9IKyaC7T8pK/6QY/wr+/Gv
ZUZF7D34i8Li8/V/cHYFOYGOcCQJ33TEQB39KbCw7d80DWEFvg9D4Kr8SWAxxQE64HQlWgopTVug
vfhdYMFDVINAEkDFRbah89AvXN1/4uxOH/8XDZOjot9A3GnppmUIQIB/1TANWhppwKDUneJQN6By
7P2wxmPjASXBb6QllG/Jaw2xTbi0mNnlKrLDVLLkx29YuGCNuesAR7UHBqejzprv1ABX0LNm0n4J
zj+t5vOnsupnHK8u/+7bGhRBDIPVozvaL6jYDCkWbXqPb9urpNBIDMFJfkYCMhKc90wYzalqIxLU
EuKwd0qiXmyuJPl4Pch2Vyj1u45eoDX13cgkEGbR2oRJGmSS5BSxH6aSIRfWIMODQkvWubGN7xUg
qIgWDvhJ3gbBAxk67tJL8/P0dgNlcne6j2dEZbcxi+xjek5LlBl9W8wwKAQtZ9c5LldjXLZ8VE2F
NzdOEhPkdNf0lOktCxpA0zeQebeZ3qqz8PRLSD/5h8m7//GlCoLPp+80fcH5CzMVy4jLFXaynJ4T
8HYeTfwJVevmPJdoc9ehEE9/ZVouWJ66Vm5t8tHRBsH0OpDqzfQcf2ofUgqksTU9TKg2ZTleMj3V
475Q53wJB7Wm8NXv9SbBqc6/sllPrzYDZ6cmLh24SX/KewRg5YDBHFwFzxKvLagoesMWzf2qS5yr
6e308Ni01c402s30DDIXbgueTQoPVBY+tqvpCMly4RGwbJg3VnU0YabwiijlDfiM+Xvx4QWhH3/8
1OnzKkTUGJm3tUo0dotZV0Hg7M//9ztLfa9CdNdFs55/AO9j5s3CVYLttHqm3z59+PQbTCVcF3g2
p+VpFbrTMo9VGQIIMPrRvTplPxvpownKD3wLE7zYtFlf6jZhyt0QOuDpaC5YbrNzqN+7IlmpgI3V
+kCqJDKaej3dnJ5cMTynSrsbyItRFQZT6OTNsN0AdaeRR8AO97tIV1pSL8PxNeAzpvetonYToCyO
eLvpLSBJLTElL1Lc8dO3EjrWgN9fKklDKWBsRV24DujAuCxPjxXT265zk1/Gu+HnrjEg1nc45DYJ
L5++wfSyjrKE86IZpJ4JF1TDsGmdlMFrm72ROrVwcJzAEVkmhMUDZwaISuPVX721fbIsm+jSK+69
4+HxJJLuFWfjOsZ35wzG2U3ixy4X4SqwiPCmHO1V9rEa7Kui1BBLUxpmXmz7+lXDtXaVykbDpLDt
aiJudFQ7UfqsVwSVUeAollEoyYFQu4+UQMjEp6QrPA4YkLPnWDPWDHXYz5q10dW3yMmWuajWDYO8
ICKGPAm9/8oT/z8zdoWGyPc/yROXb2UWB+lfLp86Gbm89I/rp/WbaTEt4/I5X+0sroS/c+ql+ZuB
Yhkzp2YKU5oGV4PfBYoGskYUxQboE9XQ54vkn9dP4zeeisZbR/aoagAC/jfXT0PTJwHizypgrtw6
1yPbElzeERIYf72C2lFfJGVchbtAtcyt6JEQSSwqatiuU8rrt6Fh+7de2MEg0WJAhthWjFw1LmmT
IJZJxuZgAYOJulRccqUA2V3p6SYgQuXUDdghu9G0zq0LkClvz6LxqLsSLARxDWxp0CWnarK4GyXq
tIgdWx1f3SZNp6R46Fp1mh+jMY1IsagAGgaafVs4IyGZFiQTO2pWkSe8JYoO4yIBFG9qXdOPNOad
I0adZqMVeCp0n5CLvAdnkg1V/1E7yhWKQ4VvLuKjiWRpN/ZuMlGDume1LJEaBv1LIKE+FZBQ8xKx
fpiI7GkYOA8WPgoKI8bRl3jNQz8QauUriN2beqwfCHVvFtnkjs9lLhZC1fwH3MErmm/wUkfEBn12
PYy3AyXNfSuLN8d2Us7BROsUPWmJgSVPoRj9bdkosOvWeVZr1wbBFQ5Qs7Ut/FUxJu3JgWwko+FY
ubgpWFmPao3UKhfGPnTGezrfxlqxiFMSwvyuAOvNMj5OrUYILfQ5AOb33aKg/QFbYpeO3QUeoLO2
9bvO1rEJmMkmVbVqo9CJ3SrZKawa51E9hrcqCVNnr+mf3S7pNklPJ2GgNb0cyibbEXbZeRQzOyhd
jkacKqLxs9m3lxkfnTQhp/Ek9rcOP0EXJ4V4+UUeFes6w+2CsioBTiv1Q4VoiGtOGT66EGShKwL+
lrRizULLdrn5jeOoQOOTmEhIBLgDx41XZKveVxEhqmu7WvfSr26knuhL23JzXCgtnhZL77e5Xvcb
i42zqR0fwMjQciVQy33cFwpzwwi3QIICRyGBhV4kAxElt/yjhts+q9T3XAHAMniFcasqByTyBiF+
sK+thplqz5suY5dQoFoV3sHQQZJIZIer1qB5r7ihs60F6tawdYwzgBIJVieplq4Rv5aGGp3y6Q8s
maMbtcHOT6EdqtQpj1D4YAQbBxIOqdE4FxTs+pUMev2KzIlkVcWwogIzvIuCfBOwZx2kSwhqFw4H
+A7hZHUhz1aK294YcBD5BPcwspkocGUDIjnFj8h1e+0VVbfIZ+yJBzYzUWwSLVuVzQ86TckCe+WP
sOzrbHhMBx1QAKsc9+9YbEN32qYd6UIu8lY9QRxgDKLd2E2+1vKwWdx3fYrEqvTfDbeO92WBg80S
9TKVYbzKVMB7slC2o02pdRgvxEceC3BjZ1tN0mWiTT9/0BGoGHS0e4VQ6dqUNcpJdtbcxcGRwVFd
IYWiosBwFU969KRiQj87mQ5XNzoELn5A3ZOPvuJmR+yksEIno7Xwsuck07Z2WcEE5Qx8xbHzZNUe
JL6KYZgWj7c0w4a9ahMQV6JHBsLkT9ItJHZpBiyswejYoNtbhaFPaU9twdIMMROMOOJAMzlNlFlO
0gJ8+WsjCIqrEKtYWKavpknuVCazkDn6suof0MysazNorjKd0cdQluATmnCtqAbzeRlgGXSIfe5T
IlNNxFsaoNaq69uDOjrPaJ4CDEJ2gmktedFclwhF00WvqmQvAeKmQbU3TWHkVx4pZtfC6fsLWIlk
Gdu5f7KHUSzIFSTxS5IjTN6rWJpK0tzUdqnfmhG9f0IZbmRn344jQBLIO1T8PdFeFwzSoAnb713r
r4vMol8QPnodmW0yyeU6XSFEC/dYH61FA31939oT7i8hpgh/GDh+f7JE6wpyi1x5R23d3YWufpPF
1sb0cVEKRPvEspfZmutQdhKgK9OheVIHzvzad5Uh1E3O3r/2VXLaq8l9mqLJW3g98k7PGfWlR28X
EKcJOLfSl2Zhv5El5jwaaLSuzVJDDA/+rM9dUL0hA7kuTPqTSBR9MxDjQhZXuIFZ3p9HX2avodWZ
zKGUB4Dtx6QUzUNmr8ngNI0F02LodIxtoTD9CAOnge+pNwj3MiAlKbZReJDBLonM4YiC+DkOtDto
AspRovWgTBfdl8NH3ro3ja/Lh1BRnhO7Oea5Ha7GyZlKIiADcb9hhgERmc4V6C1O3uW17tOdHohN
GbvhdQQ2Nwie2eLXIky2cHC+IALxPGTIoP4CelVjtKqZ3YCuwqRvfPMy33ksvMJCre7h6YxztLLS
vwuHiEbdEFx6NSq2ack/CFZXiY8mlpzflZY77dGsEGoAi3h2fatYdpRocSv67RJlfUKbXwm3rZvT
GgFBsBW+vqsQVt83cWMs0yrptzNzXhrtTtVse2OX6Ias1lJPTgF6Bvi33MpRdGsbEczeS1UUqr6p
kdydeuD4IRhgz3/VNXVFtI7+QM55T1lLO8ON8JalKawLWWqm13UbQVDugV4ByDpLt7ZcqUkyhR+4
wh75Qx+GN3iB2uOgHdU2dR4HFLUMjN5Q0CKrBnW1RhXx4LUOSuBabarTWCjk68o33xw62u/dc14d
FM0A5ljk2bKaIxhM7fh5IbGHcO9L6P9DaGtrsyjVXVlxTQQ6rjMGAAIUlUhhfbNKAMnHJV2sN71Q
rduoU7V9rBbGSaezsAkLrtS+SeKzWaVyV9aNCkbDz+6R+4xrqGRyTY+KqK4MrFRMzuWx1A2g44mn
LZpoOKhuLHcc7ogTuw8RX+IpFKOA1LOttUkLiH78EsUeOuPWORpFtm270jlUFtV4m3lEY6oX4Fp9
lXtHUwsO5ZBlENRreg/IBNvehSjli4ryXV7dVo6LB991T8TaNUufzLUtpXdxalP/IApQXmGOaMaO
4+/FWDAqgDu6bJgoJ+zZZAP0F09t7upKse5LVGhxTcMPUrO6kbW3VWxyKpLwNTYIDJL18K1Ed7lO
HRcbNryNCbB81Y/EWdcVKSh08D064WrWLFqJRobtTCnDS147LGQbXUUy33lyKSJdvQ5i9v0sL1Ni
MXp1w5Y2ID69SIdIeOwXTbU2asXbd2PIDE5O5DjZ3LQCZJQMcTgO4J/cDsVLVSLjN2VBUner+ydh
Zd8bIPebjBxh4TPBq0yTXkQnyzN4pacu8yfw5F1tK9ldiJieYQRwBwG0+YJ5XtuoRRGtuqhJn1HF
oPz3emU8a1b0YYcMO0y9WgF2sK8k48IVePNy64+4pm3nJbUupGp0N5DJ3iyyGLfJuAMrRNKeFla3
5FvgYa7to4zjTcEM5qQSBG/G6TFG0W0gEz6h32HS7Y1cFOzAIAS+9uDcJNGxxgfaBC7iQy33Ga2F
9ZnA7743O9gBYXNmzJqcEtYivB+8K6bpxTvfiCB8Kf6waA1P28S2eEz0qloo0ajukswal7odWQtI
LfUxQpzWGshpzTjzdoMcHsyqCbaG7t7bShnsQHcEWyvsbggEYkBQjkBeG7z1Ncc8eAWC+ZT7EIev
K8tnm8BThkF5GxY3uZmuDa+7dQgAx9QPgDLMdmpkuitHG9SDNUnEGWEXISovBjJIV0v4ca5o+0ti
5o++6dBQtPK9bBOunfl4ibR0oQb+cJUFGHC8vj9n8IsbI9D2xKkbe6V31qQwtQi5GYSXXVat2wqN
rh+n39KUS66rGMEpSgfK/EOeLfzaNq9rKmlc7cS4ZdZFkJ5iILn3FepBcsyQT3JFoabxlIAW38+D
Ib4vXvJerpG93lVBk0+zAFR7Hjq/bnROdoRHuInzYFvqOQHdRDsGWkBnx49vgc6EVzx+iAWuK4Fk
YalEOqU3C4y91rVUL8wBoOk0KOvsrj+FPqkBrtCLRV6HzlHtkld8roCclDQ+oScrADAAPbaVKQgU
I0HKnGjt2EO+lqIY1g4JYLumh0EvqGuik+Wj+ti6Kw0SCUQGukTlarm2BnetL7WsuxgO0WQlKtT5
waCV/v9j7DyaG0fWLv1fZo8ImIRbzIYASZCURMpLtUGUhbeJhPv180A9892Zvh33mw2jqltVJdFk
vuac5/Bttbu1ahfgIKSp+3aFhV/js8txnDr6cGoSnwirkQlYR7F9UJu6NGMTSFXpnzSLwldl1NRa
bwVeVjURMEb07QDXjjBxIrRI99g7poC/mexXfQSuAKK6wcRlUmHZ9AEMufR9LuY/rtd6oQQiEJZD
8VNgHjwJqx13wGj5qJAOGtTCkZvqfQ2nlcwvZuD4cMoCZgXAy9JHfc+SLcAuaT4QlEPuMHg71F4a
yeDcmF1YJvlHXpDoHksPGMN2DPDS7WX5lqOnucrVtIESeKhLugIfXpLTQU1T5PSGCE0zefDJj3kx
2vrD76mAm9GPEgrG0ASWRNb5nF7EPD9XujMem0H3jhthkuaKm26mYdHLjcutMpKJ8HFkRd8cbNfB
deUj/XefmTRtsIeVU7RQFRe4w8zNifujq2njscyXdz/vjAfoapBKiT7HBMbbskeQbmxJCiQI37dL
+56RVcvbD62vV1sZmKnlU1Yok0aoWxfyQ52DJ2foEGvMC5oVH4rVxI7spSwsFEqo0XPubSb3Zxv/
Eq944x5KJ0/OYi4utSm6k9HZvwzi4bEL1nHQJMjG66zU8NHEE/cqgqxlbMiikOFXw515zGrjoXpe
Fvwe02j8gUdgQmxKc1b748/Fbnm5S7DNnfDuBprPIJWEA/lV50VqcxTrEx+1rCJndVq05NB3LloW
TES7Aghw2KSVdSBOSwZp70VStnUkDD8NMxf6b9FicSoM55609uYeBdvZcalWRAZPwSABgm2F/ROp
ahDrXbMnWgTpcDwQ6QLSFEBJWnDdD5zbh1gAYraXn3I9DfSd0Spn/74dCRZvakbNXayd2rmQEQnF
Vqhca0YXPTu8hgv+fSKAQmYdJTpo3AzmGt/P8fiNzpUvKMf4vHrDu+eOzqk17eHWNzcQ/Edu8eEa
cx8dBaOcsIOElzK0OioLAnrp360T8RoDjAc28EN50PvCCHWIFCyn1t9evhrh3M3kjbQ0Yfni3ZWm
Zrw4gKrv0CGXpCa0jELpTbk9avxb/cmyzeFalh5epCFJj46H7cmr5KmvHwBJijtQKOUpq2PZBW7N
9Nlw0XhL4AR7dEYOg+kK5mMMj0oTJekpks3QYtfGgz60B+LUwqFK4zc4M0eltwXydqC6hkW109SI
ZP31DgnBkeVs8UBHMBxJ0GHdVGJmQxeBiZRknID9GflE2xU496YOBSF/RXM/37UwT8eliNalvy3V
sMDYmwLUHPKFZJtKWgOjYd++p+845sSU34ZZfwKJuc1z3kC+4XZwPCKQUf9SE1UcqtAU4fcV3XsT
71oDFTLX5YoE2lb7Rk6cL705Ri5tZkVSw0lbvUejksYNy+6IuEvpU3NrDajAkoA9QPt2qHEdnFha
MeVGFL7WGiq9ZSISzJkPRcuQyhUY64wpOy3GPeDB9D4rpo9y0ORb560MDOofg6Zlz6LMPuJ8YxXG
6bevGyuH6hdLgpIMNJmHZtVeRwYxq+H0z2nB+WL1FqF6AFJTNYxHDjnzxLFCyf5oJUP5llrM34nA
niyiasixw+iRVEecv+aV/OopaGScHPEC1wPwGdbOTiMj8jAJV4OTRCOiR77Gm5q7+sHcftpZsyBr
1oKAq3wiYZKl/ClbjviOJPs0Y4mmGG6JSCjnWOgwazKSP87qLjcYNpFuYUSaKQHRk1a2aj9zgAPe
kDM7sork4M3l5j9rLgSn/8lFr98T/r63q7QjZ8Q0T7nBqsGfwU4OUk8fnD1EG+/UbeZfJw+ADR2h
/5L9na3FJZst/NBgGfBSde49UFgNR5h6bsBBHNe+AG1Q9ZFtWvVxTH3WKUXehGLBgVFOtnlsAYmx
q5qXwJ+F+KFGNlji1NqT/DCkvxMGU03WiusVJ2UalXlMiS9dEhY0/15vfnnzcJznbgl6OZDOo/uf
KSaeo8d8JqDYYyXE7XaTgGv0tcigH9HNUNlMt+6bJ9aGbWTfheiizyKOm7uq0uynNE3DXOrv6ThY
3xLtI441dcksG0aXE59QECaX3CvP/DDT1ZHixCCXxOLcwxSYcc5zi2uhpmkMYyr9EeMv1HtI1g+T
sQEiJ6a54Hafa9UdfWDHnJrtTFoi79lmG9Zak3yys55hpoeQIocLsl/R1geNqDks9PpNFo8zbH5G
Kc5P00oJkNCAGwvRMI2cXqCqulcxnUhIs+8wHwamMcWRLdkKSfLZKb4FXhxHw6OP1XtfeV58ZHDO
FKt2+UfyEjpQrKF/n/CaakmiRRk5POy3luRATDV+r3GKsRrJ5GC3o4FTjonFCPkPgaFbYVdvxI6B
/rAfE606dH1fIKFrcIrzUV9ZUjIESm8kzj81Ft146YgHNavxDSHXCrqpf5iE93O0G/+5yA3/uRVM
CGZmE564TZBiSBfEEcrIOT/IyjlpZIAEmhd3z6mNc5Di7n5Kiney+uSZ4zILKuYMj8xHgmZuiv20
ztVpptZjrM/iE1gTaURTqLEgOC/GsqHKK7a6XQX60vw0mZoTtuDsFQCEd8dtI6/o3zr75ziu0zbh
IG5b1/84IM8ZWTL+8BIq53T2T65TQLdruwcAhhS2si4f87l5dtbBPVJ9zadyEQ+UOskp0Ys08tM0
B+XVSLDqmhaUjcnEtTMdcGiwoJQyzoS+9MyCe3aII/QPDeOZ59bUR9wVuckuAib2j7HNAOm0pL6P
i3GbKxJzPa3+7mmQE9ciOWbI57hxAJRqHMlfGvNhRt5T9iyDS+4jBx9Vl7jTMU/cB3dTxo19MCsd
d1fO2Lgon7SV6O3Cn8/G9qD/mjNGg1WxRKaLIGbI7GedEcqBBKNvWrcl3DQck8podhT3yHR6Jq4a
X6TVuX72UNovlacHfTeRNzTqVyoQ6zCJHtu4FF3gKa3H/6Y1kY0C2xm4vlzk+Ts0XSbhaD6Vv6MI
+6Oqxm1LBqq/MDbK9rPVTBj8k+k8g67zeNqY3fbwJcj7oK2AN2VrsNnEg55As9VhPqOnxyq6do8I
w2l4EcOBEE2a/df3WYzOys9r02OXQ8mOleffb15d1dznIjECUrvDcvTmiJKaw7Uh19fAcxYmbGOD
nwOH9tnZJGr5AiatWkiQ3eSGXw8J5XrRuPpp6RgOTlMh9xUQs3aID+TSvzd9+attmoyzKLnDhD2c
64zW0bLLP26jVhzMStIWe/CB+3oIUxI4QFS7x2nufuIP5RZFRKkVQJX9zzX++Ev/vroiagB22Zor
iYzhAR80bv90MUNrU0/p2pfQYwbTv6nFvh4Y+QKsZv8Sav4ynknQLI6xGu/gf4DcnM1p36TTjyH1
+0NiFs8udRDGL2gFhNewlwBhLjZbWV1NNA0jHaFh8ErXxVO9wMtzstoO5YbYUM6Z6WBzQLrYn9eq
utuSZI+UutYW81Av+4ImazebxbQna6o5aLX/A0vpr0asx6F1X9a8/I0W9qA3CDw7IIEBtyQ2Wv+0
aKk8GxYiPDPV32LdHUERQvBbxuWbDct6R1oOVWB5lLN2k7NnnJZ22q0eZDpS1rXzoqMBj5NZMnbj
hehwhFvAFJSub045oc7efOOdyxXY2Pdf8v4vC46Q8aWZCAs28hasRlXw5kmSt1GM5muzDlAjCheJ
BIBctyMhJiEK5LC2y6tfWlb4tSNZZdNfcO3wbz3cGdlC2qunik+vGcjrpPqwXQkL17BfUm02Ia25
1hkk2ps5zQ5ah0HDB2rDHEQFXWiow22VIN1xwOYaMK4MlIzWBv5kYrXoQcv6hF7G8SCx4fhE7bOF
icwgypvE2nXM6Tes47Q9LBIhMK3m01/vSxPN+8KcEcul8yqy8b5f3JfK/2UPb32WPmlLGu/wUXxH
JjIxufAhtNfO1av0zV5R/Jl1YvZ8AK2Ohp5Eg46zM4W3JcBoG9PQQSoaA7hrhBW1tWueoctcUxM/
pZC8xpj03O0yDiwYltH0BaURzBAPjqJv/0mZglYCY5Q0wkwTd1Mpnpg4BqWCG6BBhfLM9puejXx4
68tYUAA7z7O8rcn8TfhYpjVMtoRSjB8k67yDFEkfKsNRey2+02WO0kRtTbX52uvyGW3ZWZsYyyzj
U+upEMwmwtiUlohZkKNUqBuwJwndeC16EiA17zXlS88uAubJyovI3tA6c9xO0bRqQTWTcNBZW+S0
OlepyVPs1CARpWIjpKh4VyZkHc61mok2S+bAGTK5AxI10A52xgJFfGkevWI2ApNNUhXaZuWHNKz6
DjFSuiYJszsimZoseSpMnOeqNuDmyOJBIJVaucKX7Dlh/ET5gjnW59pJrGkNU2tkdbz6+jbS0Ikq
AheIOGsv1fwr39TbddSmQ+gBieX8IcMR4GXYLlZ16lcRpb3tHxMaIsMZJhyNAFfTRESwN9tzuUm8
9VycVdfOTNFMLXI1K0iIRyMLoI6w5uOh7TraJMv/VaUauRhfQtTKBJTnMvpiPhBoTk5T6fv3meN+
UBAD1sdX5G1KcvSiCHRn24iSHkVPtul+y5hkAIc/b+RehrE34bMR6znka5XsJTm8VEqTAPbbVYd1
0e9GTIUz9SQzPMj3idWc1y3Zs+ooq2eCFHfOPIOW88cDkSNv7fbH4kRy4XW8OlJ7pEKAGFTGV53z
5+u6+3pot7MdSkW9z23v1unpZTZTfr64kbteoEPFrvrc2fiAk9iiIIb6HY5kXnLWdfQqJn1hOZ6x
jA/bdwtLbA7SZOWjXVdEtNCgQpkDpKKSB13nr/CTcyvUtR1I4HQKPuhFs3z3phaOC3u0oe5pmrdb
evvOv341ld/HDOOUK2czmBvtgwUmsve6epsfUWUHDk8sHtzusFD4tpQzjGc9TAA1oG88nS2xYDls
Qu6rad8P3ZPf5AIKP0ZuW1csAQyk8CuMBR/3aDDm47vpVt9V4sxBtkxggkvK38o0BR2y9QObKBXe
HkGnEVg1SzUPz55GeQrWycDP7yIo7ieIkqZhHZUxvdk2dwbHebNbY8IfSHrqMe+Lale1ndiXnpcH
dpknYelj1ClK0CPEEfrg3s0/SOnIjGaOOa/W8eveZoClTpr8bunai8jmKxHlyR7U0CVJnKgzxJNE
h3N0pRsH7VCsTMvYIgAjwQBRznDyD7PusJxsnaOwurdlzHGQ5/1DMcwXi4kQoR/pfrF68WT1sF7y
FqlZ5cx3vJIDQoDpJRmnK5XtI92aF3p234NrhMIjsvqPbXBA0CuH4MQgX6/lu8cnqVOIsuJxuQfn
EA3vBUjI04rkK6gnknqcZCSvUv8tp47qqSFem5MuPmYjw7wpjp97WkDAubJHswVdAp22RDgXm0gW
/bKdz5Oa4YqAsHW3wZzlYogvXrpcU0Gdpo+cEzFjRcYYNptt/A1Ga3AyGok8qR7CrSzQtA2ut2N4
W92aCs+05mjH3urio13IMkqMzA2Y2G2Ife2gKls/6Z481IlkXFB5nxkGhpNuUMS4y3VkJXLpM49p
AooblU3XIUEEQGFS9up7nNc/dF7ineOhsrcNJUP0G0TVjd232jG/aTAcrMG+4NInKyX/URtIWJpl
QC3gadNpxnSJYsSQQU1nHRBLhqf8qTGnEx2PwS0JKkMfDwIZ+577sQ79grQXQi9HgrKsN58A38hQ
v3RDi6RhxicLODtOoACkrH3LiSYIB7foj0aFqT7p8pev2By5qAj+gHGe7N9xE2ts2hLcu8YY9E45
BH7zp2/i8sOvGa/I6mTKtPjmo60skyCngowmUQvCOOzfPmi3fS6x6Q9o9uIqvmQp2WHOOnsBzowT
7Idmzw+AGNlhQCZsWFVebYYsQOEI+S4hvTMKx1g4b7wJArFuUceyNemPEAYkZEhum/nYr4jwLpPI
HJ70EemORkogYY4UeCLhQxXUevIdQHO9rVN+On7hhzq/2VgPa4ZitRxgyYwx+Fysds4BSjQf8Iqo
M2diQ2TEPJ1TwqTpue/z5IQEawFELuSDysdb4spDW5i7yjd+Mb63b55CqRt398MKH3dEX3ucMsZ1
SjJ0L8urQYNtVw5omSQ5ckDlkde0dkAr/VGpU1vqv+IevFdizSSj+j6aJKCYx9iujzGDIU4rqhQ9
D4nz9YwU5a9L1i0p9IBmyp1wkUH2vQxmgWqLsJx3yxRN2PSE5tmeA0/PdofItNzf4/26J4OHnVwV
j5vO2AgaJ2dZvob4wVmgHeJcfDP7F8u1sI5OaBSymQgo9lcof1B/7HXpoB5nyNWAQ3NgviGu8A4u
6ZkslJEwVF5UCI3rCAKDiUXLt1cVsJWhjUfcOQ7LxL5xYt1VC7AqW7eGQgc3b+6WycXRmw93hiXu
AJzmFHQ7IjypqQleYI3LzIJDQxMsm2RR/fCnfiHekG/Mbn3SSRfy6DHhR5kkIDpLzV8e8+BOv2j2
XO+TtHgp2864LBAErE6jvxsJ6+1gumtccy6SGeRgPTCQlKTIHi1q0j3R5XFJ6yXc5WzdG+S8lJla
TqJEB9RLY2+DtEmrCWb0Wj2SzJCHVjb+cHv7eR36MWDMH7ZtfoqvjgfI1LBYGzF3hA2mTjqoBY/0
0HMjzb2z6EU0KAIN4hITaTyxPbRBfAmLeJWC5y4xpietT/wg5d3RFvaZxWgZdHF7zIUG3tnAKDOj
ecVVUISJay67RBo/Wf1agdO6VihzAs9Wc77phFrju6bD6QkTWAM0JtlBeCuMawgzcI0Ghl7zh9Pc
Jz4QPDJGf8AhImJ0cnVy1/icV834ifgH4fyA6YVsvwuLYO1Y9oQQ8UcOpTc/9TUMiSabkSFtf8sE
6ufQEYLWCVROwCBcRkGn3NLaR6eqb3lJ9iL7G0TZ8fKnAYcRWTXgXc+viV9nHUGvGlpmysVbNOKA
uelKLsYuRs4dKeR5VTneJTVoQmsDVm2BZW3XThsHhUUze4swQQPdM0ghRbLaJ1ry2ZuP9VCvr211
BOq7FxOl9WSaxoEo6DaQUK+ZTurMet1JJ2zPv0M3ZoXsxOd9BZSFoOqPulxU4EmF0GV+Rl5Mc29v
XCWSceFlbe8G6bKFL4nrhHvWk6yx1/X8RTnGu8f6qBJozWNkop7RpHzmXqHnrQckGrTpvD8QkVny
Ed9cemFNdT8hPEQ07mQH3zQunhO/A8KIQzW4B1jW2cUR/bmoiGDZpvjgSBDGqITEU+r/FdrcCu5l
Vy1Tw/kAGAVd1q1ry2vskj1tGLxtPNHHiPsIlu6q7IxFPn3o2+Uzf5iV+GmVfFyXtn5th44t7+h/
y4RvHlK/2xHehhlvNbYxZHUpV1qLehz4TKAGG7E4Q5dOrHzfdpeBVXxmci/7rMKo57O32CYJdrGg
ZpIydXJ0ezhP9fZJhN+4nX3/J9Wh09U4XFrn1XPd4fTlxvwy8H09/PVbl8bJWYQTfsVjaEtXMOTA
F/ZlCPyyoX09GNuI4V+//f/4bxUu/t1A47n6pQj/FZ8w5rob6DN95uIo4IK99wwtIcD4v6A2Ip2o
L6ZzngNe+vpV+l+/+vrtP/23ry/515/4py8RYqZZyGwVSmEUnDSdCYG9T68pMYj7xFgBoDcDyrwl
JtNPMp5JVzIr0/5VTOJXQmr6NcuzidDVAthg55EnA0CrdfT6IJAjBw5fJUZkpgMGXmolNETt2TNH
BoILa1c1MC2cxvyOd96RIxa0+kJNosBDXSeQG0NKhHZtL/oORSmbSsYcNqvanVDZJeH/L4CgD+hY
oIWBOunjb99INvDJJfjDmTkHjc4xpyTeRqcbjraAqGca3yHHqXCJYYPUG6LGyDkloQVO9IQM341z
E5ufYJLgqjphPVvfWjO+LYSWHUGl0TqakaamH2brGNjZh9AYWII6LnOhBdh8kV6hQlnMDOF6jSOK
ItPxduZWUTqx9qaqP7r0q+fJ+ByM5TfD1TRc9fg16chqKKwFo/fQnpuiIFdxRlez9qYIeu9YtEoc
4onOfpqbX+uSg76D5unr8g09NHPplaNg8coHyoW9R0e0Sw0Xq46hnqo48EbtCRUReYSm/Tr1zpEu
PeMr9D4A2v9TMqDY5cuGrfVBkpu991JrqcVHbVpCA+9nQL98tdbq01MTdG8KB93OqHgqcCNNKxi2
JMnFS5V1zNbVPltWZ59H5dlngEsvpWYoal46urmah21cBH5nXrwDcSsPpSJUs/NdFcTKmVgM/+ps
PrhDx1/YSEs7N3POIAsWaLPrXPJjG2Kh2FXvODRVvy+5aMKsIix6ATRJcEb1SNT2c0q4COt1cwz7
LSNcM2YXmhBEUG8hjUbatTiR8YD8nXEqoT7HglOQ745ZelUtR7/XOVB88+SlfnlZ/GY/FNUUia3H
GxuIlO044Onq0UrATCBDOanMi3DXdxpFAJO+sU/8KY3auD8Ts4nmeyb+bfv5jf5qOS4jlFl/YFt+
NtfFofOu3t2iuNmzdcsndG/pG2EKxcXTQeHErBfR4dtPKqfeMRk/ff1Fvk2qGT+TNjFyTh3tMDAz
GNPeidBtLCBkmcX6LoC/fuMoDZp5rGZQGl06jtG4ELpn6wtLq42p0lyKzMbq/JDX+bmpFP/uyEwf
rGviOoFmx2e303jjUA+jcaX7L/wDRd5nn9ILCpd4Qm8ag6WlfCuJn82ze8823uF31YHlx99la9xZ
uXMcSvdzrcuPuR/RNM4N8WjxpxWnMVvsXD2P0Oj0VU/PKq3oaliZCUsgeS6/gtc+jE7pB5c0vqDL
lk/izBY2/syjxlwr9nEe88KSf/rc2N1vnZiUPi3yJ4WQYad3TpBP5XHCovRUp2y21Fq+uZ7rE6pM
vU77sHfZSLGa9vJrVeSRrsXpQWtECrbc8UkWJ1zYr5i6TOKumX0tInKGjWNPwgVGBzTe6dVQBu3M
d8csi7t6/V6jL1o692lmlJOwcWwRdRzkkj6WWxc1uU3DZArdgsfmgb0jZslyevFK5hylyl3o9Gwd
mtb/keM+QM2l6r0BgPNsbm+/wWZU70ue9qReZcB6+ZKa5PgmBdMtnYoUvJCbEcwhH9LEYW/V5u95
C2rEB1eGu45J/uoO3GLVkqycflDpwLyTMpGgA1YOW4dlJjPLdwMCqHxaGhtLFpoZdjvT5+hn89lS
5L1/PfjtysTfZG4A2fe+hiV4JFnwwbMQBZXdqS7X/BwPps4aoX0coVQP20Lj60G1CFTsjYo2evHb
XMzODt8BUEF7c1qN869Kb9zA85E6dwrwcLQ0hGUMVjGEwkxe6opCEecEWFgG1mdHESgotoe1GRkR
DmwWvyzloHPfVqLI2COM3GqOqS5mvTU9/S8zK0gR3f4MCgAaq+1Mg13+x/c88s4y8Sb6eZfx1oj8
zmLnOfb3Hvqmz7Zlg9ciNKvj+b3fNtjk4BahPgH1i7X0NHqtfh0l6ndXEaoEUfgNvWK1xtkNkfEQ
zJrAIesW4jBJnGSxM7MH0KFgt16tQsZxW3LmHyiJGp2EuDgyI69zS1OsV6P/DZC1DkobS5qYDG4V
62NSLIp1HTGWPXnZtRDdHfPz8ogio6YuU/dQGU+9XzdPMUi0WVrPQADXT61pLr47zb8rC74rUZVr
+kkCcUNgrZ2xwYF6N3mwDdnavZnAvvLVng5jzgR/wTKwpixRfbPNPkzlf1qT3cOSeyeVNyhr/ZYA
pKVbmuxQ1Naf2EWMmjeJtst7D4beaNIb1gi2LLwooZEm0C6z+DdYZ3TUA2mHCzLApFnr+8VFItob
q//sbhJwSHveNwN8WStvg24/OR3WPrLdi5P0vINXda/MqFhclZtboCKWdV6+2/lNzFn6UvcGY/TM
DjOW+nwyONncLv9uln1ysQlsvhsGSx2ostuTnSAqKZrmGZo0xgddoi+WOu1s9zQhGxW+Nf6V+kMm
UP/S4lfNqWx3dv3kgEq8i8FGdZikz3lmxGgFEHYtXZvggDEwRfE6OqnbnhKPGay5/PatcgscPjZE
bv8xu/Tk9Ui+ad6dA3ANI/CVZUOwNowTR6E6ChQWz3i+6HPxNP22k8hYtTZaqXBDN1nVJUltHDPK
uPU2Uu25Z62IVfzOVM1xaabufkyt9aYclR4LM2UEzLjt3nP0xwG5NPJlWd8nXcF2NWeYOva6x5mu
jE9pwh7J4HWf3W1N8fVQ0ROei/cpHdr7ushbYvEycMjkvOz++i2D/KMcBLR7apVFrNPNG9KPdMHj
RXirxYFqPuVebIeWP6Kn6rJ2X2rdZhPxCadNh2DjV3LezQXROCQ0FwQKnQZXfpAgU9wl9vact0xu
RGGIu67QXm1FTClzgHo/pH8M19muyOWNddC4gTvRQwrU0jbrYEX8DC8PKkcwtYhcy/UsUzt+GNED
WOV0ztKluHnPk1MgISKXK/AahUDCJ7W1r429nJBjYt6gJDYFs6QW00zDYYx9vPb2Xkzo7//lc/wH
F7v997wVDIM2fkYT26DpYh78m4ldpXGZwYzNI8eUmHhWad6Pg37OzMF/5Ok6KGZT50JYgB6Z2+wd
krC4xdn8rzWmFEopxOzlkpUoWvK3cct1b7Zc96zItAj5SlUFnlMRz9da/9sKZZWpGTSgtgmSl5Ez
Zznpuhm1cwHLaSh9ifdDGRerQIffGKbOIEGHrzygbTHb+PMr6lH6XX4ylXVt4zW5/9eDV9UyKhP1
khgdey1BnTSigNMX1yHrW8l23+rGk3JxwP/np1H8GwvAEJ5lsO8C6WvxVP4tfYV8O4Mdw5BEw+T+
Ap9jfKo+H4PCAuqI6cZhwjFmH+tHuxDwCL8RkpwxW0+oHUlWKsvmBIfWemL/Kq8ucHc0CxhYRIX9
hWH3Mx9czDjKfdEXqZ0KfOHoS5LbXOROyHMv943j/CR6VZ4RB6ePJjZEJBfpt7Iv0RQBbXwzsrkO
yWxicCpSdzMaxw+uoU7evHQXJKG3wcSnJ2RHNAAWTZdZzJsn2J//5+eJwI1/86eSIEoJaDrYZF33
bwEataUAnaILiJQZh3NdQTCM5bGdwOk6ublQSto5UcfdcBl1pKzpeMh5DxwnS2UnxsMP8RZPnbKh
cJeyj74MbLkNWcdOSLiq2DcGv+y2Sq7evpvX5bWas4cZFngYF2gZtbj6JPV2fNYmcUHD859/Nv7d
f/zhHH5AB7kwDI3/13xbL7hY63FF9g62+4S8lPHpYWoImEhbiQUyaYjUFLwQbK/EwerkvGu1TPtB
/DR3V0MR3JdtJHK73Ncey1b2p6TQLkp/7X0bUlpfMermbbWTKxGkjK7kNbFckL7/9avCTkm5tYaH
RYEU1sxi+DlyRDr6Ur87RFgdvCPin/mMK9d4WBtZh0miu4Bdq1Ml2MbVs/6mD/lnZo7ZK9UNqHsc
MJFwlfkECLPdoUVCiDkR9L0m2jtTH+cZq0SxU3kGsZieI2gaoLQde5NoKQmXt0I+OcbFTG+9Bxij
SwzvmUvvjLRcBVNXpnetT6IszSwHQoyXss/n+EJ8yfsonfH3yLIrFsO3Ri0LGnekoKb9NIAk/F24
drcz7EE8t8zyj201kyhKQx1qBkbSqkPO56qREJG5uRr9av/maI2YfkIOJpSaC5tUi0ERzZTHotwr
w3YesNnhuNCqCNMlRFpMhnl64N7uDyvw+WE6yLWVn9jeEI7LE59d/LuTP9yZOS4XMXIdTX37Ubtk
YviIFNBiiXOe2lUE5X852gNSzDE3XZRVg7UvKTNS0kA+//O70Pr3k8h2XcN2LcKUdNf4+yeMBU+m
kYxWRj4D00hHumwx2rx3x/dyNG/ZFrYqkt7ZM0w0LwRuNIz8yLtHQk/H703D/q9YZ938UdnMeQW7
u6OrsyfXF5tN77KEq4+9w5Q4BdSmql/B7bpAsckmZAYpe29vNdCIYOF/ImxDtMF0NBDVeq8PfGXp
TXZUsav8b37s7Z5ia5Q09enX//wfDFcM1BS43hxLuJahG387WDS701Zlumm0us01Kxbzai5A651S
yx5IN75UtQm4NqlfGsKcd2LU1QsdzVWbFA1mL9VNCjyWo2uy/bGTey0unW1YaSGTwbPcjqi/k2pE
ObgJIdf5u4H7b2dpOACTPH/lQ9SGPjuxopcPjpWezcYmawJAeznH7Kfdzg5Ls7IPnX2U7L/ClXXW
f/MU8AP/w3PgCNt38Hswffx7hJY76i2O4C6NRrMdr0uZePeqJ+SjMj8cdxgeV5KQz12S/XQF2g2R
te9TFoe9m8wHx9UZyFV++1kW12E0nsulQMVcmdZL5SbwR+CKeVwi8Mr78d3PPmNkCrdxGn90s65H
Zrfgc9OE/mblLlxZh0+azPGrLM11sGLk+6yx06Z8q1m8Xdesf9eSIQuyuMjPUuvVs++e47huXxQT
obCr5jZSqrmVrT5de1bId3OyfPN0OSIzrQ4wZ1CH286bXHL7OphCXDkvP0qR6aFDchMrm2x4Qj9k
Ed0sH8xO2bSGFfaQSbtXuIrAeAh7n01re5WsasJhMe+/tCWc2SdZ0vKP+uwhD+nWp9Y2njxFdpH6
X+yd13LjyJa1nwgn4BLmlt7IUCr5G0SVVAXvEi6RT/9/YHec6lPxz0zM/Vw0mhSLIkXC7Nx7rW+1
8tFx+uCG1B80wywGm1CjOEYvCSJkOhs1hG2rr6C8DgI3hYZNrMNzb7aMCiYz5ZQXPAhryPeG15vr
pI9duGAIUrEpxo2LAt1vgG2KzkC0hPxFIS3b0f/48olv3uKmhu4ZtNWaVM/oUpTWPR2HYp+NZG42
AUrirorlNmX5vjWtst2owEd8Zxn5LrXz6mKmwwHJKfK9lHV5BDuYxXlMZkkyZWc03d3KM2iaiySI
tlZr2Xu3zzkVvFBcUf+RurgyEozP3Q9hNXS+9IyUS4/vpu90e50gQsEZSe03YHBsKkgKY8a6Qerk
V1vYF3SbtxaSrfuppDnq4jANEOasWpZdF1kM4dbzhbNVMw2XlBx2RusVWkAftcWcmk/4zOuHIlHp
evJ4ZhJ51Oo6eEEptnJ81n0oTL0bIHMMeJrIeP7vzyyWTerYn6cW3/Zdzwpcy/VC948SOYHOnM6j
bxDvRcN6MRHeA08joQuo9WrW7tfIIvqxarJoM1tdsW18F6ZcYn2MlR9DT6BxZ2RwJeowVJcOAuFx
CLmslUn4JMi0PkiQBbvRn6wDaK7XvjLXqpnLW1GL7r6fDaR77ditnKTo78LIWIciqFngXVSSE6jC
uO+BghRvhQW5Na1Q/UYM5wPTJlxihHZOyC7Pi2mnKPD/XIWcnAh7xA+jmAaSSkxxK4gihQhsWUyG
6++MzelUB/XtQKAn6n72x1RY/p1d9O3a8dJul5AvBVEf63Y596/lZPuXKU+3Dm6zxae3K5NTaQzd
J2G8R1CMa4SWF9v+QftihB3MtLzOdpoi4s6nwuVKMk0H4CHoT4DuTJyQt9PIq8Q20HMgTvrgePGl
rzIkNyzBGM3NR7gXYnP1wQv/7Hi09Yqo0YeSjs2q8KbwBRvtbT630Cnch0qjuaLwdmA5h9gBe789
YJ8nBTgOna2LDXulCTe9zytKc4RJN+gw15bRUGxg9CLCYkLmUftnr4rNHTL2RdS2KCEQV6N3EU8Z
zhs6X4TZjkvMTJbX+hAGeXuXogfRYCu2bowZD5VkFmflZ5gjDAgze0WKgX22fbyK1z32/1II/wdU
3rKGpeT+rzE/IOjr/0gf/OsJf8N9AvNfqH9C07SBQSwoHtYuv+E+oBNsHvVEsJT2zr/hPq71L5wC
xJw5LPv5n+Ch33A8mpkmpw3H9iwfdt7/Bu7j8ov+4zTkhyDmbCF8SEIW8s4/lpjRZMQjTShxhNW4
8QN3hpOm4AUI2uRlLH44A6204EcwWo9NCF2iCIGKsCJ/a8Og2gmikQiwiKOtdMcjCTyrRvJ46GR6
lwfjpahpOliTik41TZBDhaVThPKhIZGT6ofcEWsCxKIjhvUOY44Y599RZ3d1T2TZXCBlFuZ7niPM
8quAFcJTVe+LWSeH0lpCBjv7ZHWDvf3Ht3f5q7r7DwTf/+cjsU0+cz4VQE3en0UflhsZWVPoHrXh
4460cTrHhXGHXXbe14ax9yobcX/XUIBoBz07LQSdfxhUVht87BtEuPrQN5yhBrKzNLniYWNiwMpC
uGW0yZhs0f0OvTf6B83xv3/vFl/fH19oANsl4IoiPDIrvSsxqvlH4mmU2MBKBuzMURy9lS2pKY3D
FF556E/7kK6atu6r6bUCWs4MBIxZ67cEV8vgtc6MaW9JRMcqJqRkmpB7+DWijGk+ADPBgZyRf+2L
jY0BiVgEvA8EGzo2M806iPFREt/RieLsFGjUSogvlq0fUqvtyI6SP0tkZSuwLOe2SLma1eo8j/Gr
a2vMxqgUExW82WP87Dc9ESPYpU0NGQpHoZVnzPWDS5zUgvbXMOw4+T/rG2yHGk+GfSyNCMtgoBn9
YKZ28dk6ePUYlC104B8S8/sq8XBpEiXQBu665HnrKbkPDEtuO2qXleWBAPL6LztJmMFDUwyyaD7G
RdxtE8r7wvVe20nx77oWBS5jTs94aRh+rkfb+OyHnKuc3wu6csOBK/6CRA8ZlkdcAGhj3bToKVZT
giBDmD4ERu+pIghvLRVErJ5fYtQxQ5XBfeCq9YkpLlvZ07j3M8SdGJ2/5/OTGhHr5cr9HiRHi8yh
FeKUCyQoFIuNy7h1IEix7M55GeziInvXGnt1VNDikwvszmW6BjLxtnW1szMTYg2Ftvd+VX3X+Qzp
AH0Ho9h2M4zyrRGS73JKm3U7KAW8xSZuJ9j0MjmXIa5eODHoqDIUN8j/nHt6/+3awsEQWTcEbg5E
s3wL0Dst5pYts3jSiyyieUZ1Kv3+RyR7CkH6mr12dwnENMMjTq2ktbWJ4GwQBq8f4oA20Yziohyf
5YjNvGirl2Z2P1BD/vCLFo/18OYHVNFjX311WfpgJwxhrDS9lznlbzqMr0A33rVYG2hoVj0NnbU2
9DZGFy7c6NxoJmfKdN/8dFFd2retqSWVg71P56ha5RIlfGOxNm0A4Zio5Ok8BHjBXWA/SbvDT73K
e1ZB47BP7P4mqeW+56odqOnY5fLTtx9oDp+GsHzuaBhsY1N9NyyxbYfhRNduu6z66oDImlrPKwUc
F/1Ry4jXJymV3qWRDEdRVuRq1AlgQ/c1yP2nJRnCNfRN1gDrRvZUErgBHhQf+XogbXRM68fM677j
X3pPinEPWmEnOJLIth4++gAFEUTT2iekiiK6sywQNKhtoS9mGzqWnFi9J12zfPeLH0wlfqGb/JDM
7irX+W50SUOiBid0v8N+qMJLOoq3jO/TypAeRek5b8GFyPaZft8J9PXFF+ITpV4DI+C7O08YvxFo
YLJ+DOi3Z6GBdDkGpo/br3DltndBrlE5E+sVoTbT5biHTvKz4shbBQi2mZUVz7BKdoy5MOV5yKyE
STCqrWu5clS0Sjt0c51fP/r4h60cIJTugSQSRV3ivHXuAUDR4DQYn40Psx9cUpU/ZN58FzrGofHD
DSl5BXNU5oG4mDld43WdursZUCJERbL7SI87dtFwzGRCrGf0wxblDa7mb+TN4uWd1XNTePZGRyzM
osm8/PW6ea83kVfveljrFMjfi9zfLMf33NVLxFpylmV6jIpo62Tm1ppRJrnx+9jW80qP6mdRxotn
HSG34RBSbl2ixnpYHshC/y2fmAqo8IfdR48x4bLdJJ1VGhFUGQQfmHZu4gBG2NHvwmU+Mb7p42zO
EehQJEpoi+tCq20askps6cFOhpmtTOTQtU0zwfck4IVEtLvBS56iCbF+lg5H2+aUmfSMWjsrxnA+
3UP5Pla99eqIrZvJYpP7/p3n169xKJe5/BtpdNmKnCimV99Nv2LdzUJbp3SMYChsqwE5Knm+G59g
3VUzYNynH/LUybFh5Zisp1lnxwkuMKZLYu4A9aHmdl6cFA9qYS1IaXva0bC5Lxr5EiXq4vmYyOPK
f7GQS2d595WkPiGtg/PlANWpezoMFTfQzi7ey1FeH5rD9rFxKcnDgGtgwHImcT5sGL+6KcDtyXiT
hBruhUs7V6HzYz2GVzjHp+Pp8ZdyhgcvDdcqLn94CCNOSmasNZhahQhd8WaqhdY/Njt7FvfLaBEK
XolYeXhSRj2tUCpwfuHaM1v8zbn1WdL8WDlkR/p48Va+I95zpp4bFInfGyN6lclw60TIQEF7VDuF
gcJxvZS0rNvSRxVu28JYjXKGYTGjkw5n97axMdbNwbdMqI0R+G8lg7/VALF/85E16fe5xMXmCee7
oBDJ+mQnDbtHYYxUkdyFaptL/47ZDuuXgV2x6b2LBmiDtzn21qw7UAjmB5KL5MVdgqhMZkt+Gk1g
fZ0ef5DJ9ImOz62HDOHMQOFLB+ZTqxAd8jegPGGHN7pOwirDxGPWZB2FxWby6p8pfaZVAcFsNZMw
RdtvH1shE3gSXcul2xOIJwhsMU6Qow9aEOGufzFd9I+hO33pFHdGa897wkeeQdhXMAcYJ1l2ux58
/2nyuILGwcnuyaE2Vy4zUK8WDrQV3i3nrUj33wsPwIpgl7jdYUq4naLhVcOt5lxcMuu3Mfi435YF
ot/n/fvy0fURa7bl+5iEeIvb4UsbHMRlYr7BRUGkhVKLYcVrbJXfStCM7OiM4mrrzZd2s/PddAVc
52usRlgQVNtIZkjoDZmbFMaF5eoHNmm91oyRp6h69qoZfwbUs1Xb1i8BSgh64XeJ1x6H2Xs07Ok+
azD+pPkT5efJGNQTWXtiRdL3AtQNj1a46njWSsfi+frXcXlcg9NYlQVdr+VlHQ9FaR5+CzLvZ5cp
9nnlvzR++jDyF3put0WQcgiiO4/luBFK3jiIiwTSXwT5okcaghIrLC7D+EOPyDnjfOj2RAngKnO2
XjP5a4FzADaBf+wVEF2C2B6cmjhzTvXWbIMgbp6nfn7XOPJOA10LZAfg5YvZpjc/13gm8CMQIX9S
tW4xXcCHMzwqnxANaYPscxdo9KtN2Z8xwF8AIdpbo0Zo31bwkBrbQcmUpFsSvIHzjc1N7pIsCVdn
l9msYJhEMiHPrPNUKrC7WEZhhj3bBv5qZaTFJnGDJ+AtHpKGjq9xYNSbm9+wbVVVWm0jke3x6nH4
M+unLhkOYRX+TGMZbSsYamuW9oQZTlN6M9sE4eUdg2COQ8zfOK9JdjYfqwqciRWnEK9yY5+HWFqb
Crz4iHh2DQRmVXRHRSAhFIYODIB0wIdCJFI2o3uzISu4mMxj6xvnwhU98BKDoOXY3RD9XdJtxaed
+DltswLVSEJ0DSCNPfnGA/zScuSU5qGCiJLi0KdLsrwzp+Wm7kie7Rk8nMB+YU8NsMj9vnu9Zc0e
bi2s1tcHJyNnxl9VLSFe/36CcymkVlRGhNr//hXXW7OpR7xjxqUdXNSDkxmSI2hybXf2SawXk7lP
fvWYQmxIlowBAywOtTI7zHVjL2/o+ouudxtlXypmcLt2SXZS45IHdr2ZmxHri6hZx0HwrpZMpipx
onUl6AL6ON0AlljHUhp03X2/3TPPdI8MqEkVafBqcfn4tnjLhmyOnlzR8LEsv375Nddb15dg9sSr
XX+IHIBxkWupDXAbUtWNvAVbiiJmZZUm31c73aRd7IM8nLbAzeSqgfhwRLxnnqNwiFeMxfQdHmtW
TI5o9sAkDkHq6jO7DBpN+M730EutnTGTko0fr9ouQv41lt/sLoniYqsmW4L8CkOOSv1tovW5VuiZ
Hv0YxqzMBny4oqSawzYEy2JG7rKEtDJQEg/CBuIGLh2RuNtCQcdavvZLaNIpYoGyno3bOgpa6nZE
/l2eLSI+shzG+oN6BKMxeXg3aSJf+tJQVInVlgbtbqZjzHwGAQfG7p3FHJ2w5TncGVYjdrnF63dC
xTfTKN7pL3xqqfNjiW2Cy0N0AnBbMFU8piUGANdo3Edkd6dwHtANCZIfvY7zQ9VwqehLQFnoIYoP
zQUpyBzmQc0oz+1ynnWD0dm2sXwoXVeebUvCGZnkNxe4ze2kFw1fOXc7LAfW2aPVkRAeeG8pxL92
JY6s8d1jN0bZQ0/yxyrmkKHUqH6M/Q3j9/BUu1zAOlQU58qiEsP9AhdwhiyeGCHVpW9wokjGAgFI
/AD6Dmh6nqldnY7x06SrX07L+XvqmjXpQv0xnCKACIjW2hwUoj/5+pZdBKsZjGMW43GMmGKkxvSD
M1AG/zzS6RbZI8ATmicFkfUxFsmuCed71xsvyHEh7g7xDwFq/tjU2BeUn5zzCMiWAvO6WeQZdz2Y
1DvDmZDgx4wvB9s7zbqdn/CCwSGsRs6Whf0ogFQ9xUZXHY0RJH5tE3/Zdt5FzQswK2/0SGN+sR5m
gX3TLJvRdMn3FPj5YDZvhe7t59T3Ljm+g0M6qNtuNppLGEZ3U2YVh8Dpu3Ospmd4CAvIdhNp7V+C
TVUN2aPEdHqTwlZJYib3LE0e53kBskuBOatx31IAB3yJMN0n4QTHRMUwO73Y3lbQulBTvkVUI8zT
IHF1Ak96MdZbt5TNXdMKRNll7B69ArujcC7QN4hdWGgHeVjg/+gAPUxPVkfjQbse/W1icW2boUZc
2PUeksQpJXh+l5TRV4+F+dEi0DurRn8/Jy4zEEvwgVn6fZQqP6T9nkAHFBlVfnZGEwQMey4MxB0o
12doNaeESNwj+rZu5yfVa6St/NFHX2dFsjtPGAlbswTn57NDjJpW/FDG55iuzJIYj4iV8JzpTij6
JYGnHhh3hDsIevjm3VwcTM063hINYLDOdla2kRjnyD33YzCjSG4I4R6Gn5hPkvtBBe9R6byMIZWM
0hINxSwfJHtuApjtZMXI7QYN2zjB8zUm+JYXTCy1hE0fIv3ACj6Swx1vjT4/ybKKH5hQ3EUOgowU
nwkLEBBQGrdiZZybYF7wSWW2dfWLxh+4C/Hm7NOsONEtpfXS+4qGAsK6uT+7cM7OSzaVfBBpeUkp
aax1hG1o783QnILBafaJqswzqO176ulsV8sqOEbAg/MhvEdtOHKtLoxt7KP2yLV9utpQzdIO92kf
enfCQ1zlympGmRihzPSqZ6b6b8wszVv52kojfYKYsqH5P1yipF/ZioIRI/2jGTsoqOPC3VautW0h
++Y+1Xkva0mRPeWb0mHevRjFNwAOviAoz3s9De1ZEWHpC0Q5DTRweqW7Jg5orXnu8xyW/WEU0BHw
yq9VkYWHBu/HWvbVjcyfpZ0xd48AK/ZTdJrJGu6bcwn45KSL7mwDo36gZ7kKsP4tFvHJYVXQhiGi
aDbXW2l607Rcko0Whs1KLjeVvLmCvPCOLvhqkk5mZPUZgoNtZNJLMiTwu3VhEDQ/I6VdlwwyTkXS
/qoMa952pmEjKiw5L5hQmBiUYxexhtpBsbXcTBvl0FFoC/zax6CazOjeLlAr6WDuqT841oY+200q
1yc3ZAHflxnJCcKfT4DUNolPKC0rDOABy4+uGyisL2qg1UHk6IS4LbX1iTH7+PfNvG7TozkuDiRh
nuZlc71lC2RLK5w5f9/v5yLdmBCo8Mou2A25ZGYttyrW4VT4LjMeT8UO650KgzIPDGm8cG2w5AHC
ak6tB4LFzjz8lDW0k+vPomvp8vthj2v/Nu7yD07zhL3lof+P515/wXXz+wl/3MUuVWLikcSHyJg1
6O+ntD71LCBc/ecvtIIly+v6D/+6aeHbo/sGjuD3s//xj64/DAwP1QLZJhgbluLrv3xD138dBlbD
EjiRf/27pI28VW8rf/37Bf74BdcH/vjZ77uW4shNe1JIl2qREyGcCVcVRFinhE0ZHjwnQJd4qJaH
WxdLsz0tkW2ZfExjaC4kM/Ys6tj4EXYrmqfQMa73g+WHCgwYPIui3mI3YPHmleW48caBq+hsfCuq
4MnDWbC2lz2A4+ozpOWzFfVcm1t28frEWIMHYskCP5IKzJpdfAt7DXtdtfuFYDSfiw6JvWKwQAug
qU+Za36oSh/lOH0lZY3bE2tRHN0OdkNOgg9RYoTLlszC5pSB04i9CH8sdboYn90cB6nMm29p6v9K
6uY+FO0mdsJLbcXfvToHmDjmd3Rif2HQ7Mb00ioUk2oAxt54KcGi8Rvm4nLFqGBtlc4Pb0mLoeHT
r0xpfB8WmxiEBjTSzQFk0Gdelg69DwU3wxjctR8HvHo/3wK3+xV5FMCh9a2a3Ocsn56SFnLnYAcg
/pggVFG6hK9Pn0iqN4T99aBWm1fp/gwUnVwRjPelOR7s8jgumiFTTtkmSfqfLsjNxFFnP8nPpRHv
bSv+sJe/mZF/0zngs4KzLxh9dyLh1aZNT/2XDbh9BlyrxEN8wzZ7nlQId4FcIkjIlXDvbTG84KN3
EprpRfuCbeRR1F2+ql1336fGVxe4JlaEFHS5+hZY+jmvR3WwXIKGZFjf9LI7NAZhatRueR7lJ5BA
8aEM58dm4ZqPEQAg5GJ5CzMxmVggR9BqO8+5bWOn2KTeokMqHHflR7gsXU2uBaLqICyelRNAV5v0
LjhLii3gmNCCQ/oQYasdYgiUJgSH8h932GPfPs/5PP2yWZoySMsD52M2ph1g5qM1RHetmA7hGN72
Vctp0lnK8zszyJ4ARporH4AXTqVsvm0F9Jl+vG0DAYlnJij7Y5w6l/am8TmF7U0+ooeoY/cFNHtj
Z68qwvEbR7ihgiY7M2Uvt+EEO4wmArEZiCoDr/lROyVvGV3JyIlk72SOv54h2+6m1hPwc8iMmOwW
NlkUzkQuZMYy8loPDUMIyP8kNDQCPysOnzwIrJ1bU8jHy0LGI2URcc6XNCa11vYIMZtIQyT1iUFs
dpl3QGwyPsBmqug/zawFWamfgpGMj8fQSAHo6ODLH4p713f7ta0iYJ1tyc4YPdgyIu6ryuM1LcWn
AHX1ltCH57T29xU2NBZlR9YS3qoc+e5cM4TIRBIJIIFo0yAZ5UjXZ/yXP+t0B7LlW12Ev9DEtFss
VacQ+crK0VD0otD+6EzHg4ujgLNjbXPpqK5t7Ax6gaNmpot9jP69/VoXuO7rEvB3h4F6IzpvWJkK
SSqnlBzWJyhE5k+YIALYe+0Z5w3yuTh/Q6tzHJCq0CiCdMtH0FSGQOn6UXCR29nLsdZ4JYuWE8Ki
u+W/CHMcjFWOlrlxtnnP9RV79xM7PGcaj5jmUPZA4snQkDUtu7agyyA1F8e6SimEFA7eBaWVZt66
BlpDi6HeIEAHo62Bg0hAsiWjAq5mPmnJZkzsPRZQMJDmbNjbIubKXUwVjeL3jnbPuavzZKcDB5u6
kmpT513I+BYkSZC/QRTQW6eUuNFl+y0qAOJJt7jPO027Cey98hlQTRxXnk/DDsB7jdC6XT5I6PrM
v0R5x2qFqVb0bXTnj06En5J+CN+G9RHsY4lVH+zCKtPqZ88cUub5Y4pBzp+qYB158fMykGbahW2r
TyAYesVeLkiOq/nOz2GSTC1Bh1FESW/lmtAtUWbrecqOTpCkG+x3IBv75c/v/XQTEEzWSgdsdejv
izZixbwkTSnH4wUFeiZhXuBgTtvRaz+xT3R79MnxtjWPHYM0WZTsgrbLzM/9NQLYKOGSiNG4V0vD
Hm9jtq4GbEp1vCFDxOPsi80pND7tJLvJi/pTLv10m3gFph+yPt+CKsc/AHkDsgZoFO8Qqr45Rvb8
2XIESdrOhmW9jJA60SeivlO/FNbMdV5hlK8l6ETGuwat75ydzqR1anq/cloGu6ZhdEBHZt0XwNGF
ruA/YcwsWcwsKSP1DHgY2JFLD3Y1pOI9tZgaZzkOarvYikLTEcwafx1C3tYy+Mw5hzaGePZz61xq
jgbQjvdGOeKXtNzvfUdcCse3XGPjv5sK0GwVKEmCyrz7LC8HSFQAKwFSbjja+fQ9eEKUCFl7/Src
JwZrYK9DWXKimtkhIlPuytB4DDgsAdHAiO8Xx38VhXvlhIQhYDEwfkoQIfQNmOwMwlBcRJGFlap9
yYv7AiHqBq6cvZLx2nEaMruGVq1U42/zAc5P1W6bARQ6YRWhieOVuGi5RvAZckqID9eB//+pcv5H
VY7wUNL8N6oc+RMV73/qcq5P+VuXY1nev1yPAB8HMi46Dxfhy9+6HGQw/xKeEKhTLc8z0Wj/1uV4
/0If5onQIXIL9WDIe/hbl7NIdkhs9H10+lxpPDP83+hyrNBblDf/0B6bwnV4C6hQTJsyDf0Qj/9D
yJF3g86nIUwvVYRIFfLSNSfZY4ZHxMuMDp4ZXz3Av23hL4d4AF0Wh4FKv5BGd3DM3WodLhG2vzdB
PVYnAA43yhPWpsC9e02gvW6kA8W/rZF++gLiAGdTEqyg++0sZdxifrFxBrKpl7WYLjMbLpzchqNs
j54FwaZPOANmjFBIB9MM/uMEOn0+TlvoOPlhcMZz5LifWWFElxay5653wpcl5YfTNwuGyL+wgpLx
NF+Gtk0f8qA8ArW4s1SAdrVDtTjkTB1H50eK1hjxqHGO3YkQBrBvu7+irfXSlJVL//V662qm9Gz1
0kwLlLD27p2xavaiEHf5aOZnI8GZO3bdV6SiT1QReKkLuiF1U+eoJbzp5AYK4/rISVZGw66yJnFu
lk04spR1iu8TvblzG8XmRtI2WMf8NUYGSYTC31k217zh693rLUBrTyrvc74yvoMq9owD/Y0VZvuY
+DLIURqb4qqC0XHNGb7+DSiyPQj19KLBvbMcW/44k1djMd4U23Hq021cF0+Tk8HgN7F9zzaMgDpg
YiJzf0F9ClCJ9n3qyqXHS8dVMrk3mKiYsN02ZZdQbowmKlDyUoCLcBEdUPef0t47xlHQ7StMw3Ct
enrEYvDslZp8eY60YzOpbHO+ZBIzytjfm/5oHZ3wnx/9H9/E72+nTnN3izb7l+NWe7OZo4MVovu0
AtUAKAO5d92QHCG3QS1+mpTcBYRdgJnAuvZDK+TJWw6G663fG7WQJu0CIoM7i53Dy5+um+sf9Mdd
6rv2JHUEpcBmLpYQF63Xf+XCX28C97lM4JHJRLDf3QUOqBUjjeut33evifDalwzFymJ9/abrheBz
vfV7c90Zrnf1rNqNJbqR1RSH5fVg9HVFlvuVp3H94XXvwML85pSkhXXLtOH60f3e/P4ZZGrziNKd
kTk51QsBsNAzQo7fOI/rI4WeKN8bTPnpwvm7pn9fN2oJCL8e52W6LGu7BUkpfKZkNiqqk3SWroO1
IGb/cb/Id97cP7hdN5HnlEblKXEHpdF0f48BnJ36sXY3qRFwZUUHcUJziER/2VzvXjd2mHWYRYhd
LcV7ZpUHC9tpM1b5IW56+JsKt3loQ3hfqTnvlzKFm201V/tK9WfgZa9BTWVQY9P2U1AMCOKeZvKF
dlNvL+Kt5U252z5NixOUPj7o5QfW8pFfN86/b13vhkxkF3zC3vKd6jQvT6B4hz4AFoALBKSwyjrm
fVyfvRKgg2EadDedWvN3szENY6anNqU77aq3tJThKUXRfnL1M59szmwGRNKJILdxQWUOtPdbztqJ
ICGoj8/Sd58YV2C6Wt7idZiUlMC+lGfDJlpOaNcHxjQr2zffDNvjzFrLurOm7GmeeySWlrlE9j3g
XKRwBzO3Hcbujkr3Ry8N5CsGMR/meMMoUq6WKx3ojOgrDa3iSJVlwbjp8W/Lb0VgpgcGti+m26Ix
nlh/V+H3Er4pEIXyAbtmKIsT+QU3U5kWuwofFlSD/hAzod4ME8LGbi5uG+DI+0CpdwWt0lL5e+zW
4RGKF8VkGUC8bzRulWVXUOrekTmY2MF8j2Yr2taYSWAeD3fQkuNdnQX5ya4G2iEotnFBoF7p8TJs
5ezBP7FHZk/VTdFosCH1mN4sKb7aZ2+Ky9ulPWCCPT6nwtgoEArHubdvCU/8FiSdtZ5EVDAs8BdO
AMLReeD6JqAIs6yG3jQNpyZYRDoq6c5hPr+QTAdGLYMcFCTVV47uBLDr8GmYsXvSjeVvnaCAjEtq
HDnBD1FgJFt8QM+pbvN9k833Rhb0x3ieSK9VlUVRDjHfM5J7h8Xz2e9Eeaxy1Cew8GKYQWvWEt5W
RIQjCYa6TKZhj5J4YcgQ4lfVjmuhunbfDaTfOh35RqAH7E083dcxcRTCbXsShPO1kmhmAqUztPgp
bipngFeTkeUiaMiytHKcneOQuBWU+c/Z0sA0w5kMrvm+YJr7BGrL3jJg2PW146OQ6xENAicgS3Hc
hJY9HOwsanZtwy+du+LSYzde8cUrMAW5wTQ74cnxVzIXYBUKo9iA5hqIZSmfVdOrbe5n1s6q3Y8a
v/YO3OoJX/2iz+zjy0yiIUYYc6cpqw1DGncAojHqTgRjDOWI/0YAoJsy2SE7HmaMU4w5ycm9DRom
syVpF1xFzPZH4SEBXYYvq9QZCrpuE5DwwHmlf5wMqANMFjOVfayTcWOa6VceJ8RyYAhAxYmPZyRk
Zga0MnI9P/SKA4iQqiV+pNmYGqniyMT1iLRj5jwbbu3cM255M1++O6M7sy0DRuq6c/WXVTkXv4we
qsa/zQs+U4huH33YvQd44SMV3k41pymf4xYIrDwh6bubwFwd7MI/UFzCP845OmHi+ysRDTeQT8Wz
9iNjN5PoQOSbcfRQTOSEibE+OQ1yyZJyiWEszGxnYwPbTPDVcIEnL7UXfhZ2xuXEJJc1MIVxB2V2
KOtsT0Qmx6RVwjCYTFZmWOrMYR4uxOQZ2zEUHpXB9Bkv+Nu8iLKDLgRQwiO25NepM+1NY7jvysOW
4oc2wrTnPmWogXDjFxIi8VBJxCiLEzMmmjTu86PEo4D1uLJPVU24pptFh86h8xmJvMRtdJAGYLZF
g8IbvaQpocidMV2zEaGRxkdwnD+z2XnTTWwTXGneOGYUgNDEIB87zSZNoNpb1JajZ6NIgUKHRMgk
oS6a0JgU6dl02l8N7IuVHM1kVxcegAeLgHcCJChp7XYrpf+DSc19ZoTtTpntLXOmbFuPibdWuXXT
D+rOmbt0zQzvgWyqR2kW2FDG/skdNg5UFYj18pyAlZELQSIWtTpOdNqIb+k0u0oqwCLRJuXUH68Y
pjMuwlm3GlX3OuUaQt59WgNfAAi/BJ/P1sHrir2TDwZ8GsRa4gNlRnSWEfAxkSC2MDnqIZGlXGrz
y+RTyphu3BMvsruC6Ye82PnaILYOb81QvSVxSiWu3XRTJA7/KnxNAvhCQ9qxfiDxqkmm4TA0YAIV
isXQDVnOGu1XpcP+yAeBHC67bwREcnqkFx0AWqCH62eEY3rp2tMNlyMj9eEZshaeajUzlI7D07Xf
5DSQP7hin2ckfJyeBmDOdbxuhosM2mFtRamxsSubD3ZGm+1ZxHuYKcAdAAIzHa5tTsM9yhYpCNMs
FidLfXK9f70V5zxyvTstMtXZoCRbli/XDbUp8K7/x955LcmNrN31iXACCQ+FQhdlUK6r2hvyBtEk
m/Am4YGn/1eCo5nzH4VCL6AbRHVzhmyDSnxm77X//pBHYgnHpHybrJryuyjTPRd7oyvYzIpRXi+j
qo3+48Oqn8iynM5YPkGj8zTBxDk/mybopSElFawZ2+Ti9sQ+1jKRG02VEqjlSFEdAJgy6SOIzYpe
pzJ/NSt9hhzczntmyRQ3AjNwn8c/IwEZecUjL8xgz+slnSYqYI8yCMlviAW5gCBv2alS4QPdRIXM
GRp251xdhD3gc4uTu8ZiH1jOw2cWafPeZACfjNBu1k83RDRE7MqOpDxtzErOZydayIRVl0RHQGSb
cGo0hJ5nzzN+zTkBOV5p9VSDSW0zyT/3SCj+7dKpqtyICsgNpn91VPuzXmpVDxfk2W79dSsiUe+Y
qp7uLPBoBMvysQ8IOsgK956c65oqkY5ms76EtscQhw3oef1QQKA7h4GlKvsx6xj7GuolZ1esQ6Dr
Lv14yNGG3UAhwDizxLNtVm/krQ5HniJoDSc9ukaDvC5WYb1YUbhFJ4IupeLmroR2n7rJr55IuoMc
MWXN0L4Dr0YrHnbpdEMbNt1Y+34tuZMH6wJSGwvUuw390RL3PiS1AfZjHOrfk1KtL5yfYFXrvTUj
oykSYmJtdYvgJJKHeSwcIKjzMYRYBpbO+ewxzt1JYpTyOIlupU/g0VCYrIUg4lC3jW3QNsbnRMvl
jm31BKmgqJ81WbGFbd5Fl0YvjqcBmK3BxdCNaxsLKOzrAN/u7LAJFtbwe8Z+eu0E1kI0NWCnVb9I
rLi1t+yBt7QL5ytWYLzRsak/9ao/NKl94c7zOFc5Mp1ElLwrq8Vh0WFHO0uLp6vhz49T3l5rp7rx
i/CPhLSCrxFfZttkN0ue0nJBvhiTdGtitCP8Kgd9uThFUCDaDlp/VvrSZL5P8YsGwgm3QwaluK2m
CWykqbNlBwADvRAvIXI0e0RPU8tV0gmjVScuW4uK5jShiQhLq7nhWgRJWyGhqBP0pjEUkGvrkFKh
j82XPTM08KPwgIxQLt21I4LtOM3WQ5t4FZ4VtsipRiezkthtE14R9gvc1tzL1PdspfTlwqmAHAg9
KxafdIM0hiiiqv0ljSVHSJhVR0AAgTbELFoks+E5IXkDkvvDiHYbb9VD3E/iNDND1pCMkk4Sgz7N
ps/Gj75r5Ww+dLMcbqVVbxEZaVec6eHB761fSUfcFVojazPTYz2auqJzo+0tqFrA4sjbIMr8UtoD
9Zy3LfWu2uMtAnZnjuTQZpxUwM2JcQVzfV9sI8dN7rEy39lzb91SQ7voaOyP1lT8ZKGEWFlt4Imw
TG+GB+a07HN0GDKCA89DeuRC1zzfuZNx1qko9kPZtdulEeLU5B+zl9KeVPxec5vorrhHxNiPpJDH
LWimju8IfVYL7iythwPEAx8bEV8NBtMN8K320C6zudUzhEwzG7l9RsNqMHQ49jJ9rxwa2SXr7mA1
Ah1/tCL9icm8OPLXojeLECt7qLctrWG7U5HKwe9tjzYmuzcS5CSQGe68cDIRY1tnV7SPmT6Nd03p
jnfrK1oUElm0FLO305SHnI6aXJG0pu/BFTTO/pGu76rFKOnm/IkZe/QHWA8aQd9pFYwQHkZ4lYkN
t6qE0W8Kg0xBFoMUDUU6DlCFfYQjjn+2CgAXWdbHTyKaNu8ysw9+V/3MvVw/ZKrH0aL0HtnKhE7h
qovhNZ5C/Ukvv/Ud7y+8IYEcCv02OBW8p9LLtmXzA5xNu4W21AWwTNx4axCRO7ZqJTRgBZ1Gkd+3
eVTce3Wc3fL2x6hH+XYCIXFCaBO91Et01nJJ2FTDX5Gn1a9RYLFChx+RhbQtWBYFedRUN92ycYfP
ZGgonErVdZ9uLsw7QqkX2E+NtUsFLLwC4+yeWUd/tCvtV1+74EAtQv/00nkjNHA42lb63BMScxOx
rTA14mU9aNulfYps5hpaZI83kRa093N2mJAzQj1rALsV89nSc26EPibv2xOI0Mfo2ttGYJLf9hCb
OjvS5lsbiuZcetOjS9bXNam4AzvYrz2R7RsbVv9+tphCIBPVNnM+Icd2/VcOmvyEFvlEC/wTK1R+
nSOV+ua4UxDmpAidFp/ZfoqhfleNxtkAHwnll41coXto+zgjuWM+MijClJjdNWkNATTCF4c0G8wd
U2My5goN/aaTFTsfvzPC5OZ+Qg70pKap01HR9H52zqjQtXiFRIurQPFbK1bWSVsdovKHNQJG6OVw
jIgiOE/iByXGeCQwlNxSm/iZNMZzyApkV/akApQZAiItmQ6lrI5+7n6llO2vFtV9j8pwG2uacxU2
CttCqjy3T9jTNksx3krOgODcaiVSJliir9m18O1Tmjj5bcgq+5HymsVYk6XwDiBLqr3P1jP83y1+
x03pdB2lbpxsXcfGnaGF3iasKLB7Ub5IEyrjgjLVi8eMjtbwgq5wrP2UsLpvDQrYxaGaxzKLzAN/
SzA2xm0txXT8+ez5cZ/3VfvW5Z6zi5tKnHHPvmL6P1uoOHc2QCNGDdG4kX2U7XiU3Q3KNWCPE/aU
mWEMxXqHZ+lkh161cxb7CmFUxUpoeAZhCER9/nNqZn9XzAO+IuMNi093MTXr4qc9oeu5Ae4XjrLL
WunkoVF4AcmHcGL8tMYlvoy55HyaAcXrWVLcDwv62si3rn4B/h1QFjVn3JBIgtTJ9S8lqqGraG/1
ADxwdMIhQDIxP8PfOWQtngtGUSz0fBDnxNihOkjy+Jbb1N7gnLLAp32VJPgQ+4z7oy5+Nzpe8I3n
j592Uz8RRVjsbZkNZOWEHRuyUGXemYw1NZIn2Updfddl4AD7qCfYZ6+70AAXyp9tkvh0rcYzndTv
YdGnO7cl1ImOkdDwCuJgZzA2MUyij8s9C99kF5EayzOjEnuzY9DRG4AXaggbF1ipgd80eDKFV74i
dJ7uexMMOGu9NO3frT7lybaQct15hLxkeSxQtXY3rYuZRGFLvpTtHJi6NTzKRkcAbpceJ4ylQgoa
bWfVDePPVjyRqAC7v/DvMDO/zwCEzqO0gfeCBkSOUclLoSMfGiwtUc8Z/Tr0Gc/DCTVQbMSEkvW5
BqBNJywDTDfu4vFYE+kQlOqGNRs0+9a0L516ulp+i0C/rD906TV31ZjGF5evfiKFGhhlYYBlrMUx
X8JPiIT168wbMRk8DlnFCNAkxoJaiwi0Z2PKonpXlOw/RAo1YGm96mB7cpP4HQAF2Ku7nNZ2X+iR
DfVGJ2oU3RErC9Q42TiYx9Evh0vcZIV6zGu7sDONa6L+lZbJ7aYUKEv0imJeLd2zIh2YrtvixUwI
WnGmdtx6LGtoH2RPRvpT5ZT+HkCBhRumNVC7UaFmsrp50W3KG/vSZCRGAeFU/Kn8UWjJGPgjvwDX
R7w4RoqK2UPnYduGGHPW+lMCAxhQYn5lMHEYLSCkgzTaizkSw2i1JAAMOBlZBbni1DnVT8OmKBKD
BzEafusNKdaC9VNER6qiwBwjfiJLm+yTxWN0bAwwDyuPfq1qYHpXy7BzR4CvcamVh/UHLcjXMYWY
b5okdcIM9YtbUwfTng08iZYS0ntKNmvnFHdh4jaPQgceSYzKMRltRl3fySeSpDdVL3qeLlDAgPqm
EXbE2eiuVQFWNF8Ep2zE6GKymCgWPUkw1MoMSNvswwISdrCLxbwLi4JQiLn40ZFBtdFn30W8o+fM
I0s2J2Z5lzgUF/iimh0E/JTQqir4g4iY2FieMrdGoKKzdKrSe57JAIu7ML86hbX3tay6dXoXmHxn
h3pKaAzt6ClktnktdX5S40dCBuudl5GH6YSm3FteR6iu69OkVdqTnabuZb14zZDy1zXpFhBScQ+h
kMX9iBTOiyghZeE1h2R03auROOWVb9vrE+3eSp1vtt37p1B91LnpN2C9zYWmfmCAz1kwwhwpXK28
STxet9Q00FBNzSVNOiSG9Kx7N5v2tTGPT6W6TH67z8v+yR/oVDHDNPcSbZLr9xdSz+SO5sEAEkoQ
3CIRY2d5Ki9LIkiz90kSLHPxYBDE9awvMfc6DsJdgjP/ICzlPuYXt8Ws7+IoSb1tohN/Y7OwHFT4
cuJRu/qcXfidwxRy/HI/tbx/q2r6AUI/ORr8Um8EIGy1Yk6uPmxcQrogmuRp/3OcbOsx5TYkcFN/
HlAaxTk5YVElbvS8pwUexJ10sq01LBTn+cmqIK8AY8iDpnZ1XIn9PQNCRD5RMjPftjJQIJSNNoPb
fPb7q9fswBjzMKA1xdCQ7crMbk51wSFc5FpHZA8dCxOnB6/jJjKHRnGF7/qmlHh+ul1ij8Yur82X
0TYudSO9g5ZGCRxP9LiG7FieSD+7R99yjxJwOOeMAwEljxsLDhcujJI5zTBvSJGL8fxnm1bMWOg6
mLZ4nxkyF6x4oPslewEadW871cD54fO+HpzfSdp8kfBH0mbp/cDYfB7boQDqABp5TEmIRhbT7+1m
uTXowmCZIImLGU7jhsm1wzxN3cHKedSntE0BbB81cJN1kGg1+aKu2MVG1L8VdnPXa455Ml32zcvs
1oe5IMxIz8f4Yufdk+71AKarjq91Ileq9vqXOvS9Owa4gBx5luQhqqkkEXCCevdEmlHVyvrkzMjw
6bm5OYg00DAHHwqb2a5YJFIQo9DoHr3HbmI8NdpAvEkctXYzbqpN2TNRkqL9MqOpupTSxf1tV0eV
LWXqPGTavn0vneqbPlfYQubxswfaNHlTul+/j96D4mUuLoDSkhs4iQiREf1r7MFmBlOrsXa7X8I3
Z7KiYNDkwhHoMCD22dy6LJ7wKlkvdXaBHzh9WDbPnbGxEOTY/Z8d37rt+4+93z+fQ/r3Eku8DExz
GfYWapZUq21s31b7Hqb1uYqt7eINZOqpSZnm9zknQYoxZ0ABJ0q92Oau0iCsH5N3g3KsiE4MD5Ff
Ezm+MQEF7sQYU74j6z2nnZ/vEzLrYApFj1HvR3Dz02S37u07temmhhqPmPZ2ep8gTdCLz8L0IN6S
RuE392mDVAF/KM9/NSnDPuBiYamxKTtiPEekJO0kWILNmiSwXuI8JXgcspzGqObczhYAnYmbu2CL
hWka+w4lzSNvFhVZLt9s9D30LElM+kgIpyvNBSrCAgG1Tr4rZ6qoawgWQMcB5p5ypYmPzKXapiqc
0dX05uwvPHmNxV82zEFfRaphikyLdgOOF82gbFm0E8G2pQUJoZHynawXX/2vuRry/fM5zTTSgLzI
1//YQ4cmVVJGN2JP4Xhev/P1VVWX0799uP6BW8/prjHZJNEeUgU3BDOsr7y/X60frvkLlWG8LJ28
xbIwt0U95RsO9nw/q8S1UV18jH6b3ESDOABHOq8Xm6fXacGh6uEkIBGcfg/JHi9rYl7+XNYPF4Ni
NE0JziVa+A6V23xpo0WnDuCHob62Rc00mecrGUa2ihQyTmem6iyN2VZQ8KamMh978aGt9Q8xm3AU
1eQUK017ztZ5KTVIe/Zd+633oS02bJbPBZ6N8/oqU6/iMreDtkvv10+xSJxOsfvWqW+nSgiFWy8d
JpcdAZXmZlAT4VUpEzneGUMc9k2t9gn1hYPiMTQDTzZscphv538ug1nd9XjODlCVUY3YA8FP60SY
5aAgR43wQW1wGCMyySQk5sHyMhH8f4FYyXRq/n8IxExTNyAZ/t8FYi9fZfnVtl9f/64R++v/+ksj
5ol/0Z9yz8FoMm3bcmDt/KUR8/V/mcI2gTOBcDI9rn9rxEznX5ASdcezDN0Sf+Rj/5vdZP3L90zH
912fobXpQ1v6X//z5/Q/oq/qLzBR+x8f/zdQkf5/QORoqX1H+KC4TQRnkN7/u0bMxYCnxSM+sxiz
4XY9HlZdymiZoKf1t1UgU5lGjYRW98YtQ+McXD/j+n+kM5Q2HEjdOtJXf7JKaf754/UP1s+VPYaa
CU4gvS8ol79VTnpEof/n4z8vPaZKRu53h9IJHfg54WYVNblKebG+Wi99AlR+0+OtDTRp3qce+gvR
tlq2WV8CR/OX/fpSkkwL4jalKRDILTeVrRGDCkydfZB2kpYTIfuOMkrc7M0msZCqlUexjeW+Wy6j
ieGx4F0tdA4jgghZ6U4GVGwmpJdkIbKnaCVrSUQGqYrzyeLoU0wd+QpT/Yr5EGls5v7U7k1L/1YQ
inWbDXRe8aQFmbWEx1hjXFv0FjNnkoQ6fXgYVbQQm/5qi7Sh38yoBxJc+LkKIorxIWK5Sw+6ESUM
wXgGqNiijvwif+zDnV7GH3VjXuYpSrGummKDyuTqRmwvNagTDNsPiUW0jXWY5IJ3bHzN4iEOlEW2
HyeLNRbUicJ61538Beo3IYhkLqGEMbZFiTVHkMfEApOlJTwCntXYcD3/2YsEZgM8gttFeB8AXDd1
TVaJraKeZjKf5kHXMTCzD6d0YeDT4litgA0ymcHxpcl033WHtNKXVy1+GuH85sSMlcSqbKycYLEQ
53NmDiLwF4wcJKFvU8VkGgEwbXqmr0Zkw0cQ1lFPmg2+bsAyBMcQZYT3j6yaXOTtzvCIwAIbcrXa
eoI2L35rJfjrMjH8s8zrB6Lt5KORnYGlu/uZ6ng7OzxuddcKvGLE2gD4fFcCv9nW2vLk0uQHMfZp
bfbgL5LcFakIL4QTxaY3p29GgicyA0IVTAJiWRk6P2jIkdDMV/y7H6UKB2PDALSDvDDSORO8zaBp
1TtoeW5hnu1mlTBWsvFJbHz4cYJgxoqtn1EHpG8wMePnLrdNmNYnAAIGlWuDrIPExA4DrrCyQ1Pk
PkO18cnXCXWYZNgiXvYQCEYzCwozmOLO3zmZh2YKezOdXXPWhySwm5G2FINJ40x3qLCKXfjoG9mJ
odKu9IZh65DIZiTDj1xFtM1L9dh1iP+F2kgghwGpjP2qMeYT0P2dyFhwhUSYmprBJC9pn8oGtuOM
DaGaaGc1G0231vJG7I4lGuwNyzqBYsTeZmgkWM3AotDNcp9o4qIvR2mxyDAARhUEdB2dSr8TXcRe
FBL5ZlKthmdWP7g7yk3Ujwkpyg7Jxww5d6Wk/NYYZJtQTLiLqY2bjwFoD5nhBwR7FUvAehOqGD0B
a7SH5hiIrheAOyZWiYTQlCp+D23YvsVqlLCnyhEdaFXbHBzlO+UGeqxI0MMY9tHiKaPQQK8xqy9M
lpXF3iRCnxkTncnmkBTi75mLBIaMNFvfjbL47rSYUUvBSt4PAbgwsbyapvvV20QNIj5e+HUQP2ip
IMIma99zbrOjaw7tNhoVDIu9qoZzlbDicd9igar9K0U8vx6CPoeOoDCSD1OdCMRYhSEikUjRq405
u0DxS8IpK5qPLOoZI9UmWTBlfMgt3hpxTBBgXN476h+pJPluw8iC0qVngByjCw0N0dTYD71u/cqx
oFVRT6zd9DANCZzvnBSEgbHdqfWfEatEby2+GX5AyXRcIBYgFFJCESdYclSrsaFSrdh3HoaUPEmM
GbYKmBxJmjRU5CQjrM9I2zYqinIikzJEL4tmctiF8RMZVdrBiDk5B93B3oKFogOb1aqYhJj6WTL1
9C3nzZx03gcJao0JlsF28ojIjFi+ehGGdA0iauCWbrVfRvTInQHVhwCCTSLhcscqpm5ERQNeHNGs
9wXnxkIjMoMS93mf1xBUhux77pSnGnh36TXFh2391grkVELDwt7lyQkTIoC7+rdXIV7BQ3/UGtEf
ozF/mYoQBiqZk4cywy6f5rHzYMfE05TtrqW0Py3kjur9r1pGyxHt7JsPWgFlGlvarB3h75c+VvXJ
HQIaD0RuOEXz+eS6JE3ESH5DsvVU9Cm9ZsktTBxqqYJRC0FE6pL+WDB2bDIVnhqm24IsVYjn380G
QZkliFmVvQmOLos1yKDlD0Y0n9Mc1ETRbHttukfThG5F96GJS0Zz2KRdFI5zmeUn1wi/4QsayZPq
ecrE4hQW8QFeorW1utIlr3XJj1o+h4cmj2mELR0zx1I84AomwcgGJ6Ab4b5wK7JIQLKzfKEfmi5k
nU4bc3LAQ8fp4zyRZdC+NQVpGho1yK5esCSNJIpN/jSdQxtxFEPSI0LUilt4my1mc09spA6EL36R
jKP3izGGh1wH8J4BiAFR89tWsboFcBzkafiTUhW6274jGGHyNl/rHoeIN88HTMfvHrss9sloplSr
glbud6kCfX2baN9ShfyWPFSidr6fs+WlcdouyJx0vhvo1ygbgPYJ03qKRLJPtcW+EDKHHry9JcjP
ApuE4UZFDc9kDmtpMKgIYq3VCZ5rYvwmEscTATNbhDrJgUyDJ02zj3g81crRQJdZTywSwx3x4ZdU
6De3tJ9553zoKlVJ1vV0aLKY9obmar1kFBLsC7y9y5zNBhNjZYA245HyYaA1kXHV7lJS8grEDScW
9fq5UhczNr4XPNJ3uuddp75093bGoY6n7TGua+682P8+xAVrX1bbU2SbB/Tu5Jrj5PY2cDlewPYh
agjnb7rHEJExL7gpOBybWi8MkHvl5xqv3a8tYqaZVJlF8aRncFpmlDpR6pAlW9uEfHQIOCsZhP6v
EAPy3hYQydCpJttp9HBVTozLNe2HysAMfE0C1RrsYJWPOJpFsufox9vMsXhm+TlZMNKrYBsRTJXP
295I5kNqt49lAomu0JhgbxrdHpatrs7vdKww3ymdilGS6E1X/rQqVP7k2RcD4ggmxCa0JRTgmfnk
pIgfNOVEW6U0OtgV/FjzBm69fi5WLzrZce3Bscf7BHGua+biiIkT5T4OADMVzpbz/zqqXCrXNIbD
1KZI22MSHSboLqaKs7KMBg0iWOQ4zY1jBVi8i115RoAjAyP3nsq2W05m8jzHb1HDzAQ2QIWuE8GP
4xPXBPny5PpFEkDIJMtAspvCE3lmhLotHQPt3cxijjUkNaFPxLvW1S+pr1IlZirpoMfusfiZfSp6
Y+Tcs9AVi+Ic1TGolLnI9mwrvqStdfuscOKTdPAOujLdOZKU4DzE/Nwlg9zpIMN3cdjXPBh6dFtK
cl+E3602fE0XiuUW8MaON4lueqCTzeY4xlDeDQcUCxzkmL3/CDGd7KYegaRrdcdU9PtlAFbWNc6H
F5GP3rK6Z/4FO7RReeaVruOx84rvqNmBh+co59UMwKWO6kDL2lH5XQ7PRep9jeAwtzFj6RL536Ey
chTc5usEXgRXw0siNWM71KR99S15iCTBffoJQKU1bt73+M2D1JPKC0ltzttJRPnbQrYMXzh5UIX/
QR0YE0+a3kEfxDda6QGpfl9DFmp7hPphlI3bWY9/d1N+WREJtf5SeyzTos5kOKaaCKvSgthp4S14
NeE/SAqoRgnaLP2KVK3yBflrtC9JBQDfB4G1hGqoSVuycxj2OInkcdVu4XXHBjQgQKpZop0K/wn9
tMtcjcsY/WRcN58WkqQCA8amCZ24IM9O+IeY3AbCHhg5KnM/U8n2YNK4WWNsBuw8v1FR+AQ4c9i4
FptU/CiyVgSCYiHMYCpfJYdtQEJHXM+A9RP5PIwxS77eHS74Arbz4qGBAZW65Nq5TbpPqoe3XOLq
05z2wgILGQEZ9dgHdTUtRC9BDLpfAyiNbevcEwWYyHw6tnbPSk65kWqVDMQ6hBlu9Z5oDmlwnOV/
3tQsMh4NaeCEmphNs4aQ51U25lgVs1eyRxgaEo7rDt/dFAouiSXMu3QNQWmf3+VTx9HhaJB8fCLs
o2JCI+SlpUZHGB3hKlHwzQmyVT/aFX2RHOiskIyOyXl+KOycIJKOv841o5dqjpygA7V3IeYLzjyG
Bq1M9XPopEXgM3aKSJ9ATLlw4Ck3hy3ZBZBFB5e/zNHEo1vABdQj9iXSEz9767/JBJXkqhdcb/M5
RqvGwZPtfeebmxjf46yutsNc36UGZCME33sTMzOqFgohW0DkWJpdupB82eiU1HjQgVGNpFLlwym2
vhel326MCkSC9H4XLHHP60XX8WQj1zUfx2LhHlW9K/kzf13yun8bqnYK1Nr1z+elowMhiId6v15C
x21YwEb9HbzstUhHLS5gBDO3EzLqzqhdxV7r5KdtLsSdJNivJm0auDHZZJLvMZwTx+oxusSAOzOH
GTwjCfZhXRDncoJPIoege0c0Ic7holvnRBb2n1fZiJQFGdMJ7yiqusxum33Epgw2MZsHc4q1XRch
gG0l3pERH4e05INfRvFBd6R7XAgxXAEq4NAQtf59WT+Xp5BcIw0H04pXkVURnp00fSqR/xAOW2VY
wh4Nq5j5F8P5p8VwBec8WaNplfEARaB9k8QOHGJH58nsu+Guk+AXy6brQJJ4aJyz6mMUmGFImiPA
sGK9yRj0qyaw0/xW98wKigyHwiZvoIO5nvf4j25yFU+G6ikpYqrdVOLKWS96OgDkxkBgtg4yAeV7
WGU260VbHqWpOaf1sfbPpw30dzbvoX+AKktfv5Sd5e8zr5cI3qzPsM2iQIQGhgqXmypdOHwX7tFj
VDAextJ4KZ2hqIK+ZDHCaFnSqucBy+xTpGnb0PADzgCdpwu4PTMurIf1Umj6D72vnu3ObbedL16l
b5Kp7JDO27CSUozoqrERUxtdDXbQOE8UpYcWdYHLruRKuoO7tURU7syM8DU9BeKUp2/ZbEbfpvIJ
PUTZd46qvkB/uiL5tAZ4Gm1ut/jdwse4bNznuqY00L0tAXq81cvQfgj9hHM1zn/htjmE/uCdk5o9
AKRlhCUTsi/y2CoIFcPwgrT0YrsRpGaLxmDC5nJpjO+LXpy8zO+/lSqTCc5oVafme1unBlvuEKAH
QKVLpsNkLaNsy+5s3PaePp2QQ351ff4S64V/tHvExBOKkXikPQvjanpakuS0QHhm/yx+Iv05MxR4
n9k4PzU58jI7La2dERnxefSIgiKp5VYn8heLjWWXEJsKNtVymRWmw4UIrZPdGe51QFUYIGLB2OWN
ALnqH2LMzUt9P+WF9UQHgnud1XjQJP7OijkRq3mpT6lB5xvVsJSXiASGKKKemOGnB83o9ge6210j
S3YYYdPcjVgx7yIrfbLHz5kYiu8qq44Vt7NPJxM6i/PpvecsRW48FaPdqmaIbUxkHbG3U40Mvo7L
+a5DRhgsmm9jbmh9AM0ZrLAWk3dTmDsfjTKz+OlcswPGypHNB9f8jclnOTl2ijiDcoQGxNP2eRu+
wGimikV7wgLUmq6yRa9tds5A/vX4gwSg9t4u2/e4UoRctb8J1eqGTZa7Y2pZ/BFQa2rPA1C4OEZ6
G4RmD7YKTOTWV8d/NjgL/ra+CyotfVk/RS00nx+k2pisl3nuh3NK8PwmNxZ9twqvBzWlXTXXWuXB
M7F58/ltYAKp3VaCGzAXehUQh/aaqZO7GcjRjUwVEYsi3VeX2Wge6OrHP58y1qFrbTiv3YQ9zVgt
f+ryRzvvyKBC+oEoiCeOjNHLVvNp/Y9MnvTndvUJwo3C/69PNfyXluLaUYr7XBkO14sxtSq9mqmB
jt20d2J8DzYThPNa9IQt3/T6CgoFSKdSvK2dTkVb4xaxOEyTKI8TNwrq5l9CsvghIvVUDI4PBLT2
L0akhEkDA0OfsUooDMYtc5ke64hf3jDlUNY6v8fOQ0cp+wNvGHTVYcz5oT1MAknUEHZitzAv2FiT
84X0TVxmy7t4yFkZ/y3E1Y79Pq+e4ig9x2Iczvzt/SYNsxdnQW2zuEyPEwOaNTvHbFdX8h78AKeR
tFCeS/shMohIQJDdbu15DK/crWyysHbR9aBM3GvknDTeApS+Q2JbDofKlJfIyxFhoKVnfDTuIHFx
1EQPvek+gL0gvD6LdrlEgeym7lMWpb8ZamUHft8swAJQ4SRNLzDw53p4zVJCqiwZ7WevB2JhMzNo
+BVsGm1W0TilsfdY7wdN+pon5hcY4ZLmCMbQGMWf9PH3fTQBJQUCEeM6Cxo/3RoMFzkeh2CSPKLd
FhY3v6VMmEf2l+SAa+iNTDucNpbK3sU3xlnuzeWuTvhhuwt4FhexAQCbpA+AZVijB5FVJxtrcX+U
mX9iO3xXSNxyC+/Vxl/e7dE9p5niq2X3hD0xo3NwJ9Yt8aQgGGuGvARl6RQ3mcP/3aszbFku/Qzm
xu2X50mshPM63acJ0+sWDWIuzfpOMYe2rpaKe0X2KQyNG9RL7kx+OI6ALykdcNOsM8DZ+pLAO6Js
tfRr0pnpKowOcXNkwTbF92T0bShHIXyTPN8RbH4TrXaZySzcyE57ZtD/vJch+5dafAwtY19Vxpbj
p053jdFPb5+KJfmIqIqeWpBtrGhSpuddwcCZcjDJo2cagdS8djPODFIynlt0ZFsr5ImHNRgMZvHi
GNHVpSZmURlfcSkCQJ2J1nXT7QSbdmM5xk9Xekvgdm+lnzubvHBfWf282XBS9gi1rQP6mitKn3zj
O2FG4VffJGoRFgsaCcWpQM4duqc2FsaxDMUVYQ3TMoTYW4KuvWZ6J6wPkY2YXzwkLsJBQUlcN7PH
ocHbAKxm7tGpmmA6WKbVQQ/sO9ZwgOW282QYLAQSQCV7PSKwR8BaZBTXtjprk6JuzkULvR5N8WMG
PovV7mYxGrFHDxro4TjsZscqd7MmGQSM9l6zM8SXAi1CxKqn8E1/Z5hfmt/9Mo34ZpQVMFityimM
v0Uxknyy22dWt0wNo41OeaDMVQywbJfhsTNv+bfvQGhhC4RX4xYj0J9mkfywdA6V8OxpzXe7sX5P
P0u2hKz6y6tG+tEdBIT3Mv1JpwrU3CY9o8u4u7t8pzsGLVv9MCcmzC2I4XtLC6airV9aixvEXZ6l
rXv0S+bOiqzy0ifEFKK+npCHIo39SMVIjhCyuK6dQY5mEdhOouDrzNnpdTUHw8hIAJFSyaPLFDtS
31NCHTygNbvG+KiA5EJiMV+tzviRmGW9lzj/NvFSvZUFo3KC0hDFCCD1PWDlbpoolZkmlrN4AWgl
mzkgogKYfG+9hInfHEN3uCuq7CWzemvrp8t/sXcmW24rWZb9l5ojFloDMKgJezpJ7/sJluSS0LeG
/utzG6QIvnwVWZU1z4GwQJCEUyQas3vP2aeAqcbgJ/e9XZRMyNDJeQgNnFaVI6hINfPaonOyNupH
ZOOHgVGPhJ2zEzBt8Ke/pDbtoZh8YAyCG8/VHqExtk+RDTlp8j+KtML5YET+vuWSLiNxawbxrzCx
FY8nxFpQ4SPAuEDPCK14jhtnlYQSZ7sH5hi0KHjUKbqRGT0F7HjasRuoG/tTYmyFRfigVkJ7GQyk
KNzYYC6ToSk1uXcCvHG4S3dJXAENHg1765Eet3JxMDjaFyc7MmQkd3YxCsoKJpNr5LiueWflp97g
TKuTl5r52Uo0VbkvdZoVMjReXdyCe+bMx9mrziGwWeSyqoCXlhu7bM6pP7f7IdsxprmTpofBHnYg
RCYS1ZrLzOyOLyJ9qivrl9nMBzprfH53+BjcFiEMVnPQQdkleiaylavhSTgFHaBa8DX47KKPqvoS
aMNKatmnnqIh1eL2jSYCMA7LxI4DbioptVPtIPu1597DWMwIJGvvsKzA2u3nfJ3mpbubt5UDg75C
Ub5RwrYGq2TrIggbC4vOYF3u+sz/agNiqKO5EpcwmY+9OqEkNaIAjgX87pVbV0wHHNIOUu4TUlDq
LbhfrhwzNFZyZA46dZI5kO5uPeFthiLotkzLOQqLdZcRnVHKr7osmh3ZgyuCOFxYaM8wvmgHZS5z
CAaJofUVgxFFQ6MfudZs5jE/Cp0eke+GW+hhe6MgBiUrwJFpiSoZQbPNQSZEun6Hd/YbHbZ6F7ct
Gm6Xa5mtJU9NmQpwCeljjw96pY807ApO6U07T4rLjLYsLdJuI+T4bLvY4HKgpF4NYm+M6EBGlQ6A
o204uyIuqq5X7nA4xa23nukb3YSNuyMNrlnZE+NKneF6PZJEExrvNRYrxoIiWdU9xgYanENWfAOt
4mTWrVn1H1rXAO9zSvvo1IjrBhTeSBIA9RdIuZzRE6vOk7+4xkBq1F3sQmN/akO6CyPXjL3RU3mN
5m7r5f73khKVO9MKToaGao93Sy9XIFCldFj2dpl5+7a3o/2iZbouFvHTIoP627brQ202WlRjYRGu
6wJb/qKrKVorzGiYArKIdahrNBjjmsxX4N3kJ/AUdzb8gwrC+ZfXk3ZG/zvPXqrl7ctr/rL6e3dq
n6UqJiDld1eG2oVndXfGbMx08dQfVIvlvdeHvz/E9e/9Zdd/e/nvvzcNFZ5GA6z5iN0HdD1/5crm
GJwEZcPypw0RGYd81ju0Z+aLPluguUK92GHe/aIopsKWKnyIpVceCkbX2yoRX2JKD33/FtfwWZQi
Mpqi8tZ1lVSs+EjmYfqMEClh1XHPntk5B42MFMpDzEr8wWc09PfVQinMao8JTtt1n4Hyei7Ks2WR
eAJFyLKK6sBHqaRmNpHp17R51KrU3eQmd6j39vaxzE9/f37Zn7tYRpenFj3bsrYshJn8c0+/N9oz
Y0uwlgzkYE2qv7Asrh/r976uj//da/7dNltrPeJQ9rUqoDuSlBr8GSXuickCvsfDSMn15L+eXdaW
bcuzy8Nlsezg+vDfvfff7SrvyoFxG79Fo5ojysJcq0J9yP+WA1w9/rcbrQrEz1+eL9Wb4uublsfL
O0XN7KfzjoNqHTQdhzT9alaJFpz+rC5PLQsH7zfQ3+P17dePcN1m6bgp/keF9t9RoZmOMImX+69V
aPeo0ICj9N+K+NtfhWh/3vhHiOba/xA+6GcEY4ale45/hZUt+YK+QQVaUAonXpA/V5RNG/3v/2Wb
wMp84TFrsAyIZQ7ytX8K0fx/uMhZBfGB4NOFiv37m/Ds/yZEM0zdRWj2F1iZ7bk24BAXo4TtGgba
t/8sRMugXM95pU+HMatgdAAHCvLkieyxEoYo5lnh70KN4LlMR7WkC9JiTLpAuafTAs1ofdZu9oiy
i6z1YjW3g71n+NNsRWyH21yA3XdHSrWCKLFz6cqHwQcQnmttxc0UbL2HNjk6Uw7wVg0lL+wY/LPA
kIfW+DgOwAN8460IwmQTxDM6b3tS+4JI6VkaAaQRVdZb7qvBffk9afoYTgWlOAfn1Uxj8YBKV2zt
jJkeEpNkI+u02tiAM/cTiaxkIYRvPk0+aAhIrTsf2UEziOTUyfYliR7p9yJM9xkqtgmePdP9oCnW
7A18B5MMfw1S7KUFASdSWWdT5Z/tEhAnAlVtpWWZKnRPmOhQo+d9pjMdtWidjaCcdURITARhJmRw
honWMUjQjlKGiNAbaN8334FF/IqgTGxKS3sRbk8VNsHg1E1kG/SZR/UkgtQkzAsBLsSoJF5yjG15
Sa3LMHKTTG1K5VEfr63CH7AEzuMGB6d3HFMwxhgz6uNs6sAc/DS+nSJCphLo4qXoL3FotydDfJeR
TM8MpC+WZrmglEC/j4j/tw0GE1QDeP8orOOXGt10pxDpNu63tTuhupiqDM4scezrXrfhshaOtreS
+M02cZZG49QSNZgwX6wiuSlnUlVnV1KHqU59M5CRCkgkgmzq4d/VtfYrMAifHfGBjbPAVOticbFN
si3E5G40hVVvZXuZs0w7gtW8c8rShTsRmbc+pPyxtD9QLbZ3SMvPY+VXJ42AZuSdBi02mL8Dacww
kqfnoEMnLsdknaSDf5pmJo8DxDqysl3sPcEL0ot8LcjA3Eo7ylGoWasdQHwdWgayIZNUKew2NSwn
YYNl8Mzx0GUl1R+Yody7fjTAV8FmYDTNZQ+pKt85hfazTm10D+OsOJQ8FYbWY8u0a9DcY4InCk58
dy5kKMkmw+GKJNCgv2PXa7/lOAkyvjhXw2sG3/m+62GwDqPZHeeqpzHUu59tFKUHCnoT3hMRbmXd
krjZ6u8jAId1b6Kxscf6orv1DwbkvGWUT76gHhnK4DPXhnOuF09zZHDEFfHF9kI8QUBRijQVW93U
9Y3RW+9gpahk0CYn3AWSlGyOTaDxX80quS8ncSm/xbNSzKlp6GQ+EdtMHbUYHnwNT79RHzr62Rs5
5eE+i4PncNB+ejFCwXQkfMVypqORkHRYp0+Uaept3uoqTKf4lQNqn6XbMiUJKFhVTBN1d+cZYXN2
PISfHqrPdSG5bk2FPPFhrQe+5e9xMtwAx0X+wAVpm5nu99plPpf79Z3l+8+N0ZxlY+PzdYFzCBj+
pzZ98VNV2Nb3djUDaBBz/qAw8P2PdJj4EGNHWo+ASxTr2mqo2nrL9XtESEf1Z57n5D2oDXDXQLzL
NUVqqiZYmulxBKtc2KfAU7OUdjRWY4oNivb9dws8JJ20aMeovt4P2N0A15KN55j+c4HYDZ5b7OAK
hhGjY5xGrbfqUjKz49qguKyIO0R47/ANkvkQ9rfVGOUHmPkaDAl3P8wx7THC+hDorEy/eMlM6TP8
q/eUYNOu3kdoFTWd64Pj7wkQMw+NSUMB6f429+p3xxuADGZWvS8RC9a6BQ25Mlbt1MW7rp+QEUFT
XjmGg91/TKHS9sEGpAoGviKBlyuPU43yaGwd+TqTfagP7XOrCjTJ4IUHht3Jes6jU48OYS2s/A7F
54Pbm7uhHKZ1FVYEeSUTgX0IegGXe4/vc0axH63pvGUSPvUtQEM4HaNOPg4aCmIO9HTtIZJJMp2g
OKK0rJthSJNbQsopigEWvKQiFpvW+aIqicKKgo2PQGLj58iFVTmwyIO9ZuL77Rvd3MoWHXSdEjiG
rUFDAjW7zg87Nx51xwWSECTatsHcJATJkHTDv88twQ1dXLy1sOxMNS0FrhxShbOMZtMGgnSLg9vR
Fevjetta0V5DV7GpcK+FdCSQInZHDcvoymF2sDLbjRVav1BrvKbEfyq6gkEdK0bxCxja8HDKdI7O
zM/PLsGcPprlxKHQmv6asKkny4whcOAbm+q6O2jA61cMRPYo9uxVXISUYa0EQ/7EFHatTxbpUTWu
wypX4ZmTtU3a27YPMPCCbwGztLZ8DiKVO+gbH3VE0PxIWWYHhksxhXtk6wP0aNOAb8a0dci8J72k
mpe75rxzWjj2o95TNPFw/JNtv7Ezu1srwqFLSQRCzioU5b5mpr8WQfjQGPOxMCPEhBXq6fkI0MFA
4tZl6yiIP3vdcS64V7dJR5sodjrQ02TQrJhs00qwbnO/IA8mpWhlGKpY5/Iztx5t/2H48vo6weS+
h4f2DY75iz/5aD9ruspOPt7oDPnTevpKNS/cMDPFdkSqGEp+uswpCHb3iFtYrGvnLZ68LwSDxqZr
XiVyZOA294Y9vIX9PCHakkDkzlwUAkVsOrUiuQv4gG0BXt3uLpqtcKBCIehTcYwzbrJu324LrgXr
Djg097Zp2wYglRlt7LMqOMb90Wlqn3Y1/FRvkt/RyOYxPrYUsqrZeGejqhmOYDLrTKKL6UfdlX1P
p5QSGgWqS9hycMEJIQ4KCHwyFvYaDtUxLMu3pkOb0HB1W7sA1mNDvvg+tmFrSn8AcvF2o2bdVUX/
MmPegrwFHdGnqz+Mron+muCV0Nh6UUi+RVXxuyP3SWo0gVn2WMTRS1HXP/DK7FKE7Bs/EFDrlKje
e7YJQVpxzu0DnYZrRNHGijj67LQBukeWK4gMqwFd49Bp7wQypyDpb3TM6KHHPOfAnT3cLhKnZTG0
lNQ7MNzbNG254Q4a9ZKgzkhTHsabRhmrrotlm1Deq2UbBwBDTtFjYFDYouxfi6UH3+AYAWuB8o0q
xsIziBfS7vKYkzM79spjr+blSyNx7kW27ZTsKlANt6R6ylNqrH3caKtCGZikMjUti1SKP2vLE041
iM3yH9EoaqerQPkulr5fpCBKU1scpW3I/bLdU08ua8tieYXs6i8nYYh93bSsLfv4vc/r7owq4C5Z
TSnd3vr7nAjrpuyfwlj3j4Jq5h5Wy21EfRNhDVimm+UF7jzpmG8JcnRs+KdLY9JbUKi//4TqUQZd
0pGmoWfrRT7XKA8IkY/0cZbVZeN18bdtyx7/ti2IJSU3pGZ/23596AWkvCQJIJWy5EJOFM5MaZOZ
9yKuWzBjlSCX67fYzsZdllWTv11gYdefNVm6nksFa/mZsxGCKaN9fnYxDq85JD0Ev2qb7oblQVIY
uL55WfvbDtF6Ml9RYFarKKqb62Lpz/7uxKonYoCSm8ZFjbh8hGVX6XKMLTv8vUrS7puKId8uQqNO
OS2XtXRhx2ZKKtda3Y9eoWd9cAwQQAfOVlEQbD0pJCmFi6NKnHNWboKM/vfPFoY1P8zv9eW7TwRX
c/ADytIyUssjDJdGptJZLmtXRtjQXsBUqKqsjZGUdABws8vqIu/MvHDv1BqhKG77tpxGy8Kl54ms
Xp1R8ECmjQewYmVUJBRRuW74hjiJpoma1vJwWcN839zYvSo8LY/9PiE4QW+3QQEX36rKD833wEOS
zYYORhymVDb3bAZBWDXPAEKKhkuJ2U6fsg6g9MzjoyHPlGfTRy929k4TvDcBlFRXo6NTM5Qmmahu
dpUb4JhpbwaoTqTXW+TeeflDYSHFQZGY7KNy4nbZwR3jeslkjrCObTmrkYdJudB2EBZFILFXtZcl
BzmLL9MwkkPfQdRSZXtjdq0bJ4F5g/di48eWtyaEJjkaI6OIkBaHBzwfT6xMT0MH5pDybn5rmiV3
SGIfN5B/OrIB4IQFSOFGJ6zudLhSwtHNUzf2H72pUAkVuZFR2MgtclRrU4cTWLGh+MUZ/mxzoz82
PvMyTYujQ6fr2Q6l2LTJkGYChrpvJS6KQCD0nbQJCooXrKGoN6so7ONb02JECEMNUAelrfyQmm1N
1gdTzUodfrkSng7qmJuw9aSrZfW68W+vWZ71FUj3+rpSio+mAX2F8fWyPAedBZnPskpbo9uVo3lP
dwKFjAqUNNRiefh7wbRk7Wcp93mV9QSljFSkDCnYMSIStRpTBgmdv6GtQpZW79+PKtNy2ZEcOI6X
tUbFFaUqBVOMUBPZ//JcoJIye43ghWVbrab4OoGay5Odevd1F9eHhaRJYKp8Tth/3MpSldo5kVO/
RFORHkKVfFm9LjJ4W/tBDMdEFT4Bw1l0YlW110McOymzHFNQoinVtusT14eiUeXjpgirPQLx3y9Z
ng3T6ZspE50LyT/fWsnKprXHPZ/+4J9sLHIe4n1C2ly12P1sYZ8zzfB2RAbnN8vvAKyIH3f5XZGI
+XRc1e9uqvuSbjlvhmWRN6ICxpbFBMT2xoyiEH/K7K17pZbrcv5rjROaN0NSmcAfp83iTmRc/ofH
jRT/z9p1m20CSzMHk/jhErBiqIrlS1n8d8Uc5MmpJsot2QbzQ5mjqNJmyD4QTo/DdDHVBXfhYi9r
fU6sW6YpnQ3yOFtU097pzQMT13DbcGqsmOTEfzyS83JBXFjhy4dpBhv7TaErpxPXrRECwa6srNuF
Wg4RQR69/nNScOKhm/ZVpZv7BRMOb4qWF2K/K2++oR0Mq0g5M0cFQyQr1kfyMIYxubEOjUdXMR7t
rBmRnZGGwsV/WeDGt/NDp6SnOkxBwhiTqSS6N7tZGhjLQrYpZGSXr3tpYizvW57ols7Gb/Z4stxF
gPVPmwi55uovr1I7v/7F5W8tb/8vt3ky4p5y3cOytrzvuu368Lqb68e7bktqTtYgpGYm3eQ1uO55
eTFdfUYhvz/79T1R5kW4neiQXL+n5b+nmS5VE0dxqJRMfFYSLShcAuscrDmFrSwnN9523HqZ4nMq
LyY1ildRebjy48t5fBlaBO12kojDPIToYtBMlchpN3aD8xPuAYfMcuQux8l1MdKKI9AcFd2c0HMa
HhKLLsZiu49xiKwGZEWbuchV9jnKslWr7sMVbC/m/+rzLB9Cb/qnwRTFziP3IIyt/CA0F708wOKN
55Ed5oHTwOi6otiMMDcnUC+yG0wVMA6T42KmJ2byHuCuH6+5Za9aJVBd9sFdHIXzMDvtvjEyrP9R
T8oieKoW6cD/NBb+O40FyzLs/4e9ffwm/9pR+POOPx0F3/oHKhLP05FJgRKyXHb2z/gTHQO7ZZqu
7hkmlnITU/mfjgLWdptuAdF+uuv/Z2u76fzDUx55ItSA3XnEev//dBQQrGKg/2tHwTBM6rCe75p4
6IVlL9b3v8Sf6KQk9XVJv96mJg8KuX+qexDfbchlrHRRCPkWIOygesxDqhz+PJ0L7sXx7Gz7iZeY
WXW2AoAcDlIUx8PW4+TfGonjVNPdQ1XOu0jvn33bwOLhRw+4pp6G1jg3pYM3DShXQLopcd/2S6oR
j53qpjw7VvOt0DvcVYzHpnozxuadMFAYxMaNkWDN6Krg0CCDcDv5NkPrIWe+OMPnIEisdhBUy1un
GanlFQOiKZ8gLnzv91kn5LaQ837w0p0ztieza8NNOKvAj6/E98OdSE3KyQ2Ee7yMpktOFEBA1BhG
vp3dYxMjLXFjo9p66bzvDNA4tEqIjx34jxV7bj7P0qd5MbhUYLuES1I9kJAbjyYzbipjHfEDgfys
yWQD33juXJcYejNi8sb3sbaoIRKdzpSO5M2YPi6MKo0PYIY4J/vQvHDjg64FWWl5REnYvCxrRgOb
J9P1C50jg5oZ33NRxv6+TLlFrmj+nHXHwBGoWQJL8WxsaGVpd4VThveBNYf3Za1B8RzmM0TQBPUL
UmHfqfX7cHYInqCv+vthVwb1vSIT6bG/s0zw87ET289uL1VWDfFgeGKiS18GbyG43TvdDymihiiQ
XM0L7pZFA7DsrjLLp976nvuji0sT7N8KPtp8m4dldypyc1/ZOdv0pt5qAb9yQv68vbZyChVzKsuN
5ZQWAiET4VRVuEgcObzXrZZ65wFNybmZHGJGxoosr9E9+0PZ0IcNQJxkfXQ/Nm58Gw8ZWbodaQJt
1HWMd8xxT4DavS907SLSqXuSUxztp5BJLDeW9qlooE9hDex9LstG86JrJQv9EwhN8LQ8MB2GB0PZ
36v7ENQe8dLn3gr7Cj5CilwnS0enmwqZvM+VXuH0d1BaS+t9LCUNDat97RlmfE+GvKZ1YtsPvQjA
m9bFCIlOHwBB6B0KR3nraiG9CEHligyXW+qvtuovlVtdD5lCFp3zbArr1heUAYU+AKZszKdRK6cf
Xp0fwwH7ggrfWhmaiD7KgVM887E34g+DWCgegUQmn0aAXXYwSu9pStAJ4euPdnIQpH4V/XzMkjY8
1PzOD3NQ9OuY1s+nN4fHCs/V9x7PQoDZ1Qem+gJ1eD5Eit3gSUu+p3O5zQJh3qFUJYcP2OR+BD9H
GXcIX9PUAxWWl6i9lAE6Ty1v2zuhjmCMZ/3B3BsdaQsJTbFDWnXTmyuNtynVyntpIy8dG5kevcBh
nidl/yP/Ruh58EjUj4V5uT5lee/fyhG7d2gIH3J17J1RVsZr7AHVcyS6vZPwpzNJogBa0P7ZIwf6
RvTmi2/aF6Zk4bdci2s6P/Z8X4KzukRpRPphDgTC42Q7oQxjtO4Bqswyf3wqCVd8KijJd46frQGg
Q3xQ24eon6kvQ6NZXuEye6Q+ImskYvm6d/PpIW3IYXbsdrgUcXxz3cRvme5DPT7FQmCVGIvqTa8s
fOZeqW2Xh+QRUYCLAj4VYdUNGJ03x0jvAtL/HrDlpy9TOa1EOnwKdKmXAbf6M83g25ie1d3yaAwH
gu4iQtNSzolxGr1nrkCIX/IpPCOq19+wlm+8xnGep3Ho7hvHf3WgTbj0uh5Lw8we2pLUGIIvIeNO
zlYF/V7sZswuGhLR0upQZIUm80HiieNTYD7bzEgRCnnurnQD56myRQMeNqh/IjkEQdyf+9o1N0KD
MzVnaXEpUPff8fshMOv7CMcBXEdSJF9DW5NPWmHkp47b5YbCF4TZqooPlbDuQir2P4jAvAP3q32N
KGHFMXPD6U2j06k6yAjR1MMNwQP2pulq89hI233PlGg5MtI3mxk0uiys6eiivPfBp2Clc3it8CRa
W1eE5Xu35ZbfvJNYEZyyGK+yUbW/eo3zyRTGHSns/avQCPnQYyMnoDZwdrAFoHmBan0oDIcAHokB
MGhdxoJ9bd83k4RJrnMK12ARV52fF5u+a4KDoLD+6jI9oj7fxqcxLm6DsvLvhhlffhS6IUxzI3lx
HZBZUTa9mwTx7Qw7jJ9yIOMPHoHNMaCFp3ogJtQJRAUwGG2umbTntPb6ezutQD94oEIbR0OBWRYM
Mbv4ZZTNsLbdQh6rOo5fzKZGya7zP1qexQwCVosRARDkMNQ7ekhuM987onswwrk7/d6mHhZ9QiJw
rr8GmM9JEmGxrFGv4XbZO9G2HdP+RI0alZxaS7MRNgjhLxv0pePWCrn7ku2icW+QQhWiIowAZoXG
VgkR/Ly+z+CYuan8Zeg6SUM9VDoyVsoVBTFug4JcHZQJtGAIW5r5Ejh+vIOFj3TNgQ+sq/6wIJod
0zg8gBdE1kkW6aQl3NgHoC9m4wbnCgKlUbTwulEBN/foIvIHjassaV7gpDTx00CaQbypVu5znbpQ
asr6RF59thax/jQEcQKCNDAOsxVgcvMaouMp5lpW/RH6+d4Ie/LL+3Q4OEPznYswYTC15t+Fk40W
tezeajdNLr09frNrn54EvnHX4f7QpViuqukp7rNmZ/Ygva225c/SI0RLwozC/XKn5JkiP1dUzE1a
hNizGR8Mh7RR2dS/AlqtXdfo1FfILcbCc4/eGque2f+wRpBrzSjp2BnxrtWcGlFHUh+8xLXXCNrf
ZygeetIRuKFn5s4VY70b4ipYRVGyoY3/FUqKjZytr1rrUOO1tihraDGHxN7G/qtVm19Grl1aF56j
Hozrzv6Am70fDO+hKwEyJ9nw0+1cBNE1+ZMIC1/CTr5SYN1LiEf7uktJpZ1+puheoMTD5m3HNyeo
vnoEEmt/Dk8MNVxrMDb6pG/aEdVxFD3AoetWzk4foL4GffBZ+ppcFT/I+eRgbru139AVDztUEnpj
7FvT3k0DCmsi7SRdgVCxNkhYzp0HqGT4db6QnrzPNnb+rN8XU0PITQzulPlYPTC7mx3jrWz1J/yk
j8B8/B3dKNvVf9EVGobpNaBvV5kI8kLnEJgqEh4RBHE9DaoJjqbtzPhv7u9H6a0BZkwcrNpjb2nf
0kE+6CFppkhfE40yqlseUq7E6H3GZ1zOUDS0Sq7SrgQc0MmIHGrUHOMKdsYjfu5nEwQzsfBGtLHI
sOHsh3/iIX8cYtQ6Jqdkkxxr05ErK9GBA5DrKiyBrMHahHb9UsKlan3u9RZOvPquVvafJpJnxk/p
nquaC6tgNRojLoDBB/tA+bEhgjuAf+LrAQ1s372TfkVnFAGAWwQnkyxXhOTmKta5wOThu9MFxW3m
9x9uXp/KufgqWr3aSyQgOufjpiXgmq/ROuTmfB7opK2cmhPRJ8+HiZhycE/3xgTBwkrIv2q9YCAU
iliOqHua0vyU60S3Fh5RqpMFPChojB2HeoRiV0SbOdRf9dK6RQeNWNe3KDM7ycdcWy5OHP7f0gvX
PuWq2TdR7Mr+VebWh1T7MQznA1jKrdVhQZm8lHJU9LO2OUcsrf7qqxgheAeQQby4uf/pesb3xPvB
HeAeWx4flViJFc6oQnq/vHz6jpPkbNJYBOaeN0gXuvtUOsTfZkRDaNO33vJeJ8P+2Yvh5xTXZ7uC
wgYfJC9zkrqioyP5yR3CTiInfmgHBOqlU30zqMGe3Yh8ZgFRRude1MfVJymxPm1Ub+8546GMogsD
5nfsV0qq/igFEVOV/5CZE0x8DHdTPn7oXncpiQe0axURSae7bKIfwAFxQHAA5jZCJWzxu75LGgLP
xV2TilM3UwBxVoI+cOhSDPTkPWhQTsqm4CCZnY6EIB5pw71mJPdJZX86enwfcv8VGlE95Tgjc5fd
OZT2oe6taCtjEmiTTdLk9z1c2D2uJvyPVGOaPL8LBXoHyj4NbR2oS1G4qYcI4eunnWJRh+r1s0Mo
sWrS+iRhh+SAn5MgWDNoAHM6i/RgDTEof7PdC6O/96ZuRaj0Z4Div9RcoGG9gZJMShQg8aWrydBt
W8PYi5i4ArvWD1PtbKVWfgNO0B1t3AyrQtecW+b76I+rhvFGaTJaYn5seHwH/jxGF4KaVpMvo3u3
CRDWN7/SSVqrrrdmQrB2gW17X+Fj8uR11hMR0PFzWlpvQcCtHY6PttHoj/aOzHeMsuTRIWtvVfgd
ICGzuKN/8GZEdnYG8t7T6JzSXYoqBfItUzm8ZMMFJ5T+qGXPtDbmlelUYLHJd193/R0zP3tDyIpk
8EXaUO3HN/YU+ViPaDLUfeLstRGGTmeL16iN0b57xZ1LYNau90Hj6IF7SvnVThr/UyxTx8nqw22l
Z3eaBji3dry7geQxbJv5TiQ+Igm7wdGk4/bwuPSvLW38FI3bHZknHp0oClCRePmhcdKPOCkpVufM
4gup/zBaus9VpmFc8Mucew1uFUQhu8xo63eZN7u28SBrju0TXjTFpxPfTAsiblhy7ft0NJA76Bvn
Q+sxbxb8+KvaArdQxu4DsjvsOMTr1I33KJQ1KWysV90U3C6bDM1II1b06++kUzxMARd4N9MvstNA
9SaBh2r7NHB7Renf4kIl3rqoJu1FBhP2Bz/eNH78Tv8JV4czXIZC/xVNUHW6Ni4OVZqHW6O2mViH
/k6qYn+jmiDQj6gxXh8vG9GfvqXmjPRNvW7IKZwLJLH/x+uWpxOdmmMw1vvlrU3G0R1TjPjbLpcn
9YARoT2qUEJ2uWwaatBKNejgGQX7OrDC4qRjA14BEOKyPCC1dI4DIRbJRCGpGH5GOYPZdkLUZnJt
OUoNCYyptcdStnd22xw9yj6YMvBId+LdgZuWVvNPN5l+1hbsqQ5Cj/StozUMP2daMQDHomduYqc8
WgOxH3F+M1aAmaSvZtv8OU1r5pTRpqmMSznF0Bl+zDMemizjLtA7iPPIybFjzJf0A/W12wK1kV5l
cOWkAJuqRT9RYl3W5oxMhX6o3bXZud2hG/TN8uSyiNo2382D81KnIzluZvwNk7q40dvs0A9EPKaI
obIRo/Botv4KEispkaSpbDDBYAow4eKTN0V7aHlcMce/qbpD2mYPpWPomOrpEWMmIcaOatLkE3eZ
igzIscPobDbzt8yeCXtXcZr1bBSYEpLP2YvaVW+F5knvLXBwamH+a01Q/2MoFXISj3l68nqQdbgp
kDkkT5nq7UjrVkMtZQpqcPpTa4av2RCeJCkabWyAzG6+cKa+uNjfVYSpOd7mCCDS/DxY+tbUYJcY
mM2T+WIZ9LKFbZ5DDSA6viCz0zdxSXV6pBsHCArQcsCxwSQFnpV5CkocKopFlttM9d34YeHCTN2W
TJBt62ufIOq5M7jFbTz6P6rJOxKmhl6kuHUchrNNAO4we+gM5+QWyrL9MIYd5t/6VosxniFtM3Tt
s8XdS+2PIT6UGoTHdRd9Est4sWo8MnIOe2p0GCP1pqXYoN97hV9vosciNYOD1Q23PjDLlWYzkMp2
s7RP/c4TYI1TrTpDkdvnI1brrja475t3ZpDcpeFIJkhCumZTDPueCTXmr5T/pssRXNTZc9lRuCyz
G4dZlJc9TySlrKARvBlaD50/YX4x3vjmne02w07P2u/EXqLJSAJnE1fZvZkcLb0FPGVVv9JKtU9V
hIsnT2YLiVpQEfAKJj+jX95WXPhXI6MW4BNHsxiV0hS0PyqG7ehVYEC6c50HL2Ul9I1up1iqCVko
q7vJLrx9Y39MQfCkZSR0cmu6KZP7zgGB0UqC5SMnchg3Gjdz1+7JWGB8KROUgPlb0Hnb0bBA68QR
FdYofq7sfZe7yqvNLIABB4e+pCnePM0M91ceWRfrRmAulPb0AoGG60jfgICqPyLKDh46d2ZMq7yR
X3bpEmyWEhATJ19JmXsAGhmxptOwMYcL6obPEen3jSU5OIuw2dpDdWhFFAFYRrWGnOrHNFlEoNqM
Hi2MbCm3sczz3xKw7wi8u+eEOClXdDM1ogEfWLxO2uznIOSbYcOpSeevFvwI3usUL5n5H4Sd127j
TBdln4gAc7gVJUqygqOcbgiHNjOLoRiffhbVGPhH4xvMjSHLVrBMFk+ds/faDitDOAD7esx1Aiw8
lcBOc5x8S1UurgOez4zFTTx1iIc766Am2zxPHgpHvYVjsirldN9HlbLX5KtptjtFvnROAi+s2gwo
v9XcfEhJnEHAop2BlCdkNRDe4vbWT6MYJwWhhKjTW1EziirCUx622mo2JoMeyhnT+J96Tt6i9M7Q
6hdMmRVu2KJYooEgJ9qsaJZFhuMQH70+jN66SnxpdrY3WuU4mh1K7GeXE9HoqUJc0iYqN7zXoPus
UVAFttY+1q36YlrpwRrLx4gc3TaHYpdnhxmEQds4EKCavSnFB+o8BOIJykdhALuRWfcWmx5kgdn8
DFNCHOEjzX5hiSeE0I/FXP3ELBT6TIYkTmNsqfe5yprjaMexDRGXlp9zMn6GLAqaVvwsqUOyq24m
x2F2W713s8ces1m3Zin8StD77zVBZLHGspIhe02Slf7WmGO68+b5qXW1R8AoZmhuOLsugPjuc9d9
r0J0qe0CHh1wZfEG5xN5uztvunQFyu9oEkQBUqqGVfkjFblVdRyORmhcGi4BXaTdmh6yRDAqK20q
AzE7wZSwFUzn6MSlL6Dbdp/j1VWsL51LWAV7kCP4zdDOHdWbPZVnMQ97OUb3oGMebJOibF6k77Q9
rHptD9kdQCzUtYlCclVx01qQETzzlGigGxPDeaxTGyXFtLeMAexh6NKd1t4G1XuIEc9HbqJvHGpD
ssnn1VBDQ3Ry/lyB3gKEYUo/ZKKCzjd2RMEzi/F++Yi7onrycg/qBCsCCsZAl/GXwr5sPVVLIgF/
Qow9DneG15ZrOWmQ2lLvoo/aiZjJaYlJ2TRzw+pZzNbeyos7N/nqUVmcIL+j+bWU1zzJ34yECMMk
9dbunD03EcqL4TKUQuNhye31RJI5h371Q/FxIe5PbKIRFqTEFVy7d7Vdk4I3kY+SKboO41xj/4GK
b1LHFyDEOVMsanZlZrNod1wms/mka+yL7OzIeIzngitucMRwRa99jLHkSKL7DWOShbL4Lhm0T1he
LPJefRdpkvMeo/okKs5KMkf9JqWDvWy3wYitVBFpR7tSaQhm3pn//h6CX4L3gHaIMiLVidAidAsM
LnKt3cS1w7cdu1mH1sWq7ffRIq3T0S5hTIOjH36ocZ+7/NECQBegY12Hgy3WHFuILI1hgiOATKNN
XGXdjXFEHTnBnTdZFDI4jYOtopNyg2ycHqKK18+7vgsQjnBB1fXPwrUZ1g836WSFJ6vrLkM+4sVX
6/MM/2EnYW0B3TvoOZjh3GajvchUCvBgtFypS1uaT6q7invClazZB+0hQETpjA5LEpISXXubtQ8c
vs94s8gAyEBVeMsKWbdv8KY+bAPdpDvEG7votaObU4fmbqEDN+XtjejaWEflegy5tvZjSd9dJxp6
nlHnyBZfraNh3TADuyOQooG2w0AErhUN7ohOG1TeSgI1wVd0R+KSDYFDLq3XzL2RZBUOuUNsAYrX
pkP40jZN0EjvZVanrTHIr65GfjuaKFxcK7p1cu++1emSSuNR1uNLZXjnPmKWkdfKKx1bgvE6fL2i
3MH7U1Z2nHCd5YKWJNNnEk+7JajaZ5v3M9szxLSePStzPn8aSY2UDheCAfkI/XVyXpJP2vYOp9C8
IED90tDfUFFwyc6T79FVN2bh8I+Ls2wzYw+JNOdhZbdgC0D5PRMRvxGSN9DHqoManq4yxLyNVojo
qICrhJnTrzSxTDf7qF7XhbGtAVcGUvO+KG8uiFY6KiFlHXUzgRH59DPG8qtozEAmDrWrhz4+1DC3
h2GglgZhlLJ71jz2T117O+I+yMKDg2VoPYnhVhGxscbvAnq481Z5k12cGfczORPpljxEx67HQ0+E
uJ9DhjvC52D7APPgWa30iDZI5G2YsIHmbT/M2a79qO9unLA/lSPBuiS/8cHFqMeBELE8o0Ma2Kcz
g7pxW0DcyvikZhU8b9Y8T7BBy2JYr171YeqMk+JoL4uRJlb/x63Qx9rsm3CwrJBDXcYhm4KkBkDS
x2lg2YCjM3UmOH06T6L9U8L/CxTA0CZ9fq161iRzaTtxaOYlyWd1GAmwvnF7FV4y0IL01i4y4kUn
90/XuvT/meuRPb5SlGUFKExG0AMRoRM5nXVBHEZf2JjZgSlUEbw03XuxRz7xJsLViJ2MiNSNR1CH
j25URTmrbtrWuWdD+xSHw4eeuc5qki7aVdKdpGq8IeKdtqHsUHCNzXub09/Skg66yAjVBoQdFyft
1mJQaIVq5ccuK5+hZCelSoJ+jE2a6ik54qAYdHTZPiV7tWsd9DtArylBc3dXzSjbuiUfs1/w1Pb3
YKrsYBwg5p3Rgj/W7HUKSWgNiYXszmL0hzJ9cnK2zTqdAL8pFVZ2moC8MlHycg20PSHWun23whgf
mUFhrIb6xnPcxNea+RlwGY6cTlf9wYXDYJfutO7U8atzuMsq9Du3i1Mi2aFoDsWaxhj3jg/Swnri
xMgMYnHovXa3gG7QSpKiomHxmAowPZWuAMsQ8wMsq3BNWjtmi7qUG921i/WQqIuogGLSegkd494c
ISOHCV1CV4ML5ZRvIoKe3D2jpC7XMdK6HUhQ7WDgPyydOjD1jtr2yakAkpDyNt0Uc35meQgSxvr2
Ocw5k5k8GbvUUayVEpkqAKveABHKRaay0Xih4f+TsPnz45ELrWcFjcB6jI1jIEkxm6ZjPLTDrsjn
fJOb9n7wuMSlZYP8fLoXHcOedIhPisG0IcnHfZJ5zOhydR/lGkgLlzLENskE0WeffCi8NF22ttAc
B2VLiWA2Y+D2HQLdRMLGsZck3lZ5FY0D9S/MgqrCqikOagQzRI1oqBiNqxHIm+o3fd6Ddc1wZPUC
cNYkp0908vOJqGmQuwJGS/EAl3/2a8U5hV02MqTlxADdL0SaHcsweQy7gcID6jvtWbp2BO6sGNXi
Fc2ClOnkSjbdA/vYoFNVD2Qqk9q+dPKbvhTbOblp9fLOKhksVOyzV4qbPwx95L0QukMPR1SW8k13
bjNLe5tf8+i5zJheexvqcNxBKyVbXu8DqiKrZt+xUmPlI89aBEZffqppvBYt6aRz7LDGKobckFbL
9SU9W8CruYQ+VI697x0icizZAV83xSLwpt4MIRH7PIpmm/OF/qfcWV2B7jaGLIxPiGkPPk2hY4yz
lk4O88jI0T5LJWoPXaXc1igmARBc3Ell5k70MtYVnxjNoOJPwpUUxWDDnIOCY4f5Ae0QpBH7rNZ9
JEczpObiburmo+Ek+ZrhzkpFPoxVj1GHQTYcMneuDjW0ph4jYpexY2ocrFtZ/Gi4RC4TUNvhAqzU
ezfEa2gpxoVMyIc+lvC+ACCzihmXJKyD2ZzJkGPouO815N3IWzczPf9AbQnNCsv5LlfOYAPKLcfd
yciUM6IClB9jc9bnnr4EezjEOwk4AbLV6zi9uK809A+58jyY094QbPeGyLJ93ePSo/4xhh6KXZs/
QwO59oKYOHRwnzADVCiEkDfc9z0MYi/jPzkbI5WrW+A3thXGg8bw0usu47fSCMDp1Yhb5l06Vff9
FOloqL1ynWEAJMTbdukjuecFhxu0KtWeXsanAjPTWckc5JwWIiiDfISwe0tQD22nyh05zEMaFSdV
id/oDrITkU0EIsPP9M7FWOiWvtnExNZm5jnvwZl2PpcLe+cUBexghssKhuSeWF+dTjaX2wOEDM2v
2v7TFqaysswa3GL/ytpeMZ8E3Na6tZ86KS4XQ3U3hdediq0b9uuhiXehgilwzKh/s67fermoqQ43
yGbZUtGUrw2A78wsoQnqzEa9zAw3WsaKbYHPb3oa35YNuKcOw+lslGBfUtDZY0WwBcZE1UdqsjOd
9gf/HG2u7AfCjrteGC1ubxsbu05uAMmgiygDJzY/p2S49SwFDTLi3wlxspv0FynSx9Rc9PhDClJ0
INuRaryX71PyIS1ZbXJ0KBv4P+vYdoB5lGW+EZPKod6DeSeB8UEahb0t0P+QQwE70luX/NfY7heP
mTnKVTWDye2FE/lS4JiKmfKotngKw3GHbOKtY/y+ajMWIq9uP+Y03lFJq87sgIUhV8gR4odB1fOi
QAdvF5h0bVG8ds+ONp7ayQ2DcKJdN/RwbkoBAD7JP+wJrFVq6wdPV79Du6SipfanvnWfensb94Yd
iHS4m6b67HnSXqFAQlyN+TWk4+oPQm+3btZ+Z9qQsfmkAs6xA993tXnA2uRhuM2C2lGINdf0Ryl3
PVMVBoUq+XZx+MJgitB7hfqzljENJz1dZy2Us4KLp0lHw09GohVcR+KH4LLkxiPrPqx6ruNQf9Jt
VfTtRuGKaY3sJysbIo4o2j+M4gS7D4RX2CtI8nIww3k5YVoG7hsm2wPDLjqapm/3HHA8NStD2prb
5mA7NZ0O03tU4txCfNF+I+1iEwWnCYf2JLeTYaCiJlCc8xhudEKxqWnPs6p8N9Fo3rSV2Deqhx/k
6D5pY1wSawVNUqQ2/c7o0Tb+2Hna3ol0Ju8Mmzs63xB8wXmcV5wi7LjarEFvh219smeMlBCa5qI/
CUlOhWuQ4JO4kbqqbQlxuxUvgJ7VVyDRD41hfQore40KLdya6aQGrGq982DRYN0akL0PSKNqJjkU
nKKUFvmRLJCZ6fq0mYiidaCHYzGGofmStfgUwkUrr1r1pwDSdFNUBk7C7k5WhmRhoMQUHQ2fqlGa
TQOAIYos2AZIJKcWI11dm6tSyc/hpGR7rZ+mW81Jj3kE/j9MGnVvzyrZrzk97HTeNgJ/I4uxisNl
J3GksS8Z1IW+y0Uddwv5GC0F9tAeyeIKv+OCEdtYV7CfvC0G2hwafVut1WuY8TisaY5sR8JDFZJH
lhQBgsj69DxN9qMmQuPBzMWejEpzO0baY8IsajeqJVHEMNyEZWtb5NI3PYN9TCDeSSEAYQ3q/qLR
IbTMfg6yUFWWkAGSgg33I4U16k8NEbGgcBkegoISWs+uhcgdzcTVnREB6aPvyg6E9D5rcxuvQ1d+
tLkJYJuVprSB6k0NHbIwlluweK2v5SAX2AiDnoC+vEcHorKUvGNvJWBoKJWA2XvjVwljIG5NXMPU
u7bGpxYOGtSo/KO3au1WA7M6FJ+hamXPeZjfJ7nxaeX2RlZEF3o5jvEm3GS1F3Tx8JBzKKColc0S
6MfulxhZx4ZmK1+UuvM2JH4GoRMXjEx1OARcl9Wq+SaUgMLUg8Nryup2kFjs9f5mENW86eErs06x
myrjlyFVWH0NpH2FF27HZcf5TeBmeTaT5K0SXJcL2tVEesAtbrObgoN6Z7jmjYoyaW/U1NaDGLs1
5CmD8mmK5nd8nAFJGb5dgYJUBVOMRL6GepNsvEy+tXoT+iEtPJhS8s/QVPk2a8sY3IFs115C064u
KZA7nPcbxwlIb4vIC+laRLfAgNWGN6uXnh8RL8P7TxlDOAeCOjGzmjPdYfVFpbpfO8B81aiROLJo
E5P0Xq07IZ8KYnsh8tkTPScLtlDckQzI4oTLLLyZrJKkgRYTq24Vvi7IQal0o/ebWSkDFW4Qkk4A
BZExfTTI5GU2VgilnDvRqObW9mYrIMeTMYBXPWcJJSCxy8/dwOdmGmS754449yooDU+fR4Chw5Pa
g3au13iKAU1wD7EUVuYzotoD5h35Q8344BVjwVmOuep6i34KYs3//3361Yn1+4tXS+Dv01SUQr5d
x7I8aGkJamJ5xuvvVH+NV8v39PHdCezG/33FMKvQ4F2/T6aYH10f8D83f5//70+gZ4PE2/8/38Xf
N/n3FbnetfPmf++JzDBdOzVxCge7MTg+lvd0ffW/b+T6avrVkPb7wrhYKSGuv1pn9tz8/fz+Pvn1
3t9nud5SHTwQm56DdO/179ECLXeLVuzLYtT3UsOXdPWaXW9dvWb/3OfOM+aP399JEVnRVVucar+P
iZaV+ve+lgAp0GPm7nr/32e4/vTvg//rcdcf/z6NBYUcJECk+ZpNH32TdJpG3RDd/r6RWleYQFyf
639uipZjdfP7bCWGsUAfrUt2tdb0GYhqtyP+ZLHSXL+kix8oXr78c9/vt9dbpXSOTlZ6xL/+34de
b10ff711fZLfb2eqUPY+paTdwiN+f/D7Yr/3XX8lv9qB/uu5rvf98zTXbz2JJ1NrrdinA7L9fb6/
f+71++vLkQmbzv4/T/P3l/7raa+PyWbvxmu7amsT8ErKBWWZZio9uy++dUJS76zlyz/fqqMkX+Wf
Hw8quW5ukHpLx0UlA+/6oN8v/9ynih67/kgqzu8r/PMyv4/956X+6/c0L+Q9/T4X+kK81Dfz9e7r
A8xqYAb4z5P+z8//eZHrt//+WPGKajel3eY/P4L/el//+TTXX/x9r9ffud4XoyDbDA5g5GTx3/cx
MkKNEdqqHCSjD60wGnkXySEJ/i4Xg/GsWISXQJ3Xq8t1NRCLozFOhdibRuYQhrJ0HwoYpBm0g4Et
m20oy0UMqrOmfUhcB1umv81hQoZ0sJZbdOsaky22XW16LbO2/M1nPaN1prrFkxo26s6L02029k91
l9ByVGhpOngUVyPAINQLUVCF/W2riZMFGJ5xIjVzW0x3U9V/mwBOM1BRiNIkew/msPQA60WuO5EM
VKNI09VwW2jqt5ePT1rlZUFcI4ooRoG4qCExXQuTjV5QJUXZqRDQPRrgibhnqvhoo4I6ES/sx8Jo
mYIU50JDC8AQ21p7kOAPKqUwU/QKwKcM76u624/q5JBuNqv3pmvrWON4Zzbb1dF5oTRhayNBRwwt
hY7ugmVNIEY1xMaBZmKrz2e6FuxV2Ond4vC0CWGclE0IB5ByECko3hd1mC+Gme/Lqjqh0gUb0ppv
9UDGsZggF3d9srG4tlOhHLE90/aMabuxYxfrttxPcXekK8EeI6UNqKgkK0UpZj2DKUAozSQYaj47
S0KWcOP4KWKGOFc6YN/Qhc7Cxrx1p9usH39ahw/G7b03ZuqMR3vvGBFj4Cc5z7PA4ckXHjGFq0e9
xxqaGyn7liZ+qfufFAIInGoqgnG23G04rxylkjupM/5WIJIkps0nbdJOr9rB3NTj8EwtOQZtrQo/
l+23k9wV0UKjRGu7ohdUZltDmaYHXcE/3BETR7jy7INaeG97L94wvi92lUKDoOriJnBnbdiaQIVc
NBob3eQPj9A1knJ0PyYggWGJq0eoVMsMSSjkHvGPrgIjBqvKDBJKL+ANxgacS1JnZx8rPzIs5nUz
npYjSE9tecrj+Q8jbMrklvFAbb5LxQnPQu++aoyHPsZdsiwH5qDjhFQujkG/mGpqsp9yjowphnWD
N8Rs23FNNlhgmJmynTNIErYktpeGLDMcXb6ESYaY38ZjWSK8Ij2cN8xr2SjJ1qUEyYUFfoKpaKGj
U4ICsNX9pJFUVbufVV6axEtGH1OvBNIluGLQqMs040Q/IT7EJVYuL/6GlAqInCyDDYb8V6+egACb
O03543ikyOiJkewNjehsL1XvZxmC2Z1yUvH6pwmHdKx6x86l+hYKndesB76vZF9ZrXXBXFMY03is
AsV9JpKFxL20CHFJld3a7Et6IYo4zpzS/iAHmuKadhuNdCcKpq+d+mHVJmUPJNtN1zy2WX1BTJ/7
Hp1K26veNNmfmaEVvmvIIJf9s1BD4ivblM54qBY0aXr2G9oIoy0SIfIpxh2pE+8sU1GpkzUyssxn
XKe1iW0tz9kjtUWtrssUdAWQrY2qdTvNQHCZ59MLwP6PMKobpsbiO51fZ514JAd1qJrEzO71i1vH
Fwi75aFMJImjB2JHVbv3PuTYuWvaVWDFSXnDowrQX/8pc/TUqv2WDtYZXeYL9OEjcVqRX2iEMqro
7+RsppseSYus2mOIPoTW1LTN4theJXMZ76ZPu9/2Yf6Uld271pXMheR0Z6bKeujwDNp0EjFJsHab
DMJqOCVa2dFgbYZ1xDHhN6JDHZd+9HxIq6ZCCIPNYl+NWLCwadW+ZI8Yq9TsDn6fVhyMKmgKK7xH
jSI3A25tfxkh22OxNkqwRqVCxyHPXwfyiNaaly/KeNoRbVu8VBaUsgV+kUOrWpMqNa/tRqUhMzIR
Q2W/ge38bKf6fT8uzemX3mbqWycZVkoEEYn+LZTsu0j0r7aGJ0vD1e9UUuw7p8AxA8vJLcLMB7Zt
MXBjqhVP0auGSmEs0HUOk3hU0/pct7j1Cd2oOhqdLQ0rfeANx3rgtVjvVKk3m1Gx6Wuq1S1zq1Ui
bHNtOBH71mjcCyKP+I+UmV0F6EVoj0qSfFNt3zBVd1oH81AuzkVGY8tw9nVtf7RJtRHkZJP+U6xN
Nd/FGuysKJRy3Q0h+g93uCGLBQTUQkzmqrvpjBRdOylBa1thdoO4b0LfAEIoNJQvt2bAF/bj1kgM
JgMDGiWHyL6xeTK1eevIwtwKU98SBX/K4vJSjmpgajlC9Bh5yFTnb4nFYaaIV08V6U3vR7G7sqr6
AQ3wEwFQz9MM791s2ie4519iBLwi0NXQGi6gSdvReCIxy8louGotUlbNBnhXIaMRLZNUwVDGNtt9
FqJQSeztkEDYTlCqvTG1f/ei/MmuuuNoW6tUHRC45oBk8rds5JhIZRvoHbWB0R9B3Pk5Qa8btaGp
lVX6XUIesdFwfmbIafMdu27UhzmzvmSwkdiLyefcfJ/k+B61zASdHEmoK2gTJEx8C9hVTnIx6vGN
DMM/KUPaPjLIFk32nVk8MV9lIqeKhwpXaZcoTMczjS9G/GjOCFLEnPQbUiI6QDzz1vSij9Zt91GH
LYfu5qZ0C6Qf0vnTmu0M44zBeSeRMJQm4ycgYMjchlVdquU6XDxCsrzPooVphzBigylqO9re/m1B
iNIgc/diZEyPSS3yIY+IVZxwbVb0Q5137JfDJerD0XeLjrqGYLSqnOwAyk0tMB6pw2vHm9qr1UtS
ZfVKnfJnr1EOrHyPSQMVquscPvrorFWUCZa+lemwG0UYtDsiPQOyfCwWCaQSCZar1cCY8D2eGAx2
TnVO3EW9INuN2k72evSOmRCPeUfSHEMhTCqcvYMb/slzEiCzgWiHsXlBFXLUPXnXubnvdMN9JaN3
q0BM0Hm0odIhf3M8D/0BZk+/nWlqGSa94ZljYwnVAMBI2dBoAxXNCAtcPXJKbk3QCXvCpEJRnPEG
oLbBDIRnhtOle7Elbbk5hzXYRuI2h+24wuXDp2mi5zQKAs3s/E+1GFcKCeml9rpLQiN+18RMVRD0
OLgW8BigOy+j/oB0K4YIEr5jg1mz5OqBXdSB0/Yno/FOUlSETcDsU/IEzxejdUNBV4CFushQp7oR
0DVjtmjyG3zIDh+j4+AgKFBZrTvd8VYtHnb6LExWi0f01BXHHGImNNQrq22SB9kDQLPlExc4Ksl7
71sdu+5IvqIPkcnauaF8UsyJ3ZzXvaP5XU0TuA5t6N6bFmZt7zLVSCZ+imQup0nTMBUBzUkqtKpw
8lCE1WgC64jxGbM+BKlFBtu7d/funL9AgfAqruBdX6EDpzYm2gNfJyj+NDma+LH6aLgdvZTDpU4e
NJafddtxroVhxpiwPkaJ+HHahPa4xrg8My5h654RnHxqI6qUuWkpvTEJhYkbMO49dRG5cRSLEU22
3ovOlCCrtLFOepI9U2s/u7ZRgR3S0Efr4xddKYYtbj+eXY9LjT2tM7f7iKqEq7l9r0Qp7XG7Rrpd
c3YMREfTu7X6gmkT7NwV4BHHt3MzSKPkpw88oK+W0JoVc3dokeNwscSw0XTSR6cChlrisA+2uzts
qAx7lezOoDfOzPWTlli5Zcx2W9czU8wZVAS6XKNlvq0BaUNB9MlOufYtMJXrWGPi73DQKD96qH8k
ItuHNtPBJJaHyjwDICaEIkZMnBcUorNFNkabub6HKSedrVPTeU+F0v1htGN45jEZAXFVE2HdCCyx
Gm1kHy3ZOiYikvptbNKbrpwfZmNhVlXvtamgVvUQjYH2ulQmktGxCi8uCdDALCPqTkz5aGUxgLto
OVQQAohTGK/Mux6GaVJaH2lXxKt+mEgmsfXANKYnXcW8lHIGxnzCmZlEi+Tsj4WgZJ0D4WWPGGs2
SpDxnSAc5j6X3OEsLYoBnKnG52QO5jkaixMJtTjjbFenHGtPbWa9QOlAP9jzpe9f9fagaIGtjowB
LOXRFAQgm2zHWKRgAqkuPtDp2V28uwO4vCxjYVOMgxG3b31sfOq2MgWh3j8SfLmZpEbaRpSTB9VQ
EYKqTrF0QUGjMCGQKM4oqAwuFkj6RGb8GIwrVvbY/WGofV03QY1auj/p6n2Cun4V1846AwNLwDdH
iWPpH5br/kmYL2EVFHtDH3b9BIYy07WH2vKQTmkQgjyCTdRMgCCz9E2SQBFEgLUb3YzBuD75GqJI
R+td6oC08jUPCQ/iDpJTaviy8qAgUISjTxpIXl3SvDzFqn3TN6RCCOrnAZ4JzXy9BhG9WP7S9Uq0
85lWwGtlfk9IkqpiTsnoQExmtN29Uw5vTjt8JYXczQy1bV17R99JOJEB47ic61U4Ntj65oGBAAdP
ZT72mXPPJJWmdlqcehxLCjNK8KTeW2qhP0H/9BTKh85UGYSydScI0AWNBnmHodIpt8yjqTH5BPWz
secRo4bq3FbsOnrAEmTNq3eeOVz0XrmoXlfC1ZwecLj1a9AG90UI/LlPwz1brVfXe3DptSMyKQDz
Mkf2pUwpsCkwoc1F61QX62mwbpCNrfqm20oHyGiF6zm/1DhAb1TSezgm/aaKjc2YauzEegRv+A3K
jaLbdJ4XPCEi9xafX5TMG6/De0rK8FCrrwvdmugzWEbjtBVjGIg+x/RSOx2SKvkVA0OeLGNPfYEn
nAJjSfCmqmT3Ndyq2Z5K2tori/KkTzwUMr3Ny5DvnXtkCBrea1kbaPDc9Hty4tdYxhuC1AgK7zvD
Tz0d0dX0Iswk34Q6cem6uyp7omNaXC12ymjP7F6zkgl7yLRzHab81zy7QQsDCdttNCyczo5fSxfx
lZ1dxpGrtyUQtFYk/fi9LX3PbStyhLoSkZB3Y4rvKnSiVRZXZxnFgZFZCabX8VBl+icgCEL70o5N
G3rkWn4lw3TJULERzuZ5q5oznvwFgjoMj1NpGNpzOQUeEZYTketoPSVBKhkIMEWEpGmEkMr7isQ7
m8FASC8kSb5FmB9VB00TWzCLbb1Vreak3cWjkCuXOnvVCP17MDB15BeN2fUW4du7g5rFmUf6J16x
z4zqWzADChyRf6c5Vt+hH4Jaj89zhFAV+Gi2RFlDZp1vm9jbOaTLde+cimRflx+JHga61f+AZDmH
Hj6vhDVKc5pN0TvPnjYepkZByVGzixckfPeNia6M6Z/D9CrzdMiptMLjajrmiC43eVJ2QYKA0WbY
vKqq4ZlzFDWIViFyGUx700TTlsetiDOK1sSr7LVcveBBVdYJ079nU0c7MtThvYy/vfGldo0X9DNP
TtFRbUJdsdBZwM0KkxWiDhRJaCkddgsUvJybaHZFva0bOzDeVOLWa814HotO4QNtHgQfHk1B417J
s2ktTeO1h/uhRSRUzWi1+M940RELwVM02ztt0b2ZEQhzVicqAJsji3+Hjuas7oyCPhyux16/8+Lo
vvrDwhtGiPlq4zjG/X1uslOzG4Jh04FcGlN9jcm8BJEtzlY+PI3oFAJSnu9S0pkMDx2Zy0zWZAy7
ZhMIj5rCczIetQ+k1B8OzuVW5cDMrGcnth9BQhE8lZxib95mEgsKkeNtw9kCPh/RyK411NdOWp+K
gySEv2uPqSrAjUszJuX6T4YtCcl6v6+7c1bbp5YFwDNJnG+k9hYum1dXiY5zg1ZDE8dMt2cad+1X
VY+LVuA572q0DDFyrQGgjqrCbS9CjhaqmK4U3m5WcVNZTJBFKD9Ls7+v4m6GD2Cxp+kendw8ILJo
fYYU1FRI7V0mlrwxRVmbRfqHAkBjKKPLlZmKr7iId6mV3TR4i9XM+o7dhj5V0yxMYS0KxmSrT9U5
szP4cxBgq37ET6KSmCWsj0xrbxqdSaxnkf+e4b9NpfEZh+V9k1hEFqCIim8daAjtPBxLBfpNZiPd
SMBfDMZDKBXcGeHPXCpP+uJZw7HzpGTvPRoHa9ZJXlbhJw862s6iWhtS+3I6ude95BEiTrQXZfYt
w+XDjvP3SetfSExkCTNwGrcLNT4ZzlM2nESaPGKh+KCE+FAXmbMj+sCqpveuighgULmQK4WXgUEX
pj/rDvLm7tqpHLcjS+bamGjNqol+g2qdbkL87mEJWmaqxyKPDqigH4gCNVeOqrzN0XBUa+8m9sqT
zhIOFGUrhUBiMOioauQmGZLXJG9M/6e2qi/LyD/DqoLcp4v7QoET5xQsLjbumBDzB5kmczlsQmyv
Nh29PNOqg5EXj4ghV6WDhqRE/TINWJhiLXxJU1SxoJt7jkbnkMwg2NUKMb0ioq1dl2RO+nIe05Xj
JFkwR84hF+WHbdbvSMf/D3tn1tyotqbpv9JR181u5qGiT18IITTLs2zfEHbayTzP/Pp+wLu282Tv
01F1X5kRBCBACMNirfd7h0uXeqYTcp/yhFxROxiO0K6tLD+FLdajchXZRk/YtoFttxJNZ8HL9lnS
TW6pKY7W4vTDK09wtAS/Tp4uWJTdVutgmM986sFEYjf/qEKx7gYD8AabJkbl9Oi4i7OTkjzhILMO
kvymCprnoIP7Ot+C01jKq4zu0cbXuVHA8s/I/VwQ8WfPaM4gtxev9gh9IGSX1klytKg4JGp63wTy
Szpgyp03Ad3avnBNa8LLmQjVLgvvYS/wHhYBZQCPiy2jsXvyBJ+LJvrB6PehN5tmZ6AHUbJpTiBO
nrXiWBXeC92DdhcEdFE8gPqjYKpOBY/KhmwfY8WEzbtATIcYkakTySWe0aNASkchnBlrXocUbHdq
jU1VhNkapkXPmB4iDoIakHE1ibdZdcKljgIBB8DDSvjBuBe/xO5BDT1zO0zCuWBUvvPTGBDT9Pdd
2DNoFKqNMtaCXUSQ7gviFMc6lfZCApe5nEgx9WODgZqJUWfqSS6Wr+VOE0zo+Lg02yjA0jthrOHU
4MzhLotf67x0G/FcztnzRhLGcIELmXdVozGMT3M3CQg4yIZnUw1PFH7ajW6gqSqtcZcb2J2LpvGq
gyNLCKhXhtIKW37PZpLoqLaqB9JHEC5Dm6cpqWq3o4de9bzDugoAMmzuiyF/axssoEKdt88k9DtV
6izX8H4axojZS0JpqAQ3nuqygy4Ji6BGmyK0Y4OEia693kufqIF5aOhhp573rkRYowMRmWtclVQL
iTwp4fwmnWbJJE+on7tsgQBp09wanvEjsGTEL+TljjTCxFbslCk8iiqIFRm7Vys+t1AR0Aifyvnr
wrkCo+hSCUH0tbfMJ1PFEcPMtir6G7sbo+Mk6ndpcSkibBhg1txnPgp3hEy7qlCBNI0LGsZVZZgf
5HMYvAxx8tKS22guHVhCCmw4VAeVREhUEApPhJWNTis2+7aD91j65bDKRyhrEN14rJVd1qmflqgx
esM/BZ54OUdriLrXriSjqLmzFGMljwjvsJC6VFH3TOgi3aEhQtaopD/7cKpPTdy4PvC2qDFSVnyL
FywhixaqKscKxOdwNE6W/xMWVHQQq1mLwICzCM2M5jG6T/snT0GW0pmM0QIfemyO9Hto8OEccpgZ
VsTY2YCWh4eMG4WidI0tWuu4waQuBmLBDUpzJZLTW9AXvVPPjLEfdDG91qmZOAKZg+tOwoLCF/AK
M2U3nKlwEYxM/og+g3Zxq4IcAlLB0wT2RPg7JdRKkDQXQrmfBP08aHHswgxiL/mgUAvbiKb+NiFI
THugSq+juEISCEK52eOtGRjDCQoOS1li2rGuS1ihdg9SktNRVUqUxTj9rMhTwPniI47Km8rK+m0y
zuqiBM2IrO6atGmh7lCYqifAJ8OI31pAPt42OS7mJYhZkgc7P+rmDrT8ounoX0ErfZetqxsxhbPU
y9Db5tKT91qCsCBcEui7NkeEA4gGEVT6CW56dEZuPWxeMJkD7GxFwXK7cyfMFjRpWzhWplX0+Sl7
6F1v7toSxC+c2p56GTeMpfhE0gSEmNC9Ww1V3N6WKUWgWqv50/T5AVz+5Gv4KpBxesRZFXwIWJO+
FJ7nHRIaRlNuUKrYDrSheGoou6MopREzZAONTXjKVPFiFariqmJbbrqRIPQyQqARZ04gq1jy+bwc
fF+tDz14e2wiaYji4UnHJxoU/ZGqGX//DPvZCUQWH/Non+TA6oxbU4Sv+qFSuk0mKpXdl1l4bAzq
p2UFaF8og3CouIvxAMMssIHuyQDi2bIyJ9Pm/mfeaIeJRICYljQJyQAlzniL5iyiCcvHvVrPNSF8
d1etRI5Fb8RET6iJtpoTSclU4LYQelU+UG9MGx40hlm69pQmyMYMKfNsU7UzGZcIrS/QzfKI1oU5
P5IXzGkBoEceYSWpNFtVVQUWXXlEX3ttdK6tJzU6LnsxHBoe+3U6PFU6v7jU+Eo5RmA2+ERB1pRk
dLO7apYmQQVPjyag5MHPb0UgFO4oCt38VZwgrnF5xBLB8fhuqRg3SkkTKs29LINaj6MTs2xHfrdV
GbivRCEVHLlVM5diMfGR2caChhkEHd9XvhF60dylMnHO0XjFjuFYdEaHa0KUw6dEWpGRzEcT3VyI
aWIj4aeaYiOvaf57oejt2jCJraeGCnBoyVaFgQWwuV58yE3CJRqjm25W6pqe+YRrqrlFp0RsOokI
qwYO6louy22bHaqMO1nzUE3xIOHMUpzUsaG5GTLioGWUnXQrNO45tZA+Bl97E+Wf3TB9tFl5a5GB
rGnlzVTr4p50FXBo7w3uHnurso6g+8HDWWo9FDSZCT0eXei7c0+NWUc/FQWdUwfCi1WpJlSFSrRp
76AUqIJB2rT5I4hVajqUvcjfpafDOIe4d3qsjGtdOaetTIcxXvPa3kWKN+51pDirkKGPmrV0Zv18
2AiFQExFeN8IibipzBtZFegYiuNTN2BQVYugwkP12HRURPQe3Z2f1dgAWdjrkO7B2funoG5eCF2t
a5JRu/DGZLTPIJi3YtcNV1VmONCiV1sFlkCffVvlWnDxyQoVcoWyAX2VvobPm3cvmEfA6fZOcRt3
xFh/9CaAfhEBwXe+8NAACuRyYq18OcNLP1IeiRAHbcVA34EL8iYwdK8CY8Q5LFR3aRTdCmoxx/Di
bmNMRb4i/ASEs2PMh2sc4H+RfYpK/950Ij0Wvd9KtD1unOV4fSbvKMo99kVcIpiMjGWjuuMXRdxV
6IqqQkvcQMHGcyrXsRBtUxFvocpTbsraivY5vGRbKfFHQgtIwtiB+yizpRKtTdD0/blAmqVWEFkG
rLOC9o3Itgtv2IhesLJCVBLiiUryjFlsxiivjyjLQP2tqLgRp+IjquGCNEF0L4uWZwcl0GuQazj0
lQAnCOjaS6bbYSr8AGvvXwV/S/UVGrugnruaMts0ZD8MA39Qg/SVuKpJYUOZE0ni5Pq42l3CeaKB
vqWCRSjqvIRO5UengTzMgce8CswHjAuGbQpBfBVDgQAgijemYOEsWHXjuihph71CeojaMOI+EK91
EfRrSZYN21e2po5mTJ2sqx8GmMpUYNp5nRJr5jGQSXtcjfG8HvJyVw71Q2cUkysjQHI6zJQGEtKo
HVOdwwukdHl4UBGbSJQaE+2vRCWOLhxtrA7LnpFXnDtKVbfnrjDvkowLmk3oVQupOjcWcSVxiCUl
+0OAF4iJsss+ulTeCMgPzIii8L1vJTxJDcryUSs9KXppwO54LcrMc4MBgXWOdVllXFIqYmsk7NCJ
Yc57hbDpKLFKuIivc0zLIkRbnt4hDc8xpW8HklNLzMO8M6ZkJ19nrMKwDB5sgV+sQMZwLsGHtoqC
Ts7wSZOLGZth3khKdVu2MTCMjhPHSP1T5b3kJw0jAbSZXncTeajGQ03p1k2W+hshwf6tlMyfhtah
PWyeBgKBUHDR3TBGGLY1UnxFmT7UwdxWCu6s0U+DsENnSpMfJbm0gJ/k2JAq7xbZ6B96pXisYsgU
DTeXXD8McX2wKhg+6DQdeOaPUoyvgWGpP9SuQievSFjLkedme7JxlMlKS6i/ODh27ywoP/siGh6l
CQmfT6a6luRcAEP9wDfAbQlyRimSbAbPjNZ9lDzgEEHd1EDJD40cOt146RSqB6QjvQQ3MFBoVWyP
9MOWxCWhq04YjyUutAwCprxLUVMgNsAiYolAMzC9iOZ/vKaZ9llNw0nF3oBeKjHrwQFBMkFkui5A
CKo3sYpOK557Z9RRLnoUIOmOawSbnbIttWYn4ZjUpsO9ME7SqYULJBcar4Fwiy+FRudd+ZRjBTtj
vCKEvJnAuWJeBlw30pjSEtJTZQaHhloamNubrDbNEf4nrb05boSmsdY1PsqWOufshrdJji+fT1uf
V26tSju9S3iVY5DsJFLxSoAF0roBuZIsfPpa+xar8XuDozJ3v+z2JX8XcsdsPHHijT7V2NUCQkYk
hAlCRAVNQc8n51iCqKjYQBio2Gpc5g7OMsQnWth91ESP/P3vjPcKveTaBy8ApgX0ry3S9HqGVZr/
OdTDXS0bnyRXXMk4uqcKgQtpJPhc9Ia6M+qy0mM4oEoze4c6qoDmWlexNxIDUpzadCoZ8otUnQ1P
ORSl9C55PTZLGTyxuZqVNcRTM1LDLCwrdt2gEz24H5XRNXiCMth7KQ23pwvPShv+rGSU2HhZD2R/
Q2vzUM9Xn5lRX63CB43O8kupbiSPNydtOkkp1jZVu9OAoQTa2Z7iidOaIZQ6US02Ph3VsjASR5tl
LjQ+H4b8SUHTdILJOg1Q0taZpP4gCOIWsXCwx0NoP2jTIig/FRiE0XFPjzpGgXFWpm4zaqIDbU6j
d4FjY6a7Uj/4x7opyo1fl3fowBxRy3n8Y3WP4zxuUuWcdIb1ALF3DS08QrLoM8BxDdFCs1My0vs8
7BRVHRSH7i2DMLIDhbFHAhFYB5ANe6jJBTC1UHIGI3sIiupGITltwNSB0wjXPTratQlabldgfjqG
uauScrkdjnjoGUp8jPTyligetLpDQcVqoIgxkG0Pc8otGwGDkuLSTKKEa3O3QTWBvVpMp6yot3mG
1Qe5besww3mnGTLSpqZTiH81EaVl5ohFs/fNiKQnkYQQGEcSBowO/jXXkMEiKT4Oxrh0ARofHzg6
/RhAfPgU9MoIYwXLF8K1MMpvelNeVLHZplZC8pZEfzchbhE8SBFsQu7x2u5vGl95L9SDr9BqDmFv
UA77acFxyFUNx8rO+jTG5g3wSy3NJyoo7pD51Erig8KgNPDpRgy+fDGi4RL0UKr7FraHtCv8JN1I
wAN6qt8MMmI44KnKLUqRKBwFa7NKvtYDfjclgKmWYrPSEJlnZfo5m5R7T4nuVNqUjWm0LnElrlVI
e483uWpGdptTINOxTIoi0EgkcBESCbkclDU0SpZMn85OAS+mxs9YbNJdmGNV3Ukbo2nolQA2WmRe
rAohOapD9UEA10dcU6sg5VAq75KybXloRqQw+TO8+49w0D7bLid9Sl4rYlK4ojBQLxsxMiwZtevB
O5AsBXsEZIBnwkXJp4dAM54iY9iKsrJDlFmuhUY+hr0w28vC0Wl5IWo1WtvjT7jUTikWvDDqyu4s
daORjtaI/TuU9ZskfleV2eAg3gHq3iIJk/n75dfJs9YV1gdInaRHK69gI1kvQYvqnErnUcAmYQXR
roU4Oxy11LxHawXAnZqPYtUdWy+//HfqwX8q9QBvSX25VD+Gf/c/8/Vb8/Y/Ppc9z2/p5z/+7bF5
C/4p9OBrhz9DDyTR+kPUxO/Yg+8YZUlS/xB1UWagKJJvIKoEHH/HKIuSrOumTpVPsiSVpIL/iFE2
/hD5p4iaZGj4YsrafyX0QNZMwpp/DT0QTVA4RVRg5cyJB7rCjy1+vN0Rolj/49+k/5kT/EgilDme
dAnOTBIjRqfGbRb7X2Z1o2X824Vtuf+a/X0DNXGB+ox20xNdmNq5Md2EwcwBtPLGzUDnGV9YT10O
btbmKrTjMmTUKtwEBk7FVWseq0ro95gPmY4gTT+HXAhvsnGqbImSo1sPcbTJK0G3BXzeeD35mCFW
MioIwz+nCKr26MVfiE57xvgZAqjXY3utwjaO+8GVU/CPlJ4Z3QkS6EhjitcpbrmrOuyxaVl+CX6E
vBOXWQHL9+l+mVUxJ+gO5pT3a0Za4JaEqvy5QzgH7X1dil8Os+z1y1VatlpWEhvmhvUkuaQhdKKz
xK5I1Kq652UWaX+yUdXgQZvzWJZVyyT2ZXSRc+7P361T+waBzvJJgsDoz1lV6HC2WfZcPlp2/15c
1n1/DemV7Lgs/z+z//9vXw70fVw/LLTdGBLz0/TkvYhz7NQy182Ly9z3B3VMYs334jLna+Qu0qSx
9fcu34dZdlkW8XsMqBHhWf53G0uaTkX19yN+rV121+hwQm2Yzy/EjWEqg6+T/e2cvr9vOdZvX7Us
BvNNgVkmIM1fv6fAUQQLvXkZLrRsZwWjjmKcx9vZMg1n/VEPuRcDrnkWCX22h5y2T/wqd5dVXxsC
gCJU+muTr2MsW39tNH/8vfjLx/GiLaLMw3hrmV22+u1wy+K//nj5il/O0m88H/wiBPmBB1Cuolnn
RCLdn2dY+gLmRVYvFGtqrvgJLsv5LLdbNlo2XxYnIYj2/d2ydlnxfaRJbzjIspwsMqq/JsuG2SLr
+t7HFCjGtanMaDnghTzjzY2UQevRvmexRaz2KcSa/fL5kCFdLTR67f2sOkPirqy71lDXvSB061i9
TTVN2y0WlN5sRpmF9ZEyiECnQhi3eK3ZxZIYac5BYl+zUAIzbAsTzhwp03/MLmuDxjiokR+4y9Iy
WXZctvte/OWQy8rl42XD7/2WdZ48JwhEWbAp/Ql2Tpfm791Y4tLsVYdpzigTswRAQDOopCTNqzk3
4stEqQcadWJQmFKaIXQOziK2OVWDefrQ73srHPaq4enbbBLXYKTnSS0fci0B/esqZEeLokjXjlVa
j7slr3PJ8FzmvifLOiz1inWObwXFUK7HVFHaY8CHnYdQKVeVfFXeE5K+DapScf2AhNMl0jShqLMJ
J+khTLHYhoJZi3uoZAx+tVsgQ/rAcyRUE1YKkQNluF4W06pcwZ8Ek+taGGJDPO0juW/ogJkSATod
aZ76HEy2hEAaRNAC8bQYOJX9TmqfgAreFLOVNmkNiRGKBx20uooJC2x4Q4iKtxmk6d4D/YX2LG4h
C9Z7S8ToWZtDq5a52qxUsOuWxHraaDPEukLTazh5YE880DTeoM8wSZbZ75VhJ16UPpg2w/wELZNA
43H9XlzmqhEGnZLOwBUP0jKJIV24RibtMKgYqa3porgX/EspNoKrV3qxFoqeR2BMa+BJv65tAX+Z
rGpvZKvrv25EZb5jv2+/ZW5ZVyYVAuJOxQrFEAEn88TFKqbeL26sGqYlf1q0LsvLJ1++rWTxjVuT
aHroGcMeo9f5L6wUNHjYsDrhshzA+dwPpcdfpZc72NVGozq11+KPBSq1wn5aoAI2qcP+a7Yptzgm
y7tgmjZeX6l7vzJh3RdQixmPrswgsxD0S+bXBAGX2o+8kNsIQ7OqhgSmTOqaIllFXVpBYTRMmBYZ
oELUvklQ4EEeANno0Wyl8RafzvEeBbmC6e/98GoGLukNZr4imXV6SrbCT4YWPimU1H7gZ7V2/BEy
mL2BGV/4z2CjxQAfbju2z84PpTiXQLf1VkbEETjdINuOgbhLrh3NJ9zd2DLoDKezL95Io1OqH633
1qXzoSOMGGCVZU4yrJsn7LkrwRGDt1Q5thhgQVwbDq25TfxNkK1xBdTzZ3y80ukTnkREfa8IqK1u
NH9H5XR2DcAFIrY7k/Go+oj+R9UIVzh0/tX41IvdqD3ilZG31NS3VXTKcavG/iw5AmVB50zHg4rj
UHDCPKEQtyaEVgwxOlsNXIzvJpwGCsWtuZyyAJ1RXamcFqVpoBRrJ8AZm2zh54BFtoFJbN8+V8Ma
x0OO6BUXeMlphsrIFtrjaN7BsuvbawqduPVviuYDGQyZcgcDcjaeqLByQ7S0lEvXWbILBA1y3RZR
Mz6PfnxnIBtTbU88+91eN7d1alO5V956f6Ie54otuRQ7OT6m9a4r7VzEpsaGyhdwfRW8hiiHr/D+
AUuAv2IBTa4auGK2+Fw9mcJ+oJz7M4LeR3/tIp3Sei0kW08j6tlhGJ+TnTPZ3VN0GCynv/jhWnps
TuGasB4fvwpohQqw8G7Ud4PiFgFI/EqrPvGvmhLqRCcztqVwC3Nfn46m/B5N9CNpJme3uaNo3ebC
OtddE8PFaV8ZN3F7iIjAmXgulNUA7BXFP3P/Sa1PPvfRgVQYrjeDWpFgbH6bvhJ+QsY3tDVtmMBt
OgR7cl99DGf4A3buRB7UT7yWVahH0DSGNRp+s9lLP/PqNot38CMU6PSlzXUSUGHiDsXdSUWxNHeE
xWOZiv0ppnccrHklpkoDHRw2eYaflQ2lRrPsLILG4uBp0OOiZR5AJaRhLR6LO03ApQL/qv1EzThY
1zu4qx6QJqZ1+SGZnB4f+OYI4QS5EdYq+DOs1OMUjytneB0eg4rCiWQ5iXbbyLs+wNevO0LbwVod
xWIE6xYacwK/ZNdPB51R+2f0CpCpY4QEPieLpIfd9enRoNr0ACtPFV4gw4TGJXyGLa5M+OXtJZ0e
uJ2+WMq+5lHwUZ/eFHO8RXg3ITeb0HPw1JIFIYYFshsE0hu1pZJiowvq0fH4ayQYQPNVvGdewlIA
FxOcsoRjVL03qRv7IPvSQ2teKHtXlEysFZYr+gfsF+sRAzbNUc74vOCIPJMSLZIY6EE6hbrpXyCn
6AaSb2QVmxmAquz8GZUHXg8thGB9LZZrjlJDD0Vjl6y55mduZngDZ+WAtGqbQ9VsNrzHQSPw3sCP
dAUMOBg2ZxLCfM+drnlk4AR9oDi0z5ryXLZbEL9m297JH57ixNWWU8PSqwBUx/OpKlzOycOLJz3K
ykqHr2D7j8UV5FcNMYA5JAcRyx5sYeR7arKNCOhTUcE+dv1RFzfBexueJ2uN3kV4S/hzlY24GgW3
Ds/AWlDKDESpj9k1PZX74KI+CE4z3QUhBt9AQK+KcgmgceXtSoeEJcECWnelqyQnaTgK6qnyDn5J
mYOop01pgqke8MOGiTZQM78NKUyoW0SDaDZGRDE31hVAzPqRP8HRgs69hWd0T8BCoe782+kQq6sJ
0PBqIZEaXURAfezA8QbJwhkyehYx+JmcEK+uztrWCe86CPioAdbxzDBcAZoFx0J40EhjmR7UCVDs
tmdQWr9Z4rHBZIQcEKLjNf7IgLXoKTc+KRxQSvP7hzZ4GKe9aQKTNnaILCAhpgJV9b0f/ezHlw7r
fMaTqBCuaV2vuuYk+8jdsJ1jQcSUzRapAZh3uPYnmK97R33YdrQs4b7Afbx864ujJOBm7nKF8Jqr
zBXmAmTXZ2CHwYosLgvRKfPSqvvA9i1aXYLnUD1w9PjAgCZQEHpBL1wFD7pduv1djoWivJ4aXP4x
VSW3w03WsHsptjfv2ELmblC5xLM8iFCGbH0P3XAVbQxINmtS3+3iiiRCv4kdbJJvFRhzm2idHcYb
vXKUV2/bQPeHNeNwpxkOWk3xg4pq9OTjTm2L98a5jxzOXLJ5GIIrtsweHHGEBo/qjflRbCkynT6r
K4RZ7RyhFPBxo7EpRwrcsSwIjmBj6XVXrwfb26Y213QV2NIq2Gh3P1afhdP+wNBxvQvElXyjnLOt
fDPSKNABeEQZxhOTXaOrqKwgEFRX7Q71AyB/qlLNdjz0cgg2nCA5sWmfb+pup+PT4yog1jeeAVvm
MaEIF7mAzZqHSngFJ8kf7GBNTgp5qniZ+r2zg54FbTTAvum1dotL6Awkx4muX98xXJoh+cn2q83o
hHt13dmI02QgXeQW2XnaKwaypfU7pG4bGzeZItFGuu5UNAevcLeVIzEkW9IX67PwQ3ySMKZC6fnm
8xjA8rjVtumt+Ojv4xMiUQg1xDl40Zlyaf6YuxFn5Ya35gslDj6T0E5BU7Wnd4OzdqBoI6UL8h1G
Tz6OmnTbiCLg2lIRvYUaQQmF4BztKvKEARMxenqUHmT8Oe/lJ+jm62zT3WgQj1fdTXzQbYV60GrT
EvbERbO1o3Ksz91NtfPcV0zrpuN0LM/KBnc0fwtZ7YiC/MTjjbQvRlR2HIjkeWg83hkraFuESWX3
bJGvcEI4T0dtE7w0O63jh4+Ouff2r/XbcEzPw5r4HtOl93GU99kRbfu0oTJgx7bgJGvI3qt2FZ08
G0B9Dc3wlGysDd5mN81ON+3iIT4XD8JzeDes27fogcyDByohP8un3il22qrAqX3VvPhXyMiI1R/w
rYbJrUVrpmmzqtbShrfGlZaMW4crjHo4Qf0MgQQkfm7D+5vprjoSNlLs4rOw1dbGUXso1vDG7cy1
bjI73BgvAvsSpH5CSTC9tLZs47Rt00JhBgqZ+0VQtpDBeLm8pPwq13fplOySA7fDU/TQHPuf8dl0
u2P5ltDrAfl6Fn8+p+fwbnS8n8FL9pFuRa4EbYx2wAP5hA5itvS9z+7bUybbm/ZVfAxv8enCVpnb
iocqXD2InxkVS1sc7PGREumwerDe21cMglWHBMHbdGu+qY/VCzIHfALos7xVL9EP1e7P2EsO9/Eh
PsiPut3dlLfkpDoUcleiK5+Y2tNa4AveC3QBLgJwO8OSZaUdja1uYzv/PN90W+FKjZPmrWVMi5/S
K74J7QmGJiuHVXorbbMLr8R9+cm9mj+ieNhNh2hTP04Hnzamueaxk594O8Wfy33fXKNLgMyatwtP
0Xo4pPy9onVDNJIOr9gmcaOAwkpcAGPST3Jcmiuf8TCF7VqXDiZjFC4N/rK8sLhMwgoC+vA+vUf3
gmdHMWXdFXaCkrhSR1ej9gyT6VF4F0+0y7qtbYYdFWSelht972+H3cAfZDwPH9ULMh/iqjbc7xkc
W1v5AZF/tPMn4ULyzMbf5ryRImkLdU986pVnCHo7fxfuBod3cYdfpaPshZMC5TV0jLv0E6miVq8D
6yOGeOqvUplX5nATX7HZ1a1NcDveia5xmY4t0Y2nCn8tDPJinhXxhRqu0229m8/wtudSY6eNBQSE
F7rK++gS3k7XYWkAl1YCdgmNCnZu9WP+6VMxJ6tipb237AhdGzdx2g9eg+/9SacheGp22XrYSQzV
3ppLubfeUxhrkPfu4Jebb8xVL8GzdqT6P8xnPR39yK7vugbOBWWuVXdvXMXH6gLlgBDb9HbuH7xK
7+Urp0jNCTVV+dmNx+nKC7F7n/gzQiLJ5saYho0uAjlBNEujg6kCCs796LzD5YKNsxrulDOU3RXV
GDuwCWO/0Jbymnyd0lM/ugjqLjR5yaU/cV3jrWgT8HpoIXZc5H3AE0oXyJZexR0CWf1oOeaOB1/F
rdNGBrDOtgPNje5aF9EVzzmy3rX24F+rDWmq4FXIoXh4/e17sC4cDU4977ThVj92q5wXXnThvIfS
kWgkiTLbMBq7Qurw342P6aVBJ/ohvWgXk3d3tLHO2bU46LvmENS2dSdH+NE4beTwSpNv6A6Cw3DT
Pg5bhea52vU2hm4H6d50S5ceKkd2b8y1dkefov80518Pi/qAE+22/exoJ7bplnKcLW2jTXQf3sa3
2gEp8t2mQpl+lbkF4tUgrOXHjifzlmfWewJb5A+ofirUm0NHfBrfxrfipnqI79Jzc8xoBTGQvQQP
xr10qRJ72nl7rC/P5q3o4DH+8h6thTtstnmcle38Xx+w1VyFla0/yW/JjaA5UbHqZ3X6qulsgcDa
rRKuYrpQNurcZzM48aYRn2rvaDYb+sV7fU/+o4u/cLFjvHBLXNOZbiZ3rfxIUgIEDvht/W548Pfq
zprQ325k05mMT3Gc3e9vY33kr4jVs/HQPODM6e917qOKJza/s66cxDuU1FUbRd2mnZFQ4uro8cqG
wtiI8dECuwkzELk4/SyTr3XEwSimrIMVgD+Zc0FhmZNmiGqZ+0KjTEw98j66ZRQCCKXOcPIyWZCo
78Vlzh97cyX3lCkXFGo5H1NM9m1gFevekO6xghh2AVXX0uvJcURZKuFKv0PTjMwtPNTCaweYI81O
oUnnlOj1tvBeKTHzVMNrxZAL+pkR51sSfC8ymLxbJT4D4HnC0IVEYn3nl1iPwd/J98scbDv0tngK
yQMlg/oraj6Z6wpVTbAlCqxiHxOHwFugp7lMZic0HDfk0ATBNB99s4Ke6sNixdXuLp+geSJnYcA7
RdSTRgVqsQo2GOogDtK8aiC3dh8EEuazY/wOVxT0RZ6deuhRF4NPgWoY5k55ag9xchoLnW7QfMag
WlQExEik/B2H5CR6BaaRU36WFYUGtxQuYLTbCkE8DSfnpPgK5J78OnTkqbQxjGPNmmspxlweWWbb
QQfSCFU8GhdId8F4F1x3mTOWYl1flofU81M3UoC/l8k41+/kCqD8e10htCEaesQL2dgBqUj9HBqk
VftuniyLy0REYkz8AiOwBQddJoUglDL+m+Ciuoe4rYX+sOCyX1itPJPq5TJk2gc6RtUFgazinNE0
zMjw+Nec1vpgn/O6ZfLb4rLdshv5QpRRMP94lcwcoLv+jMUaKoqJSYBBAxDjEieIvGcaKT9IjSzv
reqcNAW/awCk3I+WWO2Rz8GEz+H3eTtkNtFabrFYLVVQ8WKu2gw1lb1lLjZhj2RBvI6m4QY6QgYX
nQx2XCOhfh9wlLi0WBxsYHzDdJeLco9xfQFGqj8ZstnuvpaWDyxEGuvQB7P/ZeWy39fyMtsNUMYN
VEcTmCtm17xWAJEbvwI/rmFdUhtb5pfVywSNF8/2PPle/P60rD0Q1y5xl82+138dRWmrarK/P9L7
7NZsjQZXFBRGHSG9yClE7RTCsyMED7YcKANpB4Oqc3l5BhfjPUElqBU55UueaJWbW7Dv//psmfvd
FhASIR5/y0fLpFys/VQo+XiQdzImGzwxy06g181kf5sAImbiz/u7R+HX8reb4HLQv/Ue/Npy+fz7
oMvXLeu+Dv/99V+bD5qfkZrY3f+2y/KFvVHBfq/AtL8P873d72f2y/Lyhb9/1fdyqcHfky3cQL8N
Gb9mf/91vzg0esu2y0F++aav2WXt1w+0WsaZOg5Jv/g6/strsvwYvCC4AZdD/HJdv3/nbz/m78/g
+yum16lRHynTvdRzUQNz23Q/zZagy+S3db8t/t0m1ADAtX47jLQUrb43X+a+t1kOmy/moN/bfH/8
d+t+/5rlEL8d9msbQ5nuGuptm3b+feZSgPWjMXdLJBTN/CLHBYXJ/Olvi+g3YPfQPv/5iblUUZfN
v2aX7XOwJtnU8J37m0MsWyyT78N8fcv32fzL/X47sX95mGW7729ajve9bpirYP/NPfpPcY80RYcv
9L/+z//+F9yjp7DyoQ6+/RP/6GunP/lHhvaHrOqskjWkW7IpQf/pP+vmH/8mmMofOkx3Q7UMTTM1
SzH/4h8p1h/w/lRpJhrpugyJ6Zt/pP/B0RRTNHTDlGVISv8l/tHyLb/yj1T4R4Zi0G1Fh6aJ0JH+
mX+EG34OI9qXts1U3uoW2j41zqL/S9J5LceNa1H0i1jFHF7VOamlVrReWNLYZk4AAZD8+rva90U1
U/ZopCYIHJyz99ob2hljQRWcgVaCKbGLhoGxS3TimlL5mnTZBkv2Q3Ov2OZ7eWac2SPr4bHTNN/d
iXLyXhZ2vaj2uuKQgjkOWBywFOhmRvpvi4P/g5CndZJQtHskPSkbsFmo16kz3aKCbr+Kj4MtX0L3
bYmZHUlk5XTluHwTlBHlj9XfZREffTphke3puSYOg9ds+jLyqXgXgWQUYE7QpywmYf1XKbOf6V6A
NUyiOD9uhRueYymdNYgcPDuH+W9BO9SPQgJWZUvJGEV63kdxsoIZGB2NnXFJdhnupG147drIPcrO
x04QqXVFij0znXwCg+PHh8XnkA4jBLxZTx5QMtMZadu/UQMgpuE/HgRUDD5ps54xF5UT3R1dlTdh
v9fJby+gGVXoS1kkb/hTaXO503isJSBYHt+tSLXYZveSEig4v0zw0Fgl7vuAzCPRgLfuwFgxlGcQ
2OULd2O7RezqVvA8iDWnLZocQzyba4Gf6LO0TLZdymI3Lqm/qgp+fopicAoseyTLw2cXrJVf0wqO
5N8pifpzX4SneuDXbpQiLGExVMp+8eQqhJVB2hJqE1iYL3Odbdsk23tzVlwbe/zdG60wLZQLsJI0
eZ/92QGVhoJ1djA4EUHkmsbB352S87NkgN6wzhPtTjM6YiCaAJ4gEPeqZ5HCsau5+As1bqvkab5f
CpQF12a5T5z79q2f+aSSDLh6mDv8KH520sXkOjh2DSPnGNTcZPHfUZh190REhLws/i949/A9RWVI
S3HfgwKVR3jXGhSTSA5TuC+wKq3i2s7WDSbxuaz/BCZ5NWR6maz7vcTWD9i1bmtcsoztdI4fhL8p
a7QPsqfZHXi7Nm7P4l7du05LcloeH2NuL8Uig3XDr0VWTHXrHMfbVhlgEwveD0JYKmvjd4dpxh0g
fEYLonZWXdi89EsptyRB/UyTazalW4pjovQ5C3W1i+6vWjD5Zk2YKm62+83y3xfRgJBcLEwn7v0u
amWzu85AMpBLSMbseP/i06YnIi3YY1XiOgDuTiS/fJsQeRFY6NQf/Gb8r4rjXTYCSSsFoGLpU1w3
AjNrK4inAjD3tylK9f8lW0goSR2xByTm/a6j5kM0NrEU9YY4BLmZSDOngx7ZB5Pew7iRdfz7klr1
AQWU2QWSel/m0XCsHqwFcPfUpN06ssJgVeaWhT8COkXSR5Ag+GCsZriUjXirynFfiolxchXITanD
5fgPr5oC2d2Yu0SpK8iv6Wz5LFQIdqsMH+OwDLfwMB6HIUDKwRTP6sunaBD4tAI6MAaKxZhlaHU8
4o5cv9jUY70cxi7Zjpl9nzara14mhFO6PuOons75bBraswYNOeHb+0hZtDqkj/fGh8pc6tjbCnQo
A7afB0w1KN0VkSh3DGxaBC8F0hx8PJTcrc3k0yOHMh0ma5Ob/DvOpdpK/pITEcAsmmrem4L5wm+7
Sqaje/+SLkBXkXkZpldG3ccj5LfdL4peFD/2WcRHy/COSIbmMMGLl1M0gydhoQyWU6/BbzDrVP2R
8IRsF1kMBK322zQYztTsPGWmgOvEVoBVXv7geC2I+4lmrJJuwFoangOsDahReErAJ6MjEn4sHm45
3zCCn0kzzdcBBskdoctZKJ58N6ZhZxM5UEcLDPlNyOLdxhOpTkufvYp8and1gks4NSZiR4jXpZmx
/PuA8nPiAt2A6JTZwPEhJ5L0tbk7Eb5TrIf7pHMmk+J+EE3Cv8iMvuKcteZMp+ClBbO4S2X1XGHZ
fpwcEIYCoGDmCPE+i459i2DAf/8GsYVhmVcsYDk+TOs6ZDVK/3EJaF4NtZXtOkKx9tgMslWLmOpW
pSFAtsSmf1Y5/tkZ3D+jzo+NYMhfkVLi+wXSkHH5dvPuMRdVD93LY7hgBEllQ+J98NEyKp7H02z3
0xlME6nN1XhReeFt28VVDyLpsYfWHt29EEADBhuDlSajixXPLggIiGb4c0ZW3ZQSSe5b99heoEMS
UgpBmggeWPhym8h7vgze66cs//HTJTh1wx0jQ1w12gT1JJYlZssfCpYdWv2Ad+rSTbha0zJe+VNl
9pUTH4KAFFwXltedGnUWSK13sFG7dTtVH3L07TMh0STV4Ww+d2OpcSLJah2DU1hbYG43aZ1i3czA
I7qyfA9nbNElgrm1IbjoyJlOqAGmY0ho+UcIAfGcKYvgnIIEuqo34X4i5Pg4drTmJ52MLwFJMmlN
blaL2gWr1wHDfAjUBtFTlS/OKnXo5TT179bjFAH7teAViU+m8NXBaZLXwjj23lCRsU+o7rTETrCv
LRI0HHIkLjbfa/3vD/gI203Uqx2bEoSNonrKC/epXJR+aT08NZ3MbspKAdKX4/wYJm17oSkD8dYu
b7Wyi21qJ68ZBAPL8t7TsUq/ZIAdpyDu6CK4+pMh8aK95ehEvkZ6tKg1+L/xGEfF+C3mXW0b65gv
km4V2IpdiY2jWDW1InIDg70tytOofbqmug+nm/HkIYqsp9J0ybNv0LGMehAn/HMeDV2lAUVMkYdZ
ZuapLkpQxjnJHjTIa4fzFK8Qg+N4rr8tldw8K2yuFeMsFWhYhXE0n9v+DGKHdnSQukcVTZdo1OE6
F9gsusy/LoDStjBw1ORlh9jX9OM1f2kJqcv61PxSS5w9OWRvte6QbIIxRrLLkk2198IjOi55eKY6
HUF39Bi/HetTFw0u2qRt3si0udRlucuqUpxTUwErnuQCpeElX4QFk9ZAQEpB78J57k6u9F8CG51K
0QjrmtszDeWQrTX+mtsse6KIsJmQ4itVCK3KErVHT3cPB0uk3rQPzUiJkggHWag3FVcBeyacm2UZ
0Avwts1xN7w1zueCRXqfGR4PHbImF9HF6QJMZfEdMelGPnhqOA0wiJaXsSicM6zTajfanftRuLvY
U+EpGUFpONEUnPuxOFmJy+GrxuZcEmaetto69pKkSg2raYunj3OfBuCDZ+X9rvcL72x0HuxTIKP2
ZAPehUr+NrC+UFUG8yYPs2/BZeRalAZOGTbifZnhxpOewfneFd2h9huY3lpckxJu7ZJg2M3daUNT
Sl2qyMqO+bYUVn3qS6Q/bl9Gb3A6vtj6Hry+GN+Kadx6+Nv51VlxVGH0eCeGqE1e1OdoaP4rS2Zf
noVHailV8Akzu8q+cPdrjE0aqrK08xUpn+QfcEJeZ+XdkhlXKBs+mB4y7pAP5+E2KPpxR90sdpaM
GLYtGQrFCRCb5Y9i7yBRXC8V5AP6Zs5L1/PtqhaUN/Szj1Hi1bezqH+zXRxFjfbz34EGCI9L900s
xGcCdbGmSLy1sK1wr0/s6sPS/5Jlz9zJsbITnF+E5VFIu0x3P1Ej9DGb0WOEXRsQWDW8AVyJeyf/
KY24Bl2zJteke4QeGK7TuccoXED9UTGgiqGGYDaNXHTKUL3nTWUfUqLM1kHQd/tqsXchux3bFJKc
lEwTpF1/ZBPaq5lZ0DTkHOe4lkAEh6wOPlfLypNt21Akp+JjhhZ19rOMq5wilYcep3cImhn1DQBp
t8xBSCRLtc6aFkyqiuLPvElPRY3ed541QrNYwKmVTNuShlSdaJgeu6T85rukp3Zgwh5FMLFAjrpX
LyeWq0gM8KSJZL10cj4hRjzgB79lEzHqC4HD+67JoZbatjw4Dp97mfmbHmrFE8ZohuStzGC1gv+2
Sb3Z1thSdkE9/p28Ln+pKmzqkEs+WqHNmojM+gCdHLhX5h+WxbvEhAtsm8FnGQdoukyRPuk6fVZ5
EPDmoMfrvfIQWgdFWFdWknGECl3sUQgvWxaaXhWjBTsnM/4+nvt9n0rr4lrzueT4lGz2uO7A/5Yx
eCWYRfUpL5phLflECzu0LlRfV6yJ3IxcxEoCtDGHxHC0VFcc2iD4yc3ibGWJqsBOaE6rTEa7QkO0
tVTTXaY6fC7U+GqSvtpT/hJUr3ugs2F27oc+XtND7/jOCLhFhsJp4TtHg/c3SHHsDa4t1onflle2
G+qN3pE3UcJvmcFWrJpyJIQyAfc6pmVKRniENiFrGKxRYazDNHucmlg9pr9oQUCnQXhNAn2IGHNC
ItQ2gDvGOXoupDXup6llRqkL0iVC3NI+9pazW1+WAGIQJxOcMAXQJc2jz9nLd42I6rc2ta/0plmL
eQOPelA8H0CdS4mHgadWwlRYj8Gk151ph01QMVaIhI3KY+hOVqZ51Q1HvmlIw14ILlLVwodM4rpV
wmmxIhZm6aD7woDs9eOfRfnDSbsVP30bfouMGDHj62EdtSPq7IWcPVKcErLJylVWQoERMlTPBC79
cnJMxKAnMqo+aENOh43KKpH86FnnZJgC2q5Kbz/f453iXk97jGaw+uYGc5WONz18xK0Tot/sAWGM
c9KdghmqlSLiIg0c/IFDZc5Raq4EJjC+XZLnpC7VRXfVq9XcAk/lL2EMd2/wnSfbYtTW6+5mCcSH
cZLJkFakfwG+fm5KCr3cJ+ggDxmxBhBcW/i7DSauefT9kxX9trtxPrnwQdHuDTxLhih292KU9Bhc
8kepm21UWGeHBubyIXYZ2w1udpKZFW5n6aWvPtrEPEq6zbT0X2MjWUHOUyui/JcmVEJUw3bK3Uep
Sc12OtE+wvYoEauKZpsEIGIgE1twJp2QHbOZ9iPTRdKU1fMUSVavKe09ae+YxwH15eE900wowIlw
ZHQXj0hsvbXTORSIsXydkxn+yYi0IiTCfW3r3N24UAE3LQlr29EDe45tvRyD8ouj2t000PyRnhsE
3xnQMumvMZeLA0CuNyhEWFvnDoesS/YpVBvGxm+1tZqmjsplqJkSJ16HSikKCZjM34mUpaypeZ9c
Pu8tR8BD/wNPfHomdwNxmta/HQJXctylu7IK9p4Zgs1c+H8GO/kT1JOLarX5D6ynQDo/bpO+DC9c
hlFYhiQ2AJF03z2fQWxCIH3SflcG0fSSIEeYnB5EjKKlEg6XEa4fN238yMohzwULcg/RT77wSXz6
sCoOXXGiFMyf2wVtKccPrYT6Mx8fB7edP9KMXHveOcQRg9/cGo/YrC6bDxaxfFqrd1I0arTACcdB
3oHasMDjWgauoUD9voxxjAYaDWLiHrJAjv/xZb0g6qkwob/kpQckTW8tg0I5igQrXhtwsMjtJ8ql
a1FIlziKuSAcklQwS+4qn090NrQN01D8CgkSfQAZk23uyOYMQvSttYqXSVN6ggRNd+pzlqXm+o6V
UTjYmSxaQjTacFK0BLZaW2gDBtIb0rBs7NndRiCzFoPrnFzOVUNzZU2yCDmzi4nJP8YdgHk4WWnn
e1iabvPkRtOHNihZoqnjKFSu2KvFXvHI50dlYv+JrT94qpuQnN2agzJU/XMquxjINi5K14qpyIiZ
HkDb/XJzfeBCVX+R/rvxI2irqhiIYE28gkpdooOaBrK1BtSaQtCJkZOSV8em/xLza63DPP2N6wSp
hAiblS9mOqlWUx50OT638eI9Scsj5DYmNXDyaHvYiVT7peSXDgvLXk/BLClrnHwvWHLAjZnt+g/G
6/80Gbd+h1R1x5caUnuSP/mZMjtTi5HTH3oX8enBBedrv4nI0tiMMQqMBUP3kF3qFlLZzIHOpArB
MnrS0G0YlqNhxfLXncq43UlPNVglNe9/WGyV8l8Kg19jGN2TQH2uk+C1GwAKNkdEPQzL85u+f8nD
9msgYuE5aFig3PrCrN/WZhpXZOJwNkrnmljrSCEmwGmFW4VUohwXxZxdXEQVDYBLdF1okuQd3EOQ
+toNEyijogfhYrHCur74sTQ6mmT4cAh2H9T8TWz5l8jUTqQBuDXRXoUhi6Bf2LESpHm19t74lDWT
RHUN3P7XlPp7rOa7Gu7FwjlInYOsp409UpSw53jVDxpRzs43ESRPfYwA1zXew0N67z5nofzrFyEs
6Q4nBzHUWGFtG+Ohe53+ZewGO2XUiba1APtK2EVrIz8p8rfMzCCWh7e89jNEwtYbwEm0/IPKad1i
lVnynFdO/fJw9SNzv0AZNTSxSI6uvRBecgKCbiqbD+NSWGc9SaH0RizqjcA0u2HGj94iAYVAglGl
W365xVOeUyn09Sdr8stvgMno1iMwKpS/xhwJueuk70la/leBvNnB1j/1szIwi6OV4QBwfXIZJKTh
xZ39B7d0bsFM45QexUMYEstZEcYb3Revn9NesW6Rg58kMF50ovn2ns2QEuu87ekQIIQVjbvzgRSR
xFO++Z08uDXeAxraXDI7a1n7fJBrxwKJIclz7OhZdoLHZ7flL0V/kLyDMKXE9PCc8suOzfK3tuJz
lS0IUzgnnWkT9+eQNGsIzOAWepT1EmkX/csfFU8/5CjRNqZ9QNAwtdNs70VjBSfH2UgnC9fRKJMV
JCCulsOfsEi/lpCcCjFVPKf6UZVxtCEI9kTNANnrGCXD3vGDkwt5duUv1VllLrLHubVRARPuCDGP
pQb4TI9mH5sA72Anv1JilCIH5JS9cHt3EnmaGYcgx9n7yXEwGs0jbRYu0yhHy85dyeIk+v6/LKKQ
W4i4EGTSAKw8JWb5sevGAv04Jlu7xB9iip/MN/IAVWRF/+6ptGfn4AwIBwfYSL5ij4oj7xzyR17o
AL4msmtV9fJPOgTmumC/aJzsP4PH9pNKBd01kQNBEe1Mat4jau6Vb2XERadUdp3HRyv6CWxmr4Yv
wlNRT1lRdR1nWg6DRShdzO+G7hP9bEDHe054A3hweg2h64Aix0V/izDQZLGHosR9hOeJD4p5h+Wp
d4JbgMIcokE1X7ZnlevG+muVrjqqhRVX37sLgedhLC2LtT3ioSpjCOMLqYQw+RzU/Vq95ck0wVKR
T0kEthJhzHn0rPjo1gg1O9yKl3pkITDeGF4DStrJsTg5Wm6zZLQ8+ZrwmkpCWgR0j6neHz64kqGO
xZ24mSdt4VBaiAG1cP1NKeYdqDGkKOhJ7a0KqlTSjJfYC85J2z9T3SGXf7LujAnXMsPOiejCSPuO
FkliOFb5cJA5F88JETl5BbdwGpkMuAM5mbW7bqX/HBrkbR1BcAtJ8U1CdGpWI1rJTQzIzqLDPnTW
k9c9OpKN14U+plR3XUx9W2yCq0sDvrt8bATK18D1fFJnwQGR93TNBhhJUi9fqWv/KBclmYDctOIe
88N244xpt7PsGuW9/MmMU291fim0uh/qet5GWUCOryQjrCbuZwNwR2yTMI92kvVX1ll9bu26PbTU
Bzgbk61vPvI55fHJbKPVUh48gzhvBH4P8Jjwd5H+TYvl71z5/nNgM86Bp/lcKW6SRcWhcO9a+SFU
nAh8Km8PCUCBsF6j4WvqORiCJfvMA+LNJTaAYXp2iO/eSBdgi8iCU1NYT20lD+NEkE9tO+Pah6Ti
pIP3mLj9DyuigaOpgWNdfAtBJfDk6tImVBQMlrAdLOOb0UgzCLAfz17dH0gRWBuCwQBnDcu66cR7
mYy3cEB7Gg8M5RqMsUyCqNDD+rutCVCnM/8+dyjQp2Vw1qqY3a0Wc3iOeuIsx+iN9DbnoUo7oP+E
zu1FAcHTLnecdeRnWMlP0jXms7a/ulxr+Ia53M8DpPQB3+p+WXTO1iTT/XBQoeGaY7ZuFX14Q/Ma
0XPepImcPowhfWphxJkWiEbdL9OlASbr/M3RRPqVjlXtRRRJ4Otu9uWIeENMVXONmmzPWPKBBxGT
aJzv2+JTU1ZeSqTVs0UPdgnrEz34uylQnJcGI6NDhZf0M2hvT20GjykhmTf8H9ybxR7J/RBeW5py
HvXtMUvD45wPmG+TCWUtfrnB5//UqznE7Nn9aQMf7WT42/QNvfMeO1tXQSFyJkr/oUEWxidG6JOX
uczvsMY1zJL2Cj7LKpjUytYLWnM4aUxv1G10bXjaZbxNNZZGPzK/mzAXR6ux5+dwjJ61ZN8apmHr
CyD6QXinjFkGXZsT4Uk6EeWrnoGw06oCpFby90R1AO297P02PtBSJ6LLuLuM2dvKZM18CGS/7Uvd
HNFmfiSijB98HBdSz+CJole9dG/uqF7CMsLNJPdZFe6zxjSHTNvVU69JUSkpC4+BnbxkvbaRsNOX
y0P9GLCtdl5oXZl9hf2lQbx21iOHrB0Vhyi36JK5XKXRI7SfrcXG5LB5VzJ+mprhiVJ7WJvcOwBq
dx6tyq52Rc9Z1RTvVeC554auiQhS+4l3mAL47nnnoFlJv6e6wNTuhdP9Qj8D4BQEc8BfXRubXnnQ
P8atuZqFWzcH69xPB2B+z9qzqQv94VMRoQE+G8zpFzxPkCR2Qwq6ql/IZ+FzKxBec0/fWFrHa0Ub
Mu5oUTghY+wFIxJagWFOuP0sDd4Y6NRpMLvPwim2QLGydaLJgfEbvYstHo/ch2nyWvkTPglGDI1Q
9takKX2HGud4Zd1zwzgTSuhZMmLsD0+o7hmPDLn/liUEU/eKPaPyTmVE6WUjTLeYiA7wEWnrTsQd
RvVudNjq8uB+6UgqQHDbhm39GZQVeztpbzvCWC5L4mIumTHRLEwBGB9Qw7Mw8/Gn7B1nHeUtQlZj
PywOO3TnSPNokh/dk/ZQLvMrsFyKYs+Q38Wl0q/cP/VMGVstjCdzK3wPyr+q9P6YRZz7KPQ3U018
Wpy1kBl7mno45LnElhMJpE70HGXRgVgXUhPo0CbDO/01UpG98T3qHQ1DLLgW3EqZtTTeNWkwJZj0
dxXdSfptYB0GK4LhZaD7Ete2GYKb47CPSmBn8RLfphQz+wx5/EyAwMENjc/NWNP7FN1/iyq5OixV
ttcAdsDFjrveeDwNyl2Qbph81fStnRBWZk/6S/Q9RYp+e/1NEg+JL0OCnhXITdTZE/gIHLGqWEBs
KsLxPA/fQGdhkmqwYrrEQAt9je30mU9wi0j2KcjdYaerca9VuhZmgSSXOe2K9Vut63l8srL75CqA
gqeTHkd15TIOA1eweMTKd9EOlusfq/oYMPW2EYBMEXqPSzUVG7V0eIdIy9PeM73fT/zYMo24XEpv
E08kuSXk0ex18NTGY/45LcJgCSZLbKwRy9vc6ndxaxNaGEwAEvrHEnarBWyCIDJDbF8Joha2ODa+
W2e3t+R5AbH1xsCLCJG4v4Rj8BgwQpyrQEPg5UIbpOmtaqKYZme3uY/2EKwPNH2qASs9Bo5BXJnW
kiMy5jenyC7xgAvc8SYQ2EF0HAEjU8KWG7dI6oMq5EcaxxvmHAYCNQ9ouWcoIYDYkZK04D5jPp/j
Te9SjBwhNv+YRHvCJjMu/lP4UDbsrl0tNxAG4w09IMDVYUx3TJi9heF4nt3hqrv8k5FfSLbPV1cl
FjKb6FqnwfPguGfL9m5qqCgy/foSZMgYHJdekCKWLJn+a5qsWPWziy6DOGyn5gYY2npcewRgER7E
+9ZyHFnzSo1e/1nlM3YptE3UrshelTQad/3dXDKLrWJF7IRtK9yTql/nkXF2U0zUQ5iH4OEjoyFz
hpiENVktFi0Gbns46/P5U8bjhTCe+jQ0aNWze4gGHqSswGHhcO3ypwkJSo0uOiSqTxUCZ5HjP6om
YW7A/Gk1lYDB81Z+qZzLU45hSdQMV1Jc7Cm6JKAgEBvxM5spIVCo/b7/aWEgSEIAJZnnxMVrQ2uP
ENz3kp/8HpHVh3QkSPjzfcQ5uXmeRvluM9pccuu1G7EC1737au9lhZMuFxfHY1Qhq6Q9qFKCCw9v
CTCQ17TGOZ5XcCvJYNgOQ77N4kbjJyQQrc80/QGd0ZkdHQuLBT9gNPeXBarJ5l4Cu9G/WV6x5mo+
X3WYMxTLvmGQFCtvBnAZFutaBfF2nPTL5FAkZYlPaopdw3qzQyy0MoBBVZUJHl0kTbLK8GgQqs5j
s/2NQ0IiZky5PFWZukSGpmha5MXadV8CZB8beuLDukvbS5rLnHmR6xwKyq7GwUyBVKPVCKRM1V3t
iKS3ieu9yerl7KbTqeKZrILYbOOMDrbXmm8zM3aGesxHFE/dQccAvcEWVlAHPI+wWx8t/spz2r2s
K94zsYfIg+g8WfpN9iutpg+V1tUGPD9hRfGYrKBG1rkKOeVORLJc8jmZuF3l6e7+1hKmcbdLTnYL
fy+9jgSJ2ZLHEGDtWu6XhnmgmU3EVKfxks+2Dg8Cy6dQjyHxlsIGxxeL78mBssV9vd5A5BQnF2uH
Kunsgpz8489LufXt6XdOCrPmquaVGq5Cxh3Z67V6xi/QI5Lady45NKVT70uGMLoTajV2eBsjAOyV
5RlM0Taqo5nYUh3dbD/YFVRc6xzyLn+712s7dorVEoxXxIzFwU0Liu+YpBxxbT36Yrz5L653b93k
7d4bx5Py4p2sGSroKec9cXsf3mZdbkoQw+j4rOpIe++lTOWwC4c3tQAKv0dHc/IShU3GkC3nt6QJ
3kqXduFcjjsEBWsd0TSqYfU8yOg76dx8r3/GOfycmT5g/0O+YwrnVjcA9IOZvkhShD95XDvAgwfI
8t0AsmE1WffhbQsBsQZxBdqWpd41b3LikC0vWIuG2GFWBzhnr5LlUBfhpmW8TKXVLoTHlBNWNQ6J
I+ljIODHCQNFBnC4hcnR8T4Rm95+Vpjh+rb83SLIFqQlnDwA4G1CEThxXEn6oBvuxIeOcvF9Hi5S
zPoryAMs2ZWNzPJALZbwz5r0gaC7DHZ1hirEXSB5aZPu2VOuPLuYGlLBL+BnIPaTzOPymUykCkYk
QnSK5UTZJR68ue++hYXHrBPuJmD3OlhFslNwOeISI/p/LffTta2s4BD0CDfDxs2hPteKTQAtV+US
DJ4H4pwPFaWM85fgPTgdhXp17JT2QRh9Kl/tiiZ0nhxLOU905/C6ZzSGPcbCjPaWVcpIDnxsIDaT
ISF70sGnXQCFZXxrZ1y5c1iQvgl+NU5hrrX7PCWPxdi6H5wT/N4l/rICe/gcLIqeSuxusgg1VQVC
a+OPA25eEjg6nmtf0Yt1pOK2lLCRoTvDs19676P+ShkZnhZiVAmIVc+somanx2Id4UGrLUFxGt2b
tQyaZA+NZgk3sSAjfeB+91CJ4gOOhGONzZuYmutIn3jbmnTbcsxscsZ5qywkI2cmZQAy/QvKqKc5
nQf4EQQ7NPVtDuOLHtpfYwR+PEzEqgpcFCvV1OJZoiR2IQoEM4rYsa9nBvgeEFYEV00KvSUS/8ny
nu0wryjDjwH2FTaGnE7qYj3rCahH1icMu/HWTJ23DcbGrPywLuDw3m8G2EF2bZVQYDVECqcDwdsw
iWCqctcz2CCJuSeUwNnbPtbM0RlY2Db73hzs56hZDk2eUqy6Ac1lxZ6qERyuxghWFgf+cYmxXlrE
7amS9q7vth8V+yK97fSKGqV7MHY+7+kaSNHsyd5s9+HdQFeF9DPCJKawLw8OCeN5Ml5tyTvhLXfE
+RAwWkubLcqrnyaHRlG5UABEo9mX+bg9QbvJ5aK+WiKo2H0OSCbKy+gR1BSwUvzIFXqq9Rz3NFhy
XsE58S8kp5HwkgTrTIfsBIF1kUPzJ737AblJT/YvCMdM5xbgQ+IWqFmfRCTGg1XD9OnuJvlmIfbX
4xl74GqyJPb3NcKYmQZuqTticbSzDmBz6bAMHvNRI2Kkj8aRygWuRZbHsnuoJ5YleasbRkDcxmD3
AhqLHuapvPUtJjtPpm+u/HbunrJ/emDytf8lvREqWjABzX2KlbkP8EhGA9qJu+avLYpD4dcKbofz
Z5mhBmTeXapcYmUEd8p4MzQHwuWDQyNy6OwMCBFw46sVtnitE7feYnlyV8JmvfwbqGkEhNmUVkd7
mNYVMbucIGOxreshPwTJiLcLbxbKKBywA825KX/3i5fIcRYm8unNg+S4/SfxbId+VafS3QfxBDOY
DO/VP7ElJ8HVX5CQJXF1DD2XrO4EXhpv2IXWM82VsX+VGgubnkdnn9sS+YS5RiGwyTSlAf4gSec4
CjKDiEfPDv9+nDSM6Enyr6TFvRiB74wZjr9uoPA+/F/9vdxVg4UebzS7BzIK8EVZLtQSW6f2WuvF
gOqhp4cYYUlB/QTqWaU9LnGKgLlE2THE3coGCPwgG55qSDTbKnQSWuJ3M2FGBCrEerDBCAK2nV38
18fd3hhejtCCwFvnBTb1WQ6bJPmtJZbwWSMZB9tmyoLGpCxXS8VClE1zU5zDeNPuotLurru1ova7
sxt3k8Y5nkrtJ+sl1uUmS+dfdyUGY5rodbFVjOoQNefKEZm/i4Jur/Km2cjF+nLoQDBeaZ9HJw3W
RhHfyGt7QYeOWy93v9ol+R97Z9Ict7Ju17/i8BzXCSATTYT9BtV37CmqmSAoiUTf9/j1XoB0rkSe
93Rsjz2pQJHFYjWJROb37b22ONEv4qbs82NY0iAO8poIOdYwrjHpK0/GLLwIIbKMe0x9zjaSgKVo
HP64IabnxAk37MHojac+Dj9ZGZJXXVxbTXzuR+rarT+colDfDSqjV4fmxOdHWwSPN3DLP0z2s+n4
0DxmyXDiyr2pwEUVUh1j3Xj1tc7lMkt+Uux6+lomoAvQLEfUwEq5LZE4scyMWUh6cbNFPkgeqkK2
3ej9k2nokLiY5Fy7y44RdfeTF3vOCRPHhhhLUvUAy6+pSc1a2mC0viaGMUsYM6zmpF5w+cfsbjTF
M1vcj86gQ1lI7SsugCGZq+14ymdDrZNHclc25T3S6X4bpva9y3ZAsSMhkmef+gRXJBlVzXGEBVHU
JXInzj4SgPQHjE1PUyBzovK0T1YN3qwNPfTGyfOiHLZZffzQOo8UUfcycu/YOLB4Gp9VPJsDmime
oy5vyKrwIUHtsta/Rq09xyA2JcSD/Mb35xAZLxvWNJrlKcvWnsv3hux0BxK33LVcomlv6RvNpZRZ
KFXtKjN5WM4q3aMa0htBvS1EcNakd2vy3NtlWC6q5+VmqnI6+x7JXtggGu3OLvGZUBEXuEXKFJP2
+JToLrF1A/VJWwIiKGN/N6rA4wxEgee1Yt/XJH+1Hrq7UZAAw5+186utctQr5TxShCeisySGaCMi
auOD1c9Xh/FzoJv1SSt9nkJheVnogAtJtffKGzWxXSlz71NmaleeFYUHkznJ6tL7BH/CTvenmjk5
ABFedP4LyUdc56qINQYCZ1Sj6a6zKKpFhnZoynl0R/L0i+HaBL48GCObfYvmTw/mr1G+ty8nifLS
TI+kPm4ozIEQ8qB1u16zcQ/hTCWs2uE7BXKu+yqjxcgFfTkBsU63K83o6WRqFKtDX5KiOk9yRvzQ
6u3W1GB4kd+lq5YQWuLXqInddzENVbdLfOQfOxuxz8otak43maO9smP2qL/ZoW7zZPTz7L+RzHmb
h1kz84qNt3Rj6QoT5DH6T6pyOr4XPE6/0419t2/ZmA8VCvXoZSIzYRMpWJ2ZRTNpDBTAho7xi59O
nhCeGJRQ6JqN1rNLGW//59fCH/3txUhTd5QhTZutiKHmF/sbapl0ndFSop5d7sinbSWrHRRHJEex
uMJA/MCOhCSGCngU6itKQVDP9MbMNrXuTOiW4b4R3B5zal3IFcwusxKaUvN9ERCfbFEpy7p6E8kx
oPpEznQfONnGNoCjSpaTmDcpi4eheWqStNlgLKgvnrQRURJ7BZGuqdaNE4048lk49TFoH13G901j
wE2ergvCSV/p3H8VnXAOulHANiTWes0lp+WEpx8r0hn0pbXyw6h2WAJ8UsZCcacVIbN736ljEtM1
UDlre6lY/xDdUTz6EvJUH+lQChPtM8RFZZbHfK6i9KV2bQw0C9OAuGGnEOHHyWVpaSXZFukIDpXA
P0YEMR1b2Rw9UVg3Miw+GRWUNz/Q8nNosrEZvexeKyrnRBkCW0HV6deEtvibooLlSlB4vSVKgyvm
5Jg3Yu4vZoN3cQlteKKIkvj0zNl1wxVS0XVvwyuyaroSSG7NfZJ4CNryyDkSVgAXjY3P3mAq3VL4
afaIH/RdrolPiZpI/VPOvSyT6SqnGL1pColpPiw6xnQEzBPhMIuN6mvsZSRcovbFI0EwsG4k2oXK
4XcuFToUXV5mHFFE7PXUOUvP3JP0PVzsjEmQSLrhCqWgtk6lusEAn38dgthfOXdcJbJnhAbhSgXB
ga6lenYRPW4co3gKvSG+aHQpUbVJxr0XXwI5caGntJinhvFoaPickin6jO3kAH3A2aJqa1AIyulj
CpB+jaH/1SwMYy9SBhN+lBH9dFw9uXbzRU90Im06SmH9mIgraVXpUXrpbTvfi6yup9gxH2YMqCvT
aJIdeVgwVpySYBsbrRoVQbr9Ymgx5Pm2AUVpfvjyN0wFVIzGLPjxQGFr9sbqxvFAzAyp6wztk2zI
lG/xsq0mOOH0TUIisJDRHQPlDvfkAFUHqSNzG2pKPs6TjNAPZDSiA+Ju1rlvT2hmk4d8zMur3CWC
RsQRUR8FtdSJlRQqEHImOCezh7o/ox1Kb0Vq+4fCAvkXOePFdXt3lViIx4LGOlp6We0MrXoptcDg
yl5zBcipYuD2AhZCKvg9601U1WSUlQz9tvXQ/RLStvNzDzsUH+xN03sEFPaxcyWqLGIlLoFFUSy8
R3+er1Jy/o6eBJHVerj2OuBLehEVN7F6Lf2u/+CgpFF642/rmCodykx1DiOxSzyML7HTzHQMFL62
FVELHO2vjp9XB8foJBTE9qHW/OJq6Cz6mPqwC4kY3zVFhW2xBY035VWy4TOrdp4kdlxRyNHQVGAl
mrbeYAGLZl0cZOZ1ZIn+ZOb5NonhRkZmtdSYGvaIZBH7OUlIzdD3ZxtEw4bmNEmbNpgM25q+UuKF
dyiiZC/G/OAkTrhRPmWZP0/OOrD9NzZUDKDKkhJQv5ICW+y7C0Vc6YZn1SI/oChYs/SFEaRn0UkY
aXRRPaGRfhS/VIxjHDMJkgEnxOI9DfHGVSK8GJ12o5dslLIMEwm9lleqif/wEo3ZCfvjEnf8/r/+
u+Jaxkt0LYmLVzqm8f5a5lQWRT40UIdBj8xt7Vf6undo4KH1Ms4igTvcpiQOe0zlMiZkqUkMVqfK
1G67qN/o4i7JKL0HlA/X3eQ0+64a7CsLsVqYOxDjelOn0E2/ipphsapZ0FPqzI1/uArqWIffvQtH
mI7rWo4Urumqd3kDhYaUXoxDjmwsK6+kr24x4K0sNh8bpavsqgatnXcXnzmQGla5D4dM0tFEkMfs
06NvLz7IKgzJln+mnYRqLicWUutTPGF/HhLyXTICnzehDIYgrk23Tfdvnzc2RM3LvQolfGQhhCpJ
260LYeG+7zeZX+KQqftvg1/dlY1TfWqsb1CbQZhadbVvMowdjpeeLcjQG+KpSHhP3Y9ZaZ/hlwwX
BxH3tiL0hIZl6bLANozV4KVsWLJCnTqJh0zRAF0VqW3uu74yIAKme4M9xUciJ1+66UYbneGuKHw0
0IAr/dC1cMsi9ReAJYPYRhhBZZ/M8ulQCTp5y0fzP37YzG9/DLp6sZ1/y4uxwu3XvLv7H4+IO/L0
f85/8+/HvP2L/7gKv1V5nb82f3zU/iWfkzTq9w9688z895+vbg7geHNnu1jp79qXarx/qduk+d0u
/3/6y5+RHo9jQaTH8/eUYOCwbqrwW/O7t94wHIvx/F8b8q9fvlbPdfzGkP/zj34a8l31L5OFqOR0
VpZQcn6+n4Z8YkDICuEcxwTJiMOt/29DvjRJ/TANR1g0jbDMz179n4EgUvzfGPB1w353QuK4V+yc
pOnaArEeL40T9vdVKX09MdJRQuokG6y+pOQQj8w6AyMoNZnl6NfN//3PlsoOAqG/OB3/5VNXMtDw
bOVtJTekJUc0U2a81QLqWP6ok2ASO9INxyI9Vl5y5yUkpSbu1K5to4dlWq1ikhkeg/4pd3LjiAgX
yKYJadHR9c+pZhx5LrwUKiH9J6s+pkDv7V1UlLSUnzGUs1VEC6NwPxKb2e1FgD7MJGcVe8Qj1YxP
RUsSW4VEoNHMDw3d4rQu21tVoC+r5gSxviLajU4ErrDuCfj4MUkqC3ZmpWNdjtSp6O2jYVbaLvA0
1I+52OoVV3hBnxofzJPtWs99XxKB6A0AbimWYSa30Vr0OMMM7XNqgQdJG1c/tmho8SZ91xvsQvQE
M/4Pyx10LHIgNhxUADBGCkBxjivFc+z2RuReR2N3Yqadgjn0M1tHOt5v8MuR07LzRvjWFNmTEfmH
2lIA1bXutZeB3Ph99hALlgZt67YbLybyCXgnVxEqtcSJ+3xRWxsQu/RQRpo98dlZF29AzLGNVyRp
Zj0Sso7YSsRv2ywcqO2O372gd3ed41L6iHB8Tsq/kJPy5Pqpi78cmVRXPWaW9b3BxrqWQjRXYwgy
kmBKcsuhg+G+R3TBCtN0P3aR/jBZ1OckcpDaTu+mwvnckQ9GgzXGv+yXWC7ajtIQbgK4vPVxiLUr
JzKPZhkTJuya37qQInI/MA7Y9XyJXKSlcMwo2FhPghoghGthUUDBQdnaqNACm+jWFqCc7c+WrGuv
EmQDI0GJJEKtuHCnNZX0mJ05aqIt0vxnSri8+SIwdh6FlapoKPmLb3nXAXNXz5pNrykRKdRBy4UB
F5cXpwMrTcMbYG2MhLBNYr69nGDr1LU2mRNRCdKDcgue7IZESwsQQ3u2TcTtaWPSMO9R7SOJ3voW
AbsEox/oZFE7YT2+KxLtiN5ySzV5K8syWhuTumenhXA3wCad0CI11cgpMJAiX6LXsOye9gy7T/Sw
HlVgS0RbQRpm6lNdJ+bxoFsELfBSYWKX9leSeL8GZbvJJbyoTtr3UZO8CEH7O1DHNiss6ggj7n/5
nNlQ2OELqW1nsGbu1bEep+9Rx97VbO5kh4FOi6Bqxolzp6O9NvzkC/WDrdCHr2DkPgcDThMVT5gk
G7Y5xQjfsZErhL8fnAIdWdvzXWkGDokIi4H7FY/Dwzy/rpxRunxpEMoRrrplj1+kpY7rGYRW9FLs
2QUW54YdrxWnFIi17eT6yN7AlG1DanOaZeFqD6jb0cppzUdafY9VnHlwpdU6dgCc/bjBrggJ+CNx
b+0mmu25lXUXN5q7iWBbkA0GLFVvHXGyjH3kEXhkx92+l+6sMBKAQ9x2TWkUJhrnBMlr8abKwEFn
7VVkxo9N2n6LOLuQBu6YAEyl32sQsRHGzyYEeWZNRJL6RzXREJoadgaoL5L1WCfnhKxkEKc+Pu6d
MnuEHdjZLxG0A97L98nv5JWZDtdD6DE0DLJ/Udn6zXBbJqw1KPAhTkrNcG3HH0aNdSJORpM2s7ry
beerXYr+UilEMnF0EF5tr9ii3+chcZZ+AjW0L+2tainwKfbb4YC5DzjC1o8dWjhoL1Zyqsc77GnZ
DfrfNeL0QpSIY4zos0RnlRZmuvY1nOCCTQPGZrUOZNGz/SHU2wH2qk8vRaoOVofZAKRAtjWk/AKg
ZV23V9W4ZWdobgoZI7ieSwxBqm4la2a9stdhpZPW2LdQXmKVXptVeK9b7bpEOrx22kptqkn72krc
VxOCDrIkWWwnHqtQo2sJI3EA7nrsZfCnJvmEuNtESYvZdqVro7UN6NKsyZlJVoHYGVOAMqRF2D9G
3m4+tfCwIYVQ1riNo+8GWkWPYlQ10c/UraybRegviLA/MSHxU4rubqtjxMq/F3l/w8XgUs1guShg
0g1kcueKpNn6OVWMMUdg9MrKErBhWr3QdEox4/VcKptXWn3YHOLgMWrqAi0S1XKqi7vGal6joRnW
moOejn3dJVTFpwzIemyHCZe9mVtr6YzyKEHu4TmvU5Oa0FARXcedf6wbrDMLEwZvno6ijomLigTA
jGsTyBcRLUF+FUj9az8Y99U4Xhq/xzLVjdml8wBZ+BRijeRJb6R+ymKzYx2NKiUKx1vHyz6UAoGs
F6GcUCyN1WShjaIbv7KA34NuuWpozdZOwYkMuyRWA+Xmwd566YsbZlhViJHsbGOJGTm7WKu3mTNA
PY3F3qvMZ68k/LDluWnTvqLeBTUvQ4ABpDRMdXg3pk+O4esU0G9tdrprWyRArkfrFdOVvaMqj9La
oFTB5nDdKPuep9yTV8uk14voNhSAV3XDv8TUtS5dG5xF4dIJgQV0QGGIctLY8+BwZZXleHaae5Sl
8HrR3XSFC8E7cSnbcj6tylYhEsy763bEmoZg76Xs3K1LxvS6t4pPaUnzpouyV7fT13Uvyn3Dkg79
A2UrdO+Hrq7BZKRdfx5D2OkV3mVZ4T2JDfbjOtqSuKbV6pR1t7aY2Pw0PId+ruGfpxmIA86Y4UVm
3N2yjiR+c0Dr4mYBSteZ6lmH/YEg4mevwaLh5LW968z+xT8BKLQPEI3cTT5pn40I3s9Q2+2ZtQIs
QUTjXOwhRxS6SVlyoLeQYI3Qk3mJ55ARoVmUqUR6xgt8M86ZoZOZEh3gC7QfGqrllNaIdKf96KfN
wRxSLImiWdd8WVCNaowuEg3qCNs1MUnw5POjROSULy0YkJVp5g4GGOIymMvQBo86HUc2zKuuBF0v
KZjtGxufbBMUyKWwobaWYAANEUhgMyUzk3BQoE7MRQfRh98zvskSTwrrK0xyNrzNXZ/AmcYJMF7A
Bc6VREw5SjM4jTRjO5aj2vfwL9YgUVDa4CBN+L/4KAixp/u2EyIzNpiAqdXTNMrVQEG1NouVLLEc
V5Ze7bsouM+wR16UVhC/W7NgkBYWz4jO7pgcy0lAZfc9hmfWfccT9n2KxNe6sh+8YNYekI25itv2
SxlMznZsHXWqIjy7I9f3rVLjB8q30cHK0oFYBfPRnXqynXKadoW+Ul73XZKAojWU7pnU0aon3FRj
sOcahrowzM+Z2X4zGl/duHa4xZeGHIY8hDR1ijuw/6GnjtgqUvScVbajQ31FFmG+iXQu5BPq4o2J
JJGv228vtT3srEiU67K2K7QAoXZOxmkdJH16ozIBTobqFZNAgB1rYk3vT1r3qA3qZmarxEgaDrop
qbsn0l1RPzMErKQgoO/UeE14HeX0TfB/EDKgBdg8NHzKoiDCg5RZ4n4CVjamFczBueSt6ERKXUTk
Y2mPyxfhxiW+BbM8L0et0d+YOAWOhgYCMLexZg12jwwiUDSp8/6jNqbavo/Hi1QtbXebE1uFzWGM
xvbYc9nE6J1k+0h02pZFOibp2Dzazrxst9EksnMsDkY+B+j43tWot8Mm6gq162eOkRzR2vfdpart
5px4Y3iovelupMFxGGbzci/s02A3hNMM5XSi4X+fdAUw9lDGRy8qxVPqYNBBlj3oI3ATA2ONgQx8
hMgGCtQ8t8UQXZWec4X6vmv1/FLnk7gFA4DsbAwurWl9bkK48kISwBAP+WNZT845pa+hoARPIrMP
RnpfC2e6ncQUbjFEljsnSz2azHm2Dw3LWkeoc3a9MxF4YWkPIsWo7rGz2AERXhmYJD42KLNYua2Q
CqNMNkhtBKfje3hAJ4fFaZ6VrBPmm2kmcy03737mxMk3WKww7GdOVeF0XBb9FlLuSqMge1p+KkA6
pfjbDkWRDSdr8PoTvhF0ir/udyk6BsuY9w+YX1ddSp8zy/zXSExs1yYNiOtyk6f+iFCiM0glMZ/D
xiSTLJNtstLKGniGm86HAu/Wj/tN+ewX5rS1ZvKUHlPvY4eUDHTiYKbNIKrlF8tNaBI52/ktwJAh
6M5M5OqggMbbAynymJ/pVaZLuuNy2NHX3bZ6/fE/4zv3c17ZQnoeNe2ulDRV29oT6xbl9npRwCzP
sdwIJnY2IDZiPf7Dr5uuQnCpd4G2WcLLlmfzNEHO4XL464euJP7IQP60sKTFDP9kreUhvJ8PK9ef
jr5+SfM5U28hWruN8dehN2PBSkhxu5G+VrOoLmSjTVuQmxa4c20Xz6Q6t/VwWxMIyha108Vap3bH
jl+w3yj9ojnhMkE91wbtBis0OTvzDTaQ/GRd4lLh6Y4nVowwcvA8zWiz+atajobUpOqNCtLkqv0D
Rm3OgooFS10IhfJNDmjLmMG35kygXrDMeYHw7jA6yHA8l6SwGQMYzPi8GNMlDp75vjFraFifTLRp
yOahBP+Dw7wcySpuDwrSX6tDcKvnm+UIQ63cNsbwuUOmxtDdNE1KENjcY14G33IUOiHvuxuyca1H
CXCRebT5rHWALM1vnC9pHogFfhvspdtwfsfNPNRanMbFoQe/EaBzAXMTlCRvcaM6CS15ltX0QIYh
E9LYm380TYQgQHtkD5x9UEsO6Y9gvFlDtfDHl7uZLNDUme135Qg86mNDAXUOaYvmbnMkclDHPw7n
+2OAZid2U6TEMxiV0GvGAk5MEKr/vlnuTpoH0LHK3OxCmPqcAchGTEzthU0cyLd54EAeUdvASz8F
gYVrpJrfwfKGlvcy3LeAtE6lGaFsorsEbtuYAWdMEwW5glm2t1rrtOCu6TjVpwptOn0Sekdbz7hX
EjcaXSkgdlFOVGEy38ScKJsKWMQqm/mryw3n9M8jSIG8l1/3l1/TneeHeEf6rTuyR/7331loLKft
cr9pjbT69O7ZEPqnx1q8DDiUZsMSQOsfh7J0E2ZxEgaWH0ZdgJe5Cpnnfz2ym6nXw3yzHC0P7Aau
w1RvxrUvGBJG1G4LZaWH5Z6gUXNajlyzIi6qwYc6P6qKKbVthU+cXj8ValNo5MNH6NFAyHESLY9R
89G7u5ZOagmuo33vsEnFIP7X05tmrRHNSZzg8tkuH6tLx+O03F1u+vlD/3X33UOCfFKHLmNGBzxE
kO58Y+a6J7aaX1kHm4In22yZ3uQBk+egl6hZfZ8xuGi6bNUyMpfDcjSIDAPTR/ZFPqru6MzIcm+Z
nBZcobMcUsYtN1PJNaHJ77Tl22znL/G3wwUc7FTspMOAdssySXIJZ6rM3Qz7tyRgZA4YNq2Z8qGJ
j1z6CvCbf7385e4SLrwcLTdBUX6e+tbEB8x8tOjFfsjmft33+lHsHVwcP97OPHkuRxnz5zAj+SkT
VxtDCbLo/v1LVZOTWFCD2vT+yA4PgdqiYeEECqrDcjhoZg4gx2nWCyZ0AYYi3/9JDaVBwg50QTI2
yTMs/u74S4tjctWfNWKIx3qdjn+wej8I5zEJhaiEt8fbV9Tfdnovb38b38thE1IKxZLlIPfjcYUZ
xPtE18+/PW4Z2aLRr3WlmbvfBv/ymF//o9QLsc7SIiBBk/8bBnNsajawgg2l8/MFLn9SW3Me9GDZ
hBUKdDDRAnuOllTc+SQP5qN3d8P5F8h17P/fkfkRsv4PHRnwxDMx+L/uyHwM62/5PBX+3sf5+Vc/
WzKO9S8aKwbdRUM5tuMKWpI/WzKu8S/H0VnGubRcpG3N3cq/Mtrtfwm6sNLR+Y1h2yYv46+WjPEv
NCi2oMOz9A95hX/1pN701oiT/3n/jYbpbR9S0iulKWQKZEM8nW69T2g3dBHE7FtBs82NedtrhhvZ
3CvCjg+qHMYd81BwrSBlFNjEjplfDOtMEAdmm2Lfyv7qt4/vP3s54k0D98fLsQ2S6aUOb8jS3/WL
qG0ahUGd7Yx0BvttERS7yPjWjXZxI7Jnt/CKtXLShkp7cdOTGnv68/9/2676+e+lxafrApOGLPO2
XeVG1lS7kOzO1eB9zp2ufVCDd7AaaDW9wHfeW01K2aS51Kr7JwmXPjenf7Xgl3/OUGGsKJp3iLje
vfcK2KLfxtRX47RXz7k3xhg8TAoHLcV//NGP4JvOcw8gtwkuiaLvVpqQURul54it+d6sw4oy+8yY
6+vp8OcPRn8rL/vx4nQWlK6DF9y1lxf/WyOvL7HAC62SbP7qahvV5WeVlMWuLL0545hFa4tnYoXH
Ablw5my0MN0nXN3QTBsPSa6Nx4wCE5vQ3Z9f1yKdePehcTborqEs3bEga779xliO1Kk9EB8YdJ7c
+6U3kChLakrmua/0pv0PElO5id6JpA2owXXSKZS9qToRUB3u40MdSeNg1t0O7+54HsfG3sGSbte9
7Uc3Qmft2m3w1VYPZo4UeLQlu2WMb+feGr7jpbbu2vwzuRP2wY3lIZxGdOlUtb5YjfsBgoO81+Li
lpOMlDvoPaKJ9DtaHDt2NgVL4PGu9b3XOpPVnZeTABTWDiqiiGw1y/gojMy9/PnT0vW/DTEklI5l
4UyyLRuxx9tPK9IDr018T57DPBc734MnZSHe2UDqqcnb9ShBD3RtwhyUJD3Gb/ncTPh/fSG6zsyj
c6ZzQr070fzIFEkwjvKsnKY/Ybu8gp1s3uOt2xdG8zAi5VXFWCNGI/ajSY+gB4bHP38Y83t9O3Ko
p9HuVsoWbAbeCyZDhEaaBeuKzMngVTMOmMe54LbjUboutXsCM43in6a3v8+2/E8LxCi6Lp1LwrvR
KroI85uRSFAHNDIqEORabTzkvnObe6m2i1wxQWCMro2G9X482VfYUCAX6eZThSHuz+/f+Pt8Y7Fe
tHXDMiVfhPNuMDieqWMS1M1zHjeXPO7Ni+mC8cDQgSDKvRfO+E3ZWrhJMxvVftiTrzSzWIZ8OtJe
IpM4KPSrtgmIWByVOrG4TrauldybIlMILaMWJlgM0xyzflrV4y7Ombz1Gb9Yo+79hzfz95nbEpLr
GPt4DpBFvB3ZnoHEyrNiee5nfUs2Fd5NVfnmXEdO9wMCu9Jz4f1qtbYmjUkeMV8SIjtaX0yE2fc1
vqi+ABZYtHGGa4aYGrOvYpydYLDannRrZWjXM8nDEwGSYkBoW0FRfauNvr1LbLxYyPagCBd1uI9m
4OCf395bAdk8+/KmUFFIdx6utnh3usSJC5siLhg3sSoPg1YQFy54uQuvt+w+4SjIf+RivFHhvFkZ
vFU3//iflmU6SkcxYv5NUDwUTpVTxDfP4SxrTH1/vC3C6lYvcL25qnJ3bkqaeZCYznm5cYhZtL7H
ZZb+w0X53bWHC71EzSVsV7JCsf9+phZBkydlWWinxovpF+jiQdK0QMDnx2sUvMPegMG3KxxK/qmv
mQC1KM37dUWAgVG3e3SCG9+v/IeM7JZ/UJyptzPq/Npsh9UYi775KzL/pjiDfmNYug3LCCiLpSX2
VldkysYdnSrLd0dM/BEp7lhMhG3UJEfB50o952a+rvh9Av2vRKHmd6Z27hUB4NYQHlTnm9j6ynPs
KXdf5QzjLFP2YSDa0GVVtgr92t0OBn8YjcjMsbGeB71Vl4E+KpKQUr92ULcdxsbB+iu9O+E7q8J3
oIPWiggzlL515AhKWgC8FkFmHKThPo2HXVnl6ZblUbwZp9AANphvdRwnB+kX4rY/hHqen/88tPkK
3440xdLX5hrOiYug3rRY/b09d2mVRZLiF5hbX0/WtbI+iCmYdnloaTv6AzfmXCNNylZsIq0hDYHX
jpDDIrl3KbAuyQZRxHWkFDgIQ4c2lsjL8ZSaENIjjUy7ZoSW0vSQzoX8ksr0OEVk/QY0hFZBMZik
fFjmybWtO+gU4T6JYywtWt5tdPht8ZyQkTl1hLOzvy79CJCBjwdu8ecE0h/XFTSx9bREsS089ggZ
HrW6ea/8g88eJWTMujbAg8rkIlPYDtAAkrbNiQh3DULTti9MZOUBoYDoDt0TqgGvhdqX9ROBAm16
Nno/WzeG1exYHjCE+vjclIO5nkZi66kS3lnQnvaUl9xVmH1Mirg7TgHRc46i3Sdg77MsQlr6ZQyH
7ZgE9QOoCGQcAZRRt9SGdWFZHpJeCMEilbcNc+hNrzX5piunYGuJogdyM+3LKKhJvXeoVSuaSrGJ
Bcwea5dWK+6x3KWiXitjOMms9dbllCCCQKSyEanGvhQqVFQan2huzgO4TdZmNzzXXIQfkuQL3sdP
JjjySQ+3ekt0uE2wxaWWPaG/vfhI8Ip/xO3x3DaEVRd1RF6uhtiFUkuOLCdBBmkLMhzSzjwhqJll
TngDjqq7DmkdXNVutJ+GvAPRVq+TxrUfen9yVzlxKKWDpN4F2Ic/cPwAWwWAPlhUChXBUaTWSzY4
WNECt9wmNtZ8M4dJJnX0OXbQ+LddB0ZJkHIHzjv4EmfjjXSyQ+qF3b1t8J33Jgv5pr234g6SQpJZ
K58kEegBQOTiPHjESmbfBTqabAeIpUzTag9UosHhXhIVmyWvtQVsXetARQkD14WKYZYH2AGGpmEx
q9D9Z/4ToqDqlDPXhKDwrhsvHVcGprZPfVHBm8+uyqi3zx5yhj0LVXpOnt1vIUmYG38cq8cWNDW0
7D1Id8DI9XjvpAFeimC41hThyCkSmqkQUBcY1kcdbxmGV4gyTnFtlFO2FdgQDow1E3Rdy3pG57sx
cTOuAiMj7TNO+g2AKGwf8wivMgLaUo+R6nKkl96rG1akVUz5d0rzOIPcKb9FW3TNTGbgZZ3ILDCp
nKlajBTe8arW9VeNU+ODZ36Osp441tC4TD0rC5Od9L4IZHQGlXCltcmuJ1DvoTYB4Mreu0V+sInG
GsZARGi1a72EwEq2Kq3w49KYg5Da5UdkR6CdgODIKAp21hT59LjKZ2kOEKpqtzjUPm60GUsQWe51
J2V5yxuE2BBV9tEzvGfpeuO5SfNXTXb9ld/qgtg5k6gTvlXa4W346CtGWBZSaA/HJ+k9VAaSQL9t
7e/NBexkcJ8btVgBXywBJZjVDc1tiFNpCsYrM9dW+epSzLpKVP1cJw0mS7tbpe30laIoLoN2rLcq
NvN9HFafQmJek9L+WOfVl1DHYp+r4MbKKUD7Hn7Q0XHjK3zo6763gS7V/MMht9N1UzIFTiUFAOqE
1y3szr3Q+LZE6kLSEfQH8QpGF5TRTxXb4b3q7XJdkTjARJB/S1lSgJxFS6jrxS3Y1BqcREzHJfSu
jAC1pDFlD2IISIN2zWOnTV8CNZrIZwAd6JpNV7mTBEV0XypaBm1a792sttfsjSrwv1G/5iO1LqGj
H8baA8k11Hcm7i/PMXZWA76O7lLEaZfXBJM0bENzQ3+kN+g3tv/Y6iaovATPuoyGi6bH3lMp5Ysv
hhG/xRizjeaVdFlr3iUFrMnU6t0nKDn5NUFQxNZi8dxkgSAGxNQyQnPkaqiSaaaqfURG5q6I46kO
VduS7925j8EIwRixw94cdHmjBdZ2AD+PCKEeVmamxkf/MoiO1bUk+N72xXWYu/GXzi/XvR75O12y
p04HZGt1qR27Rr8tvZI/l+3Fq2vnSpuuqg6Gx7I5y9gZ74ym4SOrqllOgIFgX+FtXffGlLBefJhq
FGXDIMujy+x0F3sUkLNhi99Hncd4us0INt1WBpCRNA0r7NP1I8Ux++ynCP1QMn7xUiu/TycXaWcT
0YDvwTRlxmB+7CQp0kUEKUJjcoJ8xBXCqDFf11j+erM7Zp6HMpLd0KpXZbvN8n3PnmETBHLc5lY8
MEiMO1+rx/X/Zu88liNXt+z8LpqjA94MNIFNx6S3E0RVkQXvPZ5eH1D3Hp4+aqlDcw0KgUSSrGQS
+Zu91/qWrrGXsOQw5qObaUgwaEDVZf5kCHN+UbrLMrbCwaJt7tpdHS3nYa3ZLdbzXQdtjYYLpKku
JFpAFp6x2BFDKCDMRPhDVvFAxx9OCHN+a5CwjtYWSIkJ90KA4yoayq08ZYOdQYOTcci+Nd3yNuZJ
e5gLSA7wVN6FhmV2tGzoBqnQaUJkhVs2Is3oFbxOvW0uTHXqPpcU4FVvJOI5I/fVHuaNVqiWv4sO
GpYpaMoF69F9r4NyMztJQDlTz34xmNCL+/aedfjKf2dFnhVqfl638Tnv1MYlqgWLtubXxkyxH5Lq
UcEPJa6KD45N2MJlEXmaiogvL9OP0zKzu0TxolrCGCSrJPoz8A1hJugdR958GVvwR32atvwdoU/F
M9bWTqV+IyFzvkDlPeFPrc/JKOdIHsbpxDgslmyJLWMx2I+Dqter3sXJqt+2VQP3s0oTRALxlhUk
iWd5zK/W0H42srJ8JOSD570ctPEi3Myd6qlZOly7EDxOKGWw10brmjYKhb61roJ5M52ZpAa4MrVU
Jn859fsZGgYAlG2dnJmHcEM3jAWsC7ODfySgUCJVhT4c0sH0ZskpOBAkS+by/j+mTTwEtQ68KtPe
80iaLil9UhRNvQriNdVAuNP/Z+aVL2p+UnA/wWhctGMcl6YXDnp2Q7LCECh6Z/F5N0XQRYLPzEiK
ymp9Gb35O67G6diZ6sdY6p91nbLdhfNThilBD5b4EwQHZv6uiN1JGO/Gosfs387c/7Ll163Sepgy
L6IyXku8vW6k9u+yYB37GagT93ch1V+qJn2gBODTJesaMalpIM0Jc4eKd2KKQdwUb0OVxUBSEobp
CiCbpD9AKp/90NR0tynjD10/b8WwOYZib1TgWiTt91yibh3l4ica7lety46GqPt6MiOXQljAIk7z
CRyI7HbtHmc+sl4HLRhW3Ac6uCwoZmn1lg2W1Mz9Mbei0G/V0m0XVKJhLN2oTRsiF+tuBJkcK7HE
ji0BpHgaJym221l5QWNsLxJ/tqlfPsh01wkOm4+mRpx6rkE4jMbqB8i8H4OUHvDy/0LJK6G2jsX8
cSQRCWFkiiG5Vg9F+0LQMDEHmQXsUesU4EGfcq6VIJXaHMAPGSJonO2ZPwawbZbYltyAPZURmc/a
FRw+lvMGcOiSE32i1BA1y1Tgz9KsGAwr1Ymj8n5EH5QAlPZQknmhgjgMMWAmIqtDN2nHbZJ5tLUv
zWzCiUjRC3VTBJuLhB9WkW7VDZWbi2rnTkl1xSIPw3H0EQySpTb3j0O9Zqiz5PFIYmASuqJqIbGT
QOupU34X9SOOm3VGC72w7h1r9h4RvWYN/XfSw8WUIX2OUAiFUcto6eEhJPEBbnDdqbaU4thqkPxL
iSR4bPqqPplYy+axk1qAGPT1tsmugpK9D5n4QaSB6av6rDs9jk9FK28Fow2GENHbaDGgs1NDOAU1
0upQa5pYc4cm+WLHCxEy7r1WDUt3bNUXJoY71qKfKtp5xiRmbqS8LuvOyVUF494UEjDMneorrdaQ
+tQ85CV8dhr4jZeZsc8KneSQ7FhUtPuHmVHOEA+10HwtQH8dpcoChs3XNpwgz1JK0hTCyPoIRnkV
yY9izGgB/gF7plGd1Q0KVSjZI7sKJDtdRbJR2Tu80KCMlIVxTD9Y5H3RYFOg6XYR3srBKIIw+wQx
8TXNAIhiRTT8bkkh5RhPCTnNXoamzSF7wisKbNV6FF1ESWl8pZdFezRHHJdFeF/U2TUxp4eaRTDj
B+pxVbB+jUB87bGlTE/bJ6Lfa+um8GtudFcZtUdlUldbhDM4tcqnUuPfVgYK54WRu22TwISUffCL
HlkEEqKyipVjxfTT9Tqm3uGnUt6tOcaSyRI0N6NrLujOtJJjl2lK5RajBt2x+pkLiIb6MuoOmfyZ
jRj9CSDT7HzNkag1nrSUHVkFkT31EvkIMMr0PieZSkXKmcOzJEcBl3VtMNLO8StJZ013NUPYfOFk
RU6udveyzM8UQkQfvJCjFvJbdCK84HEM0UGh+Rl9mu7tFWwQu3XjvhzjztUVrbBFKT9p+rvWwrTS
1Gq+XcZDmMqSraQofFEXwDQzeI+5dU3e/+wqj1HhtRLbcZVilacWKgSKtWKo+AlqbwbJDJzuR56Q
rifgWStMCI/mQPKk5uD5Z52vAbMWSWO3zQaiWRk9oHBs6Ukrgx0uiHW6iPyZltm1kLQA9verQnAO
CPURh+RBxkdo6COxQ2+53H8KVsbyBDEQUxj+8gGzqXruFMTN7HKUoFqlS9IC6onFvneFASfxFCN4
j15Ksf5NsM/zPMw4iCaL7bBmOr2ZX5H1IQCB95hZ+h0Sk9pXUNmslKcP+FcjxIbWA4l1QIbL8UIJ
dHqMrEry2FuQVmhRJVLWpvU0s6yYfbLUk8T8AOUjayC5WNAv1A8qngBkQpJpaBeEbjwO+UEi/IoS
1iz6+JYE2JFh5jSNAQN5IslprpovzTKlG10Hw8owfJISFtqIc3xxxCskixW0KHVOr/yc9Lqf5XOZ
XuOouFOWeD1+X8dTQULOukiMOlXCjkoE5S7zudgf7gc2JbXI28yMWyvAYQY0a3TyRzymUHiutaJA
guthh56acDr227V2v7b08WdMSsuhmtsIPZ+AugQQh9HE0XU/oFz+1xnBPyK6qKW158h8Vib9Tc2V
8TDoM0WnvCNgJY6ECz0fHhpTc8lq3N9a5tSWRJ+AGHqvTvL6I/dRY2FvFfLiUGI1YJtIWmZpjKYz
CORUIcD/YFc8u4a0Tr5VQywCoyRKEaCU+rMrU0jMBDwC1xzvzelADhge/krN/Jo8yMoCtJLFonRe
OuZvUSeYTkB8AklOQwtOafum1SY/HiHZoNBE08Li1UXH/AnH5LKqgKXJ+ig9jWkm04bHNI1uhzwW
A/gYPj/2lqJM5CQruzlLsnLbpkub+UmKDLEdl6cOheGSdGTESXBYV2QXutrwAdpqjLHC6h9wLoBP
AqYoiVJIBxh17NQ1fjCl8dLJSnw3pHYmJfHNpJbBnFARVTp9vGwjJQF8CjM36TlKmSqk5EwaBZFO
PGoZu8GKLDjUuJZ5nuuhJ9e2gSA7lLfdmgCPiHKg3UY7BwmATxT8iQCwSjqo8iS7bKJlZEuzhjFl
/Vy2wCW6FzeYFOKLaTYCSHd0MfMSWrf6AL+6a+/FzLAOLUsLe4Vq/4hpuIURII2uEGfFudOK207T
mKwJ1cCNsBSHLFuAVk79HBglab9LzUc0bqITKffpEfw2wVWmygiNInzs4iRo5bG6EymVId6tHKOw
QGWkq2fI02sRC5FLe0O7dGX5iFz/VkvAvVVbTmdj6DdTncS+CSfQLiPZDJg3J0CBdyWqSZRnpnSv
xQ/4mRpvCpPodeyK657UVREsY84U3fTEcGsk6K4g9yMA8+mdzKecPJ0eKtzckHGzIDqrjOfU6Bne
p3m94f/KM6ny25l5IALt+Zinx1xWsRDH1a+2abtbNa+SwzqaQEcWZlfIFx/WaLysMhDtppWKM796
HNSFPHrkjZ2qSTmxUM2C1lR1diiqfp7L0jfY3GaqFUFhuJNXxeDTSOolLUm8fTVumaTDRENHcCII
q10eapb3PQqaM5bOV7kqRAfzn3YwjAywRVM+WkvmW0KFBlhn/u/BklyqgvoJTE+vn63ota3DHwLY
xpNemQ/LpLYXBBfPUq5JZ2mW8X1QoyP6SHgmS696kBTlyHbbdKsGDfO++ZSrJjqSBnhDpSi6G7oI
9mYZMlArURMU1A9vahH8RK6m0k0nAmOlH2v5XSdibNsv7l8zldp4Yz6W2LUEVe/uY1WMH6cpg0pO
D5iCFUsABN6sTEjKvB8teCRMhYS8zjmI0qFStUsVzopX6MoCsUsFLD/OdAKUYaI6UhJwaj5JtdCe
1JQyxlph/CirxWvY/oDk0p+sULEOGPEWeCMtRvloBVcMhNiU6YHz0ulryROE85Ttcx7K2OwyY7uP
H+JVehPntxSwsavkG3AWu0IniiN/A0LooGET2RaFiNtLlp4MWCL7UI9sECXh08irZZCTCxf/Lis7
M4H9pWdOUcWfCaRW7iRXVssb2vkw2xKt9DcjxkBwHxsye5qXvLDhbP1COA8mQhAWcFq6M8S6dTA7
YpBUedCPYvRSj2Cp9gOfo4dVTX8BWmUkNeeGYZdSy2pSox8maGj7WTWrZGPXqdxh/Sb2L+2j6iyy
6XctBd/JbOjYEzqNdyU3KWnGK3G5I4lLrMZOK+mJ53HcmnLs+yd4qpir3NHEzDCNUDAieERo+siV
qqmfmORSlHw2RIZmMRJm34rB0SjgcXsrz49dyyZEXvTHZdJ/dZFBJLC+j6/S09TMWjBK9f0EIBO+
vdF4szbfJmlETWq04RPyNiuga6sBH3qE/cHtlInd/5CiC+5Y4ynEkcbDFwkX89FQu7OwYtTTWaq7
Otk1xESyYYiq31qbCWdG/wNVuBrzn7ocMhN0Olu+RVemoBza/GTCWqxXI7lPjNDGgPI1qI1+qhZe
8awJqTeSHGazJbPFvI1u8JwNNi7T2kmFlFVWufFFqlA5sIuNcoP4MUZOmNzhcoobIKIYnm4oNOHK
7HGfipQibGKAX5RRkM9TLjzOrbhVQIDWR7pnGRT3zQgn0jxZt2JGgQoN7cfIXvKYJhTWsf3YxsjN
nS4hjmPVG2atsddOzPwhB7Yvp1v4IGFglHr8YpEXdJ+SjVNivVMghE5zF1DlDyJdfYA/bgA5Hxqw
pwhLiNcGumx5QyoCfVL1OCgE+hgaJJGUNYm4bHwzgwzvUFDeE0kWAyFvb8DaFcd8llyat2EQ10ih
+8jEOoiNVYb8bGqAHdg6tTrLUOqLBsxQCpXNp0iRqMgNSrjNVvKZi96L6x9Ghm82nu/XeFEPaybe
SajR4Z/KYMtK85psuXfgYTF/k08gVNPgVFVLG5tQ4lpuI49iCGbvpHDjlSikkRx6YTBjVnVA6nDW
fjVqMfiGlZFSbFlsfHAwC9WrzsTgRyDb4YoQEhK+F5YIHlmyJuhwIx7VDDx3xbjkrDUk8dlAwc++
mh9GM4XQDzD61f1IXLEv1XiHEIrq1nSoYgsdsf4QqWDVezn8bHXhS4sUYJEhhkQWfh8Jeh4b2GYO
A49WWmOwD0pi4yQ2teozQDzHUvEoymaETzl8nwodDeVolv6MH8yZOnQNGcN+0Jb0afrCOOSi4lkl
gbVR9G61yuTUYGKdkmQYd1kSya2shFGB3WqckPCThTRTldDtBYzIZgmGeGXf3nWKfDWW9KWPlQ10
1T6k7fBrnXtuxd9Twmqhoe0k46A+k+GLa2b1zZSiCLlSq/i2tgkl/KSB35qhC67htK/WmBANSlRP
VGRnNvAkEP2yQAU5LR1pd1IJOmmbIhCqiGU6FMZUDOgIM+PlM+IsablIlCh8ZGTP2ozTa+ryF01v
8YKzsrILjUWzVWOnhFXbkGyk36+C+rEhlxkPTBnmYukt8NM8S1Zah7rz5C6hymChbLe38FtLFxFC
aJN7+gIemeI0JY9NFwtCiuYrY/zSfCIR4+Nhdp94DGUXA+hk92lcu/Ig+ZlEEWhiP24ZLMBXPHVH
0fSbaX0Wiuqe7LhNwNyTZwnksqnHxqvVZb4jGiLdFpIUv1qmh4QeKVVtGnEEYZN2mD7ObOHPsO6V
zR29sPQ+KVbKmhTGgYOyJnUZVjWs1o160hJMlWqzvhtR3z8DoNRu9Xi8HUYruieY62BpU/aUOyaN
1Ra08GXKGRMgLKQB2TapP4Erh4wFIHVibQcRHHBPQcawXl+6Jigt7bk0zR96XtUEcBqHJuuN2xov
tUWd3l+TNt2yqy8TSCzXkrr8NlnHczEo82NBy9DOy/5pjYTwHKuleVGHmPWV6k6KFQbroFpBbbBQ
qguSY4lyZB8sszsqapl7sfGqTqedv5DvRd+A+2+QnvNwgnmrZm6ZoeIe1eiRnIavgQQil00zvOZq
vmqDOQWLrDSeWBe/ypXoH4p4HcYR8weSLRm6riK+yNEKkC1RbJmUmUON33PIzIaG+3xXsuCCykTl
RbVeq63ZERKvoszVa0ESh01zLTqQIfALp1kFm36A6U9COGKntQv6FF813gaF1qx0R8YYdnmj2AIo
WK4kteBLo5fHWeKXZIOiXFCdYnPNWZSanDCpRFrBdIlwb7VPWlR+VsbwS21EMohD6UYD/XBRkvFA
dHiO+7OunUrJoZFWSiBL+eQpGjM0PSTT7WJC14a4jg4EIRFxlkEpBiapOJNodtSsBilAF/OTfnSP
0bq5NxmLA8XMyYfRYSqKXYv+sOyxzenLtYAIDJk55M9D9RLLMx2uWb2PpCLQFfafhIeeqMS7Gihd
b1BZ/OA7ZrWlNlCdraZn0SsFQ2I94BSHfxkR5BHNJjDvOXTALNyUGtm0y5Kd0OoQNCQYeDnLgbYk
/XApLmTbiph0ofgbPoL493DkLxcjjsjluUZnkB1FRk7CM2iKUtDNtB7o68jdHtoxBk6qkKyhqQi6
XdodQiBjJ8VDsi4S+GCn+PNeyMOye5GlSEXnxhHRpXrjChSoMcaFqWYL5i0jyZdF8Oojbmea7Xp9
tuL0nBn9kQSst9YoymDceoOqOJmkO6S/lwSeeT0pP2cN+PdgrhjIFnboTRS5fbcETdTkl5aoReyv
0MqwOkSkjWfCY9gE5Fe7bWLQMVTRjugGgZzllwG5JJpr9YJtm+wNQ1ZtshmDTNfkQ1358IaFWwGa
kqS0TN6oZ4h3A3M/GAnds4li62QB5a7tvuugoeo1d2jcsyzsEnLDBJzEMynhSHNKr9PDA87f4Zhm
bKgEtkWRTEtcQKfkUBtng2DEiZ8UbD4jQ/XkNrNOJgXjO0RUTyKqNHCX8jWfVME3e1ZwqdyEgdRI
nv4mz4XkUZ8pLir9dWFO39llm8yuluiHLTw2s5S81EQyKCWHIikiOiDJNm10KKmt6cQEeh3zPlDZ
lpKNSe6MIAFNb9sWGEmEhHaoL6PeguYOSbquljOxYPm1WSX2nysZ1Wjg6BuiJceIS76tPs7NBm0g
MoPkNQgFzbOx8FExhfy5FocaEs1EvVzszmsXw29Bl+Fqo7ZeB9459DQ9hBz+67obW3u1zJUA6Yim
WjIc0cUcIhnHtdXI7HAFQL4s5Wg9sHdNW5L4DDLLubGRXW2qeZx8dFCWNnJSiUQQEMXL3aSJLDpD
UofNobmgWugh1q93xJZ1nsIuDPxEjbDB6EvH6tTi2mLJDUBo1nYrG7Pbpz1bUMUMSZh9SR3gbfKt
QVQJuC0RrM2MgiQesWwPjeLLEHYJSaOTU4/0TAiQeIiQCj4WlnwG/WawGiKlGMMf+U6DR7rya8Lb
hxFIw0K4tm4aWedptp61Nf0pDfHhG3e8w2X3w35tt7L845qQi6QbKQqueDHD11vTjN4Ml8nmOEwN
Da/Rfrpf3A+NAS246/TJGVo4uhUSzXDzIKYyFithlUj32B9/XzQ2E1/D3AVRZTvdv7ILuc/iniZ7
YRjsv6fN7h1m7UL3np9WlOs5rJgms91zt//P8f5y9lOInsUR7wETSFmfvg/NuGzWuL8uGgvr0ERP
fwkp3sAdxLtq4kM7ERmiapUWCHJHrDHPfX+B2ED76OWaSI3Nabi/2j942/10P8TbL2sM42UkK5Bl
PYai3Vq0W4kmPv45mNHDDs+lrfrYZApkos1paGVo93SdUuj2aL80mVB8ukh9JFWmYASNMjvKMtjR
VFg369paBJWCY3rcCMINESH6qn3u374DdGvVbAOpfOqIToRFyeJYsJA87Cq7/w9Ve/q/Q9UUHbvG
/lb9Eb5ugLd/4dg2Ltz//B+vSwWPLfrPBp79e/5l4PkDTkMeDcmM67sV518GHkmSNqaaZRKCAjbN
wDPxb/+O9h80fOCv7apQkARIHv/t3xH/A3MJoRwiN464SWv/X/w7/1nErgERxPCPwE+TwM3gC9ps
G3+zZUirTI8TytBVad7i3sFRaDeCX850T+7E4r8RWe9moG/J/P/+v22K8r/9b02kiPU88b/BB/g9
A/R8qWaiQu3wHnozJCnttcrO0Q2tjieIiepb7SVfUZAcVRQOUMwcNreX6UW6UAA/ijaoyAnireD1
LAT/G1Up1KL/rAjnxaJoR9YuKwo0PP54/1CVLhK4EZTe0o3RiRQVwNUSwc7BmpQZ4/vmsh0jMLA1
zkoUOU9Gt85HoVhGnLYNjmeQ6TihtzMGaMj5bC7cWNYkNDjlassDM+t+GCXSZkJV/Gg2Pz+16/mk
UN4nY7yunP1aGU66TfO2dpsUGEmWdJAHtiLDalJ2YAtZnvaDuXv8WHOnHrzpyFZyszwl+/jJfq06
7Y/HfXTfHlJfvCvNZvL3YUTXkpVMtZr+6Ob2/j5AlmpPy+Ytjdbquns/90PRhlKAjnOTeeEW3w5w
qcnVXclrtXmTLOSvVMbEzR86GDXj8jDUGeVTI/ozp2jGJB+2ZIN9MAPqRvFM34/7BXEbxVd1TCje
w7uYzDYMFMIcyaltTuDH2INsA/d+Zv01hHctazRJPmobpICKGIbdfRjfD2hnIBegf3fR6QIz2WYj
JlaG8h178P24QiHu5XP4CvIXYLkoUzLDyEtyIF1garNi0of+fqlfifyk3qnohAok76bYdKeoz34T
K9CgfOXRfmk/fD+UmvRNm2hECU1P/emvuYCK4Yx/YvvN97+K2QKf6xBXf/+W+1k4KiU34fYmiGZW
+8WaPn7/hvLOZtgfGzAHWW5jaK83Nvs+t5pzzU36/cvuZ5JKKZ+Pg7dseAhBxKa/n5HyQ6iEuh4p
etJuNrSX/bk8IS6iYx070ofnr4YvAtgM6ICdGmABViHFtHr581DZ7O4LiNB/O4X3s/3uoNAtA3zv
HE3DGrtf4i9O89Lino8sWE52Q1YxvbmczqcU98DlunEr7wtEsVmNRgu2J2MibljRKcM8nZAjchqV
MC+StQRztwViJFI7nyaVrmRFLryx/V/7HTtur/nP2TrcFxoL17/drzWaPRbD213cVZXpd8An91dT
7S/pr4OW1MzsWwzG/mzYETqR7Nbuzf0N47A7FZvlftwe7of5r7P94T++BO4QLMduEVwyn9uTuGxQ
hGJbP9FOMgLdqqjLcevuz5I10Z7+8bAMUXpY7C5cNR0BKeZoExQ20pK3f4surYZX58Pb94/fz3qs
qocBXNL+iK41n7rNaN9utmVqP80J//sGVtg+69s1yvSb/3gz7GebdX+/uG52fm039u9P/+0re/FL
GIUCUT1jVrZbkLczhGV1+7ZfXKKSbeR+uh8aU8OX3Uw00je4wvcT+3c33xe/f9r+NYIJlSHfEAf7
O5/99fbrOwtBkB+GuJmODfMsyRRbBT/StiFKKhrrACEDO8/2qxmby3r/ffeDrIxoRyLx/OdZVV8Z
7+JlG/X+PB+TdUWv/rVatiyiVLmEC/ue7Yf8+dr9q/bHlQRj4/vhfrZf+/Pj/vY9pTAAjprys8TW
IlBEwZ/TDc3xX/2Y72vypMD0kNv+E9157WLNcuLtNjUnbVNvGz/2R+l2Sdzu1zymgL9fm7Bonfaz
78M/rxUzGwNdU5JA4N0oBIGC4/415Rr/XrZf/r/83v3bvp+p9u/7fryf/fO/2l7h9zV0JLFo8TYs
8kjEjvybZgyQrm2aVWjmGHOdH1Abv6khuvNvUscOkWnWyTZygcJFMCICQSnWUzfCXOpQSaM10C/o
q3a7/3Yw2SeA24D2vY3G34cdufH9cD+j6vrVJTUSsG12FWvatrC2ZyfddlHl1G/6okkGgRhR4fxm
g8jbBP39cD/7c22b9UBtzoxXG2ompbzJ/pM3uZw6uGJLQ9I5uvl02kJBLPVo5kPls0n94O0Yj4Ik
XsBC50GiEyNess8Qi5ExfXxUb9Usy/78nzvixtg/QY1aEXdFuh71EAuQpMbb07bsSrXGQImQ9J7c
01nZaSxj0U0s2bapc0e07Ie2B7MX6wTLm0vlzxO4p3r8tb83Gmrn6lCVNbY/ChPbO7K/S3/Cq4zu
NrXWNIi6TvPwLf8morU5D4S6LLP5o+liUgWg11tZt6BncEE7oSyMnrfAzmO3rbB2Bo1lDGwhRyKT
4M81/n5tux2wyOeHdk55wZ2wWsdJvkwSUwjt8I40i+xel6yXnrXuskTZKZnOVQtlZewKPdCi+Nho
kXySBEX6c1gJh6HLmx3oSoHGq8xrbSIolNenpoBgmy7FaZzqh0RigVNJsMA0YaLqWxr3qdrWRN/Q
q9k5QvthG2xPVjEXp+9rYrIF80Bzcna40H74cwfsp4mesQjOppGYdTKQZEO4GrEhUzGkDNDG6oXo
eXicMqXfft2E81N028/a1kJE4zLLrFv1wbjV1xyb7A4EkgrpN0knBQ0jhsD9IO2z9GY+2h+WyigF
q45coFI/61m6K1G2ABEVyL3Zzpq0ACUZE4oaV3wIC36DzXrKX+Zvjy2RwQ75xnY5s2IKvNvXmgwd
o9bmwfel/Sv+/IwCYwl/Nr237C6qyLjdJpxmO+S5qWwtIE4R81CcJIrKNdSBFZE4WfgT9i+tM1Yb
+xftZzu7Yz/7fmL/uj/fss7JZ741bvdrRtNYgdmqvl6XjATbYUtQ5+3bTrnZJXieJWi5NexP+zVD
UHm6bi/jImnH/dL+ZBxNw7bNh+skZJEzNry8fMBXY5ii106heSwH7W4OddXnTmFKl+NjjjIxmHAn
is6fa337FZlR68loGNFa8WVaQaSoSFcCSBwPv5/4fjjd1qxwUXDS9Joh7nom9CsmOCxXgWSO1zyI
kEYrZ8nyNNObXssvUypuJvwmcGkDBHVP+ZVtxwNKVgv2iUvSz0KU/UyVHd2uLYdnOrX0JJf2oQOs
mly3XVJKNeq0jC+D/GMcMccBOjG9TIb6To7FrZQGm5pSOFM/NMAXynxmAkM6m2NnC/RKygsqr2a+
YIFAFEuUZxGee+Fokgiq3UfkdVpulByz4pgtldMiT+b38vVTeSGwYTPgOv2vlZAir/gN+K3tAyjY
hvBBpBKei+mxN45ailpvuUWnVWSvMmKC1I7c+Bm3OlRHAdeOM8pPxMqBXVMlZ7Dn1Ab022MjpLis
BIbo6wXJbF6U+FQRG/UWK1v63KZ3nfgzv8FDal8gaf+AHXsFTMNH1CHg84Q7xkk/lgsBOL8XX/mB
D4xYXVe4IyS7K230LsHsmEf5U7ovvemYvYlu/dK4pjsfLBKEb5XDeOgJy4TC6+mA9u7YdLa2eKR0
diMd6p8JG8sesRyQbNJMSSbwQ+GI0kW/KKNbk/DICrt3K/ik7s/OVm7LI8rsJ/AwJGbeC9foa/mk
Dv+7ujQXZD6kLXgFXFWbor3x3JeudpWfujfV/eoP6/k4fIRHXhUWnyBxeMGsQ07V3UmZD0YApnJR
8TYQgsWU5dK5VYKyIJPxrU8PSfyAIoeOLY4pzKWhb6FezguE4K0NR1R/XHNX7R3xU63u49hZ3umF
CaKnK+66uDPlWgq4wwGKpZI6M/BeigPziWB38nhRhtRST4P/oz1fjHuLX6s86g4aqPlkjp7lJUdp
coXwVVkPVRSsCHAhD3NzPA/+Gl7ig3Uvu8hF/PmD9NnuU74Qt1OAZbUIL3Dr2V0eyWHULZwEh95C
HnVMO1pMD1uE6Q+lPour/w7YI5Xvy4x2wHXyxV+14NWr58XMpNu/BAnOT+MTD+dIoKtG88I2xHPI
UnhylFviXrKXZnHO2tMo2MJZ8mFZvmqfMfMgksWOO+kSPkBiN97H0lnIQPsg2VxQtidVOmUHnJlP
Vn2R1YN4Ye11n39IX4iuqUyIP/Hc5KfxB8rItLlIlcPqJ8AUVhNwinwAZQgGDgedYSKxU7bl1zLo
8RajdXjRf473xZ351hxn+Ao0VJBcXPj4C/ClQnd6pM9bhPbwGTntl8XHR/JK3QmhYkt+XvmqGvAK
+fE0xwC9SjfKSbmH2AVq3SoQ7NjJF6E5P4Rf+Z3qVQ6btCf5LfrMnmgoQ8sdgBHavRNes9fmFRnN
PdWByI+9gfQJW79WBwKd17f8qF5flgftUTgod+kXmbVG5CgQeF3xN90P/TT7GJDoNS1B+4zk8x5Q
w1k8YtBtX+TYRXvLbHXsXIiqnvAmoqjz6crb0OyekslmLJQcdgUpUZ2520huT/+FIZt9+/34AQS2
JSyZX9GG1SxeCJIPolfwwBRwHyvSvHSn8gpky7bM7hdGuC375qG8t95JZnmZPd1dD9kHDjhPqJ3E
vFVoQSOmdhg03Qggm4NNRnVCu7rwcaNXfFUO1Ia1V+7DC5n2kk3p61QQlh2hPQnWaxo75uzjVrr/
FR6iCzvPQ3lY+aAi+TXvwMAesRqOrQ9nFA50oZDBaMtu88h7euzPsw1ZXq4cUhCX6JDwO4xYDrCt
BfUdjia0LTP6eIeGBeVxhTsfl8zVQLPhEDFAnCTlnQDssNME6ft0U7XP7L1SAbCoUxIi8irR4ePe
g95wMV2SJi/4bU76i8prDug0ggF1bnEPGmeoMPVBYU5xVGZ1mNrY80gu8r6W2+xi/VDvsufoJgri
n6XkaNc5J5/1e/ozy4aCzz5FKgwbBe2qA8Wjk0irKIiV8Iq1raY0xw4nrNivq9veCBa7Ajtl6xTI
5pueUvjXDqo+YUSta+RpVMBO4/Yt+1m0bUj2s0lTepKZt6cnS8Q7k+bjOVNxeifb1+T77ub//N1K
tglZOplNSa+lbgXmnd5ydzYNLEGlwYYqtobT8NchbUUSLBUCB/ez/Ymuqz+EigAAoTFxV04tJvh1
9QldQ7hK5cqcaH6tq8pIuZ+Smr2igKzJ5dVVvFRdzIJzQmHhROY4n2hcI40jdzll3KUGke6PQ4On
DCV3F8SqB72Fm2SLaItPlkmpaD/r421T8P24BZQYJLF41kfC/Oq8xVK8UQ7F7WBs0Rn72fc1Qg2n
oGiHu1Ac3UTi5tcX/sBsT9jpNqVEAm0qCUEY3e4pf+RlsgZBAndM47YLdojdfugz7dosAqltW3Xh
+xD9L/bOZMltZMu2v1L25khD3wzeoNj30UoR0gSmCIXQ9z2+/i13KpNKVd537c5rAgEgSDEIEnA/
Z++9RMXztqkPBASEvXonq2yypSTXagk9vO1EUxnRHq6JmxWzQFvvlqoJlVCWg1tREpRr0ssfJbq6
EyHUyPmekAP5G9ejNFWOfbKcSm4TIJOrY02wy8Y0uB53n8dqGvZDNOAHG73trYCkunm3nBJb/Bij
jrjIqp0P2UwlxmhrruoYaZFSMPLsMICOVmdcN4l5Rg3BUMnr/Wcaq+ohzEYYr2gtn8vareg08kWg
DzAePG00tkbk7oJZnPHatF6yCRZpnyJwXsaiXmeScb5wfLdE3EGWoEwRvC1u+9AsTsDLT5KCQkIG
KBWzK6bVZFb0o5uLw6zHcHx7J8m0skQnuiBLq++56omysQm5kx+tLB7fism6Dr/bQtSnKgVKrYKY
hXwCgj4hZETN+Da1CSrzgQAZoqXxkTauxsyNhZrBylNpHTekUK9li02eYLm4bZIrE/FHMjFUGZPL
06uJNE1lQl1PKqtnIZ0YXCiaLuUd2Tq8LkQN2SprdpI3sco8fI9G1frLX3qfskd43XbVMbtGq/xv
M+7fNeM0U6OB9a/z9J5o1of/tfpGNe9vlCOgRuKJf1KO7D9MkvFEGJlhATkSwUV/duQE5QhpGoFG
nkmO3K+RetYfBMioLu06Ikiufbw/W3JE6kHOtB0AHTSSNJ71H0XqOaK19GufzOM1dJULAeUHEok0
EefzS5/MU5u89RHLHGMFVWAZ+uUaGVi37HS7WY44LVGLY4VqmlfXEtnEk3+Ix+Z1zpR7vDYOORnq
tIwHaJa97Wz0XuAndhPlnJQEezcY7oNuhVwWxQT9A792u8Ws+pBa83ml0AbYFGGwDrXY3Y4e0NQO
WwKOzkdukK8GKquAFOkF7nDEovm2qtx7jcxIElNma2/U2tInL3mJtfeLSpI76dmf4nm+0N1/ZxqN
8NnsULghDcnBefpMcGCFWonWLbLQOScePg5VTx4xGb4ZMf6keZeXBLBUavNIughtsyqict0JJJ/F
FDBO1+iQrJPWL0hOgsWZQS3slfwHAblb1RzJKdvkZb+em+6+GwnN0FPKIqOLJ6P4MYQcHKV0GlvT
/NQNKOO65DPcHOJyDP5mi1zyZGgeyMAvFklX2QyY9fdZM9dTO4BFr/THKk0OXHCf0BciVCvbiswB
b+XWytfW6p/LKv/WrvqeqQHuv72GuX6pG/AOsXavlbH+hAmnXalgN2esOVYHINKOkFUE9llxHOg6
42c17s89jnXYL9nZyvhzEz6FRinBs+T9PbwcxlS6D40pCneJurfj8rHNx50760ATuoR5tMXcUhAa
FT36Vk0hGJkpmhezm3yHF5GQf0/N+MnsAmod2EMS7lGLLorq1aCrKx2xOeNARp2xolz8JMmw2Yxv
dQb2IFSARKRMNr35MY0eS/udkAo8JulwaPkQprIYHykE7+KpT9beG8TVI7hTdVl2/rM1zvch51pH
dbflrrW3yNqj9lg5e8iuGoDteF1rk7MK0/BTZwBuCuv2nGDWP5ZO/1y4JhL0tNtps5VseofBsNU0
m4aTibmAcALGCi9ZOmKtNADYBwRI2EUVb7Deleb40NCV2hFYcaG0hTKde9My7PNXkv9fQfhM3Dw+
m07yUiZlSlvDZPjuaJ+TPH+f+rPq5Wc9SzYuoj5uCrMA4jjACMdN2RZPxWA/zpm7hxkZ4WEYDjVz
tsbOuqUR+IApmoueX1CbR3garEf8peOyKnbWDDvLQhe4VnHSYE89InLVuNcbyfm2aGzm+UXOn5i5
uEybJEFcmw7Tq+c2DQQI2o/tR5eg5EnQcS1mQATLqco+lSWnSO9t/C7BUpvNL5WBk7ENqbnkTpgz
OIMT1RsPadvD6lMVyHyq8b3C47/Kp37l1SHQlzbf1GquHpAAzofB8SlqiLXbPqXCPQsVUVS05aKj
QHpdQzFKBZqLMQkW7uvPB0WgcJVmAbMG87auzMQyZ12NPUM+9svLZUzZzVJgd3SzO4yYS3d8Ma9b
Sc3HhGkxnlaGjuRdp57G2UFYhCmLGb3ZkLfvdtE7DvWRy4cKm6kBKQNxOtwx2l0yIvV2IUhzxrAF
Wp5S2DCDefy5NhglFeJEowP+5y55RFzrl2iMnM3t+EgcIQ+buJdQAsF4gAC7OADlFNG/KO9nhzAD
kswZdIh9qljIQ+QiBwW7D1D4iyfdnimPAlPHs6Jiyrm4MdARz7y+UitfT+7oo/gx8JjmuTXfbqsv
nprO8jdJHpnPA7W3acKik8TfSpdmiN5wuXGNL0PxyZ87beFVkbutCqe61xpf2FBG85j1/barWoJx
+uIZq1197vRQ35GKfZE1/E60Buoyj6iKLHPStPUwmL+NYf8YMc/VZ+bapYKrLWNWPlbxZc588zRO
/XOG7XOd94W98J1ZWRE14qJCBeukB8WnxlXAARnqCZBTR9hE6azTCPNVyBBwfh01EDWkcaOLm19r
w1h0lvJlNohXmJV63o5j3F4K1OAMyRE6zA2dBM2hMWQ0u2wq3syRpKwW/+YuRMb4KfL8ZWY7ya7F
NYUD3s32iht8qabuIw+75tEGyXGv03U2qCY5Sts9z3kXHeYiv+/8kYrc2AonQ7LOpvAxiwmnURob
OV9ox4QeqK99G87bJKhcit/ccBuNbP/vICtqQqUfar5dmyGjplZMqAW0fEJfnkM98pERAIBZ8DOm
8oJROdibKGa3NqVXiS2Q7S2mP1W+k9tuv4yN3tuPg6tm8HToL8gF1oK7viecmtEEcSWRyhC9xb08
47Jl7lD2FnihpuEX6Ti9tk9jqBIeWChJCpu7yF4xPWGALvrdcuGLVncsm/O37alEJVF205Y4EJ3O
418NBbQvLuNqmd1vC1XGSJnJVpR8L6PtZch9LTQdt7j726Yzl58BvyvrW9vtGn8/QdiLGCvs6GX6
i0iBfCXbTaZovkW6MQIijmgT2CRslfkU7VMx1ZALi9RkIBRi2xVKANewXmybOHMJO7AYFehmT1aV
ADPMYiFRBbdNLRzIqAicfpm5Nt2OUSgmrquyGSa3gbX16zgp381gpiRhK8i5mVbxjUQ5mPp5qi7T
yZnoNSN2EFOKQkw2vLinVizmqnMmLo745bh2lvSjKsqP8iwjVl3xCUPGEjPc21mW3cMbfEA+kE7J
hzWpGDBEn6kQ3Ey5kF+E26Zcm6sOeGQ5igoX0z/i634uJKxA7oP4yugFG0Owyezqkzz3pjZTpJSr
GuMGJkVK8+oTFLgmh7Lcq9FbE0C18FXfXCUB6Fn5iUoChFy0guvQ4Xzkl8vHKBfy8w7iRttaI9po
qdL5ayEREf+0b7a/VEXcEhgqJC/yM5VfN7mWZDjLE991l/JbdlvcvoO3L6JDQI4q6gq9nBsGqXuX
5AVmG6HTkQvZxrxSJOT2IJq/KV1g2Wi+nrvrb1TKr+RqlLdc2iDd307ctfv6T+fQ6DxG8E63k+em
l7/Z6y/3um7F5bsj+lXyxNxOkTxtv+1zcq9fVqKrePu1AgqCKCLPnfw1y0d0JfTXVah+lj1A+Qsm
14nZsdxupBom6h1cZ4xCiJejNCN/MvKnFApoiFy77dMCrA6Nbm5lR7bx8Wl0+dJymnErm7emkJrJ
x64HiIZuEUBQ7wnTX3lCPaUqtAudv9Z+26fUFYnRjN0X0LNncW9so42TkjozhnN99KIZUw0XH0Mo
peQaJms8n179VZ5CCf64ndErk0Zul1Fuk+6sXH+C8idZNGGorpn0c6W0EnfdgZXb1ZrL5fR6nb14
QxVff5KG7Rj4s2JMFkLhYhOPtMCgQ6lVbmYDQz75pNKgiSJkBvJE50BgiUcVv1a5QFLGq9dCkZx0
CTMQWYqxTJ4tz/Qv241roxdKVQaeuVRnyDMsFqW4cKtyZ9a3yjZpsQ39dXm2RKtXbso1uZCnXu7z
CxKDcjQxt8tl6gvVi7xyXld5/S+5FwAvS8hkIYAmoyrNpcaekiLbufJPGI1R/GHyMT2oZ3r9HDFq
jI92clU+JCuDt81AV51pqdvKW1+WYfjmt0m2lfVXWY6Va7fFP+3LZQ32dkwgFSj/9BKjEK1kqFfk
y1xrtz4NakuIXH552j8997d9iZDSgDzh6yg+fvmoiuLGEdIbuVWQC2qL0rOGPkcbxO0oF3ogUyqF
xEICIW77kAryY9PR/qhCBDSiBsqELMiQCiT5tGASMiT5FPlkufO3l5GbvzzHE+okVEpgv+kaoVvS
hIBJHnV9ueuxvdRCiXY9EXgJbCTunHIhIRTXR3s0U6oQTymm0FE1QlJVXtVVQmgFj2LCe1IQCyhl
k9eKaegyLABeM4vfqKy+jZJtUyK8EYwSxBjzk9R73uT5geTjBJByatW01r74RUwhcky3HE6VYIP4
JTjPOov8/DQJ8A4XmZ8KWSmTlZuu1L3I7VgAfEaB8pEq2evippotW8H/caf2wRRIoAEpZUb6zLUg
LJWaUr4pC4hXDWucf3IFaGhigreSGs1eYIh6Rqu/aVflXxXEmr3tIRm1kmkkZZvSXwAkIVm7An4k
FZqBJEFxY2CqJzSrpGwny06gk0JJUQq1PzWbcq0RuKWOL6K4gFqp+sVC1raWguRGyKXkmmZhFYua
bifVyqM4VK7VNJ7Ajs47qf6NJA9q0PkKauKKLbcHM6WopINAbi212MlKrhRWEkxgcpX0X9t+BvYl
cS+zuNxc11QrOIgcHkmrkoVSmI4/TSEVfxg5bt05rgTpSidfErmQ/MPlwhZYrFwAskoxqMgkNUsV
Q7SCuby6rARWyxWALcl4GWBuhVQAt3M6wGSUMs1JCe4rq0A88FdV25pzrqeytn0l5pj+qRKor9kC
+qVK/pdclR2GXODB8i4ms5W5rmwpyDXOEfeF206VtKFVVwMek+2E2yJz6anNkMpuu2RVuhVAs1ag
zUpiKDdkCz7cFNty7baQ7YxWa146gU6TL5RKnppcJeybD94kpNAQ4LXWZDJ29Pug24Vw2SwxBpcL
KYcOobcZAuOG/4cTLB9QCjBvLrw3qReW3zZX0uDktiXF0mELLk4pjW86/LhckuSkYPiqGpakuQzm
HMW+iighwaGz6JXOeRXtpardE0p3VTUTJvtC+S63s6Aadknprm6hzNeQZq0KUfXKvRGO3bVr5e/E
ffUH35v6Q+CzkJv/Y19c44cBwZcNp14g+SoB5+sEpq/R0UGqFIrI74O+4EPtJh2she3XC8hfJHB/
oQ74zxUIQEfAAEuBBZwEILAWqEANSYxAB5owBFNYgmUzu8cYuuAsMIONAA62kAd1gSAchCRFQAk7
gSdMMbFCK2S4HZ+7STXI367IWgO0KdCGg4AcRiSFIHS696jmfnYFCDHpCUNG/PyIcVJUYfC59nAT
BwFQHAVKsYapmAi4Ijm97bGEt9gb2AlJwxSGfWsTkVW6mm3lDO+Xfm4TVzvbCYOlMhgqCPTG2JtN
esl9jOJ4iPKtOfGNtiub9nDX7bwgAnFcWdYlcOZTHAFrCtTpBTsxzlYBkswFUlITcElU3dqe5I87
Klu0vISkT651UClBgfUbq2rKkxHKQS6N6EQZw1UggJazQFtWXd0vc6sCtCuyKxTfN5dYMaJLmmYU
PgUgk/gA8qFJzhHozFhANHNomnPv3HE5G56NLnI3k55m5CYgkjIFhpPInewOmfAy1GtRBgmalRWr
ZM/C75xQZp50gfTsyw64p4kVuhTAT2DDZ0MgQJ0KGGhIbQaRUEqp8MGCFpp6Rrt1oS9pAiSaQRS1
IIuStUiEAazRTkBHzY6F3wIixRKxNiGTFiDXBKjUFcjSCnapJSCmvsCZmnBNRwE4rQTqdBTQU1KM
3XUMB7UQDrkuJ+K8prI+xeqbDTO1gJ1aSoiqwKlO3g4l27w07O6cNwBXPWPQN7WhUglO48dKYFkN
AWhFo05MIZblB9yLi1pgXGcBdM0m0K4ud4ol6tNF3wZgXz2iEwUIlnaltbVgw5oCEusIXGyhTsYm
yYr5BICrW9gM/TeGAMyWAjWbodYhAvJ7n+7aviWvQRSklfiDxKpw0THOW6oCXItfetEIlK0hoLad
wNvi1FQWWOXDC2aNaUHykEUxGiBuK9C4xFt/tAKWmxjoIBMmmAuXW22XkNtfC7ju2ArxC7zdyGjb
HZLyLUn43sooUn3lR+hCq4Zke76gyHTdO1/Njp5A+RLmvVMF3DeB8luS7o4hhhjU/7XS5SDMpn/T
vWOsB87kXzfv/jv99vYt+1vf7vqUP0lY5h/Qg0zVpgEHyMEVdrmfbTvX/cOEQwLHxxWwBIki+emk
M3DSqY4w2XElsG3Ho5f2s21nqH/oOt43JLu2jZ3X0/6jtt1vJAdMYjZ9Q96Gqhu6Cv3p7027WKMw
3Rimsmuz1tsQWkq3fvaOSjQUO4gJWlbmu6ZCxRg01IRpRiEN7P3k+u3619iNf3obAofg8W5UV/8d
ZEKMELk+InahKotyMaW6e2z97g0T23ePJMeginW0LqjTSFxwli2Ge1xpo7H75dTdX3uV/5V32T0R
Hm3zf//P78wN8Wl4GrFWpm7APTAtQbL5pYXpmlrceL3h7whHJLkzNQXmUdH3IiS+d/bDULwmNi2R
yHtNp5pZdkFSgUbcwJznQADxeV2GiDjPf/O2TPPv1BpmxpZjeGDgsT3inXRU8fn98sbGpOG+4tT+
zoHsvsjUrtiacXWnFaF7yhxi+Ui5xpQYhgpEe4R7zoR+YYx1s1xUTcekvSeS1LIZVPpdcOjLwjtp
Y1qfHGebjL5LVB0GI8vL7odCN0/TX4u0RBAeIsRelROA33xA0kxndbybq2g6RMr04ldZeRz9mk4i
hfFzIG++BY6ZyrUP5oMVPFa06pbeSMCG3RL4NQ8KNFqA6r47kp+FKb3yKTgT6epU6dnX0gYDmhEu
eyzvZzVrvvcjYUrcdJb82flZjecnt6gpVk/v1JrB6sRI99u1Exz8fhD3tbQg5KY/Bslec9dF1PeM
jjJjUykIv+LvZKTdm/FAxDTp5VuiJuhdVel0zPXh2ScoDQNYZ68b76gqZG/qen4iwdbeaB6SbWgk
ru0OpyJK4n1NF8pmPrlIJtfc6M6q8NO9G2q7NOZtJdmPqVKpyJd2tTBC70PI6Jkmjucheskse9qO
bZet5oCGlh0Hq2SuUgJ6TNRJXLuj1t0OveZvqyn6yDOFwpBjg/uufoBrui88JgMG8GzT1xdjXz3E
T1S13gYnI7miz+tlXHgwUrv2Dv8BgbhIAsfeWzWBNS0t+r1Lp+5PQWZuQQDQBujIZkMHTsSHfj/7
9Y7oIzKxPetJI21nqxPo13chXoe+RkkZTisrGz6hNphpyZJsrowBkXFj9WYTuO0795i0vjLSUjbc
DAmACP0Xb4wQU6FEWyqG+tCO7cVJ0g/NnEzQFWiZa3pLy8YgIUcd+nCVO1+08inSEOh7VMDvGDEE
fcloy1qB7V6oYUbMvjqqWyMZPsYCTEKJxaxpPA3VLmWnmIn8xkF3kPn5yDBVIyM86Ix7E3P+KqUv
qLkMcsYadkec2e9ToFlLOq/tklL2j9TWGUNok4/cXSGUE0DIqunIGtLSgHSIKHBWsVla59yvEQAM
/iqqGhQ3ml7vvNQ4FJ1hrUKbVp9iscBuS2qdXFVjFPW3RYbzZFXhY1rIfYqFMihKqS/polU3QiwI
GmtTy+mi2EXwKtmTclsu2i7/hAoj/eUQuT8RB8sXuT1X7rttyrWaXvY2Vqzdz8lhz+hrGM0Xsuvs
tdzXiTq9XDN1fHfmlL7ooXC5yerDEGG2O94O1IQrlCxaW2RD/SxbEN0Z4lIT23xlmKvykZJKomj5
Uj7xuvO6lEdFxAww8jKQSYgn/VYAme3ONYaFfOov72RSBehl0tatMDybpE5c3+HtvV2LJtf/R+6d
5JuXL+/INyZXK/l2uYQQ9g8SzrRTzFax99EZWCQaha+nEmhvgObJ/yFxdxsQsQbntjq2YeBu+ti/
ZxK8HSAmridCsOuxHg7h2D9HZvM96+56n4QsOIinPEP7D63jwanmz6bR/aBtfijTIlt6loJFqSRS
OiUzZYdqBdGEMap7hQs7etnAvaR1vfNV8nrJSaQyEMaL3okfY8NHzmvc+Ynq7aaqfdAD19vCdPia
YgiGym0s7EYYuT265gyAbawU5iXMJ/Rv+VdNdc9j6SarNgYuw/UbBbFXfrS9Q2HOrne5gbzD1+sR
FUWckuOrPcExibZFX16U0Q8Pc4iemfbAM2Pdra80740zkcZk6us6H+hoWUXC5bl6yOfWXYx+MyIO
Ins4MkpvkXkxomdnUhbRVBI6hpze0bW934qImQFhcRN6Ktk7WOmTsVnW0eSuccrqXH7nO8XSPip+
v1+qjvwqwsYjxZg37ffEIb/YjuxyVdt5vNJDEkg6GJ9z5RXLjtC/de3i9G26blMRKkl9LKOmSORm
NK2SYvxEnD+3s1yvN72IMeUG14yhde/MwW4AO0VKo8W0tPteD9mHOc9vvVoD567zR6V3aJYoHgIh
bnXBEJV3tMyw+AZkW6hdTD7UD8Z75AwR9V60RCP14ZQuwUx+a0bi0x1SlpaGExVr22YSS9X0CKiU
i7FK+5FfWE36LrMb9NAzOmqyWomLi6tF1ev9gkjKJr131YJGoEYQELXnH/jKDlmlHa26+q5RadxM
1F3K6q4aw9fIIwNOd+Jw71TdIXO6tTNExovdfcv7SD9qLsnUUVqNO6VQyBE3avzUlG61yKZca7/p
WfVhj6OOhqeq1tNs5lQsUgwb5VGzx3PqAo0wi/kyK2Q3zVZDHQXpzUBFDdCeD1KFb4COLLtxDDRG
1m6y9FOSUqNi4KnOqrnii31n6+G0UQPGm6YdlDu9wBWiH6uuH9fBFDqrpk2U+4LRDPKoD2JtXJpl
KCRif94E7fCVcKx5hf+QWH3MBVH2zk9831v2Q5Q4AL9K6zTXGZHh+Se/BfYaFvWzbV2K/pFYjLU7
to+ZT3yvUuvf6h51N7HKaN4BFkdu+GpE5dLGxY7tfcYaUN7F+NM4E0ykdW5Q5FQlXuUuCW1Myb8O
7tUQF4U1P/a2gSOpfx18ADkOCbXH0I83Sh84tAzuGfntyVLBHDIWOyUSdtVgfATrkeE+6bjlzsYP
MEN8t/TjSPWQu2XmrekzbF1SlseqYbbv0b3NMfpAqGmh5JBpXomUviR6Gjw9IDseBlJHxNgZsfTd
CEWVO1TFzJZ5vhZ0ymIEAdUe9My9d1FUNDYqr1ExFwycvoAkA87ofK4TLk0eYYa9cqhok3PVnu7H
KOCDntwHv4bHownBUx8IiRdF2QDLhqt4jyhzubqEobGE+kouIqaIuMbAahUkUjn9S6zSSXbxscQG
LgWgTyGKtU2b41mpjOhk29nBARdh99EuHKeT3TJXtxTcI7DGxrnvjvX8qM8UYV3YYRB/yq8lgnXU
OtpnQgqyxWAaz858dCMS+CI/PKtq+gzV6MMd1W8TvlXF/wS05pCY9cViSIu4hmjxjIifeDqZnvs9
H7KXoqRHokY77zh10NLszKEUGXjpBdu9SXDaNGaXtLKNdYQoAgkVj8h914e11GYsZWPmKcrnipvM
Lu31V3mUX2bILzq6LBO3/4vCIGZLLykn1sdFjkCBaxMnWX6h8DuddJJC5zCbLiLRqdWVbE2vBX2f
jQaCahldnLrk16hjLXMqj1SoyqeqA8fKd9Ufzg553nQitJcM5Sh/BGGwz8rGQbilO+dBY6RHbvu4
cUiFpz8DemHmluaTg3LWlOfIcfgLxTsxkX6t7cbPuKo6fHw9xRzPIEeD0FI8XJbF5/QjaOf8bjQK
FmNNVavvvxFh2C91lNCceAJCEnf0qe5NxrnnfM/8WxRkwuptdvZK/UP3hpBA6fErddtVqhO5qhn+
KW5Hd5+pxT0SSnub5yahcMmq0ufu4mZJtFaN8oei2HeJY4yHuQ3uBt0wuOm1BqYzoRFP0/ObCpaA
pxR70tv3OsF8h8Gqz5jtmwvRtQ9Wqqt7J2uyUzkREeoqDc91mkUoTmJJGugmSNG0qjomkanRprVb
9QQ2Q7KfyOUPMkIzldE+Eg8L26Qqu0vSDPllFOmPfnJpiP/YaVP1FmEPNky/PXrxkBy8cX4E9jVd
zNE16S8hMcmSHyHZvrCStkbT899kfLPIGMW0ZSVnjfgoBo3WS5Vz3bcadUdXblW0zhfX4qykNV5z
Zhz9Ra/VfU+0HPclsmbd/I6Ua3+fMxZemlbur+aZZArfU8jumrChNEV19KZwn+PCuKRiQYnwY3Bp
l2YqX3R7/px6GBosHN0Bk6GWkQsSRKS9vt9eXCN684IRfKKPktGpQTHg0YUXNn93i/He8t5g4fC1
GA5y0Ys1pXCoMMrVptNmjTAy9lLldLlJMaMjOOWmfIhlS+22LR+mxyUk7uLIUD5+E+X8486GiOWE
iOhF3hXDVdJyk1/cxD9SjfHbptxXCxGMXJML+Vx53G1Trt2e65oT16oUr5g8WL4A129Lad29FIj8
S6nIP8lHXNnV+KfnVVz4IxuHvG/ORMT/pURxdErzy9t2VuGJkZvX17r99xGWjZ9HmuERs7i5hzHY
qk58Pf6XxwNTNvjEf5JIddHt9eXrdVSCa3fS1wyVWjiW4v9MZLdMrqZ9s0fZ8CmdVUYFfnyHTDdl
4GmkL7aVbdsi0CAzwiJqASItdaZ4+zho2mWeYFPLHWx9VZe2dJSy+xB6XSTCemrycc0u7TD4Z8Wq
NovsPHUO6vI2azaV66dnN2vqDc1D8snEZg+H8xwpuGiV0Bo3QzmYJ60xPseqZW5ng6l0avmUkdPB
ggtod7sor7W965Jq7aSE+an1kzNhfzIh9/R1eorxQZ7KsA6XKpSUVgsF2KnBhFird7HjtS3Doqk+
Tby9RUD1fEMZ3GnnAuLX4RMT8fnU58p8kmsuKacbpfC404oHYCfOp9xwD2QnxVimop+HBbM2nwx7
qkXGbIAgfFuVvJPZ+hJldn6OoyJZzBNzgiZRiZokytdFxY2AFy8kjFJivX0ceGKhUbto4sDaxxUa
2XAgtT69mIpy1pmpHAJgk0c9uE+5sfEZ8YJM57m9zMV44mo6nqwge650y+G6zBF1oAynRCGbeqLT
R6wzWBTFKTOm6SkVhjH67Oh1eYbemDJ2Q6xF0Ol76Fn6BvPRovHwhLkhks5ZtY5Kj7aqYno4p0gz
Ci8mUXSMaPnRwGnj6LX2bJQPbqGe1NTF3SjW5MIYJpW4e4JT9DRnvmRFG2o/isEpILpTL1byqHLy
8g2VGXrGrmcdqyy3j5ah0adBFztpzjuQGfPkWHVNl6ddK2KrE98U5hfUKU275071577QobQyQhnr
4eHkjHrjOSPuQBwu19x+CDaxBaSu0/SJgWN76obO3lnZbJy8oTW2SRy/zKC+yhWNjMTSTo54SD5u
DyWmxHZXh1ihiHNYULNFqIGjYW+h4S6noj0qqGEWjqU4DLVc/6TDJD3JtTRwsc4aJB17WXmOshNq
9IZuuKVUK8NS8jUMxZe50w+1jeASOtyEdgiap62nyclw2i+QXTwTx6zcGyhTjWid0H6lcOOT89eR
8nC5cGgx2t0zhU5yx0WMkNFn3sqcuBNH4hSFGS5qV3yGrfjSywXKPEComlZyby2ZCFrxcQ6Hnwsl
ApXFCIjt66qi4Hdl1p4vOmX+LB/oxFMKulB/O1A+JF9NPi43HTUK6fQY2vW/uT1w+1/lvtum11bG
CgPCRCPob29MHlcaTXaYuhcjxrC1kIGk8v+RizKwmQLARZCHXt/f7X+8vb1KvvO0p3Lm0wtYykcG
vlyeSeL17Ti59tvb+21THvLb27h9BH0bvaddda5jH6USaizuuwGzgjJ5Sjrn5A7oF0SI2MokVfC+
oOC8M0rjtUhN5YKanJBZKj9rRukRKszQOnthQv5JM1/8wjsa6viu1niFZ4wyi7G20EJYqXagq6Wf
KD7ekwhq7xjVh1M73wXxC9rjbUrNQqTEvuuMc9euTfa62jLTNQughwa/TjOgHluqdICZW4Zf3Xwb
FThl3Jns0wGGx8GMdHWbtUjNbV3bmp37xc8n9Wx36WvIvGZLdYPpqDGS0+Y6+p43QcBqw3DQ8mJ3
o2j3wTwF59nPv2bq5L704bcSz15Zj9od6uas7uudUvdQnESCQRvhfGTyBFqhr9dJnnwJYbEyK5qH
k1lRSBo6470zm3eMgiYRmSWZxTH+jxZcUGv2Xxrfvc8sQHSKuQzCpCHp+4V5GswI6PIz53LN9dxH
NQTkT3GH4ki4NWyD0HvySSJbFjFMdgXOJvxaFNhTcGTc7y8CuyQogNyGyjPfrJIspUod9sRzJ496
kVhU0EPAp0FNOJRaWOCVm7uxZldetAPVYMzvZkNiAjTAJXTWt6FqvraqhQ90YmIxm8YmKl9x6pD5
2iRb8HL2hi/JeRgQFxdmfN9XOqrGeryD5HvpJwo6/JTNQ0qv10yYgimLrrXrB9UDoZZE5brrAYz6
xHUfLQGmj+6U1m62sYr+CF7KaXSnmThd7O9W1pWX9mvsk2099FP53HrRoaV8uS/62KTZ7DdLil/W
JoTLu9TKwr4zO6ZLBaSQhdnMGzyc1qPgjeZ1ay+Q8p8HZdDOqH23cZkZhzTPR2hCoXusouFDzwNS
4OCmrRlnTzty7bs1tTN05948b/1MJw/D7xrUn4GC2qEv1n6orMmEmdZqRkc3Bhy8Cc2+WlAjUx7K
Kbx07tDtgXxT5ehspKVdqe+KKf5hhm5yp5oFKBK+UVTaDIp8wzalSw3YpYdzlIKA6dLhjVkfSdQ2
2dV4/PYV7p1Ew5YlG0//a9n8t01fE3Pj/7fp2yS/9XzFM/4MT9W9PzxH56qEYI7m0M2qqTmYLk1V
I1MV2ZBOUOpf4amO9oeBhZPqCa5MwxJ2zD9bvhYPEcPKo4bhmDRqzf+k5Uu3kGbhzagp3o+ma5aJ
T9NV8YbKwNNfmokuPURIgar5MTftj3qcAmigVnQhuCjFOKXN3yKyIRKtjb9XeacvwM0YD3Xc4AXE
abEtiDQdw2F8CMJ+XncdWFLPsoqnuu6bB4iUC1gV5ZNcBF1LuzDNrG0YTOVTUJXmubPce8fRYmJv
egJGGYiihhLPQNoIe8RkuDTPAXnaZYr7Juq5BjN7adLifFs4ZV+c3bAF+jdFBM03Q5Wtbg/LNXmM
XMNEooAPvr6I3J3r/mfy17uNycCU4PtKe00d7WJVdfehJeNx0rruy1SPYB1Hyyb9K0kPiWpwbwR4
8mSq/byoHMhOzgzbPFeL+pzpfnU2W7+E0+p/uu2S++Xitq9y0zVaRo8+DU9SIrs5Dd2DYgBmX6ZV
OR4JFx2PTRKMR7nJNy3deXX2P/a7OqWtoSgp+8ij5eK6XYyIQRbyhYAx7uuUEBpHHm9dn8UVbp9b
8P6cuulJqW2ah2DAaod4Klxmqfn/KDuv5baRrl1fEaqQw6mYRJEUSWX5BGXZM42c89X/D5oe09Y3
e1y7ytXVCaDFgO5e6w0pG+3WmrWQunQXjwK/mc9VP0zTnVkoydYjZh0T7Hf7Aw+14SBr+JPDSoTl
F+3mUTnQlAjZQG5z12qkYIgaV+V7OPnAW7oOhTRPuG9FvBCpV7x7fiEw3UNMwWsHSLvYu/ejU7xr
WugtsgoHHzdqzRcN7Q+nL8r3QbezW8eoUF6bp/Whes5z03hAArb/5fJSdCZ5SIE3l9NazpJ0VHjn
uuXp0vTD2Ly3faVEIsbuNnamKjog/SOJG9aw2U8Z+XcFMVzPPTpa7h2tuSBzj4y8Zu6u/W2Q+XeO
Ls6ySxbtNHn4hsUoRaT9j3sEADbRJxnSNT54/b6diw6Ns/2ECAi5Vb5fnwbklGtfHaYksAMcPgsn
cvBdNIONVpevstVOZoPh0DzwuY1/MkMcmp0d8DQYh61pLK8zsyqdF9pO/3GlHAFNgxSrAE0AsOZB
FirC+nhLO/dp1jYPLXpGuN2H55K0zveOINpIuhatIUR6ksITz2OdGsswd/SjDkCMgxtmUH6EMYwT
imFj5V67E2qh9M9BA9hx9oBU7oNa5bRYjoitsIk4XQpoIcR8tbtfuuZBxS2thRULb3UdCFFwOH3X
hyH4ce08MY1qfxVliUmKHwJo2ZSg1TTvqeMPepCFqfM5t3ZgErL4py/0p70XKcYhJUhL0DRp96qr
XC7y8aLakplCh2ZGT3jtlO3B/csGrj2YVP1SDcYalIWHdIWo0KuQIxJ5EUFmgTEa+MNqNDTnpqrV
4N7FIUCFtnuIWp57EMCCe5Kdwb0lNPp9F9FktiPm5jKvnfwf4ynoGSPVUDYLmo3SmOpDXSXjg7OU
9UvR6wUqhqOD02WMato8aXJ4OuKHtc/nrkGkqCc58dv1oiaoSJn/flP/coNcdEcycgYfY5CdXGIy
k6q3B3+idemK23oNRahbyGai1dnJG3X0mv6Ze+238GRdo9LZLTi7O0iJYOsymZ1/6CPdQ/7JSr+5
YB2VZPpQ8RaHUZPGB3dMmGD9WBX+PGHWsEEP+g+i4WC+Pi2ynuoZumYDhLAt00BI+XfEDkY0Wt7U
k/WXjczjbcMbu8csQdvrltfZkH0syHFp86zoGiEvoPlITIdTvinm97xF9G4cdOuIbqj6oHUW8ekx
w4BiHpR9gUA5zAFPgrtvaB20NNqmZjWLPEXRRzJZxMvValNM4mus8w1NunJg45mtZUsWfbdN7DZ9
ujSKcK8GU3hqgl55shpQC6rntXs5WOCrjKRLVcEC5F4qWcvaZovqRHMEObGUO0SL0A1LVGIVSXkS
QRp919TwLY6x38nt0FhnJNzWowZWKejsRdFH6imMTGdTJUYIs7TDODudipXtq8AasqK4Ceoh3oxJ
iM9Yq8d3Om5JN0HXmQ9KS4G+PDZB0Pq24xDNTZzX00nsZUtOcyF7AG7mpcfaMWH0z9O2rRbGhEqM
9JQTxN6QcVU2XhM6z5ajHu1KdB++iLUbvl3TCQfZaddi8I08w5B/+Pe9o+HrkdbQo5OC7U8T2/e/
bCL/BX6m67+rt6Oc7zieZjmm5Vq24SLL8fuXBmrckKKdLL73JAKXCRCoB6KS09lAoirSUeQpO6yT
p6Y82e6Yrke/blZGNKRPapE2ewe7npteRMMORBPfAPDcO54nyo69KCnnFPtuZLF9rO/+GZA12Sfn
yeanvuu1nwb+bfK1jx2mjimjs02gyuATa1qHwoyVrWa5/maWJzilIMQWgamYb6PTPoL4Nf+uyNkV
tSG+tUGqoawvDGvfBzFKhE5t3PWg18ngzW08dT38EufeS1X22o1Vb/Qg3F+mzxNlP1kL5AWgeux7
LGduS12tt4WfFkcvQh4qjQ3vzc2b46jl/l+hkm20riy2qWcDw/Z69T7R22nVR10NuCql2aToJ8gq
UfxjVNgxQtbMk12jPwPt0ohljhwzS4P1MZSxt4d2kD5NeRqs6rwzVn6kxmcRU6hFo9LHroAQdXw2
OiU+u2aQbuIQT1rZJ+eZCs6tqQsgWTZl0bulctdG49u1yxy69OBMxtbgLV/qVa/f8iqzDVhsPMck
39PBtneyMA0Eqv1Eq4igs0O4Dsia7MPvnDTsvw23VQz2TIcs8um6Rhfgme3a+Ap9pdrbnvjLxO7v
fnBb68VJvIUwRPikTaJ/DHBOTSNLeSgQS9oXnoHSAyKlH3iG3vrC1V+dKeUQ34lk24tAfWRx+SYn
6ODHCsuqHz0rLLcAydCwVAzltWrdjVn02ofnCzKv5A2PduwWe1YfcADzAFJ3WbwRk06UwzRQuvMn
cYjhZh9GW8/JQwf6tq91cc/WOHjEEegU5oF6KHE3fNRygB2R0wWA6BiURadUp7HS1INsXWeQrOby
+aqf95Az4Fv5l3s0kUCuW091LGlLjFBdaL7oxc9VFB1cJNPc36vDiYiCsnFaA5y91SovfhdMS45x
BOPITL6oBnLppstqIEftaliSQVYegzhTHvq03VjzrA7/3M2fHlu/L3WOykJnmR5gZUvzbM61vz+1
/CAeQgX9379i3etOuQ4eoI/8+qOIg12HNw453XstTCu8gEVH3tbRn1HZN++aSNkHiTshzwLKaekD
glrL1c2NwdLVY5DchV2Ww61qelwBQQ3e2DEE+v/+7xu/Y49NR7UM27U0CyC26hjWfJD/FVuraIjy
Ezs0vglD2dkV0tWYccbdbQxf4ubS9sIgONWlWcNYaXLE5OZJbukWh2GqVk4zAlwD1BCcJhUS5YiS
21Je0pBfnfkzJpLmfXQsTTzOskpH8EOxo6Psk4WdePamDlV0XeYBay4cOAEbOD3+2P9hcyJB3b8E
APjADP5O07MtzWWZcT/9xfhElviRDf53pY8OpZflL8MIKA/ezhsEi3ab9cIlnm+YbxHROcDDmJ/M
IYKnMk+3k1+Yb3gjhLdhbrgr2fTb/Hti1NXJcOF/wbF4vFxdZM7abDBClvcGfXWu1YMZtgDgvoQD
tiQC1MEOmNOIYdhcvbQb50cttkqyRBYOyLsmb5UVGiIdMcA86o4IDCJ4GNhoF+Fo5ZvtlkgYnlro
1rm7MHGcS4HCFIpSst1HbrmcCl3DKw/1dLnemz4u5E3jvpkabveDng9bLy+qR54a3+WEiucZmqeK
+zBNibP18ype14NXvycW8r0gFr/WNdHueOChTghZf8bYQF1neEys1M7+tWkC6gDWojymjikO0spR
1mQRoE1xQyqxXX8aCCeR3v33F942/+f3anDKN5Drcg0Hr555/Jf4j2aIUfWGyP6O8Fxl31theyNm
B7QhVY+AKcYHZPcpHA/EYEhe0pqbciBRGrhe9niZJmo0ZQNBitXukaDR1C1gV7AqZ6Rx/HNcBYCo
2/SlI2Z/NqfeP49aESNR7pHiT3IHUeOsB9drR+iEzlfIiZMQryxR1k5eIfvtG2++q+zIhOnKu8qW
vELeNYUDjL/uP3cJxgp8tFViQTK/cIgeRSlwMTRK6w79w9hcXKpzW9Zk0ZO8uEPCmkOcrLaIVqiV
AUoW2aL1f38KzryX+/VHqDumDi/EcoiMGxogy98/BaLUeJvgi/0OBM+4UZIWZx18WV9SPXqfkJE4
VlCqXgIjXhRRXT0RdhgeUahnTWeSG4/6fTdU3y+XBA1m0GbT8phhcEzcZGOxr1kV8y3cgSCXHWTG
rbwjvpOz6nSMCf08Slz+SGLRP2mNj9xQH4f3ee5nt0BcwmXe19YT5nXhHhQTEaDIsp7ycNBPUMtv
XaBMT3KGGF7zXO0e5TjPwSdeu7mXrRCO2SId1eRu9IIXt/bs2yY2nIdMhYpQGaxiKJfuMe0doEnS
rJUsuo1Je65k0wOAuNQjD8XWedQEyX8Dgh1YpDs+tkP7QhQ2eyDhmD3EYpxQ7NZIrRStQhQp6r5r
YZbu5KgO2vPw358gvJD//Qgh4qiWzavM1J5P23WUJcamrN3+3SkHlHpza0Jh1p3P+j7u0atmYrtJ
wFM1WVYy1JP5W9GjJb+d26N18rMPXXWjh6LK44cSS/CtixEl+mlRvVI9C1jREDibWg2V1ZgX3Zva
RRH8M6M5itrVHwesCbCF6N6mrp9uJ6upVthdtm+lgfAyilTVvW32/pMixsvlupOjMlKH1pIQYfdW
tCBbPdcuD73LAjAaGE/Pl9fFhPYCBOqlfFF8ELEBNdNqn+bF9Or+eE1cWkjheJm5kLOEhRaAFnXN
Tt5jMha+44/QEHGTGBzDOOkc906FGxLvELDjfnZ5FhEuAz/vjeyThR8N3RouFVnIeV7SZxpJNPtV
nbNpAlLgbW6kw6V27fu32n/PcyLvx/28n7VPd4lDz9poFgapQj3XnUJ+KJhtX311OstCS4NkjQYe
NL6ffUJrJ/I65G7kZXKgI5y0MFPC59c+aOclHAq9XMNx/x5FTnlf1ZrFL0+oW8sYysNkYcDZ16H7
EKRlvrCRdXrXO+uJFTsQYC9XdIB0Ud0SJ7Su/vLf32/9UwiDN9c2VR7bMydKJZLxaZuQ2WXWh3oT
vJf6GMZ3tnNb4xjWkP7/ywaaaIF4+6IK14Ka6hjHsh6aGZVtb0yR5/vcRFMLKQQ0Dj2LL/lcKF06
Lu3YJ486N/W6+cMJ2pg1Jn99qLIowZQCvc7x2QSl+2krCgdFhEFR11+mcVhi0VGzT6Awk6I+5qgT
3vYo7d2A0f/Rpw5OuuscHAb0lDysk9W7WnWTJ1vr/b3I6mxhpGn/LlIUw1MrRflbRNWjMmKxmqr9
e1HxAem51qKgu4ScUohMP4xNZZLohti+yfFiuyFNpB2yeUTWZCEnGlnTA+eGr/vfHxybrd/fBv5w
F/qaq3JS0tjsfXaBE/2gJgmiZs+spODzAJvtEfvCOEZWnbmdIle29wt/lcMP3H7ql0054zpX9iVW
XsA/B+YqBz7Nuzav1+Zeied27ETIHpr9A8xudxdY3jshOojZNbySZeAIDETNmtF5CgoRi0GrmpPs
Mv1i2PIkJco9D8qb9Krp39Swy2/VNh4e1KLsz8hCWlHOLZWO76aoWn2WDeyBcnNfxQfgnBaa2Mmb
BEMy3sd+uJWDFgS5lQ8oZ5EUerdLlKjbhXGDKPZcyFpTA0AWfYLW9u8D0Os5JMiJNj+VBQclNAfb
wrk1qhjONgmsJyeZDZF18dCiSfcki3J4N1ovfryM2yABAHPVezlGQoNTYrPPE+SIbSLTi1AE2j6B
Dr1PtPJHTfbJIp5HP02WfXK0bkwMJPCQX/STQPMf1+hNNiZnSyuIuv8s5ODktmqMUd1Y7GT7OqxG
RrAWajPctKPnLgDYKGtjXnm1uVD9aRtpbXrvzuswbr7xYWqyY39ZhnMlXxtEX5aXUTXNH+qkZYfF
weNO3gR7EaC27Vqdx+QskhrV1oMWwkZlXsv/7VVBvW5DHxNbeQV+Lio68lZ2l6fTtM97r0epLFbe
ay8hnKgV3rE3fPcom5A4lHe9VzExsF1gdoOeHdOs+YomG+BgezLvZc32zfiARABiAoV5bwGlRrJ6
nhI1kbYo7bpcyea1kFdUONxeu1RH025aLUbVs+mVg6k1HCL1zF0Hqq0cZN+1wIsoWIgiTO4SoNRI
F3rxTtZkUSs+BB1Zdf00WQ9pdIzaAKShgHLVoFS7cvkYllWE0EuKRgUuyWHskuUcwmPd/i3K3Dqj
r5A91ghprnpkUFaXZt22Z69FMhQUcr7Ark0Boll0GzkaeH17n2E2rKRNchCmVS6M0XLhsJjGKwwQ
CGNWDRBibuYJIUhzGuNjGdTipWLHgomx+ZpMY7f/dJVNDBANTLabDWZthV5/8GsGNGWFrwTR8Ojt
cVnP86B4RjD8QU7AHhkjmMC3IRt4HZYKubKMBq/4yC43cAvFXWamN+3yoNZP7WhON/JC3y/OJq48
z50Pj6TW/GYTZ7b3ErpA3OaXxlYrRLLBW3au3XoF/E3f7J56z1m5vurcRlgRr+GXZF8hL6l5/HWM
HSxKGt+49UPdfDFRfZPDEUZHSzjC+SbtK3vFgQIRevxJZGRUBllluNUn3gFYO1yYcaO8iyLeBnWR
Pqdor8PrEPBd5n596L4PtVOcnbIb76sS9G0nFP+9hsGkhY1ybObT2uj1nBEa/LjjTB8edMBV59bE
a4Ex2YMbc7FJGvCnspm12tk0TfsOoF+wrUMDLQRVy9/mbIt8L+wBf3qMvmts3Evt0I8W7irzmxQZ
qKtmefauGfyoWydStwOIo0fLDL7LCZmGbGZUWCpPAS+6U0wycd4wBl8a7JzkDB2hj2Xv5tHB6DNx
VJMy4yTudYCEkHAnx6HkNcIfVHg+XCqjrPTqzaXyc2gEVvX/P+d/X4L7ZDXxTLYF15dQhG79YVnW
/3dVBgNlqIT9TQeL3s+rsmWJxkvtdng2zQltvqQ9qkNYvmutlq07x1M2spnZ6dIGVIcvIUAR3GP8
8n2cDY4EJqO8PU6xyNrMOygAHlH0+aemmI7HLmOMNrJ2GS3tPzDkCYp93loQubEc2wG8AtfZ+Hzm
4exQl4Vm+k9m1a/zNuU0XoGPdczuR+3a5/1Ln5zn5Ucf8btRmQnLBUfLLfrM3V03ITvUJ55/1+nF
dsymyNhoA3o2I+Ba9OHm9sRzr0NAO/SH5L1rm2RJ2Mm5K73afSUgDNYqYVdmZ9sQ5R0ezzSRcv6e
D5WGdnNknFDk+S5nKQLOjAHLbSubFeYDRWG/Fh2bkUtgJBmycm2YYfGqEwkA59n4e2tuoo+2FIZf
PYl0Ms/8/tjzafnrNGLNnpLEBqnJSY+IbrIJsoiVx3GdveMPa9ka49Y7yhrxanXV5wAaYich2ys7
FTt9r9uRyMp8qZwsr48tDHrmSy9z5bVJy2osO7sB28tQGM0aaT4fuTkVI9G4L16TAP/QAcQ8DBP+
61jxPqD9bJ6yNOyeO1iKstueVIR+unaIQwRxrPciDb8i2Zl+C6fo3axyk23/4PMFdeNbk4DR0zwB
/LvyHFolj7oeZLrcGl2qcg+ljxB8ttrY1tD8+U9cN1aV1hb+4rqVslogLB5UGsCGMN3QBSu37Mfd
p8ILzoYRGl8LyweEyAJ8bxhBcS/KmkVoHmiD6Z70bfPsqdmcf6+6NWDl4EsdfZPjiT8EqynJlDuz
IbzalH6/Mtj+I8rDvqLXvOKr7kWvnt11j0Oo4wpVK8pS9vOuL6KmKd9EAt23b5164xSe8hZgsSIn
JH5crPTeqO7CKIiespAAzXxDVZjVArSie+iS2jjWRaddLmh9Elyh1iln3a/9HYKbJfQxyztFPalt
2/dfapA4p2AqxLPF2aAQ2vjaOU6xHytUg9IxG189zwC4HhrZRo6GRcAhsgrFvRytiNY6Zvbq1/Fw
X/kg5OWsOASpOArFAK8VTq9N1M68xYJE0HxLxxOrFo7Ck1L3ysnJ8sfLC0Nt2Tpe0C3lRa6J2k7j
u/bWZ6UAKxySjYf3CWp2PjWFkfF8beIv/6NZFn6Flkf3a1OOYjj649om1fXnsBRPPqpaUQL4H1Bv
4N+B8MZhW1ZZ+iAGhkbp32mpRUTkf8bkNMW3VkZsq7czEjPzfeutHOrqvTfUfpUEQG+NWLOeO93e
JlgdfgFjpGJM7US7YvStx3hyHy79hOOJusH5A5FOJFMEf8n+mi3JIq3D+D4TQ3ICXUxWOhjdL8qY
D3gBuCYuhcTKMywDcjWC6dBBc+4NzOqcrHGwapyrYaw7WDfT9htRbwZ/elB1Fllc6uCwja5yV5dV
fbz0laV9CNVJuSMzVR+dzBmsm7lPaGeYMESU0ne2r+LG7qLwg/wpeCc//Kvry03ouTkWCOlH2npJ
dFO0R07GVnCTx9G6zcX0Vz36JL3d/qMLvO9TlWvvOpY78AxNjKU0CJJB6Pt7ZLocAGIJJ4i0sz3W
IdXfd33nEuSaq3KSrNVGQ9bAdVMsW7lQqXIuRADC36fyHorZwMxQpr/l8PU6tw9H3sYpX3X+LPow
ecpTqsdipdilec8ZV72tFU0DuByBJGFfBt4wqB+VgL2yO1Xdl0AJjtB+of8rS5F13UHqbIR5NRxw
AR8uTSFSQFpTs5CDzViK7cxYuOmqwTk0c+GYBoQQwPk4JgAjVuqUJ07VnUwrRastqN800lcnWQD9
6E6tSA9lZON7NvfLqXYQ4lZtNvXyOtcJhogYUoAuSEVGVh/FUU+b6RZtiXE7dYl5aGC9rnTk2p5E
zrPF6g3xYSBug+J0TZgnhiA5JvY3MH3Ymxma+eyF4sedKtABlzvlJblsw8YE0VYqIPiolKAPcHDn
RsI29IC4XjLdDH0ZwrnG4kyOoBlMjLudkfvkkImaRAhPxWqK0jm1SCvTvSiq5pbE9Y9a8LPv02hO
OmClBgIFcDx8PGKjKN/N1cBWVfQwKGRTFpbhZvbqMikcGktHmZqpbmxrqFcV4akDsUA+Knl1LU+/
Q/G7Xup2Or7nKfxr6KPNyTLMGTWEgIg5DwD2wB/da0miisB7qZJ2kdjm8I6fAnZ+wMTXsjmMOTZq
ufVU53BRkSHgZWpOtFYW8Vaz+87D2v8y2Hq4SPPUfsBHtVpjX5BBFVfinYEtwKZEteWseRMSlgFW
9vCMOEjOESYxx5oatDG2bla9XrtkDc96cxlWOFyrFhFvsot70+1cDv018ihZYC30uSn7ZDEV7Fyg
3WC3kLrWo11p1bkiALbQ4qpdh31BJlq2p7k91AKWrGyziv/TFmn1aqoZma1MfVNr/5xifvA3B8Sl
rWfWh1vo7Dpi035wW+D7gVuEO9tJxaF1hx7BtKZ6Rvw0uemyAiGMjySJ878zPQO5Wenus8Jjb5X6
SXMQfaXf5U6KB1zZlg+cOoNFlJbJR4drobxK64qjGHlapSNLP4/WPyWhrd+jlXjbmGCuVcLCnmUZ
Kl8nNq6/ZLWIUQadqxb+NysPEHGbDLGDlwCzrvxbr0X9kcbT6s1qvf5bZBJjicPDqFvprVbjYIaQ
RHhs9WGrGEgd+ajbsSPL78Ooqre4ghhOEW7SIg8eguwhiZtjbgjzTlUs445oQbFEsypZhF3L9tTE
R5JTE54X6tiiQJ+oPDq4XVKVOB2v21cNxMuyGScEJgwVWB6Mj9Y3qi1R1WAZK9qdnbTRyVFxXY2K
8A3zc7fLjLforxJ4+GnKn4FiehvTRS1Ct7t8Xzputlc1X9vgQ/aseFM6ExlxT69T69ZtuxRVIV/Z
OdEjQY/iPtJheVijZq/9Djs9BBqrnaJCrrUczB6zUunXqe5qy95Xl4YbJAsfhOtaAWS+xo7FWE8W
PBY9Q2/BylYO8fGFFYC5JQI+ICtUsPe22q2PuPqt3vP3epOD6Sg44tLeux5cxUEJ+S/XOTme2LqJ
C+wVBjWcHvup2kdKJvZjwJrv1rzhnR47q0wj7atnTYHYoavfxEGPk3zclNjIVv3WFuhTKr2Ot1Kc
3XY20ls4UQAXVQCEp0IvHlDrWeSxrh/SuWganqVa2B6cIlj0aTRgydF6Oy0VJpp6ZQfoMg8e4yjm
4TFAqeM1opspLKstntJLPY6ebR+t9in1dkYILp0curdE+fVbqpbGPs7rDxFguBqwZ7LLPMpu/A7V
UqLhAvGBfWqYL6RdjTsBh3YZW6jYsmsRC4CnoGgjcOBp/sSpLt0HIk73JQ/pMVAfgtZF1yDyi8fA
LJ4sq0nvrHBraz6WkINz7OPAfuPZu4U7UqyTfOcG2SE37Oi1UpKN5vT9RknCepGTjjybOnwXVEST
wFFOdhHcuXxt92rcISSD5c+hxRxXNYAFtWq4jgINtKk7HYJch42DmKEw+ZgKZLJu1DjP185govRY
Ri95ijCEj2pSHevj1tUQKmtH/exyHr3hkexuyxYaEtGJRy2q2ntZ6E4QIs6YKYBuKmNXl+iJGkhB
oLfu7Is4Uo+9HWEqAQT3RnMwjYymYtH7002jHkTpAiZq4HsFwa4kin2npMqwHb3uPQ1ykPj6EC97
g4/RiDDk0A1r3HOih5EVoRLTVTMCa3L1DbCHepnqzgLhmG9qj+Qr+W5w5sNwwCDw1NT83VkLt6fF
13nrjkhzxVmbsGkPsBPNvU0iUHDMWZzsQXy1daP7w2NNmmZdExo81QCmOGDsDKIGCOQZnxIaProq
jld52feQN/Q1H/PXNqgWTqdMR7DbqObEAfsrN1oVfiRWZmcVf/tF7mwCVrR9KmKIvDinx6Ty27CD
9D/x2/7vbIP+eyKb/6KD6RhkFhUtQwAF5qdEtqbqSZWWRfTXUCjOjZ1jUtKr+blMtPxQeGN/qztj
sSiIA80SweEazO+N0VcbP/Mg5BbTLmChW6XEqNeGZoP4TXuOLWGTnnM1g/eHnMd6mp+1WYzSrWcn
xspMrQqlnuC1GdU/veP6DH+4vuXggea/wdQ8zqS6iw7gp7dcxyIgLjCT/86SXi1Cv4yPaZU8eC5h
WacQ8VEWOGbHxyjE1jcv3GIt++RcWasax0AQFweDTwND2TdbRH/ePvWPQxXfF/3jp+54fnVdRPsm
H4Pd9f5yWq1EaFElhnJ5ddl3KdA7X9Vto1xe/TpAdn261ZsUSMvPP0TWslrEBwJMv1xwfTFFQ14m
01hE5otkfwiLHgUJXNDTWc546rEqmqS14aX9uSon+DaxYEiRzP2l+stlgZGXGH9+vtncbpRCWdqF
4i3bea9us+k6yBruq1grDQcrah/DQTwaonL3JUHEG7dv87UFNIK49qyTKEfIeLp72RwJZa3ZrKGZ
QtAWsfKgf651Dbp1LR7gwgz3Tu6Q51Im9T1JvXqhdbG2n4SbPaGIspP9pPpxuCXyTv4v5PwEr1fv
qjcbvsy2QHR8KWf9y121rJz++Ducf2i/f3E9DRFP17Z0sF3/E1+MctKtfaen36Ff8Anb/jDhR6y7
h7iv1o1fxTvZyiM9UJHPxJcN7lezkJ2/jPTR7eAn5UF28QML1aWp42aueWZPKID7yWKYhHep1QWr
1Qi9vQn8doOfJxoOcbsJNaT+tKl3z4QSQWI6zsJzMu8su7Imq+9MK55Vjl33TELEPReTXSGRrKRL
2SfnxQ1KfipqCxvZ1yfzrg5NEncGVGRab+1k7VrIPjsIsjXQKXEjBxw04KtL9d+u+2UYTb/xVvGA
1ZNa+nz//+fLXV+9rIGqjfby36ai+ODcEYYn8KMOyj53MmUva2FYv3SxpWw+9Q/ztGsfikh4jufm
DJKE0Xa9/tO83hTFoupta/lpIM9LHwfx+a61yEjI8b/F3vhnp7wjfnrarQejhxXE3Plxj+4C3D+U
sHeijqt6rTT0y0GXaOHsyBxal3nXK+ABnX0fxflr1/Uyec/A3IT+Izwzde/yf1mpStO/NLr1bswk
vHhASBDGw1fCGt2CTVK58eFQndCaXFW2W35xRxcxx7EC69yWzj6o2Zwopm+/eyQxJAHBTtBnVgI1
eRzYid46JefZLAqWfVL6Rx2PgMJ1ihfcKMWxSJr31M/Ll0jExb4l1wL7i2YbBs6WFBUaZ3Ju2uqb
qp2iVTyP9tVWcfZI/JSLIGv7kzFEbBNVe9oUpLYf+xxyHX7IznfVe49ctOvIpUCOVMLpwS0nd9tF
OFhWsTEj7drpoTDxfbOjSrmVfVZUT6cxJMs2XyC7oB226ywo26UQERJB84AvjLPHweQgZ6AUwB8I
2WYl/LJf2PgyLbuxQrrp8sQbiLIjfAQfZdRKSAU8KWUhR69PxutAzNpi6TDkrl29vMn1gXp9pWuf
nK39vL1/q20lng6TZ/B1De6ZHH5A3l3aM+hu1JB5EZp/uHbJGbLQ/gWlJ+fJUXnnT7e7XstbAM9f
tk2tD/4A4pPbr98euRagZ3v+p8OzJiHy+6HTqJK68qK4/mZWYqvbYbFPCl9ftyW7ocqb1Itk/KUq
vNeGHdIdT0r1G2m8p5yn+IsWGOrKHyxvV3tOfQB4aqK1kOvLKi6DndNq9o1e291hGgzvyU71Nf7U
7luGBdAtkV4bYY/Ae2vM9mvh1/YpyUVyFp4gHOKd/3ufN3OTf19eLFebDWZdNkeqZn9mNGmoc+qD
rmbf7GhA0g32+YOPa+XE+eMkW6rKljqDUUCofySvl9r5WSA7SKyYuWlvYyGmz2JqnmOu4xLj99if
/N0wlj7YOGqF0R87dYIgMrdgItsVgn5UZQHeaGlPo3rXC8uHLGj7d6XSEVyOG3XT5U1zDMKBJRd2
wJMblGJBHhc1gAqnxABfPl7XCsVe2BQwnJSdrMm+CeH8beuQNpkHP02Tc2fTpBpBBYaVar5XGHb3
mM2Uz2zCLHRswmw9RaXy0owpFmmmjyfY3DQN7VVRPOsoWyq+9cPUvHiDapzacjpLtON/f0zaZ3o3
eHYJSbRdNuTA5D6TiHxFUweO4cpHiILHps2UL0bSZbhyUPhEJCBORif+mx50ixBIU6hmnNbs7Bxa
UXauCGsCCEWNVCl9nD18YZ9CdAzDLhzJHny1esU/yntp8w2JzEHxQy7v+hpWyGfqsuGS95P9/0fY
eS05jmtr+okYQW9u5V1KmVKayrphlKV3oOfTz0eodqt3zTkzF43gAkCqOkWRwFq/USLxhubzqkl0
gHMlagZJ5XvHluQC+izNtEl9W7+mcRYuo77rv80+mVlamL/dtN/mqe1+03tUMwPLC25jPDWbTsv9
o5o4zboTwl2ZdnF+0DTNqeKfamjJv6mbwr6iqW6cJHUTkZ/2CTDN/3hS1DYq6RxOAGxmnOR1FXdo
n+ZPacIUQGQ5Jv/+BFRzniOrp2BTFYhGZlX7JCJxjhK1ucoufhQjFmUY48hQ67xiA70hGIpVNTr2
yfTFrzwpi+feiLyXwXBvclcvbMQq2oG3X+639pcqbJ+6zotvA6jDiwC3uSjn/i4borU5uuk+98dx
ESdptIJRg9jomG4e4BJ59ECdiGZ485MO7tst1DvjCL/sT6P7pnFMWwvDdrKy5h4Q20r2ySkjos3H
sA61baKCaBdx0X7oP4TTGR9qU41PWaVSL5hDRSmHjTBGe2OLyPgQvCAXoE+C859ziqAyr5gq2Nuw
DysE4yogWPxv/Kjtp0kt1a8R+fneVjAEEW1xs0dA+Gqcf8XQARXqSDEPTt+Mb9QndhlcyK8GrMi1
YiTZvsDT70uMPICcn4Waw6+zRMVrPt2zFvPJnznOizsIVu3y//MLRDz/b04JvzrHkmwSdP/dOzv0
X8lIK+hLkbWi+O7W7GiM0rUv2txUUzgsm0yNN7Kvb0sByVfVd4KU1+kxj0xsf0QL5VT1RoNWCmJh
LZb022BsvY8u6Ndxp0/fYi+rV73qBiez8MeDMeb7QNHFc27ZvJBye0+KpX6WXY1J1rCzag34zH/6
5IA12fyA0+7JR+L3uRJehCB3gbCTqrM1ygzkEKDx9UctdE0I4eg7yDAISuR4bDH2x/uh7LXtWveX
/5ogD8sSLmYcDyQNuVAzN/fZ89meENMi9hP72JkIxJoKeS6cf6JdnbhwcMZcvQbCbhY58q5LK3bG
TVwX4Uk2PhNPY5lXSwiGOe5JDMg+eeTOo/9rH+rhydG3Xx+z5FS4q+PSVZFLB0aqQg1uHaR1KjVe
mqmDkKjt63tr3qz481bGLptN7WtIR8xdI9LzFwX5TWOOZBdy7OkBwiBynMjaPesOiOyCbZlR1ONn
JTDUMQPE4drSHj/DKERTza9e/TQxoeMalLjnaXwx1iLHifqMaqRxJX13lf2oVPRrMTrBXoY6Oxwq
9p9W7C7wksCUE0vmGIdpZGfC8LWZm05bDxQ5bveeMDMWCLOWVGiEhVckOseh1Rz1oRV8BTSKyXeT
hn18mDRb3OowUA8iJn0jR8MJqZtSHcu9wsJhNcZBdEY+QhzqIS22TZ60SLGqmN24tv+9r5pl1Jj+
L9uuPuCai4++7lF+nk/C/6pe2oEdb9IgAhmoi4SNkjyUZdJ7o0CrX8pD6vf+tozRZ4VbhgoXzl0u
7FBvF5hNom7B1tYLV8l2knOZdzCBybKOW0nIVLO83yNMcXBRy/hgEQHWdPLwHQjd6QbR6JzPG3ly
yEguNcqwAqkTHxBLd55Ds8E0wVL2MsKnwnmWRyguL9FPss9uGsEWdAfQVCNpSvm4daOx2zV69Cmf
u2hsYpj7eA5nE8ZGY6kfHw9pOS+yjGvfUunNUIjnHYWHU+gV/YtTxABPhB69pR4EbHwFw0+zsH86
iVr+GIrx0LmZj8Jv/6IkU7dsEUPm01Bfko1b2dkJ0aS16nQWiuDzAFp1/rnItS8R1IX9fUBpPf1c
Vt3WmxN0/jjRuJl2kqHbpFOL5gCxqO16Vznl833e3HUflTE/D7J7cyPncYs9y0sNdXqJBB4NWhib
y4nS5002GpQ55FiudgEz1I+rdNXbidjKsaAISSVq3ZuMWj/vbpWIv1tpqC41A2pO6Vr+RTZeFdcr
F3mI9aMPASvl0vveJshq+/TodxJn3sN1v/gk5aKrFTswnuUZHA1UrmSnnKzmHXYPcX6mJtTsEWhI
v4yGt2vAg98KqE+YY8XfZXdMPWWbZE2LrCSzOm50VJrC6GLnvvvqNcpK9jeuUxxgtycrXXPTL8kQ
assxifqNqwVs++xC+1oopUdmkQdBPozec5lTKCGfKL6BOcEghTrri42w2Uk3ep9/L9JQ5tihp+or
AAjnJgGKVqK2/p94UCZ02nqMR7u5L5PDQVy2x8TWm6NWOum+TXW0XynDPINGA5wtlOhnMy2doUHC
DRr80vSj9lLgUgfjueUdlqTO+5DhTT/PjHT1Pe49981CPXajpH568EL1r2sFrpksE7t8dvpJO/ag
nqqNPDSHxKgW8nAwo20JBWWvYoZytLsfLTloZCDtbo+we/VWZVqzstM+2nXDJN5UP2rWPW8QCk2Z
eCtGlz9kWGtrOeplPe993wLoMY86rkiwdYS4IsM645FmarhhyzDs1PzUdqxTZJjzhTkp1dFgAj9u
5l34y/NQTfF76vKqT+rCdR10yHDAizQ3v011rawtX/O55zt80F0MvrCL0tullibOuRpLXNK8Qn81
80ZbNE45fqsb9dhCbfqa6Oae1HTwateh+zwZI1K6KtbkhZJ8+nadPenYLr4WatStrdYMlkVuUoUL
cC4pLN4wY3aSjQYP934kw1ZzslM/N48pio+dPDh1UkFNMG60PF6ryC4dZUMeuDmaYQwhs3FtaJeZ
q2wVYbY7g+3zRTaFl0X7Drz0o0seYWKOOFxUaDslyzAxMY3xa6Z7FwQyktfGiaqj7A/m/lhVLkoy
3oaO2k9P+WMlgsRfhmNYnEmvFmd5pDqiOKfd+Gd0nEPZJ0e9FImKHinULyZmXEt9VK2zYQ9gkyBm
YvJXV987kMxTSdkZBTWxqfWsQxyz0m+lEXzTJ1bAyDjtQq8RZ+TXxFke6WS/Vmyy7SWZI74nxWVY
jlB0hXQaWDCt5lMeA/LksbawenGwuZcDsu9+BUuPbg5LtK2p1yeP1xjKWRibyAo+Zd17OMoC/hz6
JK4XtlKeejEgfjeJ8diUfUV+xEmep7Lryceq/NPZLuPeMrTPdePEc13TomwC7ip3rYoMXWYtxH+H
CmqeG38kyZV9892Cm7jKjFfUq6PPzjCBGeQofZlNam+GqjGPRarWR68doy1KquWLB9RtOVU26eAo
LKgsVuml88z3PMpVytdEsivKg/SSOm28tNsY7IQFRZ0/C8NZmFQg1Oc/rKie3NIOr1rfTdsGiM8G
qbH2M8xSZF7QCdUwbD6VagoXIqu6z8ZJ0aVvo+Ep0u3p1ujmk5e5kKHyItsA20PUYT4dWsxC6fL4
pQIaKwn1JCjcg+TTy8YJc+8eyoFC0u0fc0w0/xCnrNaa0po33Yw3Xdo1H1AvlGOGDMrSN8PmIzb6
coNJJ6Yf8yhfpbaoq95h6cmomtfL3MjcVxOs4XNeobcTozsJVIoaXVr4z5CH46fChmU9R7JLNnn+
OQ6YeOC85z9PilfuMSh6VpM8WlV6Vuz9qq7f9cyaXXOEc5Rhqg/fmrG3zjLKfX2nqlV8lZGrrANn
aG9qZkdLVHxXRmnbp3rs7dNcseoW1XwoY9lE/eAvAJ6l68dEOfBX2DqFgWZL+a/rPS7y19z/6ZpN
BVNX7duQdUhqgboIIsgyUYNgvask65R18zIy42ytJh+j3do/G5QTDRPvnYVV1ZcqSmdShyWWk2EE
136+W7teHY9jWpKHxo96o41wBP2BrO+gwf+0SkjjgqfI18CKL2gRl6+yH4Twn37cCS8Wy6Gr3n1r
sih8rgbSbmU5iO+NNbtGDcG75dcs1nP2YDVOWO+C/IOcoNjp/PQ3h0uEi9DJntqS3wd4k9zCNwHN
mK+ZYptrEbvFQQvT/moPkCLkqW4c/wz0rLwNwWxiib3lpuYe/5yKbiknGALjsaGZSkpzpnMuDXAr
+fyv6lNzFxb4OlHow6AiRqMtTP7TSF02KeEmjx4Df837K5STqyhMli7F7JU87XGBv673+AysRisU
c0DBRDbsIasYh11djc2nizl41yZfa9tAmirla4o1N/lKkmfZ+c5ILtSYUBrAPEROy4rm5JFEefXt
NDrkhqIuomYUx6F3xDFS0UR9hN3cl7hKywJnPpTxfeI/pzz6ygLvniIR/up/mhw2ItoJC+KYVhSU
0w3uAt3TXlsQxOAlc7AERGKE5pj01rRrFPzgkVr2sDUpmsxZyoQSfx5rZdmR/6+UkztE6Ifa4T3J
5Hpk3uI6+rhnkB4n3ONYCcDQMlmdwKTykw4PSqcuqXe1OFXouDPJo7lPwfntt2mUSwgeHmrfDtuS
uZHho0Ez3Tw22q9Hz1+zJnNAU7hJe+Rn0NIFeXxNZs2aEY0PIHZNe5Ch1igmi8vEW3l9nr+CGM3R
Q1E+4x4NjAqzwCXKu9qToiXqCoXy/DOtxCEEmfpzHJx3ww769zywrbUpav0YZ4761EaVilfNiFhR
mSkHHcDZ3vGxGckNW7nYZvenGUzTheJho/CN/dazHGiUvrmo7UYGIw5oDl53MBFI2h2gnCxz9Gyx
21GTXxpGWqGX/u6i8FekutR6lIRdQTiBZ6E0hU9en20nty+vSAaFy4kX9Pd0SJnBSayRnpvSs8HM
mfHKy63x0mLTtjdQI9YisQl9r16FytR8r7qNVCKLKowJh6yKzvastqMhlzkWU/FiKmmPYVSuf28m
5RI2if+mNZG5hRXO+jXRxJvp+tc6t8uvg2O9TTMHTjLWVcdloQCqcytDOaCIeocOf4eDGkw7xQFD
SCn4uTE+2C2DAtDKn1pSf4jMR4TSqXEsw4HhoE7JdGFrOCzjaMh/mECEpqT6mXUVJVtPS15SX6n2
/NPrrUf5+DVERx0aO1Pq0d4ajQbBvS9tXBgd/zR5Oqq7vO5WbTc1n1aX7eTnkhDnRmWNeoV6joFe
7vdn9Gn/NAUiJMcs6JA5/E+/5+JPuOhilPcqtk3Lx+THnLGnXIDprL9oE+sl8tV4i4tw+M5ST11h
k5bt7qELhDMN+Z+Q4aTFs4dXOh1kaCWoRHe16h1JpoXvVkO1vwJD+SRHo8b/QkLaOfMojd7ZBp/L
wWmf7xei7BwAornKEzXDXvg9sJQWp5j7eztDDKYHtLeQL23Z1/YxNURhPz26ZD/iNT0Ysa6xgz0b
vri5mqINt8gofdMaoFe8jtNqX6TTDwS9pl2r1tmlqPihVIVBKXLUcOROau/nSMlVHwsgHBD9zy2Z
5K9RbuVLdaraq+/PG0EFCSzb7/OjR/JiW2p580JWXV2qCEGt0gm3BNsfQbZUaKA9yNlem+5VFRan
7PKimjytreztKU3u7G1XsaatEXft0kHTPEAcXrGS4Uk2vt7gsiQPR+9LN8WbqQ7898J3wmNfI/Zq
JhNsO33EYzR3wo0+h17vO0tuL28vR4WR/ixz0z3LU620W7Qq6TISH+XVSK37JBvI6qk0kgkvGy5R
BDY+ETh2zx4GIK9Zmky9KU59MXraZiydaj3wdFoYce1q7Aqj+qTGBeBAOVR4mBrL+Yb8CsCmaivY
HvqynhH4Wut2h9jIXmRUwDK5/Hf/HaIv+/Q07eVcY8bpyy6J2P/nGrJfdg3R2J9IVb0VaraWmyGq
WDhjtFSUHT2LPoYpvfdjc6iv7aKACzv3//d82d+JongVAVsO2/CPbdei7jYf6Rmyb3qKhqaSkCwf
RmXaFdXEg+mfRaeF/elp6quj7HKRKXmWt6zwDw0Vvn1VVoqgvNJ//K/LOzmgN9avstZC1kX/tZ58
LAXbpNfIPSOIXttfSJr0n2TAu52Pu97amcMw6i/kR1kIpbH+FNSUemS/kXjc2GLi3aba+WvHOl+w
3wh0A5emLEJ81kT1MVOVz0RXvgq/s16w9U7OkSfYCMz9tstCjq15SULLA2RfdPahV2GYceuR6P5H
T7HWnHSZJiPo91lykfWG8uzrFXc5kdRkLGNVbKZeH1ayDw18fQ2asF5rwEaBZujPOP5Ztzh1ypXl
iWrLn9e6kTRXj5WNJVJQKuZNTvnnhAHRIbbKMUJCnpq9Dnq9nnQnegFqhy6j4JlYZPErAEa4Z7Vz
6OyJtF0OI+WcOZmP/Gf2PFh6caDqf8jTtDl2gb1g/dA8jTM4TTb6vPFKLOeLj/LBXnbF8wYtnBub
pNYSXaKEAg0lPGXylcWEYIi3yotWOxj+8HQPZa7QTHCKKHEJkZGYdB6o7ixhUflbFkH+TTYID30Y
A7Iipen5tynBMZLFu7MWc9j6rFjMUvlqJo0jYDqXG1ZX47OcCw/OWwKmVe5XM6I57+zEFhrPlXKD
caHfph9Dr9piCfBcXdhm1B2Gprc2ACRtHM7fAQiav1UfDUnPar4EIYaCTm7/tKPaXOlxBj4ezhlF
DNM+q1pcv4jcFC8a5gayK4c6cp+BDYVzloNy2nyS64PMdsdyxx4PQJkzw8gcuwjFKtKimyrUYseC
ZgJqNsMe5PB9ZqVNEzZHBiS4x5lykhUEP5O+VZZIRcBvro2XzDTHLxM41C3po24jQ3T8vsJQ0LC5
mu6ztIacmtsgBxexUZwb1jTcjFOHvNU/fQhOhHsqpBXywo2pwFKYFh0UmXiIWZYiKnL0Bzs8ylA2
eKXnlJWQ+alw1CvuE7VUCcONHE9ApNhLeSjPbDbUN8tdU9vVLg27+goWG11s0+l+AhTiQO++q6kK
GEAYsCJwtDoEGq8nv7cB2nXKV0oT3U891g9+or3gDaUesiBrg23bWZTQI6r9sCjCJ3J1LKg6jCIM
GPtrFI6Mtw5lwSy11GcrV423gSiZIznWo4Qpx9R55jxWikS7j/3f58kxrUOp65/zTGwMF10IhaFO
ynppDDkVtdFv92ih9VteA+WtMLx6UczgHhtvXpOcYGw36zaLzO89KKHF2Gb6swKn6tgnVYGtHgm+
irVZORnfWzz2lmDeB2q5MMkAXaJUMQ9omB7bGjsm0fOjEXVoHCJUfV60Ch6VvHYa95chUKL3UCNt
ovdasdOaRIFaiu8tlATrEFeZdajT7s/RYBc7X+nDnVFkMwxmnvIYlUeP00CXq+i8+vGZ5fpiqAxg
5Y4+bsskGbaDl/pfBgwnw9zMvvGaata6liEKw+P5lT/Ts82DD5tFP11U8dS9+tjSYOvQqhtvVLpX
JU4gV4ToqcjRTq3RCSYdYeSOjy2FW8NzNpKrhez1KxQyEsGqOR0fV6odVNWK+cLMn9lo4ij8pD1l
0CGXuDYry1KGtcOXPzfQ+A3cD+fD+8T5KFHid407aSv7Hw2EnhewZ0jgl+Kdx379W8w5BxQHf7Lk
7RZd5KWvpe0EwEnb8lQPkXo0ozhelspwToQzvHRONr5gqM2SCKCA7JKNNVRLPazbi4zIYA8v91F5
QihYK3RYRDyuITwe32k1HB7XiEx3PHqheJddGY+Ss1b2gIRmiW5k1JxjN8t4N3PzCDGN/ohUybib
lb7lAOpzeJ0izPNnouysEz9BRLRaygv8fdV/xXEUXCvddBGKn3kzQGpX4PLVd1MHhmE3WrfFj1t7
77SqAnozWIdZO2o/zsn1QAepFOZRsUnzMHsLcc7Ypq2t4ZWcp29xXul7OxT1cuzV9K2zkvBk54ZY
3MMQ9VDYcW8ygqACq6QSzXLykgpahFEd5dGjUSKXEomMY2pZ7n1mHbTVETpvjKFhq61tpX31PSxO
s6Dp36I6rg8CcvNShrFtpRiC51At1Wx4g08EKsjEsFSOOoPiohmSpovUtvq3PnKtJ9jyP/I5ykl3
nKE3vcuxpkqNixeVz/LEJPCN5zHAenyemZqR9VI5ykaOFWXpgObDAWAe8yDi3Jr8lxwazDB503ga
BXE0LuNkh+en+Srn5WO7iAUZUfnZDgQzyuzuKmxrvBNaG1/TfsRPlFIlmnbF2xSSnyy8+izH3BhQ
rB4PCV7gDPIzz5aZJ+KDHFVwoV2ZrKh3Miw68gT5MKgbM9ao+5fuEQG76Kn87wbbwE7tNTgijE2t
KMlQm9OfabGGrinWCqs2iPR6JeeoscKcqZmmXaqLlz+hPFGOy7PjNsZbPDTxuSrxTSjtXj2wHCDn
xCsbSI+VGicDytpSoZgOR9nw+Krmzr4SPihMOcmNwBWrE8nFXp+eHs00BOqTHpvpwbX0vTZHclD2
JyP5b/TZPbHtJxMj23k411CXh9fLZe4nF1G0rkU7L2iU310Juo2SL7jVXktWxWCnJ9lIUk9XSxVR
2bptk92Hsiq/RqMz+2QApb7PkYeSDeTwxy6ccYD5P2KbGQXloTLj+j2qeLsPnhWQjyEUenWdEjV+
lhHWd6vJ6MYbqxe2GsUpCSrkdERVrHydAnk0Kcb8xDJfwioZN2OUBQhmwWNfstTJV0YHvycxueeW
mUOlPVCpm91jTSBfkKGbk5m6+SKv45a8wHPoafP1ijhqztboA8DmI2QXsqDTYUya37Lr3j+leImE
Zr2U/wjZ17kFctsdzrBhB+tM89BkMuf9VDIFsCvhzCWmbzw18+ZMzI3sV7CGCJHBepJTzarvIZYh
HST7HtPkWf/Mlf2ZO1YnTee+b7F+/urPzDGtUL8MEUphQ+s1m3jq7/2Bb09fXDE1O0utMOMxq2jB
QiVEmS7GN7KqzG2LvNN1dLL+Gmq70G3MF9nDCkXfkedUFs7k+ekyzvHOVFyr3iuB011NQHzPGvv/
+yiAICQyo9BbypPDLPnVAaxd2ZimvbdDtR/yTH8x2jRB8NeGxsGDQssi9y38JjsRi2tvonMovnBC
PswsGrs5yjGb9f7FU8YPORaQrn3S9Rq/tCbSr25nvQeT+Kn7RfcaV4F9K+1NrTS4RnE5iIU+4kXz
mJ3iZe0mRbOTUzvXmLaYiNQ8LBjNJt87/XMdfazldeKE9WofIelda/rFmHdG1bxbKnMDRlhvPMko
UBtyQdihr7GcNm9e5IvzPF8OouBh3dTa+ns++dt+LQd9YxJnZzQvThYCWkp9qHvu4B7s0oJP1Jfm
lZeUecVGAOuk0Sv2jQita67pwWUso50clNNCbTBXdUA6/nGW1d8KJFVf5Dl6abTbKRmt5eMkFMuu
rq/HT/IcHyO8gzt/sDl/5l8fLMMgjk+JiN5su9MuwhL1SoXL9Y6NyW9PGNMvZDQLxUhRREcRXHP1
6bOJcBgbJgPwEa+ZTYXQ1DEpfBJrCpugAoTkS+SMzRLhCuvdL7MdZHhsGYbsVs+NCHoYGAoImRw/
9ZvnspDQI+skIznDqWpc0D2z2cuzvC6LT2L0vkMAswouW7BlTqoWpJYD99Ixy4WehMm5cwd9nznd
BUTEoGJSPreR7wVPmvopZ9y7UGpJzjKuqDKBjFOP2twl+1EgwcYiRu5TLdoOhi2EwThNqs+pNsSq
UrXxUNeG/9GLVzfTy88JET/U/JoWh6ykIgeZQhFJpppHqKIuK68sr8XcYKurLsIpLPeyz8CD7Ipe
Qty6wRW52OLqk4QF3VF0CzkmZ5UYMEBTqJ6svjMuxtxYudUte6uJN7KvRtHrgsmDcXFC54WNi354
dFVGa54j7UWvWRfAdeP0Eqg4P3i0EbIEgsnPyU5wH58bxfVIdcnDoqs4LMwA8112R8vHpHpo/0yn
3muxAv1PiI32fqAyu0du8AfPjV8DJjrkPdFA0/wQqr9SdDeEuLFTdlX/W247W2h8ym+r8zYK3Ojv
o20bi6zJrNsYJt56Uhz7FBu1dohMtZth1cHLREIfmzdwWtbKGGrnE8dJd4Np+4A8D6FC8Q73IuvD
NXxnH+OIty4SiuxFiFVEOqGRZaWK8eEF+RuEO+tZH/L4daK6KrvrJMTCMcyHpQzR1fFWWZeZ/8+T
jDLBNm0SoLdITpda+N0OLX1VNo3BrwGJhQAJDoLyC/vKT1MFVdOZlnWtKv8kuwXKlLtR4FTeRmn1
JU/sYVEOPWIbsx0plZj72YOuk0Z0svY5dbPDQDHmk1QMzhrghDZpOQafxhg++z2YPIXH6IU0foXV
Df240GgrfhhzcjNAQnPa9LFVfglzzWahMcWrsMAjHjcibQ3e8qT6JFBgZBdPnYb2AGZ+7afoSQGN
nRE/gZxNXnm9HGWZW0Rht5ncxtrK4jhsr2VPlee9AfV+HEsRrOQ0Ay4MLDCRX0wcNl7G0foiL1sV
SbbGmggo0/wp7dqdJaZqVAz2jt3EOILS200+/0U9uc+65ok6VQt50alUopUFOmBfj9+tTsVzUzPG
W5yExq6kNllsQ90NdzkMIGxnqSMkbeNt1SY0oTU0XXNuOigMQ9wfSa6ijPenr4iemgDbwHmGZXbd
hvVwslfsUTmKssDfqs+816galYvlpScZJYY5vc5eJPOQ2/XtsSiyZk5bwK2BsHYqBHX6qIXN52um
yt1VhF8QWPtRdpby08cjkGIFrp8NCx23F+MP/D9SbCJ6613X0D4GYFQBzR0QyosGcZuUYcTiqsIK
Yg47iNzPnhriCas1pLcN0Jo5hIV1aPj+uUTK4RYAreJBfo2GnqBH6ycxMB+QY0pYDk+hWUFZZDCs
E2Yk2k8cMpNTAqVgw+dS1EJGeVl27C+mKjMvZatKISHxTR+q37k6Zuj6U1RzWODOkkXim9YNm5xN
/4cm6nJnmBaYt8GwP0VByrWuv/ErHhDCQfScR+tv3Q/HbedWKdYq+BCtamPkCYyCm6INzkE20DcA
ZMpDJnJYjDZqW3Pz9/i/pj7ON5q2+3O+7JSn34dFQ76gymGJo+G0GBCk/uaowEIcFdma5OxWeD4A
1A4vkaeE33T0UxdVZ3qvAjdLNp6JeiE9rm09+KM4o4n6qMQ1Hq6qnR5EZvkvbmV12xD5oqU+NP6L
7OthQyANURmbDgHqBQwG7sMUX5y8nKptC+T5yyjsby7OR88CCsMtz4wtNs4Vu9V2wnHdBonMcw/J
w4EkESiG9uTrde8+YekZ7bywX1kjBcgc7Me1ASSxU0O92IG7Ua5hz2+oZN30hgiRy6+mzqit+eJj
KtEH1G1UM605VDwFP+oiegt7BYhp51xld5MP3h69hHDls1b44B2PFLhvdDs5ilfxb0iq3lkOyi4Z
NkV/NNGlfxsGRKIRCnTXZt9qn2TEntoOzSM914InJ6xfk8F1EC3q4hnkwIfr2iwTNCBvO4dg7MRO
+DnChHMIMUE5KD6VcIynojcjKoOzFpLXV6xPtIk/VGtEYaXO9Q1YsWJd8wd4RX0TJK2DHXZXK9ar
S3HibJbxW9rj661j37lRhHFqLae9dTPCM8c4BoBvnBzHGSSKy1Own1I1AT3AqJyHhepSsAB8kRF6
lugPZUAu3cp7ASRcHsDZ2c8hUADu23r4obUV24s8++qbcbhmbc/yRnfVc1siQCNnlLi9KUX8oyFr
taxd6vH+BKrDEY6+mjzslOrWWfTKdLar6OSLOv/ixFoIWixpD5bhZ1960132vIbeWsfuzv2szhXw
h/jS4R2+ZiWqbw0xikUYkB/BjCtYTBoQl6IL12nFbR7pGEYgRISvLsjOw1DymuH3b73qAT6zRlWW
L2YaxrvMwIrb67U/DTKKVwuvjP2jvwF5mZpIMo95r8NAGIZPZSouLRjn336WrIStpj/yiIyeLQA7
wUFMNl3LPlEd1P5oT3ywqmf2tSl1f6FjqPLdKfVNrFvjbyPwDyPZmK+1XoilOgbeybKQz1HQoUEY
ohfvyJPFByxzRsTpCEVo21swK1Tp5lBP8I0IM9/agE8T7xRui5WjOe5unEdtnYSRbVYkd+ZRFkOw
eBu+CYXkxPsE5hVp0uRFXqls4SAUdf8KTGd8RbxjRrzxAYaOk+zs+9oOwzcAXe1v392balP/ohic
LYZEK99s6DTrejTzpwz1lIMVZvkWNTT/RQUuuUSGpPiWuGIHR6/5nVXWvifR8jUOA7HMIzG9JHoE
xVnJmkNehuOTiSAGNhSt/mbMpVoX6uYvGz3++WweAT8zO1HfmzR1ABN4BXccDHE8tv3tIFgRWR4I
YD12Nhae6zOMvzso+SugUS3aV04j0LhoanJaI9ovy9hEs0U2cugRIloEqMrFT+xf5+QprAqt8pQd
r4/iLOYG+dd0pYm+Q9KkKs7kl4CwyWGtdpN/jUTs6VixM0eOwmp589hJNMO+cHkX3xurwAje7ZtN
1afgVeeBvvIBZuS1/omRlb9vZYgYrIs7IIDVeYpqIR1H7rGj+KJFRyrioljIwzHQ5sMpr7eF353v
I1XnR8euQ8d5Iw//NT90L8iv2S+eWW8isiMfKJjkT9QUgZTNYYTK2g5lDdKVfhd8qK1urEiaTDs5
ypu6WkxF2z/JUYrqOGop6s0aq+o2X3JoNOVdXjJq8YiWobxkT/VrJcOA5c39kjL8P5ydx5Lcuram
n4gR9Gaa3lZmllVpwpAp0XuC7unvR6S2ah/d0x0dPUEQhkhLEljrN2glbC2zcnZcg+qhaYlWBdCx
MA9TsXz+0yaPesefDlZfD9m9Rzb+Nea/tbFg2TVeeybDY0Ktf2nLDHq00bnIkjnu1YXLldoFRup/
2s1h0BdZCmZCjmB/617TGZXYEoklQ/XPqXrNV4O0UL+Q44aDaZCU5f6cbHukaM71fKS58e8j2cZW
6XfvX+P+Wy+gBPc+X5EGZx+X1WRWxGsH+ISzvq1zcD30aZfyEKlUVh3y8D5AjiWZpy9Ct2vup8q2
Wp4vD/91EukS51BqVrsaQyeDKKDUu6gDqJuldXCdsiCAs6GxrKyB6VQ5IqyfHWj8Bg+QyZdy2Ge7
l+D9yv0CuD2hanchu1tTP4Mq7o+f45RYjw5NNH4ZLMvZt76nbpxGHQ564g2HzjJzLMzm+uSm4yFS
C5TtPvvNMqdfDpWN9/H3um4GOrhAQKC4MS1QysndfPoWFHa9VtO8PeBR0D/pWvtFtvt1ubDGcWh0
iOos81I9CG5ZoynX3MXZjD97u6obW2HZERrNjtQjwrrBgBnsVLX2EZTlfbQ8hcUlCqTls6yQ++Ms
lNw3Himus2yThZGCLQbCy11FDf1F5zZz8HRmyS76JjcJ8iQeVxaqnF2fQE0NxhffyNpbqerVLS2T
V7Msxy8oCKD9uqnCUn1pX2rf6V4aHyHJ9kVPuu5FYp1/H9sGhpBZMF2gaaPaaRf6pjdKnf0VdkZA
lj5qAyN7PUqH56gGoRmq7J6i2B+eWeoGO8EKfCV7laZIz83kfZedaWVoLJGO4BLQk4umeqMZwcUY
OxCNZuWdZZEJktwLyx/bbad48eJe/+yXR04ldqqZ6gchElVsWyXyEX0juurFZXe00BLC5dhXxFHW
nblRHv3V5qY6evNEJlmIGQhq6CZ4H9eITm3nBBdsxX8XloON7xBP1eavDggDuDFVroqnxT9nEN8L
Lnijx2f+L8u/2uWcflg8jShX7GUNdbyerBqB5JkbJDk+k9YXe8ss0LX8h/Yj2y02aVDRPolEjNkb
jPtsuh+5sIc+p5Ntcs4/Y2XTX7PrYXDU7KrZmcOUKLCZka6wfLHzkiwuYSKIkTRdXxT7Dr8cDqnL
oxwH04WRRic9LLn7zJLu1izxbkqJd+y5tA6pNBtNUGeFhYy2ipU4B3Q/C8CbrB/QZV80E38UsMp8
unqM3kadv1FudtlaVnPfKlZImVR7cMPxm6HF2MgDbZKdifXIVeK8MMa/kmC8VpoSvYFl9A52h82g
HBQMVc3tqtJBNzA/l3W6BA/ZHOXgIfTPNenom4vBwwtsURBtzIHmW41drB3d35RuspdTvt6hD2X+
XiV2cpWQBtYozY0WGDzp9RPpAAb9r5ZCe4+TLrkCFm7ueIn/8zz312msL59z9ANkMejKB5GPYAoI
NIfHWvVHewmAHmjYXMBsbFf5lHKfyEu0tjpFxKcMwupJHrWycZpsNueYkbBzmwfJ/qjRUdP/1yh5
mGRk1DHkApr71ySy+35S7ITJSRwQdHWPiSeabSe8ZwK8yjE0B6s+y8MIiXIYVjSOXJDcNCA1gPZz
sKdRIDryP4h8oiEx+noR0ZFFkT8M3s/W9ePVHEYsFzLpKDOR/z0pKbsABFRHOVLBZaHt6/xgegNy
IRBUK31Gk9bsz8/ZbBt2r//pbtRe6R/+VIcI/+iFdBDTUANqVmkyLPvKSo6DFrfBVk4hi9YY7y8Q
W2RZHv5U7zOg5zMgHpP1kDqn/qa925Zl3GRR27o4x2YI3D7k7tWFjbKPnDrjtxPGLW9S85Ygpb9N
FV9dfrYh6qqvmsQh8TpPJTsKp/YXo06G8bNNVe0vXjK1RzmTbOe+umrAj0Mj4kxDK+Kr4tT315NN
NcrEpGfFozwHU6YDUSQdAfBggLxfDiej5X7V+d4sDY3CODqyieCF+5hSrS2SXfOA0Q9WSokkYDCf
WMpB8tAPSDxqsdusPxdiqGiqh8/q/8OC7f8+pEkwbQLQhW5nx8ZnAt8QiKC+oBBc4wI8F3Z/DUbc
BASPeQtgGm1V4bwSgTX3suYkdX3JDa26OF71c8DRYP/ZJEeMupGCJJnKHZL+qG90pXJODBjfftiN
eDRApxyE3z4OfWav01Lxz17baTtTa9KDjrHyqXGnYGsUbX1VTKtfxVmUvUxTxaa5s9zXVAzdUREq
+CgSJC4wTQqcwrJTWR21PPJOuh/QKTrzd6ccgSRufDLR3VPZGKupFV+LObEYR7Hz4NrdWtZkoXAX
OKRG+7MbgyReOm3Ub0uvamAs+PaqsVPz0ASQzfEAUrYmAtzPnVKzac31Y2uBKSSlffWiB8eykpss
Ep7GtxZL3cx12ous3dsD78BeUDmRgJhmrl3z1bcj6yBHYK2T3lxMkRekrq2d6QSIdULQAJLQ1OH2
c3Y1w6Czz0mcf7YVTaqsJyPNVnIaOaGoxLglrc4nmt+ZNRdDnrT7Mgzx+5BvwVMN1ga29mw20xgs
bZQpzmHbbT/fs7CN/FoQPv3PT9cPIwIyGaD5+W3L4fij3z/dZ9OfT/j5DmITiWcjDuzd/SVzthsA
VVg+fL5m7DgjbHcycJ+v2kWKv4YK9/sTygnrKP/9Ce/fVhS6WPDOn+4+t24FrHf4dHK0nF9+wgYZ
sc832c+fMGvvv9/9a+nxjauT4fenk2erjnVQAhdU1PxFyLOLLP8a67V1+JzeIe24GGolXgHDq57A
Hc18V7U8l7ZwH0mVPTW6471DvkFxLvcBWGp+9VZo+bK0leyhwONh7U3+ARHK4sKNyXrKdSJy4eRz
l4kSsp6pqZ8UzfgmO2VRAcYwLG+8j687SPMtAdCNzIf2cShObpn8/BzvacQPeeaz4HTVlTDQZjUR
0tzgdTOsmtjVHsOg0B/RgTq5Q6uc47k2Vk5/CGO+Wtkph9k+5gKstkPcGhniYwVy0VysiOc5ZKG3
5bDOOqf8V5ufNBvPdprL/VXGuCHm7+sL+TLyrNaMGjJXZXaQ1UEbmwfAzfeaPGtokTOq7ArTzD/v
N9R70Aeae5VNMYIPO8QkiuXn+8XL+1ehpqjKzyelbRyeHb25v1PZpNkWcdAhCcn28YFkm/GeBJ24
fyWA/cutGmfA+I2vg3c2/Dx/QEQcAusYRBd5ZKUZ1Km+xg5m7nCsFGuQSgeBEJltvPprtJeow76G
7fg5gRwhC17Bz8ffr/DZbCdlDBn/n1f47EAk+ferFJBQ8HVnPaR2eBerYbYGykxom0XHRrcUA0p9
kOxZzmMyPXnDkayzS7q9rh6w4PPXgxq2NwN0wYp8jv2shC66wUY+fLGaPsRK0Bi/x0V7rt3O/4Vg
9ULLw4E1YUdWmaVZgMS2DnxKDX9gJPbROgHuBpnnopcl8hcdXs8qwwX0BnWJrSl6xQ+8XW1rh51z
dPDZ2nu5WyPpyz/XQP15G1gtKy/N/8HFNaJfi3nTopGlxpK/NbpsL3sGw5sZRzm55IXeZePp3uoY
3mLgQbAGUZHzE7T8yvkywsJqpSlauhEay5Nllc/pbO2WJ435WKE/tI2ach/VWkTM1AsuqgceBHwx
9jl2ly4TPWvPU2Orj7HavMh2N0gMVHvr9sCtVYNTaazy0lHewbNqG0/3cbCbTx/6c6ELrGF7M9xz
aWhr2cwO8dhXg/oc36wpdKGB2WmLRSnWLkjmlh1BSDK+6bEfzPTYNGULR3k+nHRUK1xLO/RaUBBf
DFeR25XracyzF88mfSYGxVvi65a+lMroHBBStRey2gkoV3Gh/pK1SWndC46FZ3kmmi/WI+7lS6Rs
eRbPhZvvQJa0z7LSJ+UWR/X2Js/N4unFxBvkQdb4JPjl+mF8kkPTHhCgIFS/J3ygPGfsP/dcCqW6
MMsmIlZPYQxatFSd3FhPUfS7bcrgcy3YmgAUtgj7yYHxoP/TPQ+0xVQecK8Cb/ynvbTmQAM+V9xI
p9ekCAZg1VX61uGJuPVanvyyapTEPI3YDA6o8qdvrAFeVauKr9DVp1dhreQgLffSi1F2/I+ZwdVj
+Ey2xkpgPiV1LdL5eMDtZO+ocXPsnck9y96J/Dc4pOBlBF11s4z2oW7T7M3U3Og4tRFiu/OURTcV
GxuMxUaeZJWqAso3YvOQ5WQeO9/fBDMDUxYx+p/Fwouy7JgicXhvNMASEh1FCmYK6vopJqyFuYt+
E4lR4wkcJWusdaKN7OxH17+QZ7zXZFMt+mCZI6q/R1ivfvJIaR+1Fj8HYyhJQCIL+qKIIGabwEwE
gr19DLkABPMvzWq+o+wA7Aeni1ViOuU1MStra/vTzJkbEAFUeGR7wm6eWh2fESy3y2+NA31Km9Po
mrCWAujSD9uv8LrLCvWlDG1SLaauE8g2vV2PQtTeUzCM0qMyWqOsWrw06Wx0RvLhB/G11X2mKk/2
WIqZ3xITpoINMfxJtES92jTKzoZakLlLhmAXqY5/CR2jWLnI5L9FtvIzcxzrIx1u93lqNq9K26jv
wupbwFedcvNQfVj50zQc8yF9mYKxfI6mtHzuGnuRJ07+KJtinLNmDWiQ1XNnJbIKv7ukXste7o3J
qTOR/Ja9Ja6/z+3xcy7ycXNUK2lPst/xsmwtHP5kynvuie557LJVhc3wm7BcDfhFZGDVQdUoLWdj
h6JChr9t3tiJhcssGaBPyN7M35D46J40P6sfoVbdmwc7C495MaOj51FpwTUHfWTYjqqwjr3SpgvT
UvrzrE+xUpuwX5r2NJxlmyyAIgzndC6muLVXSY0ipOzoEbIdwa7SI+u6imDpZ7dsk73IwYGeyu2j
2qTxUvST/9DYAW4ZhTMsR2NyvxGCOwQYmLyWkx3vCr+ptnAyoy/ohK9xsXO/KRCaVzm+Iqeo0+Jr
TvoGWq/ufMvj8U0zLZS8wXOHfo5Id9RH18/Caf1zw0LnCJmxcheJ6yX7SbHDhRySRs7vwUGEBrGp
5ufEhtq0sAnVLSqrbbj+ZZ3dxabK+HoiKx+vDYJmh6kHyiPZAd2Y/qgnlJUkc6ClBqQnRM0JVsHo
RT9UW0QPkh0w97XzyP+P8+QspjXMwujRRZ2gCigNiXjfSrzHEI/XR7cBPuLayPPRMqoEfZDJaVey
T7bZbrsZvHa6yFpqJcmu6VEuC+2QJantN1dEa4dzPE9W+Lq7mcB8Y2dkP4bjAIE1ytiYGK39qBeT
e0sdYC70yZbGthTMlnN/lRYNqo1xEq8NCCBnDVS2W9cxbg1J/aoV+e8j2QbNSjyNQ7mcDXG/ev0v
A8u+L06J85YDwW0tm/0gOnqOMEn2crdqkItdVVkffY0n9QeU/e4WJqJ4GI3RWcjxTY4lECuJ/sEz
1Ozm6+aHbLe82S6qqWxka7jOPLc6yXburS3amZnYx1YWfMEB+z6P0qN8nyLBJu1653dn/Xl3fe8O
62J+FyjMHCvh/H53HUupZa/7mwYplbjqi4/K0S5EZIsvU1xYKzsZ1LPfetWxKhB77PsoeZk6IArE
aYoP2ODLpB3MizD0bCVMw0fqMlAO8uizyIQybu0uOXm28P/VKceaqvkamG740nXmEW9t/Ys/VOiQ
5Ul4rjQBPV71i7WOmc7boKcXP3K1n7GBmyZ55zcj4GP1daEcY2Pqz6hTwBw1w+YdrPw+YBn9U/PL
r3mqmS9qreQbzCKVgxG16kMfTNEsmul/TZRgLYcih4S3k1c2zwXs701niuCgQmW/oB41LHVt5CIe
TXyh6tEH1TZhMWrE3o4NRrKcxYLephwjqn4a069WGX0vs8b/TiThoUCg46PSp7XKbT9ceN0Z0ZMC
U2sb+RsYIwuoHxuzyOoPL1SvTR6L70YXfUxdaO0U28P/zJmyJx/wXlE+IRdRPHV1xQZ09LWNbOsm
s75AHNvlRV/cRyBXGCyxoCSM0c1u1REeHviqlZEFink+gonfrERaRGvsHYtsHaLSzC/gHWudpDSP
V/aNVpU83ntbH15S7LbR+m7DRuKfef455d7Gt3o/Rc4faoW2joeo3aRupyxiJVUuvtvrx3QEKJfg
UPSti1/BHzvf01r4S6S3tTM/mH02kR1e1nOHGH9k8JC/xXYfr4OafYA9AlEp1R55tSR2vk9mCSND
hF/KPuk2kYszo1Ja6qMbh+l9xNDZzwYczJcoN4Md+qAu4D27fhGZ9iSnQJIoWyDqB+SsaeqtrkQ6
XwH5IqCYwOuaLw6Y7J2SZuWmdsydI5LwFf17fZ+aXr92B9X6amN5Ejn5+ObXg7lz9RRk1dxeq9/b
IUrfRVu5WwH8aKt5kf01zTLrq+ESUcAmxdlWok/fx/S77EvgOG/YVhu7CqeNt9HAUmk+R7PYqMZN
phPzGsJXAso7+RLEd5xVpERbw06VZW2FxjFgL3GUR9heGfcj2SYLM6z/15De9Ez4FMJc/XXuANL+
gKr7sumR+JNFHYNTrqLS+FdbnvXFhTcRb8kU6CDT/hmczh2o9buoTls//2rXWyi3YdCe/2r3gyI/
CxD/XWKPywbW8rLv+7fcaupbNTMXXTR8jn+aYL03N8Od7k1k2WqCSLBiFba1oTlqq1IvsltQWPiS
mwOCJ1gsbUrDLM8eO70drNjhqLb8nqTF/X1ge+UxK8Ju16DyebZ8FHXapCSDoeDpmaCFfA3jBk0A
vw6eMq1DITZmMRrr6gMwgOJSY4S5sbXOX+S55bOxvn8X6rhDI4GdqW3nF9kmj/zUsw4wgzDfpd3w
4gApoyyszg0JqQgH+N9tcZ156yFT8YweR/UJMnhwaKcaAKtvjhV7vXAJALq/yV4rxSbGiYxsK6tG
4vanciy+F3WmPjUmPiSILZ7SwFdeWz2OyOhayU5WTVPrF3kZ+/feqJ+2ppf4j2RPg+dWFys5yp1Y
v9Qm63gVtiLAL7RmRmsiT9j78SmszfY1wggwGQ3kmB0ihZPZibWsijb5CTd+vLpZl9xy9p5WmwIS
9UxjXeL5jO4lJ2UxFx8Zk52Kk9rWsa3mEbu2a2Cm0VmoafuYtFZ07nj4yz5ZBH1br4Ue1mvb1qYU
ILS4mpatbgMQJPs88rOLLDSzSlZqZSsrUDP5vS1qpwy2UhBu1NgGzjgPlm3yCAZnvVMFCc7PNh97
txVqL9oC5GE5rbt0IDcya/BknsgOMaSmbUr9ynnI2XVCcIPyXjzd8H9F6YEHhvsRV/4vXQzqa1Yr
E7CkJry0RePu0EeP0Fq0zYdeg79bGmX1qsUl/rIQqD/A8lqG4f0y6vgZ68VaxY8JWOK9aDMHhbou
u1VJ4W7+au/mzr/aiG1YMJMWqRX+qqyg0R888MxQMtRpbQIsOBeToYGNjD8UpxhRdRnHozz6LDBy
ybZaImBRmz7KCxQh6xBYj/NhbNTPnU6GWLr/yiZZ6Ao8fdl2H/xnnOz9HDzUGmbT2J7vFNhoW01j
iTURkn7TNUVBO1C19nETRG9hkn2LbK+58OCO3sw5C542r4HvDISGsyd5ylQ1+oGUYY/TGoNSdrAg
v2B7EIXlmTLy2Jh6mEXW4BgvdmxqqywZm0uq6elOU6sM/IJhn6o4TTdhPWiPDiSxZQ+d5L2fnEeC
7DOQn+UXSauFD5M98lmGhKZRL6E7to9mwxMkqzT1pKFVe8hdJdhNlTpdyjAfV6NfBa89VnWL8gv3
nOxkWiUpgLjpFwS41GQFvDU9BTNNyhNQIReyLgsgeTEIBzGtRrQEf/fIOeRwOeZ+jqzrCoqtffc+
NmZ2C2fpa23oi9OQVxfZFM9NIBCsc9y3W9kki97UxYVYwUKe89kuj/RZE/vexoj70D/zIw22vU+o
ZsTpsqS54NVUnOR4dYqUjW9NDUAsw9taBLaO+OFWhxYvc0LwAi+/Bqtm8G3JdRzxuWbjMj4Vo9WS
MDaq+ZlbLlzXCFYuduMYSJvaEcUWRAwwsmMXX7fJRjbGWu5W90M3QKHZJ5o2HtVRB4KmsZ8uAtE8
dX0KEtz0CVZnarZVRY8w4lCa+zGrq30+RyZjFBk3k1en11KRoWw9eDbVIlvaalN9iSGOoxNKaLFD
mBQ2J65x6YhLOJuoBcDCNR6VSI35eBU57riwZsBHVynRgQ14s5JVJxT+Ar6EcorTrHv9M0w4oAvd
AcZMERo46czD/MbGi3Ie5jGbbJez2fMwcC3/HsYqxAYnMKWnpG1r3LFckvvJqD9Ftl3fQu7gdhvi
cu7rkAI6FAkOtZfqT46d67sisGDyz4NdrF6ecqg981CzzIqlBtZtJ4dqapsehAJcW1ZNpzU2o1fp
u94hJYRskPqUYbC9tDwreS0Ddj1i0u0vbcximJ9f+5ZMSEmErfZTyTvWXClC28QqFi5hrngR1Fu2
GTjGgqdZN0lW3RSlMZeNgGpexx0aTSIjdEgS4Bsk8nMRCuIWsbsL6sL9RX7uxR/i6r3MrHLpKJX5
aICS27ToqJ7tODH2YsyMXWiE3YOcEamfHFEuH9Xsbgi/1QWrU55dc+z4PmOVjfcZzQ7j9HEWKTSB
Re3lHue/7YL+aiMjVh3CjND2ZO1CSIpxYQ45fjNjts7QH0KlWzHK7Ba1ZfFSieql6A39YfS7/IV3
WQButIjIzJ2TgqN67GLIK3sd0cTod1rdTvaS9ahQd/LtjewlDGttGmLdQyMewNBU4N+N9N2N1JM1
e5DYDtuTwPe+5KY9y41G4sGLG4CZneazPW8hhCVVt2gMp/2YNn6glB91mg4ARJDEUsv+HWqHd/KV
+nfRigYvxCLFw/0/O/6q2nXDbgtypGyfogLtEM/IF9lkeqewJQyN+Dqb1thih19Fw09WZAgyD/0v
lA9f055NgJehEwyvqL/E6WDtGng5cF3c8pKREF4hs21vbXP0ljze+NrnQkAwONqai47cYGDXJxsL
x/HWfjUmZKYtn+fXFC0iMzBPfdP4z37QzxeK3u5lNeu8el0LC8uLeTAuAfZ2MkzkNuZqKDw8b8fE
vE/llJ54CBXxIk+d2BU/Ini0dOahdiv6JUsfjMLYT8CLDKZkVaZsPAtDGYw3kXH7aTAnHAfsbYmU
4PwQITpgrcpk7D/UUnvKyTJ+8zu7WeiO7b3i54X12BRkTyq2dmuEp49e5qATGI5otsZTsR9A4qB8
oinFsq27A0sNFzw7vZpjplvFctNVkfj5UzYXI5kFMg032aL6wclzpr1K1zkMbe+sa4U1LXIBfVq1
/WwFRKhXV7K/HokIFx16xY3wzzFx+WVlDu4iD9XnxIF9ZSPJsB1JP21sP8cbfea4SuGgeCbAtkWJ
QyOewxgCN0e7TvVXTDFfkQbXL7KmEkIHef2cwHq5amgOH+oir/HEdaz3sSt+OpmV3UqvUR6Qhybp
bfVcR/g8zNHIG9lkTDJD8dPiO3vn4SIWbgIsIDZEtESx+ZqMQf9QQGJaR64Lkthz/F2s9c2+DqBb
++hNjnjnYLejTieulq/axA0SHxAdF+0u2NgeCEv03qKfHj+MUSvaLtFiZUcA8PtYI2yemQiQV+ih
/+ayoBCZ66XzZo6mv8XqJN/aVSluoV2eU3/UMeUy2PrX2Q+1RdmFoHN4deLq1ishNpNDZB8R8UYR
ci6s9BKU34oqbINF0MMXLaLuV69vVEPdDlHlfQkLfMFbQ62PLhsIjFztZhkLFlkGCg6bOvHNSz2J
YNkTi4QtVMUoRXthsmhF4kD7VC+GJqZvWtCgtFAW+D7iJc8/atwUqvuGo2X33XUjlFV6CGc8UOKt
XaOM4qtWj/U4cK3aDLsfgTVu66AicSeM5y43PVh6yi2w811rIrYwOoiOjIm+bFuN6EoWutsETfJj
MTTDzsY22p+KfK2N3nFKGxwaCXoQiBHDposMe1P44kvo5O1FL91o0eRj9B1dpqtrVc5HycWDlLO3
DJBB33hK2x6Qfj148JsfGJCpWD134UM+gkvHivg0BGF8kwUCZdpRSVCln5sSRUFWDLPaNbkd7dw7
o3ZW+/LL4JbXys6Jxhf1M/Tx9IKws/pSKBoCXprzoMdlcx6t+trHQHnKLI6PkfcRqwJnU0QnvHgY
94GDugrw/sI8KQ++gKkY2tl7DypjCzYdaaa5qoz2ZY5sPdp61z8Iu4W4rgBqM5U4WtWqCI+6J85a
K1w062fE4QxMDD2OWCL8TMoQjNSIfIFslwVkLPD0coise2HzlUV/jor2+DLgLXSp0vil1YrmgUAr
V9LUk+Hrm+5VdfN4Acki29ZR99MlE3LLgGWfh8GB2mhifslqozhxdJOdiMb3N3wRgCtPyXfC+ozo
NWvce9Hs+yzrke4Mi7HByBLYdLcuB7d6rYxYrA2HhLes2obN48fT0JcNJvhvXjku+xYaKFE2Iz/e
Dx12rUffhOm3nEEVxyQwH0kFK8uwx4Qw9A55M16rMbYubgaqtW/Xpmf8ZF9XLdS4/d6bVned2oy0
U4HMZx29TzXXYazoy1HEza/efOpdB5WfJPROFWmmBSpU3QpbYmch4hSzFEX4O4ziCDhxOV8zlDyv
+XxEGvqa6WkFiZMm2dkVEKV6PLGXsqrqZvagaPX3BFRPge/Xc52oHc8gZKFk1YmC6Ty6BMt4zj2D
+ewfM1EsoUHYz2WhZgus4wWJc1zQprn49FFLE/w7u9D+9tn0OexzrMfjYW+MvPofBzcHpewxSn9h
ReoehgrtR1fgbwPrJttFJgwr+Jkwk2u0ydhyjxujNKrL5NYOZEtVEMMJrl5bFbuCpfoxd8nLhVz+
O54hJOcKpBQQPJwuiDIXaz+K1EcxJQ4uQ736XKa3umYBik1rduu6ON51Zl3v48BrL2M0J1+8tH7X
/fysVlzpSTrshQaciSiXsbQdI7sawjJ3wp/UHVjpZFkVerrWLKfaa9iv7gB3z4+MviIzzboUwvJa
V2v7wy2zJ23EJqgpVBXbGmXdW3H5i13eQ8i98D3oeId9mBRINEViV4/tg8ultE10t98OljteVccN
VmhA628qCUrMveNfuX0mkwV0nIv5ag+t8+6E6JxWndY8kmASmyptC7AuNdhowlisuZpr0ZgC714n
+V5hQRwWdfqh4kgM5jhKX2yggZsOdZPjNBmotFhgeUOv18jpj2e9Nd1n1/M0btkbolzVtyi0oHe6
anXwzd4BT9h/aEHCjdJ1gOJbjQ0QXsRY/wbxmsjN+JB5drnoLOt7rJXBM1TEcachnLpF9NR7YY+O
VGQe/EDGAgBhno2PY2b20H5qdVPnnXhDF/UgR0Q2zvNuRXxO75tiK4ZmpzpBukcTwt5r5B9O/JYJ
qb/WviA94a0ihPzXYiDoPurReMoJ+y6GyPOfLdMkHFQPhxl70iMQblQDaMGhTc8RQD0YNXW7xqNZ
eQ34Llc2/pd7Hi7Kq4incOF2LunvubcRLo4zlvmsqiiNknhgUdTyIK2BVBhm1++FIHo9uVr+7qXO
Rw/S9Fp5sXktjPBnNN9zSWUtSnDUS3h8KCx4qr3HRGrcDl2SPwb6HLkuRPPDRjwri4T2wS7no1Ij
56VC+mmtacm7O9blirynd83mAswySqrkjnY+NvcK+h6NtppqMEuhX3tXOdDzbKD5MUnsz7ZSGWyi
v9xY5lnksJS40tW9z32fLLUx1xGXoesJNitBuHaLMj8rQYMBwZQi/NQZ6QnUxVcHwOQ5Mqx1ETZP
SFBHS33ST1PjHc2MOK7judq5LBOU0sdQW1ltO+y8tNH3+JCMl3Iuol0+EnIBZRDtysCLVqYt9Dd7
RE+/HoZfkOGmsGfHjqzVCxbO2aJpvWLdI5DE7TINpgMZhGVoKhZGUaWxU0dAbGlla8RqAmfnJ0q+
5C/P9aqlX0JPRwbGxQTGUMvxNEFWXWYG6ejYNoZVj7n8xlVHB0qdEN0iacUTYkHZTrZ9FrDC/hnS
uHq/7p3eWLAaOZukCt7cpifY4pjR66xGueoyy7gmXuhtQsjZfmZtyUhNJwhG+S6wcLzp9QrFn6g9
97WRPaGowLraVdFa0s1hL9u0DOgL6rLAQRX3ylbA+dB0wlDTbEfmPuIU3G1xm/im4kB/CM1iOoDH
5tvxyWBEkPpPAuwRC8Hki9KQdugh4a47BJh3WTW4NxV7T9XROzY9hg1Q3CVWGrHHCSNcv4MsOoEZ
zvfRRMDCBeaxqpxJXxmh5yPu0j8GRMM9yyaFP8WKfW5BKPrw1W5KERQ31tIz2xnbiMlm1YTrd/1i
YwRwHqaQRR5CXC+4fBFET8xn/j82GJ0lCu/51RWzr7B4cSAjX4l8ZveiIi+9qlAIW4/zqP9h7bya
5MaVKP2LGEFvXsvbrnZy88KQ5mroveev3w8oSezpHV0Tu3pAAJkJsNRdTRKJk+dIR1w1/kNb/ikH
CJ2qWw5Mk43j1PMjDFPeytDakVMWY36821TL3uupa4J/JUQ62C2YNwuIpLCUQ5ysVSvnBVjp6svo
OdWl69IfvRSqBRi6oWGE9BqQsoy5d7kT8b1K1X6X8iS81hbqvopqlftM83yqKmn4GnjHrnXI3+fz
1aptHgBZ/NRWSsKfP7dF3mAdFGFh6EbYhBKS2nKepK11CxKNDbSlsauzTWp8DunI6oL6289qnm+K
anrooAN6VGE2WBt+GDyFfOo9qbmU08IB1vxgfnQBE134o2sGbQOvoMlj2jfPXqln+zY2v/Rhn1zD
/l8kweuHtJvKnef6Qn0aBaLGh3RT9uBUhiZHdpemdR7GapxInSI/MtqqjdCEA1+1kn7xYUX5w0Le
YmWZSvuR+722bmM/eKncGqW2uPZvtsqXIkog7YmSs92hzat3Fo8WMZTNAKkHVZBeMRYr6dJH8tb5
sFGGVH80mudIkjOpdoo8Dz/gO3eTSjruSFUYxxczBSHsenWR6kPATRIsyaYKNV4LQrvbaYFq3Amc
6rZDjHTU4RcSFE4ybkDXCr5oG117eATKOEg3naOZpzaiXt8DzPWqhXbzzHZ6pY5Z8Qrz4xaYpPIk
XtT9rtE+GalXXeosIj0nhlaZZet4GuIdBC5orOT9qGwRL1X2KTDd58Ys/qR0AoxYPgwn/tbQEeek
6skqEvByXjrvLc8HcFUrH0O0rZ6HKVubXd28BtNUvxaZ+1hCJvxQBkr96hmDte6nqeMOy9B1NX/P
EUW88Vv/wSrK4dqXk/+Qx/a/4OeMPwVZXB8jNSwp3AiST3ZCbpI8ZHSQ3oQ6ajDyHJVJr68gXJUn
yovqmuozz4+DNI9On1/SsADZxEYTgOQcQt7ACaZlNOmGegj7g5UmEHjrcIdTUWV/yBpy3wDN1I0r
htakavuy4PGuJI71IaNKCUiolm7lXN3rgz0M3932PrcDOczT3oDhl2De8JpdMfsBPGkslfRjBGk7
9V9yqCNSuYWZX93J4HwAk25CO3r3qkGSk7oJy/197jj6Gwh/1L0MNiim2NSh69+9qd10G4cy+4MM
VqMB0FMvjmHldedQWZttm+zBjR4sx+tvfTA5uyyay4ubnAsydK+offWaOryKSprXrB4/cj7nXQuY
BQ4wPMCub4zDrWvTIyXt3tkxFNhYpK3VvlYzlVl3U28MyYMJUsFXSz2CujQ3z5yOnNzBHW4yPq+j
dMP+OUK+HHUTJx94xYs4J1bjFNk6zi4ybfwzL63+a1mGOjLhhnWjLj0+RPBGtRyHPXZW8qFTkQqz
vVw/kVPv17E3Bp9qUsc7A56DnfRqDbIfsP2hLiK8hQmkryn6xyByjY/d16bKgoMeFpCWD6Tt4syu
N41S1XuQyzy33GCeTh4yFdY2tpyf3VR0TS2r9PWbgDddM9PKXSKqvQLr2Z+G4KPNf4+i5WmjQAP0
0eDb9uSnCBGJkWIN5i0Opmc5iue8eKhA58kRGCvrYqDQs4oEvfpcQ/LkjiN852JVBDqNnWDX2sS2
YtwmX/3RmMrRUYbgtph54S9PqQ+YUgQt9tSEczGcInv9zlEEsbqq/GzaL8EyhHwEex0brvlfl/N7
NoxWrWkfECbYUd89fXFn29/MrTdcJi1Xr6pOuqvTAQ7G7JHDCbKJSCgKyaYSskKylxqW4MFAGHZ2
UBSSNu1XLy3EIXOPPO07hwyWXlh7Ef0QK8tpaP4G8ChAZLGdAVHfV23ILQN74lCqW4Fk3iTTnJ+K
JvrRUBuYn8h85yfZWxxL3OJ4F/dfhCzLAzeD8F6uv8yTwyVmudJ/EfJuqWXubz/lb6+2fIIl5N3y
TaD8/Pi/vdKyzBLybpkl5H/7efx2mX9/JTlN/jy0fkLfMYyepWn5GMvwt5f4bcjiePcj/9+XWv4b
75b6p0/6LuSfrvbO9v/xk/52qX//Sd0grHk7NApEeyde7SLxZyibfzN+40qakFk5Z4T3WfdxZybF
2/F9wptp/3gFaZRL3Vf5T/HLVZdPrQ6o0GwXz9uV/tN6/+n6bGbYeg9mzNv5csX7qu9/Dm+t/6/X
vV/x7f9EXr2d5kerGvrd8r9dPtU72zJ8/0F/O0U63nz0ZQnpScWv/J1NOv4L238R8r8v5Xo11Lm1
8XVSrOjcKb1gSARsdk5/NdKTTFN10o1HaZYW2WvkhCXW9uv4LN01B0hHL0WWzRiC58LozHXQWNRW
tZbyVEQpBGrt+MouGCJbMUpLKgl78C3CL+fMkWmfOH3/S/ql3YcnajfXMGJJm2yaEbYM2wQE1kK2
f4Eu+gapR3qrXCU9Dq6H4PNAna9rJ/cGhsr0WuYwkIooI0lQkpPeyFGAswXq5W6Tbj0xv/cAqMic
dVDLyKXKcKTOudTV7T3Qh1Vy01iRC0+yRX1JMSOxw84eHCZiqrswQcvVhe/Gon5+qG4mSQPO7WOq
e8RwipzqVmlpddO0ztgHZgV0Xc7ujWY6+BXIhjezndEDmJx3XyAXZEU5sbFLZIms9mlZSy4dDkZD
UjM439eLsqq7xHkKLe/PS8qwfBzGq86LxT3MnNmiOfrBU+uRImb0ggKhUH8Xq4cemRL1N8L1nUr9
1TwNe4vf2xlQbnAJG6FlLwXvpVFOX9wVOBFP8cxTNnSgKtyyoug0h+mjcI5l5YT3gadFHmgYYS+B
40JwRfLqPkMal2mKMydrDj3a7Zs598hmqrdDmuXn9xNnbQqPXaw8vVtLDq3CvpLpto5aY6FVnyK0
NqtD8BB1WfAge4C9AnRb62DvA5nlXBvv4pBxgzcn15nKUhG6zLwvZPTPrpuk5E0j8ySbmdTZCWVk
8yR7CKZNx0zJVtKZ/QqTQ980g5yCE2YUFEcjNqusek8FXobaWAjxWFfpD72iaA/S2iMmtwVTa6yl
4+4V4bI3zCopbz24yNglghMne6eUUHqA1/gRu3gTLXxBZEgnYfs3pzEX5sHU3a+L3QZPqMOnlRec
8vjqXnqWi3loGIKqG6AwEZ/61+e6D3NK9Sg1dLfyQ1hOoPMTqTMYtlz/JBurKFCsv7eLdUhsrAU1
IWQLRWwGsgXh6wnluzkdlDcLmFVJwiAdUuW+4H3SmwXrEa5XBYaGjQ4z+tkUTRyX3VkOZW9p3tmo
04M2lo3YenH8Twss0+7X0EdvV0Btl7PxqcdLxhYRBWQ9ewzVMH+MrZzdVYyghHSQb0vQoEaktoAj
HV5a90QpwJyv5Bjs6Q+jY4WvCC2oO2kHPeadlhlLbC2FLeUycu4S825YBiPVGF57nNXki9LlnGSU
FkxuZpy8RADUjq5D0kDlG/ap6o2DjKCAy2PP7YWPjoCx5wXVdaWd1kCqHCj8BZykF3CSbgLUU84l
pXCyK42t8MjeEiOnNOPOGZFvWkKl+Z+GkYSoLCul6vzg9+30NHvWo9lmw2vFhvtUmnq9neo0/xqY
FkdKAKxInU2QvIkjKDXxP1cWwNWkgn4tblt/pbTTUYKNJQpZNm3j+mvL8rLtYpOw5Zyqum0Gfmst
HXfIsu/58d5w+eq/AT0HbZ8cYV78dg/sqOJuIhhzEbjyT17leSd2rma+kl3ZwMVuASFo0LS/W2uq
oMdKt3bGEgnZqY8Mp4jh3AiZWNHI6W7VRgAsSQuUdjPCGJpDqK7OQYtsTtQ81CW8z7Inm3LKqLbN
TVAdfvPDkfzqpQEgB5iczb0MVg0DOegkhBO1dZrbmKcfY99zIB9OgZwq6YRuyE9bzFHWTTpC0fud
PRvzj+mvNZL+lbRleWm9MrnC/Z9cu9rZNB6pT0i9fpikc66GGTxJo5VHSGgv6uxOw0rGNAMIas49
UYbPvYT6QLFW1rdNtJfdtLO+u5Fe7N/Y5KXiv0p4wS+yr5AyHUcjg+jO9E6ZaEZbg5FyGcseOsHo
ktjN4b1d6b3TP9lGK/RPCqJPaLqLmPuq0irHco5s+onSk7X0VNWkHjhV7i1bezTNsPzYkm8OVYDs
dhqaH8h6tHZXfgyCXEVBfQDXrxYfNSTkb9Zgv8gZcemm17rkpbE0ydbaHTcak5Lrc5iH/ln2sqH8
YwpceydHw1T556ABkszD/WdI/Ku32AZgpgiM+KhPCO/iuE+W68gV312upVpnk7eZ4MT/27wl+Mfc
SEWFwol2ahgV+2o2gydFrWGhr7z0M9m7L9Zoan8hru1ZJke/bhC/pE7SfvH6hCOduA+fw9jlnmnF
ytlu7fT8bp0O0q9zONTw3fAlvmhq4xwHpST/BO3AqkU85xIhLzFdO1gBd30M9BIsgl1/ihPF26aw
da0cEuUcmGbJdjDK7tKJhsO6t81ikyGaqm2T2lWOi11OWIYyTNry0rAPc+Kh1fa3Ja1yfnuFZb4R
cxzRZtmjb1kUQqWIOziwku/lMFXL7MHL0geQs0m57nLULIIQta3QaOH5GlHg0oxoXEGqNXBw/rem
QK8XvVcLbu+VdMWDBo+17JZBhgpsRVrtjdGvCntrDDEoN6/pdpGWaKLkIHyRTWdCIIHW/ZMcBRUE
OEvEIMIGIiJn/hnBWxP4Rw15b63Kmw3HjsG1liRJVZvy2u4X41Yaoc4Mr5MkREpFkDT+PmaZs8Q0
gnZJOuLYCA4qWD0YhErjA1whia+VH/oGJbqfg5+eSqmUXU51FMUw4r5nBMU2hsphLW+Dy12xmGDG
DYVjsd3vo8JhTj6JdHFblc2y1OJYpi1LLcEFgk3ka7Oc+3o7v1DrP65cTtxPc4JejJ45AWetlBSl
jt9V6waukrDTn0fhhBjDXXcayGwZOyq2dY4aoXdbGH3FsUp0dms9uklvVPIbyTNozOXQ4WT+wQzG
M8JB6ks9bXvqYxqQdEAWSuTV3MLY+J0dHnOELi6ZAwsXe6Iy2cguxOJTs3ILkJ2Uoda7dsrHZlUZ
6o/Qu3+ZKntDJDgYJvYqckiWnWqmERBeohTPLtXGD35raK8Th55rI3HMI6gp7TWsHRe2+8BHcbqE
Kkw1h7UtTl8tJF+PllH9Wc2qy3ZV2MA0BoDAuvo4i3NY2ZiBZh6jtv1TjjpxZitjI0p3/jFWrLlM
lz25rlYo9RGWrvQ8JkNF/TrvUxo/h5tZA5iRtl6jWrP1fG8/V4XyUFKnu53aHrW5MSjXY5Npp1k2
aQPAqRBygitpeOMS/gKuj1OQ9T96MuRNtJFEn/NCrQ+gd+qTrkIs+UttUEoOymERFWeORcKzNLVS
lbDJODqz1VxQ8P/UJ5TBtU3lnDLqQI+RLHwzY9TKs2U7wfm+gPQsq8w5dNebXx9j6hsOyucgXVtR
+Z2j1PKFE6jqRVHSPzjr7y+mGGmqNR6ATCJlJSLKSq9eiqjbQH0+P8p4rZoRIh4pkZJOxbKbJ70l
dS+my0m+n2oAjtD6vl/ATbNrllvU9htluR5IlazsxCvOMhgUwXzUJyqF5PVRiFCPk8uxJMTVTm98
6prauDoK8Fg5dAJIleeWqhw5rDynWalm4lzzQFE//ZjT95pxVTJ4xv3KMz4tc3iJjR91HbW/EE7L
yEm/ZWBwboVoOMLUbqGeWdtRqJcuNunIzAKdhASVHzmUjQwJzehlBJ14WkyyR83oaJOcWdbh7NA9
+TmUv78ud4/UqTX3Rw+sq/gIshkdEwb1PNwPvtKeLfaeJWwDenvWx/pgD8F0cLW2hZ4WU6rbBlUr
ciy70nqfI6fbDYeIQHGrZhvO4J+7tviHCYVKzWcSKQetYwshm7QPfFBXYtyoin43Uu7yw70EvrPN
YkZnd96PydJtGqm+18Dlv1/aSj03Q9vzb8uWlL4cjAn+RnhB0k2C4sxnrfMGnrQmIp12UHzW3A+Q
IjsfITqrr02MZKAzpvnn3J/KrRtQXs4WG6LnWl05haptPIHMRwo6P1sCuSl70jYDRAdWLDyyKX71
5BCaNNyelULLM4gHbzEcVd6ZL/BSd49amPWPumb5m2FA8Wax2WoVXJvS30vTQNElLLOC0tWY3PEo
jbKJIYbY2wA6BM9197g09kvc+sUj6EyHraJFEWfR1B6Aey5YxbZ6zSzQbJSYbmLoNQ8lp9Ufu4af
UBNbSA4LJWbqf52V6nft2RTDoQXBSoWwf5Fe2w2/DpM3PcipIGBvWa1Xj9LnmuW+M+30WfoipV2B
wElfNU/zPgzID8Pw4tnKawRT3iOAzeZc+CBSxSiD2uDe67wUEQKtb47SMVpB/ejVbneASYv3ERG8
OLpQOaqa2SF4QZiMBccW7LoAYMoSK1dHRK5KwvA+++4La+AYiqFtlSDwd94QwkOQBsVNNqqFNNTc
IqArhwga/3A0ZQM1jaoGuyU4F14kJ4ZNmJRQz/1aJRm14haEurcduhKBoF8OOcMayNrFigMZk6ns
bJi2j1zHPuYaqjGCnFIVUnvIcqEVLGktl/HiRrgQwks5ntq2OjQmxcthMu8Lzv9heQr6R9/Q+b6J
npFcYzQAb5wp/7DEfjGIrA+/IBkgHH3Z1lQwACYlW7z1lZQ6/diDJxAC2uPgtc7jJBqqclEBrsmO
pVrkPIaZ5Txamu/s2zFxVovN1BTtQoXTWZrkVBkLjc2qzfUQjCKrSacWBNH9MottuYzXU3Hcw01z
9kKnP1KYTXF6Ws6fbF65N5nZkY8UQxc2Ksr2zaexV5qXxHT2garPYE364JyCMF1Hcmg6yTbtguYg
vVE1fo19cVQPOudDxbdXRsGtAvE9G0JEK1i6arR8By1HtJfDOa5AUWqhd5VDrQbxqeSfciPsHnhS
pfdJ6LPAPAxTw1ZGlYalrOoaPL8c5g6EnTqC22bF19YuC5QWoAM6NqWT77npGi8cNnAnh0jgX5EN
/TaE+N/gCBzXDlLft3exJjwBaLEQm6eovPP6uKF419u06myce9HInmwipKjOThX6FRzoeBTgVqve
SFoINxkmdfNseG38aUhaL34t8679VKrdd62Ldq5TVU/loOqvlKUDj6wb3hSj0HgdQXtsAmvw99Ib
mez3US0xAGAQPKH8fU58YFKJCK7JIT5SAn6STjk/rv5MXXZD0hKW8ZegVmC4FtFKCbH/DLG8alnq
JuVP7Vk2FF+pVvg8WH35TDHnTC5Jhexy9pN07aZsV3PThBj1V3zbF3sjtKwH3dG/+xmCZOOgpbeh
4E7J6yTs+KARb51opGPMc/sYjNmH1q5+msSEPHfLa23H63t8ZwenOJyvnaQoFeTzsrc07T/Ypsz6
T3HLtDjm+18o7bgx0yABK+3DuDOZVAyLmlO9CXUYg2hkry85J1nJ8Ts3WNDoEEb+RdrvK8gp7+IW
25uYEq6OHX8P3zW10nnJ4MJvrrRMkb33nyY3yQ2NvNatfhsoV1zWlnFGqFjbirsKTN1oBKwHF1Zp
vrVJubMEt7QcQ20SAR4G0LjYhtFAw+jNWEzspFHOWZradeJTWQ7KE8BB66Vv8j+VwhouckTKVd+x
N7M2Pd+bF4RDDlFSjJe8czVUcqjUmOxYR98012/SJps+tyC5dPViK4elMoPdrfr5SM6W739Xhx9B
Q0dUqGkdWoFFvjO9qbsmSeNRpxIFJ0Uwv7IoiWsAQuFcB2DQg/Ame5bO06bQOtiR/+5AZYzssW99
knZ7zmJoKESIlv7VDBwkyTWywg0hhxh1bnOKjYIstaH3hWVsPXFg4P+ZIkxyztq0ODtj/BSZVraP
f5mkvbLrsFy9745UtGPlB32fLf1vgn6tJm2/X7L0vZ+rt2WwB+TkbrXBy69NGvUQLVBpUFJjsors
PvyeA/OkiOgvfjOfDbixPs1a0W58zU1vRQGTIOR++mGyK+1m8462sfuuXFO673H40M6X0ASevatD
Somcxhk3b4yyKxsjAKDet4YPXAvMNthufb4s7gmK+27V+fyY0E3+ujgi6GFRYkPzUs2KZ5623I6h
I5UjKiXMc1PMX+RINkNpii/NUG/1ZiqepU2NIIKpZ5c/bkw+otkc1UZb6TOFCfoTfT8rRrdebFnW
uqupB6y+LDQm33wN7fL7qpSDnSiTi1dyDWnLPbhl/XSMd9LGy1G0rvSoPcAzcivKCYkPZJaee88e
r/BmXmMxoky+ep5g4d9BmjZv5FA25PC/A5SPyU4SljaWd/M58ZaTpKml2noPs0G/riGGpk54nECS
+UgzjqV+S0HHm+UcPbRiJO16aJtn3h1OcuSqswlKUZ+qvYPk1koa702j6jdfRyrM6GCak7ZwUI0H
c4pXTVbHW9tTqoeotDidhZr3kDqa8cD/2wXw7GgfepsDFLU3w39NpbbOIEOhmLs3T7kZFV/DisJV
F1YqyI4UZZvMlXMxYSg5eY1q7h2SIo899ZAbKFjUT1YRfeOEq/7LifcoagQ77jP13qF67rHzdHtd
VAE2u+u8VcG7+aVrvZP02koC43068RVHa9Q+qGAhjykSNxtDr+0LZfPfoVQIKaDQkPQWpqVZbDZM
7odC7ag3J0LalXEqe7isf06jdvP/Zbl/uqq0iU/IvkvfBiDla3F82YqmEyevsqHYaBMD+L0sJhkR
6JO263SVX6iIlTY5Xw4pBH0G724d5WhZlyqZHC6QfUG51KkDVi5klrPXqk8pFnX+gMreuzWcsE1N
Xh0KXY0e8qGl+tcy7CeyQShPeT7kSuiQrpDFsP4Yre5lSPgGK2OztgbOONnln+/8qm+oVmV38jJ9
W1cmpTKCWVU3LBrZE40MmQU7ayey1tGc/TXr5XTjjgbN9Rj23yhWOVWUVX4KIDfaU1/eH6rIj5Gx
Ub9ZfMcOuetAv1M4xceRAqS9587TVg6bse23CDXlezn05yHeqJYRH+XQ0wX5FUIX54lb5ccAJivK
jaDeqlRVuaL/DK45h36tUl39w6jlP4a1yLfKoZd4PlRk/Q+vHGaPpbmdAvV7P88ezK+2iupQaoL1
bfMEdPTADsbWUCzhP7PJlF69ypFssjATRBb693gw8mw7OkfdJtFP2sCgHEY17j3xsk5hTDVwCESh
mXSYem7evfypmZQoiei0tvRtqQ9wz/5ye5VllBu54n1ZKmtXU+4r2xapmHWf9sXJSjJ0ApGL3czg
z7+pFiQMuveHMg/WdtbC6NTVbv5iJMY3RDyzfRkE4HS6oLjKxvXH9jK4NzmYmqrqNovTUAJtbdVI
LI1dNRwgNPzo5xXFhF6trzzdUR5aIRjCaUBwy1PYlizNeGMvqzwwV4ML+WTUduQNCJOzYKDtj3OP
0iXHF/GXToej0rbcr+0Q8KBLSnjie+oyuqHt4YwovK/QBH3Vyr5+MY0pOfGqpG2heB6+Jrwep4b3
1SRTx0ltqYKF1bVnc3a/y3nsA3h8U3byNFLxyHlEZ/Lcjaw7JZk6vpiarf1BRSnanUBEjnLrKJuM
rVDolDymxG5SNlFF2afaVgiE544L03A5O9fSszdyE+rGQq4tD9aa36q3JonVW9H4X+oo0I5yJBvp
jBN/NVAbd13shq6bl6405gqpSrXxPtqzMV9tP5pWvYqo4AzJ3NbTR3cvh5lifej1Yo0aK5oYgrbG
1OKQn5oeXmQvmcOsWcluELhJs1pcqtuyaak1kOFMeRP4o4vs38psbQ82x3m8xKIJyMLkm9oYPjuF
3e2lA/UtH+mTqPhkmzkVh2UdNvyuB9BDshsK2p1YiFqIB87l3ggmn/v4HtRx5Kah9QUhlsBMS1R0
A5+bxvYzdNAYhZdaIVWMnuusH1qh3dMAl+epHhuHNtP1D2rv//BCfRefpgFlON4T3BW1dMG32Un2
dWyaf8Gwf2zijiQfJA1sH/2j3TjFo0zkp3o1r9QgD89yGGhhuK1UqMncxPnQjDP6SMn8h+275S5t
R5KPnlN/Fvai0qc/KJmFlpWvMMc76wqE1KlQx+iz6SaQGXvNazfBAplF/XdpdrMh3JfGuLKyg80e
7QRzN0zNomf+fTgp4yDkC3Hfu/fwELgV0uGQ5/6a826de7SGvEC+WtYMPOfJoQ5iX+fOcFGCYkDw
Hikra9BuHVrmJmK+2KQ3UcfhIpuizl+VMXD2SRPb/lXaoAYBQ6OX9UrOAGQSkZ4Wq1b5nBw0zn9K
xF/R+qYmqUyHXfKrmItfoDOvpNeK4i9Fo3aHudV0qhrEjChsOQkq7YgqvV+BsgoMSh/7YrVf2cYm
CdSWPS80JS8hdcshxl6pE3tXwmcG27WuqZsgaP8qS1L5SlqhE0jdC5UVEGFIsXf+r/S64YfjjU0w
ZLxzuLlD8euyjIyWKvGytzjk+vel/77MYpMhy4zcglmFv10+TSQ+TSTkoWX08lmtUH8OzNxYaUpT
bcgxFI8ojOWPjuiBL6CAyb5Ji2zmEBW5erCdN6Fe2k7shw73Kb9WGKsp4zbmd1s5Uy5tumr/MJHL
kiYz60MULyyTNHIUxrs5tgJvpfFcvZbusNXkUM7LyrTgOFM1d2pA2Thlfn13iUCELp9MXp16X4cb
/tzvF4fXdv25Iel4/ximKkTAlA1Czs5TRtqp80iU6lblPqWNZ17BvZykTxWmYnAg6jAm3o7EUDra
shu2teZ5Gz3mPXzNDs5fNfiFGrRzj+GXerMh77nIVbgrdE+o2Sx+sH/tEVaXq+MmBzfqrIfWKlKe
rxlHoFqjAtGB2eAhnk3rQfbcoDaOQdu+3OPklGBI/5X7+XzI+GeQ+GaGw5/EoW2MaGWLVWXcspTA
hU5OWZzul9TgyoioytoM4rRx6LuAEryyPMghWucIAVuUIsmhm0H1UXcvCAa4Z/QlnHvzbigd0tZ7
cbQrpzCGeRDsnxEP6Qp9m/oJjbn6KYo58zJLnYqvYar5MdNQZ/LWJoN5CrabdICtQw5lnJzbxrx7
mCSY73Pfrdc0YbsvG2qxNVTPz2bR/2i8zjkPvDRQAg/TEsVUPx1CsrxCCAE6TituinoHdzmcE9AM
VloVbOQKb7pyWRktPT4MIvyhIY00q4hHIb6JJGaZoQnfxt6FkmmSbIOFWno5ZOrmPqYK1b3coyYv
gMHCDr+98VhyUiHmw3rO9ps6QV7DU95XzNpXzjNVhbxf0VhJqSDDzKkfhD66dkrGMrpE1LnCPm+c
4izdBeQ4D7FDWdVcVtaJM1v7EJjDs2IMVFnDirwy5r7dsYGa/kjIIlB/On3WAzgR+Ia0uzrt7/bc
rue7fcj0N3YZPwMnucebaadcUVWEkmWEPmmoqodaqOumCdvjtpyi0yy0dwcHaQENAb1dI8R2DTYu
B/6iwo30BlCzXnw74QEl5lb5ZD+qSnToRCzSB+7JDfyPUJjOT43dG6umhrUHLrgVjN3GV0PrkMcI
+gg6c5MSV73RV2nsJQ99VKYvKC7dKtjEvwCzynd20CgQrHnlF49KZvJHJcV+aLRz4I9qYnalRLO+
Ql2NgFCFCNDg1ndTYIcQFHGSX1+1WiGXlgHPlsEyRjrkUDalQx27H6DIE4SC82UJlD1FUDoXw5/L
8tIsF1lsQxj90Tlf0rGYd7XRBNqumm2KFhW2axuESKs199GG1yjhsuKkuoydwV088+J0RwIpW/1f
s8BSxSfDMzb3ReR69yAz6T9pilEfYiOOHpbGLkBRD9N6sUCPFD3AY4lWwhxZr6Qkg6O0LSGy15Tu
vPY1TdksDm1ymUbWNNhbfUbdobjY3Si7RQ2yA/amjZGabz+F4ZCK68ruq1snwynwp/7kqc6PRtrk
UDqW4ZuQuFLS1Zvxr2WU2TfXPrJaa+ldJv92LUdcWGnL8IBm8xFqj3kfjU64qgWFVguzP1QAbrkp
Fc8456EH9Zak2kogjbomnO+sJysi2evXk4rKJXPUgl/KNOtnGQL9QASzEgJMQVBahzF1HN4ea+XL
MGhHKudg41bDkcMvwV0u7NVcfTcSmDqiONQfytY8NWG3G5T+FDdW8S3M3IanpKF8iGKz2oyNMjza
qhXtHbg1zi7SE+sunUqk7XTI79v2a9Y48QejVJzHgkLiHLq3Dz7nMa9FcJIu2UD9AKRZbdANJJr3
iqemMVdo7v5ZoRX8mhg6z09DWcuRhZjRqzPyR+Ym3WbiXXvjGCtbiZKXIOz6l2TM4o2b+e0+zez+
RS2K+Mod8KN0ymYM/D9c3hYvcgQdh7NvTGo3Y5W00JrFXLGY54Q/FpubtNuTCL5OXcuB31zwDiNI
fPpUc8CciCHMJ1un1fdVChtQFCkDD+GfSjxSGEdLG4idLfCli6Nqyq/IvDhQLJMFULKQU6YxeZRI
K1CGt6rNkkcJwhK+RoykL4jjW6Om6mpqeetwrLbkuDBRV2D1y2enMItn3qUplsjnfC+H0mEU1AnH
sfMgTY3V1xe9dV7v8WJSoAi51IBNTzr1cboezPZb7AXdWYZwkuHe2tleLxM0tV2r3CQvjWauEoeX
4KSMeguq4NQ/eplyi+tAYbME8PMBybL+IRsazv/VlKIVHyrPveFQs4BGUb33fc3gh+g368oKOSIT
D9NUT+A2jpH9ESPZSGchIpawf2+belT4xobi3kTZFrYLOyF7ahe6ke0UZ+55HMPqhkZJtUalNfvz
P0dkrDH+fY1Oq9AkMYrgUCVp+9JMymefz3gpxKjOu/AwD6O2VhSzeTGKsX1J0s+6mSbP0mKhMYKS
oTXspC+aPOfBHOFJCpr2KY11YM2V+cDeFGXurO+/DTyyQ0uJP7eOZ+waz4iORaLaDx03A3tw/XPN
Y66mXJfuOHvK1i0BQKL67kKHOSO2NLf6hwnqpftQ7239Q9f7zpvh4pXB/zQ3J/d3gPM2m/X2IhtP
hfmAh24BleNPm+ypHYwXpIJ9TkFyAfCcMmR1VZglN3djJ9CkceccMtuYT3MJO7YkZe9QQOKZ5Lz2
2qwcpr4Dqp/r0Re1MtaQfobfAE4CB/s/hJ3Hkty6tqZf5cYZN6NJ0Hf07UF6V5lZvkoThiy993z6
/ojcWyXp7jhnQhELALOUhgTW+k3oPAs7wiKxAIMTdwi76uHZ7BVxjlGQgdzEz+SU+sX61mlFjb23
fPU1gNJAqcd7yWtuEa41tdsOA5tV7k76UxkY9ZHyR7eQTYE4+DWsY0x6KqVd6vqrJor2UfZVCCzE
ShmcZUsrxmLpnKeQW/kVDRznOMZKvAQAgL3IaI13XTnpS+yWgi+2bm9YKZmvXVOgKiJQyLJGJXgp
ZkOweYCcGc/GJNWAopOcydI6/DKV5iYbbfO17/ti28XrwEf6ewIxXH0LS3wOx0ZTXqyu/1KZVXyR
LVW81G2jPgOpa+8prt0lSY7zd+tRyRSJv5RNkfXpFiiwtQan95bCj9+XlZVNoOyVaVeAuhYJqSF1
PpjBgObUz7MhRSmDzUC/kR3yoBWJdRtnI/hxRDRs+TE/qSmiYH/U1ihAeMHGznDRGpyWnXE1xme3
VQV3zER7QKm5X8ZF7fCmT/6itisDOS59WBaOnx+ttiyd22nqFflRc0xS0HaBIqPytdVR5ybhlmM1
NAADH3lK5XqPLU7b9I/Cmz3DUyP6mnjektRj+yONuquBGNX7NPKDMfSyuDZuXOy63iJHqKXirEel
ugo0CvZodn+Wk0ZnX6BC9N02+3QRqFn1nHUYrVe21y0qHwdw6oMdiqL85urRqHZNbLVP5CRmrzGw
7bK3ygOfIo/xVXbaue8+8sbILnnA7vwF/273TrZ0q3aWutODOJsvjXTxP15LdpbK5Px+rRDDE0PX
3DtjniyvFYknP0mNlUy7dWab4G4UNn/l635pd4PiLNMWxaF6Xls3Au2PCT2YHVoR5lOiRfam7LJ4
3cxr7S6qkL5VuAN3c1Md9OlM1pq6Ly1FK8TjEN/LifJitlnscfDoeebRj0FQCVsrdY/yWqo+/PMr
+c+FH/Lo0X3vdvBFYwIdDeJw03Z1u5A9blf+1S2btzFqWmt7cB77j8lRwc7CRz9ooY06t9EKjNtR
WHibAWOlFphwf51D3ix7rgbaGGLLxOltdBoCrlW06DAhkac62rupBsCMm9bb9H4+ftIntKf+Drcl
SrsyrNr/GP5ttLxINuf0fhstw0EUfXNztI0H1el27JzMbYwa/ZMx+l87qxq/IhLyoCBA9GKIyIRc
ZaowNyu2P+00LeQIZBY3fefC5vSCAkB7+6pH2rDUqcDfsZpEeVVVmvxOtltw4/2sC+X2X1laY9uV
Gz8yvzjjK+O896LC7agkq22TT91W6Owc7LpVTl3nivWU9/UTwuY9unL18DWv9PnGY/wgMbRFdXjR
Zu701AFsQZ9EBeM1v2tmBdzjH+J4qN01RqE++Q5asL1p/jU+xCjqY/xHfB7fzeM9m/Hy+vIN/X38
x+v6XOeP8fLv+X38P1xf/v3V/PfbY74eKKA86a75PdDb/muLCvQUJ/jDOAuYdCGC/2a2I2UgvuKf
/m2IDPuAyG3HgtM0d6gHRRvP8cZP6LUhxVYpr7ZA87ic45gXj59Q5FkaP+MZRLtbfB4/OUa3I3vS
LFIMV461EVfVIkkV61j2uo2BRydWskceZMdHU55Vtc6UP7rzqD20wYDe2HxVOW3UepNMWaA+YuuM
LlMai/eiq58dqqo/0NtNFRu9sXbqdwMeNcsBGZZNUrgV0n4c8NOqTrIpz+RB6SmX+0ZTo4TCI0mB
olVMzZ08xIXb3IXzQTY9czCXSLw0q49YZbTksWXbV6Zooxv+tJDz5BTZMRaoysLprJD3t9X3btKx
eqv859wxw1PX29otPkZInAyJhZ2miiMJewPj3PXIv8RJeijtFhf1BDTX1s0w7ka7XTmR6IU3Z0NF
nvRZ/y6bHoeQ7Y2bs92yx0dcQKZHB+8CKKUd5otzDNrNiLErC47QguZniSvktvGxGVwkcIFloHzs
VuXSHxwYBYk4y14rnHlWoMTWmh5Mjy1CXPNumMVks9RV3X2LgvFVQ5fwRxJfbZQM/YVlgY+YZp4g
svrrNmHdInJgB53afhIw3PotznPBGQmoeYup91j5osQ17FQ7ABmgIeymlsVBtgZSIxd5Vl7qrhxu
5wrP2JUpEt6zASAQHH5YQ6kP9byEmXhXZcWQb6tuZMmMoN6S4uRwZ0LbytCCQulH7754db4citFA
77ZQ1r6ahodY66eH2oyQnEVYbjeoprt2mqDeOAOOsZriDy9NPAs+NlmwF1E7vIxOpC3YAGb4MNA7
lTFPFAzwjDQccCkpeWL8PGAC+VeT/VF0UNwSPXq0gM7QoLrn2m6XrEWomkQat43YxxNnbsKzR/Su
y1bRoPNf0u1ZXTMHS0wKfm0VtXgrlNlDvI7dCwW36miALsEbSungSwbBhos3i7KBHZE5jriXBxb3
F13VkDL00S67xZEdMJTiWoPcvs8TiCmhmJDd/nuKEZY9ecPg7SM0IdK5U3US2h+XoU6KsQ1PxtvU
GmHKZTK12UrzMEKuAOPcxZPQX5HiL321ec1N4Z8dxDwXMqzGAgcNw3rTULWk3u9ssGAHNxWTUFwp
YoYrq9m+iitXWbVRxR4pz4zN1GnpxYn97HZIsTrBGBoJbAsoyjkHWblVdXzYzLodL6nfWbBvNPsT
Es2bwvDz73nfvOWVNrwYttqvFRHVJxze+lPe5OWqF23z1JWpt6JEHu5qLZxeyC8Ao/EryBe9Nr4E
TvtJAWsCTZCW6pusb9L+0cga40kFO8XHO71kOPNcg8l9kIPK+SsD50Fb2CFKyyJrt4o6xJvSQL8P
7svwrHfuSeG5+9ly0MHUB8A5YYjrJJRMdOmGvvlcjlDocjtx7geUxY69Bg5gBKn9uST5prt28Yry
frLzbT/c1o3ZvM8lIzkAl140cMesO1SdEI8iLF9a8q5bn1zArpqFXxtX055mxNEmruzwgLcvJEjE
rJaYfYkvg/KjFMr4DUApdz/44g+Ba4c7vQj1nVN76n3jo+2N8Nj0DfwQAlrK18p3EnA3tbj6NrbV
dWdjOQvUIcvr6OjOCtLy4I2TegL7k27GGVrxEbudOYhMOw1fqFuPOQ8MNN5iWzcI2j+vw3tjYYSK
vVpZZMPBn2xSi3+eyrY8CMMYDio0kv85SG0UlbKz3w8HMyq5CgDGAIwQUgkqIDM91LqzX4XmfVEN
3TVyP0eGjq16kgbZyR+9B9lnu415HxSduqsyMKk9lIJoGZuBse5yS6OGNbd9VGaX3JpzZN8Y7hpo
PBbONi1R+RsLoe2mipI0ZHabdbBGxaeewH9jYNm117oOgf2r/Vm2ELxtr4XlkGHOYrGWMXmY9RTw
KtDOGJlwKRlrPPGWakpzuI0w30TqH8hQTGiJdnC3crAWeMfM+MdS2PdU76NLorqYzATOfaqX9n2W
ms0BT+1wIZu+PYgLboqk8Dpn+lxr/WEQIF0UN552jWIYGxYd6jsARORPlX09KPdknrr7wS7jg2MK
d+F7/g+jiOcl3+xhbT5aJWuThrrZYkBB+VnEUbKqvbLm9ROMAEAJ3tk1CxbbhrKuppVzbAO1pmKb
dxdvtitAInZ8bFtQgqOhpG++j22zbSNUZ1moC8Dzvi+8Ov6Ci5+/6FIDY48eSbXYqQVmEBHQDLtL
n5CLxQurjez7lsTfehyAH0Ib1zZNWcPGAHiwszKhHzsWvXu/42101PkeoVrNzpj6+A76N7cia4gv
WC3yWGQXcD/OZialX0yP2JuppEcwZBtsx0R7ZdDe8E+IYRzyo7YRsm0Cu/xmqOO+yGYRfs+EMdxO
WBykwbiwOs1+nizsccO2YlPtVzCkRbxya796A4GEM4SeIz6s29VbkSzYC/lvo2rlJ6REkqUcldhw
vvXEwXZknoTky8pJMmRRRd2dzdqr+E1bFVaopfLiBC6kSJfsRC66R9NXlup4CsxzlxQhnjVDdhBY
KH3Vi+ybqZrRu6oBXwwjB19ZzaLumiQTQFkLqYvUr87Srkcg2m9bTlnoC7Wvu4sz08gkk1YybsFi
dsjhdw/OTMeVoT72UWdJOnFwnaR4nOAuHjCZ7hZlFXe7AUzcBnsk9RI3YYh+hXaWLZCyAFPmA8qF
zTZGn5gnpG9E61LvxUIpUusBORaxGAfL+9S15QUXCMdf8Ki1ZkFbXvUuzGKYI2UWbjI950nZ67EC
OCrB01VENsSMxr4jTaVPKx/CFevE9nRrlp0nNo2JIJNDWZqPIYo2Tqyp6kGNa3y2kBldJMIr7+Qh
nYs3Fe/8cAvG2Q71GuMkO9XUQH2EHNm6NDHzSBxQIY3hR+dETzeWgvT9CA6Mn3FuXKPO1a9B3pVn
CIaouv4dquezBoVJbxjt40d8iBVjadVdsdHC2EcnGsPO3e1y3BHB7ozm7VLywliOtqe66n9o9YS2
/hDk39Nz3TvNdyU224XhlOOjU00u/1OjP7CzdVd9k39hBWDhokEJuVOzgEoYFDvZ/Oi4NSlexW6d
3f0RH4xWXUXoaq/ksI9DnpPCMLKrjBhOWjirYdTapTDcbD14B1X43YM8BA5vrSc6dS+bKJVrKP6i
xDPU3YPCt/ABmcts6zsO7vLzLBlDTRP2uha5BzmubyC+xJO3uU2Yh+UiyDb15I0rOauvjO6hqtQX
LEnzkwwNDl6zXR2d5SSwezluI8GuoEJx1noScaOGc6Ve9SRjkeXn7ineFT/1N4al+wfSytqDNiHv
KkcMdv2F7Jb6WKtOta/Mut94DV7Bah7t67wwdUxehHcuG/j+rWueUCVBwhUvgZVpzCJVWBOukIGt
9uQtnTeLh0tY2MZLEGrRqQeDtiw8y3nTg5pboVpF7LJz88X0sD9JnWDZ5CDmNc2J93WqayfwaeE2
iqL+kjdNsUZtVH0gW28tjbqOXsoy1NCXSdGlt8ZPCoYQX+su2hexrvNsc8Zt6E0evBIObcDN2c1G
we6GbLzlIayfjO+emTjLZnKnYxl39nOYWOugmIijv7LVJnRTzUwf3jNBVrpD1tUjE4ELuU4JZJ4+
5sDCgmIoLm0xVfde0H+W0wtHWKvURJZdUL2Ow/SOZLO+d12g5m0xdGfdtrN1gNvuk1lqJhTWLPxc
W7hHyy1P1e/Drrd+IHLwbFpx/h7meblUa008ZMPob+QVe7Yetyva6LaelbTHfGqw8qdyGEyg/Vr4
2Qy6OxELNlFcMQNV8U2j4jV+nb1ndBE471ao83n0ln7S08B4DHpgGH1iv/c6UBYF9YG9gYr0o+on
7CIRKJgKNcPQK7uh6PzMaI/cOdqlRNGBam2XY/bFc8oQAyrPWVZaJXa+S7PvEsSS+h7XZPI1YKgb
YxsqWITL3iFmhxYAyV7KXr2E1G5DLcTbzzwqrnBWaBb7X5JgzcNf+1K2WoNpV6qezLBOLqNiZDNV
bXiaEWZFLvZVbY3P7PWLgy+iYC2BZb/HwzkugWi/xwvWC/8Ul+OVoaioSKbmTk0if5O6WoAFvR49
B52ubNsY/QPbi+LnXijFwRKYX8reXEsU9h0jT6S513UFbupDcjdpcxGnqb9IuIehdMmh75Ep+EB/
yBj1TsrxP9EfymAkBxmTABHZUZvUBWrAobaO0LGLQ9udM+mUkZVIvJcOd/ZaWFieFO8Njtcv1Syg
TxIQhbN5aPLdjDdtDqpRZgqMsTXO8kzMZwj6XwZlSg4y9BHPM6vZ9j9nyQ4K4n9N9Rrzl1kimL5V
U23shKZFlzaN7VUO3WdlFqisy5g8+FAbdqJwcbWCxHOpq65lgQv3D56XseymuON/+HMK7mBbt2yd
422cvJbnQZpsZuLKL0FF9ayVPYF3aM06VFadkVe7CqHbReLWAYab8yvEvIK8trzObfb8CkbR2avU
08g76a17b00aTDttqL65+vcij4YvZpHpS96G9EJp2TwEGIRtBHa7l0CLTTzSanutpC47S63LXiy1
g51TinY3zM3MrJBejp3qIHsRc+iAMgX9aVTD7MVs009u1FtnON3ZixGxledXdWgCvjZqwqvWk1q8
g+FD3igwonOkuOkjzKGLjJtOnoPQgDQ84aj0bvfFanSt7AXbd+NY9OFf070UibEQFfWzbiX/ON0H
1PJuTfltOiLsxtG3XbG0Ux00hh56y9gl2xPrI3sBp41e6/bNRdToualq5eonFNJTJ3pt9cA5kOJp
8LQp4teBXetGtWvQUnwmC1ex6q0YPRzm9Co4Dw3u7AP60Lt6xCJJ8cdu1QSF+TKF1o8iwZ2iTO6h
JrPEnkkY8DUWkZWfHd0YTtJpV/rxziG+79hxmH9b9P4MVSWehX0aeUBYq3ZfJeVDhDq1uoUT0PzS
xDum3WMV9VC2an4O4gqGoeemK90wUECcD2nafkqQS9mPXYlx4NhE6UVDcXwZ2Xa7kU05Tp070lFQ
RKz07HaBaqhWrp6Awuv08WnwyCJEev2GA2FJhXw0V6CR5oQCgttocid3Aw+1F7NJFrEZN2+GbqkH
b3CUpZzl+6JdpiY20bJXfRuR93sj0RKe0gQnNTjeDav3KF2NtVcc6lC1VqQ1g02X8ARHY6Cz4DGy
A7ON22mOUHcNIPcEfogsSUf1Pw7qdK/PMjkr1t7Ooukrnu9olC3JPkbPThODzMIr9Xtag9TzrG8R
MATSxvb0qGfY0A6D4R8NEz4bUhHhWrHh3JtVjl/RRLqZajr6iOaXnrswpUEfaUtsE7aDV9h7uNvW
uQ7dcuWOiXirhHmRL2SEwS6GC4k1HA/SQp2AGuRedJFnVl1+U5TAphD4W7ysGhcDe9zFU1Kfu0Fh
w9mpZnfqrLo/ybM2i/46s3tTOaohUHEGfIT/GIo7en/rbbtZV8UqSEzGlM3iNkh3LlZWt7JZzwd0
V4roTXYWM1wkDxdj4iRPsvhlK8ZnlkrZnezCPyBbCfwttrKTJUhyu1YZusohHSgnB7Hwr5jYmSuM
moA2hbDZZcybz8i7rxVVUC7GpfAWLz1R7zqqtws54mNCEiIt5dpDCUrz74uEKX+KEyLyM7+MjMtZ
cecYKzfGjlx2/HJ1XtC4hJFa3LOVaJ/rzLkLxw4kyNxytPRZUUP3LFt2nX/z0lmTY0y7ZxtHd7wm
i+lkzs0CPPOiNJwe6AQzVURrlsJ3u0NbT91z3AXjMsUnby/nkvHGWjIypp2cO6jcsMc+MLa3v0FD
YcTrcE2Qcx2KXJtWV5ON7O1jzwT6OPvrlVhwVqmFhWLXFy+eFe0mVdifLEOxVgngB8hDQfEEf/B6
i6PKsYrZz5/UIWseHEN8lnF5nXCsUed0m+lqZXCvu2ZyPg2toXG3bapLEMbu2RKmRRpCQ0OwSYdV
PWArWTpBf4WF2V+VmZ5f8ZicVBfI2c+4KcxgReHSZIXGCNnhmxpmFRkKLHPIL1TFRdh1vGSYlRxl
LDXiaMEd01yV+yYC/K2xil+Xrhj3MYXNpz6f7puqxyeoIRc42nX3ZNmQEXEIOPVz6xYKUDOp0JyV
rQi+Gl7mSX+UzdGLsrWfBOPGi8EgOm1rbTLJ3FEDr10U8ynm8Ruj6oJ5CUOsndk9GrjeYtVEASCc
GYerTfE2dadDVtjKe8Mt1UxZkbO13iEyyrcLROR7k7o7TNTyZx4S9RGF2NlhlzgaQV9HXG9U7dHs
szxYjdegLLVjyDL7qMOTcVoy5IKb9sLsh+ohUzJ3F4zRsB2iZHxKxfCV1L/1NbK4j6CX8JoXRrJx
QF4cSKaHVyRwkZOxYuurkz1Y6tB+aQQWv7ZnJWdXAxRQ16BeFTs1jmgj1AuPdQ+3OZry4MW9cZwT
M8D95+Avp66M6m2ZbqgPo/k49zemFi/deavJ8n6JIYF3In9tOKveVsNVqCj2qk0b+4yDd8ueJ+LX
EhTlrtN1G3wNHb5ZAxjtzAGSIjfrnQxS0XJu3WYQQDZxrW4xoNS1ajX0TlTdmh7wzjW3s7EUFl5j
k3I3Hr5j7lJh0xBND77LhhORlbNsyQlUD9XVMG9VVaVoUxa27bJM6uoqh3g8w/ZTrlkLHTXgB3M+
+ALxDT+L3b1s6p2fnAN1B+P5CuWetH71YqK+4C8gzj+o/MnvgR/H2CWF+aMKd2WtplgMFKiy7G1v
Cvbslvxz4ob4IZF7eQz8Ulnww28+dWXy1xUFNZC/r1ijm7V1p0xdYxUqdoYWo2lRVd4bQszfK0uv
rgFMAuwe3RcZHnWV9Eo6uVtnHlXY+tYUofbEbnvC9F2YfNbEO/RxVwNY7gPOVPVblq7kv2Fy6gdL
Z8sLnc7OC7jYyfBrE3dLZUERylqm44TRUm9Up0iBcLoZ59NutgKSh1orbbxDGFMggNIsZPBjjI5y
79YsUnUZZqQdpTOwJsZd1lCoivhNLkwwms+jnQjqQBM8YD/3133VOC+NNX+D8leMxdyz34c/bi1A
m7ua1d4qMNr8dSzThlurl+19TwlXjud1G6UEdy1cnLrSjieV13dbvrL5W4boSTsnbg0oMKu4iLH/
RIj23vTteIG12fS5BUnKEyxN7kUcJ5RPfdiKP6Ua5ZkUXLypMt562GizyvU2H+O6qE+XoZXqywxv
vr7N+us4H5LSIY/uF9/bFA0Q2ZJx3Q9hkZYja1H0l2/D3KQqL4X5Jkd9hJuRBY4p8nT30VEWJLAi
GwCjvJp8vVrtNPCuehZ/Lnp/bXBrOCf1gM9VO4YPGViepbBAoY4VAIY+yMtPmta8YHoZfs90qqGi
5a7ratus1Qq2gIZ/EE6NqZRiftfHQH9zyzEgg5MOT6KPh1VWlMa1QwJmI+qovmsFjBLRGzOhs+9W
H3j5LhjapVO4UPQomFFh6YP6TnbX8EFxhum/12wQtyXpYKR48hibuPx+ai18dDRgXJlSkHuPBeZv
GE3yaYfNoQWP9wYzTw6PyLPs464OllXd5zvuUsgu1pGxCuYbrjw0TVQEt3ZsVlm10GuY5P/6r//9
//7v1+H/+N/zK6kUP8/+K2vTax5mTf3f/7Kcf/1XcQvvv/33vwxbY7VJfdjVVVfYpmao9H/9/BAC
Ovzvf2n/y2Fl3Hs42n5JNFY3Q8b9SR5MB2lFodR7P6+GO8XUjX6l5dpwp+XRuXazZv8xVsbVQjzz
RSV373h8LmapQjwb7Cc8UZIdBeRkJZutZopjhfkObzm9IBO8i+5FJ9nqa89+gvYO3ujWq7OyRPLy
IjtyMUCtKnN0zRyEuowuWbeNXrz5TujsnSlpVrKJ1mC2rJw0Og1GUby1KxDV6VusUwxKJi1ZykFq
3HUrl1To3sjC58zJzlMzVFfN8Iqd6+fdQtNz6OMymJUOdLXAO8kWKdXqWmnKuM5qN145ZVpdc7v7
/O8/F/m+//m5OMh8Oo6hCce2xe+fy1ighkJqtvnSoJwDpi6/L8aqu++V/FmawusZmKJsMq2NtJiP
OvVFjmI3kbCZZkfga9n3YubMyIPZaS2ePvF3oHnVPR858ShuDz9HmXOm5GdI9S0DVV61XRZ+NLwk
6FZMHuUC2QIbDBklfAmapH3IJgcyL2N8xavPkWmQFbn+hzdD//NLqutC1QxXU3VDg4dn/P5mDJWX
Nn5vm58Hz1vrsxq2Nh/YP7Us3jgzkSjyQBj8HSydIVhVFDl+icnRLTX+Y5wrBpzxebZsy7NgQBxY
nVJSiJOOQFTTbshhJCwErPhcBUlyO3RDFqF6LgOQY1UVOQVGybZfuWDD/e4o58j4bQiF4GdUSXx0
EWpNXeRmBitBx670379Plv3n+8RezRHC1R1NaI6uzj/2X37MAnDo1LGl/jJVdbPRjDbdGKyh96R7
k+eozy+OEamfMyelENWaIXn/ILoEbqIsZEfhGM9oEHuP0LKjQ5e64zoeSuwIq+YRk1asPackeOia
KNnfmsFcYpF1FpXE9bZVIgx6gqSFq/qzR9ZiRnTv4x5Lt4/KjDwTim7ffcyVsz4u+stg5svXlSM+
4t4A7BeJRe4LQF6ORTb6RxtGfn5rBzp2n7xbW9lrzUM+xiEkGNxmuHLGR3cSpZm17HXh/4e7rRDz
7fT3n7Wr25puCntOMji69fsnVKtaje47JPhOCctNn6ouLkvoJDkuxFPSMezfsZA7R17VnYrGRcyg
y5s3uxbhUU+67D40o+xeS3BJTXrX2MvY7dDBkPGDAuPWeZyMIQKckuPp2q1stqOV3feFcEg2J81m
lC/ueQXF77zs1lBnPORCoHPHhp41i6FS0K/WY05LmAekkp16GdtacXKTAr7QL6cNwsy7aPKunlrD
Cogy3vE+MXfcw6zTNJTxduj18JJHiVgDr+3vI+4cKwwr4ye/I5VHNsN7UYoeKt4wKe9JEHxRVED6
inBO6HJPT3DWHipDa3YTADLSwW18FeSEr/IMTtE3LoCC5c9Q3iAGGTXpi+FOg3ObUJQ+DNYU/OzH
/KaDfumRrgwV7lr5LIw3WXkZfyb9BIHbRozKV0t7aZg9fsjChB49n8X2hKS9PK2n0L0FZRNAvnFo
fpgxNXJ/CaY9ntOmydptAqDe8uDHO8MZlT1F4Bilb6XWl5oTYJWA2MAJqwDvlChNdyQvj1AALRm3
/Iq9xi+ngL/XqNZPh48xucvidiXblrC+RIZfb7282YdqETwHalusTGoUp3wynLNLHX2pz0WBNp2N
NxPzjUdxvqHKauwxLqeO7LXUdStrvNEZJINh8HysDB0orzPhYexc8tE1sCzZCUg5uvQVugimNxVL
o0rHxahG2ITNg/XGpRydhZ9s3W5Ok9urZ1Clfx2yDKMecgL2lv38JBZ1l6rnSAO+iLz9Ro6ztO/q
2AQXu4mduzHDwn7wrOCT28OOiUeTbVlXm1d7QO/OzfXwU9XlELQ8JwFHZCiPlOPORud5z+SuuoUb
HailjWfFq1R/3eGxSfkXuJ1bFhddgV+BdC8W4+lUHmUsA/OKJqhWXMjoPPcFGhsVO3V/zVaYBBgY
2N2ImLO/LkwWt0oGfkTOk1PkmRtEEI4S/jcf15ochPMTfizrJEh4YyMweGtj8oKVzbZirTWCFQ7q
+mfYIPnR9CrrUtvCuowRqMN//+SQy4nf7ku6ZeuuY1qOqwnDkcvEX54cZhnhbqxYxWfFiLKlTVZo
m5cF3qIAmd47EwU7dO1ecsdpj+ST0S+Y406EUqJamNMlmRTv6pvGt76wRnxq2b+wnKgPphjU16gs
FjIeeHq4IxtabGRTy7AIBcHxRNZOPxnBUN0uW2oFC/JGTc+TGaSbRGg9xgtJuBGO73BPie3XHnmj
eAbF/hFP/aVRtPknf4yddY8x0D5Bd/E1VPMbwDhCq/QWx828fU3IJ0ug7x/jM+ISMOyGSoSOwzGs
nPxxrkuuiiw0NrKpjE1+gZW6i8l3FQgvCxjeQZfvozYvHjHIpsLS1N/HUdHW//7Tcv7Hc55niE0h
zOTzMgVljN+fIlVZ6w5VzOBzF7Q4QWv562TV3n2Ulva5z6t+0Zht/z60AfgB37VgKzvaMxo5m2qO
m92QbJ1WhFvTSJt1HYB00cGXHLX54FBZO8qmPJOxwBTUamz7EIk4u/IcR9JFZcFV4oV8RSwQu9iB
H01fqsXJ08b+VGCW8dyM5iWooumCKFH+7ArzO/WO5k62gjlJ2RRBfZTNtA37ZeXa/b6aZ5Y+WzV/
0u2t7A3Bja/1tKo3vivSQzBDzsBAtqdu5hNZs3Z8u2zqvj6B2gNqKSOy72NU2QtkxB12C1mN0lQb
9d+4mVlzfS8VFvUxcpsP3J+LXRzVJFMSlRRGrDJUj7t5aN34O9uDnFm7o31nI+U2LUwjt+/yyjhX
uTnuy7lD9sq41lj2f/jg5Qf7689UkKM0NdXWVYPNmvbnAq9HirrrXV//NAq/WuVWAaLWVPrbIeYL
jxqJ+5JXkbVhSxHdWaVj3acTwrs2AouyRR08uZidARyULfBsKtWtc88IF1kNrmbskTKTB7SisrNj
c0/zG0NhkYXnuIPqFKmW4dyx1Nv/+y+18eciX5i6ytdZV2HC6rqu/bE0ig2zdHQt0j7ZmvdaQ2q+
a7jL/HIYetT54DtqLFAme5EiLn0HaqRfGZnnXstU5JuY7T1GSmiQmlnuHUontA4qEJpdl0zTndcN
1abAmvkK/axf9PrYHItQIxdvFPUO0DUooWRaO17q7Q3wewd5VqhRdzvLfp79U+9H7GMchbX4P9yq
/8ePX5iuJRzNcHTTnTfvf2yGWJhM7NnH6lOUpt+z7EJ63rsbosg6hzOWR+JzTJHGKxSPzNVHTJ7F
rSNOGgZbtwklGjULeRpNM4hYL8eNvIAcLDtQspmzH95xpGg9/gX17v4/Y2e2HCe2butX2VH3rEM7
gYiz9gVk3ynV274hLFmi73ue/nyg2stl1Y7yqajIEAmplDNhMuf/j/ENCANlMAawVqz+/CH/Xn6U
h3pGNY3JuqcGiu4Aw6iKoAdvmFrfmAvHZH7ODFvl/HEIqq+PTW0+xIe54sCaHcHA1tm1qtMH1TL0
wxI2RBJxdvVlo9kZQHQxYLG5PCzH5mn8cWyK3t9yjDJod740bPpIrbH7Wq3itEN5RilvfQvkhHh6
CzEeFRKTRazxRW98+5vozcbFuQBdROmta5UAY1XnHcCGKAfnQXaDssa/KSYP6Oa8IxuZuzTeSBi4
EeTndpDn8hA7oql41hFE/vNlYi7XwS9jgGA1bCNsNU0LEaL2uTIAsjJRYNl+EwPK8bIOKX6RLrCO
pN58KnWvXxl1LXbBvCn1aLhlrcnOy15u3aT3UhUeC8N4yJg6LU+PAu0UN7cXaKDmU6ug/7ByXXaX
nbZKDIvHpcLDvNfKb4O+fyCdqLwYpWGeDT9U3Ray8gsydxxV2vhlqgtUf6Sm7LPQLx4qqXpeDuik
rHZEOza34B7jY+BPyTrxBul7EzrLAbma2avCDsajV2Q2OfEet/75V5On98D8Vjwwi9F2gyaRRrYY
L61UUPbze75fMEdbWYnq23F+wP7z53NVple3ywOolL8+txz887VS1NUfx/18To0gJTGn+OV3ff79
pYkqiGWSSvf83jTlS4An5GuiES8Ul0O2z2vJ/NJHcONr82vX4KFLOrmC1uSJr2ZJHDiWRSamHboS
AkaAnPE89kqsCXUmrl02wLxOsIbadrnvChp/gEISLhPNJy4au3+Efa4a+yMTjz54svPm3lLRvqh5
/WRjEDhPemPdI2fT1r0N3C0kjfh+9KuOmDtyjyLQFS4TFxTmQ3uzHDtMJHglleThWuVYX6EZVuVT
4ix7Px7yxtXtaLpNWBCdjEHRtup/QCkL7+QT/uQnZIUg7WlLFPP151PLCz69/tPmp1/X4uhblYYq
nOW1C2bl5+9LiRw7yAWRRrnZrLs+165GoTQ0OHhbbf5pmJ9b9sqFrX789M/H5TDDN7ZMj82bNe5i
kbsvP/q596i1Qv/YQW1aOdmLQn7Za81HLz8Vg484heNiekSThgliYi6GilqObpeH3GuAGXhh6s5q
mo/nGkOf9mY2y4Xn49r5QW5a/C2xevPzpZHZShd1at0+GtU1dKNH3bLHW1Oealfpu3q7bC4PQ6a0
Tt9Z6b5riul2eU5JkQdLmJ6WreX5YrT3uVWM559PtUYEP7+NrplmNFcje/MUWsV1QqIRpdbxC7Fe
b/Qb/astKfrdoASXZjSHL0YpNNQ00JtISPnrUX3MSIO18jKmBbp8HINuNGpp6Sb+xQNtdmfL0nBf
+xGraFqGW7+bhnu1HLXT7D+07C4rqU+SAYXOBaUgx3a5ZGFG4eakxPcq9wi4/OMty8DiXh7Sdi2U
Xl0vm6Mdh7fZWLrL1scRY6m4uq9KWxzLlM581siAvcxqo3m6dgzVjtlfn+2IiTR3hi76er/sWB6S
Htnnxja0mWXVV85y9LKnMeVzkBTlnWIDzy4boz/HpqVcvBZBEiLS8iUBQJaCdXzO0zTbZvAUd4ac
F49Ef90uB3wLVd88BGYthdDo8HXYjX4eLGugpjION1hg0wtmAOfjCIWZzFGK9dPPI5bD/CIjRU00
KJN12WKyXFmsjgOiyQdjmD+zpDoqPhD5IGUzEY23z7JeW0NrKCFrUqgwBy990QDolLEYfhBUhLCY
SM27bvLB46SN2HmRPDL2WubHIQnXnC3MV0FTeXFXXLMsHffcj1OIFc8tTi9C+gYAgHX+54M9b/58
rkh1vsbZaLlB4WY7Ab3cL0T1uQs5IK1MuHsyQsyozM2bQOa2vBADpjG5M9NSPRU9n/JU9BCfoTZ+
m6zZsqRIwyWVKVXphImoOotUlN9u0SjlN3xDqI8CO8dL07ZfseaKJCu/TYj8t149FdtlM1EPxeAh
DxvGcjeNer1ZXgwS0s3xuT33kgTeyYvH9fJ8UIe7JlKMx2KSu0PS68Zq+TVKZV7khDKYl/WgA1q4
k4khdNyC3vBVJ8bYKc0loGgabwly/7Y8r/hot9F3L8EGw5d4OAbz4WojyTubwL71clQhGzd6LWj5
ooA+a6KQIHb2w9fRaEAAlE5M3prbx5bxKOTWdIamnr40fh2T9hSO343Ix7deqT+0KNvRJvERYUrv
Od7IiELFTcmKPXBoc2/6PK3eYj+9lYZOu538MMMxbQzXDNm8i2HC28SxOrN9pdbbjWqTM9cbgnrt
RYlTwU+8sQ0p8xxNwSFY8ZFu4syHkh99VQPZZoVVVtLZ6xXpPJhwwGK1PC5P/Xx++UnuvZ5/FBPO
Tzv0QJPWE2+2rQZBQtcU31hJCLZHl7zHMdMSFM22dLXzwr9lhWM5GhYOOrE8J/w+uxhqcEuL8hTJ
Wn/UBkW/kRvfuCEvJJ6xbOvlqeUhRWhDTMvQHmhFUpltmTLYshI89jGCW6QvMSqSNnyE1GHexF3J
eMVO4cXDva+95WUYPhayWq2sMSXzyB6a8zA/FGoE3iGrdrKXNWfZMnmYf1p2LoeVula4Bia+9fLc
p+PKZCD2Ujxg2lFOlSpPx95OSwJ06uhhGmiD+4gv3kJyMxrde+uMIHQ80FP0W/1p7aMY+3gRBr5y
EyWKYyCVPpoq4FgFR1oHsFLrdpLeXD82ocrrp7GGDuOYax2/3WOTEWBQFVwmkZFWjyVGwTXBYMHW
8kX5mGngLBnVTdJi2FRLnSBRKwd6OW+GpmnuAljS7rJptV15YIIZfWxCVLSP+BLRH80Hp5OQz2rh
/0jUBy+e5O9IwV8jJJpfh7r0HL8yzIekUutVbongFvdfvon6QT4PUjlQvB7lQzLyJSWiALFCno8r
ZLW94rCNdzL/7YUyNhdMecbKr0aFRXb3Q1GC/p1LQ6qS5D1iZufERCM8leEYrKsCifC7lanpKhYJ
V4AcCfvUl+qOmEUugEIXT1mZaYfCG8frvFU2BZ+UH2SPqIATR1K0CYipnD6avo4k2peqw7LXVjKY
i3DtkcSzV+2GHsqdPW2WTbrG0banoLeexix9hEelO2krxSc7r4MbVVXeGQy75zBI812Bz2YtAFM+
+7mtUPYrZKgs7LW74KQGTX7XZIwghg/YZn7aLPXqiJt5GVC75wbe7boYanm77OVkgXKfVAn6LH5l
368qZEpPOhi9G7PX//K+mALT9fIarR02KvGMQu7qOxLHcqTJJZFdsQgvPqjFlVWl9TO49GecSZyf
Ue/S8bZfrMlDqDW/yMB7sh0Cg6jw+UWBhVJLI9b4eQqSjxcJq3etqrBe/D4FUGFG9Z0/v1OqBn99
J0Rw9XNW+c9C8qW3tOz+8k64eneTJBzGUgOV6NyMX1r0y0OVNpt/XuQpv9ZCOKsp8miGYrDMp/j0
tzYRemsoD1TQf6QIpw94O8SRkWEFrz4C/pSguwUK4zkZfTVH+IEHYT0Bna5adDgM6zcVB1v5pWm1
/DXw37Hi2baia/ZnjcBAMUHtzCD4YcfzyW4SH9dK+VtnBXNxdGxWk24TJxahCLMG612T4te2aYZT
SyL1PtetbSmb6I9Ate+EpA4Hj4g+3F6hSZBSiX99wrXSdsEX7jXypZ6CS1ybCidRF57TVk22LcQP
Y91GE2whv3mW8tBz1CJ6CNvyvhkne+0XfQo5LTG2law9hwlAyUhHHa6LGHW6UhQsjeyWjwuxY1sK
ea343T5Na9UNDLlzR1+pYIKZlCvnzUqQXl335tGnxAxfInXIdm1XGILe7SYMtkbYfFWzCQtHkd8t
Caeqrxz6ULpHgxw9xTKvUCz7Jc0xJWhjKx+5/vVd5jfFhljOaGt4anWM/HU1r5/a9p3MkZuu6qi2
V8l67PGpVV7cnlS5aZi728Ah5OLYlG1zTsh3W5G71br4ImMnlq1w09XKFUiDRAUvhIhaj9P7b87G
X5uWy/e/nI/UHXSVqsMnjUiOI8ssDT/7kZnycO1ISALjNef+NLp5T0CKQgiiYTnqfHYWZR7cGlb0
u8rn385BYamyqnE9qJpOzfvT36BIZj3QNpt+KHnyCj2uOWWySFCxk9Fu2CjS0jJ3MZtX53SUt37W
+ftgVAYyNguWWX1ubUJDfQGA0J4HoLxI0EbpmKBdiMZMXvUAMk5TD370Nx+d9mupns8Oh7OMdMFS
FduShfmpqqnEXjowfpo/yLIAIx8b3+22V4nRUBAjeT7kdlMwhk7NkxGsEfLuMWlr33LiyfIooykG
73DbqUV/kbrC8WeFFyKgxInI9FkBTYCrpOpABC3lISwVeT0G+Q4dqrxqav+oWGhcPFCJok5XcFrE
fvCnelVQW9z2lmLSy0vQc6VwSYFAzXbi5NmThmxj9rg+Awr+x5Jp6rr0PBRfftidsIvhRvYzlZYf
6NM2j0i1jMYXgmhYfNB5cWNpbNejP5ib3LCCtcfqfFVHXUnXZbQ3fqttgtyobrW+SenRJ+Z6gA+2
8XQ9OviNjRfO8PudDo2MujpxWJVO3LNXVOXGjr7TgAjq8gX7snEuE27EkgQmWLEAlJa0wx0zCsf1
nPxESd7e93r43m5IGwBuYRbhdhj3WP2KXVGTNILOR96SNK0c8OqFmBNfZQ18MEIkrergd+VNsBcT
DWMd7DqUzRCSZUCGVO8PEKlIRrSFkd3buL93dte+4UeRUqercIgrFN6vRb3pvZtYayrQtszPD954
stUi3gVlr5AgooeTw6zONcrEHUGsXzWTSB5sLIB0ScchadRG8RASpKcTPw/xQkmPcD279ZgpK79/
x9Sc3te5LnZ6V09u0yQkFChXjPQzTomuRT419W9uA58Kjx+nso68xMTdaCPv/1R4bmXP5ro0vR+i
CoN92XYkk5qSvYmZN20UOWw3FRL+ixBGR3KqAkc08o95QgvdRuEw6N19N4MN6ZA8pHwp/3ylqX8b
IEzdtA0bOrQiVPNvQjZN7cnuHfr4rQ/bG5Ynyr1is6yuWMm4HuP2amyr5Nqgut7hdHeRdlL5xtbn
NoYpOZIGPbyulfzbYLXM1GNTY7IVdfdm/2Dn1svoj8WD38v65Z//bM3+fG81ub2rmrA1zbJ1rrxf
W3lCCWtSPc3kTfIR2E1YN/rcfGySiBsXNqmNGNTBCSQv31MbjJ2e6fc9rsarmdiHTBHGPlIJ5+1k
sjbrob6psr3aQ+XKW4OMEzgYjs8szmz6+qyRMB6lNUlrFmZiS6eAhzLbPlT9JDuaV29BEL2OLVgA
LbaGVdRU5yj1qm1q2PFD2lXbZfRp2uH5Nx/B3yY7fAS6ZsqWTLlOVu1PBe0pbVEeDHH0ZqVqvbZj
4XM/8Wgv19atFhYxLUJFrKnJEnwDkKodDtJYG8d0qNZUSTE69sFZG+TqZBDeio9W+WICyL9qRFJD
RuykRn+iqQh1kqIQnAcvdMo66VxJq9AORX55mTLvWyu3DGoeEDL6aY8e9cNj1eJ5/ud/K+fP375v
Qf/OklWLk1Qo4tNFVPWpUROMmb0lBqFrzNj7C11HG6B355v7kEkPlP54lfvU7O3Jv9eb4N0rJ3Iv
ZdXYJLrtn5eH3I4o88kNYgmjXwnKulHbxrcMVd6+sOqvoJ6Hk2QeQqtJ16FUXQA3Dwg9GgsHaHDR
+duuOsLGkHNrR4QV7PxE0kkiMLRLnH0NzT03NpJ8B3gR6O4yW3OMwqKtJmuPpSDUxIPoE5NWBvyc
mkHTkarCbTVuSWjNaMMXJvcSlNo7z48CtwVO4tR+NgOwZe2IkD3NnFEXEvCUFKkRhcAbZBPZqZnV
lX5qE33LQAHyEb8BTWvpSRqTchX12Q3N9vyiDg9NM4U7nwHZQQRJ8zjNSC+LusRlwam6k/bIBIXG
Tt2/EYJ6tMsKZhCjNaZjR1givkmY1DlTKQFrhazipLPfXxgVSOQyuzCDtI+WyMOjj3bAaWhO7pTA
Gw6k4r4PYas6LK6UgzeTYz01ewtAEx7rRI8c4ATDqYAG4pXwLxs8BAND4cZgmkIpfuN1MuI4KzDO
ugHaW+k6oinz8jh0FeLlKHkSegU7cyb9qhbxL15JwnSmHOtgrM96914XBFUlzB4cZDh7NOX9dg44
eKKgcPCqtDvk44uVSP6psEl4H3zcw5WwFScaUTdqjSUfjfmBTqwDCbY4+V7xgsbvraLfvFNy44KB
VL/TW9iMJq6tHv/bDVlVx2Aw0tesrc66wP3eWP61h+d1xZTl1kp6B6Eifzd97oXikseR+Zwpk3DG
umuPmaxeBkNR70cl2I5WEV97Vjxoq8dmx7CUuizselBFAR27HIqZCGHoYIPiZlyQxRFxKz+ysh7P
fis328my66sPZ+0380vzb3NcUyiGZuBvMslP/VtnvYOAyVmnt28CTI0bByPTnpT6r2W3jKFMGW4s
q+SErDcqzHgiIX0EQ9D7VwEAyK0Ip9d0CI1tEmNsjwwMzt8Uszcd5Lj2Po5s1wDpjHksPkGipOiE
5J4hzj9TA3JikfVQZjzhqBrtWL8frZVC2KhrpeQbyfW3OMl2WhSEd0gRckCFZB+gkjU2Ua68L6oz
qlNbGCna3hiIBkAmHX9N6y7Bst9zF2mD9fJefRoaG2pv6pYiBT0oP8yPPeLdeOaKZnXV3reRqrhT
95AaWIqGbIjWcoYEMZiyt8Gqy7UYumbrex2oxfkU9qrw0kXdeA6FcW2movqQS/6fX9Tp9aJWfyXo
jAyaoPm0+d8Pecr//3d+zX+O+fUV/30OXyvIre/NPx61fcsv39O3+vNBv/xm3v3Pv271vfn+y8Y6
a8JmvG3fqvHurW6T5n9U9vOR/787/+tt+S0PY/H27z++/0jDbBXWTRW+Nn/8uWtW5SuaMFgn/EfH
P7/Dn7vnf8K//9h977+H4f/ykrfvdfPvPyTF0P/FYgMpvcaN1fjjv3AjLM8L+V+qLphm0OI3TFnj
7pTlVRP8+w9V/RerKxNLpMzAjsCAiUoNG5VdivUvW7YN7lloMxCjUx/4n3/7nw6Djy/tf3ccKNp8
i8sXJ8JiOSAElYY91ktu9qjbdYu/768qZdjbyZziod7LRSTtkjFpSUjJ4cdlCnbyWHpO4Fk7RZ8d
labVHy3iEhyinsZDnBb2FkTwE6orBTtxRt0rJFWayLrhgF5s1cQljlOZeDfBkn7b2bXnDg0Fx6Jp
9n2rpU7GOvaut6TspMX1Q0iHUG7Cnak30mGMA6gkXtKvJMGs0JYKWi0whsgLkXaM2zWha/WONaX4
Ztm0V2GCmy6JAINjQfjbhY1MKELWmzuNvI21zbz8Og1V5siC2MQ8gCwWW+1t6XeRO3Hf3rTogJ2m
jqxz0/rrqRaPZRbgWa3vy3zY6cIr1gRUGVQhSENv/d0U0YuwfWKbM9PBQwYAlxvGhnOpcmUwD5iw
6IV4ZifT6SB3t6b8WVeFA1tPJ32IyNy0AObZS+KlMcZni674BRzirapXxU3X0BZJYFj2ZZze0iNI
9lZtgmeObN1BTWvc9UW00kuzea4t770syBEkPz7dDBo3cVlPinWIBatMlRUB3fVOtdtxjdgZVg4R
H1HXt/Bg4REMXrePzJKYYfwFeT6853kf3/St9EUK5WsNxucuNYYRO3Pt3xORsWlMMbhBqRfnrvIV
yj6JDtFUfsej2h/DQH6NGltcKjMJVt4QFSufosmunCZoHiazkIYUtyI3y2sKTfk3CyIxT0w/ncjQ
kUwuDlm2rY+53l9Ek+nEqhXTg7jPSlBiZHzv6P4ZaxgV4xpQkrc3lKJZ875BmkTfZGMGN6SzNJ3F
7qKH6eg7rKRcMVeiz7d93Cm3JivxVT112rWcwwt9TLMFwpzR8g9m0d2GsdxtUe2P62TAw6TgNO9b
5ZIocbEvdAO1d5MehhGIWV+aGO4mVgGlGVIRxR7c2Sw+sZrKUl1fILBsg5Hpj0gwCIsmeTWL+LvZ
UQStm9ngZz51RF/cBYWy7qb+m5pm/grKrg+ITSBW1nKSnce7Wreo4LVEcJp+rz5UCQGxmSajSECJ
dv+XQe7PoeSvZiVVnqslv3zi+qx9MxXLggSnG59XSwXCVd+Ti+zexHa8IoHDBOswrvsu0M6az6rc
M54zUhluktMQF90xGqXrUHTfGlmSCAkryCGF7OcUbfVqtBRxkfFxa1XS6jTOk7pYPYdKCG/VUoFc
zA9+SRwJN+NpXRe9coiG3nArr3WlNkK/EOV7+DjWIRxeYLrEh6TonutYsnZREuIgRwtMfjpZJVb6
hJjCoXgQPqpFrhz5lLKTpGrIMOnrJnB0Nb8croZFWok+qFsoC+FBIEFy46zvXDOcFGcyC5S19SlJ
imybtpO01ZEsg0pdjQzxOJIHEJRW8RX+qHUVvX6whZXuCJ7+kYn21M+1CZPBbYQbsU07hZSwLMqf
Rr8/4U9dGalsrhH6AR/Tcqe1hmKDZBn4UQRdBkKjfRyperQ9fKswyDXgsoGOHFSBfiwuiTyFYJQp
IWmNsQ3Ufp+GpqsA1ttURYcsNrK/mEb7mk/hKQ4071Toj2mdh/eG3u1jMKRuUrNM97WYyEVkmBbo
acgeEPF7Qr7l1pd3qd1uIz1b1U0GS1auq1WUSJeOxirey8k4FkJ5BLZ60+owv+Ua/SjKYvJc6rDf
2IEV78KwJrsnMFPO5vEoT5XqqjhfVwW23zKJ9QvBRuasopECiztJxyU9Udw+liGr40LND6YoVuTK
tXsdJoRn01SAzTNsSlOyDpkWh3TSipbFiG7co03dFV07HsbRP3cd+bVc6D8aEatOpRIf2ap2iO4g
fs2CGt4DXakDJbsEIPGZ8wolEzJLdYpPpVGtAogAR7D9e7WYsjMqnmwzKsrGg/KwKWv6mcN4qwWp
fvXaEKezZ2yZh07rdjRoVWM8Oi8PCEgozbblgSVJOZuHix3AisyxjeasJyCypt76pqmhv8GNg+S+
IAvIUuMd1W+4EUa9BRKlO1mv0iqTNdvtIj8+aDX4CtUH9jLN3MuJWpgf+6cA5qmjWsW1EfUrscz9
byRwlDB/GQYMGa+vzTIakShqr9nv9OsMAriX5/mdKd1FpFXiCsUerWbMzm0zsledMe0nG8lXXFqH
cehpm5it7SKNCSQz3HOxwGaN7fE4hJPBeo3LK826J7+qC1fh9r7v/OEHOFXjPkwPaCpQAQBHIb4r
ocdkIZIn6K0w1mlRNOS5QA4JtAbKQPFlsPV4VdJU3fcGZzLwldDtm1E92T7IDmFuA5rHxLIg3XX5
ypUTxeiIFUXdrFNVwZ+vZW/C01p0ca3lUFZvnLzwuuOk0oys1Gwk6ONUBgNM+4qkSD3w+P1DGK0N
WaWW7MJHehlSzd+lsp4SDqGv2nxIdtTyDmD8gWdAHl4T8BK6LITGE2ZcPM2NpK5HLqwTqijbbWSq
I1ELKCUXib5t8NKv2gHBCD6gCDCxZBzLUX7q0uBbV4QvdMrsLaGUNLqFf0wVrNWdr6xbA/xUDco/
aMS0gZZqrU1q+q4dZv2hol4ZFaygJi7go6Ck6Pid1m1Cr+mdUEHX0mda4dAGx2Buj8zLjNg/hj5f
bzNElDqGJGIAiLcsWNxADUHd2EV8bgahrqo8ydycbNyT5cc/cgow23IkydkONqxvwSNqUn2nRnJ7
SkrxoGUu5en0pGBXms0Op3Yy/evysBu69jddFPFrmWs+abXZySlbQiDixtL560nbl0otEVrs3dXe
YK/szrePnihsqGgYb2VdfSqqdEdZfbjrjNdoshFeGQCP8WPBfii/y562lbIkXktywiwYLeEqVHN1
A0ZkOKV93DjSdEdhLDoMjZC2oGZuJQPUmpUBjLNs1O1FamZuaENk0ZHvhmWdrg1L7VwU0bZrW1WH
kBpEcwlZFz9ANW2mcMA+4+ODTUXvbfkzXkTYK8AV4mlN1Arsf+3cDbeZZ1on7Di1KzKkJBTcgM15
ScUkmi9NgNyzaVFO5qTsEOA1LjNBcTL6NUSm5hqlQ0osVWJuTQCKZdhKm3+eNejzeuLnpGH54PV5
bUNdWMa4YHwaLUiDrCsl8M27REwI/yJluJTEz26+6C2WtWywp62sg5mBBr7pmwamUnDM67A9FYai
z7DS6C7NL1lgSOuyScbNGMZi1cbFk+zJxrEr4W6CFrQvsyWf+4rm5JZiXLJKluZeLVZVPd57uZ9Q
8ygaV81rk5A23Mq5gbMEAlL8oKDVSWLrKy7j/DB1QeCSIJxBq7QcDEf1feN7NTQT6GPMkveky3iH
f/6MKH3/Lx8SFXTqBhRAVOLPPp2daRVWk94bd8wRuWNGiAtD5RYiVnuogk7e8p5fhBrFruiQuMjt
NLBciToXPYe+T0FCQEfE1hrXbcPcd+hdmFRMa3Vy8QqzKNfgKhRQJcoRQ8p0JnibtHeUrIzbmdhb
6EUOAELPZhk9562s7/L6FKTdSSaHcFMXAeENsLzQebSbRqT21q7Nl3HmKzAqTg8mvJBq0Ox9oQEZ
tOoQNmK6UgprdCo5msjkRFihWpBiFCsaL4nOIBeHM+AlxLsG/pzol1w/lE1mnZAthSgt+3Y/ZiMx
J/El8sPgC0tu7Izh8wKNCFt9M7Yxhj4wkKt2DPQHWSEMRosncUxrajhMJBhIDkS9d25Ee+mmU8kI
Drq+36rDRpfIUyprRXLtIoIFVRpfRM9l2bPWWRO3atDPC3SErbW/61PgxFEmlGO+VxUZ1INNvJbE
pOmq6D0kKLuqVhKpbee+Gl1kv+GqzsUpJ637LpzkjdR4SPGaUlwmkBariGzmk22EX1qtZtioCX7I
4xd1GJrvVqy6YTMzhw3P2qXMCXum4leAIT8A145w55yGDuEqS3UDoVOlb5c7kI4G32KAOoGLJ/xd
ukl6xbqpSqnaWEGSr3V1NWVJDRWZhBlZEodZaULqtnIgigYdXwhj3JQOMNL35Kn4T1qMk0iM4XiL
xfFQCXr54Sg/w8FWHvuBYlpS1atskEZWnRJsWhXUetdl9Ya4v+wYWea1wWytpojUSlY5ahNscFRA
za4Zefx0+6HipPaLwqM90iS03Tjp30ylNVdyTnWzCCsAFWgeHrTwEIQSJgfSZzZFnYTOsmnhqzTT
6FXLU+BlA7M4LimWvSpMOssuOWf42HWUU8yWEmrbmB+1EUg28A8He7gNnNWXz3y41m+6Cwxmn69i
W9NZjpJ8YywFm7n78JcVqZUhXqypBd8ZZDa7Q2pHq8JozUNNReXCTeluEnOWdZXpN2Ys3avB7GIg
nWyd9EO5Hak2uwoEn7XB6m7QjOqoRXoLY/gqpdktkSLZg0FoqNpMt6Cxgl2ojQgyoeA/2latu6El
iFSDI7vN1eIBo4qxlWvu28s4q1V0fMOk7veBB0AE/HMPK9770VndnUx49oPvZ5ucr/nSxV7kqEpU
wVrEE8g901obRV64amcNW2a4dLdtqSXpSkk2uL6AI0vC23kAQNwhEBMDuNfgjzY3lTRaR0JxLMra
hHa1KWb2QpR/QuqNlvwxYilZOs1Kw8xvv5rFtI+ieHoQyuyI9mUimAfVcLPitssaXG9SHjxqpGPv
YjKiQFsN0UPq3Qt7PlqeUCkiJN7bep3s25leXHqMbrLp36J6k88e6nHEqmhVPRE6dDqofBjacy2g
UgSjGp8EZOJ9F+jpysc5u7Zb8zWl235H6Vsg0Q8xt2sEEhb5jn5Mf1Tm6Ywf4ZVJyBJbFd1QzloI
6a5R6AlTQ9jWSAidEIsYub4t/DkWdIMyMZsPpXKTJN02Y7LnpGbqXdQyJzNXFoYbQCzZWkGVOk0j
ZZd6iKlr9NJT2OXA4ufGOfo3xjhBilzLpCPPVeOYqQ+yHKDOzDuAPl5LhiPA8nUrglWoke8DWEE4
XWsD0ESmkiJDrjh1yrIhtaylGG37mRP40XMQ+QDgcbaskpYGUEaZ3ckTmzVs7Z26SIy3fA44XOLX
nsSo+1zMqNkcGm9YZPWNSBLHJA/VbfoyfUWtyR3X+y7l9bjyGq5IX+mTfZyHGgVFon30NL6Q7XDI
kzZ5RFDwQsFGQVrAVlPaR9uf7soy0Q5octWHJGvita/AThfhE+nAqO+RLly9AKhtUcXArmo5czw5
tfgK7fiOBuAAR4jltx6/e1X/stjvoieVOHt0DP20GdAEa/ltKP0ggAmcbgU0PUhAqPhmpm3HzqAP
QMrjoz4l6ZYqYrmWoiTfxj3rLm4DT1KdihUqvf/H3nktt421WfuK0IWwgQ2cIjCJkiVZctAJykFG
zsBGuPr/Abv/cfdXM/PV1JxOVzWKlG2RBIEd3netZw1XoiqcMEbIYqXMv8tQkUW8VdlLuZptMIKs
OCd2/YpUfjpOUKEurf6irJ4lD1bpr66qTl1/P25JQxqF7R7GZvxpWLl7t1Zmf5CEW/uQcw8kkmcP
OgXup5lgYltTziERWs3w2q6fipjLjsVRmo7bl25ZuXgKEjMq26iDlVEclGKN8b3+2i4VfnoHYaeZ
21dF2AKu7WbzNVypyCD7jxPdpUPpdRoKEg/a6wTc04spT6psYU1GCOolgZZZZwQDY+BSweR61bGq
Z52rRaW+bRopNH3ZBah65GNut9Qc+p/UKcwHABlIp7MM2GKRbgdPls5RKDEEI2CjLBndl1PN2uh5
h2tp9UbSgUhf83jUcEGeSlrip27FoYPVvLpz2pVlIPsnf9JEfKo0l3ySHlumlRvq2WgPCMybSB8H
oHOwJLc9Cv5xsSmcClWXZ0IwANYIK74QedBzokCXSQOYdD1kJqMOOKKxmz8mTVnem+66HC21XqoK
5fZt2bza38ay7c9s3j8i8C6CdfXyY62t5kOWhaW3HtuJtDOoxAcdKvnV7Mhd1QhsmQlrCpoGPoyz
xldt7raHWRWJ77UdBjchWMzqhnvaDOsrdr2TMQxfpUHqvV6ty9kzWCQUY+4ERSbnByNHGE+xGPRZ
pQP+mQF6Wx4nzXvkZukvuT7NDyUKUWpN1q+yQ1JckHXzWaz1h6RPTV8AZbiTpBU9F71z8LxPBojx
Ly61c+j0tu4v6TScHNbuf86U/9dZ+nedJYRo7Dv/687SuZm//aOv9Oc/+Kuv5Ol/GLaUqFT+0Vby
nD8cdKrsr6ThQSDYm1d/tZWE9YdNI8oFd+J69HUFzaC/2kpC/wPowL5McWgDyf1f/U/aStL7Z1/J
1pHQ2FBV6Hl5wCWxEP9z8bNW46hqmbmXzoKTO9Ii71M7GmotmDqvCfQ4/+Saa0YS8nAdsm2A+Mfo
IVfzm5ZbrKS7tTzGbXMPqA/4Ch5R7vWzFcLwyHbzvD+15a91nWDwr97PRb6NvWbciVIG06q0kywy
88XS2Ri3LpG1yFEyteoPE2KSXi/OFWEFe8vnxdRxba6yvaLXuax0uS5ZklGAr7X5CH3DuxSz+xED
zRb0o7RCklGpF7nXpJdweNRyttsiOViT1vp2LMYDcvhIQ0QRtAbFLdgIhBCUzufUy8lXMCsqoFYZ
tXlCHp9kIwFjzo9bgW+0dt6lU3osK9R7Rr8n2nqbRPBxOQt3eO2WLTlIbFD7Lg2MdmNpd0Ksp2ke
v8JA1h6yqQ/VDKobYw6+N2N5LbQ8aC1xb4Id+m5BHWAPfUoanCsLM9PZmMazu0vHZVVsYdyY+TFe
3YuBcuRALY++ti3PbteWrKpi3Ye1MW8RsIU8oLKdhYiN0dLa2V3fyo06LGUjWsrbXV9YJwFXaExg
8hrDEcMtRd6BZNAUKVELaC9dqVMx96+Tp0cSaKlvLTUwkMk4Lg5qlb5+E/3wykZiiqZ4t7Ol1dGI
7Z9dDZd9AFV2ids9Jddcpe8pWR3XuXDOTfE4DhRuJ8eaI2N7niqjuwxNxBIFTSIK2GOZyTsLCzQe
9cCjDgkbStF7EOKXZdV3VjyPd7UGrHDRvGs8uwfnUzHWyRFTx325aDIAtvSdarYKsW1chCrMy5jY
7KMa6Ad2tpyy5l3j7QWUx+ktLpV21HNi/STC+2xbqXOPKMpYLp9NE5lOp9fnQSZllFt9zTqZAsRm
I72kdx+gQvlZN3ZOmc6csXTEPw0KPSdapCIowKvROiH+cDQyoPeafLJR1wZq7kbfTmzj4DrqrSZc
+lSK8b5ItuYuZltBHud4rrQGSCWVrs10IhINYGvHn5v1Q4tJ8AlKLAlLoZH2zYV1knbsDEGHzP1i
a9Z2t/ZuqDQzPldm+9T3ikpTM2PEQfLQA4FP8RNFdk0CKp2VhpCdwW8l7gQMfjiQeh0BW6/fVaKd
zghV6nAcs8+Tww5BFPiraAM4V735oS1Df/RU9TVZqT5Kt9xCs7fSy0B8qSftB5geVzBIeZhkXcxV
t3613MqFUkNnRrO1D3MlJLf2jp/y1zzVz5WLqEuJj3Up6vvKQPVDOXBmue7gfRSDb691EdAyQ/oO
P8MrCsAViNlO9ohaR5bfa0eJI+vPJMjmMjlSh/kylsKnq/uQsHYI1reszLwDmUL0MtznHqxSRA4R
1ibmd9PN7oiI0dh2cNXk9Zux2dlpzsl0TMFQVqZZRnozPJXm9kvEBMsUFfomFU3e4oaZrb+7SO+c
RrMDM27jMMazA/X6B+/bDZGAn6kYr3TQhz5ya+RgsgEKZ28BPP0lJCwsPY54bdgCFvGgkSnDYkNt
LgLflP04hG9n56HaZTP75dgSqDa0a/DcN4LNAUCn0HaW4kF7TrqRgNg6o99RYmCb1WGynR/UxLYA
di9dbvZvB3tqbX8tJvM8jKThsrRP8R88kl+gIq8s2kjMybEenY51lRvMzt6SEx9IQkPzWBgpUK1E
D6a4yCNieA9et8XBWH1pN1ofTFRdUGEbRbjLUq3broNZzyH+/y0ib8tOnCJcihi5OyXESqDVWZ0e
Lz7Xj1j4lOR7tBDm5efqfYFOdCz2JCL2vmGBPiDNGoTAmTWHNGt+NIt31WNZPBQT5YzRGLVQV3Qc
4umMLM89NQp1m+gb71xXmD47FtqHSXvfPBLaMNF1foPqMbTm9wL0HxUaymBDZiWfmHMP45I9AhbL
Qp3oghCP9zXPU8akuvqO7O5V00kynQd0RgTNOwlV4BH7abeQXqFDtzOA5pe9IaPaM9mS0Iv3KvXc
qdo+bIvVR0j0i0hNnYWeCAWbu8iPK+yvg9to4KQJzftQBKX6tFpufJmIYQ4GNkNoL53WH1pjxUgp
qgddjuRPmPRSCCXRAzY9Q9SI7TEuaGd6E+mF8cDlY+sWvQK5PiKCbrjYe+6NfLuOiFf8OJHexRVZ
5Rc9FfCltS0UFFSeZUdtSHidSTdyJPmpPdHtOGtrUoW08kl7GhDc1enUk7qUjxcg06FD4wiYf9uF
yqnMsG0ADFIHjG69UE8rX92V/DRNda+6vhoY1IY0kvuWe1gXFU66yRVu0uUdN85bvxmoiFVTPohm
ZfCFUM+O9z6b2mvlJOKOsE0qG+ZwdYY9RHFpQGeV49FJLLJCvPkCeTNko1vc1VmVRCbYpFiWvqON
Bi6/uvSZ2bsLpUJyFpaeGb3RDq4xhzRIHGZkKl2kJz5lOta7gaYpodXdnSRYjkiR2Ue/mEduL72j
MWVHrdSywKthcnR5y7YuZQLOKnIZoSeD0ZxHOlHu/dQK89R/1CjwnVKL/gwxWqSrpggumq3DMNmq
YE6X5oQEnCkXG53tGFc77tjV5zlqx1YJvvpD12qUHW3IE6WyzxMBtZEz03ngXRIEkbEM8Ap0/d0x
SUrtI9j05KyPmIk1Da4xBYfyOg0kWtL8DGlu6EG3QGdrZgMqUB5XFxwF+fRxJI9LJq15InOOSogq
STZN4OCHcesMYcwOlTSotrtMvfvTHFcI/eY5KdLucvvp7ZEY1u4iyQWQEMqjclAfFwhzF3eCyobR
eOYqo5TZmo6Jso+qeMVlRsPeesuLtUdjoRaaxhbd3rY86aN+snW6wbfDRgpDhD7qW1HNSIps9UPb
EPgGrA0actP2b7vUM19kbXOp7G06xbZG08toQ3oUJVIAb2EpWlDqpMV6HAfXLP1OjBbZBpJ5oLDp
71EeDvQERKkxAhBlDe4nMC//fJML5nRuR2cM9iS6yzLZVM0UUgVreO0r54B/X7/gNXyNQXQccnJD
L67tthd2Zte8IXP09ixpsY5vSjvkFhci4onucntk9tpfj25Pb4dKsORqM+80GXN/uR2G/3i0Ug45
Z3ihVJzdpeBoqQ8/W7Ge3+E6Kc6K8aSeUOnbNfF8de4kEUlCFBdYvx4M0T7e3u4sYTziEyUjO26o
K9Otvx2sGVal//s5VjkZJbHzeVnhQ4jSrS+qTVBX0ojrqAsA1ujZyzC39siUcPkdB63jLyqUVcSE
8XAQnN5CJ2Psdr3pxmcDKcUZPD+/SkGFDW4PSwpUfrd1LkICvtbCtWrO4pSU/p/H2w8M0TziWS1p
9ixfk85pWGdyuD36fbC8rL30JidGoHBzTBQ9G+SzwJSqvVjUTy72frg9JU39XW8Rav7+UUFpyhfe
xDqrrts/T4t9Oy23czWY9hUad3wwX+p+3C6pDb+QiBvHd7ec4JfMTO9uB4oS6d3g/uoIcvDTGb1P
oQNRLRL2KA20/MuiloCELggAulSX3wcPyuHefwbO5G2vldbutf5UwwS/X3MZ92enDZQmpuFyO7jw
FiKYTe/UU2cd6xaAlJSWmca6A+eg/tfB/f2INKWSxpspokUbv+4BfZfbQRo1w6Xr0C+fKXF509Ax
qlPqzTs+qZNND4DHk+MitgnG6dA/wx9bD7c/VPvNbnULuVrUf9G/bENJyB3FVB1+IK4kRg9nHyL6
/dVujwy0zVja9+dqTD5hxUsOty/l9l3cvihV7KFwNZ45K69KP84ZcjrHO8iMRvXtKv2X63eYZ/ZU
Q74Ev/9AeuyylHc2p67eQBVxIS+MGqUv1m449SwIUPZxQpjH/36+PGRQpV/lU3pmO/HnKbh9ytvn
FSTNXn5/cobt+uD26bkiP6ZVfR6muvWzKV16WEstTnI0ngx2xJJct9A2e9belocXfBNfh4QEElM5
ET7kw7o2r1qNvCynM0FFclt8zx3fdb4Vl2zKpZzXL31RMMC6tEVqdO/M454V9hix738fFq/HnGxk
d+Q1+Z4owXhsGE775qTLZkHGYz+r1E3DybvvtO7BTOLH3mHvpu2xjgLGcW5kvmY6ZzGIZxJlP3bi
wIxJsoIANikLFu9GVRw2r75f1H1e1z9oJhMiawDB0Ap2fnP2udI/5Sn8qxKhR6LqLybJBXjCuAVA
p4D/rctTI5YnvQ/spiNhfamuGRo8HywgIbjKAnXBzpOkHIb2YThMEuSRvhEglSB/xRvH0keql7w1
27ukH+9Ha3ZPREK8dsYqw32hSjKqEeiU3c6GzvyKzvE8ubI+op5BtrI8epX7klOGCyhE3LnfNeoE
+Oyr0zpRlrMROiErV5dBiPuy/7GYT+723JZAFeMUllKHMD21l+9sSADCa9qDNiWFbxJ/Clqe3Tra
dyoRFao+OPTUHDS+sf5jDgmhLh9Xt/gZrxQ42xUgACEX34aJxYq26kugA6px7cUNFgnTJG+fsdt5
+1aP/jbYU6fhdI2PBQocrixr80VVEndW3U9Nh5YqV/f68imWcvTHxLlfWWRQJOeWMFaatGijWDOH
sm339HGCsePC13PWVW5BZsLYVOGCQ7X4NtjqZXBcUiTdcKPl4KNi40J07I99SdpppT935dhRXbCi
tt9+FCZ7apV7ZKrMw5OgfZo7MKb6kn4OQp5P04I5Q5mvKxYYurEDnUT7ve+tPoTncp7MVGJ8mB6r
VkVpc0CafDdSmeWG/zVkI4qr0UtD4PDINuxrl+M0tpsAjb4IjC6TUW5LTqQ+PFctfvOVIvmWBNTc
v29m8Zx7qxUshXNfrkRAuEV9lfGC3ni9jNV6VwjsjnspV4kFr4bxkMJb2Hr5sTC8r+DsIOlzH8HA
sM+6VTTowdzHEg5LrZcPcwF8lzXpsXemL01TPfMusSR5K6q23D3WKRsvUZbIfestXDEYUimZ/Kph
bkOcSAN6l38+LqVg4VhE+slQG/Ua5chDBgsHUMiK6sNGTlh5j9kyfNnW+CLteA3iYfgC1QBx5FCc
RxMNSYV6DiYyNd9xKdQdycjZsd40xBGFh2+2YSo4T2x6JEKKQ+w6bG479U038frp2hTZJmYqMmPS
0JkMYtrL8XEaXDcgXZEUqpImE2tlMpTunNp4GVzkX243l8jsqjA3ezfA/9nz8rJjnZxhK1IzkHD6
Ry78RwI3U38Q4xL0s94dXWUEU15T2MYGo5z2C0E2bdASv90Yxvu4ekOYNopgVTv1Nz0e/LL04M+3
niRjmFhrQRRPkT0jPF/vpkqhIFRHqyC4o61S76TjC/ElrfF87rQ9r/KaktCJPUTPH2mZrQGx7sfB
ls9e2pcB7C0VSsvwRYn3Nl+dX6wsksgCmUGG76PcLepL9WkdgB6hyroaIrs2XsXK2pl+kdDWBV5H
QaK3vi12D9Ch17/WWd5E20YgizSNgMBZInfSgav8pyh7GW35tkDtIJ+iaINF1H5mufcInElEqbiR
N8c8CMhkXs7vJv5Qg8Jcv2bZ+jjUVGOrwlJHfRTGhQXsJ2aNgUuKQuBaX4cE9YUmCf+e9Gcs8t8d
UJT3aKqqYKPT+0Bn4AN+hYzBuSPyDrlAP0J4LLB8Vzi5qDJYdCDdX3leLhHbEDsAmzSFucyIv7aN
KLXbLwMV6yvDWpgtfJt20v+i7LEe+qUNQTa20FZiZPgdMBev+5WWWN2tmOkT1k1KFcXvsODmaxPi
I3B1GEeJKJ+yVBVhoTClo6W9jv30QXTlT6aYKyHR6lCxDnSy8Qu5Hu9M6Yo8cZIpSAC40Bqm6fyz
sB2UzNs0XwFLAWVkTUZ7KDAHd6B6dcgHwVKWKY0baXAirVgoeOW4hxqI2J6ip0g+euN6j4aaaJCi
eQtZ1aLk0meTYZAEe0JAv8upt8N2da1Ad8hi7bPnvrCrBxxI6Pkr0j2naaY9x4RYyseSjXUwoloK
NTFboRJRP92DGgpogr71xMyxzpxmbNQEO27vREOnQBu9g9dUs28Zox24vLVmVDQjqZ8H8zBdoAN8
RShSB8iWvY5es8LSZ20DjC4bA1RSZRtMnUSP0J65vrA+oB2AsExyi1aYld/otPyV6TxjwcK+7hb5
qbNPltXNV81xv+OxugdizIQrKjzt4qUutoxdQyEpljKgJZPa9SzB1LcnQKd5YFbLw5oocW9xVWfb
fNxyLFfCmm2mL3M6pHhOSpjaQ0kQ0szu36FTaZR0JLcm+ZyhAh2J9aPgHSRof4VtPCdc+pjqrVIe
bDn/KFB3AZMkzMv21U4DL7FCBmoy2TN5EwqNjQqcQxChOxK6qmWPqzrSoYdF08x7WijcSh2tR5j1
zlOWmY9ptU5hKT4X1LfBZHNN3Q4SllxX1PHJqNsXwcA20+dbYS2NJhUvikMtSH969zahsH0coWBj
8k9+Ycdo7+JZ6EdJ/q4/4OBgMFxOmlVis7WwwU3eQ4aVxy+X+mOuvuMEjM3OjkaWRERKxnYAPP21
J2tKtitdd1l882I8avQi+tNaqq+bsXxn3QRwo3zTwZ3PRek+xXkTWop1S58Bquf9oBX9uWCvp1J5
1SpXRJUENhiLb7a9tpexbh02yudNZ3uVjeX7JOQzAnrlj8MY2lb+vTXFd7jtzKujBr5TsNWcuOpc
V7s3M5VHYxN3wTI1ScB3wjBc1BUFAlbv2uTwdaK10pImmEn79SmZPpOjmgd9hzyShPDR8M6xAwPT
LPOdm7SXkmb0/IbZRJMcWoqZ1tmxgDZBQ7tbl9q5pA7yGtAmhOTBZ2kqzwmHrGk/jGVBuDSWIHYD
oy9VyQqlL7pr6hApr1ct5p10gFPxrUbQFOr6jw71AvLrxq/aFMOQA8+i1b1vc1tHeZ6waguoOm0B
tzgwhb1gPhnrVXYP80bRwuubl6qUPfurFaWsYQ2XcS1RkLUJyuXbc71LRkpNbL0+lYMzUv/Y6whV
lk+X2/Pfh6xNGS5sRnqtlhhMDIzWxozUkcJ/uO6/QdN5gey2Z3O53tIsx0DPC9VL/URPZDmw4OEV
9h/9PiCIQygi3ZzEdF40X+xyOCnRozDM7/Ot+upSyoja0oPFi1eDF57UpR7rxghqd7PR1qGmlw38
MRaIyXyZ6Dpc5v3AG7huBqlIt5/rztfcFCukB2e+wByaqeSwEKR3jSM8afrL0g0TDTc6I7en0iHn
UGtaUub20ka2FzlSvaugR7CcSbosP9PuGvys3uZQ7uURxFVswkv974dyJGtsMzeylveNvdh38kts
PRtjyUotK1/sGX2FvcTz5XYA37Ag/wQEl6Hxw9Y7X3LCxyhtcbg9+v2zRp8fx1nQNpMGRfl9Bw7q
SWH6MLzyz+e/f1j3KWrT0jjp+cxXiwq2L5z2pNlsjrYFeWWAxgFck51PPl6S8VLu5SyAvqYfd3lO
qS3HYD7R3dJy/p0DjOXSdttwuT0S+9Pbo/1vdKY7ojmXIhxGvMxj+uhaEr/TuPMirClHjG6SzZY7
vUBpoJmXCtA5ghQeqbxLzpLOpxpczNXFLCrfnj3tQFLCh9vP8oSR8/bIWCBj6JNDgbOe3g3LWqLa
7lhNaKlxEbEyzlBjb09uPxYjiUWQvf1xl7/cDv1/PPqXpyx4h6ho8Qnd3p/WLBaXbEiu+oDwtbH+
PNx+vI4wEpfmiXhEu/LZJpDCV+YPhkh5Wu5v9vaOCxYJAWJRA60171GsQJ2c/XB7ejs43ZiHHTqI
lpm4KvmaZP3n6//tTewnCYS2rAjQ4n3c/mTlQshilszpjFEwdl9E13/wCLDFdI9oBb4ibunPVcJm
ZZNdiSQZ7EG+sPFaJUCrxYpPbkKCeUtkMcnMrOkpaWuKavYQj1dsxnmwuPm3Yim/swYKSgtVLOpI
hzSo7N1GVdTAIAB0WAOMwVS0FfpEp2dCbVJwupZ6Ty4gwtnQaB6qDM25QaHiYK1k9LGjQZsENEDx
63otDX+RhMd+87jBI2dxkiAWRtibiHOfGa+Nod61kk/gKHfwkxzgyioBF7JSDHslwcc4BYOq/lHT
jNzvgJQENyXE/4lG/p1oxHN35Nd/LRq5/5bV7/9Qjfz5L/5SjTjOHx4uVKgxJnkFUMQQbvxlSJbG
H2A/duskcQYOcNTfhmQh/xC4JHBMoOYAkaIj5/j/yhHrDzIFIPJLHSG7oBP7P1KO/NNUiIlQyj3+
TEfqgizBcHZdyd9Es6PMdW0kqvs0kVjnt3j7qVWNIdex+cO49G/Ti3ZOwo0U0DP9uL+dqP/E0mjs
ity/mRN4cRdKC6A3z+PTYCj454s3NeUiB9LlySJlTs9YF9+V80NFEst4pA2wQCBw3gnA+F++7L94
sCeBP7XPeNn+y9ThT/0waccIdgfahXi4o8/oVP/mJXeQzX/3Qfdv4W9nuaD5GruKVxxZf29P0KcQ
bicxjaRwzD/99x9PUN//15dzDQNVkdyJRHtm2L+c16Gka88muz8l4xyzIsNewm5i2csaVu1298h3
08hqGEkw2WKhxN9072Gj8VPJ0N2YxT01qQ2oeuweuHK9oF5hNsxEGFIcqGycBBbamEGfDpvUP9Of
N/BKGzqpSmxkc/FToXte+OJ9a5Y17LeCqqZVjbSD99Gyi6M0nz/EWkc+ej5D1WDIQpLEVLsMdYhS
9KD4Lxz0M/pO/Swa85kVvMA5TioQEQ40GG1aTE71EIOkuxATGuLn/lx49B20bHkFqwnhZpW0rRAI
3lPChwvRIgaYNz2KpZ7Qt0t8g9Cak9N/o4PJlWd9S1eW3U29vqLpCuZ6AvFd2hea6pg5reFezg1r
QPtC3xQ/xogA3nsw4412SW2929V0n7Xdm2Wq13ltw2EYiA2cP68mG0o5cma33KAR7MRhAW5vmjX6
pcNC/JWNdtr5PmX475zVWvxNIQlwEU4t7PKCtu3f9KTji8EJVWcaRWUtDSo83b6zwCmymlNX/DBq
8x3qY0eoA9+EWWR0SvhVRA8AfHerwKi3p8Zoju1MpbCf5jjitNFTWL/U2sVpiop69YacEwtgBeW0
zgy2100WCdG8SfYGeVZEclrfC3wvqYNdNlmCrAeTOmdpUMbtUdUUosiFercsoJvtz7oavtFwKMOV
2ilFkAEVmhasRV6hQWrfYgwImnSIjnQFFn71SuHkXZ+bKNtZXvvvqazlVSdBZW0enY7gdLQ4ho93
LgO1RzEKG7mTPieE//ltv2Cx0PgrzW63GK5bRnFVsogIkYlRgkZYgQzMUiHcPM5sa4azo/8aTD7j
eXGbgjlfvGvSNY/GmAWi0iELao+xiVscpNqvoeATVEMs4FCN18IydLJkN3D3Zf+FCvhC9vTwE0gW
Jd9ULtFUFBeSYdlTbda7XmbskNjPx+aeGujkvoGhnQBH3kgH4yDYaioDukqiXM/N+9KTp87piiDt
eM9yqJ88o38WG5dJaWCYzIlLU5pXRpbe3Koh5xHCTU2ixGHGxsAeGBlGWtZ+s+phFuvEvxddzyXD
P1C0qfcv2nMZdLr4m+u5j/wuTCgjY3zMyWA1fmw1gg/SbkSWNN/TQ0aql/15+damh+Cga37gkFDh
4pZPyQoNWSXD5lNfQcEaoyYr+XSxZrQQ2IrBt+y9S+IU5/26Wdb6habvw2raSWCV45vROQm1KfJX
GoLghfTgkMG58JWp8wLISGp7ei9poPhrqp8USHJu3zv43/l5YqNF0wUsVtE/ZvViHMnhunfbkX5L
b2Ph5PTdrjy9gAnhsvR2kvbNJAPVL7OuOuZ5HGU90Ah7v+MaqXPBHPUOLQz50v6ycs92+D1OCozY
ZLZRkSTKd0caOFsBVKzX9PfKGD+ac/5QUBzcBHcqOAo8ULZVBcPEGC96cOjO/Kok53iw+zeZ1X0o
vempX1nXUcs+unXS+dzOa6A+xdDzcI7CzKnGqg2wwxNeZNuY7xFlxVN13i8n9CUqXE0GswSiG1S/
19L61HemOOhui+Cicp5syrtsUo4qLagFNuunsW3RPOp882mMp7FmyL8NR4UerAM7EXSj95MN9I2M
ckraMR8KEw9qcS7sRLyPAwMVSk4V0vqhug2ryIyf3ZZTQQEUbb753uOe8clYPW2W85xa65G62+u4
8EMqnU+ZyJ56NR+nvn7VTFSgPWI638uQCewXxTZSKGo+e+b82qn1tfeqIdTiD3RAKf1kC6XifHmd
KrouMvs4bXgAIBLjxBbvZsP7nOZ9jOmrtz6zceSBSaMwRhn3HeL7q2lzNTKWnVnmP83UKA29egJz
9Au6Az5p+hnmfh8LvtFt4XQNWnEQqpl83a0o2HdwvGK5HoWGEXob7iedU4Fdk61Ffh1STuuyD+4L
WtRWunu1KQXGWeDtTWan8zPmn6Bfl3vIYsyaXoLbrzffM6kxdubZSzl+IJqwA325FhhuGT81j4+W
uGzT8HcBie/f9lOydkwxplD0oribKnCDQaG22wc0YL763ZRebhe83Y5vHQbYGts7AIto4DWD1WAe
zRr7KIcRdRq3HtzfqM/5wr14jSN9qJ6kGO6Z2t9SK6EfmRI1L8XRkTjwV6ZxqjyR4WXx0UM1GRJb
HkES/L4ZThvk+6hmxyDCZqMgNbvfOp/tNfR/rHnxPCNNmYsnF2veqWkHbAYtRcdZDk9QR1XQ0NdE
iOMcAZBd+7bmFkox8RlzRQwJN4W5zI+iSR+meLjvalvzSd7yy33mS8fy3srHJ1AEdDya9CNz9B1f
IRFXqrmQO0wTdn5tF0mKgW1uIBKaGh+I92ukIlL1zABppbdIAnR/cPkII8K0kLp4hFnKDjTu2Iub
USRzxvXVkym79Uzfs3y0Y9uijdp1OWFGZPQ63PXzy5ZUEYTfDyNbtrB0OvS5i/ul76S1kw4sn6K8
2UkVVQYtaAkHKgA0jxTR5lcxqf4c4BWA+X/M4UkwAS7Xgv+bEZnTGo8nAqrMz3OqhS4chVKxrIlz
jHv5ON3lTsdVah8U+rgrfGaa4JCu/SwTmD/srw7sK9Q6pOrpi/k2GzP63CKo03YImn6bzsrpomZO
vA9bvzylW6oxxgoyZrHIFWVSI3GFH1SWNcZTiw+VEpx6EKVTHcjRfVEbpBOTvjz2wfK71sDqdx2q
zZKiLBEEGh7CtDfpP7cUt+hIIKgWl8HkHSmEsTmGCGAtqLUS+TQ58XexlgXOCu1NY1vMRLtyNlZ1
AqPRJN1AoXgmcdw0n7FwnHsPil9uklI4IIOsiTiSOQs4Pgopnf2MM3LaXKDsPRKd7oM1O/UdoAgC
ehl81GJqkbXlUUsGlK30E7gnRAnIi0i2o0gKfoVlWYzKyahgeuwCUnwdP4CP1Ch8eux9dFBwJu3B
GC/uOAnfNbWQ2aHhIsLRyP+X1WJO78UMeX/4yWg33zlquSbWZkTjgjTBnaeX3AAWS1Lkt6ZjAvrz
TWD4DNRqn8T6wdS2K7LvN6NCwtjpM8B+iy4MKHHWBrt7xcJeR9EwOeSa/llLANRmI5UpOJCgyscS
IkFb+0RU4y4d+2PDJtQvUvGyWlDUUP+GuxYbWQ3iuH40jMjy4pqKBsufFmPUkUSrB1FarAOpsjD3
khvYnLM8bSNE6ksjv8fwtRCqV+YR6pmxLT+V5KaKU6O9z4jHZQBmUTCi+nPHDNto0uqn0Wye8e+z
SuqGHwO3ZgQTBKXd5Kcq/SFI1vNBaIDBoohIr2wLPVa8KDfHGEtBWNhAKchKj5a6VCy0GsbtreBu
YcjtNI9mmMWbv11RDBSZRLTt2vF91jh56C2HWPYqyHYt1Ho1Zuqa5lTXAf3KGjEHkEJ2Esb/4+k8
duNGuy36RASYw5SxcpBKcUJIlsScM5/+X+wL3InhtttSqYr8eMLea9uxtOROGoXJaSbOMdd+opwP
mwwJDKFlecb1Tz7lwJVGNIs3V1riLVvWt5Ik31lPVuVcJHQgaYHeSBc8SyOHheaWygafp01oATpO
xjK+EXU86aVOcQVZfMFMYA+RnHk53Zdj5WCLskn7KpDZUGztyesYb0WycAyw/9MizAY8wtmG6VRX
U/83tzyIpzn7pivaqK4Ik+sGAyWeqkBgr0n/EPFEXxgqmji3egUreFRpPljCV02W4UxKOYQQRO6O
VF2MJBMcJZZ4r8IVMkLMnkRkaZ+O4SNjSR9YEroEsPbc+l1T+dDvkCRAtoDC4JrFmDJmJcoyyb7j
cip5tu3ZnYLNyRHYzqp60SvtZ6BhRZ8KxKHVZOyPtFvQF3+KSP4r1TU7tBqlbV2lLOzAxNg6aH+M
Cs1eR1PmdGKaogIhulIfn4waGBgLcd6XMAYc3XIVQCy7t/HijnjJvNhIL0I0/GntjFi+7mhsl/RF
EfPYF+Rp2lOjXrQyZ7XB3j0xlcqX5BGQJaVFT4CXiMJ/BszqUVPqiEyJdku7gWZD4ZLWhxwva+Zj
1e6CyAh9pZ1HOD7mO7RiDYmU8JzUxpNcj4gSBWBTuQISckI+osY1VTO7+abtKGKXmpjaFHSklpwV
LXwOz3mpaU9dVrVOHGaxWxLlCw5XFSvWTdjoRww69BwG8S1rDzCbDbGx9rFLXqw/WWwpI6tvgEOx
95lZqKtvsHr6rzm3nnVizPZUVhX7LD3EQBPrbmoZHOGTdqIQBrU9c19bk4X5JKIjZ2QQD4jt9I7N
QKaY6KpF+aHJ6lUw52+1zcFeSaSfkVfElm3aly3Vdq6TYVHP35tJm0OR+0zqRMhqYUnvbmIH5N3l
cu8nryK1zzXUyNr30wYGw4cCL2Omi+v609xvt1vaTjt90N0VOb0tA7vfuk0uTws55By1/mRoQoAX
gystV0VX0sRAIZWB7+2DSJPsFt0mTTEu95UeQ0wE5TDM434VqPXjxlx8Pqq4ilwmEDsS5zVHN5g9
AGLDA+kJOH5tITVgqoqw58zsWE31uc9zZFj6EsjMlA0AvW6sEjwsxn49z6Krl8pHKdVeK40ZIeL5
tyHEn1MKB+1fK64HlarGZuT9RSwvfcEsHTIJ9oJI0LFMKIQ5B0is8TqBoRPX5jdbFjyOvIeYONDP
ky7E+c/1y7xwp3flh7hE2BlLCa5Pfa8S4auONlGDTPNViA2PE9UpR4lnGmWO3enWUx+PnXuVKn3h
im1/ROJZbNK1mBWUUhkYpHKv0O7xM8wWNsmnAZeVHfZVDLgj+04VdApiCfp+UevV4ds8lyqTw2xd
dkTTjxjdkJ0o0omd1rEtxWDUXgUW5cGqa7EfSsUFvOK6SxauTwzJXlGyQ4YyWg3J6uNV+YUe8QRd
59kow1fYxKmj5+ypzLhkN55zqBoC7FYEwdC34JZr1VvdazL+Ur1CCuPJzKPQJiA3sQhcaDNzPdar
QpoWr4B39zS3yr1L2HbrKEZasUKWRFDfkCuYvlReTa6bO1VTTxa2jl0VpWchZJKCkWalqlVuJCzw
KqNFwOkA3XsRQEDQobhGVvgYU1/EkvkJMV82JL7VzzpCRqO6uOmIZhnAYEzG7oaqZyTjb6Cwt/WJ
QzCsBQ/f+61X8Pp3Oof4IOpE3kwwxbHuFS0afUMd9KNiivvkJojmuFvift60jH96jMUjDYyyYkBX
83bJXUSNZKD0gu3PWoO0BZqj0REbCUdDiIBzCN28yMqdTvibw/T5pWYT72/9XaY1rbc0bzITDEeH
WhyXHG9pagahuFiOulmrm/oyGNyO8ZLHJ7TmKhRj4VCJ8lM+de9G2Ysu2x1AbMVyyYwWUM88yBQr
erAY2erHmsqOFkv0tEmKFqJKIK0iKC7hZymo+vQMASKKFHAVSUxGEyPB3VIsE8ivalvLY1dg/+JX
eY2gMDVOQzNN/iq0+ABUfFdVBs4PdBCij1rYj1r6ZERCsceff1caRTmWFEEbpgeKoAHqsvLhF3Tc
cykVqxFKTgc0zFeiqGBnHKGrEIEMgaf/jrv2MXX1VTZiw1XCDRe0LMccETcSV0PldrbOpGUTC4K9
fpTla96QrDmvsqtGzRTUBU9XYhmcdowZODXkVUU09tuzWh9QRE20aWlM12ShU3Y0Aokp/A124gbL
5Wlt3qoVg/egUmvGnOwziBdarWF0ZAh3rmGEN0upXOT0ilOI3Ei1nJ9I5MEesy7XeZreEBzgcpFF
08mX+FBbOB4qQyGga/rvXExfxu3FWxKTYvwYbtdWUTCFIwsrGT1iqzJqbbS3kAhQT55DAkLan7og
pz7jOgM1lx/WjKdCrlnetL2BstbupY6yQiJ2orYA4GeL6k5WYgWlkbbOyNkLTVrDxmW9mlon2JrK
e1pmXedpZuYXJo6dWT3kC342rbjHAlPDzuKJOc0VFUvmpkzaeGdKTCUGtw9aIGnJQF9ZHYkFoqCj
TodTNA4dpgGur35QkkAkPgOxakM0K1dOLggd7ds/PYRbWGjyqxUxvyXsoQN342ZtRGv0obfSdIpc
Ou45mNt2XxUSy9OJ4WO5ptwrUv5X6jpR3HE6+JpGWR4OPYnSEtc8F/d8ZOL7ow0NQ8GcV9YKiE8V
4TqC9tDn+QTYGknXLGc3tRa+S8iCuMxcWay/rFYk4zJq8x2PIukQferCn4wxJjByDuCog0gAKNAK
gPsXqClYKqDSnBM5yJclPkuAtKqOa44fhSprmO6JAm5RpYGwVuRgjZX9lDPn+2I1eOZfKoRsBWoW
Z9TE1m4MkkRQffNj4fLCHwEjByWk0xnFSSOalCw6rj8TIZpmYJlPyU1/GCUuHmxdGgS1OCZwjMW8
AZLcbnUmQVa1HUAo5VYYev99ZTwtaA8XUA3wkTIZmMU0uzDpijvZayvhDwFTlLMuoJqLwbJtT1Eo
ZvAty8kWupUt7aBZtmxsQ8CV2Xg1NdcJPwglMcaOYqpepp7Q5qhlHYBk8q2Whq22xjfWSvp1EhhA
9+I+33R4Y/EQfrQwPK4rPq0iXw1nibV7syR+XyuIQgXV18YY5069H9Tmq9H2S5sBhW5oycHifUOa
8cPUvFBc+WD3vNXSBsoCybIj3XxTZoX4GwL8jGW10eOj02KM3XR+0XG/T/wUZtV+ZS0GvtTiOGU2
ShCDV5GuZcmMlBOJOKkMm3EWUbin3eJVT7N+UnRsO4zoBK+H+u+WBs+8viUiUO9OUQ2b3hykh1CL
nPAd2NKtyYhhBotafI/KeK+1lcRkIMYVnilvyKsx+jVfuMNZ2gzCnQr1i+A1tuzLWxqZJ/YE907i
sJswLyRom1e5/ZozduwTLBY94Udr5+qLweBbMiuPVVAfCJ38pJ/OAjtHO1PQZERA71yu+K9OX5/h
ZnyoLX+QCe3R6gbRXQBqMACrPV2on/I6zp2Oh2W2wm5ZZqlnjvXeoxGwMdKcCq4Fu1Kqf4ogbjZ3
zrNW4ZfltZCkz2YxeVtU2WOrSZeYYTtFJo9ws8BrQeCIVhJD+d9zByL3ocXAntNfiaHKU6RJO/qY
qbCjOT6PVuhJtLU5+yEXKRHyKfTzumo9KyHBcUj16BPR14V4T+fOzIK2pubWWLPoaYuGupcTt90v
3JKAWUPkniIUj8mE/1Gn6XSvxmZnGPOnnIYujfa1Y77kkdukOrU+32gkDebnuzIsmDXJ+pmEyPW8
dMYbvP93UR8TV94A7XFcgYEuL3EPKFWNwa+NKZ27GA0UnTgy9IzHTKxDWvyvycsjpgjqSEknpn4s
JN9ttsyXTuPYTwS4IEWU8hro/VbsFG5vGLUdWtWzNCrmXUMkTVjUjCVJX+q9LNeNr4e9dZ+KQCx+
p9H6Lk3lJsjc5prVfMwjp0UPgnk0H0I78/1S8mBgc7BKjrqUOYu6MpnOcagmXPVKirnsv8a2V3Ya
NH8bJcolB4JpG8XdzHs+QqSMLtGPB5OsMwfGsoUvwniMUvTUNgMD1HFCjlVjv+FvGgyjNtmvOZEW
965M4YQ1xm1Oy+o0sXG46+J+VMTXYpISv2tFHRFS8pYOTXQQpLzzs0XxhUqEhceuzhZb/UVrJhWT
942xQBK0oR4eC2oXvDB20+C2a4vsaTTG5qKbw77q8zZYiW4NVCkgslw4Y/F+xMv8g4+K3RBD/yPF
XnvUlNgRIFW5JfnDNsQne5hXniYdJHuAITzkQ52TivfMNCqLAWD7aDV8REm0x4Ua7YS3pnUXqWdU
0Jo4qJhfNVud+t+zMBL4Aqn8hAKAp8FMOvrmhCDh5aIIDIALhqpeTpgQPlVX0EqyMWrjAWRi48kB
MSUQDS5lx250Zo0o8uH9d9CjWCChZwrvvVajNImT7/8uXfgHtPjixi3Jmq0CxXRtT8JfLsFAI1ft
BBroJmJKcotsvCQAFpoC9qcxhShmgBSrs3GBnsVAYbvP6Vf+lJbPXU6/kb8wV27qvyGKt3h6xba6
OHXSulJwacfBf1fDmFsPa3uN1VZuNUAWepPRRVNtFRFzxCatKqxaFTuxhUEoAje9Zt2LcGM3JxB9
rQ0AA/O3cwGN+wPmDCeBMH+QU+vLmliTJqGKFM9cdmlGBZAacCFEadgOIpxipG2UfDjhfVCfFQaL
B6MitKTKPY6f3kvyYWX4T6smmp618lReu4HVdzvRsgt/6TgtBzwdg1tiL4ANxD2oFCv1CS+SoC5G
XZOwA0ZlWw3tE70XlaMoeOYs/iUgmzyLfJEDGiCp13/WLrYOShfBkJBVxY2Nfr7897uhG4mMrmWJ
hf6c+FaY5O5glpWTUwokIo+IPhoJn1JQlk1Ux/iszNIFn/6i9Vm2l7KdMd9lgXs27QsslUSLkZu1
VISCcFpH0hs+uiP7yvwgjQJ3csyYgiB36VqLSgR4ZeOkGiFOA6CpIc/HXStsyGe4y5FVJNdezH9z
lafMrLcDIwXT1UM5f29SJWhFK1By9YNAufm+agutZHKLmcz40Zr+lKLBmlQ22dpIiqsO4ac2Cgbr
fsV06uJzgVnMKDunajTOEObXdQD0pffpxbJQgzbriHo5ad7KDNg92AocB2LSYV2Q0veFV849OaRH
raW3qyOUyBlNKw/tE3Smjrm+AiG/IV7LqPR/Ewt4TSZbB6kBAjM4TuWU5h9G1dym7YG2alelBsuA
55o4FCXFrJ8gh5WS5W/ooXX3hMqii7iN9BG2lnQfSBgDRv8/YZ2chZ7sq3xDi8sx4v/CYq+RAIdD
yRu+Rb0gfBqjbyg9MS/ro2oIqZiN7tdiL+8KHaNO5r11b2BGURi1qMRW+AurVVdFbAllXvuUNw+c
iJyeF0W7XzI6l5LmVON9YUc4dvumzi5FjaW8lJuBgqTzK4UFlhSOX8JUlg8g/TalZR4w13opl7ra
TwmQaSpWZ1YyFPcW+89EEQ/EKUM9rMeLkS3pTlOiJaC62abg83hSazX2hskrazV8kWnPcE6jRg/j
h6S2ocuDz6QMXNQ9wZ77qoVkspKoqIsRs7XUOkSleV4kVER1IX3lPR75Oc+lYOJqdHMuXj+E0LF5
zQh2Elh+qmVGFMLyJ7MQcRFNrweZ2VKgZmSPxSw7LXlmOMSW349nfwz16Sg31r4j8jzQtZ7qSJaD
ORW4+IiUZU9U5WxswZykwiCiNkkwa0WbdmLzPBsMSklIeK5FrBM60u49hQ0mc3Z9prE2T4bqEaSj
B0Nl3SaZQae+4rMtTX1XCkrm9+l4zdQJ1eRamA4TV69cQ4Yp9ENRA/IAy8K1NiKJtsOKu8N/v1Q8
xQ+KVMayh9Lg/38ri1xgEk4ekfmwqvtN2V3+75+yP+Sv/vt/m75dlff/vkIiPtIQlg5iBTqLpDz0
+IDtls+ReTxfNi36xFfS8EWMaoTq5fkB5K4FhQkfVCohZNPZFE44yhYKlNW6W9wBjoKNDcJVbe0w
TWRCGTlzGl1x8whfT/pateSRWeFlMbhYSvm77I3f7L5EgrRHA1/49RJe6246ZrG1wk3Tk4NYY0GA
uWeYgJ1rcbSuolwTQmxG3hLJ+H6gdHr4DzIEML8asfJMyFQDYRu8jIzv9yzxQF9N4TnEvpHlFnAw
dV9qPTm5df2RxVnPJGH6SAvJ2XIczqIej+QIqgXqANwIuaWcIxTk/gJceYMFv8z1tCUeMTpVBlAG
RTEHsC8ityDYx5YLbTw3hByiaJl3NUjrnUzJVKSln1jKsU3CjMo6eyqKqvWFrHqZZYQZm8l/RffF
2Txvrs3hDW0/oNz6eckE1rRyf9M3EsSkT2hOuvbITKpEbzaOXg9x4CDIAkeMlBHQjO7P0cR567Aq
DoTeyYzqj9EiRbqWv2FicYHY+5MW1ny8CIAHJqWNXUnpUSy2O11Fnmcpc/JUKtVlnJCixkwOcTp0
ZKpZBbBTtsuTXPl9i+e4nCI3LeAxRUirTB2nfmwhBZsSwD+GoXSXAcZaG3X9RRHlIlhXq93GaFbQ
sVZj+qANL6h0UhpvGHuJXO8ZACbknVs7bCk9HemhEpbfpTSzNwQVNn7bwxhH877s0H4kMdvmpiQW
YtGY5ZVjP3qQtxGhl1zsqLXshmRRfG4xqy/4Up4e4kkZBO7/rK5/VhCHfg1upkb97qabkRg01k3d
QijtMdbSozqTTVa0+mGR9YLIm+lPJql3qHA5W+zujLX6SxXtVZuWf0PcICtK1JNmaEd2by6DIYaR
EmGPTJaIT6B/jobywUUM7GiRAGq0ebvr41V91m8mTq77AJI/lUEZFaKUujC3EIFXoe7C/jFApegs
sIsCh6oqH1r0qNwqowF8U50CzcgZmtGQ7yCymMeUcdE+7gQL735o7Ruliw+Txo/B5V/sQSwqxwpg
Dj2IJZ8wUK7BnMnKOQ3JjcG/pl1A6rINjs9do0LQBOruteDFb4ZEAkzZKOVuZduDwgVrBpjG6Eli
DulqkjY+MYEd3EnQhCecvoCOKOfNqJif+41E3Qp98mhUQXWEthEfuPNgv6tG8YJkBz+HUVEAx7Cr
LBblewnQMtvRLcSjDNvXiTYGfk3WvkIG5grXkvo1CqlNZ3EoX/uGJVIN9+qVjA2wFRN7YbGtc4fx
ZfrabV9UXtr4lVkoojkpi17Dhf1ST5H6gpa7dPLUMl84mBjId7XxgryqciQcG1BbLC9ZKpkJN/Io
s0WR+N9/pvEqX7SwEr0Z6nCu6yT7sFsnYZ3VYiPc4lTTyL3rpksYqeMFTtN0mcpaOQ0xe8ztz8Eg
4gEBQMOeytDOndQf2xQy4aCbr31mvmCD2GRk3/k8JXC5t/WCIGWYb6KPdMWFlscgY9SoA0c9qxLv
ErGK1ZS0XgcQloU2H4QwV5KL1u0f+8rFT9pWY0ytq15TsRttRWk5y9QlDEYyxcv64ktY1pMoStUN
WC6msfoyYToJ8iYzbiuvGJfEqYzSg5U2+RNkR1a8DMKZvVqcZ4S5w9c2dmBujCPU4JAHERtBtUYp
oZbaJtjBxFTFLQNwwSNqE9hib4xnTR3ZnkyheUC0o7hlOzz1UXrs22oNmm5iW6NltzZJdkM7AYHf
NF+AHFZ7HNknz0p+CisyKyAfhA2Rswz2qewop3gI9OC7qnXHkq3zigVUZpgycMsu8nZqR3lNxnQB
7m3LghDqVmM3uvW1bElgoqHQUrZqrRy7U9PyaNDjhq2fHkATFXyEYKD8SXBgcqsQ5gY5HTBYR8Ge
A0Xr8XqcFE3XzynFJk2T5ZvkJR8BW5M1wQj4SgTmic3XsWtbfHWhCYbZTOQ9B8K84/IDFF1cAYc2
iFhXfxoThufGEvFvwTWoBpEPWh5ru0HX6elnLFULdUi8jnQOKYtFNX2BvdvcomWWbRJyPjm210Cp
mgWEINrR5HVdxxXCbp3jqkLbQrBNeO7It3CUllBDSMwHJHFOWSkqu/+coyRqnWxoDMJHmAnwQ677
PO7XG+h7mUndmfDS7NKZur9Mg3rKSaj3SgKXIYwABB6SGNOIuAQEZW99mXxlK4hQVVHehLT+XfL2
JUbIzJW1XPWaZfmsScpZWDlx427EvsepRaqbxtCyYlY7tCl0qY6hQAq4DhbVFaHFbHAck9ZQHHj2
YwTU49IRl/GtmtmPLKKFwW7LxVFn0pXUkNZDNq69OgBYi1nYDLVcHARw8Jz6wwkwcrU3l3Ei0LBq
TlRml2gN4XVxvbFaz/ClxdWDtk5CbUSA+WzNh37GEyS1YxfUgKVZxw4+nUl+0Ayh9aYFJV4VfYCu
QPbOyDhYhua2zAWPhlYiQXuK3mWZNihWzG34s2uN9mLJgugAXE79sjEBOGZK4+FBRNWpR4fBhEva
1O29U+iARwoCl7RRZqhlrLjrPLOLDcUTlc3CxUi8sQGmac7b49zp1/8aR95Juy3IU4ibdUcyYMS4
AAXBqAVoUvW7oBMj0wxa7g38PH4uG2fNQI6blxAwMpE+uhFllOFChLlGrnEC014I0MC9QlcZ64QW
U0LEeM5EGjmDq/SVqPP8kK3lXhdl/Wjp/WlJNQhWaXrTqoUpSR7pjtKow95I8KDTsubSMaoG6biO
7Afr7eH/35/998u4/W24WsjStHZhWF10mlvohrJr9W4XaYZ4RMZmCo7epr4aNsUeV7J4TLa/+O93
csmav7RAFDQzXkTzbLa+eh978rOdFX4w1+kB8gMqUfM+vk/I3R+R2+wTV7rBcf0c/1kniXVh/CZh
umfw61FWqa+0C+q94UJQveluLufwS0ntfrp3TWChJRTsbayyOJ3qx5YtfUSjXwfpTtzlQenp//iD
a/Ws80+R0YPOlvBHvsr3pLusH0aKxZQYZ0e7lZbdMr5+MU6Jv54FmOy717ZCpc+Q216vRepYD1aE
4rexly+k7ijP2Te8ArVyV3IcAqKiMrf8qR/kd1nN2aivY+zq9+hVLXZd8z3WZw6EbnNOeR2rTMLq
Oo9gbkV2B/DFqT2cUUbD/2NszWVmkbSKGbvN/fQU5gFSGPmp+a5EeyD+52waD0H4x4+OOM9XXqA3
Ie1hxjT9NHuEJT2ryC8yWeaLikyrdepDHTTZo3im6lbL/SIBBwkwbOR3PCTDvnxNX4VPpASMkrA9
eFVAKJnyqn7n8lGGuTM7a/zbn5UXC8Olm4NFR3u8i1gm2uOxOaFvAzKcfo5fxWgr99g1b/xwi6P+
m4PprZ4P43v8GF4lv1UcpLZngZn0ai/PPNWQEAV0nJKHXGS8qIZdOyTas6stX8TKRU0iPDDEzqk9
jx7047C/rNductMTsI0YDSWOBOCAhAqlDjSg52mH/aXyWfYIqcd262jAUQA9dihPxat01R7l5Kj6
fZB3OQrfs4r/EsQ4JlHfehbvxkNeXJkLR9iLXNeN+z4c8AaszIZTRzgVR/PM4JhG8pHu83m7AiI6
jmUXvbGwG/3ytz03H8J9PuQo9INiv3rq8QXhpBefC36Yt6RzENQwTf5Hunry1brM/i7Sz8y439Zc
cJHZteUZ94kd4o0DuFD2Ve1JpDyoAUqMnofqxdrHiK87x9jDyxaVffpigiWkk50PBkNmblV3eDR+
eaEPR0uwOIJ4iF/zTVft8ol0rFhatzvJNuHpz/OLEKQXLUj2xktb3rRkr0duGLlv0l2+hVB/vIxo
tjcCTrLf9ogdf7KxT2+zVTDePHfs7qNzq/f2GDIGfBt81RWeCAMi9QH6yi4mQoeP9zJ/5Yf2bNzq
4As6UndSAmIKIba7pju/ZZ8YQp4NEO18IVI1mEVHnppB1vZi+OZ/6V/e24gnSOJChHgRlVu/k2Ck
2tMnR5nyzZ5vE9SjAA+YfufI8i4KbwxKzR1h699a5jSfEIUcViZ1oD76ozkhd9hJ392nmHksWi1P
ODd7EfQP6l4HINU7bK5ngI/TPwJv3TYYrsXz5uhBirva4i57zqed8GBWlPZ8pIyDxIfqy/+69/SL
2LLGMwLtvhp2+waX1nymT1z/pNzuyRA/ic/K3brH6Z4xWLhfGSCTqmzTrKfwvuzuW1DdPqDcKD3W
RJjCD9VVf5984xOk6BE65a7+6/w4dNLvZts02VZxNNie8MXhEtkYKMNqx54O+sZTfs+Zdfl4nfMX
5vbvItb8awoslaIJp80O3DtiZKR1018knlX0ugOPRNv4Qce5gCQzLxPSGgXKud0+8Cw0PGu4aEDo
LnZtIc3DRQ96xw6VPe+8Xb/GXxt/VnS6f3Sss9cvNupElrHgU7xuJ90I3EY7krn6cTglLR82F1Mp
gRQnL45tpW1e67sIFbVyQx5ZCRHdgQGGo3OQ1+keQN0XtXbUxRExvHKurTeyKNg7PqUv6LkFRsHk
ywWd6knnhdxLW92xjSUy5Xv8F13MMzzW0RW9/iQ8wz06rVeBJSoVw9k6RaTS/k6mk54Eny4RH4by
4IlITm/5rj2Mm/ERPfNI+DD2yo9w6nbcfzBKEFOy8uKGjnfta3tADJSgFHXEq+VhZnDiD/2PeKu7
EbF8teUPiUE/JlguVXakO+liRXYSsMi1Dl2ETsFBAEx+gWV55nNbuO2fGHlQXD5FPtInaS9dm+Er
PRVvIZc2NTh65cnuHbo2ZDKVy39URDxzlC3hruE8FKdA3YMug24CnezP6l+F1YYZOfHIVM8zr2Wz
jbiR5nJnQe6AAvBR7Lt6x0oJTQU4ISKDzqxgUVkvroJYhgXIbr2TjCkCnvAityepyzOQZt8VUB1+
/2qdJTGoj5ggNcNugvmkBxa3iXQV3jOv31G6y7fkNzrDcTB/xBH8gS3eFgkikT+4RhGgE6YIUv+V
u/7IjrPgR2xext5eJkeGPXxE5ht7RCp9WO/U6NKpwcRv4EF3hS/m/Mhxwx/tAi1CvmWq3YYreha7
/7ZEdHoIjM9tyLHgCnf9ORrvOpb5Y+52AUR7DEBBcwaA9F2+yY/lHXyV+c3oJz6Yx/JSqF73Eb/W
i9f945aTIrs/Kt/CE++uj908dnnDjOnKG7E2TkK81iOLd5Z1Tyd7kPakNms9Y00+Je5pW3kTSWgE
T7rXspNkjzspWBFpvPc7UKKWadcAaX9AxhBESCyWeAS3a5zHv17chcy+ZGZBQfnaIRh0xhfhAxoK
LjgSDIqreUwU9k1euTzlxxyW8c6i97ehROzUb9W6D1eEidW8OIvf/Qv3CiFCiT88pdpOmPzuRcCB
AQwhxEBjF7x5RwyKCwBR1s+76aoNJz0OcGPIJ+Ov4tpObE2zjTM7ee1OMoEiPC/UGyTEvbb3CZn8
d4nm0hNwetwEUGXsllw2kJgoVdBATKOCOiArqN+165UrrIN6tZdKNxaBWbFds4cjmGkTK1J5kJ/4
/w3BLnEbjN7yNI9HI/M3bSV8QjyT2OdjXwE7px3o2RP9TqWQVi+6eu57tzMfNJLCcKZgq3/bp956
7tNdSBn6mRZ76c4BhfxJTl4YCpZP3TW5lngqD1PjRc/DW9YEGYsXjTMK45Br7E0Kl/qfaDgxD/1X
jagbfCo+XTHKAB1m+aXJDgznKOdQISWX6Mv8lM8cEvlveh8/sc3Hu9FTPqtTs48Pw7H/UMGpBAsb
YTSlz0oV20QQ44GK111cuLXXkIz42RcBUaljcawUh/yD0nCxAMaOGV6j9bn6qT/rGOeGTeuXgH7T
fiPNw+5R/uHtKtRfvGXLO95FbFg5XDAUoFBYqExrG1zytYWFcGBM+iiDZDh2z2w7wzdBsNfz+led
9OfqPYWAtTMfEeXXoXzFg+ookFLw5p1rgEB8WFhHYMhws/IpcbHdG8lpUaA4+Qt1XF9+RbFNWC2E
POZ6b7xOzKGYB3h8HTJ03ZltPrFxC+s3bbwLt+IZp8wMFYbbjK4Dqeg3Ys/1lwdbgzHiGFFK2GZ4
FN/QrTx3dB0HAaI0u/aLuSMTnrdvBHR0187o6NPXxQ+pUb+58IXDmB+oWzH8uAzMy8+kcdvf4QTJ
mFuGxxOqOgT5ryVH9SHcUbe4xT0Dt+tqPlBQ39wnZ/NU4wUjYTR2jDOZjKS6fHLP5MexOtRYYMg9
FO36WV8PdepvftuN2O211gPcDWo6STtoFwPM1ZG5OnMKlXBopPx+xh0hO/Uz69/oU+LAoqJKXYwl
5TEDGf4aSu5a/XwIn/X8KVZ34tmbd6bOkbAPfSqoJECigJCa8mxuH7MKXuxpqL0woqzviRGn9hFt
64cPg6dqRhlPQ7OXbeFcPOYX6E7jJxFA7UGNbabsP4tmaw8MLWwngaqvN8J2BL95E3d8jOFTiKSI
sEUSECj8ZDhTvinv4hduULieo68einsUILI1OT8P+T4/VV+jaUfH/BFdalooi1ppQLDzyyDgSf1m
P0MjSsFqethkrBOK5cjOEIsfklv5xMuWbuKneFceDDP4trij6BE+8PqMKJKRsx8rlw9XOOafzO5o
FPLfLjwiINm27I/oh9O4EA4oqvqL+YZh9zv9a3cpK709nO9/4cnErBnS81Ej29XZesLLyFyvPk2H
4n+kndly29iapV+lIu9xCjM2KurUBUeQlChRoibfIGhLxjzPePr+oDzdbdNssbs64hxHZtoWQWBj
D/+/1reqOWHKS/89IbuaNap1SEPiPSKZZMkaxXhpXikVsF43r5Q+6gLg8ZxDw8K70x+kt2Ql/5CH
Ve7NgPxJ9xHzIcJPbnl9Aiur/yh/smp1xaKGgV4tCLZqF9rS/eHuqhev3IWIeTfqjbSwtgk2N38B
NaoRG3lVAONjJuIN5Wb/REIvGTN7iw/EQitBivXKWNuH8lA/IeZ8EcMiw/+I8JN3FUXoarjxT+yq
w5/Mfkq8MAl7+T5Q4PNmH22OynLFtgl9Nqt8/dIcfO0mfjdeGZ0PwcldQ0F14dwu7J21V/AXvtNb
QHRhj88+BcylBeCD2fgbuDkH0p22hP8XLJj9zR2tk4V/y7Dqq2W4qQDFcsRXHqfJZhKJcYYDTHmf
T4dYIuTAUuLW2w9PyusrwBMojZR9aNriOWdhLL7FaNnnBOHtGTg8JP+g7vwP7K/iIc5mwc/w2P5g
EZAelVX6lh6HZJ2xThzcdb+xHpmjeCmsd7puN9rNsA0xCr9B5jTi+fjID+vfyIJoxo0ezSjeQqXy
N+yI3Q+U4xzX0d6GHzpHDHZGOsrJmX+LvUp+YJb3gP3MqEXigTlm++yEHN2+meqbEl2fpfvgPfq8
TzP3Jf5gDLevbKGHLXpM+RDcMR2pTDlYzma0u6qX6sV4q16YHv0HeYeR4L5YdS+cXfXb9EZZWbtN
dCCM4pUMjRXYvTJbMXkyWRpv7K2f2m+dQzfmJX9CoCYtBnSk25at9Gp45cBOeGF1k6OTLBbVSqbl
R7Pv2d4ymr6Xh0KiLDOPEIWli+4oXod+Zy/avfuj619Cwg6TtSGvM52z5QxVv2PtwZty9JscPhzi
4HMpM/lteoHIyOx2+U93ZajOqK8gupE3LheOt+YPZmtjN+zzO2ZBNIf2FnzhC+jIB2Pbr7kD8o22
rGgIPuEx9mdk4lKS6MmSpy7EQklzaz9tn/ESfk/ZlvnLfim/F4LsyCUT+AuR5OkkXJjljnWbn6pX
7BQqB0/lID0FBF8Zdcur1OhrCxF0Z8fuFoShu/38p6g3ibeLCHmqRhkSfckrjXgfQ9M3L3J5eFrU
AVDuSPne4ZX15WgXfP53sGQgCeuCoWJHu0ppxTIsWcfxPLmLIMQwpY3xqxRr1cqqJwCPSQDYVjZS
/tET0RbHIR2/EHdJwN4LlTIK0a65j+SwgLnP9fh5i9V54GXopl9CZDfzhs4GHu9RQwZX3ehKz3ap
Bzv/+UsvyttGz811ZPrxhHqnRamzoYxLiNz2h/2RVXZ7Qw6eaGbIuSjCok8glVjipPL5izk+xZbk
rWkuUMREYJwv6zJg++CLF0SWpePnbMzRPWJBpPCs4z1FyUGJdhjfZSM8StG9R8Wiyz2BaEDB+lzu
O119VyO5mqUhhzkTlBvfdxsUtP+KpFlkU1g2jOZmbuPuLrzhQ8vdW7d2VbawXoN57DU01YpXRcZ/
zINodNVBr5zMpG5keewPVtVE6xGrBZUZGmdu/qxXL8BOUSrwz4HoC9Qi1bsUhkc7zh/LvnqopTFi
jtTnhB2fOjOnhDq8DLmkrcmhdaisr0Do3keD5+SSuofYO7db9wHg/aPlcjgiMHYWmQMnllJz1Ng9
uDR3ll0tnvNmNFaRhxrI7cenblTveBxsYDLSvtD/vQuJtDGrbRal3P8QqiFtbdfH0ec7rlbeVGlf
QYPlYGwBTt2UFltXq3c6efD3pYTpBDMGQQhFs25lMuYDfepiVtatiO1+R46RCdSRYmCRUA6SRn1t
2+qPgaLxUoAeBjzm9wtPgUHsvYyN8VPvED5KLm9d1MQrI2a70BDdioF9HxY+p2FF/E1D+tH/h/eR
XSLXnCXG6oIQbtkyTFvHncmHngFdyGFW01YSpdPp8CGyKdF14sWqbrCpEkIFk2Jd6uE2h50GomJ4
+ut/E4YufPyffJfp022FlEyTDpF+xnexeqOvjcwqwaR2P91eX8iVR+kgpIpBVmVAVpJJtUvGK/31
5ypTitRvHBu+tqJqli0Mmlu6Ol3YLxwbuTLzXu2Vkk5LAtAZp1hprgOrux9MvPCjjJo+KW+x4RG8
jp6TdjIn20zb6KQ6XLmU6Tv+eSmWqum6bXNFZ09AiQx5QB5aglwHiwCgFSyE9OFnAlXknX/nEa0X
TkAYhm9P96x9Io9hBDm6ylpvuDIcpvTq82tRFbSomtAN1T6/FiNwFVXKAnrlxCYxPbDAT1iBeMhP
Pl40VxL6lSehXRqAKhYPC4uJbOrm2ZOI6NiNeS6VDtlZ7AG65MnSDHSS7LSakWyi6fZbSv0tz0m8
S1JYuXOdZEkchy365yreajFBoxpFNBkrLUBm9vq6wV9yyT0YahxXZfks0IDkA8rUOuHx5g0t8AJy
BAcixGHLQNSHrx/qpWeqapqFRVZM1KuzcT14es6q5FWOSFgITfAwM7Porrw8n4P0/GlpKu+OIcPf
siz190Hc43QealstnbY0jrBpDm1i7TqL4nfNG5NTgrW69DDmLTgGm3/oxKYPjVv8Hz329fhg+oyo
uMrvuxtXFzc8+3Uu9A+7npgl+be4KG/HAYBGbhZEwLr3cuP/zMqkXH19s9Q/6Fm8jJpqGiqhLYqt
6NMQ+eVlhJ7bK56qcRyw2Zp6VgatwETjRKtlSHimYxkkTmJpmx7akzyVlcUqLeNnb8q+8SMII2b/
4dnqh4jKp2piLmgetIKx8+7dRJRX3pGLc4em07ibmGOq+fn7v1yuVtlmZgVcLiNr3ihQbTBczYlG
jZAytU8RLfXJ0/+tN3ahRu3SQwBHTQboPIHRX9865dLbozFxyzqKeoShZ0PAQ1iiSEBDncige2IV
0QALmRqsT02oUAlgMXif6pYWu0cbo/OT968v4OLrq9mGqstw3kwG4tmzw2/y9xjsERQtSkWlyEy4
RjUOT6IJSQDWslk1vXn4siKAINPDadXHUFBXmnAyPTY5bOz9hzsBUUbE/nPyxT9g0FJw9W7zOIfd
E3PKtmvs/cOx9d3vcCJ22CgpmIYEjkNZqicM1ddf7P9wZ4VpsRqruvhjXkKDygCSS6eCfdhQYjc1
XIGo1lY9qJk6REs8ApWNKZyHkF++/vRL6yIjbCKeyQD3tLM1Qe/hsusJa8IwcXokShPdSDe17cK1
4llPoZFSIOnqK9/50qylyxCTdPg+kOzOcHJR36TtEHelM/Y8SwQ330yRffv6m137jLNvRkahik+U
AYvI73Y0y7UukiuT78UxycugaDbvBU3u8zFph7BaVGJeowKGc0cLYGAWsXsGmJGlh/4TE6QHS6No
bvHLHDA10YxHPxzHN7Fb7EiQuW1l/KFCBSw7xHSpLCoG/uB/C3JvVVcogFuNkUzg15OfszYPEzDK
sx7ywP0+AceEi0rj6xunTK/y77O9JsuG0ARzj41k/2xN0Y280SRgQY6HOH1Ws4zDqE6WKiKoeZjw
mllVTII3nZgJd+NJBV2TnK1vbqeLry/FvnQllrDZrBLDa51POoVpyWLItcIp0p+SR7PdV6lfWzVZ
XeZw6Mva3WkAK3xt9/Xn/rk7QTUpENZZplA18XmHfpl4bU8hEyqKC2cc/YWl8k5W3Ox5lrf40Zh0
S5IIvv7EacSf3XO+HyxWjPOGpp/vju0qIINxELjDdAE/AmU2W9nXvAyf/xufo6uywgNmNtenb/7L
NzM5w2l2aWWOoHYzuupagvYdFO6VvabQLn2fXz7nbLMFEdx0EY5kDkiKWrL1BZpvTvnmTOqRBSiZ
Tl/xIQ6yTUZcDfN2/qaHG6sIj3x9ag1t064ke9JcaclSQ4+laL68CtkJzUY/4YpTgvR0SlB6h4Kt
0AHcNB41I93usd8TH7CGHypNYXAoeqH7NDYBD7brPUKMX6iqyzE/1DZGUXmrsV1liZ/cdDodOoVk
0bnt6Qjgs5o8jvEHPnNp03GgxDPZIY+kl583P1ohIy+IfPL2CvxiAEVOnbXgeEqrzeuJo4vFm2Kh
lAD7mGNu6upFtkGGpBzxMW6F5791iSkjXIWuY/T6wcv9nzJMvEXk0sGGEE0Nc1RIpDeMV3lFqMc9
h+Zi7VJhzWwa4K2J3SaMEA+I3n8OxvHoBXdfjxTlwsLEhtIymAxklGHG+W4pjkdJ45iWOWECEED1
u8c2Tg9apz6K0v5ONYIInyE6YOd5sZPwvrJ9HUhTh9X/JguM7ZDqj5jXXw2lWCp+/jRK8TfFBBiu
ajWc/1hdj4NPYacwF4HsPZetmfJw3WaOKXHdu/J7WeGvtqIDtja6VLr/nLW0TiWAoJr9Pe66R6O2
92PdPKqEmFStu9JDci6lxN6Xhb/UsRHWOn8hjAPCE5qF3+HlDA+Jqt/gJTmodfuIZc4r38Mh3Wia
8j54ytqVrD08mGimleqpSZV13tN6DLjtLkmLekAmBN2AohwRV+BZmE/XqepdtKis5tE3lffPv9ea
N1VWHVDfLqoWQoWKnK+O7e1ETzZoCzalfKrC1nHJ3tAV/VVT0w0+i20cpLejr957hn7nRbAh/PJJ
GrNb3C4wd3z/CWjzW+nnxBn6MHlcjxD1tLrVG+sd6j7VfFG+ZNgR7yOCUrM0vccalz1wBmVMuRiu
royQCwuFakNLpfhkoMq0ziYTN4FaqpYD6mgwZJlXkisDuXRu2tQhk9JYBYn9HiBgR5JRImeReexR
1dMEdbXOuXIt03J+NoFqqqWDm7BhedjnRxSqLG3b5UnmgANBnr6NJCmYjGrJUqCXg4UPCF7L5LmU
d6feqn8omfxYlShrfJ8AgazN6SYKydt0dX9lEVP+PHVonNBk01QVARXzfG4vvaGVfNDjjodlgHpX
LpDK0nhBXO7t3L58IwAFOqGlxk5lwdnypW7TNCRufn2LJjjy+S2Cb8t6JoTB/8/PivUQCZKjGvCy
4gkiQLLG/5dIy09uCKaOWR/2wy6NESdq2aacaBr15DnXCaghiCrE0Wj+IMg+xk5AWb6/h/c3ku8h
IX/CWKLq0Vy1Uc66JVHBpnSvtTHfJahViHOwtfRsXLnkJ2DZiK8snpdmKs5HZHnLBrUNVT3bh1VR
nccRnioIrc2+Vm1a7+UJBtWMLMdj0aXHuAFDXmgjsJjs9PVt/XMHrU+rqWKBhCYa0TjbZ0ZtjrtJ
CbGjCNpN+JUW/TAcqdatArO46dTkYZQQD339oRfGFLt2cNeWxcZIk82zb5xXWdZ4bUOKWITkEy1h
HlWn0WyAfoR3hotOOsUj15+S0Dqgon7/+uM/t4C/v226rPG1VUVXTNM435h5QZynOnB1ZzQI8wCW
yuggwGfAIEVp9S6MzUOLOYD2tkFPWgJt0VGdKFp91svipWy0YzP9tgiiu6HCy5/3gopJdhqGB625
BeO3DTMs+lZ57Wn9OU1w4Rw62LQbBpc/TWm/7H8Kg7q12SRcOKZ7X8MNPIr3EBM+CMorp4NLA0Oj
6Gdym9gJGWcf5SMVdkVtR04UwTUg/Sb1rHViNLckU4xYxjhR1vbL1w/mzw0zXw9iugbkfJpszrdd
eg5YUxIRSiB+vJ2fskE5gmRYyLny9HnLIzdZ6qp1ZTz+uX3VZY7kmjxt1vngs5fAqChi1K4VOVLT
bIe4dXQ9ugtM+ebrr6dcuqeGTLlLE5AF1fMyLtsuUrb42Y6XGgez5Qyf8aJRcGOpzN4KSbuJdHUV
ysZKwBbQK2bZUsNp1ZDlgSgQSJUBB460ZULAr8wDFyYh7oEis38XqmxyIvx9aPWS2qdhiO23xAc0
Bv6jZvTMAe5NTQxO074pBDiSOg0jSrk21IxppT1/H6epzzKAhLHSnH02C0htQzmKHNsALqFj9KMC
AmuBwEPm9azb1DDdiMyjjDWRSFLNY5UWqIoT787HBD/rWnecAx+8/QTeCgUjoOCl1hS8x30SQaxh
JfCCGa89BTNFLRc44xCF5E26cqv0ISYxilxYCDKf0LE61zHQ4ybBJxZPjrbjJ8tAKsTS6IAXff5x
gHg27CSgT5jIKbWCg+u6b3VlbMsWJMOYyZMp3lv5QivmsI9BcgTfqeuhfOuB+0lZ6wDiInpdKU4A
nlf5dAz4esBdmC7YkuqKZVM1ZA84vW+/TBeBXBlJGrUpHnJWavUpMePd0MnrSAH6+f/1UedrWJtD
bckwzjs+GdVaCqUlZabCbD7vaun/fcFk3tYsxqpKUc8U+u/fSy7UPCv0ku8VOeRG+3MvXRLHvOrk
5jFUhjfFA9KMHhhoy5WveeEN5vNUVUAuI0PhvNpllhzO0nhInZ7NMxypJEE4UNd7y7d3Sl7Saff/
W59oMB9O8RDivMQF4ocaAW5wpwxLZDTlEW/OSXGHlywuP+ogO+CNW155ltP7dvY+KlOXwZ42pKp1
XkIZqxw2Ghw6J+xjf064HWUcpDQmXzLu5HI21uZjhcMNonYXPwpxLCK88OXQoLjtpg1ThlK3PpAD
tKuQDKLWS+rswwjGNZGOpNxIGdp9+I1WYuwiSofRZHwEB7kxc8skcWBce25ezy3RIqJE2wOxjRli
10Ijgcbr7oIAlx5b4GquuMRaIi+qcdYmtuZkifrU28V9KqXDzFXdJW0hgjN9mCy2FC1UKHTaNL0I
4CaztKiwnlFGBbWczckVTOfQ0N5CgXbfwGL89V29NMMqjFmNBZUNPpX830dt17sQp307cYAvf8TD
s41nI3LHDSbgPXG+NaF9qMZG8f3rz700ZHFV6bAX6Bz+0f2oWmnwc9VMHDg/H+HI47PH6jTE9SmZ
TrJ9mR9wTx2//tALK7nC+k3fUJ5+sc5mHtJ4I9o6+McjBTw9pp+5TbVL0GYpM2MbCuUuzoqjPVhX
TgmXZrxfPvd8FQtHPW6nyGzkof1axIwx4o32naq8lFm7v/Id/zyR6GS5mJTa2KswK5wtWzVucMDo
VkImafjQ9223CGj+eWrqqGVcA8PMfxogsVnDx/Ug+yiCBc6DyGG/DWrcrayZUTma9x5neMhMs78L
Pe2A479PXDARWkypVFLePRNFS6VjOXaNt5BK81JVKW72wMsrnNp+iP3IGJ/qyRgyRo/MjRBQ8O+t
/HTTUfYLTHr2OP8QA8kvny16U4Qy8FzES/Y+ytB0FBJHbAWI0ExDe1yRdURdND0CK6xorJPX5ipr
DxQyUrYKJjl4fQpSJFB1b+2od6C0xU4otbGmaLZ3TQ8eTgdCADIkuskapX4091RILJHWH/TY3wLx
2RWl9iKQHfcVYwMw3dLz+xeSp4EJ18cwa/ZA8/KlFUm7nqCnDohHIPk/pbEcloZfb0nqqPdG6cPc
RUJIzsmVJebSS/MZ40Nnkrf1vDQex3lF9TrH0pyPmyrTXlpE/bWsvxi5sWPb/FIDer4y06uXBq/N
yZaessWG+3w85aHiQX9ngjBja6+CDaN54apEcc0LeCLBxNhVpo1MFdiO6YaA4RN33wdh6Hhh8lg2
bA5zlc1zAvtQDX+mbv5K1xJEcDtOAv1oB9EE1XkDlgrz4TJuEVIqBpr6r9+LC/1WnU41p2WV6Ub/
YzvnSUNMZTrGOeYmK6pQ6IRlLG99qez1hG8FxTifBUijpAGKVST5IMttm/bWkB0T30POJdn1um2Y
hev0ETY5VTAEI2vYb+gZoWABRoyfW23lmhoIrhxuQE2eVhST1DtQjIPw1frO119KufBwqM8ayrSZ
EjJViN9nb9scRAINP3Z6NVwWGhiZ3hDHOgMIWKr9SrHdfJElAJgSVTn6qNRrM0kRSXoQFus0WgfR
gKY15trFlXnoQseDrbuwpwacIlizz7ZDYwip3yd+1Rk66Zsb4orwjaU5bJMSz0EB9s41mm2WwpvD
Gv+OB3taA++/vj8Xj1AESyFSsVVSns4Wt0QvKBF5WexA7kA4z+ZWjpSjsOprq6j2595ENmyT7gbL
mUlH9/fnANNAS/OCAPJOQ1qEA0U0gNk4jVeEAlIoO0K2wvXHDrzWjIPfqDel2950Yrx2IRdmf3QY
CmIgQYubu//7hYyhDCwGAL+jVNDNGn5hYK8r7xQlwytbFq6oir+XhbGfcEfJtWX90g3nLrCskzsv
y+c7UQ47Zhv5nFmHyH2f7neJiyAp3StHcvXS/Racf1GTINJQz89mfRWlyphxLjQjhCQ2aU6zOI/R
4FsHtm2wvDiZhlrtBC3rRFdzliF2hizXYaWWZMVE2FqpDzujTWFzEmkFuv2SQEZUXSKlekwglYKM
/fph+9KZksWZww8ltT+bb8IsBaDmNsK/02ylrt5KeX7iVs5TVb0Z5Ktn+4v3SdU4FwA3E3+cDGJu
kmXS43SG/k5SGoIvovzU0BwH/C3QT8fB9yb+roP36ySgpB11R5OszRSZ89dvonVh9y7zoJDy6YpG
BN00k/1y6rMbFYynV7DPKFd4sYlzEuC94IwXLMEBCn+s8Fld3fvUjCj8HGxRrWXxxhaS2Ve7yT56
j9k6SFqnoigWUgYhUMQnsItfWlvBv9gbt4bt3g61ehQ9LaucwSBr+Umvo2dbqx+TPDvZvXyTR9ie
K/wxevlWCmNZeBIeKqpiCBJoNNvHUSkemEqPuR1M8RIfQYak0hcE0WaqeQNJ5qHVAP3lVrnzGw2I
mbxCx0lyrAXW3nxJA5oZDHsZX1EvAy9Xb3yGwywyAoiK3z7/2TKT5eddzgv6Zn72PZSv1U70i8/e
oo/O/AfB4XzhLt1qahwl1C+KcpuC1BRRu+2Qsi2mF6LsOlTg/uAYSsN+O/zO2eoY2soxLNNT6JU/
Gr8i7lc/SgG1xLpjwi7K4hHi2v2olx3FR3self6P8LtiA5ZrfKSn5nCPj5+dpPUeTTRRKzbxv0nm
e8vgErlRzVsNd8s0F3OOJuKGnCMgojme7Ba/aOY91BWqJUu6sgxcPORwLjYp7Wr2VKz/ffDFVtOH
AZg4R6rZcfbpg9e7WzlcKl7xlJXDSc5RZLvxwc6GKxUs9cKMqDAZTqVRJHna+flKVXirdSA9zugq
70B5X4l0eiaZeFnY6WOYf2sUzdGc4cOc8AEG8mz/Vc6sm8zVTqKtH9MCbLLI0XblUz9yXfXIZFU3
XdHVwzhv14+cEDdfv6uXZlc6l4pJVZeq2x/NlRamfl96WeZ0Ib4FK90UDV28pHsso3Qz5tFW7qyV
5uPDx4szpFwcauHZVOeI6xKkgo9B2r+LrfFH2OuviZDfyQkuQvGkJMMpquT3r6/34uNVFMRnKG6o
3J+vvrpkh0EpqswBmrAvzK5EGv7s1flOloODR0ktJYV+CL31IIyr6ZGXNuU8XfQFqmLYzNW/jy2m
vK6u9IKxRUTeXGU0K71+w1uzNjIy4MNHyghbf5Tf81h+R42wgsu7Tjt3b6jNIwAmDgoCsxoRI5qc
3l65Mxe2A9wYDoIaezDq82ezbuKWOrFCPMmxzl6Byq6G0XgNDaZLz7c43Rk3cspx2zOMvenZW733
nq9cwaUzNwmhtiZMyujifBuYW3pQJyk9xGJoH6fn05m241VE1dSvut0+ynL0nCXmTR+JfQA1ADVv
FmqvYTW+15Z3kFL9NSVKSdJho1jKlbfzwnKsaGinbU1nTfqjCtFCMU9H1Ab43Rq6J1SDjOIYVwyg
wCsOokmvSf4uDRaNMFXVUFQ0zOcTESPDzdRqTB16QKvSw/MItW4GX3+Rm/5j6A/8x/7K63zhjIAq
U6bUis5QV+1phvpl5c3Hri9llxYlXJqXEbdKDwHIqm+9LL0mb/isoJzX6H79rLPxZkthFOr61A61
oaBWgQtGRIHHSh1bCU4FkcddIDCv6NqaLO/9mGcWZ2UO6oPNS2suABMdp9yGRLdWHqqtMh82cqa/
EEeUoNckgw6oZjyuc4WqXmfJm0rKj4BPfIKSNM42M1hhO2uXUzr6zLfAiJNwroXAnH/oqeIMGvtC
owWuF3KC9pVNkVrLNGvvhuDdU62lXaUfWm5tBaQdGmtqnzl1Nqzlwt7lZbu3E9B+0rAux2ovdcUx
AtPYSABFwHzE7W3SDhutgUVQND/JCj+2FVfppfs+hVOXuOOjEaOHUW2CKzNQPPPAAlQY9+Ms/y42
fkQRPtNtyH6u/Epg4VtUmU4JmFYatGFOXIrdL1qZKEQN7uCqgDrwyTG3+SorHS8MzAV9a6L8tkKv
WCU9fjg5OeUI8OkfV6Sd1rvRG2KI9ynriFmQ15gxAoFIrXVtVEFfesGWNxjeB4Kadeh12HPqDgIx
ONBuCIkBa6KHJmGTqNk6+DeC7PkRU7YS5hOIWMbe7y1/DT8SYyA6hRlRW69ugZsutLV1SvijkPLD
VGdxZUb9KNIDgTYLjbrQzJL7TZWyFBqwgSOoMC2nZjv6sKnGWEF1FK7YGaL8aKkte2V6kKoaxayL
sl0HXJT9IK38RY2hU6RR9hz2G4jVM8sk1AB5yIsFAtOl7GsTRWH7zlQZMiL3Via6tAEPpfnGqpY2
05DozeIw1f+EOYAK4SKneYAonDUuprUWQbd2/ZsuaF4zi6pv2gzrr6fLS7MlhwNLYXLQqMqeHVjN
oirqwWRCUit3UZrMyH53P+TkmlGk1Adz2Yz2jq94ZR68tEmhy8XpFcksivSzjzX8AVKeRwOhRuSj
yPY+jRJUG+mVmehShx39HxULjj6Ixeyzz9GRgBNRZKdON9hO0zU438n7SWCy0DPLME2AVvcPdqne
BoQfFsr1ncKlGZ9F1TK5x/Tazw+Odp4USd4Z6EZw6sYFvqIGl2MnmTf85z1yUA59YuZ64wOT/9IP
8DUBvr6RS2IwBC3mhtjFui7vI5XgVGHu3ERFp2QQieESN9jBR58lFJetsHIdL07fM69+aHxvS3rM
zh5akFlkirZGiQ81RbPhEQfngYlJumYxZOZRa4D9RkyXzTApwWJprpYw6f1h8rPLw0lLRycdiVX0
rbliW/vEl7FrvqtVhPy6BbNEeuvM0oKHIj+UIsOpqGMNlevxND3NDP4rLv8+WojQfOYoFSUmaK4B
SGp4KKFqks/ATuSbK3XIUyddls+8oUFLXiheQKGmDW8Fm1QSqUKgWfQaq8SqF2rYelQZgHUrBEXE
brAm2I2sKWyIdZx/YJcHPy+TwNK3hC8hf+08neCqWj/mfVesBpydVl57QLxsODwKtDEUZlZrbisZ
VEZM/6rpIam04fMY5TDWkskKCNkjcPmACR799Tt4SYiBaJuiwtTfsv7Ysnu9MeZuS5sgF/5NE8Qn
Iu8PfoYx2tAxItdknJRwvCujPwJ/vPP7+tagKDJrXeakurKeu1Xipx91RIkRSj0yt+RjIK3A6vgR
TSp2hNag9tGln19fOAOYpfxs+UUbgVQAgRtH/vN6lxy6nsmGIkGfXRKkFOH3awYK3q68JfkZjQh1
wX7Mgk3nb+0O9EAWRuOtLcNu6Px3eSjUO0ordLdjiEGaO+VzNgWqN2U4eSOF3iH+Tj5kuuzS+g46
KtwTkhXtnNUvNanzGkErLUK4quR2UiYeoI4bInigzA6gMs0sJ45snbTdlLdMaNtMJSFH8zkxTDUR
uCn+FoAakL6YpattJ66p+4FP8eGlKjQfraEtLeUiR3kqaQ/CCF5SZEgzrdGVWZez0gpJ3ET2D6uj
eWCGzbtnyAvXoA+Xtg5CtkVhfoNY+uG53rb3YD95obHwtOwwdUJa64kYzG9TO7OOtZeqLI9K07yr
VIHom7+0garQ/ecHa3J99OlWd127sfOaBrm/g1rfLryg+3nrytrepo/h6WG0Zh+JJb0siEyxrQNx
yEwsEAHZ8LQwv/LaGeOJOzrI39Js+HFlLFwaCgjSNBnRCtPdeb1l4JgZV7WWOH2YxWAhtRl434fE
q/o1bzr3J7APrS4R4jlV3vHZRIlyRVlyYTHDICjQmRtTL+p860/cdVEkU2vRznh8XZw/mxaI4dYu
uDfISR17KJYjPtJZAGv5Sv35Ut+CRZTTPht8epvn57KU6mvTJUHqRA0hknkaOnoGw8wCdL/QCuxV
GWakG2E8GrwDq8T1gYdWjptn5D77tVirabh3m0LdaMMUAdjaQAjJ5ZKNTdv07i20zAWBScdAEBxK
V2wtDEE3syz/Lpz9+28mz+q//pN//5HlBK96fn32r/91zBL+95/T3/lff+b3v/FftyS3ZVX2s/7y
T60/sv0p+ajO/9BvP5lP/9fVLU716bd/WaboaoZD81EODx9VE9efV4FZdfqT/7e/+W8fnz/lOOQf
//zr9M4jgEaM7flH/de/fmvz/s+/qI4KBtS///oJ//rt6Sv886/bLK1PKRudv3/cL3/n41TV//xL
UmT9HzITOZoBCgMcftgLdB9//5Zi/gNdEfpCjQ21yo7mr39Ls7L2//mXbv8DbbYtU1wWeEtxAP71
b1XWfP6W/g/N1DnjUxVBk8gk+9f/vLr7v2fhvx/cZfOuyqbn9+laNkyUTdM2j12tigPsrFifj1mk
uoRH3JlDdXAV3lHY95ydCixniSQDMc+sFUkqu6QRIZ2x4JuoRL3Vevqm5BDMjcLfNXLarhSSEmHD
/kSgRR28Nt5UUT/oOB3mVqtX86E1VBzM8dyq2XvBRn2umBaTzoB0DjIhyrZCPtLD+z4Sd5hZ4Qgj
j8NXVGpvftT/SFWk/3oCESsa5INvS4u00gmUjGgcu8wehjk6Sqz3nBYgfHS5stCi+2IcnyUjedEG
KVhnP72O9MUBQIEY2CY0erryywhoboxkBdzm2uOvzZARkpseeK/xVA8MrOG914my4+7NRal7zggB
RYYzyslg2Hrtqcfqe0DEsWxsNgnVCG0VdecOT7juNBgxZkhUvcXYwS0J7OC9aEBQtTEKKXrxs3ah
qJVMjTlbZ73NYcxulokOmpk/0a/V3IX4HZlbOuTB2reRJrHmLoB865BZm+aGbNDcM8yVKcUBeo4E
swT8X9UAuBeq1EHjFUUn4w4n7kLNI2NR656YB5r9KAUBmvxSvq9b0osbiRrDGEFeNPPHijGwlOib
Y9yNX5Wy6peFGp+UhlqpRt4znFIASn5ujnOXHEwtrN7sMFZn5ohrI23krWpn3U0+RZuhvyb4C+VP
DNgiMMtm7XEHYgi33bK3vikx+OtRh7MHf3ueEigIhFkl4QhzzjwTw13R+eUuEPHPENE3+mKhE6q3
8Wtbd8g065YjcGvyiOm7W+TG+LF6ItG15/jWLvvQbzdx5MP6jTPXif8He+e13CjXpu0jooocdoVA
ErJlu912t3uH6kjOmaOfi6XvfeXf1fPXzP7sUAtEErDS89yB8SIvdr5ItLpuuoLlRVd+p5UACsvZ
ViBuFz415b5YnR9KlA4HM7O+ldiKIsAcGfi+E6CSL3GDteBEOJ9xY7oHeuRJcpdeGgW7T0xUTH/W
7qCpBlJUT5ivp6Bp8iZxc/WPI8dItRfDVznJV6/F7mtnGxrmuWAUYBagrGhG596EKvgzk/oiSEsV
F8C4wopJMxj6y5hvJ7FKcDhDVqsdy0/EN8PYyc96gx1rnxgT9xPvcYgDWtDBlmxQtEOUfkbUxIzJ
y+o/jeZQxmBp5PbBwqjCj5QacK7ixkiX5xZ65BYslAzP27jVsxNRwi+OBmirNjIU8A3USRys2STd
+k4u7VdPA+bKq4II46L6CQYymEMlO30xflvlfE8YkXOn8OWKZiDak0x86iPWdGOH8kqdpIOvwJcY
nboG210x78AYq8RuR9GCzXCkMWw0XmoNxaKJoeCAWU47NohIFigwJQ6jybjCYqxEbAKsNG8NmZDZ
igiStChu2PK3JIGZY2GlbGs+LTD+9cYvnjjqhfDekNt+7HEKahWbd4viry9FMmJcOq6EutdGR23T
vUcMWz1nyfQ9J9lTdcN8NAYII6uJMBVha1QrkiIj5AIKM1Xjr7UTX+QKy77YtkYXrE2zS7Iaxmc+
aHsbPxunQn8mTytv6aEnyXo5H1Azd6UhnHwwJx3Uma8b4tydylk7NEP4gGQSnn/e0HYLFhm4WOq6
q8hj76u69N3WCkQTY+DwqJwVmvEgWchxTSFinihuPKXDch+/JImH7QfKMSlwk1nGOS7qDw1TRF82
E8YXMZCCZQiPLSKMU41DynBCxbh9iFM1C3qzd3blABodA+wF0cd8ndqAlBfSiA7OGpPR5gcnQif4
301iD3QwZbUJrsdcf9sOfLeuxjFmTWvNN4p6BjrH1QT0iZIyaY8YuP/SsvCQxppyUHHBDhSgWAHj
uzoQq2KRtaSvjEj/04/rhKGZxaBy6ZwHwpBwGzMkdbuZ+dBgT9FDt3YnU82wDA7JGDWxfrfSUAMt
xokEXod0iYEgyStTiCSp4YkpRRnYvYpgnSiKRVcD1ll5DO5KwCAQi3JSiqDbfEBu25R+VvZlPNW4
Wa3Wk0I3itnxZqNDS5iu7SctQV6sQB87UvGngRSoZZV92ZxWoVyDVNCHB1nSlEAsaiNSAz2KT0NX
mIeyVbKgMdCqIf8RG+ajGUVf+rB46uaoRwZkRqEourd72znBW5lyQpdRcWxxSOmV7c3B2PLbHolY
syrRLti2dc32NttlItTyUuRzFOB1ZGcdEgBFcjTVMvIxQf/e4xnep1oDytH4Uy0LbrW2ifSn1T0Y
a1gFc9dXQcYkK5CtS1kCDdI1qayOKuXAUn86oxkerQV9IzNaUQCGXB8pThuIhSPJbTAUHTcsikpP
80juB5tVbbGOEtrBTW8ijDQ7dOAZ4ddar2hxIwDxNHabDYvUlIGWZVmgP1nG/KzLxRgUVRCbFhqe
COccQkW+izJzxGFm/EZQpvKL3jwlU4O4V64ci3JUcUHosKHQI9SDEbrxrl+AJg8zfDMY6RiE/+dK
4nJi8WGbip7OvpvUYVdMfSF7yfZECpiQLlFmrBe2p9QmiMsVSfNbPJvbYrVGvu/teb1bpGglWIb8
adRbVIu3BWx5prUQjPmYsPpw9SZCjrJVeCaTOdeHwpl243adxGBMJRZaiEgg4b6vJR6l4nNYJapv
pGtIEsrqH3VBVnWJhlAuw8NkL0n8A9jMT2mObQJg2/Odt0+eWEcR3FYxLyuZ2W2/zBbAJU/8VDQm
Ylrr2FpIcSxZ9Z89xG/wFXx97HAs6xb9eDsTc+Nib6qbLP12Nm2rfqJ0Pc31EuI62+LdZcQvQzG8
2FPDd/rvLqIkTnO9ndulbvuIbVVowCeUbMAyqYXcwvZf/r3Gf7v6t12ut3q9nPj9ukE8s3d/411R
7BXaw8oIZM7mu7yVquvjvN3uu93/+k/+/vtfd/3bTVsFomGWjcZzzsC80br4POspTn/ILeBKJ5Nw
bdf2KH4IF6VGGHLbp8DJCfW/rSjWUYigklDlY+MZCnmDG9ncB3ZuI17792JXM8STmlR1SyVEBNDJ
mQ/PPRxS7MMApGDwQfxiO4tYFwsF8xpSEcp+VkZ0DXCg6/d1NyN81pzLafsTOuC5ulPlvUw3Cr2N
ST4imYVv0qjDWgULttPpiIiSbJJlTSBchKqtDbe3T06szonMl3tbFxul7csXpQ+HVFOODC7GU3AW
ykAs2jGqriU1Q6UNI6YGSecZv4TtJFVRITAoimMYwzYXl8fbiK2i+G7rZGtfS4MBidktTbCQQPTw
V3gzlZXGGIuJ3ZBK+akf63QFyEJcClOaF/B93yN87bxxq7di0W+llMEwrC0n9VQCaOWiYkqi0fat
8xnnRnXXOQM5CVoMZVaDHpvb2q77PQbNHm7ltK39L3IuxUmckIlpcT11iDUmXPSTmUy/1smBOYhV
rvgfYWY+h82U4cawNQhim3gMtL3WieNu96duPea4AI2/PcW6sBifZ7ZWBoVdGITQCujHpMICRkpf
R0XWvHoFt37dRd9ecKvlX+tZMTy5zbvVJfBHZyRBrl5sdNVD7dPcpgeGBDO6tibOOPl8nJcVQdqh
KVcsDlF/zEmv78Vd4qhzaTFr88UtiPsKzWQ+9erDqpU9ozft6brjv69WrJbD8DPVlgRuDmiEZQtt
uuIqw9ZDYavGV9LF/DWxjl08RYUgb5Wh4ISXpEwWwiyRg+nL6R7PIHw2B3TeiOvUASmfJuBb+FND
rri+X/EmMNL8z5u+vRhCm79z8oc6OU28xTOHWmJpLggfKgF5LXzn6UtrHpl4M+KzjuRRwxQWR/pK
v36y4jexWLZXflsV//X6QW/V52+rYmexi/j1duyHU/XlODP2uBdVTnxr4mbEalHl9PC3dVG6blxB
jSKbbeXX9xVJg3mUV+O6s7gsc01qsijOoqpdi6J+i7th5PdPBczEhW63HNVID86MEyVn+Kxv/X66
1Y1YCqXVE9WEsEm1utGif8N7ryajB56u6uJY9sTu12K4PTUkeI2BMQX5iCoQX6oo3Ra3bcta6Fi8
q16tYAP1b5sk/rZY9KNCly+KjhifiuL17gHcPxjp/Yzjqj9S7qpl9c0ZKxu3ybvqZOo/bHEjehsA
3JRP4mHjSV0GonR79rdtVjUwM48MCZw7rYD4QVzytno7VpRur/H2w+18H45NypcBuzbaMB6NaDgH
K4a8JNZFzeOJZ/1ZrF9vfq2x+UikScY/k/ZUvNPbt+Ws3yNJwgpDPHhEEJDH3orxMDCUER/i34vi
FNemaq4WVLfQ+c+3wRvGhvQdW1siVkVJbLutim3mNgr+X+0ndp5Q5FRasmL/VqNRfKC3OhOiPLap
b21LsdXBiwXnxn8PEKXrXqL4cV0cdD3ru70+XuDjUZLS4hdvflbQz3RFuyK6EVESx/5t220X8asq
RoGieFuI93FbFSVx3H971poEWba7HSJ2/HCpv237cNYPV4q2Bn+WvXZDDYo62xNJ0MZmPYi6flus
tlbDxNi+gdtGUbptW4uCKi7Wm16jeN1TNLfi5Ldd3/0iiqFOcpIsPE3y9kWba+n8p80TNejd+rX4
catYF4e+r56O5c7kTodsVQjpMThufsqdB0BTf4QLg0de1PsGgqSHviH45kwv2Vwic9QN8gvNCWJb
c209ERdGFGgdmhdY6Ce9gQKzKubyVurl0Ww06UVVQudxVKsG/6TxOUvrxN9AJZ6MrdYpAXAjm8an
csZhQtEQ36u6vL5bF4LxVtSnp0Iv7lYLAzaJOIkbL10ENxW5yMkiWjfOpi+JNu7jH742Jys0tmGb
VK0F1Ldi4qGJ7lV0rLeFc+tt33W5ovi33T9sE1232Ha9wt+Ou15hypw7E7QwaFKMtLHV2ha2qLu3
dWcbAs6EzgmLifq7rU9bA3Xd+NffPxyO2+qyB1qADH6/NWri8MK2yvRB7DlmTeerc/MkflhEFfx7
MYlynNzz6qeSILINtWnT65ng6vbAfRI9ctMp/mmVd4NU86Kr1ynFHigpv2YFTjhJh3pd2VnBJGu5
yzwqGO1ef+3q5FFpzTt7di5aOX5PbOCltqR5alcYb8ZgfApn+WetIqGe0Dx7CUP/46TYFXpv1qbD
Uk7CdHU/KLG8lyKp2zfdAM3HKMjWp1gINcQZIbUMZ7TF0Ojz1YiRYSPZPZfAkVyOjuHUZ0hfI3ab
rHgGTKj9+AlpNQcwsqsYGSZG5NXp4r9mprruk8oy9pIUvprD8AbXCvh5Xqg4oaj7mTgbUT7SbiWB
8F1jbxH4EPAr6oJUjHnGZD5cLhhsEqUwNZi9clFtzrpuHRK0WLDQdA0yf3o0QdzcyBB6F+ZeqVe/
JMV5wNjRZKrcH8xa+oPM4+IVkpp4dcyd58ZrburodxOYa0CoPY5x+j1exuhoYeBChMDD6vLLAFTI
RtTcTpPGRZnJIHGQuOoP5H36y7AgSO40sm+khm/h0+7lRQn6sz4Z0kjaPZ5nn0ny4C1Z+dhUMqDH
RflpOTHGz5VlHy0y5qtK/FqZcv2Uj3HtoqOHBnrtN0CvutVMfVDAuEbbeD44wKuZthE5R3y2qUrz
mLd6AJzdBAYmY0lTZQw/SSI48J98pcZfdbKwC7QlTI8JWyh6u9d6Ip5SqT1PVQM8amn0vVWW2K12
L84aakipRA6CwM5zOvdwvOQueUqN4Wscp4esmKXPaJs1QLpgulSl48I01Xc0UOl5UML7cm1Lf4hM
Atra5uCYyOeyxQqlHBXDHSb9YDvN96UAL1uvmbqvZ93eLWbR3VlKNx1MqXwb7AuGggtOzn23IyVB
oFyxXopF+c7sk1mlniNT3o3HOWxD/i5mEmFJmGnAZqNQxh/mhLa0oyPhnYP0abTJ16waSwFa/1jb
Wj3iTfsZZ00EdPslL+/aITrEujKcUJlCie1EdlHypDp5AyE7+xkB1gb15uJB7yPcskxyFY7Svq1a
96twDDS0FfOzDl1y7cpfVq3EPxZN/pHWc/ncjlkalEaF61Ol7PnklEu/ECsn3wIfYTo7a2I/T7ly
h9snqrF6jU1mdDe3ZXecDPoVkJO7Qa2AMg+/IyspH7Mp+2Ur0zHp7HrTyyY515sX/ENd1Zye1UH+
sZqlek9LgXsBNpE7uqG3bMbsCIPw1mub5mueGrqXoGDmSm3C5DA9GQsfWzbE3+FUw8fU8Huo8tRr
Q/1r5asVriSZ2X0zwQ6g0vo1QrUU9jX2rJP6TbIHx6ukhBHT6Mndp6X+WTZG/JTKyL3XdTn7UQff
wIglyABte2fZbe8q5vQGDJ2PhBjxkiQRn7T1UwljE8OlInswUTxJTGzerArJfPgOnxFpLeAgqpVX
hXPuSgu+1h0thirzzaYyYJwtl5gD98Jd2vlVEGor5ulQh7iG5jGqgU2G8200e5Z1ykzmmgp+wwm9
4Yhvb8vnJ7XSM26weyKlx0ol7rmhAHUte1JtzD/a5EL3ZxoZqNXGOkW8R29pniu5VX9GJdzG6stU
xuFet5FYm/LQ7XIepKTk4C3G2W253D5aXlVj/OJMheRDqPdmlcafAeZjgSDQNNOQauhUITyBmrWt
o4WrNNTaQdc0btp4HY1KDprwy4pqt5FbnlZ0rzrjHfClFlZsq3q20bgmCBI+oQftVW2Y+vbQg0hZ
63Obb0FyWeIhVMq9PSQgF+r5oiNwsU90VHqThX6piNAqJgGw3DGe2TVj+0evdPPYoLndxwlSd7V9
GDVctRNFJ06LY2LfQm4GzAZlQGdGCBdzIKFJLY8qxcHnYoGvyktdmmm6h0yP1CpJZr8maZM4dXtM
hhlLiwHsJi0/NXCYyGcT2PXbCouo1dJJys46djbOW92TM1VbUkGRHCFk2P+MMAp1e+1pnDSspSq4
kHqr+rOeZW48o4dsxBFWJuqLIeO1Ui5ZdgZHFGjL96arpUuOzFxex/n9JCFBphfpeCIpt6uM0cQT
XMdYlsaSpgF5gDF0xxHAcd92ZzsCwT8Q7/9C+3g2nSJyI5kPFXf43aDRWKmKVHualX0iurxHjic5
yDyxPYqBKYDS+FuqVBe8OxU4aVPGKQEQEsu/V6Xxce3Ts7Nhw4fQ/MGM+dA1BGudBHcxondGCrSM
tB6J0DC6h/lau0NjX9ChBiHcruAFR4VslTk/GYkRH+pc529hMauVpXMOlJpc8Ex1PMvSS67wdCPC
9DsnNHVXS77I3WR7+fcwJKsvrciZY4tOFYyGY7K8jjJOZ6P01ORZEoBHe5oX7UBiDuk+zSd4pO1s
dblzJqp4Yztet2zZm3n4RnabChpyokrHOTTMFdcolJcMkZWnKAQ5o1bqwY4R6sp5QiWNS+vM6RnD
ZpxTQq/FTgRi9qcoiaZTi7VdUqyeaiI0bgEsnAogeaEzHVN5CTIyyjnuQWlkoAmejDTjWranhwrU
wundKWc8PhqZV6pJ5dZ9MXshdgTI4SfPg7pgElCYjKYbiRxmiZ66InWRp0omg7SmeQkVvGRzvLHQ
crG+ac6KML4GoqtXG7CS2EbJ5rwFfgyDXFSKD2uybJ+ttCUth7Mx4qFeZ2dd+rpMQK8jDRismkuQ
xZLubYV6CFZr/Twv0mPSNTyGEsMtPhIVHJp0KFVMGSbbeFtAasxFfYa2p3j5jCeaNqPAhJvtq93F
R8Uqm1OftrOL2N9KJ3cKLXwpKjseTpCG94YTMWBO4IDM2D8PGAwybqqdaI/k8fophcSM01KMLu8a
yRdLCudLCFLTyUg+qSnDfThTRNrC3WjEv+pyvZs1K/TI1/IkEsWPT8CjV17Q+LAW8r7WnkFJ4MeX
GNJ+7ulQcxPOSQY6rqnXgF6JTPDQUAUT5DGK7usI+gIztfrNNgDZDZaykzsbrnj8p1iyN5AmMpDW
Mbpry/6TumiOHxujcZwj+0dcZJ+NIsw8ADHY/1h273f5zDBJMZ5j60vB/Id0NO49bV4jgFknd4Vx
b0nfrChusG1i7rBIOOWt09205aoWyfS7inFLhM+TQmtalVn8KRm7s1Wt1skKsUPK4h7TbRrlRm3y
/aJYZH0hkENCxcD8EXhaepqm4dVe7D9tYypIHZoa9gcYfcbL/QgMIAMK55p2D60AJHK8Al/IELhM
pEcEdBp3MemLbbU9qRao0TgdpF00mye1c4w7JhfMGfAINcJg5lUdc7vSfelrOakM1Ctn8+MimV7A
LkBv8DmhdbDsEy36S7Hae5Mw1VkGyzzLDtbx08910P+EZTjuEiBASQp8qMD6K4/TPTLkx1QaHb/B
b86E8kDD6CynKQwvcjequ6g54R6cewn5zjUZpkOZNu1ejiUU3BM58Qpta4Fo/LRuehzmOXAYBzGq
yg9rt/R7HiTfvTMxCM/kgzRvNmjYtM1poT8V6x7QC4lQ8IJS/FYu7aUzovbSlwtQkriVHvIILk1d
+mZc15eeCTT87PICqdTX+21qMjVuutjfigKFJQyae7c2bTTRE/slNpv9wghgDutPqbUcKkU/6GOf
7wdtrgnGwp7OzekuL1cvIi2JPZf6inXIL2uN8n1tpEwWrDD3a0Mr3LxID0wbvjYVtIEBzEEumx0m
mEjW2xPdp7I2R6dsD/MAksCxvJn7hzQxvEyAFoIyfRxkuMeObeJHVhbfy8K6sxICQAZwSddZQFkM
mNaficNj7Bqd8oGvcFL79eLkxfM82D8N25i+VrbzpcGbe9dp+a8klcx9OCigbaz6OGt8X7l+aTND
fc1b60sHsocEqeL1kZkHa4mxaqmVrtR3ky/P4JLCJjoqZfpa93rxDOECM9QchYEVsFOaSC9luiR+
h8dkWOGmLNtE0WFlf0Fgs/HkOUdjindpGilfDoDeqMXTI5yH2EdBCeQKTmY2wDS3InanxPtR0i6T
hi5Js4Ep8QcYN38mC21BHM5zlD4sZzma2GMN+VzuWvTmdonOQEedcUMD6WvjNJNK3hg9qfQ3vgTY
2htzutwMzJdiIJdpxYBVMJ9d1civDHg1SdSHu7npsNXqwIMO8Na9iWhoTu8ftNNyhCzdU/U3JXsc
TrwceLGMJ1MCZeBLwXQpjUjlV6DSXKNtcygmnH1sAMHIPfIrCS5km6bE3E7gR9Nu3IO+1XeMgx8w
6sK7g8kHLVmedTBYFsOPizxkmrhA/FgnDBDjFSA16rf70e4ORUKrWRTLcemQW0UE2Iud+USlriD3
QE9Oe+uhDIvQt2fsCFG/cC0IS09pUdE2AN6CdUzmpAWdJjtGumd2ToXjC/QVzMaB/xhKECOC64dL
/iqnGs08ndYU47rtWDHZETsOg7b6hNgZdgyfYr1/TXt8GIYoq9zM9scyNU+8jTZCjjjE23fjOMGV
XPeIkwKwGrCW7S30VishNuG8wrSIPfLeT4oamahqAC63UGsyFBxNB0iLVBdFeVDUAjhdyGBGaTFs
nHB7s+I/Oc/SbaTFOdRJ9juZzB/k7w/bLZ5Sc/hmEOXahWb+0s4T0bClPxp9dEBNF6ekEPHvafiq
hp0/Ws5dgu+uoQ04l/bG+U/TSFkQAqHf0UV8UpmC7LQorX09wmAojDDHW3mltTH6zCt2UdTFl6HC
vsaYR4zXhhUMXjvQDQwvqzp8LXBFuFQ8vYd+bS9o7G0ZgQrahlF2Hg4xJVxH7RkWPDlY04Jh0W8x
iOVhaGDId+hT7pEnxo5aUyLPGtJ8E7P5P2zx/wxbrCHo+P/DFl9+j99//b/Q4ush/0CLFaDFGtBi
U9HRkpEdkLv/QItVlA/+wRKrYImROtgUy1DDQIDkXyyxZvATVA1+R5bGRjbkf4MlViDqfMASm7DG
LFNFwUtD4gZPIH5/x/KMe30e0QbS7mOCGimeIp7VIpgQEbGF6zug1APuEKl5PuD4+zCsKcS/2Lhr
tznlqrYvYdUg7WoQ3TCl8FD2auvpuIpLwEd70t5u3wIMqlDPYBY7f1fiEd/kqfMGAI/uhCjhKpPn
GqWVpKlS+tVsvbRFuGAIHRLiVsrHsKuMg2Jjrxl19yMcEbUyrP0KwdMt1ySlXVyDTottFOX6Z+QV
mrvW0D/bGvrRwPF6X2mR0JGnETKjOp7kHhtupTYqX4Eb9NpH7Wfq8Wuby9UXzSG8U84Xxw47Ro+A
DrRxml1ZSsE5680DyDO4heDngLARc6Op8kJGPW4yWco5VPUgl4fiUYKmCk0f128V2DDBPpyC0/xJ
wtKuz4p2X6roVlnAs5X17BhoxoZR/VZV3WMiL/drHUN4GBuF+fwU2LEKxYGm0Zvl9Smb3owwgfqm
mB1ejVO3w3frkxNBShVHkB0AoGoiQKXaJRLGxuCAlqPftTps9vrZzN02HUc3zB6NNakZ5hWdp/nK
lByUAifJqtF52PWfYVBosfEBg2+AjUmCZIBWhr6j/zIJZLkdxnh5rJlnoufhhWmQif7A0hkPE52X
V2YPekM4gi4CHIUz/bG66Q2ByObIZNOL0gQDWlR5ma9b+zRNYmIuOR1jmaMZEeq+QT8J9wkbPmub
fhgV8bpJ1Rl9DI6LZrW1ozcqO/DSvT0G48DQKbGirY+AZpeutMijpDzW7ZTda0ubemij35v5QoDS
yjQvjxyCrWMQPkaplNzn2ci4jmdTran0uQ/3da5sSpdF7TMQpx7YC+hnRu713lLz/LFusAImAndn
PduonG9kdEClwx9IeeF9o+C3m+gQVDZcPXMdE+eXeArQv/8S6Zvbuz3pPJ7wvMpOdaonsjRSpO/G
cdQuGoZsU4HvJMwX7NAm7UtW2zivE7pviX3PCpgYy9EwlkkLtwz1da/opFL0JHpxTOYMTqPx2fYy
7oqFfFHjuTvEHRaIoTKP9y1vERiCc4gTlcmihKsxeaD8SGTvZE50TGHX2o/c9RHVYOr8lBseMeuM
AUb5BbX17s6u6LE77bOWx8NbMwgRqxd5862qxtw4Osnc4f92RjIuOreELU5L3Fr+lIQYcirT+mom
CQ6SUSt9l7TkXpm6iTGu05Expw2xQ/yXJemU6Zp8abcpQLhKlg8P+ItqFdV9oTLrglwz7iwrNQ55
GGsXu7DvYl0tjltzVSLPT+AkilbpDVjgfS/bw++GNNOdJYd3q12NfpZiTR4TFjyjjdu6ixpXe1nq
q/tEYqgJduJNNerwHDXJ7BEqIAHQEapFMFhDZsTEg1Wa84fQybqjaSXhKan1/J646MRwnTFc1DJE
M3pp9IyuYyw8VnTmZqzi/AlJXBoJMsgwaA/tiF5ZWkyRa4Xhaw8c/fNQVC5hc9Md1USHSWXaQSVL
yC516yP/s180noS64OQ5Emaq0uIuzg3zusjT9L40wlNn4WuHYR1DZqXbKVPfPzja/BsAkfGcwb7c
UjAQDZbxPJTzHsX7Omhk8xvyKcTPo+JM24+ojo5NKfkNaa+URReIhbaVUHNhTHlbF6VSM0EWg4P7
5/cFyArPi3Xx+231uqfYaLUOZxI/vSuKn2bDxPt0Vh7FKcQuYvuHMw6gbkGMqi/2d9VO6mBQNmzR
KqBVtflPUaooxtu6KImdxOJ2TGbxRYBcYh8bsw9cEP493e2Y2zZxtPiBXAqWFgPAeuyJhhXpmX8v
K654vRmxVRL3JYrXy4mzvCte9xVXuRaJ7J2p7vnhdvPv/pw4kzjHxyu9W//wP8Uxc4te0myhgnA7
722/rh2fFyNiUHl7juKw6x8UO94ufXsmH3cXO777d+KYv97Z9ch3pxcnBW5N5ut2h3U9ks/rsJRt
VYknLc4vFrrZdLInzv/uJj7caO3opzo3WjDE81tE7Ox6wHWvmRReRrSi6AnumVlfrlwkNO7TqlSw
Toh0ZO2SwWcU/VRI+LdaCziRtN4QanNp87mIrbef+lbNUYuUgg/bxaqxHSzOcPv1epYuQsl/9+6M
Ydzs0lrrgrnJmjO4slROQYCPAFt2oig1gAqv60tCLCUuE3v/bmMZZuMpq75cdxE/iOPCeFH8WZ4e
wixxaAcktLqiwgFwWS4rTX8MWd12zpjj1eBhwK6JUqsDYINY3rl6n6cw0APgU5fECQHtb/VdVNFa
NAW1elF7VaVGVmd0ruiuMt4ZY+DyZHeO23Xjb6v7TUuO53a5fMulesPQWSAF122xbIAmsTAH5tF/
W73tJw7jbdQ7wMxubVnDcZ7r84wB50mvy10izz/K2Gn9tu0K0OkrRvGQ2d+wwHmu8DOFqE8iqd5w
iQJkKoBKYrWZe1cnJ4fy4EFjiAMcdoDI5Uhm4EDMdwlCDMxcoykQi24r2VXGLK8oSPLqW3ZtGUZ2
zsdA3kpite5X5TDa1UmazfgsFiRWHYBo9OYV6DC80lq7PJPqQZFke6UCfSIWJI536hRaRwFoENCG
KzQxkf7UijF5dVUDwnRCLTmYs/nYTl1yXshWoCw5N5jEE63LQ+mYz8DqDBItm2756paSQTrQBJA/
rgw2ey1t940Kj8eyOg0qlNSSjEnBawFxCdJWLRhBK6SsxuYNRPF9y4iE7oxXlc6fyAJD8CIDonpa
ppO7aXDRJQIQngB8ooCuAP+MlUDRz5Y+1YyNbYZ+GzJPQLJEaTKNfatp1RXNOqvkiXLg/l7JvCUo
MOahx5L+U3LMmEFWZRAC1cZAvAO+7KY/RkOTuwwAwIxtz9/aFljBItWSf7I3pJe8gfUJDOGVFeba
UW7IEd+gYpllALMUkJ8rJGwtGRowzBs2qKa64QmNJoSqS2IP6GmCavsNrCSgTGIRLRsAXyv0yySV
uEVjkcKT375vY7GT1ZXVhYho7LgCQXj7AEXpw7YFdNM+nomI21tr6FhVypjR7xgFIoQ26rAOtr/0
bt204sRjfpZA/tkalw8Itxs6zqnJkBXrhKO4wNNuf098cIWAtwq4pPjFDoGIo5dzQ2LdQF23bX0m
qd6Gff4AbLqCgW6oSDhBEHr6Dt/1f+GDonRb3JCV9CYMV1P9aDh09tq2iBr6W7G4rS65/DZFUe6W
C9zIZDLQzt+gt9eipuPLNNo4Ni8bFBdVDD5o8VVviw+rFfKOhRaFAKxg2Awb1+a2WDb+hViNVMLA
fBaBPW3CmNmk/u7lhdydhleGWMRxV+Osw/si8RNiwFACJRn+EHbSPQH9FY/uBsz+AAfu8zLo1FY5
hRCNDwNsUfJ1fEYr+JZlstqzOcB1m+u03qcT2QN0uJTusNDniT+kU6WNSiFjK4/YPXdMAvFWUnNs
Aha4rUo7Byq0jhT0xiirD3Zo6Xt1tMwggf2/w/yTwFYs5+dZS++iJP08TT1UVWTUPaXViRBvFWLI
7Ag26dago954FP/nWgskeQ85hKjjCqsNjkd0HiD0YLxD5m4DpKItkPng+j8LsKh48aIk2hOxajVa
GujP5VyWbkuEfz9vcyM9/473qRY4bWmcrW0hMRmUmj5zjapr4RNtvZozJQFS02XkOIHJ0PqYyLE/
xsPrUDuSH7U5Ovq5Rl5tjNuCJKtxlxAYPqzxlJ57vRwOVlc/NRlpNR09Qep5LiE2o8N2hBO5b2XC
kDCYYBtZFXCeFYHiWE6OSt0hAwSFaCg3ecOtNvU6TZxOVhW8+7auhJVBgoau1tksz8sS5hqC3I3r
2Ayb5W2sPW+96qaC4+WD9KpBMy3V8ZIX+uhZnfNop3AFbQQmJvOgMe1FU2g7Ow7h21wtxK9suw4e
6RrSvHdFiaqk1Ta7Yo5dpYfvYJrVvuhkaFpbP4/IRA1ts5L8BP3SWpHl1RXbxK9rGoM26JCsGGhr
1jV6CcM89NM+qs6d/mPVpSVQu0g5F+mObEMdzKQbMRMfXwypI61TlCEB9x573mwlarndWGmn3WHI
1DvSSw8tcQFPXi1G4X+gRVTnuBm/Kl20ePbUe2E0qf5IRmOH+j0hCJgCYlFKUgSYSf6td9RFu4XX
18n/xd6Z7raRbFv6VQr9Pxs5Dw30BQ5FShQpUjQl07L/JGhaynme8+n7C7JUpcEl9z3WvYAafVBH
kCUqMiMzhh1rr73Wje0WwbzEpKauF7H4cvyuGaJ64TpKvTD1Boy5vbbsPpyFvt+cpawlYK4xGYjj
B5i9kDn2Vls25xTAklWU3WlbB/Zcdqvu1Dc/RzBW7jt7Uphi0RVf2oTKrxaQZRo3LDPD+CUbyp2H
xRCH7RHXBgvFDBS5dnAXoJZFbnqmWcGwCuvURr6KBA+WNKfhkQyirEAPVFKnUuZQ1wYXkcPma1bi
8YdH1qFUDUvK/f2L44dVMbn+Jh4evzt+zPyb0Xj897GBCBfyi1zhBYoLPfnc8VtEDqIZSgYPp789
/iwJu8sglVHKMg6RDAUti+Ni2mW1R4W3Lk0rI7xJEyELMyrRFq3vcR5227CkyAXJXHVSWgJCkwb0
YbQK8kU/MQbnu9cluzEfyP4JTZOmb81JPrYSQ66AP2HmX7wmRRVZoawwpszXR1qmTD2VbE9Lqrfs
lx2V6ge3R5y3y51v2bGYZQBTctvCOtOrppsApEJXlaN+0bWjtB1V/6BQVYLj5rcKTUhS2J17bfle
uXIVSUEILBj2VhlcjWTMPqtgX3MgJmqfW6P9hoL78fedFnczE5LdooU5dlMozWezH/u97lcUfScu
cpJeXq3TqqF8Gshl76vZNsWF6MqLM9SqSGlf1mNnzI6/rGS0H5toXzlRfN6MZn4Zelb6ufTH9bFV
nhpDPTD0lRNk3bUBLjw5/qK2pa8+vuk3XV6qC0MngZ0I1S+5Ia7P5GgS9M74tVCwtktTo6F+zxl3
Xe5fHjsx4KALvzfQrvKqUDacfpgQxOsb24RUUQ3Cil0u3U/WGChLGDZI2oiujGAKo2NGd4mEt4XV
18qFEjf+HZVKZKd4CM2Awb1PznPZWbH9yYhQZj89HTRMUN0PtE3rDcpVqqGycGxyoGim7Q2SpCly
cdmQOecRecOviY+VgGgSY3S00StNW1SGFd00bf/t+HMUAo1J4rn9tTokGtaydXemiz9Q/Gxtx3Lx
GWQwu6z6Ev6iZHp7ozu9YATG4a6VlXnZoj96G0Tj9thglxsJOlt2vfaH3FyjLeafXqBhp59V2a84
FkbxrGqaaKEYIblC8UjkaokiRvdtJB1/Hqk4C6qYOZLOia+OrY6+pZwdhxiUHPf6OOyOf6gXMGuN
TN3q8hAsfRTspsfbTxXCS9XKdkEGzTeRe6hPuX7pW5nzKfQAWLEeSQ+IoC+o/VO/9PZIlbAqeQsP
7sYnr5dgg4tPNF56aZhSeAc5ODzXh7JYYEoSfaok6qw9mK+HoNcvXKgmd02QOjNfK0aq5kBHlcyc
I87JniXaSYYGRlTsfyXaUmc4O9gLNOKrzUDd8qkdIyCj2Ent1xim6kyy4KL1WupvytLDfUhcycOu
k3ol92vlWPksypNuycFAuQYmpsZdXKVE+QBuQf3NG5Clr12Vjd5OimvZ9ctTGwhEcWw37G9jYTnT
PlfCqzQDh459hKCOV2nIyLYjniB2ZWjTMNbrK9gb8toQTOLjVXrWAMyC93GGjl/aS9pVBQNgbVWk
uY9NOO3cJA1+dfyAnOOjZCFDs6pry1mxRbinT5G1zMPB+t42JuQq06pWkV2PDEEEfrq2ig+otIlu
NxlZ6l7vtJWmd9kq5lrTqOyU7+Cap/spZBtpKslfu1LpXqGC0EwLTY+/J9Ly2IIy5hpStFm9zttS
vmpcaNbuiHRGq385fgB69XBWyoW+rpUhv9KpO5/WXi2vs4bXA+fsDOi+/EFKByiyq+UttJWcvW2s
yGyn7Xa0JQqQFbP4UcWw7cxG3xdaIuE8QBsF43OZco+zluT9Tqq97ak1x7/J7czYuVIszchmRUtL
kfQ1gwker2+7e5uXdfxopCEUljRBsTWwhsQmz6VqI8uMbWaS0Dh+JM36sxRwdk9uPpwKqe21qujd
Eo8wiOhtXnyR42Jz/Ciz57aRy3oHtBKd10yJBcZx/nWXIRJWyGn1HeW5iS56rHGonZi1KX1ShkGd
EzxJF6OphTeWByQNv7T8QR0nqe1W+hZKejr1pjGcrbVv9fqy9ux+FiRML33U18fHg3sKLLYy2OlV
XZxD6VUWapCWiJ9J8pmq5yIy+nL85Ni4EPlaRfnUu60zx6EimtVtueybormhWAKRMvG8Bw/hHN0Z
vkkhEoKYRBirTvb8q76Bada4ln83NtHq2Bcnd+7kttE+W77UnmMNVi8iBD2uFYRBoF0y4JR2dXxA
BSc5injH8lMLN/Ay8NvhosZS/CZo0fw4fgRfk3ObdNU3V2attlWnW1mqlF25OiptRlDVd0qiLI8f
BanbB37KPpl0aKS6cXKhSD21aaljfzLHBIvsXNMPTVLOVKeUviKb5aIUnlVXkAP8NSpZwZQgsv6e
2J+GJjEOvYQ1UetY0rUGvXaRFzr0gaxtvkCdWB3b8mv5QQq98Jb8AuzFvumR5WHrtrwmY2+jjRbT
kH5wlTvHGNvZaPr9MhxT7zqpsBU9tSFu6vjPxnOkNQ6c3VIRS9Pxz8TfHz+meScnhT+VrZ7pNf2l
qfX/dbfQ3bIQtnorN771sx/3f1xW8T798Ux86/SHf2bILeV/KipekAjPkY628c/7K0POr4QfCDbo
lmPawqf+SbpcVVAuNG0sEhAe51eP0ls0pxuy4hiawo//E7Jb6Jk+z5TrqOIhi4cfgk65gqxZL0RI
MSFqysRxEOy2qnSiev63AbEK+XagCOBCdrNNCadpNmgcS9q0hm7pUA6VpeFliQD5eYMLTgh6mGzs
or21s3EZqMadLYobtODKJg95xpaMHuceGuLKyqB/Q6O0w5WfEL9ka80IPiE6vO5CJz8z8IOioB7T
gbamcMO2Lyx33AY9+SMl/1R3wBgjJ00kWoBZXVKVSbyOEaGh8jurJ/i+JGdFBGEwbuRdM66sEqZP
wJoDO0ZfRFosDJWrYiJjbwYH6oESj2UqfUM6rIfdKe+k0FxTrYIZxFhP0jpVEN8ijdpiaCOsesIB
vUq7stZ5jDGCSl4niuN5rVs/2gH1VAfeYYDgxplZ6YQYyUr16rNI1acarkRF2dzWOtcOKwCv5L7D
hVQqkA3yvfvBmFpanU5cyvMNAnsrkG4srC6xRmtXkZstIRFhHtBTypC2nzo5XgV1jBwcol4pkllG
jrGhfCl1wyYorbVENUkgj8vMkTdYMex8yYDjPGzcoplw/CwTZVdKFSnpclZVw0VgxquyDh6UHLhV
Cr641bAN7OZW9Y27JvJmiMq4FXUG9trS+gu0UldmFO7R5MKjkG5G6apT2q0vu5eqd0mp+rlOikFX
o5UI1fVwWIZmd4HR2KJzggWMNIKYcBXYMqMiWOUKKpfRudVyPoXGTvnTXI27C6MmCMViu4MajF/H
XTFU55wVNvJoruqBHXOkmkL3H7SEceCZ2ZLyiUuXhL1b6PMuhRUVQpmXdKh4mq3MG66cVS58dor7
gzqHWqTdRW2894z4yutmCMVvct+YQ6FH7Ipco+ot5DJaiTesuN2u4eQfjdF3PYofDM9/KOp+Kx5j
Lo27wmZQ6+OtAI4j+TDIDdys+CyWSSak1EXYyjROo8siQtZN67YQHiHrZd2Sw5A78fCEqDRn0Ssd
LtrmvBmCRaKhe2WsM9SjVZ8nmPdLxdfnnjcsAz9+sL0aeSBE4oJeo/IfPoAxwnC21mNhzIUOlm4E
C9foD3aurmxssKP+1vSHbZfrd76Gx2anoJcdrcoi3B+vMXDyhK++qfD28GBPQ5r3HtzKJs+PKJTX
x3ukqJemXs3wDVn4VjpF9Rlf3lVWD5sWMV3orHdGEz6UUcUiUUN4D0kSxCuYIQuNeU6UOndB5PGV
2PUjSe3WnvbCbH6MVlFXnxchY1Uqb6KMQAwxzqLdIlOFoWyygqZCguF77487Z2y2HZqdXr9VeSWl
Ge+r9qsz1IuaTLxVjDvxBht5WEoxgYWf7MWDEeNR8bqtFSBJlo27aoBJoVAm0CESR5dwt5n2Rgkd
FDQWidiJVIybrgJvVbuLzKN2Mbn0tJL2yqlDfyJ4qiHKZF1n3FV9NXNGYx7o9ndEykeq7qlPam4a
TK7E2I6ifinuLfZYy7oWZUylR+5NvQjDdBXCZYdgOS5No5mOZG+QIW7Okyp+6HXOb8EdkTaig/2t
Ss2CGEwOlZRFoO5cYAk12dU8Ka217vq8YLzI407WkX53bjicn5dGSK0brjJawzI9bqyy3/ho8yYy
qnvpLE/6jdQMOyvsLuy0YZXJgr3tSV9ax/t0hVDVWi/lg1/mZzhHTluVY44mm2vN6g+O4X7GT24C
Y/IBuvFSbZSzgsEseaDzwyLzzLVCSl7auF12RcXJ1OyU80Gt58UYLWLbXOtGezsW8iYntd+Lb425
oY1L7bsZRp/kLFxglzFH4m+FUhucKaYHR+4Ljk8zM5bPSnCN8hqu1hKh2duqGs/H2JqEbr8cmQji
/2gJwvdZSGi1sWlY5xCaloXRHCq33/SMzVJvbguVKRbq+YXro35nGXOxWBEZ1tQTH4n/8UKx2lux
YOvULXhZeO2ws9XhuFPCZF9T8aC6O1SjbzUX34hA7w+qDy3BuYSGvhZTUqwJyNCu/ZB3xySq8Kuc
KAo1yK1n3zUN5TZKyk7jQI5uDGobKdRt5XqL1uZaZaEiAbjx63BPHcZtnLK6Oc0KJXlz0mkmUy3Z
h07H/PCvSn8trpWo1vo445R+raglroWS/q2WpLUCA3YmS/51GyCza4bwFPxB4/huIMOfq+Gil6CC
UDFAHs1zz2Sj/mKHVB6i7jg3QuUQeqZ3WTjGxKrd/IqUaX+mduYiZIm9ivwBevswyDPKQLQIlJ3t
7nMcjMM8bKtp4iN6HzeAKX2/QSlwWA5ZsqyV6psmGbh5Q0KZRREFJW7aDSn7LP6zqQHYqKvKeBnL
t33nI8EWdnhRAXSevjv+bED47KJL6svGMj8Ffqiej6GpLRI30BF15rvjF0mn4vP4na6J254ckegj
Jn2Eox3L+9LqkLlaDeJTA5tXdlxpgvaQe0bGLKAkoRQpPvGlg+K+SEJQeXc0voBtk0sA6nbt9LzP
4i/wj6oZ1GmSpk7uXSZtdNbELTrecrBToMxdDkk3s31E3pxGnhe1iRqlhF5gS5KSkhsKKbummrAH
TDLpzq4ezNI8RxxrNqQGPP16Sp2xJWj5/ISaQin3KQvAswBTBala5kNWn740al8vublxPloVVrdl
f05QFE5qIGsfYnos+Zs0gx9N/LWzJ05s7EeD0wK7wKzw7X2ZKvasaFobu6vmW9DjwSWFqN87DuI+
FhR+s2c3jvWd2aNxnuewJxPJjFhuQPlqBBQ9HN8mY6geYmjDbWqsMd6sJ34r44tkz9H6vWtyzYeI
FpJ6ZfFgCqRDs03wj4ILD7xVzgaXQAfu6NcYLeJrDIkQEHOUrJrZLH+9WsBTjKw7C3dpI+lu1XK4
jfRsTbHxhBTmxWgE+0CfSx1JFTP6lZOc/FpB2rEcfM9t5q4Mg/VFnEypUY0eR4JXSUycnCYtFCdR
8VAL7BZW7IRajWUWS5Rv+l09kfrgoqtQ2uylG9U5i6doeq9LFqOWBazRzXWj24uK0z7aLQX7iFhg
2nZTJf3Wl7yrylavCjv86lAelKdUBobyOqQSbbCjfajSvqWyPHZpc6kH7nkmnCQN8jSqcRkWbFQt
6wvPLEWkryn7beMa68EiXBnbQ+bCWQXZC9zuYOnE5XGwt7RspedcabAXkm7Mcqu/UNgCiTFdqd86
drtVyBM1uI0n2TexlEI1WpRSf2GMaH6zhVdag/F8uxWxm5n3u8KXNyxDfUf9HCEdap8Uo6MKzpJD
Wm+NbpGnNAu9rLZJ2x2Gpr9IUb82KrGxandO2E9MRNhM17posm5nGvQYcv3K1txPOYFkbX+PDAlN
X6rqn5ze/jzn/pHCWM2CtK7+9/94rdJNvOeI/2EVxontxWvuvMKK6w477g71wcqhyj5HDcDqugux
g2l1v9FN6I/eLzxxVeO1P5ljqwgwC/tKkO6Xrk2Frg0a9aFIzvjGLinjlR7GK7uatHEz62ReRpys
0BOYiigvCtupq+nzEoZgjgiBiMNVwkStovpyVGHfE1gRNUcE36UMRlvwPs3vZOhEXm2SmuW5TThv
9RuxB6eRfdc61XlXhAsRcHTBCtzuomrNC2p3rI5ZGzvG3E2Gg+eaa1/VQHMbFqcSt4R4ZSTyLsmi
BfX16zAl0EU4AW3wWVPMqjBZDQ4Jxqjbeih1EM1mxXigdItqet5mqFMkPSKUHK1SjV0jHLd9TPbH
IrDHhGXpadFe9Fkb5d2oyDuckVcwNadV9F2y4tWgszjxt1GAN4UFUAOFuC/jhWcOS6uXlzXDvmJ9
HfUpLIp1XU5tw70jamXGtvad2Ee9FgQIdnKt6et8TB7Epm23/XVK3vtHhlZ9m/Qrpc4weHso4/C8
7pKVqXfURI7jAVlFzS3FRnaGUpYU9OuxZlbqmbwZjXQ/UndddcM1llvmBKAmnfgFJTGxg+eMS9l+
vBhkfUJZ0AqP+YshtNZNH5FmsNbibIW/15mIiQb0BKUB6TVCRUPnjEGnHa29VSNlU0gB/A9ivrDZ
KjzUgLkBx3ftucNG/DtXqWgTlT3xomyCFWrPe8RMVn6FOquPHGgQVQhm+MNZHaOCGEQrEf9lVner
1+210s2OS+3Q3NpDd1Cy8EYU4iiNfCMtRMACa34luyHFud2FMoZ7PQhXStrcura/13XuSjLu5JQz
QtIifuQi/RB5S8Mw7kQ8mKR8gNmL7vFdrHNOjIMVUpnb3L8JC/PKQz9KwX9bj/W70PMpa1dnSjQe
yHlvtcyYI/i4kNqQKh2iXVhRKiLQnrUIbO9cRIR1HRMEFzMvo1Y8WuT5sDwOeI7mElxc8pHzvuN5
snrp7F06ZcNiz4hzi/qxekqke6Ym3aU4eqV6vRVHshY6bOodZInTpxhw4owQ5jpjuo7gQ5QLp084
KLMJVla7i0dwCH/0Zm3B4j+2F23B2YjlWESz+Gncv71qKdqLggdgHJYPyzAc2TBZROQXvmvxoIWF
qhv4+VrDAe2HLUZXl5r7mWiMbbmhhMjo263dJFcE2yAJHYIG6VSckMTAqnyY3XbN9ltTiohGXryN
I+O4bB8bsNTvRTgc2jJ4QB/wENoSwEO/ltXgxiG5I5t41cRdVF4RtXSz6hPEGTB5jK37AIaT3rLn
pGhuzmSS007fDHOtyJMzraG63yryC0+lhNXIy8vAHldpFtwpItZBZIiCNBPdUUUt9nnp+FPqjxBf
VeLbkoz4pCYHAZqDwvU6RZH+zPTRd1aziy70Oa81N2E97Mi0+237IJdaTm1a8iDWF3/ULrMQdeNc
PhOruqnXy5nK4iTWnBtPkteIN2MQ4e9lO8L8qttpcr+l7H1e5wgiKYsWxWexh5NJYB2uzlGKnBbd
uBRLoNPEK4cRKeZfZTk3inbTcvqOQ3kjWkMpYOVRjtrB6IiupdKaZZxcxaiILH0tGnE4lUK9XKVx
sxXOM5HaL+q8u9Cr9laJzLmBO8YALN1wukxENtNRzudlXm+drNniA1pY8lSB69ci+Gem+cwrqoe4
bm41s9+ICV1b4Fi/GH6vQUQMhSnG1IWnKT4xL8ptgpAgHYntbN5Y0UMRXXa8opR1xLX7NdobozQs
C1Cm3ipmv7jyT8IyFc8CKph0GWLJKwcjHXUFE8mQuespm0GDKTnE5mU8xfiFIl6P2t3qrI/dieSY
a7El/uLyYMEvLGaoMMLOgzvAVcOSxYN5UmfUWRZ0Ilwy5mpNKMVJTEQ6EkPakVk1uq2pBXsqger+
U0DqsNQ58wH7+eGvnLKU11Z63AgrgAmkJVaCF2/A01LHtys3nYvQWEx1A9wmlpa2JV8PObBJXG8t
lFXsAo0ZdPXF6BIhlwgR4xg4z9FRVNIJ/b68/YgEgv36ETmmIeMxZShUOT5/RCgPdSMFx+ncaQic
5XQJCRXDsoDSWShY2BmYMz1qvh+D/7wCvYyHAzjVrVdtMiPcy05/0HyOR0fwzDbGjXehmtKXPB53
NQd7DY91cwCkAfkyk+FCxDoCoDGd7iIKjTmUzYnAMOWac0QMsdMPF3bCDq0x7XgXnWdP4wzXWb/d
hk05U5irtnxeAA1A1L9IMTXDTHNbDN08xhsrQnRDQSzCb91zEUfJ1DEVhGGQuXaSNxyiUf5i9vqa
HOiZpZUbW2m2bp48FE5D8+G+FIVlYGiqblH7waiZ4IgOYgg6nmTQWZuuvfXLLP3FDP3Z8NAVWTUU
U5ENVVTlPR2nahw4SaYSgvlqdS4ClMaJF0n8/Yg79julLi/ffu2KKCF89d6P5sYWyrDMkRfv3ekU
G+SemSnCsSoOb0L0b0NtF2bdtgIWOGdn3g+Qh6EGueS/2luSAYtCR3aZpThujUtlvPGr9DLNViOR
geM0Z72aXmuWGAwycB2yohutc4FZ1etKXQa1TWYWKZNJw8G6S69GTosNQJVot7Pzcw3SW2vOdeA5
gZlSyb9w/GShqP3S6VDd54TUgjknRkmhnn82JN9MyvlEwED240LE42nQojf2nRIoQJyoEQnyfNor
0VSlojwYVHMGlYozGCm5qZ4jTQCLQ82RzY8bRpG7cm0KrcmEHBTIDjB3b9UCBe7Gu06jftdZ7m0Q
NGctADX4pHanxmCHZTaLDe1rCVifcVQTkJ7YDUIjXidDhYkV27IKWJUGJDT8bcEmGpBH8C5bnrEI
o2A1rXxbv6PCcN61i0QfrnopfJDUfK56xtRGT2bIsdWIXVh6BMKbPtfm/mDMB1bttrbvzFbZCDAc
PGc5zCSmK9JLRxQZMoXajCy7/qJIP/UqR3r6IXXsgqZH/To+V+yCltIuO1s+UHi9tpRfbj4/ObHh
Nmtj7CTb+Gm/PDjBZ6TGT9KwLwfcFoB3z2tXdrghfhFdTs18nl68Pbh/tuobMoCcjUuqYxwt056s
+qU6BBZBK4ttBFxdAdtz/nn7Etz86/lDQa2q6+Kro9riJp5cJPCLqI5lOZ3rdptOOqMixRWPt2Uf
XRQeXAQSZZ8oLNySEZ8NNicfRV5WfvQgMEiqFZZhbc5wWJk5hiLyUMhFqOsIULhV9TuLhdBK40Xo
8zdZeVaF4Xfb5DJFy7EMvEtHZUMsxIiZ7RpP3bUhS3VJtepEHTlyJqvKdCa9RTDO+2/caK86A1F3
vcSmCP4pAIE27nxHX0eEyL0GYFmlK8Pajh3eFcDA4iYNIm4kmdeDZt5mpHRMomU7/5yTf4HfMQb9
JtLCldM1t4pl3HlJv0Tof5WWFPWq3kzQBEXwJgIqKJfTyEA9C2rN6EH95YRXkU1Rhe02uc9J32Zf
lMYqMOtIZ00PMEXo+mCwXUgDiC0nn7aPFqoKTYQ3iXTDXIT+4nJyyULTYvycms0tRqCzqLA41chn
4gTkCK0t7sV1u1uxgov48TgM/p/Juz+xxpq9dMP6y/7pzA/iH8dfB/fVE7usX37gMbH9uoGnNlc4
qT37oLDSOjX9d/n7fzxz1jo6ej355aPD1/E6f/75nz17feln13rs1eMP58F9uS8P/nD8xfDnbZ4s
uv4V77/vk2d19PCPwYH+vpNXDmB/GX79ouEqetGuzg7/2+2WwZg99xRTHJ19/vcbjvZpta8eWxJu
ZZAZiO1/t+WzfcwRtEyDZ4+DYzG7xm+3ncVZuf+RPbYk7pp4m0j791tO0/tDHRya+rGxY+McqR7/
LUblvzc6pvfxvtuX948tiZahfLzDw340qvsje/gD7L9Jvj9/7ECo7zAKz3nqwXP5CQVVfYDZ333s
+P9B03w2UsQ5jo32d1ue88SD4LGd4/DWTCFC8bsNX/6AFPzYzLFd3VLeYQm5jOMAYOX5jCTX8Q7j
7zL9EbxwJoTUZL/D+0OL/PnL0x0bXOx3n/Hy9dpEBPYO82XJnTWHaHi8xeP7AzN5h0lylTVB9eox
EzW+w9hY7YP02eoBwPAe28tqXw6vaHOy/h6vcLWvqv3Bb6r7un42prGq1N/jkQQHP/D26dM3CVfP
eYcZvgrYC6qsfjayIQWLTNTvjmyIDJX4L8+frU3Ug8nv1HrWlC+bfpcb/2d30392T/2/ip3W99/L
/YvoCQUi0/n9p/3Pskm/fc/dH/N9giZY8Hxbx9bVeYcFcH3f/bG4L6v7ZysVjq3CsvV3x6BofHXf
B4dn2xiNv8eOLhr/SmXg422KFZamzXdYvNfCEPePMwA6dsrnk1MzlXe7wHQfvZz7mikAht997td+
8PyJ64yWd2g2iolInp9qVB3drXdourxHh+ixneOr1I33eJWb+zSthrjdvzgmIM6rvsN9/4oS/puz
/0bYL/90IGrsEu/wSk8XeD0QRfPvEA/e8vTvq+r+WUihaWDTj6/63z/r3N73z0+VGjf9Du1+rvf+
492JgajppnBY/905ubsvE3a2x4aOLbMVv8NevENALXgxvDUDv+7Ha/37z/jLnn0n9dCzfGzrdN82
BuC//US+4Ej+x09v3lTf4zDyJagOWYpK1OOtHu/dNAW6+rtv8wscRh7MY0OnlsmLPv7gnx75z5Cm
v3zmX+NPj1bzP/uzn4FrG87+aT0Tq84/wG//+IlHVOsnH/jzaYlOnkCsv6Kt45XeRL7+6UEc+v8l
zOL/vt/HVsRVAMKfQad/f+p5r96458cn9+o6jy087dQJYnirVy+AiQ/RqxO88VavXoAiH6JXJwzk
rV49w00+Rp+O4MubfXqB2XyQbgnk581uPceLPkSvTvjQW716Dip9jE4dkak3O8XG8hTQ+hDdOoFi
b3XrFZj2MfolAt23uvWv5+mcj9EpkRR6u1PPU0kfoVfqCeR8q1svsdGP0a0jtvp2t36Cy36Ivp3A
3Tf79gIT/hjdOuLKb3frBR79Mfp1RLTf7tcrLPyD9EwA6r/q2VMc/kN064Rcv9Utge2+Qr0/Rt+O
wPmv+vYccf8gHROg/a869hzt/yAdEzjzrzr2NNPwMbplCM+NN7t1zHL8K7kvg8P+OXAFblaTCBZw
5V8t/ANWQ+WcBRDNx/4EqZ587hFr+SUY88sPPEFr1FMK5q/7+gkG9fP8zYd4badMzVude5rc+SBd
EhmiN7v0IrH0Mbp1wihPAONPBuHnNKjvf/xxU+/r++rl9GrSuhy2914gkPW/Hs2TqfMMDoVRf5rL
/11T7JR7++u+ftK762cJuw/xwk4Zv7c6tflJsvAjdO3PZOBbXft5JvGjdI5U5K879zyL+SG6dsqE
vtW1VxnUj9GvYyb27X49yd5+iD6d0sBv9elp5vhDdOmUf36rSy+y1h+jV8fU95u9epEx/xjdOibd
3+rW62z9h+jYKdv/Zsd+xhT4GH07sg3e7NtLlsLH6NeR6/Bmv54zJD5Er/46yv5jUP88jqdUMr0/
nZH/myLzU3XLW8/9dVXMR3j0p9qaN/v1oiLnQ/TqWNTzdq9eVQN9hI6daore6tjLSqSP0KtTDdOb
vUIdELSs/lkV1H9xD3+1wFAFKT5yiO/35X/8HwAAAP//</cx:binary>
              </cx:geoCache>
            </cx:geography>
          </cx:layoutPr>
        </cx:series>
        <cx:series layoutId="regionMap" hidden="1" uniqueId="{BF704A82-C325-464E-B1E7-C7767DA44CB5}" formatIdx="1">
          <cx:tx>
            <cx:txData>
              <cx:f>'5_2023'!$C$1</cx:f>
              <cx:v>In progress</cx:v>
            </cx:txData>
          </cx:tx>
          <cx:dataId val="1"/>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A7FE5-2277-4963-991B-5CFF74D9223F}"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28F5BE-09C7-4A4D-832A-1896EE313719}">
      <dgm:prSet/>
      <dgm:spPr/>
      <dgm:t>
        <a:bodyPr/>
        <a:lstStyle/>
        <a:p>
          <a:pPr>
            <a:lnSpc>
              <a:spcPct val="100000"/>
            </a:lnSpc>
          </a:pPr>
          <a:r>
            <a:rPr lang="en-US">
              <a:solidFill>
                <a:srgbClr val="0F435B"/>
              </a:solidFill>
            </a:rPr>
            <a:t>Developed by ASTRO for radiation oncology practices.</a:t>
          </a:r>
        </a:p>
      </dgm:t>
    </dgm:pt>
    <dgm:pt modelId="{DA286F7A-4BA8-432E-A482-8C056DE476C8}" type="parTrans" cxnId="{2B1917C1-3E58-4092-BFCA-63F350A82000}">
      <dgm:prSet/>
      <dgm:spPr/>
      <dgm:t>
        <a:bodyPr/>
        <a:lstStyle/>
        <a:p>
          <a:endParaRPr lang="en-US"/>
        </a:p>
      </dgm:t>
    </dgm:pt>
    <dgm:pt modelId="{7FBFB8AA-87F9-405F-BB54-DDEF2A7BD5F6}" type="sibTrans" cxnId="{2B1917C1-3E58-4092-BFCA-63F350A82000}">
      <dgm:prSet/>
      <dgm:spPr/>
      <dgm:t>
        <a:bodyPr/>
        <a:lstStyle/>
        <a:p>
          <a:pPr>
            <a:lnSpc>
              <a:spcPct val="100000"/>
            </a:lnSpc>
          </a:pPr>
          <a:endParaRPr lang="en-US"/>
        </a:p>
      </dgm:t>
    </dgm:pt>
    <dgm:pt modelId="{2F5948F5-E800-4491-B320-C47EE36C2FA6}">
      <dgm:prSet/>
      <dgm:spPr/>
      <dgm:t>
        <a:bodyPr/>
        <a:lstStyle/>
        <a:p>
          <a:pPr>
            <a:lnSpc>
              <a:spcPct val="100000"/>
            </a:lnSpc>
          </a:pPr>
          <a:r>
            <a:rPr lang="en-US">
              <a:solidFill>
                <a:srgbClr val="0F435B"/>
              </a:solidFill>
            </a:rPr>
            <a:t>Team-based approach.</a:t>
          </a:r>
        </a:p>
      </dgm:t>
    </dgm:pt>
    <dgm:pt modelId="{B0ED92E9-450F-4CF9-806A-AA1453DBEFA6}" type="parTrans" cxnId="{6042997D-002A-4FD1-B146-DAE552C4832F}">
      <dgm:prSet/>
      <dgm:spPr/>
      <dgm:t>
        <a:bodyPr/>
        <a:lstStyle/>
        <a:p>
          <a:endParaRPr lang="en-US"/>
        </a:p>
      </dgm:t>
    </dgm:pt>
    <dgm:pt modelId="{571350B0-BB7D-42D7-885F-C619D640AFBC}" type="sibTrans" cxnId="{6042997D-002A-4FD1-B146-DAE552C4832F}">
      <dgm:prSet/>
      <dgm:spPr/>
      <dgm:t>
        <a:bodyPr/>
        <a:lstStyle/>
        <a:p>
          <a:pPr>
            <a:lnSpc>
              <a:spcPct val="100000"/>
            </a:lnSpc>
          </a:pPr>
          <a:endParaRPr lang="en-US"/>
        </a:p>
      </dgm:t>
    </dgm:pt>
    <dgm:pt modelId="{0AED2FE4-DDBF-4C8C-8AA9-638A9E174879}">
      <dgm:prSet/>
      <dgm:spPr/>
      <dgm:t>
        <a:bodyPr/>
        <a:lstStyle/>
        <a:p>
          <a:pPr>
            <a:lnSpc>
              <a:spcPct val="100000"/>
            </a:lnSpc>
          </a:pPr>
          <a:r>
            <a:rPr lang="en-US">
              <a:solidFill>
                <a:srgbClr val="0F435B"/>
              </a:solidFill>
            </a:rPr>
            <a:t>Feedback on compliance</a:t>
          </a:r>
          <a:r>
            <a:rPr lang="en-US" b="1">
              <a:solidFill>
                <a:srgbClr val="0F435B"/>
              </a:solidFill>
            </a:rPr>
            <a:t> </a:t>
          </a:r>
          <a:r>
            <a:rPr lang="en-US" b="0">
              <a:solidFill>
                <a:srgbClr val="0F435B"/>
              </a:solidFill>
            </a:rPr>
            <a:t>before</a:t>
          </a:r>
          <a:r>
            <a:rPr lang="en-US" b="1">
              <a:solidFill>
                <a:srgbClr val="0F435B"/>
              </a:solidFill>
            </a:rPr>
            <a:t> </a:t>
          </a:r>
          <a:r>
            <a:rPr lang="en-US">
              <a:solidFill>
                <a:srgbClr val="0F435B"/>
              </a:solidFill>
            </a:rPr>
            <a:t>the facility visit.</a:t>
          </a:r>
        </a:p>
      </dgm:t>
    </dgm:pt>
    <dgm:pt modelId="{4134BD51-0550-447E-B96A-39A7F65F36B6}" type="parTrans" cxnId="{21D272B6-21ED-49AE-B52A-FE0BA814155A}">
      <dgm:prSet/>
      <dgm:spPr/>
      <dgm:t>
        <a:bodyPr/>
        <a:lstStyle/>
        <a:p>
          <a:endParaRPr lang="en-US"/>
        </a:p>
      </dgm:t>
    </dgm:pt>
    <dgm:pt modelId="{B4764BB8-5CC7-4071-981B-5D02983DC7B3}" type="sibTrans" cxnId="{21D272B6-21ED-49AE-B52A-FE0BA814155A}">
      <dgm:prSet/>
      <dgm:spPr/>
      <dgm:t>
        <a:bodyPr/>
        <a:lstStyle/>
        <a:p>
          <a:pPr>
            <a:lnSpc>
              <a:spcPct val="100000"/>
            </a:lnSpc>
          </a:pPr>
          <a:endParaRPr lang="en-US"/>
        </a:p>
      </dgm:t>
    </dgm:pt>
    <dgm:pt modelId="{AA074229-4672-4652-AD7F-1FE578A50FF4}">
      <dgm:prSet/>
      <dgm:spPr/>
      <dgm:t>
        <a:bodyPr/>
        <a:lstStyle/>
        <a:p>
          <a:pPr>
            <a:lnSpc>
              <a:spcPct val="100000"/>
            </a:lnSpc>
          </a:pPr>
          <a:r>
            <a:rPr lang="en-US">
              <a:solidFill>
                <a:srgbClr val="0F435B"/>
              </a:solidFill>
            </a:rPr>
            <a:t>Increased team communication through documentation.</a:t>
          </a:r>
        </a:p>
      </dgm:t>
    </dgm:pt>
    <dgm:pt modelId="{D25F05F4-E1DB-42D6-89FF-3C47A602D17F}" type="parTrans" cxnId="{98B19CFB-BBA6-4344-BD3C-EA94A804367C}">
      <dgm:prSet/>
      <dgm:spPr/>
      <dgm:t>
        <a:bodyPr/>
        <a:lstStyle/>
        <a:p>
          <a:endParaRPr lang="en-US"/>
        </a:p>
      </dgm:t>
    </dgm:pt>
    <dgm:pt modelId="{C2747681-27BB-41A1-9923-8B19B739D27D}" type="sibTrans" cxnId="{98B19CFB-BBA6-4344-BD3C-EA94A804367C}">
      <dgm:prSet/>
      <dgm:spPr/>
      <dgm:t>
        <a:bodyPr/>
        <a:lstStyle/>
        <a:p>
          <a:pPr>
            <a:lnSpc>
              <a:spcPct val="100000"/>
            </a:lnSpc>
          </a:pPr>
          <a:endParaRPr lang="en-US"/>
        </a:p>
      </dgm:t>
    </dgm:pt>
    <dgm:pt modelId="{40A03554-C654-44B0-8214-85D0B08ED89D}">
      <dgm:prSet/>
      <dgm:spPr/>
      <dgm:t>
        <a:bodyPr/>
        <a:lstStyle/>
        <a:p>
          <a:pPr>
            <a:lnSpc>
              <a:spcPct val="100000"/>
            </a:lnSpc>
          </a:pPr>
          <a:r>
            <a:rPr lang="en-US">
              <a:solidFill>
                <a:srgbClr val="0F435B"/>
              </a:solidFill>
            </a:rPr>
            <a:t>Focused on quality improvement.</a:t>
          </a:r>
        </a:p>
      </dgm:t>
    </dgm:pt>
    <dgm:pt modelId="{25F3E821-BAE3-4BCE-AA32-267AE065D20B}" type="parTrans" cxnId="{8A5A33A6-8A0F-4871-93F2-C873B48B702E}">
      <dgm:prSet/>
      <dgm:spPr/>
      <dgm:t>
        <a:bodyPr/>
        <a:lstStyle/>
        <a:p>
          <a:endParaRPr lang="en-US"/>
        </a:p>
      </dgm:t>
    </dgm:pt>
    <dgm:pt modelId="{4E4A03B4-8D99-4D54-96EE-463BF7ED764C}" type="sibTrans" cxnId="{8A5A33A6-8A0F-4871-93F2-C873B48B702E}">
      <dgm:prSet/>
      <dgm:spPr/>
      <dgm:t>
        <a:bodyPr/>
        <a:lstStyle/>
        <a:p>
          <a:pPr>
            <a:lnSpc>
              <a:spcPct val="100000"/>
            </a:lnSpc>
          </a:pPr>
          <a:endParaRPr lang="en-US"/>
        </a:p>
      </dgm:t>
    </dgm:pt>
    <dgm:pt modelId="{1838BA27-3064-4D29-8C33-998AEA29908C}">
      <dgm:prSet/>
      <dgm:spPr/>
      <dgm:t>
        <a:bodyPr/>
        <a:lstStyle/>
        <a:p>
          <a:pPr>
            <a:lnSpc>
              <a:spcPct val="100000"/>
            </a:lnSpc>
          </a:pPr>
          <a:r>
            <a:rPr lang="en-US">
              <a:solidFill>
                <a:srgbClr val="0F435B"/>
              </a:solidFill>
            </a:rPr>
            <a:t>Multiple user allowed per application.</a:t>
          </a:r>
        </a:p>
      </dgm:t>
    </dgm:pt>
    <dgm:pt modelId="{3CA57369-14D9-49F5-A8D2-2678FD2D3FAD}" type="parTrans" cxnId="{9DE2174A-E5F1-4E4E-BE38-A992CCCFCB04}">
      <dgm:prSet/>
      <dgm:spPr/>
      <dgm:t>
        <a:bodyPr/>
        <a:lstStyle/>
        <a:p>
          <a:endParaRPr lang="en-US"/>
        </a:p>
      </dgm:t>
    </dgm:pt>
    <dgm:pt modelId="{FFA9AEC1-B445-448B-A523-54F537D24E10}" type="sibTrans" cxnId="{9DE2174A-E5F1-4E4E-BE38-A992CCCFCB04}">
      <dgm:prSet/>
      <dgm:spPr/>
      <dgm:t>
        <a:bodyPr/>
        <a:lstStyle/>
        <a:p>
          <a:endParaRPr lang="en-US"/>
        </a:p>
      </dgm:t>
    </dgm:pt>
    <dgm:pt modelId="{B0C7ECF5-1B13-4C37-9FE6-E6308F5C98CC}" type="pres">
      <dgm:prSet presAssocID="{9C7A7FE5-2277-4963-991B-5CFF74D9223F}" presName="root" presStyleCnt="0">
        <dgm:presLayoutVars>
          <dgm:dir/>
          <dgm:resizeHandles val="exact"/>
        </dgm:presLayoutVars>
      </dgm:prSet>
      <dgm:spPr/>
    </dgm:pt>
    <dgm:pt modelId="{AAE8D0A3-D341-4457-8DD7-ED1ED5D3FC06}" type="pres">
      <dgm:prSet presAssocID="{9C7A7FE5-2277-4963-991B-5CFF74D9223F}" presName="container" presStyleCnt="0">
        <dgm:presLayoutVars>
          <dgm:dir/>
          <dgm:resizeHandles val="exact"/>
        </dgm:presLayoutVars>
      </dgm:prSet>
      <dgm:spPr/>
    </dgm:pt>
    <dgm:pt modelId="{6E3F9019-CE4F-4BE6-992D-123AA83D876B}" type="pres">
      <dgm:prSet presAssocID="{BE28F5BE-09C7-4A4D-832A-1896EE313719}" presName="compNode" presStyleCnt="0"/>
      <dgm:spPr/>
    </dgm:pt>
    <dgm:pt modelId="{32A85707-F104-47E7-900B-F0D34D21A959}" type="pres">
      <dgm:prSet presAssocID="{BE28F5BE-09C7-4A4D-832A-1896EE313719}" presName="iconBgRect" presStyleLbl="bgShp" presStyleIdx="0" presStyleCnt="6"/>
      <dgm:spPr/>
    </dgm:pt>
    <dgm:pt modelId="{FFAB870C-E6CC-4C0E-A156-E40177DF005C}" type="pres">
      <dgm:prSet presAssocID="{BE28F5BE-09C7-4A4D-832A-1896EE31371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a:ext>
      </dgm:extLst>
    </dgm:pt>
    <dgm:pt modelId="{5CEE9F16-895F-48A1-9DE0-EF357FA2983A}" type="pres">
      <dgm:prSet presAssocID="{BE28F5BE-09C7-4A4D-832A-1896EE313719}" presName="spaceRect" presStyleCnt="0"/>
      <dgm:spPr/>
    </dgm:pt>
    <dgm:pt modelId="{A763E57A-ADA4-4341-BD14-AD730D4C54AD}" type="pres">
      <dgm:prSet presAssocID="{BE28F5BE-09C7-4A4D-832A-1896EE313719}" presName="textRect" presStyleLbl="revTx" presStyleIdx="0" presStyleCnt="6">
        <dgm:presLayoutVars>
          <dgm:chMax val="1"/>
          <dgm:chPref val="1"/>
        </dgm:presLayoutVars>
      </dgm:prSet>
      <dgm:spPr/>
    </dgm:pt>
    <dgm:pt modelId="{93F17FAA-51D1-4FB1-9348-88FC695A8321}" type="pres">
      <dgm:prSet presAssocID="{7FBFB8AA-87F9-405F-BB54-DDEF2A7BD5F6}" presName="sibTrans" presStyleLbl="sibTrans2D1" presStyleIdx="0" presStyleCnt="0"/>
      <dgm:spPr/>
    </dgm:pt>
    <dgm:pt modelId="{6790F020-2A86-481A-8291-8DEF18BB0F63}" type="pres">
      <dgm:prSet presAssocID="{2F5948F5-E800-4491-B320-C47EE36C2FA6}" presName="compNode" presStyleCnt="0"/>
      <dgm:spPr/>
    </dgm:pt>
    <dgm:pt modelId="{82BD344D-64E0-4060-AD18-67E81752737C}" type="pres">
      <dgm:prSet presAssocID="{2F5948F5-E800-4491-B320-C47EE36C2FA6}" presName="iconBgRect" presStyleLbl="bgShp" presStyleIdx="1" presStyleCnt="6"/>
      <dgm:spPr/>
    </dgm:pt>
    <dgm:pt modelId="{EB9187D6-44A4-48E4-AB77-7C3FC68022B6}" type="pres">
      <dgm:prSet presAssocID="{2F5948F5-E800-4491-B320-C47EE36C2F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outline"/>
        </a:ext>
      </dgm:extLst>
    </dgm:pt>
    <dgm:pt modelId="{7CB151EF-7CFC-4768-A927-60B66EDBCA56}" type="pres">
      <dgm:prSet presAssocID="{2F5948F5-E800-4491-B320-C47EE36C2FA6}" presName="spaceRect" presStyleCnt="0"/>
      <dgm:spPr/>
    </dgm:pt>
    <dgm:pt modelId="{12FEA0B7-0C91-45CD-B5C4-27B8932BCD60}" type="pres">
      <dgm:prSet presAssocID="{2F5948F5-E800-4491-B320-C47EE36C2FA6}" presName="textRect" presStyleLbl="revTx" presStyleIdx="1" presStyleCnt="6">
        <dgm:presLayoutVars>
          <dgm:chMax val="1"/>
          <dgm:chPref val="1"/>
        </dgm:presLayoutVars>
      </dgm:prSet>
      <dgm:spPr/>
    </dgm:pt>
    <dgm:pt modelId="{A64577E4-39F2-491F-A513-10EF5F58FE6C}" type="pres">
      <dgm:prSet presAssocID="{571350B0-BB7D-42D7-885F-C619D640AFBC}" presName="sibTrans" presStyleLbl="sibTrans2D1" presStyleIdx="0" presStyleCnt="0"/>
      <dgm:spPr/>
    </dgm:pt>
    <dgm:pt modelId="{8C27F3C0-8F3E-45AA-8CFF-9226521F2FB0}" type="pres">
      <dgm:prSet presAssocID="{0AED2FE4-DDBF-4C8C-8AA9-638A9E174879}" presName="compNode" presStyleCnt="0"/>
      <dgm:spPr/>
    </dgm:pt>
    <dgm:pt modelId="{62FE6E4A-DED7-489F-A036-62E805E58F7E}" type="pres">
      <dgm:prSet presAssocID="{0AED2FE4-DDBF-4C8C-8AA9-638A9E174879}" presName="iconBgRect" presStyleLbl="bgShp" presStyleIdx="2" presStyleCnt="6"/>
      <dgm:spPr/>
    </dgm:pt>
    <dgm:pt modelId="{626DC30D-BF5A-4E6E-B1B9-6872A787E9C1}" type="pres">
      <dgm:prSet presAssocID="{0AED2FE4-DDBF-4C8C-8AA9-638A9E17487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8184FF9D-0255-4A6D-B07E-B2B27A2156BD}" type="pres">
      <dgm:prSet presAssocID="{0AED2FE4-DDBF-4C8C-8AA9-638A9E174879}" presName="spaceRect" presStyleCnt="0"/>
      <dgm:spPr/>
    </dgm:pt>
    <dgm:pt modelId="{6B3AE642-AF2C-4C42-B70E-2DFEF6D98EB4}" type="pres">
      <dgm:prSet presAssocID="{0AED2FE4-DDBF-4C8C-8AA9-638A9E174879}" presName="textRect" presStyleLbl="revTx" presStyleIdx="2" presStyleCnt="6">
        <dgm:presLayoutVars>
          <dgm:chMax val="1"/>
          <dgm:chPref val="1"/>
        </dgm:presLayoutVars>
      </dgm:prSet>
      <dgm:spPr/>
    </dgm:pt>
    <dgm:pt modelId="{2F195111-A8B7-4EBD-AAC4-ED132019BF8C}" type="pres">
      <dgm:prSet presAssocID="{B4764BB8-5CC7-4071-981B-5D02983DC7B3}" presName="sibTrans" presStyleLbl="sibTrans2D1" presStyleIdx="0" presStyleCnt="0"/>
      <dgm:spPr/>
    </dgm:pt>
    <dgm:pt modelId="{127732F4-AED0-493C-B1C0-8CB894E51504}" type="pres">
      <dgm:prSet presAssocID="{AA074229-4672-4652-AD7F-1FE578A50FF4}" presName="compNode" presStyleCnt="0"/>
      <dgm:spPr/>
    </dgm:pt>
    <dgm:pt modelId="{292D304A-62FF-4B94-A4D2-AC57EB8FC717}" type="pres">
      <dgm:prSet presAssocID="{AA074229-4672-4652-AD7F-1FE578A50FF4}" presName="iconBgRect" presStyleLbl="bgShp" presStyleIdx="3" presStyleCnt="6"/>
      <dgm:spPr/>
    </dgm:pt>
    <dgm:pt modelId="{19CDFB18-49A9-4A16-826E-B4DDD753F80B}" type="pres">
      <dgm:prSet presAssocID="{AA074229-4672-4652-AD7F-1FE578A50FF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385DFBD5-6226-47F1-80CC-5E3C51EA2AC6}" type="pres">
      <dgm:prSet presAssocID="{AA074229-4672-4652-AD7F-1FE578A50FF4}" presName="spaceRect" presStyleCnt="0"/>
      <dgm:spPr/>
    </dgm:pt>
    <dgm:pt modelId="{6B828EF8-C98C-4CF0-8207-5628A6D9C6BF}" type="pres">
      <dgm:prSet presAssocID="{AA074229-4672-4652-AD7F-1FE578A50FF4}" presName="textRect" presStyleLbl="revTx" presStyleIdx="3" presStyleCnt="6">
        <dgm:presLayoutVars>
          <dgm:chMax val="1"/>
          <dgm:chPref val="1"/>
        </dgm:presLayoutVars>
      </dgm:prSet>
      <dgm:spPr/>
    </dgm:pt>
    <dgm:pt modelId="{AB72E098-B6C4-4949-BD10-3EAAF01CD286}" type="pres">
      <dgm:prSet presAssocID="{C2747681-27BB-41A1-9923-8B19B739D27D}" presName="sibTrans" presStyleLbl="sibTrans2D1" presStyleIdx="0" presStyleCnt="0"/>
      <dgm:spPr/>
    </dgm:pt>
    <dgm:pt modelId="{C97170DD-2536-4711-A72F-8CF39F6BA044}" type="pres">
      <dgm:prSet presAssocID="{40A03554-C654-44B0-8214-85D0B08ED89D}" presName="compNode" presStyleCnt="0"/>
      <dgm:spPr/>
    </dgm:pt>
    <dgm:pt modelId="{FC5B6451-8165-4AFD-B35D-B30088F42DB7}" type="pres">
      <dgm:prSet presAssocID="{40A03554-C654-44B0-8214-85D0B08ED89D}" presName="iconBgRect" presStyleLbl="bgShp" presStyleIdx="4" presStyleCnt="6"/>
      <dgm:spPr/>
    </dgm:pt>
    <dgm:pt modelId="{5F7EA28E-1F5D-4172-8FAA-F6427A4305A6}" type="pres">
      <dgm:prSet presAssocID="{40A03554-C654-44B0-8214-85D0B08ED89D}"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Rating 3 Star with solid fill"/>
        </a:ext>
      </dgm:extLst>
    </dgm:pt>
    <dgm:pt modelId="{2833A4B0-7A3A-4BEA-B1F4-8B34513217A5}" type="pres">
      <dgm:prSet presAssocID="{40A03554-C654-44B0-8214-85D0B08ED89D}" presName="spaceRect" presStyleCnt="0"/>
      <dgm:spPr/>
    </dgm:pt>
    <dgm:pt modelId="{61925E58-0DA0-48AF-B535-B5E6B0F4B578}" type="pres">
      <dgm:prSet presAssocID="{40A03554-C654-44B0-8214-85D0B08ED89D}" presName="textRect" presStyleLbl="revTx" presStyleIdx="4" presStyleCnt="6">
        <dgm:presLayoutVars>
          <dgm:chMax val="1"/>
          <dgm:chPref val="1"/>
        </dgm:presLayoutVars>
      </dgm:prSet>
      <dgm:spPr/>
    </dgm:pt>
    <dgm:pt modelId="{FE02094B-BD39-4F3D-9BFB-396CB30465CF}" type="pres">
      <dgm:prSet presAssocID="{4E4A03B4-8D99-4D54-96EE-463BF7ED764C}" presName="sibTrans" presStyleLbl="sibTrans2D1" presStyleIdx="0" presStyleCnt="0"/>
      <dgm:spPr/>
    </dgm:pt>
    <dgm:pt modelId="{50043628-4746-40B5-8F77-7714D724F62E}" type="pres">
      <dgm:prSet presAssocID="{1838BA27-3064-4D29-8C33-998AEA29908C}" presName="compNode" presStyleCnt="0"/>
      <dgm:spPr/>
    </dgm:pt>
    <dgm:pt modelId="{63581BC8-721A-4E79-BA3F-3A67202749DE}" type="pres">
      <dgm:prSet presAssocID="{1838BA27-3064-4D29-8C33-998AEA29908C}" presName="iconBgRect" presStyleLbl="bgShp" presStyleIdx="5" presStyleCnt="6"/>
      <dgm:spPr/>
    </dgm:pt>
    <dgm:pt modelId="{9B2CFCFA-7704-486E-904F-28C62439B2B1}" type="pres">
      <dgm:prSet presAssocID="{1838BA27-3064-4D29-8C33-998AEA29908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ustomer Review"/>
        </a:ext>
      </dgm:extLst>
    </dgm:pt>
    <dgm:pt modelId="{3A656BE1-C110-40CE-A580-76DF0A00E8A6}" type="pres">
      <dgm:prSet presAssocID="{1838BA27-3064-4D29-8C33-998AEA29908C}" presName="spaceRect" presStyleCnt="0"/>
      <dgm:spPr/>
    </dgm:pt>
    <dgm:pt modelId="{269B71F4-0BAD-40CA-8103-E0C6961B1473}" type="pres">
      <dgm:prSet presAssocID="{1838BA27-3064-4D29-8C33-998AEA29908C}" presName="textRect" presStyleLbl="revTx" presStyleIdx="5" presStyleCnt="6">
        <dgm:presLayoutVars>
          <dgm:chMax val="1"/>
          <dgm:chPref val="1"/>
        </dgm:presLayoutVars>
      </dgm:prSet>
      <dgm:spPr/>
    </dgm:pt>
  </dgm:ptLst>
  <dgm:cxnLst>
    <dgm:cxn modelId="{E6845601-E492-4BAE-AB96-E166C2087012}" type="presOf" srcId="{B4764BB8-5CC7-4071-981B-5D02983DC7B3}" destId="{2F195111-A8B7-4EBD-AAC4-ED132019BF8C}" srcOrd="0" destOrd="0" presId="urn:microsoft.com/office/officeart/2018/2/layout/IconCircleList"/>
    <dgm:cxn modelId="{6371FD23-996C-4FD5-878F-1E8C889273A8}" type="presOf" srcId="{2F5948F5-E800-4491-B320-C47EE36C2FA6}" destId="{12FEA0B7-0C91-45CD-B5C4-27B8932BCD60}" srcOrd="0" destOrd="0" presId="urn:microsoft.com/office/officeart/2018/2/layout/IconCircleList"/>
    <dgm:cxn modelId="{5D5C572C-3B3B-4BEF-9917-0B6951CCAF5F}" type="presOf" srcId="{40A03554-C654-44B0-8214-85D0B08ED89D}" destId="{61925E58-0DA0-48AF-B535-B5E6B0F4B578}" srcOrd="0" destOrd="0" presId="urn:microsoft.com/office/officeart/2018/2/layout/IconCircleList"/>
    <dgm:cxn modelId="{9A92D534-35B9-47A9-8C56-7D2361A1A52B}" type="presOf" srcId="{C2747681-27BB-41A1-9923-8B19B739D27D}" destId="{AB72E098-B6C4-4949-BD10-3EAAF01CD286}" srcOrd="0" destOrd="0" presId="urn:microsoft.com/office/officeart/2018/2/layout/IconCircleList"/>
    <dgm:cxn modelId="{0A01233A-A716-4696-93A2-438B8A7A6A94}" type="presOf" srcId="{BE28F5BE-09C7-4A4D-832A-1896EE313719}" destId="{A763E57A-ADA4-4341-BD14-AD730D4C54AD}" srcOrd="0" destOrd="0" presId="urn:microsoft.com/office/officeart/2018/2/layout/IconCircleList"/>
    <dgm:cxn modelId="{9DE2174A-E5F1-4E4E-BE38-A992CCCFCB04}" srcId="{9C7A7FE5-2277-4963-991B-5CFF74D9223F}" destId="{1838BA27-3064-4D29-8C33-998AEA29908C}" srcOrd="5" destOrd="0" parTransId="{3CA57369-14D9-49F5-A8D2-2678FD2D3FAD}" sibTransId="{FFA9AEC1-B445-448B-A523-54F537D24E10}"/>
    <dgm:cxn modelId="{6042997D-002A-4FD1-B146-DAE552C4832F}" srcId="{9C7A7FE5-2277-4963-991B-5CFF74D9223F}" destId="{2F5948F5-E800-4491-B320-C47EE36C2FA6}" srcOrd="1" destOrd="0" parTransId="{B0ED92E9-450F-4CF9-806A-AA1453DBEFA6}" sibTransId="{571350B0-BB7D-42D7-885F-C619D640AFBC}"/>
    <dgm:cxn modelId="{0006A894-8FB5-436D-B5BB-16F8F3D419F8}" type="presOf" srcId="{7FBFB8AA-87F9-405F-BB54-DDEF2A7BD5F6}" destId="{93F17FAA-51D1-4FB1-9348-88FC695A8321}" srcOrd="0" destOrd="0" presId="urn:microsoft.com/office/officeart/2018/2/layout/IconCircleList"/>
    <dgm:cxn modelId="{BE9F8598-C1ED-4480-B87A-5708299F5CEE}" type="presOf" srcId="{0AED2FE4-DDBF-4C8C-8AA9-638A9E174879}" destId="{6B3AE642-AF2C-4C42-B70E-2DFEF6D98EB4}" srcOrd="0" destOrd="0" presId="urn:microsoft.com/office/officeart/2018/2/layout/IconCircleList"/>
    <dgm:cxn modelId="{8A5A33A6-8A0F-4871-93F2-C873B48B702E}" srcId="{9C7A7FE5-2277-4963-991B-5CFF74D9223F}" destId="{40A03554-C654-44B0-8214-85D0B08ED89D}" srcOrd="4" destOrd="0" parTransId="{25F3E821-BAE3-4BCE-AA32-267AE065D20B}" sibTransId="{4E4A03B4-8D99-4D54-96EE-463BF7ED764C}"/>
    <dgm:cxn modelId="{4E6336AC-2AE6-465C-970F-E62173DB4727}" type="presOf" srcId="{9C7A7FE5-2277-4963-991B-5CFF74D9223F}" destId="{B0C7ECF5-1B13-4C37-9FE6-E6308F5C98CC}" srcOrd="0" destOrd="0" presId="urn:microsoft.com/office/officeart/2018/2/layout/IconCircleList"/>
    <dgm:cxn modelId="{21D272B6-21ED-49AE-B52A-FE0BA814155A}" srcId="{9C7A7FE5-2277-4963-991B-5CFF74D9223F}" destId="{0AED2FE4-DDBF-4C8C-8AA9-638A9E174879}" srcOrd="2" destOrd="0" parTransId="{4134BD51-0550-447E-B96A-39A7F65F36B6}" sibTransId="{B4764BB8-5CC7-4071-981B-5D02983DC7B3}"/>
    <dgm:cxn modelId="{2B1917C1-3E58-4092-BFCA-63F350A82000}" srcId="{9C7A7FE5-2277-4963-991B-5CFF74D9223F}" destId="{BE28F5BE-09C7-4A4D-832A-1896EE313719}" srcOrd="0" destOrd="0" parTransId="{DA286F7A-4BA8-432E-A482-8C056DE476C8}" sibTransId="{7FBFB8AA-87F9-405F-BB54-DDEF2A7BD5F6}"/>
    <dgm:cxn modelId="{7B8BDBC5-CD71-4C20-A154-B2B548D50FC2}" type="presOf" srcId="{AA074229-4672-4652-AD7F-1FE578A50FF4}" destId="{6B828EF8-C98C-4CF0-8207-5628A6D9C6BF}" srcOrd="0" destOrd="0" presId="urn:microsoft.com/office/officeart/2018/2/layout/IconCircleList"/>
    <dgm:cxn modelId="{62AF41D0-E056-42AB-9026-9B85DA48E18F}" type="presOf" srcId="{4E4A03B4-8D99-4D54-96EE-463BF7ED764C}" destId="{FE02094B-BD39-4F3D-9BFB-396CB30465CF}" srcOrd="0" destOrd="0" presId="urn:microsoft.com/office/officeart/2018/2/layout/IconCircleList"/>
    <dgm:cxn modelId="{932A7DD6-AE88-408A-9EB5-E97517728F4D}" type="presOf" srcId="{1838BA27-3064-4D29-8C33-998AEA29908C}" destId="{269B71F4-0BAD-40CA-8103-E0C6961B1473}" srcOrd="0" destOrd="0" presId="urn:microsoft.com/office/officeart/2018/2/layout/IconCircleList"/>
    <dgm:cxn modelId="{9AB9D0F7-BB11-4F8B-814D-17B448995982}" type="presOf" srcId="{571350B0-BB7D-42D7-885F-C619D640AFBC}" destId="{A64577E4-39F2-491F-A513-10EF5F58FE6C}" srcOrd="0" destOrd="0" presId="urn:microsoft.com/office/officeart/2018/2/layout/IconCircleList"/>
    <dgm:cxn modelId="{98B19CFB-BBA6-4344-BD3C-EA94A804367C}" srcId="{9C7A7FE5-2277-4963-991B-5CFF74D9223F}" destId="{AA074229-4672-4652-AD7F-1FE578A50FF4}" srcOrd="3" destOrd="0" parTransId="{D25F05F4-E1DB-42D6-89FF-3C47A602D17F}" sibTransId="{C2747681-27BB-41A1-9923-8B19B739D27D}"/>
    <dgm:cxn modelId="{E5003554-F2FE-4AF8-8BC2-DC389DB832EC}" type="presParOf" srcId="{B0C7ECF5-1B13-4C37-9FE6-E6308F5C98CC}" destId="{AAE8D0A3-D341-4457-8DD7-ED1ED5D3FC06}" srcOrd="0" destOrd="0" presId="urn:microsoft.com/office/officeart/2018/2/layout/IconCircleList"/>
    <dgm:cxn modelId="{3CA0088C-6F02-4263-88B0-A248C750FE71}" type="presParOf" srcId="{AAE8D0A3-D341-4457-8DD7-ED1ED5D3FC06}" destId="{6E3F9019-CE4F-4BE6-992D-123AA83D876B}" srcOrd="0" destOrd="0" presId="urn:microsoft.com/office/officeart/2018/2/layout/IconCircleList"/>
    <dgm:cxn modelId="{E77D02DB-66D6-44FB-8E63-CD3A9EDD8508}" type="presParOf" srcId="{6E3F9019-CE4F-4BE6-992D-123AA83D876B}" destId="{32A85707-F104-47E7-900B-F0D34D21A959}" srcOrd="0" destOrd="0" presId="urn:microsoft.com/office/officeart/2018/2/layout/IconCircleList"/>
    <dgm:cxn modelId="{C877FEDE-A2E8-488F-BFAD-605618D2687C}" type="presParOf" srcId="{6E3F9019-CE4F-4BE6-992D-123AA83D876B}" destId="{FFAB870C-E6CC-4C0E-A156-E40177DF005C}" srcOrd="1" destOrd="0" presId="urn:microsoft.com/office/officeart/2018/2/layout/IconCircleList"/>
    <dgm:cxn modelId="{B944D6AF-FA49-4478-B243-489B0C34718C}" type="presParOf" srcId="{6E3F9019-CE4F-4BE6-992D-123AA83D876B}" destId="{5CEE9F16-895F-48A1-9DE0-EF357FA2983A}" srcOrd="2" destOrd="0" presId="urn:microsoft.com/office/officeart/2018/2/layout/IconCircleList"/>
    <dgm:cxn modelId="{30768EE0-9EC4-44DB-B822-180E23FB7B79}" type="presParOf" srcId="{6E3F9019-CE4F-4BE6-992D-123AA83D876B}" destId="{A763E57A-ADA4-4341-BD14-AD730D4C54AD}" srcOrd="3" destOrd="0" presId="urn:microsoft.com/office/officeart/2018/2/layout/IconCircleList"/>
    <dgm:cxn modelId="{ABD3D7A7-F389-4929-B8DB-54EF9AD541CD}" type="presParOf" srcId="{AAE8D0A3-D341-4457-8DD7-ED1ED5D3FC06}" destId="{93F17FAA-51D1-4FB1-9348-88FC695A8321}" srcOrd="1" destOrd="0" presId="urn:microsoft.com/office/officeart/2018/2/layout/IconCircleList"/>
    <dgm:cxn modelId="{3DA4FF6D-62D3-4A60-99DD-FA178EC55761}" type="presParOf" srcId="{AAE8D0A3-D341-4457-8DD7-ED1ED5D3FC06}" destId="{6790F020-2A86-481A-8291-8DEF18BB0F63}" srcOrd="2" destOrd="0" presId="urn:microsoft.com/office/officeart/2018/2/layout/IconCircleList"/>
    <dgm:cxn modelId="{16A1C0E5-C262-4929-89F9-F204245785B1}" type="presParOf" srcId="{6790F020-2A86-481A-8291-8DEF18BB0F63}" destId="{82BD344D-64E0-4060-AD18-67E81752737C}" srcOrd="0" destOrd="0" presId="urn:microsoft.com/office/officeart/2018/2/layout/IconCircleList"/>
    <dgm:cxn modelId="{E692EF68-8CE7-460D-9E76-FB7B793C74D0}" type="presParOf" srcId="{6790F020-2A86-481A-8291-8DEF18BB0F63}" destId="{EB9187D6-44A4-48E4-AB77-7C3FC68022B6}" srcOrd="1" destOrd="0" presId="urn:microsoft.com/office/officeart/2018/2/layout/IconCircleList"/>
    <dgm:cxn modelId="{65D6B304-EB06-4713-ADC2-311DEE608614}" type="presParOf" srcId="{6790F020-2A86-481A-8291-8DEF18BB0F63}" destId="{7CB151EF-7CFC-4768-A927-60B66EDBCA56}" srcOrd="2" destOrd="0" presId="urn:microsoft.com/office/officeart/2018/2/layout/IconCircleList"/>
    <dgm:cxn modelId="{149795C7-1FAD-40F6-A97E-A8A9C102060F}" type="presParOf" srcId="{6790F020-2A86-481A-8291-8DEF18BB0F63}" destId="{12FEA0B7-0C91-45CD-B5C4-27B8932BCD60}" srcOrd="3" destOrd="0" presId="urn:microsoft.com/office/officeart/2018/2/layout/IconCircleList"/>
    <dgm:cxn modelId="{ABE7F588-D89D-4314-884E-295263F2A488}" type="presParOf" srcId="{AAE8D0A3-D341-4457-8DD7-ED1ED5D3FC06}" destId="{A64577E4-39F2-491F-A513-10EF5F58FE6C}" srcOrd="3" destOrd="0" presId="urn:microsoft.com/office/officeart/2018/2/layout/IconCircleList"/>
    <dgm:cxn modelId="{AF48E30A-367C-4BE3-9A30-157A3F3B82B8}" type="presParOf" srcId="{AAE8D0A3-D341-4457-8DD7-ED1ED5D3FC06}" destId="{8C27F3C0-8F3E-45AA-8CFF-9226521F2FB0}" srcOrd="4" destOrd="0" presId="urn:microsoft.com/office/officeart/2018/2/layout/IconCircleList"/>
    <dgm:cxn modelId="{919DCB73-ED53-4C0A-A4F2-D3C3E4F837DC}" type="presParOf" srcId="{8C27F3C0-8F3E-45AA-8CFF-9226521F2FB0}" destId="{62FE6E4A-DED7-489F-A036-62E805E58F7E}" srcOrd="0" destOrd="0" presId="urn:microsoft.com/office/officeart/2018/2/layout/IconCircleList"/>
    <dgm:cxn modelId="{555E5185-A276-45CD-A954-61B637CE67E6}" type="presParOf" srcId="{8C27F3C0-8F3E-45AA-8CFF-9226521F2FB0}" destId="{626DC30D-BF5A-4E6E-B1B9-6872A787E9C1}" srcOrd="1" destOrd="0" presId="urn:microsoft.com/office/officeart/2018/2/layout/IconCircleList"/>
    <dgm:cxn modelId="{F526BF18-DD54-4555-9BFA-52BD2E5A094B}" type="presParOf" srcId="{8C27F3C0-8F3E-45AA-8CFF-9226521F2FB0}" destId="{8184FF9D-0255-4A6D-B07E-B2B27A2156BD}" srcOrd="2" destOrd="0" presId="urn:microsoft.com/office/officeart/2018/2/layout/IconCircleList"/>
    <dgm:cxn modelId="{AB533565-53FA-4AD1-81E1-5F9200D9840B}" type="presParOf" srcId="{8C27F3C0-8F3E-45AA-8CFF-9226521F2FB0}" destId="{6B3AE642-AF2C-4C42-B70E-2DFEF6D98EB4}" srcOrd="3" destOrd="0" presId="urn:microsoft.com/office/officeart/2018/2/layout/IconCircleList"/>
    <dgm:cxn modelId="{20B17D3E-1E18-4393-B631-ADDCC0270CA6}" type="presParOf" srcId="{AAE8D0A3-D341-4457-8DD7-ED1ED5D3FC06}" destId="{2F195111-A8B7-4EBD-AAC4-ED132019BF8C}" srcOrd="5" destOrd="0" presId="urn:microsoft.com/office/officeart/2018/2/layout/IconCircleList"/>
    <dgm:cxn modelId="{3B7B1A1A-7F92-40FC-97D1-A5E3E6CD7E3E}" type="presParOf" srcId="{AAE8D0A3-D341-4457-8DD7-ED1ED5D3FC06}" destId="{127732F4-AED0-493C-B1C0-8CB894E51504}" srcOrd="6" destOrd="0" presId="urn:microsoft.com/office/officeart/2018/2/layout/IconCircleList"/>
    <dgm:cxn modelId="{2A393F68-8D39-4A8D-8FCE-3ADC58F4D9E4}" type="presParOf" srcId="{127732F4-AED0-493C-B1C0-8CB894E51504}" destId="{292D304A-62FF-4B94-A4D2-AC57EB8FC717}" srcOrd="0" destOrd="0" presId="urn:microsoft.com/office/officeart/2018/2/layout/IconCircleList"/>
    <dgm:cxn modelId="{7CDB6416-BD9A-4C81-89E6-7732ED3CC2D3}" type="presParOf" srcId="{127732F4-AED0-493C-B1C0-8CB894E51504}" destId="{19CDFB18-49A9-4A16-826E-B4DDD753F80B}" srcOrd="1" destOrd="0" presId="urn:microsoft.com/office/officeart/2018/2/layout/IconCircleList"/>
    <dgm:cxn modelId="{1ACA9D36-6C15-4246-B7AC-F4AA1A1EBC91}" type="presParOf" srcId="{127732F4-AED0-493C-B1C0-8CB894E51504}" destId="{385DFBD5-6226-47F1-80CC-5E3C51EA2AC6}" srcOrd="2" destOrd="0" presId="urn:microsoft.com/office/officeart/2018/2/layout/IconCircleList"/>
    <dgm:cxn modelId="{169FF288-4C98-4B4C-BFDB-A7E2DA53A4DD}" type="presParOf" srcId="{127732F4-AED0-493C-B1C0-8CB894E51504}" destId="{6B828EF8-C98C-4CF0-8207-5628A6D9C6BF}" srcOrd="3" destOrd="0" presId="urn:microsoft.com/office/officeart/2018/2/layout/IconCircleList"/>
    <dgm:cxn modelId="{D692BC6E-28F1-4AD3-833B-66F4A305BDDC}" type="presParOf" srcId="{AAE8D0A3-D341-4457-8DD7-ED1ED5D3FC06}" destId="{AB72E098-B6C4-4949-BD10-3EAAF01CD286}" srcOrd="7" destOrd="0" presId="urn:microsoft.com/office/officeart/2018/2/layout/IconCircleList"/>
    <dgm:cxn modelId="{D4D99DC7-8570-49EC-83DF-DCC2EBADBD7D}" type="presParOf" srcId="{AAE8D0A3-D341-4457-8DD7-ED1ED5D3FC06}" destId="{C97170DD-2536-4711-A72F-8CF39F6BA044}" srcOrd="8" destOrd="0" presId="urn:microsoft.com/office/officeart/2018/2/layout/IconCircleList"/>
    <dgm:cxn modelId="{4F890485-54BA-4AA9-AA77-437AE3591FCF}" type="presParOf" srcId="{C97170DD-2536-4711-A72F-8CF39F6BA044}" destId="{FC5B6451-8165-4AFD-B35D-B30088F42DB7}" srcOrd="0" destOrd="0" presId="urn:microsoft.com/office/officeart/2018/2/layout/IconCircleList"/>
    <dgm:cxn modelId="{5685C9D8-16CA-4A2F-A6B0-B4ED5F29363B}" type="presParOf" srcId="{C97170DD-2536-4711-A72F-8CF39F6BA044}" destId="{5F7EA28E-1F5D-4172-8FAA-F6427A4305A6}" srcOrd="1" destOrd="0" presId="urn:microsoft.com/office/officeart/2018/2/layout/IconCircleList"/>
    <dgm:cxn modelId="{3AC1200C-890A-4CA7-8CF6-C974B7193D58}" type="presParOf" srcId="{C97170DD-2536-4711-A72F-8CF39F6BA044}" destId="{2833A4B0-7A3A-4BEA-B1F4-8B34513217A5}" srcOrd="2" destOrd="0" presId="urn:microsoft.com/office/officeart/2018/2/layout/IconCircleList"/>
    <dgm:cxn modelId="{331C2BC9-7A39-4B2A-80BB-CF612861EBF6}" type="presParOf" srcId="{C97170DD-2536-4711-A72F-8CF39F6BA044}" destId="{61925E58-0DA0-48AF-B535-B5E6B0F4B578}" srcOrd="3" destOrd="0" presId="urn:microsoft.com/office/officeart/2018/2/layout/IconCircleList"/>
    <dgm:cxn modelId="{40D95358-F35D-40EC-8B98-79A2D2818D38}" type="presParOf" srcId="{AAE8D0A3-D341-4457-8DD7-ED1ED5D3FC06}" destId="{FE02094B-BD39-4F3D-9BFB-396CB30465CF}" srcOrd="9" destOrd="0" presId="urn:microsoft.com/office/officeart/2018/2/layout/IconCircleList"/>
    <dgm:cxn modelId="{3E7D66B0-3677-4807-9966-9CB3442FF36B}" type="presParOf" srcId="{AAE8D0A3-D341-4457-8DD7-ED1ED5D3FC06}" destId="{50043628-4746-40B5-8F77-7714D724F62E}" srcOrd="10" destOrd="0" presId="urn:microsoft.com/office/officeart/2018/2/layout/IconCircleList"/>
    <dgm:cxn modelId="{3F01EC12-28E9-4893-AC33-0AD14A2FBDC5}" type="presParOf" srcId="{50043628-4746-40B5-8F77-7714D724F62E}" destId="{63581BC8-721A-4E79-BA3F-3A67202749DE}" srcOrd="0" destOrd="0" presId="urn:microsoft.com/office/officeart/2018/2/layout/IconCircleList"/>
    <dgm:cxn modelId="{3F0EFC5E-F4F8-44C4-82CE-85B69C30CA67}" type="presParOf" srcId="{50043628-4746-40B5-8F77-7714D724F62E}" destId="{9B2CFCFA-7704-486E-904F-28C62439B2B1}" srcOrd="1" destOrd="0" presId="urn:microsoft.com/office/officeart/2018/2/layout/IconCircleList"/>
    <dgm:cxn modelId="{7A2B44D7-D647-4CC2-BA52-9F924A50ADAD}" type="presParOf" srcId="{50043628-4746-40B5-8F77-7714D724F62E}" destId="{3A656BE1-C110-40CE-A580-76DF0A00E8A6}" srcOrd="2" destOrd="0" presId="urn:microsoft.com/office/officeart/2018/2/layout/IconCircleList"/>
    <dgm:cxn modelId="{183A31D5-D4F8-4DF4-8B37-A8F9D835D367}" type="presParOf" srcId="{50043628-4746-40B5-8F77-7714D724F62E}" destId="{269B71F4-0BAD-40CA-8103-E0C6961B147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454877-B00F-4B1C-B856-30828DD521EE}" type="doc">
      <dgm:prSet loTypeId="urn:microsoft.com/office/officeart/2005/8/layout/chevron1" loCatId="process" qsTypeId="urn:microsoft.com/office/officeart/2005/8/quickstyle/simple1" qsCatId="simple" csTypeId="urn:microsoft.com/office/officeart/2005/8/colors/accent1_2" csCatId="accent1" phldr="1"/>
      <dgm:spPr/>
    </dgm:pt>
    <dgm:pt modelId="{B6F96F54-02EF-444D-A96F-1CAB8C786F3A}">
      <dgm:prSet phldrT="[Text]"/>
      <dgm:spPr>
        <a:solidFill>
          <a:schemeClr val="bg1">
            <a:lumMod val="75000"/>
          </a:schemeClr>
        </a:solidFill>
      </dgm:spPr>
      <dgm:t>
        <a:bodyPr/>
        <a:lstStyle/>
        <a:p>
          <a:r>
            <a:rPr lang="en-US"/>
            <a:t>Application</a:t>
          </a:r>
        </a:p>
      </dgm:t>
    </dgm:pt>
    <dgm:pt modelId="{67EF1890-287D-4627-99F1-CFC5CB8C0F7F}" type="parTrans" cxnId="{58DE9582-697C-44A2-A92E-0563E10BB5EE}">
      <dgm:prSet/>
      <dgm:spPr/>
      <dgm:t>
        <a:bodyPr/>
        <a:lstStyle/>
        <a:p>
          <a:endParaRPr lang="en-US"/>
        </a:p>
      </dgm:t>
    </dgm:pt>
    <dgm:pt modelId="{043DCEC1-71CD-4A2E-B9E3-25EBD0938053}" type="sibTrans" cxnId="{58DE9582-697C-44A2-A92E-0563E10BB5EE}">
      <dgm:prSet/>
      <dgm:spPr/>
      <dgm:t>
        <a:bodyPr/>
        <a:lstStyle/>
        <a:p>
          <a:endParaRPr lang="en-US"/>
        </a:p>
      </dgm:t>
    </dgm:pt>
    <dgm:pt modelId="{351FFBC7-2E98-433A-A410-F93BA9F3DC02}">
      <dgm:prSet phldrT="[Text]"/>
      <dgm:spPr>
        <a:solidFill>
          <a:schemeClr val="bg1">
            <a:lumMod val="75000"/>
          </a:schemeClr>
        </a:solidFill>
      </dgm:spPr>
      <dgm:t>
        <a:bodyPr/>
        <a:lstStyle/>
        <a:p>
          <a:r>
            <a:rPr lang="en-US"/>
            <a:t>Self-Assessment </a:t>
          </a:r>
        </a:p>
      </dgm:t>
    </dgm:pt>
    <dgm:pt modelId="{D2E9A4E6-434E-4BB1-BF2E-5E41D4D22E28}" type="parTrans" cxnId="{0328A643-2EAB-49A6-9BE8-310D24A40EB5}">
      <dgm:prSet/>
      <dgm:spPr/>
      <dgm:t>
        <a:bodyPr/>
        <a:lstStyle/>
        <a:p>
          <a:endParaRPr lang="en-US"/>
        </a:p>
      </dgm:t>
    </dgm:pt>
    <dgm:pt modelId="{34A388D3-B280-4869-BB95-149B6DA2C34E}" type="sibTrans" cxnId="{0328A643-2EAB-49A6-9BE8-310D24A40EB5}">
      <dgm:prSet/>
      <dgm:spPr/>
      <dgm:t>
        <a:bodyPr/>
        <a:lstStyle/>
        <a:p>
          <a:endParaRPr lang="en-US"/>
        </a:p>
      </dgm:t>
    </dgm:pt>
    <dgm:pt modelId="{FC0DF919-901A-4EB9-9D9C-2A28089E7F13}">
      <dgm:prSet phldrT="[Text]"/>
      <dgm:spPr>
        <a:solidFill>
          <a:srgbClr val="0F435B"/>
        </a:solidFill>
      </dgm:spPr>
      <dgm:t>
        <a:bodyPr/>
        <a:lstStyle/>
        <a:p>
          <a:r>
            <a:rPr lang="en-US" dirty="0"/>
            <a:t>Facility</a:t>
          </a:r>
        </a:p>
        <a:p>
          <a:r>
            <a:rPr lang="en-US" dirty="0"/>
            <a:t>Visit</a:t>
          </a:r>
        </a:p>
      </dgm:t>
    </dgm:pt>
    <dgm:pt modelId="{86F02B74-816D-465C-8B2F-C2E048480F9A}" type="parTrans" cxnId="{76B16355-6117-426C-840D-E93B12094825}">
      <dgm:prSet/>
      <dgm:spPr/>
      <dgm:t>
        <a:bodyPr/>
        <a:lstStyle/>
        <a:p>
          <a:endParaRPr lang="en-US"/>
        </a:p>
      </dgm:t>
    </dgm:pt>
    <dgm:pt modelId="{02835A5C-8ECA-4708-A188-BDC5698657E8}" type="sibTrans" cxnId="{76B16355-6117-426C-840D-E93B12094825}">
      <dgm:prSet/>
      <dgm:spPr/>
      <dgm:t>
        <a:bodyPr/>
        <a:lstStyle/>
        <a:p>
          <a:endParaRPr lang="en-US"/>
        </a:p>
      </dgm:t>
    </dgm:pt>
    <dgm:pt modelId="{C3A7610E-9292-481D-875B-C28FC8497272}">
      <dgm:prSet phldrT="[Text]"/>
      <dgm:spPr>
        <a:solidFill>
          <a:schemeClr val="bg1">
            <a:lumMod val="75000"/>
          </a:schemeClr>
        </a:solidFill>
      </dgm:spPr>
      <dgm:t>
        <a:bodyPr/>
        <a:lstStyle/>
        <a:p>
          <a:r>
            <a:rPr lang="en-US"/>
            <a:t>Determination</a:t>
          </a:r>
        </a:p>
      </dgm:t>
    </dgm:pt>
    <dgm:pt modelId="{2B5EB673-40B5-4A37-AD90-8AEEC7F99D88}" type="parTrans" cxnId="{BC2DB666-6E51-4FDB-BA55-74CDEE77DC34}">
      <dgm:prSet/>
      <dgm:spPr/>
      <dgm:t>
        <a:bodyPr/>
        <a:lstStyle/>
        <a:p>
          <a:endParaRPr lang="en-US"/>
        </a:p>
      </dgm:t>
    </dgm:pt>
    <dgm:pt modelId="{CE7AA9D2-48C1-4C62-9D1B-BC94D5BFB693}" type="sibTrans" cxnId="{BC2DB666-6E51-4FDB-BA55-74CDEE77DC34}">
      <dgm:prSet/>
      <dgm:spPr/>
      <dgm:t>
        <a:bodyPr/>
        <a:lstStyle/>
        <a:p>
          <a:endParaRPr lang="en-US"/>
        </a:p>
      </dgm:t>
    </dgm:pt>
    <dgm:pt modelId="{830010BE-DB06-4400-861D-996FAD5509D0}" type="pres">
      <dgm:prSet presAssocID="{20454877-B00F-4B1C-B856-30828DD521EE}" presName="Name0" presStyleCnt="0">
        <dgm:presLayoutVars>
          <dgm:dir/>
          <dgm:animLvl val="lvl"/>
          <dgm:resizeHandles val="exact"/>
        </dgm:presLayoutVars>
      </dgm:prSet>
      <dgm:spPr/>
    </dgm:pt>
    <dgm:pt modelId="{0F11AD3F-26B9-4CF8-A480-7F4A8212AF59}" type="pres">
      <dgm:prSet presAssocID="{B6F96F54-02EF-444D-A96F-1CAB8C786F3A}" presName="parTxOnly" presStyleLbl="node1" presStyleIdx="0" presStyleCnt="4">
        <dgm:presLayoutVars>
          <dgm:chMax val="0"/>
          <dgm:chPref val="0"/>
          <dgm:bulletEnabled val="1"/>
        </dgm:presLayoutVars>
      </dgm:prSet>
      <dgm:spPr/>
    </dgm:pt>
    <dgm:pt modelId="{1AD0A6FD-7CD5-4AB1-AA1D-5F14231B89E5}" type="pres">
      <dgm:prSet presAssocID="{043DCEC1-71CD-4A2E-B9E3-25EBD0938053}" presName="parTxOnlySpace" presStyleCnt="0"/>
      <dgm:spPr/>
    </dgm:pt>
    <dgm:pt modelId="{881AA25D-B790-4C2F-8B95-414E3D138FF2}" type="pres">
      <dgm:prSet presAssocID="{351FFBC7-2E98-433A-A410-F93BA9F3DC02}" presName="parTxOnly" presStyleLbl="node1" presStyleIdx="1" presStyleCnt="4">
        <dgm:presLayoutVars>
          <dgm:chMax val="0"/>
          <dgm:chPref val="0"/>
          <dgm:bulletEnabled val="1"/>
        </dgm:presLayoutVars>
      </dgm:prSet>
      <dgm:spPr/>
    </dgm:pt>
    <dgm:pt modelId="{EB50C663-4069-4744-940D-B8A8CA51803C}" type="pres">
      <dgm:prSet presAssocID="{34A388D3-B280-4869-BB95-149B6DA2C34E}" presName="parTxOnlySpace" presStyleCnt="0"/>
      <dgm:spPr/>
    </dgm:pt>
    <dgm:pt modelId="{E4F09429-EF4D-4F64-A101-66B3CF4B8590}" type="pres">
      <dgm:prSet presAssocID="{FC0DF919-901A-4EB9-9D9C-2A28089E7F13}" presName="parTxOnly" presStyleLbl="node1" presStyleIdx="2" presStyleCnt="4">
        <dgm:presLayoutVars>
          <dgm:chMax val="0"/>
          <dgm:chPref val="0"/>
          <dgm:bulletEnabled val="1"/>
        </dgm:presLayoutVars>
      </dgm:prSet>
      <dgm:spPr/>
    </dgm:pt>
    <dgm:pt modelId="{A0FFFBF2-BFF6-4A0D-BAF0-4E62D855A5F3}" type="pres">
      <dgm:prSet presAssocID="{02835A5C-8ECA-4708-A188-BDC5698657E8}" presName="parTxOnlySpace" presStyleCnt="0"/>
      <dgm:spPr/>
    </dgm:pt>
    <dgm:pt modelId="{6626F017-A0B7-4714-8428-AFE6117583C2}" type="pres">
      <dgm:prSet presAssocID="{C3A7610E-9292-481D-875B-C28FC8497272}" presName="parTxOnly" presStyleLbl="node1" presStyleIdx="3" presStyleCnt="4">
        <dgm:presLayoutVars>
          <dgm:chMax val="0"/>
          <dgm:chPref val="0"/>
          <dgm:bulletEnabled val="1"/>
        </dgm:presLayoutVars>
      </dgm:prSet>
      <dgm:spPr/>
    </dgm:pt>
  </dgm:ptLst>
  <dgm:cxnLst>
    <dgm:cxn modelId="{0C9CCF0D-96EE-40C2-BDDD-D7964E20E7D4}" type="presOf" srcId="{351FFBC7-2E98-433A-A410-F93BA9F3DC02}" destId="{881AA25D-B790-4C2F-8B95-414E3D138FF2}" srcOrd="0" destOrd="0" presId="urn:microsoft.com/office/officeart/2005/8/layout/chevron1"/>
    <dgm:cxn modelId="{0328A643-2EAB-49A6-9BE8-310D24A40EB5}" srcId="{20454877-B00F-4B1C-B856-30828DD521EE}" destId="{351FFBC7-2E98-433A-A410-F93BA9F3DC02}" srcOrd="1" destOrd="0" parTransId="{D2E9A4E6-434E-4BB1-BF2E-5E41D4D22E28}" sibTransId="{34A388D3-B280-4869-BB95-149B6DA2C34E}"/>
    <dgm:cxn modelId="{BC2DB666-6E51-4FDB-BA55-74CDEE77DC34}" srcId="{20454877-B00F-4B1C-B856-30828DD521EE}" destId="{C3A7610E-9292-481D-875B-C28FC8497272}" srcOrd="3" destOrd="0" parTransId="{2B5EB673-40B5-4A37-AD90-8AEEC7F99D88}" sibTransId="{CE7AA9D2-48C1-4C62-9D1B-BC94D5BFB693}"/>
    <dgm:cxn modelId="{8D258767-A0AB-44E0-9C80-9939F065AC25}" type="presOf" srcId="{B6F96F54-02EF-444D-A96F-1CAB8C786F3A}" destId="{0F11AD3F-26B9-4CF8-A480-7F4A8212AF59}" srcOrd="0" destOrd="0" presId="urn:microsoft.com/office/officeart/2005/8/layout/chevron1"/>
    <dgm:cxn modelId="{D1402A6D-9BF7-46BB-97CB-C0E5B46DDE4C}" type="presOf" srcId="{FC0DF919-901A-4EB9-9D9C-2A28089E7F13}" destId="{E4F09429-EF4D-4F64-A101-66B3CF4B8590}" srcOrd="0" destOrd="0" presId="urn:microsoft.com/office/officeart/2005/8/layout/chevron1"/>
    <dgm:cxn modelId="{76B16355-6117-426C-840D-E93B12094825}" srcId="{20454877-B00F-4B1C-B856-30828DD521EE}" destId="{FC0DF919-901A-4EB9-9D9C-2A28089E7F13}" srcOrd="2" destOrd="0" parTransId="{86F02B74-816D-465C-8B2F-C2E048480F9A}" sibTransId="{02835A5C-8ECA-4708-A188-BDC5698657E8}"/>
    <dgm:cxn modelId="{58DE9582-697C-44A2-A92E-0563E10BB5EE}" srcId="{20454877-B00F-4B1C-B856-30828DD521EE}" destId="{B6F96F54-02EF-444D-A96F-1CAB8C786F3A}" srcOrd="0" destOrd="0" parTransId="{67EF1890-287D-4627-99F1-CFC5CB8C0F7F}" sibTransId="{043DCEC1-71CD-4A2E-B9E3-25EBD0938053}"/>
    <dgm:cxn modelId="{2172C59A-266C-49BE-AE0B-EEEC576C8F6A}" type="presOf" srcId="{20454877-B00F-4B1C-B856-30828DD521EE}" destId="{830010BE-DB06-4400-861D-996FAD5509D0}" srcOrd="0" destOrd="0" presId="urn:microsoft.com/office/officeart/2005/8/layout/chevron1"/>
    <dgm:cxn modelId="{10283DB2-8CD1-4B8A-A22E-E4039C690B25}" type="presOf" srcId="{C3A7610E-9292-481D-875B-C28FC8497272}" destId="{6626F017-A0B7-4714-8428-AFE6117583C2}" srcOrd="0" destOrd="0" presId="urn:microsoft.com/office/officeart/2005/8/layout/chevron1"/>
    <dgm:cxn modelId="{3E23F8B9-F60C-4443-9A71-0B62A48AD55C}" type="presParOf" srcId="{830010BE-DB06-4400-861D-996FAD5509D0}" destId="{0F11AD3F-26B9-4CF8-A480-7F4A8212AF59}" srcOrd="0" destOrd="0" presId="urn:microsoft.com/office/officeart/2005/8/layout/chevron1"/>
    <dgm:cxn modelId="{B16A01F4-1A27-4AA1-B15C-9B501E5DA813}" type="presParOf" srcId="{830010BE-DB06-4400-861D-996FAD5509D0}" destId="{1AD0A6FD-7CD5-4AB1-AA1D-5F14231B89E5}" srcOrd="1" destOrd="0" presId="urn:microsoft.com/office/officeart/2005/8/layout/chevron1"/>
    <dgm:cxn modelId="{00785485-A119-47D8-B9C4-F0728BD95C5D}" type="presParOf" srcId="{830010BE-DB06-4400-861D-996FAD5509D0}" destId="{881AA25D-B790-4C2F-8B95-414E3D138FF2}" srcOrd="2" destOrd="0" presId="urn:microsoft.com/office/officeart/2005/8/layout/chevron1"/>
    <dgm:cxn modelId="{CF16B9F8-6961-40A8-BB2F-48F8BEF7FCB6}" type="presParOf" srcId="{830010BE-DB06-4400-861D-996FAD5509D0}" destId="{EB50C663-4069-4744-940D-B8A8CA51803C}" srcOrd="3" destOrd="0" presId="urn:microsoft.com/office/officeart/2005/8/layout/chevron1"/>
    <dgm:cxn modelId="{6D437D5A-7EBB-42C7-A56D-3CB19D5E612C}" type="presParOf" srcId="{830010BE-DB06-4400-861D-996FAD5509D0}" destId="{E4F09429-EF4D-4F64-A101-66B3CF4B8590}" srcOrd="4" destOrd="0" presId="urn:microsoft.com/office/officeart/2005/8/layout/chevron1"/>
    <dgm:cxn modelId="{E0365180-019F-4095-8F46-1CD03A704751}" type="presParOf" srcId="{830010BE-DB06-4400-861D-996FAD5509D0}" destId="{A0FFFBF2-BFF6-4A0D-BAF0-4E62D855A5F3}" srcOrd="5" destOrd="0" presId="urn:microsoft.com/office/officeart/2005/8/layout/chevron1"/>
    <dgm:cxn modelId="{DC0A2F5C-F5F2-4E61-A63B-F526C303B975}" type="presParOf" srcId="{830010BE-DB06-4400-861D-996FAD5509D0}" destId="{6626F017-A0B7-4714-8428-AFE6117583C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C6CD83-7746-4CED-B5C4-3F3C31B81206}"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50AB9665-56C8-4BBD-B6DE-7C920E033458}">
      <dgm:prSet phldrT="[Text]"/>
      <dgm:spPr>
        <a:solidFill>
          <a:srgbClr val="0F435B"/>
        </a:solidFill>
      </dgm:spPr>
      <dgm:t>
        <a:bodyPr/>
        <a:lstStyle/>
        <a:p>
          <a:r>
            <a:rPr lang="en-US"/>
            <a:t>Dates</a:t>
          </a:r>
        </a:p>
      </dgm:t>
    </dgm:pt>
    <dgm:pt modelId="{CD814261-3AAF-436B-ACAB-013F13D52643}" type="parTrans" cxnId="{FCE7C36A-CA3A-4A24-BC9D-E66652B84688}">
      <dgm:prSet/>
      <dgm:spPr/>
      <dgm:t>
        <a:bodyPr/>
        <a:lstStyle/>
        <a:p>
          <a:endParaRPr lang="en-US"/>
        </a:p>
      </dgm:t>
    </dgm:pt>
    <dgm:pt modelId="{EC641627-2D9D-4D47-99B4-B02869167CFF}" type="sibTrans" cxnId="{FCE7C36A-CA3A-4A24-BC9D-E66652B84688}">
      <dgm:prSet/>
      <dgm:spPr/>
      <dgm:t>
        <a:bodyPr/>
        <a:lstStyle/>
        <a:p>
          <a:endParaRPr lang="en-US"/>
        </a:p>
      </dgm:t>
    </dgm:pt>
    <dgm:pt modelId="{4A26E52D-B31B-470A-9DB0-9ED78AF4D1E9}">
      <dgm:prSet phldrT="[Text]"/>
      <dgm:spPr>
        <a:ln>
          <a:solidFill>
            <a:srgbClr val="0F435B"/>
          </a:solidFill>
        </a:ln>
      </dgm:spPr>
      <dgm:t>
        <a:bodyPr/>
        <a:lstStyle/>
        <a:p>
          <a:r>
            <a:rPr lang="en-US"/>
            <a:t>15 potential dates</a:t>
          </a:r>
        </a:p>
      </dgm:t>
    </dgm:pt>
    <dgm:pt modelId="{5DF93619-0664-49A9-B747-03903EE21E4E}" type="parTrans" cxnId="{DF1B0F79-7BDF-470B-9F5F-713302372FCD}">
      <dgm:prSet/>
      <dgm:spPr/>
      <dgm:t>
        <a:bodyPr/>
        <a:lstStyle/>
        <a:p>
          <a:endParaRPr lang="en-US"/>
        </a:p>
      </dgm:t>
    </dgm:pt>
    <dgm:pt modelId="{1396FFEB-CC4C-400F-B4CA-ABBEE81B134D}" type="sibTrans" cxnId="{DF1B0F79-7BDF-470B-9F5F-713302372FCD}">
      <dgm:prSet/>
      <dgm:spPr/>
      <dgm:t>
        <a:bodyPr/>
        <a:lstStyle/>
        <a:p>
          <a:endParaRPr lang="en-US"/>
        </a:p>
      </dgm:t>
    </dgm:pt>
    <dgm:pt modelId="{3397B005-49A2-494E-8BE7-CCB0EC84BC8C}">
      <dgm:prSet phldrT="[Text]"/>
      <dgm:spPr>
        <a:ln>
          <a:solidFill>
            <a:srgbClr val="0F435B"/>
          </a:solidFill>
        </a:ln>
      </dgm:spPr>
      <dgm:t>
        <a:bodyPr/>
        <a:lstStyle/>
        <a:p>
          <a:r>
            <a:rPr lang="en-US"/>
            <a:t>80-120 days</a:t>
          </a:r>
        </a:p>
      </dgm:t>
    </dgm:pt>
    <dgm:pt modelId="{4F17E90E-C8E2-4D71-A4FF-431C7C7BBC53}" type="parTrans" cxnId="{9B90C55E-6885-44B3-8D0F-E442FF30A6D1}">
      <dgm:prSet/>
      <dgm:spPr/>
      <dgm:t>
        <a:bodyPr/>
        <a:lstStyle/>
        <a:p>
          <a:endParaRPr lang="en-US"/>
        </a:p>
      </dgm:t>
    </dgm:pt>
    <dgm:pt modelId="{42630D96-E0DE-4B12-8C85-E9411139F079}" type="sibTrans" cxnId="{9B90C55E-6885-44B3-8D0F-E442FF30A6D1}">
      <dgm:prSet/>
      <dgm:spPr/>
      <dgm:t>
        <a:bodyPr/>
        <a:lstStyle/>
        <a:p>
          <a:endParaRPr lang="en-US"/>
        </a:p>
      </dgm:t>
    </dgm:pt>
    <dgm:pt modelId="{0520A678-F0B7-479A-B5F5-BAC8FE0AFBFF}">
      <dgm:prSet phldrT="[Text]"/>
      <dgm:spPr>
        <a:solidFill>
          <a:srgbClr val="5D9731"/>
        </a:solidFill>
        <a:ln>
          <a:solidFill>
            <a:srgbClr val="5D9731"/>
          </a:solidFill>
        </a:ln>
      </dgm:spPr>
      <dgm:t>
        <a:bodyPr/>
        <a:lstStyle/>
        <a:p>
          <a:r>
            <a:rPr lang="en-US"/>
            <a:t>Surveyors</a:t>
          </a:r>
        </a:p>
      </dgm:t>
    </dgm:pt>
    <dgm:pt modelId="{5AA8F09A-7623-4BA1-99CC-7A8DBAE2115C}" type="parTrans" cxnId="{4BF1BACB-A5B5-4FBD-8DB7-C534EB90F98E}">
      <dgm:prSet/>
      <dgm:spPr/>
      <dgm:t>
        <a:bodyPr/>
        <a:lstStyle/>
        <a:p>
          <a:endParaRPr lang="en-US"/>
        </a:p>
      </dgm:t>
    </dgm:pt>
    <dgm:pt modelId="{86878A71-EEDA-4E7D-B605-5C50F4BA1A42}" type="sibTrans" cxnId="{4BF1BACB-A5B5-4FBD-8DB7-C534EB90F98E}">
      <dgm:prSet/>
      <dgm:spPr/>
      <dgm:t>
        <a:bodyPr/>
        <a:lstStyle/>
        <a:p>
          <a:endParaRPr lang="en-US"/>
        </a:p>
      </dgm:t>
    </dgm:pt>
    <dgm:pt modelId="{14D34AB0-B054-4893-A316-5CD527773788}">
      <dgm:prSet phldrT="[Text]"/>
      <dgm:spPr>
        <a:ln>
          <a:solidFill>
            <a:srgbClr val="5D9731"/>
          </a:solidFill>
        </a:ln>
      </dgm:spPr>
      <dgm:t>
        <a:bodyPr/>
        <a:lstStyle/>
        <a:p>
          <a:r>
            <a:rPr lang="en-US"/>
            <a:t>Availability</a:t>
          </a:r>
        </a:p>
      </dgm:t>
    </dgm:pt>
    <dgm:pt modelId="{F9873FC2-6792-4578-ADEE-6FA4DAC2165D}" type="parTrans" cxnId="{615648A8-0131-42E5-BC3E-7E0DA209A631}">
      <dgm:prSet/>
      <dgm:spPr/>
      <dgm:t>
        <a:bodyPr/>
        <a:lstStyle/>
        <a:p>
          <a:endParaRPr lang="en-US"/>
        </a:p>
      </dgm:t>
    </dgm:pt>
    <dgm:pt modelId="{1F670F51-AA82-4C45-9DB7-D49B559C20E6}" type="sibTrans" cxnId="{615648A8-0131-42E5-BC3E-7E0DA209A631}">
      <dgm:prSet/>
      <dgm:spPr/>
      <dgm:t>
        <a:bodyPr/>
        <a:lstStyle/>
        <a:p>
          <a:endParaRPr lang="en-US"/>
        </a:p>
      </dgm:t>
    </dgm:pt>
    <dgm:pt modelId="{F78C6109-9395-4644-8CBD-016902669E85}">
      <dgm:prSet phldrT="[Text]"/>
      <dgm:spPr>
        <a:ln>
          <a:solidFill>
            <a:srgbClr val="5D9731"/>
          </a:solidFill>
        </a:ln>
      </dgm:spPr>
      <dgm:t>
        <a:bodyPr/>
        <a:lstStyle/>
        <a:p>
          <a:r>
            <a:rPr lang="en-US"/>
            <a:t>Familiarity</a:t>
          </a:r>
        </a:p>
      </dgm:t>
    </dgm:pt>
    <dgm:pt modelId="{0A6ECD42-1982-4D6B-97DB-F15880FED00E}" type="parTrans" cxnId="{BB0D9558-8A12-4BAE-BFBE-7A803AA42771}">
      <dgm:prSet/>
      <dgm:spPr/>
      <dgm:t>
        <a:bodyPr/>
        <a:lstStyle/>
        <a:p>
          <a:endParaRPr lang="en-US"/>
        </a:p>
      </dgm:t>
    </dgm:pt>
    <dgm:pt modelId="{ADEF2355-4493-4E89-9EB1-B16F1721ED6D}" type="sibTrans" cxnId="{BB0D9558-8A12-4BAE-BFBE-7A803AA42771}">
      <dgm:prSet/>
      <dgm:spPr/>
      <dgm:t>
        <a:bodyPr/>
        <a:lstStyle/>
        <a:p>
          <a:endParaRPr lang="en-US"/>
        </a:p>
      </dgm:t>
    </dgm:pt>
    <dgm:pt modelId="{21CC7966-1BDC-4FA3-8E2A-31A47A248D25}">
      <dgm:prSet phldrT="[Text]"/>
      <dgm:spPr>
        <a:solidFill>
          <a:srgbClr val="BF9000"/>
        </a:solidFill>
        <a:ln>
          <a:solidFill>
            <a:srgbClr val="BF9000"/>
          </a:solidFill>
        </a:ln>
      </dgm:spPr>
      <dgm:t>
        <a:bodyPr/>
        <a:lstStyle/>
        <a:p>
          <a:r>
            <a:rPr lang="en-US"/>
            <a:t>Preparations</a:t>
          </a:r>
        </a:p>
      </dgm:t>
    </dgm:pt>
    <dgm:pt modelId="{23E5C2F3-FAA3-4989-A181-B3BC03DD7CD3}" type="parTrans" cxnId="{3516EE0D-1572-46A0-B6EB-6BFA6E6E11D0}">
      <dgm:prSet/>
      <dgm:spPr/>
      <dgm:t>
        <a:bodyPr/>
        <a:lstStyle/>
        <a:p>
          <a:endParaRPr lang="en-US"/>
        </a:p>
      </dgm:t>
    </dgm:pt>
    <dgm:pt modelId="{32E6595D-10F2-42BA-AB55-CA53C14A8DCC}" type="sibTrans" cxnId="{3516EE0D-1572-46A0-B6EB-6BFA6E6E11D0}">
      <dgm:prSet/>
      <dgm:spPr/>
      <dgm:t>
        <a:bodyPr/>
        <a:lstStyle/>
        <a:p>
          <a:endParaRPr lang="en-US"/>
        </a:p>
      </dgm:t>
    </dgm:pt>
    <dgm:pt modelId="{1355E9A8-851F-44D4-889E-FA22F9E386AB}">
      <dgm:prSet phldrT="[Text]"/>
      <dgm:spPr>
        <a:ln>
          <a:solidFill>
            <a:srgbClr val="BF9000"/>
          </a:solidFill>
        </a:ln>
      </dgm:spPr>
      <dgm:t>
        <a:bodyPr/>
        <a:lstStyle/>
        <a:p>
          <a:r>
            <a:rPr lang="en-US"/>
            <a:t>Materials</a:t>
          </a:r>
        </a:p>
      </dgm:t>
    </dgm:pt>
    <dgm:pt modelId="{24BB02D0-1276-4762-A83E-72D8F3231E41}" type="parTrans" cxnId="{359CA699-814E-4031-ACC2-FF5FD54DCBF1}">
      <dgm:prSet/>
      <dgm:spPr/>
      <dgm:t>
        <a:bodyPr/>
        <a:lstStyle/>
        <a:p>
          <a:endParaRPr lang="en-US"/>
        </a:p>
      </dgm:t>
    </dgm:pt>
    <dgm:pt modelId="{725E2076-A907-487F-A88D-722EF3FDFA9B}" type="sibTrans" cxnId="{359CA699-814E-4031-ACC2-FF5FD54DCBF1}">
      <dgm:prSet/>
      <dgm:spPr/>
      <dgm:t>
        <a:bodyPr/>
        <a:lstStyle/>
        <a:p>
          <a:endParaRPr lang="en-US"/>
        </a:p>
      </dgm:t>
    </dgm:pt>
    <dgm:pt modelId="{56C52C57-9599-4FAD-8C31-5C766DD470CF}">
      <dgm:prSet phldrT="[Text]"/>
      <dgm:spPr>
        <a:ln>
          <a:solidFill>
            <a:srgbClr val="BF9000"/>
          </a:solidFill>
        </a:ln>
      </dgm:spPr>
      <dgm:t>
        <a:bodyPr/>
        <a:lstStyle/>
        <a:p>
          <a:r>
            <a:rPr lang="en-US"/>
            <a:t>Teleconference with ASTRO staff</a:t>
          </a:r>
        </a:p>
      </dgm:t>
    </dgm:pt>
    <dgm:pt modelId="{28B5FF8D-A3B0-44CE-A2E2-2B26661EC523}" type="parTrans" cxnId="{8B91A78D-DA41-472E-8F30-1AA746FB8052}">
      <dgm:prSet/>
      <dgm:spPr/>
      <dgm:t>
        <a:bodyPr/>
        <a:lstStyle/>
        <a:p>
          <a:endParaRPr lang="en-US"/>
        </a:p>
      </dgm:t>
    </dgm:pt>
    <dgm:pt modelId="{1E838700-54B4-4409-A42F-A9C0BB2F781D}" type="sibTrans" cxnId="{8B91A78D-DA41-472E-8F30-1AA746FB8052}">
      <dgm:prSet/>
      <dgm:spPr/>
      <dgm:t>
        <a:bodyPr/>
        <a:lstStyle/>
        <a:p>
          <a:endParaRPr lang="en-US"/>
        </a:p>
      </dgm:t>
    </dgm:pt>
    <dgm:pt modelId="{2476ED17-F5F7-481E-9230-750256112E81}">
      <dgm:prSet phldrT="[Text]"/>
      <dgm:spPr>
        <a:ln>
          <a:solidFill>
            <a:srgbClr val="5D9731"/>
          </a:solidFill>
        </a:ln>
      </dgm:spPr>
      <dgm:t>
        <a:bodyPr/>
        <a:lstStyle/>
        <a:p>
          <a:r>
            <a:rPr lang="en-US"/>
            <a:t>Distance</a:t>
          </a:r>
        </a:p>
      </dgm:t>
    </dgm:pt>
    <dgm:pt modelId="{817BB827-BAA1-4789-A6E7-CCCCC715BDC5}" type="parTrans" cxnId="{DA266633-2ADB-4CF8-8288-6DFE8775B350}">
      <dgm:prSet/>
      <dgm:spPr/>
      <dgm:t>
        <a:bodyPr/>
        <a:lstStyle/>
        <a:p>
          <a:endParaRPr lang="en-US"/>
        </a:p>
      </dgm:t>
    </dgm:pt>
    <dgm:pt modelId="{04BDB602-390B-4EB3-8E5A-58A018906644}" type="sibTrans" cxnId="{DA266633-2ADB-4CF8-8288-6DFE8775B350}">
      <dgm:prSet/>
      <dgm:spPr/>
      <dgm:t>
        <a:bodyPr/>
        <a:lstStyle/>
        <a:p>
          <a:endParaRPr lang="en-US"/>
        </a:p>
      </dgm:t>
    </dgm:pt>
    <dgm:pt modelId="{2EFA7CBD-207F-4E84-9D91-B9955EDFF628}">
      <dgm:prSet phldrT="[Text]"/>
      <dgm:spPr>
        <a:ln>
          <a:solidFill>
            <a:srgbClr val="5D9731"/>
          </a:solidFill>
        </a:ln>
      </dgm:spPr>
      <dgm:t>
        <a:bodyPr/>
        <a:lstStyle/>
        <a:p>
          <a:r>
            <a:rPr lang="en-US"/>
            <a:t>COI</a:t>
          </a:r>
        </a:p>
      </dgm:t>
    </dgm:pt>
    <dgm:pt modelId="{BD46559D-5F58-4AA3-A51F-E2A48FC29385}" type="parTrans" cxnId="{625C6B71-860C-4F19-B134-034E116BD170}">
      <dgm:prSet/>
      <dgm:spPr/>
      <dgm:t>
        <a:bodyPr/>
        <a:lstStyle/>
        <a:p>
          <a:endParaRPr lang="en-US"/>
        </a:p>
      </dgm:t>
    </dgm:pt>
    <dgm:pt modelId="{06D67056-9A8A-489F-8EB5-AA0726E409B7}" type="sibTrans" cxnId="{625C6B71-860C-4F19-B134-034E116BD170}">
      <dgm:prSet/>
      <dgm:spPr/>
      <dgm:t>
        <a:bodyPr/>
        <a:lstStyle/>
        <a:p>
          <a:endParaRPr lang="en-US"/>
        </a:p>
      </dgm:t>
    </dgm:pt>
    <dgm:pt modelId="{1A899F4E-C94D-45CB-A7C1-5A75DDEF6B19}" type="pres">
      <dgm:prSet presAssocID="{B3C6CD83-7746-4CED-B5C4-3F3C31B81206}" presName="linearFlow" presStyleCnt="0">
        <dgm:presLayoutVars>
          <dgm:dir/>
          <dgm:animLvl val="lvl"/>
          <dgm:resizeHandles val="exact"/>
        </dgm:presLayoutVars>
      </dgm:prSet>
      <dgm:spPr/>
    </dgm:pt>
    <dgm:pt modelId="{6859C29E-4F45-4653-9E3E-795B59A9AB08}" type="pres">
      <dgm:prSet presAssocID="{50AB9665-56C8-4BBD-B6DE-7C920E033458}" presName="composite" presStyleCnt="0"/>
      <dgm:spPr/>
    </dgm:pt>
    <dgm:pt modelId="{3B4E293A-ED91-4468-9F4D-5A1E5098F3B4}" type="pres">
      <dgm:prSet presAssocID="{50AB9665-56C8-4BBD-B6DE-7C920E033458}" presName="parentText" presStyleLbl="alignNode1" presStyleIdx="0" presStyleCnt="3">
        <dgm:presLayoutVars>
          <dgm:chMax val="1"/>
          <dgm:bulletEnabled val="1"/>
        </dgm:presLayoutVars>
      </dgm:prSet>
      <dgm:spPr/>
    </dgm:pt>
    <dgm:pt modelId="{99762D21-5C20-47F9-998E-4E0F860276A5}" type="pres">
      <dgm:prSet presAssocID="{50AB9665-56C8-4BBD-B6DE-7C920E033458}" presName="descendantText" presStyleLbl="alignAcc1" presStyleIdx="0" presStyleCnt="3">
        <dgm:presLayoutVars>
          <dgm:bulletEnabled val="1"/>
        </dgm:presLayoutVars>
      </dgm:prSet>
      <dgm:spPr/>
    </dgm:pt>
    <dgm:pt modelId="{D5D546A9-0F81-4BF3-825D-06EF585C2483}" type="pres">
      <dgm:prSet presAssocID="{EC641627-2D9D-4D47-99B4-B02869167CFF}" presName="sp" presStyleCnt="0"/>
      <dgm:spPr/>
    </dgm:pt>
    <dgm:pt modelId="{3461B8C5-2903-4F8B-8135-0972AD990F2A}" type="pres">
      <dgm:prSet presAssocID="{0520A678-F0B7-479A-B5F5-BAC8FE0AFBFF}" presName="composite" presStyleCnt="0"/>
      <dgm:spPr/>
    </dgm:pt>
    <dgm:pt modelId="{D27EAB51-1D07-4A2D-9AD7-FC2784E947BB}" type="pres">
      <dgm:prSet presAssocID="{0520A678-F0B7-479A-B5F5-BAC8FE0AFBFF}" presName="parentText" presStyleLbl="alignNode1" presStyleIdx="1" presStyleCnt="3">
        <dgm:presLayoutVars>
          <dgm:chMax val="1"/>
          <dgm:bulletEnabled val="1"/>
        </dgm:presLayoutVars>
      </dgm:prSet>
      <dgm:spPr/>
    </dgm:pt>
    <dgm:pt modelId="{F358E680-E1D7-4A3B-98DF-40C54F5B4CB9}" type="pres">
      <dgm:prSet presAssocID="{0520A678-F0B7-479A-B5F5-BAC8FE0AFBFF}" presName="descendantText" presStyleLbl="alignAcc1" presStyleIdx="1" presStyleCnt="3" custScaleX="100355">
        <dgm:presLayoutVars>
          <dgm:bulletEnabled val="1"/>
        </dgm:presLayoutVars>
      </dgm:prSet>
      <dgm:spPr/>
    </dgm:pt>
    <dgm:pt modelId="{95478CCF-0842-476F-A292-B23C52EF0616}" type="pres">
      <dgm:prSet presAssocID="{86878A71-EEDA-4E7D-B605-5C50F4BA1A42}" presName="sp" presStyleCnt="0"/>
      <dgm:spPr/>
    </dgm:pt>
    <dgm:pt modelId="{DB4FC19E-CC15-4FC6-9DBA-C6EE9564E581}" type="pres">
      <dgm:prSet presAssocID="{21CC7966-1BDC-4FA3-8E2A-31A47A248D25}" presName="composite" presStyleCnt="0"/>
      <dgm:spPr/>
    </dgm:pt>
    <dgm:pt modelId="{C8DE968B-6A4C-4EBF-8BA8-139E22FD5B4D}" type="pres">
      <dgm:prSet presAssocID="{21CC7966-1BDC-4FA3-8E2A-31A47A248D25}" presName="parentText" presStyleLbl="alignNode1" presStyleIdx="2" presStyleCnt="3">
        <dgm:presLayoutVars>
          <dgm:chMax val="1"/>
          <dgm:bulletEnabled val="1"/>
        </dgm:presLayoutVars>
      </dgm:prSet>
      <dgm:spPr/>
    </dgm:pt>
    <dgm:pt modelId="{939CDF84-5569-40B0-88E8-DDA110B5B09E}" type="pres">
      <dgm:prSet presAssocID="{21CC7966-1BDC-4FA3-8E2A-31A47A248D25}" presName="descendantText" presStyleLbl="alignAcc1" presStyleIdx="2" presStyleCnt="3">
        <dgm:presLayoutVars>
          <dgm:bulletEnabled val="1"/>
        </dgm:presLayoutVars>
      </dgm:prSet>
      <dgm:spPr/>
    </dgm:pt>
  </dgm:ptLst>
  <dgm:cxnLst>
    <dgm:cxn modelId="{3516EE0D-1572-46A0-B6EB-6BFA6E6E11D0}" srcId="{B3C6CD83-7746-4CED-B5C4-3F3C31B81206}" destId="{21CC7966-1BDC-4FA3-8E2A-31A47A248D25}" srcOrd="2" destOrd="0" parTransId="{23E5C2F3-FAA3-4989-A181-B3BC03DD7CD3}" sibTransId="{32E6595D-10F2-42BA-AB55-CA53C14A8DCC}"/>
    <dgm:cxn modelId="{AE6D971A-2D90-49B3-8EE6-FBA16EB55058}" type="presOf" srcId="{14D34AB0-B054-4893-A316-5CD527773788}" destId="{F358E680-E1D7-4A3B-98DF-40C54F5B4CB9}" srcOrd="0" destOrd="0" presId="urn:microsoft.com/office/officeart/2005/8/layout/chevron2"/>
    <dgm:cxn modelId="{4078921C-E5D3-4DC0-9A45-C1D0B7A13CCD}" type="presOf" srcId="{B3C6CD83-7746-4CED-B5C4-3F3C31B81206}" destId="{1A899F4E-C94D-45CB-A7C1-5A75DDEF6B19}" srcOrd="0" destOrd="0" presId="urn:microsoft.com/office/officeart/2005/8/layout/chevron2"/>
    <dgm:cxn modelId="{CAE86920-501B-4353-89A6-3E00AA1FEE33}" type="presOf" srcId="{50AB9665-56C8-4BBD-B6DE-7C920E033458}" destId="{3B4E293A-ED91-4468-9F4D-5A1E5098F3B4}" srcOrd="0" destOrd="0" presId="urn:microsoft.com/office/officeart/2005/8/layout/chevron2"/>
    <dgm:cxn modelId="{7B156D28-5791-46D9-8422-0C6B178DE3A5}" type="presOf" srcId="{3397B005-49A2-494E-8BE7-CCB0EC84BC8C}" destId="{99762D21-5C20-47F9-998E-4E0F860276A5}" srcOrd="0" destOrd="1" presId="urn:microsoft.com/office/officeart/2005/8/layout/chevron2"/>
    <dgm:cxn modelId="{DA266633-2ADB-4CF8-8288-6DFE8775B350}" srcId="{0520A678-F0B7-479A-B5F5-BAC8FE0AFBFF}" destId="{2476ED17-F5F7-481E-9230-750256112E81}" srcOrd="1" destOrd="0" parTransId="{817BB827-BAA1-4789-A6E7-CCCCC715BDC5}" sibTransId="{04BDB602-390B-4EB3-8E5A-58A018906644}"/>
    <dgm:cxn modelId="{9B90C55E-6885-44B3-8D0F-E442FF30A6D1}" srcId="{50AB9665-56C8-4BBD-B6DE-7C920E033458}" destId="{3397B005-49A2-494E-8BE7-CCB0EC84BC8C}" srcOrd="1" destOrd="0" parTransId="{4F17E90E-C8E2-4D71-A4FF-431C7C7BBC53}" sibTransId="{42630D96-E0DE-4B12-8C85-E9411139F079}"/>
    <dgm:cxn modelId="{5423FF45-091E-430F-A191-26D221EA6E34}" type="presOf" srcId="{56C52C57-9599-4FAD-8C31-5C766DD470CF}" destId="{939CDF84-5569-40B0-88E8-DDA110B5B09E}" srcOrd="0" destOrd="1" presId="urn:microsoft.com/office/officeart/2005/8/layout/chevron2"/>
    <dgm:cxn modelId="{FCE7C36A-CA3A-4A24-BC9D-E66652B84688}" srcId="{B3C6CD83-7746-4CED-B5C4-3F3C31B81206}" destId="{50AB9665-56C8-4BBD-B6DE-7C920E033458}" srcOrd="0" destOrd="0" parTransId="{CD814261-3AAF-436B-ACAB-013F13D52643}" sibTransId="{EC641627-2D9D-4D47-99B4-B02869167CFF}"/>
    <dgm:cxn modelId="{0F49EA6C-923D-4C17-A465-1E6DADE74E81}" type="presOf" srcId="{21CC7966-1BDC-4FA3-8E2A-31A47A248D25}" destId="{C8DE968B-6A4C-4EBF-8BA8-139E22FD5B4D}" srcOrd="0" destOrd="0" presId="urn:microsoft.com/office/officeart/2005/8/layout/chevron2"/>
    <dgm:cxn modelId="{6B2E886D-1C07-4A70-8BBE-EFEC30B7003D}" type="presOf" srcId="{1355E9A8-851F-44D4-889E-FA22F9E386AB}" destId="{939CDF84-5569-40B0-88E8-DDA110B5B09E}" srcOrd="0" destOrd="0" presId="urn:microsoft.com/office/officeart/2005/8/layout/chevron2"/>
    <dgm:cxn modelId="{625C6B71-860C-4F19-B134-034E116BD170}" srcId="{0520A678-F0B7-479A-B5F5-BAC8FE0AFBFF}" destId="{2EFA7CBD-207F-4E84-9D91-B9955EDFF628}" srcOrd="2" destOrd="0" parTransId="{BD46559D-5F58-4AA3-A51F-E2A48FC29385}" sibTransId="{06D67056-9A8A-489F-8EB5-AA0726E409B7}"/>
    <dgm:cxn modelId="{342C7B58-22B7-4107-B0BF-9B1746B9A126}" type="presOf" srcId="{F78C6109-9395-4644-8CBD-016902669E85}" destId="{F358E680-E1D7-4A3B-98DF-40C54F5B4CB9}" srcOrd="0" destOrd="3" presId="urn:microsoft.com/office/officeart/2005/8/layout/chevron2"/>
    <dgm:cxn modelId="{BB0D9558-8A12-4BAE-BFBE-7A803AA42771}" srcId="{0520A678-F0B7-479A-B5F5-BAC8FE0AFBFF}" destId="{F78C6109-9395-4644-8CBD-016902669E85}" srcOrd="3" destOrd="0" parTransId="{0A6ECD42-1982-4D6B-97DB-F15880FED00E}" sibTransId="{ADEF2355-4493-4E89-9EB1-B16F1721ED6D}"/>
    <dgm:cxn modelId="{DF1B0F79-7BDF-470B-9F5F-713302372FCD}" srcId="{50AB9665-56C8-4BBD-B6DE-7C920E033458}" destId="{4A26E52D-B31B-470A-9DB0-9ED78AF4D1E9}" srcOrd="0" destOrd="0" parTransId="{5DF93619-0664-49A9-B747-03903EE21E4E}" sibTransId="{1396FFEB-CC4C-400F-B4CA-ABBEE81B134D}"/>
    <dgm:cxn modelId="{EAF88E7B-6E24-48E2-ABC6-281B48012127}" type="presOf" srcId="{0520A678-F0B7-479A-B5F5-BAC8FE0AFBFF}" destId="{D27EAB51-1D07-4A2D-9AD7-FC2784E947BB}" srcOrd="0" destOrd="0" presId="urn:microsoft.com/office/officeart/2005/8/layout/chevron2"/>
    <dgm:cxn modelId="{F4313F8B-AD9E-4C1B-A6A3-A022BCC27F93}" type="presOf" srcId="{4A26E52D-B31B-470A-9DB0-9ED78AF4D1E9}" destId="{99762D21-5C20-47F9-998E-4E0F860276A5}" srcOrd="0" destOrd="0" presId="urn:microsoft.com/office/officeart/2005/8/layout/chevron2"/>
    <dgm:cxn modelId="{8B91A78D-DA41-472E-8F30-1AA746FB8052}" srcId="{21CC7966-1BDC-4FA3-8E2A-31A47A248D25}" destId="{56C52C57-9599-4FAD-8C31-5C766DD470CF}" srcOrd="1" destOrd="0" parTransId="{28B5FF8D-A3B0-44CE-A2E2-2B26661EC523}" sibTransId="{1E838700-54B4-4409-A42F-A9C0BB2F781D}"/>
    <dgm:cxn modelId="{359CA699-814E-4031-ACC2-FF5FD54DCBF1}" srcId="{21CC7966-1BDC-4FA3-8E2A-31A47A248D25}" destId="{1355E9A8-851F-44D4-889E-FA22F9E386AB}" srcOrd="0" destOrd="0" parTransId="{24BB02D0-1276-4762-A83E-72D8F3231E41}" sibTransId="{725E2076-A907-487F-A88D-722EF3FDFA9B}"/>
    <dgm:cxn modelId="{7F991BA2-9348-4613-9275-CC9607478D77}" type="presOf" srcId="{2EFA7CBD-207F-4E84-9D91-B9955EDFF628}" destId="{F358E680-E1D7-4A3B-98DF-40C54F5B4CB9}" srcOrd="0" destOrd="2" presId="urn:microsoft.com/office/officeart/2005/8/layout/chevron2"/>
    <dgm:cxn modelId="{615648A8-0131-42E5-BC3E-7E0DA209A631}" srcId="{0520A678-F0B7-479A-B5F5-BAC8FE0AFBFF}" destId="{14D34AB0-B054-4893-A316-5CD527773788}" srcOrd="0" destOrd="0" parTransId="{F9873FC2-6792-4578-ADEE-6FA4DAC2165D}" sibTransId="{1F670F51-AA82-4C45-9DB7-D49B559C20E6}"/>
    <dgm:cxn modelId="{4BF1BACB-A5B5-4FBD-8DB7-C534EB90F98E}" srcId="{B3C6CD83-7746-4CED-B5C4-3F3C31B81206}" destId="{0520A678-F0B7-479A-B5F5-BAC8FE0AFBFF}" srcOrd="1" destOrd="0" parTransId="{5AA8F09A-7623-4BA1-99CC-7A8DBAE2115C}" sibTransId="{86878A71-EEDA-4E7D-B605-5C50F4BA1A42}"/>
    <dgm:cxn modelId="{3F8BD3ED-EAD7-4442-B519-ACC6FEE9C376}" type="presOf" srcId="{2476ED17-F5F7-481E-9230-750256112E81}" destId="{F358E680-E1D7-4A3B-98DF-40C54F5B4CB9}" srcOrd="0" destOrd="1" presId="urn:microsoft.com/office/officeart/2005/8/layout/chevron2"/>
    <dgm:cxn modelId="{23C6074C-164B-4D40-877F-C993F6B7C653}" type="presParOf" srcId="{1A899F4E-C94D-45CB-A7C1-5A75DDEF6B19}" destId="{6859C29E-4F45-4653-9E3E-795B59A9AB08}" srcOrd="0" destOrd="0" presId="urn:microsoft.com/office/officeart/2005/8/layout/chevron2"/>
    <dgm:cxn modelId="{A3DAA0A2-8CB4-4781-BAC7-FD194F41989F}" type="presParOf" srcId="{6859C29E-4F45-4653-9E3E-795B59A9AB08}" destId="{3B4E293A-ED91-4468-9F4D-5A1E5098F3B4}" srcOrd="0" destOrd="0" presId="urn:microsoft.com/office/officeart/2005/8/layout/chevron2"/>
    <dgm:cxn modelId="{46B708D1-A9F0-471B-83F4-2C4C99142B5E}" type="presParOf" srcId="{6859C29E-4F45-4653-9E3E-795B59A9AB08}" destId="{99762D21-5C20-47F9-998E-4E0F860276A5}" srcOrd="1" destOrd="0" presId="urn:microsoft.com/office/officeart/2005/8/layout/chevron2"/>
    <dgm:cxn modelId="{5A9BB412-51E1-434E-B386-99EA68348FC0}" type="presParOf" srcId="{1A899F4E-C94D-45CB-A7C1-5A75DDEF6B19}" destId="{D5D546A9-0F81-4BF3-825D-06EF585C2483}" srcOrd="1" destOrd="0" presId="urn:microsoft.com/office/officeart/2005/8/layout/chevron2"/>
    <dgm:cxn modelId="{D151E47B-6E74-478A-882A-3FFE52C2B0A5}" type="presParOf" srcId="{1A899F4E-C94D-45CB-A7C1-5A75DDEF6B19}" destId="{3461B8C5-2903-4F8B-8135-0972AD990F2A}" srcOrd="2" destOrd="0" presId="urn:microsoft.com/office/officeart/2005/8/layout/chevron2"/>
    <dgm:cxn modelId="{BD601FF4-A2A9-4853-99A3-14852CF9F6C1}" type="presParOf" srcId="{3461B8C5-2903-4F8B-8135-0972AD990F2A}" destId="{D27EAB51-1D07-4A2D-9AD7-FC2784E947BB}" srcOrd="0" destOrd="0" presId="urn:microsoft.com/office/officeart/2005/8/layout/chevron2"/>
    <dgm:cxn modelId="{FC8DFCDD-500C-45BC-AF22-37225C5E2027}" type="presParOf" srcId="{3461B8C5-2903-4F8B-8135-0972AD990F2A}" destId="{F358E680-E1D7-4A3B-98DF-40C54F5B4CB9}" srcOrd="1" destOrd="0" presId="urn:microsoft.com/office/officeart/2005/8/layout/chevron2"/>
    <dgm:cxn modelId="{B797C148-3334-498F-A1EB-E377CF03647A}" type="presParOf" srcId="{1A899F4E-C94D-45CB-A7C1-5A75DDEF6B19}" destId="{95478CCF-0842-476F-A292-B23C52EF0616}" srcOrd="3" destOrd="0" presId="urn:microsoft.com/office/officeart/2005/8/layout/chevron2"/>
    <dgm:cxn modelId="{E4E13FED-54EA-4CDD-A824-D84A501A62A8}" type="presParOf" srcId="{1A899F4E-C94D-45CB-A7C1-5A75DDEF6B19}" destId="{DB4FC19E-CC15-4FC6-9DBA-C6EE9564E581}" srcOrd="4" destOrd="0" presId="urn:microsoft.com/office/officeart/2005/8/layout/chevron2"/>
    <dgm:cxn modelId="{1ED951CC-CDAD-4B7F-9A26-F1208E21DC25}" type="presParOf" srcId="{DB4FC19E-CC15-4FC6-9DBA-C6EE9564E581}" destId="{C8DE968B-6A4C-4EBF-8BA8-139E22FD5B4D}" srcOrd="0" destOrd="0" presId="urn:microsoft.com/office/officeart/2005/8/layout/chevron2"/>
    <dgm:cxn modelId="{00402AAB-4241-4397-A9EB-C11C9F55E6DF}" type="presParOf" srcId="{DB4FC19E-CC15-4FC6-9DBA-C6EE9564E581}" destId="{939CDF84-5569-40B0-88E8-DDA110B5B09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454877-B00F-4B1C-B856-30828DD521EE}" type="doc">
      <dgm:prSet loTypeId="urn:microsoft.com/office/officeart/2005/8/layout/chevron1" loCatId="process" qsTypeId="urn:microsoft.com/office/officeart/2005/8/quickstyle/simple1" qsCatId="simple" csTypeId="urn:microsoft.com/office/officeart/2005/8/colors/accent1_2" csCatId="accent1" phldr="1"/>
      <dgm:spPr/>
    </dgm:pt>
    <dgm:pt modelId="{B6F96F54-02EF-444D-A96F-1CAB8C786F3A}">
      <dgm:prSet phldrT="[Text]"/>
      <dgm:spPr>
        <a:solidFill>
          <a:schemeClr val="bg1">
            <a:lumMod val="75000"/>
          </a:schemeClr>
        </a:solidFill>
      </dgm:spPr>
      <dgm:t>
        <a:bodyPr/>
        <a:lstStyle/>
        <a:p>
          <a:r>
            <a:rPr lang="en-US"/>
            <a:t>Application</a:t>
          </a:r>
        </a:p>
      </dgm:t>
    </dgm:pt>
    <dgm:pt modelId="{67EF1890-287D-4627-99F1-CFC5CB8C0F7F}" type="parTrans" cxnId="{58DE9582-697C-44A2-A92E-0563E10BB5EE}">
      <dgm:prSet/>
      <dgm:spPr/>
      <dgm:t>
        <a:bodyPr/>
        <a:lstStyle/>
        <a:p>
          <a:endParaRPr lang="en-US"/>
        </a:p>
      </dgm:t>
    </dgm:pt>
    <dgm:pt modelId="{043DCEC1-71CD-4A2E-B9E3-25EBD0938053}" type="sibTrans" cxnId="{58DE9582-697C-44A2-A92E-0563E10BB5EE}">
      <dgm:prSet/>
      <dgm:spPr/>
      <dgm:t>
        <a:bodyPr/>
        <a:lstStyle/>
        <a:p>
          <a:endParaRPr lang="en-US"/>
        </a:p>
      </dgm:t>
    </dgm:pt>
    <dgm:pt modelId="{351FFBC7-2E98-433A-A410-F93BA9F3DC02}">
      <dgm:prSet phldrT="[Text]"/>
      <dgm:spPr>
        <a:solidFill>
          <a:schemeClr val="bg1">
            <a:lumMod val="75000"/>
          </a:schemeClr>
        </a:solidFill>
      </dgm:spPr>
      <dgm:t>
        <a:bodyPr/>
        <a:lstStyle/>
        <a:p>
          <a:r>
            <a:rPr lang="en-US"/>
            <a:t>Self-Assessment </a:t>
          </a:r>
        </a:p>
      </dgm:t>
    </dgm:pt>
    <dgm:pt modelId="{D2E9A4E6-434E-4BB1-BF2E-5E41D4D22E28}" type="parTrans" cxnId="{0328A643-2EAB-49A6-9BE8-310D24A40EB5}">
      <dgm:prSet/>
      <dgm:spPr/>
      <dgm:t>
        <a:bodyPr/>
        <a:lstStyle/>
        <a:p>
          <a:endParaRPr lang="en-US"/>
        </a:p>
      </dgm:t>
    </dgm:pt>
    <dgm:pt modelId="{34A388D3-B280-4869-BB95-149B6DA2C34E}" type="sibTrans" cxnId="{0328A643-2EAB-49A6-9BE8-310D24A40EB5}">
      <dgm:prSet/>
      <dgm:spPr/>
      <dgm:t>
        <a:bodyPr/>
        <a:lstStyle/>
        <a:p>
          <a:endParaRPr lang="en-US"/>
        </a:p>
      </dgm:t>
    </dgm:pt>
    <dgm:pt modelId="{FC0DF919-901A-4EB9-9D9C-2A28089E7F13}">
      <dgm:prSet phldrT="[Text]"/>
      <dgm:spPr>
        <a:solidFill>
          <a:schemeClr val="bg1">
            <a:lumMod val="75000"/>
          </a:schemeClr>
        </a:solidFill>
      </dgm:spPr>
      <dgm:t>
        <a:bodyPr/>
        <a:lstStyle/>
        <a:p>
          <a:r>
            <a:rPr lang="en-US" dirty="0"/>
            <a:t>Facility</a:t>
          </a:r>
        </a:p>
        <a:p>
          <a:r>
            <a:rPr lang="en-US" dirty="0"/>
            <a:t>Visit</a:t>
          </a:r>
        </a:p>
      </dgm:t>
    </dgm:pt>
    <dgm:pt modelId="{86F02B74-816D-465C-8B2F-C2E048480F9A}" type="parTrans" cxnId="{76B16355-6117-426C-840D-E93B12094825}">
      <dgm:prSet/>
      <dgm:spPr/>
      <dgm:t>
        <a:bodyPr/>
        <a:lstStyle/>
        <a:p>
          <a:endParaRPr lang="en-US"/>
        </a:p>
      </dgm:t>
    </dgm:pt>
    <dgm:pt modelId="{02835A5C-8ECA-4708-A188-BDC5698657E8}" type="sibTrans" cxnId="{76B16355-6117-426C-840D-E93B12094825}">
      <dgm:prSet/>
      <dgm:spPr/>
      <dgm:t>
        <a:bodyPr/>
        <a:lstStyle/>
        <a:p>
          <a:endParaRPr lang="en-US"/>
        </a:p>
      </dgm:t>
    </dgm:pt>
    <dgm:pt modelId="{C3A7610E-9292-481D-875B-C28FC8497272}">
      <dgm:prSet phldrT="[Text]"/>
      <dgm:spPr>
        <a:solidFill>
          <a:srgbClr val="0F435B"/>
        </a:solidFill>
      </dgm:spPr>
      <dgm:t>
        <a:bodyPr/>
        <a:lstStyle/>
        <a:p>
          <a:r>
            <a:rPr lang="en-US"/>
            <a:t>Determination</a:t>
          </a:r>
        </a:p>
      </dgm:t>
    </dgm:pt>
    <dgm:pt modelId="{2B5EB673-40B5-4A37-AD90-8AEEC7F99D88}" type="parTrans" cxnId="{BC2DB666-6E51-4FDB-BA55-74CDEE77DC34}">
      <dgm:prSet/>
      <dgm:spPr/>
      <dgm:t>
        <a:bodyPr/>
        <a:lstStyle/>
        <a:p>
          <a:endParaRPr lang="en-US"/>
        </a:p>
      </dgm:t>
    </dgm:pt>
    <dgm:pt modelId="{CE7AA9D2-48C1-4C62-9D1B-BC94D5BFB693}" type="sibTrans" cxnId="{BC2DB666-6E51-4FDB-BA55-74CDEE77DC34}">
      <dgm:prSet/>
      <dgm:spPr/>
      <dgm:t>
        <a:bodyPr/>
        <a:lstStyle/>
        <a:p>
          <a:endParaRPr lang="en-US"/>
        </a:p>
      </dgm:t>
    </dgm:pt>
    <dgm:pt modelId="{830010BE-DB06-4400-861D-996FAD5509D0}" type="pres">
      <dgm:prSet presAssocID="{20454877-B00F-4B1C-B856-30828DD521EE}" presName="Name0" presStyleCnt="0">
        <dgm:presLayoutVars>
          <dgm:dir/>
          <dgm:animLvl val="lvl"/>
          <dgm:resizeHandles val="exact"/>
        </dgm:presLayoutVars>
      </dgm:prSet>
      <dgm:spPr/>
    </dgm:pt>
    <dgm:pt modelId="{0F11AD3F-26B9-4CF8-A480-7F4A8212AF59}" type="pres">
      <dgm:prSet presAssocID="{B6F96F54-02EF-444D-A96F-1CAB8C786F3A}" presName="parTxOnly" presStyleLbl="node1" presStyleIdx="0" presStyleCnt="4">
        <dgm:presLayoutVars>
          <dgm:chMax val="0"/>
          <dgm:chPref val="0"/>
          <dgm:bulletEnabled val="1"/>
        </dgm:presLayoutVars>
      </dgm:prSet>
      <dgm:spPr/>
    </dgm:pt>
    <dgm:pt modelId="{1AD0A6FD-7CD5-4AB1-AA1D-5F14231B89E5}" type="pres">
      <dgm:prSet presAssocID="{043DCEC1-71CD-4A2E-B9E3-25EBD0938053}" presName="parTxOnlySpace" presStyleCnt="0"/>
      <dgm:spPr/>
    </dgm:pt>
    <dgm:pt modelId="{881AA25D-B790-4C2F-8B95-414E3D138FF2}" type="pres">
      <dgm:prSet presAssocID="{351FFBC7-2E98-433A-A410-F93BA9F3DC02}" presName="parTxOnly" presStyleLbl="node1" presStyleIdx="1" presStyleCnt="4">
        <dgm:presLayoutVars>
          <dgm:chMax val="0"/>
          <dgm:chPref val="0"/>
          <dgm:bulletEnabled val="1"/>
        </dgm:presLayoutVars>
      </dgm:prSet>
      <dgm:spPr/>
    </dgm:pt>
    <dgm:pt modelId="{EB50C663-4069-4744-940D-B8A8CA51803C}" type="pres">
      <dgm:prSet presAssocID="{34A388D3-B280-4869-BB95-149B6DA2C34E}" presName="parTxOnlySpace" presStyleCnt="0"/>
      <dgm:spPr/>
    </dgm:pt>
    <dgm:pt modelId="{E4F09429-EF4D-4F64-A101-66B3CF4B8590}" type="pres">
      <dgm:prSet presAssocID="{FC0DF919-901A-4EB9-9D9C-2A28089E7F13}" presName="parTxOnly" presStyleLbl="node1" presStyleIdx="2" presStyleCnt="4">
        <dgm:presLayoutVars>
          <dgm:chMax val="0"/>
          <dgm:chPref val="0"/>
          <dgm:bulletEnabled val="1"/>
        </dgm:presLayoutVars>
      </dgm:prSet>
      <dgm:spPr/>
    </dgm:pt>
    <dgm:pt modelId="{A0FFFBF2-BFF6-4A0D-BAF0-4E62D855A5F3}" type="pres">
      <dgm:prSet presAssocID="{02835A5C-8ECA-4708-A188-BDC5698657E8}" presName="parTxOnlySpace" presStyleCnt="0"/>
      <dgm:spPr/>
    </dgm:pt>
    <dgm:pt modelId="{6626F017-A0B7-4714-8428-AFE6117583C2}" type="pres">
      <dgm:prSet presAssocID="{C3A7610E-9292-481D-875B-C28FC8497272}" presName="parTxOnly" presStyleLbl="node1" presStyleIdx="3" presStyleCnt="4">
        <dgm:presLayoutVars>
          <dgm:chMax val="0"/>
          <dgm:chPref val="0"/>
          <dgm:bulletEnabled val="1"/>
        </dgm:presLayoutVars>
      </dgm:prSet>
      <dgm:spPr/>
    </dgm:pt>
  </dgm:ptLst>
  <dgm:cxnLst>
    <dgm:cxn modelId="{0C9CCF0D-96EE-40C2-BDDD-D7964E20E7D4}" type="presOf" srcId="{351FFBC7-2E98-433A-A410-F93BA9F3DC02}" destId="{881AA25D-B790-4C2F-8B95-414E3D138FF2}" srcOrd="0" destOrd="0" presId="urn:microsoft.com/office/officeart/2005/8/layout/chevron1"/>
    <dgm:cxn modelId="{0328A643-2EAB-49A6-9BE8-310D24A40EB5}" srcId="{20454877-B00F-4B1C-B856-30828DD521EE}" destId="{351FFBC7-2E98-433A-A410-F93BA9F3DC02}" srcOrd="1" destOrd="0" parTransId="{D2E9A4E6-434E-4BB1-BF2E-5E41D4D22E28}" sibTransId="{34A388D3-B280-4869-BB95-149B6DA2C34E}"/>
    <dgm:cxn modelId="{BC2DB666-6E51-4FDB-BA55-74CDEE77DC34}" srcId="{20454877-B00F-4B1C-B856-30828DD521EE}" destId="{C3A7610E-9292-481D-875B-C28FC8497272}" srcOrd="3" destOrd="0" parTransId="{2B5EB673-40B5-4A37-AD90-8AEEC7F99D88}" sibTransId="{CE7AA9D2-48C1-4C62-9D1B-BC94D5BFB693}"/>
    <dgm:cxn modelId="{8D258767-A0AB-44E0-9C80-9939F065AC25}" type="presOf" srcId="{B6F96F54-02EF-444D-A96F-1CAB8C786F3A}" destId="{0F11AD3F-26B9-4CF8-A480-7F4A8212AF59}" srcOrd="0" destOrd="0" presId="urn:microsoft.com/office/officeart/2005/8/layout/chevron1"/>
    <dgm:cxn modelId="{D1402A6D-9BF7-46BB-97CB-C0E5B46DDE4C}" type="presOf" srcId="{FC0DF919-901A-4EB9-9D9C-2A28089E7F13}" destId="{E4F09429-EF4D-4F64-A101-66B3CF4B8590}" srcOrd="0" destOrd="0" presId="urn:microsoft.com/office/officeart/2005/8/layout/chevron1"/>
    <dgm:cxn modelId="{76B16355-6117-426C-840D-E93B12094825}" srcId="{20454877-B00F-4B1C-B856-30828DD521EE}" destId="{FC0DF919-901A-4EB9-9D9C-2A28089E7F13}" srcOrd="2" destOrd="0" parTransId="{86F02B74-816D-465C-8B2F-C2E048480F9A}" sibTransId="{02835A5C-8ECA-4708-A188-BDC5698657E8}"/>
    <dgm:cxn modelId="{58DE9582-697C-44A2-A92E-0563E10BB5EE}" srcId="{20454877-B00F-4B1C-B856-30828DD521EE}" destId="{B6F96F54-02EF-444D-A96F-1CAB8C786F3A}" srcOrd="0" destOrd="0" parTransId="{67EF1890-287D-4627-99F1-CFC5CB8C0F7F}" sibTransId="{043DCEC1-71CD-4A2E-B9E3-25EBD0938053}"/>
    <dgm:cxn modelId="{2172C59A-266C-49BE-AE0B-EEEC576C8F6A}" type="presOf" srcId="{20454877-B00F-4B1C-B856-30828DD521EE}" destId="{830010BE-DB06-4400-861D-996FAD5509D0}" srcOrd="0" destOrd="0" presId="urn:microsoft.com/office/officeart/2005/8/layout/chevron1"/>
    <dgm:cxn modelId="{10283DB2-8CD1-4B8A-A22E-E4039C690B25}" type="presOf" srcId="{C3A7610E-9292-481D-875B-C28FC8497272}" destId="{6626F017-A0B7-4714-8428-AFE6117583C2}" srcOrd="0" destOrd="0" presId="urn:microsoft.com/office/officeart/2005/8/layout/chevron1"/>
    <dgm:cxn modelId="{3E23F8B9-F60C-4443-9A71-0B62A48AD55C}" type="presParOf" srcId="{830010BE-DB06-4400-861D-996FAD5509D0}" destId="{0F11AD3F-26B9-4CF8-A480-7F4A8212AF59}" srcOrd="0" destOrd="0" presId="urn:microsoft.com/office/officeart/2005/8/layout/chevron1"/>
    <dgm:cxn modelId="{B16A01F4-1A27-4AA1-B15C-9B501E5DA813}" type="presParOf" srcId="{830010BE-DB06-4400-861D-996FAD5509D0}" destId="{1AD0A6FD-7CD5-4AB1-AA1D-5F14231B89E5}" srcOrd="1" destOrd="0" presId="urn:microsoft.com/office/officeart/2005/8/layout/chevron1"/>
    <dgm:cxn modelId="{00785485-A119-47D8-B9C4-F0728BD95C5D}" type="presParOf" srcId="{830010BE-DB06-4400-861D-996FAD5509D0}" destId="{881AA25D-B790-4C2F-8B95-414E3D138FF2}" srcOrd="2" destOrd="0" presId="urn:microsoft.com/office/officeart/2005/8/layout/chevron1"/>
    <dgm:cxn modelId="{CF16B9F8-6961-40A8-BB2F-48F8BEF7FCB6}" type="presParOf" srcId="{830010BE-DB06-4400-861D-996FAD5509D0}" destId="{EB50C663-4069-4744-940D-B8A8CA51803C}" srcOrd="3" destOrd="0" presId="urn:microsoft.com/office/officeart/2005/8/layout/chevron1"/>
    <dgm:cxn modelId="{6D437D5A-7EBB-42C7-A56D-3CB19D5E612C}" type="presParOf" srcId="{830010BE-DB06-4400-861D-996FAD5509D0}" destId="{E4F09429-EF4D-4F64-A101-66B3CF4B8590}" srcOrd="4" destOrd="0" presId="urn:microsoft.com/office/officeart/2005/8/layout/chevron1"/>
    <dgm:cxn modelId="{E0365180-019F-4095-8F46-1CD03A704751}" type="presParOf" srcId="{830010BE-DB06-4400-861D-996FAD5509D0}" destId="{A0FFFBF2-BFF6-4A0D-BAF0-4E62D855A5F3}" srcOrd="5" destOrd="0" presId="urn:microsoft.com/office/officeart/2005/8/layout/chevron1"/>
    <dgm:cxn modelId="{DC0A2F5C-F5F2-4E61-A63B-F526C303B975}" type="presParOf" srcId="{830010BE-DB06-4400-861D-996FAD5509D0}" destId="{6626F017-A0B7-4714-8428-AFE6117583C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70D24-4B74-4DD3-94C3-0377CA56843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2C1C299-DEFC-4F5E-A3EF-1D67FF871177}">
      <dgm:prSet/>
      <dgm:spPr/>
      <dgm:t>
        <a:bodyPr/>
        <a:lstStyle/>
        <a:p>
          <a:r>
            <a:rPr lang="en-US"/>
            <a:t>Culture of Safety</a:t>
          </a:r>
        </a:p>
      </dgm:t>
    </dgm:pt>
    <dgm:pt modelId="{BF378958-3086-49B4-A345-D3FCDBAEEF34}" type="parTrans" cxnId="{923A103D-5BB3-47B8-B5BC-C6ED65DEE6EE}">
      <dgm:prSet/>
      <dgm:spPr/>
      <dgm:t>
        <a:bodyPr/>
        <a:lstStyle/>
        <a:p>
          <a:endParaRPr lang="en-US"/>
        </a:p>
      </dgm:t>
    </dgm:pt>
    <dgm:pt modelId="{12B2085D-9E7F-421A-97CE-F7A9C43C02A4}" type="sibTrans" cxnId="{923A103D-5BB3-47B8-B5BC-C6ED65DEE6EE}">
      <dgm:prSet/>
      <dgm:spPr/>
      <dgm:t>
        <a:bodyPr/>
        <a:lstStyle/>
        <a:p>
          <a:endParaRPr lang="en-US"/>
        </a:p>
      </dgm:t>
    </dgm:pt>
    <dgm:pt modelId="{740371D2-32ED-48EF-948E-6BFB8E81A096}">
      <dgm:prSet/>
      <dgm:spPr/>
      <dgm:t>
        <a:bodyPr/>
        <a:lstStyle/>
        <a:p>
          <a:r>
            <a:rPr lang="en-US"/>
            <a:t>Clinical Safety</a:t>
          </a:r>
        </a:p>
      </dgm:t>
    </dgm:pt>
    <dgm:pt modelId="{B36E8E56-7FC6-4114-806B-751E803DA609}" type="parTrans" cxnId="{5F274670-CE68-4089-9F9B-494BA8958D55}">
      <dgm:prSet/>
      <dgm:spPr/>
      <dgm:t>
        <a:bodyPr/>
        <a:lstStyle/>
        <a:p>
          <a:endParaRPr lang="en-US"/>
        </a:p>
      </dgm:t>
    </dgm:pt>
    <dgm:pt modelId="{11AEE366-CFAB-429F-B2AF-39ED3C2B5AF1}" type="sibTrans" cxnId="{5F274670-CE68-4089-9F9B-494BA8958D55}">
      <dgm:prSet/>
      <dgm:spPr/>
      <dgm:t>
        <a:bodyPr/>
        <a:lstStyle/>
        <a:p>
          <a:endParaRPr lang="en-US"/>
        </a:p>
      </dgm:t>
    </dgm:pt>
    <dgm:pt modelId="{2293A8BD-3B32-425D-A239-E6A929703067}">
      <dgm:prSet/>
      <dgm:spPr/>
      <dgm:t>
        <a:bodyPr/>
        <a:lstStyle/>
        <a:p>
          <a:r>
            <a:rPr lang="en-US"/>
            <a:t>Clinical Communication</a:t>
          </a:r>
        </a:p>
      </dgm:t>
    </dgm:pt>
    <dgm:pt modelId="{DDF48A5E-BECE-42F2-ABB2-A021E04E2984}" type="parTrans" cxnId="{18C18BB3-436D-4B59-9EAD-B66741F036E7}">
      <dgm:prSet/>
      <dgm:spPr/>
      <dgm:t>
        <a:bodyPr/>
        <a:lstStyle/>
        <a:p>
          <a:endParaRPr lang="en-US"/>
        </a:p>
      </dgm:t>
    </dgm:pt>
    <dgm:pt modelId="{AD98E8CA-4901-4F3C-BF0A-D2F560A68390}" type="sibTrans" cxnId="{18C18BB3-436D-4B59-9EAD-B66741F036E7}">
      <dgm:prSet/>
      <dgm:spPr/>
      <dgm:t>
        <a:bodyPr/>
        <a:lstStyle/>
        <a:p>
          <a:endParaRPr lang="en-US"/>
        </a:p>
      </dgm:t>
    </dgm:pt>
    <dgm:pt modelId="{548505BA-7AD1-40C9-A8F4-4178E3186E57}">
      <dgm:prSet/>
      <dgm:spPr/>
      <dgm:t>
        <a:bodyPr/>
        <a:lstStyle/>
        <a:p>
          <a:r>
            <a:rPr lang="en-US"/>
            <a:t>Information Systems and Support</a:t>
          </a:r>
        </a:p>
      </dgm:t>
    </dgm:pt>
    <dgm:pt modelId="{86057791-B287-465C-9F49-A857990BE118}" type="parTrans" cxnId="{7E71BFA6-4352-4DAA-9EA1-DD51154026C8}">
      <dgm:prSet/>
      <dgm:spPr/>
      <dgm:t>
        <a:bodyPr/>
        <a:lstStyle/>
        <a:p>
          <a:endParaRPr lang="en-US"/>
        </a:p>
      </dgm:t>
    </dgm:pt>
    <dgm:pt modelId="{C51E9016-57B2-43AC-A648-DFBB42003462}" type="sibTrans" cxnId="{7E71BFA6-4352-4DAA-9EA1-DD51154026C8}">
      <dgm:prSet/>
      <dgm:spPr/>
      <dgm:t>
        <a:bodyPr/>
        <a:lstStyle/>
        <a:p>
          <a:endParaRPr lang="en-US"/>
        </a:p>
      </dgm:t>
    </dgm:pt>
    <dgm:pt modelId="{96CC39CB-B489-4626-AF15-867C99101397}">
      <dgm:prSet/>
      <dgm:spPr/>
      <dgm:t>
        <a:bodyPr/>
        <a:lstStyle/>
        <a:p>
          <a:r>
            <a:rPr lang="en-US"/>
            <a:t>Patient Education and Referral</a:t>
          </a:r>
        </a:p>
      </dgm:t>
    </dgm:pt>
    <dgm:pt modelId="{713FF7F8-F91F-4701-BC01-B804FFBA441C}" type="parTrans" cxnId="{4A9FCA4B-81B3-404D-9F53-3513F4A6460E}">
      <dgm:prSet/>
      <dgm:spPr/>
      <dgm:t>
        <a:bodyPr/>
        <a:lstStyle/>
        <a:p>
          <a:endParaRPr lang="en-US"/>
        </a:p>
      </dgm:t>
    </dgm:pt>
    <dgm:pt modelId="{25505364-1405-4ECC-9A8D-24C33B19BD8B}" type="sibTrans" cxnId="{4A9FCA4B-81B3-404D-9F53-3513F4A6460E}">
      <dgm:prSet/>
      <dgm:spPr/>
      <dgm:t>
        <a:bodyPr/>
        <a:lstStyle/>
        <a:p>
          <a:endParaRPr lang="en-US"/>
        </a:p>
      </dgm:t>
    </dgm:pt>
    <dgm:pt modelId="{A0E33C8F-8799-43C6-840A-FF68E7D18165}">
      <dgm:prSet/>
      <dgm:spPr/>
      <dgm:t>
        <a:bodyPr/>
        <a:lstStyle/>
        <a:p>
          <a:r>
            <a:rPr lang="en-US"/>
            <a:t>Peer Review for all Disciplines</a:t>
          </a:r>
        </a:p>
      </dgm:t>
    </dgm:pt>
    <dgm:pt modelId="{02702051-D1A4-4B86-9CC5-6BF24A128C6F}" type="parTrans" cxnId="{0F22498B-FF48-4F09-A822-B7591810F2AD}">
      <dgm:prSet/>
      <dgm:spPr/>
      <dgm:t>
        <a:bodyPr/>
        <a:lstStyle/>
        <a:p>
          <a:endParaRPr lang="en-US"/>
        </a:p>
      </dgm:t>
    </dgm:pt>
    <dgm:pt modelId="{3E7912B7-45DE-4CB7-A156-96B455DF5725}" type="sibTrans" cxnId="{0F22498B-FF48-4F09-A822-B7591810F2AD}">
      <dgm:prSet/>
      <dgm:spPr/>
      <dgm:t>
        <a:bodyPr/>
        <a:lstStyle/>
        <a:p>
          <a:endParaRPr lang="en-US"/>
        </a:p>
      </dgm:t>
    </dgm:pt>
    <dgm:pt modelId="{C4C1F8DC-F714-4179-9648-8FA7492101DE}" type="pres">
      <dgm:prSet presAssocID="{31170D24-4B74-4DD3-94C3-0377CA568431}" presName="diagram" presStyleCnt="0">
        <dgm:presLayoutVars>
          <dgm:dir/>
          <dgm:resizeHandles val="exact"/>
        </dgm:presLayoutVars>
      </dgm:prSet>
      <dgm:spPr/>
    </dgm:pt>
    <dgm:pt modelId="{FD5B93AC-575B-4895-BFF9-03BD4480D5DA}" type="pres">
      <dgm:prSet presAssocID="{F2C1C299-DEFC-4F5E-A3EF-1D67FF871177}" presName="node" presStyleLbl="node1" presStyleIdx="0" presStyleCnt="6">
        <dgm:presLayoutVars>
          <dgm:bulletEnabled val="1"/>
        </dgm:presLayoutVars>
      </dgm:prSet>
      <dgm:spPr/>
    </dgm:pt>
    <dgm:pt modelId="{C040D3EB-1500-4A0F-A887-3392A77C8110}" type="pres">
      <dgm:prSet presAssocID="{12B2085D-9E7F-421A-97CE-F7A9C43C02A4}" presName="sibTrans" presStyleCnt="0"/>
      <dgm:spPr/>
    </dgm:pt>
    <dgm:pt modelId="{01A0E6D1-F4EB-4520-AFA7-E96DE6FDBC89}" type="pres">
      <dgm:prSet presAssocID="{740371D2-32ED-48EF-948E-6BFB8E81A096}" presName="node" presStyleLbl="node1" presStyleIdx="1" presStyleCnt="6">
        <dgm:presLayoutVars>
          <dgm:bulletEnabled val="1"/>
        </dgm:presLayoutVars>
      </dgm:prSet>
      <dgm:spPr/>
    </dgm:pt>
    <dgm:pt modelId="{CDD57AD7-F747-47E5-AD7C-540C0F2E94CF}" type="pres">
      <dgm:prSet presAssocID="{11AEE366-CFAB-429F-B2AF-39ED3C2B5AF1}" presName="sibTrans" presStyleCnt="0"/>
      <dgm:spPr/>
    </dgm:pt>
    <dgm:pt modelId="{092BC103-ACD2-48C8-A94C-D1C05854E4C2}" type="pres">
      <dgm:prSet presAssocID="{2293A8BD-3B32-425D-A239-E6A929703067}" presName="node" presStyleLbl="node1" presStyleIdx="2" presStyleCnt="6">
        <dgm:presLayoutVars>
          <dgm:bulletEnabled val="1"/>
        </dgm:presLayoutVars>
      </dgm:prSet>
      <dgm:spPr/>
    </dgm:pt>
    <dgm:pt modelId="{9BCC9358-FB6B-4BB5-8836-C4AD9A2DFA63}" type="pres">
      <dgm:prSet presAssocID="{AD98E8CA-4901-4F3C-BF0A-D2F560A68390}" presName="sibTrans" presStyleCnt="0"/>
      <dgm:spPr/>
    </dgm:pt>
    <dgm:pt modelId="{D8F98115-8398-41D2-9F16-6C015A5BC6AF}" type="pres">
      <dgm:prSet presAssocID="{548505BA-7AD1-40C9-A8F4-4178E3186E57}" presName="node" presStyleLbl="node1" presStyleIdx="3" presStyleCnt="6">
        <dgm:presLayoutVars>
          <dgm:bulletEnabled val="1"/>
        </dgm:presLayoutVars>
      </dgm:prSet>
      <dgm:spPr/>
    </dgm:pt>
    <dgm:pt modelId="{32A42CBA-8DAE-4896-B803-205203F07D19}" type="pres">
      <dgm:prSet presAssocID="{C51E9016-57B2-43AC-A648-DFBB42003462}" presName="sibTrans" presStyleCnt="0"/>
      <dgm:spPr/>
    </dgm:pt>
    <dgm:pt modelId="{C63C5613-59C8-462F-B436-9319EFBC3065}" type="pres">
      <dgm:prSet presAssocID="{96CC39CB-B489-4626-AF15-867C99101397}" presName="node" presStyleLbl="node1" presStyleIdx="4" presStyleCnt="6">
        <dgm:presLayoutVars>
          <dgm:bulletEnabled val="1"/>
        </dgm:presLayoutVars>
      </dgm:prSet>
      <dgm:spPr/>
    </dgm:pt>
    <dgm:pt modelId="{2033330D-EAFE-48D9-9C5E-A94DDEB4CA86}" type="pres">
      <dgm:prSet presAssocID="{25505364-1405-4ECC-9A8D-24C33B19BD8B}" presName="sibTrans" presStyleCnt="0"/>
      <dgm:spPr/>
    </dgm:pt>
    <dgm:pt modelId="{3AE1D716-843A-4520-A6B9-D8671487BFF4}" type="pres">
      <dgm:prSet presAssocID="{A0E33C8F-8799-43C6-840A-FF68E7D18165}" presName="node" presStyleLbl="node1" presStyleIdx="5" presStyleCnt="6">
        <dgm:presLayoutVars>
          <dgm:bulletEnabled val="1"/>
        </dgm:presLayoutVars>
      </dgm:prSet>
      <dgm:spPr/>
    </dgm:pt>
  </dgm:ptLst>
  <dgm:cxnLst>
    <dgm:cxn modelId="{923A103D-5BB3-47B8-B5BC-C6ED65DEE6EE}" srcId="{31170D24-4B74-4DD3-94C3-0377CA568431}" destId="{F2C1C299-DEFC-4F5E-A3EF-1D67FF871177}" srcOrd="0" destOrd="0" parTransId="{BF378958-3086-49B4-A345-D3FCDBAEEF34}" sibTransId="{12B2085D-9E7F-421A-97CE-F7A9C43C02A4}"/>
    <dgm:cxn modelId="{4A9FCA4B-81B3-404D-9F53-3513F4A6460E}" srcId="{31170D24-4B74-4DD3-94C3-0377CA568431}" destId="{96CC39CB-B489-4626-AF15-867C99101397}" srcOrd="4" destOrd="0" parTransId="{713FF7F8-F91F-4701-BC01-B804FFBA441C}" sibTransId="{25505364-1405-4ECC-9A8D-24C33B19BD8B}"/>
    <dgm:cxn modelId="{47A8AD4E-FEE0-4029-9DA1-D234B612D7C9}" type="presOf" srcId="{740371D2-32ED-48EF-948E-6BFB8E81A096}" destId="{01A0E6D1-F4EB-4520-AFA7-E96DE6FDBC89}" srcOrd="0" destOrd="0" presId="urn:microsoft.com/office/officeart/2005/8/layout/default"/>
    <dgm:cxn modelId="{AD237A6F-4506-4877-BACE-81C9DB52A2E6}" type="presOf" srcId="{548505BA-7AD1-40C9-A8F4-4178E3186E57}" destId="{D8F98115-8398-41D2-9F16-6C015A5BC6AF}" srcOrd="0" destOrd="0" presId="urn:microsoft.com/office/officeart/2005/8/layout/default"/>
    <dgm:cxn modelId="{5F274670-CE68-4089-9F9B-494BA8958D55}" srcId="{31170D24-4B74-4DD3-94C3-0377CA568431}" destId="{740371D2-32ED-48EF-948E-6BFB8E81A096}" srcOrd="1" destOrd="0" parTransId="{B36E8E56-7FC6-4114-806B-751E803DA609}" sibTransId="{11AEE366-CFAB-429F-B2AF-39ED3C2B5AF1}"/>
    <dgm:cxn modelId="{0F22498B-FF48-4F09-A822-B7591810F2AD}" srcId="{31170D24-4B74-4DD3-94C3-0377CA568431}" destId="{A0E33C8F-8799-43C6-840A-FF68E7D18165}" srcOrd="5" destOrd="0" parTransId="{02702051-D1A4-4B86-9CC5-6BF24A128C6F}" sibTransId="{3E7912B7-45DE-4CB7-A156-96B455DF5725}"/>
    <dgm:cxn modelId="{B6C46DA5-B997-4DC6-B4F3-DDAA21B344A6}" type="presOf" srcId="{96CC39CB-B489-4626-AF15-867C99101397}" destId="{C63C5613-59C8-462F-B436-9319EFBC3065}" srcOrd="0" destOrd="0" presId="urn:microsoft.com/office/officeart/2005/8/layout/default"/>
    <dgm:cxn modelId="{7E71BFA6-4352-4DAA-9EA1-DD51154026C8}" srcId="{31170D24-4B74-4DD3-94C3-0377CA568431}" destId="{548505BA-7AD1-40C9-A8F4-4178E3186E57}" srcOrd="3" destOrd="0" parTransId="{86057791-B287-465C-9F49-A857990BE118}" sibTransId="{C51E9016-57B2-43AC-A648-DFBB42003462}"/>
    <dgm:cxn modelId="{18C18BB3-436D-4B59-9EAD-B66741F036E7}" srcId="{31170D24-4B74-4DD3-94C3-0377CA568431}" destId="{2293A8BD-3B32-425D-A239-E6A929703067}" srcOrd="2" destOrd="0" parTransId="{DDF48A5E-BECE-42F2-ABB2-A021E04E2984}" sibTransId="{AD98E8CA-4901-4F3C-BF0A-D2F560A68390}"/>
    <dgm:cxn modelId="{08B6DBC3-FB10-4CDB-9394-77352F349483}" type="presOf" srcId="{F2C1C299-DEFC-4F5E-A3EF-1D67FF871177}" destId="{FD5B93AC-575B-4895-BFF9-03BD4480D5DA}" srcOrd="0" destOrd="0" presId="urn:microsoft.com/office/officeart/2005/8/layout/default"/>
    <dgm:cxn modelId="{1B9E9FC9-F3B7-4967-9AC9-F585921A0C53}" type="presOf" srcId="{A0E33C8F-8799-43C6-840A-FF68E7D18165}" destId="{3AE1D716-843A-4520-A6B9-D8671487BFF4}" srcOrd="0" destOrd="0" presId="urn:microsoft.com/office/officeart/2005/8/layout/default"/>
    <dgm:cxn modelId="{622513E4-EF2F-4DD4-BDC1-DF21907CE5B8}" type="presOf" srcId="{2293A8BD-3B32-425D-A239-E6A929703067}" destId="{092BC103-ACD2-48C8-A94C-D1C05854E4C2}" srcOrd="0" destOrd="0" presId="urn:microsoft.com/office/officeart/2005/8/layout/default"/>
    <dgm:cxn modelId="{730F32FB-0F8A-473C-ACF3-CCD297FE7132}" type="presOf" srcId="{31170D24-4B74-4DD3-94C3-0377CA568431}" destId="{C4C1F8DC-F714-4179-9648-8FA7492101DE}" srcOrd="0" destOrd="0" presId="urn:microsoft.com/office/officeart/2005/8/layout/default"/>
    <dgm:cxn modelId="{1741174D-6302-416A-B566-BE2E8AB08B92}" type="presParOf" srcId="{C4C1F8DC-F714-4179-9648-8FA7492101DE}" destId="{FD5B93AC-575B-4895-BFF9-03BD4480D5DA}" srcOrd="0" destOrd="0" presId="urn:microsoft.com/office/officeart/2005/8/layout/default"/>
    <dgm:cxn modelId="{AD96802E-286F-4A67-9BFE-1B5B9ACDB0ED}" type="presParOf" srcId="{C4C1F8DC-F714-4179-9648-8FA7492101DE}" destId="{C040D3EB-1500-4A0F-A887-3392A77C8110}" srcOrd="1" destOrd="0" presId="urn:microsoft.com/office/officeart/2005/8/layout/default"/>
    <dgm:cxn modelId="{DFAC1A77-E713-42CC-B6A7-C451C25DC503}" type="presParOf" srcId="{C4C1F8DC-F714-4179-9648-8FA7492101DE}" destId="{01A0E6D1-F4EB-4520-AFA7-E96DE6FDBC89}" srcOrd="2" destOrd="0" presId="urn:microsoft.com/office/officeart/2005/8/layout/default"/>
    <dgm:cxn modelId="{3379CA99-1091-4144-A292-CB3F259C53FF}" type="presParOf" srcId="{C4C1F8DC-F714-4179-9648-8FA7492101DE}" destId="{CDD57AD7-F747-47E5-AD7C-540C0F2E94CF}" srcOrd="3" destOrd="0" presId="urn:microsoft.com/office/officeart/2005/8/layout/default"/>
    <dgm:cxn modelId="{9F828361-5ACE-4108-B970-226596E7823C}" type="presParOf" srcId="{C4C1F8DC-F714-4179-9648-8FA7492101DE}" destId="{092BC103-ACD2-48C8-A94C-D1C05854E4C2}" srcOrd="4" destOrd="0" presId="urn:microsoft.com/office/officeart/2005/8/layout/default"/>
    <dgm:cxn modelId="{1E8E38EB-1120-4E02-80BA-73E2A07AE023}" type="presParOf" srcId="{C4C1F8DC-F714-4179-9648-8FA7492101DE}" destId="{9BCC9358-FB6B-4BB5-8836-C4AD9A2DFA63}" srcOrd="5" destOrd="0" presId="urn:microsoft.com/office/officeart/2005/8/layout/default"/>
    <dgm:cxn modelId="{1C083378-27AA-48C5-B151-1FDF38C0CDE3}" type="presParOf" srcId="{C4C1F8DC-F714-4179-9648-8FA7492101DE}" destId="{D8F98115-8398-41D2-9F16-6C015A5BC6AF}" srcOrd="6" destOrd="0" presId="urn:microsoft.com/office/officeart/2005/8/layout/default"/>
    <dgm:cxn modelId="{502B21C3-FE29-49F5-9584-0975F8A7FF5C}" type="presParOf" srcId="{C4C1F8DC-F714-4179-9648-8FA7492101DE}" destId="{32A42CBA-8DAE-4896-B803-205203F07D19}" srcOrd="7" destOrd="0" presId="urn:microsoft.com/office/officeart/2005/8/layout/default"/>
    <dgm:cxn modelId="{C2BC37C6-7DB5-4D3B-94C2-55DF28A31F1B}" type="presParOf" srcId="{C4C1F8DC-F714-4179-9648-8FA7492101DE}" destId="{C63C5613-59C8-462F-B436-9319EFBC3065}" srcOrd="8" destOrd="0" presId="urn:microsoft.com/office/officeart/2005/8/layout/default"/>
    <dgm:cxn modelId="{3C056ED1-9054-419A-9889-E1D910987D45}" type="presParOf" srcId="{C4C1F8DC-F714-4179-9648-8FA7492101DE}" destId="{2033330D-EAFE-48D9-9C5E-A94DDEB4CA86}" srcOrd="9" destOrd="0" presId="urn:microsoft.com/office/officeart/2005/8/layout/default"/>
    <dgm:cxn modelId="{B3BC1693-8FEF-4269-817E-47ACC05F9ABC}" type="presParOf" srcId="{C4C1F8DC-F714-4179-9648-8FA7492101DE}" destId="{3AE1D716-843A-4520-A6B9-D8671487BFF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EE71E-D3D7-4B39-8D42-701F44B7C0E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D282B37-E9E0-4309-A380-DBF59BC147B1}">
      <dgm:prSet/>
      <dgm:spPr/>
      <dgm:t>
        <a:bodyPr/>
        <a:lstStyle/>
        <a:p>
          <a:pPr>
            <a:lnSpc>
              <a:spcPct val="100000"/>
            </a:lnSpc>
            <a:defRPr b="1"/>
          </a:pPr>
          <a:r>
            <a:rPr lang="en-US" b="1" i="0" u="sng" baseline="0" dirty="0">
              <a:solidFill>
                <a:schemeClr val="accent1"/>
              </a:solidFill>
              <a:latin typeface="Calibri Light" panose="020F0302020204030204"/>
            </a:rPr>
            <a:t>Multi</a:t>
          </a:r>
          <a:r>
            <a:rPr lang="en-US" b="0" i="0" baseline="0" dirty="0">
              <a:solidFill>
                <a:schemeClr val="accent1"/>
              </a:solidFill>
              <a:latin typeface="Calibri Light" panose="020F0302020204030204"/>
            </a:rPr>
            <a:t>disciplinary</a:t>
          </a:r>
          <a:endParaRPr lang="en-US" dirty="0">
            <a:solidFill>
              <a:schemeClr val="accent1"/>
            </a:solidFill>
          </a:endParaRPr>
        </a:p>
      </dgm:t>
    </dgm:pt>
    <dgm:pt modelId="{7CCB7D24-8FAB-46B5-8162-490D0A8A673C}" type="parTrans" cxnId="{AE418903-ACC8-4A30-B4F0-6A023040863C}">
      <dgm:prSet/>
      <dgm:spPr/>
      <dgm:t>
        <a:bodyPr/>
        <a:lstStyle/>
        <a:p>
          <a:endParaRPr lang="en-US"/>
        </a:p>
      </dgm:t>
    </dgm:pt>
    <dgm:pt modelId="{DDC2E844-9498-4EA9-8186-AD68A5780192}" type="sibTrans" cxnId="{AE418903-ACC8-4A30-B4F0-6A023040863C}">
      <dgm:prSet/>
      <dgm:spPr/>
      <dgm:t>
        <a:bodyPr/>
        <a:lstStyle/>
        <a:p>
          <a:endParaRPr lang="en-US"/>
        </a:p>
      </dgm:t>
    </dgm:pt>
    <dgm:pt modelId="{90FFE4DB-B006-4020-A82E-CE8EFD61BD6A}">
      <dgm:prSet/>
      <dgm:spPr/>
      <dgm:t>
        <a:bodyPr/>
        <a:lstStyle/>
        <a:p>
          <a:pPr>
            <a:lnSpc>
              <a:spcPct val="100000"/>
            </a:lnSpc>
          </a:pPr>
          <a:r>
            <a:rPr lang="en-US" b="0" i="0" u="none" baseline="0" dirty="0">
              <a:solidFill>
                <a:schemeClr val="accent1"/>
              </a:solidFill>
            </a:rPr>
            <a:t>Between</a:t>
          </a:r>
          <a:r>
            <a:rPr lang="en-US" b="0" i="0" baseline="0" dirty="0">
              <a:solidFill>
                <a:schemeClr val="accent1"/>
              </a:solidFill>
            </a:rPr>
            <a:t> specialties in oncology</a:t>
          </a:r>
          <a:endParaRPr lang="en-US" dirty="0">
            <a:solidFill>
              <a:schemeClr val="accent1"/>
            </a:solidFill>
          </a:endParaRPr>
        </a:p>
      </dgm:t>
    </dgm:pt>
    <dgm:pt modelId="{53DBAD94-1142-4451-8406-FF5C43674871}" type="parTrans" cxnId="{C9E7865E-5406-46B4-986F-1FBA74E19C8B}">
      <dgm:prSet/>
      <dgm:spPr/>
      <dgm:t>
        <a:bodyPr/>
        <a:lstStyle/>
        <a:p>
          <a:endParaRPr lang="en-US"/>
        </a:p>
      </dgm:t>
    </dgm:pt>
    <dgm:pt modelId="{C9A9041F-BA40-4981-A01F-24EE7F245AEF}" type="sibTrans" cxnId="{C9E7865E-5406-46B4-986F-1FBA74E19C8B}">
      <dgm:prSet/>
      <dgm:spPr/>
      <dgm:t>
        <a:bodyPr/>
        <a:lstStyle/>
        <a:p>
          <a:endParaRPr lang="en-US"/>
        </a:p>
      </dgm:t>
    </dgm:pt>
    <dgm:pt modelId="{E34E858A-A110-4CFA-AC33-DC110D195ED0}">
      <dgm:prSet/>
      <dgm:spPr/>
      <dgm:t>
        <a:bodyPr/>
        <a:lstStyle/>
        <a:p>
          <a:pPr rtl="0">
            <a:lnSpc>
              <a:spcPct val="100000"/>
            </a:lnSpc>
          </a:pPr>
          <a:r>
            <a:rPr lang="en-US" b="0" i="0" baseline="0" dirty="0">
              <a:solidFill>
                <a:schemeClr val="accent1"/>
              </a:solidFill>
            </a:rPr>
            <a:t>Radiation oncology, medical oncology, surgical oncology</a:t>
          </a:r>
          <a:r>
            <a:rPr lang="en-US" b="0" i="0" baseline="0" dirty="0">
              <a:solidFill>
                <a:schemeClr val="accent1"/>
              </a:solidFill>
              <a:latin typeface="Calibri Light" panose="020F0302020204030204"/>
            </a:rPr>
            <a:t> </a:t>
          </a:r>
          <a:endParaRPr lang="en-US" dirty="0">
            <a:solidFill>
              <a:schemeClr val="accent1"/>
            </a:solidFill>
          </a:endParaRPr>
        </a:p>
      </dgm:t>
    </dgm:pt>
    <dgm:pt modelId="{431BB164-A9DB-4966-956C-127B10E3BF82}" type="parTrans" cxnId="{242D3F42-8D2D-4247-822E-0B32E55CE030}">
      <dgm:prSet/>
      <dgm:spPr/>
      <dgm:t>
        <a:bodyPr/>
        <a:lstStyle/>
        <a:p>
          <a:endParaRPr lang="en-US"/>
        </a:p>
      </dgm:t>
    </dgm:pt>
    <dgm:pt modelId="{DB733BDB-3A56-4091-A1F7-EF22268BE209}" type="sibTrans" cxnId="{242D3F42-8D2D-4247-822E-0B32E55CE030}">
      <dgm:prSet/>
      <dgm:spPr/>
      <dgm:t>
        <a:bodyPr/>
        <a:lstStyle/>
        <a:p>
          <a:endParaRPr lang="en-US"/>
        </a:p>
      </dgm:t>
    </dgm:pt>
    <dgm:pt modelId="{FBBE8E52-2514-4412-AF16-AB8DDFD0ADF1}">
      <dgm:prSet/>
      <dgm:spPr/>
      <dgm:t>
        <a:bodyPr/>
        <a:lstStyle/>
        <a:p>
          <a:pPr>
            <a:lnSpc>
              <a:spcPct val="100000"/>
            </a:lnSpc>
          </a:pPr>
          <a:r>
            <a:rPr lang="en-US" b="0" i="0" baseline="0" dirty="0">
              <a:solidFill>
                <a:schemeClr val="accent1"/>
              </a:solidFill>
            </a:rPr>
            <a:t>e.g., tumor boards</a:t>
          </a:r>
          <a:endParaRPr lang="en-US" dirty="0">
            <a:solidFill>
              <a:schemeClr val="accent1"/>
            </a:solidFill>
          </a:endParaRPr>
        </a:p>
      </dgm:t>
    </dgm:pt>
    <dgm:pt modelId="{C80F5C67-0B3B-4EC3-8EFC-A2076E949D1C}" type="parTrans" cxnId="{2EC4D08A-D31D-468D-8256-8E6EFEA6721C}">
      <dgm:prSet/>
      <dgm:spPr/>
      <dgm:t>
        <a:bodyPr/>
        <a:lstStyle/>
        <a:p>
          <a:endParaRPr lang="en-US"/>
        </a:p>
      </dgm:t>
    </dgm:pt>
    <dgm:pt modelId="{96815205-8EA5-48DB-972D-4864E0130994}" type="sibTrans" cxnId="{2EC4D08A-D31D-468D-8256-8E6EFEA6721C}">
      <dgm:prSet/>
      <dgm:spPr/>
      <dgm:t>
        <a:bodyPr/>
        <a:lstStyle/>
        <a:p>
          <a:endParaRPr lang="en-US"/>
        </a:p>
      </dgm:t>
    </dgm:pt>
    <dgm:pt modelId="{7961726F-0D8A-4B09-9331-E60152F16B99}">
      <dgm:prSet/>
      <dgm:spPr/>
      <dgm:t>
        <a:bodyPr/>
        <a:lstStyle/>
        <a:p>
          <a:pPr>
            <a:lnSpc>
              <a:spcPct val="100000"/>
            </a:lnSpc>
            <a:defRPr b="1"/>
          </a:pPr>
          <a:r>
            <a:rPr lang="en-US" b="1" i="0" u="sng" baseline="0" dirty="0">
              <a:solidFill>
                <a:schemeClr val="accent1"/>
              </a:solidFill>
              <a:latin typeface="Calibri Light" panose="020F0302020204030204"/>
            </a:rPr>
            <a:t>Inter</a:t>
          </a:r>
          <a:r>
            <a:rPr lang="en-US" b="0" i="0" baseline="0" dirty="0">
              <a:solidFill>
                <a:schemeClr val="accent1"/>
              </a:solidFill>
              <a:latin typeface="Calibri Light" panose="020F0302020204030204"/>
            </a:rPr>
            <a:t>disciplinary</a:t>
          </a:r>
          <a:endParaRPr lang="en-US" dirty="0">
            <a:solidFill>
              <a:schemeClr val="accent1"/>
            </a:solidFill>
          </a:endParaRPr>
        </a:p>
      </dgm:t>
    </dgm:pt>
    <dgm:pt modelId="{BA319FF9-0DF7-492A-B945-81D7A064CD42}" type="parTrans" cxnId="{698A0966-B100-4C6C-8E65-556ADDA07521}">
      <dgm:prSet/>
      <dgm:spPr/>
      <dgm:t>
        <a:bodyPr/>
        <a:lstStyle/>
        <a:p>
          <a:endParaRPr lang="en-US"/>
        </a:p>
      </dgm:t>
    </dgm:pt>
    <dgm:pt modelId="{DBD159BA-50E0-4613-9C03-5B6AEEF98E7C}" type="sibTrans" cxnId="{698A0966-B100-4C6C-8E65-556ADDA07521}">
      <dgm:prSet/>
      <dgm:spPr/>
      <dgm:t>
        <a:bodyPr/>
        <a:lstStyle/>
        <a:p>
          <a:endParaRPr lang="en-US"/>
        </a:p>
      </dgm:t>
    </dgm:pt>
    <dgm:pt modelId="{02CB9A8A-4951-4452-A4F2-D1D4B308BFB9}">
      <dgm:prSet/>
      <dgm:spPr/>
      <dgm:t>
        <a:bodyPr/>
        <a:lstStyle/>
        <a:p>
          <a:pPr>
            <a:lnSpc>
              <a:spcPct val="100000"/>
            </a:lnSpc>
          </a:pPr>
          <a:r>
            <a:rPr lang="en-US" b="0" i="0" baseline="0" dirty="0">
              <a:solidFill>
                <a:schemeClr val="accent1"/>
              </a:solidFill>
            </a:rPr>
            <a:t>Between professions in radiation oncology. </a:t>
          </a:r>
        </a:p>
        <a:p>
          <a:pPr>
            <a:lnSpc>
              <a:spcPct val="100000"/>
            </a:lnSpc>
          </a:pPr>
          <a:r>
            <a:rPr lang="en-US" b="0" i="0" baseline="0" dirty="0">
              <a:solidFill>
                <a:schemeClr val="accent1"/>
              </a:solidFill>
            </a:rPr>
            <a:t>Radiation oncologists, medical physicists, therapists, dosimetrists, nurses.</a:t>
          </a:r>
          <a:endParaRPr lang="en-US" dirty="0">
            <a:solidFill>
              <a:schemeClr val="accent1"/>
            </a:solidFill>
          </a:endParaRPr>
        </a:p>
      </dgm:t>
    </dgm:pt>
    <dgm:pt modelId="{F884CC64-F98B-465F-9689-5E8421A0FA24}" type="parTrans" cxnId="{87C3A695-BC55-4138-890D-377232DEF606}">
      <dgm:prSet/>
      <dgm:spPr/>
      <dgm:t>
        <a:bodyPr/>
        <a:lstStyle/>
        <a:p>
          <a:endParaRPr lang="en-US"/>
        </a:p>
      </dgm:t>
    </dgm:pt>
    <dgm:pt modelId="{F098F3BE-0901-47FE-86FA-4FD23DEC72D4}" type="sibTrans" cxnId="{87C3A695-BC55-4138-890D-377232DEF606}">
      <dgm:prSet/>
      <dgm:spPr/>
      <dgm:t>
        <a:bodyPr/>
        <a:lstStyle/>
        <a:p>
          <a:endParaRPr lang="en-US"/>
        </a:p>
      </dgm:t>
    </dgm:pt>
    <dgm:pt modelId="{AFECDD7B-6413-48B5-B590-6569D9316865}">
      <dgm:prSet/>
      <dgm:spPr/>
      <dgm:t>
        <a:bodyPr/>
        <a:lstStyle/>
        <a:p>
          <a:pPr>
            <a:lnSpc>
              <a:spcPct val="100000"/>
            </a:lnSpc>
          </a:pPr>
          <a:r>
            <a:rPr lang="en-US" b="0" i="0" baseline="0" dirty="0">
              <a:solidFill>
                <a:schemeClr val="accent1"/>
              </a:solidFill>
            </a:rPr>
            <a:t>e.g., chart rounds, safety meetings, huddles</a:t>
          </a:r>
          <a:endParaRPr lang="en-US" dirty="0">
            <a:solidFill>
              <a:schemeClr val="accent1"/>
            </a:solidFill>
          </a:endParaRPr>
        </a:p>
      </dgm:t>
    </dgm:pt>
    <dgm:pt modelId="{350A19AC-ED3D-4008-9E5C-BF4C26786835}" type="parTrans" cxnId="{F956B760-CF40-407A-91F8-F8D08D1C0AF3}">
      <dgm:prSet/>
      <dgm:spPr/>
      <dgm:t>
        <a:bodyPr/>
        <a:lstStyle/>
        <a:p>
          <a:endParaRPr lang="en-US"/>
        </a:p>
      </dgm:t>
    </dgm:pt>
    <dgm:pt modelId="{4574376B-DBE1-4772-A3B1-289411E05B8F}" type="sibTrans" cxnId="{F956B760-CF40-407A-91F8-F8D08D1C0AF3}">
      <dgm:prSet/>
      <dgm:spPr/>
      <dgm:t>
        <a:bodyPr/>
        <a:lstStyle/>
        <a:p>
          <a:endParaRPr lang="en-US"/>
        </a:p>
      </dgm:t>
    </dgm:pt>
    <dgm:pt modelId="{3F4B5CA3-0FD3-43D9-999C-4FBE7274A39D}">
      <dgm:prSet/>
      <dgm:spPr/>
      <dgm:t>
        <a:bodyPr/>
        <a:lstStyle/>
        <a:p>
          <a:pPr>
            <a:lnSpc>
              <a:spcPct val="100000"/>
            </a:lnSpc>
            <a:defRPr b="1"/>
          </a:pPr>
          <a:r>
            <a:rPr lang="en-US" b="1" i="0" u="sng" baseline="0" dirty="0">
              <a:solidFill>
                <a:schemeClr val="accent1"/>
              </a:solidFill>
              <a:latin typeface="Calibri Light" panose="020F0302020204030204"/>
            </a:rPr>
            <a:t>Intra</a:t>
          </a:r>
          <a:r>
            <a:rPr lang="en-US" b="0" i="0" baseline="0" dirty="0">
              <a:solidFill>
                <a:schemeClr val="accent1"/>
              </a:solidFill>
              <a:latin typeface="Calibri Light" panose="020F0302020204030204"/>
            </a:rPr>
            <a:t>disciplinary</a:t>
          </a:r>
          <a:endParaRPr lang="en-US" b="0" dirty="0">
            <a:solidFill>
              <a:schemeClr val="accent1"/>
            </a:solidFill>
          </a:endParaRPr>
        </a:p>
      </dgm:t>
    </dgm:pt>
    <dgm:pt modelId="{6FEA8922-46A4-4F32-9129-39B7E8A483F1}" type="parTrans" cxnId="{165C53E3-7C8E-4F22-A3C6-6334FD919F9D}">
      <dgm:prSet/>
      <dgm:spPr/>
      <dgm:t>
        <a:bodyPr/>
        <a:lstStyle/>
        <a:p>
          <a:endParaRPr lang="en-US"/>
        </a:p>
      </dgm:t>
    </dgm:pt>
    <dgm:pt modelId="{218C65FA-124D-4B0C-8A52-F76A02E38B91}" type="sibTrans" cxnId="{165C53E3-7C8E-4F22-A3C6-6334FD919F9D}">
      <dgm:prSet/>
      <dgm:spPr/>
      <dgm:t>
        <a:bodyPr/>
        <a:lstStyle/>
        <a:p>
          <a:endParaRPr lang="en-US"/>
        </a:p>
      </dgm:t>
    </dgm:pt>
    <dgm:pt modelId="{0EFFAB74-3697-452C-B3FB-9E2074977DA6}">
      <dgm:prSet/>
      <dgm:spPr/>
      <dgm:t>
        <a:bodyPr/>
        <a:lstStyle/>
        <a:p>
          <a:pPr>
            <a:lnSpc>
              <a:spcPct val="100000"/>
            </a:lnSpc>
            <a:buNone/>
          </a:pPr>
          <a:r>
            <a:rPr lang="en-US" b="0" i="0" baseline="0" dirty="0">
              <a:solidFill>
                <a:schemeClr val="accent1"/>
              </a:solidFill>
            </a:rPr>
            <a:t>Between colleagues of the same profession.</a:t>
          </a:r>
          <a:endParaRPr lang="en-US" b="0" dirty="0">
            <a:solidFill>
              <a:schemeClr val="accent1"/>
            </a:solidFill>
          </a:endParaRPr>
        </a:p>
      </dgm:t>
    </dgm:pt>
    <dgm:pt modelId="{316B9085-6E27-412F-BA38-81B8211CB380}" type="parTrans" cxnId="{E82D11D3-C031-459D-A28A-71342192FD81}">
      <dgm:prSet/>
      <dgm:spPr/>
      <dgm:t>
        <a:bodyPr/>
        <a:lstStyle/>
        <a:p>
          <a:endParaRPr lang="en-US"/>
        </a:p>
      </dgm:t>
    </dgm:pt>
    <dgm:pt modelId="{0FDB9863-8FBD-49DB-9A99-8B650DB7404A}" type="sibTrans" cxnId="{E82D11D3-C031-459D-A28A-71342192FD81}">
      <dgm:prSet/>
      <dgm:spPr/>
      <dgm:t>
        <a:bodyPr/>
        <a:lstStyle/>
        <a:p>
          <a:endParaRPr lang="en-US"/>
        </a:p>
      </dgm:t>
    </dgm:pt>
    <dgm:pt modelId="{50153C89-7EA2-49A2-80B1-430B670D8B6D}">
      <dgm:prSet/>
      <dgm:spPr/>
      <dgm:t>
        <a:bodyPr/>
        <a:lstStyle/>
        <a:p>
          <a:pPr>
            <a:lnSpc>
              <a:spcPct val="100000"/>
            </a:lnSpc>
            <a:buFont typeface="Arial" panose="020B0604020202020204" pitchFamily="34" charset="0"/>
            <a:buNone/>
          </a:pPr>
          <a:r>
            <a:rPr lang="en-US" b="0" i="0" baseline="0" dirty="0">
              <a:solidFill>
                <a:schemeClr val="accent1"/>
              </a:solidFill>
            </a:rPr>
            <a:t>Radiation oncologist-to-radiation oncologist, dosimetrist-to-dosimetrist, etc.</a:t>
          </a:r>
          <a:endParaRPr lang="en-US" b="0" dirty="0">
            <a:solidFill>
              <a:schemeClr val="accent1"/>
            </a:solidFill>
          </a:endParaRPr>
        </a:p>
      </dgm:t>
    </dgm:pt>
    <dgm:pt modelId="{7A30BD86-9150-4FEA-B20E-916C91B0239F}" type="parTrans" cxnId="{4C8D2510-EF97-45E7-9BE4-606B3DE5DB96}">
      <dgm:prSet/>
      <dgm:spPr/>
      <dgm:t>
        <a:bodyPr/>
        <a:lstStyle/>
        <a:p>
          <a:endParaRPr lang="en-US"/>
        </a:p>
      </dgm:t>
    </dgm:pt>
    <dgm:pt modelId="{05E44E18-4E92-4F0A-A5AB-C8F809DB6353}" type="sibTrans" cxnId="{4C8D2510-EF97-45E7-9BE4-606B3DE5DB96}">
      <dgm:prSet/>
      <dgm:spPr/>
      <dgm:t>
        <a:bodyPr/>
        <a:lstStyle/>
        <a:p>
          <a:endParaRPr lang="en-US"/>
        </a:p>
      </dgm:t>
    </dgm:pt>
    <dgm:pt modelId="{0549D1DE-46F6-466A-B57A-FA772F046607}">
      <dgm:prSet/>
      <dgm:spPr/>
      <dgm:t>
        <a:bodyPr/>
        <a:lstStyle/>
        <a:p>
          <a:pPr>
            <a:lnSpc>
              <a:spcPct val="100000"/>
            </a:lnSpc>
            <a:buNone/>
          </a:pPr>
          <a:r>
            <a:rPr lang="en-US" b="0" i="0" baseline="0" dirty="0">
              <a:solidFill>
                <a:schemeClr val="accent1"/>
              </a:solidFill>
            </a:rPr>
            <a:t>e.g., radiation therapist team meetings, alternating QA review</a:t>
          </a:r>
          <a:endParaRPr lang="en-US" b="0" dirty="0">
            <a:solidFill>
              <a:schemeClr val="accent1"/>
            </a:solidFill>
          </a:endParaRPr>
        </a:p>
      </dgm:t>
    </dgm:pt>
    <dgm:pt modelId="{5FAAB008-76CD-4AAD-A8A0-7043227FD554}" type="parTrans" cxnId="{E8E944F5-86F9-4198-B8EA-9F7608621135}">
      <dgm:prSet/>
      <dgm:spPr/>
      <dgm:t>
        <a:bodyPr/>
        <a:lstStyle/>
        <a:p>
          <a:endParaRPr lang="en-US"/>
        </a:p>
      </dgm:t>
    </dgm:pt>
    <dgm:pt modelId="{44AAF219-EFA0-4BB7-9FA2-88351EBE317E}" type="sibTrans" cxnId="{E8E944F5-86F9-4198-B8EA-9F7608621135}">
      <dgm:prSet/>
      <dgm:spPr/>
      <dgm:t>
        <a:bodyPr/>
        <a:lstStyle/>
        <a:p>
          <a:endParaRPr lang="en-US"/>
        </a:p>
      </dgm:t>
    </dgm:pt>
    <dgm:pt modelId="{932B84FD-99AE-4865-B27D-E3FEC76A2FD6}" type="pres">
      <dgm:prSet presAssocID="{3EBEE71E-D3D7-4B39-8D42-701F44B7C0EA}" presName="root" presStyleCnt="0">
        <dgm:presLayoutVars>
          <dgm:dir/>
          <dgm:resizeHandles val="exact"/>
        </dgm:presLayoutVars>
      </dgm:prSet>
      <dgm:spPr/>
    </dgm:pt>
    <dgm:pt modelId="{458FAB5C-53C5-4847-A698-0251574C7973}" type="pres">
      <dgm:prSet presAssocID="{0D282B37-E9E0-4309-A380-DBF59BC147B1}" presName="compNode" presStyleCnt="0"/>
      <dgm:spPr/>
    </dgm:pt>
    <dgm:pt modelId="{ABC73B9C-5BF7-4707-8BCD-5295F3FD82D3}" type="pres">
      <dgm:prSet presAssocID="{0D282B37-E9E0-4309-A380-DBF59BC147B1}" presName="iconRect" presStyleLbl="node1" presStyleIdx="0" presStyleCnt="3" custLinFactNeighborX="33061" custLinFactNeighborY="1722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CA1BFE8D-8B2E-4AE2-9E2B-D09657A38154}" type="pres">
      <dgm:prSet presAssocID="{0D282B37-E9E0-4309-A380-DBF59BC147B1}" presName="iconSpace" presStyleCnt="0"/>
      <dgm:spPr/>
    </dgm:pt>
    <dgm:pt modelId="{4852105B-0BA5-4201-A02E-26160173C6D2}" type="pres">
      <dgm:prSet presAssocID="{0D282B37-E9E0-4309-A380-DBF59BC147B1}" presName="parTx" presStyleLbl="revTx" presStyleIdx="0" presStyleCnt="6" custLinFactNeighborX="-10419">
        <dgm:presLayoutVars>
          <dgm:chMax val="0"/>
          <dgm:chPref val="0"/>
        </dgm:presLayoutVars>
      </dgm:prSet>
      <dgm:spPr/>
    </dgm:pt>
    <dgm:pt modelId="{8CC5B39F-A16D-4FE6-BC54-063AB7C291DA}" type="pres">
      <dgm:prSet presAssocID="{0D282B37-E9E0-4309-A380-DBF59BC147B1}" presName="txSpace" presStyleCnt="0"/>
      <dgm:spPr/>
    </dgm:pt>
    <dgm:pt modelId="{50940566-7169-4E09-A5A2-9BA5FC1B39A0}" type="pres">
      <dgm:prSet presAssocID="{0D282B37-E9E0-4309-A380-DBF59BC147B1}" presName="desTx" presStyleLbl="revTx" presStyleIdx="1" presStyleCnt="6" custScaleX="119580">
        <dgm:presLayoutVars/>
      </dgm:prSet>
      <dgm:spPr/>
    </dgm:pt>
    <dgm:pt modelId="{4BB0919E-048F-43A7-91C4-FF2E1C2F693F}" type="pres">
      <dgm:prSet presAssocID="{DDC2E844-9498-4EA9-8186-AD68A5780192}" presName="sibTrans" presStyleCnt="0"/>
      <dgm:spPr/>
    </dgm:pt>
    <dgm:pt modelId="{72CB6454-1004-415A-AFDB-8FBCCC1BA094}" type="pres">
      <dgm:prSet presAssocID="{7961726F-0D8A-4B09-9331-E60152F16B99}" presName="compNode" presStyleCnt="0"/>
      <dgm:spPr/>
    </dgm:pt>
    <dgm:pt modelId="{C4B22CA1-317B-4207-9C91-A42CC3D75B44}" type="pres">
      <dgm:prSet presAssocID="{7961726F-0D8A-4B09-9331-E60152F16B99}" presName="iconRect" presStyleLbl="node1" presStyleIdx="1" presStyleCnt="3" custLinFactNeighborX="57726" custLinFactNeighborY="1323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with solid fill"/>
        </a:ext>
      </dgm:extLst>
    </dgm:pt>
    <dgm:pt modelId="{512E498D-5D5A-4DC8-A7B7-AB4322179588}" type="pres">
      <dgm:prSet presAssocID="{7961726F-0D8A-4B09-9331-E60152F16B99}" presName="iconSpace" presStyleCnt="0"/>
      <dgm:spPr/>
    </dgm:pt>
    <dgm:pt modelId="{903F403B-9659-4C17-BD0D-137C1B836C00}" type="pres">
      <dgm:prSet presAssocID="{7961726F-0D8A-4B09-9331-E60152F16B99}" presName="parTx" presStyleLbl="revTx" presStyleIdx="2" presStyleCnt="6" custLinFactNeighborX="-8139" custLinFactNeighborY="-5513">
        <dgm:presLayoutVars>
          <dgm:chMax val="0"/>
          <dgm:chPref val="0"/>
        </dgm:presLayoutVars>
      </dgm:prSet>
      <dgm:spPr/>
    </dgm:pt>
    <dgm:pt modelId="{C1B5515C-B4A3-41AC-BA63-B942884034B2}" type="pres">
      <dgm:prSet presAssocID="{7961726F-0D8A-4B09-9331-E60152F16B99}" presName="txSpace" presStyleCnt="0"/>
      <dgm:spPr/>
    </dgm:pt>
    <dgm:pt modelId="{C13C3061-025A-46D4-B542-EA593E6704D0}" type="pres">
      <dgm:prSet presAssocID="{7961726F-0D8A-4B09-9331-E60152F16B99}" presName="desTx" presStyleLbl="revTx" presStyleIdx="3" presStyleCnt="6" custScaleX="110757" custLinFactNeighborX="-1109" custLinFactNeighborY="-245">
        <dgm:presLayoutVars/>
      </dgm:prSet>
      <dgm:spPr/>
    </dgm:pt>
    <dgm:pt modelId="{476AECB5-6E7A-4B5B-911E-E82F887C5373}" type="pres">
      <dgm:prSet presAssocID="{DBD159BA-50E0-4613-9C03-5B6AEEF98E7C}" presName="sibTrans" presStyleCnt="0"/>
      <dgm:spPr/>
    </dgm:pt>
    <dgm:pt modelId="{C52EDB16-F79D-488F-9D4E-865C6635AE98}" type="pres">
      <dgm:prSet presAssocID="{3F4B5CA3-0FD3-43D9-999C-4FBE7274A39D}" presName="compNode" presStyleCnt="0"/>
      <dgm:spPr/>
    </dgm:pt>
    <dgm:pt modelId="{7E8FA16F-75EB-4F69-A2F2-0C7A8E2BD3D3}" type="pres">
      <dgm:prSet presAssocID="{3F4B5CA3-0FD3-43D9-999C-4FBE7274A39D}" presName="iconRect" presStyleLbl="node1" presStyleIdx="2" presStyleCnt="3" custLinFactNeighborX="16304" custLinFactNeighborY="2006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with solid fill"/>
        </a:ext>
      </dgm:extLst>
    </dgm:pt>
    <dgm:pt modelId="{778E95E6-7152-4C0A-9BA0-87EC501F880A}" type="pres">
      <dgm:prSet presAssocID="{3F4B5CA3-0FD3-43D9-999C-4FBE7274A39D}" presName="iconSpace" presStyleCnt="0"/>
      <dgm:spPr/>
    </dgm:pt>
    <dgm:pt modelId="{FE347C23-C1AB-4C9D-BAF6-A01DE778B7D9}" type="pres">
      <dgm:prSet presAssocID="{3F4B5CA3-0FD3-43D9-999C-4FBE7274A39D}" presName="parTx" presStyleLbl="revTx" presStyleIdx="4" presStyleCnt="6" custLinFactNeighborX="-17638" custLinFactNeighborY="-11687">
        <dgm:presLayoutVars>
          <dgm:chMax val="0"/>
          <dgm:chPref val="0"/>
        </dgm:presLayoutVars>
      </dgm:prSet>
      <dgm:spPr/>
    </dgm:pt>
    <dgm:pt modelId="{F807CF05-2DA2-4E8A-876F-FE6651EF5E16}" type="pres">
      <dgm:prSet presAssocID="{3F4B5CA3-0FD3-43D9-999C-4FBE7274A39D}" presName="txSpace" presStyleCnt="0"/>
      <dgm:spPr/>
    </dgm:pt>
    <dgm:pt modelId="{30516149-08FD-439B-9C91-D50E5F639B49}" type="pres">
      <dgm:prSet presAssocID="{3F4B5CA3-0FD3-43D9-999C-4FBE7274A39D}" presName="desTx" presStyleLbl="revTx" presStyleIdx="5" presStyleCnt="6" custScaleX="135500" custLinFactNeighborX="112" custLinFactNeighborY="-246">
        <dgm:presLayoutVars/>
      </dgm:prSet>
      <dgm:spPr/>
    </dgm:pt>
  </dgm:ptLst>
  <dgm:cxnLst>
    <dgm:cxn modelId="{AE418903-ACC8-4A30-B4F0-6A023040863C}" srcId="{3EBEE71E-D3D7-4B39-8D42-701F44B7C0EA}" destId="{0D282B37-E9E0-4309-A380-DBF59BC147B1}" srcOrd="0" destOrd="0" parTransId="{7CCB7D24-8FAB-46B5-8162-490D0A8A673C}" sibTransId="{DDC2E844-9498-4EA9-8186-AD68A5780192}"/>
    <dgm:cxn modelId="{4C8D2510-EF97-45E7-9BE4-606B3DE5DB96}" srcId="{3F4B5CA3-0FD3-43D9-999C-4FBE7274A39D}" destId="{50153C89-7EA2-49A2-80B1-430B670D8B6D}" srcOrd="1" destOrd="0" parTransId="{7A30BD86-9150-4FEA-B20E-916C91B0239F}" sibTransId="{05E44E18-4E92-4F0A-A5AB-C8F809DB6353}"/>
    <dgm:cxn modelId="{CDBA561F-B81E-46CA-A960-44F5810BA896}" type="presOf" srcId="{02CB9A8A-4951-4452-A4F2-D1D4B308BFB9}" destId="{C13C3061-025A-46D4-B542-EA593E6704D0}" srcOrd="0" destOrd="0" presId="urn:microsoft.com/office/officeart/2018/2/layout/IconLabelDescriptionList"/>
    <dgm:cxn modelId="{450F3C5B-B0FE-4920-B561-BA7BD97937A7}" type="presOf" srcId="{E34E858A-A110-4CFA-AC33-DC110D195ED0}" destId="{50940566-7169-4E09-A5A2-9BA5FC1B39A0}" srcOrd="0" destOrd="1" presId="urn:microsoft.com/office/officeart/2018/2/layout/IconLabelDescriptionList"/>
    <dgm:cxn modelId="{C9E7865E-5406-46B4-986F-1FBA74E19C8B}" srcId="{0D282B37-E9E0-4309-A380-DBF59BC147B1}" destId="{90FFE4DB-B006-4020-A82E-CE8EFD61BD6A}" srcOrd="0" destOrd="0" parTransId="{53DBAD94-1142-4451-8406-FF5C43674871}" sibTransId="{C9A9041F-BA40-4981-A01F-24EE7F245AEF}"/>
    <dgm:cxn modelId="{F956B760-CF40-407A-91F8-F8D08D1C0AF3}" srcId="{7961726F-0D8A-4B09-9331-E60152F16B99}" destId="{AFECDD7B-6413-48B5-B590-6569D9316865}" srcOrd="1" destOrd="0" parTransId="{350A19AC-ED3D-4008-9E5C-BF4C26786835}" sibTransId="{4574376B-DBE1-4772-A3B1-289411E05B8F}"/>
    <dgm:cxn modelId="{242D3F42-8D2D-4247-822E-0B32E55CE030}" srcId="{0D282B37-E9E0-4309-A380-DBF59BC147B1}" destId="{E34E858A-A110-4CFA-AC33-DC110D195ED0}" srcOrd="1" destOrd="0" parTransId="{431BB164-A9DB-4966-956C-127B10E3BF82}" sibTransId="{DB733BDB-3A56-4091-A1F7-EF22268BE209}"/>
    <dgm:cxn modelId="{698A0966-B100-4C6C-8E65-556ADDA07521}" srcId="{3EBEE71E-D3D7-4B39-8D42-701F44B7C0EA}" destId="{7961726F-0D8A-4B09-9331-E60152F16B99}" srcOrd="1" destOrd="0" parTransId="{BA319FF9-0DF7-492A-B945-81D7A064CD42}" sibTransId="{DBD159BA-50E0-4613-9C03-5B6AEEF98E7C}"/>
    <dgm:cxn modelId="{BA959480-036F-43FC-A0F7-D30434BD51C3}" type="presOf" srcId="{7961726F-0D8A-4B09-9331-E60152F16B99}" destId="{903F403B-9659-4C17-BD0D-137C1B836C00}" srcOrd="0" destOrd="0" presId="urn:microsoft.com/office/officeart/2018/2/layout/IconLabelDescriptionList"/>
    <dgm:cxn modelId="{F19A2682-980E-40EC-BB5A-3C163B3354CA}" type="presOf" srcId="{0549D1DE-46F6-466A-B57A-FA772F046607}" destId="{30516149-08FD-439B-9C91-D50E5F639B49}" srcOrd="0" destOrd="2" presId="urn:microsoft.com/office/officeart/2018/2/layout/IconLabelDescriptionList"/>
    <dgm:cxn modelId="{494BB783-4117-4C97-9055-989C9DCF450B}" type="presOf" srcId="{FBBE8E52-2514-4412-AF16-AB8DDFD0ADF1}" destId="{50940566-7169-4E09-A5A2-9BA5FC1B39A0}" srcOrd="0" destOrd="2" presId="urn:microsoft.com/office/officeart/2018/2/layout/IconLabelDescriptionList"/>
    <dgm:cxn modelId="{2EC4D08A-D31D-468D-8256-8E6EFEA6721C}" srcId="{0D282B37-E9E0-4309-A380-DBF59BC147B1}" destId="{FBBE8E52-2514-4412-AF16-AB8DDFD0ADF1}" srcOrd="2" destOrd="0" parTransId="{C80F5C67-0B3B-4EC3-8EFC-A2076E949D1C}" sibTransId="{96815205-8EA5-48DB-972D-4864E0130994}"/>
    <dgm:cxn modelId="{180D488C-C9C1-4994-A786-B200360A0D8D}" type="presOf" srcId="{AFECDD7B-6413-48B5-B590-6569D9316865}" destId="{C13C3061-025A-46D4-B542-EA593E6704D0}" srcOrd="0" destOrd="1" presId="urn:microsoft.com/office/officeart/2018/2/layout/IconLabelDescriptionList"/>
    <dgm:cxn modelId="{87C3A695-BC55-4138-890D-377232DEF606}" srcId="{7961726F-0D8A-4B09-9331-E60152F16B99}" destId="{02CB9A8A-4951-4452-A4F2-D1D4B308BFB9}" srcOrd="0" destOrd="0" parTransId="{F884CC64-F98B-465F-9689-5E8421A0FA24}" sibTransId="{F098F3BE-0901-47FE-86FA-4FD23DEC72D4}"/>
    <dgm:cxn modelId="{D4F9B99C-6EB7-41E8-A7DD-020AA99EE1A6}" type="presOf" srcId="{0D282B37-E9E0-4309-A380-DBF59BC147B1}" destId="{4852105B-0BA5-4201-A02E-26160173C6D2}" srcOrd="0" destOrd="0" presId="urn:microsoft.com/office/officeart/2018/2/layout/IconLabelDescriptionList"/>
    <dgm:cxn modelId="{B104A8A4-EA61-45D0-A32E-050C5F149A58}" type="presOf" srcId="{50153C89-7EA2-49A2-80B1-430B670D8B6D}" destId="{30516149-08FD-439B-9C91-D50E5F639B49}" srcOrd="0" destOrd="1" presId="urn:microsoft.com/office/officeart/2018/2/layout/IconLabelDescriptionList"/>
    <dgm:cxn modelId="{D64236A8-A9A2-464B-82B0-700CC59915A6}" type="presOf" srcId="{3F4B5CA3-0FD3-43D9-999C-4FBE7274A39D}" destId="{FE347C23-C1AB-4C9D-BAF6-A01DE778B7D9}" srcOrd="0" destOrd="0" presId="urn:microsoft.com/office/officeart/2018/2/layout/IconLabelDescriptionList"/>
    <dgm:cxn modelId="{B31A09B7-0DE8-47D2-9046-47DB8B0DF080}" type="presOf" srcId="{3EBEE71E-D3D7-4B39-8D42-701F44B7C0EA}" destId="{932B84FD-99AE-4865-B27D-E3FEC76A2FD6}" srcOrd="0" destOrd="0" presId="urn:microsoft.com/office/officeart/2018/2/layout/IconLabelDescriptionList"/>
    <dgm:cxn modelId="{F15AF1D1-5FCD-4084-A53B-F431EE68E7C0}" type="presOf" srcId="{90FFE4DB-B006-4020-A82E-CE8EFD61BD6A}" destId="{50940566-7169-4E09-A5A2-9BA5FC1B39A0}" srcOrd="0" destOrd="0" presId="urn:microsoft.com/office/officeart/2018/2/layout/IconLabelDescriptionList"/>
    <dgm:cxn modelId="{E82D11D3-C031-459D-A28A-71342192FD81}" srcId="{3F4B5CA3-0FD3-43D9-999C-4FBE7274A39D}" destId="{0EFFAB74-3697-452C-B3FB-9E2074977DA6}" srcOrd="0" destOrd="0" parTransId="{316B9085-6E27-412F-BA38-81B8211CB380}" sibTransId="{0FDB9863-8FBD-49DB-9A99-8B650DB7404A}"/>
    <dgm:cxn modelId="{1C7158E1-17FD-41F6-B5EA-8E12B2DAEC19}" type="presOf" srcId="{0EFFAB74-3697-452C-B3FB-9E2074977DA6}" destId="{30516149-08FD-439B-9C91-D50E5F639B49}" srcOrd="0" destOrd="0" presId="urn:microsoft.com/office/officeart/2018/2/layout/IconLabelDescriptionList"/>
    <dgm:cxn modelId="{165C53E3-7C8E-4F22-A3C6-6334FD919F9D}" srcId="{3EBEE71E-D3D7-4B39-8D42-701F44B7C0EA}" destId="{3F4B5CA3-0FD3-43D9-999C-4FBE7274A39D}" srcOrd="2" destOrd="0" parTransId="{6FEA8922-46A4-4F32-9129-39B7E8A483F1}" sibTransId="{218C65FA-124D-4B0C-8A52-F76A02E38B91}"/>
    <dgm:cxn modelId="{E8E944F5-86F9-4198-B8EA-9F7608621135}" srcId="{3F4B5CA3-0FD3-43D9-999C-4FBE7274A39D}" destId="{0549D1DE-46F6-466A-B57A-FA772F046607}" srcOrd="2" destOrd="0" parTransId="{5FAAB008-76CD-4AAD-A8A0-7043227FD554}" sibTransId="{44AAF219-EFA0-4BB7-9FA2-88351EBE317E}"/>
    <dgm:cxn modelId="{6EA88DCF-0723-4765-A4A6-E99A28A4B661}" type="presParOf" srcId="{932B84FD-99AE-4865-B27D-E3FEC76A2FD6}" destId="{458FAB5C-53C5-4847-A698-0251574C7973}" srcOrd="0" destOrd="0" presId="urn:microsoft.com/office/officeart/2018/2/layout/IconLabelDescriptionList"/>
    <dgm:cxn modelId="{FED8A341-FE8F-4BB1-A0F1-80B6AB627E4D}" type="presParOf" srcId="{458FAB5C-53C5-4847-A698-0251574C7973}" destId="{ABC73B9C-5BF7-4707-8BCD-5295F3FD82D3}" srcOrd="0" destOrd="0" presId="urn:microsoft.com/office/officeart/2018/2/layout/IconLabelDescriptionList"/>
    <dgm:cxn modelId="{396256D5-7F22-40E3-8572-B2FB59F1B49B}" type="presParOf" srcId="{458FAB5C-53C5-4847-A698-0251574C7973}" destId="{CA1BFE8D-8B2E-4AE2-9E2B-D09657A38154}" srcOrd="1" destOrd="0" presId="urn:microsoft.com/office/officeart/2018/2/layout/IconLabelDescriptionList"/>
    <dgm:cxn modelId="{976837AB-D061-4649-9911-FD50D04C1F65}" type="presParOf" srcId="{458FAB5C-53C5-4847-A698-0251574C7973}" destId="{4852105B-0BA5-4201-A02E-26160173C6D2}" srcOrd="2" destOrd="0" presId="urn:microsoft.com/office/officeart/2018/2/layout/IconLabelDescriptionList"/>
    <dgm:cxn modelId="{1194CB27-D4B3-4B66-8E78-931C2E2FA494}" type="presParOf" srcId="{458FAB5C-53C5-4847-A698-0251574C7973}" destId="{8CC5B39F-A16D-4FE6-BC54-063AB7C291DA}" srcOrd="3" destOrd="0" presId="urn:microsoft.com/office/officeart/2018/2/layout/IconLabelDescriptionList"/>
    <dgm:cxn modelId="{1B10C233-2704-4FF7-B73F-F351670F56C4}" type="presParOf" srcId="{458FAB5C-53C5-4847-A698-0251574C7973}" destId="{50940566-7169-4E09-A5A2-9BA5FC1B39A0}" srcOrd="4" destOrd="0" presId="urn:microsoft.com/office/officeart/2018/2/layout/IconLabelDescriptionList"/>
    <dgm:cxn modelId="{E0AC8286-88B3-4172-9C3C-8BEC84A49D7D}" type="presParOf" srcId="{932B84FD-99AE-4865-B27D-E3FEC76A2FD6}" destId="{4BB0919E-048F-43A7-91C4-FF2E1C2F693F}" srcOrd="1" destOrd="0" presId="urn:microsoft.com/office/officeart/2018/2/layout/IconLabelDescriptionList"/>
    <dgm:cxn modelId="{8D794277-190E-4237-AE83-C7960765AF1E}" type="presParOf" srcId="{932B84FD-99AE-4865-B27D-E3FEC76A2FD6}" destId="{72CB6454-1004-415A-AFDB-8FBCCC1BA094}" srcOrd="2" destOrd="0" presId="urn:microsoft.com/office/officeart/2018/2/layout/IconLabelDescriptionList"/>
    <dgm:cxn modelId="{6E8A56E0-C195-4918-A901-45B4EA36B615}" type="presParOf" srcId="{72CB6454-1004-415A-AFDB-8FBCCC1BA094}" destId="{C4B22CA1-317B-4207-9C91-A42CC3D75B44}" srcOrd="0" destOrd="0" presId="urn:microsoft.com/office/officeart/2018/2/layout/IconLabelDescriptionList"/>
    <dgm:cxn modelId="{033B5ABF-AD64-4D5B-B87A-5E6FEA012EAE}" type="presParOf" srcId="{72CB6454-1004-415A-AFDB-8FBCCC1BA094}" destId="{512E498D-5D5A-4DC8-A7B7-AB4322179588}" srcOrd="1" destOrd="0" presId="urn:microsoft.com/office/officeart/2018/2/layout/IconLabelDescriptionList"/>
    <dgm:cxn modelId="{1AA06D04-F3ED-4981-BC34-F826DBEAD54E}" type="presParOf" srcId="{72CB6454-1004-415A-AFDB-8FBCCC1BA094}" destId="{903F403B-9659-4C17-BD0D-137C1B836C00}" srcOrd="2" destOrd="0" presId="urn:microsoft.com/office/officeart/2018/2/layout/IconLabelDescriptionList"/>
    <dgm:cxn modelId="{11A3DA64-7434-4C25-A18F-146FEFB8DCCB}" type="presParOf" srcId="{72CB6454-1004-415A-AFDB-8FBCCC1BA094}" destId="{C1B5515C-B4A3-41AC-BA63-B942884034B2}" srcOrd="3" destOrd="0" presId="urn:microsoft.com/office/officeart/2018/2/layout/IconLabelDescriptionList"/>
    <dgm:cxn modelId="{B3456748-CD53-49D0-847C-D12C2ABC4E3A}" type="presParOf" srcId="{72CB6454-1004-415A-AFDB-8FBCCC1BA094}" destId="{C13C3061-025A-46D4-B542-EA593E6704D0}" srcOrd="4" destOrd="0" presId="urn:microsoft.com/office/officeart/2018/2/layout/IconLabelDescriptionList"/>
    <dgm:cxn modelId="{81E8957F-5B67-4AA4-AECB-A709F36E48DB}" type="presParOf" srcId="{932B84FD-99AE-4865-B27D-E3FEC76A2FD6}" destId="{476AECB5-6E7A-4B5B-911E-E82F887C5373}" srcOrd="3" destOrd="0" presId="urn:microsoft.com/office/officeart/2018/2/layout/IconLabelDescriptionList"/>
    <dgm:cxn modelId="{F7BFA87B-0EE7-427B-8FA5-E923C39D3F62}" type="presParOf" srcId="{932B84FD-99AE-4865-B27D-E3FEC76A2FD6}" destId="{C52EDB16-F79D-488F-9D4E-865C6635AE98}" srcOrd="4" destOrd="0" presId="urn:microsoft.com/office/officeart/2018/2/layout/IconLabelDescriptionList"/>
    <dgm:cxn modelId="{34D0F261-E571-4922-A7DD-1B65F0D8F74A}" type="presParOf" srcId="{C52EDB16-F79D-488F-9D4E-865C6635AE98}" destId="{7E8FA16F-75EB-4F69-A2F2-0C7A8E2BD3D3}" srcOrd="0" destOrd="0" presId="urn:microsoft.com/office/officeart/2018/2/layout/IconLabelDescriptionList"/>
    <dgm:cxn modelId="{B1DB089B-36A0-45DC-ABB7-B770FA67219C}" type="presParOf" srcId="{C52EDB16-F79D-488F-9D4E-865C6635AE98}" destId="{778E95E6-7152-4C0A-9BA0-87EC501F880A}" srcOrd="1" destOrd="0" presId="urn:microsoft.com/office/officeart/2018/2/layout/IconLabelDescriptionList"/>
    <dgm:cxn modelId="{62004DC4-DF52-4C22-9A34-73DBDC85211E}" type="presParOf" srcId="{C52EDB16-F79D-488F-9D4E-865C6635AE98}" destId="{FE347C23-C1AB-4C9D-BAF6-A01DE778B7D9}" srcOrd="2" destOrd="0" presId="urn:microsoft.com/office/officeart/2018/2/layout/IconLabelDescriptionList"/>
    <dgm:cxn modelId="{FEF0737C-B817-454C-BCBF-DEFE2E824A32}" type="presParOf" srcId="{C52EDB16-F79D-488F-9D4E-865C6635AE98}" destId="{F807CF05-2DA2-4E8A-876F-FE6651EF5E16}" srcOrd="3" destOrd="0" presId="urn:microsoft.com/office/officeart/2018/2/layout/IconLabelDescriptionList"/>
    <dgm:cxn modelId="{E5A64EA8-6F31-4606-8130-025E23A2AA51}" type="presParOf" srcId="{C52EDB16-F79D-488F-9D4E-865C6635AE98}" destId="{30516149-08FD-439B-9C91-D50E5F639B4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AC027-EE7B-4788-8993-0217305156E0}" type="doc">
      <dgm:prSet loTypeId="urn:microsoft.com/office/officeart/2005/8/layout/chevronAccent+Icon" loCatId="process" qsTypeId="urn:microsoft.com/office/officeart/2005/8/quickstyle/simple1" qsCatId="simple" csTypeId="urn:microsoft.com/office/officeart/2005/8/colors/accent5_1" csCatId="accent5" phldr="1"/>
      <dgm:spPr/>
      <dgm:t>
        <a:bodyPr/>
        <a:lstStyle/>
        <a:p>
          <a:endParaRPr lang="en-US"/>
        </a:p>
      </dgm:t>
    </dgm:pt>
    <dgm:pt modelId="{492C8193-9A2C-43F2-9106-63C32EAC6631}">
      <dgm:prSet phldrT="[Text]"/>
      <dgm:spPr>
        <a:xfrm>
          <a:off x="945004" y="265112"/>
          <a:ext cx="2986431" cy="1060451"/>
        </a:xfrm>
        <a:prstGeom prst="roundRect">
          <a:avLst>
            <a:gd name="adj" fmla="val 10000"/>
          </a:avLst>
        </a:prstGeom>
        <a:solidFill>
          <a:srgbClr val="0F435B">
            <a:alpha val="90000"/>
          </a:srgbClr>
        </a:solidFill>
      </dgm:spPr>
      <dgm:t>
        <a:bodyPr/>
        <a:lstStyle/>
        <a:p>
          <a:pPr>
            <a:buNone/>
          </a:pPr>
          <a:r>
            <a:rPr lang="en-US">
              <a:solidFill>
                <a:schemeClr val="bg1"/>
              </a:solidFill>
              <a:latin typeface="Calibri" panose="020F0502020204030204"/>
              <a:ea typeface="+mn-ea"/>
              <a:cs typeface="+mn-cs"/>
            </a:rPr>
            <a:t>Self-Assessment</a:t>
          </a:r>
        </a:p>
      </dgm:t>
    </dgm:pt>
    <dgm:pt modelId="{47E71066-4724-4B1C-91CE-A949982EEE59}" type="parTrans" cxnId="{3D910BD1-EFCB-40E9-B817-866B69C24CB0}">
      <dgm:prSet/>
      <dgm:spPr/>
      <dgm:t>
        <a:bodyPr/>
        <a:lstStyle/>
        <a:p>
          <a:endParaRPr lang="en-US"/>
        </a:p>
      </dgm:t>
    </dgm:pt>
    <dgm:pt modelId="{202F83CE-4D5F-495C-A620-FE0E332830F8}" type="sibTrans" cxnId="{3D910BD1-EFCB-40E9-B817-866B69C24CB0}">
      <dgm:prSet/>
      <dgm:spPr/>
      <dgm:t>
        <a:bodyPr/>
        <a:lstStyle/>
        <a:p>
          <a:endParaRPr lang="en-US"/>
        </a:p>
      </dgm:t>
    </dgm:pt>
    <dgm:pt modelId="{903E400A-90C0-4161-A0F6-8EF8285F7B21}" type="pres">
      <dgm:prSet presAssocID="{DB0AC027-EE7B-4788-8993-0217305156E0}" presName="Name0" presStyleCnt="0">
        <dgm:presLayoutVars>
          <dgm:dir/>
          <dgm:resizeHandles val="exact"/>
        </dgm:presLayoutVars>
      </dgm:prSet>
      <dgm:spPr/>
    </dgm:pt>
    <dgm:pt modelId="{3D77E83F-3C4F-48C3-90CC-77B5E243BD59}" type="pres">
      <dgm:prSet presAssocID="{492C8193-9A2C-43F2-9106-63C32EAC6631}" presName="composite" presStyleCnt="0"/>
      <dgm:spPr/>
    </dgm:pt>
    <dgm:pt modelId="{0A7F282C-AC97-4B0C-8DD3-ADDBB141BFB3}" type="pres">
      <dgm:prSet presAssocID="{492C8193-9A2C-43F2-9106-63C32EAC6631}" presName="bgChev" presStyleLbl="node1" presStyleIdx="0" presStyleCnt="1"/>
      <dgm:spPr>
        <a:xfrm>
          <a:off x="1920" y="0"/>
          <a:ext cx="3536563" cy="1060451"/>
        </a:xfrm>
        <a:prstGeom prst="chevron">
          <a:avLst>
            <a:gd name="adj" fmla="val 40000"/>
          </a:avLst>
        </a:prstGeom>
      </dgm:spPr>
    </dgm:pt>
    <dgm:pt modelId="{E789C475-4EEF-4302-B9FB-E789CA9BCD4D}" type="pres">
      <dgm:prSet presAssocID="{492C8193-9A2C-43F2-9106-63C32EAC6631}" presName="txNode" presStyleLbl="fgAcc1" presStyleIdx="0" presStyleCnt="1">
        <dgm:presLayoutVars>
          <dgm:bulletEnabled val="1"/>
        </dgm:presLayoutVars>
      </dgm:prSet>
      <dgm:spPr/>
    </dgm:pt>
  </dgm:ptLst>
  <dgm:cxnLst>
    <dgm:cxn modelId="{72213D57-08C8-481B-BB76-79D264BC5D7E}" type="presOf" srcId="{492C8193-9A2C-43F2-9106-63C32EAC6631}" destId="{E789C475-4EEF-4302-B9FB-E789CA9BCD4D}" srcOrd="0" destOrd="0" presId="urn:microsoft.com/office/officeart/2005/8/layout/chevronAccent+Icon"/>
    <dgm:cxn modelId="{A0FAFB85-DEC3-4BA3-A58D-1B4C39CF0213}" type="presOf" srcId="{DB0AC027-EE7B-4788-8993-0217305156E0}" destId="{903E400A-90C0-4161-A0F6-8EF8285F7B21}" srcOrd="0" destOrd="0" presId="urn:microsoft.com/office/officeart/2005/8/layout/chevronAccent+Icon"/>
    <dgm:cxn modelId="{3D910BD1-EFCB-40E9-B817-866B69C24CB0}" srcId="{DB0AC027-EE7B-4788-8993-0217305156E0}" destId="{492C8193-9A2C-43F2-9106-63C32EAC6631}" srcOrd="0" destOrd="0" parTransId="{47E71066-4724-4B1C-91CE-A949982EEE59}" sibTransId="{202F83CE-4D5F-495C-A620-FE0E332830F8}"/>
    <dgm:cxn modelId="{26191C15-2A87-4750-B236-AD5BDB247679}" type="presParOf" srcId="{903E400A-90C0-4161-A0F6-8EF8285F7B21}" destId="{3D77E83F-3C4F-48C3-90CC-77B5E243BD59}" srcOrd="0" destOrd="0" presId="urn:microsoft.com/office/officeart/2005/8/layout/chevronAccent+Icon"/>
    <dgm:cxn modelId="{8DF81FCF-4178-4E2D-ABDD-4A8F38A47D34}" type="presParOf" srcId="{3D77E83F-3C4F-48C3-90CC-77B5E243BD59}" destId="{0A7F282C-AC97-4B0C-8DD3-ADDBB141BFB3}" srcOrd="0" destOrd="0" presId="urn:microsoft.com/office/officeart/2005/8/layout/chevronAccent+Icon"/>
    <dgm:cxn modelId="{F9A36C0B-3EC8-4E1C-880E-58DAB145A741}" type="presParOf" srcId="{3D77E83F-3C4F-48C3-90CC-77B5E243BD59}" destId="{E789C475-4EEF-4302-B9FB-E789CA9BCD4D}"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0454877-B00F-4B1C-B856-30828DD521EE}" type="doc">
      <dgm:prSet loTypeId="urn:microsoft.com/office/officeart/2005/8/layout/chevron1" loCatId="process" qsTypeId="urn:microsoft.com/office/officeart/2005/8/quickstyle/simple1" qsCatId="simple" csTypeId="urn:microsoft.com/office/officeart/2005/8/colors/accent1_2" csCatId="accent1" phldr="1"/>
      <dgm:spPr/>
    </dgm:pt>
    <dgm:pt modelId="{B6F96F54-02EF-444D-A96F-1CAB8C786F3A}">
      <dgm:prSet phldrT="[Text]"/>
      <dgm:spPr>
        <a:solidFill>
          <a:schemeClr val="bg1">
            <a:lumMod val="75000"/>
          </a:schemeClr>
        </a:solidFill>
      </dgm:spPr>
      <dgm:t>
        <a:bodyPr/>
        <a:lstStyle/>
        <a:p>
          <a:r>
            <a:rPr lang="en-US"/>
            <a:t>Application</a:t>
          </a:r>
        </a:p>
      </dgm:t>
    </dgm:pt>
    <dgm:pt modelId="{67EF1890-287D-4627-99F1-CFC5CB8C0F7F}" type="parTrans" cxnId="{58DE9582-697C-44A2-A92E-0563E10BB5EE}">
      <dgm:prSet/>
      <dgm:spPr/>
      <dgm:t>
        <a:bodyPr/>
        <a:lstStyle/>
        <a:p>
          <a:endParaRPr lang="en-US"/>
        </a:p>
      </dgm:t>
    </dgm:pt>
    <dgm:pt modelId="{043DCEC1-71CD-4A2E-B9E3-25EBD0938053}" type="sibTrans" cxnId="{58DE9582-697C-44A2-A92E-0563E10BB5EE}">
      <dgm:prSet/>
      <dgm:spPr/>
      <dgm:t>
        <a:bodyPr/>
        <a:lstStyle/>
        <a:p>
          <a:endParaRPr lang="en-US"/>
        </a:p>
      </dgm:t>
    </dgm:pt>
    <dgm:pt modelId="{351FFBC7-2E98-433A-A410-F93BA9F3DC02}">
      <dgm:prSet phldrT="[Text]"/>
      <dgm:spPr>
        <a:solidFill>
          <a:srgbClr val="0F435B"/>
        </a:solidFill>
      </dgm:spPr>
      <dgm:t>
        <a:bodyPr/>
        <a:lstStyle/>
        <a:p>
          <a:r>
            <a:rPr lang="en-US"/>
            <a:t>Self-Assessment </a:t>
          </a:r>
        </a:p>
      </dgm:t>
    </dgm:pt>
    <dgm:pt modelId="{D2E9A4E6-434E-4BB1-BF2E-5E41D4D22E28}" type="parTrans" cxnId="{0328A643-2EAB-49A6-9BE8-310D24A40EB5}">
      <dgm:prSet/>
      <dgm:spPr/>
      <dgm:t>
        <a:bodyPr/>
        <a:lstStyle/>
        <a:p>
          <a:endParaRPr lang="en-US"/>
        </a:p>
      </dgm:t>
    </dgm:pt>
    <dgm:pt modelId="{34A388D3-B280-4869-BB95-149B6DA2C34E}" type="sibTrans" cxnId="{0328A643-2EAB-49A6-9BE8-310D24A40EB5}">
      <dgm:prSet/>
      <dgm:spPr/>
      <dgm:t>
        <a:bodyPr/>
        <a:lstStyle/>
        <a:p>
          <a:endParaRPr lang="en-US"/>
        </a:p>
      </dgm:t>
    </dgm:pt>
    <dgm:pt modelId="{FC0DF919-901A-4EB9-9D9C-2A28089E7F13}">
      <dgm:prSet phldrT="[Text]"/>
      <dgm:spPr>
        <a:solidFill>
          <a:schemeClr val="bg1">
            <a:lumMod val="75000"/>
          </a:schemeClr>
        </a:solidFill>
      </dgm:spPr>
      <dgm:t>
        <a:bodyPr/>
        <a:lstStyle/>
        <a:p>
          <a:r>
            <a:rPr lang="en-US" dirty="0"/>
            <a:t>Facility</a:t>
          </a:r>
        </a:p>
        <a:p>
          <a:r>
            <a:rPr lang="en-US" dirty="0"/>
            <a:t>Visit</a:t>
          </a:r>
        </a:p>
      </dgm:t>
    </dgm:pt>
    <dgm:pt modelId="{86F02B74-816D-465C-8B2F-C2E048480F9A}" type="parTrans" cxnId="{76B16355-6117-426C-840D-E93B12094825}">
      <dgm:prSet/>
      <dgm:spPr/>
      <dgm:t>
        <a:bodyPr/>
        <a:lstStyle/>
        <a:p>
          <a:endParaRPr lang="en-US"/>
        </a:p>
      </dgm:t>
    </dgm:pt>
    <dgm:pt modelId="{02835A5C-8ECA-4708-A188-BDC5698657E8}" type="sibTrans" cxnId="{76B16355-6117-426C-840D-E93B12094825}">
      <dgm:prSet/>
      <dgm:spPr/>
      <dgm:t>
        <a:bodyPr/>
        <a:lstStyle/>
        <a:p>
          <a:endParaRPr lang="en-US"/>
        </a:p>
      </dgm:t>
    </dgm:pt>
    <dgm:pt modelId="{C3A7610E-9292-481D-875B-C28FC8497272}">
      <dgm:prSet phldrT="[Text]"/>
      <dgm:spPr>
        <a:solidFill>
          <a:schemeClr val="bg1">
            <a:lumMod val="75000"/>
          </a:schemeClr>
        </a:solidFill>
      </dgm:spPr>
      <dgm:t>
        <a:bodyPr/>
        <a:lstStyle/>
        <a:p>
          <a:r>
            <a:rPr lang="en-US"/>
            <a:t>Determination</a:t>
          </a:r>
        </a:p>
      </dgm:t>
    </dgm:pt>
    <dgm:pt modelId="{2B5EB673-40B5-4A37-AD90-8AEEC7F99D88}" type="parTrans" cxnId="{BC2DB666-6E51-4FDB-BA55-74CDEE77DC34}">
      <dgm:prSet/>
      <dgm:spPr/>
      <dgm:t>
        <a:bodyPr/>
        <a:lstStyle/>
        <a:p>
          <a:endParaRPr lang="en-US"/>
        </a:p>
      </dgm:t>
    </dgm:pt>
    <dgm:pt modelId="{CE7AA9D2-48C1-4C62-9D1B-BC94D5BFB693}" type="sibTrans" cxnId="{BC2DB666-6E51-4FDB-BA55-74CDEE77DC34}">
      <dgm:prSet/>
      <dgm:spPr/>
      <dgm:t>
        <a:bodyPr/>
        <a:lstStyle/>
        <a:p>
          <a:endParaRPr lang="en-US"/>
        </a:p>
      </dgm:t>
    </dgm:pt>
    <dgm:pt modelId="{830010BE-DB06-4400-861D-996FAD5509D0}" type="pres">
      <dgm:prSet presAssocID="{20454877-B00F-4B1C-B856-30828DD521EE}" presName="Name0" presStyleCnt="0">
        <dgm:presLayoutVars>
          <dgm:dir/>
          <dgm:animLvl val="lvl"/>
          <dgm:resizeHandles val="exact"/>
        </dgm:presLayoutVars>
      </dgm:prSet>
      <dgm:spPr/>
    </dgm:pt>
    <dgm:pt modelId="{0F11AD3F-26B9-4CF8-A480-7F4A8212AF59}" type="pres">
      <dgm:prSet presAssocID="{B6F96F54-02EF-444D-A96F-1CAB8C786F3A}" presName="parTxOnly" presStyleLbl="node1" presStyleIdx="0" presStyleCnt="4">
        <dgm:presLayoutVars>
          <dgm:chMax val="0"/>
          <dgm:chPref val="0"/>
          <dgm:bulletEnabled val="1"/>
        </dgm:presLayoutVars>
      </dgm:prSet>
      <dgm:spPr/>
    </dgm:pt>
    <dgm:pt modelId="{1AD0A6FD-7CD5-4AB1-AA1D-5F14231B89E5}" type="pres">
      <dgm:prSet presAssocID="{043DCEC1-71CD-4A2E-B9E3-25EBD0938053}" presName="parTxOnlySpace" presStyleCnt="0"/>
      <dgm:spPr/>
    </dgm:pt>
    <dgm:pt modelId="{881AA25D-B790-4C2F-8B95-414E3D138FF2}" type="pres">
      <dgm:prSet presAssocID="{351FFBC7-2E98-433A-A410-F93BA9F3DC02}" presName="parTxOnly" presStyleLbl="node1" presStyleIdx="1" presStyleCnt="4">
        <dgm:presLayoutVars>
          <dgm:chMax val="0"/>
          <dgm:chPref val="0"/>
          <dgm:bulletEnabled val="1"/>
        </dgm:presLayoutVars>
      </dgm:prSet>
      <dgm:spPr/>
    </dgm:pt>
    <dgm:pt modelId="{EB50C663-4069-4744-940D-B8A8CA51803C}" type="pres">
      <dgm:prSet presAssocID="{34A388D3-B280-4869-BB95-149B6DA2C34E}" presName="parTxOnlySpace" presStyleCnt="0"/>
      <dgm:spPr/>
    </dgm:pt>
    <dgm:pt modelId="{E4F09429-EF4D-4F64-A101-66B3CF4B8590}" type="pres">
      <dgm:prSet presAssocID="{FC0DF919-901A-4EB9-9D9C-2A28089E7F13}" presName="parTxOnly" presStyleLbl="node1" presStyleIdx="2" presStyleCnt="4">
        <dgm:presLayoutVars>
          <dgm:chMax val="0"/>
          <dgm:chPref val="0"/>
          <dgm:bulletEnabled val="1"/>
        </dgm:presLayoutVars>
      </dgm:prSet>
      <dgm:spPr/>
    </dgm:pt>
    <dgm:pt modelId="{A0FFFBF2-BFF6-4A0D-BAF0-4E62D855A5F3}" type="pres">
      <dgm:prSet presAssocID="{02835A5C-8ECA-4708-A188-BDC5698657E8}" presName="parTxOnlySpace" presStyleCnt="0"/>
      <dgm:spPr/>
    </dgm:pt>
    <dgm:pt modelId="{6626F017-A0B7-4714-8428-AFE6117583C2}" type="pres">
      <dgm:prSet presAssocID="{C3A7610E-9292-481D-875B-C28FC8497272}" presName="parTxOnly" presStyleLbl="node1" presStyleIdx="3" presStyleCnt="4">
        <dgm:presLayoutVars>
          <dgm:chMax val="0"/>
          <dgm:chPref val="0"/>
          <dgm:bulletEnabled val="1"/>
        </dgm:presLayoutVars>
      </dgm:prSet>
      <dgm:spPr/>
    </dgm:pt>
  </dgm:ptLst>
  <dgm:cxnLst>
    <dgm:cxn modelId="{0C9CCF0D-96EE-40C2-BDDD-D7964E20E7D4}" type="presOf" srcId="{351FFBC7-2E98-433A-A410-F93BA9F3DC02}" destId="{881AA25D-B790-4C2F-8B95-414E3D138FF2}" srcOrd="0" destOrd="0" presId="urn:microsoft.com/office/officeart/2005/8/layout/chevron1"/>
    <dgm:cxn modelId="{0328A643-2EAB-49A6-9BE8-310D24A40EB5}" srcId="{20454877-B00F-4B1C-B856-30828DD521EE}" destId="{351FFBC7-2E98-433A-A410-F93BA9F3DC02}" srcOrd="1" destOrd="0" parTransId="{D2E9A4E6-434E-4BB1-BF2E-5E41D4D22E28}" sibTransId="{34A388D3-B280-4869-BB95-149B6DA2C34E}"/>
    <dgm:cxn modelId="{BC2DB666-6E51-4FDB-BA55-74CDEE77DC34}" srcId="{20454877-B00F-4B1C-B856-30828DD521EE}" destId="{C3A7610E-9292-481D-875B-C28FC8497272}" srcOrd="3" destOrd="0" parTransId="{2B5EB673-40B5-4A37-AD90-8AEEC7F99D88}" sibTransId="{CE7AA9D2-48C1-4C62-9D1B-BC94D5BFB693}"/>
    <dgm:cxn modelId="{8D258767-A0AB-44E0-9C80-9939F065AC25}" type="presOf" srcId="{B6F96F54-02EF-444D-A96F-1CAB8C786F3A}" destId="{0F11AD3F-26B9-4CF8-A480-7F4A8212AF59}" srcOrd="0" destOrd="0" presId="urn:microsoft.com/office/officeart/2005/8/layout/chevron1"/>
    <dgm:cxn modelId="{D1402A6D-9BF7-46BB-97CB-C0E5B46DDE4C}" type="presOf" srcId="{FC0DF919-901A-4EB9-9D9C-2A28089E7F13}" destId="{E4F09429-EF4D-4F64-A101-66B3CF4B8590}" srcOrd="0" destOrd="0" presId="urn:microsoft.com/office/officeart/2005/8/layout/chevron1"/>
    <dgm:cxn modelId="{76B16355-6117-426C-840D-E93B12094825}" srcId="{20454877-B00F-4B1C-B856-30828DD521EE}" destId="{FC0DF919-901A-4EB9-9D9C-2A28089E7F13}" srcOrd="2" destOrd="0" parTransId="{86F02B74-816D-465C-8B2F-C2E048480F9A}" sibTransId="{02835A5C-8ECA-4708-A188-BDC5698657E8}"/>
    <dgm:cxn modelId="{58DE9582-697C-44A2-A92E-0563E10BB5EE}" srcId="{20454877-B00F-4B1C-B856-30828DD521EE}" destId="{B6F96F54-02EF-444D-A96F-1CAB8C786F3A}" srcOrd="0" destOrd="0" parTransId="{67EF1890-287D-4627-99F1-CFC5CB8C0F7F}" sibTransId="{043DCEC1-71CD-4A2E-B9E3-25EBD0938053}"/>
    <dgm:cxn modelId="{2172C59A-266C-49BE-AE0B-EEEC576C8F6A}" type="presOf" srcId="{20454877-B00F-4B1C-B856-30828DD521EE}" destId="{830010BE-DB06-4400-861D-996FAD5509D0}" srcOrd="0" destOrd="0" presId="urn:microsoft.com/office/officeart/2005/8/layout/chevron1"/>
    <dgm:cxn modelId="{10283DB2-8CD1-4B8A-A22E-E4039C690B25}" type="presOf" srcId="{C3A7610E-9292-481D-875B-C28FC8497272}" destId="{6626F017-A0B7-4714-8428-AFE6117583C2}" srcOrd="0" destOrd="0" presId="urn:microsoft.com/office/officeart/2005/8/layout/chevron1"/>
    <dgm:cxn modelId="{3E23F8B9-F60C-4443-9A71-0B62A48AD55C}" type="presParOf" srcId="{830010BE-DB06-4400-861D-996FAD5509D0}" destId="{0F11AD3F-26B9-4CF8-A480-7F4A8212AF59}" srcOrd="0" destOrd="0" presId="urn:microsoft.com/office/officeart/2005/8/layout/chevron1"/>
    <dgm:cxn modelId="{B16A01F4-1A27-4AA1-B15C-9B501E5DA813}" type="presParOf" srcId="{830010BE-DB06-4400-861D-996FAD5509D0}" destId="{1AD0A6FD-7CD5-4AB1-AA1D-5F14231B89E5}" srcOrd="1" destOrd="0" presId="urn:microsoft.com/office/officeart/2005/8/layout/chevron1"/>
    <dgm:cxn modelId="{00785485-A119-47D8-B9C4-F0728BD95C5D}" type="presParOf" srcId="{830010BE-DB06-4400-861D-996FAD5509D0}" destId="{881AA25D-B790-4C2F-8B95-414E3D138FF2}" srcOrd="2" destOrd="0" presId="urn:microsoft.com/office/officeart/2005/8/layout/chevron1"/>
    <dgm:cxn modelId="{CF16B9F8-6961-40A8-BB2F-48F8BEF7FCB6}" type="presParOf" srcId="{830010BE-DB06-4400-861D-996FAD5509D0}" destId="{EB50C663-4069-4744-940D-B8A8CA51803C}" srcOrd="3" destOrd="0" presId="urn:microsoft.com/office/officeart/2005/8/layout/chevron1"/>
    <dgm:cxn modelId="{6D437D5A-7EBB-42C7-A56D-3CB19D5E612C}" type="presParOf" srcId="{830010BE-DB06-4400-861D-996FAD5509D0}" destId="{E4F09429-EF4D-4F64-A101-66B3CF4B8590}" srcOrd="4" destOrd="0" presId="urn:microsoft.com/office/officeart/2005/8/layout/chevron1"/>
    <dgm:cxn modelId="{E0365180-019F-4095-8F46-1CD03A704751}" type="presParOf" srcId="{830010BE-DB06-4400-861D-996FAD5509D0}" destId="{A0FFFBF2-BFF6-4A0D-BAF0-4E62D855A5F3}" srcOrd="5" destOrd="0" presId="urn:microsoft.com/office/officeart/2005/8/layout/chevron1"/>
    <dgm:cxn modelId="{DC0A2F5C-F5F2-4E61-A63B-F526C303B975}" type="presParOf" srcId="{830010BE-DB06-4400-861D-996FAD5509D0}" destId="{6626F017-A0B7-4714-8428-AFE6117583C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A844F6-1D3A-4745-A1FD-EEA91235A306}" type="doc">
      <dgm:prSet loTypeId="urn:microsoft.com/office/officeart/2005/8/layout/orgChart1" loCatId="hierarchy" qsTypeId="urn:microsoft.com/office/officeart/2005/8/quickstyle/simple2" qsCatId="simple" csTypeId="urn:microsoft.com/office/officeart/2005/8/colors/colorful2" csCatId="colorful" phldr="1"/>
      <dgm:spPr/>
      <dgm:t>
        <a:bodyPr/>
        <a:lstStyle/>
        <a:p>
          <a:endParaRPr lang="en-US"/>
        </a:p>
      </dgm:t>
    </dgm:pt>
    <dgm:pt modelId="{8700A6B9-399C-4EFC-B8F5-A9906F94BB6D}">
      <dgm:prSet phldrT="[Text]"/>
      <dgm:spPr>
        <a:solidFill>
          <a:schemeClr val="bg1"/>
        </a:solidFill>
        <a:ln>
          <a:solidFill>
            <a:srgbClr val="0F435B"/>
          </a:solidFill>
        </a:ln>
      </dgm:spPr>
      <dgm:t>
        <a:bodyPr/>
        <a:lstStyle/>
        <a:p>
          <a:r>
            <a:rPr lang="en-US">
              <a:solidFill>
                <a:srgbClr val="0F435B"/>
              </a:solidFill>
            </a:rPr>
            <a:t>APEx </a:t>
          </a:r>
        </a:p>
        <a:p>
          <a:r>
            <a:rPr lang="en-US">
              <a:solidFill>
                <a:srgbClr val="0F435B"/>
              </a:solidFill>
            </a:rPr>
            <a:t>Self-Assessment</a:t>
          </a:r>
        </a:p>
      </dgm:t>
    </dgm:pt>
    <dgm:pt modelId="{5D8D2552-03C2-4FA9-B0DB-A1D1E8EFDB37}" type="parTrans" cxnId="{48348822-69BB-45B6-9258-2A20B74A662B}">
      <dgm:prSet/>
      <dgm:spPr/>
      <dgm:t>
        <a:bodyPr/>
        <a:lstStyle/>
        <a:p>
          <a:endParaRPr lang="en-US"/>
        </a:p>
      </dgm:t>
    </dgm:pt>
    <dgm:pt modelId="{84E73CEA-C3F8-4137-BEE9-80A8F531B6D5}" type="sibTrans" cxnId="{48348822-69BB-45B6-9258-2A20B74A662B}">
      <dgm:prSet/>
      <dgm:spPr/>
      <dgm:t>
        <a:bodyPr/>
        <a:lstStyle/>
        <a:p>
          <a:endParaRPr lang="en-US"/>
        </a:p>
      </dgm:t>
    </dgm:pt>
    <dgm:pt modelId="{822629A1-38B3-4360-BB88-A9EABF2199D7}">
      <dgm:prSet phldrT="[Text]"/>
      <dgm:spPr>
        <a:solidFill>
          <a:srgbClr val="0F435B"/>
        </a:solidFill>
      </dgm:spPr>
      <dgm:t>
        <a:bodyPr/>
        <a:lstStyle/>
        <a:p>
          <a:r>
            <a:rPr lang="en-US"/>
            <a:t>Medical Record Review</a:t>
          </a:r>
        </a:p>
      </dgm:t>
    </dgm:pt>
    <dgm:pt modelId="{43B03488-FD5A-46C3-88D2-B72342688D3C}" type="parTrans" cxnId="{73D5D476-90A4-47C7-B962-0FBCB22DC663}">
      <dgm:prSet/>
      <dgm:spPr/>
      <dgm:t>
        <a:bodyPr/>
        <a:lstStyle/>
        <a:p>
          <a:endParaRPr lang="en-US"/>
        </a:p>
      </dgm:t>
    </dgm:pt>
    <dgm:pt modelId="{DDD53C40-EBB8-4443-B393-59CB63D28125}" type="sibTrans" cxnId="{73D5D476-90A4-47C7-B962-0FBCB22DC663}">
      <dgm:prSet/>
      <dgm:spPr/>
      <dgm:t>
        <a:bodyPr/>
        <a:lstStyle/>
        <a:p>
          <a:endParaRPr lang="en-US"/>
        </a:p>
      </dgm:t>
    </dgm:pt>
    <dgm:pt modelId="{A635AD60-2051-4192-9F12-1DB28F55BD77}">
      <dgm:prSet phldrT="[Text]"/>
      <dgm:spPr>
        <a:solidFill>
          <a:srgbClr val="0F435B"/>
        </a:solidFill>
      </dgm:spPr>
      <dgm:t>
        <a:bodyPr/>
        <a:lstStyle/>
        <a:p>
          <a:r>
            <a:rPr lang="en-US"/>
            <a:t>Document Upload</a:t>
          </a:r>
        </a:p>
      </dgm:t>
    </dgm:pt>
    <dgm:pt modelId="{26625382-03B4-49F6-BA49-7012A60A736A}" type="parTrans" cxnId="{08DDEFE3-0368-475B-9F67-3D6AB7130392}">
      <dgm:prSet/>
      <dgm:spPr/>
      <dgm:t>
        <a:bodyPr/>
        <a:lstStyle/>
        <a:p>
          <a:endParaRPr lang="en-US"/>
        </a:p>
      </dgm:t>
    </dgm:pt>
    <dgm:pt modelId="{DF41E5EB-CDBE-411B-9087-086C869667F7}" type="sibTrans" cxnId="{08DDEFE3-0368-475B-9F67-3D6AB7130392}">
      <dgm:prSet/>
      <dgm:spPr/>
      <dgm:t>
        <a:bodyPr/>
        <a:lstStyle/>
        <a:p>
          <a:endParaRPr lang="en-US"/>
        </a:p>
      </dgm:t>
    </dgm:pt>
    <dgm:pt modelId="{47D9A541-ED85-479C-9446-50F1946ABD30}">
      <dgm:prSet phldrT="[Text]"/>
      <dgm:spPr>
        <a:solidFill>
          <a:srgbClr val="0F435B"/>
        </a:solidFill>
      </dgm:spPr>
      <dgm:t>
        <a:bodyPr/>
        <a:lstStyle/>
        <a:p>
          <a:r>
            <a:rPr lang="en-US"/>
            <a:t>Interview Preparation</a:t>
          </a:r>
        </a:p>
      </dgm:t>
    </dgm:pt>
    <dgm:pt modelId="{00671BCD-E05B-4360-9FE3-96425B751775}" type="parTrans" cxnId="{3F8165F1-DDDC-4C1D-AAA0-D97A918FD1AE}">
      <dgm:prSet/>
      <dgm:spPr/>
      <dgm:t>
        <a:bodyPr/>
        <a:lstStyle/>
        <a:p>
          <a:endParaRPr lang="en-US"/>
        </a:p>
      </dgm:t>
    </dgm:pt>
    <dgm:pt modelId="{D6D10807-0C01-4832-B2AF-FA3E0B965621}" type="sibTrans" cxnId="{3F8165F1-DDDC-4C1D-AAA0-D97A918FD1AE}">
      <dgm:prSet/>
      <dgm:spPr/>
      <dgm:t>
        <a:bodyPr/>
        <a:lstStyle/>
        <a:p>
          <a:endParaRPr lang="en-US"/>
        </a:p>
      </dgm:t>
    </dgm:pt>
    <dgm:pt modelId="{BA59AA72-20AB-4D64-B5A1-BAFF5F0E2EDD}" type="pres">
      <dgm:prSet presAssocID="{E4A844F6-1D3A-4745-A1FD-EEA91235A306}" presName="hierChild1" presStyleCnt="0">
        <dgm:presLayoutVars>
          <dgm:orgChart val="1"/>
          <dgm:chPref val="1"/>
          <dgm:dir/>
          <dgm:animOne val="branch"/>
          <dgm:animLvl val="lvl"/>
          <dgm:resizeHandles/>
        </dgm:presLayoutVars>
      </dgm:prSet>
      <dgm:spPr/>
    </dgm:pt>
    <dgm:pt modelId="{E0D77C29-CB4E-44A6-9738-F3D1DFC445E7}" type="pres">
      <dgm:prSet presAssocID="{8700A6B9-399C-4EFC-B8F5-A9906F94BB6D}" presName="hierRoot1" presStyleCnt="0">
        <dgm:presLayoutVars>
          <dgm:hierBranch val="init"/>
        </dgm:presLayoutVars>
      </dgm:prSet>
      <dgm:spPr/>
    </dgm:pt>
    <dgm:pt modelId="{8628DCEF-9C9F-4D9D-874A-B638BC138026}" type="pres">
      <dgm:prSet presAssocID="{8700A6B9-399C-4EFC-B8F5-A9906F94BB6D}" presName="rootComposite1" presStyleCnt="0"/>
      <dgm:spPr/>
    </dgm:pt>
    <dgm:pt modelId="{3A3370C1-CF13-43F4-A88E-56ED4148CBE9}" type="pres">
      <dgm:prSet presAssocID="{8700A6B9-399C-4EFC-B8F5-A9906F94BB6D}" presName="rootText1" presStyleLbl="node0" presStyleIdx="0" presStyleCnt="1">
        <dgm:presLayoutVars>
          <dgm:chPref val="3"/>
        </dgm:presLayoutVars>
      </dgm:prSet>
      <dgm:spPr/>
    </dgm:pt>
    <dgm:pt modelId="{1878DA46-2A91-4B5B-B960-F70578DF4277}" type="pres">
      <dgm:prSet presAssocID="{8700A6B9-399C-4EFC-B8F5-A9906F94BB6D}" presName="rootConnector1" presStyleLbl="node1" presStyleIdx="0" presStyleCnt="0"/>
      <dgm:spPr/>
    </dgm:pt>
    <dgm:pt modelId="{37D11102-3DF2-483D-91E1-214E873A9AB4}" type="pres">
      <dgm:prSet presAssocID="{8700A6B9-399C-4EFC-B8F5-A9906F94BB6D}" presName="hierChild2" presStyleCnt="0"/>
      <dgm:spPr/>
    </dgm:pt>
    <dgm:pt modelId="{4B2B1C57-5820-49A8-8578-407690D09C4B}" type="pres">
      <dgm:prSet presAssocID="{43B03488-FD5A-46C3-88D2-B72342688D3C}" presName="Name37" presStyleLbl="parChTrans1D2" presStyleIdx="0" presStyleCnt="3"/>
      <dgm:spPr/>
    </dgm:pt>
    <dgm:pt modelId="{4B2F5C52-0500-4613-A3F5-CC06E4D9BAA4}" type="pres">
      <dgm:prSet presAssocID="{822629A1-38B3-4360-BB88-A9EABF2199D7}" presName="hierRoot2" presStyleCnt="0">
        <dgm:presLayoutVars>
          <dgm:hierBranch val="init"/>
        </dgm:presLayoutVars>
      </dgm:prSet>
      <dgm:spPr/>
    </dgm:pt>
    <dgm:pt modelId="{FF57D1EF-BAA7-4D83-B060-F8D67655F747}" type="pres">
      <dgm:prSet presAssocID="{822629A1-38B3-4360-BB88-A9EABF2199D7}" presName="rootComposite" presStyleCnt="0"/>
      <dgm:spPr/>
    </dgm:pt>
    <dgm:pt modelId="{D6216FAF-B825-49BA-8449-08C89F180738}" type="pres">
      <dgm:prSet presAssocID="{822629A1-38B3-4360-BB88-A9EABF2199D7}" presName="rootText" presStyleLbl="node2" presStyleIdx="0" presStyleCnt="3">
        <dgm:presLayoutVars>
          <dgm:chPref val="3"/>
        </dgm:presLayoutVars>
      </dgm:prSet>
      <dgm:spPr/>
    </dgm:pt>
    <dgm:pt modelId="{D18DAF8F-9FA0-4CC0-9722-7B301E5DEDDA}" type="pres">
      <dgm:prSet presAssocID="{822629A1-38B3-4360-BB88-A9EABF2199D7}" presName="rootConnector" presStyleLbl="node2" presStyleIdx="0" presStyleCnt="3"/>
      <dgm:spPr/>
    </dgm:pt>
    <dgm:pt modelId="{EF1BC765-8C1A-491A-ACE6-2F0226B0F4E9}" type="pres">
      <dgm:prSet presAssocID="{822629A1-38B3-4360-BB88-A9EABF2199D7}" presName="hierChild4" presStyleCnt="0"/>
      <dgm:spPr/>
    </dgm:pt>
    <dgm:pt modelId="{9614B447-AE6F-4740-AE1F-DEA7319EEF6C}" type="pres">
      <dgm:prSet presAssocID="{822629A1-38B3-4360-BB88-A9EABF2199D7}" presName="hierChild5" presStyleCnt="0"/>
      <dgm:spPr/>
    </dgm:pt>
    <dgm:pt modelId="{FAEA3112-CF5D-4651-9C72-A4B43A770A4E}" type="pres">
      <dgm:prSet presAssocID="{26625382-03B4-49F6-BA49-7012A60A736A}" presName="Name37" presStyleLbl="parChTrans1D2" presStyleIdx="1" presStyleCnt="3"/>
      <dgm:spPr/>
    </dgm:pt>
    <dgm:pt modelId="{F37A4796-4DDF-4571-92B1-57312854E04B}" type="pres">
      <dgm:prSet presAssocID="{A635AD60-2051-4192-9F12-1DB28F55BD77}" presName="hierRoot2" presStyleCnt="0">
        <dgm:presLayoutVars>
          <dgm:hierBranch val="init"/>
        </dgm:presLayoutVars>
      </dgm:prSet>
      <dgm:spPr/>
    </dgm:pt>
    <dgm:pt modelId="{DB7CAC3E-F367-4AAA-9D16-9A8ADC1CC28A}" type="pres">
      <dgm:prSet presAssocID="{A635AD60-2051-4192-9F12-1DB28F55BD77}" presName="rootComposite" presStyleCnt="0"/>
      <dgm:spPr/>
    </dgm:pt>
    <dgm:pt modelId="{11A95517-BE7F-4318-B910-04A73918651F}" type="pres">
      <dgm:prSet presAssocID="{A635AD60-2051-4192-9F12-1DB28F55BD77}" presName="rootText" presStyleLbl="node2" presStyleIdx="1" presStyleCnt="3">
        <dgm:presLayoutVars>
          <dgm:chPref val="3"/>
        </dgm:presLayoutVars>
      </dgm:prSet>
      <dgm:spPr/>
    </dgm:pt>
    <dgm:pt modelId="{3EC3A3F2-B509-4A8D-A78F-1D407466296E}" type="pres">
      <dgm:prSet presAssocID="{A635AD60-2051-4192-9F12-1DB28F55BD77}" presName="rootConnector" presStyleLbl="node2" presStyleIdx="1" presStyleCnt="3"/>
      <dgm:spPr/>
    </dgm:pt>
    <dgm:pt modelId="{62737709-A616-4051-A6BC-E049E55B7CBB}" type="pres">
      <dgm:prSet presAssocID="{A635AD60-2051-4192-9F12-1DB28F55BD77}" presName="hierChild4" presStyleCnt="0"/>
      <dgm:spPr/>
    </dgm:pt>
    <dgm:pt modelId="{CE9974EE-8087-49CC-81CB-C21178B506AD}" type="pres">
      <dgm:prSet presAssocID="{A635AD60-2051-4192-9F12-1DB28F55BD77}" presName="hierChild5" presStyleCnt="0"/>
      <dgm:spPr/>
    </dgm:pt>
    <dgm:pt modelId="{70068DDE-44C8-410A-BACA-8AC594830315}" type="pres">
      <dgm:prSet presAssocID="{00671BCD-E05B-4360-9FE3-96425B751775}" presName="Name37" presStyleLbl="parChTrans1D2" presStyleIdx="2" presStyleCnt="3"/>
      <dgm:spPr/>
    </dgm:pt>
    <dgm:pt modelId="{BE9A35B7-74FF-4228-B21C-59D7A35C17FF}" type="pres">
      <dgm:prSet presAssocID="{47D9A541-ED85-479C-9446-50F1946ABD30}" presName="hierRoot2" presStyleCnt="0">
        <dgm:presLayoutVars>
          <dgm:hierBranch val="init"/>
        </dgm:presLayoutVars>
      </dgm:prSet>
      <dgm:spPr/>
    </dgm:pt>
    <dgm:pt modelId="{7E1F2E60-8D28-4F51-B64C-805B15D2A1D8}" type="pres">
      <dgm:prSet presAssocID="{47D9A541-ED85-479C-9446-50F1946ABD30}" presName="rootComposite" presStyleCnt="0"/>
      <dgm:spPr/>
    </dgm:pt>
    <dgm:pt modelId="{DC3EF48E-2CE1-4E93-9786-09F1F7EF632B}" type="pres">
      <dgm:prSet presAssocID="{47D9A541-ED85-479C-9446-50F1946ABD30}" presName="rootText" presStyleLbl="node2" presStyleIdx="2" presStyleCnt="3">
        <dgm:presLayoutVars>
          <dgm:chPref val="3"/>
        </dgm:presLayoutVars>
      </dgm:prSet>
      <dgm:spPr/>
    </dgm:pt>
    <dgm:pt modelId="{B4F983CD-8B22-462F-9DBA-399B6118FBBD}" type="pres">
      <dgm:prSet presAssocID="{47D9A541-ED85-479C-9446-50F1946ABD30}" presName="rootConnector" presStyleLbl="node2" presStyleIdx="2" presStyleCnt="3"/>
      <dgm:spPr/>
    </dgm:pt>
    <dgm:pt modelId="{AD8BABB3-FA98-463B-8139-F4EDFEDEC2BE}" type="pres">
      <dgm:prSet presAssocID="{47D9A541-ED85-479C-9446-50F1946ABD30}" presName="hierChild4" presStyleCnt="0"/>
      <dgm:spPr/>
    </dgm:pt>
    <dgm:pt modelId="{F1DD6854-BA00-4308-B1EE-E61D4D7A7E5A}" type="pres">
      <dgm:prSet presAssocID="{47D9A541-ED85-479C-9446-50F1946ABD30}" presName="hierChild5" presStyleCnt="0"/>
      <dgm:spPr/>
    </dgm:pt>
    <dgm:pt modelId="{5129910F-C150-4156-89A3-E28E109BEF8F}" type="pres">
      <dgm:prSet presAssocID="{8700A6B9-399C-4EFC-B8F5-A9906F94BB6D}" presName="hierChild3" presStyleCnt="0"/>
      <dgm:spPr/>
    </dgm:pt>
  </dgm:ptLst>
  <dgm:cxnLst>
    <dgm:cxn modelId="{48348822-69BB-45B6-9258-2A20B74A662B}" srcId="{E4A844F6-1D3A-4745-A1FD-EEA91235A306}" destId="{8700A6B9-399C-4EFC-B8F5-A9906F94BB6D}" srcOrd="0" destOrd="0" parTransId="{5D8D2552-03C2-4FA9-B0DB-A1D1E8EFDB37}" sibTransId="{84E73CEA-C3F8-4137-BEE9-80A8F531B6D5}"/>
    <dgm:cxn modelId="{EB4F5526-7B0D-4F17-A08E-4C7A2DFC17B1}" type="presOf" srcId="{A635AD60-2051-4192-9F12-1DB28F55BD77}" destId="{11A95517-BE7F-4318-B910-04A73918651F}" srcOrd="0" destOrd="0" presId="urn:microsoft.com/office/officeart/2005/8/layout/orgChart1"/>
    <dgm:cxn modelId="{9E4B1132-A9C8-454C-93F6-B71CBAA0CEB2}" type="presOf" srcId="{E4A844F6-1D3A-4745-A1FD-EEA91235A306}" destId="{BA59AA72-20AB-4D64-B5A1-BAFF5F0E2EDD}" srcOrd="0" destOrd="0" presId="urn:microsoft.com/office/officeart/2005/8/layout/orgChart1"/>
    <dgm:cxn modelId="{99A3C35C-3EB8-4A34-B722-76ADE51B6A70}" type="presOf" srcId="{822629A1-38B3-4360-BB88-A9EABF2199D7}" destId="{D18DAF8F-9FA0-4CC0-9722-7B301E5DEDDA}" srcOrd="1" destOrd="0" presId="urn:microsoft.com/office/officeart/2005/8/layout/orgChart1"/>
    <dgm:cxn modelId="{69726A48-C00A-4CE8-9416-292F885BF19D}" type="presOf" srcId="{822629A1-38B3-4360-BB88-A9EABF2199D7}" destId="{D6216FAF-B825-49BA-8449-08C89F180738}" srcOrd="0" destOrd="0" presId="urn:microsoft.com/office/officeart/2005/8/layout/orgChart1"/>
    <dgm:cxn modelId="{8BB3B656-9CB4-4310-B398-851A8870CFE0}" type="presOf" srcId="{00671BCD-E05B-4360-9FE3-96425B751775}" destId="{70068DDE-44C8-410A-BACA-8AC594830315}" srcOrd="0" destOrd="0" presId="urn:microsoft.com/office/officeart/2005/8/layout/orgChart1"/>
    <dgm:cxn modelId="{73D5D476-90A4-47C7-B962-0FBCB22DC663}" srcId="{8700A6B9-399C-4EFC-B8F5-A9906F94BB6D}" destId="{822629A1-38B3-4360-BB88-A9EABF2199D7}" srcOrd="0" destOrd="0" parTransId="{43B03488-FD5A-46C3-88D2-B72342688D3C}" sibTransId="{DDD53C40-EBB8-4443-B393-59CB63D28125}"/>
    <dgm:cxn modelId="{F959AD87-1601-47DC-AC2E-3BAF026FD64F}" type="presOf" srcId="{8700A6B9-399C-4EFC-B8F5-A9906F94BB6D}" destId="{1878DA46-2A91-4B5B-B960-F70578DF4277}" srcOrd="1" destOrd="0" presId="urn:microsoft.com/office/officeart/2005/8/layout/orgChart1"/>
    <dgm:cxn modelId="{D4B86E89-CF6F-40A4-86A0-62F98301C144}" type="presOf" srcId="{26625382-03B4-49F6-BA49-7012A60A736A}" destId="{FAEA3112-CF5D-4651-9C72-A4B43A770A4E}" srcOrd="0" destOrd="0" presId="urn:microsoft.com/office/officeart/2005/8/layout/orgChart1"/>
    <dgm:cxn modelId="{4F467789-6DFF-4C50-A74A-173D31F1EA36}" type="presOf" srcId="{43B03488-FD5A-46C3-88D2-B72342688D3C}" destId="{4B2B1C57-5820-49A8-8578-407690D09C4B}" srcOrd="0" destOrd="0" presId="urn:microsoft.com/office/officeart/2005/8/layout/orgChart1"/>
    <dgm:cxn modelId="{AD806C9C-1933-4911-840F-DBDD7E1C8A47}" type="presOf" srcId="{47D9A541-ED85-479C-9446-50F1946ABD30}" destId="{B4F983CD-8B22-462F-9DBA-399B6118FBBD}" srcOrd="1" destOrd="0" presId="urn:microsoft.com/office/officeart/2005/8/layout/orgChart1"/>
    <dgm:cxn modelId="{457425B1-0B5A-452F-A125-33869EDAC7BA}" type="presOf" srcId="{8700A6B9-399C-4EFC-B8F5-A9906F94BB6D}" destId="{3A3370C1-CF13-43F4-A88E-56ED4148CBE9}" srcOrd="0" destOrd="0" presId="urn:microsoft.com/office/officeart/2005/8/layout/orgChart1"/>
    <dgm:cxn modelId="{109B21BC-6E0F-47ED-9E82-9AB7DAA9A290}" type="presOf" srcId="{A635AD60-2051-4192-9F12-1DB28F55BD77}" destId="{3EC3A3F2-B509-4A8D-A78F-1D407466296E}" srcOrd="1" destOrd="0" presId="urn:microsoft.com/office/officeart/2005/8/layout/orgChart1"/>
    <dgm:cxn modelId="{C2D6DCC4-F0BB-41E6-BA95-0C0A321947E4}" type="presOf" srcId="{47D9A541-ED85-479C-9446-50F1946ABD30}" destId="{DC3EF48E-2CE1-4E93-9786-09F1F7EF632B}" srcOrd="0" destOrd="0" presId="urn:microsoft.com/office/officeart/2005/8/layout/orgChart1"/>
    <dgm:cxn modelId="{08DDEFE3-0368-475B-9F67-3D6AB7130392}" srcId="{8700A6B9-399C-4EFC-B8F5-A9906F94BB6D}" destId="{A635AD60-2051-4192-9F12-1DB28F55BD77}" srcOrd="1" destOrd="0" parTransId="{26625382-03B4-49F6-BA49-7012A60A736A}" sibTransId="{DF41E5EB-CDBE-411B-9087-086C869667F7}"/>
    <dgm:cxn modelId="{3F8165F1-DDDC-4C1D-AAA0-D97A918FD1AE}" srcId="{8700A6B9-399C-4EFC-B8F5-A9906F94BB6D}" destId="{47D9A541-ED85-479C-9446-50F1946ABD30}" srcOrd="2" destOrd="0" parTransId="{00671BCD-E05B-4360-9FE3-96425B751775}" sibTransId="{D6D10807-0C01-4832-B2AF-FA3E0B965621}"/>
    <dgm:cxn modelId="{BCA56BCE-29CC-4C90-914E-FB47D72C4372}" type="presParOf" srcId="{BA59AA72-20AB-4D64-B5A1-BAFF5F0E2EDD}" destId="{E0D77C29-CB4E-44A6-9738-F3D1DFC445E7}" srcOrd="0" destOrd="0" presId="urn:microsoft.com/office/officeart/2005/8/layout/orgChart1"/>
    <dgm:cxn modelId="{5C2A6122-E67C-46D4-87BE-0B83C667B8CA}" type="presParOf" srcId="{E0D77C29-CB4E-44A6-9738-F3D1DFC445E7}" destId="{8628DCEF-9C9F-4D9D-874A-B638BC138026}" srcOrd="0" destOrd="0" presId="urn:microsoft.com/office/officeart/2005/8/layout/orgChart1"/>
    <dgm:cxn modelId="{85EA99DB-A8B2-49B7-852E-E8BE032835D2}" type="presParOf" srcId="{8628DCEF-9C9F-4D9D-874A-B638BC138026}" destId="{3A3370C1-CF13-43F4-A88E-56ED4148CBE9}" srcOrd="0" destOrd="0" presId="urn:microsoft.com/office/officeart/2005/8/layout/orgChart1"/>
    <dgm:cxn modelId="{72C7945F-3ABE-470C-A7E8-0E4E549F650B}" type="presParOf" srcId="{8628DCEF-9C9F-4D9D-874A-B638BC138026}" destId="{1878DA46-2A91-4B5B-B960-F70578DF4277}" srcOrd="1" destOrd="0" presId="urn:microsoft.com/office/officeart/2005/8/layout/orgChart1"/>
    <dgm:cxn modelId="{3C3689AF-1E05-49CE-A4AB-921195CA039B}" type="presParOf" srcId="{E0D77C29-CB4E-44A6-9738-F3D1DFC445E7}" destId="{37D11102-3DF2-483D-91E1-214E873A9AB4}" srcOrd="1" destOrd="0" presId="urn:microsoft.com/office/officeart/2005/8/layout/orgChart1"/>
    <dgm:cxn modelId="{99504D8F-B4F9-408A-8521-B5B1BF9ECE76}" type="presParOf" srcId="{37D11102-3DF2-483D-91E1-214E873A9AB4}" destId="{4B2B1C57-5820-49A8-8578-407690D09C4B}" srcOrd="0" destOrd="0" presId="urn:microsoft.com/office/officeart/2005/8/layout/orgChart1"/>
    <dgm:cxn modelId="{388C71D0-CE54-436E-B660-9EBEAA817D45}" type="presParOf" srcId="{37D11102-3DF2-483D-91E1-214E873A9AB4}" destId="{4B2F5C52-0500-4613-A3F5-CC06E4D9BAA4}" srcOrd="1" destOrd="0" presId="urn:microsoft.com/office/officeart/2005/8/layout/orgChart1"/>
    <dgm:cxn modelId="{6FCCB2BD-2966-45D8-B9D1-77A7EBAAD838}" type="presParOf" srcId="{4B2F5C52-0500-4613-A3F5-CC06E4D9BAA4}" destId="{FF57D1EF-BAA7-4D83-B060-F8D67655F747}" srcOrd="0" destOrd="0" presId="urn:microsoft.com/office/officeart/2005/8/layout/orgChart1"/>
    <dgm:cxn modelId="{433D46F3-20C0-4126-AB19-87ECA8BEE65E}" type="presParOf" srcId="{FF57D1EF-BAA7-4D83-B060-F8D67655F747}" destId="{D6216FAF-B825-49BA-8449-08C89F180738}" srcOrd="0" destOrd="0" presId="urn:microsoft.com/office/officeart/2005/8/layout/orgChart1"/>
    <dgm:cxn modelId="{F74A3D4A-672C-4F4F-8E93-5B5E96A7D782}" type="presParOf" srcId="{FF57D1EF-BAA7-4D83-B060-F8D67655F747}" destId="{D18DAF8F-9FA0-4CC0-9722-7B301E5DEDDA}" srcOrd="1" destOrd="0" presId="urn:microsoft.com/office/officeart/2005/8/layout/orgChart1"/>
    <dgm:cxn modelId="{67966BE0-736A-4FB1-B335-BFF497ABD4C7}" type="presParOf" srcId="{4B2F5C52-0500-4613-A3F5-CC06E4D9BAA4}" destId="{EF1BC765-8C1A-491A-ACE6-2F0226B0F4E9}" srcOrd="1" destOrd="0" presId="urn:microsoft.com/office/officeart/2005/8/layout/orgChart1"/>
    <dgm:cxn modelId="{94D777C5-D5C0-4345-90B7-1094B1F7913C}" type="presParOf" srcId="{4B2F5C52-0500-4613-A3F5-CC06E4D9BAA4}" destId="{9614B447-AE6F-4740-AE1F-DEA7319EEF6C}" srcOrd="2" destOrd="0" presId="urn:microsoft.com/office/officeart/2005/8/layout/orgChart1"/>
    <dgm:cxn modelId="{87D06A8A-4512-4D76-B33D-51078B1BAA76}" type="presParOf" srcId="{37D11102-3DF2-483D-91E1-214E873A9AB4}" destId="{FAEA3112-CF5D-4651-9C72-A4B43A770A4E}" srcOrd="2" destOrd="0" presId="urn:microsoft.com/office/officeart/2005/8/layout/orgChart1"/>
    <dgm:cxn modelId="{A914048A-383F-41EE-9808-A23D9806D5D0}" type="presParOf" srcId="{37D11102-3DF2-483D-91E1-214E873A9AB4}" destId="{F37A4796-4DDF-4571-92B1-57312854E04B}" srcOrd="3" destOrd="0" presId="urn:microsoft.com/office/officeart/2005/8/layout/orgChart1"/>
    <dgm:cxn modelId="{E7387CC6-0E8B-4689-AF20-8EE7D3C78F69}" type="presParOf" srcId="{F37A4796-4DDF-4571-92B1-57312854E04B}" destId="{DB7CAC3E-F367-4AAA-9D16-9A8ADC1CC28A}" srcOrd="0" destOrd="0" presId="urn:microsoft.com/office/officeart/2005/8/layout/orgChart1"/>
    <dgm:cxn modelId="{2804F203-5086-4EC0-A3A1-221AE5451ED0}" type="presParOf" srcId="{DB7CAC3E-F367-4AAA-9D16-9A8ADC1CC28A}" destId="{11A95517-BE7F-4318-B910-04A73918651F}" srcOrd="0" destOrd="0" presId="urn:microsoft.com/office/officeart/2005/8/layout/orgChart1"/>
    <dgm:cxn modelId="{E8DA2AEE-A2F8-47A2-8D26-16E502FF4A25}" type="presParOf" srcId="{DB7CAC3E-F367-4AAA-9D16-9A8ADC1CC28A}" destId="{3EC3A3F2-B509-4A8D-A78F-1D407466296E}" srcOrd="1" destOrd="0" presId="urn:microsoft.com/office/officeart/2005/8/layout/orgChart1"/>
    <dgm:cxn modelId="{287B75B5-7716-4A28-B375-5D15B888490A}" type="presParOf" srcId="{F37A4796-4DDF-4571-92B1-57312854E04B}" destId="{62737709-A616-4051-A6BC-E049E55B7CBB}" srcOrd="1" destOrd="0" presId="urn:microsoft.com/office/officeart/2005/8/layout/orgChart1"/>
    <dgm:cxn modelId="{577489AD-F975-4EB1-96C5-5F76B12D0C98}" type="presParOf" srcId="{F37A4796-4DDF-4571-92B1-57312854E04B}" destId="{CE9974EE-8087-49CC-81CB-C21178B506AD}" srcOrd="2" destOrd="0" presId="urn:microsoft.com/office/officeart/2005/8/layout/orgChart1"/>
    <dgm:cxn modelId="{E0AEB6AB-93CF-4C9F-B7D7-7A2D41D30CAA}" type="presParOf" srcId="{37D11102-3DF2-483D-91E1-214E873A9AB4}" destId="{70068DDE-44C8-410A-BACA-8AC594830315}" srcOrd="4" destOrd="0" presId="urn:microsoft.com/office/officeart/2005/8/layout/orgChart1"/>
    <dgm:cxn modelId="{4BC89E8D-BE46-47E2-B1F3-8F4AC8A3B909}" type="presParOf" srcId="{37D11102-3DF2-483D-91E1-214E873A9AB4}" destId="{BE9A35B7-74FF-4228-B21C-59D7A35C17FF}" srcOrd="5" destOrd="0" presId="urn:microsoft.com/office/officeart/2005/8/layout/orgChart1"/>
    <dgm:cxn modelId="{3E0811C4-5CF0-4B4A-B364-FC92B896F57A}" type="presParOf" srcId="{BE9A35B7-74FF-4228-B21C-59D7A35C17FF}" destId="{7E1F2E60-8D28-4F51-B64C-805B15D2A1D8}" srcOrd="0" destOrd="0" presId="urn:microsoft.com/office/officeart/2005/8/layout/orgChart1"/>
    <dgm:cxn modelId="{331B2632-9642-42B3-905E-01F5E7C0B757}" type="presParOf" srcId="{7E1F2E60-8D28-4F51-B64C-805B15D2A1D8}" destId="{DC3EF48E-2CE1-4E93-9786-09F1F7EF632B}" srcOrd="0" destOrd="0" presId="urn:microsoft.com/office/officeart/2005/8/layout/orgChart1"/>
    <dgm:cxn modelId="{961B1B1D-38FE-4192-83BF-D39939C66F0B}" type="presParOf" srcId="{7E1F2E60-8D28-4F51-B64C-805B15D2A1D8}" destId="{B4F983CD-8B22-462F-9DBA-399B6118FBBD}" srcOrd="1" destOrd="0" presId="urn:microsoft.com/office/officeart/2005/8/layout/orgChart1"/>
    <dgm:cxn modelId="{948D7275-1504-442E-8A5E-CBB1DB6D4866}" type="presParOf" srcId="{BE9A35B7-74FF-4228-B21C-59D7A35C17FF}" destId="{AD8BABB3-FA98-463B-8139-F4EDFEDEC2BE}" srcOrd="1" destOrd="0" presId="urn:microsoft.com/office/officeart/2005/8/layout/orgChart1"/>
    <dgm:cxn modelId="{EE7DB351-F3CC-4ACB-8A60-5F7E4FC27C19}" type="presParOf" srcId="{BE9A35B7-74FF-4228-B21C-59D7A35C17FF}" destId="{F1DD6854-BA00-4308-B1EE-E61D4D7A7E5A}" srcOrd="2" destOrd="0" presId="urn:microsoft.com/office/officeart/2005/8/layout/orgChart1"/>
    <dgm:cxn modelId="{0325F653-36A9-456E-9A5A-F0F2034B9410}" type="presParOf" srcId="{E0D77C29-CB4E-44A6-9738-F3D1DFC445E7}" destId="{5129910F-C150-4156-89A3-E28E109BEF8F}"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0454877-B00F-4B1C-B856-30828DD521EE}" type="doc">
      <dgm:prSet loTypeId="urn:microsoft.com/office/officeart/2005/8/layout/chevron1" loCatId="process" qsTypeId="urn:microsoft.com/office/officeart/2005/8/quickstyle/simple1" qsCatId="simple" csTypeId="urn:microsoft.com/office/officeart/2005/8/colors/accent1_2" csCatId="accent1" phldr="1"/>
      <dgm:spPr/>
    </dgm:pt>
    <dgm:pt modelId="{B6F96F54-02EF-444D-A96F-1CAB8C786F3A}">
      <dgm:prSet phldrT="[Text]"/>
      <dgm:spPr>
        <a:solidFill>
          <a:schemeClr val="bg1">
            <a:lumMod val="75000"/>
          </a:schemeClr>
        </a:solidFill>
      </dgm:spPr>
      <dgm:t>
        <a:bodyPr/>
        <a:lstStyle/>
        <a:p>
          <a:r>
            <a:rPr lang="en-US"/>
            <a:t>Application</a:t>
          </a:r>
        </a:p>
      </dgm:t>
    </dgm:pt>
    <dgm:pt modelId="{67EF1890-287D-4627-99F1-CFC5CB8C0F7F}" type="parTrans" cxnId="{58DE9582-697C-44A2-A92E-0563E10BB5EE}">
      <dgm:prSet/>
      <dgm:spPr/>
      <dgm:t>
        <a:bodyPr/>
        <a:lstStyle/>
        <a:p>
          <a:endParaRPr lang="en-US"/>
        </a:p>
      </dgm:t>
    </dgm:pt>
    <dgm:pt modelId="{043DCEC1-71CD-4A2E-B9E3-25EBD0938053}" type="sibTrans" cxnId="{58DE9582-697C-44A2-A92E-0563E10BB5EE}">
      <dgm:prSet/>
      <dgm:spPr/>
      <dgm:t>
        <a:bodyPr/>
        <a:lstStyle/>
        <a:p>
          <a:endParaRPr lang="en-US"/>
        </a:p>
      </dgm:t>
    </dgm:pt>
    <dgm:pt modelId="{351FFBC7-2E98-433A-A410-F93BA9F3DC02}">
      <dgm:prSet phldrT="[Text]"/>
      <dgm:spPr>
        <a:solidFill>
          <a:srgbClr val="0F435B"/>
        </a:solidFill>
      </dgm:spPr>
      <dgm:t>
        <a:bodyPr/>
        <a:lstStyle/>
        <a:p>
          <a:r>
            <a:rPr lang="en-US"/>
            <a:t>Self-Assessment </a:t>
          </a:r>
        </a:p>
      </dgm:t>
    </dgm:pt>
    <dgm:pt modelId="{D2E9A4E6-434E-4BB1-BF2E-5E41D4D22E28}" type="parTrans" cxnId="{0328A643-2EAB-49A6-9BE8-310D24A40EB5}">
      <dgm:prSet/>
      <dgm:spPr/>
      <dgm:t>
        <a:bodyPr/>
        <a:lstStyle/>
        <a:p>
          <a:endParaRPr lang="en-US"/>
        </a:p>
      </dgm:t>
    </dgm:pt>
    <dgm:pt modelId="{34A388D3-B280-4869-BB95-149B6DA2C34E}" type="sibTrans" cxnId="{0328A643-2EAB-49A6-9BE8-310D24A40EB5}">
      <dgm:prSet/>
      <dgm:spPr/>
      <dgm:t>
        <a:bodyPr/>
        <a:lstStyle/>
        <a:p>
          <a:endParaRPr lang="en-US"/>
        </a:p>
      </dgm:t>
    </dgm:pt>
    <dgm:pt modelId="{FC0DF919-901A-4EB9-9D9C-2A28089E7F13}">
      <dgm:prSet phldrT="[Text]"/>
      <dgm:spPr>
        <a:solidFill>
          <a:schemeClr val="bg1">
            <a:lumMod val="75000"/>
          </a:schemeClr>
        </a:solidFill>
      </dgm:spPr>
      <dgm:t>
        <a:bodyPr/>
        <a:lstStyle/>
        <a:p>
          <a:r>
            <a:rPr lang="en-US" dirty="0"/>
            <a:t>Facility </a:t>
          </a:r>
        </a:p>
        <a:p>
          <a:r>
            <a:rPr lang="en-US" dirty="0"/>
            <a:t>Visit</a:t>
          </a:r>
        </a:p>
      </dgm:t>
    </dgm:pt>
    <dgm:pt modelId="{86F02B74-816D-465C-8B2F-C2E048480F9A}" type="parTrans" cxnId="{76B16355-6117-426C-840D-E93B12094825}">
      <dgm:prSet/>
      <dgm:spPr/>
      <dgm:t>
        <a:bodyPr/>
        <a:lstStyle/>
        <a:p>
          <a:endParaRPr lang="en-US"/>
        </a:p>
      </dgm:t>
    </dgm:pt>
    <dgm:pt modelId="{02835A5C-8ECA-4708-A188-BDC5698657E8}" type="sibTrans" cxnId="{76B16355-6117-426C-840D-E93B12094825}">
      <dgm:prSet/>
      <dgm:spPr/>
      <dgm:t>
        <a:bodyPr/>
        <a:lstStyle/>
        <a:p>
          <a:endParaRPr lang="en-US"/>
        </a:p>
      </dgm:t>
    </dgm:pt>
    <dgm:pt modelId="{C3A7610E-9292-481D-875B-C28FC8497272}">
      <dgm:prSet phldrT="[Text]"/>
      <dgm:spPr>
        <a:solidFill>
          <a:schemeClr val="bg1">
            <a:lumMod val="75000"/>
          </a:schemeClr>
        </a:solidFill>
      </dgm:spPr>
      <dgm:t>
        <a:bodyPr/>
        <a:lstStyle/>
        <a:p>
          <a:r>
            <a:rPr lang="en-US"/>
            <a:t>Determination</a:t>
          </a:r>
        </a:p>
      </dgm:t>
    </dgm:pt>
    <dgm:pt modelId="{2B5EB673-40B5-4A37-AD90-8AEEC7F99D88}" type="parTrans" cxnId="{BC2DB666-6E51-4FDB-BA55-74CDEE77DC34}">
      <dgm:prSet/>
      <dgm:spPr/>
      <dgm:t>
        <a:bodyPr/>
        <a:lstStyle/>
        <a:p>
          <a:endParaRPr lang="en-US"/>
        </a:p>
      </dgm:t>
    </dgm:pt>
    <dgm:pt modelId="{CE7AA9D2-48C1-4C62-9D1B-BC94D5BFB693}" type="sibTrans" cxnId="{BC2DB666-6E51-4FDB-BA55-74CDEE77DC34}">
      <dgm:prSet/>
      <dgm:spPr/>
      <dgm:t>
        <a:bodyPr/>
        <a:lstStyle/>
        <a:p>
          <a:endParaRPr lang="en-US"/>
        </a:p>
      </dgm:t>
    </dgm:pt>
    <dgm:pt modelId="{830010BE-DB06-4400-861D-996FAD5509D0}" type="pres">
      <dgm:prSet presAssocID="{20454877-B00F-4B1C-B856-30828DD521EE}" presName="Name0" presStyleCnt="0">
        <dgm:presLayoutVars>
          <dgm:dir/>
          <dgm:animLvl val="lvl"/>
          <dgm:resizeHandles val="exact"/>
        </dgm:presLayoutVars>
      </dgm:prSet>
      <dgm:spPr/>
    </dgm:pt>
    <dgm:pt modelId="{0F11AD3F-26B9-4CF8-A480-7F4A8212AF59}" type="pres">
      <dgm:prSet presAssocID="{B6F96F54-02EF-444D-A96F-1CAB8C786F3A}" presName="parTxOnly" presStyleLbl="node1" presStyleIdx="0" presStyleCnt="4">
        <dgm:presLayoutVars>
          <dgm:chMax val="0"/>
          <dgm:chPref val="0"/>
          <dgm:bulletEnabled val="1"/>
        </dgm:presLayoutVars>
      </dgm:prSet>
      <dgm:spPr/>
    </dgm:pt>
    <dgm:pt modelId="{1AD0A6FD-7CD5-4AB1-AA1D-5F14231B89E5}" type="pres">
      <dgm:prSet presAssocID="{043DCEC1-71CD-4A2E-B9E3-25EBD0938053}" presName="parTxOnlySpace" presStyleCnt="0"/>
      <dgm:spPr/>
    </dgm:pt>
    <dgm:pt modelId="{881AA25D-B790-4C2F-8B95-414E3D138FF2}" type="pres">
      <dgm:prSet presAssocID="{351FFBC7-2E98-433A-A410-F93BA9F3DC02}" presName="parTxOnly" presStyleLbl="node1" presStyleIdx="1" presStyleCnt="4">
        <dgm:presLayoutVars>
          <dgm:chMax val="0"/>
          <dgm:chPref val="0"/>
          <dgm:bulletEnabled val="1"/>
        </dgm:presLayoutVars>
      </dgm:prSet>
      <dgm:spPr/>
    </dgm:pt>
    <dgm:pt modelId="{EB50C663-4069-4744-940D-B8A8CA51803C}" type="pres">
      <dgm:prSet presAssocID="{34A388D3-B280-4869-BB95-149B6DA2C34E}" presName="parTxOnlySpace" presStyleCnt="0"/>
      <dgm:spPr/>
    </dgm:pt>
    <dgm:pt modelId="{E4F09429-EF4D-4F64-A101-66B3CF4B8590}" type="pres">
      <dgm:prSet presAssocID="{FC0DF919-901A-4EB9-9D9C-2A28089E7F13}" presName="parTxOnly" presStyleLbl="node1" presStyleIdx="2" presStyleCnt="4">
        <dgm:presLayoutVars>
          <dgm:chMax val="0"/>
          <dgm:chPref val="0"/>
          <dgm:bulletEnabled val="1"/>
        </dgm:presLayoutVars>
      </dgm:prSet>
      <dgm:spPr/>
    </dgm:pt>
    <dgm:pt modelId="{A0FFFBF2-BFF6-4A0D-BAF0-4E62D855A5F3}" type="pres">
      <dgm:prSet presAssocID="{02835A5C-8ECA-4708-A188-BDC5698657E8}" presName="parTxOnlySpace" presStyleCnt="0"/>
      <dgm:spPr/>
    </dgm:pt>
    <dgm:pt modelId="{6626F017-A0B7-4714-8428-AFE6117583C2}" type="pres">
      <dgm:prSet presAssocID="{C3A7610E-9292-481D-875B-C28FC8497272}" presName="parTxOnly" presStyleLbl="node1" presStyleIdx="3" presStyleCnt="4">
        <dgm:presLayoutVars>
          <dgm:chMax val="0"/>
          <dgm:chPref val="0"/>
          <dgm:bulletEnabled val="1"/>
        </dgm:presLayoutVars>
      </dgm:prSet>
      <dgm:spPr/>
    </dgm:pt>
  </dgm:ptLst>
  <dgm:cxnLst>
    <dgm:cxn modelId="{0C9CCF0D-96EE-40C2-BDDD-D7964E20E7D4}" type="presOf" srcId="{351FFBC7-2E98-433A-A410-F93BA9F3DC02}" destId="{881AA25D-B790-4C2F-8B95-414E3D138FF2}" srcOrd="0" destOrd="0" presId="urn:microsoft.com/office/officeart/2005/8/layout/chevron1"/>
    <dgm:cxn modelId="{0328A643-2EAB-49A6-9BE8-310D24A40EB5}" srcId="{20454877-B00F-4B1C-B856-30828DD521EE}" destId="{351FFBC7-2E98-433A-A410-F93BA9F3DC02}" srcOrd="1" destOrd="0" parTransId="{D2E9A4E6-434E-4BB1-BF2E-5E41D4D22E28}" sibTransId="{34A388D3-B280-4869-BB95-149B6DA2C34E}"/>
    <dgm:cxn modelId="{BC2DB666-6E51-4FDB-BA55-74CDEE77DC34}" srcId="{20454877-B00F-4B1C-B856-30828DD521EE}" destId="{C3A7610E-9292-481D-875B-C28FC8497272}" srcOrd="3" destOrd="0" parTransId="{2B5EB673-40B5-4A37-AD90-8AEEC7F99D88}" sibTransId="{CE7AA9D2-48C1-4C62-9D1B-BC94D5BFB693}"/>
    <dgm:cxn modelId="{8D258767-A0AB-44E0-9C80-9939F065AC25}" type="presOf" srcId="{B6F96F54-02EF-444D-A96F-1CAB8C786F3A}" destId="{0F11AD3F-26B9-4CF8-A480-7F4A8212AF59}" srcOrd="0" destOrd="0" presId="urn:microsoft.com/office/officeart/2005/8/layout/chevron1"/>
    <dgm:cxn modelId="{D1402A6D-9BF7-46BB-97CB-C0E5B46DDE4C}" type="presOf" srcId="{FC0DF919-901A-4EB9-9D9C-2A28089E7F13}" destId="{E4F09429-EF4D-4F64-A101-66B3CF4B8590}" srcOrd="0" destOrd="0" presId="urn:microsoft.com/office/officeart/2005/8/layout/chevron1"/>
    <dgm:cxn modelId="{76B16355-6117-426C-840D-E93B12094825}" srcId="{20454877-B00F-4B1C-B856-30828DD521EE}" destId="{FC0DF919-901A-4EB9-9D9C-2A28089E7F13}" srcOrd="2" destOrd="0" parTransId="{86F02B74-816D-465C-8B2F-C2E048480F9A}" sibTransId="{02835A5C-8ECA-4708-A188-BDC5698657E8}"/>
    <dgm:cxn modelId="{58DE9582-697C-44A2-A92E-0563E10BB5EE}" srcId="{20454877-B00F-4B1C-B856-30828DD521EE}" destId="{B6F96F54-02EF-444D-A96F-1CAB8C786F3A}" srcOrd="0" destOrd="0" parTransId="{67EF1890-287D-4627-99F1-CFC5CB8C0F7F}" sibTransId="{043DCEC1-71CD-4A2E-B9E3-25EBD0938053}"/>
    <dgm:cxn modelId="{2172C59A-266C-49BE-AE0B-EEEC576C8F6A}" type="presOf" srcId="{20454877-B00F-4B1C-B856-30828DD521EE}" destId="{830010BE-DB06-4400-861D-996FAD5509D0}" srcOrd="0" destOrd="0" presId="urn:microsoft.com/office/officeart/2005/8/layout/chevron1"/>
    <dgm:cxn modelId="{10283DB2-8CD1-4B8A-A22E-E4039C690B25}" type="presOf" srcId="{C3A7610E-9292-481D-875B-C28FC8497272}" destId="{6626F017-A0B7-4714-8428-AFE6117583C2}" srcOrd="0" destOrd="0" presId="urn:microsoft.com/office/officeart/2005/8/layout/chevron1"/>
    <dgm:cxn modelId="{3E23F8B9-F60C-4443-9A71-0B62A48AD55C}" type="presParOf" srcId="{830010BE-DB06-4400-861D-996FAD5509D0}" destId="{0F11AD3F-26B9-4CF8-A480-7F4A8212AF59}" srcOrd="0" destOrd="0" presId="urn:microsoft.com/office/officeart/2005/8/layout/chevron1"/>
    <dgm:cxn modelId="{B16A01F4-1A27-4AA1-B15C-9B501E5DA813}" type="presParOf" srcId="{830010BE-DB06-4400-861D-996FAD5509D0}" destId="{1AD0A6FD-7CD5-4AB1-AA1D-5F14231B89E5}" srcOrd="1" destOrd="0" presId="urn:microsoft.com/office/officeart/2005/8/layout/chevron1"/>
    <dgm:cxn modelId="{00785485-A119-47D8-B9C4-F0728BD95C5D}" type="presParOf" srcId="{830010BE-DB06-4400-861D-996FAD5509D0}" destId="{881AA25D-B790-4C2F-8B95-414E3D138FF2}" srcOrd="2" destOrd="0" presId="urn:microsoft.com/office/officeart/2005/8/layout/chevron1"/>
    <dgm:cxn modelId="{CF16B9F8-6961-40A8-BB2F-48F8BEF7FCB6}" type="presParOf" srcId="{830010BE-DB06-4400-861D-996FAD5509D0}" destId="{EB50C663-4069-4744-940D-B8A8CA51803C}" srcOrd="3" destOrd="0" presId="urn:microsoft.com/office/officeart/2005/8/layout/chevron1"/>
    <dgm:cxn modelId="{6D437D5A-7EBB-42C7-A56D-3CB19D5E612C}" type="presParOf" srcId="{830010BE-DB06-4400-861D-996FAD5509D0}" destId="{E4F09429-EF4D-4F64-A101-66B3CF4B8590}" srcOrd="4" destOrd="0" presId="urn:microsoft.com/office/officeart/2005/8/layout/chevron1"/>
    <dgm:cxn modelId="{E0365180-019F-4095-8F46-1CD03A704751}" type="presParOf" srcId="{830010BE-DB06-4400-861D-996FAD5509D0}" destId="{A0FFFBF2-BFF6-4A0D-BAF0-4E62D855A5F3}" srcOrd="5" destOrd="0" presId="urn:microsoft.com/office/officeart/2005/8/layout/chevron1"/>
    <dgm:cxn modelId="{DC0A2F5C-F5F2-4E61-A63B-F526C303B975}" type="presParOf" srcId="{830010BE-DB06-4400-861D-996FAD5509D0}" destId="{6626F017-A0B7-4714-8428-AFE6117583C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454877-B00F-4B1C-B856-30828DD521EE}" type="doc">
      <dgm:prSet loTypeId="urn:microsoft.com/office/officeart/2005/8/layout/chevron1" loCatId="process" qsTypeId="urn:microsoft.com/office/officeart/2005/8/quickstyle/simple1" qsCatId="simple" csTypeId="urn:microsoft.com/office/officeart/2005/8/colors/accent1_2" csCatId="accent1" phldr="1"/>
      <dgm:spPr/>
    </dgm:pt>
    <dgm:pt modelId="{B6F96F54-02EF-444D-A96F-1CAB8C786F3A}">
      <dgm:prSet phldrT="[Text]"/>
      <dgm:spPr>
        <a:solidFill>
          <a:schemeClr val="bg1">
            <a:lumMod val="75000"/>
          </a:schemeClr>
        </a:solidFill>
      </dgm:spPr>
      <dgm:t>
        <a:bodyPr/>
        <a:lstStyle/>
        <a:p>
          <a:r>
            <a:rPr lang="en-US"/>
            <a:t>Application</a:t>
          </a:r>
        </a:p>
      </dgm:t>
    </dgm:pt>
    <dgm:pt modelId="{67EF1890-287D-4627-99F1-CFC5CB8C0F7F}" type="parTrans" cxnId="{58DE9582-697C-44A2-A92E-0563E10BB5EE}">
      <dgm:prSet/>
      <dgm:spPr/>
      <dgm:t>
        <a:bodyPr/>
        <a:lstStyle/>
        <a:p>
          <a:endParaRPr lang="en-US"/>
        </a:p>
      </dgm:t>
    </dgm:pt>
    <dgm:pt modelId="{043DCEC1-71CD-4A2E-B9E3-25EBD0938053}" type="sibTrans" cxnId="{58DE9582-697C-44A2-A92E-0563E10BB5EE}">
      <dgm:prSet/>
      <dgm:spPr/>
      <dgm:t>
        <a:bodyPr/>
        <a:lstStyle/>
        <a:p>
          <a:endParaRPr lang="en-US"/>
        </a:p>
      </dgm:t>
    </dgm:pt>
    <dgm:pt modelId="{351FFBC7-2E98-433A-A410-F93BA9F3DC02}">
      <dgm:prSet phldrT="[Text]"/>
      <dgm:spPr>
        <a:solidFill>
          <a:srgbClr val="0F435B"/>
        </a:solidFill>
      </dgm:spPr>
      <dgm:t>
        <a:bodyPr/>
        <a:lstStyle/>
        <a:p>
          <a:r>
            <a:rPr lang="en-US"/>
            <a:t>Self-Assessment </a:t>
          </a:r>
        </a:p>
      </dgm:t>
    </dgm:pt>
    <dgm:pt modelId="{D2E9A4E6-434E-4BB1-BF2E-5E41D4D22E28}" type="parTrans" cxnId="{0328A643-2EAB-49A6-9BE8-310D24A40EB5}">
      <dgm:prSet/>
      <dgm:spPr/>
      <dgm:t>
        <a:bodyPr/>
        <a:lstStyle/>
        <a:p>
          <a:endParaRPr lang="en-US"/>
        </a:p>
      </dgm:t>
    </dgm:pt>
    <dgm:pt modelId="{34A388D3-B280-4869-BB95-149B6DA2C34E}" type="sibTrans" cxnId="{0328A643-2EAB-49A6-9BE8-310D24A40EB5}">
      <dgm:prSet/>
      <dgm:spPr/>
      <dgm:t>
        <a:bodyPr/>
        <a:lstStyle/>
        <a:p>
          <a:endParaRPr lang="en-US"/>
        </a:p>
      </dgm:t>
    </dgm:pt>
    <dgm:pt modelId="{FC0DF919-901A-4EB9-9D9C-2A28089E7F13}">
      <dgm:prSet phldrT="[Text]"/>
      <dgm:spPr>
        <a:solidFill>
          <a:schemeClr val="bg1">
            <a:lumMod val="75000"/>
          </a:schemeClr>
        </a:solidFill>
      </dgm:spPr>
      <dgm:t>
        <a:bodyPr/>
        <a:lstStyle/>
        <a:p>
          <a:r>
            <a:rPr lang="en-US" dirty="0"/>
            <a:t>Facility</a:t>
          </a:r>
        </a:p>
        <a:p>
          <a:r>
            <a:rPr lang="en-US" dirty="0"/>
            <a:t> Visit</a:t>
          </a:r>
        </a:p>
      </dgm:t>
    </dgm:pt>
    <dgm:pt modelId="{86F02B74-816D-465C-8B2F-C2E048480F9A}" type="parTrans" cxnId="{76B16355-6117-426C-840D-E93B12094825}">
      <dgm:prSet/>
      <dgm:spPr/>
      <dgm:t>
        <a:bodyPr/>
        <a:lstStyle/>
        <a:p>
          <a:endParaRPr lang="en-US"/>
        </a:p>
      </dgm:t>
    </dgm:pt>
    <dgm:pt modelId="{02835A5C-8ECA-4708-A188-BDC5698657E8}" type="sibTrans" cxnId="{76B16355-6117-426C-840D-E93B12094825}">
      <dgm:prSet/>
      <dgm:spPr/>
      <dgm:t>
        <a:bodyPr/>
        <a:lstStyle/>
        <a:p>
          <a:endParaRPr lang="en-US"/>
        </a:p>
      </dgm:t>
    </dgm:pt>
    <dgm:pt modelId="{C3A7610E-9292-481D-875B-C28FC8497272}">
      <dgm:prSet phldrT="[Text]"/>
      <dgm:spPr>
        <a:solidFill>
          <a:schemeClr val="bg1">
            <a:lumMod val="75000"/>
          </a:schemeClr>
        </a:solidFill>
      </dgm:spPr>
      <dgm:t>
        <a:bodyPr/>
        <a:lstStyle/>
        <a:p>
          <a:r>
            <a:rPr lang="en-US"/>
            <a:t>Determination</a:t>
          </a:r>
        </a:p>
      </dgm:t>
    </dgm:pt>
    <dgm:pt modelId="{2B5EB673-40B5-4A37-AD90-8AEEC7F99D88}" type="parTrans" cxnId="{BC2DB666-6E51-4FDB-BA55-74CDEE77DC34}">
      <dgm:prSet/>
      <dgm:spPr/>
      <dgm:t>
        <a:bodyPr/>
        <a:lstStyle/>
        <a:p>
          <a:endParaRPr lang="en-US"/>
        </a:p>
      </dgm:t>
    </dgm:pt>
    <dgm:pt modelId="{CE7AA9D2-48C1-4C62-9D1B-BC94D5BFB693}" type="sibTrans" cxnId="{BC2DB666-6E51-4FDB-BA55-74CDEE77DC34}">
      <dgm:prSet/>
      <dgm:spPr/>
      <dgm:t>
        <a:bodyPr/>
        <a:lstStyle/>
        <a:p>
          <a:endParaRPr lang="en-US"/>
        </a:p>
      </dgm:t>
    </dgm:pt>
    <dgm:pt modelId="{830010BE-DB06-4400-861D-996FAD5509D0}" type="pres">
      <dgm:prSet presAssocID="{20454877-B00F-4B1C-B856-30828DD521EE}" presName="Name0" presStyleCnt="0">
        <dgm:presLayoutVars>
          <dgm:dir/>
          <dgm:animLvl val="lvl"/>
          <dgm:resizeHandles val="exact"/>
        </dgm:presLayoutVars>
      </dgm:prSet>
      <dgm:spPr/>
    </dgm:pt>
    <dgm:pt modelId="{0F11AD3F-26B9-4CF8-A480-7F4A8212AF59}" type="pres">
      <dgm:prSet presAssocID="{B6F96F54-02EF-444D-A96F-1CAB8C786F3A}" presName="parTxOnly" presStyleLbl="node1" presStyleIdx="0" presStyleCnt="4">
        <dgm:presLayoutVars>
          <dgm:chMax val="0"/>
          <dgm:chPref val="0"/>
          <dgm:bulletEnabled val="1"/>
        </dgm:presLayoutVars>
      </dgm:prSet>
      <dgm:spPr/>
    </dgm:pt>
    <dgm:pt modelId="{1AD0A6FD-7CD5-4AB1-AA1D-5F14231B89E5}" type="pres">
      <dgm:prSet presAssocID="{043DCEC1-71CD-4A2E-B9E3-25EBD0938053}" presName="parTxOnlySpace" presStyleCnt="0"/>
      <dgm:spPr/>
    </dgm:pt>
    <dgm:pt modelId="{881AA25D-B790-4C2F-8B95-414E3D138FF2}" type="pres">
      <dgm:prSet presAssocID="{351FFBC7-2E98-433A-A410-F93BA9F3DC02}" presName="parTxOnly" presStyleLbl="node1" presStyleIdx="1" presStyleCnt="4">
        <dgm:presLayoutVars>
          <dgm:chMax val="0"/>
          <dgm:chPref val="0"/>
          <dgm:bulletEnabled val="1"/>
        </dgm:presLayoutVars>
      </dgm:prSet>
      <dgm:spPr/>
    </dgm:pt>
    <dgm:pt modelId="{EB50C663-4069-4744-940D-B8A8CA51803C}" type="pres">
      <dgm:prSet presAssocID="{34A388D3-B280-4869-BB95-149B6DA2C34E}" presName="parTxOnlySpace" presStyleCnt="0"/>
      <dgm:spPr/>
    </dgm:pt>
    <dgm:pt modelId="{E4F09429-EF4D-4F64-A101-66B3CF4B8590}" type="pres">
      <dgm:prSet presAssocID="{FC0DF919-901A-4EB9-9D9C-2A28089E7F13}" presName="parTxOnly" presStyleLbl="node1" presStyleIdx="2" presStyleCnt="4">
        <dgm:presLayoutVars>
          <dgm:chMax val="0"/>
          <dgm:chPref val="0"/>
          <dgm:bulletEnabled val="1"/>
        </dgm:presLayoutVars>
      </dgm:prSet>
      <dgm:spPr/>
    </dgm:pt>
    <dgm:pt modelId="{A0FFFBF2-BFF6-4A0D-BAF0-4E62D855A5F3}" type="pres">
      <dgm:prSet presAssocID="{02835A5C-8ECA-4708-A188-BDC5698657E8}" presName="parTxOnlySpace" presStyleCnt="0"/>
      <dgm:spPr/>
    </dgm:pt>
    <dgm:pt modelId="{6626F017-A0B7-4714-8428-AFE6117583C2}" type="pres">
      <dgm:prSet presAssocID="{C3A7610E-9292-481D-875B-C28FC8497272}" presName="parTxOnly" presStyleLbl="node1" presStyleIdx="3" presStyleCnt="4">
        <dgm:presLayoutVars>
          <dgm:chMax val="0"/>
          <dgm:chPref val="0"/>
          <dgm:bulletEnabled val="1"/>
        </dgm:presLayoutVars>
      </dgm:prSet>
      <dgm:spPr/>
    </dgm:pt>
  </dgm:ptLst>
  <dgm:cxnLst>
    <dgm:cxn modelId="{0C9CCF0D-96EE-40C2-BDDD-D7964E20E7D4}" type="presOf" srcId="{351FFBC7-2E98-433A-A410-F93BA9F3DC02}" destId="{881AA25D-B790-4C2F-8B95-414E3D138FF2}" srcOrd="0" destOrd="0" presId="urn:microsoft.com/office/officeart/2005/8/layout/chevron1"/>
    <dgm:cxn modelId="{0328A643-2EAB-49A6-9BE8-310D24A40EB5}" srcId="{20454877-B00F-4B1C-B856-30828DD521EE}" destId="{351FFBC7-2E98-433A-A410-F93BA9F3DC02}" srcOrd="1" destOrd="0" parTransId="{D2E9A4E6-434E-4BB1-BF2E-5E41D4D22E28}" sibTransId="{34A388D3-B280-4869-BB95-149B6DA2C34E}"/>
    <dgm:cxn modelId="{BC2DB666-6E51-4FDB-BA55-74CDEE77DC34}" srcId="{20454877-B00F-4B1C-B856-30828DD521EE}" destId="{C3A7610E-9292-481D-875B-C28FC8497272}" srcOrd="3" destOrd="0" parTransId="{2B5EB673-40B5-4A37-AD90-8AEEC7F99D88}" sibTransId="{CE7AA9D2-48C1-4C62-9D1B-BC94D5BFB693}"/>
    <dgm:cxn modelId="{8D258767-A0AB-44E0-9C80-9939F065AC25}" type="presOf" srcId="{B6F96F54-02EF-444D-A96F-1CAB8C786F3A}" destId="{0F11AD3F-26B9-4CF8-A480-7F4A8212AF59}" srcOrd="0" destOrd="0" presId="urn:microsoft.com/office/officeart/2005/8/layout/chevron1"/>
    <dgm:cxn modelId="{D1402A6D-9BF7-46BB-97CB-C0E5B46DDE4C}" type="presOf" srcId="{FC0DF919-901A-4EB9-9D9C-2A28089E7F13}" destId="{E4F09429-EF4D-4F64-A101-66B3CF4B8590}" srcOrd="0" destOrd="0" presId="urn:microsoft.com/office/officeart/2005/8/layout/chevron1"/>
    <dgm:cxn modelId="{76B16355-6117-426C-840D-E93B12094825}" srcId="{20454877-B00F-4B1C-B856-30828DD521EE}" destId="{FC0DF919-901A-4EB9-9D9C-2A28089E7F13}" srcOrd="2" destOrd="0" parTransId="{86F02B74-816D-465C-8B2F-C2E048480F9A}" sibTransId="{02835A5C-8ECA-4708-A188-BDC5698657E8}"/>
    <dgm:cxn modelId="{58DE9582-697C-44A2-A92E-0563E10BB5EE}" srcId="{20454877-B00F-4B1C-B856-30828DD521EE}" destId="{B6F96F54-02EF-444D-A96F-1CAB8C786F3A}" srcOrd="0" destOrd="0" parTransId="{67EF1890-287D-4627-99F1-CFC5CB8C0F7F}" sibTransId="{043DCEC1-71CD-4A2E-B9E3-25EBD0938053}"/>
    <dgm:cxn modelId="{2172C59A-266C-49BE-AE0B-EEEC576C8F6A}" type="presOf" srcId="{20454877-B00F-4B1C-B856-30828DD521EE}" destId="{830010BE-DB06-4400-861D-996FAD5509D0}" srcOrd="0" destOrd="0" presId="urn:microsoft.com/office/officeart/2005/8/layout/chevron1"/>
    <dgm:cxn modelId="{10283DB2-8CD1-4B8A-A22E-E4039C690B25}" type="presOf" srcId="{C3A7610E-9292-481D-875B-C28FC8497272}" destId="{6626F017-A0B7-4714-8428-AFE6117583C2}" srcOrd="0" destOrd="0" presId="urn:microsoft.com/office/officeart/2005/8/layout/chevron1"/>
    <dgm:cxn modelId="{3E23F8B9-F60C-4443-9A71-0B62A48AD55C}" type="presParOf" srcId="{830010BE-DB06-4400-861D-996FAD5509D0}" destId="{0F11AD3F-26B9-4CF8-A480-7F4A8212AF59}" srcOrd="0" destOrd="0" presId="urn:microsoft.com/office/officeart/2005/8/layout/chevron1"/>
    <dgm:cxn modelId="{B16A01F4-1A27-4AA1-B15C-9B501E5DA813}" type="presParOf" srcId="{830010BE-DB06-4400-861D-996FAD5509D0}" destId="{1AD0A6FD-7CD5-4AB1-AA1D-5F14231B89E5}" srcOrd="1" destOrd="0" presId="urn:microsoft.com/office/officeart/2005/8/layout/chevron1"/>
    <dgm:cxn modelId="{00785485-A119-47D8-B9C4-F0728BD95C5D}" type="presParOf" srcId="{830010BE-DB06-4400-861D-996FAD5509D0}" destId="{881AA25D-B790-4C2F-8B95-414E3D138FF2}" srcOrd="2" destOrd="0" presId="urn:microsoft.com/office/officeart/2005/8/layout/chevron1"/>
    <dgm:cxn modelId="{CF16B9F8-6961-40A8-BB2F-48F8BEF7FCB6}" type="presParOf" srcId="{830010BE-DB06-4400-861D-996FAD5509D0}" destId="{EB50C663-4069-4744-940D-B8A8CA51803C}" srcOrd="3" destOrd="0" presId="urn:microsoft.com/office/officeart/2005/8/layout/chevron1"/>
    <dgm:cxn modelId="{6D437D5A-7EBB-42C7-A56D-3CB19D5E612C}" type="presParOf" srcId="{830010BE-DB06-4400-861D-996FAD5509D0}" destId="{E4F09429-EF4D-4F64-A101-66B3CF4B8590}" srcOrd="4" destOrd="0" presId="urn:microsoft.com/office/officeart/2005/8/layout/chevron1"/>
    <dgm:cxn modelId="{E0365180-019F-4095-8F46-1CD03A704751}" type="presParOf" srcId="{830010BE-DB06-4400-861D-996FAD5509D0}" destId="{A0FFFBF2-BFF6-4A0D-BAF0-4E62D855A5F3}" srcOrd="5" destOrd="0" presId="urn:microsoft.com/office/officeart/2005/8/layout/chevron1"/>
    <dgm:cxn modelId="{DC0A2F5C-F5F2-4E61-A63B-F526C303B975}" type="presParOf" srcId="{830010BE-DB06-4400-861D-996FAD5509D0}" destId="{6626F017-A0B7-4714-8428-AFE6117583C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454877-B00F-4B1C-B856-30828DD521EE}" type="doc">
      <dgm:prSet loTypeId="urn:microsoft.com/office/officeart/2005/8/layout/chevron1" loCatId="process" qsTypeId="urn:microsoft.com/office/officeart/2005/8/quickstyle/simple1" qsCatId="simple" csTypeId="urn:microsoft.com/office/officeart/2005/8/colors/accent1_2" csCatId="accent1" phldr="1"/>
      <dgm:spPr/>
    </dgm:pt>
    <dgm:pt modelId="{B6F96F54-02EF-444D-A96F-1CAB8C786F3A}">
      <dgm:prSet phldrT="[Text]"/>
      <dgm:spPr>
        <a:solidFill>
          <a:schemeClr val="bg1">
            <a:lumMod val="75000"/>
          </a:schemeClr>
        </a:solidFill>
      </dgm:spPr>
      <dgm:t>
        <a:bodyPr/>
        <a:lstStyle/>
        <a:p>
          <a:r>
            <a:rPr lang="en-US"/>
            <a:t>Application</a:t>
          </a:r>
        </a:p>
      </dgm:t>
    </dgm:pt>
    <dgm:pt modelId="{67EF1890-287D-4627-99F1-CFC5CB8C0F7F}" type="parTrans" cxnId="{58DE9582-697C-44A2-A92E-0563E10BB5EE}">
      <dgm:prSet/>
      <dgm:spPr/>
      <dgm:t>
        <a:bodyPr/>
        <a:lstStyle/>
        <a:p>
          <a:endParaRPr lang="en-US"/>
        </a:p>
      </dgm:t>
    </dgm:pt>
    <dgm:pt modelId="{043DCEC1-71CD-4A2E-B9E3-25EBD0938053}" type="sibTrans" cxnId="{58DE9582-697C-44A2-A92E-0563E10BB5EE}">
      <dgm:prSet/>
      <dgm:spPr/>
      <dgm:t>
        <a:bodyPr/>
        <a:lstStyle/>
        <a:p>
          <a:endParaRPr lang="en-US"/>
        </a:p>
      </dgm:t>
    </dgm:pt>
    <dgm:pt modelId="{351FFBC7-2E98-433A-A410-F93BA9F3DC02}">
      <dgm:prSet phldrT="[Text]"/>
      <dgm:spPr>
        <a:solidFill>
          <a:srgbClr val="0F435B"/>
        </a:solidFill>
      </dgm:spPr>
      <dgm:t>
        <a:bodyPr/>
        <a:lstStyle/>
        <a:p>
          <a:r>
            <a:rPr lang="en-US"/>
            <a:t>Self-Assessment </a:t>
          </a:r>
        </a:p>
      </dgm:t>
    </dgm:pt>
    <dgm:pt modelId="{D2E9A4E6-434E-4BB1-BF2E-5E41D4D22E28}" type="parTrans" cxnId="{0328A643-2EAB-49A6-9BE8-310D24A40EB5}">
      <dgm:prSet/>
      <dgm:spPr/>
      <dgm:t>
        <a:bodyPr/>
        <a:lstStyle/>
        <a:p>
          <a:endParaRPr lang="en-US"/>
        </a:p>
      </dgm:t>
    </dgm:pt>
    <dgm:pt modelId="{34A388D3-B280-4869-BB95-149B6DA2C34E}" type="sibTrans" cxnId="{0328A643-2EAB-49A6-9BE8-310D24A40EB5}">
      <dgm:prSet/>
      <dgm:spPr/>
      <dgm:t>
        <a:bodyPr/>
        <a:lstStyle/>
        <a:p>
          <a:endParaRPr lang="en-US"/>
        </a:p>
      </dgm:t>
    </dgm:pt>
    <dgm:pt modelId="{FC0DF919-901A-4EB9-9D9C-2A28089E7F13}">
      <dgm:prSet phldrT="[Text]"/>
      <dgm:spPr>
        <a:solidFill>
          <a:schemeClr val="bg1">
            <a:lumMod val="75000"/>
          </a:schemeClr>
        </a:solidFill>
      </dgm:spPr>
      <dgm:t>
        <a:bodyPr/>
        <a:lstStyle/>
        <a:p>
          <a:r>
            <a:rPr lang="en-US" dirty="0"/>
            <a:t>Facility</a:t>
          </a:r>
        </a:p>
        <a:p>
          <a:r>
            <a:rPr lang="en-US" dirty="0"/>
            <a:t>Visit</a:t>
          </a:r>
        </a:p>
      </dgm:t>
    </dgm:pt>
    <dgm:pt modelId="{86F02B74-816D-465C-8B2F-C2E048480F9A}" type="parTrans" cxnId="{76B16355-6117-426C-840D-E93B12094825}">
      <dgm:prSet/>
      <dgm:spPr/>
      <dgm:t>
        <a:bodyPr/>
        <a:lstStyle/>
        <a:p>
          <a:endParaRPr lang="en-US"/>
        </a:p>
      </dgm:t>
    </dgm:pt>
    <dgm:pt modelId="{02835A5C-8ECA-4708-A188-BDC5698657E8}" type="sibTrans" cxnId="{76B16355-6117-426C-840D-E93B12094825}">
      <dgm:prSet/>
      <dgm:spPr/>
      <dgm:t>
        <a:bodyPr/>
        <a:lstStyle/>
        <a:p>
          <a:endParaRPr lang="en-US"/>
        </a:p>
      </dgm:t>
    </dgm:pt>
    <dgm:pt modelId="{C3A7610E-9292-481D-875B-C28FC8497272}">
      <dgm:prSet phldrT="[Text]"/>
      <dgm:spPr>
        <a:solidFill>
          <a:schemeClr val="bg1">
            <a:lumMod val="75000"/>
          </a:schemeClr>
        </a:solidFill>
      </dgm:spPr>
      <dgm:t>
        <a:bodyPr/>
        <a:lstStyle/>
        <a:p>
          <a:r>
            <a:rPr lang="en-US"/>
            <a:t>Determination</a:t>
          </a:r>
        </a:p>
      </dgm:t>
    </dgm:pt>
    <dgm:pt modelId="{2B5EB673-40B5-4A37-AD90-8AEEC7F99D88}" type="parTrans" cxnId="{BC2DB666-6E51-4FDB-BA55-74CDEE77DC34}">
      <dgm:prSet/>
      <dgm:spPr/>
      <dgm:t>
        <a:bodyPr/>
        <a:lstStyle/>
        <a:p>
          <a:endParaRPr lang="en-US"/>
        </a:p>
      </dgm:t>
    </dgm:pt>
    <dgm:pt modelId="{CE7AA9D2-48C1-4C62-9D1B-BC94D5BFB693}" type="sibTrans" cxnId="{BC2DB666-6E51-4FDB-BA55-74CDEE77DC34}">
      <dgm:prSet/>
      <dgm:spPr/>
      <dgm:t>
        <a:bodyPr/>
        <a:lstStyle/>
        <a:p>
          <a:endParaRPr lang="en-US"/>
        </a:p>
      </dgm:t>
    </dgm:pt>
    <dgm:pt modelId="{830010BE-DB06-4400-861D-996FAD5509D0}" type="pres">
      <dgm:prSet presAssocID="{20454877-B00F-4B1C-B856-30828DD521EE}" presName="Name0" presStyleCnt="0">
        <dgm:presLayoutVars>
          <dgm:dir/>
          <dgm:animLvl val="lvl"/>
          <dgm:resizeHandles val="exact"/>
        </dgm:presLayoutVars>
      </dgm:prSet>
      <dgm:spPr/>
    </dgm:pt>
    <dgm:pt modelId="{0F11AD3F-26B9-4CF8-A480-7F4A8212AF59}" type="pres">
      <dgm:prSet presAssocID="{B6F96F54-02EF-444D-A96F-1CAB8C786F3A}" presName="parTxOnly" presStyleLbl="node1" presStyleIdx="0" presStyleCnt="4">
        <dgm:presLayoutVars>
          <dgm:chMax val="0"/>
          <dgm:chPref val="0"/>
          <dgm:bulletEnabled val="1"/>
        </dgm:presLayoutVars>
      </dgm:prSet>
      <dgm:spPr/>
    </dgm:pt>
    <dgm:pt modelId="{1AD0A6FD-7CD5-4AB1-AA1D-5F14231B89E5}" type="pres">
      <dgm:prSet presAssocID="{043DCEC1-71CD-4A2E-B9E3-25EBD0938053}" presName="parTxOnlySpace" presStyleCnt="0"/>
      <dgm:spPr/>
    </dgm:pt>
    <dgm:pt modelId="{881AA25D-B790-4C2F-8B95-414E3D138FF2}" type="pres">
      <dgm:prSet presAssocID="{351FFBC7-2E98-433A-A410-F93BA9F3DC02}" presName="parTxOnly" presStyleLbl="node1" presStyleIdx="1" presStyleCnt="4">
        <dgm:presLayoutVars>
          <dgm:chMax val="0"/>
          <dgm:chPref val="0"/>
          <dgm:bulletEnabled val="1"/>
        </dgm:presLayoutVars>
      </dgm:prSet>
      <dgm:spPr/>
    </dgm:pt>
    <dgm:pt modelId="{EB50C663-4069-4744-940D-B8A8CA51803C}" type="pres">
      <dgm:prSet presAssocID="{34A388D3-B280-4869-BB95-149B6DA2C34E}" presName="parTxOnlySpace" presStyleCnt="0"/>
      <dgm:spPr/>
    </dgm:pt>
    <dgm:pt modelId="{E4F09429-EF4D-4F64-A101-66B3CF4B8590}" type="pres">
      <dgm:prSet presAssocID="{FC0DF919-901A-4EB9-9D9C-2A28089E7F13}" presName="parTxOnly" presStyleLbl="node1" presStyleIdx="2" presStyleCnt="4">
        <dgm:presLayoutVars>
          <dgm:chMax val="0"/>
          <dgm:chPref val="0"/>
          <dgm:bulletEnabled val="1"/>
        </dgm:presLayoutVars>
      </dgm:prSet>
      <dgm:spPr/>
    </dgm:pt>
    <dgm:pt modelId="{A0FFFBF2-BFF6-4A0D-BAF0-4E62D855A5F3}" type="pres">
      <dgm:prSet presAssocID="{02835A5C-8ECA-4708-A188-BDC5698657E8}" presName="parTxOnlySpace" presStyleCnt="0"/>
      <dgm:spPr/>
    </dgm:pt>
    <dgm:pt modelId="{6626F017-A0B7-4714-8428-AFE6117583C2}" type="pres">
      <dgm:prSet presAssocID="{C3A7610E-9292-481D-875B-C28FC8497272}" presName="parTxOnly" presStyleLbl="node1" presStyleIdx="3" presStyleCnt="4">
        <dgm:presLayoutVars>
          <dgm:chMax val="0"/>
          <dgm:chPref val="0"/>
          <dgm:bulletEnabled val="1"/>
        </dgm:presLayoutVars>
      </dgm:prSet>
      <dgm:spPr/>
    </dgm:pt>
  </dgm:ptLst>
  <dgm:cxnLst>
    <dgm:cxn modelId="{0C9CCF0D-96EE-40C2-BDDD-D7964E20E7D4}" type="presOf" srcId="{351FFBC7-2E98-433A-A410-F93BA9F3DC02}" destId="{881AA25D-B790-4C2F-8B95-414E3D138FF2}" srcOrd="0" destOrd="0" presId="urn:microsoft.com/office/officeart/2005/8/layout/chevron1"/>
    <dgm:cxn modelId="{0328A643-2EAB-49A6-9BE8-310D24A40EB5}" srcId="{20454877-B00F-4B1C-B856-30828DD521EE}" destId="{351FFBC7-2E98-433A-A410-F93BA9F3DC02}" srcOrd="1" destOrd="0" parTransId="{D2E9A4E6-434E-4BB1-BF2E-5E41D4D22E28}" sibTransId="{34A388D3-B280-4869-BB95-149B6DA2C34E}"/>
    <dgm:cxn modelId="{BC2DB666-6E51-4FDB-BA55-74CDEE77DC34}" srcId="{20454877-B00F-4B1C-B856-30828DD521EE}" destId="{C3A7610E-9292-481D-875B-C28FC8497272}" srcOrd="3" destOrd="0" parTransId="{2B5EB673-40B5-4A37-AD90-8AEEC7F99D88}" sibTransId="{CE7AA9D2-48C1-4C62-9D1B-BC94D5BFB693}"/>
    <dgm:cxn modelId="{8D258767-A0AB-44E0-9C80-9939F065AC25}" type="presOf" srcId="{B6F96F54-02EF-444D-A96F-1CAB8C786F3A}" destId="{0F11AD3F-26B9-4CF8-A480-7F4A8212AF59}" srcOrd="0" destOrd="0" presId="urn:microsoft.com/office/officeart/2005/8/layout/chevron1"/>
    <dgm:cxn modelId="{D1402A6D-9BF7-46BB-97CB-C0E5B46DDE4C}" type="presOf" srcId="{FC0DF919-901A-4EB9-9D9C-2A28089E7F13}" destId="{E4F09429-EF4D-4F64-A101-66B3CF4B8590}" srcOrd="0" destOrd="0" presId="urn:microsoft.com/office/officeart/2005/8/layout/chevron1"/>
    <dgm:cxn modelId="{76B16355-6117-426C-840D-E93B12094825}" srcId="{20454877-B00F-4B1C-B856-30828DD521EE}" destId="{FC0DF919-901A-4EB9-9D9C-2A28089E7F13}" srcOrd="2" destOrd="0" parTransId="{86F02B74-816D-465C-8B2F-C2E048480F9A}" sibTransId="{02835A5C-8ECA-4708-A188-BDC5698657E8}"/>
    <dgm:cxn modelId="{58DE9582-697C-44A2-A92E-0563E10BB5EE}" srcId="{20454877-B00F-4B1C-B856-30828DD521EE}" destId="{B6F96F54-02EF-444D-A96F-1CAB8C786F3A}" srcOrd="0" destOrd="0" parTransId="{67EF1890-287D-4627-99F1-CFC5CB8C0F7F}" sibTransId="{043DCEC1-71CD-4A2E-B9E3-25EBD0938053}"/>
    <dgm:cxn modelId="{2172C59A-266C-49BE-AE0B-EEEC576C8F6A}" type="presOf" srcId="{20454877-B00F-4B1C-B856-30828DD521EE}" destId="{830010BE-DB06-4400-861D-996FAD5509D0}" srcOrd="0" destOrd="0" presId="urn:microsoft.com/office/officeart/2005/8/layout/chevron1"/>
    <dgm:cxn modelId="{10283DB2-8CD1-4B8A-A22E-E4039C690B25}" type="presOf" srcId="{C3A7610E-9292-481D-875B-C28FC8497272}" destId="{6626F017-A0B7-4714-8428-AFE6117583C2}" srcOrd="0" destOrd="0" presId="urn:microsoft.com/office/officeart/2005/8/layout/chevron1"/>
    <dgm:cxn modelId="{3E23F8B9-F60C-4443-9A71-0B62A48AD55C}" type="presParOf" srcId="{830010BE-DB06-4400-861D-996FAD5509D0}" destId="{0F11AD3F-26B9-4CF8-A480-7F4A8212AF59}" srcOrd="0" destOrd="0" presId="urn:microsoft.com/office/officeart/2005/8/layout/chevron1"/>
    <dgm:cxn modelId="{B16A01F4-1A27-4AA1-B15C-9B501E5DA813}" type="presParOf" srcId="{830010BE-DB06-4400-861D-996FAD5509D0}" destId="{1AD0A6FD-7CD5-4AB1-AA1D-5F14231B89E5}" srcOrd="1" destOrd="0" presId="urn:microsoft.com/office/officeart/2005/8/layout/chevron1"/>
    <dgm:cxn modelId="{00785485-A119-47D8-B9C4-F0728BD95C5D}" type="presParOf" srcId="{830010BE-DB06-4400-861D-996FAD5509D0}" destId="{881AA25D-B790-4C2F-8B95-414E3D138FF2}" srcOrd="2" destOrd="0" presId="urn:microsoft.com/office/officeart/2005/8/layout/chevron1"/>
    <dgm:cxn modelId="{CF16B9F8-6961-40A8-BB2F-48F8BEF7FCB6}" type="presParOf" srcId="{830010BE-DB06-4400-861D-996FAD5509D0}" destId="{EB50C663-4069-4744-940D-B8A8CA51803C}" srcOrd="3" destOrd="0" presId="urn:microsoft.com/office/officeart/2005/8/layout/chevron1"/>
    <dgm:cxn modelId="{6D437D5A-7EBB-42C7-A56D-3CB19D5E612C}" type="presParOf" srcId="{830010BE-DB06-4400-861D-996FAD5509D0}" destId="{E4F09429-EF4D-4F64-A101-66B3CF4B8590}" srcOrd="4" destOrd="0" presId="urn:microsoft.com/office/officeart/2005/8/layout/chevron1"/>
    <dgm:cxn modelId="{E0365180-019F-4095-8F46-1CD03A704751}" type="presParOf" srcId="{830010BE-DB06-4400-861D-996FAD5509D0}" destId="{A0FFFBF2-BFF6-4A0D-BAF0-4E62D855A5F3}" srcOrd="5" destOrd="0" presId="urn:microsoft.com/office/officeart/2005/8/layout/chevron1"/>
    <dgm:cxn modelId="{DC0A2F5C-F5F2-4E61-A63B-F526C303B975}" type="presParOf" srcId="{830010BE-DB06-4400-861D-996FAD5509D0}" destId="{6626F017-A0B7-4714-8428-AFE6117583C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85707-F104-47E7-900B-F0D34D21A959}">
      <dsp:nvSpPr>
        <dsp:cNvPr id="0" name=""/>
        <dsp:cNvSpPr/>
      </dsp:nvSpPr>
      <dsp:spPr>
        <a:xfrm>
          <a:off x="1441218" y="37965"/>
          <a:ext cx="1065111" cy="10651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B870C-E6CC-4C0E-A156-E40177DF005C}">
      <dsp:nvSpPr>
        <dsp:cNvPr id="0" name=""/>
        <dsp:cNvSpPr/>
      </dsp:nvSpPr>
      <dsp:spPr>
        <a:xfrm>
          <a:off x="1664891" y="261639"/>
          <a:ext cx="617764" cy="617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63E57A-ADA4-4341-BD14-AD730D4C54AD}">
      <dsp:nvSpPr>
        <dsp:cNvPr id="0" name=""/>
        <dsp:cNvSpPr/>
      </dsp:nvSpPr>
      <dsp:spPr>
        <a:xfrm>
          <a:off x="2734567" y="37965"/>
          <a:ext cx="251061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0F435B"/>
              </a:solidFill>
            </a:rPr>
            <a:t>Developed by ASTRO for radiation oncology practices.</a:t>
          </a:r>
        </a:p>
      </dsp:txBody>
      <dsp:txXfrm>
        <a:off x="2734567" y="37965"/>
        <a:ext cx="2510618" cy="1065111"/>
      </dsp:txXfrm>
    </dsp:sp>
    <dsp:sp modelId="{82BD344D-64E0-4060-AD18-67E81752737C}">
      <dsp:nvSpPr>
        <dsp:cNvPr id="0" name=""/>
        <dsp:cNvSpPr/>
      </dsp:nvSpPr>
      <dsp:spPr>
        <a:xfrm>
          <a:off x="5682642" y="37965"/>
          <a:ext cx="1065111" cy="10651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187D6-44A4-48E4-AB77-7C3FC68022B6}">
      <dsp:nvSpPr>
        <dsp:cNvPr id="0" name=""/>
        <dsp:cNvSpPr/>
      </dsp:nvSpPr>
      <dsp:spPr>
        <a:xfrm>
          <a:off x="5906315" y="261639"/>
          <a:ext cx="617764" cy="617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EA0B7-0C91-45CD-B5C4-27B8932BCD60}">
      <dsp:nvSpPr>
        <dsp:cNvPr id="0" name=""/>
        <dsp:cNvSpPr/>
      </dsp:nvSpPr>
      <dsp:spPr>
        <a:xfrm>
          <a:off x="6975991" y="37965"/>
          <a:ext cx="251061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0F435B"/>
              </a:solidFill>
            </a:rPr>
            <a:t>Team-based approach.</a:t>
          </a:r>
        </a:p>
      </dsp:txBody>
      <dsp:txXfrm>
        <a:off x="6975991" y="37965"/>
        <a:ext cx="2510618" cy="1065111"/>
      </dsp:txXfrm>
    </dsp:sp>
    <dsp:sp modelId="{62FE6E4A-DED7-489F-A036-62E805E58F7E}">
      <dsp:nvSpPr>
        <dsp:cNvPr id="0" name=""/>
        <dsp:cNvSpPr/>
      </dsp:nvSpPr>
      <dsp:spPr>
        <a:xfrm>
          <a:off x="1441218" y="1945675"/>
          <a:ext cx="1065111" cy="10651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DC30D-BF5A-4E6E-B1B9-6872A787E9C1}">
      <dsp:nvSpPr>
        <dsp:cNvPr id="0" name=""/>
        <dsp:cNvSpPr/>
      </dsp:nvSpPr>
      <dsp:spPr>
        <a:xfrm>
          <a:off x="1664891" y="2169348"/>
          <a:ext cx="617764" cy="6177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3AE642-AF2C-4C42-B70E-2DFEF6D98EB4}">
      <dsp:nvSpPr>
        <dsp:cNvPr id="0" name=""/>
        <dsp:cNvSpPr/>
      </dsp:nvSpPr>
      <dsp:spPr>
        <a:xfrm>
          <a:off x="2734567" y="1945675"/>
          <a:ext cx="251061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0F435B"/>
              </a:solidFill>
            </a:rPr>
            <a:t>Feedback on compliance</a:t>
          </a:r>
          <a:r>
            <a:rPr lang="en-US" sz="2000" b="1" kern="1200">
              <a:solidFill>
                <a:srgbClr val="0F435B"/>
              </a:solidFill>
            </a:rPr>
            <a:t> </a:t>
          </a:r>
          <a:r>
            <a:rPr lang="en-US" sz="2000" b="0" kern="1200">
              <a:solidFill>
                <a:srgbClr val="0F435B"/>
              </a:solidFill>
            </a:rPr>
            <a:t>before</a:t>
          </a:r>
          <a:r>
            <a:rPr lang="en-US" sz="2000" b="1" kern="1200">
              <a:solidFill>
                <a:srgbClr val="0F435B"/>
              </a:solidFill>
            </a:rPr>
            <a:t> </a:t>
          </a:r>
          <a:r>
            <a:rPr lang="en-US" sz="2000" kern="1200">
              <a:solidFill>
                <a:srgbClr val="0F435B"/>
              </a:solidFill>
            </a:rPr>
            <a:t>the facility visit.</a:t>
          </a:r>
        </a:p>
      </dsp:txBody>
      <dsp:txXfrm>
        <a:off x="2734567" y="1945675"/>
        <a:ext cx="2510618" cy="1065111"/>
      </dsp:txXfrm>
    </dsp:sp>
    <dsp:sp modelId="{292D304A-62FF-4B94-A4D2-AC57EB8FC717}">
      <dsp:nvSpPr>
        <dsp:cNvPr id="0" name=""/>
        <dsp:cNvSpPr/>
      </dsp:nvSpPr>
      <dsp:spPr>
        <a:xfrm>
          <a:off x="5682642" y="1945675"/>
          <a:ext cx="1065111" cy="10651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DFB18-49A9-4A16-826E-B4DDD753F80B}">
      <dsp:nvSpPr>
        <dsp:cNvPr id="0" name=""/>
        <dsp:cNvSpPr/>
      </dsp:nvSpPr>
      <dsp:spPr>
        <a:xfrm>
          <a:off x="5906315" y="2169348"/>
          <a:ext cx="617764" cy="6177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28EF8-C98C-4CF0-8207-5628A6D9C6BF}">
      <dsp:nvSpPr>
        <dsp:cNvPr id="0" name=""/>
        <dsp:cNvSpPr/>
      </dsp:nvSpPr>
      <dsp:spPr>
        <a:xfrm>
          <a:off x="6975991" y="1945675"/>
          <a:ext cx="251061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0F435B"/>
              </a:solidFill>
            </a:rPr>
            <a:t>Increased team communication through documentation.</a:t>
          </a:r>
        </a:p>
      </dsp:txBody>
      <dsp:txXfrm>
        <a:off x="6975991" y="1945675"/>
        <a:ext cx="2510618" cy="1065111"/>
      </dsp:txXfrm>
    </dsp:sp>
    <dsp:sp modelId="{FC5B6451-8165-4AFD-B35D-B30088F42DB7}">
      <dsp:nvSpPr>
        <dsp:cNvPr id="0" name=""/>
        <dsp:cNvSpPr/>
      </dsp:nvSpPr>
      <dsp:spPr>
        <a:xfrm>
          <a:off x="1441218" y="3853385"/>
          <a:ext cx="1065111" cy="10651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EA28E-1F5D-4172-8FAA-F6427A4305A6}">
      <dsp:nvSpPr>
        <dsp:cNvPr id="0" name=""/>
        <dsp:cNvSpPr/>
      </dsp:nvSpPr>
      <dsp:spPr>
        <a:xfrm>
          <a:off x="1664891" y="4077058"/>
          <a:ext cx="617764" cy="6177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925E58-0DA0-48AF-B535-B5E6B0F4B578}">
      <dsp:nvSpPr>
        <dsp:cNvPr id="0" name=""/>
        <dsp:cNvSpPr/>
      </dsp:nvSpPr>
      <dsp:spPr>
        <a:xfrm>
          <a:off x="2734567" y="3853385"/>
          <a:ext cx="251061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0F435B"/>
              </a:solidFill>
            </a:rPr>
            <a:t>Focused on quality improvement.</a:t>
          </a:r>
        </a:p>
      </dsp:txBody>
      <dsp:txXfrm>
        <a:off x="2734567" y="3853385"/>
        <a:ext cx="2510618" cy="1065111"/>
      </dsp:txXfrm>
    </dsp:sp>
    <dsp:sp modelId="{63581BC8-721A-4E79-BA3F-3A67202749DE}">
      <dsp:nvSpPr>
        <dsp:cNvPr id="0" name=""/>
        <dsp:cNvSpPr/>
      </dsp:nvSpPr>
      <dsp:spPr>
        <a:xfrm>
          <a:off x="5682642" y="3853385"/>
          <a:ext cx="1065111" cy="10651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CFCFA-7704-486E-904F-28C62439B2B1}">
      <dsp:nvSpPr>
        <dsp:cNvPr id="0" name=""/>
        <dsp:cNvSpPr/>
      </dsp:nvSpPr>
      <dsp:spPr>
        <a:xfrm>
          <a:off x="5906315" y="4077058"/>
          <a:ext cx="617764" cy="6177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B71F4-0BAD-40CA-8103-E0C6961B1473}">
      <dsp:nvSpPr>
        <dsp:cNvPr id="0" name=""/>
        <dsp:cNvSpPr/>
      </dsp:nvSpPr>
      <dsp:spPr>
        <a:xfrm>
          <a:off x="6975991" y="3853385"/>
          <a:ext cx="251061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0F435B"/>
              </a:solidFill>
            </a:rPr>
            <a:t>Multiple user allowed per application.</a:t>
          </a:r>
        </a:p>
      </dsp:txBody>
      <dsp:txXfrm>
        <a:off x="6975991" y="3853385"/>
        <a:ext cx="2510618" cy="10651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1AD3F-26B9-4CF8-A480-7F4A8212AF59}">
      <dsp:nvSpPr>
        <dsp:cNvPr id="0" name=""/>
        <dsp:cNvSpPr/>
      </dsp:nvSpPr>
      <dsp:spPr>
        <a:xfrm>
          <a:off x="188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Application</a:t>
          </a:r>
        </a:p>
      </dsp:txBody>
      <dsp:txXfrm>
        <a:off x="221357" y="1225110"/>
        <a:ext cx="658416" cy="438943"/>
      </dsp:txXfrm>
    </dsp:sp>
    <dsp:sp modelId="{881AA25D-B790-4C2F-8B95-414E3D138FF2}">
      <dsp:nvSpPr>
        <dsp:cNvPr id="0" name=""/>
        <dsp:cNvSpPr/>
      </dsp:nvSpPr>
      <dsp:spPr>
        <a:xfrm>
          <a:off x="989508"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Self-Assessment </a:t>
          </a:r>
        </a:p>
      </dsp:txBody>
      <dsp:txXfrm>
        <a:off x="1208980" y="1225110"/>
        <a:ext cx="658416" cy="438943"/>
      </dsp:txXfrm>
    </dsp:sp>
    <dsp:sp modelId="{E4F09429-EF4D-4F64-A101-66B3CF4B8590}">
      <dsp:nvSpPr>
        <dsp:cNvPr id="0" name=""/>
        <dsp:cNvSpPr/>
      </dsp:nvSpPr>
      <dsp:spPr>
        <a:xfrm>
          <a:off x="1977132" y="1225110"/>
          <a:ext cx="1097359" cy="438943"/>
        </a:xfrm>
        <a:prstGeom prst="chevron">
          <a:avLst/>
        </a:prstGeom>
        <a:solidFill>
          <a:srgbClr val="0F43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Facility</a:t>
          </a:r>
        </a:p>
        <a:p>
          <a:pPr marL="0" lvl="0" indent="0" algn="ctr" defTabSz="355600">
            <a:lnSpc>
              <a:spcPct val="90000"/>
            </a:lnSpc>
            <a:spcBef>
              <a:spcPct val="0"/>
            </a:spcBef>
            <a:spcAft>
              <a:spcPct val="35000"/>
            </a:spcAft>
            <a:buNone/>
          </a:pPr>
          <a:r>
            <a:rPr lang="en-US" sz="800" kern="1200" dirty="0"/>
            <a:t>Visit</a:t>
          </a:r>
        </a:p>
      </dsp:txBody>
      <dsp:txXfrm>
        <a:off x="2196604" y="1225110"/>
        <a:ext cx="658416" cy="438943"/>
      </dsp:txXfrm>
    </dsp:sp>
    <dsp:sp modelId="{6626F017-A0B7-4714-8428-AFE6117583C2}">
      <dsp:nvSpPr>
        <dsp:cNvPr id="0" name=""/>
        <dsp:cNvSpPr/>
      </dsp:nvSpPr>
      <dsp:spPr>
        <a:xfrm>
          <a:off x="296475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Determination</a:t>
          </a:r>
        </a:p>
      </dsp:txBody>
      <dsp:txXfrm>
        <a:off x="3184227" y="1225110"/>
        <a:ext cx="658416" cy="4389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E293A-ED91-4468-9F4D-5A1E5098F3B4}">
      <dsp:nvSpPr>
        <dsp:cNvPr id="0" name=""/>
        <dsp:cNvSpPr/>
      </dsp:nvSpPr>
      <dsp:spPr>
        <a:xfrm rot="5400000">
          <a:off x="-292722" y="295165"/>
          <a:ext cx="1929572" cy="1350700"/>
        </a:xfrm>
        <a:prstGeom prst="chevron">
          <a:avLst/>
        </a:prstGeom>
        <a:solidFill>
          <a:srgbClr val="0F435B"/>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Dates</a:t>
          </a:r>
        </a:p>
      </dsp:txBody>
      <dsp:txXfrm rot="-5400000">
        <a:off x="-3286" y="681079"/>
        <a:ext cx="1350700" cy="578872"/>
      </dsp:txXfrm>
    </dsp:sp>
    <dsp:sp modelId="{99762D21-5C20-47F9-998E-4E0F860276A5}">
      <dsp:nvSpPr>
        <dsp:cNvPr id="0" name=""/>
        <dsp:cNvSpPr/>
      </dsp:nvSpPr>
      <dsp:spPr>
        <a:xfrm rot="5400000">
          <a:off x="2571730" y="-1218586"/>
          <a:ext cx="1254221" cy="3702853"/>
        </a:xfrm>
        <a:prstGeom prst="round2SameRect">
          <a:avLst/>
        </a:prstGeom>
        <a:solidFill>
          <a:schemeClr val="lt1">
            <a:alpha val="90000"/>
            <a:hueOff val="0"/>
            <a:satOff val="0"/>
            <a:lumOff val="0"/>
            <a:alphaOff val="0"/>
          </a:schemeClr>
        </a:solidFill>
        <a:ln w="12700" cap="flat" cmpd="sng" algn="ctr">
          <a:solidFill>
            <a:srgbClr val="0F435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15 potential dates</a:t>
          </a:r>
        </a:p>
        <a:p>
          <a:pPr marL="171450" lvl="1" indent="-171450" algn="l" defTabSz="755650">
            <a:lnSpc>
              <a:spcPct val="90000"/>
            </a:lnSpc>
            <a:spcBef>
              <a:spcPct val="0"/>
            </a:spcBef>
            <a:spcAft>
              <a:spcPct val="15000"/>
            </a:spcAft>
            <a:buChar char="•"/>
          </a:pPr>
          <a:r>
            <a:rPr lang="en-US" sz="1700" kern="1200"/>
            <a:t>80-120 days</a:t>
          </a:r>
        </a:p>
      </dsp:txBody>
      <dsp:txXfrm rot="-5400000">
        <a:off x="1347414" y="66956"/>
        <a:ext cx="3641627" cy="1131769"/>
      </dsp:txXfrm>
    </dsp:sp>
    <dsp:sp modelId="{D27EAB51-1D07-4A2D-9AD7-FC2784E947BB}">
      <dsp:nvSpPr>
        <dsp:cNvPr id="0" name=""/>
        <dsp:cNvSpPr/>
      </dsp:nvSpPr>
      <dsp:spPr>
        <a:xfrm rot="5400000">
          <a:off x="-292722" y="2033983"/>
          <a:ext cx="1929572" cy="1350700"/>
        </a:xfrm>
        <a:prstGeom prst="chevron">
          <a:avLst/>
        </a:prstGeom>
        <a:solidFill>
          <a:srgbClr val="5D9731"/>
        </a:solidFill>
        <a:ln w="12700" cap="flat" cmpd="sng" algn="ctr">
          <a:solidFill>
            <a:srgbClr val="5D97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Surveyors</a:t>
          </a:r>
        </a:p>
      </dsp:txBody>
      <dsp:txXfrm rot="-5400000">
        <a:off x="-3286" y="2419897"/>
        <a:ext cx="1350700" cy="578872"/>
      </dsp:txXfrm>
    </dsp:sp>
    <dsp:sp modelId="{F358E680-E1D7-4A3B-98DF-40C54F5B4CB9}">
      <dsp:nvSpPr>
        <dsp:cNvPr id="0" name=""/>
        <dsp:cNvSpPr/>
      </dsp:nvSpPr>
      <dsp:spPr>
        <a:xfrm rot="5400000">
          <a:off x="2571730" y="513659"/>
          <a:ext cx="1254221" cy="3715998"/>
        </a:xfrm>
        <a:prstGeom prst="round2SameRect">
          <a:avLst/>
        </a:prstGeom>
        <a:solidFill>
          <a:schemeClr val="lt1">
            <a:alpha val="90000"/>
            <a:hueOff val="0"/>
            <a:satOff val="0"/>
            <a:lumOff val="0"/>
            <a:alphaOff val="0"/>
          </a:schemeClr>
        </a:solidFill>
        <a:ln w="12700" cap="flat" cmpd="sng" algn="ctr">
          <a:solidFill>
            <a:srgbClr val="5D973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Availability</a:t>
          </a:r>
        </a:p>
        <a:p>
          <a:pPr marL="171450" lvl="1" indent="-171450" algn="l" defTabSz="755650">
            <a:lnSpc>
              <a:spcPct val="90000"/>
            </a:lnSpc>
            <a:spcBef>
              <a:spcPct val="0"/>
            </a:spcBef>
            <a:spcAft>
              <a:spcPct val="15000"/>
            </a:spcAft>
            <a:buChar char="•"/>
          </a:pPr>
          <a:r>
            <a:rPr lang="en-US" sz="1700" kern="1200"/>
            <a:t>Distance</a:t>
          </a:r>
        </a:p>
        <a:p>
          <a:pPr marL="171450" lvl="1" indent="-171450" algn="l" defTabSz="755650">
            <a:lnSpc>
              <a:spcPct val="90000"/>
            </a:lnSpc>
            <a:spcBef>
              <a:spcPct val="0"/>
            </a:spcBef>
            <a:spcAft>
              <a:spcPct val="15000"/>
            </a:spcAft>
            <a:buChar char="•"/>
          </a:pPr>
          <a:r>
            <a:rPr lang="en-US" sz="1700" kern="1200"/>
            <a:t>COI</a:t>
          </a:r>
        </a:p>
        <a:p>
          <a:pPr marL="171450" lvl="1" indent="-171450" algn="l" defTabSz="755650">
            <a:lnSpc>
              <a:spcPct val="90000"/>
            </a:lnSpc>
            <a:spcBef>
              <a:spcPct val="0"/>
            </a:spcBef>
            <a:spcAft>
              <a:spcPct val="15000"/>
            </a:spcAft>
            <a:buChar char="•"/>
          </a:pPr>
          <a:r>
            <a:rPr lang="en-US" sz="1700" kern="1200"/>
            <a:t>Familiarity</a:t>
          </a:r>
        </a:p>
      </dsp:txBody>
      <dsp:txXfrm rot="-5400000">
        <a:off x="1340842" y="1805773"/>
        <a:ext cx="3654772" cy="1131769"/>
      </dsp:txXfrm>
    </dsp:sp>
    <dsp:sp modelId="{C8DE968B-6A4C-4EBF-8BA8-139E22FD5B4D}">
      <dsp:nvSpPr>
        <dsp:cNvPr id="0" name=""/>
        <dsp:cNvSpPr/>
      </dsp:nvSpPr>
      <dsp:spPr>
        <a:xfrm rot="5400000">
          <a:off x="-292722" y="3772801"/>
          <a:ext cx="1929572" cy="1350700"/>
        </a:xfrm>
        <a:prstGeom prst="chevron">
          <a:avLst/>
        </a:prstGeom>
        <a:solidFill>
          <a:srgbClr val="BF9000"/>
        </a:solidFill>
        <a:ln w="12700" cap="flat" cmpd="sng" algn="ctr">
          <a:solidFill>
            <a:srgbClr val="BF9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Preparations</a:t>
          </a:r>
        </a:p>
      </dsp:txBody>
      <dsp:txXfrm rot="-5400000">
        <a:off x="-3286" y="4158715"/>
        <a:ext cx="1350700" cy="578872"/>
      </dsp:txXfrm>
    </dsp:sp>
    <dsp:sp modelId="{939CDF84-5569-40B0-88E8-DDA110B5B09E}">
      <dsp:nvSpPr>
        <dsp:cNvPr id="0" name=""/>
        <dsp:cNvSpPr/>
      </dsp:nvSpPr>
      <dsp:spPr>
        <a:xfrm rot="5400000">
          <a:off x="2571730" y="2259049"/>
          <a:ext cx="1254221" cy="3702853"/>
        </a:xfrm>
        <a:prstGeom prst="round2SameRect">
          <a:avLst/>
        </a:prstGeom>
        <a:solidFill>
          <a:schemeClr val="lt1">
            <a:alpha val="90000"/>
            <a:hueOff val="0"/>
            <a:satOff val="0"/>
            <a:lumOff val="0"/>
            <a:alphaOff val="0"/>
          </a:schemeClr>
        </a:solidFill>
        <a:ln w="12700" cap="flat" cmpd="sng" algn="ctr">
          <a:solidFill>
            <a:srgbClr val="BF9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Materials</a:t>
          </a:r>
        </a:p>
        <a:p>
          <a:pPr marL="171450" lvl="1" indent="-171450" algn="l" defTabSz="755650">
            <a:lnSpc>
              <a:spcPct val="90000"/>
            </a:lnSpc>
            <a:spcBef>
              <a:spcPct val="0"/>
            </a:spcBef>
            <a:spcAft>
              <a:spcPct val="15000"/>
            </a:spcAft>
            <a:buChar char="•"/>
          </a:pPr>
          <a:r>
            <a:rPr lang="en-US" sz="1700" kern="1200"/>
            <a:t>Teleconference with ASTRO staff</a:t>
          </a:r>
        </a:p>
      </dsp:txBody>
      <dsp:txXfrm rot="-5400000">
        <a:off x="1347414" y="3544591"/>
        <a:ext cx="3641627" cy="11317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1AD3F-26B9-4CF8-A480-7F4A8212AF59}">
      <dsp:nvSpPr>
        <dsp:cNvPr id="0" name=""/>
        <dsp:cNvSpPr/>
      </dsp:nvSpPr>
      <dsp:spPr>
        <a:xfrm>
          <a:off x="188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Application</a:t>
          </a:r>
        </a:p>
      </dsp:txBody>
      <dsp:txXfrm>
        <a:off x="221357" y="1225110"/>
        <a:ext cx="658416" cy="438943"/>
      </dsp:txXfrm>
    </dsp:sp>
    <dsp:sp modelId="{881AA25D-B790-4C2F-8B95-414E3D138FF2}">
      <dsp:nvSpPr>
        <dsp:cNvPr id="0" name=""/>
        <dsp:cNvSpPr/>
      </dsp:nvSpPr>
      <dsp:spPr>
        <a:xfrm>
          <a:off x="989508"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Self-Assessment </a:t>
          </a:r>
        </a:p>
      </dsp:txBody>
      <dsp:txXfrm>
        <a:off x="1208980" y="1225110"/>
        <a:ext cx="658416" cy="438943"/>
      </dsp:txXfrm>
    </dsp:sp>
    <dsp:sp modelId="{E4F09429-EF4D-4F64-A101-66B3CF4B8590}">
      <dsp:nvSpPr>
        <dsp:cNvPr id="0" name=""/>
        <dsp:cNvSpPr/>
      </dsp:nvSpPr>
      <dsp:spPr>
        <a:xfrm>
          <a:off x="1977132"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Facility</a:t>
          </a:r>
        </a:p>
        <a:p>
          <a:pPr marL="0" lvl="0" indent="0" algn="ctr" defTabSz="355600">
            <a:lnSpc>
              <a:spcPct val="90000"/>
            </a:lnSpc>
            <a:spcBef>
              <a:spcPct val="0"/>
            </a:spcBef>
            <a:spcAft>
              <a:spcPct val="35000"/>
            </a:spcAft>
            <a:buNone/>
          </a:pPr>
          <a:r>
            <a:rPr lang="en-US" sz="800" kern="1200" dirty="0"/>
            <a:t>Visit</a:t>
          </a:r>
        </a:p>
      </dsp:txBody>
      <dsp:txXfrm>
        <a:off x="2196604" y="1225110"/>
        <a:ext cx="658416" cy="438943"/>
      </dsp:txXfrm>
    </dsp:sp>
    <dsp:sp modelId="{6626F017-A0B7-4714-8428-AFE6117583C2}">
      <dsp:nvSpPr>
        <dsp:cNvPr id="0" name=""/>
        <dsp:cNvSpPr/>
      </dsp:nvSpPr>
      <dsp:spPr>
        <a:xfrm>
          <a:off x="2964755" y="1225110"/>
          <a:ext cx="1097359" cy="438943"/>
        </a:xfrm>
        <a:prstGeom prst="chevron">
          <a:avLst/>
        </a:prstGeom>
        <a:solidFill>
          <a:srgbClr val="0F43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Determination</a:t>
          </a:r>
        </a:p>
      </dsp:txBody>
      <dsp:txXfrm>
        <a:off x="3184227" y="1225110"/>
        <a:ext cx="658416" cy="438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B93AC-575B-4895-BFF9-03BD4480D5DA}">
      <dsp:nvSpPr>
        <dsp:cNvPr id="0" name=""/>
        <dsp:cNvSpPr/>
      </dsp:nvSpPr>
      <dsp:spPr>
        <a:xfrm>
          <a:off x="0" y="39687"/>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Culture of Safety</a:t>
          </a:r>
        </a:p>
      </dsp:txBody>
      <dsp:txXfrm>
        <a:off x="0" y="39687"/>
        <a:ext cx="3286125" cy="1971675"/>
      </dsp:txXfrm>
    </dsp:sp>
    <dsp:sp modelId="{01A0E6D1-F4EB-4520-AFA7-E96DE6FDBC89}">
      <dsp:nvSpPr>
        <dsp:cNvPr id="0" name=""/>
        <dsp:cNvSpPr/>
      </dsp:nvSpPr>
      <dsp:spPr>
        <a:xfrm>
          <a:off x="3614737" y="39687"/>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Clinical Safety</a:t>
          </a:r>
        </a:p>
      </dsp:txBody>
      <dsp:txXfrm>
        <a:off x="3614737" y="39687"/>
        <a:ext cx="3286125" cy="1971675"/>
      </dsp:txXfrm>
    </dsp:sp>
    <dsp:sp modelId="{092BC103-ACD2-48C8-A94C-D1C05854E4C2}">
      <dsp:nvSpPr>
        <dsp:cNvPr id="0" name=""/>
        <dsp:cNvSpPr/>
      </dsp:nvSpPr>
      <dsp:spPr>
        <a:xfrm>
          <a:off x="7229475" y="39687"/>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Clinical Communication</a:t>
          </a:r>
        </a:p>
      </dsp:txBody>
      <dsp:txXfrm>
        <a:off x="7229475" y="39687"/>
        <a:ext cx="3286125" cy="1971675"/>
      </dsp:txXfrm>
    </dsp:sp>
    <dsp:sp modelId="{D8F98115-8398-41D2-9F16-6C015A5BC6AF}">
      <dsp:nvSpPr>
        <dsp:cNvPr id="0" name=""/>
        <dsp:cNvSpPr/>
      </dsp:nvSpPr>
      <dsp:spPr>
        <a:xfrm>
          <a:off x="0" y="2339975"/>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Information Systems and Support</a:t>
          </a:r>
        </a:p>
      </dsp:txBody>
      <dsp:txXfrm>
        <a:off x="0" y="2339975"/>
        <a:ext cx="3286125" cy="1971675"/>
      </dsp:txXfrm>
    </dsp:sp>
    <dsp:sp modelId="{C63C5613-59C8-462F-B436-9319EFBC3065}">
      <dsp:nvSpPr>
        <dsp:cNvPr id="0" name=""/>
        <dsp:cNvSpPr/>
      </dsp:nvSpPr>
      <dsp:spPr>
        <a:xfrm>
          <a:off x="3614737" y="2339975"/>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Patient Education and Referral</a:t>
          </a:r>
        </a:p>
      </dsp:txBody>
      <dsp:txXfrm>
        <a:off x="3614737" y="2339975"/>
        <a:ext cx="3286125" cy="1971675"/>
      </dsp:txXfrm>
    </dsp:sp>
    <dsp:sp modelId="{3AE1D716-843A-4520-A6B9-D8671487BFF4}">
      <dsp:nvSpPr>
        <dsp:cNvPr id="0" name=""/>
        <dsp:cNvSpPr/>
      </dsp:nvSpPr>
      <dsp:spPr>
        <a:xfrm>
          <a:off x="7229475" y="2339975"/>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Peer Review for all Disciplines</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73B9C-5BF7-4707-8BCD-5295F3FD82D3}">
      <dsp:nvSpPr>
        <dsp:cNvPr id="0" name=""/>
        <dsp:cNvSpPr/>
      </dsp:nvSpPr>
      <dsp:spPr>
        <a:xfrm>
          <a:off x="596405" y="1591867"/>
          <a:ext cx="963253" cy="963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2105B-0BA5-4201-A02E-26160173C6D2}">
      <dsp:nvSpPr>
        <dsp:cNvPr id="0" name=""/>
        <dsp:cNvSpPr/>
      </dsp:nvSpPr>
      <dsp:spPr>
        <a:xfrm>
          <a:off x="0" y="2489529"/>
          <a:ext cx="2752153" cy="412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b="1" i="0" u="sng" kern="1200" baseline="0" dirty="0">
              <a:solidFill>
                <a:schemeClr val="accent1"/>
              </a:solidFill>
              <a:latin typeface="Calibri Light" panose="020F0302020204030204"/>
            </a:rPr>
            <a:t>Multi</a:t>
          </a:r>
          <a:r>
            <a:rPr lang="en-US" sz="2600" b="0" i="0" kern="1200" baseline="0" dirty="0">
              <a:solidFill>
                <a:schemeClr val="accent1"/>
              </a:solidFill>
              <a:latin typeface="Calibri Light" panose="020F0302020204030204"/>
            </a:rPr>
            <a:t>disciplinary</a:t>
          </a:r>
          <a:endParaRPr lang="en-US" sz="2600" kern="1200" dirty="0">
            <a:solidFill>
              <a:schemeClr val="accent1"/>
            </a:solidFill>
          </a:endParaRPr>
        </a:p>
      </dsp:txBody>
      <dsp:txXfrm>
        <a:off x="0" y="2489529"/>
        <a:ext cx="2752153" cy="412823"/>
      </dsp:txXfrm>
    </dsp:sp>
    <dsp:sp modelId="{50940566-7169-4E09-A5A2-9BA5FC1B39A0}">
      <dsp:nvSpPr>
        <dsp:cNvPr id="0" name=""/>
        <dsp:cNvSpPr/>
      </dsp:nvSpPr>
      <dsp:spPr>
        <a:xfrm>
          <a:off x="8508" y="2948999"/>
          <a:ext cx="3291025" cy="80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i="0" u="none" kern="1200" baseline="0" dirty="0">
              <a:solidFill>
                <a:schemeClr val="accent1"/>
              </a:solidFill>
            </a:rPr>
            <a:t>Between</a:t>
          </a:r>
          <a:r>
            <a:rPr lang="en-US" sz="1700" b="0" i="0" kern="1200" baseline="0" dirty="0">
              <a:solidFill>
                <a:schemeClr val="accent1"/>
              </a:solidFill>
            </a:rPr>
            <a:t> specialties in oncology</a:t>
          </a:r>
          <a:endParaRPr lang="en-US" sz="1700" kern="1200" dirty="0">
            <a:solidFill>
              <a:schemeClr val="accent1"/>
            </a:solidFill>
          </a:endParaRPr>
        </a:p>
        <a:p>
          <a:pPr marL="0" lvl="0" indent="0" algn="l" defTabSz="755650" rtl="0">
            <a:lnSpc>
              <a:spcPct val="100000"/>
            </a:lnSpc>
            <a:spcBef>
              <a:spcPct val="0"/>
            </a:spcBef>
            <a:spcAft>
              <a:spcPct val="35000"/>
            </a:spcAft>
            <a:buNone/>
          </a:pPr>
          <a:r>
            <a:rPr lang="en-US" sz="1700" b="0" i="0" kern="1200" baseline="0" dirty="0">
              <a:solidFill>
                <a:schemeClr val="accent1"/>
              </a:solidFill>
            </a:rPr>
            <a:t>Radiation oncology, medical oncology, surgical oncology</a:t>
          </a:r>
          <a:r>
            <a:rPr lang="en-US" sz="1700" b="0" i="0" kern="1200" baseline="0" dirty="0">
              <a:solidFill>
                <a:schemeClr val="accent1"/>
              </a:solidFill>
              <a:latin typeface="Calibri Light" panose="020F0302020204030204"/>
            </a:rPr>
            <a:t> </a:t>
          </a:r>
          <a:endParaRPr lang="en-US" sz="1700" kern="1200" dirty="0">
            <a:solidFill>
              <a:schemeClr val="accent1"/>
            </a:solidFill>
          </a:endParaRPr>
        </a:p>
        <a:p>
          <a:pPr marL="0" lvl="0" indent="0" algn="l" defTabSz="755650">
            <a:lnSpc>
              <a:spcPct val="100000"/>
            </a:lnSpc>
            <a:spcBef>
              <a:spcPct val="0"/>
            </a:spcBef>
            <a:spcAft>
              <a:spcPct val="35000"/>
            </a:spcAft>
            <a:buNone/>
          </a:pPr>
          <a:r>
            <a:rPr lang="en-US" sz="1700" b="0" i="0" kern="1200" baseline="0" dirty="0">
              <a:solidFill>
                <a:schemeClr val="accent1"/>
              </a:solidFill>
            </a:rPr>
            <a:t>e.g., tumor boards</a:t>
          </a:r>
          <a:endParaRPr lang="en-US" sz="1700" kern="1200" dirty="0">
            <a:solidFill>
              <a:schemeClr val="accent1"/>
            </a:solidFill>
          </a:endParaRPr>
        </a:p>
      </dsp:txBody>
      <dsp:txXfrm>
        <a:off x="8508" y="2948999"/>
        <a:ext cx="3291025" cy="807971"/>
      </dsp:txXfrm>
    </dsp:sp>
    <dsp:sp modelId="{C4B22CA1-317B-4207-9C91-A42CC3D75B44}">
      <dsp:nvSpPr>
        <dsp:cNvPr id="0" name=""/>
        <dsp:cNvSpPr/>
      </dsp:nvSpPr>
      <dsp:spPr>
        <a:xfrm>
          <a:off x="4485232" y="1553501"/>
          <a:ext cx="963253" cy="96325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F403B-9659-4C17-BD0D-137C1B836C00}">
      <dsp:nvSpPr>
        <dsp:cNvPr id="0" name=""/>
        <dsp:cNvSpPr/>
      </dsp:nvSpPr>
      <dsp:spPr>
        <a:xfrm>
          <a:off x="3705187" y="2466770"/>
          <a:ext cx="2752153" cy="412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b="1" i="0" u="sng" kern="1200" baseline="0" dirty="0">
              <a:solidFill>
                <a:schemeClr val="accent1"/>
              </a:solidFill>
              <a:latin typeface="Calibri Light" panose="020F0302020204030204"/>
            </a:rPr>
            <a:t>Inter</a:t>
          </a:r>
          <a:r>
            <a:rPr lang="en-US" sz="2600" b="0" i="0" kern="1200" baseline="0" dirty="0">
              <a:solidFill>
                <a:schemeClr val="accent1"/>
              </a:solidFill>
              <a:latin typeface="Calibri Light" panose="020F0302020204030204"/>
            </a:rPr>
            <a:t>disciplinary</a:t>
          </a:r>
          <a:endParaRPr lang="en-US" sz="2600" kern="1200" dirty="0">
            <a:solidFill>
              <a:schemeClr val="accent1"/>
            </a:solidFill>
          </a:endParaRPr>
        </a:p>
      </dsp:txBody>
      <dsp:txXfrm>
        <a:off x="3705187" y="2466770"/>
        <a:ext cx="2752153" cy="412823"/>
      </dsp:txXfrm>
    </dsp:sp>
    <dsp:sp modelId="{C13C3061-025A-46D4-B542-EA593E6704D0}">
      <dsp:nvSpPr>
        <dsp:cNvPr id="0" name=""/>
        <dsp:cNvSpPr/>
      </dsp:nvSpPr>
      <dsp:spPr>
        <a:xfrm>
          <a:off x="3750638" y="2947019"/>
          <a:ext cx="3048202" cy="80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i="0" kern="1200" baseline="0" dirty="0">
              <a:solidFill>
                <a:schemeClr val="accent1"/>
              </a:solidFill>
            </a:rPr>
            <a:t>Between professions in radiation oncology. </a:t>
          </a:r>
        </a:p>
        <a:p>
          <a:pPr marL="0" lvl="0" indent="0" algn="l" defTabSz="755650">
            <a:lnSpc>
              <a:spcPct val="100000"/>
            </a:lnSpc>
            <a:spcBef>
              <a:spcPct val="0"/>
            </a:spcBef>
            <a:spcAft>
              <a:spcPct val="35000"/>
            </a:spcAft>
            <a:buNone/>
          </a:pPr>
          <a:r>
            <a:rPr lang="en-US" sz="1700" b="0" i="0" kern="1200" baseline="0" dirty="0">
              <a:solidFill>
                <a:schemeClr val="accent1"/>
              </a:solidFill>
            </a:rPr>
            <a:t>Radiation oncologists, medical physicists, therapists, dosimetrists, nurses.</a:t>
          </a:r>
          <a:endParaRPr lang="en-US" sz="1700" kern="1200" dirty="0">
            <a:solidFill>
              <a:schemeClr val="accent1"/>
            </a:solidFill>
          </a:endParaRPr>
        </a:p>
        <a:p>
          <a:pPr marL="0" lvl="0" indent="0" algn="l" defTabSz="755650">
            <a:lnSpc>
              <a:spcPct val="100000"/>
            </a:lnSpc>
            <a:spcBef>
              <a:spcPct val="0"/>
            </a:spcBef>
            <a:spcAft>
              <a:spcPct val="35000"/>
            </a:spcAft>
            <a:buNone/>
          </a:pPr>
          <a:r>
            <a:rPr lang="en-US" sz="1700" b="0" i="0" kern="1200" baseline="0" dirty="0">
              <a:solidFill>
                <a:schemeClr val="accent1"/>
              </a:solidFill>
            </a:rPr>
            <a:t>e.g., chart rounds, safety meetings, huddles</a:t>
          </a:r>
          <a:endParaRPr lang="en-US" sz="1700" kern="1200" dirty="0">
            <a:solidFill>
              <a:schemeClr val="accent1"/>
            </a:solidFill>
          </a:endParaRPr>
        </a:p>
      </dsp:txBody>
      <dsp:txXfrm>
        <a:off x="3750638" y="2947019"/>
        <a:ext cx="3048202" cy="807971"/>
      </dsp:txXfrm>
    </dsp:sp>
    <dsp:sp modelId="{7E8FA16F-75EB-4F69-A2F2-0C7A8E2BD3D3}">
      <dsp:nvSpPr>
        <dsp:cNvPr id="0" name=""/>
        <dsp:cNvSpPr/>
      </dsp:nvSpPr>
      <dsp:spPr>
        <a:xfrm>
          <a:off x="7956545" y="1619272"/>
          <a:ext cx="963253" cy="96325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47C23-C1AB-4C9D-BAF6-A01DE778B7D9}">
      <dsp:nvSpPr>
        <dsp:cNvPr id="0" name=""/>
        <dsp:cNvSpPr/>
      </dsp:nvSpPr>
      <dsp:spPr>
        <a:xfrm>
          <a:off x="7314072" y="2441283"/>
          <a:ext cx="2752153" cy="412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b="1" i="0" u="sng" kern="1200" baseline="0" dirty="0">
              <a:solidFill>
                <a:schemeClr val="accent1"/>
              </a:solidFill>
              <a:latin typeface="Calibri Light" panose="020F0302020204030204"/>
            </a:rPr>
            <a:t>Intra</a:t>
          </a:r>
          <a:r>
            <a:rPr lang="en-US" sz="2600" b="0" i="0" kern="1200" baseline="0" dirty="0">
              <a:solidFill>
                <a:schemeClr val="accent1"/>
              </a:solidFill>
              <a:latin typeface="Calibri Light" panose="020F0302020204030204"/>
            </a:rPr>
            <a:t>disciplinary</a:t>
          </a:r>
          <a:endParaRPr lang="en-US" sz="2600" b="0" kern="1200" dirty="0">
            <a:solidFill>
              <a:schemeClr val="accent1"/>
            </a:solidFill>
          </a:endParaRPr>
        </a:p>
      </dsp:txBody>
      <dsp:txXfrm>
        <a:off x="7314072" y="2441283"/>
        <a:ext cx="2752153" cy="412823"/>
      </dsp:txXfrm>
    </dsp:sp>
    <dsp:sp modelId="{30516149-08FD-439B-9C91-D50E5F639B49}">
      <dsp:nvSpPr>
        <dsp:cNvPr id="0" name=""/>
        <dsp:cNvSpPr/>
      </dsp:nvSpPr>
      <dsp:spPr>
        <a:xfrm>
          <a:off x="7314072" y="2947011"/>
          <a:ext cx="3729167" cy="80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i="0" kern="1200" baseline="0" dirty="0">
              <a:solidFill>
                <a:schemeClr val="accent1"/>
              </a:solidFill>
            </a:rPr>
            <a:t>Between colleagues of the same profession.</a:t>
          </a:r>
          <a:endParaRPr lang="en-US" sz="1700" b="0" kern="1200" dirty="0">
            <a:solidFill>
              <a:schemeClr val="accent1"/>
            </a:solidFill>
          </a:endParaRPr>
        </a:p>
        <a:p>
          <a:pPr marL="0" lvl="0" indent="0" algn="l" defTabSz="755650">
            <a:lnSpc>
              <a:spcPct val="100000"/>
            </a:lnSpc>
            <a:spcBef>
              <a:spcPct val="0"/>
            </a:spcBef>
            <a:spcAft>
              <a:spcPct val="35000"/>
            </a:spcAft>
            <a:buFont typeface="Arial" panose="020B0604020202020204" pitchFamily="34" charset="0"/>
            <a:buNone/>
          </a:pPr>
          <a:r>
            <a:rPr lang="en-US" sz="1700" b="0" i="0" kern="1200" baseline="0" dirty="0">
              <a:solidFill>
                <a:schemeClr val="accent1"/>
              </a:solidFill>
            </a:rPr>
            <a:t>Radiation oncologist-to-radiation oncologist, dosimetrist-to-dosimetrist, etc.</a:t>
          </a:r>
          <a:endParaRPr lang="en-US" sz="1700" b="0" kern="1200" dirty="0">
            <a:solidFill>
              <a:schemeClr val="accent1"/>
            </a:solidFill>
          </a:endParaRPr>
        </a:p>
        <a:p>
          <a:pPr marL="0" lvl="0" indent="0" algn="l" defTabSz="755650">
            <a:lnSpc>
              <a:spcPct val="100000"/>
            </a:lnSpc>
            <a:spcBef>
              <a:spcPct val="0"/>
            </a:spcBef>
            <a:spcAft>
              <a:spcPct val="35000"/>
            </a:spcAft>
            <a:buNone/>
          </a:pPr>
          <a:r>
            <a:rPr lang="en-US" sz="1700" b="0" i="0" kern="1200" baseline="0" dirty="0">
              <a:solidFill>
                <a:schemeClr val="accent1"/>
              </a:solidFill>
            </a:rPr>
            <a:t>e.g., radiation therapist team meetings, alternating QA review</a:t>
          </a:r>
          <a:endParaRPr lang="en-US" sz="1700" b="0" kern="1200" dirty="0">
            <a:solidFill>
              <a:schemeClr val="accent1"/>
            </a:solidFill>
          </a:endParaRPr>
        </a:p>
      </dsp:txBody>
      <dsp:txXfrm>
        <a:off x="7314072" y="2947011"/>
        <a:ext cx="3729167" cy="807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F282C-AC97-4B0C-8DD3-ADDBB141BFB3}">
      <dsp:nvSpPr>
        <dsp:cNvPr id="0" name=""/>
        <dsp:cNvSpPr/>
      </dsp:nvSpPr>
      <dsp:spPr>
        <a:xfrm>
          <a:off x="1920" y="0"/>
          <a:ext cx="3536563" cy="1060451"/>
        </a:xfrm>
        <a:prstGeom prst="chevron">
          <a:avLst>
            <a:gd name="adj" fmla="val 4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9C475-4EEF-4302-B9FB-E789CA9BCD4D}">
      <dsp:nvSpPr>
        <dsp:cNvPr id="0" name=""/>
        <dsp:cNvSpPr/>
      </dsp:nvSpPr>
      <dsp:spPr>
        <a:xfrm>
          <a:off x="945004" y="265112"/>
          <a:ext cx="2986431" cy="1060451"/>
        </a:xfrm>
        <a:prstGeom prst="roundRect">
          <a:avLst>
            <a:gd name="adj" fmla="val 10000"/>
          </a:avLst>
        </a:prstGeom>
        <a:solidFill>
          <a:srgbClr val="0F435B">
            <a:alpha val="90000"/>
          </a:srgb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bg1"/>
              </a:solidFill>
              <a:latin typeface="Calibri" panose="020F0502020204030204"/>
              <a:ea typeface="+mn-ea"/>
              <a:cs typeface="+mn-cs"/>
            </a:rPr>
            <a:t>Self-Assessment</a:t>
          </a:r>
        </a:p>
      </dsp:txBody>
      <dsp:txXfrm>
        <a:off x="976064" y="296172"/>
        <a:ext cx="2924311" cy="998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1AD3F-26B9-4CF8-A480-7F4A8212AF59}">
      <dsp:nvSpPr>
        <dsp:cNvPr id="0" name=""/>
        <dsp:cNvSpPr/>
      </dsp:nvSpPr>
      <dsp:spPr>
        <a:xfrm>
          <a:off x="188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Application</a:t>
          </a:r>
        </a:p>
      </dsp:txBody>
      <dsp:txXfrm>
        <a:off x="221357" y="1225110"/>
        <a:ext cx="658416" cy="438943"/>
      </dsp:txXfrm>
    </dsp:sp>
    <dsp:sp modelId="{881AA25D-B790-4C2F-8B95-414E3D138FF2}">
      <dsp:nvSpPr>
        <dsp:cNvPr id="0" name=""/>
        <dsp:cNvSpPr/>
      </dsp:nvSpPr>
      <dsp:spPr>
        <a:xfrm>
          <a:off x="989508" y="1225110"/>
          <a:ext cx="1097359" cy="438943"/>
        </a:xfrm>
        <a:prstGeom prst="chevron">
          <a:avLst/>
        </a:prstGeom>
        <a:solidFill>
          <a:srgbClr val="0F43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Self-Assessment </a:t>
          </a:r>
        </a:p>
      </dsp:txBody>
      <dsp:txXfrm>
        <a:off x="1208980" y="1225110"/>
        <a:ext cx="658416" cy="438943"/>
      </dsp:txXfrm>
    </dsp:sp>
    <dsp:sp modelId="{E4F09429-EF4D-4F64-A101-66B3CF4B8590}">
      <dsp:nvSpPr>
        <dsp:cNvPr id="0" name=""/>
        <dsp:cNvSpPr/>
      </dsp:nvSpPr>
      <dsp:spPr>
        <a:xfrm>
          <a:off x="1977132"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Facility</a:t>
          </a:r>
        </a:p>
        <a:p>
          <a:pPr marL="0" lvl="0" indent="0" algn="ctr" defTabSz="355600">
            <a:lnSpc>
              <a:spcPct val="90000"/>
            </a:lnSpc>
            <a:spcBef>
              <a:spcPct val="0"/>
            </a:spcBef>
            <a:spcAft>
              <a:spcPct val="35000"/>
            </a:spcAft>
            <a:buNone/>
          </a:pPr>
          <a:r>
            <a:rPr lang="en-US" sz="800" kern="1200" dirty="0"/>
            <a:t>Visit</a:t>
          </a:r>
        </a:p>
      </dsp:txBody>
      <dsp:txXfrm>
        <a:off x="2196604" y="1225110"/>
        <a:ext cx="658416" cy="438943"/>
      </dsp:txXfrm>
    </dsp:sp>
    <dsp:sp modelId="{6626F017-A0B7-4714-8428-AFE6117583C2}">
      <dsp:nvSpPr>
        <dsp:cNvPr id="0" name=""/>
        <dsp:cNvSpPr/>
      </dsp:nvSpPr>
      <dsp:spPr>
        <a:xfrm>
          <a:off x="296475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Determination</a:t>
          </a:r>
        </a:p>
      </dsp:txBody>
      <dsp:txXfrm>
        <a:off x="3184227" y="1225110"/>
        <a:ext cx="658416" cy="4389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68DDE-44C8-410A-BACA-8AC594830315}">
      <dsp:nvSpPr>
        <dsp:cNvPr id="0" name=""/>
        <dsp:cNvSpPr/>
      </dsp:nvSpPr>
      <dsp:spPr>
        <a:xfrm>
          <a:off x="4250944" y="2445467"/>
          <a:ext cx="3007574" cy="521975"/>
        </a:xfrm>
        <a:custGeom>
          <a:avLst/>
          <a:gdLst/>
          <a:ahLst/>
          <a:cxnLst/>
          <a:rect l="0" t="0" r="0" b="0"/>
          <a:pathLst>
            <a:path>
              <a:moveTo>
                <a:pt x="0" y="0"/>
              </a:moveTo>
              <a:lnTo>
                <a:pt x="0" y="260987"/>
              </a:lnTo>
              <a:lnTo>
                <a:pt x="3007574" y="260987"/>
              </a:lnTo>
              <a:lnTo>
                <a:pt x="3007574" y="5219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A3112-CF5D-4651-9C72-A4B43A770A4E}">
      <dsp:nvSpPr>
        <dsp:cNvPr id="0" name=""/>
        <dsp:cNvSpPr/>
      </dsp:nvSpPr>
      <dsp:spPr>
        <a:xfrm>
          <a:off x="4205224" y="2445467"/>
          <a:ext cx="91440" cy="521975"/>
        </a:xfrm>
        <a:custGeom>
          <a:avLst/>
          <a:gdLst/>
          <a:ahLst/>
          <a:cxnLst/>
          <a:rect l="0" t="0" r="0" b="0"/>
          <a:pathLst>
            <a:path>
              <a:moveTo>
                <a:pt x="45720" y="0"/>
              </a:moveTo>
              <a:lnTo>
                <a:pt x="45720" y="5219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2B1C57-5820-49A8-8578-407690D09C4B}">
      <dsp:nvSpPr>
        <dsp:cNvPr id="0" name=""/>
        <dsp:cNvSpPr/>
      </dsp:nvSpPr>
      <dsp:spPr>
        <a:xfrm>
          <a:off x="1243369" y="2445467"/>
          <a:ext cx="3007574" cy="521975"/>
        </a:xfrm>
        <a:custGeom>
          <a:avLst/>
          <a:gdLst/>
          <a:ahLst/>
          <a:cxnLst/>
          <a:rect l="0" t="0" r="0" b="0"/>
          <a:pathLst>
            <a:path>
              <a:moveTo>
                <a:pt x="3007574" y="0"/>
              </a:moveTo>
              <a:lnTo>
                <a:pt x="3007574" y="260987"/>
              </a:lnTo>
              <a:lnTo>
                <a:pt x="0" y="260987"/>
              </a:lnTo>
              <a:lnTo>
                <a:pt x="0" y="5219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3370C1-CF13-43F4-A88E-56ED4148CBE9}">
      <dsp:nvSpPr>
        <dsp:cNvPr id="0" name=""/>
        <dsp:cNvSpPr/>
      </dsp:nvSpPr>
      <dsp:spPr>
        <a:xfrm>
          <a:off x="3008144" y="1202667"/>
          <a:ext cx="2485598" cy="1242799"/>
        </a:xfrm>
        <a:prstGeom prst="rect">
          <a:avLst/>
        </a:prstGeom>
        <a:solidFill>
          <a:schemeClr val="bg1"/>
        </a:solidFill>
        <a:ln w="19050" cap="flat" cmpd="sng" algn="ctr">
          <a:solidFill>
            <a:srgbClr val="0F435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solidFill>
                <a:srgbClr val="0F435B"/>
              </a:solidFill>
            </a:rPr>
            <a:t>APEx </a:t>
          </a:r>
        </a:p>
        <a:p>
          <a:pPr marL="0" lvl="0" indent="0" algn="ctr" defTabSz="1289050">
            <a:lnSpc>
              <a:spcPct val="90000"/>
            </a:lnSpc>
            <a:spcBef>
              <a:spcPct val="0"/>
            </a:spcBef>
            <a:spcAft>
              <a:spcPct val="35000"/>
            </a:spcAft>
            <a:buNone/>
          </a:pPr>
          <a:r>
            <a:rPr lang="en-US" sz="2900" kern="1200">
              <a:solidFill>
                <a:srgbClr val="0F435B"/>
              </a:solidFill>
            </a:rPr>
            <a:t>Self-Assessment</a:t>
          </a:r>
        </a:p>
      </dsp:txBody>
      <dsp:txXfrm>
        <a:off x="3008144" y="1202667"/>
        <a:ext cx="2485598" cy="1242799"/>
      </dsp:txXfrm>
    </dsp:sp>
    <dsp:sp modelId="{D6216FAF-B825-49BA-8449-08C89F180738}">
      <dsp:nvSpPr>
        <dsp:cNvPr id="0" name=""/>
        <dsp:cNvSpPr/>
      </dsp:nvSpPr>
      <dsp:spPr>
        <a:xfrm>
          <a:off x="570" y="2967442"/>
          <a:ext cx="2485598" cy="1242799"/>
        </a:xfrm>
        <a:prstGeom prst="rect">
          <a:avLst/>
        </a:prstGeom>
        <a:solidFill>
          <a:srgbClr val="0F435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Medical Record Review</a:t>
          </a:r>
        </a:p>
      </dsp:txBody>
      <dsp:txXfrm>
        <a:off x="570" y="2967442"/>
        <a:ext cx="2485598" cy="1242799"/>
      </dsp:txXfrm>
    </dsp:sp>
    <dsp:sp modelId="{11A95517-BE7F-4318-B910-04A73918651F}">
      <dsp:nvSpPr>
        <dsp:cNvPr id="0" name=""/>
        <dsp:cNvSpPr/>
      </dsp:nvSpPr>
      <dsp:spPr>
        <a:xfrm>
          <a:off x="3008144" y="2967442"/>
          <a:ext cx="2485598" cy="1242799"/>
        </a:xfrm>
        <a:prstGeom prst="rect">
          <a:avLst/>
        </a:prstGeom>
        <a:solidFill>
          <a:srgbClr val="0F435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Document Upload</a:t>
          </a:r>
        </a:p>
      </dsp:txBody>
      <dsp:txXfrm>
        <a:off x="3008144" y="2967442"/>
        <a:ext cx="2485598" cy="1242799"/>
      </dsp:txXfrm>
    </dsp:sp>
    <dsp:sp modelId="{DC3EF48E-2CE1-4E93-9786-09F1F7EF632B}">
      <dsp:nvSpPr>
        <dsp:cNvPr id="0" name=""/>
        <dsp:cNvSpPr/>
      </dsp:nvSpPr>
      <dsp:spPr>
        <a:xfrm>
          <a:off x="6015718" y="2967442"/>
          <a:ext cx="2485598" cy="1242799"/>
        </a:xfrm>
        <a:prstGeom prst="rect">
          <a:avLst/>
        </a:prstGeom>
        <a:solidFill>
          <a:srgbClr val="0F435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Interview Preparation</a:t>
          </a:r>
        </a:p>
      </dsp:txBody>
      <dsp:txXfrm>
        <a:off x="6015718" y="2967442"/>
        <a:ext cx="2485598" cy="1242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1AD3F-26B9-4CF8-A480-7F4A8212AF59}">
      <dsp:nvSpPr>
        <dsp:cNvPr id="0" name=""/>
        <dsp:cNvSpPr/>
      </dsp:nvSpPr>
      <dsp:spPr>
        <a:xfrm>
          <a:off x="188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Application</a:t>
          </a:r>
        </a:p>
      </dsp:txBody>
      <dsp:txXfrm>
        <a:off x="221357" y="1225110"/>
        <a:ext cx="658416" cy="438943"/>
      </dsp:txXfrm>
    </dsp:sp>
    <dsp:sp modelId="{881AA25D-B790-4C2F-8B95-414E3D138FF2}">
      <dsp:nvSpPr>
        <dsp:cNvPr id="0" name=""/>
        <dsp:cNvSpPr/>
      </dsp:nvSpPr>
      <dsp:spPr>
        <a:xfrm>
          <a:off x="989508" y="1225110"/>
          <a:ext cx="1097359" cy="438943"/>
        </a:xfrm>
        <a:prstGeom prst="chevron">
          <a:avLst/>
        </a:prstGeom>
        <a:solidFill>
          <a:srgbClr val="0F43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Self-Assessment </a:t>
          </a:r>
        </a:p>
      </dsp:txBody>
      <dsp:txXfrm>
        <a:off x="1208980" y="1225110"/>
        <a:ext cx="658416" cy="438943"/>
      </dsp:txXfrm>
    </dsp:sp>
    <dsp:sp modelId="{E4F09429-EF4D-4F64-A101-66B3CF4B8590}">
      <dsp:nvSpPr>
        <dsp:cNvPr id="0" name=""/>
        <dsp:cNvSpPr/>
      </dsp:nvSpPr>
      <dsp:spPr>
        <a:xfrm>
          <a:off x="1977132"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Facility </a:t>
          </a:r>
        </a:p>
        <a:p>
          <a:pPr marL="0" lvl="0" indent="0" algn="ctr" defTabSz="355600">
            <a:lnSpc>
              <a:spcPct val="90000"/>
            </a:lnSpc>
            <a:spcBef>
              <a:spcPct val="0"/>
            </a:spcBef>
            <a:spcAft>
              <a:spcPct val="35000"/>
            </a:spcAft>
            <a:buNone/>
          </a:pPr>
          <a:r>
            <a:rPr lang="en-US" sz="800" kern="1200" dirty="0"/>
            <a:t>Visit</a:t>
          </a:r>
        </a:p>
      </dsp:txBody>
      <dsp:txXfrm>
        <a:off x="2196604" y="1225110"/>
        <a:ext cx="658416" cy="438943"/>
      </dsp:txXfrm>
    </dsp:sp>
    <dsp:sp modelId="{6626F017-A0B7-4714-8428-AFE6117583C2}">
      <dsp:nvSpPr>
        <dsp:cNvPr id="0" name=""/>
        <dsp:cNvSpPr/>
      </dsp:nvSpPr>
      <dsp:spPr>
        <a:xfrm>
          <a:off x="296475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Determination</a:t>
          </a:r>
        </a:p>
      </dsp:txBody>
      <dsp:txXfrm>
        <a:off x="3184227" y="1225110"/>
        <a:ext cx="658416" cy="438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1AD3F-26B9-4CF8-A480-7F4A8212AF59}">
      <dsp:nvSpPr>
        <dsp:cNvPr id="0" name=""/>
        <dsp:cNvSpPr/>
      </dsp:nvSpPr>
      <dsp:spPr>
        <a:xfrm>
          <a:off x="188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Application</a:t>
          </a:r>
        </a:p>
      </dsp:txBody>
      <dsp:txXfrm>
        <a:off x="221357" y="1225110"/>
        <a:ext cx="658416" cy="438943"/>
      </dsp:txXfrm>
    </dsp:sp>
    <dsp:sp modelId="{881AA25D-B790-4C2F-8B95-414E3D138FF2}">
      <dsp:nvSpPr>
        <dsp:cNvPr id="0" name=""/>
        <dsp:cNvSpPr/>
      </dsp:nvSpPr>
      <dsp:spPr>
        <a:xfrm>
          <a:off x="989508" y="1225110"/>
          <a:ext cx="1097359" cy="438943"/>
        </a:xfrm>
        <a:prstGeom prst="chevron">
          <a:avLst/>
        </a:prstGeom>
        <a:solidFill>
          <a:srgbClr val="0F43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Self-Assessment </a:t>
          </a:r>
        </a:p>
      </dsp:txBody>
      <dsp:txXfrm>
        <a:off x="1208980" y="1225110"/>
        <a:ext cx="658416" cy="438943"/>
      </dsp:txXfrm>
    </dsp:sp>
    <dsp:sp modelId="{E4F09429-EF4D-4F64-A101-66B3CF4B8590}">
      <dsp:nvSpPr>
        <dsp:cNvPr id="0" name=""/>
        <dsp:cNvSpPr/>
      </dsp:nvSpPr>
      <dsp:spPr>
        <a:xfrm>
          <a:off x="1977132"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Facility</a:t>
          </a:r>
        </a:p>
        <a:p>
          <a:pPr marL="0" lvl="0" indent="0" algn="ctr" defTabSz="355600">
            <a:lnSpc>
              <a:spcPct val="90000"/>
            </a:lnSpc>
            <a:spcBef>
              <a:spcPct val="0"/>
            </a:spcBef>
            <a:spcAft>
              <a:spcPct val="35000"/>
            </a:spcAft>
            <a:buNone/>
          </a:pPr>
          <a:r>
            <a:rPr lang="en-US" sz="800" kern="1200" dirty="0"/>
            <a:t> Visit</a:t>
          </a:r>
        </a:p>
      </dsp:txBody>
      <dsp:txXfrm>
        <a:off x="2196604" y="1225110"/>
        <a:ext cx="658416" cy="438943"/>
      </dsp:txXfrm>
    </dsp:sp>
    <dsp:sp modelId="{6626F017-A0B7-4714-8428-AFE6117583C2}">
      <dsp:nvSpPr>
        <dsp:cNvPr id="0" name=""/>
        <dsp:cNvSpPr/>
      </dsp:nvSpPr>
      <dsp:spPr>
        <a:xfrm>
          <a:off x="296475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Determination</a:t>
          </a:r>
        </a:p>
      </dsp:txBody>
      <dsp:txXfrm>
        <a:off x="3184227" y="1225110"/>
        <a:ext cx="658416" cy="4389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1AD3F-26B9-4CF8-A480-7F4A8212AF59}">
      <dsp:nvSpPr>
        <dsp:cNvPr id="0" name=""/>
        <dsp:cNvSpPr/>
      </dsp:nvSpPr>
      <dsp:spPr>
        <a:xfrm>
          <a:off x="188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Application</a:t>
          </a:r>
        </a:p>
      </dsp:txBody>
      <dsp:txXfrm>
        <a:off x="221357" y="1225110"/>
        <a:ext cx="658416" cy="438943"/>
      </dsp:txXfrm>
    </dsp:sp>
    <dsp:sp modelId="{881AA25D-B790-4C2F-8B95-414E3D138FF2}">
      <dsp:nvSpPr>
        <dsp:cNvPr id="0" name=""/>
        <dsp:cNvSpPr/>
      </dsp:nvSpPr>
      <dsp:spPr>
        <a:xfrm>
          <a:off x="989508" y="1225110"/>
          <a:ext cx="1097359" cy="438943"/>
        </a:xfrm>
        <a:prstGeom prst="chevron">
          <a:avLst/>
        </a:prstGeom>
        <a:solidFill>
          <a:srgbClr val="0F43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Self-Assessment </a:t>
          </a:r>
        </a:p>
      </dsp:txBody>
      <dsp:txXfrm>
        <a:off x="1208980" y="1225110"/>
        <a:ext cx="658416" cy="438943"/>
      </dsp:txXfrm>
    </dsp:sp>
    <dsp:sp modelId="{E4F09429-EF4D-4F64-A101-66B3CF4B8590}">
      <dsp:nvSpPr>
        <dsp:cNvPr id="0" name=""/>
        <dsp:cNvSpPr/>
      </dsp:nvSpPr>
      <dsp:spPr>
        <a:xfrm>
          <a:off x="1977132"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Facility</a:t>
          </a:r>
        </a:p>
        <a:p>
          <a:pPr marL="0" lvl="0" indent="0" algn="ctr" defTabSz="355600">
            <a:lnSpc>
              <a:spcPct val="90000"/>
            </a:lnSpc>
            <a:spcBef>
              <a:spcPct val="0"/>
            </a:spcBef>
            <a:spcAft>
              <a:spcPct val="35000"/>
            </a:spcAft>
            <a:buNone/>
          </a:pPr>
          <a:r>
            <a:rPr lang="en-US" sz="800" kern="1200" dirty="0"/>
            <a:t>Visit</a:t>
          </a:r>
        </a:p>
      </dsp:txBody>
      <dsp:txXfrm>
        <a:off x="2196604" y="1225110"/>
        <a:ext cx="658416" cy="438943"/>
      </dsp:txXfrm>
    </dsp:sp>
    <dsp:sp modelId="{6626F017-A0B7-4714-8428-AFE6117583C2}">
      <dsp:nvSpPr>
        <dsp:cNvPr id="0" name=""/>
        <dsp:cNvSpPr/>
      </dsp:nvSpPr>
      <dsp:spPr>
        <a:xfrm>
          <a:off x="2964755" y="1225110"/>
          <a:ext cx="1097359" cy="43894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Determination</a:t>
          </a:r>
        </a:p>
      </dsp:txBody>
      <dsp:txXfrm>
        <a:off x="3184227" y="1225110"/>
        <a:ext cx="658416" cy="43894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C6B9FC-30AE-4773-B5D3-DF05A54E66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702AE2-3AE8-4A64-A880-0925449804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C10000-E4A4-434D-AC4E-37DEE572EDEB}" type="datetimeFigureOut">
              <a:rPr lang="en-US" smtClean="0"/>
              <a:t>7/27/2023</a:t>
            </a:fld>
            <a:endParaRPr lang="en-US"/>
          </a:p>
        </p:txBody>
      </p:sp>
      <p:sp>
        <p:nvSpPr>
          <p:cNvPr id="4" name="Footer Placeholder 3">
            <a:extLst>
              <a:ext uri="{FF2B5EF4-FFF2-40B4-BE49-F238E27FC236}">
                <a16:creationId xmlns:a16="http://schemas.microsoft.com/office/drawing/2014/main" id="{56D6ED1F-976E-4FC7-9740-EE6DD07A83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F97DE2-E6FD-45C7-A60D-0D7CD913A1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D7B9A-54B4-4B46-B41F-ADFC9717A041}" type="slidenum">
              <a:rPr lang="en-US" smtClean="0"/>
              <a:t>‹#›</a:t>
            </a:fld>
            <a:endParaRPr lang="en-US"/>
          </a:p>
        </p:txBody>
      </p:sp>
    </p:spTree>
    <p:extLst>
      <p:ext uri="{BB962C8B-B14F-4D97-AF65-F5344CB8AC3E}">
        <p14:creationId xmlns:p14="http://schemas.microsoft.com/office/powerpoint/2010/main" val="3686027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C29EA-E778-43FF-8C73-57142EE66EC4}"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0CF92-E7BA-4E10-87A1-1FEA6FFC6301}" type="slidenum">
              <a:rPr lang="en-US" smtClean="0"/>
              <a:t>‹#›</a:t>
            </a:fld>
            <a:endParaRPr lang="en-US"/>
          </a:p>
        </p:txBody>
      </p:sp>
    </p:spTree>
    <p:extLst>
      <p:ext uri="{BB962C8B-B14F-4D97-AF65-F5344CB8AC3E}">
        <p14:creationId xmlns:p14="http://schemas.microsoft.com/office/powerpoint/2010/main" val="428165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Handouts for presentation:</a:t>
            </a:r>
          </a:p>
          <a:p>
            <a:pPr marL="171450" indent="-171450">
              <a:buFont typeface="Arial" panose="020B0604020202020204" pitchFamily="34" charset="0"/>
              <a:buChar char="•"/>
            </a:pPr>
            <a:r>
              <a:rPr lang="en-US" dirty="0"/>
              <a:t>APEx Standards List from webpage.</a:t>
            </a:r>
          </a:p>
        </p:txBody>
      </p:sp>
      <p:sp>
        <p:nvSpPr>
          <p:cNvPr id="4" name="Slide Number Placeholder 3"/>
          <p:cNvSpPr>
            <a:spLocks noGrp="1"/>
          </p:cNvSpPr>
          <p:nvPr>
            <p:ph type="sldNum" sz="quarter" idx="5"/>
          </p:nvPr>
        </p:nvSpPr>
        <p:spPr/>
        <p:txBody>
          <a:bodyPr/>
          <a:lstStyle/>
          <a:p>
            <a:fld id="{55D0CF92-E7BA-4E10-87A1-1FEA6FFC6301}" type="slidenum">
              <a:rPr lang="en-US" smtClean="0"/>
              <a:t>1</a:t>
            </a:fld>
            <a:endParaRPr lang="en-US"/>
          </a:p>
        </p:txBody>
      </p:sp>
    </p:spTree>
    <p:extLst>
      <p:ext uri="{BB962C8B-B14F-4D97-AF65-F5344CB8AC3E}">
        <p14:creationId xmlns:p14="http://schemas.microsoft.com/office/powerpoint/2010/main" val="115171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08913"/>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have not already reviewed the APEx Standards document, please download a copy from the ASTRO webpages.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APEx Standards document provides us with a high-level review of the Evidence Indicators that we will be evaluated on while seeking accreditation. Once we decide to pursue APEx and complete the application process, ASTRO will provide access to the Self-Assessment Guide, which includes details on the program requirements and how each Evidence Indicator is evaluated.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E03918-26B1-4F16-883B-35E07723D6C2}" type="slidenum">
              <a:rPr lang="en-US" smtClean="0"/>
              <a:t>10</a:t>
            </a:fld>
            <a:endParaRPr lang="en-US"/>
          </a:p>
        </p:txBody>
      </p:sp>
    </p:spTree>
    <p:extLst>
      <p:ext uri="{BB962C8B-B14F-4D97-AF65-F5344CB8AC3E}">
        <p14:creationId xmlns:p14="http://schemas.microsoft.com/office/powerpoint/2010/main" val="354364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APEx was specifically created for radiation oncology practices, focusing on the entire teams’ role in continuous quality improvement. APEx provides multiple feedback points to the practice during the first phase of the program allowing for change before the surveyors evaluate our compliance during the facility visit. Once past the application phase of the program, we can add additional team members to the APEx Portal. This way, multiple team members can assist in adding information and completing it.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D0CF92-E7BA-4E10-87A1-1FEA6FFC6301}" type="slidenum">
              <a:rPr lang="en-US" smtClean="0"/>
              <a:t>11</a:t>
            </a:fld>
            <a:endParaRPr lang="en-US"/>
          </a:p>
        </p:txBody>
      </p:sp>
    </p:spTree>
    <p:extLst>
      <p:ext uri="{BB962C8B-B14F-4D97-AF65-F5344CB8AC3E}">
        <p14:creationId xmlns:p14="http://schemas.microsoft.com/office/powerpoint/2010/main" val="172075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APEx follows the quality mantra “if it isn’t documented, it isn’t done”, or you may have heard of it as “if it isn’t documented, it never happened”. Either way, getting into good habits and ensuring documentation of work and communication makes things efficient and become part of our routine practice. APEx follows a traditional plan-do-study-act quality improvement cycle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Calibri" panose="020F0502020204030204" pitchFamily="34" charset="0"/>
              </a:rPr>
              <a:t>, promoting the idea that we can evaluate our compliance with particular tasks, identify the best option or solution for our entire team, implement the plan, and monitor the outcome.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E03918-26B1-4F16-883B-35E07723D6C2}" type="slidenum">
              <a:rPr lang="en-US" smtClean="0"/>
              <a:t>12</a:t>
            </a:fld>
            <a:endParaRPr lang="en-US"/>
          </a:p>
        </p:txBody>
      </p:sp>
    </p:spTree>
    <p:extLst>
      <p:ext uri="{BB962C8B-B14F-4D97-AF65-F5344CB8AC3E}">
        <p14:creationId xmlns:p14="http://schemas.microsoft.com/office/powerpoint/2010/main" val="212262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13</a:t>
            </a:fld>
            <a:endParaRPr lang="en-US"/>
          </a:p>
        </p:txBody>
      </p:sp>
    </p:spTree>
    <p:extLst>
      <p:ext uri="{BB962C8B-B14F-4D97-AF65-F5344CB8AC3E}">
        <p14:creationId xmlns:p14="http://schemas.microsoft.com/office/powerpoint/2010/main" val="402463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APEx provides a comprehensive review of our practice, focusing on the entire team to ensure patients receive the highest quality of care. </a:t>
            </a:r>
            <a:r>
              <a:rPr lang="en-US" sz="1800" kern="100" dirty="0">
                <a:effectLst/>
                <a:latin typeface="Myriad Pro"/>
                <a:ea typeface="Calibri" panose="020F0502020204030204" pitchFamily="34" charset="0"/>
                <a:cs typeface="Calibri" panose="020F0502020204030204" pitchFamily="34" charset="0"/>
              </a:rPr>
              <a:t>Assessment areas include reviewing patient care/safety, quality management, team training, treatment planning/delivery, equipment and data management</a:t>
            </a:r>
            <a:r>
              <a:rPr lang="en-US" sz="1800" kern="100">
                <a:effectLst/>
                <a:latin typeface="Myriad Pro"/>
                <a:ea typeface="Calibri" panose="020F0502020204030204" pitchFamily="34" charset="0"/>
                <a:cs typeface="Calibri" panose="020F0502020204030204" pitchFamily="34" charset="0"/>
              </a:rPr>
              <a:t>, like </a:t>
            </a:r>
            <a:r>
              <a:rPr lang="en-US" sz="1800" kern="100" dirty="0">
                <a:effectLst/>
                <a:latin typeface="Myriad Pro"/>
                <a:ea typeface="Calibri" panose="020F0502020204030204" pitchFamily="34" charset="0"/>
                <a:cs typeface="Calibri" panose="020F0502020204030204" pitchFamily="34" charset="0"/>
              </a:rPr>
              <a:t>other accrediting bodies. As a comprehensive program, APEx also evaluates several areas that other accreditation programs may not assess</a:t>
            </a:r>
            <a:r>
              <a:rPr lang="en-US" sz="1800" kern="100" dirty="0">
                <a:effectLst/>
                <a:latin typeface="Calibri" panose="020F0502020204030204" pitchFamily="34" charset="0"/>
                <a:ea typeface="Calibri" panose="020F0502020204030204" pitchFamily="34" charset="0"/>
                <a:cs typeface="Calibri" panose="020F0502020204030204" pitchFamily="34" charset="0"/>
              </a:rPr>
              <a:t>. Let’s review each of these in more detail.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14</a:t>
            </a:fld>
            <a:endParaRPr lang="en-US"/>
          </a:p>
        </p:txBody>
      </p:sp>
    </p:spTree>
    <p:extLst>
      <p:ext uri="{BB962C8B-B14F-4D97-AF65-F5344CB8AC3E}">
        <p14:creationId xmlns:p14="http://schemas.microsoft.com/office/powerpoint/2010/main" val="246004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 Culture of Safety is an open, non-punitive work environment with shared values, beliefs, and norms to build a learning healthcare system. Patient safety events in the radiation oncology department should be used as learning opportunities. Catching near misses before events reach the patient is the goal, but tracking near misses and patient events provides knowledge to mitigate future incidents.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RO-ILS is a patient safety initiative created by ASTRO and AAPM dedicated to reducing medical errors by providing a platform for reporting safety events in a secure and non-punitive environment. The program is free to enrolled U.S.-based practices. It gives access to a web-based portal for sending data to a federally listed PSO, thereby showing compliance with evidence indicator 7.5.1 and gaining legal protections as afforded by the Patient Safety and Quality Improvement Act.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Over the following few slides highlighting key APEx elements, including an example of a RO-ILS event submission showing why these areas of evaluation are essential.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D0CF92-E7BA-4E10-87A1-1FEA6FFC6301}" type="slidenum">
              <a:rPr lang="en-US" smtClean="0"/>
              <a:t>15</a:t>
            </a:fld>
            <a:endParaRPr lang="en-US"/>
          </a:p>
        </p:txBody>
      </p:sp>
    </p:spTree>
    <p:extLst>
      <p:ext uri="{BB962C8B-B14F-4D97-AF65-F5344CB8AC3E}">
        <p14:creationId xmlns:p14="http://schemas.microsoft.com/office/powerpoint/2010/main" val="5474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safety of our patients is the responsibility of every team member. Having documented emergency processes that our staff can be trained on and refer to allows staff to react faster and consistently when required. APEx requires policies to ensure safe staffing levels, plans for unplanned absences and cleaning of custom and non-custom devices in-between patients. While our practice may or may not treat on the weekends, it is crucial to have a process to treat patients on an emergency basis, so events like this RO-ILS example do not happen in our practice.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D0CF92-E7BA-4E10-87A1-1FEA6FFC6301}" type="slidenum">
              <a:rPr lang="en-US" smtClean="0"/>
              <a:t>16</a:t>
            </a:fld>
            <a:endParaRPr lang="en-US"/>
          </a:p>
        </p:txBody>
      </p:sp>
    </p:spTree>
    <p:extLst>
      <p:ext uri="{BB962C8B-B14F-4D97-AF65-F5344CB8AC3E}">
        <p14:creationId xmlns:p14="http://schemas.microsoft.com/office/powerpoint/2010/main" val="85908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Communication plays a vital role in radiation therapy. Verbal communication, while fast, is unreliable and can be misunderstood. Documented communication is more reliable, saves time for staff and can be referred to as needed. APEx requires documented communication processes for staff working different hours (e.g., physicists working late into the evening to get a machine back in service for the morning therapists), documentation to providers outside the department for the continuation of patient care and review of proper DICOM image input to the treatment planning system. </a:t>
            </a:r>
            <a:r>
              <a:rPr lang="en-US" sz="1800" u="none" kern="10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By verifying that the correct DICOM was transferred from CT simulation, the team can plan the treatment correctly and accurately following the intent of the radiation oncologist.</a:t>
            </a:r>
            <a:endParaRPr lang="en-US" sz="1800" u="none"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D0CF92-E7BA-4E10-87A1-1FEA6FFC6301}" type="slidenum">
              <a:rPr lang="en-US" smtClean="0"/>
              <a:t>17</a:t>
            </a:fld>
            <a:endParaRPr lang="en-US"/>
          </a:p>
        </p:txBody>
      </p:sp>
    </p:spTree>
    <p:extLst>
      <p:ext uri="{BB962C8B-B14F-4D97-AF65-F5344CB8AC3E}">
        <p14:creationId xmlns:p14="http://schemas.microsoft.com/office/powerpoint/2010/main" val="409860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Radiation therapy is a technologically driven field and its importance is growing with new technologies. Information systems within the field require the same level of QA as any other aspect of radiation therapy. </a:t>
            </a:r>
            <a:r>
              <a:rPr lang="en-US" sz="1800" u="none" kern="10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When staff are not properly trained on IT systems, it can lead to patient safety events not caught before it reaches the patient. Having full training to see when errors happen increases safety and reliability in our department</a:t>
            </a:r>
            <a:r>
              <a:rPr lang="en-US" sz="1800" u="none"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none"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u="none"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u="none"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D0CF92-E7BA-4E10-87A1-1FEA6FFC6301}" type="slidenum">
              <a:rPr lang="en-US" smtClean="0"/>
              <a:t>18</a:t>
            </a:fld>
            <a:endParaRPr lang="en-US"/>
          </a:p>
        </p:txBody>
      </p:sp>
    </p:spTree>
    <p:extLst>
      <p:ext uri="{BB962C8B-B14F-4D97-AF65-F5344CB8AC3E}">
        <p14:creationId xmlns:p14="http://schemas.microsoft.com/office/powerpoint/2010/main" val="1600631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Radiation therapy is just one branch of care for people with cancer. Patients need clear education and expectations as they navigate their own complex care. They also need access to other services that our practice may not provide. APEx ensures the implementation of processes to educate patients on financial implications of their treatment and provide them with educational materials that are accessible and tailored to their preferred written or communication style.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D0CF92-E7BA-4E10-87A1-1FEA6FFC6301}" type="slidenum">
              <a:rPr lang="en-US" smtClean="0"/>
              <a:t>19</a:t>
            </a:fld>
            <a:endParaRPr lang="en-US"/>
          </a:p>
        </p:txBody>
      </p:sp>
    </p:spTree>
    <p:extLst>
      <p:ext uri="{BB962C8B-B14F-4D97-AF65-F5344CB8AC3E}">
        <p14:creationId xmlns:p14="http://schemas.microsoft.com/office/powerpoint/2010/main" val="39542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2</a:t>
            </a:fld>
            <a:endParaRPr lang="en-US"/>
          </a:p>
        </p:txBody>
      </p:sp>
    </p:spTree>
    <p:extLst>
      <p:ext uri="{BB962C8B-B14F-4D97-AF65-F5344CB8AC3E}">
        <p14:creationId xmlns:p14="http://schemas.microsoft.com/office/powerpoint/2010/main" val="225400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Finally, peer review. APEx assesses various types of peer reviews. Multi-disciplinary peer review involves collaborating with other specialties, such as tumor boards. Interdisciplinary peer review encompasses team safety meetings, daily huddles, or chart rounds. The last aspect of peer review is intradisciplinary, which refers to peer-to-peer evaluation within your own profession (physicist-to-physicist, therapist-to-therapist, etc.). APEx evaluates all of these areas so our staff has access to several different learning environments and can continue to grow.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4E03918-26B1-4F16-883B-35E07723D6C2}" type="slidenum">
              <a:rPr lang="en-US" smtClean="0"/>
              <a:t>20</a:t>
            </a:fld>
            <a:endParaRPr lang="en-US"/>
          </a:p>
        </p:txBody>
      </p:sp>
    </p:spTree>
    <p:extLst>
      <p:ext uri="{BB962C8B-B14F-4D97-AF65-F5344CB8AC3E}">
        <p14:creationId xmlns:p14="http://schemas.microsoft.com/office/powerpoint/2010/main" val="1843377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21</a:t>
            </a:fld>
            <a:endParaRPr lang="en-US"/>
          </a:p>
        </p:txBody>
      </p:sp>
    </p:spTree>
    <p:extLst>
      <p:ext uri="{BB962C8B-B14F-4D97-AF65-F5344CB8AC3E}">
        <p14:creationId xmlns:p14="http://schemas.microsoft.com/office/powerpoint/2010/main" val="3058399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 of 2023, over 400 practices are involved in APEx, with around 300 achieving accreditation and the rest working towards accreditation. APEx-accredited practices are located in 36 states and Washington, DC.</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APEx has experienced consistent participant growth since its development and has successfully retained early adopters through the reaccreditation process. Most APEx practices are private or community-based, while one-third are academic or government facilities. This distribution aligns with ASTRO data on radiation oncology practices in the US, highlighting the program's applicability to practices of all types and settings. Over half of the participating practices apply for APEx as single applicants, and the remaining applicants represent multi-facility practices.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585"/>
              </a:lnSpc>
              <a:spcBef>
                <a:spcPts val="1015"/>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E03918-26B1-4F16-883B-35E07723D6C2}"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6953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While the total fee for APEx accreditation may initially appear higher than other accrediting bodies, the annual costs are similar across the variety of accreditation options.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E03918-26B1-4F16-883B-35E07723D6C2}" type="slidenum">
              <a:rPr lang="en-US" smtClean="0"/>
              <a:t>23</a:t>
            </a:fld>
            <a:endParaRPr lang="en-US"/>
          </a:p>
        </p:txBody>
      </p:sp>
    </p:spTree>
    <p:extLst>
      <p:ext uri="{BB962C8B-B14F-4D97-AF65-F5344CB8AC3E}">
        <p14:creationId xmlns:p14="http://schemas.microsoft.com/office/powerpoint/2010/main" val="133414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24</a:t>
            </a:fld>
            <a:endParaRPr lang="en-US"/>
          </a:p>
        </p:txBody>
      </p:sp>
    </p:spTree>
    <p:extLst>
      <p:ext uri="{BB962C8B-B14F-4D97-AF65-F5344CB8AC3E}">
        <p14:creationId xmlns:p14="http://schemas.microsoft.com/office/powerpoint/2010/main" val="280026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However, APEx offers potential cost savings that are absent in other programs. Let's explore this further, focusing on a multi-facility application.</a:t>
            </a:r>
            <a:r>
              <a:rPr lang="en-US" sz="1800" u="sng" kern="10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800" kern="100" dirty="0">
                <a:effectLst/>
                <a:latin typeface="Calibri" panose="020F0502020204030204" pitchFamily="34" charset="0"/>
                <a:ea typeface="Calibri" panose="020F0502020204030204" pitchFamily="34" charset="0"/>
                <a:cs typeface="Calibri" panose="020F0502020204030204" pitchFamily="34" charset="0"/>
              </a:rPr>
              <a:t>As an example, this practice has five facilities seeking accreditation. On the next slide, we will look at the total cost for this application, considering the requirements and limitations of each program for both four-year and three-year accreditation cycles.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25</a:t>
            </a:fld>
            <a:endParaRPr lang="en-US"/>
          </a:p>
        </p:txBody>
      </p:sp>
    </p:spTree>
    <p:extLst>
      <p:ext uri="{BB962C8B-B14F-4D97-AF65-F5344CB8AC3E}">
        <p14:creationId xmlns:p14="http://schemas.microsoft.com/office/powerpoint/2010/main" val="1169481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Only APEx and ACRO allow for four-year accreditation cycles. However, ACRO does not allow for more than two satellites per application and all facilities must be within 50 miles of the main location (facility 1). Therefore, practices seeking ACRO accreditation would need to have up to three separate applications, which increases the overall total cost.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APEx allows up to ten satellite locations which can be 50-150 miles from the main location (facility 1). Satellites outside 50 miles may require an additional distance fee of $3,000, which is up to ASTRO discretion when applied based on surveyor scheduling for the on-site facility visit. Even with the additional distance fee, you can see that APEx would only require a single application and would be almost half the cost of ACROs.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26</a:t>
            </a:fld>
            <a:endParaRPr lang="en-US"/>
          </a:p>
        </p:txBody>
      </p:sp>
    </p:spTree>
    <p:extLst>
      <p:ext uri="{BB962C8B-B14F-4D97-AF65-F5344CB8AC3E}">
        <p14:creationId xmlns:p14="http://schemas.microsoft.com/office/powerpoint/2010/main" val="3627814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All three programs offer a three-year accreditation option. However, as you can see, APEx is still the least expensive option for this multi-facility application due to the satellite restrictions of ACR and ACRO.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27</a:t>
            </a:fld>
            <a:endParaRPr lang="en-US"/>
          </a:p>
        </p:txBody>
      </p:sp>
    </p:spTree>
    <p:extLst>
      <p:ext uri="{BB962C8B-B14F-4D97-AF65-F5344CB8AC3E}">
        <p14:creationId xmlns:p14="http://schemas.microsoft.com/office/powerpoint/2010/main" val="1792784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28</a:t>
            </a:fld>
            <a:endParaRPr lang="en-US"/>
          </a:p>
        </p:txBody>
      </p:sp>
    </p:spTree>
    <p:extLst>
      <p:ext uri="{BB962C8B-B14F-4D97-AF65-F5344CB8AC3E}">
        <p14:creationId xmlns:p14="http://schemas.microsoft.com/office/powerpoint/2010/main" val="2795841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There are four primary phases of APEx and therefore designed slightly differently than other accrediting bodies. These phases include the application, Self-Assessment, facility visit and determination.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application phase is a straightforward input of data relevant to our facilities, such as the number of new patients seen in a year, treatment modalities offered, types of equipment, and physician list. The application also requires signed legal agreements and payment. During the application we can choose either a 3- or 4-year cycle.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E03918-26B1-4F16-883B-35E07723D6C2}" type="slidenum">
              <a:rPr lang="en-US" smtClean="0"/>
              <a:t>29</a:t>
            </a:fld>
            <a:endParaRPr lang="en-US"/>
          </a:p>
        </p:txBody>
      </p:sp>
    </p:spTree>
    <p:extLst>
      <p:ext uri="{BB962C8B-B14F-4D97-AF65-F5344CB8AC3E}">
        <p14:creationId xmlns:p14="http://schemas.microsoft.com/office/powerpoint/2010/main" val="344656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3</a:t>
            </a:fld>
            <a:endParaRPr lang="en-US"/>
          </a:p>
        </p:txBody>
      </p:sp>
    </p:spTree>
    <p:extLst>
      <p:ext uri="{BB962C8B-B14F-4D97-AF65-F5344CB8AC3E}">
        <p14:creationId xmlns:p14="http://schemas.microsoft.com/office/powerpoint/2010/main" val="427934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Once the application is complete, we will gain access to the Self-Assessment. This is a unique aspect of APEx and adds to the transparency of the program. The Self-Assessment is an internal review completed by us to see how our practice compares to the APEx Standards before surveyors evaluate us during the facility visit. Meaning that any deficiencies identified in the Self-Assessment can be addressed before the facility visit. The quality improvement nature of APEx is reiterated through the cyclical approach of the program. The Self-Assessment allows for multiple attempts in those cases where a particularly low score needs a reassessment once we’ve established the process change.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4E03918-26B1-4F16-883B-35E07723D6C2}" type="slidenum">
              <a:rPr lang="en-US" smtClean="0"/>
              <a:t>30</a:t>
            </a:fld>
            <a:endParaRPr lang="en-US"/>
          </a:p>
        </p:txBody>
      </p:sp>
    </p:spTree>
    <p:extLst>
      <p:ext uri="{BB962C8B-B14F-4D97-AF65-F5344CB8AC3E}">
        <p14:creationId xmlns:p14="http://schemas.microsoft.com/office/powerpoint/2010/main" val="3836160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Self-Assessment is broken into three main sections, Medical Record Review, Document Uploads, and Interview Preparation. Each section has a feedback report to help us identify areas where our practice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Calibri" panose="020F0502020204030204" pitchFamily="34" charset="0"/>
              </a:rPr>
              <a:t>is low performing or inconsistent. All assessment criteria are detailed in the Self-Assessment Guide and APEx Portal. For efficiency, ASTRO suggests that we complete the Document Upload section first, since it requires an external review, but all three sections can be completed simultaneously if we want. We choose the section, review the requirements in the Self-Assessment Guide, collect the data in the APEx Portal, and submit the section.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200" b="0" i="0" u="none" strike="noStrike" baseline="0" dirty="0">
              <a:solidFill>
                <a:srgbClr val="000000"/>
              </a:solidFill>
              <a:latin typeface="F1"/>
            </a:endParaRPr>
          </a:p>
          <a:p>
            <a:pPr algn="l"/>
            <a:endParaRPr lang="en-US" sz="1200" b="0" i="0" u="none" strike="noStrike" baseline="0" dirty="0">
              <a:solidFill>
                <a:srgbClr val="000000"/>
              </a:solidFill>
              <a:latin typeface="F1"/>
            </a:endParaRPr>
          </a:p>
          <a:p>
            <a:pPr algn="l"/>
            <a:endParaRPr lang="en-US" sz="1200" b="0" i="0" u="none" strike="noStrike" baseline="0" dirty="0">
              <a:solidFill>
                <a:srgbClr val="000000"/>
              </a:solidFill>
              <a:latin typeface="F1"/>
            </a:endParaRPr>
          </a:p>
          <a:p>
            <a:pPr algn="l"/>
            <a:endParaRPr lang="en-US" dirty="0"/>
          </a:p>
        </p:txBody>
      </p:sp>
      <p:sp>
        <p:nvSpPr>
          <p:cNvPr id="4" name="Slide Number Placeholder 3"/>
          <p:cNvSpPr>
            <a:spLocks noGrp="1"/>
          </p:cNvSpPr>
          <p:nvPr>
            <p:ph type="sldNum" sz="quarter" idx="5"/>
          </p:nvPr>
        </p:nvSpPr>
        <p:spPr/>
        <p:txBody>
          <a:bodyPr/>
          <a:lstStyle/>
          <a:p>
            <a:fld id="{14E03918-26B1-4F16-883B-35E07723D6C2}" type="slidenum">
              <a:rPr lang="en-US" smtClean="0"/>
              <a:t>31</a:t>
            </a:fld>
            <a:endParaRPr lang="en-US"/>
          </a:p>
        </p:txBody>
      </p:sp>
    </p:spTree>
    <p:extLst>
      <p:ext uri="{BB962C8B-B14F-4D97-AF65-F5344CB8AC3E}">
        <p14:creationId xmlns:p14="http://schemas.microsoft.com/office/powerpoint/2010/main" val="3676718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 the Document Upload section of the Self-Assessment, we must upload policies, procedures and other materials evidencing quality and safety processes. When reviewing the requirements, we should look at what we already have in place. Once we submit the section, there is a four to six external review, after which a feedback report identifies the extent to which we comply with evaluation criteria and highlights deficiencies that must be addressed before the facility visit.</a:t>
            </a:r>
            <a:r>
              <a:rPr lang="en-US" sz="1800" u="sng" kern="10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14E03918-26B1-4F16-883B-35E07723D6C2}" type="slidenum">
              <a:rPr lang="en-US" smtClean="0"/>
              <a:t>32</a:t>
            </a:fld>
            <a:endParaRPr lang="en-US"/>
          </a:p>
        </p:txBody>
      </p:sp>
    </p:spTree>
    <p:extLst>
      <p:ext uri="{BB962C8B-B14F-4D97-AF65-F5344CB8AC3E}">
        <p14:creationId xmlns:p14="http://schemas.microsoft.com/office/powerpoint/2010/main" val="2892784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next section of the Self-Assessment is the Medical Record Review. Patient information is never uploaded or entered into the APEx Portal. The questions that are asked are yes/no questions only. We will be required to answer these questions for 15-25 medical records. Each reviewed medical record must have a complete treatment course and a documented follow-up or reason for not following up in radiation oncology. The records must have completed treatment within the last 12 months and equally represent our physicians and treatment modalities at the practice. Each medical record takes roughly 45 minutes to complete.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E03918-26B1-4F16-883B-35E07723D6C2}" type="slidenum">
              <a:rPr lang="en-US" smtClean="0"/>
              <a:t>33</a:t>
            </a:fld>
            <a:endParaRPr lang="en-US"/>
          </a:p>
        </p:txBody>
      </p:sp>
    </p:spTree>
    <p:extLst>
      <p:ext uri="{BB962C8B-B14F-4D97-AF65-F5344CB8AC3E}">
        <p14:creationId xmlns:p14="http://schemas.microsoft.com/office/powerpoint/2010/main" val="394494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ASTRO believes that objective, timely feedback is an essential value-added aspect of APEx. This shows an example of the feedback reports from the Self-Assessment Medical Record Review section. APEx participants have indicated that this interim feedback report helps prioritize quality improvement activities at their practice. Additionally, the Self-Assessment is the first component of the Practice Quality Improvement (PQI) activity for radiation oncologist(s) and medical physicist(s) to fulfill Part IV, Evaluation of Performance in Practice for Maintenance of Certification (MOC) for the American Board of Radiology (ABR).</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Any of our staff that wish to use the free APEx PQI Template will select a low-performing Evidence Indicator from the Self-Assessment, document the changes toward compliance and then use the results from the facility visit as a wrap-up to show how compliance has changed. The PQI is ours to use and does not need to be submitted to ASTRO.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14E03918-26B1-4F16-883B-35E07723D6C2}" type="slidenum">
              <a:rPr lang="en-US" smtClean="0"/>
              <a:t>34</a:t>
            </a:fld>
            <a:endParaRPr lang="en-US"/>
          </a:p>
        </p:txBody>
      </p:sp>
    </p:spTree>
    <p:extLst>
      <p:ext uri="{BB962C8B-B14F-4D97-AF65-F5344CB8AC3E}">
        <p14:creationId xmlns:p14="http://schemas.microsoft.com/office/powerpoint/2010/main" val="141310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Once the Self-Assessment has been satisfactorily completed, we will proceed to the facility visit. The facility visit typically occurs in a single day. It serves as an opportunity to showcase the excellent work we do and the changes that we have implemented after the Self-Assessment.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During this facility visit scheduling process, our practice will choose between in-person or virtual facility visit formats. We will then log in to the APEx Portal to select 15 potential dates at least 60 days in advance. ASTRO staff will review our selected dates and surveyor availability to ensure no conflicts before finalizing the facility visit date.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Both in-person and virtual facility visits involve a Medical Record Review, a Physicist Interview, and a Team Interview. The survey takes one full day to complete at the main facility.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For Multifacility practices: </a:t>
            </a:r>
            <a:r>
              <a:rPr lang="en-US" sz="1800" kern="100" dirty="0">
                <a:effectLst/>
                <a:latin typeface="Calibri" panose="020F0502020204030204" pitchFamily="34" charset="0"/>
                <a:ea typeface="Calibri" panose="020F0502020204030204" pitchFamily="34" charset="0"/>
                <a:cs typeface="Calibri" panose="020F0502020204030204" pitchFamily="34" charset="0"/>
              </a:rPr>
              <a:t>Satellites are evaluated for half a day. In a multi-facility practice like ours, ASTRO will pair satellites together (am and pm) and send additional surveyors so that all facility visits will occur on the same day.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E03918-26B1-4F16-883B-35E07723D6C2}" type="slidenum">
              <a:rPr lang="en-US" smtClean="0"/>
              <a:t>35</a:t>
            </a:fld>
            <a:endParaRPr lang="en-US"/>
          </a:p>
        </p:txBody>
      </p:sp>
    </p:spTree>
    <p:extLst>
      <p:ext uri="{BB962C8B-B14F-4D97-AF65-F5344CB8AC3E}">
        <p14:creationId xmlns:p14="http://schemas.microsoft.com/office/powerpoint/2010/main" val="862233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APEx Surveyors will review our practice and enter the results into the APEx Portal. However, they will not provide feedback or a determination during the facility visit. The entered data is blinded by ASTRO staff and submitted to ASTRO’s Practice Accreditation Subcommittee for evaluation. The Practice Accreditation Subcommittee consists of board-certified radiation oncologists, medical physicists, dosimetrists, and radiation therapists who work full-time in radiation oncology. These professionals also volunteer as APEx Surveyors.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subcommittee conducts an objective review and reaches a formal consensus vote to determine one of three possible outcomes: 1) full accreditation, 2) provisional accreditation, or 3) denial. Regardless of the determination, our practice will receive additional feedback reports to support our ongoing quality improvement efforts.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APEx practices have a very high success rate due to the feedback provided during the Self-Assessment and the opportunity to work on compliance before the surveyors’ visit. Approximately 77% are awarded full accreditation on the first attempt, while only 22% receive provisional accreditation.  Continuing the idea of continuous improvement, facilities that receive a provisional accreditation have the opportunity to complete a targeted corrective action plan to reach full accreditation.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4E03918-26B1-4F16-883B-35E07723D6C2}" type="slidenum">
              <a:rPr lang="en-US" smtClean="0"/>
              <a:t>36</a:t>
            </a:fld>
            <a:endParaRPr lang="en-US"/>
          </a:p>
        </p:txBody>
      </p:sp>
    </p:spTree>
    <p:extLst>
      <p:ext uri="{BB962C8B-B14F-4D97-AF65-F5344CB8AC3E}">
        <p14:creationId xmlns:p14="http://schemas.microsoft.com/office/powerpoint/2010/main" val="3701138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This slide presents the median completion times for each phase based on practices going through APEx between 2021 and 2023. While the application information can be completed in a day, the processing time for legal agreements and payment can extend it to two months. Once ASTRO receives the payment notification, we are granted access to the Self-Assessment in the portal.</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most time-consuming process during the Self-Assessment is gathering, reviewing, or creating the documents to upload into the portal. The duration of this phase depends on the number of policies and procedures we have documented and any necessary edits based on the requirements. After submitting the documents, that the review process takes approximately four weeks to complete. During that review we can focus to the other two sections of the Self-Assessment. Each Medical Record Review takes about 45 minutes. If we complete one review a day, it can be finished in about a month. The Interview Preparation section takes about one hour and can be done any time during this period.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facility visit scheduling process is collaborative between ASTRO and our practice. The facility visit occurs on a single day, and our determination will be provided within four weeks.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E03918-26B1-4F16-883B-35E07723D6C2}" type="slidenum">
              <a:rPr lang="en-US" smtClean="0"/>
              <a:t>37</a:t>
            </a:fld>
            <a:endParaRPr lang="en-US"/>
          </a:p>
        </p:txBody>
      </p:sp>
    </p:spTree>
    <p:extLst>
      <p:ext uri="{BB962C8B-B14F-4D97-AF65-F5344CB8AC3E}">
        <p14:creationId xmlns:p14="http://schemas.microsoft.com/office/powerpoint/2010/main" val="2668688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38</a:t>
            </a:fld>
            <a:endParaRPr lang="en-US"/>
          </a:p>
        </p:txBody>
      </p:sp>
    </p:spTree>
    <p:extLst>
      <p:ext uri="{BB962C8B-B14F-4D97-AF65-F5344CB8AC3E}">
        <p14:creationId xmlns:p14="http://schemas.microsoft.com/office/powerpoint/2010/main" val="1223627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following slides will show improvement for select Evidence Indicators from the Self-Assessment to the facility visit results. As you will see by the supplied data, the Self-Assessment feedback reports allowed practices to highlight low-performing EIs and implement a quality improvement project, reflected in the final results from the facility visits.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Importing the correct DICOM images into the treatment planning system is one of the essential building blocks of patient treatment planning, in addition to the actual collection of imaging and documentation of the treatment planning order. As we saw on the previous RO-ILS submission, a critical step could begin the treatment process on the wrong image set without having a documented process for the dosimetrist or other planning staff to verify that they have imported the correct scan. This is a critical clinical communication tool. It ensures that plans use the proper imaging or phase and is another step in verifying patient information. There was an average of 10% more compliance from the Self-Assessment to the results.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1FB18E-1BFC-4B94-8CBB-F0B8DB043C8B}" type="slidenum">
              <a:rPr lang="en-US" smtClean="0"/>
              <a:t>39</a:t>
            </a:fld>
            <a:endParaRPr lang="en-US"/>
          </a:p>
        </p:txBody>
      </p:sp>
    </p:spTree>
    <p:extLst>
      <p:ext uri="{BB962C8B-B14F-4D97-AF65-F5344CB8AC3E}">
        <p14:creationId xmlns:p14="http://schemas.microsoft.com/office/powerpoint/2010/main" val="135383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ASTRO, the premier radiation oncology society, developed APEx – Accreditation Program for Excellence®, a specialized accreditation program to meet the needs of modern radiation oncology practices. Before delving into the program details, we will examine feedback from other practices regarding the program.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8873A-9DF2-4BC5-950A-9291A400EE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55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Add-on treatments or emergency planning occur in every radiation oncology practice, whether during regular treatment hours or when practices have on-call weekend hours. Expedited treatment plans can potentially increase safety events, which is why documented processes are so important.  A specific standard operating procedure shows staff’s roles and responsibilities when deviating from a normal process. From the Self-Assessment to the final results, practices went from an average of 74% compliance to 100%.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1FB18E-1BFC-4B94-8CBB-F0B8DB043C8B}" type="slidenum">
              <a:rPr lang="en-US" smtClean="0"/>
              <a:t>40</a:t>
            </a:fld>
            <a:endParaRPr lang="en-US"/>
          </a:p>
        </p:txBody>
      </p:sp>
    </p:spTree>
    <p:extLst>
      <p:ext uri="{BB962C8B-B14F-4D97-AF65-F5344CB8AC3E}">
        <p14:creationId xmlns:p14="http://schemas.microsoft.com/office/powerpoint/2010/main" val="1408921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Shown here are the improvements practices have made for intradisciplinary peer review for medical physicists, radiation therapists and medical dosimetrists between the Self-Assessment and the facility visit. Most practices seeking APEx meet the radiation oncologists’ peer review though chart rounds or other similar activities, but struggle with opportunities for the other disciplines.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Peer review can be different for each practice based on the number of each profession or available opportunities. Peer review can be accomplished by holding regular meetings or bringing back information learned from conferences and training. However, intradisciplinary peer-to-peer review is not a QA check of what other staff members are doing within our practice. Intradisciplinary opportunities are meant to be a way for our staff to learn from each other or work together to be better at their profession. It subscribes to the idea that we can learn so much from others within our own profession.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Peer review acknowledges that within a team, we’re only as strong as our weakest team members. Success comes from the collective ability, not the performance of an individual.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41FB18E-1BFC-4B94-8CBB-F0B8DB043C8B}" type="slidenum">
              <a:rPr lang="en-US" smtClean="0"/>
              <a:t>41</a:t>
            </a:fld>
            <a:endParaRPr lang="en-US"/>
          </a:p>
        </p:txBody>
      </p:sp>
    </p:spTree>
    <p:extLst>
      <p:ext uri="{BB962C8B-B14F-4D97-AF65-F5344CB8AC3E}">
        <p14:creationId xmlns:p14="http://schemas.microsoft.com/office/powerpoint/2010/main" val="2658013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42</a:t>
            </a:fld>
            <a:endParaRPr lang="en-US"/>
          </a:p>
        </p:txBody>
      </p:sp>
    </p:spTree>
    <p:extLst>
      <p:ext uri="{BB962C8B-B14F-4D97-AF65-F5344CB8AC3E}">
        <p14:creationId xmlns:p14="http://schemas.microsoft.com/office/powerpoint/2010/main" val="812746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Provisional accreditation is an additional quality improvement process that enables practices to make compliance changes with guided instruction from ASTRO following the facility visit. During the provisional submission period, practices must submit a corrective action plan, attesting to future changes or providing additional documentation unavailable during the facility visit. The subcommittee reviews the plan and either accepts it or requests further information. Upon acceptance, the practice implements the plan during its accreditation cycle.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Based on recent APEx data, 22% of practices receive a provisional accreditation and must complete a corrective action plan. 67% of those plans are related to physicist processes or documentation. The following slide shows the specific Evidence Indicators within the physics section.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43</a:t>
            </a:fld>
            <a:endParaRPr lang="en-US"/>
          </a:p>
        </p:txBody>
      </p:sp>
    </p:spTree>
    <p:extLst>
      <p:ext uri="{BB962C8B-B14F-4D97-AF65-F5344CB8AC3E}">
        <p14:creationId xmlns:p14="http://schemas.microsoft.com/office/powerpoint/2010/main" val="2576814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 seen on the previous slide, 73% of required corrective actions have some form of physics QA that does not meet the AAPM Task Group report standards, the framework used for the physics assessment in APEx. As you can see by this graph, 54% of the corrective action plans are related on Linac QA. The other Eis include brachytherapy QA, weekly chart checks, peer review for medical physicists and supervision requirements.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D0CF92-E7BA-4E10-87A1-1FEA6FFC6301}" type="slidenum">
              <a:rPr lang="en-US" smtClean="0"/>
              <a:t>44</a:t>
            </a:fld>
            <a:endParaRPr lang="en-US"/>
          </a:p>
        </p:txBody>
      </p:sp>
    </p:spTree>
    <p:extLst>
      <p:ext uri="{BB962C8B-B14F-4D97-AF65-F5344CB8AC3E}">
        <p14:creationId xmlns:p14="http://schemas.microsoft.com/office/powerpoint/2010/main" val="1638487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45</a:t>
            </a:fld>
            <a:endParaRPr lang="en-US"/>
          </a:p>
        </p:txBody>
      </p:sp>
    </p:spTree>
    <p:extLst>
      <p:ext uri="{BB962C8B-B14F-4D97-AF65-F5344CB8AC3E}">
        <p14:creationId xmlns:p14="http://schemas.microsoft.com/office/powerpoint/2010/main" val="814136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ASTRO has 100% customer satisfaction for its APEx customer support. ASTRO staff includes clinical personnel who can assist in understanding how to implement standards into daily clinical processes. Their staff provides support throughout the process, offering teleconferences at any time and will support our continued growth after accreditation is received.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46</a:t>
            </a:fld>
            <a:endParaRPr lang="en-US"/>
          </a:p>
        </p:txBody>
      </p:sp>
    </p:spTree>
    <p:extLst>
      <p:ext uri="{BB962C8B-B14F-4D97-AF65-F5344CB8AC3E}">
        <p14:creationId xmlns:p14="http://schemas.microsoft.com/office/powerpoint/2010/main" val="4094790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 determine if APEx accreditation is the right choice, we have three options: schedule a one-on-one interest meeting with ASTRO staff, have a peer-to-peer conversation with professionals who have switched to APEx or begin our APEx journey.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47</a:t>
            </a:fld>
            <a:endParaRPr lang="en-US"/>
          </a:p>
        </p:txBody>
      </p:sp>
    </p:spTree>
    <p:extLst>
      <p:ext uri="{BB962C8B-B14F-4D97-AF65-F5344CB8AC3E}">
        <p14:creationId xmlns:p14="http://schemas.microsoft.com/office/powerpoint/2010/main" val="3090930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48</a:t>
            </a:fld>
            <a:endParaRPr lang="en-US"/>
          </a:p>
        </p:txBody>
      </p:sp>
    </p:spTree>
    <p:extLst>
      <p:ext uri="{BB962C8B-B14F-4D97-AF65-F5344CB8AC3E}">
        <p14:creationId xmlns:p14="http://schemas.microsoft.com/office/powerpoint/2010/main" val="191589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5</a:t>
            </a:fld>
            <a:endParaRPr lang="en-US"/>
          </a:p>
        </p:txBody>
      </p:sp>
    </p:spTree>
    <p:extLst>
      <p:ext uri="{BB962C8B-B14F-4D97-AF65-F5344CB8AC3E}">
        <p14:creationId xmlns:p14="http://schemas.microsoft.com/office/powerpoint/2010/main" val="330761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APEx timeline began with ASTRO co-sponsoring ACR's accreditation program until a critical NY Times article prompted ASTRO to reassess its approach. In 2010, ASTRO launched the Target Safely Campaign, which led to the creation of Safety is No Accident, Radiation Oncology Incident Learning System (or RO-ILS) and APEx. Since 2015, APEx has gained recognition and acceptance in all 50 states. In 2021, APEx was awarded the contract to accredit the 41 radiation oncology practices within the Veterans Health Administration. In 2023, ASTRO conducted a quality improvement review on APEx, explicitly updating the Evidence Indicators to align with current practices and design a better user experience for the future.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D0CF92-E7BA-4E10-87A1-1FEA6FFC6301}" type="slidenum">
              <a:rPr lang="en-US" smtClean="0"/>
              <a:t>6</a:t>
            </a:fld>
            <a:endParaRPr lang="en-US"/>
          </a:p>
        </p:txBody>
      </p:sp>
    </p:spTree>
    <p:extLst>
      <p:ext uri="{BB962C8B-B14F-4D97-AF65-F5344CB8AC3E}">
        <p14:creationId xmlns:p14="http://schemas.microsoft.com/office/powerpoint/2010/main" val="379321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APEx has experienced consistent growth and is currently the fastest-growing radiation oncology accreditation program in the United States. Practices that have completed APEx accreditation have observed its benefits, leading practices to return for their reaccreditation cycles.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D0CF92-E7BA-4E10-87A1-1FEA6FFC6301}" type="slidenum">
              <a:rPr lang="en-US" smtClean="0"/>
              <a:t>7</a:t>
            </a:fld>
            <a:endParaRPr lang="en-US"/>
          </a:p>
        </p:txBody>
      </p:sp>
    </p:spTree>
    <p:extLst>
      <p:ext uri="{BB962C8B-B14F-4D97-AF65-F5344CB8AC3E}">
        <p14:creationId xmlns:p14="http://schemas.microsoft.com/office/powerpoint/2010/main" val="148963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ASTRO designed APEx to be transparent and provide feedback throughout the process. ASTRO staff is available to provide one-on-one staff support to practices, including scheduling team meetings to address any questions and review the accreditation process. Practices are evaluated on nationally recognized published guidance from organizations such as ASTRO, AAPM, AAMD, ASRT and ABR.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D0CF92-E7BA-4E10-87A1-1FEA6FFC6301}" type="slidenum">
              <a:rPr lang="en-US" smtClean="0"/>
              <a:t>8</a:t>
            </a:fld>
            <a:endParaRPr lang="en-US"/>
          </a:p>
        </p:txBody>
      </p:sp>
    </p:spTree>
    <p:extLst>
      <p:ext uri="{BB962C8B-B14F-4D97-AF65-F5344CB8AC3E}">
        <p14:creationId xmlns:p14="http://schemas.microsoft.com/office/powerpoint/2010/main" val="206099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0CF92-E7BA-4E10-87A1-1FEA6FFC6301}" type="slidenum">
              <a:rPr lang="en-US" smtClean="0"/>
              <a:t>9</a:t>
            </a:fld>
            <a:endParaRPr lang="en-US"/>
          </a:p>
        </p:txBody>
      </p:sp>
    </p:spTree>
    <p:extLst>
      <p:ext uri="{BB962C8B-B14F-4D97-AF65-F5344CB8AC3E}">
        <p14:creationId xmlns:p14="http://schemas.microsoft.com/office/powerpoint/2010/main" val="398547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6F56-8123-4E1A-AA61-550EC8E18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84453-9C61-4A9A-8B3D-98D99F5BD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CC782-8938-40C7-BADC-35588A78358B}"/>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1FFACECC-DF69-49E1-8C24-045E09666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660BF-07D0-4F07-9DF6-D2302C22C10D}"/>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12335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44A9-195D-4CFC-A1A9-599A14A2F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BB132-FAFE-4D09-B94D-642DD1163E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D7058-07DF-4C39-840D-AEFC57B0A6F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BE57E596-5DE2-4B3B-A40D-2586D7BA3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8ED70-6B5D-4A70-80E6-735F9C3D129C}"/>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5233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0E40C-9E61-432F-8077-E40063FCA7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4AE89-F1A2-4459-AE10-8AACCF3ED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10980-1C95-4A02-84F2-517B7B539C15}"/>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12CE23C3-2AE3-4B92-AB10-F653C2F9B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F662F-6946-464A-AF97-DE7FDA1CDC05}"/>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226372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b="1">
                <a:solidFill>
                  <a:srgbClr val="012D74"/>
                </a:solidFill>
                <a:latin typeface="+mn-lt"/>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AD6F48-71DF-453F-B2DB-21679680917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279280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274320"/>
            <a:ext cx="10515600" cy="1325563"/>
          </a:xfrm>
        </p:spPr>
        <p:txBody>
          <a:bodyPr/>
          <a:lstStyle>
            <a:lvl1pPr>
              <a:defRPr b="1">
                <a:solidFill>
                  <a:srgbClr val="012D74"/>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38200" y="1645920"/>
            <a:ext cx="10515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256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12D74"/>
                </a:solidFill>
                <a:latin typeface="+mn-l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AD6F48-71DF-453F-B2DB-21679680917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17988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12D74"/>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D6F48-71DF-453F-B2DB-21679680917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122868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012D74"/>
                </a:solidFill>
                <a:latin typeface="+mn-lt"/>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D6F48-71DF-453F-B2DB-21679680917C}"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167782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12D74"/>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F1AD6F48-71DF-453F-B2DB-21679680917C}"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493060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D6F48-71DF-453F-B2DB-21679680917C}"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411365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012D74"/>
                </a:solidFill>
                <a:latin typeface="+mn-lt"/>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D6F48-71DF-453F-B2DB-21679680917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76761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828-5299-4216-B3A1-4BEF2C365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4FE60-783F-4134-BC80-747BE0CB6B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A0732-06E9-4EFF-8BC6-B8CF3C06CB92}"/>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1A3BAED1-8DED-4850-8C50-015AD5A10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139A-F8C1-4012-BEC5-0D87DA885A7E}"/>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3879968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012D74"/>
                </a:solidFill>
                <a:latin typeface="+mn-lt"/>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D6F48-71DF-453F-B2DB-21679680917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2848424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12D74"/>
                </a:solidFill>
                <a:latin typeface="+mn-lt"/>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D6F48-71DF-453F-B2DB-21679680917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2920002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rgbClr val="012D74"/>
                </a:solidFill>
                <a:latin typeface="+mn-lt"/>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D6F48-71DF-453F-B2DB-21679680917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1295B-D903-4B9B-9050-5716D6FA9E27}" type="slidenum">
              <a:rPr lang="en-US" smtClean="0"/>
              <a:t>‹#›</a:t>
            </a:fld>
            <a:endParaRPr lang="en-US"/>
          </a:p>
        </p:txBody>
      </p:sp>
    </p:spTree>
    <p:extLst>
      <p:ext uri="{BB962C8B-B14F-4D97-AF65-F5344CB8AC3E}">
        <p14:creationId xmlns:p14="http://schemas.microsoft.com/office/powerpoint/2010/main" val="3068241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6F56-8123-4E1A-AA61-550EC8E18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84453-9C61-4A9A-8B3D-98D99F5BD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CC782-8938-40C7-BADC-35588A78358B}"/>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1FFACECC-DF69-49E1-8C24-045E09666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660BF-07D0-4F07-9DF6-D2302C22C10D}"/>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39218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F828-5299-4216-B3A1-4BEF2C365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4FE60-783F-4134-BC80-747BE0CB6B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A0732-06E9-4EFF-8BC6-B8CF3C06CB92}"/>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1A3BAED1-8DED-4850-8C50-015AD5A10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139A-F8C1-4012-BEC5-0D87DA885A7E}"/>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2118420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B631-019C-48F7-8695-597A78988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F94471-2D44-4F51-AE27-11BD4D2A5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4604B-1895-4517-ABF7-C0A8854FBA7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6C99211B-DCEB-4E50-97E0-D020D1EAD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EC69D-A92A-40F1-A565-E33D6720C109}"/>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356659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93A5-CB71-4EB6-8F08-72814C477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FD074-9D0E-4C5D-AC55-A0B60CECC1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24E016-9C0E-4804-A66B-69F76E0F9D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7AF71-92AF-48D6-9A5C-91DD9520717F}"/>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6" name="Footer Placeholder 5">
            <a:extLst>
              <a:ext uri="{FF2B5EF4-FFF2-40B4-BE49-F238E27FC236}">
                <a16:creationId xmlns:a16="http://schemas.microsoft.com/office/drawing/2014/main" id="{AA3025C0-D31F-485D-BDB1-35A07ADF1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29BAB-3B1B-4D04-89A0-0FE231FCC91E}"/>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502631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B1E2-98CC-4267-90DB-27ABE90E57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84FE79-B2B6-4A31-AEE9-741BF093E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F087F-8BBE-4ACB-9FDD-568601E00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E84B7F-6017-4D00-8B27-963A476FF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3CCB8-F60B-4243-8B40-11DE971C05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A5660-E71E-4017-AD5B-C4FD7C699DDD}"/>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8" name="Footer Placeholder 7">
            <a:extLst>
              <a:ext uri="{FF2B5EF4-FFF2-40B4-BE49-F238E27FC236}">
                <a16:creationId xmlns:a16="http://schemas.microsoft.com/office/drawing/2014/main" id="{1AA4C36C-0D7F-4007-96C1-CAA0C50E60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D8AC67-8695-43BD-A16C-7454F7070D24}"/>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2352622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BFFD-B10B-4BA0-8630-F26DACF093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91D27-D6C1-49A5-9152-E8319F44FB2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4" name="Footer Placeholder 3">
            <a:extLst>
              <a:ext uri="{FF2B5EF4-FFF2-40B4-BE49-F238E27FC236}">
                <a16:creationId xmlns:a16="http://schemas.microsoft.com/office/drawing/2014/main" id="{829940C0-37AC-4050-9756-D07FCF0837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F283F7-F9B4-4AC8-B86A-EAE9AAFA8F7C}"/>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335223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C391A-C39B-44DB-BE78-29116009F26A}"/>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3" name="Footer Placeholder 2">
            <a:extLst>
              <a:ext uri="{FF2B5EF4-FFF2-40B4-BE49-F238E27FC236}">
                <a16:creationId xmlns:a16="http://schemas.microsoft.com/office/drawing/2014/main" id="{F7684B9D-4C26-4AEB-AB5C-466924EA2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5DF0CA-C6A0-432E-A5D9-CEF82C6A05D3}"/>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248812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B631-019C-48F7-8695-597A78988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F94471-2D44-4F51-AE27-11BD4D2A5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4604B-1895-4517-ABF7-C0A8854FBA7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6C99211B-DCEB-4E50-97E0-D020D1EAD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EC69D-A92A-40F1-A565-E33D6720C109}"/>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3238166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116B-6CE9-4BA3-BD62-E4F3D4B25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A219E1-54F2-47D5-866D-851BF82C5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F46E1C-B3FF-4584-A425-DF1B41736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18970-9DF9-4A4D-B137-99B7C258196D}"/>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6" name="Footer Placeholder 5">
            <a:extLst>
              <a:ext uri="{FF2B5EF4-FFF2-40B4-BE49-F238E27FC236}">
                <a16:creationId xmlns:a16="http://schemas.microsoft.com/office/drawing/2014/main" id="{E02B0129-8355-409C-BFE5-578C6B0A3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BA302-3F9C-463D-96D5-CBA6D9C9EA5A}"/>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3951236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BAAE-EF2F-4B64-A5E1-CE4DFDF0C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14855-D84C-4A55-BA02-A64334082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8E17A-B728-4063-9FA9-591F3F81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80942-07E2-4AAA-B606-10F86F8DC0D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6" name="Footer Placeholder 5">
            <a:extLst>
              <a:ext uri="{FF2B5EF4-FFF2-40B4-BE49-F238E27FC236}">
                <a16:creationId xmlns:a16="http://schemas.microsoft.com/office/drawing/2014/main" id="{3027F651-1AEC-427B-A408-1DEC65BD0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BBA87-0C23-43F4-9D84-7A1E211694CC}"/>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746661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44A9-195D-4CFC-A1A9-599A14A2F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BB132-FAFE-4D09-B94D-642DD1163E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D7058-07DF-4C39-840D-AEFC57B0A6F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BE57E596-5DE2-4B3B-A40D-2586D7BA3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8ED70-6B5D-4A70-80E6-735F9C3D129C}"/>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2616416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0E40C-9E61-432F-8077-E40063FCA7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4AE89-F1A2-4459-AE10-8AACCF3ED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10980-1C95-4A02-84F2-517B7B539C15}"/>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12CE23C3-2AE3-4B92-AB10-F653C2F9B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F662F-6946-464A-AF97-DE7FDA1CDC05}"/>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9740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93A5-CB71-4EB6-8F08-72814C477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FD074-9D0E-4C5D-AC55-A0B60CECC1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24E016-9C0E-4804-A66B-69F76E0F9D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7AF71-92AF-48D6-9A5C-91DD9520717F}"/>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6" name="Footer Placeholder 5">
            <a:extLst>
              <a:ext uri="{FF2B5EF4-FFF2-40B4-BE49-F238E27FC236}">
                <a16:creationId xmlns:a16="http://schemas.microsoft.com/office/drawing/2014/main" id="{AA3025C0-D31F-485D-BDB1-35A07ADF1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29BAB-3B1B-4D04-89A0-0FE231FCC91E}"/>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98361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B1E2-98CC-4267-90DB-27ABE90E57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84FE79-B2B6-4A31-AEE9-741BF093E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F087F-8BBE-4ACB-9FDD-568601E00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E84B7F-6017-4D00-8B27-963A476FF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3CCB8-F60B-4243-8B40-11DE971C05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A5660-E71E-4017-AD5B-C4FD7C699DDD}"/>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8" name="Footer Placeholder 7">
            <a:extLst>
              <a:ext uri="{FF2B5EF4-FFF2-40B4-BE49-F238E27FC236}">
                <a16:creationId xmlns:a16="http://schemas.microsoft.com/office/drawing/2014/main" id="{1AA4C36C-0D7F-4007-96C1-CAA0C50E60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D8AC67-8695-43BD-A16C-7454F7070D24}"/>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389157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BFFD-B10B-4BA0-8630-F26DACF093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91D27-D6C1-49A5-9152-E8319F44FB2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4" name="Footer Placeholder 3">
            <a:extLst>
              <a:ext uri="{FF2B5EF4-FFF2-40B4-BE49-F238E27FC236}">
                <a16:creationId xmlns:a16="http://schemas.microsoft.com/office/drawing/2014/main" id="{829940C0-37AC-4050-9756-D07FCF0837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F283F7-F9B4-4AC8-B86A-EAE9AAFA8F7C}"/>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3442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C391A-C39B-44DB-BE78-29116009F26A}"/>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3" name="Footer Placeholder 2">
            <a:extLst>
              <a:ext uri="{FF2B5EF4-FFF2-40B4-BE49-F238E27FC236}">
                <a16:creationId xmlns:a16="http://schemas.microsoft.com/office/drawing/2014/main" id="{F7684B9D-4C26-4AEB-AB5C-466924EA2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5DF0CA-C6A0-432E-A5D9-CEF82C6A05D3}"/>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841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116B-6CE9-4BA3-BD62-E4F3D4B25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A219E1-54F2-47D5-866D-851BF82C5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F46E1C-B3FF-4584-A425-DF1B41736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18970-9DF9-4A4D-B137-99B7C258196D}"/>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6" name="Footer Placeholder 5">
            <a:extLst>
              <a:ext uri="{FF2B5EF4-FFF2-40B4-BE49-F238E27FC236}">
                <a16:creationId xmlns:a16="http://schemas.microsoft.com/office/drawing/2014/main" id="{E02B0129-8355-409C-BFE5-578C6B0A3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BA302-3F9C-463D-96D5-CBA6D9C9EA5A}"/>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55679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BAAE-EF2F-4B64-A5E1-CE4DFDF0C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14855-D84C-4A55-BA02-A64334082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8E17A-B728-4063-9FA9-591F3F81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80942-07E2-4AAA-B606-10F86F8DC0D4}"/>
              </a:ext>
            </a:extLst>
          </p:cNvPr>
          <p:cNvSpPr>
            <a:spLocks noGrp="1"/>
          </p:cNvSpPr>
          <p:nvPr>
            <p:ph type="dt" sz="half" idx="10"/>
          </p:nvPr>
        </p:nvSpPr>
        <p:spPr/>
        <p:txBody>
          <a:bodyPr/>
          <a:lstStyle/>
          <a:p>
            <a:fld id="{E4847851-06C2-4BD0-B6C3-F2AA4149BBDE}" type="datetimeFigureOut">
              <a:rPr lang="en-US" smtClean="0"/>
              <a:t>7/27/2023</a:t>
            </a:fld>
            <a:endParaRPr lang="en-US"/>
          </a:p>
        </p:txBody>
      </p:sp>
      <p:sp>
        <p:nvSpPr>
          <p:cNvPr id="6" name="Footer Placeholder 5">
            <a:extLst>
              <a:ext uri="{FF2B5EF4-FFF2-40B4-BE49-F238E27FC236}">
                <a16:creationId xmlns:a16="http://schemas.microsoft.com/office/drawing/2014/main" id="{3027F651-1AEC-427B-A408-1DEC65BD0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BBA87-0C23-43F4-9D84-7A1E211694CC}"/>
              </a:ext>
            </a:extLst>
          </p:cNvPr>
          <p:cNvSpPr>
            <a:spLocks noGrp="1"/>
          </p:cNvSpPr>
          <p:nvPr>
            <p:ph type="sldNum" sz="quarter" idx="12"/>
          </p:nvPr>
        </p:nvSpPr>
        <p:spPr/>
        <p:txBody>
          <a:bodyPr/>
          <a:lstStyle/>
          <a:p>
            <a:fld id="{2E4BCDC4-BAFC-48B2-A8C7-037353BCCF52}" type="slidenum">
              <a:rPr lang="en-US" smtClean="0"/>
              <a:t>‹#›</a:t>
            </a:fld>
            <a:endParaRPr lang="en-US"/>
          </a:p>
        </p:txBody>
      </p:sp>
    </p:spTree>
    <p:extLst>
      <p:ext uri="{BB962C8B-B14F-4D97-AF65-F5344CB8AC3E}">
        <p14:creationId xmlns:p14="http://schemas.microsoft.com/office/powerpoint/2010/main" val="117949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7A73-1EB0-4684-9AE7-5C2329AC7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8E067-BFB3-487F-A7FA-28CFE354A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3C7CC-1288-46E5-8562-C8B4F5F81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F81AB8F8-4046-49B4-BEDF-85CEFD65A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1C01E4-A1BA-49FA-9230-83CD3F573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BCDC4-BAFC-48B2-A8C7-037353BCCF52}" type="slidenum">
              <a:rPr lang="en-US" smtClean="0"/>
              <a:t>‹#›</a:t>
            </a:fld>
            <a:endParaRPr lang="en-US"/>
          </a:p>
        </p:txBody>
      </p:sp>
    </p:spTree>
    <p:extLst>
      <p:ext uri="{BB962C8B-B14F-4D97-AF65-F5344CB8AC3E}">
        <p14:creationId xmlns:p14="http://schemas.microsoft.com/office/powerpoint/2010/main" val="2870088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F435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D6F48-71DF-453F-B2DB-21679680917C}" type="datetimeFigureOut">
              <a:rPr lang="en-US" smtClean="0"/>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1295B-D903-4B9B-9050-5716D6FA9E27}" type="slidenum">
              <a:rPr lang="en-US" smtClean="0"/>
              <a:t>‹#›</a:t>
            </a:fld>
            <a:endParaRPr lang="en-US"/>
          </a:p>
        </p:txBody>
      </p:sp>
    </p:spTree>
    <p:extLst>
      <p:ext uri="{BB962C8B-B14F-4D97-AF65-F5344CB8AC3E}">
        <p14:creationId xmlns:p14="http://schemas.microsoft.com/office/powerpoint/2010/main" val="3003146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2D7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7A73-1EB0-4684-9AE7-5C2329AC7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8E067-BFB3-487F-A7FA-28CFE354A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3C7CC-1288-46E5-8562-C8B4F5F81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47851-06C2-4BD0-B6C3-F2AA4149BBDE}" type="datetimeFigureOut">
              <a:rPr lang="en-US" smtClean="0"/>
              <a:t>7/27/2023</a:t>
            </a:fld>
            <a:endParaRPr lang="en-US"/>
          </a:p>
        </p:txBody>
      </p:sp>
      <p:sp>
        <p:nvSpPr>
          <p:cNvPr id="5" name="Footer Placeholder 4">
            <a:extLst>
              <a:ext uri="{FF2B5EF4-FFF2-40B4-BE49-F238E27FC236}">
                <a16:creationId xmlns:a16="http://schemas.microsoft.com/office/drawing/2014/main" id="{F81AB8F8-4046-49B4-BEDF-85CEFD65A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1C01E4-A1BA-49FA-9230-83CD3F573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BCDC4-BAFC-48B2-A8C7-037353BCCF52}" type="slidenum">
              <a:rPr lang="en-US" smtClean="0"/>
              <a:t>‹#›</a:t>
            </a:fld>
            <a:endParaRPr lang="en-US"/>
          </a:p>
        </p:txBody>
      </p:sp>
    </p:spTree>
    <p:extLst>
      <p:ext uri="{BB962C8B-B14F-4D97-AF65-F5344CB8AC3E}">
        <p14:creationId xmlns:p14="http://schemas.microsoft.com/office/powerpoint/2010/main" val="1892769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rgbClr val="0F435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32.png"/><Relationship Id="rId5" Type="http://schemas.microsoft.com/office/2014/relationships/chartEx" Target="../charts/chartEx1.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chart" Target="../charts/chart5.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APExSupport@astro.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APExSupport@astro.org" TargetMode="External"/><Relationship Id="rId7"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astro.org/apex" TargetMode="External"/><Relationship Id="rId5" Type="http://schemas.openxmlformats.org/officeDocument/2006/relationships/hyperlink" Target="https://www.astro.org/Daily-Practice/Accreditation/Misc/Transitioning-to-APEx/APEx-Peer-Request-Form" TargetMode="External"/><Relationship Id="rId4" Type="http://schemas.openxmlformats.org/officeDocument/2006/relationships/hyperlink" Target="https://www.picktime.com/APExMeeting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2669C-6B04-D629-E3BC-C00B9EA0672F}"/>
              </a:ext>
            </a:extLst>
          </p:cNvPr>
          <p:cNvSpPr txBox="1"/>
          <p:nvPr/>
        </p:nvSpPr>
        <p:spPr>
          <a:xfrm>
            <a:off x="730687" y="1057105"/>
            <a:ext cx="9609067" cy="5386090"/>
          </a:xfrm>
          <a:prstGeom prst="rect">
            <a:avLst/>
          </a:prstGeom>
          <a:noFill/>
        </p:spPr>
        <p:txBody>
          <a:bodyPr wrap="square" rtlCol="0">
            <a:spAutoFit/>
          </a:bodyPr>
          <a:lstStyle/>
          <a:p>
            <a:r>
              <a:rPr lang="en-US" sz="2000" b="1" dirty="0"/>
              <a:t>How to use this slide deck: </a:t>
            </a:r>
          </a:p>
          <a:p>
            <a:endParaRPr lang="en-US" dirty="0"/>
          </a:p>
          <a:p>
            <a:r>
              <a:rPr lang="en-US" dirty="0"/>
              <a:t>The following slides include various topics for you to tailor to the needs of your practice. Below are suggested sections based on your audience and intent of the presentation.</a:t>
            </a:r>
          </a:p>
          <a:p>
            <a:endParaRPr lang="en-US" dirty="0"/>
          </a:p>
          <a:p>
            <a:r>
              <a:rPr lang="en-US" dirty="0"/>
              <a:t>All:</a:t>
            </a:r>
          </a:p>
          <a:p>
            <a:pPr marL="285750" indent="-285750">
              <a:buFont typeface="Arial" panose="020B0604020202020204" pitchFamily="34" charset="0"/>
              <a:buChar char="•"/>
            </a:pPr>
            <a:r>
              <a:rPr lang="en-US" dirty="0"/>
              <a:t>ASTRO and APEx</a:t>
            </a:r>
          </a:p>
          <a:p>
            <a:pPr marL="285750" indent="-285750">
              <a:buFont typeface="Arial" panose="020B0604020202020204" pitchFamily="34" charset="0"/>
              <a:buChar char="•"/>
            </a:pPr>
            <a:r>
              <a:rPr lang="en-US" dirty="0"/>
              <a:t>Evaluation by APEx</a:t>
            </a:r>
          </a:p>
          <a:p>
            <a:pPr marL="285750" indent="-285750">
              <a:buFont typeface="Arial" panose="020B0604020202020204" pitchFamily="34" charset="0"/>
              <a:buChar char="•"/>
            </a:pPr>
            <a:r>
              <a:rPr lang="en-US" dirty="0"/>
              <a:t>Area of Additional Review</a:t>
            </a:r>
          </a:p>
          <a:p>
            <a:pPr marL="285750" indent="-285750">
              <a:buFont typeface="Arial" panose="020B0604020202020204" pitchFamily="34" charset="0"/>
              <a:buChar char="•"/>
            </a:pPr>
            <a:r>
              <a:rPr lang="en-US" dirty="0"/>
              <a:t>APEx Process</a:t>
            </a:r>
          </a:p>
          <a:p>
            <a:pPr marL="285750" indent="-285750">
              <a:buFont typeface="Arial" panose="020B0604020202020204" pitchFamily="34" charset="0"/>
              <a:buChar char="•"/>
            </a:pPr>
            <a:r>
              <a:rPr lang="en-US" dirty="0"/>
              <a:t>Improvement from Self-Assessment to Facility Results</a:t>
            </a:r>
          </a:p>
          <a:p>
            <a:pPr marL="285750" indent="-285750">
              <a:buFont typeface="Arial" panose="020B0604020202020204" pitchFamily="34" charset="0"/>
              <a:buChar char="•"/>
            </a:pPr>
            <a:r>
              <a:rPr lang="en-US" dirty="0"/>
              <a:t>ASTRO Support and Links</a:t>
            </a:r>
          </a:p>
          <a:p>
            <a:endParaRPr lang="en-US" dirty="0"/>
          </a:p>
          <a:p>
            <a:r>
              <a:rPr lang="en-US" dirty="0"/>
              <a:t>Administration:</a:t>
            </a:r>
          </a:p>
          <a:p>
            <a:pPr marL="285750" indent="-285750">
              <a:buFont typeface="Arial" panose="020B0604020202020204" pitchFamily="34" charset="0"/>
              <a:buChar char="•"/>
            </a:pPr>
            <a:r>
              <a:rPr lang="en-US" dirty="0"/>
              <a:t>Practice Types and Cost</a:t>
            </a:r>
          </a:p>
          <a:p>
            <a:pPr marL="285750" indent="-285750">
              <a:buFont typeface="Arial" panose="020B0604020202020204" pitchFamily="34" charset="0"/>
              <a:buChar char="•"/>
            </a:pPr>
            <a:r>
              <a:rPr lang="en-US" dirty="0"/>
              <a:t>Multi-facility Application Cost</a:t>
            </a:r>
          </a:p>
          <a:p>
            <a:endParaRPr lang="en-US" dirty="0"/>
          </a:p>
          <a:p>
            <a:r>
              <a:rPr lang="en-US" dirty="0"/>
              <a:t>Treatment Team:</a:t>
            </a:r>
          </a:p>
          <a:p>
            <a:pPr marL="285750" indent="-285750">
              <a:buFont typeface="Arial" panose="020B0604020202020204" pitchFamily="34" charset="0"/>
              <a:buChar char="•"/>
            </a:pPr>
            <a:r>
              <a:rPr lang="en-US" dirty="0"/>
              <a:t>Corrective Action Requirements</a:t>
            </a:r>
          </a:p>
        </p:txBody>
      </p:sp>
    </p:spTree>
    <p:extLst>
      <p:ext uri="{BB962C8B-B14F-4D97-AF65-F5344CB8AC3E}">
        <p14:creationId xmlns:p14="http://schemas.microsoft.com/office/powerpoint/2010/main" val="126589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0D0910C-6F2F-4DFF-A311-0C9A698FA76D}"/>
              </a:ext>
            </a:extLst>
          </p:cNvPr>
          <p:cNvSpPr>
            <a:spLocks noGrp="1"/>
          </p:cNvSpPr>
          <p:nvPr>
            <p:ph type="title"/>
          </p:nvPr>
        </p:nvSpPr>
        <p:spPr>
          <a:xfrm>
            <a:off x="589560" y="856180"/>
            <a:ext cx="4560584" cy="1128068"/>
          </a:xfrm>
        </p:spPr>
        <p:txBody>
          <a:bodyPr anchor="ctr">
            <a:normAutofit/>
          </a:bodyPr>
          <a:lstStyle/>
          <a:p>
            <a:r>
              <a:rPr lang="en-US" sz="2800"/>
              <a:t>What Are </a:t>
            </a:r>
            <a:br>
              <a:rPr lang="en-US" sz="2800"/>
            </a:br>
            <a:r>
              <a:rPr lang="en-US" sz="2800"/>
              <a:t>APEx Practices Evaluated On?</a:t>
            </a:r>
          </a:p>
        </p:txBody>
      </p:sp>
      <p:grpSp>
        <p:nvGrpSpPr>
          <p:cNvPr id="27"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8D3E0A8-E7A7-424F-AC37-FEE0600AE6E4}"/>
              </a:ext>
            </a:extLst>
          </p:cNvPr>
          <p:cNvSpPr>
            <a:spLocks noGrp="1"/>
          </p:cNvSpPr>
          <p:nvPr>
            <p:ph idx="1"/>
          </p:nvPr>
        </p:nvSpPr>
        <p:spPr>
          <a:xfrm>
            <a:off x="590719" y="2330505"/>
            <a:ext cx="4559425" cy="3979585"/>
          </a:xfrm>
        </p:spPr>
        <p:txBody>
          <a:bodyPr anchor="ctr">
            <a:normAutofit/>
          </a:bodyPr>
          <a:lstStyle/>
          <a:p>
            <a:pPr marL="0" indent="0">
              <a:buNone/>
            </a:pPr>
            <a:r>
              <a:rPr lang="en-US" sz="2000" b="1"/>
              <a:t>APEx Standards </a:t>
            </a:r>
            <a:r>
              <a:rPr lang="en-US" sz="2000"/>
              <a:t>– High-level overview</a:t>
            </a:r>
          </a:p>
          <a:p>
            <a:pPr marL="457200" lvl="1" indent="0">
              <a:buNone/>
            </a:pPr>
            <a:endParaRPr lang="en-US" sz="2000"/>
          </a:p>
          <a:p>
            <a:pPr marL="0" indent="0">
              <a:buNone/>
            </a:pPr>
            <a:r>
              <a:rPr lang="en-US" sz="2000" b="1"/>
              <a:t>Self-Assessment Guide </a:t>
            </a:r>
            <a:r>
              <a:rPr lang="en-US" sz="2000"/>
              <a:t>– Detailed guide</a:t>
            </a:r>
          </a:p>
          <a:p>
            <a:endParaRPr lang="en-US" sz="2000"/>
          </a:p>
        </p:txBody>
      </p:sp>
      <p:sp>
        <p:nvSpPr>
          <p:cNvPr id="28" name="Rectangle 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1408C93-88A7-4560-8D64-69054A0F53C0}"/>
              </a:ext>
            </a:extLst>
          </p:cNvPr>
          <p:cNvPicPr>
            <a:picLocks noChangeAspect="1"/>
          </p:cNvPicPr>
          <p:nvPr/>
        </p:nvPicPr>
        <p:blipFill rotWithShape="1">
          <a:blip r:embed="rId3"/>
          <a:srcRect r="3" b="13000"/>
          <a:stretch/>
        </p:blipFill>
        <p:spPr>
          <a:xfrm>
            <a:off x="5977788" y="799352"/>
            <a:ext cx="5425410" cy="5259296"/>
          </a:xfrm>
          <a:prstGeom prst="rect">
            <a:avLst/>
          </a:prstGeom>
        </p:spPr>
      </p:pic>
    </p:spTree>
    <p:extLst>
      <p:ext uri="{BB962C8B-B14F-4D97-AF65-F5344CB8AC3E}">
        <p14:creationId xmlns:p14="http://schemas.microsoft.com/office/powerpoint/2010/main" val="403220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0344A-1BBC-BF7F-C86E-75C73A1CA140}"/>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Benefits of the APEx Program</a:t>
            </a:r>
          </a:p>
        </p:txBody>
      </p:sp>
      <p:graphicFrame>
        <p:nvGraphicFramePr>
          <p:cNvPr id="12" name="Content Placeholder 2">
            <a:extLst>
              <a:ext uri="{FF2B5EF4-FFF2-40B4-BE49-F238E27FC236}">
                <a16:creationId xmlns:a16="http://schemas.microsoft.com/office/drawing/2014/main" id="{DECB09CC-1406-A40B-AA17-AD2E62EE3CE4}"/>
              </a:ext>
            </a:extLst>
          </p:cNvPr>
          <p:cNvGraphicFramePr>
            <a:graphicFrameLocks noGrp="1"/>
          </p:cNvGraphicFramePr>
          <p:nvPr>
            <p:ph idx="1"/>
            <p:extLst>
              <p:ext uri="{D42A27DB-BD31-4B8C-83A1-F6EECF244321}">
                <p14:modId xmlns:p14="http://schemas.microsoft.com/office/powerpoint/2010/main" val="743624632"/>
              </p:ext>
            </p:extLst>
          </p:nvPr>
        </p:nvGraphicFramePr>
        <p:xfrm>
          <a:off x="644056" y="1735283"/>
          <a:ext cx="10927829" cy="4956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55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3BBEFD-244B-4736-96DA-C8F2BB038A10}"/>
              </a:ext>
            </a:extLst>
          </p:cNvPr>
          <p:cNvSpPr txBox="1"/>
          <p:nvPr/>
        </p:nvSpPr>
        <p:spPr>
          <a:xfrm>
            <a:off x="390144" y="268224"/>
            <a:ext cx="8375904" cy="830997"/>
          </a:xfrm>
          <a:prstGeom prst="rect">
            <a:avLst/>
          </a:prstGeom>
          <a:noFill/>
        </p:spPr>
        <p:txBody>
          <a:bodyPr wrap="square" rtlCol="0">
            <a:spAutoFit/>
          </a:bodyPr>
          <a:lstStyle/>
          <a:p>
            <a:r>
              <a:rPr lang="en-US" sz="4800" b="1">
                <a:solidFill>
                  <a:srgbClr val="0F435B"/>
                </a:solidFill>
                <a:latin typeface="+mj-lt"/>
              </a:rPr>
              <a:t>Focus on Quality Improvement</a:t>
            </a:r>
          </a:p>
        </p:txBody>
      </p:sp>
      <p:sp>
        <p:nvSpPr>
          <p:cNvPr id="8" name="Rectangle 7">
            <a:extLst>
              <a:ext uri="{FF2B5EF4-FFF2-40B4-BE49-F238E27FC236}">
                <a16:creationId xmlns:a16="http://schemas.microsoft.com/office/drawing/2014/main" id="{1EB42E2F-9CF7-4201-B476-4A7ADD0ECA16}"/>
              </a:ext>
            </a:extLst>
          </p:cNvPr>
          <p:cNvSpPr/>
          <p:nvPr/>
        </p:nvSpPr>
        <p:spPr>
          <a:xfrm>
            <a:off x="10665068" y="3027318"/>
            <a:ext cx="1487424" cy="11216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Content Placeholder 4">
            <a:extLst>
              <a:ext uri="{FF2B5EF4-FFF2-40B4-BE49-F238E27FC236}">
                <a16:creationId xmlns:a16="http://schemas.microsoft.com/office/drawing/2014/main" id="{603B3453-53CE-4E47-BA76-C956A942A7BB}"/>
              </a:ext>
            </a:extLst>
          </p:cNvPr>
          <p:cNvPicPr>
            <a:picLocks noChangeAspect="1"/>
          </p:cNvPicPr>
          <p:nvPr/>
        </p:nvPicPr>
        <p:blipFill>
          <a:blip r:embed="rId3"/>
          <a:stretch>
            <a:fillRect/>
          </a:stretch>
        </p:blipFill>
        <p:spPr>
          <a:xfrm>
            <a:off x="390144" y="1731918"/>
            <a:ext cx="5181600" cy="2590800"/>
          </a:xfrm>
          <a:prstGeom prst="rect">
            <a:avLst/>
          </a:prstGeom>
        </p:spPr>
      </p:pic>
      <p:pic>
        <p:nvPicPr>
          <p:cNvPr id="1026" name="Picture 2" descr="Step 3 | La Dept. of Health">
            <a:extLst>
              <a:ext uri="{FF2B5EF4-FFF2-40B4-BE49-F238E27FC236}">
                <a16:creationId xmlns:a16="http://schemas.microsoft.com/office/drawing/2014/main" id="{1BFE4B0A-B661-F033-DBDD-FB30879B9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164" y="1512448"/>
            <a:ext cx="5281613" cy="527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7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a:xfrm>
            <a:off x="831849" y="1709738"/>
            <a:ext cx="10784417" cy="2852737"/>
          </a:xfrm>
        </p:spPr>
        <p:txBody>
          <a:bodyPr/>
          <a:lstStyle/>
          <a:p>
            <a:r>
              <a:rPr lang="en-US" dirty="0"/>
              <a:t>Areas of Additional Review in APEx</a:t>
            </a:r>
          </a:p>
        </p:txBody>
      </p:sp>
    </p:spTree>
    <p:extLst>
      <p:ext uri="{BB962C8B-B14F-4D97-AF65-F5344CB8AC3E}">
        <p14:creationId xmlns:p14="http://schemas.microsoft.com/office/powerpoint/2010/main" val="265338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9404B-7F91-20A6-0EE9-9AF0E2183751}"/>
              </a:ext>
            </a:extLst>
          </p:cNvPr>
          <p:cNvSpPr>
            <a:spLocks noGrp="1"/>
          </p:cNvSpPr>
          <p:nvPr>
            <p:ph type="title"/>
          </p:nvPr>
        </p:nvSpPr>
        <p:spPr>
          <a:xfrm>
            <a:off x="838200" y="556995"/>
            <a:ext cx="10515600" cy="1133693"/>
          </a:xfrm>
        </p:spPr>
        <p:txBody>
          <a:bodyPr>
            <a:normAutofit/>
          </a:bodyPr>
          <a:lstStyle/>
          <a:p>
            <a:r>
              <a:rPr lang="en-US" sz="5200"/>
              <a:t>Unique Qualities of APEx</a:t>
            </a:r>
            <a:endParaRPr lang="en-US" sz="5200" dirty="0"/>
          </a:p>
        </p:txBody>
      </p:sp>
      <p:graphicFrame>
        <p:nvGraphicFramePr>
          <p:cNvPr id="5" name="Content Placeholder 2">
            <a:extLst>
              <a:ext uri="{FF2B5EF4-FFF2-40B4-BE49-F238E27FC236}">
                <a16:creationId xmlns:a16="http://schemas.microsoft.com/office/drawing/2014/main" id="{53C117C0-030D-F55C-6B51-97D4B4D36417}"/>
              </a:ext>
            </a:extLst>
          </p:cNvPr>
          <p:cNvGraphicFramePr>
            <a:graphicFrameLocks noGrp="1"/>
          </p:cNvGraphicFramePr>
          <p:nvPr>
            <p:ph idx="1"/>
            <p:extLst>
              <p:ext uri="{D42A27DB-BD31-4B8C-83A1-F6EECF244321}">
                <p14:modId xmlns:p14="http://schemas.microsoft.com/office/powerpoint/2010/main" val="8262921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2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9608-72F9-A3DF-B401-929D96084AE8}"/>
              </a:ext>
            </a:extLst>
          </p:cNvPr>
          <p:cNvSpPr>
            <a:spLocks noGrp="1"/>
          </p:cNvSpPr>
          <p:nvPr>
            <p:ph type="title"/>
          </p:nvPr>
        </p:nvSpPr>
        <p:spPr/>
        <p:txBody>
          <a:bodyPr/>
          <a:lstStyle/>
          <a:p>
            <a:r>
              <a:rPr lang="en-US"/>
              <a:t>Culture of Safety</a:t>
            </a:r>
          </a:p>
        </p:txBody>
      </p:sp>
      <p:sp>
        <p:nvSpPr>
          <p:cNvPr id="3" name="Content Placeholder 2">
            <a:extLst>
              <a:ext uri="{FF2B5EF4-FFF2-40B4-BE49-F238E27FC236}">
                <a16:creationId xmlns:a16="http://schemas.microsoft.com/office/drawing/2014/main" id="{AC444C81-0ACB-1A7F-1A49-7017D15E3668}"/>
              </a:ext>
            </a:extLst>
          </p:cNvPr>
          <p:cNvSpPr>
            <a:spLocks noGrp="1"/>
          </p:cNvSpPr>
          <p:nvPr>
            <p:ph idx="1"/>
          </p:nvPr>
        </p:nvSpPr>
        <p:spPr>
          <a:xfrm>
            <a:off x="456363" y="1574415"/>
            <a:ext cx="7437958" cy="4918460"/>
          </a:xfrm>
        </p:spPr>
        <p:txBody>
          <a:bodyPr>
            <a:normAutofit fontScale="32500" lnSpcReduction="20000"/>
          </a:bodyPr>
          <a:lstStyle/>
          <a:p>
            <a:pPr marL="342900" marR="0" lvl="0" indent="-342900">
              <a:lnSpc>
                <a:spcPct val="115000"/>
              </a:lnSpc>
              <a:spcBef>
                <a:spcPts val="0"/>
              </a:spcBef>
              <a:spcAft>
                <a:spcPts val="0"/>
              </a:spcAft>
              <a:buFont typeface="Symbol" panose="05050102010706020507" pitchFamily="18" charset="2"/>
              <a:buChar char=""/>
            </a:pPr>
            <a:r>
              <a:rPr lang="en-US" sz="6200" dirty="0">
                <a:effectLst/>
                <a:ea typeface="Calibri" panose="020F0502020204030204" pitchFamily="34" charset="0"/>
                <a:cs typeface="Calibri" panose="020F0502020204030204" pitchFamily="34" charset="0"/>
              </a:rPr>
              <a:t>A process for reporting all incidents, including near misses and patient events, focused on preventing future occurrences. </a:t>
            </a:r>
          </a:p>
          <a:p>
            <a:pPr marL="0" marR="0" lvl="0" indent="0">
              <a:lnSpc>
                <a:spcPct val="115000"/>
              </a:lnSpc>
              <a:spcBef>
                <a:spcPts val="0"/>
              </a:spcBef>
              <a:spcAft>
                <a:spcPts val="0"/>
              </a:spcAft>
              <a:buNone/>
            </a:pPr>
            <a:r>
              <a:rPr lang="en-US" sz="6200" dirty="0">
                <a:effectLst/>
                <a:ea typeface="Calibri" panose="020F0502020204030204" pitchFamily="34" charset="0"/>
                <a:cs typeface="Calibri" panose="020F0502020204030204" pitchFamily="34" charset="0"/>
              </a:rPr>
              <a:t> </a:t>
            </a:r>
            <a:endParaRPr lang="en-US" sz="62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6200" dirty="0">
                <a:effectLst/>
                <a:ea typeface="Calibri" panose="020F0502020204030204" pitchFamily="34" charset="0"/>
                <a:cs typeface="Calibri" panose="020F0502020204030204" pitchFamily="34" charset="0"/>
              </a:rPr>
              <a:t>Developing a non-punitive culture that empowers staff and patients to speak up and ask questions.</a:t>
            </a:r>
          </a:p>
          <a:p>
            <a:pPr marL="0" marR="0" lvl="0" indent="0">
              <a:lnSpc>
                <a:spcPct val="115000"/>
              </a:lnSpc>
              <a:spcBef>
                <a:spcPts val="0"/>
              </a:spcBef>
              <a:spcAft>
                <a:spcPts val="0"/>
              </a:spcAft>
              <a:buNone/>
            </a:pPr>
            <a:endParaRPr lang="en-US" sz="62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6200" dirty="0">
                <a:effectLst/>
                <a:ea typeface="Calibri" panose="020F0502020204030204" pitchFamily="34" charset="0"/>
                <a:cs typeface="Calibri" panose="020F0502020204030204" pitchFamily="34" charset="0"/>
              </a:rPr>
              <a:t>A process for staff and patients to submit incidents anonymously.</a:t>
            </a:r>
          </a:p>
          <a:p>
            <a:pPr marL="0" marR="0" lvl="0" indent="0">
              <a:lnSpc>
                <a:spcPct val="115000"/>
              </a:lnSpc>
              <a:spcBef>
                <a:spcPts val="0"/>
              </a:spcBef>
              <a:spcAft>
                <a:spcPts val="0"/>
              </a:spcAft>
              <a:buNone/>
            </a:pPr>
            <a:endParaRPr lang="en-US" sz="62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6200" dirty="0">
                <a:effectLst/>
                <a:ea typeface="Calibri" panose="020F0502020204030204" pitchFamily="34" charset="0"/>
                <a:cs typeface="Calibri" panose="020F0502020204030204" pitchFamily="34" charset="0"/>
              </a:rPr>
              <a:t>Appointment of a radiation oncology department leader to oversee the submission, review and education on events and safety trends, including management of interdisciplinary radiation oncology safety meetings to provide ongoing education.</a:t>
            </a:r>
          </a:p>
          <a:p>
            <a:pPr marL="0" marR="0" lvl="0" indent="0">
              <a:lnSpc>
                <a:spcPct val="115000"/>
              </a:lnSpc>
              <a:spcBef>
                <a:spcPts val="0"/>
              </a:spcBef>
              <a:spcAft>
                <a:spcPts val="0"/>
              </a:spcAft>
              <a:buNone/>
            </a:pPr>
            <a:endParaRPr lang="en-US" sz="62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6200" dirty="0">
                <a:effectLst/>
                <a:ea typeface="Calibri" panose="020F0502020204030204" pitchFamily="34" charset="0"/>
                <a:cs typeface="Calibri" panose="020F0502020204030204" pitchFamily="34" charset="0"/>
              </a:rPr>
              <a:t>Reporting to a patient safety organization (PSO), like Clarity which supports ASTRO’s RO-ILS</a:t>
            </a:r>
            <a:r>
              <a:rPr lang="en-US" sz="6200" baseline="30000" dirty="0">
                <a:effectLst/>
                <a:ea typeface="Calibri" panose="020F0502020204030204" pitchFamily="34" charset="0"/>
                <a:cs typeface="Calibri" panose="020F0502020204030204" pitchFamily="34" charset="0"/>
              </a:rPr>
              <a:t>®</a:t>
            </a:r>
            <a:r>
              <a:rPr lang="en-US" sz="6200" dirty="0">
                <a:effectLst/>
                <a:ea typeface="Calibri" panose="020F0502020204030204" pitchFamily="34" charset="0"/>
                <a:cs typeface="Calibri" panose="020F0502020204030204" pitchFamily="34" charset="0"/>
              </a:rPr>
              <a:t>, allowing your practice to see trends in patient events nationwide.</a:t>
            </a:r>
            <a:endParaRPr lang="en-US" sz="6200" dirty="0">
              <a:effectLst/>
              <a:ea typeface="Calibri" panose="020F0502020204030204" pitchFamily="34" charset="0"/>
              <a:cs typeface="Times New Roman" panose="02020603050405020304" pitchFamily="18" charset="0"/>
            </a:endParaRPr>
          </a:p>
          <a:p>
            <a:endParaRPr lang="en-US" dirty="0"/>
          </a:p>
        </p:txBody>
      </p:sp>
      <p:pic>
        <p:nvPicPr>
          <p:cNvPr id="4" name="Picture 3" descr="Logo&#10;&#10;Description automatically generated">
            <a:extLst>
              <a:ext uri="{FF2B5EF4-FFF2-40B4-BE49-F238E27FC236}">
                <a16:creationId xmlns:a16="http://schemas.microsoft.com/office/drawing/2014/main" id="{FBFBE49F-0106-A04D-E1A6-E690BA3BC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433" y="3208596"/>
            <a:ext cx="2763367" cy="1766370"/>
          </a:xfrm>
          <a:prstGeom prst="rect">
            <a:avLst/>
          </a:prstGeom>
        </p:spPr>
      </p:pic>
    </p:spTree>
    <p:extLst>
      <p:ext uri="{BB962C8B-B14F-4D97-AF65-F5344CB8AC3E}">
        <p14:creationId xmlns:p14="http://schemas.microsoft.com/office/powerpoint/2010/main" val="253585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9608-72F9-A3DF-B401-929D96084AE8}"/>
              </a:ext>
            </a:extLst>
          </p:cNvPr>
          <p:cNvSpPr>
            <a:spLocks noGrp="1"/>
          </p:cNvSpPr>
          <p:nvPr>
            <p:ph type="title"/>
          </p:nvPr>
        </p:nvSpPr>
        <p:spPr/>
        <p:txBody>
          <a:bodyPr/>
          <a:lstStyle/>
          <a:p>
            <a:r>
              <a:rPr lang="en-US" dirty="0"/>
              <a:t>Clinical Safety</a:t>
            </a:r>
          </a:p>
        </p:txBody>
      </p:sp>
      <p:sp>
        <p:nvSpPr>
          <p:cNvPr id="3" name="Content Placeholder 2">
            <a:extLst>
              <a:ext uri="{FF2B5EF4-FFF2-40B4-BE49-F238E27FC236}">
                <a16:creationId xmlns:a16="http://schemas.microsoft.com/office/drawing/2014/main" id="{AC444C81-0ACB-1A7F-1A49-7017D15E3668}"/>
              </a:ext>
            </a:extLst>
          </p:cNvPr>
          <p:cNvSpPr>
            <a:spLocks noGrp="1"/>
          </p:cNvSpPr>
          <p:nvPr>
            <p:ph idx="1"/>
          </p:nvPr>
        </p:nvSpPr>
        <p:spPr>
          <a:xfrm>
            <a:off x="456363" y="1574415"/>
            <a:ext cx="6828357" cy="4844341"/>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Responding to patient falls, cardiac events, adverse drug reactions and being equipped to respond to equipment failure during treatment.</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Facilitating transfers to emergency care during and after hours. </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Cleaning radiation oncology-specific equipment (e.g., tables, custom and non-custom devices).</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Providing safe staffing plans for absences and supervising non-board-certified team members assisting in the treatment procedure (e.g., students, medical physicist assistants, etc.). </a:t>
            </a:r>
            <a:endParaRPr lang="en-US" sz="2000" dirty="0">
              <a:effectLst/>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66D9828-AA1F-F730-7BB1-A7B7EE3EA8EA}"/>
              </a:ext>
            </a:extLst>
          </p:cNvPr>
          <p:cNvGraphicFramePr>
            <a:graphicFrameLocks noGrp="1"/>
          </p:cNvGraphicFramePr>
          <p:nvPr>
            <p:extLst>
              <p:ext uri="{D42A27DB-BD31-4B8C-83A1-F6EECF244321}">
                <p14:modId xmlns:p14="http://schemas.microsoft.com/office/powerpoint/2010/main" val="3925889527"/>
              </p:ext>
            </p:extLst>
          </p:nvPr>
        </p:nvGraphicFramePr>
        <p:xfrm>
          <a:off x="7593405" y="2358795"/>
          <a:ext cx="4142232" cy="4003696"/>
        </p:xfrm>
        <a:graphic>
          <a:graphicData uri="http://schemas.openxmlformats.org/drawingml/2006/table">
            <a:tbl>
              <a:tblPr firstRow="1" bandRow="1">
                <a:solidFill>
                  <a:schemeClr val="bg1"/>
                </a:solidFill>
                <a:tableStyleId>{5C22544A-7EE6-4342-B048-85BDC9FD1C3A}</a:tableStyleId>
              </a:tblPr>
              <a:tblGrid>
                <a:gridCol w="4142232">
                  <a:extLst>
                    <a:ext uri="{9D8B030D-6E8A-4147-A177-3AD203B41FA5}">
                      <a16:colId xmlns:a16="http://schemas.microsoft.com/office/drawing/2014/main" val="1907900842"/>
                    </a:ext>
                  </a:extLst>
                </a:gridCol>
              </a:tblGrid>
              <a:tr h="575406">
                <a:tc>
                  <a:txBody>
                    <a:bodyPr/>
                    <a:lstStyle/>
                    <a:p>
                      <a:r>
                        <a:rPr lang="en-US" sz="1900" b="0" cap="none" spc="0" dirty="0">
                          <a:solidFill>
                            <a:schemeClr val="bg1"/>
                          </a:solidFill>
                        </a:rPr>
                        <a:t>Related RO-ILS </a:t>
                      </a:r>
                      <a:r>
                        <a:rPr lang="en-US" sz="1900" b="0" cap="none" spc="0">
                          <a:solidFill>
                            <a:schemeClr val="bg1"/>
                          </a:solidFill>
                        </a:rPr>
                        <a:t>Reported Event</a:t>
                      </a:r>
                      <a:endParaRPr lang="en-US" sz="1900" b="0" cap="none" spc="0" dirty="0">
                        <a:solidFill>
                          <a:schemeClr val="bg1"/>
                        </a:solidFill>
                      </a:endParaRPr>
                    </a:p>
                  </a:txBody>
                  <a:tcPr marL="158034" marR="121565" marT="121565" marB="12156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822628466"/>
                  </a:ext>
                </a:extLst>
              </a:tr>
              <a:tr h="3411915">
                <a:tc>
                  <a:txBody>
                    <a:bodyPr/>
                    <a:lstStyle/>
                    <a:p>
                      <a:pPr marL="285750" indent="-285750">
                        <a:buFont typeface="Arial" panose="020B0604020202020204" pitchFamily="34" charset="0"/>
                        <a:buChar char="•"/>
                      </a:pPr>
                      <a:r>
                        <a:rPr lang="en-US" sz="1900" cap="none" spc="0" dirty="0">
                          <a:solidFill>
                            <a:schemeClr val="tx1"/>
                          </a:solidFill>
                        </a:rPr>
                        <a:t>Emergency whole brain treatment calculated by the radiation therapists.</a:t>
                      </a:r>
                    </a:p>
                    <a:p>
                      <a:pPr marL="285750" indent="-285750">
                        <a:buFont typeface="Arial" panose="020B0604020202020204" pitchFamily="34" charset="0"/>
                        <a:buChar char="•"/>
                      </a:pPr>
                      <a:r>
                        <a:rPr lang="en-US" sz="1900" cap="none" spc="0" dirty="0">
                          <a:solidFill>
                            <a:schemeClr val="tx1"/>
                          </a:solidFill>
                        </a:rPr>
                        <a:t>Second check performed by the physicist but not documented.</a:t>
                      </a:r>
                    </a:p>
                    <a:p>
                      <a:pPr marL="285750" indent="-285750">
                        <a:buFont typeface="Arial" panose="020B0604020202020204" pitchFamily="34" charset="0"/>
                        <a:buChar char="•"/>
                      </a:pPr>
                      <a:r>
                        <a:rPr lang="en-US" sz="1900" cap="none" spc="0" dirty="0">
                          <a:solidFill>
                            <a:schemeClr val="tx1"/>
                          </a:solidFill>
                        </a:rPr>
                        <a:t>Planning documents not approved by MD.</a:t>
                      </a:r>
                    </a:p>
                    <a:p>
                      <a:pPr marL="285750" indent="-285750">
                        <a:buFont typeface="Arial" panose="020B0604020202020204" pitchFamily="34" charset="0"/>
                        <a:buChar char="•"/>
                      </a:pPr>
                      <a:r>
                        <a:rPr lang="en-US" sz="1900" cap="none" spc="0" dirty="0">
                          <a:solidFill>
                            <a:schemeClr val="tx1"/>
                          </a:solidFill>
                        </a:rPr>
                        <a:t>Patient treated in QA mode.</a:t>
                      </a:r>
                    </a:p>
                    <a:p>
                      <a:pPr marL="285750" indent="-285750">
                        <a:buFont typeface="Arial" panose="020B0604020202020204" pitchFamily="34" charset="0"/>
                        <a:buChar char="•"/>
                      </a:pPr>
                      <a:endParaRPr lang="en-US" sz="1900" cap="none" spc="0" dirty="0">
                        <a:solidFill>
                          <a:schemeClr val="tx1"/>
                        </a:solidFill>
                      </a:endParaRPr>
                    </a:p>
                    <a:p>
                      <a:pPr marL="0" indent="0">
                        <a:buFont typeface="Arial" panose="020B0604020202020204" pitchFamily="34" charset="0"/>
                        <a:buNone/>
                      </a:pPr>
                      <a:r>
                        <a:rPr lang="en-US" sz="1900" cap="none" spc="0" dirty="0">
                          <a:solidFill>
                            <a:schemeClr val="tx1"/>
                          </a:solidFill>
                        </a:rPr>
                        <a:t>SOP was not followed, and many steps were not completed.</a:t>
                      </a:r>
                    </a:p>
                  </a:txBody>
                  <a:tcPr marL="158034" marR="121565" marT="121565" marB="121565">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531492649"/>
                  </a:ext>
                </a:extLst>
              </a:tr>
            </a:tbl>
          </a:graphicData>
        </a:graphic>
      </p:graphicFrame>
    </p:spTree>
    <p:extLst>
      <p:ext uri="{BB962C8B-B14F-4D97-AF65-F5344CB8AC3E}">
        <p14:creationId xmlns:p14="http://schemas.microsoft.com/office/powerpoint/2010/main" val="268196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9608-72F9-A3DF-B401-929D96084AE8}"/>
              </a:ext>
            </a:extLst>
          </p:cNvPr>
          <p:cNvSpPr>
            <a:spLocks noGrp="1"/>
          </p:cNvSpPr>
          <p:nvPr>
            <p:ph type="title"/>
          </p:nvPr>
        </p:nvSpPr>
        <p:spPr/>
        <p:txBody>
          <a:bodyPr/>
          <a:lstStyle/>
          <a:p>
            <a:r>
              <a:rPr lang="en-US" dirty="0"/>
              <a:t>Clinical Communication</a:t>
            </a:r>
          </a:p>
        </p:txBody>
      </p:sp>
      <p:sp>
        <p:nvSpPr>
          <p:cNvPr id="3" name="Content Placeholder 2">
            <a:extLst>
              <a:ext uri="{FF2B5EF4-FFF2-40B4-BE49-F238E27FC236}">
                <a16:creationId xmlns:a16="http://schemas.microsoft.com/office/drawing/2014/main" id="{AC444C81-0ACB-1A7F-1A49-7017D15E3668}"/>
              </a:ext>
            </a:extLst>
          </p:cNvPr>
          <p:cNvSpPr>
            <a:spLocks noGrp="1"/>
          </p:cNvSpPr>
          <p:nvPr>
            <p:ph idx="1"/>
          </p:nvPr>
        </p:nvSpPr>
        <p:spPr>
          <a:xfrm>
            <a:off x="456363" y="1690688"/>
            <a:ext cx="6736917" cy="4728068"/>
          </a:xfrm>
        </p:spPr>
        <p:txBody>
          <a:bodyPr>
            <a:normAutofit/>
          </a:bodyPr>
          <a:lstStyle/>
          <a:p>
            <a:pPr marL="342900" indent="-342900">
              <a:spcBef>
                <a:spcPts val="0"/>
              </a:spcBef>
              <a:buFont typeface="Symbol" panose="05050102010706020507" pitchFamily="18" charset="2"/>
              <a:buChar char=""/>
            </a:pPr>
            <a:r>
              <a:rPr lang="en-US" sz="2000" dirty="0">
                <a:ea typeface="Calibri" panose="020F0502020204030204" pitchFamily="34" charset="0"/>
                <a:cs typeface="Calibri" panose="020F0502020204030204" pitchFamily="34" charset="0"/>
              </a:rPr>
              <a:t>Documenting communication between the team.</a:t>
            </a:r>
          </a:p>
          <a:p>
            <a:pPr marL="342900" indent="-342900">
              <a:spcBef>
                <a:spcPts val="0"/>
              </a:spcBef>
              <a:buFont typeface="Symbol" panose="05050102010706020507" pitchFamily="18" charset="2"/>
              <a:buChar char=""/>
            </a:pPr>
            <a:endParaRPr lang="en-US" sz="2000" dirty="0">
              <a:ea typeface="Calibri" panose="020F0502020204030204" pitchFamily="34" charset="0"/>
              <a:cs typeface="Times New Roman" panose="02020603050405020304" pitchFamily="18" charset="0"/>
            </a:endParaRPr>
          </a:p>
          <a:p>
            <a:pPr marL="342900" indent="-342900">
              <a:spcBef>
                <a:spcPts val="0"/>
              </a:spcBef>
              <a:buFont typeface="Symbol" panose="05050102010706020507" pitchFamily="18" charset="2"/>
              <a:buChar char=""/>
            </a:pPr>
            <a:endParaRPr lang="en-US" sz="20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Transmitting initial consultation and end-of-treatment notes to other providers and ensuring timely transfer of radiation therapy records upon request.</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Verifying that the proper image set is transferred from simulation to the treatment planning system.</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dirty="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Verifying accurate transfer of patient information when using more than one information system.</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66D9828-AA1F-F730-7BB1-A7B7EE3EA8EA}"/>
              </a:ext>
            </a:extLst>
          </p:cNvPr>
          <p:cNvGraphicFramePr>
            <a:graphicFrameLocks noGrp="1"/>
          </p:cNvGraphicFramePr>
          <p:nvPr>
            <p:extLst>
              <p:ext uri="{D42A27DB-BD31-4B8C-83A1-F6EECF244321}">
                <p14:modId xmlns:p14="http://schemas.microsoft.com/office/powerpoint/2010/main" val="1886680481"/>
              </p:ext>
            </p:extLst>
          </p:nvPr>
        </p:nvGraphicFramePr>
        <p:xfrm>
          <a:off x="7593405" y="2358795"/>
          <a:ext cx="4142232" cy="4171336"/>
        </p:xfrm>
        <a:graphic>
          <a:graphicData uri="http://schemas.openxmlformats.org/drawingml/2006/table">
            <a:tbl>
              <a:tblPr firstRow="1" bandRow="1">
                <a:solidFill>
                  <a:schemeClr val="bg1"/>
                </a:solidFill>
                <a:tableStyleId>{5C22544A-7EE6-4342-B048-85BDC9FD1C3A}</a:tableStyleId>
              </a:tblPr>
              <a:tblGrid>
                <a:gridCol w="4142232">
                  <a:extLst>
                    <a:ext uri="{9D8B030D-6E8A-4147-A177-3AD203B41FA5}">
                      <a16:colId xmlns:a16="http://schemas.microsoft.com/office/drawing/2014/main" val="1907900842"/>
                    </a:ext>
                  </a:extLst>
                </a:gridCol>
              </a:tblGrid>
              <a:tr h="575406">
                <a:tc>
                  <a:txBody>
                    <a:bodyPr/>
                    <a:lstStyle/>
                    <a:p>
                      <a:r>
                        <a:rPr lang="en-US" sz="1900" b="0" cap="none" spc="0" dirty="0">
                          <a:solidFill>
                            <a:schemeClr val="bg1"/>
                          </a:solidFill>
                        </a:rPr>
                        <a:t>Related RO-ILS Reported Event</a:t>
                      </a:r>
                    </a:p>
                  </a:txBody>
                  <a:tcPr marL="158034" marR="121565" marT="121565" marB="12156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822628466"/>
                  </a:ext>
                </a:extLst>
              </a:tr>
              <a:tr h="3411915">
                <a:tc>
                  <a:txBody>
                    <a:bodyPr/>
                    <a:lstStyle/>
                    <a:p>
                      <a:pPr marL="285750" indent="-285750">
                        <a:buFont typeface="Arial" panose="020B0604020202020204" pitchFamily="34" charset="0"/>
                        <a:buChar char="•"/>
                      </a:pPr>
                      <a:r>
                        <a:rPr lang="en-US" sz="2000" cap="none" spc="0" dirty="0">
                          <a:solidFill>
                            <a:schemeClr val="tx1"/>
                          </a:solidFill>
                        </a:rPr>
                        <a:t>The patient was scanned for DIBH.</a:t>
                      </a:r>
                    </a:p>
                    <a:p>
                      <a:pPr marL="285750" indent="-285750">
                        <a:buFont typeface="Arial" panose="020B0604020202020204" pitchFamily="34" charset="0"/>
                        <a:buChar char="•"/>
                      </a:pPr>
                      <a:r>
                        <a:rPr lang="en-US" sz="2000" cap="none" spc="0" dirty="0">
                          <a:solidFill>
                            <a:schemeClr val="tx1"/>
                          </a:solidFill>
                        </a:rPr>
                        <a:t>MD decided to plan on the free-breathing scan. </a:t>
                      </a:r>
                    </a:p>
                    <a:p>
                      <a:pPr marL="285750" indent="-285750">
                        <a:buFont typeface="Arial" panose="020B0604020202020204" pitchFamily="34" charset="0"/>
                        <a:buChar char="•"/>
                      </a:pPr>
                      <a:r>
                        <a:rPr lang="en-US" sz="2000" cap="none" spc="0" dirty="0">
                          <a:solidFill>
                            <a:schemeClr val="tx1"/>
                          </a:solidFill>
                        </a:rPr>
                        <a:t>Dosimetrist imported breath-hold scan for planning. </a:t>
                      </a:r>
                    </a:p>
                    <a:p>
                      <a:pPr marL="285750" indent="-285750">
                        <a:buFont typeface="Arial" panose="020B0604020202020204" pitchFamily="34" charset="0"/>
                        <a:buChar char="•"/>
                      </a:pPr>
                      <a:r>
                        <a:rPr lang="en-US" sz="2000" cap="none" spc="0" dirty="0">
                          <a:solidFill>
                            <a:schemeClr val="tx1"/>
                          </a:solidFill>
                        </a:rPr>
                        <a:t>The therapist noticed that the lung volumes were different on the third treatment. </a:t>
                      </a:r>
                    </a:p>
                    <a:p>
                      <a:pPr marL="0" indent="0">
                        <a:buFont typeface="Arial" panose="020B0604020202020204" pitchFamily="34" charset="0"/>
                        <a:buNone/>
                      </a:pPr>
                      <a:endParaRPr lang="en-US" sz="2000" cap="none" spc="0" dirty="0">
                        <a:solidFill>
                          <a:schemeClr val="tx1"/>
                        </a:solidFill>
                      </a:endParaRPr>
                    </a:p>
                    <a:p>
                      <a:pPr marL="0" indent="0">
                        <a:buFont typeface="Arial" panose="020B0604020202020204" pitchFamily="34" charset="0"/>
                        <a:buNone/>
                      </a:pPr>
                      <a:r>
                        <a:rPr lang="en-US" sz="2000" cap="none" spc="0" dirty="0">
                          <a:solidFill>
                            <a:schemeClr val="tx1"/>
                          </a:solidFill>
                        </a:rPr>
                        <a:t>Documentation of DICOM transfer would mitigate the error.</a:t>
                      </a:r>
                    </a:p>
                  </a:txBody>
                  <a:tcPr marL="158034" marR="121565" marT="121565" marB="121565">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531492649"/>
                  </a:ext>
                </a:extLst>
              </a:tr>
            </a:tbl>
          </a:graphicData>
        </a:graphic>
      </p:graphicFrame>
    </p:spTree>
    <p:extLst>
      <p:ext uri="{BB962C8B-B14F-4D97-AF65-F5344CB8AC3E}">
        <p14:creationId xmlns:p14="http://schemas.microsoft.com/office/powerpoint/2010/main" val="47009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9608-72F9-A3DF-B401-929D96084AE8}"/>
              </a:ext>
            </a:extLst>
          </p:cNvPr>
          <p:cNvSpPr>
            <a:spLocks noGrp="1"/>
          </p:cNvSpPr>
          <p:nvPr>
            <p:ph type="title"/>
          </p:nvPr>
        </p:nvSpPr>
        <p:spPr/>
        <p:txBody>
          <a:bodyPr/>
          <a:lstStyle/>
          <a:p>
            <a:r>
              <a:rPr lang="en-US" dirty="0"/>
              <a:t>Information Systems and Support</a:t>
            </a:r>
          </a:p>
        </p:txBody>
      </p:sp>
      <p:sp>
        <p:nvSpPr>
          <p:cNvPr id="3" name="Content Placeholder 2">
            <a:extLst>
              <a:ext uri="{FF2B5EF4-FFF2-40B4-BE49-F238E27FC236}">
                <a16:creationId xmlns:a16="http://schemas.microsoft.com/office/drawing/2014/main" id="{AC444C81-0ACB-1A7F-1A49-7017D15E3668}"/>
              </a:ext>
            </a:extLst>
          </p:cNvPr>
          <p:cNvSpPr>
            <a:spLocks noGrp="1"/>
          </p:cNvSpPr>
          <p:nvPr>
            <p:ph idx="1"/>
          </p:nvPr>
        </p:nvSpPr>
        <p:spPr>
          <a:xfrm>
            <a:off x="456363" y="1574415"/>
            <a:ext cx="6736917" cy="4844341"/>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Using individualized sign-ins with permissions based on job functions.</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dirty="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Implementing information system safety options (e.g., bolus acknowledgment, timestamp change requests, password-protected approvals, etc.).</a:t>
            </a:r>
          </a:p>
          <a:p>
            <a:pPr marL="342900" marR="0" lvl="0" indent="-342900">
              <a:spcBef>
                <a:spcPts val="0"/>
              </a:spcBef>
              <a:spcAft>
                <a:spcPts val="0"/>
              </a:spcAft>
              <a:buFont typeface="Symbol" panose="05050102010706020507" pitchFamily="18" charset="2"/>
              <a:buChar char=""/>
            </a:pPr>
            <a:endParaRPr lang="en-US" sz="2000" dirty="0">
              <a:effectLst/>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Ensuring staff are trained on system upgrades and responding to requests for additional training to promote optimal utilization.</a:t>
            </a:r>
            <a:endParaRPr lang="en-US" sz="2000" dirty="0">
              <a:effectLst/>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66D9828-AA1F-F730-7BB1-A7B7EE3EA8EA}"/>
              </a:ext>
            </a:extLst>
          </p:cNvPr>
          <p:cNvGraphicFramePr>
            <a:graphicFrameLocks noGrp="1"/>
          </p:cNvGraphicFramePr>
          <p:nvPr>
            <p:extLst>
              <p:ext uri="{D42A27DB-BD31-4B8C-83A1-F6EECF244321}">
                <p14:modId xmlns:p14="http://schemas.microsoft.com/office/powerpoint/2010/main" val="1971164289"/>
              </p:ext>
            </p:extLst>
          </p:nvPr>
        </p:nvGraphicFramePr>
        <p:xfrm>
          <a:off x="7315200" y="2298272"/>
          <a:ext cx="4683967" cy="4341980"/>
        </p:xfrm>
        <a:graphic>
          <a:graphicData uri="http://schemas.openxmlformats.org/drawingml/2006/table">
            <a:tbl>
              <a:tblPr firstRow="1" bandRow="1">
                <a:solidFill>
                  <a:schemeClr val="bg1"/>
                </a:solidFill>
                <a:tableStyleId>{5C22544A-7EE6-4342-B048-85BDC9FD1C3A}</a:tableStyleId>
              </a:tblPr>
              <a:tblGrid>
                <a:gridCol w="4683967">
                  <a:extLst>
                    <a:ext uri="{9D8B030D-6E8A-4147-A177-3AD203B41FA5}">
                      <a16:colId xmlns:a16="http://schemas.microsoft.com/office/drawing/2014/main" val="1907900842"/>
                    </a:ext>
                  </a:extLst>
                </a:gridCol>
              </a:tblGrid>
              <a:tr h="501756">
                <a:tc>
                  <a:txBody>
                    <a:bodyPr/>
                    <a:lstStyle/>
                    <a:p>
                      <a:r>
                        <a:rPr lang="en-US" sz="1900" b="0" cap="none" spc="0" dirty="0">
                          <a:solidFill>
                            <a:schemeClr val="bg1"/>
                          </a:solidFill>
                        </a:rPr>
                        <a:t>Related RO-ILS Reported Events</a:t>
                      </a:r>
                    </a:p>
                  </a:txBody>
                  <a:tcPr marL="158034" marR="121565" marT="121565" marB="12156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822628466"/>
                  </a:ext>
                </a:extLst>
              </a:tr>
              <a:tr h="3808282">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Practice acquired new auto-contouring software.</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Planner used software for SBRT lung plan, but a PTV-adjacent OAR had irregularities. </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Contouring error not discovered by planner nor during plan review. </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Error caught during chart rounds.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Education before new technology commission helps staff become familiar with processes, workflows and potential dangers. Post go-live education allows real time experience and pitfalls to be accounted for. </a:t>
                      </a:r>
                      <a:endParaRPr lang="en-US" sz="2000" cap="none" spc="0" dirty="0">
                        <a:solidFill>
                          <a:schemeClr val="tx1"/>
                        </a:solidFill>
                      </a:endParaRPr>
                    </a:p>
                  </a:txBody>
                  <a:tcPr marL="158034" marR="121565" marT="121565" marB="121565">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531492649"/>
                  </a:ext>
                </a:extLst>
              </a:tr>
            </a:tbl>
          </a:graphicData>
        </a:graphic>
      </p:graphicFrame>
    </p:spTree>
    <p:extLst>
      <p:ext uri="{BB962C8B-B14F-4D97-AF65-F5344CB8AC3E}">
        <p14:creationId xmlns:p14="http://schemas.microsoft.com/office/powerpoint/2010/main" val="372799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F9608-72F9-A3DF-B401-929D96084AE8}"/>
              </a:ext>
            </a:extLst>
          </p:cNvPr>
          <p:cNvSpPr>
            <a:spLocks noGrp="1"/>
          </p:cNvSpPr>
          <p:nvPr>
            <p:ph type="title"/>
          </p:nvPr>
        </p:nvSpPr>
        <p:spPr>
          <a:xfrm>
            <a:off x="589560" y="856180"/>
            <a:ext cx="4560584" cy="1128068"/>
          </a:xfrm>
        </p:spPr>
        <p:txBody>
          <a:bodyPr anchor="ctr">
            <a:normAutofit/>
          </a:bodyPr>
          <a:lstStyle/>
          <a:p>
            <a:r>
              <a:rPr lang="en-US" sz="3700"/>
              <a:t>Patient Education and Referral</a:t>
            </a:r>
          </a:p>
        </p:txBody>
      </p:sp>
      <p:grpSp>
        <p:nvGrpSpPr>
          <p:cNvPr id="1038" name="Group 10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9" name="Rectangle 10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2" name="Rectangle 10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444C81-0ACB-1A7F-1A49-7017D15E3668}"/>
              </a:ext>
            </a:extLst>
          </p:cNvPr>
          <p:cNvSpPr>
            <a:spLocks noGrp="1"/>
          </p:cNvSpPr>
          <p:nvPr>
            <p:ph idx="1"/>
          </p:nvPr>
        </p:nvSpPr>
        <p:spPr>
          <a:xfrm>
            <a:off x="617209" y="2118001"/>
            <a:ext cx="4559425" cy="4771335"/>
          </a:xfrm>
        </p:spPr>
        <p:txBody>
          <a:bodyPr anchor="ctr">
            <a:normAutofit/>
          </a:bodyPr>
          <a:lstStyle/>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Providing patient education, including oral and written options in languages appropriate for your community.</a:t>
            </a: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Educating patients on the potential financial impact of treatment.</a:t>
            </a: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Referring patients to specialists outside of radiation oncology (e.g., speech therapy, pain management, etc.).</a:t>
            </a:r>
          </a:p>
          <a:p>
            <a:pPr marL="0" marR="0" lvl="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sz="2000" dirty="0">
                <a:effectLst/>
                <a:ea typeface="Calibri" panose="020F0502020204030204" pitchFamily="34" charset="0"/>
                <a:cs typeface="Calibri" panose="020F0502020204030204" pitchFamily="34" charset="0"/>
              </a:rPr>
              <a:t>Accepting and addressing patients’ grievances outside of satisfaction surveys.</a:t>
            </a:r>
            <a:endParaRPr lang="en-US" sz="1700" dirty="0"/>
          </a:p>
        </p:txBody>
      </p:sp>
      <p:sp>
        <p:nvSpPr>
          <p:cNvPr id="1044" name="Rectangle 10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udying the Feasibility of Whole-Person Care in California's Safety Net -  JSI">
            <a:extLst>
              <a:ext uri="{FF2B5EF4-FFF2-40B4-BE49-F238E27FC236}">
                <a16:creationId xmlns:a16="http://schemas.microsoft.com/office/drawing/2014/main" id="{EF49514F-DB1C-E8ED-6E00-0F8A810CEA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4343" r="19177"/>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6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58A4-ED92-4ED3-96E8-7EA7480AC354}"/>
              </a:ext>
            </a:extLst>
          </p:cNvPr>
          <p:cNvSpPr>
            <a:spLocks noGrp="1"/>
          </p:cNvSpPr>
          <p:nvPr>
            <p:ph type="ctrTitle"/>
          </p:nvPr>
        </p:nvSpPr>
        <p:spPr>
          <a:xfrm>
            <a:off x="2616456" y="3579620"/>
            <a:ext cx="6812331" cy="2387600"/>
          </a:xfrm>
        </p:spPr>
        <p:txBody>
          <a:bodyPr/>
          <a:lstStyle/>
          <a:p>
            <a:r>
              <a:rPr lang="en-US" b="1">
                <a:solidFill>
                  <a:srgbClr val="0F435B"/>
                </a:solidFill>
              </a:rPr>
              <a:t>Transitioning to </a:t>
            </a:r>
            <a:br>
              <a:rPr lang="en-US" b="1">
                <a:solidFill>
                  <a:srgbClr val="0F435B"/>
                </a:solidFill>
              </a:rPr>
            </a:br>
            <a:r>
              <a:rPr lang="en-US" b="1">
                <a:solidFill>
                  <a:srgbClr val="0F435B"/>
                </a:solidFill>
              </a:rPr>
              <a:t>APEx</a:t>
            </a:r>
            <a:r>
              <a:rPr lang="en-US" b="1" baseline="30000">
                <a:solidFill>
                  <a:srgbClr val="0F435B"/>
                </a:solidFill>
              </a:rPr>
              <a:t>®</a:t>
            </a:r>
            <a:r>
              <a:rPr lang="en-US" b="1">
                <a:solidFill>
                  <a:srgbClr val="0F435B"/>
                </a:solidFill>
              </a:rPr>
              <a:t> Accreditation</a:t>
            </a:r>
          </a:p>
        </p:txBody>
      </p:sp>
      <p:sp>
        <p:nvSpPr>
          <p:cNvPr id="4" name="Rectangle 3">
            <a:extLst>
              <a:ext uri="{FF2B5EF4-FFF2-40B4-BE49-F238E27FC236}">
                <a16:creationId xmlns:a16="http://schemas.microsoft.com/office/drawing/2014/main" id="{566E570C-2FB9-4C21-B2FC-F4F4E7D0FB8E}"/>
              </a:ext>
            </a:extLst>
          </p:cNvPr>
          <p:cNvSpPr/>
          <p:nvPr/>
        </p:nvSpPr>
        <p:spPr>
          <a:xfrm>
            <a:off x="4143022" y="3122420"/>
            <a:ext cx="3759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79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3BBEFD-244B-4736-96DA-C8F2BB038A10}"/>
              </a:ext>
            </a:extLst>
          </p:cNvPr>
          <p:cNvSpPr txBox="1"/>
          <p:nvPr/>
        </p:nvSpPr>
        <p:spPr>
          <a:xfrm>
            <a:off x="390144" y="268224"/>
            <a:ext cx="8375904" cy="830997"/>
          </a:xfrm>
          <a:prstGeom prst="rect">
            <a:avLst/>
          </a:prstGeom>
          <a:noFill/>
        </p:spPr>
        <p:txBody>
          <a:bodyPr wrap="square" rtlCol="0">
            <a:spAutoFit/>
          </a:bodyPr>
          <a:lstStyle/>
          <a:p>
            <a:r>
              <a:rPr kumimoji="0" lang="en-US" sz="4800" b="1" i="0" u="none" strike="noStrike" kern="1200" cap="none" spc="0" normalizeH="0" baseline="0" noProof="0">
                <a:ln>
                  <a:noFill/>
                </a:ln>
                <a:solidFill>
                  <a:srgbClr val="0F435B"/>
                </a:solidFill>
                <a:effectLst/>
                <a:uLnTx/>
                <a:uFillTx/>
                <a:latin typeface="+mj-lt"/>
                <a:ea typeface="+mj-ea"/>
                <a:cs typeface="+mj-cs"/>
              </a:rPr>
              <a:t>Peer Review</a:t>
            </a:r>
            <a:endParaRPr lang="en-US" sz="4800">
              <a:solidFill>
                <a:srgbClr val="0F435B"/>
              </a:solidFill>
              <a:latin typeface="+mj-lt"/>
            </a:endParaRPr>
          </a:p>
        </p:txBody>
      </p:sp>
      <p:graphicFrame>
        <p:nvGraphicFramePr>
          <p:cNvPr id="11" name="TextBox 8">
            <a:extLst>
              <a:ext uri="{FF2B5EF4-FFF2-40B4-BE49-F238E27FC236}">
                <a16:creationId xmlns:a16="http://schemas.microsoft.com/office/drawing/2014/main" id="{FC22E0F3-FB21-6159-AE07-6AD1FAD11C46}"/>
              </a:ext>
            </a:extLst>
          </p:cNvPr>
          <p:cNvGraphicFramePr/>
          <p:nvPr>
            <p:extLst>
              <p:ext uri="{D42A27DB-BD31-4B8C-83A1-F6EECF244321}">
                <p14:modId xmlns:p14="http://schemas.microsoft.com/office/powerpoint/2010/main" val="123142496"/>
              </p:ext>
            </p:extLst>
          </p:nvPr>
        </p:nvGraphicFramePr>
        <p:xfrm>
          <a:off x="872904" y="683722"/>
          <a:ext cx="11048666" cy="5182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342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a:xfrm>
            <a:off x="831850" y="1709738"/>
            <a:ext cx="10953750" cy="2852737"/>
          </a:xfrm>
        </p:spPr>
        <p:txBody>
          <a:bodyPr/>
          <a:lstStyle/>
          <a:p>
            <a:r>
              <a:rPr lang="en-US" dirty="0"/>
              <a:t>Practice Application Types and Cost</a:t>
            </a:r>
          </a:p>
        </p:txBody>
      </p:sp>
    </p:spTree>
    <p:extLst>
      <p:ext uri="{BB962C8B-B14F-4D97-AF65-F5344CB8AC3E}">
        <p14:creationId xmlns:p14="http://schemas.microsoft.com/office/powerpoint/2010/main" val="337876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3AA9C96-ABC9-48B0-A866-4E3967D47B1B}"/>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mn-cs"/>
              </a:rPr>
              <a:t>APEx meets the needs of all practice types.</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9">
            <a:extLst>
              <a:ext uri="{FF2B5EF4-FFF2-40B4-BE49-F238E27FC236}">
                <a16:creationId xmlns:a16="http://schemas.microsoft.com/office/drawing/2014/main" id="{E1DC9D39-A947-4416-A290-803E32215BAB}"/>
              </a:ext>
            </a:extLst>
          </p:cNvPr>
          <p:cNvGraphicFramePr>
            <a:graphicFrameLocks/>
          </p:cNvGraphicFramePr>
          <p:nvPr>
            <p:extLst>
              <p:ext uri="{D42A27DB-BD31-4B8C-83A1-F6EECF244321}">
                <p14:modId xmlns:p14="http://schemas.microsoft.com/office/powerpoint/2010/main" val="2728124620"/>
              </p:ext>
            </p:extLst>
          </p:nvPr>
        </p:nvGraphicFramePr>
        <p:xfrm>
          <a:off x="86105" y="1735393"/>
          <a:ext cx="4779155" cy="2807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2E567795-E9D8-4BB6-8147-C32F0162CCB0}"/>
              </a:ext>
            </a:extLst>
          </p:cNvPr>
          <p:cNvGraphicFramePr/>
          <p:nvPr>
            <p:extLst>
              <p:ext uri="{D42A27DB-BD31-4B8C-83A1-F6EECF244321}">
                <p14:modId xmlns:p14="http://schemas.microsoft.com/office/powerpoint/2010/main" val="3934521866"/>
              </p:ext>
            </p:extLst>
          </p:nvPr>
        </p:nvGraphicFramePr>
        <p:xfrm>
          <a:off x="30720" y="4143567"/>
          <a:ext cx="4889926" cy="2839644"/>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6="http://schemas.microsoft.com/office/drawing/2016/5/12/chartex">
        <mc:Choice Requires="cx6">
          <p:graphicFrame>
            <p:nvGraphicFramePr>
              <p:cNvPr id="3" name="Chart 2">
                <a:extLst>
                  <a:ext uri="{FF2B5EF4-FFF2-40B4-BE49-F238E27FC236}">
                    <a16:creationId xmlns:a16="http://schemas.microsoft.com/office/drawing/2014/main" id="{8BB82C6A-3D14-4FEA-8201-3B48326ADB0B}"/>
                  </a:ext>
                </a:extLst>
              </p:cNvPr>
              <p:cNvGraphicFramePr/>
              <p:nvPr>
                <p:extLst>
                  <p:ext uri="{D42A27DB-BD31-4B8C-83A1-F6EECF244321}">
                    <p14:modId xmlns:p14="http://schemas.microsoft.com/office/powerpoint/2010/main" val="1585536353"/>
                  </p:ext>
                </p:extLst>
              </p:nvPr>
            </p:nvGraphicFramePr>
            <p:xfrm>
              <a:off x="4626121" y="1512994"/>
              <a:ext cx="7535159" cy="511744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3" name="Chart 2">
                <a:extLst>
                  <a:ext uri="{FF2B5EF4-FFF2-40B4-BE49-F238E27FC236}">
                    <a16:creationId xmlns:a16="http://schemas.microsoft.com/office/drawing/2014/main" id="{8BB82C6A-3D14-4FEA-8201-3B48326ADB0B}"/>
                  </a:ext>
                </a:extLst>
              </p:cNvPr>
              <p:cNvPicPr>
                <a:picLocks noGrp="1" noRot="1" noChangeAspect="1" noMove="1" noResize="1" noEditPoints="1" noAdjustHandles="1" noChangeArrowheads="1" noChangeShapeType="1"/>
              </p:cNvPicPr>
              <p:nvPr/>
            </p:nvPicPr>
            <p:blipFill>
              <a:blip r:embed="rId6"/>
              <a:stretch>
                <a:fillRect/>
              </a:stretch>
            </p:blipFill>
            <p:spPr>
              <a:xfrm>
                <a:off x="4626121" y="1512994"/>
                <a:ext cx="7535159" cy="5117440"/>
              </a:xfrm>
              <a:prstGeom prst="rect">
                <a:avLst/>
              </a:prstGeom>
            </p:spPr>
          </p:pic>
        </mc:Fallback>
      </mc:AlternateContent>
      <p:sp>
        <p:nvSpPr>
          <p:cNvPr id="11" name="TextBox 10">
            <a:extLst>
              <a:ext uri="{FF2B5EF4-FFF2-40B4-BE49-F238E27FC236}">
                <a16:creationId xmlns:a16="http://schemas.microsoft.com/office/drawing/2014/main" id="{B3E6DFA1-A2DE-47A5-BF26-91E50AA9A63A}"/>
              </a:ext>
            </a:extLst>
          </p:cNvPr>
          <p:cNvSpPr txBox="1"/>
          <p:nvPr/>
        </p:nvSpPr>
        <p:spPr>
          <a:xfrm>
            <a:off x="5976070" y="6261102"/>
            <a:ext cx="5048651" cy="369332"/>
          </a:xfrm>
          <a:prstGeom prst="rect">
            <a:avLst/>
          </a:prstGeom>
          <a:solidFill>
            <a:schemeClr val="bg1"/>
          </a:solidFill>
        </p:spPr>
        <p:txBody>
          <a:bodyPr wrap="square">
            <a:spAutoFit/>
          </a:bodyPr>
          <a:lstStyle/>
          <a:p>
            <a:pPr marL="0" marR="0" lvl="0" indent="0" algn="r" defTabSz="749789"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APEx Accredited Practices as of July 2023</a:t>
            </a:r>
            <a:endParaRPr kumimoji="0" 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101307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0D0910C-6F2F-4DFF-A311-0C9A698FA76D}"/>
              </a:ext>
            </a:extLst>
          </p:cNvPr>
          <p:cNvSpPr>
            <a:spLocks noGrp="1"/>
          </p:cNvSpPr>
          <p:nvPr>
            <p:ph type="title"/>
          </p:nvPr>
        </p:nvSpPr>
        <p:spPr>
          <a:xfrm>
            <a:off x="1371597" y="348865"/>
            <a:ext cx="10044023" cy="877729"/>
          </a:xfrm>
        </p:spPr>
        <p:txBody>
          <a:bodyPr anchor="ctr">
            <a:normAutofit fontScale="90000"/>
          </a:bodyPr>
          <a:lstStyle/>
          <a:p>
            <a:r>
              <a:rPr lang="en-US" sz="4000">
                <a:solidFill>
                  <a:srgbClr val="FFFFFF"/>
                </a:solidFill>
              </a:rPr>
              <a:t>Accreditation Application Cost</a:t>
            </a:r>
            <a:br>
              <a:rPr lang="en-US" sz="4000">
                <a:solidFill>
                  <a:srgbClr val="FFFFFF"/>
                </a:solidFill>
              </a:rPr>
            </a:br>
            <a:r>
              <a:rPr lang="en-US" sz="2000">
                <a:solidFill>
                  <a:srgbClr val="FFFFFF"/>
                </a:solidFill>
              </a:rPr>
              <a:t>Main location with one satellite</a:t>
            </a:r>
          </a:p>
        </p:txBody>
      </p:sp>
      <p:sp>
        <p:nvSpPr>
          <p:cNvPr id="2" name="TextBox 1">
            <a:extLst>
              <a:ext uri="{FF2B5EF4-FFF2-40B4-BE49-F238E27FC236}">
                <a16:creationId xmlns:a16="http://schemas.microsoft.com/office/drawing/2014/main" id="{04492678-7B09-BC85-AB9C-1F6A935B6668}"/>
              </a:ext>
            </a:extLst>
          </p:cNvPr>
          <p:cNvSpPr txBox="1"/>
          <p:nvPr/>
        </p:nvSpPr>
        <p:spPr>
          <a:xfrm>
            <a:off x="9867973" y="6547126"/>
            <a:ext cx="2258851" cy="243785"/>
          </a:xfrm>
          <a:prstGeom prst="rect">
            <a:avLst/>
          </a:prstGeom>
          <a:noFill/>
        </p:spPr>
        <p:txBody>
          <a:bodyPr wrap="square" rtlCol="0">
            <a:spAutoFit/>
          </a:bodyPr>
          <a:lstStyle/>
          <a:p>
            <a:pPr defTabSz="749808">
              <a:spcAft>
                <a:spcPts val="600"/>
              </a:spcAft>
            </a:pPr>
            <a:r>
              <a:rPr lang="en-US" sz="984" kern="1200">
                <a:solidFill>
                  <a:schemeClr val="tx1"/>
                </a:solidFill>
                <a:latin typeface="+mn-lt"/>
                <a:ea typeface="+mn-ea"/>
                <a:cs typeface="+mn-cs"/>
              </a:rPr>
              <a:t>*ACR does not offer 4-year accreditation</a:t>
            </a:r>
            <a:endParaRPr lang="en-US" sz="1200"/>
          </a:p>
        </p:txBody>
      </p:sp>
      <p:graphicFrame>
        <p:nvGraphicFramePr>
          <p:cNvPr id="10" name="Content Placeholder 9">
            <a:extLst>
              <a:ext uri="{FF2B5EF4-FFF2-40B4-BE49-F238E27FC236}">
                <a16:creationId xmlns:a16="http://schemas.microsoft.com/office/drawing/2014/main" id="{1800265F-1EE7-7E18-A694-3A7AEEF5EFBD}"/>
              </a:ext>
            </a:extLst>
          </p:cNvPr>
          <p:cNvGraphicFramePr>
            <a:graphicFrameLocks noGrp="1"/>
          </p:cNvGraphicFramePr>
          <p:nvPr>
            <p:ph idx="1"/>
            <p:extLst>
              <p:ext uri="{D42A27DB-BD31-4B8C-83A1-F6EECF244321}">
                <p14:modId xmlns:p14="http://schemas.microsoft.com/office/powerpoint/2010/main" val="1083279597"/>
              </p:ext>
            </p:extLst>
          </p:nvPr>
        </p:nvGraphicFramePr>
        <p:xfrm>
          <a:off x="4514022" y="1501386"/>
          <a:ext cx="722966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a:extLst>
              <a:ext uri="{FF2B5EF4-FFF2-40B4-BE49-F238E27FC236}">
                <a16:creationId xmlns:a16="http://schemas.microsoft.com/office/drawing/2014/main" id="{53EF8BF6-8294-1153-F3F7-FF9D80714D3D}"/>
              </a:ext>
            </a:extLst>
          </p:cNvPr>
          <p:cNvSpPr/>
          <p:nvPr/>
        </p:nvSpPr>
        <p:spPr>
          <a:xfrm rot="5400000">
            <a:off x="6108930" y="4490924"/>
            <a:ext cx="115594" cy="28203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A250F582-903F-EE16-4A89-EEF4F0E09505}"/>
              </a:ext>
            </a:extLst>
          </p:cNvPr>
          <p:cNvSpPr/>
          <p:nvPr/>
        </p:nvSpPr>
        <p:spPr>
          <a:xfrm rot="5400000">
            <a:off x="9150284" y="4490925"/>
            <a:ext cx="115595" cy="28203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A7F1BA7-E70B-2455-8A97-BE9AD15F657E}"/>
              </a:ext>
            </a:extLst>
          </p:cNvPr>
          <p:cNvSpPr txBox="1"/>
          <p:nvPr/>
        </p:nvSpPr>
        <p:spPr>
          <a:xfrm>
            <a:off x="5256669" y="5958875"/>
            <a:ext cx="2052735" cy="369332"/>
          </a:xfrm>
          <a:prstGeom prst="rect">
            <a:avLst/>
          </a:prstGeom>
          <a:noFill/>
        </p:spPr>
        <p:txBody>
          <a:bodyPr wrap="square" rtlCol="0">
            <a:spAutoFit/>
          </a:bodyPr>
          <a:lstStyle/>
          <a:p>
            <a:r>
              <a:rPr lang="en-US"/>
              <a:t>3-year accreditation</a:t>
            </a:r>
          </a:p>
        </p:txBody>
      </p:sp>
      <p:sp>
        <p:nvSpPr>
          <p:cNvPr id="7" name="TextBox 6">
            <a:extLst>
              <a:ext uri="{FF2B5EF4-FFF2-40B4-BE49-F238E27FC236}">
                <a16:creationId xmlns:a16="http://schemas.microsoft.com/office/drawing/2014/main" id="{6CA19F9B-AFCA-E626-138C-BC5327187193}"/>
              </a:ext>
            </a:extLst>
          </p:cNvPr>
          <p:cNvSpPr txBox="1"/>
          <p:nvPr/>
        </p:nvSpPr>
        <p:spPr>
          <a:xfrm>
            <a:off x="8298669" y="5958875"/>
            <a:ext cx="2540613" cy="369332"/>
          </a:xfrm>
          <a:prstGeom prst="rect">
            <a:avLst/>
          </a:prstGeom>
          <a:noFill/>
        </p:spPr>
        <p:txBody>
          <a:bodyPr wrap="square" rtlCol="0">
            <a:spAutoFit/>
          </a:bodyPr>
          <a:lstStyle/>
          <a:p>
            <a:r>
              <a:rPr lang="en-US"/>
              <a:t>4-year accreditation*</a:t>
            </a:r>
          </a:p>
        </p:txBody>
      </p:sp>
      <p:sp>
        <p:nvSpPr>
          <p:cNvPr id="8" name="TextBox 7">
            <a:extLst>
              <a:ext uri="{FF2B5EF4-FFF2-40B4-BE49-F238E27FC236}">
                <a16:creationId xmlns:a16="http://schemas.microsoft.com/office/drawing/2014/main" id="{687CA8F4-5226-3D18-5B8B-9F24C0F5DEA7}"/>
              </a:ext>
            </a:extLst>
          </p:cNvPr>
          <p:cNvSpPr txBox="1"/>
          <p:nvPr/>
        </p:nvSpPr>
        <p:spPr>
          <a:xfrm>
            <a:off x="345326" y="2693238"/>
            <a:ext cx="3823370" cy="3416320"/>
          </a:xfrm>
          <a:prstGeom prst="rect">
            <a:avLst/>
          </a:prstGeom>
          <a:noFill/>
        </p:spPr>
        <p:txBody>
          <a:bodyPr wrap="square" rtlCol="0">
            <a:spAutoFit/>
          </a:bodyPr>
          <a:lstStyle/>
          <a:p>
            <a:r>
              <a:rPr lang="en-US" sz="2400"/>
              <a:t>Flexible accreditation cycles (3 or 4 years) with similar application fees as current accreditation. </a:t>
            </a:r>
          </a:p>
          <a:p>
            <a:endParaRPr lang="en-US" sz="2400"/>
          </a:p>
          <a:p>
            <a:r>
              <a:rPr lang="en-US" sz="2400"/>
              <a:t>Annual accreditation cost: approximately $3,200 regardless of cycle length or program.</a:t>
            </a:r>
          </a:p>
        </p:txBody>
      </p:sp>
    </p:spTree>
    <p:extLst>
      <p:ext uri="{BB962C8B-B14F-4D97-AF65-F5344CB8AC3E}">
        <p14:creationId xmlns:p14="http://schemas.microsoft.com/office/powerpoint/2010/main" val="283378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p:txBody>
          <a:bodyPr/>
          <a:lstStyle/>
          <a:p>
            <a:r>
              <a:rPr lang="en-US" dirty="0"/>
              <a:t>Multi-facility Application Costs</a:t>
            </a:r>
          </a:p>
        </p:txBody>
      </p:sp>
    </p:spTree>
    <p:extLst>
      <p:ext uri="{BB962C8B-B14F-4D97-AF65-F5344CB8AC3E}">
        <p14:creationId xmlns:p14="http://schemas.microsoft.com/office/powerpoint/2010/main" val="760636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37">
            <a:extLst>
              <a:ext uri="{FF2B5EF4-FFF2-40B4-BE49-F238E27FC236}">
                <a16:creationId xmlns:a16="http://schemas.microsoft.com/office/drawing/2014/main" id="{730C463E-5954-C7AA-9C47-D84CB7955815}"/>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Sample Multi-facility Application</a:t>
            </a:r>
          </a:p>
        </p:txBody>
      </p:sp>
      <p:sp>
        <p:nvSpPr>
          <p:cNvPr id="24" name="TextBox 23">
            <a:extLst>
              <a:ext uri="{FF2B5EF4-FFF2-40B4-BE49-F238E27FC236}">
                <a16:creationId xmlns:a16="http://schemas.microsoft.com/office/drawing/2014/main" id="{0DC32834-1C83-9F46-85DF-F3C40DD52383}"/>
              </a:ext>
            </a:extLst>
          </p:cNvPr>
          <p:cNvSpPr txBox="1"/>
          <p:nvPr/>
        </p:nvSpPr>
        <p:spPr>
          <a:xfrm>
            <a:off x="4230188" y="5665848"/>
            <a:ext cx="1147477"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Facility 3</a:t>
            </a:r>
            <a:endParaRPr lang="en-US">
              <a:solidFill>
                <a:schemeClr val="accent1"/>
              </a:solidFill>
            </a:endParaRPr>
          </a:p>
        </p:txBody>
      </p:sp>
      <p:pic>
        <p:nvPicPr>
          <p:cNvPr id="3" name="Graphic 2" descr="Hospital outline">
            <a:extLst>
              <a:ext uri="{FF2B5EF4-FFF2-40B4-BE49-F238E27FC236}">
                <a16:creationId xmlns:a16="http://schemas.microsoft.com/office/drawing/2014/main" id="{503ADA14-4B0C-CE01-FF79-66E015A4B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1237" y="4007996"/>
            <a:ext cx="875531" cy="875531"/>
          </a:xfrm>
          <a:prstGeom prst="rect">
            <a:avLst/>
          </a:prstGeom>
        </p:spPr>
      </p:pic>
      <p:sp>
        <p:nvSpPr>
          <p:cNvPr id="4" name="TextBox 3">
            <a:extLst>
              <a:ext uri="{FF2B5EF4-FFF2-40B4-BE49-F238E27FC236}">
                <a16:creationId xmlns:a16="http://schemas.microsoft.com/office/drawing/2014/main" id="{25FBC915-A03A-8159-0EAA-964C94359662}"/>
              </a:ext>
            </a:extLst>
          </p:cNvPr>
          <p:cNvSpPr txBox="1"/>
          <p:nvPr/>
        </p:nvSpPr>
        <p:spPr>
          <a:xfrm>
            <a:off x="6401235" y="4867604"/>
            <a:ext cx="1001141" cy="35548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Facility 1</a:t>
            </a:r>
            <a:endParaRPr lang="en-US">
              <a:solidFill>
                <a:schemeClr val="accent1"/>
              </a:solidFill>
            </a:endParaRPr>
          </a:p>
        </p:txBody>
      </p:sp>
      <p:pic>
        <p:nvPicPr>
          <p:cNvPr id="5" name="Graphic 4" descr="Hospital outline">
            <a:extLst>
              <a:ext uri="{FF2B5EF4-FFF2-40B4-BE49-F238E27FC236}">
                <a16:creationId xmlns:a16="http://schemas.microsoft.com/office/drawing/2014/main" id="{6FD14B18-9E9E-DF49-F98A-22F9947901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9636" y="3997177"/>
            <a:ext cx="875531" cy="875531"/>
          </a:xfrm>
          <a:prstGeom prst="rect">
            <a:avLst/>
          </a:prstGeom>
        </p:spPr>
      </p:pic>
      <p:pic>
        <p:nvPicPr>
          <p:cNvPr id="6" name="Graphic 5" descr="Hospital outline">
            <a:extLst>
              <a:ext uri="{FF2B5EF4-FFF2-40B4-BE49-F238E27FC236}">
                <a16:creationId xmlns:a16="http://schemas.microsoft.com/office/drawing/2014/main" id="{E5D2120E-6D31-E2CE-B1E8-6DAC40C812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7276" y="1941006"/>
            <a:ext cx="875531" cy="875531"/>
          </a:xfrm>
          <a:prstGeom prst="rect">
            <a:avLst/>
          </a:prstGeom>
        </p:spPr>
      </p:pic>
      <p:sp>
        <p:nvSpPr>
          <p:cNvPr id="7" name="TextBox 6">
            <a:extLst>
              <a:ext uri="{FF2B5EF4-FFF2-40B4-BE49-F238E27FC236}">
                <a16:creationId xmlns:a16="http://schemas.microsoft.com/office/drawing/2014/main" id="{6D4FAA37-302E-46D0-9677-D20647A2015B}"/>
              </a:ext>
            </a:extLst>
          </p:cNvPr>
          <p:cNvSpPr txBox="1"/>
          <p:nvPr/>
        </p:nvSpPr>
        <p:spPr>
          <a:xfrm>
            <a:off x="7914348" y="4872707"/>
            <a:ext cx="1147477"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Facility 2</a:t>
            </a:r>
            <a:endParaRPr lang="en-US">
              <a:solidFill>
                <a:schemeClr val="accent1"/>
              </a:solidFill>
            </a:endParaRPr>
          </a:p>
        </p:txBody>
      </p:sp>
      <p:cxnSp>
        <p:nvCxnSpPr>
          <p:cNvPr id="9" name="Straight Arrow Connector 8">
            <a:extLst>
              <a:ext uri="{FF2B5EF4-FFF2-40B4-BE49-F238E27FC236}">
                <a16:creationId xmlns:a16="http://schemas.microsoft.com/office/drawing/2014/main" id="{4394412D-E999-9C9A-846D-CADAC70513F7}"/>
              </a:ext>
            </a:extLst>
          </p:cNvPr>
          <p:cNvCxnSpPr>
            <a:stCxn id="3" idx="3"/>
            <a:endCxn id="5" idx="1"/>
          </p:cNvCxnSpPr>
          <p:nvPr/>
        </p:nvCxnSpPr>
        <p:spPr>
          <a:xfrm flipV="1">
            <a:off x="7276768" y="4434942"/>
            <a:ext cx="662868" cy="10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5F52A7A-CAA9-8F57-34B8-C757272B7342}"/>
              </a:ext>
            </a:extLst>
          </p:cNvPr>
          <p:cNvCxnSpPr>
            <a:stCxn id="3" idx="1"/>
            <a:endCxn id="6" idx="3"/>
          </p:cNvCxnSpPr>
          <p:nvPr/>
        </p:nvCxnSpPr>
        <p:spPr>
          <a:xfrm flipH="1" flipV="1">
            <a:off x="2012807" y="2378771"/>
            <a:ext cx="4388430" cy="2066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148591-190A-E521-3EB8-12C285C15E1F}"/>
              </a:ext>
            </a:extLst>
          </p:cNvPr>
          <p:cNvSpPr txBox="1"/>
          <p:nvPr/>
        </p:nvSpPr>
        <p:spPr>
          <a:xfrm>
            <a:off x="7362994" y="4434942"/>
            <a:ext cx="659964"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5 mi</a:t>
            </a:r>
            <a:endParaRPr lang="en-US">
              <a:solidFill>
                <a:schemeClr val="accent1"/>
              </a:solidFill>
            </a:endParaRPr>
          </a:p>
        </p:txBody>
      </p:sp>
      <p:sp>
        <p:nvSpPr>
          <p:cNvPr id="13" name="TextBox 12">
            <a:extLst>
              <a:ext uri="{FF2B5EF4-FFF2-40B4-BE49-F238E27FC236}">
                <a16:creationId xmlns:a16="http://schemas.microsoft.com/office/drawing/2014/main" id="{B8B163A1-9A5D-906C-2F01-665286DC5630}"/>
              </a:ext>
            </a:extLst>
          </p:cNvPr>
          <p:cNvSpPr txBox="1"/>
          <p:nvPr/>
        </p:nvSpPr>
        <p:spPr>
          <a:xfrm>
            <a:off x="4063177" y="2960189"/>
            <a:ext cx="838220"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120 mi</a:t>
            </a:r>
            <a:endParaRPr lang="en-US">
              <a:solidFill>
                <a:schemeClr val="accent1"/>
              </a:solidFill>
            </a:endParaRPr>
          </a:p>
        </p:txBody>
      </p:sp>
      <p:sp>
        <p:nvSpPr>
          <p:cNvPr id="14" name="TextBox 13">
            <a:extLst>
              <a:ext uri="{FF2B5EF4-FFF2-40B4-BE49-F238E27FC236}">
                <a16:creationId xmlns:a16="http://schemas.microsoft.com/office/drawing/2014/main" id="{2CD5B8AC-B86E-FEE4-35B7-508882E16CBA}"/>
              </a:ext>
            </a:extLst>
          </p:cNvPr>
          <p:cNvSpPr txBox="1"/>
          <p:nvPr/>
        </p:nvSpPr>
        <p:spPr>
          <a:xfrm>
            <a:off x="1001303" y="2816537"/>
            <a:ext cx="1147477"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Facility 5</a:t>
            </a:r>
            <a:endParaRPr lang="en-US">
              <a:solidFill>
                <a:schemeClr val="accent1"/>
              </a:solidFill>
            </a:endParaRPr>
          </a:p>
        </p:txBody>
      </p:sp>
      <p:pic>
        <p:nvPicPr>
          <p:cNvPr id="15" name="Graphic 14" descr="Hospital outline">
            <a:extLst>
              <a:ext uri="{FF2B5EF4-FFF2-40B4-BE49-F238E27FC236}">
                <a16:creationId xmlns:a16="http://schemas.microsoft.com/office/drawing/2014/main" id="{04191B5A-1778-6CD9-094E-C9342653AC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7138" y="2084658"/>
            <a:ext cx="875531" cy="875531"/>
          </a:xfrm>
          <a:prstGeom prst="rect">
            <a:avLst/>
          </a:prstGeom>
        </p:spPr>
      </p:pic>
      <p:pic>
        <p:nvPicPr>
          <p:cNvPr id="16" name="Graphic 15" descr="Hospital outline">
            <a:extLst>
              <a:ext uri="{FF2B5EF4-FFF2-40B4-BE49-F238E27FC236}">
                <a16:creationId xmlns:a16="http://schemas.microsoft.com/office/drawing/2014/main" id="{63BAC3D6-7A33-585A-E142-21DE1680B2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4191" y="4904648"/>
            <a:ext cx="875531" cy="875531"/>
          </a:xfrm>
          <a:prstGeom prst="rect">
            <a:avLst/>
          </a:prstGeom>
        </p:spPr>
      </p:pic>
      <p:cxnSp>
        <p:nvCxnSpPr>
          <p:cNvPr id="17" name="Straight Arrow Connector 16">
            <a:extLst>
              <a:ext uri="{FF2B5EF4-FFF2-40B4-BE49-F238E27FC236}">
                <a16:creationId xmlns:a16="http://schemas.microsoft.com/office/drawing/2014/main" id="{65D74624-FB3C-1CED-32B2-74CD769C751C}"/>
              </a:ext>
            </a:extLst>
          </p:cNvPr>
          <p:cNvCxnSpPr>
            <a:cxnSpLocks/>
            <a:stCxn id="3" idx="3"/>
            <a:endCxn id="15" idx="1"/>
          </p:cNvCxnSpPr>
          <p:nvPr/>
        </p:nvCxnSpPr>
        <p:spPr>
          <a:xfrm flipV="1">
            <a:off x="7276768" y="2522424"/>
            <a:ext cx="2050370" cy="1923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5B77AC-C5C9-6E27-2CAB-68FDA6D6F690}"/>
              </a:ext>
            </a:extLst>
          </p:cNvPr>
          <p:cNvCxnSpPr>
            <a:cxnSpLocks/>
            <a:stCxn id="3" idx="1"/>
            <a:endCxn id="16" idx="3"/>
          </p:cNvCxnSpPr>
          <p:nvPr/>
        </p:nvCxnSpPr>
        <p:spPr>
          <a:xfrm flipH="1">
            <a:off x="5229721" y="4445762"/>
            <a:ext cx="1171516" cy="896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5F3CA13-F271-C1D1-6E8F-7E79EE0521B1}"/>
              </a:ext>
            </a:extLst>
          </p:cNvPr>
          <p:cNvSpPr txBox="1"/>
          <p:nvPr/>
        </p:nvSpPr>
        <p:spPr>
          <a:xfrm>
            <a:off x="9191165" y="2960189"/>
            <a:ext cx="1147477"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Facility 4</a:t>
            </a:r>
            <a:endParaRPr lang="en-US">
              <a:solidFill>
                <a:schemeClr val="accent1"/>
              </a:solidFill>
            </a:endParaRPr>
          </a:p>
        </p:txBody>
      </p:sp>
      <p:sp>
        <p:nvSpPr>
          <p:cNvPr id="27" name="TextBox 26">
            <a:extLst>
              <a:ext uri="{FF2B5EF4-FFF2-40B4-BE49-F238E27FC236}">
                <a16:creationId xmlns:a16="http://schemas.microsoft.com/office/drawing/2014/main" id="{474BD146-9656-0EEA-B950-1857F9AD0A2B}"/>
              </a:ext>
            </a:extLst>
          </p:cNvPr>
          <p:cNvSpPr txBox="1"/>
          <p:nvPr/>
        </p:nvSpPr>
        <p:spPr>
          <a:xfrm>
            <a:off x="5264544" y="4498388"/>
            <a:ext cx="779350"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20 mi</a:t>
            </a:r>
            <a:endParaRPr lang="en-US">
              <a:solidFill>
                <a:schemeClr val="accent1"/>
              </a:solidFill>
            </a:endParaRPr>
          </a:p>
        </p:txBody>
      </p:sp>
      <p:sp>
        <p:nvSpPr>
          <p:cNvPr id="37" name="TextBox 36">
            <a:extLst>
              <a:ext uri="{FF2B5EF4-FFF2-40B4-BE49-F238E27FC236}">
                <a16:creationId xmlns:a16="http://schemas.microsoft.com/office/drawing/2014/main" id="{ACE9F3D8-2F4F-666E-EFBE-1347E93BB852}"/>
              </a:ext>
            </a:extLst>
          </p:cNvPr>
          <p:cNvSpPr txBox="1"/>
          <p:nvPr/>
        </p:nvSpPr>
        <p:spPr>
          <a:xfrm>
            <a:off x="7789985" y="2952944"/>
            <a:ext cx="779350" cy="353632"/>
          </a:xfrm>
          <a:prstGeom prst="rect">
            <a:avLst/>
          </a:prstGeom>
          <a:noFill/>
        </p:spPr>
        <p:txBody>
          <a:bodyPr wrap="square" rtlCol="0">
            <a:spAutoFit/>
          </a:bodyPr>
          <a:lstStyle/>
          <a:p>
            <a:pPr defTabSz="868680">
              <a:spcAft>
                <a:spcPts val="600"/>
              </a:spcAft>
            </a:pPr>
            <a:r>
              <a:rPr lang="en-US" sz="1710" kern="1200">
                <a:solidFill>
                  <a:schemeClr val="accent1"/>
                </a:solidFill>
                <a:latin typeface="+mn-lt"/>
                <a:ea typeface="+mn-ea"/>
                <a:cs typeface="+mn-cs"/>
              </a:rPr>
              <a:t>40 mi</a:t>
            </a:r>
            <a:endParaRPr lang="en-US">
              <a:solidFill>
                <a:schemeClr val="accent1"/>
              </a:solidFill>
            </a:endParaRPr>
          </a:p>
        </p:txBody>
      </p:sp>
    </p:spTree>
    <p:extLst>
      <p:ext uri="{BB962C8B-B14F-4D97-AF65-F5344CB8AC3E}">
        <p14:creationId xmlns:p14="http://schemas.microsoft.com/office/powerpoint/2010/main" val="52219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404B-7F91-20A6-0EE9-9AF0E2183751}"/>
              </a:ext>
            </a:extLst>
          </p:cNvPr>
          <p:cNvSpPr>
            <a:spLocks noGrp="1"/>
          </p:cNvSpPr>
          <p:nvPr>
            <p:ph type="title"/>
          </p:nvPr>
        </p:nvSpPr>
        <p:spPr/>
        <p:txBody>
          <a:bodyPr/>
          <a:lstStyle/>
          <a:p>
            <a:r>
              <a:rPr lang="en-US"/>
              <a:t>Application Comparisons</a:t>
            </a:r>
            <a:br>
              <a:rPr lang="en-US"/>
            </a:br>
            <a:r>
              <a:rPr lang="en-US" sz="2400"/>
              <a:t>Five locations seeking accreditation – 4-year accreditation</a:t>
            </a:r>
          </a:p>
        </p:txBody>
      </p:sp>
      <p:graphicFrame>
        <p:nvGraphicFramePr>
          <p:cNvPr id="5" name="Table 5">
            <a:extLst>
              <a:ext uri="{FF2B5EF4-FFF2-40B4-BE49-F238E27FC236}">
                <a16:creationId xmlns:a16="http://schemas.microsoft.com/office/drawing/2014/main" id="{540A9527-DE84-9D8A-DAFE-BE3E7F705211}"/>
              </a:ext>
            </a:extLst>
          </p:cNvPr>
          <p:cNvGraphicFramePr>
            <a:graphicFrameLocks noGrp="1"/>
          </p:cNvGraphicFramePr>
          <p:nvPr>
            <p:ph idx="1"/>
            <p:extLst>
              <p:ext uri="{D42A27DB-BD31-4B8C-83A1-F6EECF244321}">
                <p14:modId xmlns:p14="http://schemas.microsoft.com/office/powerpoint/2010/main" val="29162210"/>
              </p:ext>
            </p:extLst>
          </p:nvPr>
        </p:nvGraphicFramePr>
        <p:xfrm>
          <a:off x="838200" y="1854893"/>
          <a:ext cx="6540062" cy="3630352"/>
        </p:xfrm>
        <a:graphic>
          <a:graphicData uri="http://schemas.openxmlformats.org/drawingml/2006/table">
            <a:tbl>
              <a:tblPr firstRow="1" bandRow="1">
                <a:tableStyleId>{5C22544A-7EE6-4342-B048-85BDC9FD1C3A}</a:tableStyleId>
              </a:tblPr>
              <a:tblGrid>
                <a:gridCol w="1663424">
                  <a:extLst>
                    <a:ext uri="{9D8B030D-6E8A-4147-A177-3AD203B41FA5}">
                      <a16:colId xmlns:a16="http://schemas.microsoft.com/office/drawing/2014/main" val="3381669356"/>
                    </a:ext>
                  </a:extLst>
                </a:gridCol>
                <a:gridCol w="1693274">
                  <a:extLst>
                    <a:ext uri="{9D8B030D-6E8A-4147-A177-3AD203B41FA5}">
                      <a16:colId xmlns:a16="http://schemas.microsoft.com/office/drawing/2014/main" val="3773297789"/>
                    </a:ext>
                  </a:extLst>
                </a:gridCol>
                <a:gridCol w="1714983">
                  <a:extLst>
                    <a:ext uri="{9D8B030D-6E8A-4147-A177-3AD203B41FA5}">
                      <a16:colId xmlns:a16="http://schemas.microsoft.com/office/drawing/2014/main" val="3211340637"/>
                    </a:ext>
                  </a:extLst>
                </a:gridCol>
                <a:gridCol w="1468381">
                  <a:extLst>
                    <a:ext uri="{9D8B030D-6E8A-4147-A177-3AD203B41FA5}">
                      <a16:colId xmlns:a16="http://schemas.microsoft.com/office/drawing/2014/main" val="2871451440"/>
                    </a:ext>
                  </a:extLst>
                </a:gridCol>
              </a:tblGrid>
              <a:tr h="826192">
                <a:tc gridSpan="4">
                  <a:txBody>
                    <a:bodyPr/>
                    <a:lstStyle/>
                    <a:p>
                      <a:r>
                        <a:rPr lang="en-US" sz="3200"/>
                        <a:t>Application</a:t>
                      </a:r>
                      <a:endParaRPr lang="en-US"/>
                    </a:p>
                  </a:txBody>
                  <a:tcPr/>
                </a:tc>
                <a:tc hMerge="1">
                  <a:txBody>
                    <a:bodyPr/>
                    <a:lstStyle/>
                    <a:p>
                      <a:r>
                        <a:rPr lang="en-US" sz="3200"/>
                        <a:t>Application</a:t>
                      </a:r>
                      <a:endParaRPr lang="en-US"/>
                    </a:p>
                  </a:txBody>
                  <a:tcPr/>
                </a:tc>
                <a:tc hMerge="1">
                  <a:txBody>
                    <a:bodyPr/>
                    <a:lstStyle/>
                    <a:p>
                      <a:pPr algn="ctr"/>
                      <a:endParaRPr lang="en-US" sz="3200"/>
                    </a:p>
                  </a:txBody>
                  <a:tcPr/>
                </a:tc>
                <a:tc hMerge="1">
                  <a:txBody>
                    <a:bodyPr/>
                    <a:lstStyle/>
                    <a:p>
                      <a:pPr algn="ctr"/>
                      <a:endParaRPr lang="en-US" sz="3200"/>
                    </a:p>
                  </a:txBody>
                  <a:tcPr/>
                </a:tc>
                <a:extLst>
                  <a:ext uri="{0D108BD9-81ED-4DB2-BD59-A6C34878D82A}">
                    <a16:rowId xmlns:a16="http://schemas.microsoft.com/office/drawing/2014/main" val="3379947443"/>
                  </a:ext>
                </a:extLst>
              </a:tr>
              <a:tr h="370840">
                <a:tc>
                  <a:txBody>
                    <a:bodyPr/>
                    <a:lstStyle/>
                    <a:p>
                      <a:r>
                        <a:rPr lang="en-US"/>
                        <a:t>Location</a:t>
                      </a:r>
                    </a:p>
                  </a:txBody>
                  <a:tcPr>
                    <a:solidFill>
                      <a:schemeClr val="tx2">
                        <a:lumMod val="60000"/>
                        <a:lumOff val="40000"/>
                      </a:schemeClr>
                    </a:solidFill>
                  </a:tcPr>
                </a:tc>
                <a:tc>
                  <a:txBody>
                    <a:bodyPr/>
                    <a:lstStyle/>
                    <a:p>
                      <a:r>
                        <a:rPr lang="en-US"/>
                        <a:t>APEx</a:t>
                      </a:r>
                    </a:p>
                  </a:txBody>
                  <a:tcPr>
                    <a:solidFill>
                      <a:schemeClr val="tx2">
                        <a:lumMod val="60000"/>
                        <a:lumOff val="40000"/>
                      </a:schemeClr>
                    </a:solidFill>
                  </a:tcPr>
                </a:tc>
                <a:tc>
                  <a:txBody>
                    <a:bodyPr/>
                    <a:lstStyle/>
                    <a:p>
                      <a:r>
                        <a:rPr lang="en-US"/>
                        <a:t>ACRO</a:t>
                      </a:r>
                    </a:p>
                  </a:txBody>
                  <a:tcPr>
                    <a:solidFill>
                      <a:schemeClr val="tx2">
                        <a:lumMod val="60000"/>
                        <a:lumOff val="40000"/>
                      </a:schemeClr>
                    </a:solidFill>
                  </a:tcPr>
                </a:tc>
                <a:tc>
                  <a:txBody>
                    <a:bodyPr/>
                    <a:lstStyle/>
                    <a:p>
                      <a:r>
                        <a:rPr lang="en-US"/>
                        <a:t>ACR</a:t>
                      </a:r>
                    </a:p>
                  </a:txBody>
                  <a:tcPr>
                    <a:solidFill>
                      <a:schemeClr val="tx2">
                        <a:lumMod val="60000"/>
                        <a:lumOff val="40000"/>
                      </a:schemeClr>
                    </a:solidFill>
                  </a:tcPr>
                </a:tc>
                <a:extLst>
                  <a:ext uri="{0D108BD9-81ED-4DB2-BD59-A6C34878D82A}">
                    <a16:rowId xmlns:a16="http://schemas.microsoft.com/office/drawing/2014/main" val="1351819680"/>
                  </a:ext>
                </a:extLst>
              </a:tr>
              <a:tr h="370840">
                <a:tc>
                  <a:txBody>
                    <a:bodyPr/>
                    <a:lstStyle/>
                    <a:p>
                      <a:r>
                        <a:rPr lang="en-US"/>
                        <a:t>Facility 1</a:t>
                      </a:r>
                    </a:p>
                  </a:txBody>
                  <a:tcPr/>
                </a:tc>
                <a:tc>
                  <a:txBody>
                    <a:bodyPr/>
                    <a:lstStyle/>
                    <a:p>
                      <a:r>
                        <a:rPr lang="en-US"/>
                        <a:t>$13,000</a:t>
                      </a:r>
                    </a:p>
                  </a:txBody>
                  <a:tcPr/>
                </a:tc>
                <a:tc>
                  <a:txBody>
                    <a:bodyPr/>
                    <a:lstStyle/>
                    <a:p>
                      <a:pPr algn="l"/>
                      <a:r>
                        <a:rPr lang="en-US"/>
                        <a:t>$12,000</a:t>
                      </a:r>
                    </a:p>
                  </a:txBody>
                  <a:tcPr/>
                </a:tc>
                <a:tc>
                  <a:txBody>
                    <a:bodyPr/>
                    <a:lstStyle/>
                    <a:p>
                      <a:pPr algn="l"/>
                      <a:r>
                        <a:rPr lang="en-US"/>
                        <a:t>N/A</a:t>
                      </a:r>
                    </a:p>
                  </a:txBody>
                  <a:tcPr/>
                </a:tc>
                <a:extLst>
                  <a:ext uri="{0D108BD9-81ED-4DB2-BD59-A6C34878D82A}">
                    <a16:rowId xmlns:a16="http://schemas.microsoft.com/office/drawing/2014/main" val="931819175"/>
                  </a:ext>
                </a:extLst>
              </a:tr>
              <a:tr h="370840">
                <a:tc>
                  <a:txBody>
                    <a:bodyPr/>
                    <a:lstStyle/>
                    <a:p>
                      <a:r>
                        <a:rPr lang="en-US"/>
                        <a:t>Facility 2</a:t>
                      </a:r>
                    </a:p>
                  </a:txBody>
                  <a:tcPr/>
                </a:tc>
                <a:tc>
                  <a:txBody>
                    <a:bodyPr/>
                    <a:lstStyle/>
                    <a:p>
                      <a:r>
                        <a:rPr lang="en-US"/>
                        <a:t>$4,000</a:t>
                      </a:r>
                    </a:p>
                  </a:txBody>
                  <a:tcPr/>
                </a:tc>
                <a:tc>
                  <a:txBody>
                    <a:bodyPr/>
                    <a:lstStyle/>
                    <a:p>
                      <a:pPr algn="l"/>
                      <a:r>
                        <a:rPr lang="en-US"/>
                        <a:t>$4,500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a:t>
                      </a:r>
                    </a:p>
                  </a:txBody>
                  <a:tcPr/>
                </a:tc>
                <a:extLst>
                  <a:ext uri="{0D108BD9-81ED-4DB2-BD59-A6C34878D82A}">
                    <a16:rowId xmlns:a16="http://schemas.microsoft.com/office/drawing/2014/main" val="2570710634"/>
                  </a:ext>
                </a:extLst>
              </a:tr>
              <a:tr h="370840">
                <a:tc>
                  <a:txBody>
                    <a:bodyPr/>
                    <a:lstStyle/>
                    <a:p>
                      <a:r>
                        <a:rPr lang="en-US"/>
                        <a:t>Facility 3</a:t>
                      </a:r>
                    </a:p>
                  </a:txBody>
                  <a:tcPr/>
                </a:tc>
                <a:tc>
                  <a:txBody>
                    <a:bodyPr/>
                    <a:lstStyle/>
                    <a:p>
                      <a:r>
                        <a:rPr lang="en-US"/>
                        <a:t>$4,000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a:t>
                      </a:r>
                    </a:p>
                  </a:txBody>
                  <a:tcPr/>
                </a:tc>
                <a:extLst>
                  <a:ext uri="{0D108BD9-81ED-4DB2-BD59-A6C34878D82A}">
                    <a16:rowId xmlns:a16="http://schemas.microsoft.com/office/drawing/2014/main" val="2916084902"/>
                  </a:ext>
                </a:extLst>
              </a:tr>
              <a:tr h="370840">
                <a:tc>
                  <a:txBody>
                    <a:bodyPr/>
                    <a:lstStyle/>
                    <a:p>
                      <a:r>
                        <a:rPr lang="en-US"/>
                        <a:t>Facility 4</a:t>
                      </a:r>
                    </a:p>
                  </a:txBody>
                  <a:tcPr/>
                </a:tc>
                <a:tc>
                  <a:txBody>
                    <a:bodyPr/>
                    <a:lstStyle/>
                    <a:p>
                      <a:r>
                        <a:rPr lang="en-US"/>
                        <a:t>$4,000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a:t>
                      </a:r>
                    </a:p>
                  </a:txBody>
                  <a:tcPr/>
                </a:tc>
                <a:extLst>
                  <a:ext uri="{0D108BD9-81ED-4DB2-BD59-A6C34878D82A}">
                    <a16:rowId xmlns:a16="http://schemas.microsoft.com/office/drawing/2014/main" val="1937480934"/>
                  </a:ext>
                </a:extLst>
              </a:tr>
              <a:tr h="370840">
                <a:tc>
                  <a:txBody>
                    <a:bodyPr/>
                    <a:lstStyle/>
                    <a:p>
                      <a:r>
                        <a:rPr lang="en-US"/>
                        <a:t>Facility 5</a:t>
                      </a:r>
                    </a:p>
                  </a:txBody>
                  <a:tcPr/>
                </a:tc>
                <a:tc>
                  <a:txBody>
                    <a:bodyPr/>
                    <a:lstStyle/>
                    <a:p>
                      <a:r>
                        <a:rPr lang="en-US"/>
                        <a:t>$7,000*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a:t>
                      </a:r>
                    </a:p>
                  </a:txBody>
                  <a:tcPr/>
                </a:tc>
                <a:extLst>
                  <a:ext uri="{0D108BD9-81ED-4DB2-BD59-A6C34878D82A}">
                    <a16:rowId xmlns:a16="http://schemas.microsoft.com/office/drawing/2014/main" val="2966270108"/>
                  </a:ext>
                </a:extLst>
              </a:tr>
              <a:tr h="370840">
                <a:tc>
                  <a:txBody>
                    <a:bodyPr/>
                    <a:lstStyle/>
                    <a:p>
                      <a:endParaRPr lang="en-US" sz="3200">
                        <a:solidFill>
                          <a:srgbClr val="00B050"/>
                        </a:solidFill>
                      </a:endParaRPr>
                    </a:p>
                  </a:txBody>
                  <a:tcPr/>
                </a:tc>
                <a:tc>
                  <a:txBody>
                    <a:bodyPr/>
                    <a:lstStyle/>
                    <a:p>
                      <a:r>
                        <a:rPr lang="en-US" sz="3200">
                          <a:solidFill>
                            <a:srgbClr val="00B050"/>
                          </a:solidFill>
                        </a:rPr>
                        <a:t>$32,000</a:t>
                      </a:r>
                      <a:endParaRPr lang="en-US"/>
                    </a:p>
                  </a:txBody>
                  <a:tcPr/>
                </a:tc>
                <a:tc>
                  <a:txBody>
                    <a:bodyPr/>
                    <a:lstStyle/>
                    <a:p>
                      <a:r>
                        <a:rPr lang="en-US" sz="3200">
                          <a:solidFill>
                            <a:srgbClr val="FF0000"/>
                          </a:solidFill>
                        </a:rPr>
                        <a:t>$63,000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FF0000"/>
                          </a:solidFill>
                        </a:rPr>
                        <a:t>N/A</a:t>
                      </a:r>
                    </a:p>
                  </a:txBody>
                  <a:tcPr/>
                </a:tc>
                <a:extLst>
                  <a:ext uri="{0D108BD9-81ED-4DB2-BD59-A6C34878D82A}">
                    <a16:rowId xmlns:a16="http://schemas.microsoft.com/office/drawing/2014/main" val="1169142578"/>
                  </a:ext>
                </a:extLst>
              </a:tr>
            </a:tbl>
          </a:graphicData>
        </a:graphic>
      </p:graphicFrame>
      <p:sp>
        <p:nvSpPr>
          <p:cNvPr id="3" name="TextBox 2">
            <a:extLst>
              <a:ext uri="{FF2B5EF4-FFF2-40B4-BE49-F238E27FC236}">
                <a16:creationId xmlns:a16="http://schemas.microsoft.com/office/drawing/2014/main" id="{AA33CA3B-F146-D0FA-E603-D317B9D98F8F}"/>
              </a:ext>
            </a:extLst>
          </p:cNvPr>
          <p:cNvSpPr txBox="1"/>
          <p:nvPr/>
        </p:nvSpPr>
        <p:spPr>
          <a:xfrm>
            <a:off x="8001000" y="2715872"/>
            <a:ext cx="3640282" cy="2862322"/>
          </a:xfrm>
          <a:prstGeom prst="rect">
            <a:avLst/>
          </a:prstGeom>
          <a:noFill/>
        </p:spPr>
        <p:txBody>
          <a:bodyPr wrap="square" lIns="91440" tIns="45720" rIns="91440" bIns="45720" rtlCol="0" anchor="t">
            <a:spAutoFit/>
          </a:bodyPr>
          <a:lstStyle/>
          <a:p>
            <a:r>
              <a:rPr lang="en-US" dirty="0" err="1"/>
              <a:t>APEx</a:t>
            </a:r>
            <a:r>
              <a:rPr lang="en-US" dirty="0"/>
              <a:t> allows up to </a:t>
            </a:r>
            <a:r>
              <a:rPr lang="en-US" b="1" dirty="0"/>
              <a:t>10 satellites </a:t>
            </a:r>
            <a:r>
              <a:rPr lang="en-US" dirty="0"/>
              <a:t>per application within 50 - 150 miles. An additional distance fee may be applied.</a:t>
            </a:r>
          </a:p>
          <a:p>
            <a:endParaRPr lang="en-US"/>
          </a:p>
          <a:p>
            <a:r>
              <a:rPr lang="en-US" dirty="0"/>
              <a:t>ACRO only allows </a:t>
            </a:r>
            <a:r>
              <a:rPr lang="en-US" b="1" dirty="0"/>
              <a:t>two satellites </a:t>
            </a:r>
            <a:r>
              <a:rPr lang="en-US" dirty="0"/>
              <a:t>within 50 miles per application.</a:t>
            </a:r>
            <a:endParaRPr lang="en-US" dirty="0">
              <a:cs typeface="Calibri"/>
            </a:endParaRPr>
          </a:p>
          <a:p>
            <a:endParaRPr lang="en-US"/>
          </a:p>
          <a:p>
            <a:r>
              <a:rPr lang="en-US" dirty="0"/>
              <a:t>ACR does not offer 4-year accreditation</a:t>
            </a:r>
            <a:endParaRPr lang="en-US" dirty="0">
              <a:cs typeface="Calibri"/>
            </a:endParaRPr>
          </a:p>
        </p:txBody>
      </p:sp>
      <p:sp>
        <p:nvSpPr>
          <p:cNvPr id="4" name="TextBox 3">
            <a:extLst>
              <a:ext uri="{FF2B5EF4-FFF2-40B4-BE49-F238E27FC236}">
                <a16:creationId xmlns:a16="http://schemas.microsoft.com/office/drawing/2014/main" id="{BE6BD8AA-05F5-397A-F476-83C124A4FF0F}"/>
              </a:ext>
            </a:extLst>
          </p:cNvPr>
          <p:cNvSpPr txBox="1"/>
          <p:nvPr/>
        </p:nvSpPr>
        <p:spPr>
          <a:xfrm>
            <a:off x="2470360" y="5649450"/>
            <a:ext cx="2092309" cy="276999"/>
          </a:xfrm>
          <a:prstGeom prst="rect">
            <a:avLst/>
          </a:prstGeom>
          <a:noFill/>
        </p:spPr>
        <p:txBody>
          <a:bodyPr wrap="square" rtlCol="0">
            <a:spAutoFit/>
          </a:bodyPr>
          <a:lstStyle/>
          <a:p>
            <a:r>
              <a:rPr lang="en-US" sz="1200"/>
              <a:t>* $3,000 distance fee included</a:t>
            </a:r>
          </a:p>
        </p:txBody>
      </p:sp>
    </p:spTree>
    <p:extLst>
      <p:ext uri="{BB962C8B-B14F-4D97-AF65-F5344CB8AC3E}">
        <p14:creationId xmlns:p14="http://schemas.microsoft.com/office/powerpoint/2010/main" val="221726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404B-7F91-20A6-0EE9-9AF0E2183751}"/>
              </a:ext>
            </a:extLst>
          </p:cNvPr>
          <p:cNvSpPr>
            <a:spLocks noGrp="1"/>
          </p:cNvSpPr>
          <p:nvPr>
            <p:ph type="title"/>
          </p:nvPr>
        </p:nvSpPr>
        <p:spPr/>
        <p:txBody>
          <a:bodyPr/>
          <a:lstStyle/>
          <a:p>
            <a:r>
              <a:rPr lang="en-US"/>
              <a:t>Application Comparisons</a:t>
            </a:r>
            <a:br>
              <a:rPr lang="en-US"/>
            </a:br>
            <a:r>
              <a:rPr lang="en-US" sz="2400"/>
              <a:t>Five locations seeking accreditation – 3-year accreditation</a:t>
            </a:r>
          </a:p>
        </p:txBody>
      </p:sp>
      <p:graphicFrame>
        <p:nvGraphicFramePr>
          <p:cNvPr id="5" name="Table 5">
            <a:extLst>
              <a:ext uri="{FF2B5EF4-FFF2-40B4-BE49-F238E27FC236}">
                <a16:creationId xmlns:a16="http://schemas.microsoft.com/office/drawing/2014/main" id="{540A9527-DE84-9D8A-DAFE-BE3E7F705211}"/>
              </a:ext>
            </a:extLst>
          </p:cNvPr>
          <p:cNvGraphicFramePr>
            <a:graphicFrameLocks noGrp="1"/>
          </p:cNvGraphicFramePr>
          <p:nvPr>
            <p:ph idx="1"/>
            <p:extLst>
              <p:ext uri="{D42A27DB-BD31-4B8C-83A1-F6EECF244321}">
                <p14:modId xmlns:p14="http://schemas.microsoft.com/office/powerpoint/2010/main" val="293851997"/>
              </p:ext>
            </p:extLst>
          </p:nvPr>
        </p:nvGraphicFramePr>
        <p:xfrm>
          <a:off x="838200" y="1854893"/>
          <a:ext cx="6571593" cy="3630352"/>
        </p:xfrm>
        <a:graphic>
          <a:graphicData uri="http://schemas.openxmlformats.org/drawingml/2006/table">
            <a:tbl>
              <a:tblPr firstRow="1" bandRow="1">
                <a:tableStyleId>{5C22544A-7EE6-4342-B048-85BDC9FD1C3A}</a:tableStyleId>
              </a:tblPr>
              <a:tblGrid>
                <a:gridCol w="1631731">
                  <a:extLst>
                    <a:ext uri="{9D8B030D-6E8A-4147-A177-3AD203B41FA5}">
                      <a16:colId xmlns:a16="http://schemas.microsoft.com/office/drawing/2014/main" val="3381669356"/>
                    </a:ext>
                  </a:extLst>
                </a:gridCol>
                <a:gridCol w="1608083">
                  <a:extLst>
                    <a:ext uri="{9D8B030D-6E8A-4147-A177-3AD203B41FA5}">
                      <a16:colId xmlns:a16="http://schemas.microsoft.com/office/drawing/2014/main" val="3773297789"/>
                    </a:ext>
                  </a:extLst>
                </a:gridCol>
                <a:gridCol w="1702676">
                  <a:extLst>
                    <a:ext uri="{9D8B030D-6E8A-4147-A177-3AD203B41FA5}">
                      <a16:colId xmlns:a16="http://schemas.microsoft.com/office/drawing/2014/main" val="3211340637"/>
                    </a:ext>
                  </a:extLst>
                </a:gridCol>
                <a:gridCol w="1629103">
                  <a:extLst>
                    <a:ext uri="{9D8B030D-6E8A-4147-A177-3AD203B41FA5}">
                      <a16:colId xmlns:a16="http://schemas.microsoft.com/office/drawing/2014/main" val="2871451440"/>
                    </a:ext>
                  </a:extLst>
                </a:gridCol>
              </a:tblGrid>
              <a:tr h="826192">
                <a:tc gridSpan="4">
                  <a:txBody>
                    <a:bodyPr/>
                    <a:lstStyle/>
                    <a:p>
                      <a:r>
                        <a:rPr lang="en-US" sz="3200"/>
                        <a:t>Application</a:t>
                      </a:r>
                      <a:endParaRPr lang="en-US"/>
                    </a:p>
                  </a:txBody>
                  <a:tcPr/>
                </a:tc>
                <a:tc hMerge="1">
                  <a:txBody>
                    <a:bodyPr/>
                    <a:lstStyle/>
                    <a:p>
                      <a:r>
                        <a:rPr lang="en-US" sz="3200"/>
                        <a:t>Application</a:t>
                      </a:r>
                      <a:endParaRPr lang="en-US"/>
                    </a:p>
                  </a:txBody>
                  <a:tcPr/>
                </a:tc>
                <a:tc hMerge="1">
                  <a:txBody>
                    <a:bodyPr/>
                    <a:lstStyle/>
                    <a:p>
                      <a:pPr algn="ctr"/>
                      <a:endParaRPr lang="en-US" sz="3200"/>
                    </a:p>
                  </a:txBody>
                  <a:tcPr/>
                </a:tc>
                <a:tc hMerge="1">
                  <a:txBody>
                    <a:bodyPr/>
                    <a:lstStyle/>
                    <a:p>
                      <a:pPr algn="ctr"/>
                      <a:endParaRPr lang="en-US" sz="3200"/>
                    </a:p>
                  </a:txBody>
                  <a:tcPr/>
                </a:tc>
                <a:extLst>
                  <a:ext uri="{0D108BD9-81ED-4DB2-BD59-A6C34878D82A}">
                    <a16:rowId xmlns:a16="http://schemas.microsoft.com/office/drawing/2014/main" val="3379947443"/>
                  </a:ext>
                </a:extLst>
              </a:tr>
              <a:tr h="370840">
                <a:tc>
                  <a:txBody>
                    <a:bodyPr/>
                    <a:lstStyle/>
                    <a:p>
                      <a:r>
                        <a:rPr lang="en-US"/>
                        <a:t>Location</a:t>
                      </a:r>
                    </a:p>
                  </a:txBody>
                  <a:tcPr>
                    <a:solidFill>
                      <a:schemeClr val="tx2">
                        <a:lumMod val="60000"/>
                        <a:lumOff val="40000"/>
                      </a:schemeClr>
                    </a:solidFill>
                  </a:tcPr>
                </a:tc>
                <a:tc>
                  <a:txBody>
                    <a:bodyPr/>
                    <a:lstStyle/>
                    <a:p>
                      <a:r>
                        <a:rPr lang="en-US"/>
                        <a:t>APEx</a:t>
                      </a:r>
                    </a:p>
                  </a:txBody>
                  <a:tcPr>
                    <a:solidFill>
                      <a:schemeClr val="tx2">
                        <a:lumMod val="60000"/>
                        <a:lumOff val="40000"/>
                      </a:schemeClr>
                    </a:solidFill>
                  </a:tcPr>
                </a:tc>
                <a:tc>
                  <a:txBody>
                    <a:bodyPr/>
                    <a:lstStyle/>
                    <a:p>
                      <a:r>
                        <a:rPr lang="en-US"/>
                        <a:t>ACRO</a:t>
                      </a:r>
                    </a:p>
                  </a:txBody>
                  <a:tcPr>
                    <a:solidFill>
                      <a:schemeClr val="tx2">
                        <a:lumMod val="60000"/>
                        <a:lumOff val="40000"/>
                      </a:schemeClr>
                    </a:solidFill>
                  </a:tcPr>
                </a:tc>
                <a:tc>
                  <a:txBody>
                    <a:bodyPr/>
                    <a:lstStyle/>
                    <a:p>
                      <a:r>
                        <a:rPr lang="en-US"/>
                        <a:t>ACR</a:t>
                      </a:r>
                    </a:p>
                  </a:txBody>
                  <a:tcPr>
                    <a:solidFill>
                      <a:schemeClr val="tx2">
                        <a:lumMod val="60000"/>
                        <a:lumOff val="40000"/>
                      </a:schemeClr>
                    </a:solidFill>
                  </a:tcPr>
                </a:tc>
                <a:extLst>
                  <a:ext uri="{0D108BD9-81ED-4DB2-BD59-A6C34878D82A}">
                    <a16:rowId xmlns:a16="http://schemas.microsoft.com/office/drawing/2014/main" val="1351819680"/>
                  </a:ext>
                </a:extLst>
              </a:tr>
              <a:tr h="370840">
                <a:tc>
                  <a:txBody>
                    <a:bodyPr/>
                    <a:lstStyle/>
                    <a:p>
                      <a:r>
                        <a:rPr lang="en-US"/>
                        <a:t>Facility 1</a:t>
                      </a:r>
                    </a:p>
                  </a:txBody>
                  <a:tcPr/>
                </a:tc>
                <a:tc>
                  <a:txBody>
                    <a:bodyPr/>
                    <a:lstStyle/>
                    <a:p>
                      <a:pPr algn="l"/>
                      <a:r>
                        <a:rPr lang="en-US"/>
                        <a:t>$9,500</a:t>
                      </a:r>
                    </a:p>
                  </a:txBody>
                  <a:tcPr/>
                </a:tc>
                <a:tc>
                  <a:txBody>
                    <a:bodyPr/>
                    <a:lstStyle/>
                    <a:p>
                      <a:pPr algn="l"/>
                      <a:r>
                        <a:rPr lang="en-US"/>
                        <a:t>$9,000</a:t>
                      </a:r>
                    </a:p>
                  </a:txBody>
                  <a:tcPr/>
                </a:tc>
                <a:tc>
                  <a:txBody>
                    <a:bodyPr/>
                    <a:lstStyle/>
                    <a:p>
                      <a:r>
                        <a:rPr lang="en-US"/>
                        <a:t>$9,500</a:t>
                      </a:r>
                    </a:p>
                  </a:txBody>
                  <a:tcPr/>
                </a:tc>
                <a:extLst>
                  <a:ext uri="{0D108BD9-81ED-4DB2-BD59-A6C34878D82A}">
                    <a16:rowId xmlns:a16="http://schemas.microsoft.com/office/drawing/2014/main" val="931819175"/>
                  </a:ext>
                </a:extLst>
              </a:tr>
              <a:tr h="370840">
                <a:tc>
                  <a:txBody>
                    <a:bodyPr/>
                    <a:lstStyle/>
                    <a:p>
                      <a:r>
                        <a:rPr lang="en-US"/>
                        <a:t>Facility 2</a:t>
                      </a:r>
                    </a:p>
                  </a:txBody>
                  <a:tcPr/>
                </a:tc>
                <a:tc>
                  <a:txBody>
                    <a:bodyPr/>
                    <a:lstStyle/>
                    <a:p>
                      <a:pPr algn="l"/>
                      <a:r>
                        <a:rPr lang="en-US"/>
                        <a:t>$3,000</a:t>
                      </a:r>
                    </a:p>
                  </a:txBody>
                  <a:tcPr/>
                </a:tc>
                <a:tc>
                  <a:txBody>
                    <a:bodyPr/>
                    <a:lstStyle/>
                    <a:p>
                      <a:pPr algn="l"/>
                      <a:r>
                        <a:rPr lang="en-US"/>
                        <a:t>$3,500</a:t>
                      </a:r>
                    </a:p>
                  </a:txBody>
                  <a:tcPr/>
                </a:tc>
                <a:tc>
                  <a:txBody>
                    <a:bodyPr/>
                    <a:lstStyle/>
                    <a:p>
                      <a:r>
                        <a:rPr lang="en-US"/>
                        <a:t>$3,000</a:t>
                      </a:r>
                    </a:p>
                  </a:txBody>
                  <a:tcPr/>
                </a:tc>
                <a:extLst>
                  <a:ext uri="{0D108BD9-81ED-4DB2-BD59-A6C34878D82A}">
                    <a16:rowId xmlns:a16="http://schemas.microsoft.com/office/drawing/2014/main" val="2570710634"/>
                  </a:ext>
                </a:extLst>
              </a:tr>
              <a:tr h="370840">
                <a:tc>
                  <a:txBody>
                    <a:bodyPr/>
                    <a:lstStyle/>
                    <a:p>
                      <a:r>
                        <a:rPr lang="en-US"/>
                        <a:t>Facility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$3,000</a:t>
                      </a:r>
                    </a:p>
                  </a:txBody>
                  <a:tcPr/>
                </a:tc>
                <a:extLst>
                  <a:ext uri="{0D108BD9-81ED-4DB2-BD59-A6C34878D82A}">
                    <a16:rowId xmlns:a16="http://schemas.microsoft.com/office/drawing/2014/main" val="2916084902"/>
                  </a:ext>
                </a:extLst>
              </a:tr>
              <a:tr h="370840">
                <a:tc>
                  <a:txBody>
                    <a:bodyPr/>
                    <a:lstStyle/>
                    <a:p>
                      <a:r>
                        <a:rPr lang="en-US"/>
                        <a:t>Facility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$3,000</a:t>
                      </a:r>
                    </a:p>
                  </a:txBody>
                  <a:tcPr/>
                </a:tc>
                <a:extLst>
                  <a:ext uri="{0D108BD9-81ED-4DB2-BD59-A6C34878D82A}">
                    <a16:rowId xmlns:a16="http://schemas.microsoft.com/office/drawing/2014/main" val="1937480934"/>
                  </a:ext>
                </a:extLst>
              </a:tr>
              <a:tr h="370840">
                <a:tc>
                  <a:txBody>
                    <a:bodyPr/>
                    <a:lstStyle/>
                    <a:p>
                      <a:r>
                        <a:rPr lang="en-US"/>
                        <a:t>Facility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$6,000*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$9,500</a:t>
                      </a:r>
                    </a:p>
                  </a:txBody>
                  <a:tcPr/>
                </a:tc>
                <a:extLst>
                  <a:ext uri="{0D108BD9-81ED-4DB2-BD59-A6C34878D82A}">
                    <a16:rowId xmlns:a16="http://schemas.microsoft.com/office/drawing/2014/main" val="2966270108"/>
                  </a:ext>
                </a:extLst>
              </a:tr>
              <a:tr h="370840">
                <a:tc>
                  <a:txBody>
                    <a:bodyPr/>
                    <a:lstStyle/>
                    <a:p>
                      <a:endParaRPr lang="en-US" sz="3200">
                        <a:solidFill>
                          <a:srgbClr val="00B050"/>
                        </a:solidFill>
                      </a:endParaRPr>
                    </a:p>
                  </a:txBody>
                  <a:tcPr/>
                </a:tc>
                <a:tc>
                  <a:txBody>
                    <a:bodyPr/>
                    <a:lstStyle/>
                    <a:p>
                      <a:r>
                        <a:rPr lang="en-US" sz="3200">
                          <a:solidFill>
                            <a:srgbClr val="00B050"/>
                          </a:solidFill>
                        </a:rPr>
                        <a:t>$24,500</a:t>
                      </a:r>
                    </a:p>
                  </a:txBody>
                  <a:tcPr/>
                </a:tc>
                <a:tc>
                  <a:txBody>
                    <a:bodyPr/>
                    <a:lstStyle/>
                    <a:p>
                      <a:r>
                        <a:rPr lang="en-US" sz="3200">
                          <a:solidFill>
                            <a:srgbClr val="FF0000"/>
                          </a:solidFill>
                        </a:rPr>
                        <a:t>$34,000</a:t>
                      </a:r>
                    </a:p>
                  </a:txBody>
                  <a:tcPr/>
                </a:tc>
                <a:tc>
                  <a:txBody>
                    <a:bodyPr/>
                    <a:lstStyle/>
                    <a:p>
                      <a:r>
                        <a:rPr lang="en-US" sz="3200">
                          <a:solidFill>
                            <a:srgbClr val="FF0000"/>
                          </a:solidFill>
                        </a:rPr>
                        <a:t>$28,000</a:t>
                      </a:r>
                    </a:p>
                  </a:txBody>
                  <a:tcPr/>
                </a:tc>
                <a:extLst>
                  <a:ext uri="{0D108BD9-81ED-4DB2-BD59-A6C34878D82A}">
                    <a16:rowId xmlns:a16="http://schemas.microsoft.com/office/drawing/2014/main" val="1169142578"/>
                  </a:ext>
                </a:extLst>
              </a:tr>
            </a:tbl>
          </a:graphicData>
        </a:graphic>
      </p:graphicFrame>
      <p:sp>
        <p:nvSpPr>
          <p:cNvPr id="3" name="TextBox 2">
            <a:extLst>
              <a:ext uri="{FF2B5EF4-FFF2-40B4-BE49-F238E27FC236}">
                <a16:creationId xmlns:a16="http://schemas.microsoft.com/office/drawing/2014/main" id="{AA33CA3B-F146-D0FA-E603-D317B9D98F8F}"/>
              </a:ext>
            </a:extLst>
          </p:cNvPr>
          <p:cNvSpPr txBox="1"/>
          <p:nvPr/>
        </p:nvSpPr>
        <p:spPr>
          <a:xfrm>
            <a:off x="8010331" y="2622923"/>
            <a:ext cx="3640282" cy="2862322"/>
          </a:xfrm>
          <a:prstGeom prst="rect">
            <a:avLst/>
          </a:prstGeom>
          <a:noFill/>
        </p:spPr>
        <p:txBody>
          <a:bodyPr wrap="square" lIns="91440" tIns="45720" rIns="91440" bIns="45720" rtlCol="0" anchor="t">
            <a:spAutoFit/>
          </a:bodyPr>
          <a:lstStyle/>
          <a:p>
            <a:r>
              <a:rPr lang="en-US" dirty="0" err="1"/>
              <a:t>APEx</a:t>
            </a:r>
            <a:r>
              <a:rPr lang="en-US" dirty="0"/>
              <a:t> allows up to </a:t>
            </a:r>
            <a:r>
              <a:rPr lang="en-US" b="1" dirty="0"/>
              <a:t>10 satellites </a:t>
            </a:r>
            <a:r>
              <a:rPr lang="en-US" dirty="0"/>
              <a:t>per application within 50 - 150 miles. An additional distance fee may be applied.</a:t>
            </a:r>
          </a:p>
          <a:p>
            <a:endParaRPr lang="en-US"/>
          </a:p>
          <a:p>
            <a:r>
              <a:rPr lang="en-US" dirty="0"/>
              <a:t>ACRO only allows </a:t>
            </a:r>
            <a:r>
              <a:rPr lang="en-US" b="1" dirty="0"/>
              <a:t>two satellites </a:t>
            </a:r>
            <a:r>
              <a:rPr lang="en-US" dirty="0"/>
              <a:t>within 50 miles per application.</a:t>
            </a:r>
            <a:endParaRPr lang="en-US" dirty="0">
              <a:cs typeface="Calibri"/>
            </a:endParaRPr>
          </a:p>
          <a:p>
            <a:endParaRPr lang="en-US"/>
          </a:p>
          <a:p>
            <a:r>
              <a:rPr lang="en-US" dirty="0"/>
              <a:t>ACR does not allow satellites outside one hour drive.</a:t>
            </a:r>
            <a:endParaRPr lang="en-US" dirty="0">
              <a:cs typeface="Calibri"/>
            </a:endParaRPr>
          </a:p>
        </p:txBody>
      </p:sp>
      <p:sp>
        <p:nvSpPr>
          <p:cNvPr id="6" name="TextBox 5">
            <a:extLst>
              <a:ext uri="{FF2B5EF4-FFF2-40B4-BE49-F238E27FC236}">
                <a16:creationId xmlns:a16="http://schemas.microsoft.com/office/drawing/2014/main" id="{D443BACC-46C6-3997-15CA-B87A74B50283}"/>
              </a:ext>
            </a:extLst>
          </p:cNvPr>
          <p:cNvSpPr txBox="1"/>
          <p:nvPr/>
        </p:nvSpPr>
        <p:spPr>
          <a:xfrm>
            <a:off x="2470360" y="5649450"/>
            <a:ext cx="2092309" cy="276999"/>
          </a:xfrm>
          <a:prstGeom prst="rect">
            <a:avLst/>
          </a:prstGeom>
          <a:noFill/>
        </p:spPr>
        <p:txBody>
          <a:bodyPr wrap="square" rtlCol="0">
            <a:spAutoFit/>
          </a:bodyPr>
          <a:lstStyle/>
          <a:p>
            <a:r>
              <a:rPr lang="en-US" sz="1200"/>
              <a:t>* $3,000 distance fee included</a:t>
            </a:r>
          </a:p>
        </p:txBody>
      </p:sp>
    </p:spTree>
    <p:extLst>
      <p:ext uri="{BB962C8B-B14F-4D97-AF65-F5344CB8AC3E}">
        <p14:creationId xmlns:p14="http://schemas.microsoft.com/office/powerpoint/2010/main" val="275454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p:txBody>
          <a:bodyPr/>
          <a:lstStyle/>
          <a:p>
            <a:r>
              <a:rPr lang="en-US" dirty="0"/>
              <a:t>APEx Process</a:t>
            </a:r>
          </a:p>
        </p:txBody>
      </p:sp>
    </p:spTree>
    <p:extLst>
      <p:ext uri="{BB962C8B-B14F-4D97-AF65-F5344CB8AC3E}">
        <p14:creationId xmlns:p14="http://schemas.microsoft.com/office/powerpoint/2010/main" val="2594292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1D40A16-871A-4605-B5C3-7375DE44A50A}"/>
              </a:ext>
            </a:extLst>
          </p:cNvPr>
          <p:cNvSpPr txBox="1"/>
          <p:nvPr/>
        </p:nvSpPr>
        <p:spPr>
          <a:xfrm>
            <a:off x="699714" y="5490971"/>
            <a:ext cx="6962072"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FFFFFF"/>
                </a:solidFill>
                <a:latin typeface="+mj-lt"/>
                <a:ea typeface="+mj-ea"/>
                <a:cs typeface="+mj-cs"/>
              </a:rPr>
              <a:t>APEx Process</a:t>
            </a:r>
          </a:p>
        </p:txBody>
      </p:sp>
      <p:pic>
        <p:nvPicPr>
          <p:cNvPr id="2" name="Picture 1">
            <a:extLst>
              <a:ext uri="{FF2B5EF4-FFF2-40B4-BE49-F238E27FC236}">
                <a16:creationId xmlns:a16="http://schemas.microsoft.com/office/drawing/2014/main" id="{DF3E4302-B77E-6762-E91D-D18A8D082B6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478535" y="937097"/>
            <a:ext cx="11327549" cy="3426583"/>
          </a:xfrm>
          <a:prstGeom prst="rect">
            <a:avLst/>
          </a:prstGeom>
        </p:spPr>
      </p:pic>
    </p:spTree>
    <p:extLst>
      <p:ext uri="{BB962C8B-B14F-4D97-AF65-F5344CB8AC3E}">
        <p14:creationId xmlns:p14="http://schemas.microsoft.com/office/powerpoint/2010/main" val="270028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p:txBody>
          <a:bodyPr/>
          <a:lstStyle/>
          <a:p>
            <a:r>
              <a:rPr lang="en-US" dirty="0"/>
              <a:t>ASTRO and APEx</a:t>
            </a:r>
          </a:p>
        </p:txBody>
      </p:sp>
    </p:spTree>
    <p:extLst>
      <p:ext uri="{BB962C8B-B14F-4D97-AF65-F5344CB8AC3E}">
        <p14:creationId xmlns:p14="http://schemas.microsoft.com/office/powerpoint/2010/main" val="167172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F3995AB7-8547-4FC4-95E8-15EA0B93AE77}"/>
              </a:ext>
            </a:extLst>
          </p:cNvPr>
          <p:cNvGraphicFramePr>
            <a:graphicFrameLocks/>
          </p:cNvGraphicFramePr>
          <p:nvPr>
            <p:extLst>
              <p:ext uri="{D42A27DB-BD31-4B8C-83A1-F6EECF244321}">
                <p14:modId xmlns:p14="http://schemas.microsoft.com/office/powerpoint/2010/main" val="3059831368"/>
              </p:ext>
            </p:extLst>
          </p:nvPr>
        </p:nvGraphicFramePr>
        <p:xfrm>
          <a:off x="705445" y="592659"/>
          <a:ext cx="3933356" cy="132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 descr="Steps of a quality improvement cycle. | Download Scientific Diagram">
            <a:extLst>
              <a:ext uri="{FF2B5EF4-FFF2-40B4-BE49-F238E27FC236}">
                <a16:creationId xmlns:a16="http://schemas.microsoft.com/office/drawing/2014/main" id="{B65AF0DE-F4CD-47AD-87AB-D8455F21BC55}"/>
              </a:ext>
            </a:extLst>
          </p:cNvPr>
          <p:cNvPicPr>
            <a:picLocks noChangeAspect="1" noChangeArrowheads="1"/>
          </p:cNvPicPr>
          <p:nvPr/>
        </p:nvPicPr>
        <p:blipFill>
          <a:blip r:embed="rId8">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12666" y="2349795"/>
            <a:ext cx="5844756" cy="3923414"/>
          </a:xfrm>
          <a:prstGeom prst="rect">
            <a:avLst/>
          </a:prstGeom>
          <a:noFill/>
          <a:effectLst>
            <a:outerShdw blurRad="50800" dist="50800" dir="5400000" algn="ctr" rotWithShape="0">
              <a:srgbClr val="4472C4">
                <a:lumMod val="75000"/>
              </a:srgbClr>
            </a:outerShdw>
          </a:effectLst>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0FDE6073-20F8-4890-AF27-2A79ACFB0853}"/>
              </a:ext>
            </a:extLst>
          </p:cNvPr>
          <p:cNvSpPr/>
          <p:nvPr/>
        </p:nvSpPr>
        <p:spPr>
          <a:xfrm>
            <a:off x="957446" y="2509593"/>
            <a:ext cx="1329070" cy="988828"/>
          </a:xfrm>
          <a:prstGeom prst="roundRect">
            <a:avLst/>
          </a:prstGeom>
          <a:solidFill>
            <a:srgbClr val="0F435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panose="020F0502020204030204"/>
                <a:ea typeface="+mn-ea"/>
                <a:cs typeface="+mn-cs"/>
              </a:rPr>
              <a:t>Choose section of APEx</a:t>
            </a:r>
          </a:p>
        </p:txBody>
      </p:sp>
      <p:sp>
        <p:nvSpPr>
          <p:cNvPr id="16" name="Rectangle: Rounded Corners 15">
            <a:extLst>
              <a:ext uri="{FF2B5EF4-FFF2-40B4-BE49-F238E27FC236}">
                <a16:creationId xmlns:a16="http://schemas.microsoft.com/office/drawing/2014/main" id="{502C017F-6208-4691-801A-87D37E486B45}"/>
              </a:ext>
            </a:extLst>
          </p:cNvPr>
          <p:cNvSpPr/>
          <p:nvPr/>
        </p:nvSpPr>
        <p:spPr>
          <a:xfrm>
            <a:off x="3294279" y="2869845"/>
            <a:ext cx="1627254" cy="1118310"/>
          </a:xfrm>
          <a:prstGeom prst="roundRect">
            <a:avLst/>
          </a:prstGeom>
          <a:solidFill>
            <a:srgbClr val="0F435B"/>
          </a:solidFill>
          <a:ln w="12700" cap="flat" cmpd="sng" algn="ctr">
            <a:solidFill>
              <a:srgbClr val="4472C4">
                <a:lumMod val="60000"/>
                <a:lumOff val="40000"/>
              </a:srgbClr>
            </a:solidFill>
            <a:prstDash val="solid"/>
            <a:miter lim="800000"/>
          </a:ln>
          <a:effectLst>
            <a:outerShdw blurRad="50800" dist="50800" dir="5400000" algn="ctr" rotWithShape="0">
              <a:sysClr val="window" lastClr="FFFFFF"/>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panose="020F0502020204030204"/>
                <a:ea typeface="+mn-ea"/>
                <a:cs typeface="+mn-cs"/>
              </a:rPr>
              <a:t>Review the APEx Standards</a:t>
            </a:r>
          </a:p>
        </p:txBody>
      </p:sp>
      <p:graphicFrame>
        <p:nvGraphicFramePr>
          <p:cNvPr id="2" name="Content Placeholder 5">
            <a:extLst>
              <a:ext uri="{FF2B5EF4-FFF2-40B4-BE49-F238E27FC236}">
                <a16:creationId xmlns:a16="http://schemas.microsoft.com/office/drawing/2014/main" id="{C5B36A8C-2FC6-0611-403C-5EDF65AB3C2F}"/>
              </a:ext>
            </a:extLst>
          </p:cNvPr>
          <p:cNvGraphicFramePr>
            <a:graphicFrameLocks/>
          </p:cNvGraphicFramePr>
          <p:nvPr>
            <p:extLst>
              <p:ext uri="{D42A27DB-BD31-4B8C-83A1-F6EECF244321}">
                <p14:modId xmlns:p14="http://schemas.microsoft.com/office/powerpoint/2010/main" val="2968369778"/>
              </p:ext>
            </p:extLst>
          </p:nvPr>
        </p:nvGraphicFramePr>
        <p:xfrm>
          <a:off x="7109254" y="1998921"/>
          <a:ext cx="3732028" cy="427428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378026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0CB22-E93E-47B1-BA25-C5C5991764A4}"/>
              </a:ext>
            </a:extLst>
          </p:cNvPr>
          <p:cNvSpPr txBox="1"/>
          <p:nvPr/>
        </p:nvSpPr>
        <p:spPr>
          <a:xfrm>
            <a:off x="390144" y="268224"/>
            <a:ext cx="8375904" cy="830997"/>
          </a:xfrm>
          <a:prstGeom prst="rect">
            <a:avLst/>
          </a:prstGeom>
          <a:noFill/>
        </p:spPr>
        <p:txBody>
          <a:bodyPr wrap="square" rtlCol="0">
            <a:spAutoFit/>
          </a:bodyPr>
          <a:lstStyle/>
          <a:p>
            <a:r>
              <a:rPr lang="en-US" sz="4800" b="1">
                <a:solidFill>
                  <a:srgbClr val="0F435B"/>
                </a:solidFill>
                <a:latin typeface="+mj-lt"/>
              </a:rPr>
              <a:t>APEx Process – Self-Assessment</a:t>
            </a:r>
          </a:p>
        </p:txBody>
      </p:sp>
      <p:graphicFrame>
        <p:nvGraphicFramePr>
          <p:cNvPr id="5" name="Diagram 4">
            <a:extLst>
              <a:ext uri="{FF2B5EF4-FFF2-40B4-BE49-F238E27FC236}">
                <a16:creationId xmlns:a16="http://schemas.microsoft.com/office/drawing/2014/main" id="{5AA9E7FC-5375-4218-BB43-E964D27D4704}"/>
              </a:ext>
            </a:extLst>
          </p:cNvPr>
          <p:cNvGraphicFramePr/>
          <p:nvPr>
            <p:extLst>
              <p:ext uri="{D42A27DB-BD31-4B8C-83A1-F6EECF244321}">
                <p14:modId xmlns:p14="http://schemas.microsoft.com/office/powerpoint/2010/main" val="1239933784"/>
              </p:ext>
            </p:extLst>
          </p:nvPr>
        </p:nvGraphicFramePr>
        <p:xfrm>
          <a:off x="7912608" y="4785699"/>
          <a:ext cx="4064000" cy="288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37B00DE1-8C78-4813-B7A3-1968B76759B3}"/>
              </a:ext>
            </a:extLst>
          </p:cNvPr>
          <p:cNvGraphicFramePr/>
          <p:nvPr>
            <p:extLst>
              <p:ext uri="{D42A27DB-BD31-4B8C-83A1-F6EECF244321}">
                <p14:modId xmlns:p14="http://schemas.microsoft.com/office/powerpoint/2010/main" val="2212315151"/>
              </p:ext>
            </p:extLst>
          </p:nvPr>
        </p:nvGraphicFramePr>
        <p:xfrm>
          <a:off x="1442720" y="817371"/>
          <a:ext cx="8501888" cy="54129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1547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0CB22-E93E-47B1-BA25-C5C5991764A4}"/>
              </a:ext>
            </a:extLst>
          </p:cNvPr>
          <p:cNvSpPr txBox="1"/>
          <p:nvPr/>
        </p:nvSpPr>
        <p:spPr>
          <a:xfrm>
            <a:off x="390144" y="268224"/>
            <a:ext cx="9152690" cy="830997"/>
          </a:xfrm>
          <a:prstGeom prst="rect">
            <a:avLst/>
          </a:prstGeom>
          <a:noFill/>
        </p:spPr>
        <p:txBody>
          <a:bodyPr wrap="square" rtlCol="0">
            <a:spAutoFit/>
          </a:bodyPr>
          <a:lstStyle/>
          <a:p>
            <a:r>
              <a:rPr lang="en-US" sz="4800" b="1" dirty="0">
                <a:solidFill>
                  <a:srgbClr val="0F435B"/>
                </a:solidFill>
                <a:latin typeface="+mj-lt"/>
              </a:rPr>
              <a:t>Self-Assessment – Document Upload</a:t>
            </a:r>
          </a:p>
        </p:txBody>
      </p:sp>
      <p:graphicFrame>
        <p:nvGraphicFramePr>
          <p:cNvPr id="5" name="Diagram 4">
            <a:extLst>
              <a:ext uri="{FF2B5EF4-FFF2-40B4-BE49-F238E27FC236}">
                <a16:creationId xmlns:a16="http://schemas.microsoft.com/office/drawing/2014/main" id="{5AA9E7FC-5375-4218-BB43-E964D27D4704}"/>
              </a:ext>
            </a:extLst>
          </p:cNvPr>
          <p:cNvGraphicFramePr/>
          <p:nvPr>
            <p:extLst>
              <p:ext uri="{D42A27DB-BD31-4B8C-83A1-F6EECF244321}">
                <p14:modId xmlns:p14="http://schemas.microsoft.com/office/powerpoint/2010/main" val="1186923840"/>
              </p:ext>
            </p:extLst>
          </p:nvPr>
        </p:nvGraphicFramePr>
        <p:xfrm>
          <a:off x="7912608" y="4785699"/>
          <a:ext cx="4064000" cy="288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Graphical user interface, text, application, email&#10;&#10;Description automatically generated">
            <a:extLst>
              <a:ext uri="{FF2B5EF4-FFF2-40B4-BE49-F238E27FC236}">
                <a16:creationId xmlns:a16="http://schemas.microsoft.com/office/drawing/2014/main" id="{D5E21522-596C-489B-9F13-A38D2CDA0BC1}"/>
              </a:ext>
            </a:extLst>
          </p:cNvPr>
          <p:cNvPicPr/>
          <p:nvPr/>
        </p:nvPicPr>
        <p:blipFill>
          <a:blip r:embed="rId8"/>
          <a:stretch>
            <a:fillRect/>
          </a:stretch>
        </p:blipFill>
        <p:spPr>
          <a:xfrm>
            <a:off x="1040672" y="1762330"/>
            <a:ext cx="5469255" cy="4831080"/>
          </a:xfrm>
          <a:prstGeom prst="rect">
            <a:avLst/>
          </a:prstGeom>
        </p:spPr>
      </p:pic>
      <p:sp>
        <p:nvSpPr>
          <p:cNvPr id="7" name="TextBox 6">
            <a:extLst>
              <a:ext uri="{FF2B5EF4-FFF2-40B4-BE49-F238E27FC236}">
                <a16:creationId xmlns:a16="http://schemas.microsoft.com/office/drawing/2014/main" id="{F0C75BBB-CFB6-429F-880A-E7A53C67EE4D}"/>
              </a:ext>
            </a:extLst>
          </p:cNvPr>
          <p:cNvSpPr txBox="1"/>
          <p:nvPr/>
        </p:nvSpPr>
        <p:spPr>
          <a:xfrm>
            <a:off x="7299764" y="2371905"/>
            <a:ext cx="4353755" cy="2893100"/>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0F435B"/>
                </a:solidFill>
              </a:rPr>
              <a:t>Policy, procedure and evidence of completed work are uploaded into the APEx Portal</a:t>
            </a:r>
          </a:p>
          <a:p>
            <a:pPr marL="285750" indent="-285750">
              <a:buFont typeface="Arial" panose="020B0604020202020204" pitchFamily="34" charset="0"/>
              <a:buChar char="•"/>
            </a:pPr>
            <a:endParaRPr lang="en-US" sz="2400">
              <a:solidFill>
                <a:srgbClr val="0F435B"/>
              </a:solidFill>
            </a:endParaRPr>
          </a:p>
          <a:p>
            <a:pPr marL="285750" indent="-285750">
              <a:buFont typeface="Arial" panose="020B0604020202020204" pitchFamily="34" charset="0"/>
              <a:buChar char="•"/>
            </a:pPr>
            <a:r>
              <a:rPr lang="en-US" sz="2400">
                <a:solidFill>
                  <a:srgbClr val="0F435B"/>
                </a:solidFill>
              </a:rPr>
              <a:t>Requirements based on application information</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52765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0CB22-E93E-47B1-BA25-C5C5991764A4}"/>
              </a:ext>
            </a:extLst>
          </p:cNvPr>
          <p:cNvSpPr txBox="1"/>
          <p:nvPr/>
        </p:nvSpPr>
        <p:spPr>
          <a:xfrm>
            <a:off x="390144" y="268224"/>
            <a:ext cx="9104376" cy="1569660"/>
          </a:xfrm>
          <a:prstGeom prst="rect">
            <a:avLst/>
          </a:prstGeom>
          <a:noFill/>
        </p:spPr>
        <p:txBody>
          <a:bodyPr wrap="square" rtlCol="0">
            <a:spAutoFit/>
          </a:bodyPr>
          <a:lstStyle/>
          <a:p>
            <a:r>
              <a:rPr lang="en-US" sz="4800" b="1" dirty="0">
                <a:solidFill>
                  <a:srgbClr val="0F435B"/>
                </a:solidFill>
                <a:latin typeface="+mj-lt"/>
              </a:rPr>
              <a:t>Self-Assessment – Medical Record Review</a:t>
            </a:r>
          </a:p>
        </p:txBody>
      </p:sp>
      <p:graphicFrame>
        <p:nvGraphicFramePr>
          <p:cNvPr id="5" name="Diagram 4">
            <a:extLst>
              <a:ext uri="{FF2B5EF4-FFF2-40B4-BE49-F238E27FC236}">
                <a16:creationId xmlns:a16="http://schemas.microsoft.com/office/drawing/2014/main" id="{5AA9E7FC-5375-4218-BB43-E964D27D4704}"/>
              </a:ext>
            </a:extLst>
          </p:cNvPr>
          <p:cNvGraphicFramePr/>
          <p:nvPr>
            <p:extLst>
              <p:ext uri="{D42A27DB-BD31-4B8C-83A1-F6EECF244321}">
                <p14:modId xmlns:p14="http://schemas.microsoft.com/office/powerpoint/2010/main" val="872543217"/>
              </p:ext>
            </p:extLst>
          </p:nvPr>
        </p:nvGraphicFramePr>
        <p:xfrm>
          <a:off x="7912608" y="4785699"/>
          <a:ext cx="4064000" cy="288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10CCB6F-3882-4DBA-8942-90BFFE2E143A}"/>
              </a:ext>
            </a:extLst>
          </p:cNvPr>
          <p:cNvSpPr txBox="1"/>
          <p:nvPr/>
        </p:nvSpPr>
        <p:spPr>
          <a:xfrm>
            <a:off x="7631434" y="2466565"/>
            <a:ext cx="4204965" cy="3323987"/>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0F435B"/>
                </a:solidFill>
              </a:rPr>
              <a:t>15-25 medical records reviewed internally for APEx compliance</a:t>
            </a:r>
          </a:p>
          <a:p>
            <a:pPr marL="285750" indent="-285750">
              <a:buFont typeface="Arial" panose="020B0604020202020204" pitchFamily="34" charset="0"/>
              <a:buChar char="•"/>
            </a:pPr>
            <a:endParaRPr lang="en-US" sz="2400">
              <a:solidFill>
                <a:srgbClr val="0F435B"/>
              </a:solidFill>
            </a:endParaRPr>
          </a:p>
          <a:p>
            <a:pPr marL="285750" indent="-285750">
              <a:buFont typeface="Arial" panose="020B0604020202020204" pitchFamily="34" charset="0"/>
              <a:buChar char="•"/>
            </a:pPr>
            <a:r>
              <a:rPr lang="en-US" sz="2400">
                <a:solidFill>
                  <a:srgbClr val="0F435B"/>
                </a:solidFill>
              </a:rPr>
              <a:t>Requirements based on application information</a:t>
            </a:r>
          </a:p>
          <a:p>
            <a:pPr marL="285750" indent="-285750">
              <a:buFont typeface="Arial" panose="020B0604020202020204" pitchFamily="34" charset="0"/>
              <a:buChar char="•"/>
            </a:pPr>
            <a:endParaRPr lang="en-US" sz="2400">
              <a:solidFill>
                <a:srgbClr val="0F435B"/>
              </a:solidFill>
            </a:endParaRPr>
          </a:p>
          <a:p>
            <a:pPr marL="285750" indent="-285750">
              <a:buFont typeface="Arial" panose="020B0604020202020204" pitchFamily="34" charset="0"/>
              <a:buChar char="•"/>
            </a:pPr>
            <a:r>
              <a:rPr lang="en-US" sz="2400">
                <a:solidFill>
                  <a:srgbClr val="0F435B"/>
                </a:solidFill>
              </a:rPr>
              <a:t>No PHI entered in the Portal</a:t>
            </a:r>
          </a:p>
          <a:p>
            <a:pPr marL="285750" indent="-285750">
              <a:buFont typeface="Arial" panose="020B0604020202020204" pitchFamily="34" charset="0"/>
              <a:buChar char="•"/>
            </a:pPr>
            <a:endParaRPr lang="en-US"/>
          </a:p>
        </p:txBody>
      </p:sp>
      <p:pic>
        <p:nvPicPr>
          <p:cNvPr id="7" name="Picture 6" descr="Table&#10;&#10;Description automatically generated">
            <a:extLst>
              <a:ext uri="{FF2B5EF4-FFF2-40B4-BE49-F238E27FC236}">
                <a16:creationId xmlns:a16="http://schemas.microsoft.com/office/drawing/2014/main" id="{83523984-9FBE-4018-BEDE-4EC916953E01}"/>
              </a:ext>
            </a:extLst>
          </p:cNvPr>
          <p:cNvPicPr/>
          <p:nvPr/>
        </p:nvPicPr>
        <p:blipFill>
          <a:blip r:embed="rId8"/>
          <a:stretch>
            <a:fillRect/>
          </a:stretch>
        </p:blipFill>
        <p:spPr>
          <a:xfrm>
            <a:off x="957510" y="1837884"/>
            <a:ext cx="5905500" cy="4857750"/>
          </a:xfrm>
          <a:prstGeom prst="rect">
            <a:avLst/>
          </a:prstGeom>
        </p:spPr>
      </p:pic>
    </p:spTree>
    <p:extLst>
      <p:ext uri="{BB962C8B-B14F-4D97-AF65-F5344CB8AC3E}">
        <p14:creationId xmlns:p14="http://schemas.microsoft.com/office/powerpoint/2010/main" val="2271568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0CB22-E93E-47B1-BA25-C5C5991764A4}"/>
              </a:ext>
            </a:extLst>
          </p:cNvPr>
          <p:cNvSpPr txBox="1"/>
          <p:nvPr/>
        </p:nvSpPr>
        <p:spPr>
          <a:xfrm>
            <a:off x="390144" y="268224"/>
            <a:ext cx="8375904" cy="830997"/>
          </a:xfrm>
          <a:prstGeom prst="rect">
            <a:avLst/>
          </a:prstGeom>
          <a:noFill/>
        </p:spPr>
        <p:txBody>
          <a:bodyPr wrap="square" rtlCol="0">
            <a:spAutoFit/>
          </a:bodyPr>
          <a:lstStyle/>
          <a:p>
            <a:r>
              <a:rPr lang="en-US" sz="4800" b="1">
                <a:solidFill>
                  <a:srgbClr val="0F435B"/>
                </a:solidFill>
                <a:latin typeface="+mj-lt"/>
              </a:rPr>
              <a:t>Self-Assessment – Feedback</a:t>
            </a:r>
          </a:p>
        </p:txBody>
      </p:sp>
      <p:graphicFrame>
        <p:nvGraphicFramePr>
          <p:cNvPr id="5" name="Diagram 4">
            <a:extLst>
              <a:ext uri="{FF2B5EF4-FFF2-40B4-BE49-F238E27FC236}">
                <a16:creationId xmlns:a16="http://schemas.microsoft.com/office/drawing/2014/main" id="{5AA9E7FC-5375-4218-BB43-E964D27D4704}"/>
              </a:ext>
            </a:extLst>
          </p:cNvPr>
          <p:cNvGraphicFramePr/>
          <p:nvPr>
            <p:extLst>
              <p:ext uri="{D42A27DB-BD31-4B8C-83A1-F6EECF244321}">
                <p14:modId xmlns:p14="http://schemas.microsoft.com/office/powerpoint/2010/main" val="527077193"/>
              </p:ext>
            </p:extLst>
          </p:nvPr>
        </p:nvGraphicFramePr>
        <p:xfrm>
          <a:off x="7912608" y="4777772"/>
          <a:ext cx="4064000" cy="288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4">
            <a:extLst>
              <a:ext uri="{FF2B5EF4-FFF2-40B4-BE49-F238E27FC236}">
                <a16:creationId xmlns:a16="http://schemas.microsoft.com/office/drawing/2014/main" id="{74F94E4A-1715-4C13-8060-73CB89E64E7D}"/>
              </a:ext>
            </a:extLst>
          </p:cNvPr>
          <p:cNvPicPr>
            <a:picLocks noChangeAspect="1"/>
          </p:cNvPicPr>
          <p:nvPr/>
        </p:nvPicPr>
        <p:blipFill>
          <a:blip r:embed="rId8"/>
          <a:stretch>
            <a:fillRect/>
          </a:stretch>
        </p:blipFill>
        <p:spPr>
          <a:xfrm>
            <a:off x="981789" y="1646264"/>
            <a:ext cx="5880608" cy="4356249"/>
          </a:xfrm>
          <a:prstGeom prst="rect">
            <a:avLst/>
          </a:prstGeom>
          <a:ln w="9525">
            <a:solidFill>
              <a:schemeClr val="tx1"/>
            </a:solidFill>
          </a:ln>
        </p:spPr>
      </p:pic>
      <p:pic>
        <p:nvPicPr>
          <p:cNvPr id="3" name="Picture 2">
            <a:extLst>
              <a:ext uri="{FF2B5EF4-FFF2-40B4-BE49-F238E27FC236}">
                <a16:creationId xmlns:a16="http://schemas.microsoft.com/office/drawing/2014/main" id="{E133432F-7113-CB58-82FC-74FD28F597DB}"/>
              </a:ext>
            </a:extLst>
          </p:cNvPr>
          <p:cNvPicPr>
            <a:picLocks noChangeAspect="1"/>
          </p:cNvPicPr>
          <p:nvPr/>
        </p:nvPicPr>
        <p:blipFill>
          <a:blip r:embed="rId9"/>
          <a:stretch>
            <a:fillRect/>
          </a:stretch>
        </p:blipFill>
        <p:spPr>
          <a:xfrm>
            <a:off x="8584083" y="1981199"/>
            <a:ext cx="2721049" cy="3597237"/>
          </a:xfrm>
          <a:prstGeom prst="rect">
            <a:avLst/>
          </a:prstGeom>
        </p:spPr>
      </p:pic>
      <p:sp>
        <p:nvSpPr>
          <p:cNvPr id="6" name="TextBox 5">
            <a:extLst>
              <a:ext uri="{FF2B5EF4-FFF2-40B4-BE49-F238E27FC236}">
                <a16:creationId xmlns:a16="http://schemas.microsoft.com/office/drawing/2014/main" id="{B8BAD800-C7F1-37F0-CC54-18CA4B0E2C88}"/>
              </a:ext>
            </a:extLst>
          </p:cNvPr>
          <p:cNvSpPr txBox="1"/>
          <p:nvPr/>
        </p:nvSpPr>
        <p:spPr>
          <a:xfrm>
            <a:off x="1355862" y="6104912"/>
            <a:ext cx="5325497" cy="369332"/>
          </a:xfrm>
          <a:prstGeom prst="rect">
            <a:avLst/>
          </a:prstGeom>
          <a:noFill/>
        </p:spPr>
        <p:txBody>
          <a:bodyPr wrap="square" rtlCol="0">
            <a:spAutoFit/>
          </a:bodyPr>
          <a:lstStyle/>
          <a:p>
            <a:r>
              <a:rPr lang="en-US"/>
              <a:t>Example of Medical Record Review Feedback Report</a:t>
            </a:r>
          </a:p>
        </p:txBody>
      </p:sp>
    </p:spTree>
    <p:extLst>
      <p:ext uri="{BB962C8B-B14F-4D97-AF65-F5344CB8AC3E}">
        <p14:creationId xmlns:p14="http://schemas.microsoft.com/office/powerpoint/2010/main" val="3878804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0CB22-E93E-47B1-BA25-C5C5991764A4}"/>
              </a:ext>
            </a:extLst>
          </p:cNvPr>
          <p:cNvSpPr txBox="1"/>
          <p:nvPr/>
        </p:nvSpPr>
        <p:spPr>
          <a:xfrm>
            <a:off x="390144" y="268224"/>
            <a:ext cx="8375904" cy="830997"/>
          </a:xfrm>
          <a:prstGeom prst="rect">
            <a:avLst/>
          </a:prstGeom>
          <a:noFill/>
        </p:spPr>
        <p:txBody>
          <a:bodyPr wrap="square" rtlCol="0">
            <a:spAutoFit/>
          </a:bodyPr>
          <a:lstStyle/>
          <a:p>
            <a:r>
              <a:rPr lang="en-US" sz="4800" b="1" dirty="0">
                <a:solidFill>
                  <a:srgbClr val="0F435B"/>
                </a:solidFill>
                <a:latin typeface="+mj-lt"/>
              </a:rPr>
              <a:t>APEx Process – Facility Visit</a:t>
            </a:r>
          </a:p>
        </p:txBody>
      </p:sp>
      <p:graphicFrame>
        <p:nvGraphicFramePr>
          <p:cNvPr id="3" name="Diagram 2">
            <a:extLst>
              <a:ext uri="{FF2B5EF4-FFF2-40B4-BE49-F238E27FC236}">
                <a16:creationId xmlns:a16="http://schemas.microsoft.com/office/drawing/2014/main" id="{F77AB39D-86A7-426A-88A8-92988722F2B6}"/>
              </a:ext>
            </a:extLst>
          </p:cNvPr>
          <p:cNvGraphicFramePr/>
          <p:nvPr>
            <p:extLst>
              <p:ext uri="{D42A27DB-BD31-4B8C-83A1-F6EECF244321}">
                <p14:modId xmlns:p14="http://schemas.microsoft.com/office/powerpoint/2010/main" val="432076033"/>
              </p:ext>
            </p:extLst>
          </p:nvPr>
        </p:nvGraphicFramePr>
        <p:xfrm>
          <a:off x="7912608" y="4785699"/>
          <a:ext cx="4064000" cy="288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E67FE14B-585B-46F5-82F5-A03DE8638484}"/>
              </a:ext>
            </a:extLst>
          </p:cNvPr>
          <p:cNvGraphicFramePr/>
          <p:nvPr/>
        </p:nvGraphicFramePr>
        <p:xfrm>
          <a:off x="1162558" y="1171109"/>
          <a:ext cx="5053554"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F7F3B9AA-A966-20BD-75A7-5B9375787BFB}"/>
              </a:ext>
            </a:extLst>
          </p:cNvPr>
          <p:cNvSpPr txBox="1"/>
          <p:nvPr/>
        </p:nvSpPr>
        <p:spPr>
          <a:xfrm>
            <a:off x="6761018" y="2866953"/>
            <a:ext cx="5215590" cy="1754326"/>
          </a:xfrm>
          <a:prstGeom prst="rect">
            <a:avLst/>
          </a:prstGeom>
          <a:solidFill>
            <a:srgbClr val="0F435B"/>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600" b="0" i="0">
                <a:solidFill>
                  <a:schemeClr val="bg1"/>
                </a:solidFill>
                <a:effectLst/>
                <a:latin typeface="Droid Sans"/>
              </a:rPr>
              <a:t>“</a:t>
            </a:r>
            <a:r>
              <a:rPr lang="en-US" sz="1600">
                <a:effectLst/>
                <a:latin typeface="Calibri" panose="020F0502020204030204" pitchFamily="34" charset="0"/>
                <a:ea typeface="Calibri" panose="020F0502020204030204" pitchFamily="34" charset="0"/>
                <a:cs typeface="Times New Roman" panose="02020603050405020304" pitchFamily="18" charset="0"/>
              </a:rPr>
              <a:t>We could not have been more pleased with our surveyors on the facility visits. They were very </a:t>
            </a:r>
            <a:r>
              <a:rPr lang="en-US" b="1">
                <a:effectLst/>
                <a:latin typeface="Calibri" panose="020F0502020204030204" pitchFamily="34" charset="0"/>
                <a:ea typeface="Calibri" panose="020F0502020204030204" pitchFamily="34" charset="0"/>
                <a:cs typeface="Times New Roman" panose="02020603050405020304" pitchFamily="18" charset="0"/>
              </a:rPr>
              <a:t>thorough and provided great feedback</a:t>
            </a:r>
            <a:r>
              <a:rPr lang="en-US" sz="1600">
                <a:effectLst/>
                <a:latin typeface="Calibri" panose="020F0502020204030204" pitchFamily="34" charset="0"/>
                <a:ea typeface="Calibri" panose="020F0502020204030204" pitchFamily="34" charset="0"/>
                <a:cs typeface="Times New Roman" panose="02020603050405020304" pitchFamily="18" charset="0"/>
              </a:rPr>
              <a:t>. They were very professional and flexible.”</a:t>
            </a:r>
          </a:p>
          <a:p>
            <a:endParaRPr lang="en-US" sz="2400"/>
          </a:p>
          <a:p>
            <a:r>
              <a:rPr lang="en-US" sz="1600" b="0" i="0">
                <a:solidFill>
                  <a:schemeClr val="bg1"/>
                </a:solidFill>
                <a:effectLst/>
                <a:latin typeface="Droid Sans"/>
              </a:rPr>
              <a:t>– </a:t>
            </a:r>
            <a:r>
              <a:rPr lang="en-US" sz="1600" i="0">
                <a:solidFill>
                  <a:schemeClr val="bg1"/>
                </a:solidFill>
                <a:effectLst/>
                <a:latin typeface="Droid Sans"/>
              </a:rPr>
              <a:t>Program evaluation response</a:t>
            </a:r>
            <a:endParaRPr lang="en-US" sz="1600">
              <a:solidFill>
                <a:schemeClr val="bg1"/>
              </a:solidFill>
            </a:endParaRPr>
          </a:p>
        </p:txBody>
      </p:sp>
    </p:spTree>
    <p:extLst>
      <p:ext uri="{BB962C8B-B14F-4D97-AF65-F5344CB8AC3E}">
        <p14:creationId xmlns:p14="http://schemas.microsoft.com/office/powerpoint/2010/main" val="2427831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0CB22-E93E-47B1-BA25-C5C5991764A4}"/>
              </a:ext>
            </a:extLst>
          </p:cNvPr>
          <p:cNvSpPr txBox="1"/>
          <p:nvPr/>
        </p:nvSpPr>
        <p:spPr>
          <a:xfrm>
            <a:off x="390144" y="268224"/>
            <a:ext cx="8375904" cy="830997"/>
          </a:xfrm>
          <a:prstGeom prst="rect">
            <a:avLst/>
          </a:prstGeom>
          <a:noFill/>
        </p:spPr>
        <p:txBody>
          <a:bodyPr wrap="square" rtlCol="0">
            <a:spAutoFit/>
          </a:bodyPr>
          <a:lstStyle/>
          <a:p>
            <a:r>
              <a:rPr lang="en-US" sz="4800" b="1">
                <a:solidFill>
                  <a:srgbClr val="0F435B"/>
                </a:solidFill>
                <a:latin typeface="+mj-lt"/>
              </a:rPr>
              <a:t>APEx Process – Determination</a:t>
            </a:r>
          </a:p>
        </p:txBody>
      </p:sp>
      <p:graphicFrame>
        <p:nvGraphicFramePr>
          <p:cNvPr id="3" name="Diagram 2">
            <a:extLst>
              <a:ext uri="{FF2B5EF4-FFF2-40B4-BE49-F238E27FC236}">
                <a16:creationId xmlns:a16="http://schemas.microsoft.com/office/drawing/2014/main" id="{D1851D24-1312-4AF1-8515-74FFEEFA3797}"/>
              </a:ext>
            </a:extLst>
          </p:cNvPr>
          <p:cNvGraphicFramePr/>
          <p:nvPr>
            <p:extLst>
              <p:ext uri="{D42A27DB-BD31-4B8C-83A1-F6EECF244321}">
                <p14:modId xmlns:p14="http://schemas.microsoft.com/office/powerpoint/2010/main" val="2115135841"/>
              </p:ext>
            </p:extLst>
          </p:nvPr>
        </p:nvGraphicFramePr>
        <p:xfrm>
          <a:off x="7912608" y="4785699"/>
          <a:ext cx="4064000" cy="288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7791D3EE-BF9E-478D-A976-F99D30A4F9D3}"/>
              </a:ext>
            </a:extLst>
          </p:cNvPr>
          <p:cNvSpPr/>
          <p:nvPr/>
        </p:nvSpPr>
        <p:spPr>
          <a:xfrm>
            <a:off x="7778001" y="2072301"/>
            <a:ext cx="2534731" cy="1446550"/>
          </a:xfrm>
          <a:prstGeom prst="rect">
            <a:avLst/>
          </a:prstGeom>
          <a:solidFill>
            <a:schemeClr val="bg1"/>
          </a:solidFill>
        </p:spPr>
        <p:txBody>
          <a:bodyPr wrap="square" lIns="91440" tIns="45720" rIns="91440" bIns="45720">
            <a:spAutoFit/>
          </a:bodyPr>
          <a:lstStyle/>
          <a:p>
            <a:pPr algn="ctr"/>
            <a:r>
              <a:rPr lang="en-US" sz="8800" b="1" cap="none" spc="0" dirty="0">
                <a:ln w="22225">
                  <a:solidFill>
                    <a:srgbClr val="0F435B"/>
                  </a:solidFill>
                  <a:prstDash val="solid"/>
                </a:ln>
                <a:solidFill>
                  <a:srgbClr val="0F435B"/>
                </a:solidFill>
                <a:effectLst/>
              </a:rPr>
              <a:t>77%</a:t>
            </a:r>
          </a:p>
        </p:txBody>
      </p:sp>
      <p:sp>
        <p:nvSpPr>
          <p:cNvPr id="8" name="TextBox 7">
            <a:extLst>
              <a:ext uri="{FF2B5EF4-FFF2-40B4-BE49-F238E27FC236}">
                <a16:creationId xmlns:a16="http://schemas.microsoft.com/office/drawing/2014/main" id="{33673811-E9A5-4DEE-8F41-63C155F638A4}"/>
              </a:ext>
            </a:extLst>
          </p:cNvPr>
          <p:cNvSpPr txBox="1"/>
          <p:nvPr/>
        </p:nvSpPr>
        <p:spPr>
          <a:xfrm>
            <a:off x="7778001" y="3429000"/>
            <a:ext cx="3359144" cy="1200329"/>
          </a:xfrm>
          <a:prstGeom prst="rect">
            <a:avLst/>
          </a:prstGeom>
          <a:noFill/>
        </p:spPr>
        <p:txBody>
          <a:bodyPr wrap="square" rtlCol="0">
            <a:spAutoFit/>
          </a:bodyPr>
          <a:lstStyle/>
          <a:p>
            <a:r>
              <a:rPr lang="en-US" sz="2400" dirty="0">
                <a:solidFill>
                  <a:schemeClr val="accent1"/>
                </a:solidFill>
              </a:rPr>
              <a:t>of APEx applicants receive </a:t>
            </a:r>
            <a:r>
              <a:rPr lang="en-US" sz="2400" b="1" u="sng" dirty="0">
                <a:solidFill>
                  <a:schemeClr val="accent1"/>
                </a:solidFill>
              </a:rPr>
              <a:t>full accreditation on the first attempt.</a:t>
            </a:r>
          </a:p>
        </p:txBody>
      </p:sp>
      <p:graphicFrame>
        <p:nvGraphicFramePr>
          <p:cNvPr id="12" name="Chart 11">
            <a:extLst>
              <a:ext uri="{FF2B5EF4-FFF2-40B4-BE49-F238E27FC236}">
                <a16:creationId xmlns:a16="http://schemas.microsoft.com/office/drawing/2014/main" id="{F88F759C-C745-4AE2-E287-7345F2DDE8AB}"/>
              </a:ext>
            </a:extLst>
          </p:cNvPr>
          <p:cNvGraphicFramePr/>
          <p:nvPr>
            <p:extLst>
              <p:ext uri="{D42A27DB-BD31-4B8C-83A1-F6EECF244321}">
                <p14:modId xmlns:p14="http://schemas.microsoft.com/office/powerpoint/2010/main" val="384563144"/>
              </p:ext>
            </p:extLst>
          </p:nvPr>
        </p:nvGraphicFramePr>
        <p:xfrm>
          <a:off x="-954767" y="1099221"/>
          <a:ext cx="8128000" cy="541866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8589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D0910C-6F2F-4DFF-A311-0C9A698FA76D}"/>
              </a:ext>
            </a:extLst>
          </p:cNvPr>
          <p:cNvSpPr>
            <a:spLocks noGrp="1"/>
          </p:cNvSpPr>
          <p:nvPr>
            <p:ph type="title"/>
          </p:nvPr>
        </p:nvSpPr>
        <p:spPr>
          <a:xfrm>
            <a:off x="838200" y="143256"/>
            <a:ext cx="10515600" cy="1325563"/>
          </a:xfrm>
        </p:spPr>
        <p:txBody>
          <a:bodyPr/>
          <a:lstStyle/>
          <a:p>
            <a:r>
              <a:rPr lang="en-US" dirty="0"/>
              <a:t>How Long Can It Take?</a:t>
            </a:r>
            <a:br>
              <a:rPr lang="en-US" dirty="0"/>
            </a:br>
            <a:r>
              <a:rPr lang="en-US" sz="1600" b="0" dirty="0"/>
              <a:t>Based on 2021-2023 median completion times.</a:t>
            </a:r>
          </a:p>
        </p:txBody>
      </p:sp>
      <p:sp>
        <p:nvSpPr>
          <p:cNvPr id="38" name="Rectangle 37">
            <a:extLst>
              <a:ext uri="{FF2B5EF4-FFF2-40B4-BE49-F238E27FC236}">
                <a16:creationId xmlns:a16="http://schemas.microsoft.com/office/drawing/2014/main" id="{B0AC5FF9-DDAF-4C4F-BD70-6F2B32EA39CB}"/>
              </a:ext>
            </a:extLst>
          </p:cNvPr>
          <p:cNvSpPr/>
          <p:nvPr/>
        </p:nvSpPr>
        <p:spPr>
          <a:xfrm>
            <a:off x="3237640" y="1802749"/>
            <a:ext cx="317192" cy="222472"/>
          </a:xfrm>
          <a:prstGeom prst="rect">
            <a:avLst/>
          </a:prstGeom>
          <a:solidFill>
            <a:srgbClr val="D9A13A"/>
          </a:solidFill>
          <a:ln>
            <a:solidFill>
              <a:srgbClr val="0F435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D9A33D"/>
              </a:solidFill>
            </a:endParaRPr>
          </a:p>
        </p:txBody>
      </p:sp>
      <p:sp>
        <p:nvSpPr>
          <p:cNvPr id="47" name="Rectangle 46">
            <a:extLst>
              <a:ext uri="{FF2B5EF4-FFF2-40B4-BE49-F238E27FC236}">
                <a16:creationId xmlns:a16="http://schemas.microsoft.com/office/drawing/2014/main" id="{75925084-15E7-4ECA-9ABA-C4C2199AF3A9}"/>
              </a:ext>
            </a:extLst>
          </p:cNvPr>
          <p:cNvSpPr/>
          <p:nvPr/>
        </p:nvSpPr>
        <p:spPr>
          <a:xfrm>
            <a:off x="5557100" y="1797998"/>
            <a:ext cx="317193" cy="222472"/>
          </a:xfrm>
          <a:prstGeom prst="rect">
            <a:avLst/>
          </a:prstGeom>
          <a:solidFill>
            <a:schemeClr val="bg1">
              <a:lumMod val="65000"/>
            </a:schemeClr>
          </a:solidFill>
          <a:ln>
            <a:solidFill>
              <a:srgbClr val="0F435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B17F111-46D6-462D-8E09-1C75435AE644}"/>
              </a:ext>
            </a:extLst>
          </p:cNvPr>
          <p:cNvSpPr txBox="1"/>
          <p:nvPr/>
        </p:nvSpPr>
        <p:spPr>
          <a:xfrm>
            <a:off x="3652679" y="1756530"/>
            <a:ext cx="1645719" cy="338554"/>
          </a:xfrm>
          <a:prstGeom prst="rect">
            <a:avLst/>
          </a:prstGeom>
          <a:noFill/>
        </p:spPr>
        <p:txBody>
          <a:bodyPr wrap="square" rtlCol="0">
            <a:spAutoFit/>
          </a:bodyPr>
          <a:lstStyle/>
          <a:p>
            <a:r>
              <a:rPr lang="en-US" sz="1600" dirty="0">
                <a:solidFill>
                  <a:srgbClr val="0F435B"/>
                </a:solidFill>
              </a:rPr>
              <a:t>Practice Driven</a:t>
            </a:r>
          </a:p>
        </p:txBody>
      </p:sp>
      <p:sp>
        <p:nvSpPr>
          <p:cNvPr id="51" name="TextBox 50">
            <a:extLst>
              <a:ext uri="{FF2B5EF4-FFF2-40B4-BE49-F238E27FC236}">
                <a16:creationId xmlns:a16="http://schemas.microsoft.com/office/drawing/2014/main" id="{6FDE797B-9FF0-4EB6-A71F-1A64A7A2B254}"/>
              </a:ext>
            </a:extLst>
          </p:cNvPr>
          <p:cNvSpPr txBox="1"/>
          <p:nvPr/>
        </p:nvSpPr>
        <p:spPr>
          <a:xfrm>
            <a:off x="5976995" y="1756530"/>
            <a:ext cx="1645719" cy="338554"/>
          </a:xfrm>
          <a:prstGeom prst="rect">
            <a:avLst/>
          </a:prstGeom>
          <a:noFill/>
        </p:spPr>
        <p:txBody>
          <a:bodyPr wrap="square" rtlCol="0">
            <a:spAutoFit/>
          </a:bodyPr>
          <a:lstStyle/>
          <a:p>
            <a:r>
              <a:rPr lang="en-US" sz="1600" dirty="0">
                <a:solidFill>
                  <a:srgbClr val="0F435B"/>
                </a:solidFill>
              </a:rPr>
              <a:t>ASTRO Driven</a:t>
            </a:r>
          </a:p>
        </p:txBody>
      </p:sp>
      <p:graphicFrame>
        <p:nvGraphicFramePr>
          <p:cNvPr id="2" name="Table 2">
            <a:extLst>
              <a:ext uri="{FF2B5EF4-FFF2-40B4-BE49-F238E27FC236}">
                <a16:creationId xmlns:a16="http://schemas.microsoft.com/office/drawing/2014/main" id="{CC9024FE-46B2-65F4-7474-52D4C3D76C23}"/>
              </a:ext>
            </a:extLst>
          </p:cNvPr>
          <p:cNvGraphicFramePr>
            <a:graphicFrameLocks noGrp="1"/>
          </p:cNvGraphicFramePr>
          <p:nvPr>
            <p:extLst>
              <p:ext uri="{D42A27DB-BD31-4B8C-83A1-F6EECF244321}">
                <p14:modId xmlns:p14="http://schemas.microsoft.com/office/powerpoint/2010/main" val="2528823727"/>
              </p:ext>
            </p:extLst>
          </p:nvPr>
        </p:nvGraphicFramePr>
        <p:xfrm>
          <a:off x="396408" y="2622620"/>
          <a:ext cx="11399183" cy="2975129"/>
        </p:xfrm>
        <a:graphic>
          <a:graphicData uri="http://schemas.openxmlformats.org/drawingml/2006/table">
            <a:tbl>
              <a:tblPr firstRow="1" bandRow="1">
                <a:tableStyleId>{6E25E649-3F16-4E02-A733-19D2CDBF48F0}</a:tableStyleId>
              </a:tblPr>
              <a:tblGrid>
                <a:gridCol w="3883003">
                  <a:extLst>
                    <a:ext uri="{9D8B030D-6E8A-4147-A177-3AD203B41FA5}">
                      <a16:colId xmlns:a16="http://schemas.microsoft.com/office/drawing/2014/main" val="1380948357"/>
                    </a:ext>
                  </a:extLst>
                </a:gridCol>
                <a:gridCol w="411982">
                  <a:extLst>
                    <a:ext uri="{9D8B030D-6E8A-4147-A177-3AD203B41FA5}">
                      <a16:colId xmlns:a16="http://schemas.microsoft.com/office/drawing/2014/main" val="3157159078"/>
                    </a:ext>
                  </a:extLst>
                </a:gridCol>
                <a:gridCol w="411983">
                  <a:extLst>
                    <a:ext uri="{9D8B030D-6E8A-4147-A177-3AD203B41FA5}">
                      <a16:colId xmlns:a16="http://schemas.microsoft.com/office/drawing/2014/main" val="524845455"/>
                    </a:ext>
                  </a:extLst>
                </a:gridCol>
                <a:gridCol w="452176">
                  <a:extLst>
                    <a:ext uri="{9D8B030D-6E8A-4147-A177-3AD203B41FA5}">
                      <a16:colId xmlns:a16="http://schemas.microsoft.com/office/drawing/2014/main" val="4088942969"/>
                    </a:ext>
                  </a:extLst>
                </a:gridCol>
                <a:gridCol w="442127">
                  <a:extLst>
                    <a:ext uri="{9D8B030D-6E8A-4147-A177-3AD203B41FA5}">
                      <a16:colId xmlns:a16="http://schemas.microsoft.com/office/drawing/2014/main" val="2698509442"/>
                    </a:ext>
                  </a:extLst>
                </a:gridCol>
                <a:gridCol w="452176">
                  <a:extLst>
                    <a:ext uri="{9D8B030D-6E8A-4147-A177-3AD203B41FA5}">
                      <a16:colId xmlns:a16="http://schemas.microsoft.com/office/drawing/2014/main" val="2772873738"/>
                    </a:ext>
                  </a:extLst>
                </a:gridCol>
                <a:gridCol w="422031">
                  <a:extLst>
                    <a:ext uri="{9D8B030D-6E8A-4147-A177-3AD203B41FA5}">
                      <a16:colId xmlns:a16="http://schemas.microsoft.com/office/drawing/2014/main" val="726000061"/>
                    </a:ext>
                  </a:extLst>
                </a:gridCol>
                <a:gridCol w="452176">
                  <a:extLst>
                    <a:ext uri="{9D8B030D-6E8A-4147-A177-3AD203B41FA5}">
                      <a16:colId xmlns:a16="http://schemas.microsoft.com/office/drawing/2014/main" val="3975328358"/>
                    </a:ext>
                  </a:extLst>
                </a:gridCol>
                <a:gridCol w="432079">
                  <a:extLst>
                    <a:ext uri="{9D8B030D-6E8A-4147-A177-3AD203B41FA5}">
                      <a16:colId xmlns:a16="http://schemas.microsoft.com/office/drawing/2014/main" val="1355381288"/>
                    </a:ext>
                  </a:extLst>
                </a:gridCol>
                <a:gridCol w="472272">
                  <a:extLst>
                    <a:ext uri="{9D8B030D-6E8A-4147-A177-3AD203B41FA5}">
                      <a16:colId xmlns:a16="http://schemas.microsoft.com/office/drawing/2014/main" val="1008803952"/>
                    </a:ext>
                  </a:extLst>
                </a:gridCol>
                <a:gridCol w="432079">
                  <a:extLst>
                    <a:ext uri="{9D8B030D-6E8A-4147-A177-3AD203B41FA5}">
                      <a16:colId xmlns:a16="http://schemas.microsoft.com/office/drawing/2014/main" val="1937527037"/>
                    </a:ext>
                  </a:extLst>
                </a:gridCol>
                <a:gridCol w="401934">
                  <a:extLst>
                    <a:ext uri="{9D8B030D-6E8A-4147-A177-3AD203B41FA5}">
                      <a16:colId xmlns:a16="http://schemas.microsoft.com/office/drawing/2014/main" val="433857446"/>
                    </a:ext>
                  </a:extLst>
                </a:gridCol>
                <a:gridCol w="401935">
                  <a:extLst>
                    <a:ext uri="{9D8B030D-6E8A-4147-A177-3AD203B41FA5}">
                      <a16:colId xmlns:a16="http://schemas.microsoft.com/office/drawing/2014/main" val="188260996"/>
                    </a:ext>
                  </a:extLst>
                </a:gridCol>
                <a:gridCol w="422030">
                  <a:extLst>
                    <a:ext uri="{9D8B030D-6E8A-4147-A177-3AD203B41FA5}">
                      <a16:colId xmlns:a16="http://schemas.microsoft.com/office/drawing/2014/main" val="2352252907"/>
                    </a:ext>
                  </a:extLst>
                </a:gridCol>
                <a:gridCol w="381838">
                  <a:extLst>
                    <a:ext uri="{9D8B030D-6E8A-4147-A177-3AD203B41FA5}">
                      <a16:colId xmlns:a16="http://schemas.microsoft.com/office/drawing/2014/main" val="2169884369"/>
                    </a:ext>
                  </a:extLst>
                </a:gridCol>
                <a:gridCol w="391885">
                  <a:extLst>
                    <a:ext uri="{9D8B030D-6E8A-4147-A177-3AD203B41FA5}">
                      <a16:colId xmlns:a16="http://schemas.microsoft.com/office/drawing/2014/main" val="1711740290"/>
                    </a:ext>
                  </a:extLst>
                </a:gridCol>
                <a:gridCol w="399199">
                  <a:extLst>
                    <a:ext uri="{9D8B030D-6E8A-4147-A177-3AD203B41FA5}">
                      <a16:colId xmlns:a16="http://schemas.microsoft.com/office/drawing/2014/main" val="2630276731"/>
                    </a:ext>
                  </a:extLst>
                </a:gridCol>
                <a:gridCol w="424766">
                  <a:extLst>
                    <a:ext uri="{9D8B030D-6E8A-4147-A177-3AD203B41FA5}">
                      <a16:colId xmlns:a16="http://schemas.microsoft.com/office/drawing/2014/main" val="1759385255"/>
                    </a:ext>
                  </a:extLst>
                </a:gridCol>
                <a:gridCol w="311512">
                  <a:extLst>
                    <a:ext uri="{9D8B030D-6E8A-4147-A177-3AD203B41FA5}">
                      <a16:colId xmlns:a16="http://schemas.microsoft.com/office/drawing/2014/main" val="2996663606"/>
                    </a:ext>
                  </a:extLst>
                </a:gridCol>
              </a:tblGrid>
              <a:tr h="28553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Month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1200" dirty="0"/>
                        <a:t>Month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r>
                        <a:rPr lang="en-US" sz="1200" dirty="0"/>
                        <a:t>Month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1200" dirty="0"/>
                        <a:t>Month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1200" dirty="0"/>
                        <a:t>Month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1200" dirty="0"/>
                        <a:t>Month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1200" dirty="0"/>
                        <a:t>Month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1200" dirty="0"/>
                        <a:t>Month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1200" dirty="0"/>
                        <a:t>Month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415282803"/>
                  </a:ext>
                </a:extLst>
              </a:tr>
              <a:tr h="372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4"/>
                          </a:solidFill>
                        </a:rPr>
                        <a:t>Application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52504070"/>
                  </a:ext>
                </a:extLst>
              </a:tr>
              <a:tr h="372767">
                <a:tc>
                  <a:txBody>
                    <a:bodyPr/>
                    <a:lstStyle/>
                    <a:p>
                      <a:r>
                        <a:rPr lang="en-US" sz="1400" dirty="0">
                          <a:solidFill>
                            <a:schemeClr val="accent4"/>
                          </a:solidFill>
                        </a:rPr>
                        <a:t>Self-Assessment: Document Upload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2"/>
                    </a:solid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2"/>
                    </a:solidFill>
                  </a:tcPr>
                </a:tc>
                <a:tc>
                  <a:txBody>
                    <a:bodyPr/>
                    <a:lstStyle/>
                    <a:p>
                      <a:endParaRPr lang="en-US" dirty="0"/>
                    </a:p>
                  </a:txBody>
                  <a:tcPr>
                    <a:lnL w="12700" cap="flat" cmpd="sng" algn="ctr">
                      <a:solidFill>
                        <a:schemeClr val="accent2"/>
                      </a:solidFill>
                      <a:prstDash val="solid"/>
                      <a:round/>
                      <a:headEnd type="none" w="med" len="med"/>
                      <a:tailEnd type="none" w="med" len="med"/>
                    </a:lnL>
                    <a:solidFill>
                      <a:schemeClr val="accent2"/>
                    </a:solidFil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0829502"/>
                  </a:ext>
                </a:extLst>
              </a:tr>
              <a:tr h="372767">
                <a:tc>
                  <a:txBody>
                    <a:bodyPr/>
                    <a:lstStyle/>
                    <a:p>
                      <a:r>
                        <a:rPr lang="en-US" sz="1400" dirty="0">
                          <a:solidFill>
                            <a:schemeClr val="accent4"/>
                          </a:solidFill>
                        </a:rPr>
                        <a:t>Self-Assessment: Document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bg1">
                          <a:lumMod val="50000"/>
                        </a:schemeClr>
                      </a:solidFill>
                      <a:prstDash val="solid"/>
                      <a:round/>
                      <a:headEnd type="none" w="med" len="med"/>
                      <a:tailEnd type="none" w="med" len="med"/>
                    </a:lnR>
                    <a:solidFill>
                      <a:schemeClr val="bg1">
                        <a:lumMod val="50000"/>
                      </a:schemeClr>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solidFill>
                      <a:schemeClr val="bg1">
                        <a:lumMod val="50000"/>
                      </a:schemeClr>
                    </a:solidFil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8536096"/>
                  </a:ext>
                </a:extLst>
              </a:tr>
              <a:tr h="372767">
                <a:tc>
                  <a:txBody>
                    <a:bodyPr/>
                    <a:lstStyle/>
                    <a:p>
                      <a:r>
                        <a:rPr lang="en-US" sz="1400" dirty="0">
                          <a:solidFill>
                            <a:schemeClr val="accent4"/>
                          </a:solidFill>
                        </a:rPr>
                        <a:t>Self-Assessment: Medical </a:t>
                      </a:r>
                      <a:r>
                        <a:rPr lang="en-US" sz="1400">
                          <a:solidFill>
                            <a:schemeClr val="accent4"/>
                          </a:solidFill>
                        </a:rPr>
                        <a:t>Records Review</a:t>
                      </a:r>
                      <a:endParaRPr lang="en-US" sz="1400"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accent2"/>
                      </a:solidFill>
                      <a:prstDash val="solid"/>
                      <a:round/>
                      <a:headEnd type="none" w="med" len="med"/>
                      <a:tailEnd type="none" w="med" len="med"/>
                    </a:lnR>
                    <a:solidFill>
                      <a:schemeClr val="accent2"/>
                    </a:solidFill>
                  </a:tcPr>
                </a:tc>
                <a:tc>
                  <a:txBody>
                    <a:bodyPr/>
                    <a:lstStyle/>
                    <a:p>
                      <a:endParaRPr lang="en-US" dirty="0"/>
                    </a:p>
                  </a:txBody>
                  <a:tcPr>
                    <a:lnL w="12700" cap="flat" cmpd="sng" algn="ctr">
                      <a:solidFill>
                        <a:schemeClr val="accent2"/>
                      </a:solidFill>
                      <a:prstDash val="solid"/>
                      <a:round/>
                      <a:headEnd type="none" w="med" len="med"/>
                      <a:tailEnd type="none" w="med" len="med"/>
                    </a:lnL>
                    <a:solidFill>
                      <a:schemeClr val="accent2"/>
                    </a:solidFil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9379689"/>
                  </a:ext>
                </a:extLst>
              </a:tr>
              <a:tr h="372767">
                <a:tc>
                  <a:txBody>
                    <a:bodyPr/>
                    <a:lstStyle/>
                    <a:p>
                      <a:r>
                        <a:rPr lang="en-US" sz="1400" dirty="0">
                          <a:solidFill>
                            <a:schemeClr val="accent4"/>
                          </a:solidFill>
                        </a:rPr>
                        <a:t>Self-Assessment: Interview Preparation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solidFill>
                      <a:schemeClr val="accent2"/>
                    </a:solidFill>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6279464"/>
                  </a:ext>
                </a:extLst>
              </a:tr>
              <a:tr h="372767">
                <a:tc>
                  <a:txBody>
                    <a:bodyPr/>
                    <a:lstStyle/>
                    <a:p>
                      <a:r>
                        <a:rPr lang="en-US" sz="1400" dirty="0">
                          <a:solidFill>
                            <a:schemeClr val="accent4"/>
                          </a:solidFill>
                        </a:rPr>
                        <a:t>Facility Visit Preparation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bg1">
                          <a:lumMod val="50000"/>
                        </a:schemeClr>
                      </a:solidFill>
                      <a:prstDash val="solid"/>
                      <a:round/>
                      <a:headEnd type="none" w="med" len="med"/>
                      <a:tailEnd type="none" w="med" len="med"/>
                    </a:lnR>
                    <a:solidFill>
                      <a:schemeClr val="bg1">
                        <a:lumMod val="50000"/>
                      </a:schemeClr>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chemeClr val="bg1">
                        <a:lumMod val="50000"/>
                      </a:schemeClr>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chemeClr val="bg1">
                        <a:lumMod val="50000"/>
                      </a:schemeClr>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chemeClr val="bg1">
                        <a:lumMod val="50000"/>
                      </a:schemeClr>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2"/>
                    </a:solidFill>
                  </a:tcPr>
                </a:tc>
                <a:tc>
                  <a:txBody>
                    <a:bodyPr/>
                    <a:lstStyle/>
                    <a:p>
                      <a:endParaRPr lang="en-US" dirty="0"/>
                    </a:p>
                  </a:txBody>
                  <a:tcPr>
                    <a:lnL w="12700" cap="flat" cmpd="sng" algn="ctr">
                      <a:solidFill>
                        <a:schemeClr val="accent2"/>
                      </a:solidFill>
                      <a:prstDash val="solid"/>
                      <a:round/>
                      <a:headEnd type="none" w="med" len="med"/>
                      <a:tailEnd type="none" w="med" len="med"/>
                    </a:lnL>
                    <a:solidFill>
                      <a:schemeClr val="accent2"/>
                    </a:solidFill>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8477624"/>
                  </a:ext>
                </a:extLst>
              </a:tr>
              <a:tr h="372767">
                <a:tc>
                  <a:txBody>
                    <a:bodyPr/>
                    <a:lstStyle/>
                    <a:p>
                      <a:r>
                        <a:rPr lang="en-US" sz="1400" dirty="0">
                          <a:solidFill>
                            <a:schemeClr val="accent4"/>
                          </a:solidFill>
                        </a:rPr>
                        <a:t>Determination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b="1" dirty="0"/>
                    </a:p>
                  </a:txBody>
                  <a:tcPr>
                    <a:lnR w="12700" cap="flat" cmpd="sng" algn="ctr">
                      <a:solidFill>
                        <a:schemeClr val="bg1">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280870"/>
                  </a:ext>
                </a:extLst>
              </a:tr>
            </a:tbl>
          </a:graphicData>
        </a:graphic>
      </p:graphicFrame>
      <p:cxnSp>
        <p:nvCxnSpPr>
          <p:cNvPr id="5" name="Straight Arrow Connector 4">
            <a:extLst>
              <a:ext uri="{FF2B5EF4-FFF2-40B4-BE49-F238E27FC236}">
                <a16:creationId xmlns:a16="http://schemas.microsoft.com/office/drawing/2014/main" id="{0C9DEF04-CBE1-9087-324D-CC5761FCEA04}"/>
              </a:ext>
            </a:extLst>
          </p:cNvPr>
          <p:cNvCxnSpPr/>
          <p:nvPr/>
        </p:nvCxnSpPr>
        <p:spPr>
          <a:xfrm flipV="1">
            <a:off x="10681397" y="5597749"/>
            <a:ext cx="0" cy="38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8053E5-AA19-E44F-D84C-15AE6A0AF858}"/>
              </a:ext>
            </a:extLst>
          </p:cNvPr>
          <p:cNvSpPr txBox="1"/>
          <p:nvPr/>
        </p:nvSpPr>
        <p:spPr>
          <a:xfrm>
            <a:off x="9858537" y="6025871"/>
            <a:ext cx="1645719" cy="338554"/>
          </a:xfrm>
          <a:prstGeom prst="rect">
            <a:avLst/>
          </a:prstGeom>
          <a:noFill/>
        </p:spPr>
        <p:txBody>
          <a:bodyPr wrap="square" rtlCol="0">
            <a:spAutoFit/>
          </a:bodyPr>
          <a:lstStyle/>
          <a:p>
            <a:r>
              <a:rPr lang="en-US" sz="1600" dirty="0">
                <a:solidFill>
                  <a:srgbClr val="0F435B"/>
                </a:solidFill>
              </a:rPr>
              <a:t>Facility Visit Date</a:t>
            </a:r>
          </a:p>
        </p:txBody>
      </p:sp>
      <p:cxnSp>
        <p:nvCxnSpPr>
          <p:cNvPr id="8" name="Straight Arrow Connector 7">
            <a:extLst>
              <a:ext uri="{FF2B5EF4-FFF2-40B4-BE49-F238E27FC236}">
                <a16:creationId xmlns:a16="http://schemas.microsoft.com/office/drawing/2014/main" id="{4B3E98D7-C894-345F-78D4-8E5895D2FCEB}"/>
              </a:ext>
            </a:extLst>
          </p:cNvPr>
          <p:cNvCxnSpPr/>
          <p:nvPr/>
        </p:nvCxnSpPr>
        <p:spPr>
          <a:xfrm flipV="1">
            <a:off x="8231275" y="5597749"/>
            <a:ext cx="0" cy="38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06C0E0-BC42-5464-B788-B02AE8DCC1D8}"/>
              </a:ext>
            </a:extLst>
          </p:cNvPr>
          <p:cNvCxnSpPr/>
          <p:nvPr/>
        </p:nvCxnSpPr>
        <p:spPr>
          <a:xfrm flipV="1">
            <a:off x="5976995" y="5597748"/>
            <a:ext cx="0" cy="38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6CA460-70BB-4710-058B-FFD3E1B01E16}"/>
              </a:ext>
            </a:extLst>
          </p:cNvPr>
          <p:cNvSpPr txBox="1"/>
          <p:nvPr/>
        </p:nvSpPr>
        <p:spPr>
          <a:xfrm>
            <a:off x="7011933" y="6025871"/>
            <a:ext cx="2438684" cy="338554"/>
          </a:xfrm>
          <a:prstGeom prst="rect">
            <a:avLst/>
          </a:prstGeom>
          <a:noFill/>
        </p:spPr>
        <p:txBody>
          <a:bodyPr wrap="square" rtlCol="0">
            <a:spAutoFit/>
          </a:bodyPr>
          <a:lstStyle/>
          <a:p>
            <a:r>
              <a:rPr lang="en-US" sz="1600" dirty="0">
                <a:solidFill>
                  <a:srgbClr val="0F435B"/>
                </a:solidFill>
              </a:rPr>
              <a:t>Self-Assessment Complete</a:t>
            </a:r>
          </a:p>
        </p:txBody>
      </p:sp>
      <p:sp>
        <p:nvSpPr>
          <p:cNvPr id="11" name="TextBox 10">
            <a:extLst>
              <a:ext uri="{FF2B5EF4-FFF2-40B4-BE49-F238E27FC236}">
                <a16:creationId xmlns:a16="http://schemas.microsoft.com/office/drawing/2014/main" id="{94F0DB82-CC64-C5D1-0534-E298D31ABB56}"/>
              </a:ext>
            </a:extLst>
          </p:cNvPr>
          <p:cNvSpPr txBox="1"/>
          <p:nvPr/>
        </p:nvSpPr>
        <p:spPr>
          <a:xfrm>
            <a:off x="5054296" y="6025871"/>
            <a:ext cx="1753677" cy="338554"/>
          </a:xfrm>
          <a:prstGeom prst="rect">
            <a:avLst/>
          </a:prstGeom>
          <a:noFill/>
        </p:spPr>
        <p:txBody>
          <a:bodyPr wrap="square" rtlCol="0">
            <a:spAutoFit/>
          </a:bodyPr>
          <a:lstStyle/>
          <a:p>
            <a:r>
              <a:rPr lang="en-US" sz="1600" dirty="0">
                <a:solidFill>
                  <a:srgbClr val="0F435B"/>
                </a:solidFill>
              </a:rPr>
              <a:t>Payment Received</a:t>
            </a:r>
          </a:p>
        </p:txBody>
      </p:sp>
    </p:spTree>
    <p:extLst>
      <p:ext uri="{BB962C8B-B14F-4D97-AF65-F5344CB8AC3E}">
        <p14:creationId xmlns:p14="http://schemas.microsoft.com/office/powerpoint/2010/main" val="1821001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p:txBody>
          <a:bodyPr/>
          <a:lstStyle/>
          <a:p>
            <a:r>
              <a:rPr lang="en-US" dirty="0"/>
              <a:t>Improvements from </a:t>
            </a:r>
            <a:br>
              <a:rPr lang="en-US" dirty="0"/>
            </a:br>
            <a:r>
              <a:rPr lang="en-US" dirty="0"/>
              <a:t>Self-Assessment to Final Results</a:t>
            </a:r>
          </a:p>
        </p:txBody>
      </p:sp>
    </p:spTree>
    <p:extLst>
      <p:ext uri="{BB962C8B-B14F-4D97-AF65-F5344CB8AC3E}">
        <p14:creationId xmlns:p14="http://schemas.microsoft.com/office/powerpoint/2010/main" val="361944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15760-8AA4-042A-AA7E-9465D1C7CB37}"/>
              </a:ext>
            </a:extLst>
          </p:cNvPr>
          <p:cNvSpPr>
            <a:spLocks noGrp="1"/>
          </p:cNvSpPr>
          <p:nvPr>
            <p:ph type="title" idx="4294967295"/>
          </p:nvPr>
        </p:nvSpPr>
        <p:spPr>
          <a:xfrm>
            <a:off x="122549" y="365125"/>
            <a:ext cx="9011826" cy="1325563"/>
          </a:xfrm>
        </p:spPr>
        <p:txBody>
          <a:bodyPr>
            <a:noAutofit/>
          </a:bodyPr>
          <a:lstStyle/>
          <a:p>
            <a:r>
              <a:rPr lang="en-US" b="1" dirty="0"/>
              <a:t>EI 2.1.3 </a:t>
            </a:r>
            <a:r>
              <a:rPr lang="en-US" dirty="0"/>
              <a:t>– Verification of DICOM Transfer</a:t>
            </a:r>
          </a:p>
        </p:txBody>
      </p:sp>
      <p:graphicFrame>
        <p:nvGraphicFramePr>
          <p:cNvPr id="9" name="Chart 8">
            <a:extLst>
              <a:ext uri="{FF2B5EF4-FFF2-40B4-BE49-F238E27FC236}">
                <a16:creationId xmlns:a16="http://schemas.microsoft.com/office/drawing/2014/main" id="{C472BC76-F0A1-4E08-5E4D-3DD9AA074404}"/>
              </a:ext>
            </a:extLst>
          </p:cNvPr>
          <p:cNvGraphicFramePr/>
          <p:nvPr>
            <p:extLst>
              <p:ext uri="{D42A27DB-BD31-4B8C-83A1-F6EECF244321}">
                <p14:modId xmlns:p14="http://schemas.microsoft.com/office/powerpoint/2010/main" val="1300592213"/>
              </p:ext>
            </p:extLst>
          </p:nvPr>
        </p:nvGraphicFramePr>
        <p:xfrm>
          <a:off x="550450" y="2160653"/>
          <a:ext cx="9983755" cy="4560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352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3C8E4D-9456-3C84-10F0-E222BCCCEC6D}"/>
              </a:ext>
            </a:extLst>
          </p:cNvPr>
          <p:cNvGrpSpPr/>
          <p:nvPr/>
        </p:nvGrpSpPr>
        <p:grpSpPr>
          <a:xfrm>
            <a:off x="1" y="361837"/>
            <a:ext cx="12191999" cy="1281914"/>
            <a:chOff x="1" y="282576"/>
            <a:chExt cx="12191999" cy="1281914"/>
          </a:xfrm>
        </p:grpSpPr>
        <p:pic>
          <p:nvPicPr>
            <p:cNvPr id="2" name="Picture 1" descr="Graphical user interface&#10;&#10;Description automatically generated with medium confidence">
              <a:extLst>
                <a:ext uri="{FF2B5EF4-FFF2-40B4-BE49-F238E27FC236}">
                  <a16:creationId xmlns:a16="http://schemas.microsoft.com/office/drawing/2014/main" id="{83ECAD62-0BFC-B879-DD3D-BF02FA85D8B5}"/>
                </a:ext>
              </a:extLst>
            </p:cNvPr>
            <p:cNvPicPr>
              <a:picLocks noChangeAspect="1"/>
            </p:cNvPicPr>
            <p:nvPr/>
          </p:nvPicPr>
          <p:blipFill rotWithShape="1">
            <a:blip r:embed="rId3">
              <a:extLst>
                <a:ext uri="{28A0092B-C50C-407E-A947-70E740481C1C}">
                  <a14:useLocalDpi xmlns:a14="http://schemas.microsoft.com/office/drawing/2010/main" val="0"/>
                </a:ext>
              </a:extLst>
            </a:blip>
            <a:srcRect r="93886"/>
            <a:stretch/>
          </p:blipFill>
          <p:spPr>
            <a:xfrm rot="5400000">
              <a:off x="5723283" y="-5300866"/>
              <a:ext cx="745435" cy="12191999"/>
            </a:xfrm>
            <a:prstGeom prst="rect">
              <a:avLst/>
            </a:prstGeom>
          </p:spPr>
        </p:pic>
        <p:sp>
          <p:nvSpPr>
            <p:cNvPr id="9" name="Rectangle 8">
              <a:extLst>
                <a:ext uri="{FF2B5EF4-FFF2-40B4-BE49-F238E27FC236}">
                  <a16:creationId xmlns:a16="http://schemas.microsoft.com/office/drawing/2014/main" id="{A2964877-41B0-A3E9-68D3-BA2182C0BF3D}"/>
                </a:ext>
              </a:extLst>
            </p:cNvPr>
            <p:cNvSpPr/>
            <p:nvPr/>
          </p:nvSpPr>
          <p:spPr>
            <a:xfrm>
              <a:off x="3958802" y="282576"/>
              <a:ext cx="4274397" cy="1281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text, clipart&#10;&#10;Description automatically generated">
              <a:extLst>
                <a:ext uri="{FF2B5EF4-FFF2-40B4-BE49-F238E27FC236}">
                  <a16:creationId xmlns:a16="http://schemas.microsoft.com/office/drawing/2014/main" id="{88A7D0AE-67CF-D795-268A-1E5FC03B5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651" y="282577"/>
              <a:ext cx="3528699" cy="1152622"/>
            </a:xfrm>
            <a:prstGeom prst="rect">
              <a:avLst/>
            </a:prstGeom>
          </p:spPr>
        </p:pic>
      </p:grpSp>
      <p:grpSp>
        <p:nvGrpSpPr>
          <p:cNvPr id="10" name="Group 9">
            <a:extLst>
              <a:ext uri="{FF2B5EF4-FFF2-40B4-BE49-F238E27FC236}">
                <a16:creationId xmlns:a16="http://schemas.microsoft.com/office/drawing/2014/main" id="{9CC33C07-126F-7409-7D61-1AD7E581EE71}"/>
              </a:ext>
            </a:extLst>
          </p:cNvPr>
          <p:cNvGrpSpPr/>
          <p:nvPr/>
        </p:nvGrpSpPr>
        <p:grpSpPr>
          <a:xfrm>
            <a:off x="449082" y="2005588"/>
            <a:ext cx="11293836" cy="4490576"/>
            <a:chOff x="765822" y="1999510"/>
            <a:chExt cx="11293836" cy="4490576"/>
          </a:xfrm>
        </p:grpSpPr>
        <p:pic>
          <p:nvPicPr>
            <p:cNvPr id="7" name="Picture 6" descr="A group of people posing for a photo&#10;&#10;Description automatically generated with medium confidence">
              <a:extLst>
                <a:ext uri="{FF2B5EF4-FFF2-40B4-BE49-F238E27FC236}">
                  <a16:creationId xmlns:a16="http://schemas.microsoft.com/office/drawing/2014/main" id="{A1B3A7E7-E98C-063B-611F-A97B7362BA71}"/>
                </a:ext>
              </a:extLst>
            </p:cNvPr>
            <p:cNvPicPr>
              <a:picLocks noChangeAspect="1"/>
            </p:cNvPicPr>
            <p:nvPr/>
          </p:nvPicPr>
          <p:blipFill rotWithShape="1">
            <a:blip r:embed="rId5">
              <a:extLst>
                <a:ext uri="{28A0092B-C50C-407E-A947-70E740481C1C}">
                  <a14:useLocalDpi xmlns:a14="http://schemas.microsoft.com/office/drawing/2010/main" val="0"/>
                </a:ext>
              </a:extLst>
            </a:blip>
            <a:srcRect l="8745" t="16250" r="40823" b="23828"/>
            <a:stretch/>
          </p:blipFill>
          <p:spPr>
            <a:xfrm>
              <a:off x="6481818" y="4319956"/>
              <a:ext cx="5577840" cy="217013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 Placeholder 2">
              <a:extLst>
                <a:ext uri="{FF2B5EF4-FFF2-40B4-BE49-F238E27FC236}">
                  <a16:creationId xmlns:a16="http://schemas.microsoft.com/office/drawing/2014/main" id="{B771A7CD-32A2-E456-CAD2-D9D654614E5E}"/>
                </a:ext>
              </a:extLst>
            </p:cNvPr>
            <p:cNvSpPr txBox="1">
              <a:spLocks/>
            </p:cNvSpPr>
            <p:nvPr/>
          </p:nvSpPr>
          <p:spPr>
            <a:xfrm>
              <a:off x="765822" y="1999510"/>
              <a:ext cx="5577840" cy="1766292"/>
            </a:xfrm>
            <a:prstGeom prst="roundRect">
              <a:avLst>
                <a:gd name="adj" fmla="val 11215"/>
              </a:avLst>
            </a:prstGeom>
            <a:solidFill>
              <a:srgbClr val="A0BF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91440" rIns="91440" bIns="9144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GB" sz="19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ASTRO is the </a:t>
              </a:r>
              <a:r>
                <a:rPr kumimoji="0" lang="en-GB" sz="1900" b="1" i="0" u="none" strike="noStrike" kern="1200" cap="none" spc="0" normalizeH="0" baseline="0" noProof="0">
                  <a:ln>
                    <a:noFill/>
                  </a:ln>
                  <a:solidFill>
                    <a:srgbClr val="022C74"/>
                  </a:solidFill>
                  <a:effectLst/>
                  <a:uLnTx/>
                  <a:uFillTx/>
                  <a:latin typeface="Segoe UI" panose="020B0502040204020203" pitchFamily="34" charset="0"/>
                  <a:ea typeface="+mn-ea"/>
                  <a:cs typeface="Segoe UI" panose="020B0502040204020203" pitchFamily="34" charset="0"/>
                </a:rPr>
                <a:t>leading</a:t>
              </a:r>
              <a:r>
                <a:rPr kumimoji="0" lang="en-GB" sz="1900" b="0" i="0" u="none" strike="noStrike" kern="1200" cap="none" spc="0" normalizeH="0" baseline="0" noProof="0">
                  <a:ln>
                    <a:noFill/>
                  </a:ln>
                  <a:solidFill>
                    <a:srgbClr val="022C74"/>
                  </a:solidFill>
                  <a:effectLst/>
                  <a:uLnTx/>
                  <a:uFillTx/>
                  <a:latin typeface="Segoe UI" panose="020B0502040204020203" pitchFamily="34" charset="0"/>
                  <a:ea typeface="+mn-ea"/>
                  <a:cs typeface="Segoe UI" panose="020B0502040204020203" pitchFamily="34" charset="0"/>
                </a:rPr>
                <a:t> </a:t>
              </a:r>
              <a:r>
                <a:rPr kumimoji="0" lang="en-GB" sz="1900" b="1" i="0" u="none" strike="noStrike" kern="1200" cap="none" spc="0" normalizeH="0" baseline="0" noProof="0">
                  <a:ln>
                    <a:noFill/>
                  </a:ln>
                  <a:solidFill>
                    <a:srgbClr val="022C74"/>
                  </a:solidFill>
                  <a:effectLst/>
                  <a:uLnTx/>
                  <a:uFillTx/>
                  <a:latin typeface="Segoe UI" panose="020B0502040204020203" pitchFamily="34" charset="0"/>
                  <a:ea typeface="+mn-ea"/>
                  <a:cs typeface="Segoe UI" panose="020B0502040204020203" pitchFamily="34" charset="0"/>
                </a:rPr>
                <a:t>medical society</a:t>
              </a:r>
              <a:r>
                <a:rPr kumimoji="0" lang="en-GB" sz="1900" b="0" i="0" u="none" strike="noStrike" kern="1200" cap="none" spc="0" normalizeH="0" baseline="0" noProof="0">
                  <a:ln>
                    <a:noFill/>
                  </a:ln>
                  <a:solidFill>
                    <a:srgbClr val="022C74"/>
                  </a:solidFill>
                  <a:effectLst/>
                  <a:uLnTx/>
                  <a:uFillTx/>
                  <a:latin typeface="Segoe UI" panose="020B0502040204020203" pitchFamily="34" charset="0"/>
                  <a:ea typeface="+mn-ea"/>
                  <a:cs typeface="Segoe UI" panose="020B0502040204020203" pitchFamily="34" charset="0"/>
                </a:rPr>
                <a:t> </a:t>
              </a:r>
              <a:r>
                <a:rPr kumimoji="0" lang="en-GB" sz="19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dedicated to radiation oncology, biology &amp; physics.</a:t>
              </a:r>
            </a:p>
            <a:p>
              <a:pPr marL="0" marR="0" lvl="0" indent="0" algn="ctr"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GB" sz="1600" b="0" i="1"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 non-profit professional organization founded in 1958</a:t>
              </a:r>
            </a:p>
          </p:txBody>
        </p:sp>
        <p:sp>
          <p:nvSpPr>
            <p:cNvPr id="3" name="TextBox 2">
              <a:extLst>
                <a:ext uri="{FF2B5EF4-FFF2-40B4-BE49-F238E27FC236}">
                  <a16:creationId xmlns:a16="http://schemas.microsoft.com/office/drawing/2014/main" id="{C798B50F-A7D7-1525-523A-6B7D55564058}"/>
                </a:ext>
              </a:extLst>
            </p:cNvPr>
            <p:cNvSpPr txBox="1"/>
            <p:nvPr/>
          </p:nvSpPr>
          <p:spPr>
            <a:xfrm>
              <a:off x="948702" y="3972888"/>
              <a:ext cx="5212080" cy="2517196"/>
            </a:xfrm>
            <a:prstGeom prst="roundRect">
              <a:avLst/>
            </a:prstGeom>
            <a:solidFill>
              <a:srgbClr val="022C7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91440" rtlCol="0" anchor="ctr">
              <a:noAutofit/>
            </a:bodyPr>
            <a:lstStyle>
              <a:defPPr>
                <a:defRPr lang="en-US"/>
              </a:defPPr>
              <a:lvl1pPr indent="0" algn="ctr">
                <a:lnSpc>
                  <a:spcPct val="90000"/>
                </a:lnSpc>
                <a:spcBef>
                  <a:spcPts val="0"/>
                </a:spcBef>
                <a:spcAft>
                  <a:spcPts val="1200"/>
                </a:spcAft>
                <a:buFont typeface="Arial" panose="020B0604020202020204" pitchFamily="34" charset="0"/>
                <a:buNone/>
                <a:defRPr sz="3400" b="1" spc="-150">
                  <a:solidFill>
                    <a:schemeClr val="bg1"/>
                  </a:solidFill>
                  <a:latin typeface="Segoe UI" panose="020B0502040204020203" pitchFamily="34" charset="0"/>
                  <a:cs typeface="Segoe UI" panose="020B0502040204020203"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3400" b="1" i="0" u="none" strike="noStrike" kern="1200" cap="none" spc="-15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Our </a:t>
              </a:r>
              <a:r>
                <a:rPr kumimoji="0" lang="en-GB" sz="3400" b="1" i="0" u="none" strike="noStrike" kern="1200" cap="none" spc="-150" normalizeH="0" baseline="0" noProof="0">
                  <a:ln>
                    <a:noFill/>
                  </a:ln>
                  <a:solidFill>
                    <a:srgbClr val="70AD47">
                      <a:lumMod val="60000"/>
                      <a:lumOff val="40000"/>
                    </a:srgbClr>
                  </a:solidFill>
                  <a:effectLst/>
                  <a:uLnTx/>
                  <a:uFillTx/>
                  <a:latin typeface="Segoe UI" panose="020B0502040204020203" pitchFamily="34" charset="0"/>
                  <a:ea typeface="+mn-ea"/>
                  <a:cs typeface="Segoe UI" panose="020B0502040204020203" pitchFamily="34" charset="0"/>
                </a:rPr>
                <a:t>Mission</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Advance the radiation oncology specialty: </a:t>
              </a:r>
            </a:p>
            <a:p>
              <a:pPr marL="285750" marR="0" lvl="0" indent="-285750" algn="l" defTabSz="6858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Promote </a:t>
              </a:r>
              <a:r>
                <a:rPr kumimoji="0" lang="en-US" sz="1800" b="1" i="0" u="none" strike="noStrike" kern="1200" cap="none" spc="0" normalizeH="0" baseline="0" noProof="0">
                  <a:ln>
                    <a:noFill/>
                  </a:ln>
                  <a:solidFill>
                    <a:srgbClr val="A0BF83"/>
                  </a:solidFill>
                  <a:effectLst/>
                  <a:uLnTx/>
                  <a:uFillTx/>
                  <a:latin typeface="Segoe UI" panose="020B0502040204020203" pitchFamily="34" charset="0"/>
                  <a:ea typeface="+mn-ea"/>
                  <a:cs typeface="Segoe UI" panose="020B0502040204020203" pitchFamily="34" charset="0"/>
                </a:rPr>
                <a:t>equitable, high-quality care</a:t>
              </a:r>
              <a:r>
                <a:rPr kumimoji="0" lang="en-US"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for people with cancer</a:t>
              </a:r>
            </a:p>
            <a:p>
              <a:pPr marL="285750" marR="0" lvl="0" indent="-285750" algn="l" defTabSz="6858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Cultivate &amp; educate a </a:t>
              </a:r>
              <a:r>
                <a:rPr kumimoji="0" lang="en-US" sz="1800" b="1" i="0" u="none" strike="noStrike" kern="1200" cap="none" spc="0" normalizeH="0" baseline="0" noProof="0">
                  <a:ln>
                    <a:noFill/>
                  </a:ln>
                  <a:solidFill>
                    <a:srgbClr val="A0BF83"/>
                  </a:solidFill>
                  <a:effectLst/>
                  <a:uLnTx/>
                  <a:uFillTx/>
                  <a:latin typeface="Segoe UI" panose="020B0502040204020203" pitchFamily="34" charset="0"/>
                  <a:ea typeface="+mn-ea"/>
                  <a:cs typeface="Segoe UI" panose="020B0502040204020203" pitchFamily="34" charset="0"/>
                </a:rPr>
                <a:t>diverse workforce</a:t>
              </a:r>
            </a:p>
            <a:p>
              <a:pPr marL="285750" marR="0" lvl="0" indent="-285750" algn="l" defTabSz="6858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Foster </a:t>
              </a:r>
              <a:r>
                <a:rPr kumimoji="0" lang="en-US" sz="1800" b="1" i="0" u="none" strike="noStrike" kern="1200" cap="none" spc="0" normalizeH="0" baseline="0" noProof="0">
                  <a:ln>
                    <a:noFill/>
                  </a:ln>
                  <a:solidFill>
                    <a:srgbClr val="A0BF83"/>
                  </a:solidFill>
                  <a:effectLst/>
                  <a:uLnTx/>
                  <a:uFillTx/>
                  <a:latin typeface="Segoe UI" panose="020B0502040204020203" pitchFamily="34" charset="0"/>
                  <a:ea typeface="+mn-ea"/>
                  <a:cs typeface="Segoe UI" panose="020B0502040204020203" pitchFamily="34" charset="0"/>
                </a:rPr>
                <a:t>research &amp; innovation</a:t>
              </a:r>
            </a:p>
            <a:p>
              <a:pPr marL="285750" marR="0" lvl="0" indent="-285750" algn="l" defTabSz="6858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Lead </a:t>
              </a:r>
              <a:r>
                <a:rPr kumimoji="0" lang="en-US" sz="1800" b="1" i="0" u="none" strike="noStrike" kern="1200" cap="none" spc="0" normalizeH="0" baseline="0" noProof="0">
                  <a:ln>
                    <a:noFill/>
                  </a:ln>
                  <a:solidFill>
                    <a:srgbClr val="A0BF83"/>
                  </a:solidFill>
                  <a:effectLst/>
                  <a:uLnTx/>
                  <a:uFillTx/>
                  <a:latin typeface="Segoe UI" panose="020B0502040204020203" pitchFamily="34" charset="0"/>
                  <a:ea typeface="+mn-ea"/>
                  <a:cs typeface="Segoe UI" panose="020B0502040204020203" pitchFamily="34" charset="0"/>
                </a:rPr>
                <a:t>policy development &amp; advocacy</a:t>
              </a:r>
            </a:p>
          </p:txBody>
        </p:sp>
        <p:sp>
          <p:nvSpPr>
            <p:cNvPr id="5" name="TextBox 4">
              <a:extLst>
                <a:ext uri="{FF2B5EF4-FFF2-40B4-BE49-F238E27FC236}">
                  <a16:creationId xmlns:a16="http://schemas.microsoft.com/office/drawing/2014/main" id="{F0C5A392-E81C-3894-5A49-AAC6B7269688}"/>
                </a:ext>
              </a:extLst>
            </p:cNvPr>
            <p:cNvSpPr txBox="1"/>
            <p:nvPr/>
          </p:nvSpPr>
          <p:spPr>
            <a:xfrm>
              <a:off x="6664697" y="1999510"/>
              <a:ext cx="5212080" cy="2170131"/>
            </a:xfrm>
            <a:prstGeom prst="roundRect">
              <a:avLst/>
            </a:prstGeom>
            <a:solidFill>
              <a:srgbClr val="022C7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0" rIns="91440" bIns="91440" rtlCol="0" anchor="ctr">
              <a:noAutofit/>
            </a:bodyPr>
            <a:lstStyle>
              <a:defPPr>
                <a:defRPr lang="en-US"/>
              </a:defPPr>
              <a:lvl1pPr indent="0" algn="ctr">
                <a:lnSpc>
                  <a:spcPct val="90000"/>
                </a:lnSpc>
                <a:spcBef>
                  <a:spcPts val="0"/>
                </a:spcBef>
                <a:spcAft>
                  <a:spcPts val="1200"/>
                </a:spcAft>
                <a:buFont typeface="Arial" panose="020B0604020202020204" pitchFamily="34" charset="0"/>
                <a:buNone/>
                <a:defRPr sz="3400" b="1" spc="-150">
                  <a:solidFill>
                    <a:schemeClr val="bg1"/>
                  </a:solidFill>
                  <a:latin typeface="Segoe UI" panose="020B0502040204020203" pitchFamily="34" charset="0"/>
                  <a:cs typeface="Segoe UI" panose="020B0502040204020203"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3400" b="1" i="0" u="none" strike="noStrike" kern="1200" cap="none" spc="-15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Our </a:t>
              </a:r>
              <a:r>
                <a:rPr kumimoji="0" lang="en-GB" sz="3400" b="1" i="0" u="none" strike="noStrike" kern="1200" cap="none" spc="-150" normalizeH="0" baseline="0" noProof="0">
                  <a:ln>
                    <a:noFill/>
                  </a:ln>
                  <a:solidFill>
                    <a:srgbClr val="70AD47">
                      <a:lumMod val="60000"/>
                      <a:lumOff val="40000"/>
                    </a:srgbClr>
                  </a:solidFill>
                  <a:effectLst/>
                  <a:uLnTx/>
                  <a:uFillTx/>
                  <a:latin typeface="Segoe UI" panose="020B0502040204020203" pitchFamily="34" charset="0"/>
                  <a:ea typeface="+mn-ea"/>
                  <a:cs typeface="Segoe UI" panose="020B0502040204020203" pitchFamily="34" charset="0"/>
                </a:rPr>
                <a:t>Members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ASTRO’s </a:t>
              </a:r>
              <a:r>
                <a:rPr kumimoji="0" lang="en-GB" sz="2000" b="1" i="0" u="none" strike="noStrike" kern="1200" cap="none" spc="0" normalizeH="0" baseline="0" noProof="0">
                  <a:ln>
                    <a:noFill/>
                  </a:ln>
                  <a:solidFill>
                    <a:srgbClr val="A0BF83"/>
                  </a:solidFill>
                  <a:effectLst/>
                  <a:uLnTx/>
                  <a:uFillTx/>
                  <a:latin typeface="Segoe UI" panose="020B0502040204020203" pitchFamily="34" charset="0"/>
                  <a:ea typeface="+mn-ea"/>
                  <a:cs typeface="Segoe UI" panose="020B0502040204020203" pitchFamily="34" charset="0"/>
                </a:rPr>
                <a:t>nearly 10,000 members</a:t>
              </a:r>
              <a:r>
                <a:rPr kumimoji="0" lang="en-GB" sz="20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include radiation oncologists, biologists,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medical physicists, dosimetrists,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radiation therapists, nurses, PAs,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administrators &amp; industry representatives.</a:t>
              </a:r>
            </a:p>
          </p:txBody>
        </p:sp>
      </p:grpSp>
    </p:spTree>
    <p:extLst>
      <p:ext uri="{BB962C8B-B14F-4D97-AF65-F5344CB8AC3E}">
        <p14:creationId xmlns:p14="http://schemas.microsoft.com/office/powerpoint/2010/main" val="2449728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D075-8579-B76C-2B69-32D6B3FF622C}"/>
              </a:ext>
            </a:extLst>
          </p:cNvPr>
          <p:cNvSpPr>
            <a:spLocks noGrp="1"/>
          </p:cNvSpPr>
          <p:nvPr>
            <p:ph type="title" idx="4294967295"/>
          </p:nvPr>
        </p:nvSpPr>
        <p:spPr>
          <a:xfrm>
            <a:off x="231007" y="162995"/>
            <a:ext cx="8460606" cy="1325563"/>
          </a:xfrm>
        </p:spPr>
        <p:txBody>
          <a:bodyPr/>
          <a:lstStyle/>
          <a:p>
            <a:r>
              <a:rPr lang="en-US" dirty="0"/>
              <a:t>EI 9.3.1 – SOP on emergency radiation therapy treatment</a:t>
            </a:r>
          </a:p>
        </p:txBody>
      </p:sp>
      <p:graphicFrame>
        <p:nvGraphicFramePr>
          <p:cNvPr id="6" name="Content Placeholder 5">
            <a:extLst>
              <a:ext uri="{FF2B5EF4-FFF2-40B4-BE49-F238E27FC236}">
                <a16:creationId xmlns:a16="http://schemas.microsoft.com/office/drawing/2014/main" id="{29489074-9767-4F36-C4F2-4EC1424EA1B8}"/>
              </a:ext>
            </a:extLst>
          </p:cNvPr>
          <p:cNvGraphicFramePr>
            <a:graphicFrameLocks noGrp="1"/>
          </p:cNvGraphicFramePr>
          <p:nvPr>
            <p:ph idx="4294967295"/>
            <p:extLst>
              <p:ext uri="{D42A27DB-BD31-4B8C-83A1-F6EECF244321}">
                <p14:modId xmlns:p14="http://schemas.microsoft.com/office/powerpoint/2010/main" val="624809489"/>
              </p:ext>
            </p:extLst>
          </p:nvPr>
        </p:nvGraphicFramePr>
        <p:xfrm>
          <a:off x="477624" y="1846735"/>
          <a:ext cx="11236751" cy="466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0808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9968-7760-C743-39CB-73C8FBFAD94E}"/>
              </a:ext>
            </a:extLst>
          </p:cNvPr>
          <p:cNvSpPr>
            <a:spLocks noGrp="1"/>
          </p:cNvSpPr>
          <p:nvPr>
            <p:ph type="title" idx="4294967295"/>
          </p:nvPr>
        </p:nvSpPr>
        <p:spPr>
          <a:xfrm>
            <a:off x="360145" y="75548"/>
            <a:ext cx="9390784" cy="1325563"/>
          </a:xfrm>
        </p:spPr>
        <p:txBody>
          <a:bodyPr/>
          <a:lstStyle/>
          <a:p>
            <a:r>
              <a:rPr lang="en-US" dirty="0"/>
              <a:t>EI 13.1 – Intradisciplinary peer review</a:t>
            </a:r>
          </a:p>
        </p:txBody>
      </p:sp>
      <p:graphicFrame>
        <p:nvGraphicFramePr>
          <p:cNvPr id="11" name="Content Placeholder 10">
            <a:extLst>
              <a:ext uri="{FF2B5EF4-FFF2-40B4-BE49-F238E27FC236}">
                <a16:creationId xmlns:a16="http://schemas.microsoft.com/office/drawing/2014/main" id="{09A3979A-19B6-3C63-C70A-82C2685D982A}"/>
              </a:ext>
            </a:extLst>
          </p:cNvPr>
          <p:cNvGraphicFramePr>
            <a:graphicFrameLocks noGrp="1"/>
          </p:cNvGraphicFramePr>
          <p:nvPr>
            <p:ph idx="4294967295"/>
          </p:nvPr>
        </p:nvGraphicFramePr>
        <p:xfrm>
          <a:off x="8033490" y="2844900"/>
          <a:ext cx="4158511" cy="3869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10">
            <a:extLst>
              <a:ext uri="{FF2B5EF4-FFF2-40B4-BE49-F238E27FC236}">
                <a16:creationId xmlns:a16="http://schemas.microsoft.com/office/drawing/2014/main" id="{3D9006AC-737E-E290-9F5E-97BFBF961183}"/>
              </a:ext>
            </a:extLst>
          </p:cNvPr>
          <p:cNvGraphicFramePr>
            <a:graphicFrameLocks/>
          </p:cNvGraphicFramePr>
          <p:nvPr/>
        </p:nvGraphicFramePr>
        <p:xfrm>
          <a:off x="1" y="1401111"/>
          <a:ext cx="4158511" cy="39174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ontent Placeholder 10">
            <a:extLst>
              <a:ext uri="{FF2B5EF4-FFF2-40B4-BE49-F238E27FC236}">
                <a16:creationId xmlns:a16="http://schemas.microsoft.com/office/drawing/2014/main" id="{B2FF91E6-A582-ADDD-0CBA-90C6F83B471A}"/>
              </a:ext>
            </a:extLst>
          </p:cNvPr>
          <p:cNvGraphicFramePr>
            <a:graphicFrameLocks/>
          </p:cNvGraphicFramePr>
          <p:nvPr/>
        </p:nvGraphicFramePr>
        <p:xfrm>
          <a:off x="4091135" y="2102936"/>
          <a:ext cx="4158511" cy="39174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37522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p:txBody>
          <a:bodyPr/>
          <a:lstStyle/>
          <a:p>
            <a:r>
              <a:rPr lang="en-US" dirty="0"/>
              <a:t>Corrective Action Requirements</a:t>
            </a:r>
          </a:p>
        </p:txBody>
      </p:sp>
    </p:spTree>
    <p:extLst>
      <p:ext uri="{BB962C8B-B14F-4D97-AF65-F5344CB8AC3E}">
        <p14:creationId xmlns:p14="http://schemas.microsoft.com/office/powerpoint/2010/main" val="4003214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9EFB4F-292E-18F9-4350-50ABC8337CD0}"/>
              </a:ext>
            </a:extLst>
          </p:cNvPr>
          <p:cNvSpPr/>
          <p:nvPr/>
        </p:nvSpPr>
        <p:spPr>
          <a:xfrm>
            <a:off x="7028369" y="664986"/>
            <a:ext cx="2534731" cy="1446550"/>
          </a:xfrm>
          <a:prstGeom prst="rect">
            <a:avLst/>
          </a:prstGeom>
          <a:solidFill>
            <a:schemeClr val="bg1"/>
          </a:solidFill>
        </p:spPr>
        <p:txBody>
          <a:bodyPr wrap="square" lIns="91440" tIns="45720" rIns="91440" bIns="45720">
            <a:spAutoFit/>
          </a:bodyPr>
          <a:lstStyle/>
          <a:p>
            <a:pPr algn="ctr"/>
            <a:r>
              <a:rPr lang="en-US" sz="8800" b="1" cap="none" spc="0" dirty="0">
                <a:ln w="22225">
                  <a:solidFill>
                    <a:srgbClr val="0F435B"/>
                  </a:solidFill>
                  <a:prstDash val="solid"/>
                </a:ln>
                <a:solidFill>
                  <a:srgbClr val="0F435B"/>
                </a:solidFill>
                <a:effectLst/>
              </a:rPr>
              <a:t>22%</a:t>
            </a:r>
          </a:p>
        </p:txBody>
      </p:sp>
      <p:sp>
        <p:nvSpPr>
          <p:cNvPr id="11" name="TextBox 10">
            <a:extLst>
              <a:ext uri="{FF2B5EF4-FFF2-40B4-BE49-F238E27FC236}">
                <a16:creationId xmlns:a16="http://schemas.microsoft.com/office/drawing/2014/main" id="{5D6027B9-9CAF-12AF-C1BB-E90CE7C985B6}"/>
              </a:ext>
            </a:extLst>
          </p:cNvPr>
          <p:cNvSpPr txBox="1"/>
          <p:nvPr/>
        </p:nvSpPr>
        <p:spPr>
          <a:xfrm>
            <a:off x="7251700" y="2110770"/>
            <a:ext cx="4622800" cy="1569660"/>
          </a:xfrm>
          <a:prstGeom prst="rect">
            <a:avLst/>
          </a:prstGeom>
          <a:noFill/>
        </p:spPr>
        <p:txBody>
          <a:bodyPr wrap="square" rtlCol="0">
            <a:spAutoFit/>
          </a:bodyPr>
          <a:lstStyle/>
          <a:p>
            <a:r>
              <a:rPr lang="en-US" sz="2400"/>
              <a:t>of APEx applicants receive provisional accreditation and must submit a corrective action plan (CAP).</a:t>
            </a:r>
          </a:p>
        </p:txBody>
      </p:sp>
      <p:sp>
        <p:nvSpPr>
          <p:cNvPr id="13" name="TextBox 12">
            <a:extLst>
              <a:ext uri="{FF2B5EF4-FFF2-40B4-BE49-F238E27FC236}">
                <a16:creationId xmlns:a16="http://schemas.microsoft.com/office/drawing/2014/main" id="{99B0CBCE-9399-CBC6-9648-2A70A6986C3C}"/>
              </a:ext>
            </a:extLst>
          </p:cNvPr>
          <p:cNvSpPr txBox="1"/>
          <p:nvPr/>
        </p:nvSpPr>
        <p:spPr>
          <a:xfrm>
            <a:off x="7251700" y="3797300"/>
            <a:ext cx="4767580" cy="2246769"/>
          </a:xfrm>
          <a:prstGeom prst="rect">
            <a:avLst/>
          </a:prstGeom>
          <a:noFill/>
        </p:spPr>
        <p:txBody>
          <a:bodyPr wrap="square" rtlCol="0">
            <a:spAutoFit/>
          </a:bodyPr>
          <a:lstStyle/>
          <a:p>
            <a:r>
              <a:rPr lang="en-US" sz="2000"/>
              <a:t>Provisional Accreditation provides feedback and extra time for practice improvement before potential full accreditation.</a:t>
            </a:r>
          </a:p>
          <a:p>
            <a:endParaRPr lang="en-US" sz="2000"/>
          </a:p>
          <a:p>
            <a:r>
              <a:rPr lang="en-US" sz="2000"/>
              <a:t>100% of provisionally accredited practices achieve full APEx accreditation after CAP submission.</a:t>
            </a:r>
          </a:p>
        </p:txBody>
      </p:sp>
      <p:pic>
        <p:nvPicPr>
          <p:cNvPr id="18" name="Content Placeholder 17">
            <a:extLst>
              <a:ext uri="{FF2B5EF4-FFF2-40B4-BE49-F238E27FC236}">
                <a16:creationId xmlns:a16="http://schemas.microsoft.com/office/drawing/2014/main" id="{A945C210-075D-6EE1-EBF3-80272C325AE9}"/>
              </a:ext>
            </a:extLst>
          </p:cNvPr>
          <p:cNvPicPr>
            <a:picLocks noGrp="1" noChangeAspect="1"/>
          </p:cNvPicPr>
          <p:nvPr>
            <p:ph idx="1"/>
          </p:nvPr>
        </p:nvPicPr>
        <p:blipFill>
          <a:blip r:embed="rId3"/>
          <a:stretch>
            <a:fillRect/>
          </a:stretch>
        </p:blipFill>
        <p:spPr>
          <a:xfrm>
            <a:off x="340549" y="230504"/>
            <a:ext cx="6328507" cy="6170295"/>
          </a:xfrm>
        </p:spPr>
      </p:pic>
    </p:spTree>
    <p:extLst>
      <p:ext uri="{BB962C8B-B14F-4D97-AF65-F5344CB8AC3E}">
        <p14:creationId xmlns:p14="http://schemas.microsoft.com/office/powerpoint/2010/main" val="126202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0FF24-31E5-7185-9215-55FD30117B39}"/>
              </a:ext>
            </a:extLst>
          </p:cNvPr>
          <p:cNvSpPr>
            <a:spLocks noGrp="1"/>
          </p:cNvSpPr>
          <p:nvPr>
            <p:ph type="title"/>
          </p:nvPr>
        </p:nvSpPr>
        <p:spPr>
          <a:xfrm>
            <a:off x="699713" y="248038"/>
            <a:ext cx="1018911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Physics Related Corrective Action Plans</a:t>
            </a:r>
          </a:p>
        </p:txBody>
      </p:sp>
      <p:graphicFrame>
        <p:nvGraphicFramePr>
          <p:cNvPr id="7" name="Content Placeholder 6">
            <a:extLst>
              <a:ext uri="{FF2B5EF4-FFF2-40B4-BE49-F238E27FC236}">
                <a16:creationId xmlns:a16="http://schemas.microsoft.com/office/drawing/2014/main" id="{48E7EBDB-0D65-B6F3-AB86-720E66F6867A}"/>
              </a:ext>
            </a:extLst>
          </p:cNvPr>
          <p:cNvGraphicFramePr>
            <a:graphicFrameLocks noGrp="1"/>
          </p:cNvGraphicFramePr>
          <p:nvPr>
            <p:ph idx="1"/>
            <p:extLst>
              <p:ext uri="{D42A27DB-BD31-4B8C-83A1-F6EECF244321}">
                <p14:modId xmlns:p14="http://schemas.microsoft.com/office/powerpoint/2010/main" val="116042288"/>
              </p:ext>
            </p:extLst>
          </p:nvPr>
        </p:nvGraphicFramePr>
        <p:xfrm>
          <a:off x="895326" y="1565886"/>
          <a:ext cx="10789816" cy="5171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0245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p:txBody>
          <a:bodyPr/>
          <a:lstStyle/>
          <a:p>
            <a:r>
              <a:rPr lang="en-US" dirty="0"/>
              <a:t>ASTRO Support and Helpful Links</a:t>
            </a:r>
          </a:p>
        </p:txBody>
      </p:sp>
    </p:spTree>
    <p:extLst>
      <p:ext uri="{BB962C8B-B14F-4D97-AF65-F5344CB8AC3E}">
        <p14:creationId xmlns:p14="http://schemas.microsoft.com/office/powerpoint/2010/main" val="3269516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098E-CEAE-C1CD-00C7-D0B1D67845B5}"/>
              </a:ext>
            </a:extLst>
          </p:cNvPr>
          <p:cNvSpPr>
            <a:spLocks noGrp="1"/>
          </p:cNvSpPr>
          <p:nvPr>
            <p:ph type="title"/>
          </p:nvPr>
        </p:nvSpPr>
        <p:spPr/>
        <p:txBody>
          <a:bodyPr/>
          <a:lstStyle/>
          <a:p>
            <a:r>
              <a:rPr lang="en-US"/>
              <a:t>ASTRO Supports Your Process</a:t>
            </a:r>
          </a:p>
        </p:txBody>
      </p:sp>
      <p:sp>
        <p:nvSpPr>
          <p:cNvPr id="3" name="Content Placeholder 2">
            <a:extLst>
              <a:ext uri="{FF2B5EF4-FFF2-40B4-BE49-F238E27FC236}">
                <a16:creationId xmlns:a16="http://schemas.microsoft.com/office/drawing/2014/main" id="{26E1D2B9-211F-8264-8B00-1D2FF615C20E}"/>
              </a:ext>
            </a:extLst>
          </p:cNvPr>
          <p:cNvSpPr>
            <a:spLocks noGrp="1"/>
          </p:cNvSpPr>
          <p:nvPr>
            <p:ph idx="1"/>
          </p:nvPr>
        </p:nvSpPr>
        <p:spPr>
          <a:xfrm>
            <a:off x="223036" y="2651474"/>
            <a:ext cx="7433118" cy="2203505"/>
          </a:xfrm>
        </p:spPr>
        <p:txBody>
          <a:bodyPr>
            <a:normAutofit/>
          </a:bodyPr>
          <a:lstStyle/>
          <a:p>
            <a:pPr marL="0" indent="0" algn="ctr">
              <a:buNone/>
            </a:pPr>
            <a:r>
              <a:rPr lang="en-US" sz="4400" b="1" dirty="0">
                <a:latin typeface="Calibri" panose="020F0502020204030204" pitchFamily="34" charset="0"/>
                <a:ea typeface="Calibri" panose="020F0502020204030204" pitchFamily="34" charset="0"/>
                <a:cs typeface="Times New Roman" panose="02020603050405020304" pitchFamily="18" charset="0"/>
              </a:rPr>
              <a:t>Contact</a:t>
            </a:r>
            <a:endParaRPr lang="en-US" sz="4400" b="1"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lgn="ctr">
              <a:buNone/>
            </a:pPr>
            <a:r>
              <a:rPr lang="en-US" sz="4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APExSupport@astro.org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436A5A5-FA3E-AD29-D7EA-4632AD8DF62A}"/>
              </a:ext>
            </a:extLst>
          </p:cNvPr>
          <p:cNvSpPr/>
          <p:nvPr/>
        </p:nvSpPr>
        <p:spPr>
          <a:xfrm>
            <a:off x="7242159" y="1849025"/>
            <a:ext cx="2719857" cy="1446550"/>
          </a:xfrm>
          <a:prstGeom prst="rect">
            <a:avLst/>
          </a:prstGeom>
          <a:solidFill>
            <a:schemeClr val="bg1"/>
          </a:solidFill>
        </p:spPr>
        <p:txBody>
          <a:bodyPr wrap="square" lIns="91440" tIns="45720" rIns="91440" bIns="45720">
            <a:spAutoFit/>
          </a:bodyPr>
          <a:lstStyle/>
          <a:p>
            <a:pPr algn="ctr"/>
            <a:r>
              <a:rPr lang="en-US" sz="8800" b="1" cap="none" spc="0" dirty="0">
                <a:ln w="22225">
                  <a:solidFill>
                    <a:srgbClr val="0F435B"/>
                  </a:solidFill>
                  <a:prstDash val="solid"/>
                </a:ln>
                <a:solidFill>
                  <a:srgbClr val="0F435B"/>
                </a:solidFill>
                <a:effectLst/>
              </a:rPr>
              <a:t>100%</a:t>
            </a:r>
          </a:p>
        </p:txBody>
      </p:sp>
      <p:sp>
        <p:nvSpPr>
          <p:cNvPr id="8" name="TextBox 7">
            <a:extLst>
              <a:ext uri="{FF2B5EF4-FFF2-40B4-BE49-F238E27FC236}">
                <a16:creationId xmlns:a16="http://schemas.microsoft.com/office/drawing/2014/main" id="{371696E4-456D-DFD4-92B5-947D5C93D33F}"/>
              </a:ext>
            </a:extLst>
          </p:cNvPr>
          <p:cNvSpPr txBox="1"/>
          <p:nvPr/>
        </p:nvSpPr>
        <p:spPr>
          <a:xfrm>
            <a:off x="7054485" y="3105700"/>
            <a:ext cx="3095204" cy="1569660"/>
          </a:xfrm>
          <a:prstGeom prst="rect">
            <a:avLst/>
          </a:prstGeom>
          <a:noFill/>
        </p:spPr>
        <p:txBody>
          <a:bodyPr wrap="square" rtlCol="0">
            <a:spAutoFit/>
          </a:bodyPr>
          <a:lstStyle/>
          <a:p>
            <a:pPr algn="ctr"/>
            <a:r>
              <a:rPr lang="en-US" sz="2400" dirty="0"/>
              <a:t>Satisfaction with ASTRO staff support throughout the process.</a:t>
            </a:r>
            <a:endParaRPr lang="en-US" sz="2400" b="1" u="sng" dirty="0"/>
          </a:p>
        </p:txBody>
      </p:sp>
      <p:sp>
        <p:nvSpPr>
          <p:cNvPr id="9" name="TextBox 8">
            <a:extLst>
              <a:ext uri="{FF2B5EF4-FFF2-40B4-BE49-F238E27FC236}">
                <a16:creationId xmlns:a16="http://schemas.microsoft.com/office/drawing/2014/main" id="{14AE6AEF-0EA7-EDF7-6F59-11BAC56D2125}"/>
              </a:ext>
            </a:extLst>
          </p:cNvPr>
          <p:cNvSpPr txBox="1"/>
          <p:nvPr/>
        </p:nvSpPr>
        <p:spPr>
          <a:xfrm>
            <a:off x="0" y="5636520"/>
            <a:ext cx="12035639" cy="101566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000" b="0" i="0" dirty="0">
                <a:solidFill>
                  <a:schemeClr val="accent1"/>
                </a:solidFill>
                <a:effectLst/>
                <a:latin typeface="Droid Sans"/>
              </a:rPr>
              <a:t>“</a:t>
            </a:r>
            <a:r>
              <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ASTRO staff was able to break [APEx] down into recognizable portions instead of this mass of questions and requirements and policies.”</a:t>
            </a:r>
          </a:p>
          <a:p>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dirty="0">
                <a:solidFill>
                  <a:schemeClr val="accent1"/>
                </a:solidFill>
                <a:effectLst/>
                <a:latin typeface="Droid Sans"/>
              </a:rPr>
              <a:t>– </a:t>
            </a:r>
            <a:r>
              <a:rPr lang="en-US" sz="1200" b="1" i="0" dirty="0">
                <a:solidFill>
                  <a:schemeClr val="accent1"/>
                </a:solidFill>
                <a:effectLst/>
                <a:latin typeface="Droid Sans"/>
              </a:rPr>
              <a:t>Program evaluation response</a:t>
            </a:r>
            <a:endParaRPr lang="en-US" sz="1200" b="1" dirty="0">
              <a:solidFill>
                <a:schemeClr val="accent1"/>
              </a:solidFill>
            </a:endParaRPr>
          </a:p>
        </p:txBody>
      </p:sp>
    </p:spTree>
    <p:extLst>
      <p:ext uri="{BB962C8B-B14F-4D97-AF65-F5344CB8AC3E}">
        <p14:creationId xmlns:p14="http://schemas.microsoft.com/office/powerpoint/2010/main" val="3572488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0A081-9000-AFF7-A5D5-DCD55000BB11}"/>
              </a:ext>
            </a:extLst>
          </p:cNvPr>
          <p:cNvSpPr>
            <a:spLocks noGrp="1"/>
          </p:cNvSpPr>
          <p:nvPr>
            <p:ph type="title"/>
          </p:nvPr>
        </p:nvSpPr>
        <p:spPr>
          <a:xfrm>
            <a:off x="4553732" y="0"/>
            <a:ext cx="6798541" cy="1675623"/>
          </a:xfrm>
        </p:spPr>
        <p:txBody>
          <a:bodyPr anchor="b">
            <a:normAutofit/>
          </a:bodyPr>
          <a:lstStyle/>
          <a:p>
            <a:r>
              <a:rPr lang="en-US" sz="4000" dirty="0"/>
              <a:t>What’s Next?</a:t>
            </a:r>
          </a:p>
        </p:txBody>
      </p:sp>
      <p:pic>
        <p:nvPicPr>
          <p:cNvPr id="14" name="Picture 4" descr="Conference room table">
            <a:extLst>
              <a:ext uri="{FF2B5EF4-FFF2-40B4-BE49-F238E27FC236}">
                <a16:creationId xmlns:a16="http://schemas.microsoft.com/office/drawing/2014/main" id="{89A44F96-ACA8-A1B6-B58D-8FA3208F70E2}"/>
              </a:ext>
            </a:extLst>
          </p:cNvPr>
          <p:cNvPicPr>
            <a:picLocks noChangeAspect="1"/>
          </p:cNvPicPr>
          <p:nvPr/>
        </p:nvPicPr>
        <p:blipFill rotWithShape="1">
          <a:blip r:embed="rId3"/>
          <a:srcRect l="45387"/>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B256E46B-B4C3-4289-5467-D385A8518714}"/>
              </a:ext>
            </a:extLst>
          </p:cNvPr>
          <p:cNvSpPr>
            <a:spLocks noGrp="1"/>
          </p:cNvSpPr>
          <p:nvPr>
            <p:ph idx="1"/>
          </p:nvPr>
        </p:nvSpPr>
        <p:spPr>
          <a:xfrm>
            <a:off x="4553734" y="1989416"/>
            <a:ext cx="6798539" cy="3705217"/>
          </a:xfrm>
        </p:spPr>
        <p:txBody>
          <a:bodyPr vert="horz" lIns="91440" tIns="45720" rIns="91440" bIns="45720" rtlCol="0" anchor="t">
            <a:noAutofit/>
          </a:bodyPr>
          <a:lstStyle/>
          <a:p>
            <a:r>
              <a:rPr lang="en-US" sz="3000" dirty="0"/>
              <a:t>Schedule a one-on-one individualized meeting between your team and ASTRO staff.</a:t>
            </a:r>
          </a:p>
          <a:p>
            <a:endParaRPr lang="en-US" sz="3000" dirty="0"/>
          </a:p>
          <a:p>
            <a:r>
              <a:rPr lang="en-US" sz="3000" dirty="0"/>
              <a:t>Request a peer-to-peer conversation with someone who has already switched to APEx.</a:t>
            </a:r>
          </a:p>
          <a:p>
            <a:endParaRPr lang="en-US" sz="3000" dirty="0"/>
          </a:p>
          <a:p>
            <a:r>
              <a:rPr lang="en-US" sz="3000" dirty="0"/>
              <a:t>Start your practice’s APEx application.</a:t>
            </a:r>
          </a:p>
        </p:txBody>
      </p:sp>
    </p:spTree>
    <p:extLst>
      <p:ext uri="{BB962C8B-B14F-4D97-AF65-F5344CB8AC3E}">
        <p14:creationId xmlns:p14="http://schemas.microsoft.com/office/powerpoint/2010/main" val="4208573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575C5A-AC45-6853-1B27-24D6C2324BA1}"/>
              </a:ext>
            </a:extLst>
          </p:cNvPr>
          <p:cNvSpPr>
            <a:spLocks noGrp="1"/>
          </p:cNvSpPr>
          <p:nvPr>
            <p:ph type="title"/>
          </p:nvPr>
        </p:nvSpPr>
        <p:spPr>
          <a:xfrm>
            <a:off x="589560" y="856180"/>
            <a:ext cx="4560584" cy="1128068"/>
          </a:xfrm>
        </p:spPr>
        <p:txBody>
          <a:bodyPr anchor="ctr">
            <a:normAutofit/>
          </a:bodyPr>
          <a:lstStyle/>
          <a:p>
            <a:r>
              <a:rPr lang="en-US" sz="3700" dirty="0"/>
              <a:t>Helpful Links and Emails</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195596D-BA14-1209-A178-70355737B1F8}"/>
              </a:ext>
            </a:extLst>
          </p:cNvPr>
          <p:cNvSpPr>
            <a:spLocks noGrp="1"/>
          </p:cNvSpPr>
          <p:nvPr>
            <p:ph idx="1"/>
          </p:nvPr>
        </p:nvSpPr>
        <p:spPr>
          <a:xfrm>
            <a:off x="590719" y="2330505"/>
            <a:ext cx="4559425" cy="3979585"/>
          </a:xfrm>
        </p:spPr>
        <p:txBody>
          <a:bodyPr anchor="ctr">
            <a:normAutofit/>
          </a:bodyPr>
          <a:lstStyle/>
          <a:p>
            <a:r>
              <a:rPr lang="en-US" sz="2000" dirty="0">
                <a:hlinkClick r:id="rId3"/>
              </a:rPr>
              <a:t>APExSupport@astro.org</a:t>
            </a:r>
            <a:endParaRPr lang="en-US" sz="2000" dirty="0"/>
          </a:p>
          <a:p>
            <a:endParaRPr lang="en-US" sz="2000" dirty="0"/>
          </a:p>
          <a:p>
            <a:r>
              <a:rPr lang="en-US" sz="2000" dirty="0"/>
              <a:t>One-on-One Individualized Meeting: </a:t>
            </a:r>
            <a:r>
              <a:rPr lang="en-US" sz="1800" b="0" i="0" u="none" strike="noStrike" dirty="0">
                <a:effectLst/>
                <a:latin typeface="Source Sans Pro" panose="020B0503030403020204" pitchFamily="34" charset="0"/>
                <a:hlinkClick r:id="rId4"/>
              </a:rPr>
              <a:t>https://www.picktime.com/APExMeetings</a:t>
            </a:r>
            <a:endParaRPr lang="en-US" sz="1800" b="0" i="0" u="none" strike="noStrike" dirty="0">
              <a:effectLst/>
              <a:latin typeface="Source Sans Pro" panose="020B0503030403020204" pitchFamily="34" charset="0"/>
            </a:endParaRPr>
          </a:p>
          <a:p>
            <a:endParaRPr lang="en-US" sz="2000" dirty="0">
              <a:latin typeface="Source Sans Pro" panose="020B0503030403020204" pitchFamily="34" charset="0"/>
            </a:endParaRPr>
          </a:p>
          <a:p>
            <a:r>
              <a:rPr lang="en-US" sz="2000" b="0" i="0" u="none" strike="noStrike">
                <a:effectLst/>
                <a:latin typeface="Source Sans Pro"/>
                <a:ea typeface="Source Sans Pro"/>
              </a:rPr>
              <a:t>Peer-to-Peer Conversation: </a:t>
            </a:r>
            <a:r>
              <a:rPr lang="en-US" sz="2000" b="0" i="0" u="none" strike="noStrike" dirty="0">
                <a:effectLst/>
                <a:latin typeface="Source Sans Pro"/>
                <a:ea typeface="Source Sans Pro"/>
                <a:hlinkClick r:id="rId5"/>
              </a:rPr>
              <a:t>Interest Form on ASTRO</a:t>
            </a:r>
            <a:endParaRPr lang="en-US" sz="2000" b="0" i="0" u="none" strike="noStrike" dirty="0">
              <a:effectLst/>
              <a:latin typeface="Source Sans Pro" panose="020B0503030403020204" pitchFamily="34" charset="0"/>
              <a:ea typeface="Source Sans Pro"/>
              <a:hlinkClick r:id="rId5"/>
            </a:endParaRPr>
          </a:p>
          <a:p>
            <a:pPr lvl="1"/>
            <a:endParaRPr lang="en-US" sz="2000" dirty="0">
              <a:latin typeface="Source Sans Pro" panose="020B0503030403020204" pitchFamily="34" charset="0"/>
            </a:endParaRPr>
          </a:p>
          <a:p>
            <a:r>
              <a:rPr lang="en-US" sz="2000" dirty="0">
                <a:latin typeface="Source Sans Pro" panose="020B0503030403020204" pitchFamily="34" charset="0"/>
              </a:rPr>
              <a:t>Start an Application: </a:t>
            </a:r>
            <a:r>
              <a:rPr lang="en-US" sz="2000" dirty="0">
                <a:latin typeface="Source Sans Pro" panose="020B0503030403020204" pitchFamily="34" charset="0"/>
                <a:hlinkClick r:id="rId6"/>
              </a:rPr>
              <a:t>www.astro.org/apex</a:t>
            </a:r>
            <a:r>
              <a:rPr lang="en-US" sz="2000" dirty="0">
                <a:latin typeface="Source Sans Pro" panose="020B0503030403020204" pitchFamily="34" charset="0"/>
              </a:rPr>
              <a:t> </a:t>
            </a:r>
            <a:endParaRPr lang="en-US" sz="2000" dirty="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logo, trademark, symbol&#10;&#10;Description automatically generated">
            <a:extLst>
              <a:ext uri="{FF2B5EF4-FFF2-40B4-BE49-F238E27FC236}">
                <a16:creationId xmlns:a16="http://schemas.microsoft.com/office/drawing/2014/main" id="{9E80B014-BC66-FD24-19A9-A563A75F6F1E}"/>
              </a:ext>
            </a:extLst>
          </p:cNvPr>
          <p:cNvPicPr>
            <a:picLocks noChangeAspect="1"/>
          </p:cNvPicPr>
          <p:nvPr/>
        </p:nvPicPr>
        <p:blipFill rotWithShape="1">
          <a:blip r:embed="rId7">
            <a:extLst>
              <a:ext uri="{28A0092B-C50C-407E-A947-70E740481C1C}">
                <a14:useLocalDpi xmlns:a14="http://schemas.microsoft.com/office/drawing/2010/main" val="0"/>
              </a:ext>
            </a:extLst>
          </a:blip>
          <a:srcRect t="38" b="11749"/>
          <a:stretch/>
        </p:blipFill>
        <p:spPr>
          <a:xfrm>
            <a:off x="5977788" y="799352"/>
            <a:ext cx="5425410" cy="5259296"/>
          </a:xfrm>
          <a:prstGeom prst="rect">
            <a:avLst/>
          </a:prstGeom>
        </p:spPr>
      </p:pic>
    </p:spTree>
    <p:extLst>
      <p:ext uri="{BB962C8B-B14F-4D97-AF65-F5344CB8AC3E}">
        <p14:creationId xmlns:p14="http://schemas.microsoft.com/office/powerpoint/2010/main" val="396326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B684-4713-3DF4-8F07-6AC88F80B867}"/>
              </a:ext>
            </a:extLst>
          </p:cNvPr>
          <p:cNvSpPr>
            <a:spLocks noGrp="1"/>
          </p:cNvSpPr>
          <p:nvPr>
            <p:ph type="title"/>
          </p:nvPr>
        </p:nvSpPr>
        <p:spPr>
          <a:xfrm>
            <a:off x="474345" y="129185"/>
            <a:ext cx="10515600" cy="1325563"/>
          </a:xfrm>
        </p:spPr>
        <p:txBody>
          <a:bodyPr/>
          <a:lstStyle/>
          <a:p>
            <a:r>
              <a:rPr lang="en-US" dirty="0"/>
              <a:t>What Others Are Saying About APEx?</a:t>
            </a:r>
          </a:p>
        </p:txBody>
      </p:sp>
      <p:pic>
        <p:nvPicPr>
          <p:cNvPr id="9" name="Picture 8">
            <a:extLst>
              <a:ext uri="{FF2B5EF4-FFF2-40B4-BE49-F238E27FC236}">
                <a16:creationId xmlns:a16="http://schemas.microsoft.com/office/drawing/2014/main" id="{AF2EA071-71D4-EE9B-989C-6D8AD1A839B8}"/>
              </a:ext>
            </a:extLst>
          </p:cNvPr>
          <p:cNvPicPr>
            <a:picLocks noChangeAspect="1"/>
          </p:cNvPicPr>
          <p:nvPr/>
        </p:nvPicPr>
        <p:blipFill>
          <a:blip r:embed="rId3"/>
          <a:stretch>
            <a:fillRect/>
          </a:stretch>
        </p:blipFill>
        <p:spPr>
          <a:xfrm>
            <a:off x="474345" y="1399697"/>
            <a:ext cx="1405644" cy="1613887"/>
          </a:xfrm>
          <a:prstGeom prst="rect">
            <a:avLst/>
          </a:prstGeom>
        </p:spPr>
      </p:pic>
      <p:sp>
        <p:nvSpPr>
          <p:cNvPr id="10" name="TextBox 9">
            <a:extLst>
              <a:ext uri="{FF2B5EF4-FFF2-40B4-BE49-F238E27FC236}">
                <a16:creationId xmlns:a16="http://schemas.microsoft.com/office/drawing/2014/main" id="{BC620B90-6D42-8A4B-3A6A-694C1B48AFF8}"/>
              </a:ext>
            </a:extLst>
          </p:cNvPr>
          <p:cNvSpPr txBox="1"/>
          <p:nvPr/>
        </p:nvSpPr>
        <p:spPr>
          <a:xfrm>
            <a:off x="2130250" y="1452702"/>
            <a:ext cx="6913983" cy="1546577"/>
          </a:xfrm>
          <a:prstGeom prst="rect">
            <a:avLst/>
          </a:prstGeom>
          <a:noFill/>
        </p:spPr>
        <p:txBody>
          <a:bodyPr wrap="square" rtlCol="0">
            <a:spAutoFit/>
          </a:bodyPr>
          <a:lstStyle/>
          <a:p>
            <a:pPr algn="r"/>
            <a:r>
              <a:rPr lang="en-US" sz="1400" dirty="0">
                <a:solidFill>
                  <a:schemeClr val="tx2"/>
                </a:solidFill>
              </a:rPr>
              <a:t>“[You]</a:t>
            </a:r>
            <a:r>
              <a:rPr lang="en-US" sz="1400" b="0" i="0" dirty="0">
                <a:solidFill>
                  <a:schemeClr val="tx2"/>
                </a:solidFill>
                <a:effectLst/>
                <a:latin typeface="Droid Sans"/>
              </a:rPr>
              <a:t> don’t know what you don’t know, and the accreditation process is a means for multiple stakeholders - physicians, physics, dosimetry, nursing, administration, and anyone else who is involved, to look at processes and approaches to how they’re doing things</a:t>
            </a:r>
            <a:r>
              <a:rPr lang="en-US" sz="1400" dirty="0">
                <a:solidFill>
                  <a:schemeClr val="tx2"/>
                </a:solidFill>
              </a:rPr>
              <a:t>.”</a:t>
            </a:r>
          </a:p>
          <a:p>
            <a:pPr algn="r"/>
            <a:endParaRPr lang="en-US" sz="1400" dirty="0">
              <a:solidFill>
                <a:schemeClr val="tx2"/>
              </a:solidFill>
            </a:endParaRPr>
          </a:p>
          <a:p>
            <a:pPr algn="r"/>
            <a:r>
              <a:rPr lang="en-US" sz="1400" b="1" dirty="0">
                <a:solidFill>
                  <a:schemeClr val="tx2"/>
                </a:solidFill>
              </a:rPr>
              <a:t>Adam Dicker, MD, PhD, FASTRO, FASCO</a:t>
            </a:r>
            <a:r>
              <a:rPr lang="en-US" sz="1400" dirty="0">
                <a:solidFill>
                  <a:schemeClr val="tx2"/>
                </a:solidFill>
              </a:rPr>
              <a:t> </a:t>
            </a:r>
          </a:p>
          <a:p>
            <a:pPr algn="r"/>
            <a:r>
              <a:rPr lang="en-US" sz="1100" dirty="0">
                <a:solidFill>
                  <a:schemeClr val="tx2"/>
                </a:solidFill>
              </a:rPr>
              <a:t>Professor and Chairman, Department of Radiation Oncology – Sidney Kimmel Medical College</a:t>
            </a:r>
          </a:p>
        </p:txBody>
      </p:sp>
      <p:sp>
        <p:nvSpPr>
          <p:cNvPr id="11" name="TextBox 10">
            <a:extLst>
              <a:ext uri="{FF2B5EF4-FFF2-40B4-BE49-F238E27FC236}">
                <a16:creationId xmlns:a16="http://schemas.microsoft.com/office/drawing/2014/main" id="{4868515E-FD92-E74A-C572-6FA2488EBE5E}"/>
              </a:ext>
            </a:extLst>
          </p:cNvPr>
          <p:cNvSpPr txBox="1"/>
          <p:nvPr/>
        </p:nvSpPr>
        <p:spPr>
          <a:xfrm>
            <a:off x="299080" y="4656623"/>
            <a:ext cx="2047792" cy="1969770"/>
          </a:xfrm>
          <a:prstGeom prst="rect">
            <a:avLst/>
          </a:prstGeom>
          <a:solidFill>
            <a:srgbClr val="0F435B"/>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400" b="0" i="0" dirty="0">
                <a:solidFill>
                  <a:schemeClr val="bg1"/>
                </a:solidFill>
                <a:effectLst/>
                <a:latin typeface="Droid Sans"/>
              </a:rPr>
              <a:t>“I greatly appreciated the learning from this process and found the process inviting and more empowering than anything else.” </a:t>
            </a:r>
          </a:p>
          <a:p>
            <a:endParaRPr lang="en-US" sz="1400" b="0" i="0" dirty="0">
              <a:solidFill>
                <a:schemeClr val="bg1"/>
              </a:solidFill>
              <a:effectLst/>
              <a:latin typeface="Droid Sans"/>
            </a:endParaRPr>
          </a:p>
          <a:p>
            <a:r>
              <a:rPr lang="en-US" sz="1200" b="0" i="0" dirty="0">
                <a:solidFill>
                  <a:schemeClr val="bg1"/>
                </a:solidFill>
                <a:effectLst/>
                <a:latin typeface="Droid Sans"/>
              </a:rPr>
              <a:t>– </a:t>
            </a:r>
            <a:r>
              <a:rPr lang="en-US" sz="1200" b="1" i="0" dirty="0">
                <a:solidFill>
                  <a:schemeClr val="bg1"/>
                </a:solidFill>
                <a:effectLst/>
                <a:latin typeface="Droid Sans"/>
              </a:rPr>
              <a:t>Program evaluation response</a:t>
            </a:r>
            <a:endParaRPr lang="en-US" sz="1200" b="1" dirty="0">
              <a:solidFill>
                <a:schemeClr val="bg1"/>
              </a:solidFill>
            </a:endParaRPr>
          </a:p>
        </p:txBody>
      </p:sp>
      <p:sp>
        <p:nvSpPr>
          <p:cNvPr id="12" name="Rectangle 11">
            <a:extLst>
              <a:ext uri="{FF2B5EF4-FFF2-40B4-BE49-F238E27FC236}">
                <a16:creationId xmlns:a16="http://schemas.microsoft.com/office/drawing/2014/main" id="{36A868C8-C61F-8FA5-4003-8DD2E1C212BA}"/>
              </a:ext>
            </a:extLst>
          </p:cNvPr>
          <p:cNvSpPr/>
          <p:nvPr/>
        </p:nvSpPr>
        <p:spPr>
          <a:xfrm>
            <a:off x="327142" y="1352332"/>
            <a:ext cx="8726749" cy="175432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Rectangle 12">
            <a:extLst>
              <a:ext uri="{FF2B5EF4-FFF2-40B4-BE49-F238E27FC236}">
                <a16:creationId xmlns:a16="http://schemas.microsoft.com/office/drawing/2014/main" id="{530D64BC-76F5-F039-812F-7EC3B43C4D35}"/>
              </a:ext>
            </a:extLst>
          </p:cNvPr>
          <p:cNvSpPr/>
          <p:nvPr/>
        </p:nvSpPr>
        <p:spPr>
          <a:xfrm>
            <a:off x="10155800" y="2218758"/>
            <a:ext cx="1748901" cy="17543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6600" b="1" dirty="0">
                <a:solidFill>
                  <a:schemeClr val="tx2"/>
                </a:solidFill>
              </a:rPr>
              <a:t>99%</a:t>
            </a:r>
            <a:r>
              <a:rPr lang="en-US" sz="6000" b="1" dirty="0">
                <a:solidFill>
                  <a:schemeClr val="tx2"/>
                </a:solidFill>
              </a:rPr>
              <a:t> </a:t>
            </a:r>
            <a:r>
              <a:rPr lang="en-US" sz="1400" dirty="0">
                <a:solidFill>
                  <a:schemeClr val="tx2"/>
                </a:solidFill>
              </a:rPr>
              <a:t>of evaluation survey respondents were </a:t>
            </a:r>
            <a:r>
              <a:rPr lang="en-US" sz="1400" b="1" dirty="0">
                <a:solidFill>
                  <a:schemeClr val="tx2"/>
                </a:solidFill>
              </a:rPr>
              <a:t>satisfied or very satisfied </a:t>
            </a:r>
            <a:r>
              <a:rPr lang="en-US" sz="1400" dirty="0">
                <a:solidFill>
                  <a:schemeClr val="tx2"/>
                </a:solidFill>
              </a:rPr>
              <a:t>with the overall APEx process.</a:t>
            </a:r>
          </a:p>
        </p:txBody>
      </p:sp>
      <p:sp>
        <p:nvSpPr>
          <p:cNvPr id="14" name="TextBox 13">
            <a:extLst>
              <a:ext uri="{FF2B5EF4-FFF2-40B4-BE49-F238E27FC236}">
                <a16:creationId xmlns:a16="http://schemas.microsoft.com/office/drawing/2014/main" id="{3087DC6A-2203-3850-3925-69A82F14F608}"/>
              </a:ext>
            </a:extLst>
          </p:cNvPr>
          <p:cNvSpPr txBox="1"/>
          <p:nvPr/>
        </p:nvSpPr>
        <p:spPr>
          <a:xfrm>
            <a:off x="299080" y="3327581"/>
            <a:ext cx="9606459" cy="95410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400" b="0" i="0" dirty="0">
                <a:solidFill>
                  <a:schemeClr val="bg1"/>
                </a:solidFill>
                <a:effectLst/>
                <a:latin typeface="Droid Sans"/>
              </a:rPr>
              <a:t>“The process prompted us to … collaborate as a team to improve our workflows. It has been well worth the time and effort, and I feel it's been a very valuable process.” </a:t>
            </a:r>
          </a:p>
          <a:p>
            <a:endParaRPr lang="en-US" sz="1400" b="0" i="0" dirty="0">
              <a:solidFill>
                <a:schemeClr val="bg1"/>
              </a:solidFill>
              <a:effectLst/>
              <a:latin typeface="Droid Sans"/>
            </a:endParaRPr>
          </a:p>
          <a:p>
            <a:r>
              <a:rPr lang="en-US" sz="1400" b="0" i="0" dirty="0">
                <a:solidFill>
                  <a:schemeClr val="bg1"/>
                </a:solidFill>
                <a:effectLst/>
                <a:latin typeface="Droid Sans"/>
              </a:rPr>
              <a:t>– </a:t>
            </a:r>
            <a:r>
              <a:rPr lang="en-US" sz="1200" b="1" i="0" dirty="0">
                <a:solidFill>
                  <a:schemeClr val="bg1"/>
                </a:solidFill>
                <a:effectLst/>
                <a:latin typeface="Droid Sans"/>
              </a:rPr>
              <a:t>Program evaluation response</a:t>
            </a:r>
            <a:endParaRPr lang="en-US" sz="1400" b="1" dirty="0">
              <a:solidFill>
                <a:schemeClr val="bg1"/>
              </a:solidFill>
            </a:endParaRPr>
          </a:p>
        </p:txBody>
      </p:sp>
      <p:sp>
        <p:nvSpPr>
          <p:cNvPr id="16" name="TextBox 15">
            <a:extLst>
              <a:ext uri="{FF2B5EF4-FFF2-40B4-BE49-F238E27FC236}">
                <a16:creationId xmlns:a16="http://schemas.microsoft.com/office/drawing/2014/main" id="{A10DED09-CA0B-46D2-5726-35A972C6EF00}"/>
              </a:ext>
            </a:extLst>
          </p:cNvPr>
          <p:cNvSpPr txBox="1"/>
          <p:nvPr/>
        </p:nvSpPr>
        <p:spPr>
          <a:xfrm>
            <a:off x="2861485" y="4552611"/>
            <a:ext cx="7044054" cy="2200602"/>
          </a:xfrm>
          <a:prstGeom prst="rect">
            <a:avLst/>
          </a:prstGeom>
          <a:noFill/>
        </p:spPr>
        <p:txBody>
          <a:bodyPr wrap="square" rtlCol="0">
            <a:spAutoFit/>
          </a:bodyPr>
          <a:lstStyle/>
          <a:p>
            <a:pPr algn="r"/>
            <a:r>
              <a:rPr lang="en-US" sz="1400" dirty="0">
                <a:solidFill>
                  <a:schemeClr val="tx2"/>
                </a:solidFill>
                <a:effectLst/>
                <a:latin typeface="Droid Sans"/>
                <a:ea typeface="Calibri" panose="020F0502020204030204" pitchFamily="34" charset="0"/>
                <a:cs typeface="Times New Roman" panose="02020603050405020304" pitchFamily="18" charset="0"/>
              </a:rPr>
              <a:t>“I feel that this was more in-depth than [another accrediting body], but that is to be expected as ASTRO is RO-focused, whereas </a:t>
            </a:r>
            <a:r>
              <a:rPr lang="en-US" sz="1400" dirty="0">
                <a:solidFill>
                  <a:schemeClr val="tx2"/>
                </a:solidFill>
                <a:latin typeface="Droid Sans"/>
                <a:ea typeface="Calibri" panose="020F0502020204030204" pitchFamily="34" charset="0"/>
                <a:cs typeface="Times New Roman" panose="02020603050405020304" pitchFamily="18" charset="0"/>
              </a:rPr>
              <a:t>[</a:t>
            </a:r>
            <a:r>
              <a:rPr lang="en-US" sz="1400" dirty="0">
                <a:solidFill>
                  <a:schemeClr val="tx2"/>
                </a:solidFill>
                <a:effectLst/>
                <a:latin typeface="Droid Sans"/>
                <a:ea typeface="Calibri" panose="020F0502020204030204" pitchFamily="34" charset="0"/>
                <a:cs typeface="Times New Roman" panose="02020603050405020304" pitchFamily="18" charset="0"/>
              </a:rPr>
              <a:t>others have] many different branches.  </a:t>
            </a:r>
          </a:p>
          <a:p>
            <a:pPr algn="r"/>
            <a:r>
              <a:rPr lang="en-US" sz="1400" dirty="0">
                <a:solidFill>
                  <a:schemeClr val="tx2"/>
                </a:solidFill>
                <a:effectLst/>
                <a:latin typeface="Droid Sans"/>
                <a:ea typeface="Calibri" panose="020F0502020204030204" pitchFamily="34" charset="0"/>
                <a:cs typeface="Times New Roman" panose="02020603050405020304" pitchFamily="18" charset="0"/>
              </a:rPr>
              <a:t>I felt that our team learned a lot about ourselves, and we achieved all our accreditation goals.  As a brand-new RO director (leading my first accreditation), I didn't realize the work needed to complete the process. In the end, it was great to see how our organization meets most of the APEx standards and I was thrilled when we gained full accreditation.”</a:t>
            </a:r>
          </a:p>
          <a:p>
            <a:pPr algn="r"/>
            <a:endParaRPr lang="en-US" sz="1400" dirty="0">
              <a:solidFill>
                <a:schemeClr val="tx2"/>
              </a:solidFill>
            </a:endParaRPr>
          </a:p>
          <a:p>
            <a:pPr algn="r"/>
            <a:r>
              <a:rPr lang="en-US" sz="1400" b="1" dirty="0">
                <a:solidFill>
                  <a:schemeClr val="tx2"/>
                </a:solidFill>
              </a:rPr>
              <a:t>Chris Channel, RT(T)</a:t>
            </a:r>
            <a:endParaRPr lang="en-US" sz="1400" dirty="0">
              <a:solidFill>
                <a:schemeClr val="tx2"/>
              </a:solidFill>
            </a:endParaRPr>
          </a:p>
          <a:p>
            <a:pPr algn="r"/>
            <a:r>
              <a:rPr lang="en-US" sz="1100" dirty="0">
                <a:solidFill>
                  <a:schemeClr val="tx2"/>
                </a:solidFill>
              </a:rPr>
              <a:t>Director of Radiation &amp; Imaging Services - Hematology-Oncology Associates of CNY</a:t>
            </a:r>
          </a:p>
        </p:txBody>
      </p:sp>
      <p:sp>
        <p:nvSpPr>
          <p:cNvPr id="17" name="Rectangle 16">
            <a:extLst>
              <a:ext uri="{FF2B5EF4-FFF2-40B4-BE49-F238E27FC236}">
                <a16:creationId xmlns:a16="http://schemas.microsoft.com/office/drawing/2014/main" id="{C8114110-40DE-0C5D-6F19-027B7CE3DBDB}"/>
              </a:ext>
            </a:extLst>
          </p:cNvPr>
          <p:cNvSpPr/>
          <p:nvPr/>
        </p:nvSpPr>
        <p:spPr>
          <a:xfrm>
            <a:off x="2833725" y="4519695"/>
            <a:ext cx="9157334" cy="226643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9" name="Picture 18" descr="A person in a blue shirt&#10;&#10;Description automatically generated with low confidence">
            <a:extLst>
              <a:ext uri="{FF2B5EF4-FFF2-40B4-BE49-F238E27FC236}">
                <a16:creationId xmlns:a16="http://schemas.microsoft.com/office/drawing/2014/main" id="{838324F0-0C5E-8E99-D937-253D0A6A3042}"/>
              </a:ext>
            </a:extLst>
          </p:cNvPr>
          <p:cNvPicPr>
            <a:picLocks noChangeAspect="1"/>
          </p:cNvPicPr>
          <p:nvPr/>
        </p:nvPicPr>
        <p:blipFill rotWithShape="1">
          <a:blip r:embed="rId4">
            <a:extLst>
              <a:ext uri="{28A0092B-C50C-407E-A947-70E740481C1C}">
                <a14:useLocalDpi xmlns:a14="http://schemas.microsoft.com/office/drawing/2010/main" val="0"/>
              </a:ext>
            </a:extLst>
          </a:blip>
          <a:srcRect l="31120" t="3523" r="27377" b="26190"/>
          <a:stretch/>
        </p:blipFill>
        <p:spPr>
          <a:xfrm>
            <a:off x="10003678" y="4575294"/>
            <a:ext cx="1889242" cy="2132429"/>
          </a:xfrm>
          <a:prstGeom prst="rect">
            <a:avLst/>
          </a:prstGeom>
        </p:spPr>
      </p:pic>
    </p:spTree>
    <p:extLst>
      <p:ext uri="{BB962C8B-B14F-4D97-AF65-F5344CB8AC3E}">
        <p14:creationId xmlns:p14="http://schemas.microsoft.com/office/powerpoint/2010/main" val="211384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DA00-3FA6-6C88-22D4-551A17BC041E}"/>
              </a:ext>
            </a:extLst>
          </p:cNvPr>
          <p:cNvSpPr>
            <a:spLocks noGrp="1"/>
          </p:cNvSpPr>
          <p:nvPr>
            <p:ph type="ctrTitle"/>
          </p:nvPr>
        </p:nvSpPr>
        <p:spPr>
          <a:xfrm>
            <a:off x="132080" y="666822"/>
            <a:ext cx="11927840" cy="1153477"/>
          </a:xfrm>
        </p:spPr>
        <p:txBody>
          <a:bodyPr>
            <a:normAutofit fontScale="90000"/>
          </a:bodyPr>
          <a:lstStyle/>
          <a:p>
            <a:r>
              <a:rPr lang="en-US"/>
              <a:t>History of ASTRO and </a:t>
            </a:r>
            <a:br>
              <a:rPr lang="en-US"/>
            </a:br>
            <a:r>
              <a:rPr lang="en-US"/>
              <a:t>APEx Accreditation</a:t>
            </a:r>
          </a:p>
        </p:txBody>
      </p:sp>
      <p:cxnSp>
        <p:nvCxnSpPr>
          <p:cNvPr id="5" name="Straight Connector 4">
            <a:extLst>
              <a:ext uri="{FF2B5EF4-FFF2-40B4-BE49-F238E27FC236}">
                <a16:creationId xmlns:a16="http://schemas.microsoft.com/office/drawing/2014/main" id="{284C928E-D3C4-A81A-E14E-EC52DF760028}"/>
              </a:ext>
            </a:extLst>
          </p:cNvPr>
          <p:cNvCxnSpPr>
            <a:cxnSpLocks/>
          </p:cNvCxnSpPr>
          <p:nvPr/>
        </p:nvCxnSpPr>
        <p:spPr>
          <a:xfrm>
            <a:off x="1524000" y="3270992"/>
            <a:ext cx="9144000" cy="0"/>
          </a:xfrm>
          <a:prstGeom prst="line">
            <a:avLst/>
          </a:prstGeom>
          <a:ln w="76200">
            <a:solidFill>
              <a:srgbClr val="0F435B"/>
            </a:solidFill>
          </a:ln>
        </p:spPr>
        <p:style>
          <a:lnRef idx="1">
            <a:schemeClr val="accent1"/>
          </a:lnRef>
          <a:fillRef idx="0">
            <a:schemeClr val="accent1"/>
          </a:fillRef>
          <a:effectRef idx="0">
            <a:schemeClr val="accent1"/>
          </a:effectRef>
          <a:fontRef idx="minor">
            <a:schemeClr val="tx1"/>
          </a:fontRef>
        </p:style>
      </p:cxnSp>
      <p:sp>
        <p:nvSpPr>
          <p:cNvPr id="7" name="Circle: Hollow 6">
            <a:extLst>
              <a:ext uri="{FF2B5EF4-FFF2-40B4-BE49-F238E27FC236}">
                <a16:creationId xmlns:a16="http://schemas.microsoft.com/office/drawing/2014/main" id="{4B7F467D-362B-A1B8-8175-DC8A52770F16}"/>
              </a:ext>
            </a:extLst>
          </p:cNvPr>
          <p:cNvSpPr/>
          <p:nvPr/>
        </p:nvSpPr>
        <p:spPr>
          <a:xfrm>
            <a:off x="1412240" y="3118597"/>
            <a:ext cx="345440" cy="335270"/>
          </a:xfrm>
          <a:prstGeom prst="donu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040332F8-7B55-F8BE-24B1-D9E93B34DEB4}"/>
              </a:ext>
            </a:extLst>
          </p:cNvPr>
          <p:cNvSpPr/>
          <p:nvPr/>
        </p:nvSpPr>
        <p:spPr>
          <a:xfrm>
            <a:off x="1493520" y="3189712"/>
            <a:ext cx="172720" cy="1727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id="{E331290D-82CA-F86F-668A-A5F6E357769E}"/>
              </a:ext>
            </a:extLst>
          </p:cNvPr>
          <p:cNvSpPr/>
          <p:nvPr/>
        </p:nvSpPr>
        <p:spPr>
          <a:xfrm>
            <a:off x="3660140" y="3118592"/>
            <a:ext cx="345440" cy="335270"/>
          </a:xfrm>
          <a:prstGeom prst="donu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C7494259-F400-99E6-5C75-3A7A555BEB7A}"/>
              </a:ext>
            </a:extLst>
          </p:cNvPr>
          <p:cNvSpPr/>
          <p:nvPr/>
        </p:nvSpPr>
        <p:spPr>
          <a:xfrm>
            <a:off x="3741420" y="3199872"/>
            <a:ext cx="172720" cy="1727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ircle: Hollow 10">
            <a:extLst>
              <a:ext uri="{FF2B5EF4-FFF2-40B4-BE49-F238E27FC236}">
                <a16:creationId xmlns:a16="http://schemas.microsoft.com/office/drawing/2014/main" id="{AC940600-03E7-835A-D1C6-80EAA9D69814}"/>
              </a:ext>
            </a:extLst>
          </p:cNvPr>
          <p:cNvSpPr/>
          <p:nvPr/>
        </p:nvSpPr>
        <p:spPr>
          <a:xfrm>
            <a:off x="5908040" y="3118592"/>
            <a:ext cx="345440" cy="335270"/>
          </a:xfrm>
          <a:prstGeom prst="donu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136D6B26-B73F-3B05-F89F-D6BD14380125}"/>
              </a:ext>
            </a:extLst>
          </p:cNvPr>
          <p:cNvSpPr/>
          <p:nvPr/>
        </p:nvSpPr>
        <p:spPr>
          <a:xfrm>
            <a:off x="5989320" y="3199872"/>
            <a:ext cx="172720" cy="1727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A2DC06AB-0CF2-24B0-C5DC-84D70D7E31A9}"/>
              </a:ext>
            </a:extLst>
          </p:cNvPr>
          <p:cNvSpPr/>
          <p:nvPr/>
        </p:nvSpPr>
        <p:spPr>
          <a:xfrm>
            <a:off x="8155940" y="3108432"/>
            <a:ext cx="345440" cy="335270"/>
          </a:xfrm>
          <a:prstGeom prst="donu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D11502A-FF65-184F-F370-812CB7E275C6}"/>
              </a:ext>
            </a:extLst>
          </p:cNvPr>
          <p:cNvSpPr/>
          <p:nvPr/>
        </p:nvSpPr>
        <p:spPr>
          <a:xfrm>
            <a:off x="8237220" y="3189712"/>
            <a:ext cx="172720" cy="1727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ircle: Hollow 14">
            <a:extLst>
              <a:ext uri="{FF2B5EF4-FFF2-40B4-BE49-F238E27FC236}">
                <a16:creationId xmlns:a16="http://schemas.microsoft.com/office/drawing/2014/main" id="{25B27D5C-A50A-1BEE-4DB5-561AACCD62A4}"/>
              </a:ext>
            </a:extLst>
          </p:cNvPr>
          <p:cNvSpPr/>
          <p:nvPr/>
        </p:nvSpPr>
        <p:spPr>
          <a:xfrm>
            <a:off x="10403840" y="3098272"/>
            <a:ext cx="345440" cy="335270"/>
          </a:xfrm>
          <a:prstGeom prst="donu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760CB3A8-BF89-97E3-7832-1637BC58374D}"/>
              </a:ext>
            </a:extLst>
          </p:cNvPr>
          <p:cNvSpPr/>
          <p:nvPr/>
        </p:nvSpPr>
        <p:spPr>
          <a:xfrm>
            <a:off x="10495280" y="3179547"/>
            <a:ext cx="172720" cy="17272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07AAD7-CF44-382D-1E03-14B8F45B29E9}"/>
              </a:ext>
            </a:extLst>
          </p:cNvPr>
          <p:cNvSpPr txBox="1"/>
          <p:nvPr/>
        </p:nvSpPr>
        <p:spPr>
          <a:xfrm>
            <a:off x="2842260" y="3544033"/>
            <a:ext cx="1971040" cy="954107"/>
          </a:xfrm>
          <a:prstGeom prst="rect">
            <a:avLst/>
          </a:prstGeom>
          <a:noFill/>
        </p:spPr>
        <p:txBody>
          <a:bodyPr wrap="square" rtlCol="0">
            <a:spAutoFit/>
          </a:bodyPr>
          <a:lstStyle/>
          <a:p>
            <a:pPr algn="ctr"/>
            <a:r>
              <a:rPr lang="en-US" sz="2000" b="1">
                <a:solidFill>
                  <a:srgbClr val="0F435B"/>
                </a:solidFill>
              </a:rPr>
              <a:t>Pre-2015</a:t>
            </a:r>
          </a:p>
          <a:p>
            <a:pPr algn="ctr"/>
            <a:r>
              <a:rPr lang="en-US"/>
              <a:t>Co-sponsored ACR’s accreditation</a:t>
            </a:r>
          </a:p>
        </p:txBody>
      </p:sp>
      <p:sp>
        <p:nvSpPr>
          <p:cNvPr id="20" name="TextBox 19">
            <a:extLst>
              <a:ext uri="{FF2B5EF4-FFF2-40B4-BE49-F238E27FC236}">
                <a16:creationId xmlns:a16="http://schemas.microsoft.com/office/drawing/2014/main" id="{3D12A8B6-FD38-347F-1964-6DE08A3C69D5}"/>
              </a:ext>
            </a:extLst>
          </p:cNvPr>
          <p:cNvSpPr txBox="1"/>
          <p:nvPr/>
        </p:nvSpPr>
        <p:spPr>
          <a:xfrm>
            <a:off x="294640" y="3544033"/>
            <a:ext cx="2570480" cy="954107"/>
          </a:xfrm>
          <a:prstGeom prst="rect">
            <a:avLst/>
          </a:prstGeom>
          <a:noFill/>
        </p:spPr>
        <p:txBody>
          <a:bodyPr wrap="square" rtlCol="0">
            <a:spAutoFit/>
          </a:bodyPr>
          <a:lstStyle/>
          <a:p>
            <a:pPr algn="ctr"/>
            <a:r>
              <a:rPr lang="en-US" sz="2000" b="1">
                <a:solidFill>
                  <a:srgbClr val="0F435B"/>
                </a:solidFill>
              </a:rPr>
              <a:t>2010</a:t>
            </a:r>
          </a:p>
          <a:p>
            <a:pPr algn="ctr"/>
            <a:r>
              <a:rPr lang="en-US"/>
              <a:t>Target Safely Campaign launched by ASTRO</a:t>
            </a:r>
          </a:p>
        </p:txBody>
      </p:sp>
      <p:sp>
        <p:nvSpPr>
          <p:cNvPr id="21" name="TextBox 20">
            <a:extLst>
              <a:ext uri="{FF2B5EF4-FFF2-40B4-BE49-F238E27FC236}">
                <a16:creationId xmlns:a16="http://schemas.microsoft.com/office/drawing/2014/main" id="{DBC28030-37A7-9C9B-B4DD-59C9BCBB00A0}"/>
              </a:ext>
            </a:extLst>
          </p:cNvPr>
          <p:cNvSpPr txBox="1"/>
          <p:nvPr/>
        </p:nvSpPr>
        <p:spPr>
          <a:xfrm>
            <a:off x="5090160" y="3546249"/>
            <a:ext cx="1971040" cy="954107"/>
          </a:xfrm>
          <a:prstGeom prst="rect">
            <a:avLst/>
          </a:prstGeom>
          <a:noFill/>
        </p:spPr>
        <p:txBody>
          <a:bodyPr wrap="square" rtlCol="0">
            <a:spAutoFit/>
          </a:bodyPr>
          <a:lstStyle/>
          <a:p>
            <a:pPr algn="ctr"/>
            <a:r>
              <a:rPr lang="en-US" sz="2000" b="1">
                <a:solidFill>
                  <a:srgbClr val="0F435B"/>
                </a:solidFill>
              </a:rPr>
              <a:t>2015</a:t>
            </a:r>
          </a:p>
          <a:p>
            <a:pPr algn="ctr"/>
            <a:r>
              <a:rPr lang="en-US"/>
              <a:t>First practice accredited by APEx</a:t>
            </a:r>
          </a:p>
        </p:txBody>
      </p:sp>
      <p:sp>
        <p:nvSpPr>
          <p:cNvPr id="22" name="TextBox 21">
            <a:extLst>
              <a:ext uri="{FF2B5EF4-FFF2-40B4-BE49-F238E27FC236}">
                <a16:creationId xmlns:a16="http://schemas.microsoft.com/office/drawing/2014/main" id="{4BC1285E-B108-2B49-2ED6-B3F933F66157}"/>
              </a:ext>
            </a:extLst>
          </p:cNvPr>
          <p:cNvSpPr txBox="1"/>
          <p:nvPr/>
        </p:nvSpPr>
        <p:spPr>
          <a:xfrm>
            <a:off x="7338060" y="3544033"/>
            <a:ext cx="1971040" cy="954107"/>
          </a:xfrm>
          <a:prstGeom prst="rect">
            <a:avLst/>
          </a:prstGeom>
          <a:noFill/>
        </p:spPr>
        <p:txBody>
          <a:bodyPr wrap="square" rtlCol="0">
            <a:spAutoFit/>
          </a:bodyPr>
          <a:lstStyle/>
          <a:p>
            <a:pPr algn="ctr"/>
            <a:r>
              <a:rPr lang="en-US" sz="2000" b="1">
                <a:solidFill>
                  <a:srgbClr val="0F435B"/>
                </a:solidFill>
              </a:rPr>
              <a:t>2019-2021</a:t>
            </a:r>
          </a:p>
          <a:p>
            <a:pPr algn="ctr"/>
            <a:r>
              <a:rPr lang="en-US"/>
              <a:t>APEx recognized by NY and NJ</a:t>
            </a:r>
          </a:p>
        </p:txBody>
      </p:sp>
      <p:sp>
        <p:nvSpPr>
          <p:cNvPr id="23" name="TextBox 22">
            <a:extLst>
              <a:ext uri="{FF2B5EF4-FFF2-40B4-BE49-F238E27FC236}">
                <a16:creationId xmlns:a16="http://schemas.microsoft.com/office/drawing/2014/main" id="{422397A8-6AD5-63DE-63EC-F39D60C3912C}"/>
              </a:ext>
            </a:extLst>
          </p:cNvPr>
          <p:cNvSpPr txBox="1"/>
          <p:nvPr/>
        </p:nvSpPr>
        <p:spPr>
          <a:xfrm>
            <a:off x="9353550" y="3443702"/>
            <a:ext cx="2446020" cy="1785104"/>
          </a:xfrm>
          <a:prstGeom prst="rect">
            <a:avLst/>
          </a:prstGeom>
          <a:noFill/>
        </p:spPr>
        <p:txBody>
          <a:bodyPr wrap="square" rtlCol="0">
            <a:spAutoFit/>
          </a:bodyPr>
          <a:lstStyle/>
          <a:p>
            <a:pPr algn="ctr"/>
            <a:r>
              <a:rPr lang="en-US" sz="2000" b="1" dirty="0">
                <a:solidFill>
                  <a:srgbClr val="0F435B"/>
                </a:solidFill>
              </a:rPr>
              <a:t>2021</a:t>
            </a:r>
          </a:p>
          <a:p>
            <a:pPr algn="ctr"/>
            <a:r>
              <a:rPr lang="en-US" dirty="0"/>
              <a:t>ASTRO awarded contract to accredit Veterans Affairs radiation oncology practices</a:t>
            </a:r>
          </a:p>
        </p:txBody>
      </p:sp>
    </p:spTree>
    <p:extLst>
      <p:ext uri="{BB962C8B-B14F-4D97-AF65-F5344CB8AC3E}">
        <p14:creationId xmlns:p14="http://schemas.microsoft.com/office/powerpoint/2010/main" val="24160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098E-CEAE-C1CD-00C7-D0B1D67845B5}"/>
              </a:ext>
            </a:extLst>
          </p:cNvPr>
          <p:cNvSpPr>
            <a:spLocks noGrp="1"/>
          </p:cNvSpPr>
          <p:nvPr>
            <p:ph type="title"/>
          </p:nvPr>
        </p:nvSpPr>
        <p:spPr>
          <a:xfrm>
            <a:off x="838200" y="174668"/>
            <a:ext cx="10515600" cy="1325563"/>
          </a:xfrm>
        </p:spPr>
        <p:txBody>
          <a:bodyPr/>
          <a:lstStyle/>
          <a:p>
            <a:r>
              <a:rPr lang="en-US" dirty="0"/>
              <a:t>APEx Growth</a:t>
            </a:r>
          </a:p>
        </p:txBody>
      </p:sp>
      <p:sp>
        <p:nvSpPr>
          <p:cNvPr id="3" name="Content Placeholder 2">
            <a:extLst>
              <a:ext uri="{FF2B5EF4-FFF2-40B4-BE49-F238E27FC236}">
                <a16:creationId xmlns:a16="http://schemas.microsoft.com/office/drawing/2014/main" id="{26E1D2B9-211F-8264-8B00-1D2FF615C20E}"/>
              </a:ext>
            </a:extLst>
          </p:cNvPr>
          <p:cNvSpPr>
            <a:spLocks noGrp="1"/>
          </p:cNvSpPr>
          <p:nvPr>
            <p:ph idx="1"/>
          </p:nvPr>
        </p:nvSpPr>
        <p:spPr>
          <a:xfrm>
            <a:off x="7386320" y="2554660"/>
            <a:ext cx="4611412" cy="1597759"/>
          </a:xfrm>
        </p:spPr>
        <p:txBody>
          <a:bodyPr>
            <a:noAutofit/>
          </a:bodyPr>
          <a:lstStyle/>
          <a:p>
            <a:pPr marL="0" indent="0">
              <a:buNone/>
            </a:pPr>
            <a:r>
              <a:rPr lang="en-US" sz="25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Fastest growing </a:t>
            </a:r>
            <a:r>
              <a:rPr lang="en-US" sz="2500" dirty="0">
                <a:solidFill>
                  <a:schemeClr val="tx2"/>
                </a:solidFill>
                <a:latin typeface="Calibri" panose="020F0502020204030204" pitchFamily="34" charset="0"/>
                <a:ea typeface="Calibri" panose="020F0502020204030204" pitchFamily="34" charset="0"/>
                <a:cs typeface="Times New Roman" panose="02020603050405020304" pitchFamily="18" charset="0"/>
              </a:rPr>
              <a:t>radiation oncology accreditation program in the U.S. </a:t>
            </a:r>
            <a:r>
              <a:rPr lang="en-US" sz="2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with </a:t>
            </a:r>
            <a:r>
              <a:rPr lang="en-US" sz="25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 return rate </a:t>
            </a:r>
            <a:r>
              <a:rPr lang="en-US" sz="2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for practices seeking reaccreditation.</a:t>
            </a:r>
          </a:p>
        </p:txBody>
      </p:sp>
      <p:sp>
        <p:nvSpPr>
          <p:cNvPr id="5" name="TextBox 4">
            <a:extLst>
              <a:ext uri="{FF2B5EF4-FFF2-40B4-BE49-F238E27FC236}">
                <a16:creationId xmlns:a16="http://schemas.microsoft.com/office/drawing/2014/main" id="{30B66BF0-C2B0-ADC8-D50B-BFBC1B4677B1}"/>
              </a:ext>
            </a:extLst>
          </p:cNvPr>
          <p:cNvSpPr txBox="1"/>
          <p:nvPr/>
        </p:nvSpPr>
        <p:spPr>
          <a:xfrm>
            <a:off x="3843625" y="5378874"/>
            <a:ext cx="6681887" cy="1138773"/>
          </a:xfrm>
          <a:prstGeom prst="rect">
            <a:avLst/>
          </a:prstGeom>
          <a:noFill/>
        </p:spPr>
        <p:txBody>
          <a:bodyPr wrap="square" rtlCol="0">
            <a:spAutoFit/>
          </a:bodyPr>
          <a:lstStyle/>
          <a:p>
            <a:pPr algn="r"/>
            <a:r>
              <a:rPr lang="en-US" dirty="0"/>
              <a:t>“We liked </a:t>
            </a:r>
            <a:r>
              <a:rPr lang="en-US" dirty="0" err="1"/>
              <a:t>APEx’s</a:t>
            </a:r>
            <a:r>
              <a:rPr lang="en-US" dirty="0"/>
              <a:t> philosophy of teamwork to help patients.”</a:t>
            </a:r>
          </a:p>
          <a:p>
            <a:pPr algn="r"/>
            <a:endParaRPr lang="en-US" dirty="0"/>
          </a:p>
          <a:p>
            <a:pPr algn="r"/>
            <a:r>
              <a:rPr lang="en-US" b="1" dirty="0"/>
              <a:t>Srinivasan Senthamizhchelv, PhD, DABR</a:t>
            </a:r>
          </a:p>
          <a:p>
            <a:pPr algn="r"/>
            <a:r>
              <a:rPr lang="en-US" sz="1400" dirty="0"/>
              <a:t>Director-Radiation Oncology &amp; Lead Medical Physicist - CHI Memorial Radiation Oncology</a:t>
            </a:r>
          </a:p>
        </p:txBody>
      </p:sp>
      <p:pic>
        <p:nvPicPr>
          <p:cNvPr id="6" name="Picture 5">
            <a:extLst>
              <a:ext uri="{FF2B5EF4-FFF2-40B4-BE49-F238E27FC236}">
                <a16:creationId xmlns:a16="http://schemas.microsoft.com/office/drawing/2014/main" id="{93E25FA9-5C98-0608-B1AE-F483B2471521}"/>
              </a:ext>
            </a:extLst>
          </p:cNvPr>
          <p:cNvPicPr>
            <a:picLocks noChangeAspect="1"/>
          </p:cNvPicPr>
          <p:nvPr/>
        </p:nvPicPr>
        <p:blipFill>
          <a:blip r:embed="rId3"/>
          <a:stretch>
            <a:fillRect/>
          </a:stretch>
        </p:blipFill>
        <p:spPr>
          <a:xfrm>
            <a:off x="10625996" y="5116707"/>
            <a:ext cx="1455608" cy="1455608"/>
          </a:xfrm>
          <a:prstGeom prst="rect">
            <a:avLst/>
          </a:prstGeom>
        </p:spPr>
      </p:pic>
      <p:graphicFrame>
        <p:nvGraphicFramePr>
          <p:cNvPr id="9" name="Chart 8">
            <a:extLst>
              <a:ext uri="{FF2B5EF4-FFF2-40B4-BE49-F238E27FC236}">
                <a16:creationId xmlns:a16="http://schemas.microsoft.com/office/drawing/2014/main" id="{1A49D9A9-6B06-07CC-8309-5100D1815A03}"/>
              </a:ext>
            </a:extLst>
          </p:cNvPr>
          <p:cNvGraphicFramePr/>
          <p:nvPr>
            <p:extLst>
              <p:ext uri="{D42A27DB-BD31-4B8C-83A1-F6EECF244321}">
                <p14:modId xmlns:p14="http://schemas.microsoft.com/office/powerpoint/2010/main" val="3497690262"/>
              </p:ext>
            </p:extLst>
          </p:nvPr>
        </p:nvGraphicFramePr>
        <p:xfrm>
          <a:off x="449917" y="1273344"/>
          <a:ext cx="6540395" cy="362048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62DC1BE-D29B-F2CA-DB19-937F6356F10A}"/>
              </a:ext>
            </a:extLst>
          </p:cNvPr>
          <p:cNvSpPr txBox="1"/>
          <p:nvPr/>
        </p:nvSpPr>
        <p:spPr>
          <a:xfrm>
            <a:off x="62204" y="6560221"/>
            <a:ext cx="1287625" cy="246221"/>
          </a:xfrm>
          <a:prstGeom prst="rect">
            <a:avLst/>
          </a:prstGeom>
          <a:noFill/>
          <a:ln>
            <a:noFill/>
          </a:ln>
        </p:spPr>
        <p:txBody>
          <a:bodyPr wrap="square" rtlCol="0">
            <a:spAutoFit/>
          </a:bodyPr>
          <a:lstStyle/>
          <a:p>
            <a:r>
              <a:rPr lang="en-US" sz="1000" dirty="0"/>
              <a:t>* Through June 2023</a:t>
            </a:r>
          </a:p>
        </p:txBody>
      </p:sp>
    </p:spTree>
    <p:extLst>
      <p:ext uri="{BB962C8B-B14F-4D97-AF65-F5344CB8AC3E}">
        <p14:creationId xmlns:p14="http://schemas.microsoft.com/office/powerpoint/2010/main" val="108148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8DEF-4AB9-A7CE-E973-03F6D05F2E11}"/>
              </a:ext>
            </a:extLst>
          </p:cNvPr>
          <p:cNvSpPr>
            <a:spLocks noGrp="1"/>
          </p:cNvSpPr>
          <p:nvPr>
            <p:ph type="title"/>
          </p:nvPr>
        </p:nvSpPr>
        <p:spPr/>
        <p:txBody>
          <a:bodyPr/>
          <a:lstStyle/>
          <a:p>
            <a:r>
              <a:rPr lang="en-US"/>
              <a:t>APEx Offers</a:t>
            </a:r>
          </a:p>
        </p:txBody>
      </p:sp>
      <p:sp>
        <p:nvSpPr>
          <p:cNvPr id="3" name="Content Placeholder 2">
            <a:extLst>
              <a:ext uri="{FF2B5EF4-FFF2-40B4-BE49-F238E27FC236}">
                <a16:creationId xmlns:a16="http://schemas.microsoft.com/office/drawing/2014/main" id="{53EF487D-FB73-6612-B014-AF819F2B155D}"/>
              </a:ext>
            </a:extLst>
          </p:cNvPr>
          <p:cNvSpPr>
            <a:spLocks noGrp="1"/>
          </p:cNvSpPr>
          <p:nvPr>
            <p:ph idx="1"/>
          </p:nvPr>
        </p:nvSpPr>
        <p:spPr>
          <a:xfrm>
            <a:off x="838200" y="1825625"/>
            <a:ext cx="6710680" cy="4351338"/>
          </a:xfrm>
        </p:spPr>
        <p:txBody>
          <a:bodyPr vert="horz" lIns="91440" tIns="45720" rIns="91440" bIns="45720" rtlCol="0" anchor="t">
            <a:normAutofit lnSpcReduction="10000"/>
          </a:bodyPr>
          <a:lstStyle/>
          <a:p>
            <a:r>
              <a:rPr lang="en-US" sz="3200" dirty="0">
                <a:solidFill>
                  <a:srgbClr val="0F435B"/>
                </a:solidFill>
              </a:rPr>
              <a:t>Transparency during </a:t>
            </a:r>
            <a:r>
              <a:rPr lang="en-US" sz="3200" dirty="0" err="1">
                <a:solidFill>
                  <a:srgbClr val="0F435B"/>
                </a:solidFill>
              </a:rPr>
              <a:t>APEx</a:t>
            </a:r>
            <a:r>
              <a:rPr lang="en-US" sz="3200" dirty="0">
                <a:solidFill>
                  <a:srgbClr val="0F435B"/>
                </a:solidFill>
              </a:rPr>
              <a:t> evaluation, through: </a:t>
            </a:r>
            <a:endParaRPr lang="en-US" sz="3200">
              <a:solidFill>
                <a:srgbClr val="0F435B"/>
              </a:solidFill>
            </a:endParaRPr>
          </a:p>
          <a:p>
            <a:pPr lvl="1"/>
            <a:r>
              <a:rPr lang="en-US" sz="3000" dirty="0">
                <a:solidFill>
                  <a:srgbClr val="0F435B"/>
                </a:solidFill>
              </a:rPr>
              <a:t>Pre-application </a:t>
            </a:r>
            <a:r>
              <a:rPr lang="en-US" sz="3000" dirty="0" err="1">
                <a:solidFill>
                  <a:srgbClr val="0F435B"/>
                </a:solidFill>
              </a:rPr>
              <a:t>APEx</a:t>
            </a:r>
            <a:r>
              <a:rPr lang="en-US" sz="3000" dirty="0">
                <a:solidFill>
                  <a:srgbClr val="0F435B"/>
                </a:solidFill>
              </a:rPr>
              <a:t> Standards list.</a:t>
            </a:r>
            <a:endParaRPr lang="en-US" sz="3000" dirty="0">
              <a:solidFill>
                <a:srgbClr val="0F435B"/>
              </a:solidFill>
              <a:cs typeface="Calibri"/>
            </a:endParaRPr>
          </a:p>
          <a:p>
            <a:pPr lvl="1"/>
            <a:r>
              <a:rPr lang="en-US" sz="3000" dirty="0">
                <a:solidFill>
                  <a:srgbClr val="0F435B"/>
                </a:solidFill>
              </a:rPr>
              <a:t>Self-Assessment Guide to provide full program expectations.</a:t>
            </a:r>
            <a:endParaRPr lang="en-US" sz="3000" dirty="0">
              <a:solidFill>
                <a:srgbClr val="0F435B"/>
              </a:solidFill>
              <a:cs typeface="Calibri"/>
            </a:endParaRPr>
          </a:p>
          <a:p>
            <a:pPr lvl="1"/>
            <a:r>
              <a:rPr lang="en-US" sz="3000" dirty="0">
                <a:solidFill>
                  <a:srgbClr val="0F435B"/>
                </a:solidFill>
              </a:rPr>
              <a:t>One-on-one staff support.</a:t>
            </a:r>
            <a:endParaRPr lang="en-US" sz="3000" dirty="0">
              <a:solidFill>
                <a:srgbClr val="0F435B"/>
              </a:solidFill>
              <a:cs typeface="Calibri"/>
            </a:endParaRPr>
          </a:p>
          <a:p>
            <a:pPr marL="457200" lvl="1" indent="0">
              <a:buNone/>
            </a:pPr>
            <a:endParaRPr lang="en-US" sz="3200">
              <a:solidFill>
                <a:srgbClr val="0F435B"/>
              </a:solidFill>
            </a:endParaRPr>
          </a:p>
          <a:p>
            <a:r>
              <a:rPr lang="en-US" sz="3200" dirty="0">
                <a:solidFill>
                  <a:srgbClr val="0F435B"/>
                </a:solidFill>
              </a:rPr>
              <a:t>Objective reviews by </a:t>
            </a:r>
            <a:r>
              <a:rPr lang="en-US" sz="3200" dirty="0" err="1">
                <a:solidFill>
                  <a:srgbClr val="0F435B"/>
                </a:solidFill>
              </a:rPr>
              <a:t>APEx</a:t>
            </a:r>
            <a:r>
              <a:rPr lang="en-US" sz="3200" dirty="0">
                <a:solidFill>
                  <a:srgbClr val="0F435B"/>
                </a:solidFill>
              </a:rPr>
              <a:t> Surveyors based on nationally recognized published guidance.</a:t>
            </a:r>
            <a:endParaRPr lang="en-US" sz="3200" dirty="0">
              <a:solidFill>
                <a:srgbClr val="0F435B"/>
              </a:solidFill>
              <a:cs typeface="Calibri"/>
            </a:endParaRPr>
          </a:p>
          <a:p>
            <a:endParaRPr lang="en-US"/>
          </a:p>
        </p:txBody>
      </p:sp>
      <p:sp>
        <p:nvSpPr>
          <p:cNvPr id="4" name="TextBox 3">
            <a:extLst>
              <a:ext uri="{FF2B5EF4-FFF2-40B4-BE49-F238E27FC236}">
                <a16:creationId xmlns:a16="http://schemas.microsoft.com/office/drawing/2014/main" id="{52B222C6-D1DE-2D23-97E1-E9D7B8121DB8}"/>
              </a:ext>
            </a:extLst>
          </p:cNvPr>
          <p:cNvSpPr txBox="1"/>
          <p:nvPr/>
        </p:nvSpPr>
        <p:spPr>
          <a:xfrm>
            <a:off x="7867859" y="2611478"/>
            <a:ext cx="4049485" cy="2277547"/>
          </a:xfrm>
          <a:prstGeom prst="rect">
            <a:avLst/>
          </a:prstGeom>
          <a:solidFill>
            <a:srgbClr val="0F435B"/>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t">
            <a:spAutoFit/>
          </a:bodyPr>
          <a:lstStyle/>
          <a:p>
            <a:r>
              <a:rPr lang="en-US" sz="1600" b="0" i="0" dirty="0">
                <a:solidFill>
                  <a:schemeClr val="bg1"/>
                </a:solidFill>
                <a:effectLst/>
                <a:latin typeface="Droid Sans"/>
              </a:rPr>
              <a:t>“</a:t>
            </a:r>
            <a:r>
              <a:rPr lang="en-US" sz="1600" dirty="0">
                <a:effectLst/>
                <a:latin typeface="Calibri"/>
                <a:ea typeface="Calibri" panose="020F0502020204030204" pitchFamily="34" charset="0"/>
                <a:cs typeface="Times New Roman"/>
              </a:rPr>
              <a:t>We had a </a:t>
            </a:r>
            <a:r>
              <a:rPr lang="en-US" b="1" dirty="0">
                <a:effectLst/>
                <a:latin typeface="Calibri"/>
                <a:ea typeface="Calibri" panose="020F0502020204030204" pitchFamily="34" charset="0"/>
                <a:cs typeface="Times New Roman"/>
              </a:rPr>
              <a:t>much better experience </a:t>
            </a:r>
            <a:r>
              <a:rPr lang="en-US" sz="1600" dirty="0">
                <a:effectLst/>
                <a:latin typeface="Calibri"/>
                <a:ea typeface="Calibri" panose="020F0502020204030204" pitchFamily="34" charset="0"/>
                <a:cs typeface="Times New Roman"/>
              </a:rPr>
              <a:t>with APEx compared with [another accrediting body]. The </a:t>
            </a:r>
            <a:r>
              <a:rPr lang="en-US" sz="1600" dirty="0" err="1">
                <a:effectLst/>
                <a:latin typeface="Calibri"/>
                <a:ea typeface="Calibri" panose="020F0502020204030204" pitchFamily="34" charset="0"/>
                <a:cs typeface="Times New Roman"/>
              </a:rPr>
              <a:t>APEx</a:t>
            </a:r>
            <a:r>
              <a:rPr lang="en-US" sz="1600" dirty="0">
                <a:effectLst/>
                <a:latin typeface="Calibri"/>
                <a:ea typeface="Calibri" panose="020F0502020204030204" pitchFamily="34" charset="0"/>
                <a:cs typeface="Times New Roman"/>
              </a:rPr>
              <a:t> experience seemed more</a:t>
            </a:r>
            <a:r>
              <a:rPr lang="en-US" sz="1600" dirty="0">
                <a:latin typeface="Calibri"/>
                <a:ea typeface="Calibri" panose="020F0502020204030204" pitchFamily="34" charset="0"/>
                <a:cs typeface="Times New Roman"/>
              </a:rPr>
              <a:t> </a:t>
            </a:r>
            <a:r>
              <a:rPr lang="en-US" sz="1600" dirty="0">
                <a:effectLst/>
                <a:latin typeface="Calibri"/>
                <a:ea typeface="Calibri" panose="020F0502020204030204" pitchFamily="34" charset="0"/>
                <a:cs typeface="Times New Roman"/>
              </a:rPr>
              <a:t>in-depth and involved.</a:t>
            </a:r>
            <a:r>
              <a:rPr lang="en-US" sz="1600" dirty="0">
                <a:latin typeface="Calibri"/>
                <a:ea typeface="Calibri" panose="020F0502020204030204" pitchFamily="34" charset="0"/>
                <a:cs typeface="Times New Roman"/>
              </a:rPr>
              <a:t> </a:t>
            </a:r>
            <a:r>
              <a:rPr lang="en-US" sz="1600" dirty="0">
                <a:effectLst/>
                <a:latin typeface="Calibri"/>
                <a:ea typeface="Calibri" panose="020F0502020204030204" pitchFamily="34" charset="0"/>
                <a:cs typeface="Times New Roman"/>
              </a:rPr>
              <a:t>At the same time, our surveyors seemed more flexible and understood that </a:t>
            </a:r>
            <a:r>
              <a:rPr lang="en-US" b="1" dirty="0">
                <a:effectLst/>
                <a:latin typeface="Calibri"/>
                <a:ea typeface="Calibri" panose="020F0502020204030204" pitchFamily="34" charset="0"/>
                <a:cs typeface="Times New Roman"/>
              </a:rPr>
              <a:t>each practice is different</a:t>
            </a:r>
            <a:r>
              <a:rPr lang="en-US" sz="1600" b="1" dirty="0">
                <a:effectLst/>
                <a:latin typeface="Calibri"/>
                <a:ea typeface="Calibri" panose="020F0502020204030204" pitchFamily="34" charset="0"/>
                <a:cs typeface="Times New Roman"/>
              </a:rPr>
              <a:t>.”</a:t>
            </a:r>
          </a:p>
          <a:p>
            <a:endParaRPr lang="en-US" sz="2400" b="1" dirty="0"/>
          </a:p>
          <a:p>
            <a:r>
              <a:rPr lang="en-US" sz="1600" b="0" i="0" dirty="0">
                <a:solidFill>
                  <a:schemeClr val="bg1"/>
                </a:solidFill>
                <a:effectLst/>
                <a:latin typeface="Droid Sans"/>
              </a:rPr>
              <a:t>– </a:t>
            </a:r>
            <a:r>
              <a:rPr lang="en-US" sz="1600" i="0" dirty="0">
                <a:solidFill>
                  <a:schemeClr val="bg1"/>
                </a:solidFill>
                <a:effectLst/>
                <a:latin typeface="Droid Sans"/>
              </a:rPr>
              <a:t>Program evaluation response</a:t>
            </a:r>
            <a:endParaRPr lang="en-US" sz="1600" dirty="0">
              <a:solidFill>
                <a:schemeClr val="bg1"/>
              </a:solidFill>
            </a:endParaRPr>
          </a:p>
        </p:txBody>
      </p:sp>
    </p:spTree>
    <p:extLst>
      <p:ext uri="{BB962C8B-B14F-4D97-AF65-F5344CB8AC3E}">
        <p14:creationId xmlns:p14="http://schemas.microsoft.com/office/powerpoint/2010/main" val="412249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E374-25CE-FEFB-A90A-D01C1D3CC811}"/>
              </a:ext>
            </a:extLst>
          </p:cNvPr>
          <p:cNvSpPr>
            <a:spLocks noGrp="1"/>
          </p:cNvSpPr>
          <p:nvPr>
            <p:ph type="title"/>
          </p:nvPr>
        </p:nvSpPr>
        <p:spPr/>
        <p:txBody>
          <a:bodyPr/>
          <a:lstStyle/>
          <a:p>
            <a:r>
              <a:rPr lang="en-US" dirty="0"/>
              <a:t>Evaluation Criteria of APEx</a:t>
            </a:r>
          </a:p>
        </p:txBody>
      </p:sp>
    </p:spTree>
    <p:extLst>
      <p:ext uri="{BB962C8B-B14F-4D97-AF65-F5344CB8AC3E}">
        <p14:creationId xmlns:p14="http://schemas.microsoft.com/office/powerpoint/2010/main" val="2180564056"/>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rgbClr val="FFFFFF"/>
      </a:lt1>
      <a:dk2>
        <a:srgbClr val="44546A"/>
      </a:dk2>
      <a:lt2>
        <a:srgbClr val="5E9732"/>
      </a:lt2>
      <a:accent1>
        <a:srgbClr val="0F435B"/>
      </a:accent1>
      <a:accent2>
        <a:srgbClr val="D9A13A"/>
      </a:accent2>
      <a:accent3>
        <a:srgbClr val="5E9732"/>
      </a:accent3>
      <a:accent4>
        <a:srgbClr val="0F435B"/>
      </a:accent4>
      <a:accent5>
        <a:srgbClr val="0F435B"/>
      </a:accent5>
      <a:accent6>
        <a:srgbClr val="BFBF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pex">
      <a:dk1>
        <a:sysClr val="windowText" lastClr="000000"/>
      </a:dk1>
      <a:lt1>
        <a:srgbClr val="FFFFFF"/>
      </a:lt1>
      <a:dk2>
        <a:srgbClr val="44546A"/>
      </a:dk2>
      <a:lt2>
        <a:srgbClr val="5E9732"/>
      </a:lt2>
      <a:accent1>
        <a:srgbClr val="0F435B"/>
      </a:accent1>
      <a:accent2>
        <a:srgbClr val="D9A13A"/>
      </a:accent2>
      <a:accent3>
        <a:srgbClr val="5E9732"/>
      </a:accent3>
      <a:accent4>
        <a:srgbClr val="0F435B"/>
      </a:accent4>
      <a:accent5>
        <a:srgbClr val="0F435B"/>
      </a:accent5>
      <a:accent6>
        <a:srgbClr val="BFBF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APEx">
      <a:dk1>
        <a:sysClr val="windowText" lastClr="000000"/>
      </a:dk1>
      <a:lt1>
        <a:sysClr val="window" lastClr="FFFFFF"/>
      </a:lt1>
      <a:dk2>
        <a:srgbClr val="44546A"/>
      </a:dk2>
      <a:lt2>
        <a:srgbClr val="E7E6E6"/>
      </a:lt2>
      <a:accent1>
        <a:srgbClr val="0F435B"/>
      </a:accent1>
      <a:accent2>
        <a:srgbClr val="5E9732"/>
      </a:accent2>
      <a:accent3>
        <a:srgbClr val="A5A5A5"/>
      </a:accent3>
      <a:accent4>
        <a:srgbClr val="D9A13A"/>
      </a:accent4>
      <a:accent5>
        <a:srgbClr val="004B8D"/>
      </a:accent5>
      <a:accent6>
        <a:srgbClr val="7F7F7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SharedWithUsers xmlns="579f5eea-5841-42bc-b2cf-22e16a85a1d4">
      <UserInfo>
        <DisplayName>Randi Kudner</DisplayName>
        <AccountId>14</AccountId>
        <AccountType/>
      </UserInfo>
      <UserInfo>
        <DisplayName>Rebecca Geiger</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7" ma:contentTypeDescription="Create a new document." ma:contentTypeScope="" ma:versionID="92dfaae985b3c1d2af41bb9537088395">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f847d3d9fd2f6285bdc65d0efb071399"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4EFEF-8A6D-4BD0-B9B0-6D5C72845D3E}">
  <ds:schemaRefs>
    <ds:schemaRef ds:uri="http://schemas.openxmlformats.org/package/2006/metadata/core-properties"/>
    <ds:schemaRef ds:uri="http://purl.org/dc/elements/1.1/"/>
    <ds:schemaRef ds:uri="http://purl.org/dc/dcmitype/"/>
    <ds:schemaRef ds:uri="579f5eea-5841-42bc-b2cf-22e16a85a1d4"/>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c9226f5d-1c72-4bc5-a8fe-71717eca57f2"/>
  </ds:schemaRefs>
</ds:datastoreItem>
</file>

<file path=customXml/itemProps2.xml><?xml version="1.0" encoding="utf-8"?>
<ds:datastoreItem xmlns:ds="http://schemas.openxmlformats.org/officeDocument/2006/customXml" ds:itemID="{705BBC89-2620-42D3-B817-E42ED31CE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51BD19-4BBC-4E59-9453-3B4ED92EB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14647</TotalTime>
  <Words>5981</Words>
  <Application>Microsoft Office PowerPoint</Application>
  <PresentationFormat>Widescreen</PresentationFormat>
  <Paragraphs>546</Paragraphs>
  <Slides>48</Slides>
  <Notes>48</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1_Office Theme</vt:lpstr>
      <vt:lpstr>3_Office Theme</vt:lpstr>
      <vt:lpstr>PowerPoint Presentation</vt:lpstr>
      <vt:lpstr>Transitioning to  APEx® Accreditation</vt:lpstr>
      <vt:lpstr>ASTRO and APEx</vt:lpstr>
      <vt:lpstr>PowerPoint Presentation</vt:lpstr>
      <vt:lpstr>What Others Are Saying About APEx?</vt:lpstr>
      <vt:lpstr>History of ASTRO and  APEx Accreditation</vt:lpstr>
      <vt:lpstr>APEx Growth</vt:lpstr>
      <vt:lpstr>APEx Offers</vt:lpstr>
      <vt:lpstr>Evaluation Criteria of APEx</vt:lpstr>
      <vt:lpstr>What Are  APEx Practices Evaluated On?</vt:lpstr>
      <vt:lpstr>Benefits of the APEx Program</vt:lpstr>
      <vt:lpstr>PowerPoint Presentation</vt:lpstr>
      <vt:lpstr>Areas of Additional Review in APEx</vt:lpstr>
      <vt:lpstr>Unique Qualities of APEx</vt:lpstr>
      <vt:lpstr>Culture of Safety</vt:lpstr>
      <vt:lpstr>Clinical Safety</vt:lpstr>
      <vt:lpstr>Clinical Communication</vt:lpstr>
      <vt:lpstr>Information Systems and Support</vt:lpstr>
      <vt:lpstr>Patient Education and Referral</vt:lpstr>
      <vt:lpstr>PowerPoint Presentation</vt:lpstr>
      <vt:lpstr>Practice Application Types and Cost</vt:lpstr>
      <vt:lpstr>PowerPoint Presentation</vt:lpstr>
      <vt:lpstr>Accreditation Application Cost Main location with one satellite</vt:lpstr>
      <vt:lpstr>Multi-facility Application Costs</vt:lpstr>
      <vt:lpstr>Sample Multi-facility Application</vt:lpstr>
      <vt:lpstr>Application Comparisons Five locations seeking accreditation – 4-year accreditation</vt:lpstr>
      <vt:lpstr>Application Comparisons Five locations seeking accreditation – 3-year accreditation</vt:lpstr>
      <vt:lpstr>APEx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Long Can It Take? Based on 2021-2023 median completion times.</vt:lpstr>
      <vt:lpstr>Improvements from  Self-Assessment to Final Results</vt:lpstr>
      <vt:lpstr>EI 2.1.3 – Verification of DICOM Transfer</vt:lpstr>
      <vt:lpstr>EI 9.3.1 – SOP on emergency radiation therapy treatment</vt:lpstr>
      <vt:lpstr>EI 13.1 – Intradisciplinary peer review</vt:lpstr>
      <vt:lpstr>Corrective Action Requirements</vt:lpstr>
      <vt:lpstr>PowerPoint Presentation</vt:lpstr>
      <vt:lpstr>Physics Related Corrective Action Plans</vt:lpstr>
      <vt:lpstr>ASTRO Support and Helpful Links</vt:lpstr>
      <vt:lpstr>ASTRO Supports Your Process</vt:lpstr>
      <vt:lpstr>What’s Next?</vt:lpstr>
      <vt:lpstr>Helpful Links and Emails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Jaimie Hernandez</dc:creator>
  <cp:lastModifiedBy>Rebecca Geiger</cp:lastModifiedBy>
  <cp:revision>49</cp:revision>
  <dcterms:created xsi:type="dcterms:W3CDTF">2021-04-21T18:28:29Z</dcterms:created>
  <dcterms:modified xsi:type="dcterms:W3CDTF">2023-07-27T18:21:55Z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