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366" r:id="rId5"/>
    <p:sldId id="501" r:id="rId6"/>
    <p:sldId id="367" r:id="rId7"/>
    <p:sldId id="361" r:id="rId8"/>
    <p:sldId id="503" r:id="rId9"/>
    <p:sldId id="376" r:id="rId10"/>
    <p:sldId id="373" r:id="rId11"/>
    <p:sldId id="377" r:id="rId12"/>
    <p:sldId id="292" r:id="rId13"/>
    <p:sldId id="288" r:id="rId14"/>
    <p:sldId id="365" r:id="rId15"/>
    <p:sldId id="518" r:id="rId16"/>
    <p:sldId id="512" r:id="rId17"/>
    <p:sldId id="511" r:id="rId18"/>
    <p:sldId id="528" r:id="rId19"/>
    <p:sldId id="519" r:id="rId20"/>
    <p:sldId id="504" r:id="rId21"/>
    <p:sldId id="513" r:id="rId22"/>
    <p:sldId id="530" r:id="rId23"/>
    <p:sldId id="531" r:id="rId24"/>
    <p:sldId id="520" r:id="rId25"/>
    <p:sldId id="506" r:id="rId26"/>
    <p:sldId id="532" r:id="rId27"/>
    <p:sldId id="533" r:id="rId28"/>
    <p:sldId id="534" r:id="rId29"/>
    <p:sldId id="50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Bradfield" initials="LB" lastIdx="4" clrIdx="0">
    <p:extLst>
      <p:ext uri="{19B8F6BF-5375-455C-9EA6-DF929625EA0E}">
        <p15:presenceInfo xmlns:p15="http://schemas.microsoft.com/office/powerpoint/2012/main" userId="S-1-5-21-1861638709-1283135096-1537874043-5630" providerId="AD"/>
      </p:ext>
    </p:extLst>
  </p:cmAuthor>
  <p:cmAuthor id="2" name="Lisa Bradfield" initials="LB [2]" lastIdx="38" clrIdx="1">
    <p:extLst>
      <p:ext uri="{19B8F6BF-5375-455C-9EA6-DF929625EA0E}">
        <p15:presenceInfo xmlns:p15="http://schemas.microsoft.com/office/powerpoint/2012/main" userId="S::lisa.bradfield@astro.org::f1f5bbab-a088-4821-8232-ea577a7f53ba" providerId="AD"/>
      </p:ext>
    </p:extLst>
  </p:cmAuthor>
  <p:cmAuthor id="3" name="Rachel McCausland" initials="RM" lastIdx="1" clrIdx="2">
    <p:extLst>
      <p:ext uri="{19B8F6BF-5375-455C-9EA6-DF929625EA0E}">
        <p15:presenceInfo xmlns:p15="http://schemas.microsoft.com/office/powerpoint/2012/main" userId="S::rachel.mccausland@astro.org::f15a31a0-557d-42e1-b186-a2566b6df686" providerId="AD"/>
      </p:ext>
    </p:extLst>
  </p:cmAuthor>
  <p:cmAuthor id="4" name="Tiffany Tate" initials="TT" lastIdx="6" clrIdx="3">
    <p:extLst>
      <p:ext uri="{19B8F6BF-5375-455C-9EA6-DF929625EA0E}">
        <p15:presenceInfo xmlns:p15="http://schemas.microsoft.com/office/powerpoint/2012/main" userId="S::tiffany.tate@astro.org::988722e0-ed59-4626-8368-44b660fdd22c" providerId="AD"/>
      </p:ext>
    </p:extLst>
  </p:cmAuthor>
  <p:cmAuthor id="5" name="Das,Prajnan" initials="D" lastIdx="1" clrIdx="4">
    <p:extLst>
      <p:ext uri="{19B8F6BF-5375-455C-9EA6-DF929625EA0E}">
        <p15:presenceInfo xmlns:p15="http://schemas.microsoft.com/office/powerpoint/2012/main" userId="S::prajdas@mdanderson.org::eac40579-06d8-4929-9bab-6cb1c8dd2bf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C5E0B4"/>
    <a:srgbClr val="FFE699"/>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93E0B6-CB80-7DFD-C1DC-391E9CC78E4D}" v="232" dt="2024-11-26T14:40:01.9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6B4983-D68E-42BE-8DEA-EB47CA1B51D6}" type="datetimeFigureOut">
              <a:rPr lang="en-US" smtClean="0"/>
              <a:t>11/26/2024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CFFBB0-6E39-4656-AA4E-FFD9BCAD3A1E}" type="slidenum">
              <a:rPr lang="en-US" smtClean="0"/>
              <a:t>‹#›</a:t>
            </a:fld>
            <a:endParaRPr lang="en-US"/>
          </a:p>
        </p:txBody>
      </p:sp>
    </p:spTree>
    <p:extLst>
      <p:ext uri="{BB962C8B-B14F-4D97-AF65-F5344CB8AC3E}">
        <p14:creationId xmlns:p14="http://schemas.microsoft.com/office/powerpoint/2010/main" val="2710929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4034" name="Notes Placeholder 2"/>
          <p:cNvSpPr>
            <a:spLocks noGrp="1"/>
          </p:cNvSpPr>
          <p:nvPr>
            <p:ph type="body" idx="1"/>
          </p:nvPr>
        </p:nvSpPr>
        <p:spPr/>
        <p:txBody>
          <a:bodyPr/>
          <a:lstStyle/>
          <a:p>
            <a:endParaRPr lang="en-US" altLang="en-US"/>
          </a:p>
        </p:txBody>
      </p:sp>
      <p:sp>
        <p:nvSpPr>
          <p:cNvPr id="44035" name="Slide Number Placeholder 3"/>
          <p:cNvSpPr>
            <a:spLocks noGrp="1"/>
          </p:cNvSpPr>
          <p:nvPr>
            <p:ph type="sldNum" sz="quarter" idx="5"/>
          </p:nvPr>
        </p:nvSpPr>
        <p:spPr>
          <a:noFill/>
        </p:spPr>
        <p:txBody>
          <a:bodyPr/>
          <a:lstStyle>
            <a:lvl1pPr eaLnBrk="0" hangingPunct="0">
              <a:defRPr sz="2400">
                <a:solidFill>
                  <a:schemeClr val="tx1"/>
                </a:solidFill>
                <a:latin typeface="Arial" charset="0"/>
                <a:ea typeface="MS PGothic" pitchFamily="34" charset="-128"/>
              </a:defRPr>
            </a:lvl1pPr>
            <a:lvl2pPr marL="729057" indent="-280406" eaLnBrk="0" hangingPunct="0">
              <a:defRPr sz="2400">
                <a:solidFill>
                  <a:schemeClr val="tx1"/>
                </a:solidFill>
                <a:latin typeface="Arial" charset="0"/>
                <a:ea typeface="MS PGothic" pitchFamily="34" charset="-128"/>
              </a:defRPr>
            </a:lvl2pPr>
            <a:lvl3pPr marL="1121626" indent="-224325" eaLnBrk="0" hangingPunct="0">
              <a:defRPr sz="2400">
                <a:solidFill>
                  <a:schemeClr val="tx1"/>
                </a:solidFill>
                <a:latin typeface="Arial" charset="0"/>
                <a:ea typeface="MS PGothic" pitchFamily="34" charset="-128"/>
              </a:defRPr>
            </a:lvl3pPr>
            <a:lvl4pPr marL="1570276" indent="-224325" eaLnBrk="0" hangingPunct="0">
              <a:defRPr sz="2400">
                <a:solidFill>
                  <a:schemeClr val="tx1"/>
                </a:solidFill>
                <a:latin typeface="Arial" charset="0"/>
                <a:ea typeface="MS PGothic" pitchFamily="34" charset="-128"/>
              </a:defRPr>
            </a:lvl4pPr>
            <a:lvl5pPr marL="2018927" indent="-224325" eaLnBrk="0" hangingPunct="0">
              <a:defRPr sz="2400">
                <a:solidFill>
                  <a:schemeClr val="tx1"/>
                </a:solidFill>
                <a:latin typeface="Arial" charset="0"/>
                <a:ea typeface="MS PGothic" pitchFamily="34" charset="-128"/>
              </a:defRPr>
            </a:lvl5pPr>
            <a:lvl6pPr marL="2467577" indent="-224325" eaLnBrk="0" fontAlgn="base" hangingPunct="0">
              <a:spcBef>
                <a:spcPct val="0"/>
              </a:spcBef>
              <a:spcAft>
                <a:spcPct val="0"/>
              </a:spcAft>
              <a:defRPr sz="2400">
                <a:solidFill>
                  <a:schemeClr val="tx1"/>
                </a:solidFill>
                <a:latin typeface="Arial" charset="0"/>
                <a:ea typeface="MS PGothic" pitchFamily="34" charset="-128"/>
              </a:defRPr>
            </a:lvl6pPr>
            <a:lvl7pPr marL="2916227" indent="-224325" eaLnBrk="0" fontAlgn="base" hangingPunct="0">
              <a:spcBef>
                <a:spcPct val="0"/>
              </a:spcBef>
              <a:spcAft>
                <a:spcPct val="0"/>
              </a:spcAft>
              <a:defRPr sz="2400">
                <a:solidFill>
                  <a:schemeClr val="tx1"/>
                </a:solidFill>
                <a:latin typeface="Arial" charset="0"/>
                <a:ea typeface="MS PGothic" pitchFamily="34" charset="-128"/>
              </a:defRPr>
            </a:lvl7pPr>
            <a:lvl8pPr marL="3364878" indent="-224325" eaLnBrk="0" fontAlgn="base" hangingPunct="0">
              <a:spcBef>
                <a:spcPct val="0"/>
              </a:spcBef>
              <a:spcAft>
                <a:spcPct val="0"/>
              </a:spcAft>
              <a:defRPr sz="2400">
                <a:solidFill>
                  <a:schemeClr val="tx1"/>
                </a:solidFill>
                <a:latin typeface="Arial" charset="0"/>
                <a:ea typeface="MS PGothic" pitchFamily="34" charset="-128"/>
              </a:defRPr>
            </a:lvl8pPr>
            <a:lvl9pPr marL="3813528" indent="-224325" eaLnBrk="0" fontAlgn="base" hangingPunct="0">
              <a:spcBef>
                <a:spcPct val="0"/>
              </a:spcBef>
              <a:spcAft>
                <a:spcPct val="0"/>
              </a:spcAft>
              <a:defRPr sz="2400">
                <a:solidFill>
                  <a:schemeClr val="tx1"/>
                </a:solidFill>
                <a:latin typeface="Arial" charset="0"/>
                <a:ea typeface="MS PGothic" pitchFamily="34" charset="-128"/>
              </a:defRPr>
            </a:lvl9pPr>
          </a:lstStyle>
          <a:p>
            <a:pPr eaLnBrk="1" hangingPunct="1"/>
            <a:fld id="{0957B4AC-9357-49BE-8234-BD71383739EE}" type="slidenum">
              <a:rPr lang="en-GB" altLang="en-US" sz="1200"/>
              <a:pPr eaLnBrk="1" hangingPunct="1"/>
              <a:t>7</a:t>
            </a:fld>
            <a:endParaRPr lang="en-GB"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lower quality of evidence, including expert opinion, does not imply that the recommendation is conditional. Many important clinical questions addressed in guidelines do not lend themselves to clinical trials but there still may be consensus that the benefits of a treatment or test clearly outweigh its risks and burden.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MS Mincho" panose="02020609040205080304" pitchFamily="49" charset="-128"/>
              </a:rPr>
              <a:t>Note: ASTRO’s methodology allows for use of implementation remarks meant to convey clinically practical information that may enhance the interpretation and application of the recommendation. While each recommendation is graded according to recommendation strength and </a:t>
            </a:r>
            <a:r>
              <a:rPr lang="en-US" sz="1200" err="1">
                <a:effectLst/>
                <a:latin typeface="Calibri" panose="020F0502020204030204" pitchFamily="34" charset="0"/>
                <a:ea typeface="MS Mincho" panose="02020609040205080304" pitchFamily="49" charset="-128"/>
              </a:rPr>
              <a:t>QoE</a:t>
            </a:r>
            <a:r>
              <a:rPr lang="en-US" sz="1200">
                <a:effectLst/>
                <a:latin typeface="Calibri" panose="020F0502020204030204" pitchFamily="34" charset="0"/>
                <a:ea typeface="MS Mincho" panose="02020609040205080304" pitchFamily="49" charset="-128"/>
              </a:rPr>
              <a:t>, these grades should not be assumed to extend to the implementation remarks.</a:t>
            </a:r>
            <a:endParaRPr lang="en-US" sz="1200">
              <a:effectLst/>
              <a:latin typeface="Times New Roman" panose="02020603050405020304" pitchFamily="18" charset="0"/>
              <a:ea typeface="Times New Roman" panose="02020603050405020304" pitchFamily="18" charset="0"/>
            </a:endParaRPr>
          </a:p>
          <a:p>
            <a:endParaRPr lang="en-US"/>
          </a:p>
        </p:txBody>
      </p:sp>
    </p:spTree>
    <p:extLst>
      <p:ext uri="{BB962C8B-B14F-4D97-AF65-F5344CB8AC3E}">
        <p14:creationId xmlns:p14="http://schemas.microsoft.com/office/powerpoint/2010/main" val="468456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11/26/2024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astro.org/" TargetMode="External"/><Relationship Id="rId2" Type="http://schemas.openxmlformats.org/officeDocument/2006/relationships/hyperlink" Target="https://www.practicalradonc.org/article/S1879-8500(24)00304-7/fulltex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practicalradonc.org/cms/10.1016/j.prro.2020.08.004/attachment/e1261b8a-30c1-425b-848d-11752c949c9a/mmc1.pdf"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stro.org/ASTRO/media/ASTRO/Patient%20Care%20and%20Research/PDFs/ASTRO_GuidelineMethodology.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799"/>
            <a:ext cx="8534400" cy="1940859"/>
          </a:xfrm>
        </p:spPr>
        <p:txBody>
          <a:bodyPr lIns="91440" tIns="45720" rIns="91440" bIns="45720" anchor="t">
            <a:noAutofit/>
          </a:bodyPr>
          <a:lstStyle/>
          <a:p>
            <a:r>
              <a:rPr lang="en-US" altLang="en-US" sz="4000" b="1">
                <a:solidFill>
                  <a:schemeClr val="tx2"/>
                </a:solidFill>
              </a:rPr>
              <a:t>Radiation Therapy for Rectal Cancer: An ASTRO Clinical Practice Guideline Focused Update</a:t>
            </a:r>
            <a:br>
              <a:rPr lang="en-US" altLang="en-US" sz="4000"/>
            </a:br>
            <a:br>
              <a:rPr lang="en-US" altLang="en-US" sz="4000"/>
            </a:br>
            <a:r>
              <a:rPr lang="en-US" altLang="en-US" sz="2800"/>
              <a:t>Developed in collaboration with the American Society of Clinical Oncology and the Society of Surgical Oncology</a:t>
            </a:r>
            <a:br>
              <a:rPr lang="en-US" altLang="en-US" sz="2800"/>
            </a:br>
            <a:br>
              <a:rPr lang="en-US" altLang="en-US" sz="2800"/>
            </a:br>
            <a:r>
              <a:rPr lang="en-US" altLang="en-US" sz="2000"/>
              <a:t>Endorsed by the European Society for Radiotherapy and Oncology, the Royal Australian and New Zealand College of Radiologists, </a:t>
            </a:r>
            <a:br>
              <a:rPr lang="en-US" altLang="en-US" sz="2000"/>
            </a:br>
            <a:r>
              <a:rPr lang="en-US" altLang="en-US" sz="2000"/>
              <a:t>and the Society of Surgical Oncology</a:t>
            </a:r>
            <a:endParaRPr lang="en-US" sz="2000"/>
          </a:p>
        </p:txBody>
      </p:sp>
    </p:spTree>
    <p:extLst>
      <p:ext uri="{BB962C8B-B14F-4D97-AF65-F5344CB8AC3E}">
        <p14:creationId xmlns:p14="http://schemas.microsoft.com/office/powerpoint/2010/main" val="173913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592EB5AC-37A7-4763-A84B-8B0C062F7EBD}"/>
              </a:ext>
            </a:extLst>
          </p:cNvPr>
          <p:cNvGraphicFramePr>
            <a:graphicFrameLocks noGrp="1"/>
          </p:cNvGraphicFramePr>
          <p:nvPr>
            <p:extLst>
              <p:ext uri="{D42A27DB-BD31-4B8C-83A1-F6EECF244321}">
                <p14:modId xmlns:p14="http://schemas.microsoft.com/office/powerpoint/2010/main" val="2952999665"/>
              </p:ext>
            </p:extLst>
          </p:nvPr>
        </p:nvGraphicFramePr>
        <p:xfrm>
          <a:off x="304800" y="910423"/>
          <a:ext cx="8534400" cy="5037154"/>
        </p:xfrm>
        <a:graphic>
          <a:graphicData uri="http://schemas.openxmlformats.org/drawingml/2006/table">
            <a:tbl>
              <a:tblPr firstRow="1" firstCol="1" bandRow="1"/>
              <a:tblGrid>
                <a:gridCol w="1219200">
                  <a:extLst>
                    <a:ext uri="{9D8B030D-6E8A-4147-A177-3AD203B41FA5}">
                      <a16:colId xmlns:a16="http://schemas.microsoft.com/office/drawing/2014/main" val="67703140"/>
                    </a:ext>
                  </a:extLst>
                </a:gridCol>
                <a:gridCol w="4151586">
                  <a:extLst>
                    <a:ext uri="{9D8B030D-6E8A-4147-A177-3AD203B41FA5}">
                      <a16:colId xmlns:a16="http://schemas.microsoft.com/office/drawing/2014/main" val="3076066979"/>
                    </a:ext>
                  </a:extLst>
                </a:gridCol>
                <a:gridCol w="3163614">
                  <a:extLst>
                    <a:ext uri="{9D8B030D-6E8A-4147-A177-3AD203B41FA5}">
                      <a16:colId xmlns:a16="http://schemas.microsoft.com/office/drawing/2014/main" val="4094062684"/>
                    </a:ext>
                  </a:extLst>
                </a:gridCol>
              </a:tblGrid>
              <a:tr h="475505">
                <a:tc>
                  <a:txBody>
                    <a:bodyPr/>
                    <a:lstStyle/>
                    <a:p>
                      <a:pPr marL="0" marR="0" algn="ctr">
                        <a:lnSpc>
                          <a:spcPct val="115000"/>
                        </a:lnSpc>
                        <a:spcBef>
                          <a:spcPts val="0"/>
                        </a:spcBef>
                        <a:spcAft>
                          <a:spcPts val="0"/>
                        </a:spcAft>
                      </a:pPr>
                      <a:r>
                        <a:rPr lang="en-US" sz="1400" b="1">
                          <a:effectLst/>
                          <a:latin typeface="Calibri"/>
                          <a:ea typeface="Calibri"/>
                          <a:cs typeface="Times New Roman"/>
                        </a:rPr>
                        <a:t>Overall </a:t>
                      </a:r>
                      <a:r>
                        <a:rPr lang="en-US" sz="1400" b="1" err="1">
                          <a:effectLst/>
                          <a:latin typeface="Calibri"/>
                          <a:ea typeface="Calibri"/>
                          <a:cs typeface="Times New Roman"/>
                        </a:rPr>
                        <a:t>QoE</a:t>
                      </a:r>
                      <a:r>
                        <a:rPr lang="en-US" sz="1400" b="1">
                          <a:effectLst/>
                          <a:latin typeface="Calibri"/>
                          <a:ea typeface="Calibri"/>
                          <a:cs typeface="Times New Roman"/>
                        </a:rPr>
                        <a:t> Grade</a:t>
                      </a:r>
                      <a:endParaRPr lang="en-US" sz="1800">
                        <a:effectLst/>
                        <a:latin typeface="Calibri"/>
                        <a:ea typeface="Calibri"/>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59055" marR="48895"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Type/Quality of Study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5000"/>
                        </a:lnSpc>
                        <a:spcBef>
                          <a:spcPts val="0"/>
                        </a:spcBef>
                        <a:spcAft>
                          <a:spcPts val="0"/>
                        </a:spcAft>
                      </a:pPr>
                      <a:r>
                        <a:rPr lang="en-US" sz="1400" b="1">
                          <a:effectLst/>
                          <a:latin typeface="Calibri"/>
                          <a:ea typeface="Calibri"/>
                          <a:cs typeface="Times New Roman"/>
                        </a:rPr>
                        <a:t>Evidence Interpretation</a:t>
                      </a:r>
                      <a:endParaRPr lang="en-US" sz="18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928952387"/>
                  </a:ext>
                </a:extLst>
              </a:tr>
              <a:tr h="613165">
                <a:tc>
                  <a:txBody>
                    <a:bodyPr/>
                    <a:lstStyle/>
                    <a:p>
                      <a:pPr marL="0" marR="0" algn="ctr">
                        <a:lnSpc>
                          <a:spcPct val="115000"/>
                        </a:lnSpc>
                        <a:spcBef>
                          <a:spcPts val="0"/>
                        </a:spcBef>
                        <a:spcAft>
                          <a:spcPts val="0"/>
                        </a:spcAft>
                      </a:pPr>
                      <a:r>
                        <a:rPr lang="en-US" sz="1400">
                          <a:effectLst/>
                          <a:latin typeface="Calibri"/>
                          <a:ea typeface="Calibri"/>
                          <a:cs typeface="Times New Roman"/>
                        </a:rPr>
                        <a:t>High</a:t>
                      </a:r>
                      <a:endParaRPr lang="en-US" sz="1800">
                        <a:effectLst/>
                        <a:latin typeface="Calibri"/>
                        <a:ea typeface="Calibri"/>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48895" lvl="0" indent="-171450">
                        <a:lnSpc>
                          <a:spcPct val="115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or more well-conducted and highly generalizable RCTs or meta-analyses of such trials.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080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The true effect is very likely to lie close to the estimate of the effect based on the body of evidence.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9336519"/>
                  </a:ext>
                </a:extLst>
              </a:tr>
              <a:tr h="1235528">
                <a:tc>
                  <a:txBody>
                    <a:bodyPr/>
                    <a:lstStyle/>
                    <a:p>
                      <a:pPr marL="0" marR="0" algn="ctr">
                        <a:lnSpc>
                          <a:spcPct val="115000"/>
                        </a:lnSpc>
                        <a:spcBef>
                          <a:spcPts val="0"/>
                        </a:spcBef>
                        <a:spcAft>
                          <a:spcPts val="0"/>
                        </a:spcAft>
                      </a:pPr>
                      <a:r>
                        <a:rPr lang="en-US" sz="1400">
                          <a:effectLst/>
                          <a:latin typeface="Calibri"/>
                          <a:ea typeface="Calibri"/>
                          <a:cs typeface="Times New Roman"/>
                        </a:rPr>
                        <a:t>Moderate</a:t>
                      </a:r>
                      <a:endParaRPr lang="en-US" sz="1800">
                        <a:effectLst/>
                        <a:latin typeface="Calibri"/>
                        <a:ea typeface="Calibri"/>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1 well-conducted and highly generalizable RCT or a meta-analysis of such trials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2 or more RCTs with some weaknesses of procedure or generalizability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2 or more strong observational studies with consistent findings.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826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The true effect is likely to be close to the estimate of the effect based on the body of evidence, but it is possible that it is substantially different.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412336"/>
                  </a:ext>
                </a:extLst>
              </a:tr>
              <a:tr h="1522605">
                <a:tc>
                  <a:txBody>
                    <a:bodyPr/>
                    <a:lstStyle/>
                    <a:p>
                      <a:pPr marL="0" marR="0" algn="ctr">
                        <a:lnSpc>
                          <a:spcPct val="115000"/>
                        </a:lnSpc>
                        <a:spcBef>
                          <a:spcPts val="0"/>
                        </a:spcBef>
                        <a:spcAft>
                          <a:spcPts val="0"/>
                        </a:spcAft>
                      </a:pPr>
                      <a:r>
                        <a:rPr lang="en-US" sz="1400">
                          <a:effectLst/>
                          <a:latin typeface="Calibri"/>
                          <a:ea typeface="Calibri"/>
                          <a:cs typeface="Times New Roman"/>
                        </a:rPr>
                        <a:t>Low</a:t>
                      </a:r>
                      <a:endParaRPr lang="en-US" sz="1800">
                        <a:effectLst/>
                        <a:latin typeface="Calibri"/>
                        <a:ea typeface="Calibri"/>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1 RCT with some weaknesses of procedure or generalizability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1 or more RCTs with serious deficiencies of procedure or generalizability or extremely small sample sizes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2 or more observational studies with inconsistent findings, small sample sizes, or other problems that potentially confound interpretation of data.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826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The true effect may be substantially different from the estimate of the effect. There is a risk that future research may significantly alter the estimate of the effect size or the interpretation of the results.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5599913"/>
                  </a:ext>
                </a:extLst>
              </a:tr>
              <a:tr h="1139839">
                <a:tc>
                  <a:txBody>
                    <a:bodyPr/>
                    <a:lstStyle/>
                    <a:p>
                      <a:pPr marL="0" marR="0" algn="ctr">
                        <a:lnSpc>
                          <a:spcPct val="115000"/>
                        </a:lnSpc>
                        <a:spcBef>
                          <a:spcPts val="0"/>
                        </a:spcBef>
                        <a:spcAft>
                          <a:spcPts val="0"/>
                        </a:spcAft>
                      </a:pPr>
                      <a:r>
                        <a:rPr lang="en-US" sz="1400">
                          <a:effectLst/>
                          <a:latin typeface="Calibri"/>
                          <a:ea typeface="Calibri"/>
                          <a:cs typeface="Times New Roman"/>
                        </a:rPr>
                        <a:t>Expert Opinion†</a:t>
                      </a:r>
                      <a:endParaRPr lang="en-US" sz="1800">
                        <a:effectLst/>
                        <a:latin typeface="Calibri"/>
                        <a:ea typeface="Calibri"/>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4320" marR="48895" lvl="0" indent="-171450">
                        <a:lnSpc>
                          <a:spcPct val="115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Consensus of the panel based on clinical judgement and experience, due to absence of evidence or limitations in evidence.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105410" indent="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Strong consensus (≥90%) of the panel guides the recommendation despite insufficient evidence to discern the true magnitude and direction of the net effect. Further research may better inform the topic.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6459878"/>
                  </a:ext>
                </a:extLst>
              </a:tr>
            </a:tbl>
          </a:graphicData>
        </a:graphic>
      </p:graphicFrame>
      <p:sp>
        <p:nvSpPr>
          <p:cNvPr id="2" name="Title 1">
            <a:extLst>
              <a:ext uri="{FF2B5EF4-FFF2-40B4-BE49-F238E27FC236}">
                <a16:creationId xmlns:a16="http://schemas.microsoft.com/office/drawing/2014/main" id="{2E5D0D6C-7416-4FDD-A5CE-70CB2B5AB8E2}"/>
              </a:ext>
            </a:extLst>
          </p:cNvPr>
          <p:cNvSpPr>
            <a:spLocks noGrp="1"/>
          </p:cNvSpPr>
          <p:nvPr>
            <p:ph type="title"/>
          </p:nvPr>
        </p:nvSpPr>
        <p:spPr>
          <a:xfrm>
            <a:off x="457200" y="89681"/>
            <a:ext cx="8229600" cy="709309"/>
          </a:xfrm>
        </p:spPr>
        <p:txBody>
          <a:bodyPr/>
          <a:lstStyle/>
          <a:p>
            <a:r>
              <a:rPr lang="en-US" sz="4000" b="1">
                <a:solidFill>
                  <a:schemeClr val="tx2"/>
                </a:solidFill>
              </a:rPr>
              <a:t>Rating Quality of Evidence</a:t>
            </a:r>
          </a:p>
        </p:txBody>
      </p:sp>
    </p:spTree>
    <p:extLst>
      <p:ext uri="{BB962C8B-B14F-4D97-AF65-F5344CB8AC3E}">
        <p14:creationId xmlns:p14="http://schemas.microsoft.com/office/powerpoint/2010/main" val="3586728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406" y="304800"/>
            <a:ext cx="7886700" cy="934100"/>
          </a:xfrm>
        </p:spPr>
        <p:txBody>
          <a:bodyPr>
            <a:normAutofit/>
          </a:bodyPr>
          <a:lstStyle/>
          <a:p>
            <a:r>
              <a:rPr lang="en-US" b="1">
                <a:solidFill>
                  <a:schemeClr val="tx2"/>
                </a:solidFill>
              </a:rPr>
              <a:t>Consensus Methodology</a:t>
            </a:r>
          </a:p>
        </p:txBody>
      </p:sp>
      <p:sp>
        <p:nvSpPr>
          <p:cNvPr id="3" name="Content Placeholder 2"/>
          <p:cNvSpPr>
            <a:spLocks noGrp="1"/>
          </p:cNvSpPr>
          <p:nvPr>
            <p:ph idx="1"/>
          </p:nvPr>
        </p:nvSpPr>
        <p:spPr>
          <a:xfrm>
            <a:off x="457200" y="1371600"/>
            <a:ext cx="8077906" cy="3733800"/>
          </a:xfrm>
        </p:spPr>
        <p:txBody>
          <a:bodyPr lIns="91440" tIns="45720" rIns="91440" bIns="45720" anchor="t">
            <a:noAutofit/>
          </a:bodyPr>
          <a:lstStyle/>
          <a:p>
            <a:pPr marL="342265" indent="-342265">
              <a:spcBef>
                <a:spcPts val="0"/>
              </a:spcBef>
              <a:buFont typeface="Arial"/>
              <a:buChar char="•"/>
              <a:defRPr/>
            </a:pPr>
            <a:r>
              <a:rPr lang="en-US" sz="2400"/>
              <a:t>Modified Delphi approach</a:t>
            </a:r>
            <a:endParaRPr lang="en-US" sz="2400">
              <a:ea typeface="Calibri"/>
              <a:cs typeface="Calibri"/>
            </a:endParaRPr>
          </a:p>
          <a:p>
            <a:pPr marL="342265" indent="-342265">
              <a:spcBef>
                <a:spcPts val="0"/>
              </a:spcBef>
              <a:buFont typeface="Arial"/>
              <a:buChar char="•"/>
              <a:defRPr/>
            </a:pPr>
            <a:r>
              <a:rPr lang="en-US" sz="2400"/>
              <a:t>Task force members rated their level of agreement for each recommendation via consensus survey</a:t>
            </a:r>
            <a:endParaRPr lang="en-US" sz="2400">
              <a:ea typeface="Calibri"/>
              <a:cs typeface="Calibri"/>
            </a:endParaRPr>
          </a:p>
          <a:p>
            <a:pPr marL="799465" lvl="1" indent="-342265">
              <a:spcBef>
                <a:spcPts val="0"/>
              </a:spcBef>
              <a:buFont typeface="Lucida Grande"/>
              <a:buChar char="-"/>
              <a:defRPr/>
            </a:pPr>
            <a:r>
              <a:rPr lang="en-US" sz="2400"/>
              <a:t>5-point Likert scale from “strongly disagree” to “strongly agree”</a:t>
            </a:r>
            <a:endParaRPr lang="en-US" sz="2400">
              <a:ea typeface="Calibri"/>
              <a:cs typeface="Calibri"/>
            </a:endParaRPr>
          </a:p>
          <a:p>
            <a:pPr marL="799465" lvl="1" indent="-342265">
              <a:spcBef>
                <a:spcPts val="0"/>
              </a:spcBef>
              <a:buFont typeface="Lucida Grande"/>
              <a:buChar char="-"/>
              <a:defRPr/>
            </a:pPr>
            <a:r>
              <a:rPr lang="en-US" sz="2400"/>
              <a:t>Consensus defined using prespecified threshold of ≥75% (≥90% for expert opinion recommendations) agreement</a:t>
            </a:r>
            <a:endParaRPr lang="en-US" sz="2400">
              <a:ea typeface="Calibri"/>
              <a:cs typeface="Calibri"/>
            </a:endParaRPr>
          </a:p>
          <a:p>
            <a:pPr>
              <a:spcBef>
                <a:spcPts val="0"/>
              </a:spcBef>
              <a:defRPr/>
            </a:pPr>
            <a:r>
              <a:rPr lang="en-US" sz="2400"/>
              <a:t>Recommendations for which consensus is not achieved are removed or are revised and resurveyed</a:t>
            </a:r>
          </a:p>
          <a:p>
            <a:pPr>
              <a:spcBef>
                <a:spcPts val="0"/>
              </a:spcBef>
              <a:defRPr/>
            </a:pPr>
            <a:r>
              <a:rPr lang="en-US" sz="2400"/>
              <a:t>Recommendations achieving consensus but edited with substantive changes after the first round are also resurveyed</a:t>
            </a:r>
            <a:endParaRPr lang="en-US" sz="2400">
              <a:ea typeface="Calibri"/>
              <a:cs typeface="Calibri"/>
            </a:endParaRPr>
          </a:p>
        </p:txBody>
      </p:sp>
    </p:spTree>
    <p:extLst>
      <p:ext uri="{BB962C8B-B14F-4D97-AF65-F5344CB8AC3E}">
        <p14:creationId xmlns:p14="http://schemas.microsoft.com/office/powerpoint/2010/main" val="766127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1295400"/>
            <a:ext cx="8229600" cy="2407024"/>
          </a:xfrm>
        </p:spPr>
        <p:txBody>
          <a:bodyPr/>
          <a:lstStyle/>
          <a:p>
            <a:r>
              <a:rPr lang="en-US" sz="4800" b="1">
                <a:solidFill>
                  <a:schemeClr val="tx2"/>
                </a:solidFill>
              </a:rPr>
              <a:t>KQ 1:</a:t>
            </a:r>
            <a:r>
              <a:rPr lang="en-US" sz="4800" b="1">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What are the indications for neoadjuvant RT for operable rectal cancer?</a:t>
            </a:r>
            <a:br>
              <a:rPr lang="en-US" sz="1800">
                <a:effectLst/>
                <a:latin typeface="Calibri" panose="020F0502020204030204" pitchFamily="34" charset="0"/>
                <a:ea typeface="Times New Roman" panose="02020603050405020304" pitchFamily="18" charset="0"/>
                <a:cs typeface="Times New Roman" panose="02020603050405020304" pitchFamily="18" charset="0"/>
              </a:rPr>
            </a:br>
            <a:endParaRPr lang="en-US" sz="4800" b="1">
              <a:solidFill>
                <a:schemeClr val="tx2"/>
              </a:solidFill>
            </a:endParaRPr>
          </a:p>
        </p:txBody>
      </p:sp>
    </p:spTree>
    <p:extLst>
      <p:ext uri="{BB962C8B-B14F-4D97-AF65-F5344CB8AC3E}">
        <p14:creationId xmlns:p14="http://schemas.microsoft.com/office/powerpoint/2010/main" val="3779883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228600" y="340660"/>
            <a:ext cx="8458199" cy="761999"/>
          </a:xfrm>
        </p:spPr>
        <p:txBody>
          <a:bodyPr lIns="91440" tIns="45720" rIns="91440" bIns="45720" anchor="t" anchorCtr="0">
            <a:normAutofit fontScale="90000"/>
          </a:bodyPr>
          <a:lstStyle/>
          <a:p>
            <a:r>
              <a:rPr lang="en-US" sz="4000" b="1">
                <a:solidFill>
                  <a:schemeClr val="tx2"/>
                </a:solidFill>
              </a:rPr>
              <a:t>KQ 1: Indications for Neoadjuvant RT</a:t>
            </a:r>
            <a:br>
              <a:rPr lang="en-US" sz="2700">
                <a:highlight>
                  <a:srgbClr val="FFFF00"/>
                </a:highlight>
              </a:rPr>
            </a:br>
            <a:br>
              <a:rPr lang="en-US" sz="2700">
                <a:highlight>
                  <a:srgbClr val="FFFF00"/>
                </a:highlight>
              </a:rPr>
            </a:br>
            <a:br>
              <a:rPr lang="en-US">
                <a:highlight>
                  <a:srgbClr val="FFFF00"/>
                </a:highlight>
              </a:rPr>
            </a:br>
            <a:endParaRPr lang="en-US">
              <a:highlight>
                <a:srgbClr val="FFFF00"/>
              </a:highlight>
            </a:endParaRPr>
          </a:p>
        </p:txBody>
      </p:sp>
      <p:graphicFrame>
        <p:nvGraphicFramePr>
          <p:cNvPr id="2" name="Table 1">
            <a:extLst>
              <a:ext uri="{FF2B5EF4-FFF2-40B4-BE49-F238E27FC236}">
                <a16:creationId xmlns:a16="http://schemas.microsoft.com/office/drawing/2014/main" id="{3F889799-611E-2DFE-9584-DF0A82D602A3}"/>
              </a:ext>
            </a:extLst>
          </p:cNvPr>
          <p:cNvGraphicFramePr>
            <a:graphicFrameLocks noGrp="1"/>
          </p:cNvGraphicFramePr>
          <p:nvPr>
            <p:extLst>
              <p:ext uri="{D42A27DB-BD31-4B8C-83A1-F6EECF244321}">
                <p14:modId xmlns:p14="http://schemas.microsoft.com/office/powerpoint/2010/main" val="396392024"/>
              </p:ext>
            </p:extLst>
          </p:nvPr>
        </p:nvGraphicFramePr>
        <p:xfrm>
          <a:off x="342900" y="1326777"/>
          <a:ext cx="8458199" cy="3404569"/>
        </p:xfrm>
        <a:graphic>
          <a:graphicData uri="http://schemas.openxmlformats.org/drawingml/2006/table">
            <a:tbl>
              <a:tblPr firstRow="1" firstCol="1" bandRow="1"/>
              <a:tblGrid>
                <a:gridCol w="5564124">
                  <a:extLst>
                    <a:ext uri="{9D8B030D-6E8A-4147-A177-3AD203B41FA5}">
                      <a16:colId xmlns:a16="http://schemas.microsoft.com/office/drawing/2014/main" val="844265120"/>
                    </a:ext>
                  </a:extLst>
                </a:gridCol>
                <a:gridCol w="1655064">
                  <a:extLst>
                    <a:ext uri="{9D8B030D-6E8A-4147-A177-3AD203B41FA5}">
                      <a16:colId xmlns:a16="http://schemas.microsoft.com/office/drawing/2014/main" val="4277635033"/>
                    </a:ext>
                  </a:extLst>
                </a:gridCol>
                <a:gridCol w="1239011">
                  <a:extLst>
                    <a:ext uri="{9D8B030D-6E8A-4147-A177-3AD203B41FA5}">
                      <a16:colId xmlns:a16="http://schemas.microsoft.com/office/drawing/2014/main" val="3282926016"/>
                    </a:ext>
                  </a:extLst>
                </a:gridCol>
              </a:tblGrid>
              <a:tr h="492347">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KQ1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857250">
                <a:tc>
                  <a:txBody>
                    <a:bodyPr/>
                    <a:lstStyle/>
                    <a:p>
                      <a:pPr marL="342900" marR="0" lvl="0" indent="-342900">
                        <a:lnSpc>
                          <a:spcPct val="100000"/>
                        </a:lnSpc>
                        <a:spcBef>
                          <a:spcPts val="0"/>
                        </a:spcBef>
                        <a:spcAft>
                          <a:spcPts val="0"/>
                        </a:spcAft>
                        <a:buFont typeface="+mj-lt"/>
                        <a:buAutoNum type="arabicPeriod"/>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patients with rectal cancer, pelvic MRI with rectal protocol is recommended for preoperative clinical T and N staging. </a:t>
                      </a:r>
                      <a:r>
                        <a:rPr lang="en-US" sz="1800" b="1"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(Unchanged from 2020 guideline)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Moderate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556372">
                <a:tc>
                  <a:txBody>
                    <a:bodyPr/>
                    <a:lstStyle/>
                    <a:p>
                      <a:pPr marL="342900" marR="0" lvl="0" indent="-342900">
                        <a:lnSpc>
                          <a:spcPct val="100000"/>
                        </a:lnSpc>
                        <a:spcBef>
                          <a:spcPts val="0"/>
                        </a:spcBef>
                        <a:spcAft>
                          <a:spcPts val="0"/>
                        </a:spcAft>
                        <a:buFont typeface="+mj-lt"/>
                        <a:buAutoNum type="arabicPeriod" startAt="2"/>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patients with rectal cancer, testing the biopsy specimen for MMR/MSI is recommended.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Strong</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r h="993999">
                <a:tc>
                  <a:txBody>
                    <a:bodyPr/>
                    <a:lstStyle/>
                    <a:p>
                      <a:pPr marL="342900" marR="0" lvl="0" indent="-342900">
                        <a:lnSpc>
                          <a:spcPct val="100000"/>
                        </a:lnSpc>
                        <a:spcBef>
                          <a:spcPts val="0"/>
                        </a:spcBef>
                        <a:spcAft>
                          <a:spcPts val="0"/>
                        </a:spcAft>
                        <a:buFont typeface="+mj-lt"/>
                        <a:buAutoNum type="arabicPeriod" startAt="3"/>
                      </a:pPr>
                      <a:r>
                        <a:rPr lang="en-US" sz="1800">
                          <a:effectLst/>
                          <a:latin typeface="Calibri" panose="020F0502020204030204" pitchFamily="34" charset="0"/>
                          <a:ea typeface="Calibri" panose="020F0502020204030204" pitchFamily="34" charset="0"/>
                          <a:cs typeface="Times New Roman" panose="02020603050405020304" pitchFamily="18" charset="0"/>
                        </a:rPr>
                        <a:t>For patients with stage II or III rectal cancer, neoadjuvant RT is recommended.</a:t>
                      </a:r>
                    </a:p>
                    <a:p>
                      <a:pPr marL="0" marR="0" lvl="0" indent="0">
                        <a:lnSpc>
                          <a:spcPts val="1000"/>
                        </a:lnSpc>
                        <a:spcBef>
                          <a:spcPts val="0"/>
                        </a:spcBef>
                        <a:spcAft>
                          <a:spcPts val="0"/>
                        </a:spcAft>
                        <a:buFont typeface="+mj-lt"/>
                        <a:buNone/>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p>
                      <a:pPr marL="340995" marR="0" lvl="0" indent="-340995">
                        <a:lnSpc>
                          <a:spcPct val="100000"/>
                        </a:lnSpc>
                        <a:spcBef>
                          <a:spcPts val="0"/>
                        </a:spcBef>
                        <a:spcAft>
                          <a:spcPts val="0"/>
                        </a:spcAft>
                        <a:buFont typeface="+mj-lt"/>
                        <a:buNone/>
                      </a:pPr>
                      <a:r>
                        <a:rPr lang="en-US" sz="1800">
                          <a:effectLst/>
                          <a:latin typeface="Calibri"/>
                          <a:ea typeface="Calibri"/>
                          <a:cs typeface="Times New Roman"/>
                        </a:rPr>
                        <a:t>      </a:t>
                      </a:r>
                      <a:r>
                        <a:rPr lang="en-US" sz="1800" b="1" u="none">
                          <a:effectLst/>
                          <a:latin typeface="Calibri"/>
                          <a:ea typeface="Calibri"/>
                          <a:cs typeface="Times New Roman"/>
                        </a:rPr>
                        <a:t> Implementation remark</a:t>
                      </a:r>
                      <a:r>
                        <a:rPr lang="en-US" sz="1800">
                          <a:effectLst/>
                          <a:latin typeface="Calibri"/>
                          <a:ea typeface="Calibri"/>
                          <a:cs typeface="Times New Roman"/>
                        </a:rPr>
                        <a:t>: For patients at lower risk of   locoregional recurrence, neoadjuvant RT may not always be appropriate.</a:t>
                      </a: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High</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002632"/>
                  </a:ext>
                </a:extLst>
              </a:tr>
            </a:tbl>
          </a:graphicData>
        </a:graphic>
      </p:graphicFrame>
    </p:spTree>
    <p:extLst>
      <p:ext uri="{BB962C8B-B14F-4D97-AF65-F5344CB8AC3E}">
        <p14:creationId xmlns:p14="http://schemas.microsoft.com/office/powerpoint/2010/main" val="2523330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342896" y="98611"/>
            <a:ext cx="8458199" cy="527685"/>
          </a:xfrm>
        </p:spPr>
        <p:txBody>
          <a:bodyPr lIns="91440" tIns="45720" rIns="91440" bIns="45720" anchor="t" anchorCtr="0">
            <a:normAutofit fontScale="90000"/>
          </a:bodyPr>
          <a:lstStyle/>
          <a:p>
            <a:r>
              <a:rPr lang="en-US" sz="4000" b="1">
                <a:solidFill>
                  <a:schemeClr val="tx2"/>
                </a:solidFill>
              </a:rPr>
              <a:t>KQ 1: Indications for Neoadjuvant RT</a:t>
            </a:r>
            <a:br>
              <a:rPr lang="en-US" sz="2700">
                <a:highlight>
                  <a:srgbClr val="FFFF00"/>
                </a:highlight>
              </a:rPr>
            </a:br>
            <a:br>
              <a:rPr lang="en-US" sz="2700">
                <a:highlight>
                  <a:srgbClr val="FFFF00"/>
                </a:highlight>
              </a:rPr>
            </a:br>
            <a:br>
              <a:rPr lang="en-US">
                <a:highlight>
                  <a:srgbClr val="FFFF00"/>
                </a:highlight>
              </a:rPr>
            </a:br>
            <a:endParaRPr lang="en-US">
              <a:highlight>
                <a:srgbClr val="FFFF00"/>
              </a:highlight>
            </a:endParaRPr>
          </a:p>
        </p:txBody>
      </p:sp>
      <p:graphicFrame>
        <p:nvGraphicFramePr>
          <p:cNvPr id="2" name="Table 1">
            <a:extLst>
              <a:ext uri="{FF2B5EF4-FFF2-40B4-BE49-F238E27FC236}">
                <a16:creationId xmlns:a16="http://schemas.microsoft.com/office/drawing/2014/main" id="{3F889799-611E-2DFE-9584-DF0A82D602A3}"/>
              </a:ext>
            </a:extLst>
          </p:cNvPr>
          <p:cNvGraphicFramePr>
            <a:graphicFrameLocks noGrp="1"/>
          </p:cNvGraphicFramePr>
          <p:nvPr>
            <p:extLst>
              <p:ext uri="{D42A27DB-BD31-4B8C-83A1-F6EECF244321}">
                <p14:modId xmlns:p14="http://schemas.microsoft.com/office/powerpoint/2010/main" val="3320238634"/>
              </p:ext>
            </p:extLst>
          </p:nvPr>
        </p:nvGraphicFramePr>
        <p:xfrm>
          <a:off x="342896" y="770033"/>
          <a:ext cx="8458199" cy="3232149"/>
        </p:xfrm>
        <a:graphic>
          <a:graphicData uri="http://schemas.openxmlformats.org/drawingml/2006/table">
            <a:tbl>
              <a:tblPr firstRow="1" firstCol="1" bandRow="1"/>
              <a:tblGrid>
                <a:gridCol w="5792726">
                  <a:extLst>
                    <a:ext uri="{9D8B030D-6E8A-4147-A177-3AD203B41FA5}">
                      <a16:colId xmlns:a16="http://schemas.microsoft.com/office/drawing/2014/main" val="844265120"/>
                    </a:ext>
                  </a:extLst>
                </a:gridCol>
                <a:gridCol w="1591056">
                  <a:extLst>
                    <a:ext uri="{9D8B030D-6E8A-4147-A177-3AD203B41FA5}">
                      <a16:colId xmlns:a16="http://schemas.microsoft.com/office/drawing/2014/main" val="4277635033"/>
                    </a:ext>
                  </a:extLst>
                </a:gridCol>
                <a:gridCol w="1074417">
                  <a:extLst>
                    <a:ext uri="{9D8B030D-6E8A-4147-A177-3AD203B41FA5}">
                      <a16:colId xmlns:a16="http://schemas.microsoft.com/office/drawing/2014/main" val="3282926016"/>
                    </a:ext>
                  </a:extLst>
                </a:gridCol>
              </a:tblGrid>
              <a:tr h="514349">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KQ1 Recommendations (con’t)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63279">
                <a:tc>
                  <a:txBody>
                    <a:bodyPr/>
                    <a:lstStyle/>
                    <a:p>
                      <a:pPr marL="341313" indent="-341313">
                        <a:buAutoNum type="arabicPeriod" startAt="4"/>
                      </a:pPr>
                      <a:r>
                        <a:rPr lang="en-US" sz="1800" kern="1200">
                          <a:solidFill>
                            <a:schemeClr val="tx1"/>
                          </a:solidFill>
                          <a:effectLst/>
                          <a:latin typeface="+mn-lt"/>
                          <a:ea typeface="+mn-ea"/>
                          <a:cs typeface="+mn-cs"/>
                        </a:rPr>
                        <a:t>For patients with stage II or III rectal cancer at lower risk of locoregional recurrence who attain a favorable response to neoadjuvant chemotherapy, omission of neoadjuvant RT is conditionally recommended. </a:t>
                      </a:r>
                    </a:p>
                    <a:p>
                      <a:pPr marL="340995" indent="-340995">
                        <a:lnSpc>
                          <a:spcPts val="1000"/>
                        </a:lnSpc>
                        <a:buAutoNum type="arabicPeriod" startAt="4"/>
                      </a:pPr>
                      <a:endParaRPr lang="en-US" sz="1600" b="1" u="none" kern="1200">
                        <a:solidFill>
                          <a:schemeClr val="tx1"/>
                        </a:solidFill>
                        <a:effectLst/>
                        <a:latin typeface="+mn-lt"/>
                        <a:ea typeface="+mn-ea"/>
                        <a:cs typeface="+mn-cs"/>
                      </a:endParaRPr>
                    </a:p>
                    <a:p>
                      <a:pPr marL="340995" indent="0"/>
                      <a:r>
                        <a:rPr lang="en-US" sz="1800" b="1" u="none" kern="1200">
                          <a:solidFill>
                            <a:schemeClr val="tx1"/>
                          </a:solidFill>
                          <a:effectLst/>
                          <a:latin typeface="+mn-lt"/>
                          <a:ea typeface="+mn-ea"/>
                          <a:cs typeface="+mn-cs"/>
                        </a:rPr>
                        <a:t>Implementation remarks</a:t>
                      </a:r>
                      <a:r>
                        <a:rPr lang="en-US" sz="1800" kern="1200">
                          <a:solidFill>
                            <a:schemeClr val="tx1"/>
                          </a:solidFill>
                          <a:effectLst/>
                          <a:latin typeface="+mn-lt"/>
                          <a:ea typeface="+mn-ea"/>
                          <a:cs typeface="+mn-cs"/>
                        </a:rPr>
                        <a:t>: </a:t>
                      </a:r>
                    </a:p>
                    <a:p>
                      <a:pPr marL="627063" lvl="0" indent="-169863">
                        <a:buFont typeface="Arial" panose="020B0604020202020204" pitchFamily="34" charset="0"/>
                        <a:buChar char="•"/>
                      </a:pPr>
                      <a:r>
                        <a:rPr lang="en-US" sz="1600" kern="1200">
                          <a:solidFill>
                            <a:schemeClr val="tx1"/>
                          </a:solidFill>
                          <a:effectLst/>
                          <a:latin typeface="+mn-lt"/>
                          <a:ea typeface="+mn-ea"/>
                          <a:cs typeface="+mn-cs"/>
                        </a:rPr>
                        <a:t>Lower risk is defined as a cT2 or cT3a/b tumor &gt;5 cm from the anal verge, with radiographically &lt;4 lymph nodes &gt;1 cm in short axis and with mrCRM ≥2 mm and no mrEMVI. </a:t>
                      </a:r>
                    </a:p>
                    <a:p>
                      <a:pPr marL="627063" indent="-169863">
                        <a:buFont typeface="Arial" panose="020B0604020202020204" pitchFamily="34" charset="0"/>
                        <a:buChar char="•"/>
                      </a:pPr>
                      <a:r>
                        <a:rPr lang="en-US" sz="1600" kern="1200">
                          <a:solidFill>
                            <a:schemeClr val="tx1"/>
                          </a:solidFill>
                          <a:effectLst/>
                          <a:latin typeface="+mn-lt"/>
                          <a:ea typeface="+mn-ea"/>
                          <a:cs typeface="+mn-cs"/>
                        </a:rPr>
                        <a:t>Favorable response is defined as &gt;20% decrease in the size of the primary tumor on imaging and endoscopic evaluation.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High</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bl>
          </a:graphicData>
        </a:graphic>
      </p:graphicFrame>
      <p:graphicFrame>
        <p:nvGraphicFramePr>
          <p:cNvPr id="4" name="Table 3">
            <a:extLst>
              <a:ext uri="{FF2B5EF4-FFF2-40B4-BE49-F238E27FC236}">
                <a16:creationId xmlns:a16="http://schemas.microsoft.com/office/drawing/2014/main" id="{CA4CDC9F-0035-5ED5-F07E-7F7468328889}"/>
              </a:ext>
            </a:extLst>
          </p:cNvPr>
          <p:cNvGraphicFramePr>
            <a:graphicFrameLocks noGrp="1"/>
          </p:cNvGraphicFramePr>
          <p:nvPr>
            <p:extLst>
              <p:ext uri="{D42A27DB-BD31-4B8C-83A1-F6EECF244321}">
                <p14:modId xmlns:p14="http://schemas.microsoft.com/office/powerpoint/2010/main" val="1465334048"/>
              </p:ext>
            </p:extLst>
          </p:nvPr>
        </p:nvGraphicFramePr>
        <p:xfrm>
          <a:off x="342896" y="4002182"/>
          <a:ext cx="8458199" cy="1996440"/>
        </p:xfrm>
        <a:graphic>
          <a:graphicData uri="http://schemas.openxmlformats.org/drawingml/2006/table">
            <a:tbl>
              <a:tblPr firstRow="1" firstCol="1" bandRow="1"/>
              <a:tblGrid>
                <a:gridCol w="5783585">
                  <a:extLst>
                    <a:ext uri="{9D8B030D-6E8A-4147-A177-3AD203B41FA5}">
                      <a16:colId xmlns:a16="http://schemas.microsoft.com/office/drawing/2014/main" val="665901119"/>
                    </a:ext>
                  </a:extLst>
                </a:gridCol>
                <a:gridCol w="1600200">
                  <a:extLst>
                    <a:ext uri="{9D8B030D-6E8A-4147-A177-3AD203B41FA5}">
                      <a16:colId xmlns:a16="http://schemas.microsoft.com/office/drawing/2014/main" val="1874939932"/>
                    </a:ext>
                  </a:extLst>
                </a:gridCol>
                <a:gridCol w="1074414">
                  <a:extLst>
                    <a:ext uri="{9D8B030D-6E8A-4147-A177-3AD203B41FA5}">
                      <a16:colId xmlns:a16="http://schemas.microsoft.com/office/drawing/2014/main" val="1580740521"/>
                    </a:ext>
                  </a:extLst>
                </a:gridCol>
              </a:tblGrid>
              <a:tr h="963279">
                <a:tc>
                  <a:txBody>
                    <a:bodyPr/>
                    <a:lstStyle/>
                    <a:p>
                      <a:pPr marL="342900" marR="0" lvl="0" indent="-342900">
                        <a:lnSpc>
                          <a:spcPct val="100000"/>
                        </a:lnSpc>
                        <a:spcBef>
                          <a:spcPts val="0"/>
                        </a:spcBef>
                        <a:spcAft>
                          <a:spcPts val="600"/>
                        </a:spcAft>
                        <a:buFont typeface="+mj-lt"/>
                        <a:buAutoNum type="arabicPeriod" startAt="5"/>
                      </a:pPr>
                      <a:r>
                        <a:rPr lang="en-US" sz="1800">
                          <a:effectLst/>
                          <a:latin typeface="Calibri" panose="020F0502020204030204" pitchFamily="34" charset="0"/>
                          <a:ea typeface="Times New Roman" panose="02020603050405020304" pitchFamily="18" charset="0"/>
                          <a:cs typeface="Times New Roman" panose="02020603050405020304" pitchFamily="18" charset="0"/>
                        </a:rPr>
                        <a:t>For patients with stage II or III rectal cancer at lower risk of locoregional recurrence, upfront surgery with omission of neoadjuvant RT is conditionally recommended.</a:t>
                      </a:r>
                    </a:p>
                    <a:p>
                      <a:pPr marL="340995" indent="0"/>
                      <a:r>
                        <a:rPr lang="en-US" sz="1800" b="1" u="none">
                          <a:effectLst/>
                          <a:latin typeface="Calibri"/>
                          <a:ea typeface="Times New Roman" panose="02020603050405020304" pitchFamily="18" charset="0"/>
                          <a:cs typeface="Times New Roman"/>
                        </a:rPr>
                        <a:t>Implementation remark</a:t>
                      </a:r>
                      <a:r>
                        <a:rPr lang="en-US" sz="1800">
                          <a:effectLst/>
                          <a:latin typeface="Calibri"/>
                          <a:ea typeface="Times New Roman" panose="02020603050405020304" pitchFamily="18" charset="0"/>
                          <a:cs typeface="Times New Roman"/>
                        </a:rPr>
                        <a:t>: </a:t>
                      </a:r>
                      <a:r>
                        <a:rPr lang="en-US" sz="1800">
                          <a:effectLst/>
                          <a:latin typeface="Calibri"/>
                          <a:ea typeface="Calibri"/>
                          <a:cs typeface="Arial"/>
                        </a:rPr>
                        <a:t>Lower risk is defined as a cT2 or cT3a/b tumor &gt;5 cm from the anal verge, with </a:t>
                      </a:r>
                      <a:r>
                        <a:rPr lang="en-US" sz="1800">
                          <a:solidFill>
                            <a:srgbClr val="000000"/>
                          </a:solidFill>
                          <a:effectLst/>
                          <a:latin typeface="Calibri"/>
                          <a:ea typeface="Times New Roman" panose="02020603050405020304" pitchFamily="18" charset="0"/>
                        </a:rPr>
                        <a:t>radiographically &lt;4 lymph nodes &gt;1 cm in short axis</a:t>
                      </a:r>
                      <a:r>
                        <a:rPr lang="en-US" sz="1800">
                          <a:effectLst/>
                          <a:latin typeface="Calibri"/>
                          <a:ea typeface="Calibri"/>
                          <a:cs typeface="Arial"/>
                        </a:rPr>
                        <a:t> and with mrCRM ≥2 mm and no mrEMVI.</a:t>
                      </a: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Moderate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8231209"/>
                  </a:ext>
                </a:extLst>
              </a:tr>
            </a:tbl>
          </a:graphicData>
        </a:graphic>
      </p:graphicFrame>
    </p:spTree>
    <p:extLst>
      <p:ext uri="{BB962C8B-B14F-4D97-AF65-F5344CB8AC3E}">
        <p14:creationId xmlns:p14="http://schemas.microsoft.com/office/powerpoint/2010/main" val="1538221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304784" y="155713"/>
            <a:ext cx="8458199" cy="527685"/>
          </a:xfrm>
        </p:spPr>
        <p:txBody>
          <a:bodyPr lIns="91440" tIns="45720" rIns="91440" bIns="45720" anchor="t" anchorCtr="0">
            <a:normAutofit fontScale="90000"/>
          </a:bodyPr>
          <a:lstStyle/>
          <a:p>
            <a:r>
              <a:rPr lang="en-US" sz="4000" b="1">
                <a:solidFill>
                  <a:schemeClr val="tx2"/>
                </a:solidFill>
              </a:rPr>
              <a:t>KQ 1: Indications for Neoadjuvant RT</a:t>
            </a:r>
            <a:br>
              <a:rPr lang="en-US" sz="2700">
                <a:highlight>
                  <a:srgbClr val="FFFF00"/>
                </a:highlight>
              </a:rPr>
            </a:br>
            <a:br>
              <a:rPr lang="en-US" sz="2700">
                <a:highlight>
                  <a:srgbClr val="FFFF00"/>
                </a:highlight>
              </a:rPr>
            </a:br>
            <a:br>
              <a:rPr lang="en-US">
                <a:highlight>
                  <a:srgbClr val="FFFF00"/>
                </a:highlight>
              </a:rPr>
            </a:br>
            <a:endParaRPr lang="en-US">
              <a:highlight>
                <a:srgbClr val="FFFF00"/>
              </a:highlight>
            </a:endParaRPr>
          </a:p>
        </p:txBody>
      </p:sp>
      <p:graphicFrame>
        <p:nvGraphicFramePr>
          <p:cNvPr id="2" name="Table 1">
            <a:extLst>
              <a:ext uri="{FF2B5EF4-FFF2-40B4-BE49-F238E27FC236}">
                <a16:creationId xmlns:a16="http://schemas.microsoft.com/office/drawing/2014/main" id="{3F889799-611E-2DFE-9584-DF0A82D602A3}"/>
              </a:ext>
            </a:extLst>
          </p:cNvPr>
          <p:cNvGraphicFramePr>
            <a:graphicFrameLocks noGrp="1"/>
          </p:cNvGraphicFramePr>
          <p:nvPr>
            <p:extLst>
              <p:ext uri="{D42A27DB-BD31-4B8C-83A1-F6EECF244321}">
                <p14:modId xmlns:p14="http://schemas.microsoft.com/office/powerpoint/2010/main" val="90700523"/>
              </p:ext>
            </p:extLst>
          </p:nvPr>
        </p:nvGraphicFramePr>
        <p:xfrm>
          <a:off x="304785" y="845069"/>
          <a:ext cx="8458199" cy="514349"/>
        </p:xfrm>
        <a:graphic>
          <a:graphicData uri="http://schemas.openxmlformats.org/drawingml/2006/table">
            <a:tbl>
              <a:tblPr firstRow="1" firstCol="1" bandRow="1"/>
              <a:tblGrid>
                <a:gridCol w="5715000">
                  <a:extLst>
                    <a:ext uri="{9D8B030D-6E8A-4147-A177-3AD203B41FA5}">
                      <a16:colId xmlns:a16="http://schemas.microsoft.com/office/drawing/2014/main" val="844265120"/>
                    </a:ext>
                  </a:extLst>
                </a:gridCol>
                <a:gridCol w="1600200">
                  <a:extLst>
                    <a:ext uri="{9D8B030D-6E8A-4147-A177-3AD203B41FA5}">
                      <a16:colId xmlns:a16="http://schemas.microsoft.com/office/drawing/2014/main" val="4277635033"/>
                    </a:ext>
                  </a:extLst>
                </a:gridCol>
                <a:gridCol w="1142999">
                  <a:extLst>
                    <a:ext uri="{9D8B030D-6E8A-4147-A177-3AD203B41FA5}">
                      <a16:colId xmlns:a16="http://schemas.microsoft.com/office/drawing/2014/main" val="3282926016"/>
                    </a:ext>
                  </a:extLst>
                </a:gridCol>
              </a:tblGrid>
              <a:tr h="514349">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KQ1 Recommendations (con’t)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bl>
          </a:graphicData>
        </a:graphic>
      </p:graphicFrame>
      <p:graphicFrame>
        <p:nvGraphicFramePr>
          <p:cNvPr id="3" name="Table 2">
            <a:extLst>
              <a:ext uri="{FF2B5EF4-FFF2-40B4-BE49-F238E27FC236}">
                <a16:creationId xmlns:a16="http://schemas.microsoft.com/office/drawing/2014/main" id="{1A09A6FA-BE00-C0AA-66B6-2359DA8D8AB6}"/>
              </a:ext>
            </a:extLst>
          </p:cNvPr>
          <p:cNvGraphicFramePr>
            <a:graphicFrameLocks noGrp="1"/>
          </p:cNvGraphicFramePr>
          <p:nvPr>
            <p:extLst>
              <p:ext uri="{D42A27DB-BD31-4B8C-83A1-F6EECF244321}">
                <p14:modId xmlns:p14="http://schemas.microsoft.com/office/powerpoint/2010/main" val="654905311"/>
              </p:ext>
            </p:extLst>
          </p:nvPr>
        </p:nvGraphicFramePr>
        <p:xfrm>
          <a:off x="304784" y="1357958"/>
          <a:ext cx="8458199" cy="963279"/>
        </p:xfrm>
        <a:graphic>
          <a:graphicData uri="http://schemas.openxmlformats.org/drawingml/2006/table">
            <a:tbl>
              <a:tblPr firstRow="1" firstCol="1" bandRow="1"/>
              <a:tblGrid>
                <a:gridCol w="5715000">
                  <a:extLst>
                    <a:ext uri="{9D8B030D-6E8A-4147-A177-3AD203B41FA5}">
                      <a16:colId xmlns:a16="http://schemas.microsoft.com/office/drawing/2014/main" val="2156402236"/>
                    </a:ext>
                  </a:extLst>
                </a:gridCol>
                <a:gridCol w="1600200">
                  <a:extLst>
                    <a:ext uri="{9D8B030D-6E8A-4147-A177-3AD203B41FA5}">
                      <a16:colId xmlns:a16="http://schemas.microsoft.com/office/drawing/2014/main" val="1399722964"/>
                    </a:ext>
                  </a:extLst>
                </a:gridCol>
                <a:gridCol w="1142999">
                  <a:extLst>
                    <a:ext uri="{9D8B030D-6E8A-4147-A177-3AD203B41FA5}">
                      <a16:colId xmlns:a16="http://schemas.microsoft.com/office/drawing/2014/main" val="191587222"/>
                    </a:ext>
                  </a:extLst>
                </a:gridCol>
              </a:tblGrid>
              <a:tr h="963279">
                <a:tc>
                  <a:txBody>
                    <a:bodyPr/>
                    <a:lstStyle/>
                    <a:p>
                      <a:pPr marL="341313" marR="0" lvl="0" indent="-341313">
                        <a:lnSpc>
                          <a:spcPct val="100000"/>
                        </a:lnSpc>
                        <a:spcBef>
                          <a:spcPts val="0"/>
                        </a:spcBef>
                        <a:spcAft>
                          <a:spcPts val="600"/>
                        </a:spcAft>
                        <a:buFont typeface="+mj-lt"/>
                        <a:buNone/>
                      </a:pPr>
                      <a:r>
                        <a:rPr lang="en-US" sz="1800" kern="1200">
                          <a:solidFill>
                            <a:schemeClr val="tx1"/>
                          </a:solidFill>
                          <a:effectLst/>
                          <a:latin typeface="+mn-lt"/>
                          <a:ea typeface="+mn-ea"/>
                          <a:cs typeface="+mn-cs"/>
                        </a:rPr>
                        <a:t>6.   For patients with stage II or III rectal cancer who wish to pursue nonoperative management, RT is recommended as part of a total neoadjuvant therapy regimen.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Moderate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2465636"/>
                  </a:ext>
                </a:extLst>
              </a:tr>
            </a:tbl>
          </a:graphicData>
        </a:graphic>
      </p:graphicFrame>
      <p:graphicFrame>
        <p:nvGraphicFramePr>
          <p:cNvPr id="4" name="Table 3">
            <a:extLst>
              <a:ext uri="{FF2B5EF4-FFF2-40B4-BE49-F238E27FC236}">
                <a16:creationId xmlns:a16="http://schemas.microsoft.com/office/drawing/2014/main" id="{7D7A697F-54D5-981F-0804-6A2B2FA0B74C}"/>
              </a:ext>
            </a:extLst>
          </p:cNvPr>
          <p:cNvGraphicFramePr>
            <a:graphicFrameLocks noGrp="1"/>
          </p:cNvGraphicFramePr>
          <p:nvPr>
            <p:extLst>
              <p:ext uri="{D42A27DB-BD31-4B8C-83A1-F6EECF244321}">
                <p14:modId xmlns:p14="http://schemas.microsoft.com/office/powerpoint/2010/main" val="888563673"/>
              </p:ext>
            </p:extLst>
          </p:nvPr>
        </p:nvGraphicFramePr>
        <p:xfrm>
          <a:off x="304784" y="2319777"/>
          <a:ext cx="8458199" cy="1097280"/>
        </p:xfrm>
        <a:graphic>
          <a:graphicData uri="http://schemas.openxmlformats.org/drawingml/2006/table">
            <a:tbl>
              <a:tblPr firstRow="1" firstCol="1" bandRow="1"/>
              <a:tblGrid>
                <a:gridCol w="5715000">
                  <a:extLst>
                    <a:ext uri="{9D8B030D-6E8A-4147-A177-3AD203B41FA5}">
                      <a16:colId xmlns:a16="http://schemas.microsoft.com/office/drawing/2014/main" val="2977257420"/>
                    </a:ext>
                  </a:extLst>
                </a:gridCol>
                <a:gridCol w="1600200">
                  <a:extLst>
                    <a:ext uri="{9D8B030D-6E8A-4147-A177-3AD203B41FA5}">
                      <a16:colId xmlns:a16="http://schemas.microsoft.com/office/drawing/2014/main" val="868186141"/>
                    </a:ext>
                  </a:extLst>
                </a:gridCol>
                <a:gridCol w="1142999">
                  <a:extLst>
                    <a:ext uri="{9D8B030D-6E8A-4147-A177-3AD203B41FA5}">
                      <a16:colId xmlns:a16="http://schemas.microsoft.com/office/drawing/2014/main" val="1370211949"/>
                    </a:ext>
                  </a:extLst>
                </a:gridCol>
              </a:tblGrid>
              <a:tr h="963279">
                <a:tc>
                  <a:txBody>
                    <a:bodyPr/>
                    <a:lstStyle/>
                    <a:p>
                      <a:pPr marL="341313" marR="0" lvl="0" indent="-341313">
                        <a:lnSpc>
                          <a:spcPct val="100000"/>
                        </a:lnSpc>
                        <a:spcBef>
                          <a:spcPts val="0"/>
                        </a:spcBef>
                        <a:spcAft>
                          <a:spcPts val="600"/>
                        </a:spcAft>
                        <a:buFont typeface="+mj-lt"/>
                        <a:buNone/>
                      </a:pPr>
                      <a:r>
                        <a:rPr lang="en-US" sz="1800" kern="1200">
                          <a:solidFill>
                            <a:schemeClr val="tx1"/>
                          </a:solidFill>
                          <a:effectLst/>
                          <a:latin typeface="+mn-lt"/>
                          <a:ea typeface="+mn-ea"/>
                          <a:cs typeface="+mn-cs"/>
                        </a:rPr>
                        <a:t>7.   For patients with cT1-2N0 rectal cancer who may need an abdominoperineal resection, neoadjuvant RT is conditionally recommended to improve the chance of sphincter preservation.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Low</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0626535"/>
                  </a:ext>
                </a:extLst>
              </a:tr>
            </a:tbl>
          </a:graphicData>
        </a:graphic>
      </p:graphicFrame>
      <p:graphicFrame>
        <p:nvGraphicFramePr>
          <p:cNvPr id="5" name="Table 4">
            <a:extLst>
              <a:ext uri="{FF2B5EF4-FFF2-40B4-BE49-F238E27FC236}">
                <a16:creationId xmlns:a16="http://schemas.microsoft.com/office/drawing/2014/main" id="{732BDAD0-A5E0-CBB9-DECE-1A44F56F43D3}"/>
              </a:ext>
            </a:extLst>
          </p:cNvPr>
          <p:cNvGraphicFramePr>
            <a:graphicFrameLocks noGrp="1"/>
          </p:cNvGraphicFramePr>
          <p:nvPr>
            <p:extLst>
              <p:ext uri="{D42A27DB-BD31-4B8C-83A1-F6EECF244321}">
                <p14:modId xmlns:p14="http://schemas.microsoft.com/office/powerpoint/2010/main" val="1416400725"/>
              </p:ext>
            </p:extLst>
          </p:nvPr>
        </p:nvGraphicFramePr>
        <p:xfrm>
          <a:off x="304784" y="3417057"/>
          <a:ext cx="8458199" cy="826358"/>
        </p:xfrm>
        <a:graphic>
          <a:graphicData uri="http://schemas.openxmlformats.org/drawingml/2006/table">
            <a:tbl>
              <a:tblPr firstRow="1" firstCol="1" bandRow="1"/>
              <a:tblGrid>
                <a:gridCol w="5715000">
                  <a:extLst>
                    <a:ext uri="{9D8B030D-6E8A-4147-A177-3AD203B41FA5}">
                      <a16:colId xmlns:a16="http://schemas.microsoft.com/office/drawing/2014/main" val="2908831372"/>
                    </a:ext>
                  </a:extLst>
                </a:gridCol>
                <a:gridCol w="1600200">
                  <a:extLst>
                    <a:ext uri="{9D8B030D-6E8A-4147-A177-3AD203B41FA5}">
                      <a16:colId xmlns:a16="http://schemas.microsoft.com/office/drawing/2014/main" val="3505181858"/>
                    </a:ext>
                  </a:extLst>
                </a:gridCol>
                <a:gridCol w="1142999">
                  <a:extLst>
                    <a:ext uri="{9D8B030D-6E8A-4147-A177-3AD203B41FA5}">
                      <a16:colId xmlns:a16="http://schemas.microsoft.com/office/drawing/2014/main" val="3220063684"/>
                    </a:ext>
                  </a:extLst>
                </a:gridCol>
              </a:tblGrid>
              <a:tr h="826358">
                <a:tc>
                  <a:txBody>
                    <a:bodyPr/>
                    <a:lstStyle/>
                    <a:p>
                      <a:pPr marL="341313" marR="0" lvl="0" indent="-341313">
                        <a:lnSpc>
                          <a:spcPct val="100000"/>
                        </a:lnSpc>
                        <a:spcBef>
                          <a:spcPts val="0"/>
                        </a:spcBef>
                        <a:spcAft>
                          <a:spcPts val="600"/>
                        </a:spcAft>
                        <a:buFont typeface="+mj-lt"/>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8.   </a:t>
                      </a:r>
                      <a:r>
                        <a:rPr lang="en-US" sz="1800" kern="1200">
                          <a:solidFill>
                            <a:schemeClr val="tx1"/>
                          </a:solidFill>
                          <a:effectLst/>
                          <a:latin typeface="+mn-lt"/>
                          <a:ea typeface="+mn-ea"/>
                          <a:cs typeface="+mn-cs"/>
                        </a:rPr>
                        <a:t>For patients with rectal cancer where radiation is indicated, RT should be performed preoperatively rather than postoperatively. </a:t>
                      </a:r>
                      <a:r>
                        <a:rPr lang="en-US" sz="1800" b="1" i="1" kern="1200">
                          <a:solidFill>
                            <a:schemeClr val="tx1"/>
                          </a:solidFill>
                          <a:effectLst/>
                          <a:latin typeface="+mn-lt"/>
                          <a:ea typeface="+mn-ea"/>
                          <a:cs typeface="+mn-cs"/>
                        </a:rPr>
                        <a:t>(Unchanged from 2020 guideline)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High</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1349329"/>
                  </a:ext>
                </a:extLst>
              </a:tr>
            </a:tbl>
          </a:graphicData>
        </a:graphic>
      </p:graphicFrame>
      <p:graphicFrame>
        <p:nvGraphicFramePr>
          <p:cNvPr id="6" name="Table 5">
            <a:extLst>
              <a:ext uri="{FF2B5EF4-FFF2-40B4-BE49-F238E27FC236}">
                <a16:creationId xmlns:a16="http://schemas.microsoft.com/office/drawing/2014/main" id="{E33725B5-629B-0BFC-E56C-91102CD5891C}"/>
              </a:ext>
            </a:extLst>
          </p:cNvPr>
          <p:cNvGraphicFramePr>
            <a:graphicFrameLocks noGrp="1"/>
          </p:cNvGraphicFramePr>
          <p:nvPr>
            <p:extLst>
              <p:ext uri="{D42A27DB-BD31-4B8C-83A1-F6EECF244321}">
                <p14:modId xmlns:p14="http://schemas.microsoft.com/office/powerpoint/2010/main" val="4221213405"/>
              </p:ext>
            </p:extLst>
          </p:nvPr>
        </p:nvGraphicFramePr>
        <p:xfrm>
          <a:off x="304784" y="4241956"/>
          <a:ext cx="8458199" cy="1097280"/>
        </p:xfrm>
        <a:graphic>
          <a:graphicData uri="http://schemas.openxmlformats.org/drawingml/2006/table">
            <a:tbl>
              <a:tblPr firstRow="1" firstCol="1" bandRow="1"/>
              <a:tblGrid>
                <a:gridCol w="5715000">
                  <a:extLst>
                    <a:ext uri="{9D8B030D-6E8A-4147-A177-3AD203B41FA5}">
                      <a16:colId xmlns:a16="http://schemas.microsoft.com/office/drawing/2014/main" val="2822180218"/>
                    </a:ext>
                  </a:extLst>
                </a:gridCol>
                <a:gridCol w="1600200">
                  <a:extLst>
                    <a:ext uri="{9D8B030D-6E8A-4147-A177-3AD203B41FA5}">
                      <a16:colId xmlns:a16="http://schemas.microsoft.com/office/drawing/2014/main" val="3330649519"/>
                    </a:ext>
                  </a:extLst>
                </a:gridCol>
                <a:gridCol w="1142999">
                  <a:extLst>
                    <a:ext uri="{9D8B030D-6E8A-4147-A177-3AD203B41FA5}">
                      <a16:colId xmlns:a16="http://schemas.microsoft.com/office/drawing/2014/main" val="1607488408"/>
                    </a:ext>
                  </a:extLst>
                </a:gridCol>
              </a:tblGrid>
              <a:tr h="860886">
                <a:tc>
                  <a:txBody>
                    <a:bodyPr/>
                    <a:lstStyle/>
                    <a:p>
                      <a:pPr marL="341313" marR="0" lvl="0" indent="-341313">
                        <a:lnSpc>
                          <a:spcPct val="100000"/>
                        </a:lnSpc>
                        <a:spcBef>
                          <a:spcPts val="0"/>
                        </a:spcBef>
                        <a:spcAft>
                          <a:spcPts val="600"/>
                        </a:spcAft>
                        <a:buFont typeface="+mj-lt"/>
                        <a:buNone/>
                        <a:tabLst>
                          <a:tab pos="341313" algn="l"/>
                        </a:tabLst>
                      </a:pPr>
                      <a:r>
                        <a:rPr lang="en-US" sz="1800" kern="1200">
                          <a:solidFill>
                            <a:schemeClr val="tx1"/>
                          </a:solidFill>
                          <a:effectLst/>
                          <a:latin typeface="+mn-lt"/>
                          <a:ea typeface="+mn-ea"/>
                          <a:cs typeface="+mn-cs"/>
                        </a:rPr>
                        <a:t>9.   For patients with MMRd/MSI-H rectal cancer, omission of neoadjuvant RT is recommended after a clinical complete response to upfront treatment with checkpoint inhibitors.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Low</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8491159"/>
                  </a:ext>
                </a:extLst>
              </a:tr>
            </a:tbl>
          </a:graphicData>
        </a:graphic>
      </p:graphicFrame>
      <p:sp>
        <p:nvSpPr>
          <p:cNvPr id="9" name="TextBox 8">
            <a:extLst>
              <a:ext uri="{FF2B5EF4-FFF2-40B4-BE49-F238E27FC236}">
                <a16:creationId xmlns:a16="http://schemas.microsoft.com/office/drawing/2014/main" id="{27B196A6-3BCD-136B-1A76-2703A0DCB4F5}"/>
              </a:ext>
            </a:extLst>
          </p:cNvPr>
          <p:cNvSpPr txBox="1"/>
          <p:nvPr/>
        </p:nvSpPr>
        <p:spPr>
          <a:xfrm>
            <a:off x="251002" y="5381395"/>
            <a:ext cx="8511981" cy="646331"/>
          </a:xfrm>
          <a:prstGeom prst="rect">
            <a:avLst/>
          </a:prstGeom>
          <a:noFill/>
        </p:spPr>
        <p:txBody>
          <a:bodyPr wrap="square">
            <a:spAutoFit/>
          </a:bodyPr>
          <a:lstStyle/>
          <a:p>
            <a:pPr marL="5715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Abbreviations:</a:t>
            </a:r>
            <a:r>
              <a:rPr kumimoji="0" lang="en-US" sz="12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KQ = key question; MMRd = mismatch repair deficient; MMR = mismatch repair; mrCRM = MRI-determined circumferential resection margin; mrEMVI = MRI-determined extramural vascular invasion; MRI = magnetic resonance imaging; MSI = microsatellite instability; MSI-H = microsatellite instability-high; RT = radiation therapy.</a:t>
            </a:r>
            <a:endParaRPr kumimoji="0" lang="en-US" sz="12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954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1362074"/>
            <a:ext cx="8229600" cy="3057525"/>
          </a:xfrm>
        </p:spPr>
        <p:txBody>
          <a:bodyPr/>
          <a:lstStyle/>
          <a:p>
            <a:r>
              <a:rPr lang="en-US" sz="4800" b="1">
                <a:solidFill>
                  <a:schemeClr val="tx2"/>
                </a:solidFill>
              </a:rPr>
              <a:t>KQ 2: What neoadjuvant regimens are appropriate for patients with operable rectal cancer?</a:t>
            </a:r>
          </a:p>
        </p:txBody>
      </p:sp>
    </p:spTree>
    <p:extLst>
      <p:ext uri="{BB962C8B-B14F-4D97-AF65-F5344CB8AC3E}">
        <p14:creationId xmlns:p14="http://schemas.microsoft.com/office/powerpoint/2010/main" val="623999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49E8-0131-4668-9DC8-F976267ED59F}"/>
              </a:ext>
            </a:extLst>
          </p:cNvPr>
          <p:cNvSpPr>
            <a:spLocks noGrp="1"/>
          </p:cNvSpPr>
          <p:nvPr>
            <p:ph type="title"/>
          </p:nvPr>
        </p:nvSpPr>
        <p:spPr>
          <a:xfrm>
            <a:off x="457196" y="0"/>
            <a:ext cx="8229600" cy="1053353"/>
          </a:xfrm>
        </p:spPr>
        <p:txBody>
          <a:bodyPr lIns="91440" tIns="45720" rIns="91440" bIns="45720" anchor="t"/>
          <a:lstStyle/>
          <a:p>
            <a:r>
              <a:rPr kumimoji="0" lang="en-US" sz="3200" b="1" i="0" u="none" strike="noStrike" kern="1200" cap="none" spc="0" normalizeH="0" baseline="0" noProof="0">
                <a:ln>
                  <a:noFill/>
                </a:ln>
                <a:solidFill>
                  <a:srgbClr val="1F497D"/>
                </a:solidFill>
                <a:effectLst/>
                <a:uLnTx/>
                <a:uFillTx/>
                <a:latin typeface="Calibri"/>
                <a:ea typeface="+mj-ea"/>
                <a:cs typeface="+mj-cs"/>
              </a:rPr>
              <a:t>KQ 2: </a:t>
            </a:r>
            <a:r>
              <a:rPr lang="en-US" sz="3200" b="1">
                <a:solidFill>
                  <a:srgbClr val="1F497D"/>
                </a:solidFill>
                <a:latin typeface="Calibri"/>
              </a:rPr>
              <a:t>Appropriate Neoadjuvant Regimens for Operable Rectal Cancer</a:t>
            </a:r>
            <a:endParaRPr lang="en-US" sz="3600">
              <a:solidFill>
                <a:schemeClr val="tx2"/>
              </a:solidFill>
            </a:endParaRPr>
          </a:p>
        </p:txBody>
      </p:sp>
      <p:graphicFrame>
        <p:nvGraphicFramePr>
          <p:cNvPr id="4" name="Table 3">
            <a:extLst>
              <a:ext uri="{FF2B5EF4-FFF2-40B4-BE49-F238E27FC236}">
                <a16:creationId xmlns:a16="http://schemas.microsoft.com/office/drawing/2014/main" id="{9AE40B0E-949A-EEB8-5445-4CCE68D3AA13}"/>
              </a:ext>
            </a:extLst>
          </p:cNvPr>
          <p:cNvGraphicFramePr>
            <a:graphicFrameLocks noGrp="1"/>
          </p:cNvGraphicFramePr>
          <p:nvPr>
            <p:extLst>
              <p:ext uri="{D42A27DB-BD31-4B8C-83A1-F6EECF244321}">
                <p14:modId xmlns:p14="http://schemas.microsoft.com/office/powerpoint/2010/main" val="1396947552"/>
              </p:ext>
            </p:extLst>
          </p:nvPr>
        </p:nvGraphicFramePr>
        <p:xfrm>
          <a:off x="342897" y="1024361"/>
          <a:ext cx="8458199" cy="5003800"/>
        </p:xfrm>
        <a:graphic>
          <a:graphicData uri="http://schemas.openxmlformats.org/drawingml/2006/table">
            <a:tbl>
              <a:tblPr firstRow="1" firstCol="1" bandRow="1"/>
              <a:tblGrid>
                <a:gridCol w="5425604">
                  <a:extLst>
                    <a:ext uri="{9D8B030D-6E8A-4147-A177-3AD203B41FA5}">
                      <a16:colId xmlns:a16="http://schemas.microsoft.com/office/drawing/2014/main" val="844265120"/>
                    </a:ext>
                  </a:extLst>
                </a:gridCol>
                <a:gridCol w="1643975">
                  <a:extLst>
                    <a:ext uri="{9D8B030D-6E8A-4147-A177-3AD203B41FA5}">
                      <a16:colId xmlns:a16="http://schemas.microsoft.com/office/drawing/2014/main" val="4277635033"/>
                    </a:ext>
                  </a:extLst>
                </a:gridCol>
                <a:gridCol w="1388620">
                  <a:extLst>
                    <a:ext uri="{9D8B030D-6E8A-4147-A177-3AD203B41FA5}">
                      <a16:colId xmlns:a16="http://schemas.microsoft.com/office/drawing/2014/main" val="3282926016"/>
                    </a:ext>
                  </a:extLst>
                </a:gridCol>
              </a:tblGrid>
              <a:tr h="482863">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KQ2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776150">
                <a:tc>
                  <a:txBody>
                    <a:bodyPr/>
                    <a:lstStyle/>
                    <a:p>
                      <a:pPr marL="342900" lvl="0" indent="-342900">
                        <a:buAutoNum type="arabicPeriod"/>
                      </a:pPr>
                      <a:r>
                        <a:rPr lang="en-US" sz="1800" kern="1200">
                          <a:solidFill>
                            <a:schemeClr val="tx1"/>
                          </a:solidFill>
                          <a:effectLst/>
                          <a:latin typeface="+mn-lt"/>
                          <a:ea typeface="+mn-ea"/>
                          <a:cs typeface="+mn-cs"/>
                        </a:rPr>
                        <a:t>For patients with rectal cancer receiving neoadjuvant RT with conventional fractionation, 5000-5600 cGy in 25-31 fractions with concurrent capecitabine or continuous infusion 5-fluorouracil is recommended.</a:t>
                      </a:r>
                    </a:p>
                    <a:p>
                      <a:pPr marL="342900" lvl="0" indent="-342900">
                        <a:lnSpc>
                          <a:spcPts val="1000"/>
                        </a:lnSpc>
                        <a:buAutoNum type="arabicPeriod"/>
                      </a:pPr>
                      <a:endParaRPr lang="en-US" sz="1600" kern="1200">
                        <a:solidFill>
                          <a:schemeClr val="tx1"/>
                        </a:solidFill>
                        <a:effectLst/>
                        <a:latin typeface="+mn-lt"/>
                        <a:ea typeface="+mn-ea"/>
                        <a:cs typeface="+mn-cs"/>
                      </a:endParaRPr>
                    </a:p>
                    <a:p>
                      <a:pPr marL="340995" indent="0"/>
                      <a:r>
                        <a:rPr lang="en-US" sz="1800" b="1" u="none" kern="1200">
                          <a:solidFill>
                            <a:schemeClr val="tx1"/>
                          </a:solidFill>
                          <a:effectLst/>
                          <a:latin typeface="+mn-lt"/>
                          <a:ea typeface="+mn-ea"/>
                          <a:cs typeface="+mn-cs"/>
                        </a:rPr>
                        <a:t>Implementation remark</a:t>
                      </a:r>
                      <a:r>
                        <a:rPr lang="en-US" sz="1800" kern="1200">
                          <a:solidFill>
                            <a:schemeClr val="tx1"/>
                          </a:solidFill>
                          <a:effectLst/>
                          <a:latin typeface="+mn-lt"/>
                          <a:ea typeface="+mn-ea"/>
                          <a:cs typeface="+mn-cs"/>
                        </a:rPr>
                        <a:t>: A prescribed dose &gt;5040 cGy is considered </a:t>
                      </a:r>
                      <a:r>
                        <a:rPr lang="en-US" sz="1800" i="1" kern="1200">
                          <a:solidFill>
                            <a:schemeClr val="tx1"/>
                          </a:solidFill>
                          <a:effectLst/>
                          <a:latin typeface="+mn-lt"/>
                          <a:ea typeface="+mn-ea"/>
                          <a:cs typeface="+mn-cs"/>
                        </a:rPr>
                        <a:t>only</a:t>
                      </a:r>
                      <a:r>
                        <a:rPr lang="en-US" sz="1800" kern="1200">
                          <a:solidFill>
                            <a:schemeClr val="tx1"/>
                          </a:solidFill>
                          <a:effectLst/>
                          <a:latin typeface="+mn-lt"/>
                          <a:ea typeface="+mn-ea"/>
                          <a:cs typeface="+mn-cs"/>
                        </a:rPr>
                        <a:t> for patients who may be candidates for future nonoperative management.</a:t>
                      </a:r>
                      <a:r>
                        <a:rPr lang="en-US" sz="1800">
                          <a:effectLst/>
                          <a:latin typeface="Calibri"/>
                          <a:ea typeface="Times New Roman" panose="02020603050405020304" pitchFamily="18" charset="0"/>
                          <a:cs typeface="Calibri"/>
                        </a:rPr>
                        <a:t> </a:t>
                      </a: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High</a:t>
                      </a:r>
                    </a:p>
                    <a:p>
                      <a:pPr marL="0" marR="0" algn="ctr">
                        <a:lnSpc>
                          <a:spcPct val="100000"/>
                        </a:lnSpc>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(5000-5040 cGy)</a:t>
                      </a:r>
                    </a:p>
                    <a:p>
                      <a:pPr marL="0" marR="0" algn="ctr">
                        <a:lnSpc>
                          <a:spcPct val="100000"/>
                        </a:lnSpc>
                        <a:spcBef>
                          <a:spcPts val="0"/>
                        </a:spcBef>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____________</a:t>
                      </a:r>
                    </a:p>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p>
                      <a:pPr marL="0" marR="0" algn="ctr">
                        <a:lnSpc>
                          <a:spcPct val="100000"/>
                        </a:lnSpc>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(&gt;5040-5600 cGy)</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990600">
                <a:tc>
                  <a:txBody>
                    <a:bodyPr/>
                    <a:lstStyle/>
                    <a:p>
                      <a:pPr marL="342900" marR="0" lvl="0" indent="-342900">
                        <a:lnSpc>
                          <a:spcPct val="100000"/>
                        </a:lnSpc>
                        <a:spcBef>
                          <a:spcPts val="0"/>
                        </a:spcBef>
                        <a:spcAft>
                          <a:spcPts val="0"/>
                        </a:spcAft>
                        <a:buFont typeface="+mj-lt"/>
                        <a:buAutoNum type="arabicPeriod" startAt="2"/>
                      </a:pPr>
                      <a:r>
                        <a:rPr lang="en-US" sz="1800" kern="1200">
                          <a:solidFill>
                            <a:schemeClr val="tx1"/>
                          </a:solidFill>
                          <a:effectLst/>
                          <a:latin typeface="+mn-lt"/>
                          <a:ea typeface="+mn-ea"/>
                          <a:cs typeface="+mn-cs"/>
                        </a:rPr>
                        <a:t>For patients with rectal cancer receiving neoadjuvant short-course RT, 2500 cGy in 5 fractions without concurrent chemotherapy is recommended. </a:t>
                      </a:r>
                      <a:r>
                        <a:rPr lang="en-US" sz="1800" b="1" i="1" kern="1200">
                          <a:solidFill>
                            <a:schemeClr val="tx1"/>
                          </a:solidFill>
                          <a:effectLst/>
                          <a:latin typeface="+mn-lt"/>
                          <a:ea typeface="+mn-ea"/>
                          <a:cs typeface="+mn-cs"/>
                        </a:rPr>
                        <a:t>(Unchanged from 2020 guideline)</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High</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r h="1004345">
                <a:tc>
                  <a:txBody>
                    <a:bodyPr/>
                    <a:lstStyle/>
                    <a:p>
                      <a:pPr marL="342900" marR="0" lvl="0" indent="-342900">
                        <a:lnSpc>
                          <a:spcPct val="100000"/>
                        </a:lnSpc>
                        <a:spcBef>
                          <a:spcPts val="0"/>
                        </a:spcBef>
                        <a:spcAft>
                          <a:spcPts val="0"/>
                        </a:spcAft>
                        <a:buFont typeface="+mj-lt"/>
                        <a:buAutoNum type="arabicPeriod" startAt="3"/>
                      </a:pPr>
                      <a:r>
                        <a:rPr lang="en-US" sz="1800" kern="1200">
                          <a:solidFill>
                            <a:schemeClr val="tx1"/>
                          </a:solidFill>
                          <a:effectLst/>
                          <a:latin typeface="+mn-lt"/>
                          <a:ea typeface="+mn-ea"/>
                          <a:cs typeface="+mn-cs"/>
                        </a:rPr>
                        <a:t>For patients with rectal cancer undergoing neoadjuvant chemoradiation, only concurrent 5-fluorouracil or capecitabine is recommended with RT for radiosensitization. </a:t>
                      </a:r>
                      <a:r>
                        <a:rPr lang="en-US" sz="1800" b="1" i="1" kern="1200">
                          <a:solidFill>
                            <a:schemeClr val="tx1"/>
                          </a:solidFill>
                          <a:effectLst/>
                          <a:latin typeface="+mn-lt"/>
                          <a:ea typeface="+mn-ea"/>
                          <a:cs typeface="+mn-cs"/>
                        </a:rPr>
                        <a:t>(Unchanged from 2020 guideline)</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High</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002632"/>
                  </a:ext>
                </a:extLst>
              </a:tr>
            </a:tbl>
          </a:graphicData>
        </a:graphic>
      </p:graphicFrame>
    </p:spTree>
    <p:extLst>
      <p:ext uri="{BB962C8B-B14F-4D97-AF65-F5344CB8AC3E}">
        <p14:creationId xmlns:p14="http://schemas.microsoft.com/office/powerpoint/2010/main" val="1660924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49E8-0131-4668-9DC8-F976267ED59F}"/>
              </a:ext>
            </a:extLst>
          </p:cNvPr>
          <p:cNvSpPr>
            <a:spLocks noGrp="1"/>
          </p:cNvSpPr>
          <p:nvPr>
            <p:ph type="title"/>
          </p:nvPr>
        </p:nvSpPr>
        <p:spPr>
          <a:xfrm>
            <a:off x="342898" y="121771"/>
            <a:ext cx="8458198" cy="1078006"/>
          </a:xfrm>
        </p:spPr>
        <p:txBody>
          <a:bodyPr lIns="91440" tIns="45720" rIns="91440" bIns="45720" anchor="t"/>
          <a:lstStyle/>
          <a:p>
            <a:r>
              <a:rPr lang="en-US" sz="3200" b="1">
                <a:solidFill>
                  <a:schemeClr val="tx2"/>
                </a:solidFill>
              </a:rPr>
              <a:t>KQ 2: </a:t>
            </a:r>
            <a:r>
              <a:rPr lang="en-US" sz="3200" b="1">
                <a:solidFill>
                  <a:srgbClr val="1F497D"/>
                </a:solidFill>
                <a:latin typeface="Calibri"/>
              </a:rPr>
              <a:t>Appropriate Neoadjuvant Regimens for Operable Rectal Cancer</a:t>
            </a:r>
            <a:endParaRPr lang="en-US" sz="3200">
              <a:solidFill>
                <a:schemeClr val="tx2"/>
              </a:solidFill>
            </a:endParaRPr>
          </a:p>
        </p:txBody>
      </p:sp>
      <p:graphicFrame>
        <p:nvGraphicFramePr>
          <p:cNvPr id="4" name="Table 3">
            <a:extLst>
              <a:ext uri="{FF2B5EF4-FFF2-40B4-BE49-F238E27FC236}">
                <a16:creationId xmlns:a16="http://schemas.microsoft.com/office/drawing/2014/main" id="{9AE40B0E-949A-EEB8-5445-4CCE68D3AA13}"/>
              </a:ext>
            </a:extLst>
          </p:cNvPr>
          <p:cNvGraphicFramePr>
            <a:graphicFrameLocks noGrp="1"/>
          </p:cNvGraphicFramePr>
          <p:nvPr>
            <p:extLst>
              <p:ext uri="{D42A27DB-BD31-4B8C-83A1-F6EECF244321}">
                <p14:modId xmlns:p14="http://schemas.microsoft.com/office/powerpoint/2010/main" val="734895564"/>
              </p:ext>
            </p:extLst>
          </p:nvPr>
        </p:nvGraphicFramePr>
        <p:xfrm>
          <a:off x="342897" y="1122447"/>
          <a:ext cx="8458199" cy="5130800"/>
        </p:xfrm>
        <a:graphic>
          <a:graphicData uri="http://schemas.openxmlformats.org/drawingml/2006/table">
            <a:tbl>
              <a:tblPr firstRow="1" firstCol="1" bandRow="1"/>
              <a:tblGrid>
                <a:gridCol w="5775801">
                  <a:extLst>
                    <a:ext uri="{9D8B030D-6E8A-4147-A177-3AD203B41FA5}">
                      <a16:colId xmlns:a16="http://schemas.microsoft.com/office/drawing/2014/main" val="844265120"/>
                    </a:ext>
                  </a:extLst>
                </a:gridCol>
                <a:gridCol w="1585608">
                  <a:extLst>
                    <a:ext uri="{9D8B030D-6E8A-4147-A177-3AD203B41FA5}">
                      <a16:colId xmlns:a16="http://schemas.microsoft.com/office/drawing/2014/main" val="4277635033"/>
                    </a:ext>
                  </a:extLst>
                </a:gridCol>
                <a:gridCol w="1096790">
                  <a:extLst>
                    <a:ext uri="{9D8B030D-6E8A-4147-A177-3AD203B41FA5}">
                      <a16:colId xmlns:a16="http://schemas.microsoft.com/office/drawing/2014/main" val="3282926016"/>
                    </a:ext>
                  </a:extLst>
                </a:gridCol>
              </a:tblGrid>
              <a:tr h="413745">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KQ2 Recommendations (con’t)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a:ea typeface="Times New Roman" panose="02020603050405020304" pitchFamily="18" charset="0"/>
                          <a:cs typeface="Calibri"/>
                        </a:rPr>
                        <a:t>Strength of Recommendation</a:t>
                      </a:r>
                      <a:endParaRPr lang="en-US" sz="1600">
                        <a:effectLst/>
                        <a:latin typeface="Calibri"/>
                        <a:ea typeface="Times New Roman" panose="02020603050405020304" pitchFamily="18" charset="0"/>
                        <a:cs typeface="Calibri"/>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a:ea typeface="Times New Roman" panose="02020603050405020304" pitchFamily="18" charset="0"/>
                          <a:cs typeface="Calibri"/>
                        </a:rPr>
                        <a:t>Quality of Evidence</a:t>
                      </a:r>
                      <a:endParaRPr lang="en-US" sz="1600">
                        <a:effectLst/>
                        <a:latin typeface="Calibri"/>
                        <a:ea typeface="Times New Roman" panose="02020603050405020304" pitchFamily="18" charset="0"/>
                        <a:cs typeface="Calibri"/>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1165936">
                <a:tc>
                  <a:txBody>
                    <a:bodyPr/>
                    <a:lstStyle/>
                    <a:p>
                      <a:pPr marL="342900" lvl="0" indent="-342900">
                        <a:buAutoNum type="arabicPeriod" startAt="4"/>
                      </a:pPr>
                      <a:r>
                        <a:rPr lang="en-US" sz="1800" kern="1200">
                          <a:solidFill>
                            <a:schemeClr val="tx1"/>
                          </a:solidFill>
                          <a:effectLst/>
                          <a:latin typeface="+mn-lt"/>
                          <a:ea typeface="+mn-ea"/>
                          <a:cs typeface="+mn-cs"/>
                        </a:rPr>
                        <a:t>For patients with cT3-4 or </a:t>
                      </a:r>
                      <a:r>
                        <a:rPr lang="en-US" sz="1800" kern="1200" err="1">
                          <a:solidFill>
                            <a:schemeClr val="tx1"/>
                          </a:solidFill>
                          <a:effectLst/>
                          <a:latin typeface="+mn-lt"/>
                          <a:ea typeface="+mn-ea"/>
                          <a:cs typeface="+mn-cs"/>
                        </a:rPr>
                        <a:t>cN</a:t>
                      </a:r>
                      <a:r>
                        <a:rPr lang="en-US" sz="1800" kern="1200">
                          <a:solidFill>
                            <a:schemeClr val="tx1"/>
                          </a:solidFill>
                          <a:effectLst/>
                          <a:latin typeface="+mn-lt"/>
                          <a:ea typeface="+mn-ea"/>
                          <a:cs typeface="+mn-cs"/>
                        </a:rPr>
                        <a:t>+ rectal cancer undergoing neoadjuvant therapy, a TNT approach is recommended. </a:t>
                      </a:r>
                    </a:p>
                    <a:p>
                      <a:pPr marL="342900" lvl="0" indent="-342900">
                        <a:lnSpc>
                          <a:spcPts val="1000"/>
                        </a:lnSpc>
                        <a:buAutoNum type="arabicPeriod" startAt="4"/>
                      </a:pPr>
                      <a:endParaRPr lang="en-US" sz="1800" kern="1200">
                        <a:solidFill>
                          <a:schemeClr val="tx1"/>
                        </a:solidFill>
                        <a:effectLst/>
                        <a:latin typeface="+mn-lt"/>
                        <a:ea typeface="+mn-ea"/>
                        <a:cs typeface="+mn-cs"/>
                      </a:endParaRPr>
                    </a:p>
                    <a:p>
                      <a:pPr marL="340995" indent="0"/>
                      <a:r>
                        <a:rPr lang="en-US" sz="1800" b="1" u="none" kern="1200">
                          <a:solidFill>
                            <a:schemeClr val="tx1"/>
                          </a:solidFill>
                          <a:effectLst/>
                          <a:latin typeface="+mn-lt"/>
                          <a:ea typeface="+mn-ea"/>
                          <a:cs typeface="+mn-cs"/>
                        </a:rPr>
                        <a:t>Implementation remark</a:t>
                      </a:r>
                      <a:r>
                        <a:rPr lang="en-US" sz="1800" kern="1200">
                          <a:solidFill>
                            <a:schemeClr val="tx1"/>
                          </a:solidFill>
                          <a:effectLst/>
                          <a:latin typeface="+mn-lt"/>
                          <a:ea typeface="+mn-ea"/>
                          <a:cs typeface="+mn-cs"/>
                        </a:rPr>
                        <a:t>: For patients at lower risk of recurrence, TNT may not always be appropriate.</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High</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1515524">
                <a:tc>
                  <a:txBody>
                    <a:bodyPr/>
                    <a:lstStyle/>
                    <a:p>
                      <a:pPr marL="341313" lvl="0" indent="-341313"/>
                      <a:r>
                        <a:rPr lang="en-US" sz="1600" kern="1200">
                          <a:solidFill>
                            <a:schemeClr val="tx1"/>
                          </a:solidFill>
                          <a:effectLst/>
                          <a:latin typeface="+mn-lt"/>
                          <a:ea typeface="+mn-ea"/>
                          <a:cs typeface="+mn-cs"/>
                        </a:rPr>
                        <a:t>5.   </a:t>
                      </a:r>
                      <a:r>
                        <a:rPr lang="en-US" sz="1800" kern="1200">
                          <a:solidFill>
                            <a:schemeClr val="tx1"/>
                          </a:solidFill>
                          <a:effectLst/>
                          <a:latin typeface="+mn-lt"/>
                          <a:ea typeface="+mn-ea"/>
                          <a:cs typeface="+mn-cs"/>
                        </a:rPr>
                        <a:t>For patients with rectal cancer undergoing neoadjuvant therapy </a:t>
                      </a:r>
                      <a:r>
                        <a:rPr lang="en-US" sz="1800" b="1" kern="1200">
                          <a:solidFill>
                            <a:schemeClr val="tx1"/>
                          </a:solidFill>
                          <a:effectLst/>
                          <a:latin typeface="+mn-lt"/>
                          <a:ea typeface="+mn-ea"/>
                          <a:cs typeface="+mn-cs"/>
                        </a:rPr>
                        <a:t>without</a:t>
                      </a:r>
                      <a:r>
                        <a:rPr lang="en-US" sz="1800" kern="1200">
                          <a:solidFill>
                            <a:schemeClr val="tx1"/>
                          </a:solidFill>
                          <a:effectLst/>
                          <a:latin typeface="+mn-lt"/>
                          <a:ea typeface="+mn-ea"/>
                          <a:cs typeface="+mn-cs"/>
                        </a:rPr>
                        <a:t> tumor factors that portend increased local recurrence risk, TNT with chemotherapy before or after long-course chemoradiation, or after short-course RT is recommended.</a:t>
                      </a:r>
                    </a:p>
                    <a:p>
                      <a:pPr lvl="0">
                        <a:lnSpc>
                          <a:spcPts val="1000"/>
                        </a:lnSpc>
                      </a:pPr>
                      <a:endParaRPr lang="en-US" sz="1800" kern="1200">
                        <a:solidFill>
                          <a:schemeClr val="tx1"/>
                        </a:solidFill>
                        <a:effectLst/>
                        <a:latin typeface="+mn-lt"/>
                        <a:ea typeface="+mn-ea"/>
                        <a:cs typeface="+mn-cs"/>
                      </a:endParaRPr>
                    </a:p>
                    <a:p>
                      <a:pPr marL="340995" indent="0"/>
                      <a:r>
                        <a:rPr lang="en-US" sz="1800" b="1" u="none" kern="1200">
                          <a:solidFill>
                            <a:schemeClr val="tx1"/>
                          </a:solidFill>
                          <a:effectLst/>
                          <a:latin typeface="+mn-lt"/>
                          <a:ea typeface="+mn-ea"/>
                          <a:cs typeface="+mn-cs"/>
                        </a:rPr>
                        <a:t>Implementation remarks</a:t>
                      </a:r>
                      <a:r>
                        <a:rPr lang="en-US" sz="1800" kern="1200">
                          <a:solidFill>
                            <a:schemeClr val="tx1"/>
                          </a:solidFill>
                          <a:effectLst/>
                          <a:latin typeface="+mn-lt"/>
                          <a:ea typeface="+mn-ea"/>
                          <a:cs typeface="+mn-cs"/>
                        </a:rPr>
                        <a:t>: </a:t>
                      </a:r>
                    </a:p>
                    <a:p>
                      <a:pPr marL="627063" lvl="0" indent="-169863">
                        <a:buFont typeface="Arial" panose="020B0604020202020204" pitchFamily="34" charset="0"/>
                        <a:buChar char="•"/>
                      </a:pPr>
                      <a:r>
                        <a:rPr lang="en-US" sz="1800" kern="1200">
                          <a:solidFill>
                            <a:schemeClr val="tx1"/>
                          </a:solidFill>
                          <a:effectLst/>
                          <a:latin typeface="+mn-lt"/>
                          <a:ea typeface="+mn-ea"/>
                          <a:cs typeface="+mn-cs"/>
                        </a:rPr>
                        <a:t>Risk factors for increased local recurrence include cT3 tumors in the low rectum (&lt;5 cm from anal verge); mrCRM &lt;2 mm; cT4 tumor; presence of mrEMVI; or lateral pelvic lymph nodes. </a:t>
                      </a:r>
                    </a:p>
                    <a:p>
                      <a:pPr marL="627063" indent="-169863">
                        <a:buFont typeface="Arial" panose="020B0604020202020204" pitchFamily="34" charset="0"/>
                        <a:buChar char="•"/>
                      </a:pPr>
                      <a:r>
                        <a:rPr lang="en-US" sz="1800" kern="1200">
                          <a:solidFill>
                            <a:schemeClr val="tx1"/>
                          </a:solidFill>
                          <a:effectLst/>
                          <a:latin typeface="+mn-lt"/>
                          <a:ea typeface="+mn-ea"/>
                          <a:cs typeface="+mn-cs"/>
                        </a:rPr>
                        <a:t>For patients at lower risk of recurrence, TNT may not always be appropriate.</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High</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spTree>
    <p:extLst>
      <p:ext uri="{BB962C8B-B14F-4D97-AF65-F5344CB8AC3E}">
        <p14:creationId xmlns:p14="http://schemas.microsoft.com/office/powerpoint/2010/main" val="399207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49E8-0131-4668-9DC8-F976267ED59F}"/>
              </a:ext>
            </a:extLst>
          </p:cNvPr>
          <p:cNvSpPr>
            <a:spLocks noGrp="1"/>
          </p:cNvSpPr>
          <p:nvPr>
            <p:ph type="title"/>
          </p:nvPr>
        </p:nvSpPr>
        <p:spPr>
          <a:xfrm>
            <a:off x="342900" y="0"/>
            <a:ext cx="8458198" cy="1078006"/>
          </a:xfrm>
        </p:spPr>
        <p:txBody>
          <a:bodyPr lIns="91440" tIns="45720" rIns="91440" bIns="45720" anchor="t"/>
          <a:lstStyle/>
          <a:p>
            <a:r>
              <a:rPr lang="en-US" sz="3200" b="1">
                <a:solidFill>
                  <a:schemeClr val="tx2"/>
                </a:solidFill>
              </a:rPr>
              <a:t>KQ 2: </a:t>
            </a:r>
            <a:r>
              <a:rPr lang="en-US" sz="3200" b="1">
                <a:solidFill>
                  <a:srgbClr val="1F497D"/>
                </a:solidFill>
                <a:latin typeface="Calibri"/>
              </a:rPr>
              <a:t>Appropriate Neoadjuvant Regimens for Operable Rectal Cancer</a:t>
            </a:r>
            <a:endParaRPr lang="en-US" sz="3200">
              <a:solidFill>
                <a:schemeClr val="tx2"/>
              </a:solidFill>
            </a:endParaRPr>
          </a:p>
        </p:txBody>
      </p:sp>
      <p:graphicFrame>
        <p:nvGraphicFramePr>
          <p:cNvPr id="4" name="Table 3">
            <a:extLst>
              <a:ext uri="{FF2B5EF4-FFF2-40B4-BE49-F238E27FC236}">
                <a16:creationId xmlns:a16="http://schemas.microsoft.com/office/drawing/2014/main" id="{9AE40B0E-949A-EEB8-5445-4CCE68D3AA13}"/>
              </a:ext>
            </a:extLst>
          </p:cNvPr>
          <p:cNvGraphicFramePr>
            <a:graphicFrameLocks noGrp="1"/>
          </p:cNvGraphicFramePr>
          <p:nvPr>
            <p:extLst>
              <p:ext uri="{D42A27DB-BD31-4B8C-83A1-F6EECF244321}">
                <p14:modId xmlns:p14="http://schemas.microsoft.com/office/powerpoint/2010/main" val="743288218"/>
              </p:ext>
            </p:extLst>
          </p:nvPr>
        </p:nvGraphicFramePr>
        <p:xfrm>
          <a:off x="342899" y="1078006"/>
          <a:ext cx="8458199" cy="5029200"/>
        </p:xfrm>
        <a:graphic>
          <a:graphicData uri="http://schemas.openxmlformats.org/drawingml/2006/table">
            <a:tbl>
              <a:tblPr firstRow="1" firstCol="1" bandRow="1"/>
              <a:tblGrid>
                <a:gridCol w="5727161">
                  <a:extLst>
                    <a:ext uri="{9D8B030D-6E8A-4147-A177-3AD203B41FA5}">
                      <a16:colId xmlns:a16="http://schemas.microsoft.com/office/drawing/2014/main" val="844265120"/>
                    </a:ext>
                  </a:extLst>
                </a:gridCol>
                <a:gridCol w="1605063">
                  <a:extLst>
                    <a:ext uri="{9D8B030D-6E8A-4147-A177-3AD203B41FA5}">
                      <a16:colId xmlns:a16="http://schemas.microsoft.com/office/drawing/2014/main" val="4277635033"/>
                    </a:ext>
                  </a:extLst>
                </a:gridCol>
                <a:gridCol w="1125975">
                  <a:extLst>
                    <a:ext uri="{9D8B030D-6E8A-4147-A177-3AD203B41FA5}">
                      <a16:colId xmlns:a16="http://schemas.microsoft.com/office/drawing/2014/main" val="3282926016"/>
                    </a:ext>
                  </a:extLst>
                </a:gridCol>
              </a:tblGrid>
              <a:tr h="335190">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KQ2 Recommendations (con’t)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a:ea typeface="Times New Roman" panose="02020603050405020304" pitchFamily="18" charset="0"/>
                          <a:cs typeface="Calibri"/>
                        </a:rPr>
                        <a:t>Strength of Recommendation</a:t>
                      </a:r>
                      <a:endParaRPr lang="en-US" sz="1600">
                        <a:effectLst/>
                        <a:latin typeface="Calibri"/>
                        <a:ea typeface="Times New Roman" panose="02020603050405020304" pitchFamily="18" charset="0"/>
                        <a:cs typeface="Calibri"/>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a:ea typeface="Times New Roman" panose="02020603050405020304" pitchFamily="18" charset="0"/>
                          <a:cs typeface="Calibri"/>
                        </a:rPr>
                        <a:t>Quality of Evidence</a:t>
                      </a:r>
                      <a:endParaRPr lang="en-US" sz="1600">
                        <a:effectLst/>
                        <a:latin typeface="Calibri"/>
                        <a:ea typeface="Times New Roman" panose="02020603050405020304" pitchFamily="18" charset="0"/>
                        <a:cs typeface="Calibri"/>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1213037">
                <a:tc>
                  <a:txBody>
                    <a:bodyPr/>
                    <a:lstStyle/>
                    <a:p>
                      <a:pPr marL="342900" lvl="0" indent="-342900">
                        <a:lnSpc>
                          <a:spcPct val="100000"/>
                        </a:lnSpc>
                        <a:buAutoNum type="arabicPeriod" startAt="6"/>
                      </a:pPr>
                      <a:r>
                        <a:rPr lang="en-US" sz="1800" kern="1200">
                          <a:solidFill>
                            <a:schemeClr val="tx1"/>
                          </a:solidFill>
                          <a:effectLst/>
                          <a:latin typeface="+mn-lt"/>
                          <a:ea typeface="+mn-ea"/>
                          <a:cs typeface="+mn-cs"/>
                        </a:rPr>
                        <a:t>For patients with rectal cancer undergoing neoadjuvant therapy </a:t>
                      </a:r>
                      <a:r>
                        <a:rPr lang="en-US" sz="1800" b="1" kern="1200">
                          <a:solidFill>
                            <a:schemeClr val="tx1"/>
                          </a:solidFill>
                          <a:effectLst/>
                          <a:latin typeface="+mn-lt"/>
                          <a:ea typeface="+mn-ea"/>
                          <a:cs typeface="+mn-cs"/>
                        </a:rPr>
                        <a:t>with</a:t>
                      </a:r>
                      <a:r>
                        <a:rPr lang="en-US" sz="1800" kern="1200">
                          <a:solidFill>
                            <a:schemeClr val="tx1"/>
                          </a:solidFill>
                          <a:effectLst/>
                          <a:latin typeface="+mn-lt"/>
                          <a:ea typeface="+mn-ea"/>
                          <a:cs typeface="+mn-cs"/>
                        </a:rPr>
                        <a:t> tumor factors that portend increased local recurrence risk, TNT with chemotherapy before or after long-course chemoradiation is recommended.</a:t>
                      </a:r>
                    </a:p>
                    <a:p>
                      <a:pPr marL="347345" indent="0">
                        <a:lnSpc>
                          <a:spcPct val="100000"/>
                        </a:lnSpc>
                        <a:spcBef>
                          <a:spcPts val="600"/>
                        </a:spcBef>
                      </a:pPr>
                      <a:r>
                        <a:rPr lang="en-US" sz="1800" b="1" u="none" kern="1200">
                          <a:solidFill>
                            <a:schemeClr val="tx1"/>
                          </a:solidFill>
                          <a:effectLst/>
                          <a:latin typeface="+mn-lt"/>
                          <a:ea typeface="+mn-ea"/>
                          <a:cs typeface="+mn-cs"/>
                        </a:rPr>
                        <a:t>Implementation remark</a:t>
                      </a:r>
                      <a:r>
                        <a:rPr lang="en-US" sz="1800" kern="1200">
                          <a:solidFill>
                            <a:schemeClr val="tx1"/>
                          </a:solidFill>
                          <a:effectLst/>
                          <a:latin typeface="+mn-lt"/>
                          <a:ea typeface="+mn-ea"/>
                          <a:cs typeface="+mn-cs"/>
                        </a:rPr>
                        <a:t>: Risk factors for increased local recurrence include cT3 tumors in the low rectum (&lt;5 cm from anal verge); mrCRM &lt;2 mm; cT4 tumor; presence of mrEMVI; or lateral pelvic lymph nodes.</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High</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1515524">
                <a:tc>
                  <a:txBody>
                    <a:bodyPr/>
                    <a:lstStyle/>
                    <a:p>
                      <a:pPr marL="341313" lvl="0" indent="-341313">
                        <a:lnSpc>
                          <a:spcPct val="100000"/>
                        </a:lnSpc>
                        <a:spcAft>
                          <a:spcPts val="600"/>
                        </a:spcAft>
                      </a:pPr>
                      <a:r>
                        <a:rPr lang="en-US" sz="1600" kern="1200">
                          <a:solidFill>
                            <a:schemeClr val="tx1"/>
                          </a:solidFill>
                          <a:effectLst/>
                          <a:latin typeface="+mn-lt"/>
                          <a:ea typeface="+mn-ea"/>
                          <a:cs typeface="+mn-cs"/>
                        </a:rPr>
                        <a:t>7.    </a:t>
                      </a:r>
                      <a:r>
                        <a:rPr lang="en-US" sz="1800" kern="1200">
                          <a:solidFill>
                            <a:schemeClr val="tx1"/>
                          </a:solidFill>
                          <a:effectLst/>
                          <a:latin typeface="+mn-lt"/>
                          <a:ea typeface="+mn-ea"/>
                          <a:cs typeface="+mn-cs"/>
                        </a:rPr>
                        <a:t>For patients with rectal cancer undergoing neoadjuvant therapy </a:t>
                      </a:r>
                      <a:r>
                        <a:rPr lang="en-US" sz="1800" b="1" kern="1200">
                          <a:solidFill>
                            <a:schemeClr val="tx1"/>
                          </a:solidFill>
                          <a:effectLst/>
                          <a:latin typeface="+mn-lt"/>
                          <a:ea typeface="+mn-ea"/>
                          <a:cs typeface="+mn-cs"/>
                        </a:rPr>
                        <a:t>with</a:t>
                      </a:r>
                      <a:r>
                        <a:rPr lang="en-US" sz="1800" kern="1200">
                          <a:solidFill>
                            <a:schemeClr val="tx1"/>
                          </a:solidFill>
                          <a:effectLst/>
                          <a:latin typeface="+mn-lt"/>
                          <a:ea typeface="+mn-ea"/>
                          <a:cs typeface="+mn-cs"/>
                        </a:rPr>
                        <a:t> tumor factors that portend increased local recurrence risk, TNT with short-course RT followed by chemotherapy is conditionally recommended.</a:t>
                      </a:r>
                    </a:p>
                    <a:p>
                      <a:pPr marL="340995" indent="6350">
                        <a:lnSpc>
                          <a:spcPct val="100000"/>
                        </a:lnSpc>
                      </a:pPr>
                      <a:r>
                        <a:rPr lang="en-US" sz="1800" b="1" u="none" kern="1200">
                          <a:solidFill>
                            <a:schemeClr val="tx1"/>
                          </a:solidFill>
                          <a:effectLst/>
                          <a:latin typeface="+mn-lt"/>
                          <a:ea typeface="+mn-ea"/>
                          <a:cs typeface="+mn-cs"/>
                        </a:rPr>
                        <a:t>Implementation remark</a:t>
                      </a:r>
                      <a:r>
                        <a:rPr lang="en-US" sz="1800" kern="1200">
                          <a:solidFill>
                            <a:schemeClr val="tx1"/>
                          </a:solidFill>
                          <a:effectLst/>
                          <a:latin typeface="+mn-lt"/>
                          <a:ea typeface="+mn-ea"/>
                          <a:cs typeface="+mn-cs"/>
                        </a:rPr>
                        <a:t>: Risk factors for increased local recurrence include cT3 tumors in the low rectum (&lt;5 cm from anal verge); mrCRM &lt;2 mm; cT4 tumor; presence of mrEMVI; or lateral pelvic lymph nodes.</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spTree>
    <p:extLst>
      <p:ext uri="{BB962C8B-B14F-4D97-AF65-F5344CB8AC3E}">
        <p14:creationId xmlns:p14="http://schemas.microsoft.com/office/powerpoint/2010/main" val="2219991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51168-CC0A-46E3-B05A-F2536689470A}"/>
              </a:ext>
            </a:extLst>
          </p:cNvPr>
          <p:cNvSpPr>
            <a:spLocks noGrp="1"/>
          </p:cNvSpPr>
          <p:nvPr>
            <p:ph type="title"/>
          </p:nvPr>
        </p:nvSpPr>
        <p:spPr/>
        <p:txBody>
          <a:bodyPr/>
          <a:lstStyle/>
          <a:p>
            <a:r>
              <a:rPr lang="en-US" b="1">
                <a:solidFill>
                  <a:schemeClr val="tx2"/>
                </a:solidFill>
              </a:rPr>
              <a:t>Citation</a:t>
            </a:r>
          </a:p>
        </p:txBody>
      </p:sp>
      <p:sp>
        <p:nvSpPr>
          <p:cNvPr id="3" name="Content Placeholder 2">
            <a:extLst>
              <a:ext uri="{FF2B5EF4-FFF2-40B4-BE49-F238E27FC236}">
                <a16:creationId xmlns:a16="http://schemas.microsoft.com/office/drawing/2014/main" id="{F182DBF8-4207-43FF-A345-AD4C24374B19}"/>
              </a:ext>
            </a:extLst>
          </p:cNvPr>
          <p:cNvSpPr>
            <a:spLocks noGrp="1"/>
          </p:cNvSpPr>
          <p:nvPr>
            <p:ph idx="1"/>
          </p:nvPr>
        </p:nvSpPr>
        <p:spPr>
          <a:xfrm>
            <a:off x="459509" y="1396856"/>
            <a:ext cx="8229600" cy="4525963"/>
          </a:xfrm>
        </p:spPr>
        <p:txBody>
          <a:bodyPr lIns="91440" tIns="45720" rIns="91440" bIns="45720" anchor="t"/>
          <a:lstStyle/>
          <a:p>
            <a:pPr marL="0" indent="0" algn="ctr">
              <a:spcBef>
                <a:spcPts val="600"/>
              </a:spcBef>
              <a:buFontTx/>
              <a:buNone/>
              <a:defRPr/>
            </a:pPr>
            <a:r>
              <a:rPr lang="en-US" altLang="en-US" sz="2800"/>
              <a:t>This slide set is adapted from the </a:t>
            </a:r>
            <a:r>
              <a:rPr lang="en-US" altLang="en-US" sz="2800" b="1" i="1"/>
              <a:t>Radiation Therapy for Rectal Cancer Guideline Focused Update </a:t>
            </a:r>
            <a:r>
              <a:rPr lang="en-US" altLang="en-US" sz="2800"/>
              <a:t>to be published in the March/April 2025 issue of </a:t>
            </a:r>
          </a:p>
          <a:p>
            <a:pPr marL="0" indent="0" algn="ctr">
              <a:spcBef>
                <a:spcPts val="600"/>
              </a:spcBef>
              <a:buFontTx/>
              <a:buNone/>
              <a:defRPr/>
            </a:pPr>
            <a:r>
              <a:rPr lang="en-US" altLang="en-US" sz="2800" i="1"/>
              <a:t>Practical Radiation Oncology </a:t>
            </a:r>
            <a:r>
              <a:rPr lang="en-US" altLang="en-US" sz="2800"/>
              <a:t>(</a:t>
            </a:r>
            <a:r>
              <a:rPr lang="en-US" altLang="en-US" sz="2800" i="1"/>
              <a:t>PRO</a:t>
            </a:r>
            <a:r>
              <a:rPr lang="en-US" altLang="en-US" sz="2800"/>
              <a:t>)</a:t>
            </a:r>
          </a:p>
          <a:p>
            <a:pPr marL="0" indent="0" algn="ctr">
              <a:spcBef>
                <a:spcPts val="600"/>
              </a:spcBef>
              <a:buFontTx/>
              <a:buNone/>
              <a:defRPr/>
            </a:pPr>
            <a:r>
              <a:rPr lang="en-US" altLang="en-US" sz="2800"/>
              <a:t>Web posted link:</a:t>
            </a:r>
          </a:p>
          <a:p>
            <a:pPr marL="0" indent="0" algn="ctr">
              <a:spcBef>
                <a:spcPts val="600"/>
              </a:spcBef>
              <a:buFontTx/>
              <a:buNone/>
              <a:defRPr/>
            </a:pPr>
            <a:r>
              <a:rPr lang="en-US" altLang="en-US" sz="2800"/>
              <a:t>(</a:t>
            </a:r>
            <a:r>
              <a:rPr lang="en-US" sz="2800" u="sng">
                <a:solidFill>
                  <a:srgbClr val="000000"/>
                </a:solidFill>
                <a:effectLst/>
                <a:latin typeface="+mj-lt"/>
                <a:ea typeface="Aptos" panose="020B0004020202020204" pitchFamily="34" charset="0"/>
                <a:cs typeface="Aptos" panose="020B0004020202020204" pitchFamily="34" charset="0"/>
                <a:hlinkClick r:id="rId2"/>
              </a:rPr>
              <a:t>https://www.practicalradonc.org/article/S1879-8500(24)00304-7/fulltext</a:t>
            </a:r>
            <a:r>
              <a:rPr lang="en-US" altLang="en-US" sz="2800"/>
              <a:t>)</a:t>
            </a:r>
            <a:endParaRPr lang="en-US" altLang="en-US" sz="2800">
              <a:solidFill>
                <a:schemeClr val="accent2"/>
              </a:solidFill>
            </a:endParaRPr>
          </a:p>
          <a:p>
            <a:pPr algn="ctr">
              <a:spcBef>
                <a:spcPts val="600"/>
              </a:spcBef>
              <a:buFontTx/>
              <a:buNone/>
              <a:defRPr/>
            </a:pPr>
            <a:endParaRPr lang="en-US" altLang="en-US" sz="2800"/>
          </a:p>
          <a:p>
            <a:pPr algn="ctr">
              <a:spcBef>
                <a:spcPts val="600"/>
              </a:spcBef>
              <a:buFontTx/>
              <a:buNone/>
              <a:defRPr/>
            </a:pPr>
            <a:r>
              <a:rPr lang="en-US" altLang="en-US" sz="2400"/>
              <a:t>The guideline is also available on the ASTRO website: </a:t>
            </a:r>
            <a:r>
              <a:rPr lang="en-US" altLang="en-US" sz="2400">
                <a:hlinkClick r:id="rId3"/>
              </a:rPr>
              <a:t>www.astro.org</a:t>
            </a:r>
            <a:r>
              <a:rPr lang="en-US" altLang="en-US" sz="2400"/>
              <a:t> </a:t>
            </a:r>
          </a:p>
          <a:p>
            <a:endParaRPr lang="en-US"/>
          </a:p>
        </p:txBody>
      </p:sp>
    </p:spTree>
    <p:extLst>
      <p:ext uri="{BB962C8B-B14F-4D97-AF65-F5344CB8AC3E}">
        <p14:creationId xmlns:p14="http://schemas.microsoft.com/office/powerpoint/2010/main" val="270173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49E8-0131-4668-9DC8-F976267ED59F}"/>
              </a:ext>
            </a:extLst>
          </p:cNvPr>
          <p:cNvSpPr>
            <a:spLocks noGrp="1"/>
          </p:cNvSpPr>
          <p:nvPr>
            <p:ph type="title"/>
          </p:nvPr>
        </p:nvSpPr>
        <p:spPr>
          <a:xfrm>
            <a:off x="342899" y="57588"/>
            <a:ext cx="8458198" cy="1078006"/>
          </a:xfrm>
        </p:spPr>
        <p:txBody>
          <a:bodyPr lIns="91440" tIns="45720" rIns="91440" bIns="45720" anchor="t"/>
          <a:lstStyle/>
          <a:p>
            <a:r>
              <a:rPr lang="en-US" sz="3200" b="1">
                <a:solidFill>
                  <a:schemeClr val="tx2"/>
                </a:solidFill>
              </a:rPr>
              <a:t>KQ 2: </a:t>
            </a:r>
            <a:r>
              <a:rPr lang="en-US" sz="3200" b="1">
                <a:solidFill>
                  <a:srgbClr val="1F497D"/>
                </a:solidFill>
                <a:latin typeface="Calibri"/>
              </a:rPr>
              <a:t>Appropriate Neoadjuvant Regimens for Operable Rectal Cancer</a:t>
            </a:r>
            <a:endParaRPr lang="en-US" sz="3200">
              <a:solidFill>
                <a:schemeClr val="tx2"/>
              </a:solidFill>
            </a:endParaRPr>
          </a:p>
        </p:txBody>
      </p:sp>
      <p:graphicFrame>
        <p:nvGraphicFramePr>
          <p:cNvPr id="4" name="Table 3">
            <a:extLst>
              <a:ext uri="{FF2B5EF4-FFF2-40B4-BE49-F238E27FC236}">
                <a16:creationId xmlns:a16="http://schemas.microsoft.com/office/drawing/2014/main" id="{9AE40B0E-949A-EEB8-5445-4CCE68D3AA13}"/>
              </a:ext>
            </a:extLst>
          </p:cNvPr>
          <p:cNvGraphicFramePr>
            <a:graphicFrameLocks noGrp="1"/>
          </p:cNvGraphicFramePr>
          <p:nvPr>
            <p:extLst>
              <p:ext uri="{D42A27DB-BD31-4B8C-83A1-F6EECF244321}">
                <p14:modId xmlns:p14="http://schemas.microsoft.com/office/powerpoint/2010/main" val="3976760283"/>
              </p:ext>
            </p:extLst>
          </p:nvPr>
        </p:nvGraphicFramePr>
        <p:xfrm>
          <a:off x="301436" y="1173890"/>
          <a:ext cx="8458199" cy="3942715"/>
        </p:xfrm>
        <a:graphic>
          <a:graphicData uri="http://schemas.openxmlformats.org/drawingml/2006/table">
            <a:tbl>
              <a:tblPr firstRow="1" firstCol="1" bandRow="1"/>
              <a:tblGrid>
                <a:gridCol w="5165509">
                  <a:extLst>
                    <a:ext uri="{9D8B030D-6E8A-4147-A177-3AD203B41FA5}">
                      <a16:colId xmlns:a16="http://schemas.microsoft.com/office/drawing/2014/main" val="844265120"/>
                    </a:ext>
                  </a:extLst>
                </a:gridCol>
                <a:gridCol w="1595336">
                  <a:extLst>
                    <a:ext uri="{9D8B030D-6E8A-4147-A177-3AD203B41FA5}">
                      <a16:colId xmlns:a16="http://schemas.microsoft.com/office/drawing/2014/main" val="4277635033"/>
                    </a:ext>
                  </a:extLst>
                </a:gridCol>
                <a:gridCol w="1697354">
                  <a:extLst>
                    <a:ext uri="{9D8B030D-6E8A-4147-A177-3AD203B41FA5}">
                      <a16:colId xmlns:a16="http://schemas.microsoft.com/office/drawing/2014/main" val="3282926016"/>
                    </a:ext>
                  </a:extLst>
                </a:gridCol>
              </a:tblGrid>
              <a:tr h="523875">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KQ2 Recommendations (con’t)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a:ea typeface="Times New Roman" panose="02020603050405020304" pitchFamily="18" charset="0"/>
                          <a:cs typeface="Calibri"/>
                        </a:rPr>
                        <a:t>Strength of Recommendation</a:t>
                      </a:r>
                      <a:endParaRPr lang="en-US" sz="1600">
                        <a:effectLst/>
                        <a:latin typeface="Calibri"/>
                        <a:ea typeface="Times New Roman" panose="02020603050405020304" pitchFamily="18" charset="0"/>
                        <a:cs typeface="Calibri"/>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1213037">
                <a:tc>
                  <a:txBody>
                    <a:bodyPr/>
                    <a:lstStyle/>
                    <a:p>
                      <a:pPr marL="341313" lvl="0" indent="-341313"/>
                      <a:r>
                        <a:rPr lang="en-US" sz="1800" kern="1200">
                          <a:solidFill>
                            <a:schemeClr val="tx1"/>
                          </a:solidFill>
                          <a:effectLst/>
                          <a:latin typeface="+mn-lt"/>
                          <a:ea typeface="+mn-ea"/>
                          <a:cs typeface="+mn-cs"/>
                        </a:rPr>
                        <a:t>8.   For patients with rectal cancer receiving neoadjuvant chemotherapy as a component of TNT, the following regimens are recommended:</a:t>
                      </a:r>
                    </a:p>
                    <a:p>
                      <a:pPr marL="511175" lvl="0" indent="179388">
                        <a:buFont typeface="Arial" panose="020B0604020202020204" pitchFamily="34" charset="0"/>
                        <a:buChar char="•"/>
                      </a:pPr>
                      <a:r>
                        <a:rPr lang="en-US" sz="1800" kern="1200">
                          <a:solidFill>
                            <a:schemeClr val="tx1"/>
                          </a:solidFill>
                          <a:effectLst/>
                          <a:latin typeface="+mn-lt"/>
                          <a:ea typeface="+mn-ea"/>
                          <a:cs typeface="+mn-cs"/>
                        </a:rPr>
                        <a:t>3-4 months of FOLFOX or CAPOX </a:t>
                      </a:r>
                    </a:p>
                    <a:p>
                      <a:pPr marL="511175" indent="179388">
                        <a:buFont typeface="Arial" panose="020B0604020202020204" pitchFamily="34" charset="0"/>
                        <a:buNone/>
                      </a:pPr>
                      <a:r>
                        <a:rPr lang="en-US" sz="1800" kern="1200">
                          <a:solidFill>
                            <a:schemeClr val="tx1"/>
                          </a:solidFill>
                          <a:effectLst/>
                          <a:latin typeface="+mn-lt"/>
                          <a:ea typeface="+mn-ea"/>
                          <a:cs typeface="+mn-cs"/>
                        </a:rPr>
                        <a:t>      (1) before or after chemoradiation OR</a:t>
                      </a:r>
                    </a:p>
                    <a:p>
                      <a:pPr marL="511175" indent="179388">
                        <a:buFont typeface="Arial" panose="020B0604020202020204" pitchFamily="34" charset="0"/>
                        <a:buNone/>
                      </a:pPr>
                      <a:r>
                        <a:rPr lang="en-US" sz="1800" kern="1200">
                          <a:solidFill>
                            <a:schemeClr val="tx1"/>
                          </a:solidFill>
                          <a:effectLst/>
                          <a:latin typeface="+mn-lt"/>
                          <a:ea typeface="+mn-ea"/>
                          <a:cs typeface="+mn-cs"/>
                        </a:rPr>
                        <a:t>      (2) after short-course RT</a:t>
                      </a:r>
                    </a:p>
                    <a:p>
                      <a:pPr marL="690563" lvl="0" indent="-179388">
                        <a:buFont typeface="Arial" panose="020B0604020202020204" pitchFamily="34" charset="0"/>
                        <a:buChar char="•"/>
                      </a:pPr>
                      <a:r>
                        <a:rPr lang="en-US" sz="1800" kern="1200">
                          <a:solidFill>
                            <a:schemeClr val="tx1"/>
                          </a:solidFill>
                          <a:effectLst/>
                          <a:latin typeface="+mn-lt"/>
                          <a:ea typeface="+mn-ea"/>
                          <a:cs typeface="+mn-cs"/>
                        </a:rPr>
                        <a:t>3 months of induction mFOLFIRINOX before  chemoradiation</a:t>
                      </a:r>
                    </a:p>
                    <a:p>
                      <a:pPr marL="341313" indent="-341313">
                        <a:lnSpc>
                          <a:spcPts val="1000"/>
                        </a:lnSpc>
                      </a:pPr>
                      <a:endParaRPr lang="en-US" sz="1800" kern="1200">
                        <a:solidFill>
                          <a:schemeClr val="tx1"/>
                        </a:solidFill>
                        <a:effectLst/>
                        <a:latin typeface="+mn-lt"/>
                        <a:ea typeface="+mn-ea"/>
                        <a:cs typeface="+mn-cs"/>
                      </a:endParaRPr>
                    </a:p>
                    <a:p>
                      <a:pPr marL="340995" indent="0"/>
                      <a:r>
                        <a:rPr lang="en-US" sz="1800" b="1" u="none" kern="1200">
                          <a:solidFill>
                            <a:schemeClr val="tx1"/>
                          </a:solidFill>
                          <a:effectLst/>
                          <a:latin typeface="+mn-lt"/>
                          <a:ea typeface="+mn-ea"/>
                          <a:cs typeface="+mn-cs"/>
                        </a:rPr>
                        <a:t>Implementation remark</a:t>
                      </a:r>
                      <a:r>
                        <a:rPr lang="en-US" sz="1800" kern="1200">
                          <a:solidFill>
                            <a:schemeClr val="tx1"/>
                          </a:solidFill>
                          <a:effectLst/>
                          <a:latin typeface="+mn-lt"/>
                          <a:ea typeface="+mn-ea"/>
                          <a:cs typeface="+mn-cs"/>
                        </a:rPr>
                        <a:t>: Use mFOLFIRINOX with caution especially for patients who are elderly, have poor performance status, or have significant comorbidities.</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High</a:t>
                      </a:r>
                    </a:p>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(FOLFOX/CAPOX)</a:t>
                      </a:r>
                    </a:p>
                    <a:p>
                      <a:pPr marL="0" marR="0" algn="ctr">
                        <a:lnSpc>
                          <a:spcPct val="100000"/>
                        </a:lnSpc>
                        <a:spcBef>
                          <a:spcPts val="0"/>
                        </a:spcBef>
                        <a:spcAft>
                          <a:spcPts val="0"/>
                        </a:spcAft>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______________</a:t>
                      </a:r>
                    </a:p>
                    <a:p>
                      <a:pPr marL="0" marR="0" algn="ctr">
                        <a:lnSpc>
                          <a:spcPct val="100000"/>
                        </a:lnSpc>
                        <a:spcBef>
                          <a:spcPts val="0"/>
                        </a:spcBef>
                        <a:spcAft>
                          <a:spcPts val="0"/>
                        </a:spcAft>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(mFOLFIRINOX)</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bl>
          </a:graphicData>
        </a:graphic>
      </p:graphicFrame>
      <p:sp>
        <p:nvSpPr>
          <p:cNvPr id="5" name="TextBox 4">
            <a:extLst>
              <a:ext uri="{FF2B5EF4-FFF2-40B4-BE49-F238E27FC236}">
                <a16:creationId xmlns:a16="http://schemas.microsoft.com/office/drawing/2014/main" id="{470AB0E1-1DCF-D6B7-231F-BF98BA02980A}"/>
              </a:ext>
            </a:extLst>
          </p:cNvPr>
          <p:cNvSpPr txBox="1"/>
          <p:nvPr/>
        </p:nvSpPr>
        <p:spPr>
          <a:xfrm>
            <a:off x="259976" y="5037530"/>
            <a:ext cx="8541121" cy="954107"/>
          </a:xfrm>
          <a:prstGeom prst="rect">
            <a:avLst/>
          </a:prstGeom>
          <a:noFill/>
        </p:spPr>
        <p:txBody>
          <a:bodyPr wrap="square">
            <a:spAutoFit/>
          </a:bodyPr>
          <a:lstStyle/>
          <a:p>
            <a:pPr marL="57150" marR="0">
              <a:spcBef>
                <a:spcPts val="0"/>
              </a:spcBef>
              <a:spcAft>
                <a:spcPts val="0"/>
              </a:spcAft>
              <a:tabLst>
                <a:tab pos="57150" algn="l"/>
              </a:tabLst>
            </a:pPr>
            <a:endParaRPr lang="en-US" sz="1400" i="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57150" marR="0">
              <a:spcBef>
                <a:spcPts val="0"/>
              </a:spcBef>
              <a:spcAft>
                <a:spcPts val="0"/>
              </a:spcAft>
              <a:tabLst>
                <a:tab pos="57150" algn="l"/>
              </a:tabLst>
            </a:pPr>
            <a:r>
              <a:rPr lang="en-US" sz="1400" i="1">
                <a:solidFill>
                  <a:srgbClr val="000000"/>
                </a:solidFill>
                <a:effectLst/>
                <a:latin typeface="Calibri" panose="020F0502020204030204" pitchFamily="34" charset="0"/>
                <a:ea typeface="Calibri" panose="020F0502020204030204" pitchFamily="34" charset="0"/>
                <a:cs typeface="Calibri" panose="020F0502020204030204" pitchFamily="34" charset="0"/>
              </a:rPr>
              <a:t>Abbreviations:</a:t>
            </a: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 CAPOX = capecitabine and oxaliplatin; </a:t>
            </a:r>
            <a:r>
              <a:rPr lang="en-US" sz="140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mFOLFOX</a:t>
            </a: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 = modified folinic acid, 5-Fluorouracil, and oxaliplatin; KQ = key question; mrCRM = MRI-determined circumferential resection margin; mrEMVI = MRI-determined extramural vascular invasion; RT = radiation therapy; TNT = total neoadjuvant therapy.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977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367553" y="432546"/>
            <a:ext cx="8229600" cy="5206253"/>
          </a:xfrm>
        </p:spPr>
        <p:txBody>
          <a:bodyPr/>
          <a:lstStyle/>
          <a:p>
            <a:r>
              <a:rPr lang="en-US" sz="4800" b="1">
                <a:solidFill>
                  <a:schemeClr val="tx2"/>
                </a:solidFill>
              </a:rPr>
              <a:t>KQ 3: What are the appropriate indications and considerations of a nonoperative management (NOM) (active surveillance) or local excision approach after definitive/preoperative chemoradiation?</a:t>
            </a:r>
          </a:p>
        </p:txBody>
      </p:sp>
    </p:spTree>
    <p:extLst>
      <p:ext uri="{BB962C8B-B14F-4D97-AF65-F5344CB8AC3E}">
        <p14:creationId xmlns:p14="http://schemas.microsoft.com/office/powerpoint/2010/main" val="1863560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2507-F5A3-401A-80F5-E4B18F61B548}"/>
              </a:ext>
            </a:extLst>
          </p:cNvPr>
          <p:cNvSpPr>
            <a:spLocks noGrp="1"/>
          </p:cNvSpPr>
          <p:nvPr>
            <p:ph type="title"/>
          </p:nvPr>
        </p:nvSpPr>
        <p:spPr>
          <a:xfrm>
            <a:off x="102521" y="0"/>
            <a:ext cx="8778449" cy="1011677"/>
          </a:xfrm>
        </p:spPr>
        <p:txBody>
          <a:bodyPr lIns="91440" tIns="45720" rIns="91440" bIns="45720" anchor="t"/>
          <a:lstStyle/>
          <a:p>
            <a:r>
              <a:rPr lang="en-US" sz="3400" b="1">
                <a:solidFill>
                  <a:schemeClr val="tx2"/>
                </a:solidFill>
              </a:rPr>
              <a:t>KQ 3: </a:t>
            </a:r>
            <a:r>
              <a:rPr lang="en-US" sz="3400" b="1">
                <a:solidFill>
                  <a:srgbClr val="1F497D"/>
                </a:solidFill>
              </a:rPr>
              <a:t>Indications for NOM or Local Excision after Chemoradiation</a:t>
            </a:r>
            <a:endParaRPr lang="en-US" sz="3400"/>
          </a:p>
        </p:txBody>
      </p:sp>
      <p:graphicFrame>
        <p:nvGraphicFramePr>
          <p:cNvPr id="3" name="Table 2">
            <a:extLst>
              <a:ext uri="{FF2B5EF4-FFF2-40B4-BE49-F238E27FC236}">
                <a16:creationId xmlns:a16="http://schemas.microsoft.com/office/drawing/2014/main" id="{B1341C89-1764-FA04-38BF-001657E13D92}"/>
              </a:ext>
            </a:extLst>
          </p:cNvPr>
          <p:cNvGraphicFramePr>
            <a:graphicFrameLocks noGrp="1"/>
          </p:cNvGraphicFramePr>
          <p:nvPr>
            <p:extLst>
              <p:ext uri="{D42A27DB-BD31-4B8C-83A1-F6EECF244321}">
                <p14:modId xmlns:p14="http://schemas.microsoft.com/office/powerpoint/2010/main" val="2338132699"/>
              </p:ext>
            </p:extLst>
          </p:nvPr>
        </p:nvGraphicFramePr>
        <p:xfrm>
          <a:off x="262647" y="1088954"/>
          <a:ext cx="8458199" cy="4935604"/>
        </p:xfrm>
        <a:graphic>
          <a:graphicData uri="http://schemas.openxmlformats.org/drawingml/2006/table">
            <a:tbl>
              <a:tblPr firstRow="1" firstCol="1" bandRow="1"/>
              <a:tblGrid>
                <a:gridCol w="5787576">
                  <a:extLst>
                    <a:ext uri="{9D8B030D-6E8A-4147-A177-3AD203B41FA5}">
                      <a16:colId xmlns:a16="http://schemas.microsoft.com/office/drawing/2014/main" val="844265120"/>
                    </a:ext>
                  </a:extLst>
                </a:gridCol>
                <a:gridCol w="1605064">
                  <a:extLst>
                    <a:ext uri="{9D8B030D-6E8A-4147-A177-3AD203B41FA5}">
                      <a16:colId xmlns:a16="http://schemas.microsoft.com/office/drawing/2014/main" val="4277635033"/>
                    </a:ext>
                  </a:extLst>
                </a:gridCol>
                <a:gridCol w="1065559">
                  <a:extLst>
                    <a:ext uri="{9D8B030D-6E8A-4147-A177-3AD203B41FA5}">
                      <a16:colId xmlns:a16="http://schemas.microsoft.com/office/drawing/2014/main" val="3282926016"/>
                    </a:ext>
                  </a:extLst>
                </a:gridCol>
              </a:tblGrid>
              <a:tr h="546484">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KQ3 Recommendations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56987">
                <a:tc>
                  <a:txBody>
                    <a:bodyPr/>
                    <a:lstStyle/>
                    <a:p>
                      <a:pPr marL="341313" lvl="0" indent="-341313"/>
                      <a:r>
                        <a:rPr lang="en-US" sz="1800" kern="1200">
                          <a:solidFill>
                            <a:schemeClr val="tx1"/>
                          </a:solidFill>
                          <a:effectLst/>
                          <a:latin typeface="+mn-lt"/>
                          <a:ea typeface="+mn-ea"/>
                          <a:cs typeface="+mn-cs"/>
                        </a:rPr>
                        <a:t>1.   Organ preservation through TNT followed by NOM is conditionally recommended after multidisciplinary discussion if a complete clinical response is achieved in patients with cT3-4 or </a:t>
                      </a:r>
                      <a:r>
                        <a:rPr lang="en-US" sz="1800" kern="1200" err="1">
                          <a:solidFill>
                            <a:schemeClr val="tx1"/>
                          </a:solidFill>
                          <a:effectLst/>
                          <a:latin typeface="+mn-lt"/>
                          <a:ea typeface="+mn-ea"/>
                          <a:cs typeface="+mn-cs"/>
                        </a:rPr>
                        <a:t>cN</a:t>
                      </a:r>
                      <a:r>
                        <a:rPr lang="en-US" sz="1800" kern="1200">
                          <a:solidFill>
                            <a:schemeClr val="tx1"/>
                          </a:solidFill>
                          <a:effectLst/>
                          <a:latin typeface="+mn-lt"/>
                          <a:ea typeface="+mn-ea"/>
                          <a:cs typeface="+mn-cs"/>
                        </a:rPr>
                        <a:t>+ rectal cancer who: </a:t>
                      </a:r>
                    </a:p>
                    <a:p>
                      <a:pPr marL="798513" lvl="0" indent="-225425">
                        <a:buFont typeface="Arial" panose="020B0604020202020204" pitchFamily="34" charset="0"/>
                        <a:buChar char="•"/>
                      </a:pPr>
                      <a:r>
                        <a:rPr lang="en-US" sz="1800" u="none" strike="noStrike" kern="1200">
                          <a:solidFill>
                            <a:schemeClr val="tx1"/>
                          </a:solidFill>
                          <a:effectLst/>
                          <a:latin typeface="+mn-lt"/>
                          <a:ea typeface="+mn-ea"/>
                          <a:cs typeface="+mn-cs"/>
                        </a:rPr>
                        <a:t>prefer an organ preservation approach, AND</a:t>
                      </a:r>
                    </a:p>
                    <a:p>
                      <a:pPr marL="798513" indent="-225425">
                        <a:buFont typeface="Arial" panose="020B0604020202020204" pitchFamily="34" charset="0"/>
                        <a:buChar char="•"/>
                      </a:pPr>
                      <a:r>
                        <a:rPr lang="en-US" sz="1800" kern="1200">
                          <a:solidFill>
                            <a:schemeClr val="tx1"/>
                          </a:solidFill>
                          <a:effectLst/>
                          <a:latin typeface="+mn-lt"/>
                          <a:ea typeface="+mn-ea"/>
                          <a:cs typeface="+mn-cs"/>
                        </a:rPr>
                        <a:t>will undergo close follow-up by a multidisciplinary team.</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1263124">
                <a:tc>
                  <a:txBody>
                    <a:bodyPr/>
                    <a:lstStyle/>
                    <a:p>
                      <a:pPr marL="341313" indent="-341313"/>
                      <a:r>
                        <a:rPr lang="en-US" sz="1800" kern="1200">
                          <a:solidFill>
                            <a:schemeClr val="tx1"/>
                          </a:solidFill>
                          <a:effectLst/>
                          <a:latin typeface="+mn-lt"/>
                          <a:ea typeface="+mn-ea"/>
                          <a:cs typeface="+mn-cs"/>
                        </a:rPr>
                        <a:t>2.   Organ preservation through neoadjuvant chemoradiation and local excision is conditionally recommended after multidisciplinary discussion if a near-complete response is achieved in patients with cT2-3N0 rectal cancer who: </a:t>
                      </a:r>
                    </a:p>
                    <a:p>
                      <a:pPr marL="798513" lvl="0" indent="-225425">
                        <a:buFont typeface="Arial" panose="020B0604020202020204" pitchFamily="34" charset="0"/>
                        <a:buChar char="•"/>
                      </a:pPr>
                      <a:r>
                        <a:rPr lang="en-US" sz="1800" kern="1200">
                          <a:solidFill>
                            <a:schemeClr val="tx1"/>
                          </a:solidFill>
                          <a:effectLst/>
                          <a:latin typeface="+mn-lt"/>
                          <a:ea typeface="+mn-ea"/>
                          <a:cs typeface="+mn-cs"/>
                        </a:rPr>
                        <a:t>have tumors in the low-to-mid rectum, maximum size 4 cm, AND </a:t>
                      </a:r>
                    </a:p>
                    <a:p>
                      <a:pPr marL="798513" lvl="0" indent="-225425">
                        <a:buFont typeface="Arial" panose="020B0604020202020204" pitchFamily="34" charset="0"/>
                        <a:buChar char="•"/>
                      </a:pPr>
                      <a:r>
                        <a:rPr lang="en-US" sz="1800" kern="1200">
                          <a:solidFill>
                            <a:schemeClr val="tx1"/>
                          </a:solidFill>
                          <a:effectLst/>
                          <a:latin typeface="+mn-lt"/>
                          <a:ea typeface="+mn-ea"/>
                          <a:cs typeface="+mn-cs"/>
                        </a:rPr>
                        <a:t>prefer an organ preservation approach, AND</a:t>
                      </a:r>
                    </a:p>
                    <a:p>
                      <a:pPr marL="798513" indent="-225425">
                        <a:buFont typeface="Arial" panose="020B0604020202020204" pitchFamily="34" charset="0"/>
                        <a:buChar char="•"/>
                      </a:pPr>
                      <a:r>
                        <a:rPr lang="en-US" sz="1800" kern="1200">
                          <a:solidFill>
                            <a:schemeClr val="tx1"/>
                          </a:solidFill>
                          <a:effectLst/>
                          <a:latin typeface="+mn-lt"/>
                          <a:ea typeface="+mn-ea"/>
                          <a:cs typeface="+mn-cs"/>
                        </a:rPr>
                        <a:t>will undergo close follow-up by a multidisciplinary team.</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spTree>
    <p:extLst>
      <p:ext uri="{BB962C8B-B14F-4D97-AF65-F5344CB8AC3E}">
        <p14:creationId xmlns:p14="http://schemas.microsoft.com/office/powerpoint/2010/main" val="70223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2507-F5A3-401A-80F5-E4B18F61B548}"/>
              </a:ext>
            </a:extLst>
          </p:cNvPr>
          <p:cNvSpPr>
            <a:spLocks noGrp="1"/>
          </p:cNvSpPr>
          <p:nvPr>
            <p:ph type="title"/>
          </p:nvPr>
        </p:nvSpPr>
        <p:spPr>
          <a:xfrm>
            <a:off x="49680" y="201378"/>
            <a:ext cx="9044628" cy="1702807"/>
          </a:xfrm>
        </p:spPr>
        <p:txBody>
          <a:bodyPr lIns="91440" tIns="45720" rIns="91440" bIns="45720" anchor="t"/>
          <a:lstStyle/>
          <a:p>
            <a:r>
              <a:rPr lang="en-US" sz="3400" b="1">
                <a:solidFill>
                  <a:schemeClr val="tx2"/>
                </a:solidFill>
              </a:rPr>
              <a:t>KQ 3: </a:t>
            </a:r>
            <a:r>
              <a:rPr lang="en-US" sz="3400" b="1">
                <a:solidFill>
                  <a:srgbClr val="1F497D"/>
                </a:solidFill>
                <a:latin typeface="Calibri"/>
              </a:rPr>
              <a:t>Indications for NOM or Local Excision after Chemoradiation</a:t>
            </a:r>
            <a:endParaRPr lang="en-US" sz="3400"/>
          </a:p>
        </p:txBody>
      </p:sp>
      <p:graphicFrame>
        <p:nvGraphicFramePr>
          <p:cNvPr id="3" name="Table 2">
            <a:extLst>
              <a:ext uri="{FF2B5EF4-FFF2-40B4-BE49-F238E27FC236}">
                <a16:creationId xmlns:a16="http://schemas.microsoft.com/office/drawing/2014/main" id="{B1341C89-1764-FA04-38BF-001657E13D92}"/>
              </a:ext>
            </a:extLst>
          </p:cNvPr>
          <p:cNvGraphicFramePr>
            <a:graphicFrameLocks noGrp="1"/>
          </p:cNvGraphicFramePr>
          <p:nvPr>
            <p:extLst>
              <p:ext uri="{D42A27DB-BD31-4B8C-83A1-F6EECF244321}">
                <p14:modId xmlns:p14="http://schemas.microsoft.com/office/powerpoint/2010/main" val="297875718"/>
              </p:ext>
            </p:extLst>
          </p:nvPr>
        </p:nvGraphicFramePr>
        <p:xfrm>
          <a:off x="342894" y="1575763"/>
          <a:ext cx="8458199" cy="2745754"/>
        </p:xfrm>
        <a:graphic>
          <a:graphicData uri="http://schemas.openxmlformats.org/drawingml/2006/table">
            <a:tbl>
              <a:tblPr firstRow="1" firstCol="1" bandRow="1"/>
              <a:tblGrid>
                <a:gridCol w="5620587">
                  <a:extLst>
                    <a:ext uri="{9D8B030D-6E8A-4147-A177-3AD203B41FA5}">
                      <a16:colId xmlns:a16="http://schemas.microsoft.com/office/drawing/2014/main" val="844265120"/>
                    </a:ext>
                  </a:extLst>
                </a:gridCol>
                <a:gridCol w="1701915">
                  <a:extLst>
                    <a:ext uri="{9D8B030D-6E8A-4147-A177-3AD203B41FA5}">
                      <a16:colId xmlns:a16="http://schemas.microsoft.com/office/drawing/2014/main" val="4277635033"/>
                    </a:ext>
                  </a:extLst>
                </a:gridCol>
                <a:gridCol w="1135697">
                  <a:extLst>
                    <a:ext uri="{9D8B030D-6E8A-4147-A177-3AD203B41FA5}">
                      <a16:colId xmlns:a16="http://schemas.microsoft.com/office/drawing/2014/main" val="3282926016"/>
                    </a:ext>
                  </a:extLst>
                </a:gridCol>
              </a:tblGrid>
              <a:tr h="497823">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KQ3 Recommendations (con’t)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1064132">
                <a:tc>
                  <a:txBody>
                    <a:bodyPr/>
                    <a:lstStyle/>
                    <a:p>
                      <a:pPr marL="341313" lvl="0" indent="-341313"/>
                      <a:r>
                        <a:rPr lang="en-US" sz="1800" kern="1200">
                          <a:solidFill>
                            <a:schemeClr val="tx1"/>
                          </a:solidFill>
                          <a:effectLst/>
                          <a:latin typeface="+mn-lt"/>
                          <a:ea typeface="+mn-ea"/>
                          <a:cs typeface="+mn-cs"/>
                        </a:rPr>
                        <a:t>3.   For patients with rectal cancer considering NOM after RT, conventional fractionation of 5000-5600 cGy in 25-31 fractions with concurrent chemotherapy is recommended.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1150651">
                <a:tc>
                  <a:txBody>
                    <a:bodyPr/>
                    <a:lstStyle/>
                    <a:p>
                      <a:pPr marL="341313" indent="-341313"/>
                      <a:r>
                        <a:rPr lang="en-US" sz="1800" kern="1200">
                          <a:solidFill>
                            <a:schemeClr val="tx1"/>
                          </a:solidFill>
                          <a:effectLst/>
                          <a:latin typeface="+mn-lt"/>
                          <a:ea typeface="+mn-ea"/>
                          <a:cs typeface="+mn-cs"/>
                        </a:rPr>
                        <a:t>4.   For patients with rectal cancer considering local excision after RT, conventional fractionation of 5000-5040 cGy in 25-28 fractions with concurrent chemotherapy is recommended.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graphicFrame>
        <p:nvGraphicFramePr>
          <p:cNvPr id="4" name="Table 3">
            <a:extLst>
              <a:ext uri="{FF2B5EF4-FFF2-40B4-BE49-F238E27FC236}">
                <a16:creationId xmlns:a16="http://schemas.microsoft.com/office/drawing/2014/main" id="{43490FE2-4873-8277-081D-900C05D57248}"/>
              </a:ext>
            </a:extLst>
          </p:cNvPr>
          <p:cNvGraphicFramePr>
            <a:graphicFrameLocks noGrp="1"/>
          </p:cNvGraphicFramePr>
          <p:nvPr>
            <p:extLst>
              <p:ext uri="{D42A27DB-BD31-4B8C-83A1-F6EECF244321}">
                <p14:modId xmlns:p14="http://schemas.microsoft.com/office/powerpoint/2010/main" val="1811062402"/>
              </p:ext>
            </p:extLst>
          </p:nvPr>
        </p:nvGraphicFramePr>
        <p:xfrm>
          <a:off x="342894" y="4321517"/>
          <a:ext cx="8458199" cy="845393"/>
        </p:xfrm>
        <a:graphic>
          <a:graphicData uri="http://schemas.openxmlformats.org/drawingml/2006/table">
            <a:tbl>
              <a:tblPr firstRow="1" firstCol="1" bandRow="1"/>
              <a:tblGrid>
                <a:gridCol w="5620587">
                  <a:extLst>
                    <a:ext uri="{9D8B030D-6E8A-4147-A177-3AD203B41FA5}">
                      <a16:colId xmlns:a16="http://schemas.microsoft.com/office/drawing/2014/main" val="1744445183"/>
                    </a:ext>
                  </a:extLst>
                </a:gridCol>
                <a:gridCol w="1701915">
                  <a:extLst>
                    <a:ext uri="{9D8B030D-6E8A-4147-A177-3AD203B41FA5}">
                      <a16:colId xmlns:a16="http://schemas.microsoft.com/office/drawing/2014/main" val="1819804616"/>
                    </a:ext>
                  </a:extLst>
                </a:gridCol>
                <a:gridCol w="1135697">
                  <a:extLst>
                    <a:ext uri="{9D8B030D-6E8A-4147-A177-3AD203B41FA5}">
                      <a16:colId xmlns:a16="http://schemas.microsoft.com/office/drawing/2014/main" val="1695725590"/>
                    </a:ext>
                  </a:extLst>
                </a:gridCol>
              </a:tblGrid>
              <a:tr h="845393">
                <a:tc>
                  <a:txBody>
                    <a:bodyPr/>
                    <a:lstStyle/>
                    <a:p>
                      <a:pPr marL="341313" indent="-341313"/>
                      <a:r>
                        <a:rPr lang="en-US" sz="1800" kern="1200">
                          <a:solidFill>
                            <a:schemeClr val="tx1"/>
                          </a:solidFill>
                          <a:effectLst/>
                          <a:latin typeface="+mn-lt"/>
                          <a:ea typeface="+mn-ea"/>
                          <a:cs typeface="+mn-cs"/>
                        </a:rPr>
                        <a:t>5.   For patients with rectal cancer for whom NOM is a priority, concurrent chemoradiation followed by consolidation chemotherapy is recommended.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373637"/>
                  </a:ext>
                </a:extLst>
              </a:tr>
            </a:tbl>
          </a:graphicData>
        </a:graphic>
      </p:graphicFrame>
    </p:spTree>
    <p:extLst>
      <p:ext uri="{BB962C8B-B14F-4D97-AF65-F5344CB8AC3E}">
        <p14:creationId xmlns:p14="http://schemas.microsoft.com/office/powerpoint/2010/main" val="560810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2507-F5A3-401A-80F5-E4B18F61B548}"/>
              </a:ext>
            </a:extLst>
          </p:cNvPr>
          <p:cNvSpPr>
            <a:spLocks noGrp="1"/>
          </p:cNvSpPr>
          <p:nvPr>
            <p:ph type="title"/>
          </p:nvPr>
        </p:nvSpPr>
        <p:spPr>
          <a:xfrm>
            <a:off x="448593" y="-43624"/>
            <a:ext cx="8071669" cy="972645"/>
          </a:xfrm>
        </p:spPr>
        <p:txBody>
          <a:bodyPr lIns="91440" tIns="45720" rIns="91440" bIns="45720" anchor="t"/>
          <a:lstStyle/>
          <a:p>
            <a:r>
              <a:rPr lang="en-US" sz="2800" b="1">
                <a:solidFill>
                  <a:schemeClr val="tx2"/>
                </a:solidFill>
              </a:rPr>
              <a:t>KQ 3: </a:t>
            </a:r>
            <a:r>
              <a:rPr lang="en-US" sz="2800" b="1">
                <a:solidFill>
                  <a:srgbClr val="1F497D"/>
                </a:solidFill>
                <a:latin typeface="Calibri"/>
              </a:rPr>
              <a:t>Indications for NOM or Local Excision after Chemoradiation</a:t>
            </a:r>
            <a:endParaRPr lang="en-US" sz="2800"/>
          </a:p>
        </p:txBody>
      </p:sp>
      <p:graphicFrame>
        <p:nvGraphicFramePr>
          <p:cNvPr id="3" name="Table 2">
            <a:extLst>
              <a:ext uri="{FF2B5EF4-FFF2-40B4-BE49-F238E27FC236}">
                <a16:creationId xmlns:a16="http://schemas.microsoft.com/office/drawing/2014/main" id="{B1341C89-1764-FA04-38BF-001657E13D92}"/>
              </a:ext>
            </a:extLst>
          </p:cNvPr>
          <p:cNvGraphicFramePr>
            <a:graphicFrameLocks noGrp="1"/>
          </p:cNvGraphicFramePr>
          <p:nvPr>
            <p:extLst>
              <p:ext uri="{D42A27DB-BD31-4B8C-83A1-F6EECF244321}">
                <p14:modId xmlns:p14="http://schemas.microsoft.com/office/powerpoint/2010/main" val="1536516914"/>
              </p:ext>
            </p:extLst>
          </p:nvPr>
        </p:nvGraphicFramePr>
        <p:xfrm>
          <a:off x="342900" y="917161"/>
          <a:ext cx="8458199" cy="4460223"/>
        </p:xfrm>
        <a:graphic>
          <a:graphicData uri="http://schemas.openxmlformats.org/drawingml/2006/table">
            <a:tbl>
              <a:tblPr firstRow="1" firstCol="1" bandRow="1"/>
              <a:tblGrid>
                <a:gridCol w="5792724">
                  <a:extLst>
                    <a:ext uri="{9D8B030D-6E8A-4147-A177-3AD203B41FA5}">
                      <a16:colId xmlns:a16="http://schemas.microsoft.com/office/drawing/2014/main" val="844265120"/>
                    </a:ext>
                  </a:extLst>
                </a:gridCol>
                <a:gridCol w="1636776">
                  <a:extLst>
                    <a:ext uri="{9D8B030D-6E8A-4147-A177-3AD203B41FA5}">
                      <a16:colId xmlns:a16="http://schemas.microsoft.com/office/drawing/2014/main" val="4277635033"/>
                    </a:ext>
                  </a:extLst>
                </a:gridCol>
                <a:gridCol w="1028699">
                  <a:extLst>
                    <a:ext uri="{9D8B030D-6E8A-4147-A177-3AD203B41FA5}">
                      <a16:colId xmlns:a16="http://schemas.microsoft.com/office/drawing/2014/main" val="3282926016"/>
                    </a:ext>
                  </a:extLst>
                </a:gridCol>
              </a:tblGrid>
              <a:tr h="497823">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KQ3 Recommendations (con’t)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1064132">
                <a:tc>
                  <a:txBody>
                    <a:bodyPr/>
                    <a:lstStyle/>
                    <a:p>
                      <a:pPr marL="341313" lvl="0" indent="-341313">
                        <a:lnSpc>
                          <a:spcPct val="100000"/>
                        </a:lnSpc>
                      </a:pPr>
                      <a:r>
                        <a:rPr lang="en-US" sz="1800" kern="1200">
                          <a:solidFill>
                            <a:schemeClr val="tx1"/>
                          </a:solidFill>
                          <a:effectLst/>
                          <a:latin typeface="+mn-lt"/>
                          <a:ea typeface="+mn-ea"/>
                          <a:cs typeface="+mn-cs"/>
                        </a:rPr>
                        <a:t>6.   </a:t>
                      </a:r>
                      <a:r>
                        <a:rPr lang="en-US" sz="1700" kern="1200">
                          <a:solidFill>
                            <a:schemeClr val="tx1"/>
                          </a:solidFill>
                          <a:effectLst/>
                          <a:latin typeface="+mn-lt"/>
                          <a:ea typeface="+mn-ea"/>
                          <a:cs typeface="+mn-cs"/>
                        </a:rPr>
                        <a:t>For patients with rectal cancer considering NOM, assessment for response is recommended by pelvic MRI with rectal protocol, CT abdomen/pelvis, and proctoscopy/ sigmoidoscopy with DRE 2-3 months after completion of treatment. </a:t>
                      </a:r>
                      <a:r>
                        <a:rPr lang="en-US" sz="1700" b="1" i="1" kern="1200">
                          <a:solidFill>
                            <a:schemeClr val="tx1"/>
                          </a:solidFill>
                          <a:effectLst/>
                          <a:latin typeface="+mn-lt"/>
                          <a:ea typeface="+mn-ea"/>
                          <a:cs typeface="+mn-cs"/>
                        </a:rPr>
                        <a:t>(Unchanged from 2020 guideline)</a:t>
                      </a:r>
                      <a:endParaRPr lang="en-US" sz="17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1150651">
                <a:tc>
                  <a:txBody>
                    <a:bodyPr/>
                    <a:lstStyle/>
                    <a:p>
                      <a:pPr marL="341313" lvl="0" indent="-341313">
                        <a:lnSpc>
                          <a:spcPct val="100000"/>
                        </a:lnSpc>
                      </a:pPr>
                      <a:r>
                        <a:rPr lang="en-US" sz="1800" kern="1200">
                          <a:solidFill>
                            <a:schemeClr val="tx1"/>
                          </a:solidFill>
                          <a:effectLst/>
                          <a:latin typeface="+mn-lt"/>
                          <a:ea typeface="+mn-ea"/>
                          <a:cs typeface="+mn-cs"/>
                        </a:rPr>
                        <a:t>7</a:t>
                      </a:r>
                      <a:r>
                        <a:rPr lang="en-US" sz="1700" kern="1200">
                          <a:solidFill>
                            <a:schemeClr val="tx1"/>
                          </a:solidFill>
                          <a:effectLst/>
                          <a:latin typeface="+mn-lt"/>
                          <a:ea typeface="+mn-ea"/>
                          <a:cs typeface="+mn-cs"/>
                        </a:rPr>
                        <a:t>.   For patients with rectal cancer undergoing NOM or local excision, active surveillance is recommended with: </a:t>
                      </a:r>
                    </a:p>
                    <a:p>
                      <a:pPr marL="690563" lvl="0" indent="-179388">
                        <a:lnSpc>
                          <a:spcPct val="100000"/>
                        </a:lnSpc>
                        <a:buFont typeface="Arial" panose="020B0604020202020204" pitchFamily="34" charset="0"/>
                        <a:buChar char="•"/>
                      </a:pPr>
                      <a:r>
                        <a:rPr lang="en-US" sz="1700" kern="1200">
                          <a:solidFill>
                            <a:schemeClr val="tx1"/>
                          </a:solidFill>
                          <a:effectLst/>
                          <a:latin typeface="+mn-lt"/>
                          <a:ea typeface="+mn-ea"/>
                          <a:cs typeface="+mn-cs"/>
                        </a:rPr>
                        <a:t>proctoscopy/sigmoidoscopy with DRE every 3-4 months for the first 2 years, then every 6-12 months, AND</a:t>
                      </a:r>
                    </a:p>
                    <a:p>
                      <a:pPr marL="690563" lvl="0" indent="-179388">
                        <a:lnSpc>
                          <a:spcPct val="100000"/>
                        </a:lnSpc>
                        <a:buFont typeface="Arial" panose="020B0604020202020204" pitchFamily="34" charset="0"/>
                        <a:buChar char="•"/>
                      </a:pPr>
                      <a:r>
                        <a:rPr lang="en-US" sz="1700" kern="1200">
                          <a:solidFill>
                            <a:schemeClr val="tx1"/>
                          </a:solidFill>
                          <a:effectLst/>
                          <a:latin typeface="+mn-lt"/>
                          <a:ea typeface="+mn-ea"/>
                          <a:cs typeface="+mn-cs"/>
                        </a:rPr>
                        <a:t>pelvic MRI with rectal protocol every 3-6 months for the first 2 years, then every 6-12 months, AND</a:t>
                      </a:r>
                    </a:p>
                    <a:p>
                      <a:pPr marL="690563" lvl="0" indent="-179388">
                        <a:lnSpc>
                          <a:spcPct val="100000"/>
                        </a:lnSpc>
                        <a:buFont typeface="Arial" panose="020B0604020202020204" pitchFamily="34" charset="0"/>
                        <a:buChar char="•"/>
                      </a:pPr>
                      <a:r>
                        <a:rPr lang="en-US" sz="1700" kern="1200">
                          <a:solidFill>
                            <a:schemeClr val="tx1"/>
                          </a:solidFill>
                          <a:effectLst/>
                          <a:latin typeface="+mn-lt"/>
                          <a:ea typeface="+mn-ea"/>
                          <a:cs typeface="+mn-cs"/>
                        </a:rPr>
                        <a:t>CT of the chest, abdomen, and pelvis every 6-12 months for the first 2 years, then every 12 months. </a:t>
                      </a:r>
                    </a:p>
                    <a:p>
                      <a:pPr marL="347345" indent="0">
                        <a:lnSpc>
                          <a:spcPct val="100000"/>
                        </a:lnSpc>
                        <a:spcBef>
                          <a:spcPts val="600"/>
                        </a:spcBef>
                      </a:pPr>
                      <a:r>
                        <a:rPr lang="en-US" sz="1600" b="1" u="none" kern="1200">
                          <a:solidFill>
                            <a:schemeClr val="tx1"/>
                          </a:solidFill>
                          <a:effectLst/>
                          <a:latin typeface="+mn-lt"/>
                          <a:ea typeface="+mn-ea"/>
                          <a:cs typeface="+mn-cs"/>
                        </a:rPr>
                        <a:t>Implementation remark</a:t>
                      </a:r>
                      <a:r>
                        <a:rPr lang="en-US" sz="1600" kern="1200">
                          <a:solidFill>
                            <a:schemeClr val="tx1"/>
                          </a:solidFill>
                          <a:effectLst/>
                          <a:latin typeface="+mn-lt"/>
                          <a:ea typeface="+mn-ea"/>
                          <a:cs typeface="+mn-cs"/>
                        </a:rPr>
                        <a:t>: Continue follow-up for a minimum of 5 years.</a:t>
                      </a:r>
                      <a:r>
                        <a:rPr lang="en-US" sz="1600" i="1" kern="1200">
                          <a:solidFill>
                            <a:schemeClr val="tx1"/>
                          </a:solidFill>
                          <a:effectLst/>
                          <a:latin typeface="+mn-lt"/>
                          <a:ea typeface="+mn-ea"/>
                          <a:cs typeface="+mn-cs"/>
                        </a:rPr>
                        <a:t> </a:t>
                      </a:r>
                      <a:r>
                        <a:rPr lang="en-US" sz="1600" b="1" i="1" kern="1200">
                          <a:solidFill>
                            <a:schemeClr val="tx1"/>
                          </a:solidFill>
                          <a:effectLst/>
                          <a:latin typeface="+mn-lt"/>
                          <a:ea typeface="+mn-ea"/>
                          <a:cs typeface="+mn-cs"/>
                        </a:rPr>
                        <a:t>(Unchanged from 2020 guideline)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sp>
        <p:nvSpPr>
          <p:cNvPr id="6" name="TextBox 5">
            <a:extLst>
              <a:ext uri="{FF2B5EF4-FFF2-40B4-BE49-F238E27FC236}">
                <a16:creationId xmlns:a16="http://schemas.microsoft.com/office/drawing/2014/main" id="{3C835AF6-7E33-516A-9146-7A42F607047A}"/>
              </a:ext>
            </a:extLst>
          </p:cNvPr>
          <p:cNvSpPr txBox="1"/>
          <p:nvPr/>
        </p:nvSpPr>
        <p:spPr>
          <a:xfrm>
            <a:off x="168444" y="5417619"/>
            <a:ext cx="8632655" cy="523220"/>
          </a:xfrm>
          <a:prstGeom prst="rect">
            <a:avLst/>
          </a:prstGeom>
          <a:noFill/>
        </p:spPr>
        <p:txBody>
          <a:bodyPr wrap="square">
            <a:spAutoFit/>
          </a:bodyPr>
          <a:lstStyle/>
          <a:p>
            <a:pPr marL="57150" marR="0">
              <a:spcBef>
                <a:spcPts val="0"/>
              </a:spcBef>
              <a:spcAft>
                <a:spcPts val="0"/>
              </a:spcAft>
            </a:pPr>
            <a:r>
              <a:rPr lang="en-US" sz="1400" i="1">
                <a:solidFill>
                  <a:srgbClr val="000000"/>
                </a:solidFill>
                <a:effectLst/>
                <a:latin typeface="Calibri" panose="020F0502020204030204" pitchFamily="34" charset="0"/>
                <a:ea typeface="Calibri" panose="020F0502020204030204" pitchFamily="34" charset="0"/>
                <a:cs typeface="Calibri" panose="020F0502020204030204" pitchFamily="34" charset="0"/>
              </a:rPr>
              <a:t>Abbreviations:</a:t>
            </a: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 CT = computed tomography; DRE = digital rectal examination; KQ = key question; MRI = magnetic resonance imaging; NOM = nonoperative management; RT = radiation therapy; TNT = total neoadjuvant therapy.</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0388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548640" y="646175"/>
            <a:ext cx="8229600" cy="4657929"/>
          </a:xfrm>
        </p:spPr>
        <p:txBody>
          <a:bodyPr lIns="91440" tIns="45720" rIns="91440" bIns="45720" anchor="t"/>
          <a:lstStyle/>
          <a:p>
            <a:r>
              <a:rPr lang="en-US" sz="4800" b="1">
                <a:solidFill>
                  <a:schemeClr val="tx2"/>
                </a:solidFill>
              </a:rPr>
              <a:t>KQ 4: </a:t>
            </a:r>
            <a:r>
              <a:rPr lang="en-US" sz="4800" b="1">
                <a:solidFill>
                  <a:schemeClr val="tx2"/>
                </a:solidFill>
                <a:effectLst/>
                <a:latin typeface="Calibri"/>
                <a:ea typeface="Times New Roman" panose="02020603050405020304" pitchFamily="18" charset="0"/>
                <a:cs typeface="Times New Roman"/>
              </a:rPr>
              <a:t>What are the appropriate treatment volumes, dose-constraints and techniques for patients treated with RT?</a:t>
            </a:r>
            <a:r>
              <a:rPr lang="en-US" sz="4800" b="1">
                <a:solidFill>
                  <a:schemeClr val="tx2"/>
                </a:solidFill>
              </a:rPr>
              <a:t> (unchanged from </a:t>
            </a:r>
            <a:r>
              <a:rPr lang="en-US" sz="4800" b="1">
                <a:solidFill>
                  <a:schemeClr val="tx2"/>
                </a:solidFill>
                <a:hlinkClick r:id="rId2">
                  <a:extLst>
                    <a:ext uri="{A12FA001-AC4F-418D-AE19-62706E023703}">
                      <ahyp:hlinkClr xmlns:ahyp="http://schemas.microsoft.com/office/drawing/2018/hyperlinkcolor" val="tx"/>
                    </a:ext>
                  </a:extLst>
                </a:hlinkClick>
              </a:rPr>
              <a:t>2020 guideline</a:t>
            </a:r>
            <a:r>
              <a:rPr lang="en-US" sz="4800" b="1">
                <a:solidFill>
                  <a:schemeClr val="tx2"/>
                </a:solidFill>
              </a:rPr>
              <a:t>)</a:t>
            </a:r>
            <a:br>
              <a:rPr lang="en-US" sz="4800">
                <a:effectLst/>
                <a:latin typeface="Calibri" panose="020F0502020204030204" pitchFamily="34" charset="0"/>
                <a:ea typeface="Times New Roman" panose="02020603050405020304" pitchFamily="18" charset="0"/>
                <a:cs typeface="Times New Roman" panose="02020603050405020304" pitchFamily="18" charset="0"/>
              </a:rPr>
            </a:br>
            <a:endParaRPr lang="en-US" sz="4800" b="1">
              <a:solidFill>
                <a:schemeClr val="tx2"/>
              </a:solidFill>
            </a:endParaRPr>
          </a:p>
        </p:txBody>
      </p:sp>
    </p:spTree>
    <p:extLst>
      <p:ext uri="{BB962C8B-B14F-4D97-AF65-F5344CB8AC3E}">
        <p14:creationId xmlns:p14="http://schemas.microsoft.com/office/powerpoint/2010/main" val="270869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7BF7-33CE-4D55-BEA2-1045576883A9}"/>
              </a:ext>
            </a:extLst>
          </p:cNvPr>
          <p:cNvSpPr>
            <a:spLocks noGrp="1"/>
          </p:cNvSpPr>
          <p:nvPr>
            <p:ph type="title"/>
          </p:nvPr>
        </p:nvSpPr>
        <p:spPr>
          <a:xfrm>
            <a:off x="457200" y="94675"/>
            <a:ext cx="8229600" cy="1143000"/>
          </a:xfrm>
        </p:spPr>
        <p:txBody>
          <a:bodyPr/>
          <a:lstStyle/>
          <a:p>
            <a:r>
              <a:rPr lang="en-US" b="1">
                <a:solidFill>
                  <a:schemeClr val="tx2"/>
                </a:solidFill>
              </a:rPr>
              <a:t>Key Take Away Messages</a:t>
            </a:r>
          </a:p>
        </p:txBody>
      </p:sp>
      <p:sp>
        <p:nvSpPr>
          <p:cNvPr id="3" name="Content Placeholder 2">
            <a:extLst>
              <a:ext uri="{FF2B5EF4-FFF2-40B4-BE49-F238E27FC236}">
                <a16:creationId xmlns:a16="http://schemas.microsoft.com/office/drawing/2014/main" id="{5B9F4D69-94D7-46EF-8D35-D6C0C3A65A0D}"/>
              </a:ext>
            </a:extLst>
          </p:cNvPr>
          <p:cNvSpPr>
            <a:spLocks noGrp="1"/>
          </p:cNvSpPr>
          <p:nvPr>
            <p:ph idx="1"/>
          </p:nvPr>
        </p:nvSpPr>
        <p:spPr>
          <a:xfrm>
            <a:off x="457200" y="1094362"/>
            <a:ext cx="8229600" cy="4525963"/>
          </a:xfrm>
        </p:spPr>
        <p:txBody>
          <a:bodyPr lIns="91440" tIns="45720" rIns="91440" bIns="45720" anchor="t"/>
          <a:lstStyle/>
          <a:p>
            <a:r>
              <a:rPr lang="en-US"/>
              <a:t>Selective omission of RT</a:t>
            </a:r>
          </a:p>
          <a:p>
            <a:pPr lvl="1"/>
            <a:r>
              <a:rPr lang="en-US"/>
              <a:t>Patients at low risk of recurrence and patients with </a:t>
            </a:r>
            <a:r>
              <a:rPr lang="en-US" err="1"/>
              <a:t>MMRd</a:t>
            </a:r>
            <a:r>
              <a:rPr lang="en-US"/>
              <a:t>/MSI-H</a:t>
            </a:r>
          </a:p>
          <a:p>
            <a:r>
              <a:rPr lang="en-US"/>
              <a:t>Strong recommendation for TNT</a:t>
            </a:r>
          </a:p>
          <a:p>
            <a:pPr lvl="1"/>
            <a:r>
              <a:rPr lang="en-US"/>
              <a:t>Recommendations for TNT sequencing and RT course</a:t>
            </a:r>
          </a:p>
          <a:p>
            <a:r>
              <a:rPr lang="en-US"/>
              <a:t>Recommendation for NOM</a:t>
            </a:r>
          </a:p>
          <a:p>
            <a:pPr lvl="1"/>
            <a:r>
              <a:rPr lang="en-US"/>
              <a:t>Recommendations for RT dose, treatment sequence, response assessment and surveillance</a:t>
            </a:r>
            <a:endParaRPr lang="en-US">
              <a:ea typeface="Calibri"/>
              <a:cs typeface="Calibri"/>
            </a:endParaRPr>
          </a:p>
          <a:p>
            <a:pPr lvl="1"/>
            <a:endParaRPr lang="en-US"/>
          </a:p>
        </p:txBody>
      </p:sp>
    </p:spTree>
    <p:extLst>
      <p:ext uri="{BB962C8B-B14F-4D97-AF65-F5344CB8AC3E}">
        <p14:creationId xmlns:p14="http://schemas.microsoft.com/office/powerpoint/2010/main" val="12304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9569"/>
            <a:ext cx="7886700" cy="934100"/>
          </a:xfrm>
        </p:spPr>
        <p:txBody>
          <a:bodyPr>
            <a:normAutofit/>
          </a:bodyPr>
          <a:lstStyle/>
          <a:p>
            <a:r>
              <a:rPr lang="en-US" b="1">
                <a:solidFill>
                  <a:schemeClr val="tx2"/>
                </a:solidFill>
              </a:rPr>
              <a:t>Guideline Task Force</a:t>
            </a:r>
          </a:p>
        </p:txBody>
      </p:sp>
      <p:sp>
        <p:nvSpPr>
          <p:cNvPr id="3" name="Content Placeholder 2"/>
          <p:cNvSpPr>
            <a:spLocks noGrp="1"/>
          </p:cNvSpPr>
          <p:nvPr>
            <p:ph idx="1"/>
          </p:nvPr>
        </p:nvSpPr>
        <p:spPr>
          <a:xfrm>
            <a:off x="676628" y="2703860"/>
            <a:ext cx="8019900" cy="3602831"/>
          </a:xfrm>
        </p:spPr>
        <p:txBody>
          <a:bodyPr numCol="2" spcCol="228600">
            <a:normAutofit fontScale="62500" lnSpcReduction="20000"/>
          </a:bodyPr>
          <a:lstStyle/>
          <a:p>
            <a:pPr marL="0" indent="0">
              <a:lnSpc>
                <a:spcPct val="120000"/>
              </a:lnSpc>
              <a:spcBef>
                <a:spcPts val="0"/>
              </a:spcBef>
              <a:buNone/>
            </a:pPr>
            <a:r>
              <a:rPr lang="en-US" sz="3800" b="1"/>
              <a:t>Members</a:t>
            </a:r>
            <a:r>
              <a:rPr lang="en-US" sz="2900" b="1"/>
              <a:t>	</a:t>
            </a:r>
          </a:p>
          <a:p>
            <a:pPr marL="457200" lvl="1">
              <a:lnSpc>
                <a:spcPct val="120000"/>
              </a:lnSpc>
              <a:spcBef>
                <a:spcPts val="0"/>
              </a:spcBef>
            </a:pPr>
            <a:r>
              <a:rPr lang="en-US" sz="3500"/>
              <a:t>Jonathan Ashman, MD, PhD</a:t>
            </a:r>
          </a:p>
          <a:p>
            <a:pPr marL="457200" lvl="1">
              <a:lnSpc>
                <a:spcPct val="120000"/>
              </a:lnSpc>
              <a:spcBef>
                <a:spcPts val="0"/>
              </a:spcBef>
            </a:pPr>
            <a:r>
              <a:rPr lang="en-US" sz="3500"/>
              <a:t>Nishin Bhadkamkar, MD</a:t>
            </a:r>
          </a:p>
          <a:p>
            <a:pPr marL="457200" lvl="1">
              <a:lnSpc>
                <a:spcPct val="120000"/>
              </a:lnSpc>
              <a:spcBef>
                <a:spcPts val="0"/>
              </a:spcBef>
            </a:pPr>
            <a:r>
              <a:rPr lang="en-US" sz="3500"/>
              <a:t>Daniel Chang, MD</a:t>
            </a:r>
          </a:p>
          <a:p>
            <a:pPr marL="457200" lvl="1">
              <a:lnSpc>
                <a:spcPct val="120000"/>
              </a:lnSpc>
              <a:spcBef>
                <a:spcPts val="0"/>
              </a:spcBef>
            </a:pPr>
            <a:r>
              <a:rPr lang="en-US" sz="3500"/>
              <a:t>Nader Hanna, MD</a:t>
            </a:r>
          </a:p>
          <a:p>
            <a:pPr marL="457200" lvl="1">
              <a:lnSpc>
                <a:spcPct val="120000"/>
              </a:lnSpc>
              <a:spcBef>
                <a:spcPts val="0"/>
              </a:spcBef>
            </a:pPr>
            <a:r>
              <a:rPr lang="en-US" sz="3500"/>
              <a:t>Maria Hawkins, MD</a:t>
            </a:r>
          </a:p>
          <a:p>
            <a:pPr marL="457200" lvl="1">
              <a:lnSpc>
                <a:spcPct val="120000"/>
              </a:lnSpc>
              <a:spcBef>
                <a:spcPts val="0"/>
              </a:spcBef>
            </a:pPr>
            <a:r>
              <a:rPr lang="en-US" sz="3500"/>
              <a:t>Michael Holtz, BS</a:t>
            </a:r>
          </a:p>
          <a:p>
            <a:pPr marL="457200" lvl="1">
              <a:lnSpc>
                <a:spcPct val="120000"/>
              </a:lnSpc>
              <a:spcBef>
                <a:spcPts val="0"/>
              </a:spcBef>
            </a:pPr>
            <a:r>
              <a:rPr lang="en-US" sz="3500"/>
              <a:t>Edward Kim, MD</a:t>
            </a:r>
          </a:p>
          <a:p>
            <a:pPr marL="457200" lvl="1">
              <a:lnSpc>
                <a:spcPct val="120000"/>
              </a:lnSpc>
              <a:spcBef>
                <a:spcPts val="0"/>
              </a:spcBef>
            </a:pPr>
            <a:r>
              <a:rPr lang="en-US" sz="3500"/>
              <a:t>Patrick Kelly, MD, PhD</a:t>
            </a:r>
          </a:p>
          <a:p>
            <a:pPr marL="457200" lvl="1">
              <a:lnSpc>
                <a:spcPct val="120000"/>
              </a:lnSpc>
              <a:spcBef>
                <a:spcPts val="0"/>
              </a:spcBef>
            </a:pPr>
            <a:endParaRPr lang="en-US" sz="3500"/>
          </a:p>
          <a:p>
            <a:pPr marL="457200" lvl="1">
              <a:lnSpc>
                <a:spcPct val="120000"/>
              </a:lnSpc>
              <a:spcBef>
                <a:spcPts val="0"/>
              </a:spcBef>
            </a:pPr>
            <a:endParaRPr lang="en-US" sz="3500"/>
          </a:p>
          <a:p>
            <a:pPr marL="573088" lvl="1">
              <a:lnSpc>
                <a:spcPct val="120000"/>
              </a:lnSpc>
              <a:spcBef>
                <a:spcPts val="0"/>
              </a:spcBef>
            </a:pPr>
            <a:r>
              <a:rPr lang="en-US" sz="3500"/>
              <a:t>Diane Ling, MD</a:t>
            </a:r>
          </a:p>
          <a:p>
            <a:pPr marL="573088" lvl="1">
              <a:lnSpc>
                <a:spcPct val="120000"/>
              </a:lnSpc>
              <a:spcBef>
                <a:spcPts val="0"/>
              </a:spcBef>
            </a:pPr>
            <a:r>
              <a:rPr lang="en-US" sz="3500"/>
              <a:t>Jeffrey Olsen, MD</a:t>
            </a:r>
          </a:p>
          <a:p>
            <a:pPr marL="573088" lvl="1">
              <a:lnSpc>
                <a:spcPct val="120000"/>
              </a:lnSpc>
              <a:spcBef>
                <a:spcPts val="0"/>
              </a:spcBef>
            </a:pPr>
            <a:r>
              <a:rPr lang="en-US" sz="3500"/>
              <a:t>Manisha Palta, MD</a:t>
            </a:r>
          </a:p>
          <a:p>
            <a:pPr marL="573088" lvl="1">
              <a:lnSpc>
                <a:spcPct val="120000"/>
              </a:lnSpc>
              <a:spcBef>
                <a:spcPts val="0"/>
              </a:spcBef>
            </a:pPr>
            <a:r>
              <a:rPr lang="en-US" sz="3500"/>
              <a:t>Ann Raldow, MD, MPH</a:t>
            </a:r>
          </a:p>
          <a:p>
            <a:pPr marL="573088" lvl="1">
              <a:lnSpc>
                <a:spcPct val="120000"/>
              </a:lnSpc>
              <a:spcBef>
                <a:spcPts val="0"/>
              </a:spcBef>
            </a:pPr>
            <a:r>
              <a:rPr lang="en-US" sz="3500"/>
              <a:t>Erika Ruiz-Garcia, MD, PhD</a:t>
            </a:r>
          </a:p>
          <a:p>
            <a:pPr marL="573088" lvl="1">
              <a:lnSpc>
                <a:spcPct val="120000"/>
              </a:lnSpc>
              <a:spcBef>
                <a:spcPts val="0"/>
              </a:spcBef>
            </a:pPr>
            <a:r>
              <a:rPr lang="en-US" sz="3500"/>
              <a:t>Arshin Sheybani, MD</a:t>
            </a:r>
          </a:p>
          <a:p>
            <a:pPr marL="573088" lvl="1">
              <a:lnSpc>
                <a:spcPct val="120000"/>
              </a:lnSpc>
              <a:spcBef>
                <a:spcPts val="0"/>
              </a:spcBef>
            </a:pPr>
            <a:r>
              <a:rPr lang="en-US" sz="3500"/>
              <a:t>Karyn Stitzenberg, MD, MPH</a:t>
            </a:r>
          </a:p>
        </p:txBody>
      </p:sp>
      <p:sp>
        <p:nvSpPr>
          <p:cNvPr id="5" name="TextBox 4">
            <a:extLst>
              <a:ext uri="{FF2B5EF4-FFF2-40B4-BE49-F238E27FC236}">
                <a16:creationId xmlns:a16="http://schemas.microsoft.com/office/drawing/2014/main" id="{21826811-C981-4FB7-AF17-20A50BEC5C6A}"/>
              </a:ext>
            </a:extLst>
          </p:cNvPr>
          <p:cNvSpPr txBox="1"/>
          <p:nvPr/>
        </p:nvSpPr>
        <p:spPr>
          <a:xfrm>
            <a:off x="676628" y="1429378"/>
            <a:ext cx="7886700" cy="1138773"/>
          </a:xfrm>
          <a:prstGeom prst="rect">
            <a:avLst/>
          </a:prstGeom>
          <a:noFill/>
        </p:spPr>
        <p:txBody>
          <a:bodyPr wrap="square" rtlCol="0">
            <a:spAutoFit/>
          </a:bodyPr>
          <a:lstStyle/>
          <a:p>
            <a:r>
              <a:rPr lang="en-US" sz="2400" b="1"/>
              <a:t>Chairs</a:t>
            </a:r>
          </a:p>
          <a:p>
            <a:pPr marL="461963" lvl="1" indent="-285750">
              <a:buFont typeface="Calibri" panose="020F0502020204030204" pitchFamily="34" charset="0"/>
              <a:buChar char="–"/>
            </a:pPr>
            <a:r>
              <a:rPr lang="en-US" sz="2200"/>
              <a:t>Prajnan Das, MD, MS, MPH</a:t>
            </a:r>
          </a:p>
          <a:p>
            <a:pPr marL="461963" lvl="1" indent="-285750">
              <a:buFont typeface="Calibri" panose="020F0502020204030204" pitchFamily="34" charset="0"/>
              <a:buChar char="–"/>
            </a:pPr>
            <a:r>
              <a:rPr lang="en-US" sz="2200"/>
              <a:t>Jennifer Wo, MD</a:t>
            </a:r>
          </a:p>
        </p:txBody>
      </p:sp>
    </p:spTree>
    <p:extLst>
      <p:ext uri="{BB962C8B-B14F-4D97-AF65-F5344CB8AC3E}">
        <p14:creationId xmlns:p14="http://schemas.microsoft.com/office/powerpoint/2010/main" val="610827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934100"/>
          </a:xfrm>
        </p:spPr>
        <p:txBody>
          <a:bodyPr/>
          <a:lstStyle/>
          <a:p>
            <a:r>
              <a:rPr lang="en-US" b="1">
                <a:solidFill>
                  <a:schemeClr val="tx2"/>
                </a:solidFill>
              </a:rPr>
              <a:t>Task Force Composition</a:t>
            </a:r>
          </a:p>
        </p:txBody>
      </p:sp>
      <p:sp>
        <p:nvSpPr>
          <p:cNvPr id="3" name="Content Placeholder 2"/>
          <p:cNvSpPr>
            <a:spLocks noGrp="1"/>
          </p:cNvSpPr>
          <p:nvPr>
            <p:ph idx="1"/>
          </p:nvPr>
        </p:nvSpPr>
        <p:spPr>
          <a:xfrm>
            <a:off x="628650" y="1542288"/>
            <a:ext cx="8040764" cy="4614645"/>
          </a:xfrm>
        </p:spPr>
        <p:txBody>
          <a:bodyPr lIns="91440" tIns="45720" rIns="91440" bIns="45720" anchor="t">
            <a:noAutofit/>
          </a:bodyPr>
          <a:lstStyle/>
          <a:p>
            <a:pPr>
              <a:defRPr/>
            </a:pPr>
            <a:r>
              <a:rPr lang="en-US" sz="2200"/>
              <a:t>Multidisciplinary team of academic and community-based radiation, medical and surgical oncologists; a radiation oncologist resident; and a member of the Guidelines Subcommittee</a:t>
            </a:r>
          </a:p>
          <a:p>
            <a:pPr>
              <a:defRPr/>
            </a:pPr>
            <a:endParaRPr lang="en-US" sz="2200"/>
          </a:p>
          <a:p>
            <a:pPr>
              <a:defRPr/>
            </a:pPr>
            <a:r>
              <a:rPr lang="en-US" sz="2200">
                <a:solidFill>
                  <a:schemeClr val="tx1"/>
                </a:solidFill>
              </a:rPr>
              <a:t>Related </a:t>
            </a:r>
            <a:r>
              <a:rPr lang="en-US" sz="2200"/>
              <a:t>society representatives</a:t>
            </a:r>
            <a:endParaRPr lang="en-US" sz="2200">
              <a:solidFill>
                <a:schemeClr val="tx1"/>
              </a:solidFill>
            </a:endParaRPr>
          </a:p>
          <a:p>
            <a:pPr lvl="1">
              <a:lnSpc>
                <a:spcPct val="120000"/>
              </a:lnSpc>
              <a:spcBef>
                <a:spcPts val="0"/>
              </a:spcBef>
              <a:defRPr/>
            </a:pPr>
            <a:r>
              <a:rPr lang="en-US" sz="2200"/>
              <a:t>American Society of Clinical Oncology (ASCO)</a:t>
            </a:r>
          </a:p>
          <a:p>
            <a:pPr lvl="1">
              <a:lnSpc>
                <a:spcPct val="120000"/>
              </a:lnSpc>
              <a:spcBef>
                <a:spcPts val="0"/>
              </a:spcBef>
              <a:defRPr/>
            </a:pPr>
            <a:r>
              <a:rPr lang="en-US" sz="2200"/>
              <a:t>Society of Surgical Oncology (SSO)</a:t>
            </a:r>
          </a:p>
          <a:p>
            <a:pPr marL="457200" lvl="1" indent="0">
              <a:lnSpc>
                <a:spcPct val="120000"/>
              </a:lnSpc>
              <a:spcBef>
                <a:spcPts val="0"/>
              </a:spcBef>
              <a:buNone/>
              <a:defRPr/>
            </a:pPr>
            <a:endParaRPr lang="en-US" sz="2200"/>
          </a:p>
          <a:p>
            <a:pPr>
              <a:defRPr/>
            </a:pPr>
            <a:r>
              <a:rPr lang="en-US" sz="2200">
                <a:solidFill>
                  <a:schemeClr val="tx1"/>
                </a:solidFill>
              </a:rPr>
              <a:t>Patient representative</a:t>
            </a:r>
          </a:p>
          <a:p>
            <a:pPr marL="0" indent="0">
              <a:buNone/>
              <a:defRPr/>
            </a:pPr>
            <a:endParaRPr lang="en-US" sz="2000"/>
          </a:p>
          <a:p>
            <a:pPr>
              <a:defRPr/>
            </a:pPr>
            <a:endParaRPr lang="en-US" altLang="en-US" sz="2200">
              <a:solidFill>
                <a:schemeClr val="tx1"/>
              </a:solidFill>
            </a:endParaRPr>
          </a:p>
        </p:txBody>
      </p:sp>
    </p:spTree>
    <p:extLst>
      <p:ext uri="{BB962C8B-B14F-4D97-AF65-F5344CB8AC3E}">
        <p14:creationId xmlns:p14="http://schemas.microsoft.com/office/powerpoint/2010/main" val="2068116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BF543-50D6-431F-8469-BDF58ADF9EAB}"/>
              </a:ext>
            </a:extLst>
          </p:cNvPr>
          <p:cNvSpPr>
            <a:spLocks noGrp="1"/>
          </p:cNvSpPr>
          <p:nvPr>
            <p:ph type="title"/>
          </p:nvPr>
        </p:nvSpPr>
        <p:spPr>
          <a:xfrm>
            <a:off x="457200" y="164328"/>
            <a:ext cx="8229600" cy="847349"/>
          </a:xfrm>
        </p:spPr>
        <p:txBody>
          <a:bodyPr/>
          <a:lstStyle/>
          <a:p>
            <a:r>
              <a:rPr lang="en-US" b="1">
                <a:solidFill>
                  <a:schemeClr val="tx2"/>
                </a:solidFill>
              </a:rPr>
              <a:t>Introduction to Guideline</a:t>
            </a:r>
          </a:p>
        </p:txBody>
      </p:sp>
      <p:sp>
        <p:nvSpPr>
          <p:cNvPr id="3" name="Content Placeholder 2">
            <a:extLst>
              <a:ext uri="{FF2B5EF4-FFF2-40B4-BE49-F238E27FC236}">
                <a16:creationId xmlns:a16="http://schemas.microsoft.com/office/drawing/2014/main" id="{3FA28232-354D-49C0-83E5-B82816998495}"/>
              </a:ext>
            </a:extLst>
          </p:cNvPr>
          <p:cNvSpPr>
            <a:spLocks noGrp="1"/>
          </p:cNvSpPr>
          <p:nvPr>
            <p:ph idx="1"/>
          </p:nvPr>
        </p:nvSpPr>
        <p:spPr>
          <a:xfrm>
            <a:off x="457200" y="1166018"/>
            <a:ext cx="8229600" cy="4525963"/>
          </a:xfrm>
        </p:spPr>
        <p:txBody>
          <a:bodyPr lIns="91440" tIns="45720" rIns="91440" bIns="45720" anchor="t"/>
          <a:lstStyle/>
          <a:p>
            <a:r>
              <a:rPr lang="en-US" sz="2200"/>
              <a:t>ASTRO’s first guideline focused update was developed to quickly incorporate new, practice changing data, modifying only the sections affected by the data. </a:t>
            </a:r>
          </a:p>
          <a:p>
            <a:r>
              <a:rPr lang="en-US" sz="2200"/>
              <a:t>KQs 1, 2 and 3 were updated. KQ4 from the 2020 guideline focused on treatment volumes, dose constraints and techniques, was not modified so those recommendations remain unchanged.</a:t>
            </a:r>
          </a:p>
          <a:p>
            <a:r>
              <a:rPr lang="en-US" sz="2200"/>
              <a:t>New prospective studies addressed include UNICANCER-PRODIGE 23, RAPIDO, OPRA and PROSPECT. </a:t>
            </a:r>
          </a:p>
          <a:p>
            <a:r>
              <a:rPr lang="en-US" sz="2200"/>
              <a:t>The focused update provides recommendations on total neoadjuvant therapy (TNT), optimal sequencing and regimens for TNT, selective omission of RT, and the role of RT for nonoperative management.</a:t>
            </a:r>
          </a:p>
          <a:p>
            <a:pPr marL="0" indent="0">
              <a:buNone/>
            </a:pPr>
            <a:endParaRPr lang="en-US" sz="2200"/>
          </a:p>
        </p:txBody>
      </p:sp>
    </p:spTree>
    <p:extLst>
      <p:ext uri="{BB962C8B-B14F-4D97-AF65-F5344CB8AC3E}">
        <p14:creationId xmlns:p14="http://schemas.microsoft.com/office/powerpoint/2010/main" val="305590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chemeClr val="tx2"/>
                </a:solidFill>
              </a:rPr>
              <a:t>Guideline Scope</a:t>
            </a:r>
          </a:p>
        </p:txBody>
      </p:sp>
      <p:sp>
        <p:nvSpPr>
          <p:cNvPr id="3" name="Content Placeholder 2"/>
          <p:cNvSpPr>
            <a:spLocks noGrp="1"/>
          </p:cNvSpPr>
          <p:nvPr>
            <p:ph idx="1"/>
          </p:nvPr>
        </p:nvSpPr>
        <p:spPr>
          <a:xfrm>
            <a:off x="457200" y="1417638"/>
            <a:ext cx="8229600" cy="4648200"/>
          </a:xfrm>
        </p:spPr>
        <p:txBody>
          <a:bodyPr>
            <a:normAutofit/>
          </a:bodyPr>
          <a:lstStyle/>
          <a:p>
            <a:pPr marL="0" indent="0" algn="ctr">
              <a:buNone/>
            </a:pPr>
            <a:r>
              <a:rPr lang="en-US" sz="2800">
                <a:solidFill>
                  <a:srgbClr val="000000"/>
                </a:solidFill>
              </a:rPr>
              <a:t>The guideline is focused on existing treatment paradigms for localized rectal adenocarcinoma. </a:t>
            </a:r>
            <a:r>
              <a:rPr lang="en-US" sz="2800">
                <a:latin typeface="Calibri" panose="020F0502020204030204" pitchFamily="34" charset="0"/>
                <a:ea typeface="Times New Roman" panose="02020603050405020304" pitchFamily="18" charset="0"/>
                <a:cs typeface="Times New Roman" panose="02020603050405020304" pitchFamily="18" charset="0"/>
              </a:rPr>
              <a:t>The key questions addressed (1) indications for neoadjuvant RT, (2) selection of neoadjuvant regimens, and (3) indications for consideration of a nonoperative management (NOM) or local excision approach after definitive/preoperative chemoradiation.</a:t>
            </a:r>
          </a:p>
          <a:p>
            <a:pPr marL="0" indent="0" algn="ctr">
              <a:buNone/>
            </a:pPr>
            <a:endParaRPr lang="en-US" sz="2400">
              <a:solidFill>
                <a:srgbClr val="000000"/>
              </a:solidFill>
            </a:endParaRPr>
          </a:p>
          <a:p>
            <a:pPr marL="0" indent="0" algn="ctr">
              <a:buNone/>
            </a:pPr>
            <a:endParaRPr lang="en-US" sz="2400">
              <a:solidFill>
                <a:srgbClr val="000000"/>
              </a:solidFill>
            </a:endParaRPr>
          </a:p>
          <a:p>
            <a:pPr marL="0" indent="0" algn="ctr">
              <a:buNone/>
            </a:pPr>
            <a:endParaRPr lang="en-US" sz="2400">
              <a:solidFill>
                <a:srgbClr val="000000"/>
              </a:solidFill>
            </a:endParaRPr>
          </a:p>
        </p:txBody>
      </p:sp>
    </p:spTree>
    <p:extLst>
      <p:ext uri="{BB962C8B-B14F-4D97-AF65-F5344CB8AC3E}">
        <p14:creationId xmlns:p14="http://schemas.microsoft.com/office/powerpoint/2010/main" val="165849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b="1">
                <a:solidFill>
                  <a:schemeClr val="tx2"/>
                </a:solidFill>
              </a:rPr>
              <a:t>Definitions</a:t>
            </a:r>
          </a:p>
        </p:txBody>
      </p:sp>
      <p:sp>
        <p:nvSpPr>
          <p:cNvPr id="3" name="Content Placeholder 2"/>
          <p:cNvSpPr>
            <a:spLocks noGrp="1"/>
          </p:cNvSpPr>
          <p:nvPr>
            <p:ph idx="1"/>
          </p:nvPr>
        </p:nvSpPr>
        <p:spPr>
          <a:xfrm>
            <a:off x="457200" y="1417638"/>
            <a:ext cx="8229600" cy="4525963"/>
          </a:xfrm>
        </p:spPr>
        <p:txBody>
          <a:bodyPr>
            <a:normAutofit/>
          </a:bodyPr>
          <a:lstStyle/>
          <a:p>
            <a:pPr marL="0" indent="0" algn="ctr">
              <a:buNone/>
            </a:pPr>
            <a:r>
              <a:rPr lang="en-US" altLang="en-US" sz="2800" b="1"/>
              <a:t>Conventional Fractionation</a:t>
            </a:r>
          </a:p>
          <a:p>
            <a:pPr marL="0" indent="0" algn="ctr">
              <a:buNone/>
            </a:pPr>
            <a:r>
              <a:rPr lang="en-US" altLang="en-US" sz="2800"/>
              <a:t>Fraction size 180-200 cGy</a:t>
            </a:r>
            <a:endParaRPr lang="en-US" altLang="en-US" sz="2800" b="1"/>
          </a:p>
          <a:p>
            <a:pPr marL="0" indent="0" algn="ctr">
              <a:buNone/>
            </a:pPr>
            <a:endParaRPr lang="en-US" altLang="en-US" sz="2800" b="1"/>
          </a:p>
          <a:p>
            <a:pPr marL="0" indent="0" algn="ctr">
              <a:buNone/>
            </a:pPr>
            <a:r>
              <a:rPr lang="en-US" altLang="en-US" sz="2800" b="1"/>
              <a:t>Short Course</a:t>
            </a:r>
          </a:p>
          <a:p>
            <a:pPr marL="0" indent="0" algn="ctr">
              <a:buNone/>
            </a:pPr>
            <a:r>
              <a:rPr lang="en-US" altLang="en-US" sz="2800"/>
              <a:t>Fraction size 500 cGy</a:t>
            </a:r>
          </a:p>
          <a:p>
            <a:pPr marL="0" indent="0" algn="ctr">
              <a:buNone/>
            </a:pPr>
            <a:endParaRPr lang="en-US" altLang="en-US" sz="2800">
              <a:highlight>
                <a:srgbClr val="FFFF00"/>
              </a:highlight>
            </a:endParaRPr>
          </a:p>
        </p:txBody>
      </p:sp>
    </p:spTree>
    <p:extLst>
      <p:ext uri="{BB962C8B-B14F-4D97-AF65-F5344CB8AC3E}">
        <p14:creationId xmlns:p14="http://schemas.microsoft.com/office/powerpoint/2010/main" val="47020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35018"/>
            <a:ext cx="7886700" cy="857726"/>
          </a:xfrm>
        </p:spPr>
        <p:txBody>
          <a:bodyPr/>
          <a:lstStyle/>
          <a:p>
            <a:r>
              <a:rPr lang="en-US" b="1">
                <a:solidFill>
                  <a:schemeClr val="tx2"/>
                </a:solidFill>
              </a:rPr>
              <a:t>Systematic Review</a:t>
            </a:r>
          </a:p>
        </p:txBody>
      </p:sp>
      <p:sp>
        <p:nvSpPr>
          <p:cNvPr id="3" name="Content Placeholder 2"/>
          <p:cNvSpPr>
            <a:spLocks noGrp="1"/>
          </p:cNvSpPr>
          <p:nvPr>
            <p:ph idx="1"/>
          </p:nvPr>
        </p:nvSpPr>
        <p:spPr>
          <a:xfrm>
            <a:off x="322421" y="1392829"/>
            <a:ext cx="8499157" cy="3941171"/>
          </a:xfrm>
        </p:spPr>
        <p:txBody>
          <a:bodyPr lIns="0" tIns="0" rIns="0" bIns="0" anchor="t">
            <a:noAutofit/>
          </a:bodyPr>
          <a:lstStyle/>
          <a:p>
            <a:pPr>
              <a:spcBef>
                <a:spcPts val="225"/>
              </a:spcBef>
            </a:pPr>
            <a:r>
              <a:rPr lang="en-US" altLang="en-US" sz="2200"/>
              <a:t>Ovid MEDLINE® search dates: Updated search April 2019 – October 2023 but RCTs from the 2020 guideline were also included.</a:t>
            </a:r>
            <a:endParaRPr lang="en-US" altLang="en-US" sz="2200">
              <a:ea typeface="Calibri"/>
              <a:cs typeface="Calibri"/>
            </a:endParaRPr>
          </a:p>
          <a:p>
            <a:pPr>
              <a:spcBef>
                <a:spcPts val="225"/>
              </a:spcBef>
              <a:spcAft>
                <a:spcPts val="225"/>
              </a:spcAft>
            </a:pPr>
            <a:r>
              <a:rPr lang="en-US" altLang="en-US" sz="2200" b="1"/>
              <a:t>Outcomes</a:t>
            </a:r>
            <a:r>
              <a:rPr lang="en-US" altLang="en-US" sz="2200"/>
              <a:t>: </a:t>
            </a:r>
            <a:r>
              <a:rPr lang="en-US" sz="2200">
                <a:effectLst/>
                <a:latin typeface="Calibri"/>
                <a:ea typeface="Times New Roman" panose="02020603050405020304" pitchFamily="18" charset="0"/>
                <a:cs typeface="Times New Roman"/>
              </a:rPr>
              <a:t>Overall survival, local control, disease-free survival</a:t>
            </a:r>
            <a:r>
              <a:rPr lang="en-US" sz="2200">
                <a:latin typeface="Calibri"/>
                <a:ea typeface="Times New Roman" panose="02020603050405020304" pitchFamily="18" charset="0"/>
                <a:cs typeface="Times New Roman"/>
              </a:rPr>
              <a:t>.</a:t>
            </a:r>
            <a:endParaRPr lang="en-US" altLang="en-US" sz="2200">
              <a:highlight>
                <a:srgbClr val="FFFF00"/>
              </a:highlight>
              <a:latin typeface="Calibri"/>
              <a:cs typeface="Times New Roman"/>
            </a:endParaRPr>
          </a:p>
          <a:p>
            <a:pPr>
              <a:spcBef>
                <a:spcPts val="225"/>
              </a:spcBef>
              <a:spcAft>
                <a:spcPts val="225"/>
              </a:spcAft>
            </a:pPr>
            <a:r>
              <a:rPr lang="en-US" altLang="en-US" sz="2200" b="1"/>
              <a:t>Inclusions</a:t>
            </a:r>
            <a:r>
              <a:rPr lang="en-US" altLang="en-US" sz="2200"/>
              <a:t>: </a:t>
            </a:r>
            <a:r>
              <a:rPr lang="en-US" sz="2200"/>
              <a:t>Adults age ≥18 years with pathologically confirmed rectal cancer. </a:t>
            </a:r>
          </a:p>
          <a:p>
            <a:pPr>
              <a:spcBef>
                <a:spcPts val="225"/>
              </a:spcBef>
              <a:spcAft>
                <a:spcPts val="225"/>
              </a:spcAft>
            </a:pPr>
            <a:r>
              <a:rPr lang="en-US" altLang="en-US" sz="2200" b="1"/>
              <a:t>Exclusions</a:t>
            </a:r>
            <a:r>
              <a:rPr lang="en-US" altLang="en-US" sz="2200"/>
              <a:t>: </a:t>
            </a:r>
            <a:r>
              <a:rPr lang="en-US" sz="2200"/>
              <a:t>Patients with operable rectal cancer receiving wide local excision alone, metastatic disease, or recurrent disease.</a:t>
            </a:r>
          </a:p>
          <a:p>
            <a:pPr>
              <a:spcBef>
                <a:spcPts val="225"/>
              </a:spcBef>
            </a:pPr>
            <a:r>
              <a:rPr lang="en-US" altLang="en-US" sz="2200"/>
              <a:t>841 studies identified </a:t>
            </a:r>
            <a:r>
              <a:rPr lang="en-US" altLang="en-US" sz="2200">
                <a:sym typeface="Wingdings" panose="05000000000000000000" pitchFamily="2" charset="2"/>
              </a:rPr>
              <a:t></a:t>
            </a:r>
            <a:r>
              <a:rPr lang="en-US" altLang="en-US" sz="2200"/>
              <a:t> 97 full-text articles reviewed </a:t>
            </a:r>
            <a:r>
              <a:rPr lang="en-US" altLang="en-US" sz="2200">
                <a:sym typeface="Wingdings" panose="05000000000000000000" pitchFamily="2" charset="2"/>
              </a:rPr>
              <a:t> 61 articles included and abstracted into evidence tables.</a:t>
            </a:r>
          </a:p>
          <a:p>
            <a:pPr>
              <a:spcBef>
                <a:spcPts val="225"/>
              </a:spcBef>
            </a:pPr>
            <a:r>
              <a:rPr lang="en-US" sz="2200">
                <a:effectLst/>
                <a:latin typeface="Calibri" panose="020F0502020204030204" pitchFamily="34" charset="0"/>
                <a:ea typeface="Calibri" panose="020F0502020204030204" pitchFamily="34" charset="0"/>
                <a:cs typeface="Times New Roman" panose="02020603050405020304" pitchFamily="18" charset="0"/>
              </a:rPr>
              <a:t>Allowable publication types included prospective clinical trials, RCTs, and meta-analyses</a:t>
            </a:r>
            <a:r>
              <a:rPr lang="en-US" sz="2200">
                <a:effectLst/>
                <a:latin typeface="Calibri" panose="020F0502020204030204" pitchFamily="34" charset="0"/>
                <a:ea typeface="Times New Roman" panose="02020603050405020304" pitchFamily="18" charset="0"/>
                <a:cs typeface="Times New Roman" panose="02020603050405020304" pitchFamily="18" charset="0"/>
              </a:rPr>
              <a:t> (of </a:t>
            </a:r>
            <a:r>
              <a:rPr lang="en-US" sz="2200">
                <a:effectLst/>
                <a:latin typeface="Calibri" panose="020F0502020204030204" pitchFamily="34" charset="0"/>
                <a:ea typeface="Calibri" panose="020F0502020204030204" pitchFamily="34" charset="0"/>
                <a:cs typeface="Times New Roman" panose="02020603050405020304" pitchFamily="18" charset="0"/>
              </a:rPr>
              <a:t>RCTs and prospective studies only). Trial size required was ≥50 patients for prospective studies or ≥10 for prospective studies with biomarker-selected patients. </a:t>
            </a:r>
            <a:endParaRPr lang="en-US" altLang="en-US" sz="2200"/>
          </a:p>
        </p:txBody>
      </p:sp>
    </p:spTree>
    <p:extLst>
      <p:ext uri="{BB962C8B-B14F-4D97-AF65-F5344CB8AC3E}">
        <p14:creationId xmlns:p14="http://schemas.microsoft.com/office/powerpoint/2010/main" val="1670090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A7C99-5C4D-4D62-B58A-88759AA8CBC6}"/>
              </a:ext>
            </a:extLst>
          </p:cNvPr>
          <p:cNvSpPr>
            <a:spLocks noGrp="1"/>
          </p:cNvSpPr>
          <p:nvPr>
            <p:ph type="title"/>
          </p:nvPr>
        </p:nvSpPr>
        <p:spPr>
          <a:xfrm>
            <a:off x="457200" y="97085"/>
            <a:ext cx="8229600" cy="1143000"/>
          </a:xfrm>
        </p:spPr>
        <p:txBody>
          <a:bodyPr/>
          <a:lstStyle/>
          <a:p>
            <a:r>
              <a:rPr lang="en-US" sz="4000" b="1">
                <a:solidFill>
                  <a:schemeClr val="tx2"/>
                </a:solidFill>
              </a:rPr>
              <a:t>Rating Strength of Recommendation</a:t>
            </a:r>
          </a:p>
        </p:txBody>
      </p:sp>
      <p:graphicFrame>
        <p:nvGraphicFramePr>
          <p:cNvPr id="4" name="Content Placeholder 3">
            <a:extLst>
              <a:ext uri="{FF2B5EF4-FFF2-40B4-BE49-F238E27FC236}">
                <a16:creationId xmlns:a16="http://schemas.microsoft.com/office/drawing/2014/main" id="{5B3EC7E7-C94A-41F7-BB55-EB0007DC9223}"/>
              </a:ext>
            </a:extLst>
          </p:cNvPr>
          <p:cNvGraphicFramePr>
            <a:graphicFrameLocks noGrp="1"/>
          </p:cNvGraphicFramePr>
          <p:nvPr>
            <p:ph idx="1"/>
            <p:extLst>
              <p:ext uri="{D42A27DB-BD31-4B8C-83A1-F6EECF244321}">
                <p14:modId xmlns:p14="http://schemas.microsoft.com/office/powerpoint/2010/main" val="2848090403"/>
              </p:ext>
            </p:extLst>
          </p:nvPr>
        </p:nvGraphicFramePr>
        <p:xfrm>
          <a:off x="457200" y="809752"/>
          <a:ext cx="8229599" cy="4734443"/>
        </p:xfrm>
        <a:graphic>
          <a:graphicData uri="http://schemas.openxmlformats.org/drawingml/2006/table">
            <a:tbl>
              <a:tblPr firstRow="1" firstCol="1" bandRow="1"/>
              <a:tblGrid>
                <a:gridCol w="1447800">
                  <a:extLst>
                    <a:ext uri="{9D8B030D-6E8A-4147-A177-3AD203B41FA5}">
                      <a16:colId xmlns:a16="http://schemas.microsoft.com/office/drawing/2014/main" val="2002865223"/>
                    </a:ext>
                  </a:extLst>
                </a:gridCol>
                <a:gridCol w="3810000">
                  <a:extLst>
                    <a:ext uri="{9D8B030D-6E8A-4147-A177-3AD203B41FA5}">
                      <a16:colId xmlns:a16="http://schemas.microsoft.com/office/drawing/2014/main" val="653432284"/>
                    </a:ext>
                  </a:extLst>
                </a:gridCol>
                <a:gridCol w="1600200">
                  <a:extLst>
                    <a:ext uri="{9D8B030D-6E8A-4147-A177-3AD203B41FA5}">
                      <a16:colId xmlns:a16="http://schemas.microsoft.com/office/drawing/2014/main" val="1948342380"/>
                    </a:ext>
                  </a:extLst>
                </a:gridCol>
                <a:gridCol w="1371599">
                  <a:extLst>
                    <a:ext uri="{9D8B030D-6E8A-4147-A177-3AD203B41FA5}">
                      <a16:colId xmlns:a16="http://schemas.microsoft.com/office/drawing/2014/main" val="3297565004"/>
                    </a:ext>
                  </a:extLst>
                </a:gridCol>
              </a:tblGrid>
              <a:tr h="1076099">
                <a:tc gridSpan="4">
                  <a:txBody>
                    <a:bodyPr/>
                    <a:lstStyle/>
                    <a:p>
                      <a:pPr marL="0" marR="0" algn="l">
                        <a:lnSpc>
                          <a:spcPct val="100000"/>
                        </a:lnSpc>
                        <a:spcBef>
                          <a:spcPts val="0"/>
                        </a:spcBef>
                        <a:spcAft>
                          <a:spcPts val="0"/>
                        </a:spcAft>
                      </a:pPr>
                      <a:r>
                        <a:rPr lang="en-US" sz="1400">
                          <a:effectLst/>
                          <a:latin typeface="Calibri"/>
                          <a:ea typeface="Calibri"/>
                          <a:cs typeface="Times New Roman"/>
                        </a:rPr>
                        <a:t>ASTRO’s recommendations are based on evaluation of multiple factors including the quality of evidence (</a:t>
                      </a:r>
                      <a:r>
                        <a:rPr lang="en-US" sz="1400" err="1">
                          <a:effectLst/>
                          <a:latin typeface="Calibri"/>
                          <a:ea typeface="Calibri"/>
                          <a:cs typeface="Times New Roman"/>
                        </a:rPr>
                        <a:t>QoE</a:t>
                      </a:r>
                      <a:r>
                        <a:rPr lang="en-US" sz="1400">
                          <a:effectLst/>
                          <a:latin typeface="Calibri"/>
                          <a:ea typeface="Calibri"/>
                          <a:cs typeface="Times New Roman"/>
                        </a:rPr>
                        <a:t>) and panel consensus, which, among other considerations, inform the strength of recommendation. </a:t>
                      </a:r>
                      <a:r>
                        <a:rPr lang="en-US" sz="1400" err="1">
                          <a:effectLst/>
                          <a:latin typeface="Calibri"/>
                          <a:ea typeface="Calibri"/>
                          <a:cs typeface="Times New Roman"/>
                        </a:rPr>
                        <a:t>QoE</a:t>
                      </a:r>
                      <a:r>
                        <a:rPr lang="en-US" sz="1400">
                          <a:effectLst/>
                          <a:latin typeface="Calibri"/>
                          <a:ea typeface="Calibri"/>
                          <a:cs typeface="Times New Roman"/>
                        </a:rPr>
                        <a:t> is based on the </a:t>
                      </a:r>
                      <a:r>
                        <a:rPr lang="en-US" sz="1400" b="1">
                          <a:effectLst/>
                          <a:latin typeface="Calibri"/>
                          <a:ea typeface="Calibri"/>
                          <a:cs typeface="Times New Roman"/>
                        </a:rPr>
                        <a:t>body of evidence</a:t>
                      </a:r>
                      <a:r>
                        <a:rPr lang="en-US" sz="1400">
                          <a:effectLst/>
                          <a:latin typeface="Calibri"/>
                          <a:ea typeface="Calibri"/>
                          <a:cs typeface="Times New Roman"/>
                        </a:rPr>
                        <a:t> available for a particular key question and includes consideration of number of studies, study design, adequacy of sample sizes, consistency of findings across studies, and generalizability of samples, settings and treatments.</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5583342"/>
                  </a:ext>
                </a:extLst>
              </a:tr>
              <a:tr h="478164">
                <a:tc>
                  <a:txBody>
                    <a:bodyPr/>
                    <a:lstStyle/>
                    <a:p>
                      <a:pPr marL="0" marR="0" algn="ctr">
                        <a:lnSpc>
                          <a:spcPct val="100000"/>
                        </a:lnSpc>
                        <a:spcBef>
                          <a:spcPts val="0"/>
                        </a:spcBef>
                        <a:spcAft>
                          <a:spcPts val="0"/>
                        </a:spcAft>
                      </a:pPr>
                      <a:r>
                        <a:rPr lang="en-US" sz="1300" b="1">
                          <a:effectLst/>
                          <a:latin typeface="Calibri"/>
                          <a:ea typeface="Calibri"/>
                          <a:cs typeface="Times New Roman"/>
                        </a:rPr>
                        <a:t>Strength of Recommendation</a:t>
                      </a:r>
                      <a:endParaRPr lang="en-US" sz="1300">
                        <a:effectLst/>
                        <a:latin typeface="Calibri"/>
                        <a:ea typeface="Calibri"/>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300" b="1">
                          <a:effectLst/>
                          <a:latin typeface="Calibri"/>
                          <a:ea typeface="Calibri"/>
                          <a:cs typeface="Times New Roman"/>
                        </a:rPr>
                        <a:t>Definition</a:t>
                      </a:r>
                      <a:endParaRPr lang="en-US" sz="1300">
                        <a:effectLst/>
                        <a:latin typeface="Calibri"/>
                        <a:ea typeface="Calibri"/>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300" b="1">
                          <a:effectLst/>
                          <a:latin typeface="Calibri"/>
                          <a:ea typeface="Calibri"/>
                          <a:cs typeface="Times New Roman"/>
                        </a:rPr>
                        <a:t>Overall </a:t>
                      </a:r>
                      <a:r>
                        <a:rPr lang="en-US" sz="1300" b="1" err="1">
                          <a:effectLst/>
                          <a:latin typeface="Calibri"/>
                          <a:ea typeface="Calibri"/>
                          <a:cs typeface="Times New Roman"/>
                        </a:rPr>
                        <a:t>QoE</a:t>
                      </a:r>
                      <a:r>
                        <a:rPr lang="en-US" sz="1300" b="1">
                          <a:effectLst/>
                          <a:latin typeface="Calibri"/>
                          <a:ea typeface="Calibri"/>
                          <a:cs typeface="Times New Roman"/>
                        </a:rPr>
                        <a:t> </a:t>
                      </a:r>
                      <a:endParaRPr lang="en-US" sz="1300">
                        <a:effectLst/>
                        <a:latin typeface="Calibri"/>
                        <a:ea typeface="Calibri"/>
                        <a:cs typeface="Times New Roman"/>
                      </a:endParaRPr>
                    </a:p>
                    <a:p>
                      <a:pPr marL="0" marR="0" algn="ctr">
                        <a:lnSpc>
                          <a:spcPct val="100000"/>
                        </a:lnSpc>
                        <a:spcBef>
                          <a:spcPts val="0"/>
                        </a:spcBef>
                        <a:spcAft>
                          <a:spcPts val="0"/>
                        </a:spcAft>
                      </a:pPr>
                      <a:r>
                        <a:rPr lang="en-US" sz="1300" b="1">
                          <a:effectLst/>
                          <a:latin typeface="Calibri"/>
                          <a:ea typeface="Calibri"/>
                          <a:cs typeface="Times New Roman"/>
                        </a:rPr>
                        <a:t>Grade</a:t>
                      </a:r>
                      <a:endParaRPr lang="en-US" sz="1300">
                        <a:effectLst/>
                        <a:latin typeface="Calibri"/>
                        <a:ea typeface="Calibri"/>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300" b="1">
                          <a:effectLst/>
                          <a:latin typeface="Calibri"/>
                          <a:ea typeface="Calibri"/>
                          <a:cs typeface="Times New Roman"/>
                        </a:rPr>
                        <a:t>Recommendation Wording</a:t>
                      </a:r>
                      <a:endParaRPr lang="en-US" sz="1300">
                        <a:effectLst/>
                        <a:latin typeface="Calibri"/>
                        <a:ea typeface="Calibri"/>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603072609"/>
                  </a:ext>
                </a:extLst>
              </a:tr>
              <a:tr h="969793">
                <a:tc>
                  <a:txBody>
                    <a:bodyPr/>
                    <a:lstStyle/>
                    <a:p>
                      <a:pPr marL="0" marR="0" algn="ctr">
                        <a:lnSpc>
                          <a:spcPct val="115000"/>
                        </a:lnSpc>
                        <a:spcBef>
                          <a:spcPts val="0"/>
                        </a:spcBef>
                        <a:spcAft>
                          <a:spcPts val="0"/>
                        </a:spcAft>
                      </a:pPr>
                      <a:r>
                        <a:rPr lang="en-US" sz="1400">
                          <a:effectLst/>
                          <a:latin typeface="Calibri"/>
                          <a:ea typeface="Calibri"/>
                          <a:cs typeface="Times New Roman"/>
                        </a:rPr>
                        <a:t>Strong</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a:ea typeface="Calibri"/>
                          <a:cs typeface="Times New Roman"/>
                        </a:rPr>
                        <a:t>Benefits clearly outweigh risks and burden, or risks and burden clearly outweigh benefits.</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a:ea typeface="Calibri"/>
                          <a:cs typeface="Times New Roman"/>
                        </a:rPr>
                        <a:t>All or almost all informed people would make the recommended choice.</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a:ea typeface="Calibri"/>
                          <a:cs typeface="Times New Roman"/>
                        </a:rPr>
                        <a:t>Any</a:t>
                      </a:r>
                    </a:p>
                    <a:p>
                      <a:pPr marL="0" marR="0" algn="ctr">
                        <a:lnSpc>
                          <a:spcPct val="115000"/>
                        </a:lnSpc>
                        <a:spcBef>
                          <a:spcPts val="0"/>
                        </a:spcBef>
                        <a:spcAft>
                          <a:spcPts val="0"/>
                        </a:spcAft>
                      </a:pPr>
                      <a:r>
                        <a:rPr lang="en-US" sz="1400">
                          <a:effectLst/>
                          <a:latin typeface="Calibri"/>
                          <a:ea typeface="Calibri"/>
                          <a:cs typeface="Times New Roman"/>
                        </a:rPr>
                        <a:t>(usually high, moderate, or expert opinion)</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a:ea typeface="Calibri"/>
                          <a:cs typeface="Times New Roman"/>
                        </a:rPr>
                        <a:t>“Recommend/ Should”</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3700086"/>
                  </a:ext>
                </a:extLst>
              </a:tr>
              <a:tr h="2188103">
                <a:tc>
                  <a:txBody>
                    <a:bodyPr/>
                    <a:lstStyle/>
                    <a:p>
                      <a:pPr marL="0" marR="0" algn="ctr">
                        <a:lnSpc>
                          <a:spcPct val="115000"/>
                        </a:lnSpc>
                        <a:spcBef>
                          <a:spcPts val="0"/>
                        </a:spcBef>
                        <a:spcAft>
                          <a:spcPts val="0"/>
                        </a:spcAft>
                      </a:pPr>
                      <a:r>
                        <a:rPr lang="en-US" sz="1400">
                          <a:effectLst/>
                          <a:latin typeface="Calibri"/>
                          <a:ea typeface="Calibri"/>
                          <a:cs typeface="Times New Roman"/>
                        </a:rPr>
                        <a:t>Conditional</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panose="020F0502020204030204" pitchFamily="34" charset="0"/>
                          <a:ea typeface="Calibri" panose="020F0502020204030204" pitchFamily="34" charset="0"/>
                          <a:cs typeface="Times New Roman" panose="02020603050405020304" pitchFamily="18" charset="0"/>
                        </a:rPr>
                        <a:t>Benefits are finely balanced with risks and burden, or appreciable uncertainty exists about the magnitude of benefits and risks. </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panose="020F0502020204030204" pitchFamily="34" charset="0"/>
                          <a:ea typeface="Calibri" panose="020F0502020204030204" pitchFamily="34" charset="0"/>
                          <a:cs typeface="Times New Roman" panose="02020603050405020304" pitchFamily="18" charset="0"/>
                        </a:rPr>
                        <a:t>Most informed people would choose the recommended course of action, but a substantial number would not.</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a:effectLst/>
                          <a:latin typeface="Calibri" panose="020F0502020204030204" pitchFamily="34" charset="0"/>
                          <a:ea typeface="Calibri" panose="020F0502020204030204" pitchFamily="34" charset="0"/>
                          <a:cs typeface="Times New Roman" panose="02020603050405020304" pitchFamily="18" charset="0"/>
                        </a:rPr>
                        <a:t>A shared decision-making approach regarding patient values and preferences is particularly important.</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a:ea typeface="Calibri"/>
                          <a:cs typeface="Times New Roman"/>
                        </a:rPr>
                        <a:t>Any</a:t>
                      </a:r>
                    </a:p>
                    <a:p>
                      <a:pPr marL="0" marR="0" algn="ctr">
                        <a:lnSpc>
                          <a:spcPct val="115000"/>
                        </a:lnSpc>
                        <a:spcBef>
                          <a:spcPts val="0"/>
                        </a:spcBef>
                        <a:spcAft>
                          <a:spcPts val="0"/>
                        </a:spcAft>
                      </a:pPr>
                      <a:r>
                        <a:rPr lang="en-US" sz="1400">
                          <a:effectLst/>
                          <a:latin typeface="Calibri"/>
                          <a:ea typeface="Calibri"/>
                          <a:cs typeface="Times New Roman"/>
                        </a:rPr>
                        <a:t>(usually moderate, low, or expert opinion)</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“Conditionally Recommend”</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736203720"/>
                  </a:ext>
                </a:extLst>
              </a:tr>
            </a:tbl>
          </a:graphicData>
        </a:graphic>
      </p:graphicFrame>
      <p:sp>
        <p:nvSpPr>
          <p:cNvPr id="5" name="TextBox 4">
            <a:extLst>
              <a:ext uri="{FF2B5EF4-FFF2-40B4-BE49-F238E27FC236}">
                <a16:creationId xmlns:a16="http://schemas.microsoft.com/office/drawing/2014/main" id="{FA6A2946-110F-4DBC-A1F8-59072CD004B8}"/>
              </a:ext>
            </a:extLst>
          </p:cNvPr>
          <p:cNvSpPr txBox="1"/>
          <p:nvPr/>
        </p:nvSpPr>
        <p:spPr>
          <a:xfrm>
            <a:off x="279647" y="5586583"/>
            <a:ext cx="8296182" cy="461665"/>
          </a:xfrm>
          <a:prstGeom prst="rect">
            <a:avLst/>
          </a:prstGeom>
          <a:noFill/>
        </p:spPr>
        <p:txBody>
          <a:bodyPr wrap="square">
            <a:spAutoFit/>
          </a:bodyPr>
          <a:lstStyle/>
          <a:p>
            <a:r>
              <a:rPr lang="en-US" sz="1200" b="1"/>
              <a:t>ASTRO Methodology Manual: </a:t>
            </a:r>
            <a:r>
              <a:rPr lang="en-US" sz="1200">
                <a:hlinkClick r:id="rId2">
                  <a:extLst>
                    <a:ext uri="{A12FA001-AC4F-418D-AE19-62706E023703}">
                      <ahyp:hlinkClr xmlns:ahyp="http://schemas.microsoft.com/office/drawing/2018/hyperlinkcolor" val="tx"/>
                    </a:ext>
                  </a:extLst>
                </a:hlinkClick>
              </a:rPr>
              <a:t>https://www.astro.org/ASTRO/media/ASTRO/Patient%20Care%20and%20Research/PDFs/ASTRO_GuidelineMethodology.pdf</a:t>
            </a:r>
            <a:r>
              <a:rPr lang="en-US" sz="1200"/>
              <a:t> </a:t>
            </a:r>
          </a:p>
        </p:txBody>
      </p:sp>
    </p:spTree>
    <p:extLst>
      <p:ext uri="{BB962C8B-B14F-4D97-AF65-F5344CB8AC3E}">
        <p14:creationId xmlns:p14="http://schemas.microsoft.com/office/powerpoint/2010/main" val="4005368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FCBBCE91B2F746A60A637FC75E60D4" ma:contentTypeVersion="18" ma:contentTypeDescription="Create a new document." ma:contentTypeScope="" ma:versionID="a8c8715c3add40b72abf52bc55762b72">
  <xsd:schema xmlns:xsd="http://www.w3.org/2001/XMLSchema" xmlns:xs="http://www.w3.org/2001/XMLSchema" xmlns:p="http://schemas.microsoft.com/office/2006/metadata/properties" xmlns:ns2="c9226f5d-1c72-4bc5-a8fe-71717eca57f2" xmlns:ns3="579f5eea-5841-42bc-b2cf-22e16a85a1d4" targetNamespace="http://schemas.microsoft.com/office/2006/metadata/properties" ma:root="true" ma:fieldsID="b58ad352d6cb2ddb17a52ccce4bd2b86" ns2:_="" ns3:_="">
    <xsd:import namespace="c9226f5d-1c72-4bc5-a8fe-71717eca57f2"/>
    <xsd:import namespace="579f5eea-5841-42bc-b2cf-22e16a85a1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226f5d-1c72-4bc5-a8fe-71717eca57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d61e26d-7d18-4a9e-9f9c-afcdcfd5d8f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9f5eea-5841-42bc-b2cf-22e16a85a1d4"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8792c8-bb1f-4cb9-8f43-97d65445eda4}" ma:internalName="TaxCatchAll" ma:showField="CatchAllData" ma:web="579f5eea-5841-42bc-b2cf-22e16a85a1d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79f5eea-5841-42bc-b2cf-22e16a85a1d4" xsi:nil="true"/>
    <lcf76f155ced4ddcb4097134ff3c332f xmlns="c9226f5d-1c72-4bc5-a8fe-71717eca57f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B7140A9-C216-46A8-8F9F-D5302784D6F5}">
  <ds:schemaRefs>
    <ds:schemaRef ds:uri="579f5eea-5841-42bc-b2cf-22e16a85a1d4"/>
    <ds:schemaRef ds:uri="c9226f5d-1c72-4bc5-a8fe-71717eca57f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E6B1473-15DD-44CF-9D44-F49D967B5BB0}">
  <ds:schemaRefs>
    <ds:schemaRef ds:uri="http://schemas.microsoft.com/sharepoint/v3/contenttype/forms"/>
  </ds:schemaRefs>
</ds:datastoreItem>
</file>

<file path=customXml/itemProps3.xml><?xml version="1.0" encoding="utf-8"?>
<ds:datastoreItem xmlns:ds="http://schemas.openxmlformats.org/officeDocument/2006/customXml" ds:itemID="{C5698A5C-8749-42E2-AA6D-1D9BF5C8B329}">
  <ds:schemaRefs>
    <ds:schemaRef ds:uri="579f5eea-5841-42bc-b2cf-22e16a85a1d4"/>
    <ds:schemaRef ds:uri="c9226f5d-1c72-4bc5-a8fe-71717eca57f2"/>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Endometrial GL Slide Set 07.22.22</Template>
  <TotalTime>0</TotalTime>
  <Words>2953</Words>
  <Application>Microsoft Office PowerPoint</Application>
  <PresentationFormat>On-screen Show (4:3)</PresentationFormat>
  <Paragraphs>279</Paragraphs>
  <Slides>26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Symbol</vt:lpstr>
      <vt:lpstr>Times New Roman</vt:lpstr>
      <vt:lpstr>Wingdings</vt:lpstr>
      <vt:lpstr>Office Theme</vt:lpstr>
      <vt:lpstr>Radiation Therapy for Rectal Cancer: An ASTRO Clinical Practice Guideline Focused Update  Developed in collaboration with the American Society of Clinical Oncology and the Society of Surgical Oncology  Endorsed by the European Society for Radiotherapy and Oncology, the Royal Australian and New Zealand College of Radiologists,  and the Society of Surgical Oncology</vt:lpstr>
      <vt:lpstr>Citation</vt:lpstr>
      <vt:lpstr>Guideline Task Force</vt:lpstr>
      <vt:lpstr>Task Force Composition</vt:lpstr>
      <vt:lpstr>Introduction to Guideline</vt:lpstr>
      <vt:lpstr>Guideline Scope</vt:lpstr>
      <vt:lpstr>Definitions</vt:lpstr>
      <vt:lpstr>Systematic Review</vt:lpstr>
      <vt:lpstr>Rating Strength of Recommendation</vt:lpstr>
      <vt:lpstr>Rating Quality of Evidence</vt:lpstr>
      <vt:lpstr>Consensus Methodology</vt:lpstr>
      <vt:lpstr>KQ 1:What are the indications for neoadjuvant RT for operable rectal cancer? </vt:lpstr>
      <vt:lpstr>KQ 1: Indications for Neoadjuvant RT   </vt:lpstr>
      <vt:lpstr>KQ 1: Indications for Neoadjuvant RT   </vt:lpstr>
      <vt:lpstr>KQ 1: Indications for Neoadjuvant RT   </vt:lpstr>
      <vt:lpstr>KQ 2: What neoadjuvant regimens are appropriate for patients with operable rectal cancer?</vt:lpstr>
      <vt:lpstr>KQ 2: Appropriate Neoadjuvant Regimens for Operable Rectal Cancer</vt:lpstr>
      <vt:lpstr>KQ 2: Appropriate Neoadjuvant Regimens for Operable Rectal Cancer</vt:lpstr>
      <vt:lpstr>KQ 2: Appropriate Neoadjuvant Regimens for Operable Rectal Cancer</vt:lpstr>
      <vt:lpstr>KQ 2: Appropriate Neoadjuvant Regimens for Operable Rectal Cancer</vt:lpstr>
      <vt:lpstr>KQ 3: What are the appropriate indications and considerations of a nonoperative management (NOM) (active surveillance) or local excision approach after definitive/preoperative chemoradiation?</vt:lpstr>
      <vt:lpstr>KQ 3: Indications for NOM or Local Excision after Chemoradiation</vt:lpstr>
      <vt:lpstr>KQ 3: Indications for NOM or Local Excision after Chemoradiation</vt:lpstr>
      <vt:lpstr>KQ 3: Indications for NOM or Local Excision after Chemoradiation</vt:lpstr>
      <vt:lpstr>KQ 4: What are the appropriate treatment volumes, dose-constraints and techniques for patients treated with RT? (unchanged from 2020 guideline) </vt:lpstr>
      <vt:lpstr>Key Take Away Messages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Radiation Therapy for Endometrial Cancer: An ASTRO Clinical Practice Guideline   Developed in collaboration with the American Brachytherapy Society, American Society of Clinical Oncology and the Society of Gynecologic Oncology  Endorsed by the Canadian Society of Radiation Oncology, European Society for Radiotherapy and Oncology, and the Royal Australian and New Zealand College of Radiologists</dc:title>
  <dc:creator>Lisa Bradfield</dc:creator>
  <cp:lastModifiedBy>Beth Bukata</cp:lastModifiedBy>
  <cp:revision>2</cp:revision>
  <dcterms:created xsi:type="dcterms:W3CDTF">2022-10-23T15:24:45Z</dcterms:created>
  <dcterms:modified xsi:type="dcterms:W3CDTF">2024-11-26T18:08:30Z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0x01010058FCBBCE91B2F746A60A637FC75E60D4</vt:lpwstr>
  </property>
  <property fmtid="{D5CDD505-2E9C-101B-9397-08002B2CF9AE}" pid="3" name="MediaServiceImageTags">
    <vt:lpwstr/>
  </property>
</Properties>
</file>