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366" r:id="rId5"/>
    <p:sldId id="501" r:id="rId6"/>
    <p:sldId id="367" r:id="rId7"/>
    <p:sldId id="361" r:id="rId8"/>
    <p:sldId id="503" r:id="rId9"/>
    <p:sldId id="376" r:id="rId10"/>
    <p:sldId id="510" r:id="rId11"/>
    <p:sldId id="527" r:id="rId12"/>
    <p:sldId id="292" r:id="rId13"/>
    <p:sldId id="288" r:id="rId14"/>
    <p:sldId id="365" r:id="rId15"/>
    <p:sldId id="518" r:id="rId16"/>
    <p:sldId id="512" r:id="rId17"/>
    <p:sldId id="519" r:id="rId18"/>
    <p:sldId id="504" r:id="rId19"/>
    <p:sldId id="520" r:id="rId20"/>
    <p:sldId id="506" r:id="rId21"/>
    <p:sldId id="530" r:id="rId22"/>
    <p:sldId id="538" r:id="rId23"/>
    <p:sldId id="525" r:id="rId24"/>
    <p:sldId id="537" r:id="rId25"/>
    <p:sldId id="536" r:id="rId26"/>
    <p:sldId id="521" r:id="rId27"/>
    <p:sldId id="507" r:id="rId28"/>
    <p:sldId id="532" r:id="rId29"/>
    <p:sldId id="534" r:id="rId30"/>
    <p:sldId id="540" r:id="rId31"/>
    <p:sldId id="522" r:id="rId32"/>
    <p:sldId id="508" r:id="rId33"/>
    <p:sldId id="526" r:id="rId34"/>
    <p:sldId id="502" r:id="rId35"/>
    <p:sldId id="52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Bradfield" initials="LB" lastIdx="4" clrIdx="0">
    <p:extLst>
      <p:ext uri="{19B8F6BF-5375-455C-9EA6-DF929625EA0E}">
        <p15:presenceInfo xmlns:p15="http://schemas.microsoft.com/office/powerpoint/2012/main" userId="S-1-5-21-1861638709-1283135096-1537874043-5630" providerId="AD"/>
      </p:ext>
    </p:extLst>
  </p:cmAuthor>
  <p:cmAuthor id="2" name="Lisa Bradfield" initials="LB [2]" lastIdx="50" clrIdx="1">
    <p:extLst>
      <p:ext uri="{19B8F6BF-5375-455C-9EA6-DF929625EA0E}">
        <p15:presenceInfo xmlns:p15="http://schemas.microsoft.com/office/powerpoint/2012/main" userId="S::lisa.bradfield@astro.org::f1f5bbab-a088-4821-8232-ea577a7f53ba" providerId="AD"/>
      </p:ext>
    </p:extLst>
  </p:cmAuthor>
  <p:cmAuthor id="3" name="Rachel McCausland" initials="RM" lastIdx="1" clrIdx="2">
    <p:extLst>
      <p:ext uri="{19B8F6BF-5375-455C-9EA6-DF929625EA0E}">
        <p15:presenceInfo xmlns:p15="http://schemas.microsoft.com/office/powerpoint/2012/main" userId="S::rachel.mccausland@astro.org::f15a31a0-557d-42e1-b186-a2566b6df686" providerId="AD"/>
      </p:ext>
    </p:extLst>
  </p:cmAuthor>
  <p:cmAuthor id="4" name="Tiffany Tate" initials="TT" lastIdx="6" clrIdx="3">
    <p:extLst>
      <p:ext uri="{19B8F6BF-5375-455C-9EA6-DF929625EA0E}">
        <p15:presenceInfo xmlns:p15="http://schemas.microsoft.com/office/powerpoint/2012/main" userId="S::tiffany.tate@astro.org::988722e0-ed59-4626-8368-44b660fdd22c" providerId="AD"/>
      </p:ext>
    </p:extLst>
  </p:cmAuthor>
  <p:cmAuthor id="5" name="Balboni, Tracy A.,MD, MPH" initials="BTAM" lastIdx="6" clrIdx="4">
    <p:extLst>
      <p:ext uri="{19B8F6BF-5375-455C-9EA6-DF929625EA0E}">
        <p15:presenceInfo xmlns:p15="http://schemas.microsoft.com/office/powerpoint/2012/main" userId="S::TBALBONI@BWH.HARVARD.EDU::ec2606e1-1beb-44eb-9ae5-789ad30e238b" providerId="AD"/>
      </p:ext>
    </p:extLst>
  </p:cmAuthor>
  <p:cmAuthor id="6" name="Sara R Alcorn" initials="SRA" lastIdx="4" clrIdx="5">
    <p:extLst>
      <p:ext uri="{19B8F6BF-5375-455C-9EA6-DF929625EA0E}">
        <p15:presenceInfo xmlns:p15="http://schemas.microsoft.com/office/powerpoint/2012/main" userId="Sara R Alcor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C5E0B4"/>
    <a:srgbClr val="FFE699"/>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EB5005-AEBA-C550-F97D-E95EB1742691}" v="1" dt="2024-05-29T14:10:42.8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B4983-D68E-42BE-8DEA-EB47CA1B51D6}" type="datetimeFigureOut">
              <a:rPr lang="en-US" smtClean="0"/>
              <a:t>5/30/2024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CFFBB0-6E39-4656-AA4E-FFD9BCAD3A1E}" type="slidenum">
              <a:rPr lang="en-US" smtClean="0"/>
              <a:t>‹#›</a:t>
            </a:fld>
            <a:endParaRPr lang="en-US"/>
          </a:p>
        </p:txBody>
      </p:sp>
    </p:spTree>
    <p:extLst>
      <p:ext uri="{BB962C8B-B14F-4D97-AF65-F5344CB8AC3E}">
        <p14:creationId xmlns:p14="http://schemas.microsoft.com/office/powerpoint/2010/main" val="271092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lower quality of evidence, including expert opinion, does not imply that the recommendation is conditional. Many important clinical questions addressed in guidelines do not lend themselves to clinical trials but there still may be consensus that the benefits of a treatment or test clearly outweigh its risks and burden.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MS Mincho" panose="02020609040205080304" pitchFamily="49" charset="-128"/>
              </a:rPr>
              <a:t>Note: ASTRO’s methodology allows for use of implementation remarks meant to convey clinically practical information that may enhance the interpretation and application of the recommendation. While each recommendation is graded according to recommendation strength and </a:t>
            </a:r>
            <a:r>
              <a:rPr lang="en-US" sz="1200" err="1">
                <a:effectLst/>
                <a:latin typeface="Calibri" panose="020F0502020204030204" pitchFamily="34" charset="0"/>
                <a:ea typeface="MS Mincho" panose="02020609040205080304" pitchFamily="49" charset="-128"/>
              </a:rPr>
              <a:t>QoE</a:t>
            </a:r>
            <a:r>
              <a:rPr lang="en-US" sz="1200">
                <a:effectLst/>
                <a:latin typeface="Calibri" panose="020F0502020204030204" pitchFamily="34" charset="0"/>
                <a:ea typeface="MS Mincho" panose="02020609040205080304" pitchFamily="49" charset="-128"/>
              </a:rPr>
              <a:t>, these grades should not be assumed to extend to the implementation remarks.</a:t>
            </a:r>
            <a:endParaRPr lang="en-US" sz="1200">
              <a:effectLst/>
              <a:latin typeface="Times New Roman" panose="02020603050405020304" pitchFamily="18" charset="0"/>
              <a:ea typeface="Times New Roman" panose="02020603050405020304" pitchFamily="18" charset="0"/>
            </a:endParaRPr>
          </a:p>
          <a:p>
            <a:endParaRPr lang="en-US"/>
          </a:p>
        </p:txBody>
      </p:sp>
    </p:spTree>
    <p:extLst>
      <p:ext uri="{BB962C8B-B14F-4D97-AF65-F5344CB8AC3E}">
        <p14:creationId xmlns:p14="http://schemas.microsoft.com/office/powerpoint/2010/main" val="468456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5/30/2024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astro.org/" TargetMode="External"/><Relationship Id="rId2" Type="http://schemas.openxmlformats.org/officeDocument/2006/relationships/hyperlink" Target="https://doi.org/10.1016/j.prro.2024.04.01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ffectivehealthcare.ahrq.gov/products/radiation-therapy-bone-metastases/researc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stro.org/ASTRO/media/ASTRO/Patient%20Care%20and%20Research/PDFs/ASTRO_GuidelineMethodology.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20040"/>
            <a:ext cx="8534400" cy="2500162"/>
          </a:xfrm>
        </p:spPr>
        <p:txBody>
          <a:bodyPr>
            <a:noAutofit/>
          </a:bodyPr>
          <a:lstStyle/>
          <a:p>
            <a:r>
              <a:rPr lang="en-US" altLang="en-US" sz="3600">
                <a:solidFill>
                  <a:schemeClr val="tx2"/>
                </a:solidFill>
              </a:rPr>
              <a:t> </a:t>
            </a:r>
            <a:r>
              <a:rPr lang="en-US" altLang="en-US" sz="4000" b="1">
                <a:solidFill>
                  <a:schemeClr val="tx2"/>
                </a:solidFill>
              </a:rPr>
              <a:t>External Beam Radiation Therapy for Palliation of Symptomatic Bone Metastases: An ASTRO Clinical </a:t>
            </a:r>
            <a:br>
              <a:rPr lang="en-US" altLang="en-US" sz="4000" b="1">
                <a:solidFill>
                  <a:schemeClr val="tx2"/>
                </a:solidFill>
              </a:rPr>
            </a:br>
            <a:r>
              <a:rPr lang="en-US" altLang="en-US" sz="4000" b="1">
                <a:solidFill>
                  <a:schemeClr val="tx2"/>
                </a:solidFill>
              </a:rPr>
              <a:t>Practice Guideline </a:t>
            </a:r>
            <a:br>
              <a:rPr lang="en-US" altLang="en-US" sz="4000"/>
            </a:br>
            <a:br>
              <a:rPr lang="en-US" altLang="en-US" sz="4000"/>
            </a:br>
            <a:r>
              <a:rPr lang="en-US" altLang="en-US" sz="2800"/>
              <a:t>Developed in collaboration with the American Society of Clinical Oncology and the Musculoskeletal Tumor Society</a:t>
            </a:r>
            <a:br>
              <a:rPr lang="en-US" altLang="en-US" sz="2800"/>
            </a:br>
            <a:br>
              <a:rPr lang="en-US" altLang="en-US" sz="2800"/>
            </a:br>
            <a:r>
              <a:rPr lang="en-US" altLang="en-US" sz="2000"/>
              <a:t>Endorsed by the Canadian Society of Radiation Oncology, European Society for Radiotherapy and Oncology, the Royal Australian and New Zealand College of Radiologists, and Musculoskeletal Tumor Society</a:t>
            </a:r>
            <a:endParaRPr lang="en-US" sz="2000"/>
          </a:p>
        </p:txBody>
      </p:sp>
    </p:spTree>
    <p:extLst>
      <p:ext uri="{BB962C8B-B14F-4D97-AF65-F5344CB8AC3E}">
        <p14:creationId xmlns:p14="http://schemas.microsoft.com/office/powerpoint/2010/main" val="173913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592EB5AC-37A7-4763-A84B-8B0C062F7EBD}"/>
              </a:ext>
            </a:extLst>
          </p:cNvPr>
          <p:cNvGraphicFramePr>
            <a:graphicFrameLocks noGrp="1"/>
          </p:cNvGraphicFramePr>
          <p:nvPr>
            <p:extLst>
              <p:ext uri="{D42A27DB-BD31-4B8C-83A1-F6EECF244321}">
                <p14:modId xmlns:p14="http://schemas.microsoft.com/office/powerpoint/2010/main" val="2276228616"/>
              </p:ext>
            </p:extLst>
          </p:nvPr>
        </p:nvGraphicFramePr>
        <p:xfrm>
          <a:off x="304800" y="910423"/>
          <a:ext cx="8534400" cy="5037154"/>
        </p:xfrm>
        <a:graphic>
          <a:graphicData uri="http://schemas.openxmlformats.org/drawingml/2006/table">
            <a:tbl>
              <a:tblPr firstRow="1" firstCol="1" bandRow="1"/>
              <a:tblGrid>
                <a:gridCol w="1219200">
                  <a:extLst>
                    <a:ext uri="{9D8B030D-6E8A-4147-A177-3AD203B41FA5}">
                      <a16:colId xmlns:a16="http://schemas.microsoft.com/office/drawing/2014/main" val="67703140"/>
                    </a:ext>
                  </a:extLst>
                </a:gridCol>
                <a:gridCol w="4151586">
                  <a:extLst>
                    <a:ext uri="{9D8B030D-6E8A-4147-A177-3AD203B41FA5}">
                      <a16:colId xmlns:a16="http://schemas.microsoft.com/office/drawing/2014/main" val="3076066979"/>
                    </a:ext>
                  </a:extLst>
                </a:gridCol>
                <a:gridCol w="3163614">
                  <a:extLst>
                    <a:ext uri="{9D8B030D-6E8A-4147-A177-3AD203B41FA5}">
                      <a16:colId xmlns:a16="http://schemas.microsoft.com/office/drawing/2014/main" val="4094062684"/>
                    </a:ext>
                  </a:extLst>
                </a:gridCol>
              </a:tblGrid>
              <a:tr h="475505">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Overall QoE Grade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59055" marR="48895"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Type/Quality of Study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Evidence Interpretation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928952387"/>
                  </a:ext>
                </a:extLst>
              </a:tr>
              <a:tr h="613165">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High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or more well-conducted and highly generalizable RCTs or meta-analyses of such trials.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080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is very likely to lie close to the estimate of the effect based on the body of evidence.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336519"/>
                  </a:ext>
                </a:extLst>
              </a:tr>
              <a:tr h="1235528">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well-conducted and highly generalizable RCT or a meta-analysis of such trials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2 or more RCTs with some weaknesses of procedure or generalizability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2 or more strong observational studies with consistent findings.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826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is likely to be close to the estimate of the effect based on the body of evidence, but it is possible that it is substantially different.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412336"/>
                  </a:ext>
                </a:extLst>
              </a:tr>
              <a:tr h="1522605">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Low</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RCT with some weaknesses of procedure or generalizability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or more RCTs with serious deficiencies of procedure or generalizability or extremely small sample sizes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2 or more observational studies with inconsistent findings, small sample sizes, or other problems that potentially confound interpretation of data.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826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may be substantially different from the estimate of the effect. There is a risk that future research may significantly alter the estimate of the effect size or the interpretation of the results.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5599913"/>
                  </a:ext>
                </a:extLst>
              </a:tr>
              <a:tr h="1139839">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Expert Opinion†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Consensus of the panel based on clinical judgement and experience, due to absence of evidence or limitations in evidence.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10541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Strong consensus (≥90%) of the panel guides the recommendation despite insufficient evidence to discern the true magnitude and direction of the net effect. Further research may better inform the topic.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6459878"/>
                  </a:ext>
                </a:extLst>
              </a:tr>
            </a:tbl>
          </a:graphicData>
        </a:graphic>
      </p:graphicFrame>
      <p:sp>
        <p:nvSpPr>
          <p:cNvPr id="2" name="Title 1">
            <a:extLst>
              <a:ext uri="{FF2B5EF4-FFF2-40B4-BE49-F238E27FC236}">
                <a16:creationId xmlns:a16="http://schemas.microsoft.com/office/drawing/2014/main" id="{2E5D0D6C-7416-4FDD-A5CE-70CB2B5AB8E2}"/>
              </a:ext>
            </a:extLst>
          </p:cNvPr>
          <p:cNvSpPr>
            <a:spLocks noGrp="1"/>
          </p:cNvSpPr>
          <p:nvPr>
            <p:ph type="title"/>
          </p:nvPr>
        </p:nvSpPr>
        <p:spPr>
          <a:xfrm>
            <a:off x="457200" y="89681"/>
            <a:ext cx="8229600" cy="709309"/>
          </a:xfrm>
        </p:spPr>
        <p:txBody>
          <a:bodyPr/>
          <a:lstStyle/>
          <a:p>
            <a:r>
              <a:rPr lang="en-US" sz="4000" b="1">
                <a:solidFill>
                  <a:schemeClr val="tx2"/>
                </a:solidFill>
              </a:rPr>
              <a:t>Rating Quality of Evidence</a:t>
            </a:r>
          </a:p>
        </p:txBody>
      </p:sp>
    </p:spTree>
    <p:extLst>
      <p:ext uri="{BB962C8B-B14F-4D97-AF65-F5344CB8AC3E}">
        <p14:creationId xmlns:p14="http://schemas.microsoft.com/office/powerpoint/2010/main" val="358672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406" y="304800"/>
            <a:ext cx="7886700" cy="934100"/>
          </a:xfrm>
        </p:spPr>
        <p:txBody>
          <a:bodyPr>
            <a:normAutofit/>
          </a:bodyPr>
          <a:lstStyle/>
          <a:p>
            <a:r>
              <a:rPr lang="en-US" b="1">
                <a:solidFill>
                  <a:schemeClr val="tx2"/>
                </a:solidFill>
              </a:rPr>
              <a:t>Consensus Methodology</a:t>
            </a:r>
          </a:p>
        </p:txBody>
      </p:sp>
      <p:sp>
        <p:nvSpPr>
          <p:cNvPr id="3" name="Content Placeholder 2"/>
          <p:cNvSpPr>
            <a:spLocks noGrp="1"/>
          </p:cNvSpPr>
          <p:nvPr>
            <p:ph idx="1"/>
          </p:nvPr>
        </p:nvSpPr>
        <p:spPr>
          <a:xfrm>
            <a:off x="457200" y="1371600"/>
            <a:ext cx="8077906" cy="3733800"/>
          </a:xfrm>
        </p:spPr>
        <p:txBody>
          <a:bodyPr>
            <a:noAutofit/>
          </a:bodyPr>
          <a:lstStyle/>
          <a:p>
            <a:pPr marL="342892" indent="-342892">
              <a:spcBef>
                <a:spcPts val="0"/>
              </a:spcBef>
              <a:buFont typeface="Arial"/>
              <a:buChar char="•"/>
              <a:defRPr/>
            </a:pPr>
            <a:r>
              <a:rPr lang="en-US" sz="2400"/>
              <a:t>Modified Delphi approach</a:t>
            </a:r>
          </a:p>
          <a:p>
            <a:pPr marL="342892" indent="-342892">
              <a:spcBef>
                <a:spcPts val="0"/>
              </a:spcBef>
              <a:buFont typeface="Arial"/>
              <a:buChar char="•"/>
              <a:defRPr/>
            </a:pPr>
            <a:r>
              <a:rPr lang="en-US" sz="2400"/>
              <a:t>Task force members rated their level of agreement for each recommendation via consensus survey</a:t>
            </a:r>
          </a:p>
          <a:p>
            <a:pPr marL="800080" lvl="1" indent="-342892">
              <a:spcBef>
                <a:spcPts val="0"/>
              </a:spcBef>
              <a:buFont typeface="Lucida Grande"/>
              <a:buChar char="-"/>
              <a:defRPr/>
            </a:pPr>
            <a:r>
              <a:rPr lang="en-US" sz="2400"/>
              <a:t>5-point Likert scale from “strongly disagree” to “strongly agree”</a:t>
            </a:r>
          </a:p>
          <a:p>
            <a:pPr marL="800080" lvl="1" indent="-342892">
              <a:spcBef>
                <a:spcPts val="0"/>
              </a:spcBef>
              <a:buFont typeface="Lucida Grande"/>
              <a:buChar char="-"/>
              <a:defRPr/>
            </a:pPr>
            <a:r>
              <a:rPr lang="en-US" sz="2400"/>
              <a:t>Consensus defined using pre-specified threshold of ≥75% (≥90% for expert opinion recommendations) agreement</a:t>
            </a:r>
          </a:p>
          <a:p>
            <a:pPr>
              <a:spcBef>
                <a:spcPts val="0"/>
              </a:spcBef>
              <a:defRPr/>
            </a:pPr>
            <a:r>
              <a:rPr lang="en-US" sz="2400"/>
              <a:t>Recommendations for which consensus is not achieved are removed or are revised and resurveyed.</a:t>
            </a:r>
          </a:p>
          <a:p>
            <a:pPr>
              <a:spcBef>
                <a:spcPts val="0"/>
              </a:spcBef>
              <a:defRPr/>
            </a:pPr>
            <a:r>
              <a:rPr lang="en-US" sz="2400"/>
              <a:t>Recommendations achieving consensus but edited with substantive changes after the first round are also resurveyed.</a:t>
            </a:r>
          </a:p>
        </p:txBody>
      </p:sp>
    </p:spTree>
    <p:extLst>
      <p:ext uri="{BB962C8B-B14F-4D97-AF65-F5344CB8AC3E}">
        <p14:creationId xmlns:p14="http://schemas.microsoft.com/office/powerpoint/2010/main" val="766127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1295400"/>
            <a:ext cx="8229600" cy="2944906"/>
          </a:xfrm>
        </p:spPr>
        <p:txBody>
          <a:bodyPr/>
          <a:lstStyle/>
          <a:p>
            <a:r>
              <a:rPr lang="en-US" sz="4800" b="1">
                <a:solidFill>
                  <a:schemeClr val="tx2"/>
                </a:solidFill>
              </a:rPr>
              <a:t>KQ 1: What are the appropriate indications for RT in the palliative treatment of bone metastases?</a:t>
            </a:r>
          </a:p>
        </p:txBody>
      </p:sp>
    </p:spTree>
    <p:extLst>
      <p:ext uri="{BB962C8B-B14F-4D97-AF65-F5344CB8AC3E}">
        <p14:creationId xmlns:p14="http://schemas.microsoft.com/office/powerpoint/2010/main" val="3779883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99730" y="306199"/>
            <a:ext cx="8801099" cy="676007"/>
          </a:xfrm>
        </p:spPr>
        <p:txBody>
          <a:bodyPr anchor="t" anchorCtr="0">
            <a:normAutofit fontScale="90000"/>
          </a:bodyPr>
          <a:lstStyle/>
          <a:p>
            <a:r>
              <a:rPr lang="en-US" sz="3800" b="1">
                <a:solidFill>
                  <a:schemeClr val="tx2"/>
                </a:solidFill>
              </a:rPr>
              <a:t>KQ 1: Indications for RT in palliative treatment</a:t>
            </a:r>
            <a:br>
              <a:rPr lang="en-US" sz="2700">
                <a:highlight>
                  <a:srgbClr val="FFFF00"/>
                </a:highlight>
              </a:rPr>
            </a:br>
            <a:br>
              <a:rPr lang="en-US" sz="2700">
                <a:highlight>
                  <a:srgbClr val="FFFF00"/>
                </a:highlight>
              </a:rPr>
            </a:br>
            <a:br>
              <a:rPr lang="en-US">
                <a:highlight>
                  <a:srgbClr val="FFFF00"/>
                </a:highlight>
              </a:rPr>
            </a:br>
            <a:endParaRPr lang="en-US">
              <a:highlight>
                <a:srgbClr val="FFFF00"/>
              </a:highlight>
            </a:endParaRPr>
          </a:p>
        </p:txBody>
      </p:sp>
      <p:graphicFrame>
        <p:nvGraphicFramePr>
          <p:cNvPr id="2" name="Table 1">
            <a:extLst>
              <a:ext uri="{FF2B5EF4-FFF2-40B4-BE49-F238E27FC236}">
                <a16:creationId xmlns:a16="http://schemas.microsoft.com/office/drawing/2014/main" id="{3F889799-611E-2DFE-9584-DF0A82D602A3}"/>
              </a:ext>
            </a:extLst>
          </p:cNvPr>
          <p:cNvGraphicFramePr>
            <a:graphicFrameLocks noGrp="1"/>
          </p:cNvGraphicFramePr>
          <p:nvPr>
            <p:extLst>
              <p:ext uri="{D42A27DB-BD31-4B8C-83A1-F6EECF244321}">
                <p14:modId xmlns:p14="http://schemas.microsoft.com/office/powerpoint/2010/main" val="4200622426"/>
              </p:ext>
            </p:extLst>
          </p:nvPr>
        </p:nvGraphicFramePr>
        <p:xfrm>
          <a:off x="271181" y="1182864"/>
          <a:ext cx="8458199" cy="3320891"/>
        </p:xfrm>
        <a:graphic>
          <a:graphicData uri="http://schemas.openxmlformats.org/drawingml/2006/table">
            <a:tbl>
              <a:tblPr firstRow="1" firstCol="1" bandRow="1"/>
              <a:tblGrid>
                <a:gridCol w="5215218">
                  <a:extLst>
                    <a:ext uri="{9D8B030D-6E8A-4147-A177-3AD203B41FA5}">
                      <a16:colId xmlns:a16="http://schemas.microsoft.com/office/drawing/2014/main" val="844265120"/>
                    </a:ext>
                  </a:extLst>
                </a:gridCol>
                <a:gridCol w="1604682">
                  <a:extLst>
                    <a:ext uri="{9D8B030D-6E8A-4147-A177-3AD203B41FA5}">
                      <a16:colId xmlns:a16="http://schemas.microsoft.com/office/drawing/2014/main" val="4277635033"/>
                    </a:ext>
                  </a:extLst>
                </a:gridCol>
                <a:gridCol w="1638299">
                  <a:extLst>
                    <a:ext uri="{9D8B030D-6E8A-4147-A177-3AD203B41FA5}">
                      <a16:colId xmlns:a16="http://schemas.microsoft.com/office/drawing/2014/main" val="3282926016"/>
                    </a:ext>
                  </a:extLst>
                </a:gridCol>
              </a:tblGrid>
              <a:tr h="492347">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KQ1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857250">
                <a:tc>
                  <a:txBody>
                    <a:bodyPr/>
                    <a:lstStyle/>
                    <a:p>
                      <a:pPr marL="342900" marR="0" lvl="0" indent="-342900">
                        <a:lnSpc>
                          <a:spcPct val="100000"/>
                        </a:lnSpc>
                        <a:spcBef>
                          <a:spcPts val="0"/>
                        </a:spcBef>
                        <a:spcAft>
                          <a:spcPts val="0"/>
                        </a:spcAft>
                        <a:buFont typeface="+mj-lt"/>
                        <a:buAutoNum type="arabicPeriod"/>
                      </a:pPr>
                      <a:r>
                        <a:rPr lang="en-US" sz="1600" kern="1200">
                          <a:solidFill>
                            <a:schemeClr val="tx1"/>
                          </a:solidFill>
                          <a:effectLst/>
                          <a:latin typeface="+mn-lt"/>
                          <a:ea typeface="+mn-ea"/>
                          <a:cs typeface="+mn-cs"/>
                        </a:rPr>
                        <a:t>For patients with symptomatic bone metastases, RT is recommended to reduce pain from osseous metastasis.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High </a:t>
                      </a:r>
                    </a:p>
                    <a:p>
                      <a:pPr marL="0" marR="0" algn="ctr">
                        <a:lnSpc>
                          <a:spcPct val="100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(Overall pain)</a:t>
                      </a:r>
                    </a:p>
                    <a:p>
                      <a:pPr marL="0" marR="0" algn="ctr">
                        <a:lnSpc>
                          <a:spcPct val="100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______________Moderate </a:t>
                      </a:r>
                    </a:p>
                    <a:p>
                      <a:pPr marL="0" marR="0" algn="ctr">
                        <a:lnSpc>
                          <a:spcPct val="100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(Neuropathic pain)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161674">
                <a:tc>
                  <a:txBody>
                    <a:bodyPr/>
                    <a:lstStyle/>
                    <a:p>
                      <a:pPr marL="342900" lvl="0" indent="-342900">
                        <a:buAutoNum type="arabicPeriod" startAt="2"/>
                      </a:pPr>
                      <a:r>
                        <a:rPr lang="en-US" sz="1600" kern="1200">
                          <a:solidFill>
                            <a:schemeClr val="tx1"/>
                          </a:solidFill>
                          <a:effectLst/>
                          <a:latin typeface="+mn-lt"/>
                          <a:ea typeface="+mn-ea"/>
                          <a:cs typeface="+mn-cs"/>
                        </a:rPr>
                        <a:t>For patients with symptomatic spine bone metastases, including those causing compression of the spinal cord or cauda equina, RT is recommended to improve ambulatory status, sphincter</a:t>
                      </a:r>
                      <a:r>
                        <a:rPr lang="x-none" sz="1600" kern="1200">
                          <a:solidFill>
                            <a:schemeClr val="tx1"/>
                          </a:solidFill>
                          <a:effectLst/>
                          <a:latin typeface="+mn-lt"/>
                          <a:ea typeface="+mn-ea"/>
                          <a:cs typeface="+mn-cs"/>
                        </a:rPr>
                        <a:t> </a:t>
                      </a:r>
                      <a:r>
                        <a:rPr lang="en-US" sz="1600" kern="1200">
                          <a:solidFill>
                            <a:schemeClr val="tx1"/>
                          </a:solidFill>
                          <a:effectLst/>
                          <a:latin typeface="+mn-lt"/>
                          <a:ea typeface="+mn-ea"/>
                          <a:cs typeface="+mn-cs"/>
                        </a:rPr>
                        <a:t>function, and reduce pain.</a:t>
                      </a:r>
                    </a:p>
                    <a:p>
                      <a:pPr marL="339725" lvl="1" indent="0">
                        <a:lnSpc>
                          <a:spcPct val="60000"/>
                        </a:lnSpc>
                        <a:buNone/>
                      </a:pPr>
                      <a:endParaRPr lang="en-US" sz="1600" u="sng" kern="1200">
                        <a:solidFill>
                          <a:schemeClr val="tx1"/>
                        </a:solidFill>
                        <a:effectLst/>
                        <a:latin typeface="+mn-lt"/>
                        <a:ea typeface="+mn-ea"/>
                        <a:cs typeface="+mn-cs"/>
                      </a:endParaRPr>
                    </a:p>
                    <a:p>
                      <a:pPr marL="339725" lvl="1" indent="0">
                        <a:buNone/>
                      </a:pPr>
                      <a:r>
                        <a:rPr lang="en-US" sz="1600" u="sng" kern="1200">
                          <a:solidFill>
                            <a:schemeClr val="tx1"/>
                          </a:solidFill>
                          <a:effectLst/>
                          <a:latin typeface="+mn-lt"/>
                          <a:ea typeface="+mn-ea"/>
                          <a:cs typeface="+mn-cs"/>
                        </a:rPr>
                        <a:t>Implementation remark</a:t>
                      </a:r>
                      <a:r>
                        <a:rPr lang="en-US" sz="1600" kern="1200">
                          <a:solidFill>
                            <a:schemeClr val="tx1"/>
                          </a:solidFill>
                          <a:effectLst/>
                          <a:latin typeface="+mn-lt"/>
                          <a:ea typeface="+mn-ea"/>
                          <a:cs typeface="+mn-cs"/>
                        </a:rPr>
                        <a:t>: Before initiating RT, evaluation for spine stability and surgery are necessary.</a:t>
                      </a:r>
                      <a:r>
                        <a:rPr lang="en-US" sz="1600">
                          <a:effectLst/>
                        </a:rPr>
                        <a:t> </a:t>
                      </a:r>
                      <a:r>
                        <a:rPr lang="x-none" sz="1600" kern="1200">
                          <a:solidFill>
                            <a:schemeClr val="tx1"/>
                          </a:solidFill>
                          <a:effectLst/>
                          <a:latin typeface="+mn-lt"/>
                          <a:ea typeface="+mn-ea"/>
                          <a:cs typeface="+mn-cs"/>
                        </a:rPr>
                        <a:t> </a:t>
                      </a:r>
                      <a:endParaRPr lang="en-US" sz="1600" kern="1200">
                        <a:solidFill>
                          <a:schemeClr val="tx1"/>
                        </a:solidFill>
                        <a:effectLst/>
                        <a:latin typeface="+mn-lt"/>
                        <a:ea typeface="+mn-ea"/>
                        <a:cs typeface="+mn-cs"/>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Strong</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High</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graphicFrame>
        <p:nvGraphicFramePr>
          <p:cNvPr id="3" name="Table 2">
            <a:extLst>
              <a:ext uri="{FF2B5EF4-FFF2-40B4-BE49-F238E27FC236}">
                <a16:creationId xmlns:a16="http://schemas.microsoft.com/office/drawing/2014/main" id="{107412D9-7EDD-2AE8-024C-50866F7E227C}"/>
              </a:ext>
            </a:extLst>
          </p:cNvPr>
          <p:cNvGraphicFramePr>
            <a:graphicFrameLocks noGrp="1"/>
          </p:cNvGraphicFramePr>
          <p:nvPr>
            <p:extLst>
              <p:ext uri="{D42A27DB-BD31-4B8C-83A1-F6EECF244321}">
                <p14:modId xmlns:p14="http://schemas.microsoft.com/office/powerpoint/2010/main" val="3747947266"/>
              </p:ext>
            </p:extLst>
          </p:nvPr>
        </p:nvGraphicFramePr>
        <p:xfrm>
          <a:off x="271181" y="4503755"/>
          <a:ext cx="8458199" cy="975360"/>
        </p:xfrm>
        <a:graphic>
          <a:graphicData uri="http://schemas.openxmlformats.org/drawingml/2006/table">
            <a:tbl>
              <a:tblPr firstRow="1" firstCol="1" bandRow="1"/>
              <a:tblGrid>
                <a:gridCol w="5215219">
                  <a:extLst>
                    <a:ext uri="{9D8B030D-6E8A-4147-A177-3AD203B41FA5}">
                      <a16:colId xmlns:a16="http://schemas.microsoft.com/office/drawing/2014/main" val="2261732382"/>
                    </a:ext>
                  </a:extLst>
                </a:gridCol>
                <a:gridCol w="1600200">
                  <a:extLst>
                    <a:ext uri="{9D8B030D-6E8A-4147-A177-3AD203B41FA5}">
                      <a16:colId xmlns:a16="http://schemas.microsoft.com/office/drawing/2014/main" val="3810690911"/>
                    </a:ext>
                  </a:extLst>
                </a:gridCol>
                <a:gridCol w="1642780">
                  <a:extLst>
                    <a:ext uri="{9D8B030D-6E8A-4147-A177-3AD203B41FA5}">
                      <a16:colId xmlns:a16="http://schemas.microsoft.com/office/drawing/2014/main" val="214150004"/>
                    </a:ext>
                  </a:extLst>
                </a:gridCol>
              </a:tblGrid>
              <a:tr h="963279">
                <a:tc>
                  <a:txBody>
                    <a:bodyPr/>
                    <a:lstStyle/>
                    <a:p>
                      <a:pPr marL="342900" marR="0" lvl="0" indent="-342900">
                        <a:lnSpc>
                          <a:spcPct val="100000"/>
                        </a:lnSpc>
                        <a:spcBef>
                          <a:spcPts val="0"/>
                        </a:spcBef>
                        <a:spcAft>
                          <a:spcPts val="0"/>
                        </a:spcAft>
                        <a:buFont typeface="+mj-lt"/>
                        <a:buAutoNum type="arabicPeriod" startAt="3"/>
                      </a:pPr>
                      <a:r>
                        <a:rPr lang="en-US" sz="1600" kern="1200">
                          <a:solidFill>
                            <a:schemeClr val="tx1"/>
                          </a:solidFill>
                          <a:effectLst/>
                          <a:latin typeface="+mn-lt"/>
                          <a:ea typeface="+mn-ea"/>
                          <a:cs typeface="+mn-cs"/>
                        </a:rPr>
                        <a:t>For patients with symptomatic bone metastases and an anticipated life expectancy of ≥4 weeks, RT is conditionally recommended to improve quality of life (eg, functional status, mobility).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Low</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07852"/>
                  </a:ext>
                </a:extLst>
              </a:tr>
            </a:tbl>
          </a:graphicData>
        </a:graphic>
      </p:graphicFrame>
      <p:sp>
        <p:nvSpPr>
          <p:cNvPr id="5" name="TextBox 4">
            <a:extLst>
              <a:ext uri="{FF2B5EF4-FFF2-40B4-BE49-F238E27FC236}">
                <a16:creationId xmlns:a16="http://schemas.microsoft.com/office/drawing/2014/main" id="{B1D0B8F6-F19D-A65C-C145-565B16ABEDDF}"/>
              </a:ext>
            </a:extLst>
          </p:cNvPr>
          <p:cNvSpPr txBox="1"/>
          <p:nvPr/>
        </p:nvSpPr>
        <p:spPr>
          <a:xfrm>
            <a:off x="271180" y="5553760"/>
            <a:ext cx="7482169" cy="307777"/>
          </a:xfrm>
          <a:prstGeom prst="rect">
            <a:avLst/>
          </a:prstGeom>
          <a:noFill/>
        </p:spPr>
        <p:txBody>
          <a:bodyPr wrap="square">
            <a:spAutoFit/>
          </a:bodyPr>
          <a:lstStyle/>
          <a:p>
            <a:r>
              <a:rPr lang="en-US" sz="1400" i="1"/>
              <a:t>Abbreviations</a:t>
            </a:r>
            <a:r>
              <a:rPr lang="en-US" sz="1400"/>
              <a:t>: KQ = key question; RT = external beam radiation therapy.</a:t>
            </a:r>
          </a:p>
        </p:txBody>
      </p:sp>
    </p:spTree>
    <p:extLst>
      <p:ext uri="{BB962C8B-B14F-4D97-AF65-F5344CB8AC3E}">
        <p14:creationId xmlns:p14="http://schemas.microsoft.com/office/powerpoint/2010/main" val="252333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438710"/>
            <a:ext cx="8229600" cy="5809690"/>
          </a:xfrm>
        </p:spPr>
        <p:txBody>
          <a:bodyPr/>
          <a:lstStyle/>
          <a:p>
            <a:r>
              <a:rPr lang="en-US" sz="4800" b="1">
                <a:solidFill>
                  <a:schemeClr val="tx2"/>
                </a:solidFill>
              </a:rPr>
              <a:t>KQ 2: What is the impact of surgery, radiopharmaceuticals, bisphosphonates, or kyphoplasty/vertebroplasty on indications for RT in palliative treatment of bone metastases?</a:t>
            </a:r>
          </a:p>
        </p:txBody>
      </p:sp>
    </p:spTree>
    <p:extLst>
      <p:ext uri="{BB962C8B-B14F-4D97-AF65-F5344CB8AC3E}">
        <p14:creationId xmlns:p14="http://schemas.microsoft.com/office/powerpoint/2010/main" val="623999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49E8-0131-4668-9DC8-F976267ED59F}"/>
              </a:ext>
            </a:extLst>
          </p:cNvPr>
          <p:cNvSpPr>
            <a:spLocks noGrp="1"/>
          </p:cNvSpPr>
          <p:nvPr>
            <p:ph type="title"/>
          </p:nvPr>
        </p:nvSpPr>
        <p:spPr>
          <a:xfrm>
            <a:off x="0" y="160358"/>
            <a:ext cx="9143999" cy="1390650"/>
          </a:xfrm>
        </p:spPr>
        <p:txBody>
          <a:bodyPr/>
          <a:lstStyle/>
          <a:p>
            <a:r>
              <a:rPr kumimoji="0" lang="en-US" sz="2800" b="1" i="0" u="none" strike="noStrike" kern="1200" cap="none" spc="0" normalizeH="0" baseline="0" noProof="0">
                <a:ln>
                  <a:noFill/>
                </a:ln>
                <a:solidFill>
                  <a:srgbClr val="1F497D"/>
                </a:solidFill>
                <a:effectLst/>
                <a:uLnTx/>
                <a:uFillTx/>
                <a:latin typeface="Calibri"/>
                <a:ea typeface="+mj-ea"/>
                <a:cs typeface="+mj-cs"/>
              </a:rPr>
              <a:t>KQ 2: Impact of surgery, radiopharmaceuticals, bisphosphonates, or kyphoplasty/vertebroplasty on indications for RT in palliative treatment of</a:t>
            </a:r>
            <a:r>
              <a:rPr lang="en-US" sz="2800" b="1">
                <a:solidFill>
                  <a:srgbClr val="1F497D"/>
                </a:solidFill>
              </a:rPr>
              <a:t> bone metastases</a:t>
            </a:r>
            <a:endParaRPr lang="en-US" sz="2800">
              <a:solidFill>
                <a:schemeClr val="tx2"/>
              </a:solidFill>
            </a:endParaRPr>
          </a:p>
        </p:txBody>
      </p:sp>
      <p:graphicFrame>
        <p:nvGraphicFramePr>
          <p:cNvPr id="4" name="Table 3">
            <a:extLst>
              <a:ext uri="{FF2B5EF4-FFF2-40B4-BE49-F238E27FC236}">
                <a16:creationId xmlns:a16="http://schemas.microsoft.com/office/drawing/2014/main" id="{9AE40B0E-949A-EEB8-5445-4CCE68D3AA13}"/>
              </a:ext>
            </a:extLst>
          </p:cNvPr>
          <p:cNvGraphicFramePr>
            <a:graphicFrameLocks noGrp="1"/>
          </p:cNvGraphicFramePr>
          <p:nvPr>
            <p:extLst>
              <p:ext uri="{D42A27DB-BD31-4B8C-83A1-F6EECF244321}">
                <p14:modId xmlns:p14="http://schemas.microsoft.com/office/powerpoint/2010/main" val="3706969615"/>
              </p:ext>
            </p:extLst>
          </p:nvPr>
        </p:nvGraphicFramePr>
        <p:xfrm>
          <a:off x="342899" y="1622722"/>
          <a:ext cx="8458199" cy="4217670"/>
        </p:xfrm>
        <a:graphic>
          <a:graphicData uri="http://schemas.openxmlformats.org/drawingml/2006/table">
            <a:tbl>
              <a:tblPr firstRow="1" firstCol="1" bandRow="1"/>
              <a:tblGrid>
                <a:gridCol w="5690347">
                  <a:extLst>
                    <a:ext uri="{9D8B030D-6E8A-4147-A177-3AD203B41FA5}">
                      <a16:colId xmlns:a16="http://schemas.microsoft.com/office/drawing/2014/main" val="844265120"/>
                    </a:ext>
                  </a:extLst>
                </a:gridCol>
                <a:gridCol w="1586753">
                  <a:extLst>
                    <a:ext uri="{9D8B030D-6E8A-4147-A177-3AD203B41FA5}">
                      <a16:colId xmlns:a16="http://schemas.microsoft.com/office/drawing/2014/main" val="4277635033"/>
                    </a:ext>
                  </a:extLst>
                </a:gridCol>
                <a:gridCol w="1181099">
                  <a:extLst>
                    <a:ext uri="{9D8B030D-6E8A-4147-A177-3AD203B41FA5}">
                      <a16:colId xmlns:a16="http://schemas.microsoft.com/office/drawing/2014/main" val="3282926016"/>
                    </a:ext>
                  </a:extLst>
                </a:gridCol>
              </a:tblGrid>
              <a:tr h="482863">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KQ2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776150">
                <a:tc>
                  <a:txBody>
                    <a:bodyPr/>
                    <a:lstStyle/>
                    <a:p>
                      <a:pPr marL="339725" marR="0" lvl="0" indent="-339725">
                        <a:lnSpc>
                          <a:spcPct val="115000"/>
                        </a:lnSpc>
                        <a:spcBef>
                          <a:spcPts val="0"/>
                        </a:spcBef>
                        <a:spcAft>
                          <a:spcPts val="0"/>
                        </a:spcAft>
                        <a:buSzPts val="1100"/>
                        <a:buFont typeface="+mj-lt"/>
                        <a:buNone/>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For patients with spine bone metastases </a:t>
                      </a:r>
                      <a:r>
                        <a:rPr lang="en-US" sz="1800">
                          <a:effectLst/>
                          <a:latin typeface="Calibri" panose="020F0502020204030204" pitchFamily="34" charset="0"/>
                          <a:ea typeface="Times New Roman" panose="02020603050405020304" pitchFamily="18" charset="0"/>
                          <a:cs typeface="Calibri" panose="020F0502020204030204" pitchFamily="34" charset="0"/>
                        </a:rPr>
                        <a:t>causing compression of the </a:t>
                      </a: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spinal cord or cauda equina, surgery with postoperative RT is conditionally recommended over RT alone.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Conditional</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990600">
                <a:tc>
                  <a:txBody>
                    <a:bodyPr/>
                    <a:lstStyle/>
                    <a:p>
                      <a:pPr marL="339725" marR="0" lvl="0" indent="-339725">
                        <a:lnSpc>
                          <a:spcPct val="115000"/>
                        </a:lnSpc>
                        <a:spcBef>
                          <a:spcPts val="0"/>
                        </a:spcBef>
                        <a:spcAft>
                          <a:spcPts val="0"/>
                        </a:spcAft>
                        <a:buSzPts val="1100"/>
                        <a:buFont typeface="+mj-lt"/>
                        <a:buNone/>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For patients who have undergone surgery for non-spine bone metastases or for spine metastases without spinal cord or cauda equina compression, </a:t>
                      </a:r>
                      <a:r>
                        <a:rPr lang="en-US" sz="1800">
                          <a:effectLst/>
                          <a:latin typeface="Calibri" panose="020F0502020204030204" pitchFamily="34" charset="0"/>
                          <a:ea typeface="Times New Roman" panose="02020603050405020304" pitchFamily="18" charset="0"/>
                          <a:cs typeface="Calibri" panose="020F0502020204030204" pitchFamily="34" charset="0"/>
                        </a:rPr>
                        <a:t>postoperative</a:t>
                      </a:r>
                      <a:r>
                        <a:rPr lang="en-US" sz="180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RT is recommended.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r h="1208984">
                <a:tc>
                  <a:txBody>
                    <a:bodyPr/>
                    <a:lstStyle/>
                    <a:p>
                      <a:pPr marL="339725" marR="0" lvl="0" indent="-339725">
                        <a:lnSpc>
                          <a:spcPct val="115000"/>
                        </a:lnSpc>
                        <a:spcBef>
                          <a:spcPts val="0"/>
                        </a:spcBef>
                        <a:spcAft>
                          <a:spcPts val="0"/>
                        </a:spcAft>
                        <a:buSzPts val="1100"/>
                        <a:buFont typeface="+mj-lt"/>
                        <a:buNone/>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   For patients with spine bone metastases </a:t>
                      </a:r>
                      <a:r>
                        <a:rPr lang="en-US" sz="1800">
                          <a:effectLst/>
                          <a:latin typeface="Calibri" panose="020F0502020204030204" pitchFamily="34" charset="0"/>
                          <a:ea typeface="Times New Roman" panose="02020603050405020304" pitchFamily="18" charset="0"/>
                          <a:cs typeface="Times New Roman" panose="02020603050405020304" pitchFamily="18" charset="0"/>
                        </a:rPr>
                        <a:t>causing compression of the </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spinal cord or cauda equina, RT combined with dexamethasone is recommended over RT alone.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02632"/>
                  </a:ext>
                </a:extLst>
              </a:tr>
            </a:tbl>
          </a:graphicData>
        </a:graphic>
      </p:graphicFrame>
      <p:sp>
        <p:nvSpPr>
          <p:cNvPr id="5" name="TextBox 4">
            <a:extLst>
              <a:ext uri="{FF2B5EF4-FFF2-40B4-BE49-F238E27FC236}">
                <a16:creationId xmlns:a16="http://schemas.microsoft.com/office/drawing/2014/main" id="{28FA08FD-4E66-A7B5-F441-EC762609936C}"/>
              </a:ext>
            </a:extLst>
          </p:cNvPr>
          <p:cNvSpPr txBox="1"/>
          <p:nvPr/>
        </p:nvSpPr>
        <p:spPr>
          <a:xfrm>
            <a:off x="342899" y="5840392"/>
            <a:ext cx="7010400" cy="307777"/>
          </a:xfrm>
          <a:prstGeom prst="rect">
            <a:avLst/>
          </a:prstGeom>
          <a:noFill/>
        </p:spPr>
        <p:txBody>
          <a:bodyPr wrap="square">
            <a:spAutoFit/>
          </a:bodyPr>
          <a:lstStyle/>
          <a:p>
            <a:r>
              <a:rPr lang="en-US" sz="1400" i="1"/>
              <a:t>Abbreviations</a:t>
            </a:r>
            <a:r>
              <a:rPr lang="en-US" sz="1400"/>
              <a:t>: KQ = key question; RT = external beam radiation therapy.</a:t>
            </a:r>
          </a:p>
        </p:txBody>
      </p:sp>
    </p:spTree>
    <p:extLst>
      <p:ext uri="{BB962C8B-B14F-4D97-AF65-F5344CB8AC3E}">
        <p14:creationId xmlns:p14="http://schemas.microsoft.com/office/powerpoint/2010/main" val="1660924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835958"/>
            <a:ext cx="8229600" cy="4524935"/>
          </a:xfrm>
        </p:spPr>
        <p:txBody>
          <a:bodyPr/>
          <a:lstStyle/>
          <a:p>
            <a:r>
              <a:rPr lang="en-US" sz="4800" b="1">
                <a:solidFill>
                  <a:schemeClr val="tx2"/>
                </a:solidFill>
              </a:rPr>
              <a:t>KQ 3: What RT dose-fractionation regimens, dose-constraints, and techniques are appropriate for the initial palliative treatment of bone metastases?</a:t>
            </a:r>
          </a:p>
        </p:txBody>
      </p:sp>
    </p:spTree>
    <p:extLst>
      <p:ext uri="{BB962C8B-B14F-4D97-AF65-F5344CB8AC3E}">
        <p14:creationId xmlns:p14="http://schemas.microsoft.com/office/powerpoint/2010/main" val="1863560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2507-F5A3-401A-80F5-E4B18F61B548}"/>
              </a:ext>
            </a:extLst>
          </p:cNvPr>
          <p:cNvSpPr>
            <a:spLocks noGrp="1"/>
          </p:cNvSpPr>
          <p:nvPr>
            <p:ph type="title"/>
          </p:nvPr>
        </p:nvSpPr>
        <p:spPr>
          <a:xfrm>
            <a:off x="0" y="128049"/>
            <a:ext cx="9144000" cy="1328775"/>
          </a:xfrm>
        </p:spPr>
        <p:txBody>
          <a:bodyPr/>
          <a:lstStyle/>
          <a:p>
            <a:r>
              <a:rPr lang="en-US" sz="3000" b="1">
                <a:solidFill>
                  <a:schemeClr val="tx2"/>
                </a:solidFill>
              </a:rPr>
              <a:t>KQ 3: Dose-fractionation, dose-constraints, and techniques for initial palliative treatment of bone metastases</a:t>
            </a:r>
            <a:br>
              <a:rPr lang="en-US" sz="1800">
                <a:effectLst/>
                <a:latin typeface="Calibri" panose="020F0502020204030204" pitchFamily="34" charset="0"/>
                <a:ea typeface="Times New Roman" panose="02020603050405020304" pitchFamily="18" charset="0"/>
                <a:cs typeface="Times New Roman" panose="02020603050405020304" pitchFamily="18" charset="0"/>
              </a:rPr>
            </a:br>
            <a:endParaRPr lang="en-US" sz="3600"/>
          </a:p>
        </p:txBody>
      </p:sp>
      <p:graphicFrame>
        <p:nvGraphicFramePr>
          <p:cNvPr id="3" name="Table 2">
            <a:extLst>
              <a:ext uri="{FF2B5EF4-FFF2-40B4-BE49-F238E27FC236}">
                <a16:creationId xmlns:a16="http://schemas.microsoft.com/office/drawing/2014/main" id="{B1341C89-1764-FA04-38BF-001657E13D92}"/>
              </a:ext>
            </a:extLst>
          </p:cNvPr>
          <p:cNvGraphicFramePr>
            <a:graphicFrameLocks noGrp="1"/>
          </p:cNvGraphicFramePr>
          <p:nvPr>
            <p:extLst>
              <p:ext uri="{D42A27DB-BD31-4B8C-83A1-F6EECF244321}">
                <p14:modId xmlns:p14="http://schemas.microsoft.com/office/powerpoint/2010/main" val="2405864681"/>
              </p:ext>
            </p:extLst>
          </p:nvPr>
        </p:nvGraphicFramePr>
        <p:xfrm>
          <a:off x="228595" y="1618255"/>
          <a:ext cx="8458199" cy="1651638"/>
        </p:xfrm>
        <a:graphic>
          <a:graphicData uri="http://schemas.openxmlformats.org/drawingml/2006/table">
            <a:tbl>
              <a:tblPr firstRow="1" firstCol="1" bandRow="1"/>
              <a:tblGrid>
                <a:gridCol w="5607429">
                  <a:extLst>
                    <a:ext uri="{9D8B030D-6E8A-4147-A177-3AD203B41FA5}">
                      <a16:colId xmlns:a16="http://schemas.microsoft.com/office/drawing/2014/main" val="844265120"/>
                    </a:ext>
                  </a:extLst>
                </a:gridCol>
                <a:gridCol w="1649505">
                  <a:extLst>
                    <a:ext uri="{9D8B030D-6E8A-4147-A177-3AD203B41FA5}">
                      <a16:colId xmlns:a16="http://schemas.microsoft.com/office/drawing/2014/main" val="4277635033"/>
                    </a:ext>
                  </a:extLst>
                </a:gridCol>
                <a:gridCol w="1201265">
                  <a:extLst>
                    <a:ext uri="{9D8B030D-6E8A-4147-A177-3AD203B41FA5}">
                      <a16:colId xmlns:a16="http://schemas.microsoft.com/office/drawing/2014/main" val="3282926016"/>
                    </a:ext>
                  </a:extLst>
                </a:gridCol>
              </a:tblGrid>
              <a:tr h="546484">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56987">
                <a:tc>
                  <a:txBody>
                    <a:bodyPr/>
                    <a:lstStyle/>
                    <a:p>
                      <a:pPr marL="339725" marR="0" indent="-339725">
                        <a:lnSpc>
                          <a:spcPct val="115000"/>
                        </a:lnSpc>
                        <a:spcBef>
                          <a:spcPts val="0"/>
                        </a:spcBef>
                        <a:spcAft>
                          <a:spcPts val="0"/>
                        </a:spcAft>
                        <a:tabLst>
                          <a:tab pos="339725" algn="l"/>
                        </a:tabLst>
                      </a:pPr>
                      <a:r>
                        <a:rPr lang="en-US" sz="16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1.   For patients with symptomatic bone metastases treated with conventional palliative </a:t>
                      </a:r>
                      <a:r>
                        <a:rPr lang="en-US" sz="1600">
                          <a:effectLst/>
                          <a:latin typeface="Calibri" panose="020F0502020204030204" pitchFamily="34" charset="0"/>
                          <a:ea typeface="Times New Roman" panose="02020603050405020304" pitchFamily="18" charset="0"/>
                          <a:cs typeface="Times New Roman" panose="02020603050405020304" pitchFamily="18" charset="0"/>
                        </a:rPr>
                        <a:t>RT</a:t>
                      </a:r>
                      <a:r>
                        <a:rPr lang="en-US" sz="16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 800 cGy in 1 fraction, 2000 cGy in 5 fractions, 2400 cGy in 6 fractions, or 3000 cGy in 10 fractions are recommended.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High</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graphicFrame>
        <p:nvGraphicFramePr>
          <p:cNvPr id="5" name="Table 4">
            <a:extLst>
              <a:ext uri="{FF2B5EF4-FFF2-40B4-BE49-F238E27FC236}">
                <a16:creationId xmlns:a16="http://schemas.microsoft.com/office/drawing/2014/main" id="{41B940F2-701D-4F0A-91A4-62E32DB47BF9}"/>
              </a:ext>
            </a:extLst>
          </p:cNvPr>
          <p:cNvGraphicFramePr>
            <a:graphicFrameLocks noGrp="1"/>
          </p:cNvGraphicFramePr>
          <p:nvPr>
            <p:extLst>
              <p:ext uri="{D42A27DB-BD31-4B8C-83A1-F6EECF244321}">
                <p14:modId xmlns:p14="http://schemas.microsoft.com/office/powerpoint/2010/main" val="4051694494"/>
              </p:ext>
            </p:extLst>
          </p:nvPr>
        </p:nvGraphicFramePr>
        <p:xfrm>
          <a:off x="228595" y="3269893"/>
          <a:ext cx="8458199" cy="2583434"/>
        </p:xfrm>
        <a:graphic>
          <a:graphicData uri="http://schemas.openxmlformats.org/drawingml/2006/table">
            <a:tbl>
              <a:tblPr firstRow="1" firstCol="1" bandRow="1"/>
              <a:tblGrid>
                <a:gridCol w="5607429">
                  <a:extLst>
                    <a:ext uri="{9D8B030D-6E8A-4147-A177-3AD203B41FA5}">
                      <a16:colId xmlns:a16="http://schemas.microsoft.com/office/drawing/2014/main" val="3771930717"/>
                    </a:ext>
                  </a:extLst>
                </a:gridCol>
                <a:gridCol w="1658470">
                  <a:extLst>
                    <a:ext uri="{9D8B030D-6E8A-4147-A177-3AD203B41FA5}">
                      <a16:colId xmlns:a16="http://schemas.microsoft.com/office/drawing/2014/main" val="880796533"/>
                    </a:ext>
                  </a:extLst>
                </a:gridCol>
                <a:gridCol w="1192300">
                  <a:extLst>
                    <a:ext uri="{9D8B030D-6E8A-4147-A177-3AD203B41FA5}">
                      <a16:colId xmlns:a16="http://schemas.microsoft.com/office/drawing/2014/main" val="2977083174"/>
                    </a:ext>
                  </a:extLst>
                </a:gridCol>
              </a:tblGrid>
              <a:tr h="904169">
                <a:tc>
                  <a:txBody>
                    <a:bodyPr/>
                    <a:lstStyle/>
                    <a:p>
                      <a:pPr marL="342900" marR="0" lvl="0" indent="-342900">
                        <a:lnSpc>
                          <a:spcPct val="115000"/>
                        </a:lnSpc>
                        <a:spcBef>
                          <a:spcPts val="0"/>
                        </a:spcBef>
                        <a:spcAft>
                          <a:spcPts val="600"/>
                        </a:spcAft>
                        <a:buFont typeface="+mj-lt"/>
                        <a:buAutoNum type="arabicPeriod" startAt="2"/>
                      </a:pPr>
                      <a:r>
                        <a:rPr lang="en-US" sz="1600">
                          <a:effectLst/>
                          <a:latin typeface="Calibri" panose="020F0502020204030204" pitchFamily="34" charset="0"/>
                          <a:ea typeface="Times New Roman" panose="02020603050405020304" pitchFamily="18" charset="0"/>
                          <a:cs typeface="Times New Roman" panose="02020603050405020304" pitchFamily="18" charset="0"/>
                        </a:rPr>
                        <a:t>In patients with spine bone metastases causing compression of the spinal cord or cauda equina who are not eligible for initial surgical decompression and are treated with conventional palliative RT, 800 cGy in 1 fraction, 1600 cGy in 2 fractions, 2000 cGy in 5 fractions, or 3000 cGy in 10 fractions are recommended. </a:t>
                      </a:r>
                    </a:p>
                    <a:p>
                      <a:pPr marL="339725" marR="0" indent="0">
                        <a:lnSpc>
                          <a:spcPct val="115000"/>
                        </a:lnSpc>
                        <a:spcBef>
                          <a:spcPts val="0"/>
                        </a:spcBef>
                        <a:spcAft>
                          <a:spcPts val="0"/>
                        </a:spcAft>
                      </a:pPr>
                      <a:r>
                        <a:rPr lang="en-US" sz="1600" u="sng">
                          <a:effectLst/>
                          <a:latin typeface="Calibri" panose="020F0502020204030204" pitchFamily="34" charset="0"/>
                          <a:ea typeface="Calibri" panose="020F0502020204030204" pitchFamily="34" charset="0"/>
                          <a:cs typeface="Times New Roman" panose="02020603050405020304" pitchFamily="18" charset="0"/>
                        </a:rPr>
                        <a:t>Implementation remark</a:t>
                      </a:r>
                      <a:r>
                        <a:rPr lang="en-US" sz="1600">
                          <a:effectLst/>
                          <a:latin typeface="Calibri" panose="020F0502020204030204" pitchFamily="34" charset="0"/>
                          <a:ea typeface="Calibri" panose="020F0502020204030204" pitchFamily="34" charset="0"/>
                          <a:cs typeface="Times New Roman" panose="02020603050405020304" pitchFamily="18" charset="0"/>
                        </a:rPr>
                        <a:t>: Consider patient and disease factors in dose-fractionation selection (eg, prognosis and radiosensitivity)</a:t>
                      </a:r>
                      <a:r>
                        <a:rPr lang="en-US" sz="1600">
                          <a:effectLst/>
                          <a:latin typeface="Calibri" panose="020F0502020204030204" pitchFamily="34" charset="0"/>
                          <a:ea typeface="Times New Roman" panose="02020603050405020304" pitchFamily="18" charset="0"/>
                          <a:cs typeface="Times New Roman" panose="02020603050405020304" pitchFamily="18" charset="0"/>
                        </a:rPr>
                        <a:t>.</a:t>
                      </a: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High</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4061070"/>
                  </a:ext>
                </a:extLst>
              </a:tr>
            </a:tbl>
          </a:graphicData>
        </a:graphic>
      </p:graphicFrame>
    </p:spTree>
    <p:extLst>
      <p:ext uri="{BB962C8B-B14F-4D97-AF65-F5344CB8AC3E}">
        <p14:creationId xmlns:p14="http://schemas.microsoft.com/office/powerpoint/2010/main" val="70223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7BF6-66C8-48B3-A011-501ECA9909DA}"/>
              </a:ext>
            </a:extLst>
          </p:cNvPr>
          <p:cNvSpPr>
            <a:spLocks noGrp="1"/>
          </p:cNvSpPr>
          <p:nvPr>
            <p:ph type="title"/>
          </p:nvPr>
        </p:nvSpPr>
        <p:spPr>
          <a:xfrm>
            <a:off x="146527" y="171919"/>
            <a:ext cx="8850922" cy="1409231"/>
          </a:xfrm>
        </p:spPr>
        <p:txBody>
          <a:bodyPr/>
          <a:lstStyle/>
          <a:p>
            <a:r>
              <a:rPr lang="en-US" sz="3000" b="1">
                <a:solidFill>
                  <a:schemeClr val="tx2"/>
                </a:solidFill>
              </a:rPr>
              <a:t>KQ 3: Dose-Fractionation, dose-constraints, and techniques for initial palliative treatment of bone metastases (</a:t>
            </a:r>
            <a:r>
              <a:rPr lang="en-US" sz="3000" b="1" err="1">
                <a:solidFill>
                  <a:schemeClr val="tx2"/>
                </a:solidFill>
              </a:rPr>
              <a:t>con’t</a:t>
            </a:r>
            <a:r>
              <a:rPr lang="en-US" sz="3000" b="1">
                <a:solidFill>
                  <a:schemeClr val="tx2"/>
                </a:solidFill>
              </a:rPr>
              <a:t>)</a:t>
            </a:r>
            <a:endParaRPr lang="en-US" sz="3000">
              <a:solidFill>
                <a:schemeClr val="tx2"/>
              </a:solidFill>
            </a:endParaRPr>
          </a:p>
        </p:txBody>
      </p:sp>
      <p:graphicFrame>
        <p:nvGraphicFramePr>
          <p:cNvPr id="3" name="Table 2">
            <a:extLst>
              <a:ext uri="{FF2B5EF4-FFF2-40B4-BE49-F238E27FC236}">
                <a16:creationId xmlns:a16="http://schemas.microsoft.com/office/drawing/2014/main" id="{F747E14F-2D24-4E82-88F1-F5126897B9A8}"/>
              </a:ext>
            </a:extLst>
          </p:cNvPr>
          <p:cNvGraphicFramePr>
            <a:graphicFrameLocks noGrp="1"/>
          </p:cNvGraphicFramePr>
          <p:nvPr>
            <p:extLst>
              <p:ext uri="{D42A27DB-BD31-4B8C-83A1-F6EECF244321}">
                <p14:modId xmlns:p14="http://schemas.microsoft.com/office/powerpoint/2010/main" val="1062209067"/>
              </p:ext>
            </p:extLst>
          </p:nvPr>
        </p:nvGraphicFramePr>
        <p:xfrm>
          <a:off x="342888" y="1809476"/>
          <a:ext cx="8458199" cy="1632585"/>
        </p:xfrm>
        <a:graphic>
          <a:graphicData uri="http://schemas.openxmlformats.org/drawingml/2006/table">
            <a:tbl>
              <a:tblPr firstRow="1" firstCol="1" bandRow="1"/>
              <a:tblGrid>
                <a:gridCol w="5600700">
                  <a:extLst>
                    <a:ext uri="{9D8B030D-6E8A-4147-A177-3AD203B41FA5}">
                      <a16:colId xmlns:a16="http://schemas.microsoft.com/office/drawing/2014/main" val="844265120"/>
                    </a:ext>
                  </a:extLst>
                </a:gridCol>
                <a:gridCol w="1685925">
                  <a:extLst>
                    <a:ext uri="{9D8B030D-6E8A-4147-A177-3AD203B41FA5}">
                      <a16:colId xmlns:a16="http://schemas.microsoft.com/office/drawing/2014/main" val="4277635033"/>
                    </a:ext>
                  </a:extLst>
                </a:gridCol>
                <a:gridCol w="1171574">
                  <a:extLst>
                    <a:ext uri="{9D8B030D-6E8A-4147-A177-3AD203B41FA5}">
                      <a16:colId xmlns:a16="http://schemas.microsoft.com/office/drawing/2014/main" val="3282926016"/>
                    </a:ext>
                  </a:extLst>
                </a:gridCol>
              </a:tblGrid>
              <a:tr h="527431">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04169">
                <a:tc>
                  <a:txBody>
                    <a:bodyPr/>
                    <a:lstStyle/>
                    <a:p>
                      <a:pPr marL="285750" marR="0" lvl="0" indent="-285750">
                        <a:lnSpc>
                          <a:spcPct val="115000"/>
                        </a:lnSpc>
                        <a:spcBef>
                          <a:spcPts val="0"/>
                        </a:spcBef>
                        <a:spcAft>
                          <a:spcPts val="0"/>
                        </a:spcAft>
                        <a:buFont typeface="+mj-lt"/>
                        <a:buNone/>
                      </a:pPr>
                      <a:r>
                        <a:rPr lang="en-US" sz="16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3.   For patients with spine </a:t>
                      </a:r>
                      <a:r>
                        <a:rPr lang="en-US" sz="1600">
                          <a:effectLst/>
                          <a:latin typeface="Calibri" panose="020F0502020204030204" pitchFamily="34" charset="0"/>
                          <a:ea typeface="Times New Roman" panose="02020603050405020304" pitchFamily="18" charset="0"/>
                          <a:cs typeface="Times New Roman" panose="02020603050405020304" pitchFamily="18" charset="0"/>
                        </a:rPr>
                        <a:t>bone metastases causing compression of the </a:t>
                      </a:r>
                      <a:r>
                        <a:rPr lang="en-US" sz="16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spinal cord </a:t>
                      </a:r>
                      <a:r>
                        <a:rPr lang="en-US" sz="1600">
                          <a:effectLst/>
                          <a:latin typeface="Calibri" panose="020F0502020204030204" pitchFamily="34" charset="0"/>
                          <a:ea typeface="Times New Roman" panose="02020603050405020304" pitchFamily="18" charset="0"/>
                          <a:cs typeface="Times New Roman" panose="02020603050405020304" pitchFamily="18" charset="0"/>
                        </a:rPr>
                        <a:t>or cauda equina </a:t>
                      </a:r>
                      <a:r>
                        <a:rPr lang="en-US" sz="16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treated with dose-escalated</a:t>
                      </a:r>
                      <a:r>
                        <a:rPr lang="en-US" sz="1600">
                          <a:effectLst/>
                          <a:latin typeface="Calibri" panose="020F0502020204030204" pitchFamily="34" charset="0"/>
                          <a:ea typeface="Times New Roman" panose="02020603050405020304" pitchFamily="18" charset="0"/>
                          <a:cs typeface="Times New Roman" panose="02020603050405020304" pitchFamily="18" charset="0"/>
                        </a:rPr>
                        <a:t> palliative RT, the use of highly conformal planning and delivery techniques (eg</a:t>
                      </a:r>
                      <a:r>
                        <a:rPr lang="en-US" sz="16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 IMRT) is conditionally recommended.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Conditional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graphicFrame>
        <p:nvGraphicFramePr>
          <p:cNvPr id="4" name="Table 3">
            <a:extLst>
              <a:ext uri="{FF2B5EF4-FFF2-40B4-BE49-F238E27FC236}">
                <a16:creationId xmlns:a16="http://schemas.microsoft.com/office/drawing/2014/main" id="{7077D426-08F8-F333-5244-2703592C7A5A}"/>
              </a:ext>
            </a:extLst>
          </p:cNvPr>
          <p:cNvGraphicFramePr>
            <a:graphicFrameLocks noGrp="1"/>
          </p:cNvGraphicFramePr>
          <p:nvPr>
            <p:extLst>
              <p:ext uri="{D42A27DB-BD31-4B8C-83A1-F6EECF244321}">
                <p14:modId xmlns:p14="http://schemas.microsoft.com/office/powerpoint/2010/main" val="1422690426"/>
              </p:ext>
            </p:extLst>
          </p:nvPr>
        </p:nvGraphicFramePr>
        <p:xfrm>
          <a:off x="342888" y="3442061"/>
          <a:ext cx="8458199" cy="1865884"/>
        </p:xfrm>
        <a:graphic>
          <a:graphicData uri="http://schemas.openxmlformats.org/drawingml/2006/table">
            <a:tbl>
              <a:tblPr firstRow="1" firstCol="1" bandRow="1"/>
              <a:tblGrid>
                <a:gridCol w="5600700">
                  <a:extLst>
                    <a:ext uri="{9D8B030D-6E8A-4147-A177-3AD203B41FA5}">
                      <a16:colId xmlns:a16="http://schemas.microsoft.com/office/drawing/2014/main" val="226878044"/>
                    </a:ext>
                  </a:extLst>
                </a:gridCol>
                <a:gridCol w="1685925">
                  <a:extLst>
                    <a:ext uri="{9D8B030D-6E8A-4147-A177-3AD203B41FA5}">
                      <a16:colId xmlns:a16="http://schemas.microsoft.com/office/drawing/2014/main" val="757118188"/>
                    </a:ext>
                  </a:extLst>
                </a:gridCol>
                <a:gridCol w="1171574">
                  <a:extLst>
                    <a:ext uri="{9D8B030D-6E8A-4147-A177-3AD203B41FA5}">
                      <a16:colId xmlns:a16="http://schemas.microsoft.com/office/drawing/2014/main" val="3370125904"/>
                    </a:ext>
                  </a:extLst>
                </a:gridCol>
              </a:tblGrid>
              <a:tr h="865762">
                <a:tc>
                  <a:txBody>
                    <a:bodyPr/>
                    <a:lstStyle/>
                    <a:p>
                      <a:pPr marL="285750" lvl="0" indent="-285750">
                        <a:tabLst>
                          <a:tab pos="285750" algn="l"/>
                        </a:tabLst>
                      </a:pPr>
                      <a:r>
                        <a:rPr lang="en-US" sz="16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4.   </a:t>
                      </a:r>
                      <a:r>
                        <a:rPr lang="en-US" sz="1600" kern="1200">
                          <a:solidFill>
                            <a:schemeClr val="tx1"/>
                          </a:solidFill>
                          <a:effectLst/>
                          <a:latin typeface="+mn-lt"/>
                          <a:ea typeface="+mn-ea"/>
                          <a:cs typeface="+mn-cs"/>
                        </a:rPr>
                        <a:t>For patients with symptomatic bone metastases treated with SBRT, 1200 to 1600 cGy in 1 fraction (non-spine) and 2400 cGy in 2 fractions (spine) are recommended.</a:t>
                      </a:r>
                    </a:p>
                    <a:p>
                      <a:pPr marL="285750" lvl="0" indent="-285750">
                        <a:lnSpc>
                          <a:spcPct val="60000"/>
                        </a:lnSpc>
                        <a:tabLst>
                          <a:tab pos="285750" algn="l"/>
                        </a:tabLst>
                      </a:pPr>
                      <a:endParaRPr lang="en-US" sz="1600" kern="1200">
                        <a:solidFill>
                          <a:schemeClr val="tx1"/>
                        </a:solidFill>
                        <a:effectLst/>
                        <a:latin typeface="+mn-lt"/>
                        <a:ea typeface="+mn-ea"/>
                        <a:cs typeface="+mn-cs"/>
                      </a:endParaRPr>
                    </a:p>
                    <a:p>
                      <a:pPr marL="285750" lvl="0" indent="-285750">
                        <a:lnSpc>
                          <a:spcPts val="60"/>
                        </a:lnSpc>
                        <a:tabLst>
                          <a:tab pos="285750" algn="l"/>
                        </a:tabLst>
                      </a:pPr>
                      <a:endParaRPr lang="en-US" sz="1600" kern="1200">
                        <a:solidFill>
                          <a:schemeClr val="tx1"/>
                        </a:solidFill>
                        <a:effectLst/>
                        <a:latin typeface="+mn-lt"/>
                        <a:ea typeface="+mn-ea"/>
                        <a:cs typeface="+mn-cs"/>
                      </a:endParaRPr>
                    </a:p>
                    <a:p>
                      <a:pPr marL="285750" indent="0">
                        <a:tabLst>
                          <a:tab pos="285750" algn="l"/>
                        </a:tabLst>
                      </a:pPr>
                      <a:r>
                        <a:rPr lang="en-US" sz="1600" u="sng" kern="1200">
                          <a:solidFill>
                            <a:schemeClr val="tx1"/>
                          </a:solidFill>
                          <a:effectLst/>
                          <a:latin typeface="+mn-lt"/>
                          <a:ea typeface="+mn-ea"/>
                          <a:cs typeface="+mn-cs"/>
                        </a:rPr>
                        <a:t>Implementation remark:</a:t>
                      </a:r>
                      <a:r>
                        <a:rPr lang="en-US" sz="1600" kern="1200">
                          <a:solidFill>
                            <a:schemeClr val="tx1"/>
                          </a:solidFill>
                          <a:effectLst/>
                          <a:latin typeface="+mn-lt"/>
                          <a:ea typeface="+mn-ea"/>
                          <a:cs typeface="+mn-cs"/>
                        </a:rPr>
                        <a:t> Other established SBRT dose and fractionation regimens (eg, 3-5 fraction) with similar BEDs may be an option based on patient tumor and normal tissue factors, and physician experience.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200"/>
                        </a:spcAft>
                      </a:pPr>
                      <a:r>
                        <a:rPr lang="x-none" sz="1600">
                          <a:effectLst/>
                          <a:latin typeface="Calibri" panose="020F0502020204030204" pitchFamily="34" charset="0"/>
                          <a:ea typeface="Calibri" panose="020F0502020204030204" pitchFamily="34" charset="0"/>
                          <a:cs typeface="Times New Roman" panose="02020603050405020304" pitchFamily="18" charset="0"/>
                        </a:rPr>
                        <a:t> </a:t>
                      </a:r>
                      <a:r>
                        <a:rPr lang="en-US" sz="1600">
                          <a:effectLst/>
                          <a:latin typeface="Calibri" panose="020F0502020204030204" pitchFamily="34" charset="0"/>
                          <a:ea typeface="Calibri" panose="020F0502020204030204" pitchFamily="34"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a:lnSpc>
                          <a:spcPct val="115000"/>
                        </a:lnSpc>
                        <a:spcBef>
                          <a:spcPts val="0"/>
                        </a:spcBef>
                        <a:spcAft>
                          <a:spcPts val="0"/>
                        </a:spcAft>
                        <a:buFont typeface="+mj-lt"/>
                        <a:buNone/>
                      </a:pPr>
                      <a:r>
                        <a:rPr lang="en-US" sz="1600">
                          <a:effectLst/>
                          <a:latin typeface="Calibri" panose="020F0502020204030204" pitchFamily="34" charset="0"/>
                          <a:ea typeface="Calibri" panose="020F0502020204030204" pitchFamily="34" charset="0"/>
                          <a:cs typeface="Times New Roman" panose="02020603050405020304" pitchFamily="18" charset="0"/>
                        </a:rPr>
                        <a:t>Moderate</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8993462"/>
                  </a:ext>
                </a:extLst>
              </a:tr>
            </a:tbl>
          </a:graphicData>
        </a:graphic>
      </p:graphicFrame>
    </p:spTree>
    <p:extLst>
      <p:ext uri="{BB962C8B-B14F-4D97-AF65-F5344CB8AC3E}">
        <p14:creationId xmlns:p14="http://schemas.microsoft.com/office/powerpoint/2010/main" val="1821085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7BF6-66C8-48B3-A011-501ECA9909DA}"/>
              </a:ext>
            </a:extLst>
          </p:cNvPr>
          <p:cNvSpPr>
            <a:spLocks noGrp="1"/>
          </p:cNvSpPr>
          <p:nvPr>
            <p:ph type="title"/>
          </p:nvPr>
        </p:nvSpPr>
        <p:spPr>
          <a:xfrm>
            <a:off x="146538" y="436543"/>
            <a:ext cx="8850922" cy="1411308"/>
          </a:xfrm>
        </p:spPr>
        <p:txBody>
          <a:bodyPr/>
          <a:lstStyle/>
          <a:p>
            <a:r>
              <a:rPr lang="en-US" sz="3000" b="1">
                <a:solidFill>
                  <a:schemeClr val="tx2"/>
                </a:solidFill>
              </a:rPr>
              <a:t>KQ 3: Dose-Fractionation, dose-constraints, and techniques for initial palliative treatment of bone metastases (</a:t>
            </a:r>
            <a:r>
              <a:rPr lang="en-US" sz="3000" b="1" err="1">
                <a:solidFill>
                  <a:schemeClr val="tx2"/>
                </a:solidFill>
              </a:rPr>
              <a:t>con’t</a:t>
            </a:r>
            <a:r>
              <a:rPr lang="en-US" sz="3000" b="1">
                <a:solidFill>
                  <a:schemeClr val="tx2"/>
                </a:solidFill>
              </a:rPr>
              <a:t>)</a:t>
            </a:r>
            <a:endParaRPr lang="en-US" sz="3000">
              <a:solidFill>
                <a:schemeClr val="tx2"/>
              </a:solidFill>
            </a:endParaRPr>
          </a:p>
        </p:txBody>
      </p:sp>
      <p:graphicFrame>
        <p:nvGraphicFramePr>
          <p:cNvPr id="3" name="Table 2">
            <a:extLst>
              <a:ext uri="{FF2B5EF4-FFF2-40B4-BE49-F238E27FC236}">
                <a16:creationId xmlns:a16="http://schemas.microsoft.com/office/drawing/2014/main" id="{F747E14F-2D24-4E82-88F1-F5126897B9A8}"/>
              </a:ext>
            </a:extLst>
          </p:cNvPr>
          <p:cNvGraphicFramePr>
            <a:graphicFrameLocks noGrp="1"/>
          </p:cNvGraphicFramePr>
          <p:nvPr>
            <p:extLst>
              <p:ext uri="{D42A27DB-BD31-4B8C-83A1-F6EECF244321}">
                <p14:modId xmlns:p14="http://schemas.microsoft.com/office/powerpoint/2010/main" val="4148590458"/>
              </p:ext>
            </p:extLst>
          </p:nvPr>
        </p:nvGraphicFramePr>
        <p:xfrm>
          <a:off x="342900" y="2132543"/>
          <a:ext cx="8458199" cy="2592914"/>
        </p:xfrm>
        <a:graphic>
          <a:graphicData uri="http://schemas.openxmlformats.org/drawingml/2006/table">
            <a:tbl>
              <a:tblPr firstRow="1" firstCol="1" bandRow="1"/>
              <a:tblGrid>
                <a:gridCol w="5600700">
                  <a:extLst>
                    <a:ext uri="{9D8B030D-6E8A-4147-A177-3AD203B41FA5}">
                      <a16:colId xmlns:a16="http://schemas.microsoft.com/office/drawing/2014/main" val="844265120"/>
                    </a:ext>
                  </a:extLst>
                </a:gridCol>
                <a:gridCol w="1685925">
                  <a:extLst>
                    <a:ext uri="{9D8B030D-6E8A-4147-A177-3AD203B41FA5}">
                      <a16:colId xmlns:a16="http://schemas.microsoft.com/office/drawing/2014/main" val="4277635033"/>
                    </a:ext>
                  </a:extLst>
                </a:gridCol>
                <a:gridCol w="1171574">
                  <a:extLst>
                    <a:ext uri="{9D8B030D-6E8A-4147-A177-3AD203B41FA5}">
                      <a16:colId xmlns:a16="http://schemas.microsoft.com/office/drawing/2014/main" val="3282926016"/>
                    </a:ext>
                  </a:extLst>
                </a:gridCol>
              </a:tblGrid>
              <a:tr h="482135">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2105234">
                <a:tc>
                  <a:txBody>
                    <a:bodyPr/>
                    <a:lstStyle/>
                    <a:p>
                      <a:pPr marL="339725" marR="0" lvl="0" indent="-339725">
                        <a:lnSpc>
                          <a:spcPct val="115000"/>
                        </a:lnSpc>
                        <a:spcBef>
                          <a:spcPts val="0"/>
                        </a:spcBef>
                        <a:spcAft>
                          <a:spcPts val="600"/>
                        </a:spcAft>
                        <a:buFont typeface="+mj-lt"/>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5.   For patients with symptomatic bone metastases with ECOG PS 0-2, receiving no surgical intervention, and absent neurological symptoms, SBRT is conditionally recommended over conventional palliative RT. </a:t>
                      </a:r>
                    </a:p>
                    <a:p>
                      <a:pPr marL="339725" marR="0" indent="0">
                        <a:lnSpc>
                          <a:spcPct val="115000"/>
                        </a:lnSpc>
                        <a:spcBef>
                          <a:spcPts val="0"/>
                        </a:spcBef>
                        <a:spcAft>
                          <a:spcPts val="0"/>
                        </a:spcAft>
                      </a:pPr>
                      <a:r>
                        <a:rPr lang="en-US" sz="1600" u="sng">
                          <a:effectLst/>
                          <a:latin typeface="Calibri" panose="020F0502020204030204" pitchFamily="34" charset="0"/>
                          <a:ea typeface="Times New Roman" panose="02020603050405020304" pitchFamily="18" charset="0"/>
                          <a:cs typeface="Times New Roman" panose="02020603050405020304" pitchFamily="18" charset="0"/>
                        </a:rPr>
                        <a:t>Implementation remark</a:t>
                      </a:r>
                      <a:r>
                        <a:rPr lang="en-US" sz="1600">
                          <a:effectLst/>
                          <a:latin typeface="Calibri" panose="020F0502020204030204" pitchFamily="34" charset="0"/>
                          <a:ea typeface="Times New Roman" panose="02020603050405020304" pitchFamily="18" charset="0"/>
                          <a:cs typeface="Times New Roman" panose="02020603050405020304" pitchFamily="18" charset="0"/>
                        </a:rPr>
                        <a:t>: Other factors to consider include life expectancy, tumor radiosensitivity, and metastatic disease burden. </a:t>
                      </a: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Conditional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sp>
        <p:nvSpPr>
          <p:cNvPr id="5" name="TextBox 4">
            <a:extLst>
              <a:ext uri="{FF2B5EF4-FFF2-40B4-BE49-F238E27FC236}">
                <a16:creationId xmlns:a16="http://schemas.microsoft.com/office/drawing/2014/main" id="{7D0E1242-28D1-B405-7C02-41C7BF6A6CF5}"/>
              </a:ext>
            </a:extLst>
          </p:cNvPr>
          <p:cNvSpPr txBox="1"/>
          <p:nvPr/>
        </p:nvSpPr>
        <p:spPr>
          <a:xfrm>
            <a:off x="342899" y="4725457"/>
            <a:ext cx="8296275" cy="738664"/>
          </a:xfrm>
          <a:prstGeom prst="rect">
            <a:avLst/>
          </a:prstGeom>
          <a:noFill/>
        </p:spPr>
        <p:txBody>
          <a:bodyPr wrap="square">
            <a:spAutoFit/>
          </a:bodyPr>
          <a:lstStyle/>
          <a:p>
            <a:r>
              <a:rPr lang="en-US" sz="1400" i="1"/>
              <a:t>Abbreviations</a:t>
            </a:r>
            <a:r>
              <a:rPr lang="en-US" sz="1400"/>
              <a:t>: ECOG PS = Eastern Cooperative Oncology Group performance status; IMRT = intensity modulated radiation therapy; KQ = key question; RT = external beam radiation therapy; SBRT = stereotactic body radiation therapy.</a:t>
            </a:r>
          </a:p>
        </p:txBody>
      </p:sp>
    </p:spTree>
    <p:extLst>
      <p:ext uri="{BB962C8B-B14F-4D97-AF65-F5344CB8AC3E}">
        <p14:creationId xmlns:p14="http://schemas.microsoft.com/office/powerpoint/2010/main" val="102000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1168-CC0A-46E3-B05A-F2536689470A}"/>
              </a:ext>
            </a:extLst>
          </p:cNvPr>
          <p:cNvSpPr>
            <a:spLocks noGrp="1"/>
          </p:cNvSpPr>
          <p:nvPr>
            <p:ph type="title"/>
          </p:nvPr>
        </p:nvSpPr>
        <p:spPr/>
        <p:txBody>
          <a:bodyPr/>
          <a:lstStyle/>
          <a:p>
            <a:r>
              <a:rPr lang="en-US" b="1">
                <a:solidFill>
                  <a:schemeClr val="tx2"/>
                </a:solidFill>
              </a:rPr>
              <a:t>Citation</a:t>
            </a:r>
          </a:p>
        </p:txBody>
      </p:sp>
      <p:sp>
        <p:nvSpPr>
          <p:cNvPr id="3" name="Content Placeholder 2">
            <a:extLst>
              <a:ext uri="{FF2B5EF4-FFF2-40B4-BE49-F238E27FC236}">
                <a16:creationId xmlns:a16="http://schemas.microsoft.com/office/drawing/2014/main" id="{F182DBF8-4207-43FF-A345-AD4C24374B19}"/>
              </a:ext>
            </a:extLst>
          </p:cNvPr>
          <p:cNvSpPr>
            <a:spLocks noGrp="1"/>
          </p:cNvSpPr>
          <p:nvPr>
            <p:ph idx="1"/>
          </p:nvPr>
        </p:nvSpPr>
        <p:spPr>
          <a:xfrm>
            <a:off x="459509" y="1396856"/>
            <a:ext cx="8229600" cy="4525963"/>
          </a:xfrm>
        </p:spPr>
        <p:txBody>
          <a:bodyPr lIns="91440" tIns="45720" rIns="91440" bIns="45720" anchor="t"/>
          <a:lstStyle/>
          <a:p>
            <a:pPr marL="0" indent="0" algn="ctr">
              <a:spcBef>
                <a:spcPts val="600"/>
              </a:spcBef>
              <a:buFontTx/>
              <a:buNone/>
              <a:defRPr/>
            </a:pPr>
            <a:r>
              <a:rPr lang="en-US" altLang="en-US" sz="2800"/>
              <a:t>This slide set is adapted from the </a:t>
            </a:r>
            <a:r>
              <a:rPr lang="en-US" altLang="en-US" sz="2800" b="1" i="1"/>
              <a:t>External Beam Radiation Therapy for Palliation of Symptomatic Bone Metastases Guideline </a:t>
            </a:r>
            <a:r>
              <a:rPr lang="en-US" altLang="en-US" sz="2800"/>
              <a:t>to be published in the </a:t>
            </a:r>
          </a:p>
          <a:p>
            <a:pPr marL="0" indent="0" algn="ctr">
              <a:spcBef>
                <a:spcPts val="600"/>
              </a:spcBef>
              <a:buFontTx/>
              <a:buNone/>
              <a:defRPr/>
            </a:pPr>
            <a:r>
              <a:rPr lang="en-US" altLang="en-US" sz="2800"/>
              <a:t>Sept/Oct 2024 issue of </a:t>
            </a:r>
          </a:p>
          <a:p>
            <a:pPr marL="0" indent="0" algn="ctr">
              <a:spcBef>
                <a:spcPts val="600"/>
              </a:spcBef>
              <a:buFontTx/>
              <a:buNone/>
              <a:defRPr/>
            </a:pPr>
            <a:r>
              <a:rPr lang="en-US" altLang="en-US" sz="2800" i="1"/>
              <a:t>Practical Radiation Oncology </a:t>
            </a:r>
            <a:r>
              <a:rPr lang="en-US" altLang="en-US" sz="2800"/>
              <a:t>(</a:t>
            </a:r>
            <a:r>
              <a:rPr lang="en-US" altLang="en-US" sz="2800" i="1"/>
              <a:t>PRO</a:t>
            </a:r>
            <a:r>
              <a:rPr lang="en-US" altLang="en-US" sz="2800"/>
              <a:t>)</a:t>
            </a:r>
          </a:p>
          <a:p>
            <a:pPr marL="0" indent="0" algn="ctr">
              <a:spcBef>
                <a:spcPts val="600"/>
              </a:spcBef>
              <a:buNone/>
              <a:defRPr/>
            </a:pPr>
            <a:r>
              <a:rPr lang="en-US" altLang="en-US" sz="2800"/>
              <a:t>Web posted link: </a:t>
            </a:r>
            <a:r>
              <a:rPr lang="en-US" sz="2800" b="0" i="0" u="none" strike="noStrike">
                <a:effectLst/>
                <a:latin typeface="helvetica" panose="020B0604020202020204" pitchFamily="34" charset="0"/>
                <a:hlinkClick r:id="rId2"/>
              </a:rPr>
              <a:t>https://doi.org/10.1016/j.prro.2024.04.018</a:t>
            </a:r>
            <a:endParaRPr lang="en-US" altLang="en-US" sz="2800"/>
          </a:p>
          <a:p>
            <a:pPr marL="0" indent="0" algn="ctr">
              <a:spcBef>
                <a:spcPts val="600"/>
              </a:spcBef>
              <a:buNone/>
              <a:defRPr/>
            </a:pPr>
            <a:r>
              <a:rPr lang="en-US" altLang="en-US" sz="2800"/>
              <a:t> </a:t>
            </a:r>
          </a:p>
          <a:p>
            <a:pPr algn="ctr">
              <a:spcBef>
                <a:spcPts val="600"/>
              </a:spcBef>
              <a:buFontTx/>
              <a:buNone/>
              <a:defRPr/>
            </a:pPr>
            <a:r>
              <a:rPr lang="en-US" altLang="en-US" sz="2400"/>
              <a:t>The full-text guideline is also available on the ASTRO website: </a:t>
            </a:r>
            <a:r>
              <a:rPr lang="en-US" altLang="en-US" sz="2400">
                <a:hlinkClick r:id="rId3"/>
              </a:rPr>
              <a:t>www.astro.org</a:t>
            </a:r>
            <a:r>
              <a:rPr lang="en-US" altLang="en-US" sz="2400"/>
              <a:t> </a:t>
            </a:r>
          </a:p>
          <a:p>
            <a:endParaRPr lang="en-US"/>
          </a:p>
        </p:txBody>
      </p:sp>
    </p:spTree>
    <p:extLst>
      <p:ext uri="{BB962C8B-B14F-4D97-AF65-F5344CB8AC3E}">
        <p14:creationId xmlns:p14="http://schemas.microsoft.com/office/powerpoint/2010/main" val="270173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55493-9F89-49FF-8541-9A20448D648F}"/>
              </a:ext>
            </a:extLst>
          </p:cNvPr>
          <p:cNvSpPr>
            <a:spLocks noGrp="1"/>
          </p:cNvSpPr>
          <p:nvPr>
            <p:ph type="title"/>
          </p:nvPr>
        </p:nvSpPr>
        <p:spPr>
          <a:xfrm>
            <a:off x="457200" y="0"/>
            <a:ext cx="8229600" cy="547586"/>
          </a:xfrm>
        </p:spPr>
        <p:txBody>
          <a:bodyPr/>
          <a:lstStyle/>
          <a:p>
            <a:r>
              <a:rPr lang="en-US" altLang="en-US" sz="3600" b="1">
                <a:solidFill>
                  <a:schemeClr val="tx2"/>
                </a:solidFill>
                <a:latin typeface="Calibri" panose="020F0502020204030204" pitchFamily="34" charset="0"/>
                <a:ea typeface="Times New Roman" panose="02020603050405020304" pitchFamily="18" charset="0"/>
                <a:cs typeface="Calibri" panose="020F0502020204030204" pitchFamily="34" charset="0"/>
              </a:rPr>
              <a:t>SBRT Dose Constraints </a:t>
            </a:r>
            <a:br>
              <a:rPr kumimoji="0" lang="en-US" altLang="en-US" sz="800" b="0" i="0" u="none" strike="noStrike" cap="none" normalizeH="0" baseline="0">
                <a:ln>
                  <a:noFill/>
                </a:ln>
                <a:solidFill>
                  <a:schemeClr val="tx1"/>
                </a:solidFill>
                <a:effectLst/>
              </a:rPr>
            </a:br>
            <a:endParaRPr lang="en-US"/>
          </a:p>
        </p:txBody>
      </p:sp>
      <p:graphicFrame>
        <p:nvGraphicFramePr>
          <p:cNvPr id="7" name="Table 6">
            <a:extLst>
              <a:ext uri="{FF2B5EF4-FFF2-40B4-BE49-F238E27FC236}">
                <a16:creationId xmlns:a16="http://schemas.microsoft.com/office/drawing/2014/main" id="{40D88EF0-F404-3609-B097-7716EE7DB767}"/>
              </a:ext>
            </a:extLst>
          </p:cNvPr>
          <p:cNvGraphicFramePr>
            <a:graphicFrameLocks noGrp="1"/>
          </p:cNvGraphicFramePr>
          <p:nvPr>
            <p:extLst>
              <p:ext uri="{D42A27DB-BD31-4B8C-83A1-F6EECF244321}">
                <p14:modId xmlns:p14="http://schemas.microsoft.com/office/powerpoint/2010/main" val="7428921"/>
              </p:ext>
            </p:extLst>
          </p:nvPr>
        </p:nvGraphicFramePr>
        <p:xfrm>
          <a:off x="287577" y="604736"/>
          <a:ext cx="8560340" cy="3169920"/>
        </p:xfrm>
        <a:graphic>
          <a:graphicData uri="http://schemas.openxmlformats.org/drawingml/2006/table">
            <a:tbl>
              <a:tblPr firstRow="1" firstCol="1" bandRow="1"/>
              <a:tblGrid>
                <a:gridCol w="2061986">
                  <a:extLst>
                    <a:ext uri="{9D8B030D-6E8A-4147-A177-3AD203B41FA5}">
                      <a16:colId xmlns:a16="http://schemas.microsoft.com/office/drawing/2014/main" val="2172517266"/>
                    </a:ext>
                  </a:extLst>
                </a:gridCol>
                <a:gridCol w="2636037">
                  <a:extLst>
                    <a:ext uri="{9D8B030D-6E8A-4147-A177-3AD203B41FA5}">
                      <a16:colId xmlns:a16="http://schemas.microsoft.com/office/drawing/2014/main" val="3367622315"/>
                    </a:ext>
                  </a:extLst>
                </a:gridCol>
                <a:gridCol w="2081950">
                  <a:extLst>
                    <a:ext uri="{9D8B030D-6E8A-4147-A177-3AD203B41FA5}">
                      <a16:colId xmlns:a16="http://schemas.microsoft.com/office/drawing/2014/main" val="346821813"/>
                    </a:ext>
                  </a:extLst>
                </a:gridCol>
                <a:gridCol w="1780367">
                  <a:extLst>
                    <a:ext uri="{9D8B030D-6E8A-4147-A177-3AD203B41FA5}">
                      <a16:colId xmlns:a16="http://schemas.microsoft.com/office/drawing/2014/main" val="1722366495"/>
                    </a:ext>
                  </a:extLst>
                </a:gridCol>
              </a:tblGrid>
              <a:tr h="209624">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Organs at Risk</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1 fraction</a:t>
                      </a:r>
                      <a:r>
                        <a:rPr lang="en-US" sz="1600" b="1" kern="100" baseline="3000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2 fractions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Endpoint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841506155"/>
                  </a:ext>
                </a:extLst>
              </a:tr>
              <a:tr h="875630">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Spinal cord</a:t>
                      </a:r>
                      <a:r>
                        <a:rPr lang="en-US" sz="1600" kern="100" baseline="30000">
                          <a:effectLst/>
                          <a:latin typeface="Calibri" panose="020F0502020204030204" pitchFamily="34" charset="0"/>
                          <a:ea typeface="Calibri" panose="020F0502020204030204" pitchFamily="34" charset="0"/>
                          <a:cs typeface="Arial" panose="020B0604020202020204" pitchFamily="34" charset="0"/>
                        </a:rPr>
                        <a: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0.35 cc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1000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10% of partial spinal cord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1000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1400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Myelopathy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6021380"/>
                  </a:ext>
                </a:extLst>
              </a:tr>
              <a:tr h="426215">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Spinal cord PRV/ Thecal sac</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1700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Myelopathy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959201"/>
                  </a:ext>
                </a:extLst>
              </a:tr>
              <a:tr h="426215">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Cauda equina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≤5</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≤1400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1700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Neuropathy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8400031"/>
                  </a:ext>
                </a:extLst>
              </a:tr>
              <a:tr h="426215">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Sacral plexus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≤1800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≤5</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 1440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Plexopathy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4885958"/>
                  </a:ext>
                </a:extLst>
              </a:tr>
              <a:tr h="426215">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Esophagus</a:t>
                      </a:r>
                      <a:r>
                        <a:rPr lang="en-US" sz="1600" kern="100" baseline="30000">
                          <a:effectLst/>
                          <a:latin typeface="Calibri" panose="020F0502020204030204" pitchFamily="34" charset="0"/>
                          <a:ea typeface="Calibri" panose="020F0502020204030204" pitchFamily="34" charset="0"/>
                          <a:cs typeface="Calibri" panose="020F0502020204030204" pitchFamily="34" charset="0"/>
                        </a:rPr>
                        <a: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≤5</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≤1190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Stenosis/ fistula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5051755"/>
                  </a:ext>
                </a:extLst>
              </a:tr>
            </a:tbl>
          </a:graphicData>
        </a:graphic>
      </p:graphicFrame>
      <p:graphicFrame>
        <p:nvGraphicFramePr>
          <p:cNvPr id="3" name="Table 2">
            <a:extLst>
              <a:ext uri="{FF2B5EF4-FFF2-40B4-BE49-F238E27FC236}">
                <a16:creationId xmlns:a16="http://schemas.microsoft.com/office/drawing/2014/main" id="{5D45928B-DC49-37E9-ED17-0E5071DD973A}"/>
              </a:ext>
            </a:extLst>
          </p:cNvPr>
          <p:cNvGraphicFramePr>
            <a:graphicFrameLocks noGrp="1"/>
          </p:cNvGraphicFramePr>
          <p:nvPr>
            <p:extLst>
              <p:ext uri="{D42A27DB-BD31-4B8C-83A1-F6EECF244321}">
                <p14:modId xmlns:p14="http://schemas.microsoft.com/office/powerpoint/2010/main" val="1859279900"/>
              </p:ext>
            </p:extLst>
          </p:nvPr>
        </p:nvGraphicFramePr>
        <p:xfrm>
          <a:off x="287576" y="3774656"/>
          <a:ext cx="8558214" cy="1463040"/>
        </p:xfrm>
        <a:graphic>
          <a:graphicData uri="http://schemas.openxmlformats.org/drawingml/2006/table">
            <a:tbl>
              <a:tblPr firstRow="1" firstCol="1" bandRow="1"/>
              <a:tblGrid>
                <a:gridCol w="2061475">
                  <a:extLst>
                    <a:ext uri="{9D8B030D-6E8A-4147-A177-3AD203B41FA5}">
                      <a16:colId xmlns:a16="http://schemas.microsoft.com/office/drawing/2014/main" val="98326095"/>
                    </a:ext>
                  </a:extLst>
                </a:gridCol>
                <a:gridCol w="2637795">
                  <a:extLst>
                    <a:ext uri="{9D8B030D-6E8A-4147-A177-3AD203B41FA5}">
                      <a16:colId xmlns:a16="http://schemas.microsoft.com/office/drawing/2014/main" val="1503487030"/>
                    </a:ext>
                  </a:extLst>
                </a:gridCol>
                <a:gridCol w="2080704">
                  <a:extLst>
                    <a:ext uri="{9D8B030D-6E8A-4147-A177-3AD203B41FA5}">
                      <a16:colId xmlns:a16="http://schemas.microsoft.com/office/drawing/2014/main" val="520927364"/>
                    </a:ext>
                  </a:extLst>
                </a:gridCol>
                <a:gridCol w="1778240">
                  <a:extLst>
                    <a:ext uri="{9D8B030D-6E8A-4147-A177-3AD203B41FA5}">
                      <a16:colId xmlns:a16="http://schemas.microsoft.com/office/drawing/2014/main" val="4124627671"/>
                    </a:ext>
                  </a:extLst>
                </a:gridCol>
              </a:tblGrid>
              <a:tr h="426215">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Ipsilateral brachial plexus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≤1750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≤5</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≤1400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Plexopathy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057570"/>
                  </a:ext>
                </a:extLst>
              </a:tr>
              <a:tr h="426215">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Heart/pericardium</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≤2200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≤15</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Pericarditis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29633"/>
                  </a:ext>
                </a:extLst>
              </a:tr>
              <a:tr h="426215">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Great vessels</a:t>
                      </a:r>
                      <a:r>
                        <a:rPr lang="en-US" sz="1600" kern="100" baseline="30000">
                          <a:effectLst/>
                          <a:latin typeface="Calibri" panose="020F0502020204030204" pitchFamily="34" charset="0"/>
                          <a:ea typeface="Calibri" panose="020F0502020204030204" pitchFamily="34" charset="0"/>
                          <a:cs typeface="Calibri" panose="020F0502020204030204" pitchFamily="34" charset="0"/>
                        </a:rPr>
                        <a: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≤3700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≤10</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≤3100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Aneurysm</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548823"/>
                  </a:ext>
                </a:extLst>
              </a:tr>
            </a:tbl>
          </a:graphicData>
        </a:graphic>
      </p:graphicFrame>
      <p:graphicFrame>
        <p:nvGraphicFramePr>
          <p:cNvPr id="4" name="Table 3">
            <a:extLst>
              <a:ext uri="{FF2B5EF4-FFF2-40B4-BE49-F238E27FC236}">
                <a16:creationId xmlns:a16="http://schemas.microsoft.com/office/drawing/2014/main" id="{9F9F25E6-77EF-C303-15A1-ECB883C90638}"/>
              </a:ext>
            </a:extLst>
          </p:cNvPr>
          <p:cNvGraphicFramePr>
            <a:graphicFrameLocks noGrp="1"/>
          </p:cNvGraphicFramePr>
          <p:nvPr>
            <p:extLst>
              <p:ext uri="{D42A27DB-BD31-4B8C-83A1-F6EECF244321}">
                <p14:modId xmlns:p14="http://schemas.microsoft.com/office/powerpoint/2010/main" val="179765201"/>
              </p:ext>
            </p:extLst>
          </p:nvPr>
        </p:nvGraphicFramePr>
        <p:xfrm>
          <a:off x="287577" y="5237696"/>
          <a:ext cx="8558213" cy="731520"/>
        </p:xfrm>
        <a:graphic>
          <a:graphicData uri="http://schemas.openxmlformats.org/drawingml/2006/table">
            <a:tbl>
              <a:tblPr firstRow="1" firstCol="1" bandRow="1"/>
              <a:tblGrid>
                <a:gridCol w="2061473">
                  <a:extLst>
                    <a:ext uri="{9D8B030D-6E8A-4147-A177-3AD203B41FA5}">
                      <a16:colId xmlns:a16="http://schemas.microsoft.com/office/drawing/2014/main" val="2218013740"/>
                    </a:ext>
                  </a:extLst>
                </a:gridCol>
                <a:gridCol w="2642050">
                  <a:extLst>
                    <a:ext uri="{9D8B030D-6E8A-4147-A177-3AD203B41FA5}">
                      <a16:colId xmlns:a16="http://schemas.microsoft.com/office/drawing/2014/main" val="790161958"/>
                    </a:ext>
                  </a:extLst>
                </a:gridCol>
                <a:gridCol w="2076450">
                  <a:extLst>
                    <a:ext uri="{9D8B030D-6E8A-4147-A177-3AD203B41FA5}">
                      <a16:colId xmlns:a16="http://schemas.microsoft.com/office/drawing/2014/main" val="2307532699"/>
                    </a:ext>
                  </a:extLst>
                </a:gridCol>
                <a:gridCol w="1778240">
                  <a:extLst>
                    <a:ext uri="{9D8B030D-6E8A-4147-A177-3AD203B41FA5}">
                      <a16:colId xmlns:a16="http://schemas.microsoft.com/office/drawing/2014/main" val="3485831318"/>
                    </a:ext>
                  </a:extLst>
                </a:gridCol>
              </a:tblGrid>
              <a:tr h="555371">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Trachea</a:t>
                      </a:r>
                      <a:r>
                        <a:rPr lang="en-US" sz="1600" kern="100" baseline="300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 and larynx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≤2020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≤4</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≤1050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Larynx: Mean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900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Stenosis/ fistula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2406713"/>
                  </a:ext>
                </a:extLst>
              </a:tr>
            </a:tbl>
          </a:graphicData>
        </a:graphic>
      </p:graphicFrame>
    </p:spTree>
    <p:extLst>
      <p:ext uri="{BB962C8B-B14F-4D97-AF65-F5344CB8AC3E}">
        <p14:creationId xmlns:p14="http://schemas.microsoft.com/office/powerpoint/2010/main" val="740495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55493-9F89-49FF-8541-9A20448D648F}"/>
              </a:ext>
            </a:extLst>
          </p:cNvPr>
          <p:cNvSpPr>
            <a:spLocks noGrp="1"/>
          </p:cNvSpPr>
          <p:nvPr>
            <p:ph type="title"/>
          </p:nvPr>
        </p:nvSpPr>
        <p:spPr>
          <a:xfrm>
            <a:off x="457200" y="36750"/>
            <a:ext cx="8229600" cy="616658"/>
          </a:xfrm>
        </p:spPr>
        <p:txBody>
          <a:bodyPr/>
          <a:lstStyle/>
          <a:p>
            <a:r>
              <a:rPr lang="en-US" altLang="en-US" sz="3600" b="1">
                <a:solidFill>
                  <a:schemeClr val="tx2"/>
                </a:solidFill>
                <a:latin typeface="Calibri" panose="020F0502020204030204" pitchFamily="34" charset="0"/>
                <a:ea typeface="Times New Roman" panose="02020603050405020304" pitchFamily="18" charset="0"/>
                <a:cs typeface="Calibri" panose="020F0502020204030204" pitchFamily="34" charset="0"/>
              </a:rPr>
              <a:t>SBRT Dose Constraints (</a:t>
            </a:r>
            <a:r>
              <a:rPr lang="en-US" altLang="en-US" sz="3600" b="1" err="1">
                <a:solidFill>
                  <a:schemeClr val="tx2"/>
                </a:solidFill>
                <a:latin typeface="Calibri" panose="020F0502020204030204" pitchFamily="34" charset="0"/>
                <a:ea typeface="Times New Roman" panose="02020603050405020304" pitchFamily="18" charset="0"/>
                <a:cs typeface="Calibri" panose="020F0502020204030204" pitchFamily="34" charset="0"/>
              </a:rPr>
              <a:t>con’t</a:t>
            </a:r>
            <a:r>
              <a:rPr lang="en-US" altLang="en-US" sz="3600" b="1">
                <a:solidFill>
                  <a:schemeClr val="tx2"/>
                </a:solidFill>
                <a:latin typeface="Calibri" panose="020F0502020204030204" pitchFamily="34" charset="0"/>
                <a:ea typeface="Times New Roman" panose="02020603050405020304" pitchFamily="18" charset="0"/>
                <a:cs typeface="Calibri" panose="020F0502020204030204" pitchFamily="34" charset="0"/>
              </a:rPr>
              <a:t>) </a:t>
            </a:r>
            <a:br>
              <a:rPr lang="en-US" altLang="en-US" sz="3200" b="1">
                <a:solidFill>
                  <a:schemeClr val="tx2"/>
                </a:solidFill>
                <a:latin typeface="Calibri" panose="020F0502020204030204" pitchFamily="34" charset="0"/>
                <a:ea typeface="Times New Roman" panose="02020603050405020304" pitchFamily="18" charset="0"/>
                <a:cs typeface="Calibri" panose="020F0502020204030204" pitchFamily="34" charset="0"/>
              </a:rPr>
            </a:br>
            <a:endParaRPr lang="en-US"/>
          </a:p>
        </p:txBody>
      </p:sp>
      <p:graphicFrame>
        <p:nvGraphicFramePr>
          <p:cNvPr id="7" name="Table 6">
            <a:extLst>
              <a:ext uri="{FF2B5EF4-FFF2-40B4-BE49-F238E27FC236}">
                <a16:creationId xmlns:a16="http://schemas.microsoft.com/office/drawing/2014/main" id="{40D88EF0-F404-3609-B097-7716EE7DB767}"/>
              </a:ext>
            </a:extLst>
          </p:cNvPr>
          <p:cNvGraphicFramePr>
            <a:graphicFrameLocks noGrp="1"/>
          </p:cNvGraphicFramePr>
          <p:nvPr>
            <p:extLst>
              <p:ext uri="{D42A27DB-BD31-4B8C-83A1-F6EECF244321}">
                <p14:modId xmlns:p14="http://schemas.microsoft.com/office/powerpoint/2010/main" val="175756175"/>
              </p:ext>
            </p:extLst>
          </p:nvPr>
        </p:nvGraphicFramePr>
        <p:xfrm>
          <a:off x="304798" y="775328"/>
          <a:ext cx="8467726" cy="243840"/>
        </p:xfrm>
        <a:graphic>
          <a:graphicData uri="http://schemas.openxmlformats.org/drawingml/2006/table">
            <a:tbl>
              <a:tblPr firstRow="1" firstCol="1" bandRow="1"/>
              <a:tblGrid>
                <a:gridCol w="2039678">
                  <a:extLst>
                    <a:ext uri="{9D8B030D-6E8A-4147-A177-3AD203B41FA5}">
                      <a16:colId xmlns:a16="http://schemas.microsoft.com/office/drawing/2014/main" val="2172517266"/>
                    </a:ext>
                  </a:extLst>
                </a:gridCol>
                <a:gridCol w="2175196">
                  <a:extLst>
                    <a:ext uri="{9D8B030D-6E8A-4147-A177-3AD203B41FA5}">
                      <a16:colId xmlns:a16="http://schemas.microsoft.com/office/drawing/2014/main" val="3367622315"/>
                    </a:ext>
                  </a:extLst>
                </a:gridCol>
                <a:gridCol w="2252883">
                  <a:extLst>
                    <a:ext uri="{9D8B030D-6E8A-4147-A177-3AD203B41FA5}">
                      <a16:colId xmlns:a16="http://schemas.microsoft.com/office/drawing/2014/main" val="346821813"/>
                    </a:ext>
                  </a:extLst>
                </a:gridCol>
                <a:gridCol w="1999969">
                  <a:extLst>
                    <a:ext uri="{9D8B030D-6E8A-4147-A177-3AD203B41FA5}">
                      <a16:colId xmlns:a16="http://schemas.microsoft.com/office/drawing/2014/main" val="1722366495"/>
                    </a:ext>
                  </a:extLst>
                </a:gridCol>
              </a:tblGrid>
              <a:tr h="209624">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Organs at Risk</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1 fraction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2 fractions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Endpoint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841506155"/>
                  </a:ext>
                </a:extLst>
              </a:tr>
            </a:tbl>
          </a:graphicData>
        </a:graphic>
      </p:graphicFrame>
      <p:graphicFrame>
        <p:nvGraphicFramePr>
          <p:cNvPr id="5" name="Table 4">
            <a:extLst>
              <a:ext uri="{FF2B5EF4-FFF2-40B4-BE49-F238E27FC236}">
                <a16:creationId xmlns:a16="http://schemas.microsoft.com/office/drawing/2014/main" id="{55008873-C236-0992-B4F5-8DE098E6093F}"/>
              </a:ext>
            </a:extLst>
          </p:cNvPr>
          <p:cNvGraphicFramePr>
            <a:graphicFrameLocks noGrp="1"/>
          </p:cNvGraphicFramePr>
          <p:nvPr>
            <p:extLst>
              <p:ext uri="{D42A27DB-BD31-4B8C-83A1-F6EECF244321}">
                <p14:modId xmlns:p14="http://schemas.microsoft.com/office/powerpoint/2010/main" val="2184432381"/>
              </p:ext>
            </p:extLst>
          </p:nvPr>
        </p:nvGraphicFramePr>
        <p:xfrm>
          <a:off x="304798" y="1019168"/>
          <a:ext cx="8467726" cy="555371"/>
        </p:xfrm>
        <a:graphic>
          <a:graphicData uri="http://schemas.openxmlformats.org/drawingml/2006/table">
            <a:tbl>
              <a:tblPr firstRow="1" firstCol="1" bandRow="1"/>
              <a:tblGrid>
                <a:gridCol w="2039677">
                  <a:extLst>
                    <a:ext uri="{9D8B030D-6E8A-4147-A177-3AD203B41FA5}">
                      <a16:colId xmlns:a16="http://schemas.microsoft.com/office/drawing/2014/main" val="760067160"/>
                    </a:ext>
                  </a:extLst>
                </a:gridCol>
                <a:gridCol w="2175196">
                  <a:extLst>
                    <a:ext uri="{9D8B030D-6E8A-4147-A177-3AD203B41FA5}">
                      <a16:colId xmlns:a16="http://schemas.microsoft.com/office/drawing/2014/main" val="1731366561"/>
                    </a:ext>
                  </a:extLst>
                </a:gridCol>
                <a:gridCol w="2252881">
                  <a:extLst>
                    <a:ext uri="{9D8B030D-6E8A-4147-A177-3AD203B41FA5}">
                      <a16:colId xmlns:a16="http://schemas.microsoft.com/office/drawing/2014/main" val="581512572"/>
                    </a:ext>
                  </a:extLst>
                </a:gridCol>
                <a:gridCol w="1999972">
                  <a:extLst>
                    <a:ext uri="{9D8B030D-6E8A-4147-A177-3AD203B41FA5}">
                      <a16:colId xmlns:a16="http://schemas.microsoft.com/office/drawing/2014/main" val="2892674493"/>
                    </a:ext>
                  </a:extLst>
                </a:gridCol>
              </a:tblGrid>
              <a:tr h="555371">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Skin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≤2600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≤10</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≤2300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Ulceration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017167"/>
                  </a:ext>
                </a:extLst>
              </a:tr>
            </a:tbl>
          </a:graphicData>
        </a:graphic>
      </p:graphicFrame>
      <p:graphicFrame>
        <p:nvGraphicFramePr>
          <p:cNvPr id="3" name="Table 2">
            <a:extLst>
              <a:ext uri="{FF2B5EF4-FFF2-40B4-BE49-F238E27FC236}">
                <a16:creationId xmlns:a16="http://schemas.microsoft.com/office/drawing/2014/main" id="{CED54DA1-073B-027C-EE58-92E54D5E009E}"/>
              </a:ext>
            </a:extLst>
          </p:cNvPr>
          <p:cNvGraphicFramePr>
            <a:graphicFrameLocks noGrp="1"/>
          </p:cNvGraphicFramePr>
          <p:nvPr>
            <p:extLst>
              <p:ext uri="{D42A27DB-BD31-4B8C-83A1-F6EECF244321}">
                <p14:modId xmlns:p14="http://schemas.microsoft.com/office/powerpoint/2010/main" val="1059574248"/>
              </p:ext>
            </p:extLst>
          </p:nvPr>
        </p:nvGraphicFramePr>
        <p:xfrm>
          <a:off x="304798" y="1574539"/>
          <a:ext cx="8467726" cy="2776855"/>
        </p:xfrm>
        <a:graphic>
          <a:graphicData uri="http://schemas.openxmlformats.org/drawingml/2006/table">
            <a:tbl>
              <a:tblPr firstRow="1" firstCol="1" bandRow="1"/>
              <a:tblGrid>
                <a:gridCol w="2039677">
                  <a:extLst>
                    <a:ext uri="{9D8B030D-6E8A-4147-A177-3AD203B41FA5}">
                      <a16:colId xmlns:a16="http://schemas.microsoft.com/office/drawing/2014/main" val="2536044385"/>
                    </a:ext>
                  </a:extLst>
                </a:gridCol>
                <a:gridCol w="2175196">
                  <a:extLst>
                    <a:ext uri="{9D8B030D-6E8A-4147-A177-3AD203B41FA5}">
                      <a16:colId xmlns:a16="http://schemas.microsoft.com/office/drawing/2014/main" val="725492049"/>
                    </a:ext>
                  </a:extLst>
                </a:gridCol>
                <a:gridCol w="2252881">
                  <a:extLst>
                    <a:ext uri="{9D8B030D-6E8A-4147-A177-3AD203B41FA5}">
                      <a16:colId xmlns:a16="http://schemas.microsoft.com/office/drawing/2014/main" val="2592921809"/>
                    </a:ext>
                  </a:extLst>
                </a:gridCol>
                <a:gridCol w="1999972">
                  <a:extLst>
                    <a:ext uri="{9D8B030D-6E8A-4147-A177-3AD203B41FA5}">
                      <a16:colId xmlns:a16="http://schemas.microsoft.com/office/drawing/2014/main" val="2530111848"/>
                    </a:ext>
                  </a:extLst>
                </a:gridCol>
              </a:tblGrid>
              <a:tr h="555371">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Stomach</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≤10</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≤1120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Ulceration/fistula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482142"/>
                  </a:ext>
                </a:extLst>
              </a:tr>
              <a:tr h="555371">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Duodenum</a:t>
                      </a:r>
                      <a:r>
                        <a:rPr lang="en-US" sz="1600" kern="100" baseline="30000">
                          <a:effectLst/>
                          <a:latin typeface="Calibri" panose="020F0502020204030204" pitchFamily="34" charset="0"/>
                          <a:ea typeface="Calibri" panose="020F0502020204030204" pitchFamily="34" charset="0"/>
                          <a:cs typeface="Calibri" panose="020F0502020204030204" pitchFamily="34" charset="0"/>
                        </a:rPr>
                        <a: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≤5</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≤1120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Ulceration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292753"/>
                  </a:ext>
                </a:extLst>
              </a:tr>
              <a:tr h="555371">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Jejunum/Ileum</a:t>
                      </a:r>
                      <a:r>
                        <a:rPr lang="en-US" sz="1600" kern="100" baseline="30000">
                          <a:effectLst/>
                          <a:latin typeface="Calibri" panose="020F0502020204030204" pitchFamily="34" charset="0"/>
                          <a:ea typeface="Calibri" panose="020F0502020204030204" pitchFamily="34" charset="0"/>
                          <a:cs typeface="Calibri" panose="020F0502020204030204" pitchFamily="34" charset="0"/>
                        </a:rPr>
                        <a: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≤1540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≤5</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≤1190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Enteritis/obstruction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6312413"/>
                  </a:ext>
                </a:extLst>
              </a:tr>
              <a:tr h="555371">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Colon</a:t>
                      </a:r>
                      <a:r>
                        <a:rPr lang="en-US" sz="1600" kern="100" baseline="30000">
                          <a:effectLst/>
                          <a:latin typeface="Calibri" panose="020F0502020204030204" pitchFamily="34" charset="0"/>
                          <a:ea typeface="Calibri" panose="020F0502020204030204" pitchFamily="34" charset="0"/>
                          <a:cs typeface="Calibri" panose="020F0502020204030204" pitchFamily="34" charset="0"/>
                        </a:rPr>
                        <a: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≤1840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≤20</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≤1430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Colitis/fistula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576998"/>
                  </a:ext>
                </a:extLst>
              </a:tr>
              <a:tr h="555371">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Rectum</a:t>
                      </a:r>
                      <a:r>
                        <a:rPr lang="en-US" sz="1600" kern="100" baseline="30000">
                          <a:effectLst/>
                          <a:latin typeface="Calibri" panose="020F0502020204030204" pitchFamily="34" charset="0"/>
                          <a:ea typeface="Calibri" panose="020F0502020204030204" pitchFamily="34" charset="0"/>
                          <a:cs typeface="Calibri" panose="020F0502020204030204" pitchFamily="34" charset="0"/>
                        </a:rPr>
                        <a: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0.03 cc </a:t>
                      </a:r>
                      <a:r>
                        <a:rPr lang="en-US" sz="1600" kern="100">
                          <a:effectLst/>
                          <a:latin typeface="Calibri" panose="020F0502020204030204" pitchFamily="34" charset="0"/>
                          <a:ea typeface="Calibri" panose="020F0502020204030204" pitchFamily="34" charset="0"/>
                          <a:cs typeface="Calibri" panose="020F0502020204030204" pitchFamily="34" charset="0"/>
                        </a:rPr>
                        <a:t>≤1840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≤20</a:t>
                      </a:r>
                      <a:r>
                        <a:rPr lang="en-US" sz="1600" kern="100">
                          <a:effectLst/>
                          <a:latin typeface="Calibri" panose="020F0502020204030204" pitchFamily="34" charset="0"/>
                          <a:ea typeface="Calibri" panose="020F0502020204030204" pitchFamily="34" charset="0"/>
                          <a:cs typeface="Arial" panose="020B0604020202020204" pitchFamily="34" charset="0"/>
                        </a:rPr>
                        <a:t> cc </a:t>
                      </a:r>
                      <a:r>
                        <a:rPr lang="en-US" sz="1600" kern="100">
                          <a:effectLst/>
                          <a:latin typeface="Calibri" panose="020F0502020204030204" pitchFamily="34" charset="0"/>
                          <a:ea typeface="Calibri" panose="020F0502020204030204" pitchFamily="34" charset="0"/>
                          <a:cs typeface="Calibri" panose="020F0502020204030204" pitchFamily="34" charset="0"/>
                        </a:rPr>
                        <a:t>≤1430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Proctitis/fistula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262849"/>
                  </a:ext>
                </a:extLst>
              </a:tr>
            </a:tbl>
          </a:graphicData>
        </a:graphic>
      </p:graphicFrame>
      <p:graphicFrame>
        <p:nvGraphicFramePr>
          <p:cNvPr id="6" name="Table 5">
            <a:extLst>
              <a:ext uri="{FF2B5EF4-FFF2-40B4-BE49-F238E27FC236}">
                <a16:creationId xmlns:a16="http://schemas.microsoft.com/office/drawing/2014/main" id="{AFB6E907-525E-81B2-CA54-F14DD12817C2}"/>
              </a:ext>
            </a:extLst>
          </p:cNvPr>
          <p:cNvGraphicFramePr>
            <a:graphicFrameLocks noGrp="1"/>
          </p:cNvGraphicFramePr>
          <p:nvPr>
            <p:extLst>
              <p:ext uri="{D42A27DB-BD31-4B8C-83A1-F6EECF244321}">
                <p14:modId xmlns:p14="http://schemas.microsoft.com/office/powerpoint/2010/main" val="169384282"/>
              </p:ext>
            </p:extLst>
          </p:nvPr>
        </p:nvGraphicFramePr>
        <p:xfrm>
          <a:off x="304798" y="4351394"/>
          <a:ext cx="8467726" cy="487680"/>
        </p:xfrm>
        <a:graphic>
          <a:graphicData uri="http://schemas.openxmlformats.org/drawingml/2006/table">
            <a:tbl>
              <a:tblPr firstRow="1" firstCol="1" bandRow="1"/>
              <a:tblGrid>
                <a:gridCol w="2039677">
                  <a:extLst>
                    <a:ext uri="{9D8B030D-6E8A-4147-A177-3AD203B41FA5}">
                      <a16:colId xmlns:a16="http://schemas.microsoft.com/office/drawing/2014/main" val="4204633701"/>
                    </a:ext>
                  </a:extLst>
                </a:gridCol>
                <a:gridCol w="2175196">
                  <a:extLst>
                    <a:ext uri="{9D8B030D-6E8A-4147-A177-3AD203B41FA5}">
                      <a16:colId xmlns:a16="http://schemas.microsoft.com/office/drawing/2014/main" val="2613063325"/>
                    </a:ext>
                  </a:extLst>
                </a:gridCol>
                <a:gridCol w="2252881">
                  <a:extLst>
                    <a:ext uri="{9D8B030D-6E8A-4147-A177-3AD203B41FA5}">
                      <a16:colId xmlns:a16="http://schemas.microsoft.com/office/drawing/2014/main" val="121423392"/>
                    </a:ext>
                  </a:extLst>
                </a:gridCol>
                <a:gridCol w="1999972">
                  <a:extLst>
                    <a:ext uri="{9D8B030D-6E8A-4147-A177-3AD203B41FA5}">
                      <a16:colId xmlns:a16="http://schemas.microsoft.com/office/drawing/2014/main" val="4293347848"/>
                    </a:ext>
                  </a:extLst>
                </a:gridCol>
              </a:tblGrid>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Renal hilum/vascular trunk</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&lt;2/3 &lt;1060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Malignant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hypertension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885973"/>
                  </a:ext>
                </a:extLst>
              </a:tr>
            </a:tbl>
          </a:graphicData>
        </a:graphic>
      </p:graphicFrame>
      <p:graphicFrame>
        <p:nvGraphicFramePr>
          <p:cNvPr id="8" name="Table 7">
            <a:extLst>
              <a:ext uri="{FF2B5EF4-FFF2-40B4-BE49-F238E27FC236}">
                <a16:creationId xmlns:a16="http://schemas.microsoft.com/office/drawing/2014/main" id="{CA00C051-6C71-4F64-42E7-F3AE08A75A77}"/>
              </a:ext>
            </a:extLst>
          </p:cNvPr>
          <p:cNvGraphicFramePr>
            <a:graphicFrameLocks noGrp="1"/>
          </p:cNvGraphicFramePr>
          <p:nvPr>
            <p:extLst>
              <p:ext uri="{D42A27DB-BD31-4B8C-83A1-F6EECF244321}">
                <p14:modId xmlns:p14="http://schemas.microsoft.com/office/powerpoint/2010/main" val="3531417791"/>
              </p:ext>
            </p:extLst>
          </p:nvPr>
        </p:nvGraphicFramePr>
        <p:xfrm>
          <a:off x="304798" y="4839074"/>
          <a:ext cx="8467726" cy="975360"/>
        </p:xfrm>
        <a:graphic>
          <a:graphicData uri="http://schemas.openxmlformats.org/drawingml/2006/table">
            <a:tbl>
              <a:tblPr firstRow="1" firstCol="1" bandRow="1"/>
              <a:tblGrid>
                <a:gridCol w="2039677">
                  <a:extLst>
                    <a:ext uri="{9D8B030D-6E8A-4147-A177-3AD203B41FA5}">
                      <a16:colId xmlns:a16="http://schemas.microsoft.com/office/drawing/2014/main" val="91199202"/>
                    </a:ext>
                  </a:extLst>
                </a:gridCol>
                <a:gridCol w="2175196">
                  <a:extLst>
                    <a:ext uri="{9D8B030D-6E8A-4147-A177-3AD203B41FA5}">
                      <a16:colId xmlns:a16="http://schemas.microsoft.com/office/drawing/2014/main" val="588963644"/>
                    </a:ext>
                  </a:extLst>
                </a:gridCol>
                <a:gridCol w="2252881">
                  <a:extLst>
                    <a:ext uri="{9D8B030D-6E8A-4147-A177-3AD203B41FA5}">
                      <a16:colId xmlns:a16="http://schemas.microsoft.com/office/drawing/2014/main" val="239096318"/>
                    </a:ext>
                  </a:extLst>
                </a:gridCol>
                <a:gridCol w="1999972">
                  <a:extLst>
                    <a:ext uri="{9D8B030D-6E8A-4147-A177-3AD203B41FA5}">
                      <a16:colId xmlns:a16="http://schemas.microsoft.com/office/drawing/2014/main" val="127560253"/>
                    </a:ext>
                  </a:extLst>
                </a:gridCol>
              </a:tblGrid>
              <a:tr h="726934">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Lungs (right and left)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≥1000 cc ≤740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V10 &lt;10%, V5 &lt;35%, and V20 &lt;3% and a mean dose of ≤500 cGy for each lung</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Pneumonitis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4833017"/>
                  </a:ext>
                </a:extLst>
              </a:tr>
            </a:tbl>
          </a:graphicData>
        </a:graphic>
      </p:graphicFrame>
    </p:spTree>
    <p:extLst>
      <p:ext uri="{BB962C8B-B14F-4D97-AF65-F5344CB8AC3E}">
        <p14:creationId xmlns:p14="http://schemas.microsoft.com/office/powerpoint/2010/main" val="1205766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55493-9F89-49FF-8541-9A20448D648F}"/>
              </a:ext>
            </a:extLst>
          </p:cNvPr>
          <p:cNvSpPr>
            <a:spLocks noGrp="1"/>
          </p:cNvSpPr>
          <p:nvPr>
            <p:ph type="title"/>
          </p:nvPr>
        </p:nvSpPr>
        <p:spPr>
          <a:xfrm>
            <a:off x="457200" y="13508"/>
            <a:ext cx="8229600" cy="510368"/>
          </a:xfrm>
        </p:spPr>
        <p:txBody>
          <a:bodyPr/>
          <a:lstStyle/>
          <a:p>
            <a:r>
              <a:rPr lang="en-US" altLang="en-US" sz="3400" b="1">
                <a:solidFill>
                  <a:schemeClr val="tx2"/>
                </a:solidFill>
                <a:latin typeface="Calibri" panose="020F0502020204030204" pitchFamily="34" charset="0"/>
                <a:ea typeface="Times New Roman" panose="02020603050405020304" pitchFamily="18" charset="0"/>
                <a:cs typeface="Calibri" panose="020F0502020204030204" pitchFamily="34" charset="0"/>
              </a:rPr>
              <a:t>SBRT Dose Constraints (</a:t>
            </a:r>
            <a:r>
              <a:rPr lang="en-US" altLang="en-US" sz="3400" b="1" err="1">
                <a:solidFill>
                  <a:schemeClr val="tx2"/>
                </a:solidFill>
                <a:latin typeface="Calibri" panose="020F0502020204030204" pitchFamily="34" charset="0"/>
                <a:ea typeface="Times New Roman" panose="02020603050405020304" pitchFamily="18" charset="0"/>
                <a:cs typeface="Calibri" panose="020F0502020204030204" pitchFamily="34" charset="0"/>
              </a:rPr>
              <a:t>con’t</a:t>
            </a:r>
            <a:r>
              <a:rPr lang="en-US" altLang="en-US" sz="3400" b="1">
                <a:solidFill>
                  <a:schemeClr val="tx2"/>
                </a:solidFill>
                <a:latin typeface="Calibri" panose="020F0502020204030204" pitchFamily="34" charset="0"/>
                <a:ea typeface="Times New Roman" panose="02020603050405020304" pitchFamily="18" charset="0"/>
                <a:cs typeface="Calibri" panose="020F0502020204030204" pitchFamily="34" charset="0"/>
              </a:rPr>
              <a:t>)</a:t>
            </a:r>
            <a:br>
              <a:rPr kumimoji="0" lang="en-US" altLang="en-US" sz="800" b="0" i="0" u="none" strike="noStrike" cap="none" normalizeH="0" baseline="0">
                <a:ln>
                  <a:noFill/>
                </a:ln>
                <a:solidFill>
                  <a:schemeClr val="tx1"/>
                </a:solidFill>
                <a:effectLst/>
              </a:rPr>
            </a:br>
            <a:endParaRPr lang="en-US"/>
          </a:p>
        </p:txBody>
      </p:sp>
      <p:graphicFrame>
        <p:nvGraphicFramePr>
          <p:cNvPr id="3" name="Table 2">
            <a:extLst>
              <a:ext uri="{FF2B5EF4-FFF2-40B4-BE49-F238E27FC236}">
                <a16:creationId xmlns:a16="http://schemas.microsoft.com/office/drawing/2014/main" id="{25A98672-94DB-32EE-E180-0587FBC6EDDF}"/>
              </a:ext>
            </a:extLst>
          </p:cNvPr>
          <p:cNvGraphicFramePr>
            <a:graphicFrameLocks noGrp="1"/>
          </p:cNvGraphicFramePr>
          <p:nvPr>
            <p:extLst>
              <p:ext uri="{D42A27DB-BD31-4B8C-83A1-F6EECF244321}">
                <p14:modId xmlns:p14="http://schemas.microsoft.com/office/powerpoint/2010/main" val="882530234"/>
              </p:ext>
            </p:extLst>
          </p:nvPr>
        </p:nvGraphicFramePr>
        <p:xfrm>
          <a:off x="342898" y="899096"/>
          <a:ext cx="8343902" cy="1219200"/>
        </p:xfrm>
        <a:graphic>
          <a:graphicData uri="http://schemas.openxmlformats.org/drawingml/2006/table">
            <a:tbl>
              <a:tblPr firstRow="1" firstCol="1" bandRow="1"/>
              <a:tblGrid>
                <a:gridCol w="2009851">
                  <a:extLst>
                    <a:ext uri="{9D8B030D-6E8A-4147-A177-3AD203B41FA5}">
                      <a16:colId xmlns:a16="http://schemas.microsoft.com/office/drawing/2014/main" val="1999872293"/>
                    </a:ext>
                  </a:extLst>
                </a:gridCol>
                <a:gridCol w="2143388">
                  <a:extLst>
                    <a:ext uri="{9D8B030D-6E8A-4147-A177-3AD203B41FA5}">
                      <a16:colId xmlns:a16="http://schemas.microsoft.com/office/drawing/2014/main" val="4050906668"/>
                    </a:ext>
                  </a:extLst>
                </a:gridCol>
                <a:gridCol w="2371388">
                  <a:extLst>
                    <a:ext uri="{9D8B030D-6E8A-4147-A177-3AD203B41FA5}">
                      <a16:colId xmlns:a16="http://schemas.microsoft.com/office/drawing/2014/main" val="3128466433"/>
                    </a:ext>
                  </a:extLst>
                </a:gridCol>
                <a:gridCol w="1819275">
                  <a:extLst>
                    <a:ext uri="{9D8B030D-6E8A-4147-A177-3AD203B41FA5}">
                      <a16:colId xmlns:a16="http://schemas.microsoft.com/office/drawing/2014/main" val="450655459"/>
                    </a:ext>
                  </a:extLst>
                </a:gridCol>
              </a:tblGrid>
              <a:tr h="726934">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Renal cortex (right and left)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≥200 cc ≤840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Mean dose for each kidney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Basic renal function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0079847"/>
                  </a:ext>
                </a:extLst>
              </a:tr>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Liver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Mean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800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Liver dysfunction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2903421"/>
                  </a:ext>
                </a:extLst>
              </a:tr>
            </a:tbl>
          </a:graphicData>
        </a:graphic>
      </p:graphicFrame>
      <p:graphicFrame>
        <p:nvGraphicFramePr>
          <p:cNvPr id="4" name="Table 3">
            <a:extLst>
              <a:ext uri="{FF2B5EF4-FFF2-40B4-BE49-F238E27FC236}">
                <a16:creationId xmlns:a16="http://schemas.microsoft.com/office/drawing/2014/main" id="{7A338890-5496-6C86-9F9C-E618C86627AC}"/>
              </a:ext>
            </a:extLst>
          </p:cNvPr>
          <p:cNvGraphicFramePr>
            <a:graphicFrameLocks noGrp="1"/>
          </p:cNvGraphicFramePr>
          <p:nvPr>
            <p:extLst>
              <p:ext uri="{D42A27DB-BD31-4B8C-83A1-F6EECF244321}">
                <p14:modId xmlns:p14="http://schemas.microsoft.com/office/powerpoint/2010/main" val="3064903761"/>
              </p:ext>
            </p:extLst>
          </p:nvPr>
        </p:nvGraphicFramePr>
        <p:xfrm>
          <a:off x="342898" y="643188"/>
          <a:ext cx="8343902" cy="255907"/>
        </p:xfrm>
        <a:graphic>
          <a:graphicData uri="http://schemas.openxmlformats.org/drawingml/2006/table">
            <a:tbl>
              <a:tblPr firstRow="1" firstCol="1" bandRow="1"/>
              <a:tblGrid>
                <a:gridCol w="2009852">
                  <a:extLst>
                    <a:ext uri="{9D8B030D-6E8A-4147-A177-3AD203B41FA5}">
                      <a16:colId xmlns:a16="http://schemas.microsoft.com/office/drawing/2014/main" val="1993194877"/>
                    </a:ext>
                  </a:extLst>
                </a:gridCol>
                <a:gridCol w="2143388">
                  <a:extLst>
                    <a:ext uri="{9D8B030D-6E8A-4147-A177-3AD203B41FA5}">
                      <a16:colId xmlns:a16="http://schemas.microsoft.com/office/drawing/2014/main" val="4182959691"/>
                    </a:ext>
                  </a:extLst>
                </a:gridCol>
                <a:gridCol w="2361862">
                  <a:extLst>
                    <a:ext uri="{9D8B030D-6E8A-4147-A177-3AD203B41FA5}">
                      <a16:colId xmlns:a16="http://schemas.microsoft.com/office/drawing/2014/main" val="3433524588"/>
                    </a:ext>
                  </a:extLst>
                </a:gridCol>
                <a:gridCol w="1828800">
                  <a:extLst>
                    <a:ext uri="{9D8B030D-6E8A-4147-A177-3AD203B41FA5}">
                      <a16:colId xmlns:a16="http://schemas.microsoft.com/office/drawing/2014/main" val="3805808343"/>
                    </a:ext>
                  </a:extLst>
                </a:gridCol>
              </a:tblGrid>
              <a:tr h="255907">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Organs at Risk</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1 fraction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2 fractions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Endpoint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475645025"/>
                  </a:ext>
                </a:extLst>
              </a:tr>
            </a:tbl>
          </a:graphicData>
        </a:graphic>
      </p:graphicFrame>
      <p:graphicFrame>
        <p:nvGraphicFramePr>
          <p:cNvPr id="5" name="Table 4">
            <a:extLst>
              <a:ext uri="{FF2B5EF4-FFF2-40B4-BE49-F238E27FC236}">
                <a16:creationId xmlns:a16="http://schemas.microsoft.com/office/drawing/2014/main" id="{44FA980C-1FB3-52F5-A007-2CEC1F95A4D6}"/>
              </a:ext>
            </a:extLst>
          </p:cNvPr>
          <p:cNvGraphicFramePr>
            <a:graphicFrameLocks noGrp="1"/>
          </p:cNvGraphicFramePr>
          <p:nvPr>
            <p:extLst>
              <p:ext uri="{D42A27DB-BD31-4B8C-83A1-F6EECF244321}">
                <p14:modId xmlns:p14="http://schemas.microsoft.com/office/powerpoint/2010/main" val="1272957029"/>
              </p:ext>
            </p:extLst>
          </p:nvPr>
        </p:nvGraphicFramePr>
        <p:xfrm>
          <a:off x="342898" y="2118296"/>
          <a:ext cx="8343902" cy="1463040"/>
        </p:xfrm>
        <a:graphic>
          <a:graphicData uri="http://schemas.openxmlformats.org/drawingml/2006/table">
            <a:tbl>
              <a:tblPr firstRow="1" firstCol="1" bandRow="1"/>
              <a:tblGrid>
                <a:gridCol w="2009776">
                  <a:extLst>
                    <a:ext uri="{9D8B030D-6E8A-4147-A177-3AD203B41FA5}">
                      <a16:colId xmlns:a16="http://schemas.microsoft.com/office/drawing/2014/main" val="3853042485"/>
                    </a:ext>
                  </a:extLst>
                </a:gridCol>
                <a:gridCol w="2143463">
                  <a:extLst>
                    <a:ext uri="{9D8B030D-6E8A-4147-A177-3AD203B41FA5}">
                      <a16:colId xmlns:a16="http://schemas.microsoft.com/office/drawing/2014/main" val="3958134072"/>
                    </a:ext>
                  </a:extLst>
                </a:gridCol>
                <a:gridCol w="2361863">
                  <a:extLst>
                    <a:ext uri="{9D8B030D-6E8A-4147-A177-3AD203B41FA5}">
                      <a16:colId xmlns:a16="http://schemas.microsoft.com/office/drawing/2014/main" val="880201505"/>
                    </a:ext>
                  </a:extLst>
                </a:gridCol>
                <a:gridCol w="1828800">
                  <a:extLst>
                    <a:ext uri="{9D8B030D-6E8A-4147-A177-3AD203B41FA5}">
                      <a16:colId xmlns:a16="http://schemas.microsoft.com/office/drawing/2014/main" val="2226341621"/>
                    </a:ext>
                  </a:extLst>
                </a:gridCol>
              </a:tblGrid>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Pharynx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Mean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900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Stenosis/fistula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2356511"/>
                  </a:ext>
                </a:extLst>
              </a:tr>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Parotids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Mean dose ≤700 cGy for each parotid</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Xerostomia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31471"/>
                  </a:ext>
                </a:extLst>
              </a:tr>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Renal hilum/vascular trunk</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&lt;2/3 &lt;1060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Malignant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hypertension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2264530"/>
                  </a:ext>
                </a:extLst>
              </a:tr>
            </a:tbl>
          </a:graphicData>
        </a:graphic>
      </p:graphicFrame>
      <p:graphicFrame>
        <p:nvGraphicFramePr>
          <p:cNvPr id="6" name="Table 5">
            <a:extLst>
              <a:ext uri="{FF2B5EF4-FFF2-40B4-BE49-F238E27FC236}">
                <a16:creationId xmlns:a16="http://schemas.microsoft.com/office/drawing/2014/main" id="{D6E5CCB4-EB62-CE96-2224-5CE14DDB8E9D}"/>
              </a:ext>
            </a:extLst>
          </p:cNvPr>
          <p:cNvGraphicFramePr>
            <a:graphicFrameLocks noGrp="1"/>
          </p:cNvGraphicFramePr>
          <p:nvPr>
            <p:extLst>
              <p:ext uri="{D42A27DB-BD31-4B8C-83A1-F6EECF244321}">
                <p14:modId xmlns:p14="http://schemas.microsoft.com/office/powerpoint/2010/main" val="3936624255"/>
              </p:ext>
            </p:extLst>
          </p:nvPr>
        </p:nvGraphicFramePr>
        <p:xfrm>
          <a:off x="342898" y="3581336"/>
          <a:ext cx="8343902" cy="1463040"/>
        </p:xfrm>
        <a:graphic>
          <a:graphicData uri="http://schemas.openxmlformats.org/drawingml/2006/table">
            <a:tbl>
              <a:tblPr firstRow="1" firstCol="1" bandRow="1"/>
              <a:tblGrid>
                <a:gridCol w="2047346">
                  <a:extLst>
                    <a:ext uri="{9D8B030D-6E8A-4147-A177-3AD203B41FA5}">
                      <a16:colId xmlns:a16="http://schemas.microsoft.com/office/drawing/2014/main" val="3026349111"/>
                    </a:ext>
                  </a:extLst>
                </a:gridCol>
                <a:gridCol w="2105893">
                  <a:extLst>
                    <a:ext uri="{9D8B030D-6E8A-4147-A177-3AD203B41FA5}">
                      <a16:colId xmlns:a16="http://schemas.microsoft.com/office/drawing/2014/main" val="705855250"/>
                    </a:ext>
                  </a:extLst>
                </a:gridCol>
                <a:gridCol w="2352338">
                  <a:extLst>
                    <a:ext uri="{9D8B030D-6E8A-4147-A177-3AD203B41FA5}">
                      <a16:colId xmlns:a16="http://schemas.microsoft.com/office/drawing/2014/main" val="2991024002"/>
                    </a:ext>
                  </a:extLst>
                </a:gridCol>
                <a:gridCol w="1838325">
                  <a:extLst>
                    <a:ext uri="{9D8B030D-6E8A-4147-A177-3AD203B41FA5}">
                      <a16:colId xmlns:a16="http://schemas.microsoft.com/office/drawing/2014/main" val="1918168340"/>
                    </a:ext>
                  </a:extLst>
                </a:gridCol>
              </a:tblGrid>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Pharynx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Max point dose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Mean </a:t>
                      </a:r>
                      <a:r>
                        <a:rPr lang="en-US" sz="1600" kern="100">
                          <a:effectLst/>
                          <a:latin typeface="Calibri" panose="020F0502020204030204" pitchFamily="34" charset="0"/>
                          <a:ea typeface="Calibri" panose="020F0502020204030204" pitchFamily="34" charset="0"/>
                          <a:cs typeface="Calibri" panose="020F0502020204030204" pitchFamily="34" charset="0"/>
                        </a:rPr>
                        <a:t>≤</a:t>
                      </a:r>
                      <a:r>
                        <a:rPr lang="en-US" sz="1600" kern="100">
                          <a:effectLst/>
                          <a:latin typeface="Calibri" panose="020F0502020204030204" pitchFamily="34" charset="0"/>
                          <a:ea typeface="Calibri" panose="020F0502020204030204" pitchFamily="34" charset="0"/>
                          <a:cs typeface="Arial" panose="020B0604020202020204" pitchFamily="34" charset="0"/>
                        </a:rPr>
                        <a:t>900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Stenosis/fistula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9128958"/>
                  </a:ext>
                </a:extLst>
              </a:tr>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Parotids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Mean dose ≤700 cGy for each parotid</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Xerostomia</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473871"/>
                  </a:ext>
                </a:extLst>
              </a:tr>
              <a:tr h="475987">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Renal hilum/vascular trunk</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Calibri" panose="020F0502020204030204" pitchFamily="34" charset="0"/>
                        </a:rPr>
                        <a:t>&lt;2/3 &lt;1060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N/R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Malignant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600" kern="100">
                          <a:effectLst/>
                          <a:latin typeface="Calibri" panose="020F0502020204030204" pitchFamily="34" charset="0"/>
                          <a:ea typeface="Calibri" panose="020F0502020204030204" pitchFamily="34" charset="0"/>
                          <a:cs typeface="Arial" panose="020B0604020202020204" pitchFamily="34" charset="0"/>
                        </a:rPr>
                        <a:t>hypertension</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1870531"/>
                  </a:ext>
                </a:extLst>
              </a:tr>
            </a:tbl>
          </a:graphicData>
        </a:graphic>
      </p:graphicFrame>
      <p:sp>
        <p:nvSpPr>
          <p:cNvPr id="7" name="Rectangle 2">
            <a:extLst>
              <a:ext uri="{FF2B5EF4-FFF2-40B4-BE49-F238E27FC236}">
                <a16:creationId xmlns:a16="http://schemas.microsoft.com/office/drawing/2014/main" id="{E46BFF00-4563-F253-E504-EE3F44ECDE6F}"/>
              </a:ext>
            </a:extLst>
          </p:cNvPr>
          <p:cNvSpPr>
            <a:spLocks noChangeArrowheads="1"/>
          </p:cNvSpPr>
          <p:nvPr/>
        </p:nvSpPr>
        <p:spPr bwMode="auto">
          <a:xfrm>
            <a:off x="185736" y="5021452"/>
            <a:ext cx="850106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a:ln>
                  <a:noFill/>
                </a:ln>
                <a:solidFill>
                  <a:schemeClr val="tx1"/>
                </a:solidFill>
                <a:effectLst/>
                <a:ea typeface="Calibri" panose="020F0502020204030204" pitchFamily="34" charset="0"/>
                <a:cs typeface="Arial" panose="020B0604020202020204" pitchFamily="34" charset="0"/>
              </a:rPr>
              <a:t>Abbreviations: </a:t>
            </a:r>
            <a:r>
              <a:rPr kumimoji="0" lang="en-US" altLang="en-US" sz="1200" b="0" i="0" u="none" strike="noStrike" cap="none" normalizeH="0" baseline="0">
                <a:ln>
                  <a:noFill/>
                </a:ln>
                <a:solidFill>
                  <a:schemeClr val="tx1"/>
                </a:solidFill>
                <a:effectLst/>
                <a:ea typeface="Calibri" panose="020F0502020204030204" pitchFamily="34" charset="0"/>
                <a:cs typeface="Arial" panose="020B0604020202020204" pitchFamily="34" charset="0"/>
              </a:rPr>
              <a:t>Max = maximum; N/R = not reported; PRV = planning organ at risk volume; SBRT = stereotactic body radiation therapy.</a:t>
            </a:r>
            <a:endParaRPr kumimoji="0" lang="en-US" altLang="en-US" sz="1200" b="0" i="0" u="none" strike="noStrike" cap="none" normalizeH="0" baseline="0">
              <a:ln>
                <a:noFill/>
              </a:ln>
              <a:solidFill>
                <a:schemeClr val="tx1"/>
              </a:solidFill>
              <a:effectLst/>
            </a:endParaRPr>
          </a:p>
          <a:p>
            <a:pPr marL="171450" marR="0" lvl="0" indent="-17145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a:ln>
                  <a:noFill/>
                </a:ln>
                <a:solidFill>
                  <a:schemeClr val="tx1"/>
                </a:solidFill>
                <a:effectLst/>
                <a:ea typeface="Calibri" panose="020F0502020204030204" pitchFamily="34" charset="0"/>
                <a:cs typeface="Segoe UI" panose="020B0502040204020203" pitchFamily="34" charset="0"/>
              </a:rPr>
              <a:t>The partial spinal cord should be contoured starting from 5-6 mm above the superior extent of the target volume to 5-6 mm below the inferior extent of the</a:t>
            </a:r>
            <a:r>
              <a:rPr lang="en-US" altLang="en-US" sz="1200">
                <a:ea typeface="Calibri" panose="020F0502020204030204" pitchFamily="34" charset="0"/>
                <a:cs typeface="Segoe UI" panose="020B0502040204020203" pitchFamily="34" charset="0"/>
              </a:rPr>
              <a:t> </a:t>
            </a:r>
            <a:r>
              <a:rPr kumimoji="0" lang="en-US" altLang="en-US" sz="1200" b="0" i="0" u="none" strike="noStrike" cap="none" normalizeH="0" baseline="0">
                <a:ln>
                  <a:noFill/>
                </a:ln>
                <a:solidFill>
                  <a:schemeClr val="tx1"/>
                </a:solidFill>
                <a:effectLst/>
                <a:ea typeface="Calibri" panose="020F0502020204030204" pitchFamily="34" charset="0"/>
                <a:cs typeface="Segoe UI" panose="020B0502040204020203" pitchFamily="34" charset="0"/>
              </a:rPr>
              <a:t>target volume; greater spinal cord volume should be contoured to   well-encompass cord dose from beams (eg, noncoplanar beams).</a:t>
            </a:r>
            <a:endParaRPr kumimoji="0" lang="en-US" altLang="en-US" sz="1200" b="0" i="0" u="none" strike="noStrike" cap="none" normalizeH="0" baseline="0">
              <a:ln>
                <a:noFill/>
              </a:ln>
              <a:solidFill>
                <a:schemeClr val="tx1"/>
              </a:solidFill>
              <a:effectLst/>
            </a:endParaRPr>
          </a:p>
          <a:p>
            <a:pPr marL="171450" marR="0" lvl="0"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30000">
                <a:ln>
                  <a:noFill/>
                </a:ln>
                <a:solidFill>
                  <a:schemeClr val="tx1"/>
                </a:solidFill>
                <a:effectLst/>
                <a:ea typeface="Calibri" panose="020F0502020204030204" pitchFamily="34" charset="0"/>
                <a:cs typeface="Calibri" panose="020F0502020204030204" pitchFamily="34" charset="0"/>
              </a:rPr>
              <a:t>†</a:t>
            </a:r>
            <a:r>
              <a:rPr kumimoji="0" lang="en-US" altLang="en-US" sz="1200" b="0" i="0" u="none" strike="noStrike" cap="none" normalizeH="0" baseline="0">
                <a:ln>
                  <a:noFill/>
                </a:ln>
                <a:solidFill>
                  <a:schemeClr val="tx1"/>
                </a:solidFill>
                <a:effectLst/>
                <a:ea typeface="Calibri" panose="020F0502020204030204" pitchFamily="34" charset="0"/>
                <a:cs typeface="Arial" panose="020B0604020202020204" pitchFamily="34" charset="0"/>
              </a:rPr>
              <a:t>Avoid circumferential irradiation.</a:t>
            </a:r>
            <a:endParaRPr kumimoji="0" lang="en-US" altLang="en-US" sz="1200" b="0" i="0" u="none" strike="noStrike" cap="none" normalizeH="0" baseline="0">
              <a:ln>
                <a:noFill/>
              </a:ln>
              <a:solidFill>
                <a:schemeClr val="tx1"/>
              </a:solidFill>
              <a:effectLst/>
            </a:endParaRPr>
          </a:p>
          <a:p>
            <a:pPr marL="171450" marR="0" lvl="0"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ea typeface="Calibri" panose="020F0502020204030204" pitchFamily="34" charset="0"/>
                <a:cs typeface="Arial" panose="020B0604020202020204" pitchFamily="34" charset="0"/>
              </a:rPr>
              <a:t>Note: Constraints included are based on trial protocols. See text for discussion about additional sources for </a:t>
            </a:r>
          </a:p>
          <a:p>
            <a:pPr marL="171450" marR="0" lvl="0"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ea typeface="Calibri" panose="020F0502020204030204" pitchFamily="34" charset="0"/>
                <a:cs typeface="Arial" panose="020B0604020202020204" pitchFamily="34" charset="0"/>
              </a:rPr>
              <a:t>dose constraints available for SBRT.</a:t>
            </a:r>
            <a:endParaRPr kumimoji="0" lang="en-US" altLang="en-US" sz="1200" b="0" i="0" u="none" strike="noStrike" cap="none" normalizeH="0" baseline="0">
              <a:ln>
                <a:noFill/>
              </a:ln>
              <a:solidFill>
                <a:schemeClr val="tx1"/>
              </a:solidFill>
              <a:effectLst/>
            </a:endParaRPr>
          </a:p>
        </p:txBody>
      </p:sp>
    </p:spTree>
    <p:extLst>
      <p:ext uri="{BB962C8B-B14F-4D97-AF65-F5344CB8AC3E}">
        <p14:creationId xmlns:p14="http://schemas.microsoft.com/office/powerpoint/2010/main" val="4037495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837627"/>
            <a:ext cx="8229600" cy="4454220"/>
          </a:xfrm>
        </p:spPr>
        <p:txBody>
          <a:bodyPr/>
          <a:lstStyle/>
          <a:p>
            <a:r>
              <a:rPr lang="en-US" sz="4800" b="1">
                <a:solidFill>
                  <a:schemeClr val="tx2"/>
                </a:solidFill>
              </a:rPr>
              <a:t>KQ 4: What palliative RT dose-fractionation regimens, dose-constraints, and techniques are appropriate for palliative reirradiation of bone metastases?</a:t>
            </a:r>
          </a:p>
        </p:txBody>
      </p:sp>
    </p:spTree>
    <p:extLst>
      <p:ext uri="{BB962C8B-B14F-4D97-AF65-F5344CB8AC3E}">
        <p14:creationId xmlns:p14="http://schemas.microsoft.com/office/powerpoint/2010/main" val="2050840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7BF6-66C8-48B3-A011-501ECA9909DA}"/>
              </a:ext>
            </a:extLst>
          </p:cNvPr>
          <p:cNvSpPr>
            <a:spLocks noGrp="1"/>
          </p:cNvSpPr>
          <p:nvPr>
            <p:ph type="title"/>
          </p:nvPr>
        </p:nvSpPr>
        <p:spPr>
          <a:xfrm>
            <a:off x="146538" y="298923"/>
            <a:ext cx="8850922" cy="1019175"/>
          </a:xfrm>
        </p:spPr>
        <p:txBody>
          <a:bodyPr/>
          <a:lstStyle/>
          <a:p>
            <a:r>
              <a:rPr lang="en-US" sz="3600" b="1">
                <a:solidFill>
                  <a:schemeClr val="tx2"/>
                </a:solidFill>
              </a:rPr>
              <a:t>KQ 4: Dose-fractionation, dose-constraints, and techniques for palliative reirradiation</a:t>
            </a:r>
            <a:endParaRPr lang="en-US" sz="3600">
              <a:solidFill>
                <a:schemeClr val="tx2"/>
              </a:solidFill>
            </a:endParaRPr>
          </a:p>
        </p:txBody>
      </p:sp>
      <p:graphicFrame>
        <p:nvGraphicFramePr>
          <p:cNvPr id="3" name="Table 2">
            <a:extLst>
              <a:ext uri="{FF2B5EF4-FFF2-40B4-BE49-F238E27FC236}">
                <a16:creationId xmlns:a16="http://schemas.microsoft.com/office/drawing/2014/main" id="{F747E14F-2D24-4E82-88F1-F5126897B9A8}"/>
              </a:ext>
            </a:extLst>
          </p:cNvPr>
          <p:cNvGraphicFramePr>
            <a:graphicFrameLocks noGrp="1"/>
          </p:cNvGraphicFramePr>
          <p:nvPr>
            <p:extLst>
              <p:ext uri="{D42A27DB-BD31-4B8C-83A1-F6EECF244321}">
                <p14:modId xmlns:p14="http://schemas.microsoft.com/office/powerpoint/2010/main" val="2486446069"/>
              </p:ext>
            </p:extLst>
          </p:nvPr>
        </p:nvGraphicFramePr>
        <p:xfrm>
          <a:off x="342900" y="1610942"/>
          <a:ext cx="8458199" cy="3197225"/>
        </p:xfrm>
        <a:graphic>
          <a:graphicData uri="http://schemas.openxmlformats.org/drawingml/2006/table">
            <a:tbl>
              <a:tblPr firstRow="1" firstCol="1" bandRow="1"/>
              <a:tblGrid>
                <a:gridCol w="5600700">
                  <a:extLst>
                    <a:ext uri="{9D8B030D-6E8A-4147-A177-3AD203B41FA5}">
                      <a16:colId xmlns:a16="http://schemas.microsoft.com/office/drawing/2014/main" val="844265120"/>
                    </a:ext>
                  </a:extLst>
                </a:gridCol>
                <a:gridCol w="1685925">
                  <a:extLst>
                    <a:ext uri="{9D8B030D-6E8A-4147-A177-3AD203B41FA5}">
                      <a16:colId xmlns:a16="http://schemas.microsoft.com/office/drawing/2014/main" val="4277635033"/>
                    </a:ext>
                  </a:extLst>
                </a:gridCol>
                <a:gridCol w="1171574">
                  <a:extLst>
                    <a:ext uri="{9D8B030D-6E8A-4147-A177-3AD203B41FA5}">
                      <a16:colId xmlns:a16="http://schemas.microsoft.com/office/drawing/2014/main" val="3282926016"/>
                    </a:ext>
                  </a:extLst>
                </a:gridCol>
              </a:tblGrid>
              <a:tr h="527431">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KQ4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04169">
                <a:tc>
                  <a:txBody>
                    <a:bodyPr/>
                    <a:lstStyle/>
                    <a:p>
                      <a:pPr marL="339725" marR="0" lvl="0" indent="-339725">
                        <a:lnSpc>
                          <a:spcPct val="115000"/>
                        </a:lnSpc>
                        <a:spcBef>
                          <a:spcPts val="0"/>
                        </a:spcBef>
                        <a:spcAft>
                          <a:spcPts val="0"/>
                        </a:spcAft>
                        <a:buSzPts val="1100"/>
                        <a:buFont typeface="+mj-lt"/>
                        <a:buNone/>
                      </a:pPr>
                      <a:r>
                        <a:rPr lang="en-US" sz="1800">
                          <a:effectLst/>
                          <a:latin typeface="Calibri" panose="020F0502020204030204" pitchFamily="34" charset="0"/>
                          <a:ea typeface="Times New Roman" panose="02020603050405020304" pitchFamily="18" charset="0"/>
                          <a:cs typeface="Calibri" panose="020F0502020204030204" pitchFamily="34" charset="0"/>
                        </a:rPr>
                        <a:t>1.   For patients with spine bone metastases that would benefit from reirradiation to the same site, conventional palliative RT regimens of 800 cGy in 1 fraction, 2000 cGy in 5 fractions, 2400 cGy in 6 fractions, or 2000 cGy in 8 fractions are recommended.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219710" marR="0">
                        <a:lnSpc>
                          <a:spcPct val="60000"/>
                        </a:lnSpc>
                        <a:spcBef>
                          <a:spcPts val="0"/>
                        </a:spcBef>
                        <a:spcAft>
                          <a:spcPts val="0"/>
                        </a:spcAft>
                      </a:pPr>
                      <a:r>
                        <a:rPr lang="en-US" sz="180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339725" marR="0" indent="0">
                        <a:lnSpc>
                          <a:spcPct val="115000"/>
                        </a:lnSpc>
                        <a:spcBef>
                          <a:spcPts val="0"/>
                        </a:spcBef>
                        <a:spcAft>
                          <a:spcPts val="0"/>
                        </a:spcAft>
                      </a:pPr>
                      <a:r>
                        <a:rPr lang="en-US" sz="1800" u="sng">
                          <a:effectLst/>
                          <a:latin typeface="Calibri" panose="020F0502020204030204" pitchFamily="34" charset="0"/>
                          <a:ea typeface="Times New Roman" panose="02020603050405020304" pitchFamily="18" charset="0"/>
                          <a:cs typeface="Calibri" panose="020F0502020204030204" pitchFamily="34" charset="0"/>
                        </a:rPr>
                        <a:t>Implementation remark</a:t>
                      </a:r>
                      <a:r>
                        <a:rPr lang="en-US" sz="1800">
                          <a:effectLst/>
                          <a:latin typeface="Calibri" panose="020F0502020204030204" pitchFamily="34" charset="0"/>
                          <a:ea typeface="Times New Roman" panose="02020603050405020304" pitchFamily="18" charset="0"/>
                          <a:cs typeface="Calibri" panose="020F0502020204030204" pitchFamily="34" charset="0"/>
                        </a:rPr>
                        <a:t>: Consider prior RT dose, time interval, and total spinal cord tolerance when determining RT dose-fractionation.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Moderate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sp>
        <p:nvSpPr>
          <p:cNvPr id="5" name="TextBox 4">
            <a:extLst>
              <a:ext uri="{FF2B5EF4-FFF2-40B4-BE49-F238E27FC236}">
                <a16:creationId xmlns:a16="http://schemas.microsoft.com/office/drawing/2014/main" id="{8A3FB39F-6C6A-A7C8-9C53-9F1AB3D55885}"/>
              </a:ext>
            </a:extLst>
          </p:cNvPr>
          <p:cNvSpPr txBox="1"/>
          <p:nvPr/>
        </p:nvSpPr>
        <p:spPr>
          <a:xfrm>
            <a:off x="342900" y="4923892"/>
            <a:ext cx="8067675" cy="523220"/>
          </a:xfrm>
          <a:prstGeom prst="rect">
            <a:avLst/>
          </a:prstGeom>
          <a:noFill/>
        </p:spPr>
        <p:txBody>
          <a:bodyPr wrap="square">
            <a:spAutoFit/>
          </a:bodyPr>
          <a:lstStyle/>
          <a:p>
            <a:r>
              <a:rPr lang="en-US" sz="1400" i="1"/>
              <a:t>Abbreviations</a:t>
            </a:r>
            <a:r>
              <a:rPr lang="en-US" sz="1400"/>
              <a:t>: KQ = key question; RT = external beam radiation therapy; SBRT = stereotactic body radiation therapy.</a:t>
            </a:r>
          </a:p>
        </p:txBody>
      </p:sp>
    </p:spTree>
    <p:extLst>
      <p:ext uri="{BB962C8B-B14F-4D97-AF65-F5344CB8AC3E}">
        <p14:creationId xmlns:p14="http://schemas.microsoft.com/office/powerpoint/2010/main" val="649477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7BF6-66C8-48B3-A011-501ECA9909DA}"/>
              </a:ext>
            </a:extLst>
          </p:cNvPr>
          <p:cNvSpPr>
            <a:spLocks noGrp="1"/>
          </p:cNvSpPr>
          <p:nvPr>
            <p:ph type="title"/>
          </p:nvPr>
        </p:nvSpPr>
        <p:spPr>
          <a:xfrm>
            <a:off x="146537" y="81344"/>
            <a:ext cx="8850922" cy="1269460"/>
          </a:xfrm>
        </p:spPr>
        <p:txBody>
          <a:bodyPr/>
          <a:lstStyle/>
          <a:p>
            <a:r>
              <a:rPr lang="en-US" sz="3400" b="1">
                <a:solidFill>
                  <a:schemeClr val="tx2"/>
                </a:solidFill>
              </a:rPr>
              <a:t>KQ 4: Dose-fractionation, dose-constraints, and techniques for palliative reirradiation (</a:t>
            </a:r>
            <a:r>
              <a:rPr lang="en-US" sz="3400" b="1" err="1">
                <a:solidFill>
                  <a:schemeClr val="tx2"/>
                </a:solidFill>
              </a:rPr>
              <a:t>con’t</a:t>
            </a:r>
            <a:r>
              <a:rPr lang="en-US" sz="3400" b="1">
                <a:solidFill>
                  <a:schemeClr val="tx2"/>
                </a:solidFill>
              </a:rPr>
              <a:t>)</a:t>
            </a:r>
            <a:endParaRPr lang="en-US" sz="3400">
              <a:solidFill>
                <a:schemeClr val="tx2"/>
              </a:solidFill>
            </a:endParaRPr>
          </a:p>
        </p:txBody>
      </p:sp>
      <p:graphicFrame>
        <p:nvGraphicFramePr>
          <p:cNvPr id="3" name="Table 2">
            <a:extLst>
              <a:ext uri="{FF2B5EF4-FFF2-40B4-BE49-F238E27FC236}">
                <a16:creationId xmlns:a16="http://schemas.microsoft.com/office/drawing/2014/main" id="{F747E14F-2D24-4E82-88F1-F5126897B9A8}"/>
              </a:ext>
            </a:extLst>
          </p:cNvPr>
          <p:cNvGraphicFramePr>
            <a:graphicFrameLocks noGrp="1"/>
          </p:cNvGraphicFramePr>
          <p:nvPr>
            <p:extLst>
              <p:ext uri="{D42A27DB-BD31-4B8C-83A1-F6EECF244321}">
                <p14:modId xmlns:p14="http://schemas.microsoft.com/office/powerpoint/2010/main" val="189277715"/>
              </p:ext>
            </p:extLst>
          </p:nvPr>
        </p:nvGraphicFramePr>
        <p:xfrm>
          <a:off x="342898" y="1250410"/>
          <a:ext cx="8458199" cy="3180969"/>
        </p:xfrm>
        <a:graphic>
          <a:graphicData uri="http://schemas.openxmlformats.org/drawingml/2006/table">
            <a:tbl>
              <a:tblPr firstRow="1" firstCol="1" bandRow="1"/>
              <a:tblGrid>
                <a:gridCol w="5600700">
                  <a:extLst>
                    <a:ext uri="{9D8B030D-6E8A-4147-A177-3AD203B41FA5}">
                      <a16:colId xmlns:a16="http://schemas.microsoft.com/office/drawing/2014/main" val="844265120"/>
                    </a:ext>
                  </a:extLst>
                </a:gridCol>
                <a:gridCol w="1685925">
                  <a:extLst>
                    <a:ext uri="{9D8B030D-6E8A-4147-A177-3AD203B41FA5}">
                      <a16:colId xmlns:a16="http://schemas.microsoft.com/office/drawing/2014/main" val="4277635033"/>
                    </a:ext>
                  </a:extLst>
                </a:gridCol>
                <a:gridCol w="1171574">
                  <a:extLst>
                    <a:ext uri="{9D8B030D-6E8A-4147-A177-3AD203B41FA5}">
                      <a16:colId xmlns:a16="http://schemas.microsoft.com/office/drawing/2014/main" val="3282926016"/>
                    </a:ext>
                  </a:extLst>
                </a:gridCol>
              </a:tblGrid>
              <a:tr h="527431">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KQ4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04169">
                <a:tc>
                  <a:txBody>
                    <a:bodyPr/>
                    <a:lstStyle/>
                    <a:p>
                      <a:pPr marL="339725" marR="0" lvl="0" indent="-339725">
                        <a:lnSpc>
                          <a:spcPct val="115000"/>
                        </a:lnSpc>
                        <a:spcBef>
                          <a:spcPts val="0"/>
                        </a:spcBef>
                        <a:spcAft>
                          <a:spcPts val="0"/>
                        </a:spcAft>
                        <a:buSzPts val="1100"/>
                        <a:buFont typeface="+mj-lt"/>
                        <a:buNone/>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For patients with spine bone metastases that would benefit from reirradiation to the same site, treatment with SBRT</a:t>
                      </a:r>
                      <a:r>
                        <a:rPr lang="en-US" sz="16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 conditionally recommended.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60000"/>
                        </a:lnSpc>
                        <a:spcBef>
                          <a:spcPts val="0"/>
                        </a:spcBef>
                        <a:spcAft>
                          <a:spcPts val="0"/>
                        </a:spcAft>
                      </a:pPr>
                      <a:r>
                        <a:rPr lang="en-US" sz="160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339725" marR="0" lvl="1" indent="0">
                        <a:lnSpc>
                          <a:spcPct val="115000"/>
                        </a:lnSpc>
                        <a:spcBef>
                          <a:spcPts val="0"/>
                        </a:spcBef>
                        <a:spcAft>
                          <a:spcPts val="0"/>
                        </a:spcAft>
                      </a:pPr>
                      <a:r>
                        <a:rPr lang="en-US" sz="1600" u="sng">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Implementation remarks</a:t>
                      </a: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631825" marR="0" lvl="0" indent="-292100">
                        <a:lnSpc>
                          <a:spcPct val="115000"/>
                        </a:lnSpc>
                        <a:spcBef>
                          <a:spcPts val="0"/>
                        </a:spcBef>
                        <a:spcAft>
                          <a:spcPts val="0"/>
                        </a:spcAft>
                        <a:buFont typeface="Symbol" panose="05050102010706020507" pitchFamily="18" charset="2"/>
                        <a:buChar char=""/>
                      </a:pPr>
                      <a:r>
                        <a:rPr lang="en-US" sz="1600">
                          <a:effectLst/>
                          <a:latin typeface="Calibri" panose="020F0502020204030204" pitchFamily="34" charset="0"/>
                          <a:ea typeface="Times New Roman" panose="02020603050405020304" pitchFamily="18" charset="0"/>
                          <a:cs typeface="Calibri" panose="020F0502020204030204" pitchFamily="34" charset="0"/>
                        </a:rPr>
                        <a:t>Consider patient factors (eg, urgency of treatment, prognosis, and radio-resistance) when determining if SBRT is indicated.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631825" marR="0" lvl="0" indent="-292100">
                        <a:lnSpc>
                          <a:spcPct val="115000"/>
                        </a:lnSpc>
                        <a:spcBef>
                          <a:spcPts val="0"/>
                        </a:spcBef>
                        <a:spcAft>
                          <a:spcPts val="0"/>
                        </a:spcAft>
                        <a:buFont typeface="Symbol" panose="05050102010706020507" pitchFamily="18" charset="2"/>
                        <a:buChar char=""/>
                      </a:pPr>
                      <a:r>
                        <a:rPr lang="en-US" sz="1600">
                          <a:effectLst/>
                          <a:latin typeface="Calibri" panose="020F0502020204030204" pitchFamily="34" charset="0"/>
                          <a:ea typeface="Times New Roman" panose="02020603050405020304" pitchFamily="18" charset="0"/>
                          <a:cs typeface="Calibri" panose="020F0502020204030204" pitchFamily="34" charset="0"/>
                        </a:rPr>
                        <a:t>Consider prior RT dose, time interval, and total spinal cord tolerance when determining </a:t>
                      </a: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RT </a:t>
                      </a:r>
                      <a:r>
                        <a:rPr lang="en-US" sz="1600">
                          <a:effectLst/>
                          <a:latin typeface="Calibri" panose="020F0502020204030204" pitchFamily="34" charset="0"/>
                          <a:ea typeface="Times New Roman" panose="02020603050405020304" pitchFamily="18" charset="0"/>
                          <a:cs typeface="Calibri" panose="020F0502020204030204" pitchFamily="34" charset="0"/>
                        </a:rPr>
                        <a:t>dose-</a:t>
                      </a: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fractionation</a:t>
                      </a:r>
                      <a:r>
                        <a:rPr lang="en-US" sz="1600">
                          <a:effectLst/>
                          <a:latin typeface="Calibri" panose="020F0502020204030204" pitchFamily="34" charset="0"/>
                          <a:ea typeface="Times New Roman" panose="02020603050405020304" pitchFamily="18" charset="0"/>
                          <a:cs typeface="Calibri" panose="020F0502020204030204" pitchFamily="34" charset="0"/>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Conditional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Expert Opinion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graphicFrame>
        <p:nvGraphicFramePr>
          <p:cNvPr id="4" name="Table 3">
            <a:extLst>
              <a:ext uri="{FF2B5EF4-FFF2-40B4-BE49-F238E27FC236}">
                <a16:creationId xmlns:a16="http://schemas.microsoft.com/office/drawing/2014/main" id="{7A79B412-0EB6-F7A4-612B-51C9FE48B6F5}"/>
              </a:ext>
            </a:extLst>
          </p:cNvPr>
          <p:cNvGraphicFramePr>
            <a:graphicFrameLocks noGrp="1"/>
          </p:cNvGraphicFramePr>
          <p:nvPr>
            <p:extLst>
              <p:ext uri="{D42A27DB-BD31-4B8C-83A1-F6EECF244321}">
                <p14:modId xmlns:p14="http://schemas.microsoft.com/office/powerpoint/2010/main" val="2097199445"/>
              </p:ext>
            </p:extLst>
          </p:nvPr>
        </p:nvGraphicFramePr>
        <p:xfrm>
          <a:off x="342897" y="4431379"/>
          <a:ext cx="8458199" cy="1385570"/>
        </p:xfrm>
        <a:graphic>
          <a:graphicData uri="http://schemas.openxmlformats.org/drawingml/2006/table">
            <a:tbl>
              <a:tblPr firstRow="1" firstCol="1" bandRow="1"/>
              <a:tblGrid>
                <a:gridCol w="5600700">
                  <a:extLst>
                    <a:ext uri="{9D8B030D-6E8A-4147-A177-3AD203B41FA5}">
                      <a16:colId xmlns:a16="http://schemas.microsoft.com/office/drawing/2014/main" val="313282363"/>
                    </a:ext>
                  </a:extLst>
                </a:gridCol>
                <a:gridCol w="1685925">
                  <a:extLst>
                    <a:ext uri="{9D8B030D-6E8A-4147-A177-3AD203B41FA5}">
                      <a16:colId xmlns:a16="http://schemas.microsoft.com/office/drawing/2014/main" val="640839649"/>
                    </a:ext>
                  </a:extLst>
                </a:gridCol>
                <a:gridCol w="1171574">
                  <a:extLst>
                    <a:ext uri="{9D8B030D-6E8A-4147-A177-3AD203B41FA5}">
                      <a16:colId xmlns:a16="http://schemas.microsoft.com/office/drawing/2014/main" val="3431395484"/>
                    </a:ext>
                  </a:extLst>
                </a:gridCol>
              </a:tblGrid>
              <a:tr h="904169">
                <a:tc>
                  <a:txBody>
                    <a:bodyPr/>
                    <a:lstStyle/>
                    <a:p>
                      <a:pPr marL="339725" marR="0" lvl="0" indent="-339725">
                        <a:lnSpc>
                          <a:spcPct val="115000"/>
                        </a:lnSpc>
                        <a:spcBef>
                          <a:spcPts val="0"/>
                        </a:spcBef>
                        <a:spcAft>
                          <a:spcPts val="0"/>
                        </a:spcAft>
                        <a:buSzPts val="1100"/>
                        <a:buFont typeface="+mj-lt"/>
                        <a:buNone/>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For patients with symptomatic non-spine bone metastases that would benefit from reirradiation to the same site, single-fraction (800 cGy in 1 fraction) or multifraction conventional palliative RT (2000 cGy in 5 fractions or 2400 cGy in 6 fractions) are recommended.</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Moderate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638323"/>
                  </a:ext>
                </a:extLst>
              </a:tr>
            </a:tbl>
          </a:graphicData>
        </a:graphic>
      </p:graphicFrame>
    </p:spTree>
    <p:extLst>
      <p:ext uri="{BB962C8B-B14F-4D97-AF65-F5344CB8AC3E}">
        <p14:creationId xmlns:p14="http://schemas.microsoft.com/office/powerpoint/2010/main" val="2650665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886F0-B84E-8AC6-65E4-D050342A7AE4}"/>
              </a:ext>
            </a:extLst>
          </p:cNvPr>
          <p:cNvSpPr>
            <a:spLocks noGrp="1"/>
          </p:cNvSpPr>
          <p:nvPr>
            <p:ph type="title"/>
          </p:nvPr>
        </p:nvSpPr>
        <p:spPr>
          <a:xfrm>
            <a:off x="0" y="209550"/>
            <a:ext cx="9027458" cy="1057275"/>
          </a:xfrm>
        </p:spPr>
        <p:txBody>
          <a:bodyPr/>
          <a:lstStyle/>
          <a:p>
            <a:r>
              <a:rPr lang="en-US" sz="3400" b="1">
                <a:solidFill>
                  <a:schemeClr val="tx2"/>
                </a:solidFill>
              </a:rPr>
              <a:t>Spinal Cord Reirradiation Considerations for Spine SBRT</a:t>
            </a:r>
          </a:p>
        </p:txBody>
      </p:sp>
      <p:graphicFrame>
        <p:nvGraphicFramePr>
          <p:cNvPr id="3" name="Table 2">
            <a:extLst>
              <a:ext uri="{FF2B5EF4-FFF2-40B4-BE49-F238E27FC236}">
                <a16:creationId xmlns:a16="http://schemas.microsoft.com/office/drawing/2014/main" id="{469D6DF1-5D9B-D143-2D9B-A893F26D9D6B}"/>
              </a:ext>
            </a:extLst>
          </p:cNvPr>
          <p:cNvGraphicFramePr>
            <a:graphicFrameLocks noGrp="1"/>
          </p:cNvGraphicFramePr>
          <p:nvPr>
            <p:extLst>
              <p:ext uri="{D42A27DB-BD31-4B8C-83A1-F6EECF244321}">
                <p14:modId xmlns:p14="http://schemas.microsoft.com/office/powerpoint/2010/main" val="2076992056"/>
              </p:ext>
            </p:extLst>
          </p:nvPr>
        </p:nvGraphicFramePr>
        <p:xfrm>
          <a:off x="338137" y="1553464"/>
          <a:ext cx="8467726" cy="3275711"/>
        </p:xfrm>
        <a:graphic>
          <a:graphicData uri="http://schemas.openxmlformats.org/drawingml/2006/table">
            <a:tbl>
              <a:tblPr firstRow="1" firstCol="1" bandRow="1"/>
              <a:tblGrid>
                <a:gridCol w="2185988">
                  <a:extLst>
                    <a:ext uri="{9D8B030D-6E8A-4147-A177-3AD203B41FA5}">
                      <a16:colId xmlns:a16="http://schemas.microsoft.com/office/drawing/2014/main" val="3940875759"/>
                    </a:ext>
                  </a:extLst>
                </a:gridCol>
                <a:gridCol w="1625973">
                  <a:extLst>
                    <a:ext uri="{9D8B030D-6E8A-4147-A177-3AD203B41FA5}">
                      <a16:colId xmlns:a16="http://schemas.microsoft.com/office/drawing/2014/main" val="1315823795"/>
                    </a:ext>
                  </a:extLst>
                </a:gridCol>
                <a:gridCol w="992213">
                  <a:extLst>
                    <a:ext uri="{9D8B030D-6E8A-4147-A177-3AD203B41FA5}">
                      <a16:colId xmlns:a16="http://schemas.microsoft.com/office/drawing/2014/main" val="1069633427"/>
                    </a:ext>
                  </a:extLst>
                </a:gridCol>
                <a:gridCol w="1908098">
                  <a:extLst>
                    <a:ext uri="{9D8B030D-6E8A-4147-A177-3AD203B41FA5}">
                      <a16:colId xmlns:a16="http://schemas.microsoft.com/office/drawing/2014/main" val="2211089154"/>
                    </a:ext>
                  </a:extLst>
                </a:gridCol>
                <a:gridCol w="1755454">
                  <a:extLst>
                    <a:ext uri="{9D8B030D-6E8A-4147-A177-3AD203B41FA5}">
                      <a16:colId xmlns:a16="http://schemas.microsoft.com/office/drawing/2014/main" val="2735716966"/>
                    </a:ext>
                  </a:extLst>
                </a:gridCol>
              </a:tblGrid>
              <a:tr h="234034">
                <a:tc gridSpan="2">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Prior Radiation Details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gridSpan="3">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SBRT Reirradiation Dose Recommendations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339424"/>
                  </a:ext>
                </a:extLst>
              </a:tr>
              <a:tr h="593471">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Prior spinal cord</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total dose </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Prior EQD2-2</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Planned # of fractions</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Acceptable range of </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reirradiation total dose</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Recommended thecal sac constraint (Dmax)</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042086537"/>
                  </a:ext>
                </a:extLst>
              </a:tr>
              <a:tr h="41398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 cGy/5 fx - 3000 cGy/10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3000 - 3750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1600 - 1800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914236"/>
                  </a:ext>
                </a:extLst>
              </a:tr>
              <a:tr h="41398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4000 cGy/20 fx - 5000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4000 - 5000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 recommended</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 recommended</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8322425"/>
                  </a:ext>
                </a:extLst>
              </a:tr>
              <a:tr h="41398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 cGy/5 fx - 4500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3000 - 4300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1600 - 2400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1220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25823"/>
                  </a:ext>
                </a:extLst>
              </a:tr>
              <a:tr h="19571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1600 - 2000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4484675"/>
                  </a:ext>
                </a:extLst>
              </a:tr>
              <a:tr h="41398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 cGy/5 fx - 4500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3000 - 4300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1800 - 2700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1450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5882771"/>
                  </a:ext>
                </a:extLst>
              </a:tr>
              <a:tr h="19571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1500 - 2400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1250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1734328"/>
                  </a:ext>
                </a:extLst>
              </a:tr>
            </a:tbl>
          </a:graphicData>
        </a:graphic>
      </p:graphicFrame>
    </p:spTree>
    <p:extLst>
      <p:ext uri="{BB962C8B-B14F-4D97-AF65-F5344CB8AC3E}">
        <p14:creationId xmlns:p14="http://schemas.microsoft.com/office/powerpoint/2010/main" val="3967810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886F0-B84E-8AC6-65E4-D050342A7AE4}"/>
              </a:ext>
            </a:extLst>
          </p:cNvPr>
          <p:cNvSpPr>
            <a:spLocks noGrp="1"/>
          </p:cNvSpPr>
          <p:nvPr>
            <p:ph type="title"/>
          </p:nvPr>
        </p:nvSpPr>
        <p:spPr>
          <a:xfrm>
            <a:off x="0" y="150619"/>
            <a:ext cx="9027458" cy="1116206"/>
          </a:xfrm>
        </p:spPr>
        <p:txBody>
          <a:bodyPr/>
          <a:lstStyle/>
          <a:p>
            <a:r>
              <a:rPr lang="en-US" sz="3400" b="1">
                <a:solidFill>
                  <a:schemeClr val="tx2"/>
                </a:solidFill>
              </a:rPr>
              <a:t>Spinal Cord Reirradiation Considerations for Spine SBRT (</a:t>
            </a:r>
            <a:r>
              <a:rPr lang="en-US" sz="3400" b="1" err="1">
                <a:solidFill>
                  <a:schemeClr val="tx2"/>
                </a:solidFill>
              </a:rPr>
              <a:t>con’t</a:t>
            </a:r>
            <a:r>
              <a:rPr lang="en-US" sz="3400" b="1">
                <a:solidFill>
                  <a:schemeClr val="tx2"/>
                </a:solidFill>
              </a:rPr>
              <a:t>)</a:t>
            </a:r>
          </a:p>
        </p:txBody>
      </p:sp>
      <p:graphicFrame>
        <p:nvGraphicFramePr>
          <p:cNvPr id="3" name="Table 2">
            <a:extLst>
              <a:ext uri="{FF2B5EF4-FFF2-40B4-BE49-F238E27FC236}">
                <a16:creationId xmlns:a16="http://schemas.microsoft.com/office/drawing/2014/main" id="{469D6DF1-5D9B-D143-2D9B-A893F26D9D6B}"/>
              </a:ext>
            </a:extLst>
          </p:cNvPr>
          <p:cNvGraphicFramePr>
            <a:graphicFrameLocks noGrp="1"/>
          </p:cNvGraphicFramePr>
          <p:nvPr>
            <p:extLst>
              <p:ext uri="{D42A27DB-BD31-4B8C-83A1-F6EECF244321}">
                <p14:modId xmlns:p14="http://schemas.microsoft.com/office/powerpoint/2010/main" val="1598743640"/>
              </p:ext>
            </p:extLst>
          </p:nvPr>
        </p:nvGraphicFramePr>
        <p:xfrm>
          <a:off x="300038" y="1467521"/>
          <a:ext cx="8543924" cy="2226875"/>
        </p:xfrm>
        <a:graphic>
          <a:graphicData uri="http://schemas.openxmlformats.org/drawingml/2006/table">
            <a:tbl>
              <a:tblPr firstRow="1" firstCol="1" bandRow="1"/>
              <a:tblGrid>
                <a:gridCol w="2128837">
                  <a:extLst>
                    <a:ext uri="{9D8B030D-6E8A-4147-A177-3AD203B41FA5}">
                      <a16:colId xmlns:a16="http://schemas.microsoft.com/office/drawing/2014/main" val="3940875759"/>
                    </a:ext>
                  </a:extLst>
                </a:gridCol>
                <a:gridCol w="1717426">
                  <a:extLst>
                    <a:ext uri="{9D8B030D-6E8A-4147-A177-3AD203B41FA5}">
                      <a16:colId xmlns:a16="http://schemas.microsoft.com/office/drawing/2014/main" val="1315823795"/>
                    </a:ext>
                  </a:extLst>
                </a:gridCol>
                <a:gridCol w="1001142">
                  <a:extLst>
                    <a:ext uri="{9D8B030D-6E8A-4147-A177-3AD203B41FA5}">
                      <a16:colId xmlns:a16="http://schemas.microsoft.com/office/drawing/2014/main" val="1069633427"/>
                    </a:ext>
                  </a:extLst>
                </a:gridCol>
                <a:gridCol w="1925269">
                  <a:extLst>
                    <a:ext uri="{9D8B030D-6E8A-4147-A177-3AD203B41FA5}">
                      <a16:colId xmlns:a16="http://schemas.microsoft.com/office/drawing/2014/main" val="2211089154"/>
                    </a:ext>
                  </a:extLst>
                </a:gridCol>
                <a:gridCol w="1771250">
                  <a:extLst>
                    <a:ext uri="{9D8B030D-6E8A-4147-A177-3AD203B41FA5}">
                      <a16:colId xmlns:a16="http://schemas.microsoft.com/office/drawing/2014/main" val="2735716966"/>
                    </a:ext>
                  </a:extLst>
                </a:gridCol>
              </a:tblGrid>
              <a:tr h="234034">
                <a:tc gridSpan="2">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Prior Radiation Details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gridSpan="3">
                  <a:txBody>
                    <a:bodyPr/>
                    <a:lstStyle/>
                    <a:p>
                      <a:pPr marL="0" marR="0" algn="ctr">
                        <a:lnSpc>
                          <a:spcPct val="100000"/>
                        </a:lnSpc>
                        <a:spcBef>
                          <a:spcPts val="0"/>
                        </a:spcBef>
                        <a:spcAft>
                          <a:spcPts val="0"/>
                        </a:spcAft>
                      </a:pPr>
                      <a:r>
                        <a:rPr lang="en-US" sz="1600" b="1" kern="100">
                          <a:solidFill>
                            <a:srgbClr val="000000"/>
                          </a:solidFill>
                          <a:effectLst/>
                          <a:latin typeface="Calibri" panose="020F0502020204030204" pitchFamily="34" charset="0"/>
                          <a:ea typeface="Calibri" panose="020F0502020204030204" pitchFamily="34" charset="0"/>
                          <a:cs typeface="Arial" panose="020B0604020202020204" pitchFamily="34" charset="0"/>
                        </a:rPr>
                        <a:t>SBRT Reirradiation Dose Recommendations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339424"/>
                  </a:ext>
                </a:extLst>
              </a:tr>
              <a:tr h="593689">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Prior spinal cord</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total dose </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Prior EQD2-2</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Planned # of fractions</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Acceptable range of </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reirradiation total dose</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400" kern="100">
                          <a:solidFill>
                            <a:srgbClr val="000000"/>
                          </a:solidFill>
                          <a:effectLst/>
                          <a:latin typeface="Calibri" panose="020F0502020204030204" pitchFamily="34" charset="0"/>
                          <a:ea typeface="Calibri" panose="020F0502020204030204" pitchFamily="34" charset="0"/>
                          <a:cs typeface="Arial" panose="020B0604020202020204" pitchFamily="34" charset="0"/>
                        </a:rPr>
                        <a:t>Recommended thecal sac constraint (Dmax)</a:t>
                      </a:r>
                      <a:endParaRPr lang="en-US" sz="14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042086537"/>
                  </a:ext>
                </a:extLst>
              </a:tr>
              <a:tr h="41398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 cGy/5 fx - 4500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3000 - 4300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2400 - 3000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1620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9528054"/>
                  </a:ext>
                </a:extLst>
              </a:tr>
              <a:tr h="19571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2000 - 2600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5023819"/>
                  </a:ext>
                </a:extLst>
              </a:tr>
              <a:tr h="41398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 cGy/5 - 4500/25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3000 - 4300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2500 - 3000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0168412"/>
                  </a:ext>
                </a:extLst>
              </a:tr>
              <a:tr h="195716">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cGy/25 fx</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2000 - 2500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6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1550 cGy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5481" marR="654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657433"/>
                  </a:ext>
                </a:extLst>
              </a:tr>
            </a:tbl>
          </a:graphicData>
        </a:graphic>
      </p:graphicFrame>
      <p:sp>
        <p:nvSpPr>
          <p:cNvPr id="4" name="Rectangle 1">
            <a:extLst>
              <a:ext uri="{FF2B5EF4-FFF2-40B4-BE49-F238E27FC236}">
                <a16:creationId xmlns:a16="http://schemas.microsoft.com/office/drawing/2014/main" id="{4829865A-EAE5-52ED-7BC1-5A86B1179D3B}"/>
              </a:ext>
            </a:extLst>
          </p:cNvPr>
          <p:cNvSpPr>
            <a:spLocks noChangeArrowheads="1"/>
          </p:cNvSpPr>
          <p:nvPr/>
        </p:nvSpPr>
        <p:spPr bwMode="auto">
          <a:xfrm>
            <a:off x="300039" y="3895092"/>
            <a:ext cx="854392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Abbreviations: </a:t>
            </a:r>
            <a:r>
              <a:rPr kumimoji="0" lang="en-US" altLang="en-US" sz="14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Dmax = </a:t>
            </a: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maximum point dose to an organ or tumor target</a:t>
            </a:r>
            <a:r>
              <a:rPr kumimoji="0" lang="en-US" altLang="en-US" sz="14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EQD2-2</a:t>
            </a:r>
            <a:r>
              <a:rPr kumimoji="0" lang="en-US" altLang="en-US" sz="1400" b="1" i="1" u="none" strike="noStrike" cap="none" normalizeH="0" baseline="-3000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kumimoji="0" lang="en-US" altLang="en-US" sz="14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dose calculation to an equivalent dose of 2 Gy with an α-to-β ratio of 2;</a:t>
            </a: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SBRT = stereotactic body radiation therapy. </a:t>
            </a:r>
            <a:endParaRPr kumimoji="0" lang="en-US" altLang="en-US" sz="1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Adapted with permission from Sahgal, et al.</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492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1394010"/>
            <a:ext cx="8229600" cy="3079377"/>
          </a:xfrm>
        </p:spPr>
        <p:txBody>
          <a:bodyPr/>
          <a:lstStyle/>
          <a:p>
            <a:r>
              <a:rPr lang="en-US" sz="4800" b="1">
                <a:solidFill>
                  <a:schemeClr val="tx2"/>
                </a:solidFill>
              </a:rPr>
              <a:t>KQ 5: How do the different dose-fractionation regimens and techniques impact on treatment toxicity and QoL?</a:t>
            </a:r>
          </a:p>
        </p:txBody>
      </p:sp>
    </p:spTree>
    <p:extLst>
      <p:ext uri="{BB962C8B-B14F-4D97-AF65-F5344CB8AC3E}">
        <p14:creationId xmlns:p14="http://schemas.microsoft.com/office/powerpoint/2010/main" val="181045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7BF6-66C8-48B3-A011-501ECA9909DA}"/>
              </a:ext>
            </a:extLst>
          </p:cNvPr>
          <p:cNvSpPr>
            <a:spLocks noGrp="1"/>
          </p:cNvSpPr>
          <p:nvPr>
            <p:ph type="title"/>
          </p:nvPr>
        </p:nvSpPr>
        <p:spPr>
          <a:xfrm>
            <a:off x="457198" y="326281"/>
            <a:ext cx="8229600" cy="1245343"/>
          </a:xfrm>
        </p:spPr>
        <p:txBody>
          <a:bodyPr/>
          <a:lstStyle/>
          <a:p>
            <a:r>
              <a:rPr lang="en-US" sz="3600" b="1">
                <a:solidFill>
                  <a:schemeClr val="tx2"/>
                </a:solidFill>
              </a:rPr>
              <a:t>KQ 5: Impact of dose-fractionation and techniques on toxicity and QoL</a:t>
            </a:r>
            <a:endParaRPr lang="en-US" sz="3600">
              <a:solidFill>
                <a:schemeClr val="tx2"/>
              </a:solidFill>
            </a:endParaRPr>
          </a:p>
        </p:txBody>
      </p:sp>
      <p:graphicFrame>
        <p:nvGraphicFramePr>
          <p:cNvPr id="3" name="Table 2">
            <a:extLst>
              <a:ext uri="{FF2B5EF4-FFF2-40B4-BE49-F238E27FC236}">
                <a16:creationId xmlns:a16="http://schemas.microsoft.com/office/drawing/2014/main" id="{24F1C2D9-3BFE-7F4D-53FE-70F9479E6BA2}"/>
              </a:ext>
            </a:extLst>
          </p:cNvPr>
          <p:cNvGraphicFramePr>
            <a:graphicFrameLocks noGrp="1"/>
          </p:cNvGraphicFramePr>
          <p:nvPr>
            <p:extLst>
              <p:ext uri="{D42A27DB-BD31-4B8C-83A1-F6EECF244321}">
                <p14:modId xmlns:p14="http://schemas.microsoft.com/office/powerpoint/2010/main" val="2921438089"/>
              </p:ext>
            </p:extLst>
          </p:nvPr>
        </p:nvGraphicFramePr>
        <p:xfrm>
          <a:off x="457198" y="1970849"/>
          <a:ext cx="8229601" cy="1648651"/>
        </p:xfrm>
        <a:graphic>
          <a:graphicData uri="http://schemas.openxmlformats.org/drawingml/2006/table">
            <a:tbl>
              <a:tblPr firstRow="1" firstCol="1" bandRow="1"/>
              <a:tblGrid>
                <a:gridCol w="5235388">
                  <a:extLst>
                    <a:ext uri="{9D8B030D-6E8A-4147-A177-3AD203B41FA5}">
                      <a16:colId xmlns:a16="http://schemas.microsoft.com/office/drawing/2014/main" val="844265120"/>
                    </a:ext>
                  </a:extLst>
                </a:gridCol>
                <a:gridCol w="1586753">
                  <a:extLst>
                    <a:ext uri="{9D8B030D-6E8A-4147-A177-3AD203B41FA5}">
                      <a16:colId xmlns:a16="http://schemas.microsoft.com/office/drawing/2014/main" val="4277635033"/>
                    </a:ext>
                  </a:extLst>
                </a:gridCol>
                <a:gridCol w="1407460">
                  <a:extLst>
                    <a:ext uri="{9D8B030D-6E8A-4147-A177-3AD203B41FA5}">
                      <a16:colId xmlns:a16="http://schemas.microsoft.com/office/drawing/2014/main" val="3282926016"/>
                    </a:ext>
                  </a:extLst>
                </a:gridCol>
              </a:tblGrid>
              <a:tr h="477947">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KQ5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40337">
                <a:tc>
                  <a:txBody>
                    <a:bodyPr/>
                    <a:lstStyle/>
                    <a:p>
                      <a:pPr marL="342900" marR="0" lvl="0" indent="-342900">
                        <a:lnSpc>
                          <a:spcPct val="107000"/>
                        </a:lnSpc>
                        <a:spcBef>
                          <a:spcPts val="0"/>
                        </a:spcBef>
                        <a:spcAft>
                          <a:spcPts val="0"/>
                        </a:spcAft>
                        <a:buFont typeface="+mj-lt"/>
                        <a:buAutoNum type="arabicPeriod"/>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patients with bone metastases receiving palliative RT, a shared decision-making approach is recommended to determine dose, fractionation, and use of supportive measures to optimize QoL.</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Expert Opinion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sp>
        <p:nvSpPr>
          <p:cNvPr id="5" name="TextBox 4">
            <a:extLst>
              <a:ext uri="{FF2B5EF4-FFF2-40B4-BE49-F238E27FC236}">
                <a16:creationId xmlns:a16="http://schemas.microsoft.com/office/drawing/2014/main" id="{CFDA9282-7C86-C330-178C-49AF8489141C}"/>
              </a:ext>
            </a:extLst>
          </p:cNvPr>
          <p:cNvSpPr txBox="1"/>
          <p:nvPr/>
        </p:nvSpPr>
        <p:spPr>
          <a:xfrm>
            <a:off x="457198" y="3710948"/>
            <a:ext cx="8229600" cy="307777"/>
          </a:xfrm>
          <a:prstGeom prst="rect">
            <a:avLst/>
          </a:prstGeom>
          <a:noFill/>
        </p:spPr>
        <p:txBody>
          <a:bodyPr wrap="square">
            <a:spAutoFit/>
          </a:bodyPr>
          <a:lstStyle/>
          <a:p>
            <a:r>
              <a:rPr lang="en-US" sz="1400" i="1"/>
              <a:t>Abbreviations</a:t>
            </a:r>
            <a:r>
              <a:rPr lang="en-US" sz="1400"/>
              <a:t>: KQ = key question; RT = external beam radiation therapy; QoL = quality of life.</a:t>
            </a:r>
          </a:p>
        </p:txBody>
      </p:sp>
    </p:spTree>
    <p:extLst>
      <p:ext uri="{BB962C8B-B14F-4D97-AF65-F5344CB8AC3E}">
        <p14:creationId xmlns:p14="http://schemas.microsoft.com/office/powerpoint/2010/main" val="1545430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9569"/>
            <a:ext cx="7886700" cy="934100"/>
          </a:xfrm>
        </p:spPr>
        <p:txBody>
          <a:bodyPr>
            <a:normAutofit/>
          </a:bodyPr>
          <a:lstStyle/>
          <a:p>
            <a:r>
              <a:rPr lang="en-US" b="1">
                <a:solidFill>
                  <a:schemeClr val="tx2"/>
                </a:solidFill>
              </a:rPr>
              <a:t>Guideline Task Force</a:t>
            </a:r>
          </a:p>
        </p:txBody>
      </p:sp>
      <p:sp>
        <p:nvSpPr>
          <p:cNvPr id="3" name="Content Placeholder 2"/>
          <p:cNvSpPr>
            <a:spLocks noGrp="1"/>
          </p:cNvSpPr>
          <p:nvPr>
            <p:ph idx="1"/>
          </p:nvPr>
        </p:nvSpPr>
        <p:spPr>
          <a:xfrm>
            <a:off x="676628" y="2703860"/>
            <a:ext cx="7886700" cy="3602831"/>
          </a:xfrm>
        </p:spPr>
        <p:txBody>
          <a:bodyPr numCol="2" spcCol="228600">
            <a:normAutofit fontScale="62500" lnSpcReduction="20000"/>
          </a:bodyPr>
          <a:lstStyle/>
          <a:p>
            <a:pPr marL="0" indent="0">
              <a:lnSpc>
                <a:spcPct val="120000"/>
              </a:lnSpc>
              <a:spcBef>
                <a:spcPts val="0"/>
              </a:spcBef>
              <a:buNone/>
            </a:pPr>
            <a:r>
              <a:rPr lang="en-US" sz="3800" b="1"/>
              <a:t>Members</a:t>
            </a:r>
            <a:r>
              <a:rPr lang="en-US" sz="2900" b="1"/>
              <a:t>	</a:t>
            </a:r>
          </a:p>
          <a:p>
            <a:pPr marL="457200" lvl="1">
              <a:lnSpc>
                <a:spcPct val="120000"/>
              </a:lnSpc>
              <a:spcBef>
                <a:spcPts val="0"/>
              </a:spcBef>
            </a:pPr>
            <a:r>
              <a:rPr lang="en-US" sz="3500"/>
              <a:t>Ángel Artal Cortés, MD, PhD</a:t>
            </a:r>
          </a:p>
          <a:p>
            <a:pPr marL="457200" lvl="1">
              <a:lnSpc>
                <a:spcPct val="120000"/>
              </a:lnSpc>
              <a:spcBef>
                <a:spcPts val="0"/>
              </a:spcBef>
            </a:pPr>
            <a:r>
              <a:rPr lang="en-US" sz="3500"/>
              <a:t>Margaret Brennan, MD</a:t>
            </a:r>
          </a:p>
          <a:p>
            <a:pPr marL="457200" lvl="1">
              <a:lnSpc>
                <a:spcPct val="120000"/>
              </a:lnSpc>
              <a:spcBef>
                <a:spcPts val="0"/>
              </a:spcBef>
            </a:pPr>
            <a:r>
              <a:rPr lang="en-US" sz="3500"/>
              <a:t>Kristopher Dennis, MD, PhD</a:t>
            </a:r>
          </a:p>
          <a:p>
            <a:pPr marL="457200" lvl="1">
              <a:lnSpc>
                <a:spcPct val="120000"/>
              </a:lnSpc>
              <a:spcBef>
                <a:spcPts val="0"/>
              </a:spcBef>
            </a:pPr>
            <a:r>
              <a:rPr lang="en-US" sz="3500"/>
              <a:t>Dayssy A. Diaz, MD</a:t>
            </a:r>
          </a:p>
          <a:p>
            <a:pPr marL="457200" lvl="1">
              <a:lnSpc>
                <a:spcPct val="120000"/>
              </a:lnSpc>
              <a:spcBef>
                <a:spcPts val="0"/>
              </a:spcBef>
            </a:pPr>
            <a:r>
              <a:rPr lang="en-US" sz="3500"/>
              <a:t>Yee-Cheen Doung, MD</a:t>
            </a:r>
          </a:p>
          <a:p>
            <a:pPr marL="457200" lvl="1">
              <a:lnSpc>
                <a:spcPct val="120000"/>
              </a:lnSpc>
              <a:spcBef>
                <a:spcPts val="0"/>
              </a:spcBef>
            </a:pPr>
            <a:r>
              <a:rPr lang="en-US" sz="3500"/>
              <a:t>Shekinah Elmore, MD</a:t>
            </a:r>
          </a:p>
          <a:p>
            <a:pPr marL="457200" lvl="1">
              <a:lnSpc>
                <a:spcPct val="120000"/>
              </a:lnSpc>
              <a:spcBef>
                <a:spcPts val="0"/>
              </a:spcBef>
            </a:pPr>
            <a:r>
              <a:rPr lang="en-US" sz="3500"/>
              <a:t>Lauren Hertan, MD</a:t>
            </a:r>
          </a:p>
          <a:p>
            <a:pPr marL="457200" lvl="1">
              <a:lnSpc>
                <a:spcPct val="120000"/>
              </a:lnSpc>
              <a:spcBef>
                <a:spcPts val="0"/>
              </a:spcBef>
            </a:pPr>
            <a:r>
              <a:rPr lang="en-US" sz="3500"/>
              <a:t>Candice Johnstone, MD</a:t>
            </a:r>
          </a:p>
          <a:p>
            <a:pPr marL="457200" lvl="1">
              <a:lnSpc>
                <a:spcPct val="120000"/>
              </a:lnSpc>
              <a:spcBef>
                <a:spcPts val="0"/>
              </a:spcBef>
            </a:pPr>
            <a:endParaRPr lang="en-US" sz="3500"/>
          </a:p>
          <a:p>
            <a:pPr marL="457200" lvl="1">
              <a:lnSpc>
                <a:spcPct val="120000"/>
              </a:lnSpc>
              <a:spcBef>
                <a:spcPts val="0"/>
              </a:spcBef>
            </a:pPr>
            <a:endParaRPr lang="en-US" sz="3500"/>
          </a:p>
          <a:p>
            <a:pPr marL="573088" lvl="1">
              <a:lnSpc>
                <a:spcPct val="120000"/>
              </a:lnSpc>
              <a:spcBef>
                <a:spcPts val="0"/>
              </a:spcBef>
            </a:pPr>
            <a:r>
              <a:rPr lang="en-US" sz="3500"/>
              <a:t>Joshua Jones, MD</a:t>
            </a:r>
          </a:p>
          <a:p>
            <a:pPr marL="573088" lvl="1">
              <a:lnSpc>
                <a:spcPct val="120000"/>
              </a:lnSpc>
              <a:spcBef>
                <a:spcPts val="0"/>
              </a:spcBef>
            </a:pPr>
            <a:r>
              <a:rPr lang="en-US" sz="3500"/>
              <a:t>Nicole Larrier, MD</a:t>
            </a:r>
          </a:p>
          <a:p>
            <a:pPr marL="573088" lvl="1">
              <a:lnSpc>
                <a:spcPct val="120000"/>
              </a:lnSpc>
              <a:spcBef>
                <a:spcPts val="0"/>
              </a:spcBef>
            </a:pPr>
            <a:r>
              <a:rPr lang="en-US" sz="3500"/>
              <a:t>Simon S. Lo, MB, ChB</a:t>
            </a:r>
          </a:p>
          <a:p>
            <a:pPr marL="573088" lvl="1">
              <a:lnSpc>
                <a:spcPct val="120000"/>
              </a:lnSpc>
              <a:spcBef>
                <a:spcPts val="0"/>
              </a:spcBef>
            </a:pPr>
            <a:r>
              <a:rPr lang="en-US" sz="3500"/>
              <a:t>Quynh-Nhu Nguyen, MD</a:t>
            </a:r>
          </a:p>
          <a:p>
            <a:pPr marL="573088" lvl="1">
              <a:lnSpc>
                <a:spcPct val="120000"/>
              </a:lnSpc>
              <a:spcBef>
                <a:spcPts val="0"/>
              </a:spcBef>
            </a:pPr>
            <a:r>
              <a:rPr lang="en-US" sz="3500"/>
              <a:t>Yolanda D. Tseng, MD</a:t>
            </a:r>
          </a:p>
          <a:p>
            <a:pPr marL="573088" lvl="1">
              <a:lnSpc>
                <a:spcPct val="120000"/>
              </a:lnSpc>
              <a:spcBef>
                <a:spcPts val="0"/>
              </a:spcBef>
            </a:pPr>
            <a:r>
              <a:rPr lang="en-US" sz="3500"/>
              <a:t>Divya Yerramilli, MD</a:t>
            </a:r>
          </a:p>
          <a:p>
            <a:pPr marL="573088" lvl="1">
              <a:lnSpc>
                <a:spcPct val="120000"/>
              </a:lnSpc>
              <a:spcBef>
                <a:spcPts val="0"/>
              </a:spcBef>
            </a:pPr>
            <a:r>
              <a:rPr lang="en-US" sz="3500"/>
              <a:t>Sandra Zaky, MD</a:t>
            </a:r>
          </a:p>
        </p:txBody>
      </p:sp>
      <p:sp>
        <p:nvSpPr>
          <p:cNvPr id="5" name="TextBox 4">
            <a:extLst>
              <a:ext uri="{FF2B5EF4-FFF2-40B4-BE49-F238E27FC236}">
                <a16:creationId xmlns:a16="http://schemas.microsoft.com/office/drawing/2014/main" id="{21826811-C981-4FB7-AF17-20A50BEC5C6A}"/>
              </a:ext>
            </a:extLst>
          </p:cNvPr>
          <p:cNvSpPr txBox="1"/>
          <p:nvPr/>
        </p:nvSpPr>
        <p:spPr>
          <a:xfrm>
            <a:off x="676628" y="1429378"/>
            <a:ext cx="7886700" cy="1138773"/>
          </a:xfrm>
          <a:prstGeom prst="rect">
            <a:avLst/>
          </a:prstGeom>
          <a:noFill/>
        </p:spPr>
        <p:txBody>
          <a:bodyPr wrap="square" rtlCol="0">
            <a:spAutoFit/>
          </a:bodyPr>
          <a:lstStyle/>
          <a:p>
            <a:r>
              <a:rPr lang="en-US" sz="2400" b="1"/>
              <a:t>Chairs</a:t>
            </a:r>
          </a:p>
          <a:p>
            <a:pPr marL="461963" lvl="1" indent="-285750">
              <a:buFont typeface="Calibri" panose="020F0502020204030204" pitchFamily="34" charset="0"/>
              <a:buChar char="–"/>
            </a:pPr>
            <a:r>
              <a:rPr lang="en-US" sz="2200"/>
              <a:t>Tracy Balboni, MD, MPH</a:t>
            </a:r>
          </a:p>
          <a:p>
            <a:pPr marL="461963" lvl="1" indent="-285750">
              <a:buFont typeface="Calibri" panose="020F0502020204030204" pitchFamily="34" charset="0"/>
              <a:buChar char="–"/>
            </a:pPr>
            <a:r>
              <a:rPr lang="en-US" sz="2200"/>
              <a:t>Sara Alcorn, MD, PhD</a:t>
            </a:r>
          </a:p>
        </p:txBody>
      </p:sp>
    </p:spTree>
    <p:extLst>
      <p:ext uri="{BB962C8B-B14F-4D97-AF65-F5344CB8AC3E}">
        <p14:creationId xmlns:p14="http://schemas.microsoft.com/office/powerpoint/2010/main" val="610827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9FD8-16CE-D016-C94A-4F9C9D8E3129}"/>
              </a:ext>
            </a:extLst>
          </p:cNvPr>
          <p:cNvSpPr>
            <a:spLocks noGrp="1"/>
          </p:cNvSpPr>
          <p:nvPr>
            <p:ph type="title"/>
          </p:nvPr>
        </p:nvSpPr>
        <p:spPr>
          <a:xfrm>
            <a:off x="111082" y="88777"/>
            <a:ext cx="3607478" cy="1544715"/>
          </a:xfrm>
        </p:spPr>
        <p:txBody>
          <a:bodyPr/>
          <a:lstStyle/>
          <a:p>
            <a:pPr algn="l"/>
            <a:r>
              <a:rPr lang="en-US" sz="2000">
                <a:solidFill>
                  <a:schemeClr val="tx2"/>
                </a:solidFill>
              </a:rPr>
              <a:t>Figure. RT for symptomatic </a:t>
            </a:r>
            <a:br>
              <a:rPr lang="en-US" sz="2000">
                <a:solidFill>
                  <a:schemeClr val="tx2"/>
                </a:solidFill>
              </a:rPr>
            </a:br>
            <a:r>
              <a:rPr lang="en-US" sz="2000">
                <a:solidFill>
                  <a:schemeClr val="tx2"/>
                </a:solidFill>
              </a:rPr>
              <a:t>bone metastases</a:t>
            </a:r>
          </a:p>
        </p:txBody>
      </p:sp>
      <p:sp>
        <p:nvSpPr>
          <p:cNvPr id="5" name="TextBox 4">
            <a:extLst>
              <a:ext uri="{FF2B5EF4-FFF2-40B4-BE49-F238E27FC236}">
                <a16:creationId xmlns:a16="http://schemas.microsoft.com/office/drawing/2014/main" id="{AE02D038-8B90-490E-A63C-080D60610A19}"/>
              </a:ext>
            </a:extLst>
          </p:cNvPr>
          <p:cNvSpPr txBox="1"/>
          <p:nvPr/>
        </p:nvSpPr>
        <p:spPr>
          <a:xfrm>
            <a:off x="262647" y="914872"/>
            <a:ext cx="3015574" cy="4924425"/>
          </a:xfrm>
          <a:prstGeom prst="rect">
            <a:avLst/>
          </a:prstGeom>
          <a:noFill/>
        </p:spPr>
        <p:txBody>
          <a:bodyPr wrap="square">
            <a:spAutoFit/>
          </a:bodyPr>
          <a:lstStyle/>
          <a:p>
            <a:pPr marL="0" marR="0">
              <a:spcBef>
                <a:spcPts val="0"/>
              </a:spcBef>
              <a:spcAft>
                <a:spcPts val="600"/>
              </a:spcAft>
            </a:pPr>
            <a:r>
              <a:rPr lang="en-US" sz="1400">
                <a:latin typeface="Calibri" panose="020F0502020204030204" pitchFamily="34" charset="0"/>
                <a:ea typeface="Times New Roman" panose="02020603050405020304" pitchFamily="18" charset="0"/>
                <a:cs typeface="Times New Roman" panose="02020603050405020304" pitchFamily="18" charset="0"/>
              </a:rPr>
              <a:t>*Algorithm applies to all symptomatic bone metastases either in the setting of no prior RT or after a prior course of RT (</a:t>
            </a:r>
            <a:r>
              <a:rPr lang="en-US" sz="1400" err="1">
                <a:latin typeface="Calibri" panose="020F0502020204030204" pitchFamily="34" charset="0"/>
                <a:ea typeface="Times New Roman" panose="02020603050405020304" pitchFamily="18" charset="0"/>
                <a:cs typeface="Times New Roman" panose="02020603050405020304" pitchFamily="18" charset="0"/>
              </a:rPr>
              <a:t>ie</a:t>
            </a:r>
            <a:r>
              <a:rPr lang="en-US" sz="1400">
                <a:latin typeface="Calibri" panose="020F0502020204030204" pitchFamily="34" charset="0"/>
                <a:ea typeface="Times New Roman" panose="02020603050405020304" pitchFamily="18" charset="0"/>
                <a:cs typeface="Times New Roman" panose="02020603050405020304" pitchFamily="18" charset="0"/>
              </a:rPr>
              <a:t>, reirradiation). Further details pertinent to symptomatic bone metastases in the setting of reirradiation are found in the KQ4 recommendations.</a:t>
            </a:r>
          </a:p>
          <a:p>
            <a:pPr marL="0" marR="0">
              <a:spcBef>
                <a:spcPts val="0"/>
              </a:spcBef>
              <a:spcAft>
                <a:spcPts val="600"/>
              </a:spcAft>
            </a:pPr>
            <a:r>
              <a:rPr lang="en-US" sz="1400">
                <a:latin typeface="Calibri" panose="020F0502020204030204" pitchFamily="34" charset="0"/>
                <a:ea typeface="Times New Roman" panose="02020603050405020304" pitchFamily="18" charset="0"/>
                <a:cs typeface="Times New Roman" panose="02020603050405020304" pitchFamily="18" charset="0"/>
              </a:rPr>
              <a:t>†Patients with metastatic spinal cord or cauda equina compression should receive dexamethasone as part of their up-front management.</a:t>
            </a:r>
          </a:p>
          <a:p>
            <a:pPr marL="0" marR="0">
              <a:spcBef>
                <a:spcPts val="0"/>
              </a:spcBef>
              <a:spcAft>
                <a:spcPts val="600"/>
              </a:spcAft>
            </a:pPr>
            <a:r>
              <a:rPr lang="en-US" sz="1400">
                <a:latin typeface="Calibri" panose="020F0502020204030204" pitchFamily="34" charset="0"/>
                <a:ea typeface="Times New Roman" panose="02020603050405020304" pitchFamily="18" charset="0"/>
                <a:cs typeface="Times New Roman" panose="02020603050405020304" pitchFamily="18" charset="0"/>
              </a:rPr>
              <a:t>‡RT = Selection of treatment dose intensity and planning modality (</a:t>
            </a:r>
            <a:r>
              <a:rPr lang="en-US" sz="1400" err="1">
                <a:latin typeface="Calibri" panose="020F0502020204030204" pitchFamily="34" charset="0"/>
                <a:ea typeface="Times New Roman" panose="02020603050405020304" pitchFamily="18" charset="0"/>
                <a:cs typeface="Times New Roman" panose="02020603050405020304" pitchFamily="18" charset="0"/>
              </a:rPr>
              <a:t>eg</a:t>
            </a:r>
            <a:r>
              <a:rPr lang="en-US" sz="1400">
                <a:latin typeface="Calibri" panose="020F0502020204030204" pitchFamily="34" charset="0"/>
                <a:ea typeface="Times New Roman" panose="02020603050405020304" pitchFamily="18" charset="0"/>
                <a:cs typeface="Times New Roman" panose="02020603050405020304" pitchFamily="18" charset="0"/>
              </a:rPr>
              <a:t>, conventional palliative RT vs SBRT) are discussed in the recommendations section.</a:t>
            </a:r>
          </a:p>
          <a:p>
            <a:pPr marL="0" marR="0">
              <a:spcBef>
                <a:spcPts val="0"/>
              </a:spcBef>
              <a:spcAft>
                <a:spcPts val="600"/>
              </a:spcAft>
            </a:pPr>
            <a:endParaRPr lang="en-US" sz="1400">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600"/>
              </a:spcAft>
            </a:pPr>
            <a:r>
              <a:rPr lang="en-US" sz="1400" i="1">
                <a:latin typeface="Calibri" panose="020F0502020204030204" pitchFamily="34" charset="0"/>
                <a:ea typeface="Times New Roman" panose="02020603050405020304" pitchFamily="18" charset="0"/>
                <a:cs typeface="Times New Roman" panose="02020603050405020304" pitchFamily="18" charset="0"/>
              </a:rPr>
              <a:t>Abbreviations</a:t>
            </a:r>
            <a:r>
              <a:rPr lang="en-US" sz="1400">
                <a:latin typeface="Calibri" panose="020F0502020204030204" pitchFamily="34" charset="0"/>
                <a:ea typeface="Times New Roman" panose="02020603050405020304" pitchFamily="18" charset="0"/>
                <a:cs typeface="Times New Roman" panose="02020603050405020304" pitchFamily="18" charset="0"/>
              </a:rPr>
              <a:t>: KQ = key question; RT = external beam radiation therapy; SBRT = stereotactic body radiation therapy.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DAE5CE64-72F6-25D9-F7D6-09AC4E6806BA}"/>
              </a:ext>
            </a:extLst>
          </p:cNvPr>
          <p:cNvPicPr>
            <a:picLocks noChangeAspect="1"/>
          </p:cNvPicPr>
          <p:nvPr/>
        </p:nvPicPr>
        <p:blipFill>
          <a:blip r:embed="rId2"/>
          <a:stretch>
            <a:fillRect/>
          </a:stretch>
        </p:blipFill>
        <p:spPr>
          <a:xfrm>
            <a:off x="3445018" y="0"/>
            <a:ext cx="5436335" cy="6610523"/>
          </a:xfrm>
          <a:prstGeom prst="rect">
            <a:avLst/>
          </a:prstGeom>
        </p:spPr>
      </p:pic>
    </p:spTree>
    <p:extLst>
      <p:ext uri="{BB962C8B-B14F-4D97-AF65-F5344CB8AC3E}">
        <p14:creationId xmlns:p14="http://schemas.microsoft.com/office/powerpoint/2010/main" val="4078983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7BF7-33CE-4D55-BEA2-1045576883A9}"/>
              </a:ext>
            </a:extLst>
          </p:cNvPr>
          <p:cNvSpPr>
            <a:spLocks noGrp="1"/>
          </p:cNvSpPr>
          <p:nvPr>
            <p:ph type="title"/>
          </p:nvPr>
        </p:nvSpPr>
        <p:spPr>
          <a:xfrm>
            <a:off x="457200" y="220850"/>
            <a:ext cx="8229600" cy="729409"/>
          </a:xfrm>
        </p:spPr>
        <p:txBody>
          <a:bodyPr/>
          <a:lstStyle/>
          <a:p>
            <a:r>
              <a:rPr lang="en-US" b="1">
                <a:solidFill>
                  <a:schemeClr val="tx2"/>
                </a:solidFill>
              </a:rPr>
              <a:t>Key Takeaways</a:t>
            </a:r>
          </a:p>
        </p:txBody>
      </p:sp>
      <p:sp>
        <p:nvSpPr>
          <p:cNvPr id="3" name="Content Placeholder 2">
            <a:extLst>
              <a:ext uri="{FF2B5EF4-FFF2-40B4-BE49-F238E27FC236}">
                <a16:creationId xmlns:a16="http://schemas.microsoft.com/office/drawing/2014/main" id="{5B9F4D69-94D7-46EF-8D35-D6C0C3A65A0D}"/>
              </a:ext>
            </a:extLst>
          </p:cNvPr>
          <p:cNvSpPr>
            <a:spLocks noGrp="1"/>
          </p:cNvSpPr>
          <p:nvPr>
            <p:ph idx="1"/>
          </p:nvPr>
        </p:nvSpPr>
        <p:spPr>
          <a:xfrm>
            <a:off x="457200" y="1177047"/>
            <a:ext cx="8229600" cy="4550794"/>
          </a:xfrm>
        </p:spPr>
        <p:txBody>
          <a:bodyPr/>
          <a:lstStyle/>
          <a:p>
            <a:r>
              <a:rPr lang="en-US" sz="2000"/>
              <a:t>Palliative RT has a central role in management of symptomatic bone metastases.</a:t>
            </a:r>
          </a:p>
          <a:p>
            <a:r>
              <a:rPr lang="en-US" sz="2000"/>
              <a:t>Surgery followed by RT is often indicated for patients with bone metastases complicated by spinal cord or cauda equina compression and/or by bone instability.</a:t>
            </a:r>
          </a:p>
          <a:p>
            <a:r>
              <a:rPr lang="en-US" sz="2000"/>
              <a:t>Standard conventional palliative RT regimens include 800 cGy in 1 fraction, 2000 cGy in 5 fractions, 2400 cGy in 6 fractions, and 3000 cGy in 10 fractions.</a:t>
            </a:r>
          </a:p>
          <a:p>
            <a:r>
              <a:rPr lang="en-US" sz="2000"/>
              <a:t>Stereotactic body radiation therapy is indicated for improving pain control and local control in selected patients with symptomatic bone metastases, with tested regimens including 1200-1600 </a:t>
            </a:r>
            <a:r>
              <a:rPr lang="en-US" sz="2000" err="1"/>
              <a:t>cGy</a:t>
            </a:r>
            <a:r>
              <a:rPr lang="en-US" sz="2000"/>
              <a:t> in 1 fraction and 2400 </a:t>
            </a:r>
            <a:r>
              <a:rPr lang="en-US" sz="2000" err="1"/>
              <a:t>cGy</a:t>
            </a:r>
            <a:r>
              <a:rPr lang="en-US" sz="2000"/>
              <a:t> in 2 fractions.</a:t>
            </a:r>
          </a:p>
        </p:txBody>
      </p:sp>
    </p:spTree>
    <p:extLst>
      <p:ext uri="{BB962C8B-B14F-4D97-AF65-F5344CB8AC3E}">
        <p14:creationId xmlns:p14="http://schemas.microsoft.com/office/powerpoint/2010/main" val="123047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7BF7-33CE-4D55-BEA2-1045576883A9}"/>
              </a:ext>
            </a:extLst>
          </p:cNvPr>
          <p:cNvSpPr>
            <a:spLocks noGrp="1"/>
          </p:cNvSpPr>
          <p:nvPr>
            <p:ph type="title"/>
          </p:nvPr>
        </p:nvSpPr>
        <p:spPr>
          <a:xfrm>
            <a:off x="457200" y="299897"/>
            <a:ext cx="8229600" cy="863880"/>
          </a:xfrm>
        </p:spPr>
        <p:txBody>
          <a:bodyPr/>
          <a:lstStyle/>
          <a:p>
            <a:r>
              <a:rPr lang="en-US" b="1">
                <a:solidFill>
                  <a:schemeClr val="tx2"/>
                </a:solidFill>
              </a:rPr>
              <a:t>Key Takeaways</a:t>
            </a:r>
          </a:p>
        </p:txBody>
      </p:sp>
      <p:sp>
        <p:nvSpPr>
          <p:cNvPr id="3" name="Content Placeholder 2">
            <a:extLst>
              <a:ext uri="{FF2B5EF4-FFF2-40B4-BE49-F238E27FC236}">
                <a16:creationId xmlns:a16="http://schemas.microsoft.com/office/drawing/2014/main" id="{5B9F4D69-94D7-46EF-8D35-D6C0C3A65A0D}"/>
              </a:ext>
            </a:extLst>
          </p:cNvPr>
          <p:cNvSpPr>
            <a:spLocks noGrp="1"/>
          </p:cNvSpPr>
          <p:nvPr>
            <p:ph idx="1"/>
          </p:nvPr>
        </p:nvSpPr>
        <p:spPr>
          <a:xfrm>
            <a:off x="457200" y="1429965"/>
            <a:ext cx="8229600" cy="4893013"/>
          </a:xfrm>
        </p:spPr>
        <p:txBody>
          <a:bodyPr/>
          <a:lstStyle/>
          <a:p>
            <a:r>
              <a:rPr lang="en-US" sz="2000"/>
              <a:t>Reirradiation with palliative RT is indicated for patients with symptomatic bone metastases in previously treated bone.</a:t>
            </a:r>
          </a:p>
          <a:p>
            <a:r>
              <a:rPr lang="en-US" sz="2000"/>
              <a:t>Reirradiation regimens include: 800 cGy in 1 fraction, 2000 cGy in 5 fractions, 2400 cGy in 6 fractions, and 2000 cGy in 8 fractions. Dose-fractionation selection depends on factors such as prior RT, normal tissues at risk, and time interval.</a:t>
            </a:r>
          </a:p>
          <a:p>
            <a:r>
              <a:rPr lang="en-US" sz="2000"/>
              <a:t>Stereotactic body radiation therapy for retreatment of spine metastases is indicated in selected patients, with meticulous selection of patients and of retreatment dosing based on normal tissue tolerances.</a:t>
            </a:r>
          </a:p>
          <a:p>
            <a:r>
              <a:rPr lang="en-US" sz="2000"/>
              <a:t>To optimize quality of life and patient-centered care, shared-decision making with patients is needed.</a:t>
            </a:r>
          </a:p>
          <a:p>
            <a:r>
              <a:rPr lang="en-US" sz="2000"/>
              <a:t>Further research required to optimize symptomatic bone metastases management and to improve patient-centered care and quality of life.</a:t>
            </a:r>
          </a:p>
        </p:txBody>
      </p:sp>
    </p:spTree>
    <p:extLst>
      <p:ext uri="{BB962C8B-B14F-4D97-AF65-F5344CB8AC3E}">
        <p14:creationId xmlns:p14="http://schemas.microsoft.com/office/powerpoint/2010/main" val="388728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934100"/>
          </a:xfrm>
        </p:spPr>
        <p:txBody>
          <a:bodyPr/>
          <a:lstStyle/>
          <a:p>
            <a:r>
              <a:rPr lang="en-US" b="1">
                <a:solidFill>
                  <a:schemeClr val="tx2"/>
                </a:solidFill>
              </a:rPr>
              <a:t>Task Force Composition</a:t>
            </a:r>
          </a:p>
        </p:txBody>
      </p:sp>
      <p:sp>
        <p:nvSpPr>
          <p:cNvPr id="3" name="Content Placeholder 2"/>
          <p:cNvSpPr>
            <a:spLocks noGrp="1"/>
          </p:cNvSpPr>
          <p:nvPr>
            <p:ph idx="1"/>
          </p:nvPr>
        </p:nvSpPr>
        <p:spPr>
          <a:xfrm>
            <a:off x="610177" y="1295400"/>
            <a:ext cx="8040764" cy="4614645"/>
          </a:xfrm>
        </p:spPr>
        <p:txBody>
          <a:bodyPr>
            <a:noAutofit/>
          </a:bodyPr>
          <a:lstStyle/>
          <a:p>
            <a:pPr>
              <a:defRPr/>
            </a:pPr>
            <a:r>
              <a:rPr lang="en-US" sz="2200"/>
              <a:t>Multidisciplinary team of academic and community-based radiation, medical, and surgical oncologists, palliative care specialists, and a member of the Guidelines Subcommittee</a:t>
            </a:r>
          </a:p>
          <a:p>
            <a:pPr>
              <a:defRPr/>
            </a:pPr>
            <a:endParaRPr lang="en-US" sz="2200"/>
          </a:p>
          <a:p>
            <a:pPr>
              <a:defRPr/>
            </a:pPr>
            <a:r>
              <a:rPr lang="en-US" sz="2200">
                <a:solidFill>
                  <a:schemeClr val="tx1"/>
                </a:solidFill>
              </a:rPr>
              <a:t>Related </a:t>
            </a:r>
            <a:r>
              <a:rPr lang="en-US" sz="2200"/>
              <a:t>societies</a:t>
            </a:r>
            <a:endParaRPr lang="en-US" sz="2200">
              <a:solidFill>
                <a:schemeClr val="tx1"/>
              </a:solidFill>
            </a:endParaRPr>
          </a:p>
          <a:p>
            <a:pPr lvl="1">
              <a:lnSpc>
                <a:spcPct val="120000"/>
              </a:lnSpc>
              <a:spcBef>
                <a:spcPts val="0"/>
              </a:spcBef>
              <a:defRPr/>
            </a:pPr>
            <a:r>
              <a:rPr lang="en-US" sz="2200"/>
              <a:t>American Society of Clinical Oncology (ASCO)* </a:t>
            </a:r>
          </a:p>
          <a:p>
            <a:pPr lvl="1">
              <a:lnSpc>
                <a:spcPct val="120000"/>
              </a:lnSpc>
              <a:spcBef>
                <a:spcPts val="0"/>
              </a:spcBef>
              <a:defRPr/>
            </a:pPr>
            <a:r>
              <a:rPr lang="en-US" sz="2200"/>
              <a:t>Musculoskeletal Tumor Society (MSTS)*</a:t>
            </a:r>
          </a:p>
          <a:p>
            <a:pPr marL="457200" lvl="1" indent="0">
              <a:lnSpc>
                <a:spcPct val="120000"/>
              </a:lnSpc>
              <a:spcBef>
                <a:spcPts val="0"/>
              </a:spcBef>
              <a:buNone/>
              <a:defRPr/>
            </a:pPr>
            <a:endParaRPr lang="en-US" sz="2200"/>
          </a:p>
          <a:p>
            <a:pPr>
              <a:defRPr/>
            </a:pPr>
            <a:r>
              <a:rPr lang="en-US" sz="2200">
                <a:solidFill>
                  <a:schemeClr val="tx1"/>
                </a:solidFill>
              </a:rPr>
              <a:t>Patient representative</a:t>
            </a:r>
          </a:p>
          <a:p>
            <a:pPr marL="0" indent="0">
              <a:buNone/>
              <a:defRPr/>
            </a:pPr>
            <a:endParaRPr lang="en-US" sz="2000"/>
          </a:p>
          <a:p>
            <a:pPr marL="0" indent="0">
              <a:buNone/>
              <a:defRPr/>
            </a:pPr>
            <a:r>
              <a:rPr lang="en-US" sz="1800"/>
              <a:t>*Representatives nominated by specialty societies.</a:t>
            </a:r>
          </a:p>
          <a:p>
            <a:pPr>
              <a:defRPr/>
            </a:pPr>
            <a:endParaRPr lang="en-US" altLang="en-US" sz="2200">
              <a:solidFill>
                <a:schemeClr val="tx1"/>
              </a:solidFill>
            </a:endParaRPr>
          </a:p>
        </p:txBody>
      </p:sp>
    </p:spTree>
    <p:extLst>
      <p:ext uri="{BB962C8B-B14F-4D97-AF65-F5344CB8AC3E}">
        <p14:creationId xmlns:p14="http://schemas.microsoft.com/office/powerpoint/2010/main" val="206811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F543-50D6-431F-8469-BDF58ADF9EAB}"/>
              </a:ext>
            </a:extLst>
          </p:cNvPr>
          <p:cNvSpPr>
            <a:spLocks noGrp="1"/>
          </p:cNvSpPr>
          <p:nvPr>
            <p:ph type="title"/>
          </p:nvPr>
        </p:nvSpPr>
        <p:spPr>
          <a:xfrm>
            <a:off x="457200" y="279217"/>
            <a:ext cx="8229600" cy="1143000"/>
          </a:xfrm>
        </p:spPr>
        <p:txBody>
          <a:bodyPr/>
          <a:lstStyle/>
          <a:p>
            <a:r>
              <a:rPr lang="en-US" b="1">
                <a:solidFill>
                  <a:schemeClr val="tx2"/>
                </a:solidFill>
              </a:rPr>
              <a:t>Introduction to Guideline</a:t>
            </a:r>
          </a:p>
        </p:txBody>
      </p:sp>
      <p:sp>
        <p:nvSpPr>
          <p:cNvPr id="3" name="Content Placeholder 2">
            <a:extLst>
              <a:ext uri="{FF2B5EF4-FFF2-40B4-BE49-F238E27FC236}">
                <a16:creationId xmlns:a16="http://schemas.microsoft.com/office/drawing/2014/main" id="{3FA28232-354D-49C0-83E5-B82816998495}"/>
              </a:ext>
            </a:extLst>
          </p:cNvPr>
          <p:cNvSpPr>
            <a:spLocks noGrp="1"/>
          </p:cNvSpPr>
          <p:nvPr>
            <p:ph idx="1"/>
          </p:nvPr>
        </p:nvSpPr>
        <p:spPr>
          <a:xfrm>
            <a:off x="457200" y="969383"/>
            <a:ext cx="8229600" cy="4525963"/>
          </a:xfrm>
        </p:spPr>
        <p:txBody>
          <a:bodyPr/>
          <a:lstStyle/>
          <a:p>
            <a:endParaRPr lang="en-US" sz="1800">
              <a:latin typeface="Calibri" panose="020F0502020204030204" pitchFamily="34" charset="0"/>
              <a:ea typeface="Calibri" panose="020F0502020204030204" pitchFamily="34" charset="0"/>
            </a:endParaRPr>
          </a:p>
          <a:p>
            <a:r>
              <a:rPr lang="en-US" sz="2000"/>
              <a:t>External beam radiation therapy (RT) is an integral component in the management of symptomatic bone metastases, given its effectiveness in reducing pain and other local sequelae of metastatic bone disease.</a:t>
            </a:r>
          </a:p>
          <a:p>
            <a:r>
              <a:rPr lang="en-US" sz="2000">
                <a:latin typeface="Calibri" panose="020F0502020204030204" pitchFamily="34" charset="0"/>
                <a:ea typeface="Times New Roman" panose="02020603050405020304" pitchFamily="18" charset="0"/>
                <a:cs typeface="Times New Roman" panose="02020603050405020304" pitchFamily="18" charset="0"/>
              </a:rPr>
              <a:t>Improvements in systemic therapies resulting in longer life expectancy for many metastatic cancer diagnoses concurrent with technological advancements such as highly-conformal RT have raised questions regarding the efficacy of more conventional forms of palliative RT in a modern population.</a:t>
            </a:r>
          </a:p>
          <a:p>
            <a:r>
              <a:rPr lang="en-US" sz="2000">
                <a:latin typeface="Calibri" panose="020F0502020204030204" pitchFamily="34" charset="0"/>
                <a:ea typeface="Calibri" panose="020F0502020204030204" pitchFamily="34" charset="0"/>
              </a:rPr>
              <a:t>ASTRO’s guideline on </a:t>
            </a:r>
            <a:r>
              <a:rPr lang="en-US" sz="2000">
                <a:effectLst/>
                <a:latin typeface="Calibri" panose="020F0502020204030204" pitchFamily="34" charset="0"/>
                <a:ea typeface="Calibri" panose="020F0502020204030204" pitchFamily="34" charset="0"/>
              </a:rPr>
              <a:t>patients with symptomatic bone metastases treated with palliative RT was originally published in 2017.</a:t>
            </a:r>
          </a:p>
          <a:p>
            <a:r>
              <a:rPr lang="en-US" sz="2000">
                <a:latin typeface="Calibri" panose="020F0502020204030204" pitchFamily="34" charset="0"/>
                <a:ea typeface="Calibri" panose="020F0502020204030204" pitchFamily="34" charset="0"/>
              </a:rPr>
              <a:t>This update was needed given continued evolution of the research informing the management of symptomatic bone metastases, and the need for the guideline to reflect that evolution.</a:t>
            </a:r>
          </a:p>
          <a:p>
            <a:endParaRPr lang="en-US" sz="2200"/>
          </a:p>
        </p:txBody>
      </p:sp>
    </p:spTree>
    <p:extLst>
      <p:ext uri="{BB962C8B-B14F-4D97-AF65-F5344CB8AC3E}">
        <p14:creationId xmlns:p14="http://schemas.microsoft.com/office/powerpoint/2010/main" val="305590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42"/>
            <a:ext cx="8229600" cy="1143000"/>
          </a:xfrm>
        </p:spPr>
        <p:txBody>
          <a:bodyPr/>
          <a:lstStyle/>
          <a:p>
            <a:r>
              <a:rPr lang="en-US" b="1">
                <a:solidFill>
                  <a:schemeClr val="tx2"/>
                </a:solidFill>
              </a:rPr>
              <a:t>Guideline Scope</a:t>
            </a:r>
          </a:p>
        </p:txBody>
      </p:sp>
      <p:sp>
        <p:nvSpPr>
          <p:cNvPr id="3" name="Content Placeholder 2"/>
          <p:cNvSpPr>
            <a:spLocks noGrp="1"/>
          </p:cNvSpPr>
          <p:nvPr>
            <p:ph idx="1"/>
          </p:nvPr>
        </p:nvSpPr>
        <p:spPr>
          <a:xfrm>
            <a:off x="457200" y="1295401"/>
            <a:ext cx="8229600" cy="4648200"/>
          </a:xfrm>
        </p:spPr>
        <p:txBody>
          <a:bodyPr>
            <a:normAutofit/>
          </a:bodyPr>
          <a:lstStyle/>
          <a:p>
            <a:pPr marL="0" indent="0" algn="ctr">
              <a:buNone/>
            </a:pPr>
            <a:r>
              <a:rPr lang="en-US" sz="2400">
                <a:solidFill>
                  <a:srgbClr val="000000"/>
                </a:solidFill>
              </a:rPr>
              <a:t>The scope of this guideline is to provide updated evidence on clinical recommendations regarding </a:t>
            </a:r>
            <a:r>
              <a:rPr lang="en-US" sz="2400">
                <a:effectLst/>
                <a:latin typeface="Calibri" panose="020F0502020204030204" pitchFamily="34" charset="0"/>
                <a:ea typeface="Calibri" panose="020F0502020204030204" pitchFamily="34" charset="0"/>
              </a:rPr>
              <a:t>dose-fractionation and </a:t>
            </a:r>
            <a:r>
              <a:rPr lang="en-US" sz="2400">
                <a:latin typeface="Calibri" panose="020F0502020204030204" pitchFamily="34" charset="0"/>
                <a:ea typeface="Calibri" panose="020F0502020204030204" pitchFamily="34" charset="0"/>
              </a:rPr>
              <a:t>RT delivery </a:t>
            </a:r>
            <a:r>
              <a:rPr lang="en-US" sz="2400">
                <a:effectLst/>
                <a:latin typeface="Calibri" panose="020F0502020204030204" pitchFamily="34" charset="0"/>
                <a:ea typeface="Calibri" panose="020F0502020204030204" pitchFamily="34" charset="0"/>
              </a:rPr>
              <a:t>techniques in the up front and reirradiation settings; compares RT in conjunction with additional therapies (e.g., bisphosphonates, surgery, vertebroplasty) with RT alone; and if and how effectiveness and harms of RT vary by patient and clinical characteristics, with the aim of determining if certain subsets of patients may benefit from specific palliative RT regimens and advanced techniques.</a:t>
            </a:r>
            <a:endParaRPr lang="en-US" sz="2400">
              <a:solidFill>
                <a:srgbClr val="000000"/>
              </a:solidFill>
            </a:endParaRPr>
          </a:p>
          <a:p>
            <a:pPr marL="0" indent="0" algn="ctr">
              <a:buNone/>
            </a:pPr>
            <a:endParaRPr lang="en-US" sz="2400">
              <a:solidFill>
                <a:srgbClr val="000000"/>
              </a:solidFill>
            </a:endParaRPr>
          </a:p>
          <a:p>
            <a:pPr marL="0" indent="0" algn="ctr">
              <a:buNone/>
            </a:pPr>
            <a:endParaRPr lang="en-US" sz="2400">
              <a:solidFill>
                <a:srgbClr val="000000"/>
              </a:solidFill>
            </a:endParaRPr>
          </a:p>
        </p:txBody>
      </p:sp>
    </p:spTree>
    <p:extLst>
      <p:ext uri="{BB962C8B-B14F-4D97-AF65-F5344CB8AC3E}">
        <p14:creationId xmlns:p14="http://schemas.microsoft.com/office/powerpoint/2010/main" val="165849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a:solidFill>
                  <a:schemeClr val="tx2"/>
                </a:solidFill>
              </a:rPr>
              <a:t>Guideline Scope – Health Disparities</a:t>
            </a:r>
          </a:p>
        </p:txBody>
      </p:sp>
      <p:sp>
        <p:nvSpPr>
          <p:cNvPr id="3" name="Content Placeholder 2"/>
          <p:cNvSpPr>
            <a:spLocks noGrp="1"/>
          </p:cNvSpPr>
          <p:nvPr>
            <p:ph idx="1"/>
          </p:nvPr>
        </p:nvSpPr>
        <p:spPr>
          <a:xfrm>
            <a:off x="457200" y="1101132"/>
            <a:ext cx="8229600" cy="5257800"/>
          </a:xfrm>
        </p:spPr>
        <p:txBody>
          <a:bodyPr>
            <a:noAutofit/>
          </a:bodyPr>
          <a:lstStyle/>
          <a:p>
            <a:pPr>
              <a:spcBef>
                <a:spcPts val="0"/>
              </a:spcBef>
              <a:spcAft>
                <a:spcPts val="600"/>
              </a:spcAft>
            </a:pPr>
            <a:r>
              <a:rPr lang="en-US" sz="2200">
                <a:effectLst/>
                <a:latin typeface="Calibri" panose="020F0502020204030204" pitchFamily="34" charset="0"/>
                <a:ea typeface="Yu Mincho" panose="02020400000000000000" pitchFamily="18" charset="-128"/>
                <a:cs typeface="Arial" panose="020B0604020202020204" pitchFamily="34" charset="0"/>
              </a:rPr>
              <a:t>No studies captured a large, diverse cohort with detailed report of race, ethnicity, comorbidities, and social determinants of health. This hindered our ability to evaluate QoL relative to factors known to be associated with health disparities. </a:t>
            </a:r>
          </a:p>
          <a:p>
            <a:pPr>
              <a:spcBef>
                <a:spcPts val="0"/>
              </a:spcBef>
              <a:spcAft>
                <a:spcPts val="600"/>
              </a:spcAft>
            </a:pPr>
            <a:r>
              <a:rPr lang="en-US" sz="2200">
                <a:effectLst/>
                <a:latin typeface="Calibri" panose="020F0502020204030204" pitchFamily="34" charset="0"/>
                <a:ea typeface="Yu Mincho" panose="02020400000000000000" pitchFamily="18" charset="-128"/>
                <a:cs typeface="Arial" panose="020B0604020202020204" pitchFamily="34" charset="0"/>
              </a:rPr>
              <a:t>Evaluated studies may not represent global patterns of delivery of palliative RT. No studies captured patient-reported outcomes comprehensively, such as psychosocial symptoms, time spent receiving treatment, and financial distress. </a:t>
            </a:r>
          </a:p>
          <a:p>
            <a:pPr>
              <a:spcBef>
                <a:spcPts val="0"/>
              </a:spcBef>
              <a:spcAft>
                <a:spcPts val="600"/>
              </a:spcAft>
            </a:pPr>
            <a:r>
              <a:rPr lang="en-US" sz="2200">
                <a:effectLst/>
                <a:latin typeface="Calibri" panose="020F0502020204030204" pitchFamily="34" charset="0"/>
                <a:ea typeface="Yu Mincho" panose="02020400000000000000" pitchFamily="18" charset="-128"/>
                <a:cs typeface="Arial" panose="020B0604020202020204" pitchFamily="34" charset="0"/>
              </a:rPr>
              <a:t>Future studies should consider these outcomes as primary and secondary endpoints when comparing various dose-fractionation regimens and techniques and should ensure adequate assessment of patient demographics, prognosis, and access to care.</a:t>
            </a:r>
            <a:endParaRPr lang="en-US" sz="22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926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0"/>
            <a:ext cx="7886700" cy="706849"/>
          </a:xfrm>
        </p:spPr>
        <p:txBody>
          <a:bodyPr/>
          <a:lstStyle/>
          <a:p>
            <a:r>
              <a:rPr lang="en-US" b="1">
                <a:solidFill>
                  <a:schemeClr val="tx2"/>
                </a:solidFill>
              </a:rPr>
              <a:t>AHRQ Systematic Review</a:t>
            </a:r>
          </a:p>
        </p:txBody>
      </p:sp>
      <p:sp>
        <p:nvSpPr>
          <p:cNvPr id="3" name="Content Placeholder 2"/>
          <p:cNvSpPr>
            <a:spLocks noGrp="1"/>
          </p:cNvSpPr>
          <p:nvPr>
            <p:ph idx="1"/>
          </p:nvPr>
        </p:nvSpPr>
        <p:spPr>
          <a:xfrm>
            <a:off x="285034" y="706849"/>
            <a:ext cx="8573929" cy="5589176"/>
          </a:xfrm>
        </p:spPr>
        <p:txBody>
          <a:bodyPr lIns="0" tIns="0" rIns="0" bIns="0" anchor="t">
            <a:noAutofit/>
          </a:bodyPr>
          <a:lstStyle/>
          <a:p>
            <a:pPr>
              <a:spcBef>
                <a:spcPts val="225"/>
              </a:spcBef>
            </a:pPr>
            <a:r>
              <a:rPr lang="en-US" altLang="en-US" sz="2000"/>
              <a:t>Guideline based on </a:t>
            </a:r>
            <a:r>
              <a:rPr lang="en-US" altLang="en-US" sz="2000">
                <a:hlinkClick r:id="rId2"/>
              </a:rPr>
              <a:t>Agency for Healthcare Research and Quality </a:t>
            </a:r>
            <a:r>
              <a:rPr lang="en-US" altLang="en-US" sz="2000"/>
              <a:t>(AHRQ) systematic review, commissioned and funded by the Patient-Centered Outcomes Research Institute (PCORI). </a:t>
            </a:r>
          </a:p>
          <a:p>
            <a:pPr>
              <a:spcBef>
                <a:spcPts val="225"/>
              </a:spcBef>
            </a:pPr>
            <a:r>
              <a:rPr lang="en-US" altLang="en-US" sz="2000"/>
              <a:t>Search dates: 1985 to January 2023</a:t>
            </a:r>
          </a:p>
          <a:p>
            <a:pPr>
              <a:spcBef>
                <a:spcPts val="225"/>
              </a:spcBef>
            </a:pPr>
            <a:r>
              <a:rPr lang="en-US" altLang="en-US" sz="2000" u="sng"/>
              <a:t>Population</a:t>
            </a:r>
            <a:r>
              <a:rPr lang="en-US" altLang="en-US" sz="2000"/>
              <a:t>: Adult patients with symptomatic bone metastases</a:t>
            </a:r>
          </a:p>
          <a:p>
            <a:pPr>
              <a:spcBef>
                <a:spcPts val="225"/>
              </a:spcBef>
            </a:pPr>
            <a:r>
              <a:rPr lang="en-US" altLang="en-US" sz="2000" u="sng"/>
              <a:t>Outcomes</a:t>
            </a:r>
            <a:r>
              <a:rPr lang="en-US" altLang="en-US" sz="2000"/>
              <a:t>: </a:t>
            </a:r>
          </a:p>
          <a:p>
            <a:pPr lvl="2"/>
            <a:r>
              <a:rPr lang="en-US" sz="2000" b="1"/>
              <a:t>Primary</a:t>
            </a:r>
            <a:r>
              <a:rPr lang="en-US" sz="2000"/>
              <a:t>: pain (level and duration), skeletal function, relief of spinal cord or cauda equina compression, quality of life​</a:t>
            </a:r>
          </a:p>
          <a:p>
            <a:pPr lvl="2"/>
            <a:r>
              <a:rPr lang="en-US" sz="2000" b="1"/>
              <a:t>Secondary</a:t>
            </a:r>
            <a:r>
              <a:rPr lang="en-US" sz="2000"/>
              <a:t>: </a:t>
            </a:r>
            <a:r>
              <a:rPr lang="en-US" sz="2000">
                <a:effectLst/>
                <a:latin typeface="Calibri" panose="020F0502020204030204" pitchFamily="34" charset="0"/>
                <a:ea typeface="Times New Roman" panose="02020603050405020304" pitchFamily="18" charset="0"/>
                <a:cs typeface="Times New Roman" panose="02020603050405020304" pitchFamily="18" charset="0"/>
              </a:rPr>
              <a:t>reirradiation, </a:t>
            </a:r>
            <a:r>
              <a:rPr lang="en-US" sz="2000"/>
              <a:t>local recurrence, fracture, use of pain medication, need non-RT pain interventions, ​overall survival </a:t>
            </a:r>
          </a:p>
          <a:p>
            <a:pPr lvl="2"/>
            <a:r>
              <a:rPr lang="en-US" sz="2000" b="1"/>
              <a:t>Adverse events</a:t>
            </a:r>
            <a:r>
              <a:rPr lang="en-US" sz="2000"/>
              <a:t>: treatment toxicities including fracture rate, reduced mobility, pain flare, fatigue, etc.</a:t>
            </a:r>
          </a:p>
          <a:p>
            <a:r>
              <a:rPr lang="en-US" altLang="en-US" sz="2000" u="sng"/>
              <a:t>Inclusions</a:t>
            </a:r>
            <a:r>
              <a:rPr lang="en-US" altLang="en-US" sz="2000"/>
              <a:t>: S</a:t>
            </a:r>
            <a:r>
              <a:rPr lang="en-US" sz="2000"/>
              <a:t>ymptomatic adults with cancer metastatic to bone who will receive initial or reirradiation for palliation</a:t>
            </a:r>
          </a:p>
          <a:p>
            <a:pPr>
              <a:spcBef>
                <a:spcPts val="225"/>
              </a:spcBef>
              <a:spcAft>
                <a:spcPts val="225"/>
              </a:spcAft>
            </a:pPr>
            <a:r>
              <a:rPr lang="en-US" altLang="en-US" sz="2000" u="sng"/>
              <a:t>Exclusions</a:t>
            </a:r>
            <a:r>
              <a:rPr lang="en-US" altLang="en-US" sz="2000"/>
              <a:t>: P</a:t>
            </a:r>
            <a:r>
              <a:rPr lang="en-US" sz="2000"/>
              <a:t>atients &lt;18 </a:t>
            </a:r>
            <a:r>
              <a:rPr lang="en-US" sz="2000" err="1"/>
              <a:t>yo</a:t>
            </a:r>
            <a:r>
              <a:rPr lang="en-US" sz="2000"/>
              <a:t>, asymptomatic lesions, primary bone tumors</a:t>
            </a:r>
            <a:endParaRPr lang="en-US" altLang="en-US" sz="2000"/>
          </a:p>
          <a:p>
            <a:pPr>
              <a:spcBef>
                <a:spcPts val="225"/>
              </a:spcBef>
            </a:pPr>
            <a:r>
              <a:rPr lang="en-US" altLang="en-US" sz="2000"/>
              <a:t>9784 studies identified </a:t>
            </a:r>
            <a:r>
              <a:rPr lang="en-US" altLang="en-US" sz="2000">
                <a:sym typeface="Wingdings" panose="05000000000000000000" pitchFamily="2" charset="2"/>
              </a:rPr>
              <a:t> </a:t>
            </a:r>
            <a:r>
              <a:rPr lang="en-US" altLang="en-US" sz="2000"/>
              <a:t>7973 abstracts retrieved </a:t>
            </a:r>
            <a:r>
              <a:rPr lang="en-US" altLang="en-US" sz="2000">
                <a:sym typeface="Wingdings" panose="05000000000000000000" pitchFamily="2" charset="2"/>
              </a:rPr>
              <a:t> 84 studies (98 publications) included and abstracted into evidence tables</a:t>
            </a:r>
            <a:endParaRPr lang="en-US" altLang="en-US" sz="2000"/>
          </a:p>
        </p:txBody>
      </p:sp>
    </p:spTree>
    <p:extLst>
      <p:ext uri="{BB962C8B-B14F-4D97-AF65-F5344CB8AC3E}">
        <p14:creationId xmlns:p14="http://schemas.microsoft.com/office/powerpoint/2010/main" val="169331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7C99-5C4D-4D62-B58A-88759AA8CBC6}"/>
              </a:ext>
            </a:extLst>
          </p:cNvPr>
          <p:cNvSpPr>
            <a:spLocks noGrp="1"/>
          </p:cNvSpPr>
          <p:nvPr>
            <p:ph type="title"/>
          </p:nvPr>
        </p:nvSpPr>
        <p:spPr>
          <a:xfrm>
            <a:off x="457200" y="97085"/>
            <a:ext cx="8229600" cy="1143000"/>
          </a:xfrm>
        </p:spPr>
        <p:txBody>
          <a:bodyPr/>
          <a:lstStyle/>
          <a:p>
            <a:r>
              <a:rPr lang="en-US" sz="4000" b="1">
                <a:solidFill>
                  <a:schemeClr val="tx2"/>
                </a:solidFill>
              </a:rPr>
              <a:t>Rating Strength of Recommendation</a:t>
            </a:r>
          </a:p>
        </p:txBody>
      </p:sp>
      <p:graphicFrame>
        <p:nvGraphicFramePr>
          <p:cNvPr id="4" name="Content Placeholder 3">
            <a:extLst>
              <a:ext uri="{FF2B5EF4-FFF2-40B4-BE49-F238E27FC236}">
                <a16:creationId xmlns:a16="http://schemas.microsoft.com/office/drawing/2014/main" id="{5B3EC7E7-C94A-41F7-BB55-EB0007DC9223}"/>
              </a:ext>
            </a:extLst>
          </p:cNvPr>
          <p:cNvGraphicFramePr>
            <a:graphicFrameLocks noGrp="1"/>
          </p:cNvGraphicFramePr>
          <p:nvPr>
            <p:ph idx="1"/>
            <p:extLst>
              <p:ext uri="{D42A27DB-BD31-4B8C-83A1-F6EECF244321}">
                <p14:modId xmlns:p14="http://schemas.microsoft.com/office/powerpoint/2010/main" val="5856885"/>
              </p:ext>
            </p:extLst>
          </p:nvPr>
        </p:nvGraphicFramePr>
        <p:xfrm>
          <a:off x="457200" y="809752"/>
          <a:ext cx="8229599" cy="4734443"/>
        </p:xfrm>
        <a:graphic>
          <a:graphicData uri="http://schemas.openxmlformats.org/drawingml/2006/table">
            <a:tbl>
              <a:tblPr firstRow="1" firstCol="1" bandRow="1"/>
              <a:tblGrid>
                <a:gridCol w="1447800">
                  <a:extLst>
                    <a:ext uri="{9D8B030D-6E8A-4147-A177-3AD203B41FA5}">
                      <a16:colId xmlns:a16="http://schemas.microsoft.com/office/drawing/2014/main" val="2002865223"/>
                    </a:ext>
                  </a:extLst>
                </a:gridCol>
                <a:gridCol w="3810000">
                  <a:extLst>
                    <a:ext uri="{9D8B030D-6E8A-4147-A177-3AD203B41FA5}">
                      <a16:colId xmlns:a16="http://schemas.microsoft.com/office/drawing/2014/main" val="653432284"/>
                    </a:ext>
                  </a:extLst>
                </a:gridCol>
                <a:gridCol w="1600200">
                  <a:extLst>
                    <a:ext uri="{9D8B030D-6E8A-4147-A177-3AD203B41FA5}">
                      <a16:colId xmlns:a16="http://schemas.microsoft.com/office/drawing/2014/main" val="1948342380"/>
                    </a:ext>
                  </a:extLst>
                </a:gridCol>
                <a:gridCol w="1371599">
                  <a:extLst>
                    <a:ext uri="{9D8B030D-6E8A-4147-A177-3AD203B41FA5}">
                      <a16:colId xmlns:a16="http://schemas.microsoft.com/office/drawing/2014/main" val="3297565004"/>
                    </a:ext>
                  </a:extLst>
                </a:gridCol>
              </a:tblGrid>
              <a:tr h="1076099">
                <a:tc gridSpan="4">
                  <a:txBody>
                    <a:bodyPr/>
                    <a:lstStyle/>
                    <a:p>
                      <a:pPr marL="0" marR="0" algn="l">
                        <a:lnSpc>
                          <a:spcPct val="100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ASTRO’s recommendations are based on evaluation of multiple factors including the quality of evidence (</a:t>
                      </a:r>
                      <a:r>
                        <a:rPr lang="en-US" sz="1400" err="1">
                          <a:effectLst/>
                          <a:latin typeface="Calibri" panose="020F0502020204030204" pitchFamily="34" charset="0"/>
                          <a:ea typeface="Calibri" panose="020F0502020204030204" pitchFamily="34" charset="0"/>
                          <a:cs typeface="Times New Roman" panose="02020603050405020304" pitchFamily="18" charset="0"/>
                        </a:rPr>
                        <a:t>QoE</a:t>
                      </a:r>
                      <a:r>
                        <a:rPr lang="en-US" sz="1400">
                          <a:effectLst/>
                          <a:latin typeface="Calibri" panose="020F0502020204030204" pitchFamily="34" charset="0"/>
                          <a:ea typeface="Calibri" panose="020F0502020204030204" pitchFamily="34" charset="0"/>
                          <a:cs typeface="Times New Roman" panose="02020603050405020304" pitchFamily="18" charset="0"/>
                        </a:rPr>
                        <a:t>) and panel consensus, which, among other considerations, inform the strength of recommendation. </a:t>
                      </a:r>
                      <a:r>
                        <a:rPr lang="en-US" sz="1400" err="1">
                          <a:effectLst/>
                          <a:latin typeface="Calibri" panose="020F0502020204030204" pitchFamily="34" charset="0"/>
                          <a:ea typeface="Calibri" panose="020F0502020204030204" pitchFamily="34" charset="0"/>
                          <a:cs typeface="Times New Roman" panose="02020603050405020304" pitchFamily="18" charset="0"/>
                        </a:rPr>
                        <a:t>QoE</a:t>
                      </a:r>
                      <a:r>
                        <a:rPr lang="en-US" sz="1400">
                          <a:effectLst/>
                          <a:latin typeface="Calibri" panose="020F0502020204030204" pitchFamily="34" charset="0"/>
                          <a:ea typeface="Calibri" panose="020F0502020204030204" pitchFamily="34" charset="0"/>
                          <a:cs typeface="Times New Roman" panose="02020603050405020304" pitchFamily="18" charset="0"/>
                        </a:rPr>
                        <a:t> is based on the </a:t>
                      </a:r>
                      <a:r>
                        <a:rPr lang="en-US" sz="1400" b="1">
                          <a:effectLst/>
                          <a:latin typeface="Calibri" panose="020F0502020204030204" pitchFamily="34" charset="0"/>
                          <a:ea typeface="Calibri" panose="020F0502020204030204" pitchFamily="34" charset="0"/>
                          <a:cs typeface="Times New Roman" panose="02020603050405020304" pitchFamily="18" charset="0"/>
                        </a:rPr>
                        <a:t>body of evidence</a:t>
                      </a:r>
                      <a:r>
                        <a:rPr lang="en-US" sz="1400">
                          <a:effectLst/>
                          <a:latin typeface="Calibri" panose="020F0502020204030204" pitchFamily="34" charset="0"/>
                          <a:ea typeface="Calibri" panose="020F0502020204030204" pitchFamily="34" charset="0"/>
                          <a:cs typeface="Times New Roman" panose="02020603050405020304" pitchFamily="18" charset="0"/>
                        </a:rPr>
                        <a:t> available for a particular key question and includes consideration of number of studies, study design, adequacy of sample sizes, consistency of findings across studies, and generalizability of samples, settings, and treatments.</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5583342"/>
                  </a:ext>
                </a:extLst>
              </a:tr>
              <a:tr h="478164">
                <a:tc>
                  <a:txBody>
                    <a:bodyPr/>
                    <a:lstStyle/>
                    <a:p>
                      <a:pPr marL="0" marR="0" algn="ctr">
                        <a:lnSpc>
                          <a:spcPct val="100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Strength of Recommendation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Definition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Overall </a:t>
                      </a:r>
                      <a:r>
                        <a:rPr lang="en-US" sz="1300" b="1" err="1">
                          <a:effectLst/>
                          <a:latin typeface="Calibri" panose="020F0502020204030204" pitchFamily="34" charset="0"/>
                          <a:ea typeface="Calibri" panose="020F0502020204030204" pitchFamily="34" charset="0"/>
                          <a:cs typeface="Times New Roman" panose="02020603050405020304" pitchFamily="18" charset="0"/>
                        </a:rPr>
                        <a:t>QoE</a:t>
                      </a:r>
                      <a:r>
                        <a:rPr lang="en-US" sz="1300" b="1">
                          <a:effectLst/>
                          <a:latin typeface="Calibri" panose="020F0502020204030204" pitchFamily="34" charset="0"/>
                          <a:ea typeface="Calibri" panose="020F0502020204030204" pitchFamily="34" charset="0"/>
                          <a:cs typeface="Times New Roman" panose="02020603050405020304" pitchFamily="18" charset="0"/>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Grade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Recommendation Wording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603072609"/>
                  </a:ext>
                </a:extLst>
              </a:tr>
              <a:tr h="969793">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Strong</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Benefits clearly outweigh risks and burden, or risks and burden clearly outweigh benefits.</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All or almost all informed people would make the recommended choice.</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Any</a:t>
                      </a:r>
                    </a:p>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(usually high, moderate, or expert opinion)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“Recommend/ Should”</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700086"/>
                  </a:ext>
                </a:extLst>
              </a:tr>
              <a:tr h="2188103">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Conditional</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Benefits are finely balanced with risks and burden or appreciable uncertainty exists about the magnitude of benefits and risks. </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Most informed people would choose the recommended course of action, but a substantial number would not.</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A shared decision-making approach regarding patient values and preferences is particularly important.</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Any</a:t>
                      </a:r>
                    </a:p>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(usually moderate, low, or expert opinion)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“Conditionally Recommend”</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736203720"/>
                  </a:ext>
                </a:extLst>
              </a:tr>
            </a:tbl>
          </a:graphicData>
        </a:graphic>
      </p:graphicFrame>
      <p:sp>
        <p:nvSpPr>
          <p:cNvPr id="5" name="TextBox 4">
            <a:extLst>
              <a:ext uri="{FF2B5EF4-FFF2-40B4-BE49-F238E27FC236}">
                <a16:creationId xmlns:a16="http://schemas.microsoft.com/office/drawing/2014/main" id="{FA6A2946-110F-4DBC-A1F8-59072CD004B8}"/>
              </a:ext>
            </a:extLst>
          </p:cNvPr>
          <p:cNvSpPr txBox="1"/>
          <p:nvPr/>
        </p:nvSpPr>
        <p:spPr>
          <a:xfrm>
            <a:off x="279647" y="5586583"/>
            <a:ext cx="8296182" cy="461665"/>
          </a:xfrm>
          <a:prstGeom prst="rect">
            <a:avLst/>
          </a:prstGeom>
          <a:noFill/>
        </p:spPr>
        <p:txBody>
          <a:bodyPr wrap="square">
            <a:spAutoFit/>
          </a:bodyPr>
          <a:lstStyle/>
          <a:p>
            <a:r>
              <a:rPr lang="en-US" sz="1200" b="1"/>
              <a:t>ASTRO Methodology Manual: </a:t>
            </a:r>
            <a:r>
              <a:rPr lang="en-US" sz="1200">
                <a:hlinkClick r:id="rId2">
                  <a:extLst>
                    <a:ext uri="{A12FA001-AC4F-418D-AE19-62706E023703}">
                      <ahyp:hlinkClr xmlns:ahyp="http://schemas.microsoft.com/office/drawing/2018/hyperlinkcolor" val="tx"/>
                    </a:ext>
                  </a:extLst>
                </a:hlinkClick>
              </a:rPr>
              <a:t>https://www.astro.org/ASTRO/media/ASTRO/Patient%20Care%20and%20Research/PDFs/ASTRO_GuidelineMethodology.pdf</a:t>
            </a:r>
            <a:r>
              <a:rPr lang="en-US" sz="1200"/>
              <a:t> </a:t>
            </a:r>
          </a:p>
        </p:txBody>
      </p:sp>
    </p:spTree>
    <p:extLst>
      <p:ext uri="{BB962C8B-B14F-4D97-AF65-F5344CB8AC3E}">
        <p14:creationId xmlns:p14="http://schemas.microsoft.com/office/powerpoint/2010/main" val="4005368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79f5eea-5841-42bc-b2cf-22e16a85a1d4" xsi:nil="true"/>
    <lcf76f155ced4ddcb4097134ff3c332f xmlns="c9226f5d-1c72-4bc5-a8fe-71717eca57f2">
      <Terms xmlns="http://schemas.microsoft.com/office/infopath/2007/PartnerControls"/>
    </lcf76f155ced4ddcb4097134ff3c332f>
    <SharedWithUsers xmlns="579f5eea-5841-42bc-b2cf-22e16a85a1d4">
      <UserInfo>
        <DisplayName>Tiffany Tate</DisplayName>
        <AccountId>185</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FCBBCE91B2F746A60A637FC75E60D4" ma:contentTypeVersion="18" ma:contentTypeDescription="Create a new document." ma:contentTypeScope="" ma:versionID="a8c8715c3add40b72abf52bc55762b72">
  <xsd:schema xmlns:xsd="http://www.w3.org/2001/XMLSchema" xmlns:xs="http://www.w3.org/2001/XMLSchema" xmlns:p="http://schemas.microsoft.com/office/2006/metadata/properties" xmlns:ns2="c9226f5d-1c72-4bc5-a8fe-71717eca57f2" xmlns:ns3="579f5eea-5841-42bc-b2cf-22e16a85a1d4" targetNamespace="http://schemas.microsoft.com/office/2006/metadata/properties" ma:root="true" ma:fieldsID="b58ad352d6cb2ddb17a52ccce4bd2b86" ns2:_="" ns3:_="">
    <xsd:import namespace="c9226f5d-1c72-4bc5-a8fe-71717eca57f2"/>
    <xsd:import namespace="579f5eea-5841-42bc-b2cf-22e16a85a1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226f5d-1c72-4bc5-a8fe-71717eca57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d61e26d-7d18-4a9e-9f9c-afcdcfd5d8f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9f5eea-5841-42bc-b2cf-22e16a85a1d4"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8792c8-bb1f-4cb9-8f43-97d65445eda4}" ma:internalName="TaxCatchAll" ma:showField="CatchAllData" ma:web="579f5eea-5841-42bc-b2cf-22e16a85a1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6B1473-15DD-44CF-9D44-F49D967B5BB0}">
  <ds:schemaRefs>
    <ds:schemaRef ds:uri="http://schemas.microsoft.com/sharepoint/v3/contenttype/forms"/>
  </ds:schemaRefs>
</ds:datastoreItem>
</file>

<file path=customXml/itemProps2.xml><?xml version="1.0" encoding="utf-8"?>
<ds:datastoreItem xmlns:ds="http://schemas.openxmlformats.org/officeDocument/2006/customXml" ds:itemID="{C5698A5C-8749-42E2-AA6D-1D9BF5C8B329}">
  <ds:schemaRefs>
    <ds:schemaRef ds:uri="579f5eea-5841-42bc-b2cf-22e16a85a1d4"/>
    <ds:schemaRef ds:uri="c9226f5d-1c72-4bc5-a8fe-71717eca57f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F8B690F-2535-4D9E-891D-9D5873D9FC93}">
  <ds:schemaRefs>
    <ds:schemaRef ds:uri="579f5eea-5841-42bc-b2cf-22e16a85a1d4"/>
    <ds:schemaRef ds:uri="c9226f5d-1c72-4bc5-a8fe-71717eca57f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Endometrial GL Slide Set 07.22.22</Template>
  <TotalTime>0</TotalTime>
  <Words>3942</Words>
  <Application>Microsoft Office PowerPoint</Application>
  <PresentationFormat>On-screen Show (4:3)</PresentationFormat>
  <Paragraphs>451</Paragraphs>
  <Slides>32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helvetica</vt:lpstr>
      <vt:lpstr>Lucida Grande</vt:lpstr>
      <vt:lpstr>Symbol</vt:lpstr>
      <vt:lpstr>Times New Roman</vt:lpstr>
      <vt:lpstr>Wingdings</vt:lpstr>
      <vt:lpstr>Office Theme</vt:lpstr>
      <vt:lpstr> External Beam Radiation Therapy for Palliation of Symptomatic Bone Metastases: An ASTRO Clinical  Practice Guideline   Developed in collaboration with the American Society of Clinical Oncology and the Musculoskeletal Tumor Society  Endorsed by the Canadian Society of Radiation Oncology, European Society for Radiotherapy and Oncology, the Royal Australian and New Zealand College of Radiologists, and Musculoskeletal Tumor Society</vt:lpstr>
      <vt:lpstr>Citation</vt:lpstr>
      <vt:lpstr>Guideline Task Force</vt:lpstr>
      <vt:lpstr>Task Force Composition</vt:lpstr>
      <vt:lpstr>Introduction to Guideline</vt:lpstr>
      <vt:lpstr>Guideline Scope</vt:lpstr>
      <vt:lpstr>Guideline Scope – Health Disparities</vt:lpstr>
      <vt:lpstr>AHRQ Systematic Review</vt:lpstr>
      <vt:lpstr>Rating Strength of Recommendation</vt:lpstr>
      <vt:lpstr>Rating Quality of Evidence</vt:lpstr>
      <vt:lpstr>Consensus Methodology</vt:lpstr>
      <vt:lpstr>KQ 1: What are the appropriate indications for RT in the palliative treatment of bone metastases?</vt:lpstr>
      <vt:lpstr>KQ 1: Indications for RT in palliative treatment   </vt:lpstr>
      <vt:lpstr>KQ 2: What is the impact of surgery, radiopharmaceuticals, bisphosphonates, or kyphoplasty/vertebroplasty on indications for RT in palliative treatment of bone metastases?</vt:lpstr>
      <vt:lpstr>KQ 2: Impact of surgery, radiopharmaceuticals, bisphosphonates, or kyphoplasty/vertebroplasty on indications for RT in palliative treatment of bone metastases</vt:lpstr>
      <vt:lpstr>KQ 3: What RT dose-fractionation regimens, dose-constraints, and techniques are appropriate for the initial palliative treatment of bone metastases?</vt:lpstr>
      <vt:lpstr>KQ 3: Dose-fractionation, dose-constraints, and techniques for initial palliative treatment of bone metastases </vt:lpstr>
      <vt:lpstr>KQ 3: Dose-Fractionation, dose-constraints, and techniques for initial palliative treatment of bone metastases (con’t)</vt:lpstr>
      <vt:lpstr>KQ 3: Dose-Fractionation, dose-constraints, and techniques for initial palliative treatment of bone metastases (con’t)</vt:lpstr>
      <vt:lpstr>SBRT Dose Constraints  </vt:lpstr>
      <vt:lpstr>SBRT Dose Constraints (con’t)  </vt:lpstr>
      <vt:lpstr>SBRT Dose Constraints (con’t) </vt:lpstr>
      <vt:lpstr>KQ 4: What palliative RT dose-fractionation regimens, dose-constraints, and techniques are appropriate for palliative reirradiation of bone metastases?</vt:lpstr>
      <vt:lpstr>KQ 4: Dose-fractionation, dose-constraints, and techniques for palliative reirradiation</vt:lpstr>
      <vt:lpstr>KQ 4: Dose-fractionation, dose-constraints, and techniques for palliative reirradiation (con’t)</vt:lpstr>
      <vt:lpstr>Spinal Cord Reirradiation Considerations for Spine SBRT</vt:lpstr>
      <vt:lpstr>Spinal Cord Reirradiation Considerations for Spine SBRT (con’t)</vt:lpstr>
      <vt:lpstr>KQ 5: How do the different dose-fractionation regimens and techniques impact on treatment toxicity and QoL?</vt:lpstr>
      <vt:lpstr>KQ 5: Impact of dose-fractionation and techniques on toxicity and QoL</vt:lpstr>
      <vt:lpstr>Figure. RT for symptomatic  bone metastases</vt:lpstr>
      <vt:lpstr>Key Takeaways</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Therapy for Endometrial Cancer: An ASTRO Clinical Practice Guideline   Developed in collaboration with the American Brachytherapy Society, American Society of Clinical Oncology and the Society of Gynecologic Oncology  Endorsed by the Canadian Society of Radiation Oncology, European Society for Radiotherapy and Oncology, and the Royal Australian and New Zealand College of Radiologists</dc:title>
  <dc:creator>Lisa Bradfield</dc:creator>
  <cp:lastModifiedBy>Beth Bukata</cp:lastModifiedBy>
  <cp:revision>2</cp:revision>
  <dcterms:created xsi:type="dcterms:W3CDTF">2022-10-23T15:24:45Z</dcterms:created>
  <dcterms:modified xsi:type="dcterms:W3CDTF">2024-05-30T12:34:32Z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0x01010058FCBBCE91B2F746A60A637FC75E60D4</vt:lpwstr>
  </property>
  <property fmtid="{D5CDD505-2E9C-101B-9397-08002B2CF9AE}" pid="3" name="MediaServiceImageTags">
    <vt:lpwstr/>
  </property>
</Properties>
</file>