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366" r:id="rId2"/>
    <p:sldId id="501" r:id="rId3"/>
    <p:sldId id="367" r:id="rId4"/>
    <p:sldId id="361" r:id="rId5"/>
    <p:sldId id="503" r:id="rId6"/>
    <p:sldId id="376" r:id="rId7"/>
    <p:sldId id="377" r:id="rId8"/>
    <p:sldId id="292" r:id="rId9"/>
    <p:sldId id="288" r:id="rId10"/>
    <p:sldId id="365" r:id="rId11"/>
    <p:sldId id="378" r:id="rId12"/>
    <p:sldId id="508" r:id="rId13"/>
    <p:sldId id="504" r:id="rId14"/>
    <p:sldId id="509" r:id="rId15"/>
    <p:sldId id="510" r:id="rId16"/>
    <p:sldId id="511" r:id="rId17"/>
    <p:sldId id="506" r:id="rId18"/>
    <p:sldId id="512" r:id="rId19"/>
    <p:sldId id="513" r:id="rId20"/>
    <p:sldId id="507" r:id="rId21"/>
    <p:sldId id="514" r:id="rId22"/>
    <p:sldId id="502" r:id="rId23"/>
    <p:sldId id="51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Bradfield" initials="LB" lastIdx="3" clrIdx="0">
    <p:extLst>
      <p:ext uri="{19B8F6BF-5375-455C-9EA6-DF929625EA0E}">
        <p15:presenceInfo xmlns:p15="http://schemas.microsoft.com/office/powerpoint/2012/main" userId="S-1-5-21-1861638709-1283135096-1537874043-5630" providerId="AD"/>
      </p:ext>
    </p:extLst>
  </p:cmAuthor>
  <p:cmAuthor id="2" name="Lisa Bradfield" initials="LB [2]" lastIdx="2" clrIdx="1">
    <p:extLst>
      <p:ext uri="{19B8F6BF-5375-455C-9EA6-DF929625EA0E}">
        <p15:presenceInfo xmlns:p15="http://schemas.microsoft.com/office/powerpoint/2012/main" userId="S::lisa.bradfield@astro.org::f1f5bbab-a088-4821-8232-ea577a7f53ba" providerId="AD"/>
      </p:ext>
    </p:extLst>
  </p:cmAuthor>
  <p:cmAuthor id="3" name="Microsoft Office User" initials="Office" lastIdx="1" clrIdx="2">
    <p:extLst>
      <p:ext uri="{19B8F6BF-5375-455C-9EA6-DF929625EA0E}">
        <p15:presenceInfo xmlns:p15="http://schemas.microsoft.com/office/powerpoint/2012/main" userId="Microsoft Office User" providerId="None"/>
      </p:ext>
    </p:extLst>
  </p:cmAuthor>
  <p:cmAuthor id="4" name="Prajnan Das" initials="PD" lastIdx="1" clrIdx="3">
    <p:extLst>
      <p:ext uri="{19B8F6BF-5375-455C-9EA6-DF929625EA0E}">
        <p15:presenceInfo xmlns:p15="http://schemas.microsoft.com/office/powerpoint/2012/main" userId="Prajnan D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7EE"/>
    <a:srgbClr val="C5E0B4"/>
    <a:srgbClr val="FFE699"/>
    <a:srgbClr val="B9C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13"/>
    <p:restoredTop sz="94656"/>
  </p:normalViewPr>
  <p:slideViewPr>
    <p:cSldViewPr>
      <p:cViewPr varScale="1">
        <p:scale>
          <a:sx n="129" d="100"/>
          <a:sy n="129" d="100"/>
        </p:scale>
        <p:origin x="1519" y="7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B4983-D68E-42BE-8DEA-EB47CA1B51D6}" type="datetimeFigureOut">
              <a:rPr lang="en-US" smtClean="0"/>
              <a:t>10/19/2020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CFFBB0-6E39-4656-AA4E-FFD9BCAD3A1E}" type="slidenum">
              <a:rPr lang="en-US" smtClean="0"/>
              <a:t>‹#›</a:t>
            </a:fld>
            <a:endParaRPr lang="en-US" dirty="0"/>
          </a:p>
        </p:txBody>
      </p:sp>
    </p:spTree>
    <p:extLst>
      <p:ext uri="{BB962C8B-B14F-4D97-AF65-F5344CB8AC3E}">
        <p14:creationId xmlns:p14="http://schemas.microsoft.com/office/powerpoint/2010/main" val="271092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1</a:t>
            </a:fld>
            <a:endParaRPr lang="en-US" dirty="0"/>
          </a:p>
        </p:txBody>
      </p:sp>
    </p:spTree>
    <p:extLst>
      <p:ext uri="{BB962C8B-B14F-4D97-AF65-F5344CB8AC3E}">
        <p14:creationId xmlns:p14="http://schemas.microsoft.com/office/powerpoint/2010/main" val="1090743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22</a:t>
            </a:fld>
            <a:endParaRPr lang="en-US" dirty="0"/>
          </a:p>
        </p:txBody>
      </p:sp>
    </p:spTree>
    <p:extLst>
      <p:ext uri="{BB962C8B-B14F-4D97-AF65-F5344CB8AC3E}">
        <p14:creationId xmlns:p14="http://schemas.microsoft.com/office/powerpoint/2010/main" val="896730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23</a:t>
            </a:fld>
            <a:endParaRPr lang="en-US" dirty="0"/>
          </a:p>
        </p:txBody>
      </p:sp>
    </p:spTree>
    <p:extLst>
      <p:ext uri="{BB962C8B-B14F-4D97-AF65-F5344CB8AC3E}">
        <p14:creationId xmlns:p14="http://schemas.microsoft.com/office/powerpoint/2010/main" val="3469188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4</a:t>
            </a:fld>
            <a:endParaRPr lang="en-US" dirty="0"/>
          </a:p>
        </p:txBody>
      </p:sp>
    </p:spTree>
    <p:extLst>
      <p:ext uri="{BB962C8B-B14F-4D97-AF65-F5344CB8AC3E}">
        <p14:creationId xmlns:p14="http://schemas.microsoft.com/office/powerpoint/2010/main" val="483698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6</a:t>
            </a:fld>
            <a:endParaRPr lang="en-US" dirty="0"/>
          </a:p>
        </p:txBody>
      </p:sp>
    </p:spTree>
    <p:extLst>
      <p:ext uri="{BB962C8B-B14F-4D97-AF65-F5344CB8AC3E}">
        <p14:creationId xmlns:p14="http://schemas.microsoft.com/office/powerpoint/2010/main" val="293076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7</a:t>
            </a:fld>
            <a:endParaRPr lang="en-US" dirty="0"/>
          </a:p>
        </p:txBody>
      </p:sp>
    </p:spTree>
    <p:extLst>
      <p:ext uri="{BB962C8B-B14F-4D97-AF65-F5344CB8AC3E}">
        <p14:creationId xmlns:p14="http://schemas.microsoft.com/office/powerpoint/2010/main" val="2029752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lower quality of evidence, including expert opinion, does not imply that the recommendation is conditional. Many important clinical questions addressed in guidelines do not lend themselves to clinical trials but there still may be consensus that the benefits of a treatment or test clearly outweigh its risks and burden.</a:t>
            </a:r>
          </a:p>
        </p:txBody>
      </p:sp>
    </p:spTree>
    <p:extLst>
      <p:ext uri="{BB962C8B-B14F-4D97-AF65-F5344CB8AC3E}">
        <p14:creationId xmlns:p14="http://schemas.microsoft.com/office/powerpoint/2010/main" val="468456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13</a:t>
            </a:fld>
            <a:endParaRPr lang="en-US" dirty="0"/>
          </a:p>
        </p:txBody>
      </p:sp>
    </p:spTree>
    <p:extLst>
      <p:ext uri="{BB962C8B-B14F-4D97-AF65-F5344CB8AC3E}">
        <p14:creationId xmlns:p14="http://schemas.microsoft.com/office/powerpoint/2010/main" val="236892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18</a:t>
            </a:fld>
            <a:endParaRPr lang="en-US" dirty="0"/>
          </a:p>
        </p:txBody>
      </p:sp>
    </p:spTree>
    <p:extLst>
      <p:ext uri="{BB962C8B-B14F-4D97-AF65-F5344CB8AC3E}">
        <p14:creationId xmlns:p14="http://schemas.microsoft.com/office/powerpoint/2010/main" val="3634596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19</a:t>
            </a:fld>
            <a:endParaRPr lang="en-US" dirty="0"/>
          </a:p>
        </p:txBody>
      </p:sp>
    </p:spTree>
    <p:extLst>
      <p:ext uri="{BB962C8B-B14F-4D97-AF65-F5344CB8AC3E}">
        <p14:creationId xmlns:p14="http://schemas.microsoft.com/office/powerpoint/2010/main" val="3641411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CFFBB0-6E39-4656-AA4E-FFD9BCAD3A1E}" type="slidenum">
              <a:rPr lang="en-US" smtClean="0"/>
              <a:t>20</a:t>
            </a:fld>
            <a:endParaRPr lang="en-US" dirty="0"/>
          </a:p>
        </p:txBody>
      </p:sp>
    </p:spTree>
    <p:extLst>
      <p:ext uri="{BB962C8B-B14F-4D97-AF65-F5344CB8AC3E}">
        <p14:creationId xmlns:p14="http://schemas.microsoft.com/office/powerpoint/2010/main" val="1437460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01560B6-F87D-4D26-9D48-D39A57550110}" type="datetimeFigureOut">
              <a:rPr lang="en-US" smtClean="0"/>
              <a:pPr/>
              <a:t>10/19/2020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798A1D-9ADC-4D71-8EC5-E6CBDD51B4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astro.org/Patient-Care-and-Research/Clinical-Practice-Statements/Clinical-Practice-Guidelines" TargetMode="External"/><Relationship Id="rId2" Type="http://schemas.openxmlformats.org/officeDocument/2006/relationships/hyperlink" Target="https://www.practicalradonc.org/article/S1879-8500(20)30207-1/fulltex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534400" cy="1729978"/>
          </a:xfrm>
        </p:spPr>
        <p:txBody>
          <a:bodyPr>
            <a:noAutofit/>
          </a:bodyPr>
          <a:lstStyle/>
          <a:p>
            <a:r>
              <a:rPr lang="en-US" altLang="en-US" sz="3600" dirty="0">
                <a:solidFill>
                  <a:schemeClr val="tx2"/>
                </a:solidFill>
              </a:rPr>
              <a:t> </a:t>
            </a:r>
            <a:r>
              <a:rPr lang="en-US" sz="4000" b="1" dirty="0">
                <a:solidFill>
                  <a:schemeClr val="tx2"/>
                </a:solidFill>
              </a:rPr>
              <a:t>Radiation Therapy for Rectal Cancer: An ASTRO Clinical Practice Guideline</a:t>
            </a:r>
            <a:br>
              <a:rPr lang="en-US" sz="4000" dirty="0">
                <a:solidFill>
                  <a:schemeClr val="tx2"/>
                </a:solidFill>
              </a:rPr>
            </a:br>
            <a:br>
              <a:rPr lang="en-US" altLang="en-US" sz="4000" dirty="0"/>
            </a:br>
            <a:br>
              <a:rPr lang="en-US" altLang="en-US" sz="4000" dirty="0"/>
            </a:br>
            <a:r>
              <a:rPr lang="en-US" altLang="en-US" sz="2800" dirty="0"/>
              <a:t>Developed in collaboration with the American Society for Clinical Oncology and Society of Surgical Oncology</a:t>
            </a:r>
            <a:br>
              <a:rPr lang="en-US" altLang="en-US" sz="2800" dirty="0"/>
            </a:br>
            <a:br>
              <a:rPr lang="en-US" altLang="en-US" sz="2800" dirty="0"/>
            </a:br>
            <a:r>
              <a:rPr lang="en-US" altLang="en-US" sz="2000" dirty="0"/>
              <a:t>Endorsed by the American College of Radiology, Canadian Association of Radiation Oncology, European Society for Radiotherapy and Oncology, </a:t>
            </a:r>
            <a:br>
              <a:rPr lang="en-US" altLang="en-US" sz="2000" dirty="0"/>
            </a:br>
            <a:r>
              <a:rPr lang="en-US" altLang="en-US" sz="2000" dirty="0"/>
              <a:t>the Royal Australian and New Zealand College of Radiologists and </a:t>
            </a:r>
            <a:br>
              <a:rPr lang="en-US" altLang="en-US" sz="2000" dirty="0"/>
            </a:br>
            <a:r>
              <a:rPr lang="en-US" altLang="en-US" sz="2000" dirty="0"/>
              <a:t>the Society of Surgical Oncology</a:t>
            </a:r>
            <a:endParaRPr lang="en-US" sz="2000" dirty="0">
              <a:highlight>
                <a:srgbClr val="FFFF00"/>
              </a:highlight>
            </a:endParaRPr>
          </a:p>
        </p:txBody>
      </p:sp>
    </p:spTree>
    <p:extLst>
      <p:ext uri="{BB962C8B-B14F-4D97-AF65-F5344CB8AC3E}">
        <p14:creationId xmlns:p14="http://schemas.microsoft.com/office/powerpoint/2010/main" val="173913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406" y="304800"/>
            <a:ext cx="7886700" cy="934100"/>
          </a:xfrm>
        </p:spPr>
        <p:txBody>
          <a:bodyPr>
            <a:normAutofit/>
          </a:bodyPr>
          <a:lstStyle/>
          <a:p>
            <a:r>
              <a:rPr lang="en-US" b="1" dirty="0">
                <a:solidFill>
                  <a:schemeClr val="tx2"/>
                </a:solidFill>
              </a:rPr>
              <a:t>Consensus Methodology</a:t>
            </a:r>
          </a:p>
        </p:txBody>
      </p:sp>
      <p:sp>
        <p:nvSpPr>
          <p:cNvPr id="3" name="Content Placeholder 2"/>
          <p:cNvSpPr>
            <a:spLocks noGrp="1"/>
          </p:cNvSpPr>
          <p:nvPr>
            <p:ph idx="1"/>
          </p:nvPr>
        </p:nvSpPr>
        <p:spPr>
          <a:xfrm>
            <a:off x="628650" y="1248136"/>
            <a:ext cx="8210550" cy="3733800"/>
          </a:xfrm>
        </p:spPr>
        <p:txBody>
          <a:bodyPr>
            <a:noAutofit/>
          </a:bodyPr>
          <a:lstStyle/>
          <a:p>
            <a:pPr marL="342892" indent="-342892">
              <a:spcBef>
                <a:spcPts val="0"/>
              </a:spcBef>
              <a:buFont typeface="Arial"/>
              <a:buChar char="•"/>
              <a:defRPr/>
            </a:pPr>
            <a:r>
              <a:rPr lang="en-US" sz="2200" dirty="0"/>
              <a:t>Modified Delphi approach</a:t>
            </a:r>
          </a:p>
          <a:p>
            <a:pPr>
              <a:spcBef>
                <a:spcPts val="0"/>
              </a:spcBef>
              <a:defRPr/>
            </a:pPr>
            <a:endParaRPr lang="en-US" sz="2200" dirty="0"/>
          </a:p>
          <a:p>
            <a:pPr marL="342892" indent="-342892">
              <a:spcBef>
                <a:spcPts val="0"/>
              </a:spcBef>
              <a:buFont typeface="Arial"/>
              <a:buChar char="•"/>
              <a:defRPr/>
            </a:pPr>
            <a:r>
              <a:rPr lang="en-US" sz="2200" dirty="0"/>
              <a:t>Task force members rated their agreement with each recommendation using an online consensus survey</a:t>
            </a:r>
          </a:p>
          <a:p>
            <a:pPr marL="800080" lvl="1" indent="-342892">
              <a:spcBef>
                <a:spcPts val="0"/>
              </a:spcBef>
              <a:buFont typeface="Lucida Grande"/>
              <a:buChar char="-"/>
              <a:defRPr/>
            </a:pPr>
            <a:r>
              <a:rPr lang="en-US" sz="2200" dirty="0"/>
              <a:t>5-point Likert scale from “strongly disagree” to “strongly agree”</a:t>
            </a:r>
          </a:p>
          <a:p>
            <a:pPr marL="800080" lvl="1" indent="-342892">
              <a:spcBef>
                <a:spcPts val="0"/>
              </a:spcBef>
              <a:buFont typeface="Lucida Grande"/>
              <a:buChar char="-"/>
              <a:defRPr/>
            </a:pPr>
            <a:r>
              <a:rPr lang="en-US" sz="2200" dirty="0"/>
              <a:t>Consensus defined using prespecified threshold of ≥75% (≥90% for expert opinion recommendations) agreement</a:t>
            </a:r>
          </a:p>
          <a:p>
            <a:pPr marL="457188" lvl="1">
              <a:spcBef>
                <a:spcPts val="0"/>
              </a:spcBef>
              <a:defRPr/>
            </a:pPr>
            <a:endParaRPr lang="en-US" sz="2200" dirty="0"/>
          </a:p>
          <a:p>
            <a:pPr>
              <a:spcBef>
                <a:spcPts val="0"/>
              </a:spcBef>
              <a:defRPr/>
            </a:pPr>
            <a:r>
              <a:rPr lang="en-US" sz="2200" dirty="0"/>
              <a:t>Recommendations for which consensus is not achieved are removed or are revised and resurveyed.</a:t>
            </a:r>
          </a:p>
          <a:p>
            <a:pPr marL="0" indent="0">
              <a:spcBef>
                <a:spcPts val="0"/>
              </a:spcBef>
              <a:buNone/>
              <a:defRPr/>
            </a:pPr>
            <a:endParaRPr lang="en-US" sz="2200" dirty="0"/>
          </a:p>
          <a:p>
            <a:pPr>
              <a:spcBef>
                <a:spcPts val="0"/>
              </a:spcBef>
              <a:defRPr/>
            </a:pPr>
            <a:r>
              <a:rPr lang="en-US" sz="2200" dirty="0"/>
              <a:t>Recommendations achieving consensus edited with substantive changes after the first round are also resurveyed.</a:t>
            </a:r>
          </a:p>
        </p:txBody>
      </p:sp>
    </p:spTree>
    <p:extLst>
      <p:ext uri="{BB962C8B-B14F-4D97-AF65-F5344CB8AC3E}">
        <p14:creationId xmlns:p14="http://schemas.microsoft.com/office/powerpoint/2010/main" val="766127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0" y="152400"/>
            <a:ext cx="8991600" cy="1662287"/>
          </a:xfrm>
        </p:spPr>
        <p:txBody>
          <a:bodyPr anchor="t" anchorCtr="0">
            <a:normAutofit fontScale="90000"/>
          </a:bodyPr>
          <a:lstStyle/>
          <a:p>
            <a:r>
              <a:rPr lang="en-US" sz="4200" b="1" dirty="0">
                <a:solidFill>
                  <a:schemeClr val="tx2"/>
                </a:solidFill>
              </a:rPr>
              <a:t>KQ 1: What are the indications for neoadjuvant RT for operable rectal cancer?</a:t>
            </a:r>
            <a:br>
              <a:rPr lang="en-US" sz="42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38AD48A8-7539-48F0-95F8-F65FF25C5A74}"/>
              </a:ext>
            </a:extLst>
          </p:cNvPr>
          <p:cNvGraphicFramePr>
            <a:graphicFrameLocks noGrp="1"/>
          </p:cNvGraphicFramePr>
          <p:nvPr>
            <p:extLst>
              <p:ext uri="{D42A27DB-BD31-4B8C-83A1-F6EECF244321}">
                <p14:modId xmlns:p14="http://schemas.microsoft.com/office/powerpoint/2010/main" val="658570441"/>
              </p:ext>
            </p:extLst>
          </p:nvPr>
        </p:nvGraphicFramePr>
        <p:xfrm>
          <a:off x="419100" y="1676400"/>
          <a:ext cx="8153400" cy="4221587"/>
        </p:xfrm>
        <a:graphic>
          <a:graphicData uri="http://schemas.openxmlformats.org/drawingml/2006/table">
            <a:tbl>
              <a:tblPr firstRow="1" firstCol="1" bandRow="1"/>
              <a:tblGrid>
                <a:gridCol w="5325910">
                  <a:extLst>
                    <a:ext uri="{9D8B030D-6E8A-4147-A177-3AD203B41FA5}">
                      <a16:colId xmlns:a16="http://schemas.microsoft.com/office/drawing/2014/main" val="3850954173"/>
                    </a:ext>
                  </a:extLst>
                </a:gridCol>
                <a:gridCol w="1604480">
                  <a:extLst>
                    <a:ext uri="{9D8B030D-6E8A-4147-A177-3AD203B41FA5}">
                      <a16:colId xmlns:a16="http://schemas.microsoft.com/office/drawing/2014/main" val="626135400"/>
                    </a:ext>
                  </a:extLst>
                </a:gridCol>
                <a:gridCol w="1223010">
                  <a:extLst>
                    <a:ext uri="{9D8B030D-6E8A-4147-A177-3AD203B41FA5}">
                      <a16:colId xmlns:a16="http://schemas.microsoft.com/office/drawing/2014/main" val="87616329"/>
                    </a:ext>
                  </a:extLst>
                </a:gridCol>
              </a:tblGrid>
              <a:tr h="406491">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KQ1 Recommendations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Strength of Recommendation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Quality of Evidence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073966822"/>
                  </a:ext>
                </a:extLst>
              </a:tr>
              <a:tr h="772594">
                <a:tc>
                  <a:txBody>
                    <a:bodyPr/>
                    <a:lstStyle/>
                    <a:p>
                      <a:pPr marL="230188" marR="0" lvl="0" indent="-230188">
                        <a:lnSpc>
                          <a:spcPct val="115000"/>
                        </a:lnSpc>
                        <a:spcBef>
                          <a:spcPts val="0"/>
                        </a:spcBef>
                        <a:spcAft>
                          <a:spcPts val="0"/>
                        </a:spcAft>
                        <a:buFont typeface="+mj-lt"/>
                        <a:buAutoNum type="arabicPeriod"/>
                      </a:pPr>
                      <a:r>
                        <a:rPr lang="en-US" sz="1600" dirty="0">
                          <a:effectLst/>
                          <a:latin typeface="Calibri" panose="020F0502020204030204" pitchFamily="34" charset="0"/>
                          <a:ea typeface="Calibri" panose="020F0502020204030204" pitchFamily="34" charset="0"/>
                          <a:cs typeface="Times New Roman" panose="02020603050405020304" pitchFamily="18" charset="0"/>
                        </a:rPr>
                        <a:t>For patients with rectal cancer, pelvic MRI with a rectal cancer protocol is recommended for preoperative clinical T and N staging.</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Strong</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Moderate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9583655"/>
                  </a:ext>
                </a:extLst>
              </a:tr>
              <a:tr h="509907">
                <a:tc>
                  <a:txBody>
                    <a:bodyPr/>
                    <a:lstStyle/>
                    <a:p>
                      <a:pPr marL="230188" marR="0" lvl="0" indent="-230188">
                        <a:lnSpc>
                          <a:spcPct val="115000"/>
                        </a:lnSpc>
                        <a:spcBef>
                          <a:spcPts val="0"/>
                        </a:spcBef>
                        <a:spcAft>
                          <a:spcPts val="0"/>
                        </a:spcAft>
                        <a:buFont typeface="+mj-l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2.  For patients with stage II-III rectal cancer, neoadjuvant RT is recommended.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Strong</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High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168794"/>
                  </a:ext>
                </a:extLst>
              </a:tr>
              <a:tr h="2425807">
                <a:tc>
                  <a:txBody>
                    <a:bodyPr/>
                    <a:lstStyle/>
                    <a:p>
                      <a:pPr marL="230188" marR="0" lvl="0" indent="-230188">
                        <a:lnSpc>
                          <a:spcPct val="115000"/>
                        </a:lnSpc>
                        <a:spcBef>
                          <a:spcPts val="0"/>
                        </a:spcBef>
                        <a:spcAft>
                          <a:spcPts val="1200"/>
                        </a:spcAft>
                        <a:buFont typeface="+mj-l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3. For patients with stage II rectal cancer at lower risk of locoregional recurrence, omission of neoadjuvant RT is conditionally recommended after discussion with a multidisciplinary team.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160020" marR="0" lvl="0" indent="-160020" algn="l" defTabSz="914400" rtl="0" eaLnBrk="1" fontAlgn="auto" latinLnBrk="0" hangingPunct="1">
                        <a:lnSpc>
                          <a:spcPct val="115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u="sng" dirty="0">
                          <a:effectLst/>
                          <a:latin typeface="Calibri" panose="020F0502020204030204" pitchFamily="34" charset="0"/>
                          <a:ea typeface="Calibri" panose="020F0502020204030204" pitchFamily="34" charset="0"/>
                          <a:cs typeface="Times New Roman" panose="02020603050405020304" pitchFamily="18" charset="0"/>
                        </a:rPr>
                        <a:t>Implementation remark</a:t>
                      </a:r>
                      <a:r>
                        <a:rPr lang="en-US" sz="1600" dirty="0">
                          <a:effectLst/>
                          <a:latin typeface="Calibri" panose="020F0502020204030204" pitchFamily="34" charset="0"/>
                          <a:ea typeface="Calibri" panose="020F0502020204030204" pitchFamily="34" charset="0"/>
                          <a:cs typeface="Times New Roman" panose="02020603050405020304" pitchFamily="18" charset="0"/>
                        </a:rPr>
                        <a:t>: Lower risk is defined as a cT3a/b N0 tumor that is &gt;10 cm from the anal verge and with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mrCRM</a:t>
                      </a:r>
                      <a:r>
                        <a:rPr lang="en-US" sz="1600" dirty="0">
                          <a:effectLst/>
                          <a:latin typeface="Calibri" panose="020F0502020204030204" pitchFamily="34" charset="0"/>
                          <a:ea typeface="Calibri" panose="020F0502020204030204" pitchFamily="34" charset="0"/>
                          <a:cs typeface="Times New Roman" panose="02020603050405020304" pitchFamily="18" charset="0"/>
                        </a:rPr>
                        <a:t> ≥2 mm and no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mrEMVI</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Conditional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Moderate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0259805"/>
                  </a:ext>
                </a:extLst>
              </a:tr>
            </a:tbl>
          </a:graphicData>
        </a:graphic>
      </p:graphicFrame>
    </p:spTree>
    <p:extLst>
      <p:ext uri="{BB962C8B-B14F-4D97-AF65-F5344CB8AC3E}">
        <p14:creationId xmlns:p14="http://schemas.microsoft.com/office/powerpoint/2010/main" val="207486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164C23-F176-4DFC-97C6-FA123334443C}"/>
              </a:ext>
            </a:extLst>
          </p:cNvPr>
          <p:cNvSpPr>
            <a:spLocks noGrp="1"/>
          </p:cNvSpPr>
          <p:nvPr>
            <p:ph type="title"/>
          </p:nvPr>
        </p:nvSpPr>
        <p:spPr>
          <a:xfrm>
            <a:off x="76200" y="457200"/>
            <a:ext cx="8991600" cy="1662287"/>
          </a:xfrm>
        </p:spPr>
        <p:txBody>
          <a:bodyPr anchor="t" anchorCtr="0">
            <a:normAutofit fontScale="90000"/>
          </a:bodyPr>
          <a:lstStyle/>
          <a:p>
            <a:r>
              <a:rPr lang="en-US" sz="4000" b="1" dirty="0">
                <a:solidFill>
                  <a:schemeClr val="tx2"/>
                </a:solidFill>
              </a:rPr>
              <a:t>KQ 1: What are the indications for neoadjuvant RT for operable rectal cancer? (</a:t>
            </a:r>
            <a:r>
              <a:rPr lang="en-US" sz="4000" b="1" dirty="0" err="1">
                <a:solidFill>
                  <a:schemeClr val="tx2"/>
                </a:solidFill>
              </a:rPr>
              <a:t>Con’t</a:t>
            </a:r>
            <a:r>
              <a:rPr lang="en-US" sz="4000" b="1" dirty="0">
                <a:solidFill>
                  <a:schemeClr val="tx2"/>
                </a:solidFill>
              </a:rPr>
              <a:t>)</a:t>
            </a:r>
            <a:br>
              <a:rPr lang="en-US" sz="4200" dirty="0">
                <a:highlight>
                  <a:srgbClr val="FFFF00"/>
                </a:highlight>
              </a:rPr>
            </a:br>
            <a:br>
              <a:rPr lang="en-US" sz="2700" dirty="0">
                <a:highlight>
                  <a:srgbClr val="FFFF00"/>
                </a:highlight>
              </a:rPr>
            </a:br>
            <a:br>
              <a:rPr lang="en-US" dirty="0">
                <a:highlight>
                  <a:srgbClr val="FFFF00"/>
                </a:highlight>
              </a:rPr>
            </a:br>
            <a:endParaRPr lang="en-US" dirty="0">
              <a:highlight>
                <a:srgbClr val="FFFF00"/>
              </a:highlight>
            </a:endParaRPr>
          </a:p>
        </p:txBody>
      </p:sp>
      <p:graphicFrame>
        <p:nvGraphicFramePr>
          <p:cNvPr id="2" name="Table 1">
            <a:extLst>
              <a:ext uri="{FF2B5EF4-FFF2-40B4-BE49-F238E27FC236}">
                <a16:creationId xmlns:a16="http://schemas.microsoft.com/office/drawing/2014/main" id="{38AD48A8-7539-48F0-95F8-F65FF25C5A74}"/>
              </a:ext>
            </a:extLst>
          </p:cNvPr>
          <p:cNvGraphicFramePr>
            <a:graphicFrameLocks noGrp="1"/>
          </p:cNvGraphicFramePr>
          <p:nvPr>
            <p:extLst>
              <p:ext uri="{D42A27DB-BD31-4B8C-83A1-F6EECF244321}">
                <p14:modId xmlns:p14="http://schemas.microsoft.com/office/powerpoint/2010/main" val="64331998"/>
              </p:ext>
            </p:extLst>
          </p:nvPr>
        </p:nvGraphicFramePr>
        <p:xfrm>
          <a:off x="419100" y="2438400"/>
          <a:ext cx="8153400" cy="2658872"/>
        </p:xfrm>
        <a:graphic>
          <a:graphicData uri="http://schemas.openxmlformats.org/drawingml/2006/table">
            <a:tbl>
              <a:tblPr firstRow="1" firstCol="1" bandRow="1"/>
              <a:tblGrid>
                <a:gridCol w="5325910">
                  <a:extLst>
                    <a:ext uri="{9D8B030D-6E8A-4147-A177-3AD203B41FA5}">
                      <a16:colId xmlns:a16="http://schemas.microsoft.com/office/drawing/2014/main" val="3850954173"/>
                    </a:ext>
                  </a:extLst>
                </a:gridCol>
                <a:gridCol w="1604480">
                  <a:extLst>
                    <a:ext uri="{9D8B030D-6E8A-4147-A177-3AD203B41FA5}">
                      <a16:colId xmlns:a16="http://schemas.microsoft.com/office/drawing/2014/main" val="626135400"/>
                    </a:ext>
                  </a:extLst>
                </a:gridCol>
                <a:gridCol w="1223010">
                  <a:extLst>
                    <a:ext uri="{9D8B030D-6E8A-4147-A177-3AD203B41FA5}">
                      <a16:colId xmlns:a16="http://schemas.microsoft.com/office/drawing/2014/main" val="87616329"/>
                    </a:ext>
                  </a:extLst>
                </a:gridCol>
              </a:tblGrid>
              <a:tr h="406491">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KQ1 Recommendations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Strength of Recommendation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Quality of Evidence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073966822"/>
                  </a:ext>
                </a:extLst>
              </a:tr>
              <a:tr h="772594">
                <a:tc>
                  <a:txBody>
                    <a:bodyPr/>
                    <a:lstStyle/>
                    <a:p>
                      <a:pPr marL="230188" marR="0" lvl="0" indent="-230188">
                        <a:lnSpc>
                          <a:spcPct val="115000"/>
                        </a:lnSpc>
                        <a:spcBef>
                          <a:spcPts val="0"/>
                        </a:spcBef>
                        <a:spcAft>
                          <a:spcPts val="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4. For patients with cT1-2N0 rectal cancer who may need an APR, neoadjuvant chemoradiation is conditionally recommended to improve the chance of sphincter preservation.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Conditional</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Expert Opinion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9583655"/>
                  </a:ext>
                </a:extLst>
              </a:tr>
              <a:tr h="509907">
                <a:tc>
                  <a:txBody>
                    <a:bodyPr/>
                    <a:lstStyle/>
                    <a:p>
                      <a:pPr marL="230188" marR="0" lvl="0" indent="-230188">
                        <a:lnSpc>
                          <a:spcPct val="115000"/>
                        </a:lnSpc>
                        <a:spcBef>
                          <a:spcPts val="0"/>
                        </a:spcBef>
                        <a:spcAft>
                          <a:spcPts val="0"/>
                        </a:spcAft>
                        <a:buFont typeface="+mj-l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5. For patients with rectal cancer where radiation is indicated, RT should be performed preoperatively rather than postoperatively.</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High</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168794"/>
                  </a:ext>
                </a:extLst>
              </a:tr>
            </a:tbl>
          </a:graphicData>
        </a:graphic>
      </p:graphicFrame>
    </p:spTree>
    <p:extLst>
      <p:ext uri="{BB962C8B-B14F-4D97-AF65-F5344CB8AC3E}">
        <p14:creationId xmlns:p14="http://schemas.microsoft.com/office/powerpoint/2010/main" val="2619985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457200" y="23091"/>
            <a:ext cx="8229600" cy="1143000"/>
          </a:xfrm>
        </p:spPr>
        <p:txBody>
          <a:bodyPr/>
          <a:lstStyle/>
          <a:p>
            <a:r>
              <a:rPr lang="en-US" sz="3600" b="1" dirty="0">
                <a:solidFill>
                  <a:schemeClr val="tx2"/>
                </a:solidFill>
              </a:rPr>
              <a:t>KQ 2: What are appropriate neoadjuvant regimens for operable rectal cancer when neoadjuvant therapy is indicated? </a:t>
            </a:r>
            <a:endParaRPr lang="en-US" sz="3600" dirty="0">
              <a:solidFill>
                <a:schemeClr val="tx2"/>
              </a:solidFill>
            </a:endParaRPr>
          </a:p>
        </p:txBody>
      </p:sp>
      <p:graphicFrame>
        <p:nvGraphicFramePr>
          <p:cNvPr id="4" name="Table 3">
            <a:extLst>
              <a:ext uri="{FF2B5EF4-FFF2-40B4-BE49-F238E27FC236}">
                <a16:creationId xmlns:a16="http://schemas.microsoft.com/office/drawing/2014/main" id="{6A8F6E3E-CE69-4697-B11B-B61C6ACB760E}"/>
              </a:ext>
            </a:extLst>
          </p:cNvPr>
          <p:cNvGraphicFramePr>
            <a:graphicFrameLocks noGrp="1"/>
          </p:cNvGraphicFramePr>
          <p:nvPr>
            <p:extLst>
              <p:ext uri="{D42A27DB-BD31-4B8C-83A1-F6EECF244321}">
                <p14:modId xmlns:p14="http://schemas.microsoft.com/office/powerpoint/2010/main" val="870698380"/>
              </p:ext>
            </p:extLst>
          </p:nvPr>
        </p:nvGraphicFramePr>
        <p:xfrm>
          <a:off x="381000" y="1828800"/>
          <a:ext cx="8382000" cy="4286504"/>
        </p:xfrm>
        <a:graphic>
          <a:graphicData uri="http://schemas.openxmlformats.org/drawingml/2006/table">
            <a:tbl>
              <a:tblPr firstRow="1" firstCol="1" bandRow="1"/>
              <a:tblGrid>
                <a:gridCol w="5715000">
                  <a:extLst>
                    <a:ext uri="{9D8B030D-6E8A-4147-A177-3AD203B41FA5}">
                      <a16:colId xmlns:a16="http://schemas.microsoft.com/office/drawing/2014/main" val="3382229439"/>
                    </a:ext>
                  </a:extLst>
                </a:gridCol>
                <a:gridCol w="1524000">
                  <a:extLst>
                    <a:ext uri="{9D8B030D-6E8A-4147-A177-3AD203B41FA5}">
                      <a16:colId xmlns:a16="http://schemas.microsoft.com/office/drawing/2014/main" val="2621827626"/>
                    </a:ext>
                  </a:extLst>
                </a:gridCol>
                <a:gridCol w="1143000">
                  <a:extLst>
                    <a:ext uri="{9D8B030D-6E8A-4147-A177-3AD203B41FA5}">
                      <a16:colId xmlns:a16="http://schemas.microsoft.com/office/drawing/2014/main" val="2643159202"/>
                    </a:ext>
                  </a:extLst>
                </a:gridCol>
              </a:tblGrid>
              <a:tr h="393173">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26370266"/>
                  </a:ext>
                </a:extLst>
              </a:tr>
              <a:tr h="891044">
                <a:tc>
                  <a:txBody>
                    <a:bodyPr/>
                    <a:lstStyle/>
                    <a:p>
                      <a:pPr marL="230188" marR="0" lvl="0" indent="-230188">
                        <a:lnSpc>
                          <a:spcPct val="115000"/>
                        </a:lnSpc>
                        <a:spcBef>
                          <a:spcPts val="0"/>
                        </a:spcBef>
                        <a:spcAft>
                          <a:spcPts val="0"/>
                        </a:spcAft>
                        <a:buSzPts val="1100"/>
                        <a:buFont typeface="+mj-lt"/>
                        <a:buNone/>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For patients with rectal cancer receiving neoadjuvant chemoradiation, conventional fractionation from 5000-5040 </a:t>
                      </a:r>
                      <a:r>
                        <a:rPr lang="en-US"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cGy</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25-28 fractions with concurrent chemotherapy is recommended.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8992"/>
                  </a:ext>
                </a:extLst>
              </a:tr>
              <a:tr h="664969">
                <a:tc>
                  <a:txBody>
                    <a:bodyPr/>
                    <a:lstStyle/>
                    <a:p>
                      <a:pPr marL="230188" marR="0" lvl="0" indent="-230188">
                        <a:lnSpc>
                          <a:spcPct val="115000"/>
                        </a:lnSpc>
                        <a:spcBef>
                          <a:spcPts val="0"/>
                        </a:spcBef>
                        <a:spcAft>
                          <a:spcPts val="0"/>
                        </a:spcAft>
                        <a:buSzPts val="1100"/>
                        <a:buFont typeface="+mj-lt"/>
                        <a:buNone/>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For patients with rectal cancer receiving neoadjuvant short-course RT, 2500 </a:t>
                      </a:r>
                      <a:r>
                        <a:rPr lang="en-US"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cGy</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5 fractions without concurrent chemotherapy is recommended.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269372"/>
                  </a:ext>
                </a:extLst>
              </a:tr>
              <a:tr h="664969">
                <a:tc>
                  <a:txBody>
                    <a:bodyPr/>
                    <a:lstStyle/>
                    <a:p>
                      <a:pPr marL="230188" marR="0" lvl="0" indent="-230188">
                        <a:lnSpc>
                          <a:spcPct val="115000"/>
                        </a:lnSpc>
                        <a:spcBef>
                          <a:spcPts val="0"/>
                        </a:spcBef>
                        <a:spcAft>
                          <a:spcPts val="0"/>
                        </a:spcAft>
                        <a:buSzPts val="1100"/>
                        <a:buFont typeface="+mj-lt"/>
                        <a:buNone/>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For patients with rectal cancer undergoing neoadjuvant chemoradiation, only concurrent 5-fluorouracil or capecitabine is recommended with RT for </a:t>
                      </a:r>
                      <a:r>
                        <a:rPr lang="en-US" sz="16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radiosensitization</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2733932"/>
                  </a:ext>
                </a:extLst>
              </a:tr>
              <a:tr h="891044">
                <a:tc>
                  <a:txBody>
                    <a:bodyPr/>
                    <a:lstStyle/>
                    <a:p>
                      <a:pPr marL="230188" marR="0" lvl="0" indent="-230188">
                        <a:lnSpc>
                          <a:spcPct val="115000"/>
                        </a:lnSpc>
                        <a:spcBef>
                          <a:spcPts val="0"/>
                        </a:spcBef>
                        <a:spcAft>
                          <a:spcPts val="0"/>
                        </a:spcAft>
                        <a:buSzPts val="1100"/>
                        <a:buFont typeface="+mj-lt"/>
                        <a:buNone/>
                      </a:pPr>
                      <a:r>
                        <a:rPr lang="en-US" sz="1600" dirty="0">
                          <a:effectLst/>
                          <a:latin typeface="Calibri" panose="020F0502020204030204" pitchFamily="34" charset="0"/>
                          <a:ea typeface="Times New Roman" panose="02020603050405020304" pitchFamily="18" charset="0"/>
                          <a:cs typeface="Calibri" panose="020F0502020204030204" pitchFamily="34" charset="0"/>
                        </a:rPr>
                        <a:t>4.  For patients with rectal cancer undergoing neoadjuvant therapy, chemotherapy alone (FOLFOX or CAPOX) is conditionally recommended only in the context of a clinical trial or multi-institutional registry.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7866305"/>
                  </a:ext>
                </a:extLst>
              </a:tr>
            </a:tbl>
          </a:graphicData>
        </a:graphic>
      </p:graphicFrame>
    </p:spTree>
    <p:extLst>
      <p:ext uri="{BB962C8B-B14F-4D97-AF65-F5344CB8AC3E}">
        <p14:creationId xmlns:p14="http://schemas.microsoft.com/office/powerpoint/2010/main" val="1660924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457200" y="23091"/>
            <a:ext cx="8229600" cy="1143000"/>
          </a:xfrm>
        </p:spPr>
        <p:txBody>
          <a:bodyPr/>
          <a:lstStyle/>
          <a:p>
            <a:r>
              <a:rPr lang="en-US" sz="2800" b="1" dirty="0">
                <a:solidFill>
                  <a:schemeClr val="tx2"/>
                </a:solidFill>
              </a:rPr>
              <a:t>KQ 2: What are appropriate neoadjuvant regimens for operable rectal cancer when neoadjuvant therapy is indicated? (</a:t>
            </a:r>
            <a:r>
              <a:rPr lang="en-US" sz="2800" b="1" dirty="0" err="1">
                <a:solidFill>
                  <a:schemeClr val="tx2"/>
                </a:solidFill>
              </a:rPr>
              <a:t>Con’t</a:t>
            </a:r>
            <a:r>
              <a:rPr lang="en-US" sz="2800" b="1" dirty="0">
                <a:solidFill>
                  <a:schemeClr val="tx2"/>
                </a:solidFill>
              </a:rPr>
              <a:t>)</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6A8F6E3E-CE69-4697-B11B-B61C6ACB760E}"/>
              </a:ext>
            </a:extLst>
          </p:cNvPr>
          <p:cNvGraphicFramePr>
            <a:graphicFrameLocks noGrp="1"/>
          </p:cNvGraphicFramePr>
          <p:nvPr>
            <p:extLst>
              <p:ext uri="{D42A27DB-BD31-4B8C-83A1-F6EECF244321}">
                <p14:modId xmlns:p14="http://schemas.microsoft.com/office/powerpoint/2010/main" val="2286697080"/>
              </p:ext>
            </p:extLst>
          </p:nvPr>
        </p:nvGraphicFramePr>
        <p:xfrm>
          <a:off x="419100" y="1453832"/>
          <a:ext cx="8305800" cy="3977768"/>
        </p:xfrm>
        <a:graphic>
          <a:graphicData uri="http://schemas.openxmlformats.org/drawingml/2006/table">
            <a:tbl>
              <a:tblPr firstRow="1" firstCol="1" bandRow="1"/>
              <a:tblGrid>
                <a:gridCol w="5638800">
                  <a:extLst>
                    <a:ext uri="{9D8B030D-6E8A-4147-A177-3AD203B41FA5}">
                      <a16:colId xmlns:a16="http://schemas.microsoft.com/office/drawing/2014/main" val="3382229439"/>
                    </a:ext>
                  </a:extLst>
                </a:gridCol>
                <a:gridCol w="1524000">
                  <a:extLst>
                    <a:ext uri="{9D8B030D-6E8A-4147-A177-3AD203B41FA5}">
                      <a16:colId xmlns:a16="http://schemas.microsoft.com/office/drawing/2014/main" val="2621827626"/>
                    </a:ext>
                  </a:extLst>
                </a:gridCol>
                <a:gridCol w="1143000">
                  <a:extLst>
                    <a:ext uri="{9D8B030D-6E8A-4147-A177-3AD203B41FA5}">
                      <a16:colId xmlns:a16="http://schemas.microsoft.com/office/drawing/2014/main" val="2643159202"/>
                    </a:ext>
                  </a:extLst>
                </a:gridCol>
              </a:tblGrid>
              <a:tr h="393173">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26370266"/>
                  </a:ext>
                </a:extLst>
              </a:tr>
              <a:tr h="891044">
                <a:tc>
                  <a:txBody>
                    <a:bodyPr/>
                    <a:lstStyle/>
                    <a:p>
                      <a:pPr marL="230188" marR="0" lvl="0" indent="-230188">
                        <a:lnSpc>
                          <a:spcPct val="115000"/>
                        </a:lnSpc>
                        <a:spcBef>
                          <a:spcPts val="0"/>
                        </a:spcBef>
                        <a:spcAft>
                          <a:spcPts val="1200"/>
                        </a:spcAft>
                        <a:buSzPts val="1100"/>
                        <a:buFont typeface="+mj-lt"/>
                        <a:buNone/>
                      </a:pPr>
                      <a:r>
                        <a:rPr lang="en-US" sz="1400" dirty="0">
                          <a:effectLst/>
                          <a:latin typeface="Calibri" panose="020F0502020204030204" pitchFamily="34" charset="0"/>
                          <a:ea typeface="Times New Roman" panose="02020603050405020304" pitchFamily="18" charset="0"/>
                          <a:cs typeface="Calibri" panose="020F0502020204030204" pitchFamily="34" charset="0"/>
                        </a:rPr>
                        <a:t>5.  For patients with rectal cancer undergoing neoadjuvant therapy </a:t>
                      </a:r>
                      <a:r>
                        <a:rPr lang="en-US" sz="1400" b="1" i="1" dirty="0">
                          <a:effectLst/>
                          <a:latin typeface="Calibri" panose="020F0502020204030204" pitchFamily="34" charset="0"/>
                          <a:ea typeface="Times New Roman" panose="02020603050405020304" pitchFamily="18" charset="0"/>
                          <a:cs typeface="Calibri" panose="020F0502020204030204" pitchFamily="34" charset="0"/>
                        </a:rPr>
                        <a:t>without</a:t>
                      </a:r>
                      <a:r>
                        <a:rPr lang="en-US" sz="1400" dirty="0">
                          <a:effectLst/>
                          <a:latin typeface="Calibri" panose="020F0502020204030204" pitchFamily="34" charset="0"/>
                          <a:ea typeface="Times New Roman" panose="02020603050405020304" pitchFamily="18" charset="0"/>
                          <a:cs typeface="Calibri" panose="020F0502020204030204" pitchFamily="34" charset="0"/>
                        </a:rPr>
                        <a:t> tumor factors that portend increased recurrence risk, (1) chemoradiation or (2) short-course RT are recommended.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30188" marR="0" indent="0">
                        <a:lnSpc>
                          <a:spcPct val="115000"/>
                        </a:lnSpc>
                        <a:spcBef>
                          <a:spcPts val="0"/>
                        </a:spcBef>
                        <a:spcAft>
                          <a:spcPts val="0"/>
                        </a:spcAft>
                      </a:pPr>
                      <a:r>
                        <a:rPr lang="en-US" sz="1400" b="1" u="none" strike="noStrike" dirty="0">
                          <a:effectLst/>
                          <a:latin typeface="Calibri" panose="020F0502020204030204" pitchFamily="34" charset="0"/>
                          <a:ea typeface="Times New Roman" panose="02020603050405020304" pitchFamily="18" charset="0"/>
                          <a:cs typeface="Calibri" panose="020F0502020204030204" pitchFamily="34" charset="0"/>
                        </a:rPr>
                        <a:t> </a:t>
                      </a:r>
                      <a:r>
                        <a:rPr lang="en-US" sz="14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400" dirty="0">
                          <a:effectLst/>
                          <a:latin typeface="Calibri" panose="020F0502020204030204" pitchFamily="34" charset="0"/>
                          <a:ea typeface="Times New Roman" panose="02020603050405020304" pitchFamily="18" charset="0"/>
                          <a:cs typeface="Calibri" panose="020F0502020204030204" pitchFamily="34" charset="0"/>
                        </a:rPr>
                        <a:t>: Risk factors for increased recurrence include: cT3 tumors ≤5 cm from the anal verge or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mrCRM</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&lt;2 mm</a:t>
                      </a:r>
                      <a:r>
                        <a:rPr lang="en-US" sz="1400" dirty="0">
                          <a:effectLst/>
                          <a:latin typeface="Calibri" panose="020F0502020204030204" pitchFamily="34" charset="0"/>
                          <a:ea typeface="Times New Roman" panose="02020603050405020304" pitchFamily="18" charset="0"/>
                          <a:cs typeface="Calibri" panose="020F0502020204030204" pitchFamily="34" charset="0"/>
                        </a:rPr>
                        <a:t>; cT4 tumor or cN2 disease, presence of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mrEMVI</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8992"/>
                  </a:ext>
                </a:extLst>
              </a:tr>
              <a:tr h="664969">
                <a:tc>
                  <a:txBody>
                    <a:bodyPr/>
                    <a:lstStyle/>
                    <a:p>
                      <a:pPr marL="230188" marR="0" lvl="0" indent="-230188">
                        <a:spcBef>
                          <a:spcPts val="0"/>
                        </a:spcBef>
                        <a:spcAft>
                          <a:spcPts val="1200"/>
                        </a:spcAft>
                        <a:buSzPts val="1100"/>
                        <a:buFont typeface="+mj-lt"/>
                        <a:buNone/>
                      </a:pPr>
                      <a:r>
                        <a:rPr lang="en-US" sz="1400" dirty="0">
                          <a:effectLst/>
                          <a:latin typeface="Calibri" panose="020F0502020204030204" pitchFamily="34" charset="0"/>
                          <a:ea typeface="Times New Roman" panose="02020603050405020304" pitchFamily="18" charset="0"/>
                          <a:cs typeface="Calibri" panose="020F0502020204030204" pitchFamily="34" charset="0"/>
                        </a:rPr>
                        <a:t>6.  For patients with rectal cancer undergoing neoadjuvant therapy </a:t>
                      </a:r>
                      <a:r>
                        <a:rPr lang="en-US" sz="1400" b="1" i="1" dirty="0">
                          <a:effectLst/>
                          <a:latin typeface="Calibri" panose="020F0502020204030204" pitchFamily="34" charset="0"/>
                          <a:ea typeface="Times New Roman" panose="02020603050405020304" pitchFamily="18" charset="0"/>
                          <a:cs typeface="Calibri" panose="020F0502020204030204" pitchFamily="34" charset="0"/>
                        </a:rPr>
                        <a:t>without</a:t>
                      </a:r>
                      <a:r>
                        <a:rPr lang="en-US" sz="1400" dirty="0">
                          <a:effectLst/>
                          <a:latin typeface="Calibri" panose="020F0502020204030204" pitchFamily="34" charset="0"/>
                          <a:ea typeface="Times New Roman" panose="02020603050405020304" pitchFamily="18" charset="0"/>
                          <a:cs typeface="Calibri" panose="020F0502020204030204" pitchFamily="34" charset="0"/>
                        </a:rPr>
                        <a:t> tumor factors that portend increased recurrence risk, addition of multiagent (FOLFOX or CAPOX) chemotherapy (1) before or after chemoradiation or (2) after short-course RT is conditionally recommended.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5000"/>
                        </a:lnSpc>
                        <a:spcBef>
                          <a:spcPts val="0"/>
                        </a:spcBef>
                        <a:spcAft>
                          <a:spcPts val="0"/>
                        </a:spcAft>
                      </a:pPr>
                      <a:r>
                        <a:rPr lang="en-US" sz="14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400" dirty="0">
                          <a:effectLst/>
                          <a:latin typeface="Calibri" panose="020F0502020204030204" pitchFamily="34" charset="0"/>
                          <a:ea typeface="Times New Roman" panose="02020603050405020304" pitchFamily="18" charset="0"/>
                          <a:cs typeface="Calibri" panose="020F0502020204030204" pitchFamily="34" charset="0"/>
                        </a:rPr>
                        <a:t>: Risk factors for increased recurrence include: cT3 tumors ≤5 cm from the anal verge or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mrCRM</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&lt;2 mm</a:t>
                      </a:r>
                      <a:r>
                        <a:rPr lang="en-US" sz="1400" dirty="0">
                          <a:effectLst/>
                          <a:latin typeface="Calibri" panose="020F0502020204030204" pitchFamily="34" charset="0"/>
                          <a:ea typeface="Times New Roman" panose="02020603050405020304" pitchFamily="18" charset="0"/>
                          <a:cs typeface="Calibri" panose="020F0502020204030204" pitchFamily="34" charset="0"/>
                        </a:rPr>
                        <a:t>; cT4 or cN2 disease, presence of </a:t>
                      </a:r>
                      <a:r>
                        <a:rPr lang="en-US" sz="1400" dirty="0" err="1">
                          <a:effectLst/>
                          <a:latin typeface="Calibri" panose="020F0502020204030204" pitchFamily="34" charset="0"/>
                          <a:ea typeface="Times New Roman" panose="02020603050405020304" pitchFamily="18" charset="0"/>
                          <a:cs typeface="Calibri" panose="020F0502020204030204" pitchFamily="34" charset="0"/>
                        </a:rPr>
                        <a:t>mrEMVI</a:t>
                      </a:r>
                      <a:r>
                        <a:rPr lang="en-US" sz="14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4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a:t>
                      </a: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269372"/>
                  </a:ext>
                </a:extLst>
              </a:tr>
            </a:tbl>
          </a:graphicData>
        </a:graphic>
      </p:graphicFrame>
    </p:spTree>
    <p:extLst>
      <p:ext uri="{BB962C8B-B14F-4D97-AF65-F5344CB8AC3E}">
        <p14:creationId xmlns:p14="http://schemas.microsoft.com/office/powerpoint/2010/main" val="165685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457200" y="23091"/>
            <a:ext cx="8229600" cy="1143000"/>
          </a:xfrm>
        </p:spPr>
        <p:txBody>
          <a:bodyPr/>
          <a:lstStyle/>
          <a:p>
            <a:r>
              <a:rPr lang="en-US" sz="2800" b="1" dirty="0">
                <a:solidFill>
                  <a:schemeClr val="tx2"/>
                </a:solidFill>
              </a:rPr>
              <a:t>KQ 2: What are appropriate neoadjuvant regimens for operable rectal cancer when neoadjuvant therapy is indicated? (</a:t>
            </a:r>
            <a:r>
              <a:rPr lang="en-US" sz="2800" b="1" dirty="0" err="1">
                <a:solidFill>
                  <a:schemeClr val="tx2"/>
                </a:solidFill>
              </a:rPr>
              <a:t>Con’t</a:t>
            </a:r>
            <a:r>
              <a:rPr lang="en-US" sz="2800" b="1" dirty="0">
                <a:solidFill>
                  <a:schemeClr val="tx2"/>
                </a:solidFill>
              </a:rPr>
              <a:t>)</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6A8F6E3E-CE69-4697-B11B-B61C6ACB760E}"/>
              </a:ext>
            </a:extLst>
          </p:cNvPr>
          <p:cNvGraphicFramePr>
            <a:graphicFrameLocks noGrp="1"/>
          </p:cNvGraphicFramePr>
          <p:nvPr>
            <p:extLst>
              <p:ext uri="{D42A27DB-BD31-4B8C-83A1-F6EECF244321}">
                <p14:modId xmlns:p14="http://schemas.microsoft.com/office/powerpoint/2010/main" val="3617500502"/>
              </p:ext>
            </p:extLst>
          </p:nvPr>
        </p:nvGraphicFramePr>
        <p:xfrm>
          <a:off x="419100" y="1453832"/>
          <a:ext cx="8305800" cy="4136644"/>
        </p:xfrm>
        <a:graphic>
          <a:graphicData uri="http://schemas.openxmlformats.org/drawingml/2006/table">
            <a:tbl>
              <a:tblPr firstRow="1" firstCol="1" bandRow="1"/>
              <a:tblGrid>
                <a:gridCol w="5638800">
                  <a:extLst>
                    <a:ext uri="{9D8B030D-6E8A-4147-A177-3AD203B41FA5}">
                      <a16:colId xmlns:a16="http://schemas.microsoft.com/office/drawing/2014/main" val="3382229439"/>
                    </a:ext>
                  </a:extLst>
                </a:gridCol>
                <a:gridCol w="1524000">
                  <a:extLst>
                    <a:ext uri="{9D8B030D-6E8A-4147-A177-3AD203B41FA5}">
                      <a16:colId xmlns:a16="http://schemas.microsoft.com/office/drawing/2014/main" val="2621827626"/>
                    </a:ext>
                  </a:extLst>
                </a:gridCol>
                <a:gridCol w="1143000">
                  <a:extLst>
                    <a:ext uri="{9D8B030D-6E8A-4147-A177-3AD203B41FA5}">
                      <a16:colId xmlns:a16="http://schemas.microsoft.com/office/drawing/2014/main" val="2643159202"/>
                    </a:ext>
                  </a:extLst>
                </a:gridCol>
              </a:tblGrid>
              <a:tr h="393173">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26370266"/>
                  </a:ext>
                </a:extLst>
              </a:tr>
              <a:tr h="891044">
                <a:tc>
                  <a:txBody>
                    <a:bodyPr/>
                    <a:lstStyle/>
                    <a:p>
                      <a:pPr marL="230188" marR="0" lvl="0" indent="-230188">
                        <a:spcBef>
                          <a:spcPts val="0"/>
                        </a:spcBef>
                        <a:spcAft>
                          <a:spcPts val="0"/>
                        </a:spcAft>
                        <a:buSzPts val="1100"/>
                        <a:buFont typeface="+mj-lt"/>
                        <a:buNone/>
                      </a:pPr>
                      <a:r>
                        <a:rPr lang="en-US" sz="1600" dirty="0">
                          <a:effectLst/>
                          <a:latin typeface="Calibri" panose="020F0502020204030204" pitchFamily="34" charset="0"/>
                          <a:ea typeface="Times New Roman" panose="02020603050405020304" pitchFamily="18" charset="0"/>
                          <a:cs typeface="Calibri" panose="020F0502020204030204" pitchFamily="34" charset="0"/>
                        </a:rPr>
                        <a:t>7.  For patients with rectal cancer undergoing neoadjuvant therapy </a:t>
                      </a:r>
                      <a:r>
                        <a:rPr lang="en-US" sz="1600" b="1" i="1" dirty="0">
                          <a:effectLst/>
                          <a:latin typeface="Calibri" panose="020F0502020204030204" pitchFamily="34" charset="0"/>
                          <a:ea typeface="Times New Roman" panose="02020603050405020304" pitchFamily="18" charset="0"/>
                          <a:cs typeface="Calibri" panose="020F0502020204030204" pitchFamily="34" charset="0"/>
                        </a:rPr>
                        <a:t>with</a:t>
                      </a:r>
                      <a:r>
                        <a:rPr lang="en-US" sz="1600" dirty="0">
                          <a:effectLst/>
                          <a:latin typeface="Calibri" panose="020F0502020204030204" pitchFamily="34" charset="0"/>
                          <a:ea typeface="Times New Roman" panose="02020603050405020304" pitchFamily="18" charset="0"/>
                          <a:cs typeface="Calibri" panose="020F0502020204030204" pitchFamily="34" charset="0"/>
                        </a:rPr>
                        <a:t> tumor factors that portend increased recurrence risk, addition of multiagent (FOLFOX or CAPOX) chemotherapy (1) before or after chemoradiation or (2) after short-course RT is conditionally recommended.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5000"/>
                        </a:lnSpc>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26060" marR="0">
                        <a:lnSpc>
                          <a:spcPct val="115000"/>
                        </a:lnSpc>
                        <a:spcBef>
                          <a:spcPts val="0"/>
                        </a:spcBef>
                        <a:spcAft>
                          <a:spcPts val="0"/>
                        </a:spcAft>
                      </a:pPr>
                      <a:r>
                        <a:rPr lang="en-US" sz="1600" u="sng" dirty="0">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600" dirty="0">
                          <a:effectLst/>
                          <a:latin typeface="Calibri" panose="020F0502020204030204" pitchFamily="34" charset="0"/>
                          <a:ea typeface="Times New Roman" panose="02020603050405020304" pitchFamily="18" charset="0"/>
                          <a:cs typeface="Calibri" panose="020F0502020204030204" pitchFamily="34" charset="0"/>
                        </a:rPr>
                        <a:t>: Risk factors for increased recurrence include: cT3 tumors ≤5 cm from the anal verge or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mrCRM</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&lt;2 mm</a:t>
                      </a:r>
                      <a:r>
                        <a:rPr lang="en-US" sz="1600" dirty="0">
                          <a:effectLst/>
                          <a:latin typeface="Calibri" panose="020F0502020204030204" pitchFamily="34" charset="0"/>
                          <a:ea typeface="Times New Roman" panose="02020603050405020304" pitchFamily="18" charset="0"/>
                          <a:cs typeface="Calibri" panose="020F0502020204030204" pitchFamily="34" charset="0"/>
                        </a:rPr>
                        <a:t>; cT4 or cN2 disease, presence of </a:t>
                      </a:r>
                      <a:r>
                        <a:rPr lang="en-US" sz="1600" dirty="0" err="1">
                          <a:effectLst/>
                          <a:latin typeface="Calibri" panose="020F0502020204030204" pitchFamily="34" charset="0"/>
                          <a:ea typeface="Times New Roman" panose="02020603050405020304" pitchFamily="18" charset="0"/>
                          <a:cs typeface="Calibri" panose="020F0502020204030204" pitchFamily="34" charset="0"/>
                        </a:rPr>
                        <a:t>mrEMVI</a:t>
                      </a:r>
                      <a:r>
                        <a:rPr lang="en-US" sz="16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Conditional</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8992"/>
                  </a:ext>
                </a:extLst>
              </a:tr>
              <a:tr h="664969">
                <a:tc>
                  <a:txBody>
                    <a:bodyPr/>
                    <a:lstStyle/>
                    <a:p>
                      <a:pPr marL="176213" marR="0" lvl="0" indent="-176213">
                        <a:lnSpc>
                          <a:spcPct val="115000"/>
                        </a:lnSpc>
                        <a:spcBef>
                          <a:spcPts val="0"/>
                        </a:spcBef>
                        <a:spcAft>
                          <a:spcPts val="0"/>
                        </a:spcAft>
                        <a:buSzPts val="1100"/>
                        <a:buFont typeface="+mj-lt"/>
                        <a:buNone/>
                      </a:pPr>
                      <a:r>
                        <a:rPr lang="en-US" sz="1600" dirty="0">
                          <a:effectLst/>
                          <a:latin typeface="Calibri" panose="020F0502020204030204" pitchFamily="34" charset="0"/>
                          <a:ea typeface="Times New Roman" panose="02020603050405020304" pitchFamily="18" charset="0"/>
                          <a:cs typeface="Calibri" panose="020F0502020204030204" pitchFamily="34" charset="0"/>
                        </a:rPr>
                        <a:t>8. For patients with rectal cancer receiving neoadjuvant chemotherapy as a component of a total neoadjuvant therapy strategy, 3-4 months of either FOLFOX or CAPOX (without additional agents, targeted therapy, or immunotherapy) is recommended.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269372"/>
                  </a:ext>
                </a:extLst>
              </a:tr>
            </a:tbl>
          </a:graphicData>
        </a:graphic>
      </p:graphicFrame>
    </p:spTree>
    <p:extLst>
      <p:ext uri="{BB962C8B-B14F-4D97-AF65-F5344CB8AC3E}">
        <p14:creationId xmlns:p14="http://schemas.microsoft.com/office/powerpoint/2010/main" val="3169695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49E8-0131-4668-9DC8-F976267ED59F}"/>
              </a:ext>
            </a:extLst>
          </p:cNvPr>
          <p:cNvSpPr>
            <a:spLocks noGrp="1"/>
          </p:cNvSpPr>
          <p:nvPr>
            <p:ph type="title"/>
          </p:nvPr>
        </p:nvSpPr>
        <p:spPr>
          <a:xfrm>
            <a:off x="457200" y="23091"/>
            <a:ext cx="8229600" cy="1143000"/>
          </a:xfrm>
        </p:spPr>
        <p:txBody>
          <a:bodyPr/>
          <a:lstStyle/>
          <a:p>
            <a:r>
              <a:rPr lang="en-US" sz="2800" b="1" dirty="0">
                <a:solidFill>
                  <a:schemeClr val="tx2"/>
                </a:solidFill>
              </a:rPr>
              <a:t>KQ 2: What are appropriate neoadjuvant regimens for operable rectal cancer when neoadjuvant therapy is indicated? (</a:t>
            </a:r>
            <a:r>
              <a:rPr lang="en-US" sz="2800" b="1" dirty="0" err="1">
                <a:solidFill>
                  <a:schemeClr val="tx2"/>
                </a:solidFill>
              </a:rPr>
              <a:t>Con’t</a:t>
            </a:r>
            <a:r>
              <a:rPr lang="en-US" sz="2800" b="1" dirty="0">
                <a:solidFill>
                  <a:schemeClr val="tx2"/>
                </a:solidFill>
              </a:rPr>
              <a:t>)</a:t>
            </a:r>
            <a:endParaRPr lang="en-US" sz="2800" dirty="0">
              <a:solidFill>
                <a:schemeClr val="tx2"/>
              </a:solidFill>
            </a:endParaRPr>
          </a:p>
        </p:txBody>
      </p:sp>
      <p:graphicFrame>
        <p:nvGraphicFramePr>
          <p:cNvPr id="4" name="Table 3">
            <a:extLst>
              <a:ext uri="{FF2B5EF4-FFF2-40B4-BE49-F238E27FC236}">
                <a16:creationId xmlns:a16="http://schemas.microsoft.com/office/drawing/2014/main" id="{6A8F6E3E-CE69-4697-B11B-B61C6ACB760E}"/>
              </a:ext>
            </a:extLst>
          </p:cNvPr>
          <p:cNvGraphicFramePr>
            <a:graphicFrameLocks noGrp="1"/>
          </p:cNvGraphicFramePr>
          <p:nvPr>
            <p:extLst>
              <p:ext uri="{D42A27DB-BD31-4B8C-83A1-F6EECF244321}">
                <p14:modId xmlns:p14="http://schemas.microsoft.com/office/powerpoint/2010/main" val="2033206889"/>
              </p:ext>
            </p:extLst>
          </p:nvPr>
        </p:nvGraphicFramePr>
        <p:xfrm>
          <a:off x="355600" y="1600200"/>
          <a:ext cx="8305800" cy="3929380"/>
        </p:xfrm>
        <a:graphic>
          <a:graphicData uri="http://schemas.openxmlformats.org/drawingml/2006/table">
            <a:tbl>
              <a:tblPr firstRow="1" firstCol="1" bandRow="1"/>
              <a:tblGrid>
                <a:gridCol w="5638800">
                  <a:extLst>
                    <a:ext uri="{9D8B030D-6E8A-4147-A177-3AD203B41FA5}">
                      <a16:colId xmlns:a16="http://schemas.microsoft.com/office/drawing/2014/main" val="3382229439"/>
                    </a:ext>
                  </a:extLst>
                </a:gridCol>
                <a:gridCol w="1524000">
                  <a:extLst>
                    <a:ext uri="{9D8B030D-6E8A-4147-A177-3AD203B41FA5}">
                      <a16:colId xmlns:a16="http://schemas.microsoft.com/office/drawing/2014/main" val="2621827626"/>
                    </a:ext>
                  </a:extLst>
                </a:gridCol>
                <a:gridCol w="1143000">
                  <a:extLst>
                    <a:ext uri="{9D8B030D-6E8A-4147-A177-3AD203B41FA5}">
                      <a16:colId xmlns:a16="http://schemas.microsoft.com/office/drawing/2014/main" val="2643159202"/>
                    </a:ext>
                  </a:extLst>
                </a:gridCol>
              </a:tblGrid>
              <a:tr h="393173">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KQ2 Recommendations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Strength of Recommendation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Quality of Evidence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26370266"/>
                  </a:ext>
                </a:extLst>
              </a:tr>
              <a:tr h="445522">
                <a:tc rowSpan="2">
                  <a:txBody>
                    <a:bodyPr/>
                    <a:lstStyle/>
                    <a:p>
                      <a:pPr marL="230188" marR="0" lvl="0" indent="-230188">
                        <a:lnSpc>
                          <a:spcPct val="115000"/>
                        </a:lnSpc>
                        <a:spcBef>
                          <a:spcPts val="0"/>
                        </a:spcBef>
                        <a:spcAft>
                          <a:spcPts val="0"/>
                        </a:spcAft>
                        <a:buSzPts val="1100"/>
                        <a:buFont typeface="+mj-lt"/>
                        <a:buNone/>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  For patients with rectal cancer undergoing neoadjuvant chemoradiation with no further neoadjuvant chemotherapy planned, an interval of </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6-11 weeks</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from the end of chemoradiation to surgery is recommended.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High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600" b="1" dirty="0">
                          <a:effectLst/>
                          <a:latin typeface="Calibri" panose="020F0502020204030204" pitchFamily="34" charset="0"/>
                          <a:ea typeface="Times New Roman" panose="02020603050405020304" pitchFamily="18" charset="0"/>
                          <a:cs typeface="Calibri" panose="020F0502020204030204" pitchFamily="34" charset="0"/>
                        </a:rPr>
                        <a:t>(≥6 weeks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8992"/>
                  </a:ext>
                </a:extLst>
              </a:tr>
              <a:tr h="445522">
                <a:tc vMerge="1">
                  <a:txBody>
                    <a:bodyPr/>
                    <a:lstStyle/>
                    <a:p>
                      <a:endParaRPr lang="en-US"/>
                    </a:p>
                  </a:txBody>
                  <a:tcPr/>
                </a:tc>
                <a:tc vMerge="1">
                  <a:txBody>
                    <a:bodyPr/>
                    <a:lstStyle/>
                    <a:p>
                      <a:endParaRPr lang="en-US"/>
                    </a:p>
                  </a:txBody>
                  <a:tcPr/>
                </a:tc>
                <a:tc>
                  <a:txBody>
                    <a:bodyPr/>
                    <a:lstStyle/>
                    <a:p>
                      <a:pPr algn="ctr"/>
                      <a:r>
                        <a:rPr lang="en-US" sz="1600" b="1" kern="1200" dirty="0">
                          <a:solidFill>
                            <a:schemeClr val="tx1"/>
                          </a:solidFill>
                          <a:effectLst/>
                          <a:latin typeface="+mn-lt"/>
                          <a:ea typeface="+mn-ea"/>
                          <a:cs typeface="+mn-cs"/>
                        </a:rPr>
                        <a:t>Moderate </a:t>
                      </a:r>
                    </a:p>
                    <a:p>
                      <a:pPr algn="ctr"/>
                      <a:r>
                        <a:rPr lang="en-US" sz="1600" b="1" kern="1200" dirty="0">
                          <a:solidFill>
                            <a:schemeClr val="tx1"/>
                          </a:solidFill>
                          <a:effectLst/>
                          <a:latin typeface="+mn-lt"/>
                          <a:ea typeface="+mn-ea"/>
                          <a:cs typeface="+mn-cs"/>
                        </a:rPr>
                        <a:t>(6-11 weeks)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1883061"/>
                  </a:ext>
                </a:extLst>
              </a:tr>
              <a:tr h="664969">
                <a:tc>
                  <a:txBody>
                    <a:bodyPr/>
                    <a:lstStyle/>
                    <a:p>
                      <a:pPr marL="230188" marR="0" lvl="0" indent="-230188">
                        <a:lnSpc>
                          <a:spcPct val="115000"/>
                        </a:lnSpc>
                        <a:spcBef>
                          <a:spcPts val="0"/>
                        </a:spcBef>
                        <a:spcAft>
                          <a:spcPts val="0"/>
                        </a:spcAft>
                        <a:buSzPts val="1100"/>
                        <a:buFont typeface="+mj-lt"/>
                        <a:buNone/>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 For patients with rectal cancer undergoing neoadjuvant short-course RT with no further neoadjuvant chemotherapy planned, an interval of either ≤3 days or 4-8 weeks from the end of RT to surgery is recommended.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5000"/>
                        </a:lnSpc>
                        <a:spcBef>
                          <a:spcPts val="0"/>
                        </a:spcBef>
                        <a:spcAft>
                          <a:spcPts val="0"/>
                        </a:spcAft>
                      </a:pP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226060" marR="0">
                        <a:lnSpc>
                          <a:spcPct val="115000"/>
                        </a:lnSpc>
                        <a:spcBef>
                          <a:spcPts val="0"/>
                        </a:spcBef>
                        <a:spcAft>
                          <a:spcPts val="0"/>
                        </a:spcAft>
                      </a:pPr>
                      <a:r>
                        <a:rPr lang="en-US" sz="16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Implementation remark</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 interval of 4-8 weeks is preferred for patients who may benefit from tumor downstaging before resection.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Strong</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Moderate</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3269372"/>
                  </a:ext>
                </a:extLst>
              </a:tr>
            </a:tbl>
          </a:graphicData>
        </a:graphic>
      </p:graphicFrame>
    </p:spTree>
    <p:extLst>
      <p:ext uri="{BB962C8B-B14F-4D97-AF65-F5344CB8AC3E}">
        <p14:creationId xmlns:p14="http://schemas.microsoft.com/office/powerpoint/2010/main" val="1850421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304800" y="76200"/>
            <a:ext cx="8763000" cy="1143000"/>
          </a:xfrm>
        </p:spPr>
        <p:txBody>
          <a:bodyPr/>
          <a:lstStyle/>
          <a:p>
            <a:r>
              <a:rPr lang="en-US" sz="3200" b="1" dirty="0">
                <a:solidFill>
                  <a:schemeClr val="tx2"/>
                </a:solidFill>
              </a:rPr>
              <a:t>KQ 3: What are the appropriate indications for consideration of a nonoperative (NOM) or LE approach after definitive/preoperative chemoradiation?</a:t>
            </a:r>
            <a:endParaRPr lang="en-US" sz="3200" dirty="0"/>
          </a:p>
        </p:txBody>
      </p:sp>
      <p:graphicFrame>
        <p:nvGraphicFramePr>
          <p:cNvPr id="3" name="Table 2">
            <a:extLst>
              <a:ext uri="{FF2B5EF4-FFF2-40B4-BE49-F238E27FC236}">
                <a16:creationId xmlns:a16="http://schemas.microsoft.com/office/drawing/2014/main" id="{5893229E-D72C-41A8-B144-65BF2040375F}"/>
              </a:ext>
            </a:extLst>
          </p:cNvPr>
          <p:cNvGraphicFramePr>
            <a:graphicFrameLocks noGrp="1"/>
          </p:cNvGraphicFramePr>
          <p:nvPr>
            <p:extLst>
              <p:ext uri="{D42A27DB-BD31-4B8C-83A1-F6EECF244321}">
                <p14:modId xmlns:p14="http://schemas.microsoft.com/office/powerpoint/2010/main" val="1280339126"/>
              </p:ext>
            </p:extLst>
          </p:nvPr>
        </p:nvGraphicFramePr>
        <p:xfrm>
          <a:off x="304800" y="2057400"/>
          <a:ext cx="8305800" cy="3855720"/>
        </p:xfrm>
        <a:graphic>
          <a:graphicData uri="http://schemas.openxmlformats.org/drawingml/2006/table">
            <a:tbl>
              <a:tblPr firstRow="1" firstCol="1" bandRow="1"/>
              <a:tblGrid>
                <a:gridCol w="5715000">
                  <a:extLst>
                    <a:ext uri="{9D8B030D-6E8A-4147-A177-3AD203B41FA5}">
                      <a16:colId xmlns:a16="http://schemas.microsoft.com/office/drawing/2014/main" val="3793840903"/>
                    </a:ext>
                  </a:extLst>
                </a:gridCol>
                <a:gridCol w="1447800">
                  <a:extLst>
                    <a:ext uri="{9D8B030D-6E8A-4147-A177-3AD203B41FA5}">
                      <a16:colId xmlns:a16="http://schemas.microsoft.com/office/drawing/2014/main" val="3696775022"/>
                    </a:ext>
                  </a:extLst>
                </a:gridCol>
                <a:gridCol w="1143000">
                  <a:extLst>
                    <a:ext uri="{9D8B030D-6E8A-4147-A177-3AD203B41FA5}">
                      <a16:colId xmlns:a16="http://schemas.microsoft.com/office/drawing/2014/main" val="755586128"/>
                    </a:ext>
                  </a:extLst>
                </a:gridCol>
              </a:tblGrid>
              <a:tr h="0">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KQ3 Recommendations</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Strength of Recommendation</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Quality of Evidence</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92896295"/>
                  </a:ext>
                </a:extLst>
              </a:tr>
              <a:tr h="79946">
                <a:tc>
                  <a:txBody>
                    <a:bodyPr/>
                    <a:lstStyle/>
                    <a:p>
                      <a:pPr marL="230188" marR="0" lvl="0" indent="-230188">
                        <a:lnSpc>
                          <a:spcPct val="100000"/>
                        </a:lnSpc>
                        <a:spcBef>
                          <a:spcPts val="0"/>
                        </a:spcBef>
                        <a:spcAft>
                          <a:spcPts val="0"/>
                        </a:spcAft>
                        <a:buFont typeface="+mj-lt"/>
                        <a:buNone/>
                      </a:pPr>
                      <a:r>
                        <a:rPr lang="en-US" sz="1500" dirty="0">
                          <a:solidFill>
                            <a:srgbClr val="000000"/>
                          </a:solidFill>
                          <a:effectLst/>
                          <a:latin typeface="+mn-lt"/>
                          <a:cs typeface="Calibri" panose="020F0502020204030204" pitchFamily="34" charset="0"/>
                        </a:rPr>
                        <a:t>1.  NOM is conditionally recommended after multidisciplinary discussion if a </a:t>
                      </a:r>
                      <a:r>
                        <a:rPr lang="en-US" sz="1500" dirty="0" err="1">
                          <a:solidFill>
                            <a:srgbClr val="000000"/>
                          </a:solidFill>
                          <a:effectLst/>
                          <a:latin typeface="+mn-lt"/>
                          <a:cs typeface="Calibri" panose="020F0502020204030204" pitchFamily="34" charset="0"/>
                        </a:rPr>
                        <a:t>cCR</a:t>
                      </a:r>
                      <a:r>
                        <a:rPr lang="en-US" sz="1500" dirty="0">
                          <a:solidFill>
                            <a:srgbClr val="000000"/>
                          </a:solidFill>
                          <a:effectLst/>
                          <a:latin typeface="+mn-lt"/>
                          <a:cs typeface="Calibri" panose="020F0502020204030204" pitchFamily="34" charset="0"/>
                        </a:rPr>
                        <a:t> is achieved after neoadjuvant treatment in patients with rectal cancer who:</a:t>
                      </a:r>
                      <a:endParaRPr lang="en-US" sz="1500" dirty="0">
                        <a:effectLst/>
                        <a:latin typeface="+mn-lt"/>
                        <a:cs typeface="Times New Roman" panose="02020603050405020304" pitchFamily="18" charset="0"/>
                      </a:endParaRPr>
                    </a:p>
                    <a:p>
                      <a:pPr marL="628650" marR="0" lvl="1" indent="-285750">
                        <a:lnSpc>
                          <a:spcPct val="100000"/>
                        </a:lnSpc>
                        <a:spcBef>
                          <a:spcPts val="0"/>
                        </a:spcBef>
                        <a:spcAft>
                          <a:spcPts val="0"/>
                        </a:spcAft>
                        <a:buFont typeface="+mj-lt"/>
                        <a:buAutoNum type="alphaLcPeriod"/>
                      </a:pPr>
                      <a:r>
                        <a:rPr lang="en-US" sz="1500" dirty="0">
                          <a:solidFill>
                            <a:srgbClr val="000000"/>
                          </a:solidFill>
                          <a:effectLst/>
                          <a:latin typeface="+mn-lt"/>
                          <a:ea typeface="Times New Roman" panose="02020603050405020304" pitchFamily="18" charset="0"/>
                          <a:cs typeface="Calibri" panose="020F0502020204030204" pitchFamily="34" charset="0"/>
                        </a:rPr>
                        <a:t>would have a permanent colostomy or inadequate bowel continence </a:t>
                      </a:r>
                      <a:r>
                        <a:rPr lang="en-US" sz="1500" dirty="0">
                          <a:solidFill>
                            <a:srgbClr val="000000"/>
                          </a:solidFill>
                          <a:effectLst/>
                          <a:latin typeface="+mn-lt"/>
                          <a:cs typeface="Calibri" panose="020F0502020204030204" pitchFamily="34" charset="0"/>
                        </a:rPr>
                        <a:t>after</a:t>
                      </a:r>
                      <a:r>
                        <a:rPr lang="en-US" sz="1500" dirty="0">
                          <a:solidFill>
                            <a:srgbClr val="000000"/>
                          </a:solidFill>
                          <a:effectLst/>
                          <a:latin typeface="+mn-lt"/>
                          <a:ea typeface="Times New Roman" panose="02020603050405020304" pitchFamily="18" charset="0"/>
                          <a:cs typeface="Calibri" panose="020F0502020204030204" pitchFamily="34" charset="0"/>
                        </a:rPr>
                        <a:t> TME AND</a:t>
                      </a:r>
                      <a:endParaRPr lang="en-US" sz="1500" dirty="0">
                        <a:effectLst/>
                        <a:latin typeface="+mn-lt"/>
                        <a:ea typeface="Times New Roman" panose="02020603050405020304" pitchFamily="18" charset="0"/>
                        <a:cs typeface="Calibri" panose="020F0502020204030204" pitchFamily="34" charset="0"/>
                      </a:endParaRPr>
                    </a:p>
                    <a:p>
                      <a:pPr marL="628650" marR="0" lvl="1" indent="-285750">
                        <a:lnSpc>
                          <a:spcPct val="100000"/>
                        </a:lnSpc>
                        <a:spcBef>
                          <a:spcPts val="0"/>
                        </a:spcBef>
                        <a:spcAft>
                          <a:spcPts val="0"/>
                        </a:spcAft>
                        <a:buFont typeface="+mj-lt"/>
                        <a:buAutoNum type="alphaLcPeriod"/>
                      </a:pPr>
                      <a:r>
                        <a:rPr lang="en-US" sz="1500" dirty="0">
                          <a:solidFill>
                            <a:srgbClr val="000000"/>
                          </a:solidFill>
                          <a:effectLst/>
                          <a:latin typeface="+mn-lt"/>
                          <a:ea typeface="Times New Roman" panose="02020603050405020304" pitchFamily="18" charset="0"/>
                          <a:cs typeface="Calibri" panose="020F0502020204030204" pitchFamily="34" charset="0"/>
                        </a:rPr>
                        <a:t>decline TME AND</a:t>
                      </a:r>
                      <a:endParaRPr lang="en-US" sz="1500" dirty="0">
                        <a:effectLst/>
                        <a:latin typeface="+mn-lt"/>
                        <a:ea typeface="Times New Roman" panose="02020603050405020304" pitchFamily="18" charset="0"/>
                        <a:cs typeface="Calibri" panose="020F0502020204030204" pitchFamily="34" charset="0"/>
                      </a:endParaRPr>
                    </a:p>
                    <a:p>
                      <a:pPr marL="628650" marR="0" lvl="1" indent="-285750">
                        <a:lnSpc>
                          <a:spcPct val="100000"/>
                        </a:lnSpc>
                        <a:spcBef>
                          <a:spcPts val="0"/>
                        </a:spcBef>
                        <a:spcAft>
                          <a:spcPts val="0"/>
                        </a:spcAft>
                        <a:buFont typeface="+mj-lt"/>
                        <a:buAutoNum type="alphaLcPeriod"/>
                      </a:pPr>
                      <a:r>
                        <a:rPr lang="en-US" sz="1500" dirty="0">
                          <a:solidFill>
                            <a:srgbClr val="000000"/>
                          </a:solidFill>
                          <a:effectLst/>
                          <a:latin typeface="+mn-lt"/>
                          <a:ea typeface="Times New Roman" panose="02020603050405020304" pitchFamily="18" charset="0"/>
                          <a:cs typeface="Calibri" panose="020F0502020204030204" pitchFamily="34" charset="0"/>
                        </a:rPr>
                        <a:t>agree to close follow-up by a multidisciplinary team.</a:t>
                      </a:r>
                      <a:endParaRPr lang="en-US" sz="1500" dirty="0">
                        <a:effectLst/>
                        <a:latin typeface="+mn-lt"/>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b="1" dirty="0">
                          <a:solidFill>
                            <a:srgbClr val="000000"/>
                          </a:solidFill>
                          <a:effectLst/>
                          <a:latin typeface="+mn-lt"/>
                          <a:ea typeface="Times New Roman" panose="02020603050405020304" pitchFamily="18" charset="0"/>
                          <a:cs typeface="Calibri" panose="020F0502020204030204" pitchFamily="34" charset="0"/>
                        </a:rPr>
                        <a:t>Conditional</a:t>
                      </a:r>
                      <a:endParaRPr lang="en-US" sz="15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b="1" dirty="0">
                          <a:solidFill>
                            <a:srgbClr val="000000"/>
                          </a:solidFill>
                          <a:effectLst/>
                          <a:latin typeface="+mn-lt"/>
                          <a:ea typeface="Times New Roman" panose="02020603050405020304" pitchFamily="18" charset="0"/>
                          <a:cs typeface="Calibri" panose="020F0502020204030204" pitchFamily="34" charset="0"/>
                        </a:rPr>
                        <a:t>Moderate</a:t>
                      </a:r>
                      <a:endParaRPr lang="en-US" sz="15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0391321"/>
                  </a:ext>
                </a:extLst>
              </a:tr>
              <a:tr h="0">
                <a:tc>
                  <a:txBody>
                    <a:bodyPr/>
                    <a:lstStyle/>
                    <a:p>
                      <a:pPr marL="230188" marR="0" indent="-230188">
                        <a:lnSpc>
                          <a:spcPct val="100000"/>
                        </a:lnSpc>
                        <a:spcBef>
                          <a:spcPts val="0"/>
                        </a:spcBef>
                        <a:spcAft>
                          <a:spcPts val="0"/>
                        </a:spcAft>
                      </a:pPr>
                      <a:r>
                        <a:rPr lang="en-US" sz="1500" dirty="0">
                          <a:solidFill>
                            <a:srgbClr val="000000"/>
                          </a:solidFill>
                          <a:effectLst/>
                          <a:latin typeface="+mn-lt"/>
                          <a:cs typeface="Calibri" panose="020F0502020204030204" pitchFamily="34" charset="0"/>
                        </a:rPr>
                        <a:t>2.  Organ preservation through neoadjuvant chemoradiation followed by LE is conditionally recommended after multidisciplinary discussion for patients with cT2 N0 rectal cancer who: </a:t>
                      </a:r>
                      <a:endParaRPr lang="en-US" sz="1500" dirty="0">
                        <a:effectLst/>
                        <a:latin typeface="+mn-lt"/>
                      </a:endParaRPr>
                    </a:p>
                    <a:p>
                      <a:pPr marL="628650" marR="0" lvl="0" indent="-276225">
                        <a:lnSpc>
                          <a:spcPct val="100000"/>
                        </a:lnSpc>
                        <a:spcBef>
                          <a:spcPts val="0"/>
                        </a:spcBef>
                        <a:spcAft>
                          <a:spcPts val="0"/>
                        </a:spcAft>
                        <a:buFont typeface="+mj-lt"/>
                        <a:buAutoNum type="alphaLcPeriod"/>
                      </a:pPr>
                      <a:r>
                        <a:rPr lang="en-US" sz="1500" dirty="0">
                          <a:solidFill>
                            <a:srgbClr val="000000"/>
                          </a:solidFill>
                          <a:effectLst/>
                          <a:latin typeface="+mn-lt"/>
                          <a:ea typeface="Times New Roman" panose="02020603050405020304" pitchFamily="18" charset="0"/>
                          <a:cs typeface="Calibri" panose="020F0502020204030204" pitchFamily="34" charset="0"/>
                        </a:rPr>
                        <a:t>would have a permanent colostomy or inadequate bowel continence </a:t>
                      </a:r>
                      <a:r>
                        <a:rPr lang="en-US" sz="1500" dirty="0">
                          <a:solidFill>
                            <a:srgbClr val="000000"/>
                          </a:solidFill>
                          <a:effectLst/>
                          <a:latin typeface="+mn-lt"/>
                          <a:cs typeface="Calibri" panose="020F0502020204030204" pitchFamily="34" charset="0"/>
                        </a:rPr>
                        <a:t>after</a:t>
                      </a:r>
                      <a:r>
                        <a:rPr lang="en-US" sz="1500" dirty="0">
                          <a:solidFill>
                            <a:srgbClr val="000000"/>
                          </a:solidFill>
                          <a:effectLst/>
                          <a:latin typeface="+mn-lt"/>
                          <a:ea typeface="Times New Roman" panose="02020603050405020304" pitchFamily="18" charset="0"/>
                          <a:cs typeface="Calibri" panose="020F0502020204030204" pitchFamily="34" charset="0"/>
                        </a:rPr>
                        <a:t> TME AND</a:t>
                      </a:r>
                      <a:endParaRPr lang="en-US" sz="1500" dirty="0">
                        <a:effectLst/>
                        <a:latin typeface="+mn-lt"/>
                        <a:ea typeface="Times New Roman" panose="02020603050405020304" pitchFamily="18" charset="0"/>
                        <a:cs typeface="Calibri" panose="020F0502020204030204" pitchFamily="34" charset="0"/>
                      </a:endParaRPr>
                    </a:p>
                    <a:p>
                      <a:pPr marL="628650" marR="0" lvl="0" indent="-276225">
                        <a:lnSpc>
                          <a:spcPct val="100000"/>
                        </a:lnSpc>
                        <a:spcBef>
                          <a:spcPts val="0"/>
                        </a:spcBef>
                        <a:spcAft>
                          <a:spcPts val="0"/>
                        </a:spcAft>
                        <a:buFont typeface="+mj-lt"/>
                        <a:buAutoNum type="alphaLcPeriod"/>
                      </a:pPr>
                      <a:r>
                        <a:rPr lang="en-US" sz="1500" dirty="0">
                          <a:solidFill>
                            <a:srgbClr val="000000"/>
                          </a:solidFill>
                          <a:effectLst/>
                          <a:latin typeface="+mn-lt"/>
                          <a:ea typeface="Times New Roman" panose="02020603050405020304" pitchFamily="18" charset="0"/>
                          <a:cs typeface="Calibri" panose="020F0502020204030204" pitchFamily="34" charset="0"/>
                        </a:rPr>
                        <a:t>decline TME AND</a:t>
                      </a:r>
                      <a:endParaRPr lang="en-US" sz="1500" dirty="0">
                        <a:effectLst/>
                        <a:latin typeface="+mn-lt"/>
                        <a:ea typeface="Times New Roman" panose="02020603050405020304" pitchFamily="18" charset="0"/>
                        <a:cs typeface="Calibri" panose="020F0502020204030204" pitchFamily="34" charset="0"/>
                      </a:endParaRPr>
                    </a:p>
                    <a:p>
                      <a:pPr marL="628650" marR="0" lvl="0" indent="-276225">
                        <a:lnSpc>
                          <a:spcPct val="100000"/>
                        </a:lnSpc>
                        <a:spcBef>
                          <a:spcPts val="0"/>
                        </a:spcBef>
                        <a:spcAft>
                          <a:spcPts val="0"/>
                        </a:spcAft>
                        <a:buFont typeface="+mj-lt"/>
                        <a:buAutoNum type="alphaLcPeriod"/>
                      </a:pPr>
                      <a:r>
                        <a:rPr lang="en-US" sz="1500" dirty="0">
                          <a:solidFill>
                            <a:srgbClr val="000000"/>
                          </a:solidFill>
                          <a:effectLst/>
                          <a:latin typeface="+mn-lt"/>
                          <a:ea typeface="Times New Roman" panose="02020603050405020304" pitchFamily="18" charset="0"/>
                          <a:cs typeface="Calibri" panose="020F0502020204030204" pitchFamily="34" charset="0"/>
                        </a:rPr>
                        <a:t>are found to have ≤ypT1 disease and R0 margins upon LE AND</a:t>
                      </a:r>
                      <a:endParaRPr lang="en-US" sz="1500" dirty="0">
                        <a:effectLst/>
                        <a:latin typeface="+mn-lt"/>
                        <a:ea typeface="Times New Roman" panose="02020603050405020304" pitchFamily="18" charset="0"/>
                        <a:cs typeface="Calibri" panose="020F0502020204030204" pitchFamily="34" charset="0"/>
                      </a:endParaRPr>
                    </a:p>
                    <a:p>
                      <a:pPr marL="628650" marR="0" lvl="0" indent="-276225">
                        <a:lnSpc>
                          <a:spcPct val="100000"/>
                        </a:lnSpc>
                        <a:spcBef>
                          <a:spcPts val="0"/>
                        </a:spcBef>
                        <a:spcAft>
                          <a:spcPts val="0"/>
                        </a:spcAft>
                        <a:buFont typeface="+mj-lt"/>
                        <a:buAutoNum type="alphaLcPeriod"/>
                      </a:pPr>
                      <a:r>
                        <a:rPr lang="en-US" sz="1500" dirty="0">
                          <a:solidFill>
                            <a:srgbClr val="000000"/>
                          </a:solidFill>
                          <a:effectLst/>
                          <a:latin typeface="+mn-lt"/>
                          <a:ea typeface="Times New Roman" panose="02020603050405020304" pitchFamily="18" charset="0"/>
                          <a:cs typeface="Calibri" panose="020F0502020204030204" pitchFamily="34" charset="0"/>
                        </a:rPr>
                        <a:t>agree to close follow-up by a multidisciplinary team.</a:t>
                      </a:r>
                      <a:endParaRPr lang="en-US" sz="1500" dirty="0">
                        <a:effectLst/>
                        <a:latin typeface="+mn-lt"/>
                        <a:ea typeface="Times New Roman" panose="02020603050405020304" pitchFamily="18" charset="0"/>
                        <a:cs typeface="Calibri" panose="020F0502020204030204" pitchFamily="34"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500" b="1" dirty="0">
                          <a:solidFill>
                            <a:srgbClr val="000000"/>
                          </a:solidFill>
                          <a:effectLst/>
                          <a:latin typeface="+mn-lt"/>
                          <a:ea typeface="Times New Roman" panose="02020603050405020304" pitchFamily="18" charset="0"/>
                          <a:cs typeface="Calibri" panose="020F0502020204030204" pitchFamily="34" charset="0"/>
                        </a:rPr>
                        <a:t>Conditional</a:t>
                      </a:r>
                      <a:endParaRPr lang="en-US" sz="15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US" sz="1500" dirty="0">
                          <a:solidFill>
                            <a:srgbClr val="000000"/>
                          </a:solidFill>
                          <a:effectLst/>
                          <a:latin typeface="+mn-lt"/>
                          <a:cs typeface="Calibri" panose="020F0502020204030204" pitchFamily="34" charset="0"/>
                        </a:rPr>
                        <a:t> </a:t>
                      </a:r>
                      <a:endParaRPr lang="en-US" sz="1500" dirty="0">
                        <a:effectLst/>
                        <a:latin typeface="+mn-lt"/>
                      </a:endParaRPr>
                    </a:p>
                    <a:p>
                      <a:pPr algn="ctr">
                        <a:lnSpc>
                          <a:spcPct val="100000"/>
                        </a:lnSpc>
                      </a:pPr>
                      <a:r>
                        <a:rPr lang="en-US" sz="1500" b="1" dirty="0">
                          <a:solidFill>
                            <a:srgbClr val="000000"/>
                          </a:solidFill>
                          <a:effectLst/>
                          <a:latin typeface="+mn-lt"/>
                          <a:cs typeface="Calibri" panose="020F0502020204030204" pitchFamily="34" charset="0"/>
                        </a:rPr>
                        <a:t>Moderate</a:t>
                      </a:r>
                      <a:endParaRPr lang="en-US" sz="15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963776"/>
                  </a:ext>
                </a:extLst>
              </a:tr>
            </a:tbl>
          </a:graphicData>
        </a:graphic>
      </p:graphicFrame>
    </p:spTree>
    <p:extLst>
      <p:ext uri="{BB962C8B-B14F-4D97-AF65-F5344CB8AC3E}">
        <p14:creationId xmlns:p14="http://schemas.microsoft.com/office/powerpoint/2010/main" val="70223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228600" y="76200"/>
            <a:ext cx="8763000" cy="1143000"/>
          </a:xfrm>
        </p:spPr>
        <p:txBody>
          <a:bodyPr/>
          <a:lstStyle/>
          <a:p>
            <a:r>
              <a:rPr lang="en-US" sz="2800" b="1" dirty="0">
                <a:solidFill>
                  <a:schemeClr val="tx2"/>
                </a:solidFill>
              </a:rPr>
              <a:t>KQ 3: What are the appropriate indications for consideration of a nonoperative (NOM) or LE approach after definitive/preoperative chemoradiation? (</a:t>
            </a:r>
            <a:r>
              <a:rPr lang="en-US" sz="2800" b="1" dirty="0" err="1">
                <a:solidFill>
                  <a:schemeClr val="tx2"/>
                </a:solidFill>
              </a:rPr>
              <a:t>Con’t</a:t>
            </a:r>
            <a:r>
              <a:rPr lang="en-US" sz="2800" b="1" dirty="0">
                <a:solidFill>
                  <a:schemeClr val="tx2"/>
                </a:solidFill>
              </a:rPr>
              <a:t>)</a:t>
            </a:r>
            <a:endParaRPr lang="en-US" sz="2800" dirty="0"/>
          </a:p>
        </p:txBody>
      </p:sp>
      <p:graphicFrame>
        <p:nvGraphicFramePr>
          <p:cNvPr id="3" name="Table 2">
            <a:extLst>
              <a:ext uri="{FF2B5EF4-FFF2-40B4-BE49-F238E27FC236}">
                <a16:creationId xmlns:a16="http://schemas.microsoft.com/office/drawing/2014/main" id="{5893229E-D72C-41A8-B144-65BF2040375F}"/>
              </a:ext>
            </a:extLst>
          </p:cNvPr>
          <p:cNvGraphicFramePr>
            <a:graphicFrameLocks noGrp="1"/>
          </p:cNvGraphicFramePr>
          <p:nvPr>
            <p:extLst>
              <p:ext uri="{D42A27DB-BD31-4B8C-83A1-F6EECF244321}">
                <p14:modId xmlns:p14="http://schemas.microsoft.com/office/powerpoint/2010/main" val="47752718"/>
              </p:ext>
            </p:extLst>
          </p:nvPr>
        </p:nvGraphicFramePr>
        <p:xfrm>
          <a:off x="381000" y="1828800"/>
          <a:ext cx="8229600" cy="2621280"/>
        </p:xfrm>
        <a:graphic>
          <a:graphicData uri="http://schemas.openxmlformats.org/drawingml/2006/table">
            <a:tbl>
              <a:tblPr firstRow="1" firstCol="1" bandRow="1"/>
              <a:tblGrid>
                <a:gridCol w="5306908">
                  <a:extLst>
                    <a:ext uri="{9D8B030D-6E8A-4147-A177-3AD203B41FA5}">
                      <a16:colId xmlns:a16="http://schemas.microsoft.com/office/drawing/2014/main" val="3793840903"/>
                    </a:ext>
                  </a:extLst>
                </a:gridCol>
                <a:gridCol w="1489554">
                  <a:extLst>
                    <a:ext uri="{9D8B030D-6E8A-4147-A177-3AD203B41FA5}">
                      <a16:colId xmlns:a16="http://schemas.microsoft.com/office/drawing/2014/main" val="3696775022"/>
                    </a:ext>
                  </a:extLst>
                </a:gridCol>
                <a:gridCol w="1433138">
                  <a:extLst>
                    <a:ext uri="{9D8B030D-6E8A-4147-A177-3AD203B41FA5}">
                      <a16:colId xmlns:a16="http://schemas.microsoft.com/office/drawing/2014/main" val="755586128"/>
                    </a:ext>
                  </a:extLst>
                </a:gridCol>
              </a:tblGrid>
              <a:tr h="0">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KQ3 Recommendations</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Strength of Recommendation</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Quality of Evidence</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92896295"/>
                  </a:ext>
                </a:extLst>
              </a:tr>
              <a:tr h="79946">
                <a:tc>
                  <a:txBody>
                    <a:bodyPr/>
                    <a:lstStyle/>
                    <a:p>
                      <a:pPr marL="230188" marR="0" lvl="0" indent="-230188">
                        <a:lnSpc>
                          <a:spcPct val="100000"/>
                        </a:lnSpc>
                        <a:spcBef>
                          <a:spcPts val="0"/>
                        </a:spcBef>
                        <a:spcAft>
                          <a:spcPts val="0"/>
                        </a:spcAft>
                        <a:buClr>
                          <a:srgbClr val="000000"/>
                        </a:buClr>
                        <a:buFont typeface="+mj-lt"/>
                        <a:buAutoNum type="arabicPeriod" startAt="3"/>
                      </a:pPr>
                      <a:r>
                        <a:rPr lang="en-US" sz="1800" dirty="0">
                          <a:solidFill>
                            <a:srgbClr val="000000"/>
                          </a:solidFill>
                          <a:effectLst/>
                          <a:latin typeface="+mn-lt"/>
                          <a:ea typeface="Times New Roman" panose="02020603050405020304" pitchFamily="18" charset="0"/>
                          <a:cs typeface="Calibri" panose="020F0502020204030204" pitchFamily="34" charset="0"/>
                        </a:rPr>
                        <a:t>For patients with rectal cancer considering NOM or LE </a:t>
                      </a:r>
                      <a:r>
                        <a:rPr lang="en-US" sz="1800" dirty="0">
                          <a:solidFill>
                            <a:srgbClr val="000000"/>
                          </a:solidFill>
                          <a:effectLst/>
                          <a:latin typeface="+mn-lt"/>
                          <a:cs typeface="Calibri" panose="020F0502020204030204" pitchFamily="34" charset="0"/>
                        </a:rPr>
                        <a:t>after</a:t>
                      </a:r>
                      <a:r>
                        <a:rPr lang="en-US" sz="1800" dirty="0">
                          <a:solidFill>
                            <a:srgbClr val="000000"/>
                          </a:solidFill>
                          <a:effectLst/>
                          <a:latin typeface="+mn-lt"/>
                          <a:ea typeface="Times New Roman" panose="02020603050405020304" pitchFamily="18" charset="0"/>
                          <a:cs typeface="Calibri" panose="020F0502020204030204" pitchFamily="34" charset="0"/>
                        </a:rPr>
                        <a:t> RT, conventional fractionation from 5000-5400 </a:t>
                      </a:r>
                      <a:r>
                        <a:rPr lang="en-US" sz="1800" dirty="0" err="1">
                          <a:solidFill>
                            <a:srgbClr val="000000"/>
                          </a:solidFill>
                          <a:effectLst/>
                          <a:latin typeface="+mn-lt"/>
                          <a:ea typeface="Times New Roman" panose="02020603050405020304" pitchFamily="18" charset="0"/>
                          <a:cs typeface="Calibri" panose="020F0502020204030204" pitchFamily="34" charset="0"/>
                        </a:rPr>
                        <a:t>cGy</a:t>
                      </a:r>
                      <a:r>
                        <a:rPr lang="en-US" sz="1800" dirty="0">
                          <a:solidFill>
                            <a:srgbClr val="000000"/>
                          </a:solidFill>
                          <a:effectLst/>
                          <a:latin typeface="+mn-lt"/>
                          <a:ea typeface="Times New Roman" panose="02020603050405020304" pitchFamily="18" charset="0"/>
                          <a:cs typeface="Calibri" panose="020F0502020204030204" pitchFamily="34" charset="0"/>
                        </a:rPr>
                        <a:t> in 25-30 fractions with concurrent chemotherapy is recommended.</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1" dirty="0">
                          <a:solidFill>
                            <a:srgbClr val="000000"/>
                          </a:solidFill>
                          <a:effectLst/>
                          <a:latin typeface="+mn-lt"/>
                          <a:ea typeface="Times New Roman" panose="02020603050405020304" pitchFamily="18" charset="0"/>
                          <a:cs typeface="Calibri" panose="020F0502020204030204" pitchFamily="34" charset="0"/>
                        </a:rPr>
                        <a:t>Strong</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US" sz="1800" b="1" dirty="0">
                          <a:solidFill>
                            <a:srgbClr val="000000"/>
                          </a:solidFill>
                          <a:effectLst/>
                          <a:latin typeface="+mn-lt"/>
                          <a:cs typeface="Calibri" panose="020F0502020204030204" pitchFamily="34" charset="0"/>
                        </a:rPr>
                        <a:t>Moderate</a:t>
                      </a:r>
                      <a:endParaRPr lang="en-US" sz="18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0391321"/>
                  </a:ext>
                </a:extLst>
              </a:tr>
              <a:tr h="0">
                <a:tc>
                  <a:txBody>
                    <a:bodyPr/>
                    <a:lstStyle/>
                    <a:p>
                      <a:pPr marL="230188" marR="0" lvl="0" indent="-230188">
                        <a:lnSpc>
                          <a:spcPct val="100000"/>
                        </a:lnSpc>
                        <a:spcBef>
                          <a:spcPts val="0"/>
                        </a:spcBef>
                        <a:spcAft>
                          <a:spcPts val="0"/>
                        </a:spcAft>
                        <a:buClr>
                          <a:srgbClr val="000000"/>
                        </a:buClr>
                        <a:buFont typeface="+mj-lt"/>
                        <a:buNone/>
                      </a:pPr>
                      <a:r>
                        <a:rPr lang="en-US" sz="1800" dirty="0">
                          <a:solidFill>
                            <a:srgbClr val="000000"/>
                          </a:solidFill>
                          <a:effectLst/>
                          <a:latin typeface="+mn-lt"/>
                          <a:ea typeface="Times New Roman" panose="02020603050405020304" pitchFamily="18" charset="0"/>
                          <a:cs typeface="Calibri" panose="020F0502020204030204" pitchFamily="34" charset="0"/>
                        </a:rPr>
                        <a:t>4.  For patients with rectal cancer considering NOM, concurrent chemoradiation with or without induction or consolidation chemotherapy is conditionally recommended.</a:t>
                      </a:r>
                      <a:endParaRPr lang="en-US" sz="18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800" b="1">
                          <a:solidFill>
                            <a:srgbClr val="000000"/>
                          </a:solidFill>
                          <a:effectLst/>
                          <a:latin typeface="+mn-lt"/>
                          <a:ea typeface="Times New Roman" panose="02020603050405020304" pitchFamily="18" charset="0"/>
                          <a:cs typeface="Calibri" panose="020F0502020204030204" pitchFamily="34" charset="0"/>
                        </a:rPr>
                        <a:t>Conditional </a:t>
                      </a:r>
                      <a:endParaRPr lang="en-US" sz="180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pPr>
                      <a:r>
                        <a:rPr lang="en-US" sz="1800" b="1" dirty="0">
                          <a:solidFill>
                            <a:srgbClr val="000000"/>
                          </a:solidFill>
                          <a:effectLst/>
                          <a:latin typeface="+mn-lt"/>
                          <a:cs typeface="Calibri" panose="020F0502020204030204" pitchFamily="34" charset="0"/>
                        </a:rPr>
                        <a:t>Moderate </a:t>
                      </a:r>
                      <a:endParaRPr lang="en-US" sz="18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963776"/>
                  </a:ext>
                </a:extLst>
              </a:tr>
            </a:tbl>
          </a:graphicData>
        </a:graphic>
      </p:graphicFrame>
    </p:spTree>
    <p:extLst>
      <p:ext uri="{BB962C8B-B14F-4D97-AF65-F5344CB8AC3E}">
        <p14:creationId xmlns:p14="http://schemas.microsoft.com/office/powerpoint/2010/main" val="661597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2507-F5A3-401A-80F5-E4B18F61B548}"/>
              </a:ext>
            </a:extLst>
          </p:cNvPr>
          <p:cNvSpPr>
            <a:spLocks noGrp="1"/>
          </p:cNvSpPr>
          <p:nvPr>
            <p:ph type="title"/>
          </p:nvPr>
        </p:nvSpPr>
        <p:spPr>
          <a:xfrm>
            <a:off x="228600" y="76200"/>
            <a:ext cx="8763000" cy="1143000"/>
          </a:xfrm>
        </p:spPr>
        <p:txBody>
          <a:bodyPr/>
          <a:lstStyle/>
          <a:p>
            <a:r>
              <a:rPr lang="en-US" sz="2800" b="1" dirty="0">
                <a:solidFill>
                  <a:schemeClr val="tx2"/>
                </a:solidFill>
              </a:rPr>
              <a:t>KQ 3: What are the appropriate indications for consideration of a nonoperative (NOM) or LE approach after definitive/preoperative chemoradiation? (</a:t>
            </a:r>
            <a:r>
              <a:rPr lang="en-US" sz="2800" b="1" dirty="0" err="1">
                <a:solidFill>
                  <a:schemeClr val="tx2"/>
                </a:solidFill>
              </a:rPr>
              <a:t>Con’t</a:t>
            </a:r>
            <a:r>
              <a:rPr lang="en-US" sz="2800" b="1" dirty="0">
                <a:solidFill>
                  <a:schemeClr val="tx2"/>
                </a:solidFill>
              </a:rPr>
              <a:t>)</a:t>
            </a:r>
            <a:endParaRPr lang="en-US" sz="2800" dirty="0"/>
          </a:p>
        </p:txBody>
      </p:sp>
      <p:graphicFrame>
        <p:nvGraphicFramePr>
          <p:cNvPr id="3" name="Table 2">
            <a:extLst>
              <a:ext uri="{FF2B5EF4-FFF2-40B4-BE49-F238E27FC236}">
                <a16:creationId xmlns:a16="http://schemas.microsoft.com/office/drawing/2014/main" id="{5893229E-D72C-41A8-B144-65BF2040375F}"/>
              </a:ext>
            </a:extLst>
          </p:cNvPr>
          <p:cNvGraphicFramePr>
            <a:graphicFrameLocks noGrp="1"/>
          </p:cNvGraphicFramePr>
          <p:nvPr>
            <p:extLst>
              <p:ext uri="{D42A27DB-BD31-4B8C-83A1-F6EECF244321}">
                <p14:modId xmlns:p14="http://schemas.microsoft.com/office/powerpoint/2010/main" val="4278988102"/>
              </p:ext>
            </p:extLst>
          </p:nvPr>
        </p:nvGraphicFramePr>
        <p:xfrm>
          <a:off x="495300" y="1524000"/>
          <a:ext cx="8229600" cy="4204970"/>
        </p:xfrm>
        <a:graphic>
          <a:graphicData uri="http://schemas.openxmlformats.org/drawingml/2006/table">
            <a:tbl>
              <a:tblPr firstRow="1" firstCol="1" bandRow="1"/>
              <a:tblGrid>
                <a:gridCol w="5676900">
                  <a:extLst>
                    <a:ext uri="{9D8B030D-6E8A-4147-A177-3AD203B41FA5}">
                      <a16:colId xmlns:a16="http://schemas.microsoft.com/office/drawing/2014/main" val="3793840903"/>
                    </a:ext>
                  </a:extLst>
                </a:gridCol>
                <a:gridCol w="1524000">
                  <a:extLst>
                    <a:ext uri="{9D8B030D-6E8A-4147-A177-3AD203B41FA5}">
                      <a16:colId xmlns:a16="http://schemas.microsoft.com/office/drawing/2014/main" val="3696775022"/>
                    </a:ext>
                  </a:extLst>
                </a:gridCol>
                <a:gridCol w="1028700">
                  <a:extLst>
                    <a:ext uri="{9D8B030D-6E8A-4147-A177-3AD203B41FA5}">
                      <a16:colId xmlns:a16="http://schemas.microsoft.com/office/drawing/2014/main" val="755586128"/>
                    </a:ext>
                  </a:extLst>
                </a:gridCol>
              </a:tblGrid>
              <a:tr h="0">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KQ3 Recommendations</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Strength of Recommendation</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400" b="1" dirty="0">
                          <a:solidFill>
                            <a:srgbClr val="000000"/>
                          </a:solidFill>
                          <a:effectLst/>
                          <a:latin typeface="+mn-lt"/>
                          <a:ea typeface="Times New Roman" panose="02020603050405020304" pitchFamily="18" charset="0"/>
                          <a:cs typeface="Calibri" panose="020F0502020204030204" pitchFamily="34" charset="0"/>
                        </a:rPr>
                        <a:t>Quality of Evidence</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292896295"/>
                  </a:ext>
                </a:extLst>
              </a:tr>
              <a:tr h="79946">
                <a:tc>
                  <a:txBody>
                    <a:bodyPr/>
                    <a:lstStyle/>
                    <a:p>
                      <a:pPr marL="230188" marR="0" lvl="0" indent="-230188">
                        <a:lnSpc>
                          <a:spcPct val="115000"/>
                        </a:lnSpc>
                        <a:spcBef>
                          <a:spcPts val="0"/>
                        </a:spcBef>
                        <a:spcAft>
                          <a:spcPts val="0"/>
                        </a:spcAft>
                        <a:buClr>
                          <a:srgbClr val="000000"/>
                        </a:buClr>
                        <a:buFont typeface="+mj-lt"/>
                        <a:buNone/>
                      </a:pPr>
                      <a:r>
                        <a:rPr lang="en-US" sz="1600" dirty="0">
                          <a:effectLst/>
                          <a:latin typeface="+mn-lt"/>
                          <a:ea typeface="Times New Roman" panose="02020603050405020304" pitchFamily="18" charset="0"/>
                          <a:cs typeface="Times New Roman" panose="02020603050405020304" pitchFamily="18" charset="0"/>
                        </a:rPr>
                        <a:t>5.  For patients with rectal cancer</a:t>
                      </a:r>
                      <a:r>
                        <a:rPr lang="en-US" sz="1600" dirty="0">
                          <a:solidFill>
                            <a:srgbClr val="000000"/>
                          </a:solidFill>
                          <a:effectLst/>
                          <a:latin typeface="+mn-lt"/>
                          <a:ea typeface="Times New Roman" panose="02020603050405020304" pitchFamily="18" charset="0"/>
                          <a:cs typeface="Calibri" panose="020F0502020204030204" pitchFamily="34" charset="0"/>
                        </a:rPr>
                        <a:t> considering NOM, assessment for response is recommended </a:t>
                      </a:r>
                      <a:r>
                        <a:rPr lang="en-US" sz="1600" dirty="0">
                          <a:effectLst/>
                          <a:latin typeface="+mn-lt"/>
                          <a:ea typeface="Times New Roman" panose="02020603050405020304" pitchFamily="18" charset="0"/>
                          <a:cs typeface="Calibri" panose="020F0502020204030204" pitchFamily="34" charset="0"/>
                        </a:rPr>
                        <a:t>with rectal protocol MRI, CT </a:t>
                      </a:r>
                      <a:r>
                        <a:rPr lang="en-US" sz="1600" dirty="0">
                          <a:solidFill>
                            <a:srgbClr val="000000"/>
                          </a:solidFill>
                          <a:effectLst/>
                          <a:latin typeface="+mn-lt"/>
                          <a:ea typeface="Times New Roman" panose="02020603050405020304" pitchFamily="18" charset="0"/>
                          <a:cs typeface="Calibri" panose="020F0502020204030204" pitchFamily="34" charset="0"/>
                        </a:rPr>
                        <a:t>abdomen/pelvis, and proctoscopy/sigmoidoscopy with DRE 2-3 months </a:t>
                      </a:r>
                      <a:r>
                        <a:rPr lang="en-US" sz="1600" dirty="0">
                          <a:solidFill>
                            <a:srgbClr val="000000"/>
                          </a:solidFill>
                          <a:effectLst/>
                          <a:latin typeface="+mn-lt"/>
                          <a:cs typeface="Calibri" panose="020F0502020204030204" pitchFamily="34" charset="0"/>
                        </a:rPr>
                        <a:t>after</a:t>
                      </a:r>
                      <a:r>
                        <a:rPr lang="en-US" sz="1600" dirty="0">
                          <a:solidFill>
                            <a:srgbClr val="000000"/>
                          </a:solidFill>
                          <a:effectLst/>
                          <a:latin typeface="+mn-lt"/>
                          <a:ea typeface="Times New Roman" panose="02020603050405020304" pitchFamily="18" charset="0"/>
                          <a:cs typeface="Calibri" panose="020F0502020204030204" pitchFamily="34" charset="0"/>
                        </a:rPr>
                        <a:t> completion of treatment. </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Strong</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US" sz="1600" b="1" dirty="0">
                          <a:solidFill>
                            <a:srgbClr val="000000"/>
                          </a:solidFill>
                          <a:effectLst/>
                          <a:latin typeface="+mn-lt"/>
                          <a:cs typeface="Calibri" panose="020F0502020204030204" pitchFamily="34" charset="0"/>
                        </a:rPr>
                        <a:t>Moderate</a:t>
                      </a:r>
                      <a:endParaRPr lang="en-US" sz="16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0391321"/>
                  </a:ext>
                </a:extLst>
              </a:tr>
              <a:tr h="0">
                <a:tc>
                  <a:txBody>
                    <a:bodyPr/>
                    <a:lstStyle/>
                    <a:p>
                      <a:pPr marL="230188" marR="0" lvl="0" indent="-230188">
                        <a:lnSpc>
                          <a:spcPct val="115000"/>
                        </a:lnSpc>
                        <a:spcBef>
                          <a:spcPts val="0"/>
                        </a:spcBef>
                        <a:spcAft>
                          <a:spcPts val="0"/>
                        </a:spcAft>
                        <a:buFont typeface="+mj-lt"/>
                        <a:buNone/>
                      </a:pPr>
                      <a:r>
                        <a:rPr lang="en-US" sz="1600" dirty="0">
                          <a:solidFill>
                            <a:srgbClr val="000000"/>
                          </a:solidFill>
                          <a:effectLst/>
                          <a:latin typeface="+mn-lt"/>
                          <a:ea typeface="Times New Roman" panose="02020603050405020304" pitchFamily="18" charset="0"/>
                          <a:cs typeface="Calibri" panose="020F0502020204030204" pitchFamily="34" charset="0"/>
                        </a:rPr>
                        <a:t>6.  For patients with rectal cancer undergoing NOM or LE, surveillance is recommended with: </a:t>
                      </a:r>
                      <a:endParaRPr lang="en-US" sz="1600" dirty="0">
                        <a:effectLst/>
                        <a:latin typeface="+mn-lt"/>
                        <a:ea typeface="Times New Roman" panose="02020603050405020304" pitchFamily="18" charset="0"/>
                        <a:cs typeface="Times New Roman" panose="02020603050405020304" pitchFamily="18" charset="0"/>
                      </a:endParaRPr>
                    </a:p>
                    <a:p>
                      <a:pPr marL="573088" marR="0" lvl="0" indent="-287338">
                        <a:lnSpc>
                          <a:spcPct val="115000"/>
                        </a:lnSpc>
                        <a:spcBef>
                          <a:spcPts val="0"/>
                        </a:spcBef>
                        <a:spcAft>
                          <a:spcPts val="0"/>
                        </a:spcAft>
                        <a:buFont typeface="Symbol" panose="05050102010706020507" pitchFamily="18" charset="2"/>
                        <a:buChar char=""/>
                        <a:tabLst>
                          <a:tab pos="573088" algn="l"/>
                        </a:tabLst>
                      </a:pPr>
                      <a:r>
                        <a:rPr lang="en-US" sz="1400" dirty="0">
                          <a:solidFill>
                            <a:srgbClr val="000000"/>
                          </a:solidFill>
                          <a:effectLst/>
                          <a:latin typeface="+mn-lt"/>
                          <a:ea typeface="Times New Roman" panose="02020603050405020304" pitchFamily="18" charset="0"/>
                          <a:cs typeface="Calibri" panose="020F0502020204030204" pitchFamily="34" charset="0"/>
                        </a:rPr>
                        <a:t>proctoscopy/sigmoidoscopy with DRE every 3 months for the first 2 years, then every 6-12 months thereafter, </a:t>
                      </a:r>
                      <a:endParaRPr lang="en-US" sz="1400" dirty="0">
                        <a:effectLst/>
                        <a:latin typeface="+mn-lt"/>
                        <a:ea typeface="Times New Roman" panose="02020603050405020304" pitchFamily="18" charset="0"/>
                        <a:cs typeface="Times New Roman" panose="02020603050405020304" pitchFamily="18" charset="0"/>
                      </a:endParaRPr>
                    </a:p>
                    <a:p>
                      <a:pPr marL="573088" marR="0" lvl="0" indent="-287338">
                        <a:lnSpc>
                          <a:spcPct val="115000"/>
                        </a:lnSpc>
                        <a:spcBef>
                          <a:spcPts val="0"/>
                        </a:spcBef>
                        <a:spcAft>
                          <a:spcPts val="0"/>
                        </a:spcAft>
                        <a:buFont typeface="Symbol" panose="05050102010706020507" pitchFamily="18" charset="2"/>
                        <a:buChar char=""/>
                        <a:tabLst>
                          <a:tab pos="573088" algn="l"/>
                        </a:tabLst>
                      </a:pPr>
                      <a:r>
                        <a:rPr lang="en-US" sz="1400" dirty="0">
                          <a:solidFill>
                            <a:srgbClr val="000000"/>
                          </a:solidFill>
                          <a:effectLst/>
                          <a:latin typeface="+mn-lt"/>
                          <a:ea typeface="Times New Roman" panose="02020603050405020304" pitchFamily="18" charset="0"/>
                          <a:cs typeface="Calibri" panose="020F0502020204030204" pitchFamily="34" charset="0"/>
                        </a:rPr>
                        <a:t>rectal protocol MRI every 3-6 months for the first 2 years, then every 6-12 months thereafter, and</a:t>
                      </a:r>
                      <a:endParaRPr lang="en-US" sz="1400" dirty="0">
                        <a:effectLst/>
                        <a:latin typeface="+mn-lt"/>
                        <a:ea typeface="Times New Roman" panose="02020603050405020304" pitchFamily="18" charset="0"/>
                        <a:cs typeface="Times New Roman" panose="02020603050405020304" pitchFamily="18" charset="0"/>
                      </a:endParaRPr>
                    </a:p>
                    <a:p>
                      <a:pPr marL="573088" marR="0" lvl="0" indent="-287338">
                        <a:lnSpc>
                          <a:spcPct val="115000"/>
                        </a:lnSpc>
                        <a:spcBef>
                          <a:spcPts val="0"/>
                        </a:spcBef>
                        <a:spcAft>
                          <a:spcPts val="1200"/>
                        </a:spcAft>
                        <a:buFont typeface="Symbol" panose="05050102010706020507" pitchFamily="18" charset="2"/>
                        <a:buChar char=""/>
                        <a:tabLst>
                          <a:tab pos="573088" algn="l"/>
                        </a:tabLst>
                      </a:pPr>
                      <a:r>
                        <a:rPr lang="en-US" sz="1400" dirty="0">
                          <a:solidFill>
                            <a:srgbClr val="000000"/>
                          </a:solidFill>
                          <a:effectLst/>
                          <a:latin typeface="+mn-lt"/>
                          <a:ea typeface="Times New Roman" panose="02020603050405020304" pitchFamily="18" charset="0"/>
                          <a:cs typeface="Calibri" panose="020F0502020204030204" pitchFamily="34" charset="0"/>
                        </a:rPr>
                        <a:t>cross sectional imaging of the </a:t>
                      </a:r>
                      <a:r>
                        <a:rPr lang="en-US" sz="1400" dirty="0">
                          <a:effectLst/>
                          <a:latin typeface="+mn-lt"/>
                          <a:ea typeface="Times New Roman" panose="02020603050405020304" pitchFamily="18" charset="0"/>
                          <a:cs typeface="Calibri" panose="020F0502020204030204" pitchFamily="34" charset="0"/>
                        </a:rPr>
                        <a:t>chest, </a:t>
                      </a:r>
                      <a:r>
                        <a:rPr lang="en-US" sz="1400" dirty="0">
                          <a:solidFill>
                            <a:srgbClr val="000000"/>
                          </a:solidFill>
                          <a:effectLst/>
                          <a:latin typeface="+mn-lt"/>
                          <a:ea typeface="Times New Roman" panose="02020603050405020304" pitchFamily="18" charset="0"/>
                          <a:cs typeface="Calibri" panose="020F0502020204030204" pitchFamily="34" charset="0"/>
                        </a:rPr>
                        <a:t>abdomen and pelvis every 6-12 months for the first 2 years, then every 12 months thereafter.</a:t>
                      </a:r>
                      <a:endParaRPr lang="en-US" sz="1400" dirty="0">
                        <a:effectLst/>
                        <a:latin typeface="+mn-lt"/>
                        <a:ea typeface="Times New Roman" panose="02020603050405020304" pitchFamily="18" charset="0"/>
                        <a:cs typeface="Times New Roman" panose="02020603050405020304" pitchFamily="18" charset="0"/>
                      </a:endParaRPr>
                    </a:p>
                    <a:p>
                      <a:pPr marL="230188" marR="0" indent="0">
                        <a:lnSpc>
                          <a:spcPct val="100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 </a:t>
                      </a:r>
                      <a:r>
                        <a:rPr lang="en-US" sz="1600" u="sng" dirty="0">
                          <a:solidFill>
                            <a:srgbClr val="000000"/>
                          </a:solidFill>
                          <a:effectLst/>
                          <a:latin typeface="+mn-lt"/>
                          <a:ea typeface="Times New Roman" panose="02020603050405020304" pitchFamily="18" charset="0"/>
                          <a:cs typeface="Calibri" panose="020F0502020204030204" pitchFamily="34" charset="0"/>
                        </a:rPr>
                        <a:t>Implementation remark</a:t>
                      </a:r>
                      <a:r>
                        <a:rPr lang="en-US" sz="1600" dirty="0">
                          <a:solidFill>
                            <a:srgbClr val="000000"/>
                          </a:solidFill>
                          <a:effectLst/>
                          <a:latin typeface="+mn-lt"/>
                          <a:ea typeface="Times New Roman" panose="02020603050405020304" pitchFamily="18" charset="0"/>
                          <a:cs typeface="Calibri" panose="020F0502020204030204" pitchFamily="34" charset="0"/>
                        </a:rPr>
                        <a:t>: Follow-up should continue for a minimum of 5 years.</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Strong</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pPr>
                      <a:r>
                        <a:rPr lang="en-US" sz="1600" b="1" dirty="0">
                          <a:solidFill>
                            <a:srgbClr val="000000"/>
                          </a:solidFill>
                          <a:effectLst/>
                          <a:latin typeface="+mn-lt"/>
                          <a:cs typeface="Calibri" panose="020F0502020204030204" pitchFamily="34" charset="0"/>
                        </a:rPr>
                        <a:t>Moderate</a:t>
                      </a:r>
                      <a:endParaRPr lang="en-US" sz="16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963776"/>
                  </a:ext>
                </a:extLst>
              </a:tr>
            </a:tbl>
          </a:graphicData>
        </a:graphic>
      </p:graphicFrame>
    </p:spTree>
    <p:extLst>
      <p:ext uri="{BB962C8B-B14F-4D97-AF65-F5344CB8AC3E}">
        <p14:creationId xmlns:p14="http://schemas.microsoft.com/office/powerpoint/2010/main" val="397859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1168-CC0A-46E3-B05A-F2536689470A}"/>
              </a:ext>
            </a:extLst>
          </p:cNvPr>
          <p:cNvSpPr>
            <a:spLocks noGrp="1"/>
          </p:cNvSpPr>
          <p:nvPr>
            <p:ph type="title"/>
          </p:nvPr>
        </p:nvSpPr>
        <p:spPr/>
        <p:txBody>
          <a:bodyPr/>
          <a:lstStyle/>
          <a:p>
            <a:r>
              <a:rPr lang="en-US" b="1" dirty="0">
                <a:solidFill>
                  <a:schemeClr val="tx2"/>
                </a:solidFill>
              </a:rPr>
              <a:t>Citation</a:t>
            </a:r>
          </a:p>
        </p:txBody>
      </p:sp>
      <p:sp>
        <p:nvSpPr>
          <p:cNvPr id="3" name="Content Placeholder 2">
            <a:extLst>
              <a:ext uri="{FF2B5EF4-FFF2-40B4-BE49-F238E27FC236}">
                <a16:creationId xmlns:a16="http://schemas.microsoft.com/office/drawing/2014/main" id="{F182DBF8-4207-43FF-A345-AD4C24374B19}"/>
              </a:ext>
            </a:extLst>
          </p:cNvPr>
          <p:cNvSpPr>
            <a:spLocks noGrp="1"/>
          </p:cNvSpPr>
          <p:nvPr>
            <p:ph idx="1"/>
          </p:nvPr>
        </p:nvSpPr>
        <p:spPr>
          <a:xfrm>
            <a:off x="76200" y="1396856"/>
            <a:ext cx="8915400" cy="4525963"/>
          </a:xfrm>
        </p:spPr>
        <p:txBody>
          <a:bodyPr/>
          <a:lstStyle/>
          <a:p>
            <a:pPr marL="0" indent="0" algn="ctr">
              <a:spcBef>
                <a:spcPts val="600"/>
              </a:spcBef>
              <a:buFontTx/>
              <a:buNone/>
              <a:defRPr/>
            </a:pPr>
            <a:r>
              <a:rPr lang="en-US" altLang="en-US" sz="2800" dirty="0"/>
              <a:t>This slide set is adapted from </a:t>
            </a:r>
          </a:p>
          <a:p>
            <a:pPr marL="0" indent="0" algn="ctr">
              <a:spcBef>
                <a:spcPts val="600"/>
              </a:spcBef>
              <a:buFontTx/>
              <a:buNone/>
              <a:defRPr/>
            </a:pPr>
            <a:r>
              <a:rPr lang="en-US" altLang="en-US" sz="2800" b="1" dirty="0"/>
              <a:t>ASTRO’s</a:t>
            </a:r>
            <a:r>
              <a:rPr lang="en-US" altLang="en-US" sz="2800" dirty="0"/>
              <a:t> </a:t>
            </a:r>
            <a:r>
              <a:rPr lang="en-US" altLang="en-US" sz="2800" b="1" dirty="0"/>
              <a:t>Rectal Cancer Guideline</a:t>
            </a:r>
            <a:r>
              <a:rPr lang="en-US" altLang="en-US" sz="2800" dirty="0"/>
              <a:t> </a:t>
            </a:r>
          </a:p>
          <a:p>
            <a:pPr marL="0" indent="0" algn="ctr">
              <a:spcBef>
                <a:spcPts val="600"/>
              </a:spcBef>
              <a:buFontTx/>
              <a:buNone/>
              <a:defRPr/>
            </a:pPr>
            <a:r>
              <a:rPr lang="en-US" altLang="en-US" sz="2600" dirty="0"/>
              <a:t>E-published by </a:t>
            </a:r>
            <a:r>
              <a:rPr lang="en-US" altLang="en-US" sz="2600" i="1" dirty="0"/>
              <a:t>Practical Radiation Oncology </a:t>
            </a:r>
            <a:r>
              <a:rPr lang="en-US" altLang="en-US" sz="2600" dirty="0"/>
              <a:t>(PRO) October 2020</a:t>
            </a:r>
          </a:p>
          <a:p>
            <a:pPr marL="0" indent="0" algn="ctr">
              <a:spcBef>
                <a:spcPts val="600"/>
              </a:spcBef>
              <a:buFontTx/>
              <a:buNone/>
              <a:defRPr/>
            </a:pPr>
            <a:endParaRPr lang="en-US" altLang="en-US" sz="1400" dirty="0"/>
          </a:p>
          <a:p>
            <a:pPr marL="0" indent="0" algn="ctr">
              <a:spcBef>
                <a:spcPts val="600"/>
              </a:spcBef>
              <a:buNone/>
              <a:defRPr/>
            </a:pPr>
            <a:r>
              <a:rPr lang="en-US" altLang="en-US" sz="2600" dirty="0"/>
              <a:t>(</a:t>
            </a:r>
            <a:r>
              <a:rPr lang="en-GB" u="sng" dirty="0">
                <a:hlinkClick r:id="rId2"/>
              </a:rPr>
              <a:t>https://www.practicalradonc.org/article/S1879-8500(20)30207-1/fulltext</a:t>
            </a:r>
            <a:r>
              <a:rPr lang="en-US" altLang="en-US" sz="2600"/>
              <a:t>)</a:t>
            </a:r>
            <a:endParaRPr lang="en-US" altLang="en-US" sz="2600" u="sng" dirty="0"/>
          </a:p>
          <a:p>
            <a:pPr algn="ctr">
              <a:spcBef>
                <a:spcPts val="600"/>
              </a:spcBef>
              <a:buFontTx/>
              <a:buNone/>
              <a:defRPr/>
            </a:pPr>
            <a:endParaRPr lang="en-US" altLang="en-US" sz="1400" dirty="0">
              <a:solidFill>
                <a:schemeClr val="accent2"/>
              </a:solidFill>
            </a:endParaRPr>
          </a:p>
          <a:p>
            <a:pPr algn="ctr">
              <a:spcBef>
                <a:spcPts val="600"/>
              </a:spcBef>
              <a:buFontTx/>
              <a:buNone/>
              <a:defRPr/>
            </a:pPr>
            <a:r>
              <a:rPr lang="en-US" altLang="en-US" sz="2400" dirty="0"/>
              <a:t>The full-text guideline is also available on the ASTRO Web site: </a:t>
            </a:r>
            <a:r>
              <a:rPr lang="en-US" altLang="en-US" sz="2400" dirty="0">
                <a:hlinkClick r:id="rId3"/>
              </a:rPr>
              <a:t>https://www.astro.org/Patient-Care-and-Research/Clinical-Practice-Statements/Clinical-Practice-Guidelines</a:t>
            </a:r>
            <a:r>
              <a:rPr lang="en-US" altLang="en-US" sz="2400" dirty="0"/>
              <a:t> </a:t>
            </a:r>
            <a:endParaRPr lang="en-US" dirty="0"/>
          </a:p>
        </p:txBody>
      </p:sp>
    </p:spTree>
    <p:extLst>
      <p:ext uri="{BB962C8B-B14F-4D97-AF65-F5344CB8AC3E}">
        <p14:creationId xmlns:p14="http://schemas.microsoft.com/office/powerpoint/2010/main" val="2701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484909" y="152400"/>
            <a:ext cx="8229600" cy="1143000"/>
          </a:xfrm>
        </p:spPr>
        <p:txBody>
          <a:bodyPr/>
          <a:lstStyle/>
          <a:p>
            <a:r>
              <a:rPr lang="en-US" sz="3600" b="1" dirty="0">
                <a:solidFill>
                  <a:schemeClr val="tx2"/>
                </a:solidFill>
              </a:rPr>
              <a:t>KQ 4: What are the appropriate treatment volumes, dose-constraints, and techniques for patients treated with RT?</a:t>
            </a:r>
            <a:endParaRPr lang="en-US" sz="3600" dirty="0">
              <a:solidFill>
                <a:schemeClr val="tx2"/>
              </a:solidFill>
            </a:endParaRPr>
          </a:p>
        </p:txBody>
      </p:sp>
      <p:graphicFrame>
        <p:nvGraphicFramePr>
          <p:cNvPr id="3" name="Table 2">
            <a:extLst>
              <a:ext uri="{FF2B5EF4-FFF2-40B4-BE49-F238E27FC236}">
                <a16:creationId xmlns:a16="http://schemas.microsoft.com/office/drawing/2014/main" id="{CBE949ED-9A2B-4101-84AB-0EC8EC085CAF}"/>
              </a:ext>
            </a:extLst>
          </p:cNvPr>
          <p:cNvGraphicFramePr>
            <a:graphicFrameLocks noGrp="1"/>
          </p:cNvGraphicFramePr>
          <p:nvPr>
            <p:extLst>
              <p:ext uri="{D42A27DB-BD31-4B8C-83A1-F6EECF244321}">
                <p14:modId xmlns:p14="http://schemas.microsoft.com/office/powerpoint/2010/main" val="262427409"/>
              </p:ext>
            </p:extLst>
          </p:nvPr>
        </p:nvGraphicFramePr>
        <p:xfrm>
          <a:off x="457200" y="2286000"/>
          <a:ext cx="8305800" cy="3327846"/>
        </p:xfrm>
        <a:graphic>
          <a:graphicData uri="http://schemas.openxmlformats.org/drawingml/2006/table">
            <a:tbl>
              <a:tblPr firstRow="1" firstCol="1" bandRow="1"/>
              <a:tblGrid>
                <a:gridCol w="5562600">
                  <a:extLst>
                    <a:ext uri="{9D8B030D-6E8A-4147-A177-3AD203B41FA5}">
                      <a16:colId xmlns:a16="http://schemas.microsoft.com/office/drawing/2014/main" val="924710202"/>
                    </a:ext>
                  </a:extLst>
                </a:gridCol>
                <a:gridCol w="1524000">
                  <a:extLst>
                    <a:ext uri="{9D8B030D-6E8A-4147-A177-3AD203B41FA5}">
                      <a16:colId xmlns:a16="http://schemas.microsoft.com/office/drawing/2014/main" val="3327754998"/>
                    </a:ext>
                  </a:extLst>
                </a:gridCol>
                <a:gridCol w="1219200">
                  <a:extLst>
                    <a:ext uri="{9D8B030D-6E8A-4147-A177-3AD203B41FA5}">
                      <a16:colId xmlns:a16="http://schemas.microsoft.com/office/drawing/2014/main" val="1482586433"/>
                    </a:ext>
                  </a:extLst>
                </a:gridCol>
              </a:tblGrid>
              <a:tr h="0">
                <a:tc>
                  <a:txBody>
                    <a:bodyPr/>
                    <a:lstStyle/>
                    <a:p>
                      <a:pPr algn="ctr">
                        <a:spcAft>
                          <a:spcPts val="0"/>
                        </a:spcAft>
                      </a:pPr>
                      <a:r>
                        <a:rPr lang="en-US" sz="1400" b="1" dirty="0">
                          <a:solidFill>
                            <a:srgbClr val="000000"/>
                          </a:solidFill>
                          <a:effectLst/>
                          <a:latin typeface="+mn-lt"/>
                          <a:cs typeface="Calibri" panose="020F0502020204030204" pitchFamily="34" charset="0"/>
                        </a:rPr>
                        <a:t>KQ4 Recommendations</a:t>
                      </a:r>
                      <a:endParaRPr lang="en-US" sz="14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400" b="1" dirty="0">
                          <a:solidFill>
                            <a:srgbClr val="000000"/>
                          </a:solidFill>
                          <a:effectLst/>
                          <a:latin typeface="+mn-lt"/>
                          <a:cs typeface="Calibri" panose="020F0502020204030204" pitchFamily="34" charset="0"/>
                        </a:rPr>
                        <a:t>Strength of Recommendation</a:t>
                      </a:r>
                      <a:endParaRPr lang="en-US" sz="14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400" b="1" dirty="0">
                          <a:solidFill>
                            <a:srgbClr val="000000"/>
                          </a:solidFill>
                          <a:effectLst/>
                          <a:latin typeface="+mn-lt"/>
                          <a:cs typeface="Calibri" panose="020F0502020204030204" pitchFamily="34" charset="0"/>
                        </a:rPr>
                        <a:t>Quality of Evidence</a:t>
                      </a:r>
                      <a:endParaRPr lang="en-US" sz="14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373123329"/>
                  </a:ext>
                </a:extLst>
              </a:tr>
              <a:tr h="0">
                <a:tc>
                  <a:txBody>
                    <a:bodyPr/>
                    <a:lstStyle/>
                    <a:p>
                      <a:pPr marL="230188" marR="0" lvl="0" indent="-230188">
                        <a:lnSpc>
                          <a:spcPct val="115000"/>
                        </a:lnSpc>
                        <a:spcBef>
                          <a:spcPts val="0"/>
                        </a:spcBef>
                        <a:spcAft>
                          <a:spcPts val="0"/>
                        </a:spcAft>
                        <a:buFont typeface="+mj-lt"/>
                        <a:buNone/>
                      </a:pPr>
                      <a:r>
                        <a:rPr lang="en-US" sz="1400" dirty="0">
                          <a:solidFill>
                            <a:srgbClr val="000000"/>
                          </a:solidFill>
                          <a:effectLst/>
                          <a:latin typeface="+mn-lt"/>
                          <a:ea typeface="Times New Roman" panose="02020603050405020304" pitchFamily="18" charset="0"/>
                          <a:cs typeface="Calibri" panose="020F0502020204030204" pitchFamily="34" charset="0"/>
                        </a:rPr>
                        <a:t>1.  For patients with cT3-4 and/or </a:t>
                      </a:r>
                      <a:r>
                        <a:rPr lang="en-US" sz="1400" dirty="0" err="1">
                          <a:solidFill>
                            <a:srgbClr val="000000"/>
                          </a:solidFill>
                          <a:effectLst/>
                          <a:latin typeface="+mn-lt"/>
                          <a:ea typeface="Times New Roman" panose="02020603050405020304" pitchFamily="18" charset="0"/>
                          <a:cs typeface="Calibri" panose="020F0502020204030204" pitchFamily="34" charset="0"/>
                        </a:rPr>
                        <a:t>cN</a:t>
                      </a:r>
                      <a:r>
                        <a:rPr lang="en-US" sz="1400" dirty="0">
                          <a:solidFill>
                            <a:srgbClr val="000000"/>
                          </a:solidFill>
                          <a:effectLst/>
                          <a:latin typeface="+mn-lt"/>
                          <a:ea typeface="Times New Roman" panose="02020603050405020304" pitchFamily="18" charset="0"/>
                          <a:cs typeface="Calibri" panose="020F0502020204030204" pitchFamily="34" charset="0"/>
                        </a:rPr>
                        <a:t> + rectal cancers, inclusion of the rectum, </a:t>
                      </a:r>
                      <a:r>
                        <a:rPr lang="en-US" sz="1400" dirty="0" err="1">
                          <a:solidFill>
                            <a:srgbClr val="000000"/>
                          </a:solidFill>
                          <a:effectLst/>
                          <a:latin typeface="+mn-lt"/>
                          <a:ea typeface="Times New Roman" panose="02020603050405020304" pitchFamily="18" charset="0"/>
                          <a:cs typeface="Calibri" panose="020F0502020204030204" pitchFamily="34" charset="0"/>
                        </a:rPr>
                        <a:t>mesorectal</a:t>
                      </a:r>
                      <a:r>
                        <a:rPr lang="en-US" sz="1400" dirty="0">
                          <a:solidFill>
                            <a:srgbClr val="000000"/>
                          </a:solidFill>
                          <a:effectLst/>
                          <a:latin typeface="+mn-lt"/>
                          <a:ea typeface="Times New Roman" panose="02020603050405020304" pitchFamily="18" charset="0"/>
                          <a:cs typeface="Calibri" panose="020F0502020204030204" pitchFamily="34" charset="0"/>
                        </a:rPr>
                        <a:t> nodes, presacral nodes, internal iliac nodes, and obturator nodes in the CTV is recommended. </a:t>
                      </a:r>
                      <a:endParaRPr lang="en-US" sz="14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solidFill>
                            <a:srgbClr val="000000"/>
                          </a:solidFill>
                          <a:effectLst/>
                          <a:latin typeface="+mn-lt"/>
                          <a:cs typeface="Calibri" panose="020F0502020204030204" pitchFamily="34" charset="0"/>
                        </a:rPr>
                        <a:t>Strong</a:t>
                      </a:r>
                      <a:endParaRPr lang="en-US" sz="140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solidFill>
                            <a:srgbClr val="000000"/>
                          </a:solidFill>
                          <a:effectLst/>
                          <a:latin typeface="+mn-lt"/>
                          <a:cs typeface="Calibri" panose="020F0502020204030204" pitchFamily="34" charset="0"/>
                        </a:rPr>
                        <a:t>High</a:t>
                      </a:r>
                      <a:endParaRPr lang="en-US" sz="14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623994"/>
                  </a:ext>
                </a:extLst>
              </a:tr>
              <a:tr h="0">
                <a:tc>
                  <a:txBody>
                    <a:bodyPr/>
                    <a:lstStyle/>
                    <a:p>
                      <a:pPr marL="230188" marR="0" lvl="0" indent="-230188">
                        <a:lnSpc>
                          <a:spcPct val="115000"/>
                        </a:lnSpc>
                        <a:spcBef>
                          <a:spcPts val="0"/>
                        </a:spcBef>
                        <a:spcAft>
                          <a:spcPts val="0"/>
                        </a:spcAft>
                        <a:buFont typeface="+mj-lt"/>
                        <a:buNone/>
                      </a:pPr>
                      <a:r>
                        <a:rPr lang="en-US" sz="1400" dirty="0">
                          <a:effectLst/>
                          <a:latin typeface="+mn-lt"/>
                          <a:ea typeface="Times New Roman" panose="02020603050405020304" pitchFamily="18" charset="0"/>
                          <a:cs typeface="Times New Roman" panose="02020603050405020304" pitchFamily="18" charset="0"/>
                        </a:rPr>
                        <a:t>2.  For patients with rectal tumors invading an anterior organ or structure (</a:t>
                      </a:r>
                      <a:r>
                        <a:rPr lang="en-US" sz="1400" dirty="0" err="1">
                          <a:effectLst/>
                          <a:latin typeface="+mn-lt"/>
                          <a:ea typeface="Times New Roman" panose="02020603050405020304" pitchFamily="18" charset="0"/>
                          <a:cs typeface="Times New Roman" panose="02020603050405020304" pitchFamily="18" charset="0"/>
                        </a:rPr>
                        <a:t>eg</a:t>
                      </a:r>
                      <a:r>
                        <a:rPr lang="en-US" sz="1400" dirty="0">
                          <a:effectLst/>
                          <a:latin typeface="+mn-lt"/>
                          <a:ea typeface="Times New Roman" panose="02020603050405020304" pitchFamily="18" charset="0"/>
                          <a:cs typeface="Times New Roman" panose="02020603050405020304" pitchFamily="18" charset="0"/>
                        </a:rPr>
                        <a:t>, prostate, seminal vesicles, cervix, vagina, and/or bladder), inclusion of the external iliac nodes in the CTV is conditionally recommended in addition to the rectum, </a:t>
                      </a:r>
                      <a:r>
                        <a:rPr lang="en-US" sz="1400" dirty="0" err="1">
                          <a:effectLst/>
                          <a:latin typeface="+mn-lt"/>
                          <a:ea typeface="Times New Roman" panose="02020603050405020304" pitchFamily="18" charset="0"/>
                          <a:cs typeface="Times New Roman" panose="02020603050405020304" pitchFamily="18" charset="0"/>
                        </a:rPr>
                        <a:t>mesorectal</a:t>
                      </a:r>
                      <a:r>
                        <a:rPr lang="en-US" sz="1400" dirty="0">
                          <a:effectLst/>
                          <a:latin typeface="+mn-lt"/>
                          <a:ea typeface="Times New Roman" panose="02020603050405020304" pitchFamily="18" charset="0"/>
                          <a:cs typeface="Times New Roman" panose="02020603050405020304" pitchFamily="18" charset="0"/>
                        </a:rPr>
                        <a:t> nodes, presacral nodes, internal iliac nodes, and obturator nodes.</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solidFill>
                            <a:srgbClr val="000000"/>
                          </a:solidFill>
                          <a:effectLst/>
                          <a:latin typeface="+mn-lt"/>
                          <a:cs typeface="Calibri" panose="020F0502020204030204" pitchFamily="34" charset="0"/>
                        </a:rPr>
                        <a:t>Conditional</a:t>
                      </a:r>
                      <a:endParaRPr lang="en-US" sz="140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solidFill>
                            <a:srgbClr val="000000"/>
                          </a:solidFill>
                          <a:effectLst/>
                          <a:latin typeface="+mn-lt"/>
                          <a:cs typeface="Calibri" panose="020F0502020204030204" pitchFamily="34" charset="0"/>
                        </a:rPr>
                        <a:t>Low</a:t>
                      </a:r>
                      <a:endParaRPr lang="en-US" sz="14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5137215"/>
                  </a:ext>
                </a:extLst>
              </a:tr>
              <a:tr h="0">
                <a:tc>
                  <a:txBody>
                    <a:bodyPr/>
                    <a:lstStyle/>
                    <a:p>
                      <a:pPr marL="230188" marR="0" lvl="0" indent="-230188">
                        <a:lnSpc>
                          <a:spcPct val="115000"/>
                        </a:lnSpc>
                        <a:spcBef>
                          <a:spcPts val="0"/>
                        </a:spcBef>
                        <a:spcAft>
                          <a:spcPts val="0"/>
                        </a:spcAft>
                        <a:buFont typeface="+mj-lt"/>
                        <a:buNone/>
                      </a:pPr>
                      <a:r>
                        <a:rPr lang="en-US" sz="1400" dirty="0">
                          <a:effectLst/>
                          <a:latin typeface="+mn-lt"/>
                          <a:ea typeface="Times New Roman" panose="02020603050405020304" pitchFamily="18" charset="0"/>
                          <a:cs typeface="Times New Roman" panose="02020603050405020304" pitchFamily="18" charset="0"/>
                        </a:rPr>
                        <a:t>3.  For patients with rectal cancer involving the anal canal, inclusion of inguinal and external iliac nodes in the CTV is conditionally recommended in addition to the rectum, </a:t>
                      </a:r>
                      <a:r>
                        <a:rPr lang="en-US" sz="1400" dirty="0" err="1">
                          <a:effectLst/>
                          <a:latin typeface="+mn-lt"/>
                          <a:ea typeface="Times New Roman" panose="02020603050405020304" pitchFamily="18" charset="0"/>
                          <a:cs typeface="Times New Roman" panose="02020603050405020304" pitchFamily="18" charset="0"/>
                        </a:rPr>
                        <a:t>mesorectal</a:t>
                      </a:r>
                      <a:r>
                        <a:rPr lang="en-US" sz="1400" dirty="0">
                          <a:effectLst/>
                          <a:latin typeface="+mn-lt"/>
                          <a:ea typeface="Times New Roman" panose="02020603050405020304" pitchFamily="18" charset="0"/>
                          <a:cs typeface="Times New Roman" panose="02020603050405020304" pitchFamily="18" charset="0"/>
                        </a:rPr>
                        <a:t> nodes, presacral nodes, internal iliac nodes, and obturator nodes.</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a:solidFill>
                            <a:srgbClr val="000000"/>
                          </a:solidFill>
                          <a:effectLst/>
                          <a:latin typeface="+mn-lt"/>
                          <a:cs typeface="Calibri" panose="020F0502020204030204" pitchFamily="34" charset="0"/>
                        </a:rPr>
                        <a:t>Conditional</a:t>
                      </a:r>
                      <a:endParaRPr lang="en-US" sz="140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b="1" dirty="0">
                          <a:solidFill>
                            <a:srgbClr val="000000"/>
                          </a:solidFill>
                          <a:effectLst/>
                          <a:latin typeface="+mn-lt"/>
                          <a:cs typeface="Calibri" panose="020F0502020204030204" pitchFamily="34" charset="0"/>
                        </a:rPr>
                        <a:t>Expert Opinion </a:t>
                      </a:r>
                      <a:endParaRPr lang="en-US" sz="14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312275"/>
                  </a:ext>
                </a:extLst>
              </a:tr>
            </a:tbl>
          </a:graphicData>
        </a:graphic>
      </p:graphicFrame>
    </p:spTree>
    <p:extLst>
      <p:ext uri="{BB962C8B-B14F-4D97-AF65-F5344CB8AC3E}">
        <p14:creationId xmlns:p14="http://schemas.microsoft.com/office/powerpoint/2010/main" val="649477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07BF6-66C8-48B3-A011-501ECA9909DA}"/>
              </a:ext>
            </a:extLst>
          </p:cNvPr>
          <p:cNvSpPr>
            <a:spLocks noGrp="1"/>
          </p:cNvSpPr>
          <p:nvPr>
            <p:ph type="title"/>
          </p:nvPr>
        </p:nvSpPr>
        <p:spPr>
          <a:xfrm>
            <a:off x="457200" y="228600"/>
            <a:ext cx="8229600" cy="1143000"/>
          </a:xfrm>
        </p:spPr>
        <p:txBody>
          <a:bodyPr/>
          <a:lstStyle/>
          <a:p>
            <a:r>
              <a:rPr lang="en-US" sz="3200" b="1" dirty="0">
                <a:solidFill>
                  <a:schemeClr val="tx2"/>
                </a:solidFill>
              </a:rPr>
              <a:t>KQ 4: What are the appropriate treatment volumes, dose-constraints, and techniques for patients treated with RT? (</a:t>
            </a:r>
            <a:r>
              <a:rPr lang="en-US" sz="3200" b="1" dirty="0" err="1">
                <a:solidFill>
                  <a:schemeClr val="tx2"/>
                </a:solidFill>
              </a:rPr>
              <a:t>Con’t</a:t>
            </a:r>
            <a:r>
              <a:rPr lang="en-US" sz="3200" b="1" dirty="0">
                <a:solidFill>
                  <a:schemeClr val="tx2"/>
                </a:solidFill>
              </a:rPr>
              <a:t>)</a:t>
            </a:r>
            <a:endParaRPr lang="en-US" sz="3200" dirty="0">
              <a:solidFill>
                <a:schemeClr val="tx2"/>
              </a:solidFill>
            </a:endParaRPr>
          </a:p>
        </p:txBody>
      </p:sp>
      <p:graphicFrame>
        <p:nvGraphicFramePr>
          <p:cNvPr id="3" name="Table 2">
            <a:extLst>
              <a:ext uri="{FF2B5EF4-FFF2-40B4-BE49-F238E27FC236}">
                <a16:creationId xmlns:a16="http://schemas.microsoft.com/office/drawing/2014/main" id="{CBE949ED-9A2B-4101-84AB-0EC8EC085CAF}"/>
              </a:ext>
            </a:extLst>
          </p:cNvPr>
          <p:cNvGraphicFramePr>
            <a:graphicFrameLocks noGrp="1"/>
          </p:cNvGraphicFramePr>
          <p:nvPr>
            <p:extLst>
              <p:ext uri="{D42A27DB-BD31-4B8C-83A1-F6EECF244321}">
                <p14:modId xmlns:p14="http://schemas.microsoft.com/office/powerpoint/2010/main" val="2942691520"/>
              </p:ext>
            </p:extLst>
          </p:nvPr>
        </p:nvGraphicFramePr>
        <p:xfrm>
          <a:off x="438727" y="1905000"/>
          <a:ext cx="8305800" cy="3955542"/>
        </p:xfrm>
        <a:graphic>
          <a:graphicData uri="http://schemas.openxmlformats.org/drawingml/2006/table">
            <a:tbl>
              <a:tblPr firstRow="1" firstCol="1" bandRow="1"/>
              <a:tblGrid>
                <a:gridCol w="5562600">
                  <a:extLst>
                    <a:ext uri="{9D8B030D-6E8A-4147-A177-3AD203B41FA5}">
                      <a16:colId xmlns:a16="http://schemas.microsoft.com/office/drawing/2014/main" val="924710202"/>
                    </a:ext>
                  </a:extLst>
                </a:gridCol>
                <a:gridCol w="1618673">
                  <a:extLst>
                    <a:ext uri="{9D8B030D-6E8A-4147-A177-3AD203B41FA5}">
                      <a16:colId xmlns:a16="http://schemas.microsoft.com/office/drawing/2014/main" val="3327754998"/>
                    </a:ext>
                  </a:extLst>
                </a:gridCol>
                <a:gridCol w="1124527">
                  <a:extLst>
                    <a:ext uri="{9D8B030D-6E8A-4147-A177-3AD203B41FA5}">
                      <a16:colId xmlns:a16="http://schemas.microsoft.com/office/drawing/2014/main" val="1482586433"/>
                    </a:ext>
                  </a:extLst>
                </a:gridCol>
              </a:tblGrid>
              <a:tr h="0">
                <a:tc>
                  <a:txBody>
                    <a:bodyPr/>
                    <a:lstStyle/>
                    <a:p>
                      <a:pPr algn="ctr">
                        <a:spcAft>
                          <a:spcPts val="0"/>
                        </a:spcAft>
                      </a:pPr>
                      <a:r>
                        <a:rPr lang="en-US" sz="1600" b="1" dirty="0">
                          <a:solidFill>
                            <a:srgbClr val="000000"/>
                          </a:solidFill>
                          <a:effectLst/>
                          <a:latin typeface="+mn-lt"/>
                          <a:cs typeface="Calibri" panose="020F0502020204030204" pitchFamily="34" charset="0"/>
                        </a:rPr>
                        <a:t>KQ4 Recommendations</a:t>
                      </a:r>
                      <a:endParaRPr lang="en-US" sz="16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Strength of Recommendation</a:t>
                      </a:r>
                      <a:endParaRPr lang="en-US" sz="16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en-US" sz="1600" b="1" dirty="0">
                          <a:solidFill>
                            <a:srgbClr val="000000"/>
                          </a:solidFill>
                          <a:effectLst/>
                          <a:latin typeface="+mn-lt"/>
                          <a:cs typeface="Calibri" panose="020F0502020204030204" pitchFamily="34" charset="0"/>
                        </a:rPr>
                        <a:t>Quality of Evidence</a:t>
                      </a:r>
                      <a:endParaRPr lang="en-US" sz="16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3373123329"/>
                  </a:ext>
                </a:extLst>
              </a:tr>
              <a:tr h="0">
                <a:tc>
                  <a:txBody>
                    <a:bodyPr/>
                    <a:lstStyle/>
                    <a:p>
                      <a:pPr marL="230188" marR="0" lvl="0" indent="-230188">
                        <a:lnSpc>
                          <a:spcPct val="115000"/>
                        </a:lnSpc>
                        <a:spcBef>
                          <a:spcPts val="0"/>
                        </a:spcBef>
                        <a:spcAft>
                          <a:spcPts val="1200"/>
                        </a:spcAft>
                        <a:buFont typeface="+mj-lt"/>
                        <a:buNone/>
                      </a:pPr>
                      <a:r>
                        <a:rPr lang="en-US" sz="1600" dirty="0">
                          <a:effectLst/>
                          <a:latin typeface="+mn-lt"/>
                          <a:ea typeface="Times New Roman" panose="02020603050405020304" pitchFamily="18" charset="0"/>
                          <a:cs typeface="Times New Roman" panose="02020603050405020304" pitchFamily="18" charset="0"/>
                        </a:rPr>
                        <a:t>4.  For patients with rectal cancer treated with RT, an IMRT/VMAT technique is conditionally recommended.</a:t>
                      </a:r>
                    </a:p>
                    <a:p>
                      <a:pPr marL="171450" marR="0">
                        <a:lnSpc>
                          <a:spcPct val="115000"/>
                        </a:lnSpc>
                        <a:spcBef>
                          <a:spcPts val="0"/>
                        </a:spcBef>
                        <a:spcAft>
                          <a:spcPts val="0"/>
                        </a:spcAft>
                      </a:pPr>
                      <a:r>
                        <a:rPr lang="en-US" sz="1600" b="1" dirty="0">
                          <a:solidFill>
                            <a:srgbClr val="000000"/>
                          </a:solidFill>
                          <a:effectLst/>
                          <a:latin typeface="+mn-lt"/>
                          <a:ea typeface="Times New Roman" panose="02020603050405020304" pitchFamily="18" charset="0"/>
                          <a:cs typeface="Calibri" panose="020F0502020204030204" pitchFamily="34" charset="0"/>
                        </a:rPr>
                        <a:t> </a:t>
                      </a:r>
                      <a:r>
                        <a:rPr lang="en-US" sz="1600" u="sng" dirty="0">
                          <a:solidFill>
                            <a:srgbClr val="000000"/>
                          </a:solidFill>
                          <a:effectLst/>
                          <a:latin typeface="+mn-lt"/>
                          <a:ea typeface="Times New Roman" panose="02020603050405020304" pitchFamily="18" charset="0"/>
                          <a:cs typeface="Calibri" panose="020F0502020204030204" pitchFamily="34" charset="0"/>
                        </a:rPr>
                        <a:t>Implementation remark</a:t>
                      </a:r>
                      <a:r>
                        <a:rPr lang="en-US" sz="1600" dirty="0">
                          <a:solidFill>
                            <a:srgbClr val="000000"/>
                          </a:solidFill>
                          <a:effectLst/>
                          <a:latin typeface="+mn-lt"/>
                          <a:ea typeface="Times New Roman" panose="02020603050405020304" pitchFamily="18" charset="0"/>
                          <a:cs typeface="Calibri" panose="020F0502020204030204" pitchFamily="34" charset="0"/>
                        </a:rPr>
                        <a:t>: IMRT/VMAT may be beneficial when the external iliac nodes and/or the inguinal nodes require treatment or when 3-D conformal techniques may confer a higher risk for toxicity.</a:t>
                      </a:r>
                      <a:endParaRPr lang="en-US" sz="1600" dirty="0">
                        <a:effectLst/>
                        <a:latin typeface="+mn-lt"/>
                        <a:ea typeface="Times New Roman" panose="02020603050405020304" pitchFamily="18" charset="0"/>
                        <a:cs typeface="Times New Roman" panose="02020603050405020304" pitchFamily="18" charset="0"/>
                      </a:endParaRP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solidFill>
                            <a:srgbClr val="000000"/>
                          </a:solidFill>
                          <a:effectLst/>
                          <a:latin typeface="+mn-lt"/>
                          <a:cs typeface="Calibri" panose="020F0502020204030204" pitchFamily="34" charset="0"/>
                        </a:rPr>
                        <a:t>Conditional</a:t>
                      </a:r>
                      <a:endParaRPr lang="en-US" sz="160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0000"/>
                          </a:solidFill>
                          <a:effectLst/>
                          <a:latin typeface="+mn-lt"/>
                          <a:cs typeface="Calibri" panose="020F0502020204030204" pitchFamily="34" charset="0"/>
                        </a:rPr>
                        <a:t>Low</a:t>
                      </a:r>
                      <a:endParaRPr lang="en-US" sz="16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623994"/>
                  </a:ext>
                </a:extLst>
              </a:tr>
              <a:tr h="0">
                <a:tc>
                  <a:txBody>
                    <a:bodyPr/>
                    <a:lstStyle/>
                    <a:p>
                      <a:pPr marL="230188" marR="0" lvl="0" indent="-230188">
                        <a:lnSpc>
                          <a:spcPct val="115000"/>
                        </a:lnSpc>
                        <a:spcBef>
                          <a:spcPts val="0"/>
                        </a:spcBef>
                        <a:spcAft>
                          <a:spcPts val="0"/>
                        </a:spcAft>
                        <a:buFont typeface="+mj-lt"/>
                        <a:buNone/>
                      </a:pPr>
                      <a:r>
                        <a:rPr lang="en-US" sz="1600" dirty="0">
                          <a:effectLst/>
                          <a:latin typeface="+mn-lt"/>
                          <a:ea typeface="Times New Roman" panose="02020603050405020304" pitchFamily="18" charset="0"/>
                          <a:cs typeface="Times New Roman" panose="02020603050405020304" pitchFamily="18" charset="0"/>
                        </a:rPr>
                        <a:t>5.  For patients with rectal cancer receiving IMRT/VMAT, daily image guidance to verify localization is conditionally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solidFill>
                            <a:srgbClr val="000000"/>
                          </a:solidFill>
                          <a:effectLst/>
                          <a:latin typeface="+mn-lt"/>
                          <a:cs typeface="Calibri" panose="020F0502020204030204" pitchFamily="34" charset="0"/>
                        </a:rPr>
                        <a:t>Conditional</a:t>
                      </a:r>
                      <a:endParaRPr lang="en-US" sz="160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0000"/>
                          </a:solidFill>
                          <a:effectLst/>
                          <a:latin typeface="+mn-lt"/>
                          <a:cs typeface="Calibri" panose="020F0502020204030204" pitchFamily="34" charset="0"/>
                        </a:rPr>
                        <a:t>Expert Opinion</a:t>
                      </a:r>
                      <a:endParaRPr lang="en-US" sz="16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5137215"/>
                  </a:ext>
                </a:extLst>
              </a:tr>
              <a:tr h="0">
                <a:tc>
                  <a:txBody>
                    <a:bodyPr/>
                    <a:lstStyle/>
                    <a:p>
                      <a:pPr marL="230188" marR="0" lvl="0" indent="-230188">
                        <a:lnSpc>
                          <a:spcPct val="115000"/>
                        </a:lnSpc>
                        <a:spcBef>
                          <a:spcPts val="0"/>
                        </a:spcBef>
                        <a:spcAft>
                          <a:spcPts val="0"/>
                        </a:spcAft>
                        <a:buFont typeface="+mj-lt"/>
                        <a:buNone/>
                      </a:pPr>
                      <a:r>
                        <a:rPr lang="en-US" sz="1600" dirty="0">
                          <a:effectLst/>
                          <a:latin typeface="+mn-lt"/>
                          <a:ea typeface="Times New Roman" panose="02020603050405020304" pitchFamily="18" charset="0"/>
                          <a:cs typeface="Times New Roman" panose="02020603050405020304" pitchFamily="18" charset="0"/>
                        </a:rPr>
                        <a:t>6.  For patients with rectal cancer in whom the CTV does not include the inguinal nodes, simulation prone with a belly board is conditionally recommended.</a:t>
                      </a:r>
                    </a:p>
                  </a:txBody>
                  <a:tcPr marL="45720" marR="457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solidFill>
                            <a:srgbClr val="000000"/>
                          </a:solidFill>
                          <a:effectLst/>
                          <a:latin typeface="+mn-lt"/>
                          <a:cs typeface="Calibri" panose="020F0502020204030204" pitchFamily="34" charset="0"/>
                        </a:rPr>
                        <a:t>Conditional</a:t>
                      </a:r>
                      <a:endParaRPr lang="en-US" sz="160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dirty="0">
                          <a:solidFill>
                            <a:srgbClr val="000000"/>
                          </a:solidFill>
                          <a:effectLst/>
                          <a:latin typeface="+mn-lt"/>
                          <a:cs typeface="Calibri" panose="020F0502020204030204" pitchFamily="34" charset="0"/>
                        </a:rPr>
                        <a:t>Low</a:t>
                      </a:r>
                      <a:endParaRPr lang="en-US" sz="1600" dirty="0">
                        <a:effectLst/>
                        <a:latin typeface="+mn-lt"/>
                      </a:endParaRPr>
                    </a:p>
                  </a:txBody>
                  <a:tcPr marL="45720" marR="457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312275"/>
                  </a:ext>
                </a:extLst>
              </a:tr>
            </a:tbl>
          </a:graphicData>
        </a:graphic>
      </p:graphicFrame>
    </p:spTree>
    <p:extLst>
      <p:ext uri="{BB962C8B-B14F-4D97-AF65-F5344CB8AC3E}">
        <p14:creationId xmlns:p14="http://schemas.microsoft.com/office/powerpoint/2010/main" val="4021707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457200" y="1295400"/>
            <a:ext cx="8229600" cy="4525963"/>
          </a:xfrm>
        </p:spPr>
        <p:txBody>
          <a:bodyPr/>
          <a:lstStyle/>
          <a:p>
            <a:r>
              <a:rPr lang="en-US" sz="2400" dirty="0"/>
              <a:t>Indications for neoadjuvant RT</a:t>
            </a:r>
          </a:p>
          <a:p>
            <a:pPr lvl="1"/>
            <a:r>
              <a:rPr lang="en-US" sz="2000" dirty="0"/>
              <a:t>Neoadjuvant RT is recommended for patients with stage II-III rectal cancer</a:t>
            </a:r>
          </a:p>
          <a:p>
            <a:pPr lvl="1"/>
            <a:r>
              <a:rPr lang="en-US" sz="2000" dirty="0"/>
              <a:t>Omission of neoadjuvant RT is </a:t>
            </a:r>
            <a:r>
              <a:rPr lang="en-US" sz="2000" i="1" dirty="0"/>
              <a:t>conditionally</a:t>
            </a:r>
            <a:r>
              <a:rPr lang="en-US" sz="2000" dirty="0"/>
              <a:t> recommended for patients with stage II rectal cancer at lower risk of locoregional recurrence</a:t>
            </a:r>
          </a:p>
          <a:p>
            <a:r>
              <a:rPr lang="en-US" sz="2400" dirty="0"/>
              <a:t>Appropriate neoadjuvant regimens</a:t>
            </a:r>
          </a:p>
          <a:p>
            <a:pPr lvl="1"/>
            <a:r>
              <a:rPr lang="en-US" sz="2000" dirty="0"/>
              <a:t>Conventional fractionation (5000-5040 </a:t>
            </a:r>
            <a:r>
              <a:rPr lang="en-US" sz="2000" dirty="0" err="1"/>
              <a:t>cGy</a:t>
            </a:r>
            <a:r>
              <a:rPr lang="en-US" sz="2000" dirty="0"/>
              <a:t> in 25-28 fractions) with concurrent 5-FU or capecitabine is recommended</a:t>
            </a:r>
          </a:p>
          <a:p>
            <a:pPr lvl="1"/>
            <a:r>
              <a:rPr lang="en-US" sz="2000" dirty="0"/>
              <a:t>Short course RT (2500 </a:t>
            </a:r>
            <a:r>
              <a:rPr lang="en-US" sz="2000" dirty="0" err="1"/>
              <a:t>cGy</a:t>
            </a:r>
            <a:r>
              <a:rPr lang="en-US" sz="2000" dirty="0"/>
              <a:t> in 5 fractions) is recommended</a:t>
            </a:r>
          </a:p>
          <a:p>
            <a:pPr lvl="1"/>
            <a:r>
              <a:rPr lang="en-US" sz="2000" dirty="0"/>
              <a:t>Addition of chemotherapy before or after chemoradiation, or after short course RT is </a:t>
            </a:r>
            <a:r>
              <a:rPr lang="en-US" sz="2000" i="1" dirty="0"/>
              <a:t>conditionally</a:t>
            </a:r>
            <a:r>
              <a:rPr lang="en-US" sz="2000" dirty="0"/>
              <a:t> recommended</a:t>
            </a:r>
          </a:p>
          <a:p>
            <a:pPr lvl="1"/>
            <a:endParaRPr lang="en-US" dirty="0"/>
          </a:p>
        </p:txBody>
      </p:sp>
    </p:spTree>
    <p:extLst>
      <p:ext uri="{BB962C8B-B14F-4D97-AF65-F5344CB8AC3E}">
        <p14:creationId xmlns:p14="http://schemas.microsoft.com/office/powerpoint/2010/main" val="123047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F7BF7-33CE-4D55-BEA2-1045576883A9}"/>
              </a:ext>
            </a:extLst>
          </p:cNvPr>
          <p:cNvSpPr>
            <a:spLocks noGrp="1"/>
          </p:cNvSpPr>
          <p:nvPr>
            <p:ph type="title"/>
          </p:nvPr>
        </p:nvSpPr>
        <p:spPr/>
        <p:txBody>
          <a:bodyPr/>
          <a:lstStyle/>
          <a:p>
            <a:r>
              <a:rPr lang="en-US" b="1" dirty="0">
                <a:solidFill>
                  <a:schemeClr val="tx2"/>
                </a:solidFill>
              </a:rPr>
              <a:t>Key Take Away Messages</a:t>
            </a:r>
          </a:p>
        </p:txBody>
      </p:sp>
      <p:sp>
        <p:nvSpPr>
          <p:cNvPr id="3" name="Content Placeholder 2">
            <a:extLst>
              <a:ext uri="{FF2B5EF4-FFF2-40B4-BE49-F238E27FC236}">
                <a16:creationId xmlns:a16="http://schemas.microsoft.com/office/drawing/2014/main" id="{5B9F4D69-94D7-46EF-8D35-D6C0C3A65A0D}"/>
              </a:ext>
            </a:extLst>
          </p:cNvPr>
          <p:cNvSpPr>
            <a:spLocks noGrp="1"/>
          </p:cNvSpPr>
          <p:nvPr>
            <p:ph idx="1"/>
          </p:nvPr>
        </p:nvSpPr>
        <p:spPr>
          <a:xfrm>
            <a:off x="457200" y="1295400"/>
            <a:ext cx="8229600" cy="4525963"/>
          </a:xfrm>
        </p:spPr>
        <p:txBody>
          <a:bodyPr/>
          <a:lstStyle/>
          <a:p>
            <a:r>
              <a:rPr lang="en-US" sz="2400" dirty="0"/>
              <a:t>Nonoperative management (NOM) and local excision (LE)</a:t>
            </a:r>
          </a:p>
          <a:p>
            <a:pPr lvl="1"/>
            <a:r>
              <a:rPr lang="en-US" sz="2000" dirty="0"/>
              <a:t>NOM is </a:t>
            </a:r>
            <a:r>
              <a:rPr lang="en-US" sz="2000" i="1" dirty="0"/>
              <a:t>conditionally</a:t>
            </a:r>
            <a:r>
              <a:rPr lang="en-US" sz="2000" dirty="0"/>
              <a:t> recommended in selected patients if a </a:t>
            </a:r>
            <a:r>
              <a:rPr lang="en-US" sz="2000" dirty="0" err="1"/>
              <a:t>cCR</a:t>
            </a:r>
            <a:r>
              <a:rPr lang="en-US" sz="2000" dirty="0"/>
              <a:t> is achieved after neoadjuvant treatment</a:t>
            </a:r>
          </a:p>
          <a:p>
            <a:pPr lvl="1"/>
            <a:r>
              <a:rPr lang="en-US" sz="2000" dirty="0"/>
              <a:t>Neoadjuvant chemoradiation followed by LE is </a:t>
            </a:r>
            <a:r>
              <a:rPr lang="en-US" sz="2000" i="1" dirty="0"/>
              <a:t>conditionally</a:t>
            </a:r>
            <a:r>
              <a:rPr lang="en-US" sz="2000" dirty="0"/>
              <a:t> recommended in selected patients with cT2N0 rectal cancer</a:t>
            </a:r>
          </a:p>
          <a:p>
            <a:r>
              <a:rPr lang="en-US" sz="2400" dirty="0"/>
              <a:t>Treatment volumes and techniques</a:t>
            </a:r>
          </a:p>
          <a:p>
            <a:pPr lvl="1"/>
            <a:r>
              <a:rPr lang="en-US" sz="2000" dirty="0"/>
              <a:t>Inclusion of the rectum, </a:t>
            </a:r>
            <a:r>
              <a:rPr lang="en-US" sz="2000" dirty="0" err="1"/>
              <a:t>mesorectal</a:t>
            </a:r>
            <a:r>
              <a:rPr lang="en-US" sz="2000" dirty="0"/>
              <a:t> nodes, presacral nodes, internal iliac nodes, and obturator nodes in the CTV is recommended </a:t>
            </a:r>
          </a:p>
          <a:p>
            <a:pPr lvl="1"/>
            <a:r>
              <a:rPr lang="en-US" sz="2000" dirty="0"/>
              <a:t>Inclusion of the external iliac and inguinal nodes is </a:t>
            </a:r>
            <a:r>
              <a:rPr lang="en-US" sz="2000" i="1" dirty="0"/>
              <a:t>conditionally</a:t>
            </a:r>
            <a:r>
              <a:rPr lang="en-US" sz="2000" dirty="0"/>
              <a:t> recommended in selected patients</a:t>
            </a:r>
          </a:p>
          <a:p>
            <a:pPr lvl="1"/>
            <a:r>
              <a:rPr lang="en-US" sz="2000" dirty="0"/>
              <a:t>IMRT/VMAT is </a:t>
            </a:r>
            <a:r>
              <a:rPr lang="en-US" sz="2000" i="1" dirty="0"/>
              <a:t>conditionally</a:t>
            </a:r>
            <a:r>
              <a:rPr lang="en-US" sz="2000" dirty="0"/>
              <a:t> recommended in selected patients</a:t>
            </a:r>
          </a:p>
        </p:txBody>
      </p:sp>
    </p:spTree>
    <p:extLst>
      <p:ext uri="{BB962C8B-B14F-4D97-AF65-F5344CB8AC3E}">
        <p14:creationId xmlns:p14="http://schemas.microsoft.com/office/powerpoint/2010/main" val="18680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59569"/>
            <a:ext cx="7886700" cy="934100"/>
          </a:xfrm>
        </p:spPr>
        <p:txBody>
          <a:bodyPr>
            <a:normAutofit/>
          </a:bodyPr>
          <a:lstStyle/>
          <a:p>
            <a:r>
              <a:rPr lang="en-US" b="1" dirty="0">
                <a:solidFill>
                  <a:schemeClr val="tx2"/>
                </a:solidFill>
              </a:rPr>
              <a:t>Guideline Task Force</a:t>
            </a:r>
          </a:p>
        </p:txBody>
      </p:sp>
      <p:sp>
        <p:nvSpPr>
          <p:cNvPr id="3" name="Content Placeholder 2"/>
          <p:cNvSpPr>
            <a:spLocks noGrp="1"/>
          </p:cNvSpPr>
          <p:nvPr>
            <p:ph idx="1"/>
          </p:nvPr>
        </p:nvSpPr>
        <p:spPr>
          <a:xfrm>
            <a:off x="674319" y="2611395"/>
            <a:ext cx="7886700" cy="3602831"/>
          </a:xfrm>
        </p:spPr>
        <p:txBody>
          <a:bodyPr numCol="2" spcCol="228600">
            <a:normAutofit fontScale="62500" lnSpcReduction="20000"/>
          </a:bodyPr>
          <a:lstStyle/>
          <a:p>
            <a:pPr marL="0" indent="0">
              <a:lnSpc>
                <a:spcPct val="120000"/>
              </a:lnSpc>
              <a:spcBef>
                <a:spcPts val="0"/>
              </a:spcBef>
              <a:buNone/>
            </a:pPr>
            <a:r>
              <a:rPr lang="en-US" sz="3800" b="1" dirty="0"/>
              <a:t>Members</a:t>
            </a:r>
            <a:r>
              <a:rPr lang="en-US" sz="2900" b="1" dirty="0"/>
              <a:t>	</a:t>
            </a:r>
          </a:p>
          <a:p>
            <a:pPr marL="457200" lvl="1">
              <a:lnSpc>
                <a:spcPct val="120000"/>
              </a:lnSpc>
              <a:spcBef>
                <a:spcPts val="0"/>
              </a:spcBef>
            </a:pPr>
            <a:r>
              <a:rPr lang="en-US" sz="3400" dirty="0"/>
              <a:t>Christopher J. Anker, MD</a:t>
            </a:r>
          </a:p>
          <a:p>
            <a:pPr marL="457200" lvl="1">
              <a:lnSpc>
                <a:spcPct val="120000"/>
              </a:lnSpc>
              <a:spcBef>
                <a:spcPts val="0"/>
              </a:spcBef>
            </a:pPr>
            <a:r>
              <a:rPr lang="fi-FI" sz="3400" dirty="0"/>
              <a:t>Jonathan B. Ashman, MD, PhD</a:t>
            </a:r>
          </a:p>
          <a:p>
            <a:pPr marL="457200" lvl="1">
              <a:lnSpc>
                <a:spcPct val="120000"/>
              </a:lnSpc>
              <a:spcBef>
                <a:spcPts val="0"/>
              </a:spcBef>
            </a:pPr>
            <a:r>
              <a:rPr lang="en-US" sz="3400" dirty="0"/>
              <a:t>Nishin A. Bhadkamkar, MD</a:t>
            </a:r>
          </a:p>
          <a:p>
            <a:pPr marL="457200" lvl="1">
              <a:lnSpc>
                <a:spcPct val="120000"/>
              </a:lnSpc>
              <a:spcBef>
                <a:spcPts val="0"/>
              </a:spcBef>
            </a:pPr>
            <a:r>
              <a:rPr lang="en-US" sz="3400" dirty="0"/>
              <a:t>Lisa Bradfield, BA</a:t>
            </a:r>
          </a:p>
          <a:p>
            <a:pPr marL="457200" lvl="1">
              <a:lnSpc>
                <a:spcPct val="120000"/>
              </a:lnSpc>
              <a:spcBef>
                <a:spcPts val="0"/>
              </a:spcBef>
            </a:pPr>
            <a:r>
              <a:rPr lang="en-US" sz="3400" dirty="0"/>
              <a:t>Daniel T. Chang, MD</a:t>
            </a:r>
          </a:p>
          <a:p>
            <a:pPr marL="457200" lvl="1">
              <a:lnSpc>
                <a:spcPct val="120000"/>
              </a:lnSpc>
              <a:spcBef>
                <a:spcPts val="0"/>
              </a:spcBef>
            </a:pPr>
            <a:r>
              <a:rPr lang="en-US" sz="3400" dirty="0"/>
              <a:t>Jennifer Dorth, MD</a:t>
            </a:r>
          </a:p>
          <a:p>
            <a:pPr marL="457200" lvl="1">
              <a:lnSpc>
                <a:spcPct val="120000"/>
              </a:lnSpc>
              <a:spcBef>
                <a:spcPts val="0"/>
              </a:spcBef>
            </a:pPr>
            <a:r>
              <a:rPr lang="en-US" sz="3400" dirty="0"/>
              <a:t>Julio Garcia-Aguilar, MD</a:t>
            </a:r>
            <a:endParaRPr lang="en-US" sz="3400" dirty="0">
              <a:highlight>
                <a:srgbClr val="FFFF00"/>
              </a:highlight>
            </a:endParaRPr>
          </a:p>
          <a:p>
            <a:pPr marL="461963" lvl="1">
              <a:lnSpc>
                <a:spcPct val="120000"/>
              </a:lnSpc>
              <a:spcBef>
                <a:spcPts val="0"/>
              </a:spcBef>
            </a:pPr>
            <a:r>
              <a:rPr lang="en-US" sz="3400" dirty="0"/>
              <a:t>David Goff                                                                                                                                         </a:t>
            </a:r>
          </a:p>
          <a:p>
            <a:pPr marL="461963" lvl="1">
              <a:lnSpc>
                <a:spcPct val="120000"/>
              </a:lnSpc>
              <a:spcBef>
                <a:spcPts val="0"/>
              </a:spcBef>
            </a:pPr>
            <a:r>
              <a:rPr lang="en-US" sz="3400" dirty="0"/>
              <a:t>Dustin Jacqmin, PhD</a:t>
            </a:r>
          </a:p>
          <a:p>
            <a:pPr marL="573088" lvl="1">
              <a:lnSpc>
                <a:spcPct val="120000"/>
              </a:lnSpc>
              <a:spcBef>
                <a:spcPts val="0"/>
              </a:spcBef>
            </a:pPr>
            <a:endParaRPr lang="en-US" sz="3400" dirty="0"/>
          </a:p>
          <a:p>
            <a:pPr marL="573088" lvl="1">
              <a:lnSpc>
                <a:spcPct val="120000"/>
              </a:lnSpc>
              <a:spcBef>
                <a:spcPts val="0"/>
              </a:spcBef>
            </a:pPr>
            <a:r>
              <a:rPr lang="en-US" sz="3400" dirty="0"/>
              <a:t>Patrick Kelly, MD</a:t>
            </a:r>
          </a:p>
          <a:p>
            <a:pPr marL="573088" lvl="1">
              <a:lnSpc>
                <a:spcPct val="120000"/>
              </a:lnSpc>
              <a:spcBef>
                <a:spcPts val="0"/>
              </a:spcBef>
            </a:pPr>
            <a:r>
              <a:rPr lang="en-US" sz="3400" dirty="0"/>
              <a:t>Neil B. Newman, MD, MS</a:t>
            </a:r>
          </a:p>
          <a:p>
            <a:pPr marL="573088" lvl="1">
              <a:lnSpc>
                <a:spcPct val="120000"/>
              </a:lnSpc>
              <a:spcBef>
                <a:spcPts val="0"/>
              </a:spcBef>
            </a:pPr>
            <a:r>
              <a:rPr lang="en-US" sz="3400" dirty="0"/>
              <a:t>Jeffrey Olsen, MD</a:t>
            </a:r>
          </a:p>
          <a:p>
            <a:pPr marL="573088" lvl="1">
              <a:lnSpc>
                <a:spcPct val="120000"/>
              </a:lnSpc>
              <a:spcBef>
                <a:spcPts val="0"/>
              </a:spcBef>
            </a:pPr>
            <a:r>
              <a:rPr lang="en-US" sz="3400" dirty="0"/>
              <a:t>Ann C. Raldow, MD, MPH</a:t>
            </a:r>
          </a:p>
          <a:p>
            <a:pPr marL="573088" lvl="1">
              <a:lnSpc>
                <a:spcPct val="120000"/>
              </a:lnSpc>
              <a:spcBef>
                <a:spcPts val="0"/>
              </a:spcBef>
            </a:pPr>
            <a:r>
              <a:rPr lang="en-US" sz="3400" dirty="0"/>
              <a:t>Erika Ruiz-Garcia, MD</a:t>
            </a:r>
          </a:p>
          <a:p>
            <a:pPr marL="573088" lvl="1">
              <a:lnSpc>
                <a:spcPct val="120000"/>
              </a:lnSpc>
              <a:spcBef>
                <a:spcPts val="0"/>
              </a:spcBef>
            </a:pPr>
            <a:r>
              <a:rPr lang="en-US" sz="3400" dirty="0"/>
              <a:t>Karyn B. Stitzenberg, MD</a:t>
            </a:r>
          </a:p>
          <a:p>
            <a:pPr marL="573088" lvl="1">
              <a:lnSpc>
                <a:spcPct val="120000"/>
              </a:lnSpc>
              <a:spcBef>
                <a:spcPts val="0"/>
              </a:spcBef>
            </a:pPr>
            <a:r>
              <a:rPr lang="en-US" sz="3400" dirty="0"/>
              <a:t>Charles R. Thomas, Jr, MD</a:t>
            </a:r>
          </a:p>
          <a:p>
            <a:pPr marL="573088" lvl="1">
              <a:lnSpc>
                <a:spcPct val="120000"/>
              </a:lnSpc>
              <a:spcBef>
                <a:spcPts val="0"/>
              </a:spcBef>
            </a:pPr>
            <a:r>
              <a:rPr lang="en-US" sz="3400" dirty="0"/>
              <a:t>Q. Jackie Wu, PhD</a:t>
            </a:r>
          </a:p>
        </p:txBody>
      </p:sp>
      <p:sp>
        <p:nvSpPr>
          <p:cNvPr id="5" name="TextBox 4">
            <a:extLst>
              <a:ext uri="{FF2B5EF4-FFF2-40B4-BE49-F238E27FC236}">
                <a16:creationId xmlns:a16="http://schemas.microsoft.com/office/drawing/2014/main" id="{21826811-C981-4FB7-AF17-20A50BEC5C6A}"/>
              </a:ext>
            </a:extLst>
          </p:cNvPr>
          <p:cNvSpPr txBox="1"/>
          <p:nvPr/>
        </p:nvSpPr>
        <p:spPr>
          <a:xfrm>
            <a:off x="676628" y="1371600"/>
            <a:ext cx="7886700" cy="1138773"/>
          </a:xfrm>
          <a:prstGeom prst="rect">
            <a:avLst/>
          </a:prstGeom>
          <a:noFill/>
        </p:spPr>
        <p:txBody>
          <a:bodyPr wrap="square" rtlCol="0">
            <a:spAutoFit/>
          </a:bodyPr>
          <a:lstStyle/>
          <a:p>
            <a:r>
              <a:rPr lang="en-US" sz="2400" b="1" dirty="0"/>
              <a:t>Chairs</a:t>
            </a:r>
          </a:p>
          <a:p>
            <a:pPr marL="557213" lvl="1" indent="-214313">
              <a:buFont typeface="Arial" panose="020B0604020202020204" pitchFamily="34" charset="0"/>
              <a:buChar char="•"/>
            </a:pPr>
            <a:r>
              <a:rPr lang="de-DE" sz="2200" dirty="0"/>
              <a:t>Prajnan Das, MD, MS, MPH</a:t>
            </a:r>
          </a:p>
          <a:p>
            <a:pPr marL="557213" lvl="1" indent="-214313">
              <a:buFont typeface="Arial" panose="020B0604020202020204" pitchFamily="34" charset="0"/>
              <a:buChar char="•"/>
            </a:pPr>
            <a:r>
              <a:rPr lang="en-US" sz="2200" dirty="0"/>
              <a:t>Jennifer Y. Wo, MD</a:t>
            </a:r>
            <a:endParaRPr lang="en-US" sz="2200" dirty="0">
              <a:highlight>
                <a:srgbClr val="FFFF00"/>
              </a:highlight>
            </a:endParaRPr>
          </a:p>
        </p:txBody>
      </p:sp>
    </p:spTree>
    <p:extLst>
      <p:ext uri="{BB962C8B-B14F-4D97-AF65-F5344CB8AC3E}">
        <p14:creationId xmlns:p14="http://schemas.microsoft.com/office/powerpoint/2010/main" val="610827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934100"/>
          </a:xfrm>
        </p:spPr>
        <p:txBody>
          <a:bodyPr/>
          <a:lstStyle/>
          <a:p>
            <a:r>
              <a:rPr lang="en-US" b="1" dirty="0">
                <a:solidFill>
                  <a:schemeClr val="tx2"/>
                </a:solidFill>
              </a:rPr>
              <a:t>Task Force Composition</a:t>
            </a:r>
          </a:p>
        </p:txBody>
      </p:sp>
      <p:sp>
        <p:nvSpPr>
          <p:cNvPr id="3" name="Content Placeholder 2"/>
          <p:cNvSpPr>
            <a:spLocks noGrp="1"/>
          </p:cNvSpPr>
          <p:nvPr>
            <p:ph idx="1"/>
          </p:nvPr>
        </p:nvSpPr>
        <p:spPr>
          <a:xfrm>
            <a:off x="628650" y="1676400"/>
            <a:ext cx="7886700" cy="3813573"/>
          </a:xfrm>
        </p:spPr>
        <p:txBody>
          <a:bodyPr>
            <a:normAutofit/>
          </a:bodyPr>
          <a:lstStyle/>
          <a:p>
            <a:pPr>
              <a:defRPr/>
            </a:pPr>
            <a:r>
              <a:rPr lang="en-US" sz="2000" dirty="0">
                <a:solidFill>
                  <a:schemeClr val="tx1"/>
                </a:solidFill>
              </a:rPr>
              <a:t>Radiation oncology</a:t>
            </a:r>
          </a:p>
          <a:p>
            <a:pPr lvl="1">
              <a:lnSpc>
                <a:spcPct val="120000"/>
              </a:lnSpc>
              <a:spcBef>
                <a:spcPts val="0"/>
              </a:spcBef>
              <a:defRPr/>
            </a:pPr>
            <a:r>
              <a:rPr lang="en-US" sz="1800" dirty="0"/>
              <a:t>Drawn from academic practice and private or community practice</a:t>
            </a:r>
          </a:p>
          <a:p>
            <a:pPr lvl="1">
              <a:lnSpc>
                <a:spcPct val="120000"/>
              </a:lnSpc>
              <a:spcBef>
                <a:spcPts val="0"/>
              </a:spcBef>
              <a:defRPr/>
            </a:pPr>
            <a:r>
              <a:rPr lang="en-US" sz="1800" dirty="0"/>
              <a:t>Include a RO resident and a member of the Guidelines Subcommittee</a:t>
            </a:r>
          </a:p>
          <a:p>
            <a:pPr marL="342900" lvl="1" indent="0">
              <a:buNone/>
              <a:defRPr/>
            </a:pPr>
            <a:endParaRPr lang="en-US" sz="900" dirty="0"/>
          </a:p>
          <a:p>
            <a:pPr>
              <a:defRPr/>
            </a:pPr>
            <a:r>
              <a:rPr lang="en-US" sz="2000" dirty="0">
                <a:solidFill>
                  <a:schemeClr val="tx1"/>
                </a:solidFill>
              </a:rPr>
              <a:t>Related specialties/disciplines*</a:t>
            </a:r>
          </a:p>
          <a:p>
            <a:pPr lvl="1">
              <a:lnSpc>
                <a:spcPct val="120000"/>
              </a:lnSpc>
              <a:spcBef>
                <a:spcPts val="0"/>
              </a:spcBef>
              <a:defRPr/>
            </a:pPr>
            <a:r>
              <a:rPr lang="en-US" sz="1800" dirty="0"/>
              <a:t>Medical oncologists and surgical oncologists</a:t>
            </a:r>
          </a:p>
          <a:p>
            <a:pPr lvl="1">
              <a:lnSpc>
                <a:spcPct val="120000"/>
              </a:lnSpc>
              <a:spcBef>
                <a:spcPts val="0"/>
              </a:spcBef>
              <a:defRPr/>
            </a:pPr>
            <a:r>
              <a:rPr lang="en-US" sz="1800" dirty="0"/>
              <a:t>Medical physicists</a:t>
            </a:r>
          </a:p>
          <a:p>
            <a:pPr marL="344488" lvl="1" indent="0">
              <a:lnSpc>
                <a:spcPct val="120000"/>
              </a:lnSpc>
              <a:spcBef>
                <a:spcPts val="0"/>
              </a:spcBef>
              <a:buNone/>
              <a:defRPr/>
            </a:pPr>
            <a:r>
              <a:rPr lang="en-US" sz="1800" dirty="0"/>
              <a:t> *Non-RO physicians are nominated by their respective societies</a:t>
            </a:r>
          </a:p>
          <a:p>
            <a:pPr marL="0" lvl="1" indent="0">
              <a:lnSpc>
                <a:spcPct val="120000"/>
              </a:lnSpc>
              <a:spcBef>
                <a:spcPts val="0"/>
              </a:spcBef>
              <a:buNone/>
              <a:defRPr/>
            </a:pPr>
            <a:endParaRPr lang="en-US" sz="1200" dirty="0"/>
          </a:p>
          <a:p>
            <a:pPr>
              <a:defRPr/>
            </a:pPr>
            <a:r>
              <a:rPr lang="en-US" sz="2000" dirty="0">
                <a:solidFill>
                  <a:schemeClr val="tx1"/>
                </a:solidFill>
              </a:rPr>
              <a:t>Patient representative</a:t>
            </a:r>
            <a:endParaRPr lang="en-US" altLang="en-US" sz="2000" dirty="0">
              <a:solidFill>
                <a:schemeClr val="tx1"/>
              </a:solidFill>
            </a:endParaRPr>
          </a:p>
        </p:txBody>
      </p:sp>
    </p:spTree>
    <p:extLst>
      <p:ext uri="{BB962C8B-B14F-4D97-AF65-F5344CB8AC3E}">
        <p14:creationId xmlns:p14="http://schemas.microsoft.com/office/powerpoint/2010/main" val="2068116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BF543-50D6-431F-8469-BDF58ADF9EAB}"/>
              </a:ext>
            </a:extLst>
          </p:cNvPr>
          <p:cNvSpPr>
            <a:spLocks noGrp="1"/>
          </p:cNvSpPr>
          <p:nvPr>
            <p:ph type="title"/>
          </p:nvPr>
        </p:nvSpPr>
        <p:spPr/>
        <p:txBody>
          <a:bodyPr/>
          <a:lstStyle/>
          <a:p>
            <a:r>
              <a:rPr lang="en-US" b="1" dirty="0">
                <a:solidFill>
                  <a:schemeClr val="tx2"/>
                </a:solidFill>
              </a:rPr>
              <a:t>Introduction to Guideline</a:t>
            </a:r>
          </a:p>
        </p:txBody>
      </p:sp>
      <p:sp>
        <p:nvSpPr>
          <p:cNvPr id="3" name="Content Placeholder 2">
            <a:extLst>
              <a:ext uri="{FF2B5EF4-FFF2-40B4-BE49-F238E27FC236}">
                <a16:creationId xmlns:a16="http://schemas.microsoft.com/office/drawing/2014/main" id="{3FA28232-354D-49C0-83E5-B82816998495}"/>
              </a:ext>
            </a:extLst>
          </p:cNvPr>
          <p:cNvSpPr>
            <a:spLocks noGrp="1"/>
          </p:cNvSpPr>
          <p:nvPr>
            <p:ph idx="1"/>
          </p:nvPr>
        </p:nvSpPr>
        <p:spPr>
          <a:xfrm>
            <a:off x="76200" y="1429183"/>
            <a:ext cx="8991600" cy="4525963"/>
          </a:xfrm>
        </p:spPr>
        <p:txBody>
          <a:bodyPr/>
          <a:lstStyle/>
          <a:p>
            <a:r>
              <a:rPr lang="en-US" dirty="0"/>
              <a:t>Rectal adenocarcinoma: 43,340 cases in US in 2020</a:t>
            </a:r>
          </a:p>
          <a:p>
            <a:r>
              <a:rPr lang="en-US" dirty="0"/>
              <a:t>Established standards of care</a:t>
            </a:r>
          </a:p>
          <a:p>
            <a:pPr lvl="1"/>
            <a:r>
              <a:rPr lang="en-US" dirty="0"/>
              <a:t>Preoperative standard fractionation chemoradiation</a:t>
            </a:r>
          </a:p>
          <a:p>
            <a:pPr lvl="1"/>
            <a:r>
              <a:rPr lang="en-US" dirty="0"/>
              <a:t>Preoperative short course RT</a:t>
            </a:r>
          </a:p>
          <a:p>
            <a:r>
              <a:rPr lang="en-US" dirty="0"/>
              <a:t>Evolving treatment approach</a:t>
            </a:r>
          </a:p>
          <a:p>
            <a:pPr lvl="1"/>
            <a:r>
              <a:rPr lang="en-US" dirty="0"/>
              <a:t>Total Neoadjuvant Therapy (TNT)</a:t>
            </a:r>
          </a:p>
          <a:p>
            <a:pPr lvl="1"/>
            <a:r>
              <a:rPr lang="en-US" dirty="0"/>
              <a:t>Nonoperative Management (NOM)</a:t>
            </a:r>
          </a:p>
          <a:p>
            <a:pPr lvl="1"/>
            <a:r>
              <a:rPr lang="en-US" dirty="0"/>
              <a:t>Selective Use of RT</a:t>
            </a:r>
          </a:p>
          <a:p>
            <a:endParaRPr lang="en-US" dirty="0"/>
          </a:p>
        </p:txBody>
      </p:sp>
    </p:spTree>
    <p:extLst>
      <p:ext uri="{BB962C8B-B14F-4D97-AF65-F5344CB8AC3E}">
        <p14:creationId xmlns:p14="http://schemas.microsoft.com/office/powerpoint/2010/main" val="3055906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Guideline Scope</a:t>
            </a:r>
          </a:p>
        </p:txBody>
      </p:sp>
      <p:sp>
        <p:nvSpPr>
          <p:cNvPr id="3" name="Content Placeholder 2"/>
          <p:cNvSpPr>
            <a:spLocks noGrp="1"/>
          </p:cNvSpPr>
          <p:nvPr>
            <p:ph idx="1"/>
          </p:nvPr>
        </p:nvSpPr>
        <p:spPr>
          <a:xfrm>
            <a:off x="457200" y="1905000"/>
            <a:ext cx="8229600" cy="4525963"/>
          </a:xfrm>
          <a:ln>
            <a:noFill/>
          </a:ln>
        </p:spPr>
        <p:txBody>
          <a:bodyPr>
            <a:normAutofit/>
          </a:bodyPr>
          <a:lstStyle/>
          <a:p>
            <a:pPr marL="0" indent="0" algn="ctr">
              <a:buNone/>
            </a:pPr>
            <a:r>
              <a:rPr lang="en-US" dirty="0">
                <a:solidFill>
                  <a:srgbClr val="000000"/>
                </a:solidFill>
              </a:rPr>
              <a:t>To provide recommendations on the optimal role of radiation therapy (RT) for rectal cancer, including indications, appropriate radiation regimens, role in nonoperative/local excision approaches, and treatment techniques</a:t>
            </a:r>
            <a:endParaRPr lang="en-US" dirty="0">
              <a:solidFill>
                <a:srgbClr val="000000"/>
              </a:solidFill>
              <a:highlight>
                <a:srgbClr val="FFFF00"/>
              </a:highlight>
            </a:endParaRPr>
          </a:p>
        </p:txBody>
      </p:sp>
    </p:spTree>
    <p:extLst>
      <p:ext uri="{BB962C8B-B14F-4D97-AF65-F5344CB8AC3E}">
        <p14:creationId xmlns:p14="http://schemas.microsoft.com/office/powerpoint/2010/main" val="165849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886700" cy="857726"/>
          </a:xfrm>
        </p:spPr>
        <p:txBody>
          <a:bodyPr/>
          <a:lstStyle/>
          <a:p>
            <a:r>
              <a:rPr lang="en-US" b="1" dirty="0">
                <a:solidFill>
                  <a:schemeClr val="tx2"/>
                </a:solidFill>
              </a:rPr>
              <a:t>Systematic Review</a:t>
            </a:r>
          </a:p>
        </p:txBody>
      </p:sp>
      <p:sp>
        <p:nvSpPr>
          <p:cNvPr id="3" name="Content Placeholder 2"/>
          <p:cNvSpPr>
            <a:spLocks noGrp="1"/>
          </p:cNvSpPr>
          <p:nvPr>
            <p:ph idx="1"/>
          </p:nvPr>
        </p:nvSpPr>
        <p:spPr>
          <a:xfrm>
            <a:off x="397192" y="1066800"/>
            <a:ext cx="8349615" cy="4876800"/>
          </a:xfrm>
        </p:spPr>
        <p:txBody>
          <a:bodyPr lIns="0" tIns="0" rIns="0" bIns="0">
            <a:noAutofit/>
          </a:bodyPr>
          <a:lstStyle/>
          <a:p>
            <a:pPr>
              <a:spcBef>
                <a:spcPts val="225"/>
              </a:spcBef>
            </a:pPr>
            <a:r>
              <a:rPr lang="en-US" altLang="en-US" sz="1800" dirty="0"/>
              <a:t>MEDLINE® PubMed, </a:t>
            </a:r>
            <a:r>
              <a:rPr lang="en-US" altLang="en-US" sz="1800" dirty="0" err="1"/>
              <a:t>Embase</a:t>
            </a:r>
            <a:r>
              <a:rPr lang="en-US" altLang="en-US" sz="1800" dirty="0"/>
              <a:t> and Cochrane Library - 1/1/1999 – 4/1/2019</a:t>
            </a:r>
          </a:p>
          <a:p>
            <a:pPr lvl="1">
              <a:spcBef>
                <a:spcPts val="0"/>
              </a:spcBef>
              <a:spcAft>
                <a:spcPts val="225"/>
              </a:spcAft>
            </a:pPr>
            <a:r>
              <a:rPr lang="en-US" altLang="en-US" sz="1600" dirty="0"/>
              <a:t>Both MeSH terms and text words used, supplemented with </a:t>
            </a:r>
            <a:r>
              <a:rPr lang="en-US" altLang="en-US" sz="1600" dirty="0" err="1"/>
              <a:t>handsearches</a:t>
            </a:r>
            <a:endParaRPr lang="en-US" altLang="en-US" sz="1600" dirty="0"/>
          </a:p>
          <a:p>
            <a:pPr marL="341313" lvl="1" indent="-341313">
              <a:spcBef>
                <a:spcPts val="0"/>
              </a:spcBef>
              <a:spcAft>
                <a:spcPts val="225"/>
              </a:spcAft>
              <a:buFont typeface="Arial" panose="020B0604020202020204" pitchFamily="34" charset="0"/>
              <a:buChar char="•"/>
            </a:pPr>
            <a:r>
              <a:rPr lang="en-US" altLang="en-US" sz="1800" u="sng" dirty="0"/>
              <a:t>Outcomes</a:t>
            </a:r>
            <a:r>
              <a:rPr lang="en-US" altLang="en-US" sz="1800" dirty="0"/>
              <a:t>: Overall and disease-free survival, local control, sphincter preservation, pathologic complete response, acute and late toxicity</a:t>
            </a:r>
          </a:p>
          <a:p>
            <a:pPr>
              <a:spcBef>
                <a:spcPts val="225"/>
              </a:spcBef>
              <a:spcAft>
                <a:spcPts val="225"/>
              </a:spcAft>
            </a:pPr>
            <a:r>
              <a:rPr lang="en-US" altLang="en-US" sz="1800" u="sng" dirty="0"/>
              <a:t>Inclusion</a:t>
            </a:r>
            <a:r>
              <a:rPr lang="en-US" altLang="en-US" sz="1800" dirty="0"/>
              <a:t>: Age ≥18 years, operable primary rectal cancer treated with or without neoadjuvant therapy, and either surgery or a nonoperative approach</a:t>
            </a:r>
          </a:p>
          <a:p>
            <a:pPr lvl="1">
              <a:spcBef>
                <a:spcPts val="225"/>
              </a:spcBef>
              <a:spcAft>
                <a:spcPts val="225"/>
              </a:spcAft>
            </a:pPr>
            <a:r>
              <a:rPr lang="en-US" altLang="en-US" sz="1400" dirty="0"/>
              <a:t> </a:t>
            </a:r>
            <a:r>
              <a:rPr lang="en-US" altLang="en-US" sz="1600" dirty="0"/>
              <a:t>Indications for RT/Appropriate neoadjuvant regimens</a:t>
            </a:r>
            <a:r>
              <a:rPr lang="en-US" sz="1600" dirty="0"/>
              <a:t>: RCTs, meta-analyses, prospective trials with n≥50</a:t>
            </a:r>
          </a:p>
          <a:p>
            <a:pPr lvl="1">
              <a:spcBef>
                <a:spcPts val="225"/>
              </a:spcBef>
              <a:spcAft>
                <a:spcPts val="225"/>
              </a:spcAft>
            </a:pPr>
            <a:r>
              <a:rPr lang="en-US" sz="1600" dirty="0"/>
              <a:t>Nonoperative approach and local excision: RCTs, meta-analyses, prospective trials with n≥50, retrospective studies with n≥200</a:t>
            </a:r>
          </a:p>
          <a:p>
            <a:pPr lvl="1">
              <a:spcBef>
                <a:spcPts val="225"/>
              </a:spcBef>
              <a:spcAft>
                <a:spcPts val="225"/>
              </a:spcAft>
            </a:pPr>
            <a:r>
              <a:rPr lang="en-US" sz="1600" dirty="0"/>
              <a:t>Treatment techniques: RCTs, meta-analyses, prospective trials with n≥100, retrospective studies with n≥150, </a:t>
            </a:r>
            <a:r>
              <a:rPr lang="en-US" sz="1600" dirty="0" err="1"/>
              <a:t>dosimetric</a:t>
            </a:r>
            <a:r>
              <a:rPr lang="en-US" sz="1600" dirty="0"/>
              <a:t> studies with n≥50</a:t>
            </a:r>
            <a:endParaRPr lang="en-US" altLang="en-US" sz="1600" dirty="0">
              <a:solidFill>
                <a:schemeClr val="tx1"/>
              </a:solidFill>
            </a:endParaRPr>
          </a:p>
          <a:p>
            <a:pPr>
              <a:spcBef>
                <a:spcPts val="225"/>
              </a:spcBef>
              <a:spcAft>
                <a:spcPts val="225"/>
              </a:spcAft>
            </a:pPr>
            <a:r>
              <a:rPr lang="en-US" altLang="en-US" sz="1800" u="sng" dirty="0"/>
              <a:t>Beyond Scope</a:t>
            </a:r>
            <a:r>
              <a:rPr lang="en-US" altLang="en-US" sz="1800" dirty="0"/>
              <a:t>: Adjuvant therapy, RT in the setting of oligometastatic disease, locally recurrent disease, palliative RT, contact RT, proton RT, intraoperative RT, re-irradiation, and detailed discussions of surgical approaches and chemotherapy regimens</a:t>
            </a:r>
            <a:endParaRPr lang="en-US" altLang="en-US" sz="1800" dirty="0">
              <a:highlight>
                <a:srgbClr val="FFFF00"/>
              </a:highlight>
            </a:endParaRPr>
          </a:p>
          <a:p>
            <a:pPr>
              <a:spcBef>
                <a:spcPts val="225"/>
              </a:spcBef>
            </a:pPr>
            <a:r>
              <a:rPr lang="en-US" altLang="en-US" sz="1800" dirty="0"/>
              <a:t>Initial search produced 2230 articles; 493 abstracts retrieved </a:t>
            </a:r>
            <a:r>
              <a:rPr lang="en-US" altLang="en-US" sz="1800" dirty="0">
                <a:sym typeface="Wingdings" panose="05000000000000000000" pitchFamily="2" charset="2"/>
              </a:rPr>
              <a:t> 129 articles included and abstracted into evidence tables</a:t>
            </a:r>
            <a:endParaRPr lang="en-US" altLang="en-US" sz="1800" dirty="0"/>
          </a:p>
        </p:txBody>
      </p:sp>
    </p:spTree>
    <p:extLst>
      <p:ext uri="{BB962C8B-B14F-4D97-AF65-F5344CB8AC3E}">
        <p14:creationId xmlns:p14="http://schemas.microsoft.com/office/powerpoint/2010/main" val="167009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A7C99-5C4D-4D62-B58A-88759AA8CBC6}"/>
              </a:ext>
            </a:extLst>
          </p:cNvPr>
          <p:cNvSpPr>
            <a:spLocks noGrp="1"/>
          </p:cNvSpPr>
          <p:nvPr>
            <p:ph type="title"/>
          </p:nvPr>
        </p:nvSpPr>
        <p:spPr/>
        <p:txBody>
          <a:bodyPr/>
          <a:lstStyle/>
          <a:p>
            <a:r>
              <a:rPr lang="en-US" sz="4000" b="1" dirty="0">
                <a:solidFill>
                  <a:schemeClr val="tx2"/>
                </a:solidFill>
              </a:rPr>
              <a:t>Rating Strength of Recommendation</a:t>
            </a:r>
          </a:p>
        </p:txBody>
      </p:sp>
      <p:graphicFrame>
        <p:nvGraphicFramePr>
          <p:cNvPr id="4" name="Content Placeholder 3">
            <a:extLst>
              <a:ext uri="{FF2B5EF4-FFF2-40B4-BE49-F238E27FC236}">
                <a16:creationId xmlns:a16="http://schemas.microsoft.com/office/drawing/2014/main" id="{5B3EC7E7-C94A-41F7-BB55-EB0007DC9223}"/>
              </a:ext>
            </a:extLst>
          </p:cNvPr>
          <p:cNvGraphicFramePr>
            <a:graphicFrameLocks noGrp="1"/>
          </p:cNvGraphicFramePr>
          <p:nvPr>
            <p:ph idx="1"/>
          </p:nvPr>
        </p:nvGraphicFramePr>
        <p:xfrm>
          <a:off x="457200" y="987305"/>
          <a:ext cx="8229599" cy="5032496"/>
        </p:xfrm>
        <a:graphic>
          <a:graphicData uri="http://schemas.openxmlformats.org/drawingml/2006/table">
            <a:tbl>
              <a:tblPr firstRow="1" firstCol="1" bandRow="1"/>
              <a:tblGrid>
                <a:gridCol w="1447800">
                  <a:extLst>
                    <a:ext uri="{9D8B030D-6E8A-4147-A177-3AD203B41FA5}">
                      <a16:colId xmlns:a16="http://schemas.microsoft.com/office/drawing/2014/main" val="2002865223"/>
                    </a:ext>
                  </a:extLst>
                </a:gridCol>
                <a:gridCol w="3810000">
                  <a:extLst>
                    <a:ext uri="{9D8B030D-6E8A-4147-A177-3AD203B41FA5}">
                      <a16:colId xmlns:a16="http://schemas.microsoft.com/office/drawing/2014/main" val="653432284"/>
                    </a:ext>
                  </a:extLst>
                </a:gridCol>
                <a:gridCol w="1600200">
                  <a:extLst>
                    <a:ext uri="{9D8B030D-6E8A-4147-A177-3AD203B41FA5}">
                      <a16:colId xmlns:a16="http://schemas.microsoft.com/office/drawing/2014/main" val="1948342380"/>
                    </a:ext>
                  </a:extLst>
                </a:gridCol>
                <a:gridCol w="1371599">
                  <a:extLst>
                    <a:ext uri="{9D8B030D-6E8A-4147-A177-3AD203B41FA5}">
                      <a16:colId xmlns:a16="http://schemas.microsoft.com/office/drawing/2014/main" val="3297565004"/>
                    </a:ext>
                  </a:extLst>
                </a:gridCol>
              </a:tblGrid>
              <a:tr h="1259241">
                <a:tc gridSpan="4">
                  <a:txBody>
                    <a:bodyPr/>
                    <a:lstStyle/>
                    <a:p>
                      <a:pPr marL="0" marR="0">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ASTRO’s recommendations are based on evaluation of multiple factors including the quality of evidence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i="1" dirty="0">
                          <a:effectLst/>
                          <a:latin typeface="Calibri" panose="020F0502020204030204" pitchFamily="34" charset="0"/>
                          <a:ea typeface="Calibri" panose="020F0502020204030204" pitchFamily="34" charset="0"/>
                          <a:cs typeface="Times New Roman" panose="02020603050405020304" pitchFamily="18" charset="0"/>
                        </a:rPr>
                        <a:t>individual</a:t>
                      </a:r>
                      <a:r>
                        <a:rPr lang="en-US" sz="1400" dirty="0">
                          <a:effectLst/>
                          <a:latin typeface="Calibri" panose="020F0502020204030204" pitchFamily="34" charset="0"/>
                          <a:ea typeface="Calibri" panose="020F0502020204030204" pitchFamily="34" charset="0"/>
                          <a:cs typeface="Times New Roman" panose="02020603050405020304" pitchFamily="18" charset="0"/>
                        </a:rPr>
                        <a:t> study quality, and panel consensus, all of which inform the strength of recommendation.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based on the </a:t>
                      </a:r>
                      <a:r>
                        <a:rPr lang="en-US" sz="1400" b="1" dirty="0">
                          <a:effectLst/>
                          <a:latin typeface="Calibri" panose="020F0502020204030204" pitchFamily="34" charset="0"/>
                          <a:ea typeface="Calibri" panose="020F0502020204030204" pitchFamily="34" charset="0"/>
                          <a:cs typeface="Times New Roman" panose="02020603050405020304" pitchFamily="18" charset="0"/>
                        </a:rPr>
                        <a:t>body of evidence</a:t>
                      </a:r>
                      <a:r>
                        <a:rPr lang="en-US" sz="1400" dirty="0">
                          <a:effectLst/>
                          <a:latin typeface="Calibri" panose="020F0502020204030204" pitchFamily="34" charset="0"/>
                          <a:ea typeface="Calibri" panose="020F0502020204030204" pitchFamily="34" charset="0"/>
                          <a:cs typeface="Times New Roman" panose="02020603050405020304" pitchFamily="18" charset="0"/>
                        </a:rPr>
                        <a:t> available for a particular key question and includes consideration of number of studies, study design, adequacy of sample sizes, consistency of findings across studies, and generalizability of samples, settings, and treatments.</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35583342"/>
                  </a:ext>
                </a:extLst>
              </a:tr>
              <a:tr h="496206">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Strength of Recommendation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Definition</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Overall </a:t>
                      </a:r>
                      <a:r>
                        <a:rPr lang="en-US" sz="1300" b="1" dirty="0" err="1">
                          <a:effectLst/>
                          <a:latin typeface="Calibri" panose="020F0502020204030204" pitchFamily="34" charset="0"/>
                          <a:ea typeface="Calibri" panose="020F0502020204030204" pitchFamily="34" charset="0"/>
                          <a:cs typeface="Times New Roman" panose="02020603050405020304" pitchFamily="18" charset="0"/>
                        </a:rPr>
                        <a:t>QoE</a:t>
                      </a:r>
                      <a:r>
                        <a:rPr lang="en-US" sz="13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Grade</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00000"/>
                        </a:lnSpc>
                        <a:spcBef>
                          <a:spcPts val="0"/>
                        </a:spcBef>
                        <a:spcAft>
                          <a:spcPts val="0"/>
                        </a:spcAft>
                      </a:pPr>
                      <a:r>
                        <a:rPr lang="en-US" sz="1300" b="1" dirty="0">
                          <a:effectLst/>
                          <a:latin typeface="Calibri" panose="020F0502020204030204" pitchFamily="34" charset="0"/>
                          <a:ea typeface="Calibri" panose="020F0502020204030204" pitchFamily="34" charset="0"/>
                          <a:cs typeface="Times New Roman" panose="02020603050405020304" pitchFamily="18" charset="0"/>
                        </a:rPr>
                        <a:t>Recommendation Wording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603072609"/>
                  </a:ext>
                </a:extLst>
              </a:tr>
              <a:tr h="1006385">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Strong</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clearly outweigh risks and burden, or risks and burden clearly outweigh benefits.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All or almost all informed people would make the recommended choice.</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(usually high, moderate,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“Recommend/ Should”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700086"/>
                  </a:ext>
                </a:extLst>
              </a:tr>
              <a:tr h="2270664">
                <a:tc>
                  <a:txBody>
                    <a:bodyPr/>
                    <a:lstStyle/>
                    <a:p>
                      <a:pPr marL="0" marR="0" algn="ctr">
                        <a:lnSpc>
                          <a:spcPct val="115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Conditional</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Benefits are finely balanced with risks and burden or appreciable uncertainty exists about the magnitude of benefits and risks. </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Most informed people would choose the recommended course of action, but a substantial number would not.</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A shared decision-making approach regarding patient values and preferences is particularly important.</a:t>
                      </a:r>
                    </a:p>
                  </a:txBody>
                  <a:tcPr marL="68580" marR="68580"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Any</a:t>
                      </a:r>
                    </a:p>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(usually moderate, low, or expert opinion)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“Conditionally Recommend”</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736203720"/>
                  </a:ext>
                </a:extLst>
              </a:tr>
            </a:tbl>
          </a:graphicData>
        </a:graphic>
      </p:graphicFrame>
    </p:spTree>
    <p:extLst>
      <p:ext uri="{BB962C8B-B14F-4D97-AF65-F5344CB8AC3E}">
        <p14:creationId xmlns:p14="http://schemas.microsoft.com/office/powerpoint/2010/main" val="4005368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592EB5AC-37A7-4763-A84B-8B0C062F7EBD}"/>
              </a:ext>
            </a:extLst>
          </p:cNvPr>
          <p:cNvGraphicFramePr>
            <a:graphicFrameLocks noGrp="1"/>
          </p:cNvGraphicFramePr>
          <p:nvPr>
            <p:extLst>
              <p:ext uri="{D42A27DB-BD31-4B8C-83A1-F6EECF244321}">
                <p14:modId xmlns:p14="http://schemas.microsoft.com/office/powerpoint/2010/main" val="3249325397"/>
              </p:ext>
            </p:extLst>
          </p:nvPr>
        </p:nvGraphicFramePr>
        <p:xfrm>
          <a:off x="304800" y="956957"/>
          <a:ext cx="8534400" cy="5037154"/>
        </p:xfrm>
        <a:graphic>
          <a:graphicData uri="http://schemas.openxmlformats.org/drawingml/2006/table">
            <a:tbl>
              <a:tblPr firstRow="1" firstCol="1" bandRow="1"/>
              <a:tblGrid>
                <a:gridCol w="1219200">
                  <a:extLst>
                    <a:ext uri="{9D8B030D-6E8A-4147-A177-3AD203B41FA5}">
                      <a16:colId xmlns:a16="http://schemas.microsoft.com/office/drawing/2014/main" val="67703140"/>
                    </a:ext>
                  </a:extLst>
                </a:gridCol>
                <a:gridCol w="4151586">
                  <a:extLst>
                    <a:ext uri="{9D8B030D-6E8A-4147-A177-3AD203B41FA5}">
                      <a16:colId xmlns:a16="http://schemas.microsoft.com/office/drawing/2014/main" val="3076066979"/>
                    </a:ext>
                  </a:extLst>
                </a:gridCol>
                <a:gridCol w="3163614">
                  <a:extLst>
                    <a:ext uri="{9D8B030D-6E8A-4147-A177-3AD203B41FA5}">
                      <a16:colId xmlns:a16="http://schemas.microsoft.com/office/drawing/2014/main" val="4094062684"/>
                    </a:ext>
                  </a:extLst>
                </a:gridCol>
              </a:tblGrid>
              <a:tr h="475505">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Overall QoE Grade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59055" marR="48895"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Type/Quality of Study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marL="0" marR="0" algn="ctr">
                        <a:lnSpc>
                          <a:spcPct val="115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Evidence Interpretation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a16="http://schemas.microsoft.com/office/drawing/2014/main" val="2928952387"/>
                  </a:ext>
                </a:extLst>
              </a:tr>
              <a:tr h="61316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High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 or more well-conducted and highly-generalizable RCTs or meta-analyses of such trials.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080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very likely to lie close to the estimate of the effect based on the body of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9336519"/>
                  </a:ext>
                </a:extLst>
              </a:tr>
              <a:tr h="1235528">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Moderate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well-conducted and highly-generalizable RCT or a meta-analysis of such trials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RCTs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strong observational studies with consistent findings.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is likely to be close to the estimate of the effect based on the body of evidence, but it is possible that it is substantially different.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412336"/>
                  </a:ext>
                </a:extLst>
              </a:tr>
              <a:tr h="1522605">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RCT with some weaknesses of procedure or generalizability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1 or more RCTs with serious deficiencies of procedure or generalizability or extremely small sample sizes </a:t>
                      </a:r>
                      <a:r>
                        <a:rPr lang="en-US" sz="1300" b="1" kern="1200" dirty="0">
                          <a:solidFill>
                            <a:schemeClr val="tx1"/>
                          </a:solidFill>
                          <a:effectLst/>
                          <a:latin typeface="Calibri" panose="020F0502020204030204" pitchFamily="34" charset="0"/>
                          <a:cs typeface="Times New Roman" panose="02020603050405020304" pitchFamily="18" charset="0"/>
                        </a:rPr>
                        <a:t>OR</a:t>
                      </a:r>
                      <a:r>
                        <a:rPr lang="en-US" sz="1300" kern="1200" dirty="0">
                          <a:solidFill>
                            <a:schemeClr val="tx1"/>
                          </a:solidFill>
                          <a:effectLst/>
                          <a:latin typeface="Calibri" panose="020F0502020204030204" pitchFamily="34" charset="0"/>
                          <a:cs typeface="Times New Roman" panose="02020603050405020304" pitchFamily="18" charset="0"/>
                        </a:rPr>
                        <a:t> </a:t>
                      </a:r>
                    </a:p>
                    <a:p>
                      <a:pPr marL="274320" marR="0" lvl="0" indent="-171450">
                        <a:lnSpc>
                          <a:spcPct val="107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cs typeface="Times New Roman" panose="02020603050405020304" pitchFamily="18" charset="0"/>
                        </a:rPr>
                        <a:t>2 or more observational studies with inconsistent findings, small sample sizes, or other problems that potentially confound interpretation of data.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826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The true effect may be substantially different from the estimate of the effect. There is a risk that future research may significantly alter the estimate of the effect size or the interpretation of the results.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599913"/>
                  </a:ext>
                </a:extLst>
              </a:tr>
              <a:tr h="1139839">
                <a:tc>
                  <a:txBody>
                    <a:bodyPr/>
                    <a:lstStyle/>
                    <a:p>
                      <a:pPr marL="0" marR="0" algn="ctr">
                        <a:lnSpc>
                          <a:spcPct val="115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Expert Opinion†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74320" marR="48895" lvl="0" indent="-171450">
                        <a:lnSpc>
                          <a:spcPct val="115000"/>
                        </a:lnSpc>
                        <a:spcBef>
                          <a:spcPts val="0"/>
                        </a:spcBef>
                        <a:spcAft>
                          <a:spcPts val="0"/>
                        </a:spcAft>
                        <a:buFont typeface="Arial" panose="020B0604020202020204" pitchFamily="34" charset="0"/>
                        <a:buChar char="•"/>
                      </a:pPr>
                      <a:r>
                        <a:rPr lang="en-US" sz="1300"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Consensus of the panel based on clinical judgement and experience, due to absence of evidence or limitations in evidence.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105410" algn="ctr">
                        <a:lnSpc>
                          <a:spcPct val="107000"/>
                        </a:lnSpc>
                        <a:spcBef>
                          <a:spcPts val="0"/>
                        </a:spcBef>
                        <a:spcAft>
                          <a:spcPts val="0"/>
                        </a:spcAft>
                      </a:pPr>
                      <a:r>
                        <a:rPr lang="en-US" sz="1300" dirty="0">
                          <a:effectLst/>
                          <a:latin typeface="Calibri" panose="020F0502020204030204" pitchFamily="34" charset="0"/>
                          <a:cs typeface="Times New Roman" panose="02020603050405020304" pitchFamily="18" charset="0"/>
                        </a:rPr>
                        <a:t>Strong consensus (≥90%) of the panel guides the recommendation despite insufficient evidence to discern the true magnitude and direction of the net effect. Further research may better inform the topic.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459878"/>
                  </a:ext>
                </a:extLst>
              </a:tr>
            </a:tbl>
          </a:graphicData>
        </a:graphic>
      </p:graphicFrame>
      <p:sp>
        <p:nvSpPr>
          <p:cNvPr id="2" name="Title 1">
            <a:extLst>
              <a:ext uri="{FF2B5EF4-FFF2-40B4-BE49-F238E27FC236}">
                <a16:creationId xmlns:a16="http://schemas.microsoft.com/office/drawing/2014/main" id="{2E5D0D6C-7416-4FDD-A5CE-70CB2B5AB8E2}"/>
              </a:ext>
            </a:extLst>
          </p:cNvPr>
          <p:cNvSpPr>
            <a:spLocks noGrp="1"/>
          </p:cNvSpPr>
          <p:nvPr>
            <p:ph type="title"/>
          </p:nvPr>
        </p:nvSpPr>
        <p:spPr>
          <a:xfrm>
            <a:off x="457200" y="205091"/>
            <a:ext cx="8229600" cy="1143000"/>
          </a:xfrm>
        </p:spPr>
        <p:txBody>
          <a:bodyPr/>
          <a:lstStyle/>
          <a:p>
            <a:r>
              <a:rPr lang="en-US" sz="4000" b="1" dirty="0">
                <a:solidFill>
                  <a:schemeClr val="tx2"/>
                </a:solidFill>
              </a:rPr>
              <a:t>Rating Quality of Evidence</a:t>
            </a:r>
          </a:p>
        </p:txBody>
      </p:sp>
    </p:spTree>
    <p:extLst>
      <p:ext uri="{BB962C8B-B14F-4D97-AF65-F5344CB8AC3E}">
        <p14:creationId xmlns:p14="http://schemas.microsoft.com/office/powerpoint/2010/main" val="358672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2941</TotalTime>
  <Words>2925</Words>
  <Application>Microsoft Office PowerPoint</Application>
  <PresentationFormat>On-screen Show (4:3)</PresentationFormat>
  <Paragraphs>289</Paragraphs>
  <Slides>23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Lucida Grande</vt:lpstr>
      <vt:lpstr>Symbol</vt:lpstr>
      <vt:lpstr>Office Theme</vt:lpstr>
      <vt:lpstr> Radiation Therapy for Rectal Cancer: An ASTRO Clinical Practice Guideline   Developed in collaboration with the American Society for Clinical Oncology and Society of Surgical Oncology  Endorsed by the American College of Radiology, Canadian Association of Radiation Oncology, European Society for Radiotherapy and Oncology,  the Royal Australian and New Zealand College of Radiologists and  the Society of Surgical Oncology</vt:lpstr>
      <vt:lpstr>Citation</vt:lpstr>
      <vt:lpstr>Guideline Task Force</vt:lpstr>
      <vt:lpstr>Task Force Composition</vt:lpstr>
      <vt:lpstr>Introduction to Guideline</vt:lpstr>
      <vt:lpstr>Guideline Scope</vt:lpstr>
      <vt:lpstr>Systematic Review</vt:lpstr>
      <vt:lpstr>Rating Strength of Recommendation</vt:lpstr>
      <vt:lpstr>Rating Quality of Evidence</vt:lpstr>
      <vt:lpstr>Consensus Methodology</vt:lpstr>
      <vt:lpstr>KQ 1: What are the indications for neoadjuvant RT for operable rectal cancer?   </vt:lpstr>
      <vt:lpstr>KQ 1: What are the indications for neoadjuvant RT for operable rectal cancer? (Con’t)   </vt:lpstr>
      <vt:lpstr>KQ 2: What are appropriate neoadjuvant regimens for operable rectal cancer when neoadjuvant therapy is indicated? </vt:lpstr>
      <vt:lpstr>KQ 2: What are appropriate neoadjuvant regimens for operable rectal cancer when neoadjuvant therapy is indicated? (Con’t)</vt:lpstr>
      <vt:lpstr>KQ 2: What are appropriate neoadjuvant regimens for operable rectal cancer when neoadjuvant therapy is indicated? (Con’t)</vt:lpstr>
      <vt:lpstr>KQ 2: What are appropriate neoadjuvant regimens for operable rectal cancer when neoadjuvant therapy is indicated? (Con’t)</vt:lpstr>
      <vt:lpstr>KQ 3: What are the appropriate indications for consideration of a nonoperative (NOM) or LE approach after definitive/preoperative chemoradiation?</vt:lpstr>
      <vt:lpstr>KQ 3: What are the appropriate indications for consideration of a nonoperative (NOM) or LE approach after definitive/preoperative chemoradiation? (Con’t)</vt:lpstr>
      <vt:lpstr>KQ 3: What are the appropriate indications for consideration of a nonoperative (NOM) or LE approach after definitive/preoperative chemoradiation? (Con’t)</vt:lpstr>
      <vt:lpstr>KQ 4: What are the appropriate treatment volumes, dose-constraints, and techniques for patients treated with RT?</vt:lpstr>
      <vt:lpstr>KQ 4: What are the appropriate treatment volumes, dose-constraints, and techniques for patients treated with RT? (Con’t)</vt:lpstr>
      <vt:lpstr>Key Take Away Messages</vt:lpstr>
      <vt:lpstr>Key Take Away Messages</vt:lpstr>
    </vt:vector>
  </TitlesOfParts>
  <Company>ASTRO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Reese</dc:creator>
  <cp:lastModifiedBy>Beth Bukata</cp:lastModifiedBy>
  <cp:revision>100</cp:revision>
  <dcterms:created xsi:type="dcterms:W3CDTF">2009-06-18T17:06:22Z</dcterms:created>
  <dcterms:modified xsi:type="dcterms:W3CDTF">2020-10-20T03:18:50Z</dcterms:modified>
</cp:coreProperties>
</file>