
<file path=[Content_Types].xml><?xml version="1.0" encoding="utf-8"?>
<Types xmlns="http://schemas.openxmlformats.org/package/2006/content-types">
  <Default Extension="fntdata" ContentType="application/x-fontdata"/>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8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Lst>
  <p:sldSz cx="12192000" cy="6858000"/>
  <p:notesSz cx="6858000" cy="9144000"/>
  <p:embeddedFontLst>
    <p:embeddedFont>
      <p:font typeface="Georgia" panose="02040502050405020303" pitchFamily="18" charset="0"/>
      <p:regular r:id="rId82"/>
      <p:bold r:id="rId83"/>
      <p:italic r:id="rId84"/>
      <p:boldItalic r:id="rId85"/>
    </p:embeddedFont>
    <p:embeddedFont>
      <p:font typeface="Helvetica Neue" panose="020B0604020202020204" charset="0"/>
      <p:regular r:id="rId86"/>
      <p:bold r:id="rId87"/>
      <p:italic r:id="rId88"/>
      <p:boldItalic r:id="rId89"/>
    </p:embeddedFont>
    <p:embeddedFont>
      <p:font typeface="Open Sans" panose="020B0606030504020204" pitchFamily="34" charset="0"/>
      <p:regular r:id="rId90"/>
      <p:bold r:id="rId91"/>
      <p:italic r:id="rId92"/>
      <p:boldItalic r:id="rId93"/>
    </p:embeddedFont>
    <p:embeddedFont>
      <p:font typeface="Roboto" panose="02000000000000000000" pitchFamily="2" charset="0"/>
      <p:regular r:id="rId94"/>
      <p:bold r:id="rId95"/>
      <p:italic r:id="rId96"/>
      <p:boldItalic r:id="rId97"/>
    </p:embeddedFont>
    <p:embeddedFont>
      <p:font typeface="Verdana" panose="020B0604030504040204" pitchFamily="34" charset="0"/>
      <p:regular r:id="rId98"/>
      <p:bold r:id="rId99"/>
      <p:italic r:id="rId100"/>
      <p:boldItalic r:id="rId10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2" roundtripDataSignature="AMtx7mjj1jLsDK9eqO/6hFCuIsnA/yH+G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6FAE11-416D-8981-23AE-3DC734335C37}" name="Jennifer Jang" initials="JJ" userId="S::jennifer.jang@astro.org::a7a895c4-5dd4-4993-85f6-f2d67e2d3af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1F0C1A-7D9D-DB66-71F9-A8737D34A5A9}" v="87" dt="2025-05-05T17:54:11.672"/>
  </p1510:revLst>
</p1510:revInfo>
</file>

<file path=ppt/tableStyles.xml><?xml version="1.0" encoding="utf-8"?>
<a:tblStyleLst xmlns:a="http://schemas.openxmlformats.org/drawingml/2006/main" def="{B9661F7C-E02C-4EC0-AF91-5062076BC8B4}">
  <a:tblStyle styleId="{B9661F7C-E02C-4EC0-AF91-5062076BC8B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B385D944-53D1-4B12-A62B-5DF7F3BA47E7}"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17" autoAdjust="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2.xml"/><Relationship Id="rId107" Type="http://schemas.microsoft.com/office/2015/10/relationships/revisionInfo" Target="revisionInfo.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customschemas.google.com/relationships/presentationmetadata" Target="metadata"/><Relationship Id="rId5" Type="http://schemas.openxmlformats.org/officeDocument/2006/relationships/slide" Target="slides/slide1.xml"/><Relationship Id="rId90" Type="http://schemas.openxmlformats.org/officeDocument/2006/relationships/font" Target="fonts/font9.fntdata"/><Relationship Id="rId95" Type="http://schemas.openxmlformats.org/officeDocument/2006/relationships/font" Target="fonts/font14.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font" Target="fonts/font4.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presProps" Target="presProps.xml"/><Relationship Id="rId108"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font" Target="fonts/font20.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6.fntdata"/><Relationship Id="rId10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6.fntdata"/><Relationship Id="rId61" Type="http://schemas.openxmlformats.org/officeDocument/2006/relationships/slide" Target="slides/slide57.xml"/><Relationship Id="rId82" Type="http://schemas.openxmlformats.org/officeDocument/2006/relationships/font" Target="fonts/font1.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9.fntdata"/><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2.fntdata"/><Relationship Id="rId98" Type="http://schemas.openxmlformats.org/officeDocument/2006/relationships/font" Target="fonts/font17.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jamanetwork.com/journals/jamaoncology/article-abstract/2797849"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Volumetric doses can be calculated on the CT scan. </a:t>
            </a:r>
            <a:endParaRPr/>
          </a:p>
        </p:txBody>
      </p:sp>
      <p:sp>
        <p:nvSpPr>
          <p:cNvPr id="192" name="Google Shape;19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a:solidFill>
                  <a:srgbClr val="333333"/>
                </a:solidFill>
                <a:latin typeface="Calibri"/>
                <a:ea typeface="Calibri"/>
                <a:cs typeface="Calibri"/>
                <a:sym typeface="Calibri"/>
              </a:rPr>
              <a:t>Ono, Y., Yoshimura, M., Ono, T. et al. Appropriate margin for planning target volume for breast radiotherapy during deep inspiration breath-hold by variance component analysis. Radiat Oncol 16, 49 (2021). https://doi.org/10.1186/s13014-021-01777-7</a:t>
            </a:r>
            <a:endParaRPr/>
          </a:p>
        </p:txBody>
      </p:sp>
      <p:sp>
        <p:nvSpPr>
          <p:cNvPr id="281" name="Google Shape;28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dirty="0"/>
              <a:t>The middle right figure is a video showing MLC movement during VMAT</a:t>
            </a:r>
          </a:p>
          <a:p>
            <a:pPr marL="0" indent="0"/>
            <a:r>
              <a:rPr lang="en-US" dirty="0"/>
              <a:t>For the lower images, the yellow is 100% of prescription dose, which you are able to keep off the heart with the IMRT plan but not the 3D plan without sacrificing coverage. </a:t>
            </a:r>
          </a:p>
        </p:txBody>
      </p:sp>
      <p:sp>
        <p:nvSpPr>
          <p:cNvPr id="296" name="Google Shape;29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Placement of catheter is under ultrasound guidance, outpt procedure</a:t>
            </a:r>
            <a:endParaRPr/>
          </a:p>
          <a:p>
            <a:pPr marL="0" lvl="0" indent="0" algn="l" rtl="0">
              <a:spcBef>
                <a:spcPts val="0"/>
              </a:spcBef>
              <a:spcAft>
                <a:spcPts val="0"/>
              </a:spcAft>
              <a:buNone/>
            </a:pPr>
            <a:endParaRPr/>
          </a:p>
        </p:txBody>
      </p:sp>
      <p:sp>
        <p:nvSpPr>
          <p:cNvPr id="323" name="Google Shape;32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0" i="0" dirty="0">
                <a:latin typeface="Arial"/>
                <a:ea typeface="Arial"/>
                <a:cs typeface="Arial"/>
                <a:sym typeface="Arial"/>
              </a:rPr>
              <a:t>(A) The applicator being placed in the tumor bed. (B) The x-ray source is delivered to the tumor bed by use of a surgical support stand. The sterile applicator is joined with a sterile drape that is used to cover the stand during treatment delivery.</a:t>
            </a:r>
            <a:endParaRPr dirty="0"/>
          </a:p>
          <a:p>
            <a:pPr marL="0" lvl="0" indent="0" algn="l" rtl="0">
              <a:spcBef>
                <a:spcPts val="0"/>
              </a:spcBef>
              <a:spcAft>
                <a:spcPts val="0"/>
              </a:spcAft>
              <a:buNone/>
            </a:pPr>
            <a:endParaRPr dirty="0"/>
          </a:p>
        </p:txBody>
      </p:sp>
      <p:sp>
        <p:nvSpPr>
          <p:cNvPr id="345" name="Google Shape;34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US" dirty="0"/>
              <a:t>May emphasize that conventional fractionation should rarely be used for breast-only RT in contemporary practice.</a:t>
            </a:r>
            <a:endParaRPr dirty="0"/>
          </a:p>
        </p:txBody>
      </p:sp>
      <p:sp>
        <p:nvSpPr>
          <p:cNvPr id="355" name="Google Shape;35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May mention that giving RT after chemo avoids radiation recall phenomenon. </a:t>
            </a:r>
            <a:endParaRPr/>
          </a:p>
        </p:txBody>
      </p:sp>
      <p:sp>
        <p:nvSpPr>
          <p:cNvPr id="412" name="Google Shape;412;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chemo for breast cancer is typically delivered before RT for breast cancer (i.e. radiation recall)</a:t>
            </a:r>
            <a:r>
              <a:rPr lang="en-US"/>
              <a:t> </a:t>
            </a:r>
            <a:endParaRPr/>
          </a:p>
        </p:txBody>
      </p:sp>
      <p:sp>
        <p:nvSpPr>
          <p:cNvPr id="421" name="Google Shape;421;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NCCN guidelines. </a:t>
            </a:r>
            <a:endParaRPr/>
          </a:p>
          <a:p>
            <a:pPr marL="0" marR="0" lvl="0" indent="0" algn="l" rtl="0">
              <a:lnSpc>
                <a:spcPct val="100000"/>
              </a:lnSpc>
              <a:spcBef>
                <a:spcPts val="0"/>
              </a:spcBef>
              <a:spcAft>
                <a:spcPts val="0"/>
              </a:spcAft>
              <a:buClr>
                <a:srgbClr val="000000"/>
              </a:buClr>
              <a:buSzPts val="1200"/>
              <a:buFont typeface="Calibri"/>
              <a:buNone/>
            </a:pPr>
            <a:r>
              <a:rPr lang="en-US" sz="1200" b="0" i="0">
                <a:solidFill>
                  <a:srgbClr val="000000"/>
                </a:solidFill>
                <a:latin typeface="Calibri"/>
                <a:ea typeface="Calibri"/>
                <a:cs typeface="Calibri"/>
                <a:sym typeface="Calibri"/>
              </a:rPr>
              <a:t>https://pubmed.ncbi.nlm.nih.gov/28843370/  </a:t>
            </a:r>
            <a:endParaRPr/>
          </a:p>
          <a:p>
            <a:pPr marL="0" lvl="0" indent="0" algn="l" rtl="0">
              <a:spcBef>
                <a:spcPts val="0"/>
              </a:spcBef>
              <a:spcAft>
                <a:spcPts val="0"/>
              </a:spcAft>
              <a:buNone/>
            </a:pPr>
            <a:r>
              <a:rPr lang="en-US" b="0" i="0">
                <a:solidFill>
                  <a:srgbClr val="212121"/>
                </a:solidFill>
                <a:latin typeface="Arial"/>
                <a:ea typeface="Arial"/>
                <a:cs typeface="Arial"/>
                <a:sym typeface="Arial"/>
              </a:rPr>
              <a:t>Woodward, W. A., et al.  IJROBP. 2017; </a:t>
            </a:r>
            <a:r>
              <a:rPr lang="en-US" b="0" i="1">
                <a:solidFill>
                  <a:srgbClr val="212121"/>
                </a:solidFill>
                <a:latin typeface="Arial"/>
                <a:ea typeface="Arial"/>
                <a:cs typeface="Arial"/>
                <a:sym typeface="Arial"/>
              </a:rPr>
              <a:t>99</a:t>
            </a:r>
            <a:r>
              <a:rPr lang="en-US" b="0" i="0">
                <a:solidFill>
                  <a:srgbClr val="212121"/>
                </a:solidFill>
                <a:latin typeface="Arial"/>
                <a:ea typeface="Arial"/>
                <a:cs typeface="Arial"/>
                <a:sym typeface="Arial"/>
              </a:rPr>
              <a:t>(4), 777–783. - capecirtabine</a:t>
            </a:r>
            <a:br>
              <a:rPr lang="en-US" b="0" i="0">
                <a:solidFill>
                  <a:srgbClr val="212121"/>
                </a:solidFill>
                <a:latin typeface="Arial"/>
                <a:ea typeface="Arial"/>
                <a:cs typeface="Arial"/>
                <a:sym typeface="Arial"/>
              </a:rPr>
            </a:br>
            <a:endParaRPr b="0" i="0">
              <a:solidFill>
                <a:srgbClr val="212121"/>
              </a:solidFill>
              <a:latin typeface="Arial"/>
              <a:ea typeface="Arial"/>
              <a:cs typeface="Arial"/>
              <a:sym typeface="Arial"/>
            </a:endParaRPr>
          </a:p>
          <a:p>
            <a:pPr marL="0" lvl="0" indent="0" algn="l" rtl="0">
              <a:spcBef>
                <a:spcPts val="0"/>
              </a:spcBef>
              <a:spcAft>
                <a:spcPts val="0"/>
              </a:spcAft>
              <a:buNone/>
            </a:pPr>
            <a:r>
              <a:rPr lang="en-US" b="0" i="0">
                <a:solidFill>
                  <a:srgbClr val="333333"/>
                </a:solidFill>
                <a:latin typeface="Arial"/>
                <a:ea typeface="Arial"/>
                <a:cs typeface="Arial"/>
                <a:sym typeface="Arial"/>
              </a:rPr>
              <a:t>Loap P, et al. </a:t>
            </a:r>
            <a:r>
              <a:rPr lang="en-US" b="0" i="1">
                <a:solidFill>
                  <a:srgbClr val="333333"/>
                </a:solidFill>
                <a:latin typeface="Arial"/>
                <a:ea typeface="Arial"/>
                <a:cs typeface="Arial"/>
                <a:sym typeface="Arial"/>
              </a:rPr>
              <a:t>JAMA Oncol.</a:t>
            </a:r>
            <a:r>
              <a:rPr lang="en-US" b="0" i="0">
                <a:solidFill>
                  <a:srgbClr val="333333"/>
                </a:solidFill>
                <a:latin typeface="Arial"/>
                <a:ea typeface="Arial"/>
                <a:cs typeface="Arial"/>
                <a:sym typeface="Arial"/>
              </a:rPr>
              <a:t> 2022; 8(12):1802–1808. - olaparib</a:t>
            </a:r>
            <a:endParaRPr/>
          </a:p>
          <a:p>
            <a:pPr marL="0" marR="0" lvl="0" indent="0" algn="l" rtl="0">
              <a:lnSpc>
                <a:spcPct val="100000"/>
              </a:lnSpc>
              <a:spcBef>
                <a:spcPts val="0"/>
              </a:spcBef>
              <a:spcAft>
                <a:spcPts val="0"/>
              </a:spcAft>
              <a:buClr>
                <a:srgbClr val="242424"/>
              </a:buClr>
              <a:buSzPts val="1200"/>
              <a:buFont typeface="Calibri"/>
              <a:buNone/>
            </a:pPr>
            <a:r>
              <a:rPr lang="en-US" sz="1200" b="0" i="0" u="sng" strike="noStrike">
                <a:solidFill>
                  <a:srgbClr val="242424"/>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https://jamanetwork.com/journals/jamaoncology/article-abstract/2797849</a:t>
            </a:r>
            <a:endParaRPr sz="1200" b="0" i="0" u="sng" strike="noStrike">
              <a:solidFill>
                <a:srgbClr val="242424"/>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sng" strike="noStrike">
              <a:solidFill>
                <a:srgbClr val="242424"/>
              </a:solidFill>
              <a:latin typeface="Calibri"/>
              <a:ea typeface="Calibri"/>
              <a:cs typeface="Calibri"/>
              <a:sym typeface="Calibri"/>
            </a:endParaRPr>
          </a:p>
          <a:p>
            <a:pPr marL="0" marR="0" lvl="0" indent="0" algn="l" rtl="0">
              <a:lnSpc>
                <a:spcPct val="100000"/>
              </a:lnSpc>
              <a:spcBef>
                <a:spcPts val="0"/>
              </a:spcBef>
              <a:spcAft>
                <a:spcPts val="0"/>
              </a:spcAft>
              <a:buClr>
                <a:srgbClr val="212121"/>
              </a:buClr>
              <a:buSzPts val="1200"/>
              <a:buFont typeface="Roboto"/>
              <a:buNone/>
            </a:pPr>
            <a:r>
              <a:rPr lang="en-US" b="0" i="0">
                <a:solidFill>
                  <a:srgbClr val="212121"/>
                </a:solidFill>
                <a:latin typeface="Roboto"/>
                <a:ea typeface="Roboto"/>
                <a:cs typeface="Roboto"/>
                <a:sym typeface="Roboto"/>
              </a:rPr>
              <a:t>Corbin KS, et al. CTRO. 2020;24:99-101.</a:t>
            </a:r>
            <a:endParaRPr/>
          </a:p>
        </p:txBody>
      </p:sp>
      <p:sp>
        <p:nvSpPr>
          <p:cNvPr id="430" name="Google Shape;430;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If the patient and physician view the individual risk as “low,” some patients may be treated by excision alone, particularly if they are ER-positive and will be receiving endocrine therapy. </a:t>
            </a:r>
            <a:endParaRPr/>
          </a:p>
          <a:p>
            <a:pPr marL="0" lvl="0" indent="0" algn="l" rtl="0">
              <a:spcBef>
                <a:spcPts val="0"/>
              </a:spcBef>
              <a:spcAft>
                <a:spcPts val="0"/>
              </a:spcAft>
              <a:buNone/>
            </a:pPr>
            <a:endParaRPr/>
          </a:p>
          <a:p>
            <a:pPr marL="0" lvl="0" indent="0" algn="l" rtl="0">
              <a:spcBef>
                <a:spcPts val="0"/>
              </a:spcBef>
              <a:spcAft>
                <a:spcPts val="0"/>
              </a:spcAft>
              <a:buNone/>
            </a:pPr>
            <a:r>
              <a:rPr lang="en-US"/>
              <a:t>Select patients with low-risk DCIS may be considered suitable for APBI/PBI if they meet all aspects of the definition of low-risk DCIS from the RTOG 9804 trial, including screen-detected DCIS, low to intermediate nuclear grade, tumor size ≤2.5 cm, and surgical resection with margins negative at &gt;3 mm.</a:t>
            </a:r>
            <a:endParaRPr/>
          </a:p>
          <a:p>
            <a:pPr marL="0" lvl="0" indent="0" algn="l" rtl="0">
              <a:spcBef>
                <a:spcPts val="0"/>
              </a:spcBef>
              <a:spcAft>
                <a:spcPts val="0"/>
              </a:spcAft>
              <a:buNone/>
            </a:pPr>
            <a:endParaRPr/>
          </a:p>
        </p:txBody>
      </p:sp>
      <p:sp>
        <p:nvSpPr>
          <p:cNvPr id="444" name="Google Shape;444;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Most patients did not receive tamoxifen </a:t>
            </a:r>
            <a:endParaRPr dirty="0"/>
          </a:p>
        </p:txBody>
      </p:sp>
      <p:sp>
        <p:nvSpPr>
          <p:cNvPr id="451" name="Google Shape;451;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4b47b5352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g34b47b5352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Meta analysis of early breast cancer trials, Rad after BCS dropped the percentage of patient who developed any first recurrence at 10 years from 31 to 15.6% and decreased the rate of breast cancer deaths by 3.3% at 15 years.</a:t>
            </a:r>
            <a:endParaRPr dirty="0"/>
          </a:p>
          <a:p>
            <a:pPr marL="0" lvl="0" indent="0" algn="l" rtl="0">
              <a:spcBef>
                <a:spcPts val="0"/>
              </a:spcBef>
              <a:spcAft>
                <a:spcPts val="0"/>
              </a:spcAft>
              <a:buNone/>
            </a:pPr>
            <a:endParaRPr dirty="0"/>
          </a:p>
        </p:txBody>
      </p:sp>
      <p:sp>
        <p:nvSpPr>
          <p:cNvPr id="508" name="Google Shape;508;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7" name="Google Shape;517;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US" dirty="0"/>
              <a:t>Multicentric disease (tumors in more than one quadrant) that cannot be resected in a single incision was historically a </a:t>
            </a:r>
            <a:r>
              <a:rPr lang="en-US" dirty="0" err="1"/>
              <a:t>contraindiciation</a:t>
            </a:r>
            <a:r>
              <a:rPr lang="en-US" dirty="0"/>
              <a:t>, but not so much anymore since publication of ACOSOG Z11102.</a:t>
            </a:r>
          </a:p>
        </p:txBody>
      </p:sp>
      <p:sp>
        <p:nvSpPr>
          <p:cNvPr id="523" name="Google Shape;52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Abbreviations: HWBI, </a:t>
            </a:r>
            <a:r>
              <a:rPr lang="en-US" dirty="0" err="1"/>
              <a:t>hypofractionated</a:t>
            </a:r>
            <a:r>
              <a:rPr lang="en-US" dirty="0"/>
              <a:t> whole breast irradiation; EORTC European </a:t>
            </a:r>
            <a:r>
              <a:rPr lang="en-US" dirty="0" err="1"/>
              <a:t>Organisation</a:t>
            </a:r>
            <a:r>
              <a:rPr lang="en-US" dirty="0"/>
              <a:t> for Research and Treatment of Cancer; F/U, follow-up; </a:t>
            </a:r>
            <a:r>
              <a:rPr lang="en-US" dirty="0" err="1"/>
              <a:t>fx</a:t>
            </a:r>
            <a:r>
              <a:rPr lang="en-US" dirty="0"/>
              <a:t>, fractions; NCI, National Cancer Institute; NSABP, National Surgical Adjuvant Breast and Bowel Project; OR, odds ratio; START, </a:t>
            </a:r>
            <a:r>
              <a:rPr lang="en-US" dirty="0" err="1"/>
              <a:t>Standardisation</a:t>
            </a:r>
            <a:r>
              <a:rPr lang="en-US" dirty="0"/>
              <a:t> of Breast Radiotherapy; SWBI, standard whole breast irradiation.</a:t>
            </a:r>
            <a:endParaRPr dirty="0"/>
          </a:p>
        </p:txBody>
      </p:sp>
      <p:sp>
        <p:nvSpPr>
          <p:cNvPr id="538" name="Google Shape;538;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Clr>
                <a:schemeClr val="dk1"/>
              </a:buClr>
              <a:buSzPts val="1200"/>
              <a:buFont typeface="Arial"/>
              <a:buChar char="•"/>
            </a:pPr>
            <a:r>
              <a:rPr lang="en-US" dirty="0">
                <a:solidFill>
                  <a:schemeClr val="dk1"/>
                </a:solidFill>
                <a:latin typeface="Calibri"/>
                <a:ea typeface="Calibri"/>
                <a:cs typeface="Calibri"/>
                <a:sym typeface="Calibri"/>
              </a:rPr>
              <a:t>UK </a:t>
            </a:r>
            <a:r>
              <a:rPr lang="en-US" dirty="0" err="1">
                <a:solidFill>
                  <a:schemeClr val="dk1"/>
                </a:solidFill>
                <a:latin typeface="Calibri"/>
                <a:ea typeface="Calibri"/>
                <a:cs typeface="Calibri"/>
                <a:sym typeface="Calibri"/>
              </a:rPr>
              <a:t>FAST-Forward</a:t>
            </a:r>
            <a:endParaRPr dirty="0">
              <a:solidFill>
                <a:schemeClr val="dk1"/>
              </a:solidFill>
              <a:latin typeface="Calibri"/>
              <a:ea typeface="Calibri"/>
              <a:cs typeface="Calibri"/>
              <a:sym typeface="Calibri"/>
            </a:endParaRPr>
          </a:p>
          <a:p>
            <a:pPr marL="1143000" lvl="1" indent="-457200" algn="l" rtl="0">
              <a:lnSpc>
                <a:spcPct val="100000"/>
              </a:lnSpc>
              <a:spcBef>
                <a:spcPts val="0"/>
              </a:spcBef>
              <a:spcAft>
                <a:spcPts val="0"/>
              </a:spcAft>
              <a:buNone/>
            </a:pPr>
            <a:r>
              <a:rPr lang="en-US" dirty="0">
                <a:solidFill>
                  <a:schemeClr val="dk1"/>
                </a:solidFill>
                <a:latin typeface="Calibri"/>
                <a:ea typeface="Calibri"/>
                <a:cs typeface="Calibri"/>
                <a:sym typeface="Calibri"/>
              </a:rPr>
              <a:t>26 Gy/5 fractions</a:t>
            </a:r>
            <a:endParaRPr dirty="0"/>
          </a:p>
          <a:p>
            <a:pPr marL="1143000" lvl="1" indent="-457200" algn="l" rtl="0">
              <a:lnSpc>
                <a:spcPct val="100000"/>
              </a:lnSpc>
              <a:spcBef>
                <a:spcPts val="0"/>
              </a:spcBef>
              <a:spcAft>
                <a:spcPts val="0"/>
              </a:spcAft>
              <a:buNone/>
            </a:pPr>
            <a:r>
              <a:rPr lang="en-US" dirty="0">
                <a:solidFill>
                  <a:schemeClr val="dk1"/>
                </a:solidFill>
                <a:latin typeface="Calibri"/>
                <a:ea typeface="Calibri"/>
                <a:cs typeface="Calibri"/>
                <a:sym typeface="Calibri"/>
              </a:rPr>
              <a:t>Any age</a:t>
            </a:r>
            <a:endParaRPr dirty="0"/>
          </a:p>
          <a:p>
            <a:pPr marL="1143000" lvl="1" indent="-457200" algn="l" rtl="0">
              <a:lnSpc>
                <a:spcPct val="100000"/>
              </a:lnSpc>
              <a:spcBef>
                <a:spcPts val="0"/>
              </a:spcBef>
              <a:spcAft>
                <a:spcPts val="0"/>
              </a:spcAft>
              <a:buNone/>
            </a:pPr>
            <a:r>
              <a:rPr lang="en-US" dirty="0">
                <a:solidFill>
                  <a:schemeClr val="dk1"/>
                </a:solidFill>
                <a:latin typeface="Calibri"/>
                <a:ea typeface="Calibri"/>
                <a:cs typeface="Calibri"/>
                <a:sym typeface="Calibri"/>
              </a:rPr>
              <a:t>Any stage if regional nodes do not require coverage </a:t>
            </a:r>
            <a:endParaRPr dirty="0"/>
          </a:p>
          <a:p>
            <a:pPr marL="1028700" lvl="1" indent="-342900" algn="l" rtl="0">
              <a:lnSpc>
                <a:spcPct val="100000"/>
              </a:lnSpc>
              <a:spcBef>
                <a:spcPts val="0"/>
              </a:spcBef>
              <a:spcAft>
                <a:spcPts val="0"/>
              </a:spcAft>
              <a:buClr>
                <a:schemeClr val="dk1"/>
              </a:buClr>
              <a:buSzPts val="1200"/>
              <a:buFont typeface="Arial"/>
              <a:buChar char="•"/>
            </a:pPr>
            <a:r>
              <a:rPr lang="en-US" dirty="0">
                <a:solidFill>
                  <a:schemeClr val="dk1"/>
                </a:solidFill>
                <a:latin typeface="Calibri"/>
                <a:ea typeface="Calibri"/>
                <a:cs typeface="Calibri"/>
                <a:sym typeface="Calibri"/>
              </a:rPr>
              <a:t>T1-3N0</a:t>
            </a:r>
            <a:endParaRPr dirty="0"/>
          </a:p>
          <a:p>
            <a:pPr marL="1028700" lvl="1" indent="-342900" algn="l" rtl="0">
              <a:lnSpc>
                <a:spcPct val="100000"/>
              </a:lnSpc>
              <a:spcBef>
                <a:spcPts val="0"/>
              </a:spcBef>
              <a:spcAft>
                <a:spcPts val="0"/>
              </a:spcAft>
              <a:buClr>
                <a:schemeClr val="dk1"/>
              </a:buClr>
              <a:buSzPts val="1200"/>
              <a:buFont typeface="Arial"/>
              <a:buChar char="•"/>
            </a:pPr>
            <a:r>
              <a:rPr lang="en-US" dirty="0">
                <a:solidFill>
                  <a:schemeClr val="dk1"/>
                </a:solidFill>
                <a:latin typeface="Calibri"/>
                <a:ea typeface="Calibri"/>
                <a:cs typeface="Calibri"/>
                <a:sym typeface="Calibri"/>
              </a:rPr>
              <a:t>cN0; pN0-1 </a:t>
            </a:r>
            <a:endParaRPr dirty="0"/>
          </a:p>
          <a:p>
            <a:pPr marL="1028700" lvl="1" indent="-342900" algn="l" rtl="0">
              <a:lnSpc>
                <a:spcPct val="100000"/>
              </a:lnSpc>
              <a:spcBef>
                <a:spcPts val="0"/>
              </a:spcBef>
              <a:spcAft>
                <a:spcPts val="0"/>
              </a:spcAft>
              <a:buClr>
                <a:schemeClr val="dk1"/>
              </a:buClr>
              <a:buSzPts val="1200"/>
              <a:buFont typeface="Arial"/>
              <a:buChar char="•"/>
            </a:pPr>
            <a:r>
              <a:rPr lang="en-US" dirty="0">
                <a:solidFill>
                  <a:schemeClr val="dk1"/>
                </a:solidFill>
                <a:latin typeface="Calibri"/>
                <a:ea typeface="Calibri"/>
                <a:cs typeface="Calibri"/>
                <a:sym typeface="Calibri"/>
              </a:rPr>
              <a:t>No difference in ipsilateral breast cancer recurrence or cosmesis @ 5 year f/u</a:t>
            </a:r>
            <a:endParaRPr dirty="0"/>
          </a:p>
          <a:p>
            <a:pPr marL="0" lvl="0" indent="0" algn="l" rtl="0">
              <a:spcBef>
                <a:spcPts val="0"/>
              </a:spcBef>
              <a:spcAft>
                <a:spcPts val="0"/>
              </a:spcAft>
              <a:buNone/>
            </a:pPr>
            <a:endParaRPr dirty="0"/>
          </a:p>
        </p:txBody>
      </p:sp>
      <p:sp>
        <p:nvSpPr>
          <p:cNvPr id="547" name="Google Shape;547;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a:solidFill>
                  <a:srgbClr val="333333"/>
                </a:solidFill>
                <a:latin typeface="Helvetica Neue"/>
                <a:ea typeface="Helvetica Neue"/>
                <a:cs typeface="Helvetica Neue"/>
                <a:sym typeface="Helvetica Neue"/>
              </a:rPr>
              <a:t>National Comprehensive Cancer Network. (2024). </a:t>
            </a:r>
            <a:r>
              <a:rPr lang="en-US" b="0" i="1">
                <a:solidFill>
                  <a:srgbClr val="333333"/>
                </a:solidFill>
                <a:latin typeface="Helvetica Neue"/>
                <a:ea typeface="Helvetica Neue"/>
                <a:cs typeface="Helvetica Neue"/>
                <a:sym typeface="Helvetica Neue"/>
              </a:rPr>
              <a:t>Breast cancer (version 2.2024)</a:t>
            </a:r>
            <a:r>
              <a:rPr lang="en-US" b="0" i="0">
                <a:solidFill>
                  <a:srgbClr val="333333"/>
                </a:solidFill>
                <a:latin typeface="Helvetica Neue"/>
                <a:ea typeface="Helvetica Neue"/>
                <a:cs typeface="Helvetica Neue"/>
                <a:sym typeface="Helvetica Neue"/>
              </a:rPr>
              <a:t>. Retrieved from https://www.nccn.org/professionals/physician_gls/pdf/breast.pdf</a:t>
            </a:r>
            <a:br>
              <a:rPr lang="en-US"/>
            </a:br>
            <a:endParaRPr/>
          </a:p>
        </p:txBody>
      </p:sp>
      <p:sp>
        <p:nvSpPr>
          <p:cNvPr id="563" name="Google Shape;563;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34b47b5352d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g34b47b5352d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Could bring up that some institutions raise the upper field edge to cover more of the axilla (though “high tangents” is not proven to have a benefit)</a:t>
            </a:r>
            <a:endParaRPr/>
          </a:p>
        </p:txBody>
      </p:sp>
      <p:sp>
        <p:nvSpPr>
          <p:cNvPr id="592" name="Google Shape;592;g34b47b5352d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Of note, if the IMNs were clinically positive, they must be treated to full dose.</a:t>
            </a:r>
            <a:endParaRPr/>
          </a:p>
        </p:txBody>
      </p:sp>
      <p:sp>
        <p:nvSpPr>
          <p:cNvPr id="615" name="Google Shape;615;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https://pressbooks.uiowa.edu/radiationtherapy/chapter/overview-breast/</a:t>
            </a:r>
            <a:endParaRPr/>
          </a:p>
          <a:p>
            <a:pPr marL="0" lvl="0" indent="0" algn="l" rtl="0">
              <a:spcBef>
                <a:spcPts val="0"/>
              </a:spcBef>
              <a:spcAft>
                <a:spcPts val="0"/>
              </a:spcAft>
              <a:buNone/>
            </a:pPr>
            <a:endParaRPr/>
          </a:p>
        </p:txBody>
      </p:sp>
      <p:sp>
        <p:nvSpPr>
          <p:cNvPr id="623" name="Google Shape;623;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1" name="Google Shape;63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Clr>
                <a:schemeClr val="dk1"/>
              </a:buClr>
              <a:buSzPts val="1200"/>
            </a:pPr>
            <a:r>
              <a:rPr lang="en-US" dirty="0"/>
              <a:t>Of note, use of RT for </a:t>
            </a:r>
            <a:r>
              <a:rPr lang="en-US" dirty="0" err="1"/>
              <a:t>cN</a:t>
            </a:r>
            <a:r>
              <a:rPr lang="en-US" dirty="0"/>
              <a:t>+ disease after </a:t>
            </a:r>
            <a:r>
              <a:rPr lang="en-US" dirty="0" err="1"/>
              <a:t>pCR</a:t>
            </a:r>
            <a:r>
              <a:rPr lang="en-US" dirty="0"/>
              <a:t> in the nodes after </a:t>
            </a:r>
            <a:r>
              <a:rPr lang="en-US" dirty="0" err="1"/>
              <a:t>neoradjuvant</a:t>
            </a:r>
            <a:r>
              <a:rPr lang="en-US" dirty="0"/>
              <a:t> chemotherapy is evolving and may be effected by publication of NSABP B-51. </a:t>
            </a:r>
          </a:p>
          <a:p>
            <a:pPr marL="0" indent="0">
              <a:buSzPts val="1200"/>
            </a:pPr>
            <a:r>
              <a:rPr lang="en-US" sz="1200" b="0" i="0" u="none" strike="noStrike" dirty="0">
                <a:solidFill>
                  <a:schemeClr val="dk1"/>
                </a:solidFill>
                <a:latin typeface="Calibri"/>
                <a:ea typeface="Calibri"/>
                <a:cs typeface="Calibri"/>
                <a:sym typeface="Calibri"/>
              </a:rPr>
              <a:t>We </a:t>
            </a:r>
            <a:r>
              <a:rPr lang="en-US" dirty="0"/>
              <a:t>currently recommend</a:t>
            </a:r>
            <a:r>
              <a:rPr lang="en-US" sz="1200" b="0" i="0" u="none" strike="noStrike" dirty="0">
                <a:solidFill>
                  <a:schemeClr val="dk1"/>
                </a:solidFill>
                <a:latin typeface="Calibri"/>
                <a:ea typeface="Calibri"/>
                <a:cs typeface="Calibri"/>
                <a:sym typeface="Calibri"/>
              </a:rPr>
              <a:t> RT for ANY positive nodes (many of these people think only 4 or more nodes have a benefit from PMRT).</a:t>
            </a:r>
            <a:endParaRPr dirty="0"/>
          </a:p>
          <a:p>
            <a:pPr marL="0" lvl="0" indent="0" algn="l" rtl="0">
              <a:spcBef>
                <a:spcPts val="0"/>
              </a:spcBef>
              <a:spcAft>
                <a:spcPts val="0"/>
              </a:spcAft>
              <a:buNone/>
            </a:pPr>
            <a:endParaRPr dirty="0"/>
          </a:p>
        </p:txBody>
      </p:sp>
      <p:sp>
        <p:nvSpPr>
          <p:cNvPr id="637" name="Google Shape;637;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Google Shape;644;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We recommend RT for ANY positive nodes (not just if 4 or more positive)</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645" name="Google Shape;645;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2" name="Google Shape;652;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0" name="Google Shape;660;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9" name="Google Shape;669;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7" name="Google Shape;677;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3" name="Google Shape;683;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5" name="Google Shape;695;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In summary, even though there is not strong evidence to support consolidative therapy for oligometastatic breast cancer, it may be considered in select patients with otherwise good prognostic factors. </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Also, </a:t>
            </a:r>
            <a:r>
              <a:rPr lang="en-US" sz="1800" b="0" i="0" dirty="0">
                <a:solidFill>
                  <a:srgbClr val="333333"/>
                </a:solidFill>
              </a:rPr>
              <a:t>We SHOULD offer SRS for brain metastases despite negative oligometastatic trials. </a:t>
            </a:r>
            <a:r>
              <a:rPr lang="en-US" sz="1400" b="0" i="0" dirty="0">
                <a:solidFill>
                  <a:srgbClr val="333333"/>
                </a:solidFill>
              </a:rPr>
              <a:t>CNS </a:t>
            </a:r>
            <a:r>
              <a:rPr lang="en-US" sz="1400" dirty="0">
                <a:solidFill>
                  <a:srgbClr val="333333"/>
                </a:solidFill>
              </a:rPr>
              <a:t>involvement was excluded in most oligometastatic trials. </a:t>
            </a:r>
            <a:endParaRPr sz="1400" b="0" i="0" dirty="0">
              <a:solidFill>
                <a:srgbClr val="333333"/>
              </a:solidFill>
            </a:endParaRPr>
          </a:p>
          <a:p>
            <a:pPr marL="292100" lvl="0" indent="-276225" algn="l" rtl="0">
              <a:spcBef>
                <a:spcPts val="0"/>
              </a:spcBef>
              <a:spcAft>
                <a:spcPts val="0"/>
              </a:spcAft>
              <a:buNone/>
            </a:pPr>
            <a:r>
              <a:rPr lang="en-US" sz="1800" dirty="0">
                <a:solidFill>
                  <a:srgbClr val="333333"/>
                </a:solidFill>
              </a:rPr>
              <a:t>Mashiach, </a:t>
            </a:r>
            <a:r>
              <a:rPr lang="en-US" sz="1800" i="1" dirty="0">
                <a:solidFill>
                  <a:srgbClr val="333333"/>
                </a:solidFill>
              </a:rPr>
              <a:t>et al</a:t>
            </a:r>
            <a:r>
              <a:rPr lang="en-US" sz="1800" dirty="0">
                <a:solidFill>
                  <a:srgbClr val="333333"/>
                </a:solidFill>
              </a:rPr>
              <a:t>. showed that patients with breast cancer with brain metastases can achieve long-term survival when treated with SRS. </a:t>
            </a:r>
            <a:endParaRPr dirty="0"/>
          </a:p>
          <a:p>
            <a:pPr marL="0" lvl="0" indent="0" algn="l" rtl="0">
              <a:spcBef>
                <a:spcPts val="0"/>
              </a:spcBef>
              <a:spcAft>
                <a:spcPts val="0"/>
              </a:spcAft>
              <a:buNone/>
            </a:pPr>
            <a:endParaRPr dirty="0"/>
          </a:p>
        </p:txBody>
      </p:sp>
      <p:sp>
        <p:nvSpPr>
          <p:cNvPr id="710" name="Google Shape;710;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8" name="Google Shape;718;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4" name="Google Shape;724;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1" name="Google Shape;731;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8" name="Google Shape;738;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p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4" name="Google Shape;764;p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2" name="Google Shape;772;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indent="0">
              <a:buClr>
                <a:srgbClr val="262626"/>
              </a:buClr>
              <a:buSzPts val="1200"/>
            </a:pPr>
            <a:r>
              <a:rPr lang="en-US" sz="1200" dirty="0">
                <a:solidFill>
                  <a:srgbClr val="262626"/>
                </a:solidFill>
                <a:latin typeface="Verdana"/>
                <a:ea typeface="Verdana"/>
                <a:cs typeface="Verdana"/>
                <a:sym typeface="Verdana"/>
              </a:rPr>
              <a:t>Electricity powers electron gun</a:t>
            </a:r>
            <a:r>
              <a:rPr lang="en-US" dirty="0">
                <a:solidFill>
                  <a:srgbClr val="262626"/>
                </a:solidFill>
                <a:latin typeface="Verdana"/>
                <a:ea typeface="Verdana"/>
                <a:cs typeface="Verdana"/>
                <a:sym typeface="Verdana"/>
              </a:rPr>
              <a:t>,</a:t>
            </a:r>
            <a:r>
              <a:rPr lang="en-US" sz="1200" dirty="0">
                <a:solidFill>
                  <a:srgbClr val="262626"/>
                </a:solidFill>
                <a:latin typeface="Verdana"/>
                <a:ea typeface="Verdana"/>
                <a:cs typeface="Verdana"/>
                <a:sym typeface="Verdana"/>
              </a:rPr>
              <a:t> </a:t>
            </a:r>
            <a:r>
              <a:rPr lang="en-US" dirty="0">
                <a:solidFill>
                  <a:srgbClr val="262626"/>
                </a:solidFill>
                <a:latin typeface="Verdana"/>
                <a:ea typeface="Verdana"/>
                <a:cs typeface="Verdana"/>
                <a:sym typeface="Verdana"/>
              </a:rPr>
              <a:t>which </a:t>
            </a:r>
            <a:r>
              <a:rPr lang="en-US" sz="1200" dirty="0">
                <a:solidFill>
                  <a:srgbClr val="262626"/>
                </a:solidFill>
                <a:latin typeface="Verdana"/>
                <a:ea typeface="Verdana"/>
                <a:cs typeface="Verdana"/>
                <a:sym typeface="Verdana"/>
              </a:rPr>
              <a:t>generates high energy electrons</a:t>
            </a:r>
            <a:r>
              <a:rPr lang="en-US" dirty="0">
                <a:solidFill>
                  <a:srgbClr val="262626"/>
                </a:solidFill>
                <a:latin typeface="Verdana"/>
                <a:ea typeface="Verdana"/>
                <a:cs typeface="Verdana"/>
                <a:sym typeface="Verdana"/>
              </a:rPr>
              <a:t>, which</a:t>
            </a:r>
            <a:r>
              <a:rPr lang="en-US" sz="1200" dirty="0">
                <a:solidFill>
                  <a:srgbClr val="262626"/>
                </a:solidFill>
                <a:latin typeface="Verdana"/>
                <a:ea typeface="Verdana"/>
                <a:cs typeface="Verdana"/>
                <a:sym typeface="Verdana"/>
              </a:rPr>
              <a:t> </a:t>
            </a:r>
            <a:r>
              <a:rPr lang="en-US" dirty="0">
                <a:solidFill>
                  <a:srgbClr val="262626"/>
                </a:solidFill>
                <a:latin typeface="Verdana"/>
                <a:ea typeface="Verdana"/>
                <a:cs typeface="Verdana"/>
                <a:sym typeface="Verdana"/>
              </a:rPr>
              <a:t>are </a:t>
            </a:r>
            <a:r>
              <a:rPr lang="en-US" sz="1200" dirty="0">
                <a:solidFill>
                  <a:srgbClr val="262626"/>
                </a:solidFill>
                <a:latin typeface="Verdana"/>
                <a:ea typeface="Verdana"/>
                <a:cs typeface="Verdana"/>
                <a:sym typeface="Verdana"/>
              </a:rPr>
              <a:t>accelerated along waveguide</a:t>
            </a:r>
            <a:r>
              <a:rPr lang="en-US" dirty="0">
                <a:solidFill>
                  <a:srgbClr val="262626"/>
                </a:solidFill>
                <a:latin typeface="Verdana"/>
                <a:ea typeface="Verdana"/>
                <a:cs typeface="Verdana"/>
                <a:sym typeface="Verdana"/>
              </a:rPr>
              <a:t>, which</a:t>
            </a:r>
            <a:r>
              <a:rPr lang="en-US" sz="1200" dirty="0">
                <a:solidFill>
                  <a:srgbClr val="262626"/>
                </a:solidFill>
                <a:latin typeface="Verdana"/>
                <a:ea typeface="Verdana"/>
                <a:cs typeface="Verdana"/>
                <a:sym typeface="Verdana"/>
              </a:rPr>
              <a:t> strike a Tungsten target </a:t>
            </a:r>
            <a:r>
              <a:rPr lang="en-US" dirty="0">
                <a:solidFill>
                  <a:srgbClr val="262626"/>
                </a:solidFill>
                <a:latin typeface="Verdana"/>
                <a:ea typeface="Verdana"/>
                <a:cs typeface="Verdana"/>
                <a:sym typeface="Verdana"/>
              </a:rPr>
              <a:t>resulting in bremsstrahlung</a:t>
            </a:r>
            <a:r>
              <a:rPr lang="en-US" sz="1200" dirty="0">
                <a:solidFill>
                  <a:srgbClr val="262626"/>
                </a:solidFill>
                <a:latin typeface="Verdana"/>
                <a:ea typeface="Verdana"/>
                <a:cs typeface="Verdana"/>
                <a:sym typeface="Verdana"/>
              </a:rPr>
              <a:t> </a:t>
            </a:r>
            <a:r>
              <a:rPr lang="en-US" dirty="0">
                <a:solidFill>
                  <a:srgbClr val="262626"/>
                </a:solidFill>
                <a:latin typeface="Verdana"/>
                <a:ea typeface="Verdana"/>
                <a:cs typeface="Verdana"/>
                <a:sym typeface="Verdana"/>
              </a:rPr>
              <a:t>generating</a:t>
            </a:r>
            <a:r>
              <a:rPr lang="en-US" sz="1200" dirty="0">
                <a:solidFill>
                  <a:srgbClr val="262626"/>
                </a:solidFill>
                <a:latin typeface="Verdana"/>
                <a:ea typeface="Verdana"/>
                <a:cs typeface="Verdana"/>
                <a:sym typeface="Verdana"/>
              </a:rPr>
              <a:t> high energy photons (X-rays</a:t>
            </a:r>
            <a:r>
              <a:rPr lang="en-US" dirty="0">
                <a:solidFill>
                  <a:srgbClr val="262626"/>
                </a:solidFill>
                <a:latin typeface="Verdana"/>
                <a:ea typeface="Verdana"/>
                <a:cs typeface="Verdana"/>
                <a:sym typeface="Verdana"/>
              </a:rPr>
              <a:t>).</a:t>
            </a:r>
            <a:r>
              <a:rPr lang="en-US" sz="1200" dirty="0">
                <a:solidFill>
                  <a:srgbClr val="262626"/>
                </a:solidFill>
                <a:latin typeface="Verdana"/>
                <a:ea typeface="Verdana"/>
                <a:cs typeface="Verdana"/>
                <a:sym typeface="Verdana"/>
              </a:rPr>
              <a:t> </a:t>
            </a:r>
            <a:r>
              <a:rPr lang="en-US" dirty="0">
                <a:solidFill>
                  <a:srgbClr val="262626"/>
                </a:solidFill>
                <a:latin typeface="Verdana"/>
                <a:ea typeface="Verdana"/>
                <a:cs typeface="Verdana"/>
                <a:sym typeface="Verdana"/>
              </a:rPr>
              <a:t>These </a:t>
            </a:r>
            <a:r>
              <a:rPr lang="en-US" sz="1200" dirty="0">
                <a:solidFill>
                  <a:srgbClr val="262626"/>
                </a:solidFill>
                <a:latin typeface="Verdana"/>
                <a:ea typeface="Verdana"/>
                <a:cs typeface="Verdana"/>
                <a:sym typeface="Verdana"/>
              </a:rPr>
              <a:t>pass over a filter to generate uniform field</a:t>
            </a:r>
            <a:r>
              <a:rPr lang="en-US" dirty="0">
                <a:solidFill>
                  <a:srgbClr val="262626"/>
                </a:solidFill>
                <a:latin typeface="Verdana"/>
                <a:ea typeface="Verdana"/>
                <a:cs typeface="Verdana"/>
                <a:sym typeface="Verdana"/>
              </a:rPr>
              <a:t>, which is</a:t>
            </a:r>
            <a:r>
              <a:rPr lang="en-US" sz="1200" dirty="0">
                <a:solidFill>
                  <a:srgbClr val="262626"/>
                </a:solidFill>
                <a:latin typeface="Verdana"/>
                <a:ea typeface="Verdana"/>
                <a:cs typeface="Verdana"/>
                <a:sym typeface="Verdana"/>
              </a:rPr>
              <a:t> shaped by jaws and collimators</a:t>
            </a:r>
            <a:r>
              <a:rPr lang="en-US" dirty="0">
                <a:solidFill>
                  <a:srgbClr val="262626"/>
                </a:solidFill>
                <a:latin typeface="Verdana"/>
                <a:ea typeface="Verdana"/>
                <a:cs typeface="Verdana"/>
                <a:sym typeface="Verdana"/>
              </a:rPr>
              <a:t>, before finally entering</a:t>
            </a:r>
            <a:r>
              <a:rPr lang="en-US" sz="1200" dirty="0">
                <a:solidFill>
                  <a:srgbClr val="262626"/>
                </a:solidFill>
                <a:latin typeface="Verdana"/>
                <a:ea typeface="Verdana"/>
                <a:cs typeface="Verdana"/>
                <a:sym typeface="Verdana"/>
              </a:rPr>
              <a:t> patient</a:t>
            </a:r>
            <a:endParaRPr sz="1200" dirty="0"/>
          </a:p>
          <a:p>
            <a:pPr marL="0" lvl="0" indent="0" algn="l" rtl="0">
              <a:spcBef>
                <a:spcPts val="0"/>
              </a:spcBef>
              <a:spcAft>
                <a:spcPts val="0"/>
              </a:spcAft>
              <a:buNone/>
            </a:pPr>
            <a:endParaRPr dirty="0"/>
          </a:p>
          <a:p>
            <a:pPr marL="0" lvl="0" indent="0" algn="l" rtl="0">
              <a:spcBef>
                <a:spcPts val="0"/>
              </a:spcBef>
              <a:spcAft>
                <a:spcPts val="0"/>
              </a:spcAft>
              <a:buNone/>
            </a:pPr>
            <a:r>
              <a:rPr lang="en-US" dirty="0"/>
              <a:t>Briefly discuss how gantry and collimator rotation are used to angle fields in breast cancer tangents, and how the beam is shaped with MLCs to block dose to critical structures like heart or lungs or modulate the dose in an IMRT plan. </a:t>
            </a:r>
            <a:endParaRPr dirty="0"/>
          </a:p>
        </p:txBody>
      </p:sp>
      <p:sp>
        <p:nvSpPr>
          <p:cNvPr id="182" name="Google Shape;18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8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8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8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ADE_secondary">
  <p:cSld name="FADE_secondary">
    <p:spTree>
      <p:nvGrpSpPr>
        <p:cNvPr id="1" name="Shape 84"/>
        <p:cNvGrpSpPr/>
        <p:nvPr/>
      </p:nvGrpSpPr>
      <p:grpSpPr>
        <a:xfrm>
          <a:off x="0" y="0"/>
          <a:ext cx="0" cy="0"/>
          <a:chOff x="0" y="0"/>
          <a:chExt cx="0" cy="0"/>
        </a:xfrm>
      </p:grpSpPr>
      <p:sp>
        <p:nvSpPr>
          <p:cNvPr id="85" name="Google Shape;85;p90"/>
          <p:cNvSpPr/>
          <p:nvPr/>
        </p:nvSpPr>
        <p:spPr>
          <a:xfrm>
            <a:off x="0" y="0"/>
            <a:ext cx="12192000" cy="6858000"/>
          </a:xfrm>
          <a:prstGeom prst="rect">
            <a:avLst/>
          </a:prstGeom>
          <a:gradFill>
            <a:gsLst>
              <a:gs pos="0">
                <a:schemeClr val="lt1"/>
              </a:gs>
              <a:gs pos="81000">
                <a:schemeClr val="lt1"/>
              </a:gs>
              <a:gs pos="100000">
                <a:schemeClr val="lt2"/>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 name="Google Shape;86;p90"/>
          <p:cNvSpPr/>
          <p:nvPr/>
        </p:nvSpPr>
        <p:spPr>
          <a:xfrm>
            <a:off x="2" y="6557378"/>
            <a:ext cx="12191999" cy="30062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 name="Google Shape;87;p90"/>
          <p:cNvSpPr txBox="1">
            <a:spLocks noGrp="1"/>
          </p:cNvSpPr>
          <p:nvPr>
            <p:ph type="ftr" idx="11"/>
          </p:nvPr>
        </p:nvSpPr>
        <p:spPr>
          <a:xfrm>
            <a:off x="0" y="6557375"/>
            <a:ext cx="4114800" cy="3006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90"/>
          <p:cNvSpPr txBox="1">
            <a:spLocks noGrp="1"/>
          </p:cNvSpPr>
          <p:nvPr>
            <p:ph type="sldNum" idx="12"/>
          </p:nvPr>
        </p:nvSpPr>
        <p:spPr>
          <a:xfrm>
            <a:off x="9448800" y="6557378"/>
            <a:ext cx="2743200" cy="3006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9" name="Google Shape;89;p90"/>
          <p:cNvSpPr txBox="1">
            <a:spLocks noGrp="1"/>
          </p:cNvSpPr>
          <p:nvPr>
            <p:ph type="body" idx="1"/>
          </p:nvPr>
        </p:nvSpPr>
        <p:spPr>
          <a:xfrm>
            <a:off x="308143" y="370935"/>
            <a:ext cx="5336117" cy="8039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4000"/>
              <a:buFont typeface="Arial"/>
              <a:buNone/>
              <a:defRPr sz="40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Font typeface="Arial"/>
              <a:buNone/>
              <a:defRPr/>
            </a:lvl2pPr>
            <a:lvl3pPr marL="1371600" lvl="2" indent="-228600" algn="l">
              <a:lnSpc>
                <a:spcPct val="90000"/>
              </a:lnSpc>
              <a:spcBef>
                <a:spcPts val="500"/>
              </a:spcBef>
              <a:spcAft>
                <a:spcPts val="0"/>
              </a:spcAft>
              <a:buClr>
                <a:schemeClr val="dk1"/>
              </a:buClr>
              <a:buSzPts val="2000"/>
              <a:buFont typeface="Arial"/>
              <a:buNone/>
              <a:defRPr/>
            </a:lvl3pPr>
            <a:lvl4pPr marL="1828800" lvl="3" indent="-228600" algn="l">
              <a:lnSpc>
                <a:spcPct val="90000"/>
              </a:lnSpc>
              <a:spcBef>
                <a:spcPts val="500"/>
              </a:spcBef>
              <a:spcAft>
                <a:spcPts val="0"/>
              </a:spcAft>
              <a:buClr>
                <a:schemeClr val="dk1"/>
              </a:buClr>
              <a:buSzPts val="1800"/>
              <a:buFont typeface="Arial"/>
              <a:buNone/>
              <a:defRPr/>
            </a:lvl4pPr>
            <a:lvl5pPr marL="2286000" lvl="4" indent="-228600" algn="l">
              <a:lnSpc>
                <a:spcPct val="90000"/>
              </a:lnSpc>
              <a:spcBef>
                <a:spcPts val="500"/>
              </a:spcBef>
              <a:spcAft>
                <a:spcPts val="0"/>
              </a:spcAft>
              <a:buClr>
                <a:schemeClr val="dk1"/>
              </a:buClr>
              <a:buSzPts val="1800"/>
              <a:buFont typeface="Arial"/>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90"/>
          <p:cNvSpPr>
            <a:spLocks noGrp="1"/>
          </p:cNvSpPr>
          <p:nvPr>
            <p:ph type="pic" idx="2"/>
          </p:nvPr>
        </p:nvSpPr>
        <p:spPr>
          <a:xfrm>
            <a:off x="6375400" y="449263"/>
            <a:ext cx="5336117" cy="5695950"/>
          </a:xfrm>
          <a:prstGeom prst="rect">
            <a:avLst/>
          </a:prstGeom>
          <a:solidFill>
            <a:srgbClr val="7F7F7F"/>
          </a:solidFill>
          <a:ln>
            <a:noFill/>
          </a:ln>
        </p:spPr>
      </p:sp>
      <p:sp>
        <p:nvSpPr>
          <p:cNvPr id="91" name="Google Shape;91;p90"/>
          <p:cNvSpPr txBox="1">
            <a:spLocks noGrp="1"/>
          </p:cNvSpPr>
          <p:nvPr>
            <p:ph type="body" idx="3"/>
          </p:nvPr>
        </p:nvSpPr>
        <p:spPr>
          <a:xfrm>
            <a:off x="309035" y="1174899"/>
            <a:ext cx="5336117" cy="2374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a:solidFill>
                  <a:srgbClr val="595959"/>
                </a:solidFill>
                <a:latin typeface="Calibri"/>
                <a:ea typeface="Calibri"/>
                <a:cs typeface="Calibri"/>
                <a:sym typeface="Calibri"/>
              </a:defRPr>
            </a:lvl1pPr>
            <a:lvl2pPr marL="914400" lvl="1" indent="-381000" algn="l">
              <a:lnSpc>
                <a:spcPct val="90000"/>
              </a:lnSpc>
              <a:spcBef>
                <a:spcPts val="500"/>
              </a:spcBef>
              <a:spcAft>
                <a:spcPts val="0"/>
              </a:spcAft>
              <a:buClr>
                <a:schemeClr val="accent3"/>
              </a:buClr>
              <a:buSzPts val="2400"/>
              <a:buChar char="•"/>
              <a:defRPr>
                <a:solidFill>
                  <a:srgbClr val="595959"/>
                </a:solidFill>
                <a:latin typeface="Calibri"/>
                <a:ea typeface="Calibri"/>
                <a:cs typeface="Calibri"/>
                <a:sym typeface="Calibri"/>
              </a:defRPr>
            </a:lvl2pPr>
            <a:lvl3pPr marL="1371600" lvl="2" indent="-355600" algn="l">
              <a:lnSpc>
                <a:spcPct val="90000"/>
              </a:lnSpc>
              <a:spcBef>
                <a:spcPts val="500"/>
              </a:spcBef>
              <a:spcAft>
                <a:spcPts val="0"/>
              </a:spcAft>
              <a:buClr>
                <a:schemeClr val="accent3"/>
              </a:buClr>
              <a:buSzPts val="2000"/>
              <a:buChar char="•"/>
              <a:defRPr>
                <a:solidFill>
                  <a:srgbClr val="595959"/>
                </a:solidFill>
                <a:latin typeface="Calibri"/>
                <a:ea typeface="Calibri"/>
                <a:cs typeface="Calibri"/>
                <a:sym typeface="Calibri"/>
              </a:defRPr>
            </a:lvl3pPr>
            <a:lvl4pPr marL="1828800" lvl="3" indent="-342900" algn="l">
              <a:lnSpc>
                <a:spcPct val="90000"/>
              </a:lnSpc>
              <a:spcBef>
                <a:spcPts val="500"/>
              </a:spcBef>
              <a:spcAft>
                <a:spcPts val="0"/>
              </a:spcAft>
              <a:buClr>
                <a:schemeClr val="accent3"/>
              </a:buClr>
              <a:buSzPts val="1800"/>
              <a:buChar char="•"/>
              <a:defRPr>
                <a:solidFill>
                  <a:srgbClr val="595959"/>
                </a:solidFill>
                <a:latin typeface="Calibri"/>
                <a:ea typeface="Calibri"/>
                <a:cs typeface="Calibri"/>
                <a:sym typeface="Calibri"/>
              </a:defRPr>
            </a:lvl4pPr>
            <a:lvl5pPr marL="2286000" lvl="4" indent="-342900" algn="l">
              <a:lnSpc>
                <a:spcPct val="90000"/>
              </a:lnSpc>
              <a:spcBef>
                <a:spcPts val="500"/>
              </a:spcBef>
              <a:spcAft>
                <a:spcPts val="0"/>
              </a:spcAft>
              <a:buClr>
                <a:schemeClr val="accent3"/>
              </a:buClr>
              <a:buSzPts val="1800"/>
              <a:buChar char="•"/>
              <a:defRPr>
                <a:solidFill>
                  <a:srgbClr val="595959"/>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2" name="Google Shape;92;p90"/>
          <p:cNvPicPr preferRelativeResize="0"/>
          <p:nvPr/>
        </p:nvPicPr>
        <p:blipFill rotWithShape="1">
          <a:blip r:embed="rId2">
            <a:alphaModFix/>
          </a:blip>
          <a:srcRect/>
          <a:stretch/>
        </p:blipFill>
        <p:spPr>
          <a:xfrm>
            <a:off x="231037" y="5777098"/>
            <a:ext cx="2334955" cy="641442"/>
          </a:xfrm>
          <a:prstGeom prst="rect">
            <a:avLst/>
          </a:prstGeom>
          <a:noFill/>
          <a:ln>
            <a:noFill/>
          </a:ln>
        </p:spPr>
      </p:pic>
      <p:sp>
        <p:nvSpPr>
          <p:cNvPr id="93" name="Google Shape;93;p90"/>
          <p:cNvSpPr/>
          <p:nvPr/>
        </p:nvSpPr>
        <p:spPr>
          <a:xfrm>
            <a:off x="0" y="0"/>
            <a:ext cx="12192000" cy="6858000"/>
          </a:xfrm>
          <a:prstGeom prst="rect">
            <a:avLst/>
          </a:prstGeom>
          <a:gradFill>
            <a:gsLst>
              <a:gs pos="0">
                <a:schemeClr val="lt1"/>
              </a:gs>
              <a:gs pos="81000">
                <a:schemeClr val="lt1"/>
              </a:gs>
              <a:gs pos="100000">
                <a:schemeClr val="lt2"/>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 name="Google Shape;94;p90"/>
          <p:cNvSpPr/>
          <p:nvPr/>
        </p:nvSpPr>
        <p:spPr>
          <a:xfrm>
            <a:off x="2" y="6557378"/>
            <a:ext cx="12191999" cy="30062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5" name="Google Shape;95;p90"/>
          <p:cNvPicPr preferRelativeResize="0"/>
          <p:nvPr/>
        </p:nvPicPr>
        <p:blipFill rotWithShape="1">
          <a:blip r:embed="rId2">
            <a:alphaModFix/>
          </a:blip>
          <a:srcRect l="33184"/>
          <a:stretch/>
        </p:blipFill>
        <p:spPr>
          <a:xfrm>
            <a:off x="231036" y="5580325"/>
            <a:ext cx="1759575" cy="90674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WHITE_Intro Master 2">
  <p:cSld name="WHITE_Intro Master 2">
    <p:spTree>
      <p:nvGrpSpPr>
        <p:cNvPr id="1" name="Shape 96"/>
        <p:cNvGrpSpPr/>
        <p:nvPr/>
      </p:nvGrpSpPr>
      <p:grpSpPr>
        <a:xfrm>
          <a:off x="0" y="0"/>
          <a:ext cx="0" cy="0"/>
          <a:chOff x="0" y="0"/>
          <a:chExt cx="0" cy="0"/>
        </a:xfrm>
      </p:grpSpPr>
      <p:sp>
        <p:nvSpPr>
          <p:cNvPr id="97" name="Google Shape;97;p91"/>
          <p:cNvSpPr>
            <a:spLocks noGrp="1"/>
          </p:cNvSpPr>
          <p:nvPr>
            <p:ph type="pic" idx="2"/>
          </p:nvPr>
        </p:nvSpPr>
        <p:spPr>
          <a:xfrm>
            <a:off x="0" y="2098626"/>
            <a:ext cx="12192000" cy="2564065"/>
          </a:xfrm>
          <a:prstGeom prst="rect">
            <a:avLst/>
          </a:prstGeom>
          <a:solidFill>
            <a:srgbClr val="7F7F7F"/>
          </a:solidFill>
          <a:ln>
            <a:noFill/>
          </a:ln>
        </p:spPr>
      </p:sp>
      <p:sp>
        <p:nvSpPr>
          <p:cNvPr id="98" name="Google Shape;98;p91"/>
          <p:cNvSpPr/>
          <p:nvPr/>
        </p:nvSpPr>
        <p:spPr>
          <a:xfrm>
            <a:off x="-1" y="4647348"/>
            <a:ext cx="12192001" cy="221065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 name="Google Shape;99;p91"/>
          <p:cNvSpPr txBox="1">
            <a:spLocks noGrp="1"/>
          </p:cNvSpPr>
          <p:nvPr>
            <p:ph type="body" idx="1"/>
          </p:nvPr>
        </p:nvSpPr>
        <p:spPr>
          <a:xfrm>
            <a:off x="-1" y="0"/>
            <a:ext cx="12192000" cy="1198198"/>
          </a:xfrm>
          <a:prstGeom prst="rect">
            <a:avLst/>
          </a:prstGeom>
          <a:solidFill>
            <a:schemeClr val="dk2"/>
          </a:solid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2"/>
              </a:buClr>
              <a:buSzPts val="4000"/>
              <a:buFont typeface="Arial"/>
              <a:buNone/>
              <a:defRPr sz="4000">
                <a:solidFill>
                  <a:schemeClr val="lt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Font typeface="Arial"/>
              <a:buNone/>
              <a:defRPr/>
            </a:lvl2pPr>
            <a:lvl3pPr marL="1371600" lvl="2" indent="-228600" algn="l">
              <a:lnSpc>
                <a:spcPct val="90000"/>
              </a:lnSpc>
              <a:spcBef>
                <a:spcPts val="500"/>
              </a:spcBef>
              <a:spcAft>
                <a:spcPts val="0"/>
              </a:spcAft>
              <a:buClr>
                <a:schemeClr val="dk1"/>
              </a:buClr>
              <a:buSzPts val="2000"/>
              <a:buFont typeface="Arial"/>
              <a:buNone/>
              <a:defRPr/>
            </a:lvl3pPr>
            <a:lvl4pPr marL="1828800" lvl="3" indent="-228600" algn="l">
              <a:lnSpc>
                <a:spcPct val="90000"/>
              </a:lnSpc>
              <a:spcBef>
                <a:spcPts val="500"/>
              </a:spcBef>
              <a:spcAft>
                <a:spcPts val="0"/>
              </a:spcAft>
              <a:buClr>
                <a:schemeClr val="dk1"/>
              </a:buClr>
              <a:buSzPts val="1800"/>
              <a:buFont typeface="Arial"/>
              <a:buNone/>
              <a:defRPr/>
            </a:lvl4pPr>
            <a:lvl5pPr marL="2286000" lvl="4" indent="-228600" algn="l">
              <a:lnSpc>
                <a:spcPct val="90000"/>
              </a:lnSpc>
              <a:spcBef>
                <a:spcPts val="500"/>
              </a:spcBef>
              <a:spcAft>
                <a:spcPts val="0"/>
              </a:spcAft>
              <a:buClr>
                <a:schemeClr val="dk1"/>
              </a:buClr>
              <a:buSzPts val="1800"/>
              <a:buFont typeface="Arial"/>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91"/>
          <p:cNvSpPr txBox="1">
            <a:spLocks noGrp="1"/>
          </p:cNvSpPr>
          <p:nvPr>
            <p:ph type="body" idx="3"/>
          </p:nvPr>
        </p:nvSpPr>
        <p:spPr>
          <a:xfrm>
            <a:off x="3" y="1198201"/>
            <a:ext cx="12191997" cy="900425"/>
          </a:xfrm>
          <a:prstGeom prst="rect">
            <a:avLst/>
          </a:prstGeom>
          <a:solidFill>
            <a:schemeClr val="dk2"/>
          </a:solid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2"/>
              </a:buClr>
              <a:buSzPts val="2400"/>
              <a:buFont typeface="Arial"/>
              <a:buNone/>
              <a:defRPr sz="2400">
                <a:solidFill>
                  <a:schemeClr val="lt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Font typeface="Arial"/>
              <a:buNone/>
              <a:defRPr/>
            </a:lvl2pPr>
            <a:lvl3pPr marL="1371600" lvl="2" indent="-228600" algn="l">
              <a:lnSpc>
                <a:spcPct val="90000"/>
              </a:lnSpc>
              <a:spcBef>
                <a:spcPts val="500"/>
              </a:spcBef>
              <a:spcAft>
                <a:spcPts val="0"/>
              </a:spcAft>
              <a:buClr>
                <a:schemeClr val="dk1"/>
              </a:buClr>
              <a:buSzPts val="2000"/>
              <a:buFont typeface="Arial"/>
              <a:buNone/>
              <a:defRPr/>
            </a:lvl3pPr>
            <a:lvl4pPr marL="1828800" lvl="3" indent="-228600" algn="l">
              <a:lnSpc>
                <a:spcPct val="90000"/>
              </a:lnSpc>
              <a:spcBef>
                <a:spcPts val="500"/>
              </a:spcBef>
              <a:spcAft>
                <a:spcPts val="0"/>
              </a:spcAft>
              <a:buClr>
                <a:schemeClr val="dk1"/>
              </a:buClr>
              <a:buSzPts val="1800"/>
              <a:buFont typeface="Arial"/>
              <a:buNone/>
              <a:defRPr/>
            </a:lvl4pPr>
            <a:lvl5pPr marL="2286000" lvl="4" indent="-228600" algn="l">
              <a:lnSpc>
                <a:spcPct val="90000"/>
              </a:lnSpc>
              <a:spcBef>
                <a:spcPts val="500"/>
              </a:spcBef>
              <a:spcAft>
                <a:spcPts val="0"/>
              </a:spcAft>
              <a:buClr>
                <a:schemeClr val="dk1"/>
              </a:buClr>
              <a:buSzPts val="1800"/>
              <a:buFont typeface="Arial"/>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1" name="Google Shape;101;p91"/>
          <p:cNvCxnSpPr/>
          <p:nvPr/>
        </p:nvCxnSpPr>
        <p:spPr>
          <a:xfrm>
            <a:off x="2" y="2100201"/>
            <a:ext cx="12191999" cy="0"/>
          </a:xfrm>
          <a:prstGeom prst="straightConnector1">
            <a:avLst/>
          </a:prstGeom>
          <a:noFill/>
          <a:ln w="57150" cap="flat" cmpd="sng">
            <a:solidFill>
              <a:schemeClr val="lt2"/>
            </a:solidFill>
            <a:prstDash val="solid"/>
            <a:miter lim="800000"/>
            <a:headEnd type="none" w="sm" len="sm"/>
            <a:tailEnd type="none" w="sm" len="sm"/>
          </a:ln>
        </p:spPr>
      </p:cxnSp>
      <p:pic>
        <p:nvPicPr>
          <p:cNvPr id="102" name="Google Shape;102;p91"/>
          <p:cNvPicPr preferRelativeResize="0"/>
          <p:nvPr/>
        </p:nvPicPr>
        <p:blipFill rotWithShape="1">
          <a:blip r:embed="rId2">
            <a:alphaModFix/>
          </a:blip>
          <a:srcRect/>
          <a:stretch/>
        </p:blipFill>
        <p:spPr>
          <a:xfrm>
            <a:off x="405343" y="5026520"/>
            <a:ext cx="5505744" cy="1512500"/>
          </a:xfrm>
          <a:prstGeom prst="rect">
            <a:avLst/>
          </a:prstGeom>
          <a:noFill/>
          <a:ln>
            <a:noFill/>
          </a:ln>
        </p:spPr>
      </p:pic>
      <p:sp>
        <p:nvSpPr>
          <p:cNvPr id="103" name="Google Shape;103;p91"/>
          <p:cNvSpPr/>
          <p:nvPr/>
        </p:nvSpPr>
        <p:spPr>
          <a:xfrm>
            <a:off x="-1" y="4647348"/>
            <a:ext cx="12192001" cy="221065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04" name="Google Shape;104;p91"/>
          <p:cNvCxnSpPr/>
          <p:nvPr/>
        </p:nvCxnSpPr>
        <p:spPr>
          <a:xfrm>
            <a:off x="2" y="2100201"/>
            <a:ext cx="12191999" cy="0"/>
          </a:xfrm>
          <a:prstGeom prst="straightConnector1">
            <a:avLst/>
          </a:prstGeom>
          <a:noFill/>
          <a:ln w="57150" cap="flat" cmpd="sng">
            <a:solidFill>
              <a:schemeClr val="lt2"/>
            </a:solidFill>
            <a:prstDash val="solid"/>
            <a:miter lim="800000"/>
            <a:headEnd type="none" w="sm" len="sm"/>
            <a:tailEnd type="none" w="sm" len="sm"/>
          </a:ln>
        </p:spPr>
      </p:cxnSp>
      <p:pic>
        <p:nvPicPr>
          <p:cNvPr id="105" name="Google Shape;105;p91"/>
          <p:cNvPicPr preferRelativeResize="0"/>
          <p:nvPr/>
        </p:nvPicPr>
        <p:blipFill rotWithShape="1">
          <a:blip r:embed="rId2">
            <a:alphaModFix/>
          </a:blip>
          <a:srcRect/>
          <a:stretch/>
        </p:blipFill>
        <p:spPr>
          <a:xfrm>
            <a:off x="405343" y="5026520"/>
            <a:ext cx="4132790" cy="1512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8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8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8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8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8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8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8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8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8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8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8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8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8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8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8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8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7"/>
          <p:cNvSpPr>
            <a:spLocks noGrp="1"/>
          </p:cNvSpPr>
          <p:nvPr>
            <p:ph type="pic" idx="2"/>
          </p:nvPr>
        </p:nvSpPr>
        <p:spPr>
          <a:xfrm>
            <a:off x="5183188" y="987425"/>
            <a:ext cx="6172200" cy="4873625"/>
          </a:xfrm>
          <a:prstGeom prst="rect">
            <a:avLst/>
          </a:prstGeom>
          <a:noFill/>
          <a:ln>
            <a:noFill/>
          </a:ln>
        </p:spPr>
      </p:sp>
      <p:sp>
        <p:nvSpPr>
          <p:cNvPr id="68" name="Google Shape;68;p8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redcap.link/breast_pr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redcap.link/breast_post"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hyperlink" Target="https://www.nrgoncology.org/ciro-breas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pressbooks.uiowa.edu/radiationtherapy/chapter/overview-breas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xml"/><Relationship Id="rId7" Type="http://schemas.openxmlformats.org/officeDocument/2006/relationships/image" Target="../media/image39.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notesSlide" Target="../notesSlides/notesSlide21.xml"/><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3.jpg"/><Relationship Id="rId4" Type="http://schemas.openxmlformats.org/officeDocument/2006/relationships/image" Target="../media/image52.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5.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63.jpg"/><Relationship Id="rId4" Type="http://schemas.openxmlformats.org/officeDocument/2006/relationships/image" Target="../media/image62.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hyperlink" Target="https://www.cancernetwork.com/view/radiation-dermatitis-recognition-prevention-and-management" TargetMode="External"/><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7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
          <p:cNvSpPr txBox="1"/>
          <p:nvPr/>
        </p:nvSpPr>
        <p:spPr>
          <a:xfrm>
            <a:off x="990600" y="1099457"/>
            <a:ext cx="10439400" cy="5638800"/>
          </a:xfrm>
          <a:prstGeom prst="rect">
            <a:avLst/>
          </a:prstGeom>
          <a:noFill/>
          <a:ln>
            <a:noFill/>
          </a:ln>
        </p:spPr>
        <p:txBody>
          <a:bodyPr spcFirstLastPara="1" wrap="square" lIns="68575" tIns="34275" rIns="68575" bIns="34275" anchor="t" anchorCtr="0">
            <a:normAutofit/>
          </a:bodyPr>
          <a:lstStyle/>
          <a:p>
            <a:pPr marL="228600" marR="0" lvl="0" indent="-228600" algn="l" rtl="0">
              <a:lnSpc>
                <a:spcPct val="90000"/>
              </a:lnSpc>
              <a:spcBef>
                <a:spcPts val="0"/>
              </a:spcBef>
              <a:spcAft>
                <a:spcPts val="0"/>
              </a:spcAft>
              <a:buClr>
                <a:schemeClr val="dk1"/>
              </a:buClr>
              <a:buSzPts val="1600"/>
              <a:buFont typeface="Arial"/>
              <a:buChar char="•"/>
            </a:pPr>
            <a:r>
              <a:rPr lang="en-US" sz="1600" b="0" i="0" u="none" strike="noStrike" cap="none" dirty="0">
                <a:solidFill>
                  <a:schemeClr val="dk1"/>
                </a:solidFill>
                <a:latin typeface="Calibri"/>
                <a:ea typeface="Calibri"/>
                <a:cs typeface="Calibri"/>
                <a:sym typeface="Calibri"/>
              </a:rPr>
              <a:t>The purpose of these slides is to serve as a resource that any radiation oncologist can use when speaking about the role of radiation therapy to treat breast cancer. </a:t>
            </a:r>
            <a:endParaRPr dirty="0">
              <a:solidFill>
                <a:schemeClr val="dk1"/>
              </a:solidFill>
            </a:endParaRPr>
          </a:p>
          <a:p>
            <a:pPr marL="228600" marR="0" lvl="0" indent="-228600" algn="l" rtl="0">
              <a:lnSpc>
                <a:spcPct val="90000"/>
              </a:lnSpc>
              <a:spcBef>
                <a:spcPts val="1000"/>
              </a:spcBef>
              <a:spcAft>
                <a:spcPts val="0"/>
              </a:spcAft>
              <a:buClr>
                <a:schemeClr val="dk1"/>
              </a:buClr>
              <a:buSzPts val="1600"/>
              <a:buFont typeface="Arial"/>
              <a:buChar char="•"/>
            </a:pPr>
            <a:r>
              <a:rPr lang="en-US" sz="1600" b="0" i="0" u="none" strike="noStrike" cap="none" dirty="0">
                <a:solidFill>
                  <a:schemeClr val="dk1"/>
                </a:solidFill>
                <a:latin typeface="Calibri"/>
                <a:ea typeface="Calibri"/>
                <a:cs typeface="Calibri"/>
                <a:sym typeface="Calibri"/>
              </a:rPr>
              <a:t>The target audience could include residents/fellows, staff physicians or mid-level providers in the field of Medical Oncology, General Surgery or Surgical Oncology. Any user is welcome to format the slides as needed to fit their target audience.  </a:t>
            </a:r>
            <a:endParaRPr dirty="0">
              <a:solidFill>
                <a:schemeClr val="dk1"/>
              </a:solidFill>
            </a:endParaRPr>
          </a:p>
          <a:p>
            <a:pPr marL="228600" marR="0" lvl="0" indent="-127000" algn="l" rtl="0">
              <a:lnSpc>
                <a:spcPct val="90000"/>
              </a:lnSpc>
              <a:spcBef>
                <a:spcPts val="1000"/>
              </a:spcBef>
              <a:spcAft>
                <a:spcPts val="0"/>
              </a:spcAft>
              <a:buClr>
                <a:schemeClr val="dk1"/>
              </a:buClr>
              <a:buSzPts val="1600"/>
              <a:buFont typeface="Arial"/>
              <a:buNone/>
            </a:pPr>
            <a:endParaRPr sz="16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1600"/>
              <a:buFont typeface="Arial"/>
              <a:buChar char="•"/>
            </a:pPr>
            <a:r>
              <a:rPr lang="en-US" sz="1600" b="0" i="0" u="none" strike="noStrike" cap="none" dirty="0">
                <a:solidFill>
                  <a:schemeClr val="dk1"/>
                </a:solidFill>
                <a:latin typeface="Calibri"/>
                <a:ea typeface="Calibri"/>
                <a:cs typeface="Calibri"/>
                <a:sym typeface="Calibri"/>
              </a:rPr>
              <a:t>Please ask attendees to complete either the pre-test or post-test so that we can assess the effectiveness of the slides. If you make significant changes to the content of the slides for your presentation, we prefer that you use the pre-test only. </a:t>
            </a:r>
            <a:endParaRPr dirty="0">
              <a:solidFill>
                <a:schemeClr val="dk1"/>
              </a:solidFill>
            </a:endParaRPr>
          </a:p>
          <a:p>
            <a:pPr marL="685800" marR="0" lvl="1" indent="-228600" algn="l" rtl="0">
              <a:lnSpc>
                <a:spcPct val="90000"/>
              </a:lnSpc>
              <a:spcBef>
                <a:spcPts val="500"/>
              </a:spcBef>
              <a:spcAft>
                <a:spcPts val="0"/>
              </a:spcAft>
              <a:buClr>
                <a:schemeClr val="dk1"/>
              </a:buClr>
              <a:buSzPts val="1600"/>
              <a:buFont typeface="Arial"/>
              <a:buChar char="•"/>
            </a:pPr>
            <a:r>
              <a:rPr lang="en-US" sz="1600" b="0" i="0" u="none" strike="noStrike" cap="none" dirty="0">
                <a:solidFill>
                  <a:schemeClr val="dk1"/>
                </a:solidFill>
                <a:latin typeface="Calibri"/>
                <a:ea typeface="Calibri"/>
                <a:cs typeface="Calibri"/>
                <a:sym typeface="Calibri"/>
              </a:rPr>
              <a:t>Pre-test link: </a:t>
            </a:r>
            <a:r>
              <a:rPr lang="en-US" sz="1600" b="0" i="0" u="sng" strike="noStrike" cap="none" dirty="0">
                <a:solidFill>
                  <a:schemeClr val="hlink"/>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https://redcap.link/breast_pre</a:t>
            </a:r>
            <a:endParaRPr sz="1600" b="0" i="0" u="none" strike="noStrike" cap="none" dirty="0">
              <a:solidFill>
                <a:schemeClr val="hlink"/>
              </a:solidFill>
              <a:latin typeface="Calibri"/>
              <a:ea typeface="Calibri"/>
              <a:cs typeface="Calibri"/>
              <a:sym typeface="Calibri"/>
            </a:endParaRPr>
          </a:p>
          <a:p>
            <a:pPr marL="685800" marR="0" lvl="1" indent="-228600" algn="l" rtl="0">
              <a:lnSpc>
                <a:spcPct val="90000"/>
              </a:lnSpc>
              <a:spcBef>
                <a:spcPts val="500"/>
              </a:spcBef>
              <a:spcAft>
                <a:spcPts val="0"/>
              </a:spcAft>
              <a:buClr>
                <a:schemeClr val="dk1"/>
              </a:buClr>
              <a:buSzPts val="1600"/>
              <a:buFont typeface="Arial"/>
              <a:buChar char="•"/>
            </a:pPr>
            <a:r>
              <a:rPr lang="en-US" sz="1600" b="0" i="0" u="none" strike="noStrike" cap="none" dirty="0">
                <a:solidFill>
                  <a:schemeClr val="dk1"/>
                </a:solidFill>
                <a:latin typeface="Calibri"/>
                <a:ea typeface="Calibri"/>
                <a:cs typeface="Calibri"/>
                <a:sym typeface="Calibri"/>
              </a:rPr>
              <a:t>Post-test link: </a:t>
            </a:r>
            <a:r>
              <a:rPr lang="en-US" sz="1600" b="0" i="0" u="sng" strike="noStrike" cap="none" dirty="0">
                <a:solidFill>
                  <a:schemeClr val="hlink"/>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https://redcap.link/breast_post</a:t>
            </a:r>
            <a:endParaRPr sz="1600" b="0" i="0" u="none" strike="noStrike" cap="none" dirty="0">
              <a:solidFill>
                <a:schemeClr val="hlink"/>
              </a:solidFill>
              <a:latin typeface="Calibri"/>
              <a:ea typeface="Calibri"/>
              <a:cs typeface="Calibri"/>
              <a:sym typeface="Calibri"/>
            </a:endParaRPr>
          </a:p>
          <a:p>
            <a:pPr marL="685800" marR="0" lvl="1" indent="-127000" algn="l" rtl="0">
              <a:lnSpc>
                <a:spcPct val="90000"/>
              </a:lnSpc>
              <a:spcBef>
                <a:spcPts val="500"/>
              </a:spcBef>
              <a:spcAft>
                <a:spcPts val="0"/>
              </a:spcAft>
              <a:buClr>
                <a:schemeClr val="dk1"/>
              </a:buClr>
              <a:buSzPts val="1600"/>
              <a:buFont typeface="Arial"/>
              <a:buNone/>
            </a:pPr>
            <a:endParaRPr sz="1600" b="0" i="0" u="none" strike="noStrike" cap="none" dirty="0">
              <a:solidFill>
                <a:schemeClr val="dk1"/>
              </a:solidFill>
              <a:latin typeface="Calibri"/>
              <a:ea typeface="Calibri"/>
              <a:cs typeface="Calibri"/>
              <a:sym typeface="Calibri"/>
            </a:endParaRPr>
          </a:p>
          <a:p>
            <a:pPr marL="685800" marR="0" lvl="1" indent="-127000" algn="l" rtl="0">
              <a:lnSpc>
                <a:spcPct val="90000"/>
              </a:lnSpc>
              <a:spcBef>
                <a:spcPts val="500"/>
              </a:spcBef>
              <a:spcAft>
                <a:spcPts val="0"/>
              </a:spcAft>
              <a:buClr>
                <a:schemeClr val="dk1"/>
              </a:buClr>
              <a:buSzPts val="1600"/>
              <a:buFont typeface="Arial"/>
              <a:buNone/>
            </a:pPr>
            <a:endParaRPr sz="16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1600"/>
              <a:buFont typeface="Arial"/>
              <a:buChar char="•"/>
            </a:pPr>
            <a:r>
              <a:rPr lang="en-US" sz="1600" b="0" i="0" u="none" strike="noStrike" cap="none" dirty="0">
                <a:solidFill>
                  <a:schemeClr val="dk1"/>
                </a:solidFill>
                <a:latin typeface="Calibri"/>
                <a:ea typeface="Calibri"/>
                <a:cs typeface="Calibri"/>
                <a:sym typeface="Calibri"/>
              </a:rPr>
              <a:t>Primary Author(s): Cheryl Claunch, MD, PhD, Michelle Ludwig, MD, MPH, PhD, Malcolm Mattes, MD</a:t>
            </a:r>
            <a:endParaRPr sz="1600" b="0" i="0" u="none" strike="noStrike" cap="none" dirty="0">
              <a:solidFill>
                <a:schemeClr val="dk1"/>
              </a:solidFill>
              <a:latin typeface="Calibri"/>
              <a:ea typeface="Calibri"/>
              <a:cs typeface="Calibri"/>
              <a:sym typeface="Calibri"/>
            </a:endParaRPr>
          </a:p>
          <a:p>
            <a:pPr marL="228600" indent="-228600">
              <a:lnSpc>
                <a:spcPct val="90000"/>
              </a:lnSpc>
              <a:spcBef>
                <a:spcPts val="1000"/>
              </a:spcBef>
              <a:buClr>
                <a:schemeClr val="dk1"/>
              </a:buClr>
              <a:buSzPts val="1600"/>
              <a:buFont typeface="Arial"/>
              <a:buChar char="•"/>
            </a:pPr>
            <a:r>
              <a:rPr lang="en-US" sz="1600" b="0" i="0" u="none" strike="noStrike" cap="none" dirty="0">
                <a:solidFill>
                  <a:schemeClr val="dk1"/>
                </a:solidFill>
                <a:latin typeface="Calibri"/>
                <a:ea typeface="Calibri"/>
                <a:cs typeface="Calibri"/>
                <a:sym typeface="Calibri"/>
              </a:rPr>
              <a:t>Peer Reviewer(s): Jenna Kahn, MD, Kiri Cook, MD, Julia White, MD, </a:t>
            </a:r>
            <a:r>
              <a:rPr lang="en-US" sz="1600" b="0" i="0" u="none" strike="noStrike" cap="none" dirty="0" err="1">
                <a:solidFill>
                  <a:schemeClr val="dk1"/>
                </a:solidFill>
                <a:latin typeface="Calibri"/>
                <a:ea typeface="Calibri"/>
                <a:cs typeface="Calibri"/>
                <a:sym typeface="Calibri"/>
              </a:rPr>
              <a:t>Jolinta</a:t>
            </a:r>
            <a:r>
              <a:rPr lang="en-US" sz="1600" b="0" i="0" u="none" strike="noStrike" cap="none" dirty="0">
                <a:solidFill>
                  <a:schemeClr val="dk1"/>
                </a:solidFill>
                <a:latin typeface="Calibri"/>
                <a:ea typeface="Calibri"/>
                <a:cs typeface="Calibri"/>
                <a:sym typeface="Calibri"/>
              </a:rPr>
              <a:t> Lin, MD, Leah Katz</a:t>
            </a:r>
            <a:r>
              <a:rPr lang="en-US" sz="1600" dirty="0">
                <a:solidFill>
                  <a:schemeClr val="dk1"/>
                </a:solidFill>
                <a:latin typeface="Calibri"/>
                <a:ea typeface="Calibri"/>
                <a:cs typeface="Calibri"/>
                <a:sym typeface="Calibri"/>
              </a:rPr>
              <a:t>, MD, MPH, Janice Lyons, MD</a:t>
            </a:r>
            <a:endParaRPr dirty="0"/>
          </a:p>
          <a:p>
            <a:pPr marL="228600" marR="0" lvl="0" indent="-228600" algn="l" rtl="0">
              <a:lnSpc>
                <a:spcPct val="90000"/>
              </a:lnSpc>
              <a:spcBef>
                <a:spcPts val="1000"/>
              </a:spcBef>
              <a:spcAft>
                <a:spcPts val="0"/>
              </a:spcAft>
              <a:buClr>
                <a:schemeClr val="dk1"/>
              </a:buClr>
              <a:buSzPts val="1600"/>
              <a:buFont typeface="Arial"/>
              <a:buChar char="•"/>
            </a:pPr>
            <a:r>
              <a:rPr lang="en-US" sz="1600" b="0" i="0" u="none" strike="noStrike" cap="none" dirty="0">
                <a:solidFill>
                  <a:schemeClr val="dk1"/>
                </a:solidFill>
                <a:latin typeface="Calibri"/>
                <a:ea typeface="Calibri"/>
                <a:cs typeface="Calibri"/>
                <a:sym typeface="Calibri"/>
              </a:rPr>
              <a:t>Additional Support: ASTRO communications committee</a:t>
            </a:r>
            <a:endParaRPr dirty="0">
              <a:solidFill>
                <a:schemeClr val="dk1"/>
              </a:solidFill>
            </a:endParaRPr>
          </a:p>
          <a:p>
            <a:pPr marL="228600" marR="0" lvl="0" indent="-127000" algn="l" rtl="0">
              <a:lnSpc>
                <a:spcPct val="90000"/>
              </a:lnSpc>
              <a:spcBef>
                <a:spcPts val="1000"/>
              </a:spcBef>
              <a:spcAft>
                <a:spcPts val="0"/>
              </a:spcAft>
              <a:buClr>
                <a:schemeClr val="dk1"/>
              </a:buClr>
              <a:buSzPts val="1600"/>
              <a:buFont typeface="Arial"/>
              <a:buNone/>
            </a:pPr>
            <a:endParaRPr sz="16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1600"/>
              <a:buFont typeface="Arial"/>
              <a:buChar char="•"/>
            </a:pPr>
            <a:r>
              <a:rPr lang="en-US" sz="1600" b="1" i="0" u="none" strike="noStrike" cap="none" dirty="0">
                <a:solidFill>
                  <a:schemeClr val="dk1"/>
                </a:solidFill>
                <a:latin typeface="Calibri"/>
                <a:ea typeface="Calibri"/>
                <a:cs typeface="Calibri"/>
                <a:sym typeface="Calibri"/>
              </a:rPr>
              <a:t>Last updated in</a:t>
            </a:r>
            <a:r>
              <a:rPr lang="en-US" sz="1600" b="1" dirty="0">
                <a:solidFill>
                  <a:schemeClr val="dk1"/>
                </a:solidFill>
                <a:latin typeface="Calibri"/>
                <a:ea typeface="Calibri"/>
                <a:cs typeface="Calibri"/>
                <a:sym typeface="Calibri"/>
              </a:rPr>
              <a:t> April </a:t>
            </a:r>
            <a:r>
              <a:rPr lang="en-US" sz="1600" b="1" i="0" u="none" strike="noStrike" cap="none" dirty="0">
                <a:solidFill>
                  <a:schemeClr val="dk1"/>
                </a:solidFill>
                <a:latin typeface="Calibri"/>
                <a:ea typeface="Calibri"/>
                <a:cs typeface="Calibri"/>
                <a:sym typeface="Calibri"/>
              </a:rPr>
              <a:t>2025 </a:t>
            </a:r>
            <a:r>
              <a:rPr lang="en-US" sz="1600" b="0" i="0" u="none" strike="noStrike" cap="none" dirty="0">
                <a:solidFill>
                  <a:schemeClr val="dk1"/>
                </a:solidFill>
                <a:latin typeface="Calibri"/>
                <a:ea typeface="Calibri"/>
                <a:cs typeface="Calibri"/>
                <a:sym typeface="Calibri"/>
              </a:rPr>
              <a:t>– newer data may impact the accuracy of the content of these slides.</a:t>
            </a:r>
            <a:endParaRPr dirty="0">
              <a:solidFill>
                <a:schemeClr val="dk1"/>
              </a:solidFill>
            </a:endParaRPr>
          </a:p>
          <a:p>
            <a:pPr marL="228600" marR="0" lvl="0" indent="-127000" algn="l" rtl="0">
              <a:lnSpc>
                <a:spcPct val="90000"/>
              </a:lnSpc>
              <a:spcBef>
                <a:spcPts val="1000"/>
              </a:spcBef>
              <a:spcAft>
                <a:spcPts val="0"/>
              </a:spcAft>
              <a:buClr>
                <a:schemeClr val="dk1"/>
              </a:buClr>
              <a:buSzPts val="1600"/>
              <a:buFont typeface="Arial"/>
              <a:buNone/>
            </a:pPr>
            <a:endParaRPr sz="1600" b="0" i="0" u="none" strike="noStrike" cap="none" dirty="0">
              <a:solidFill>
                <a:schemeClr val="dk1"/>
              </a:solidFill>
              <a:latin typeface="Calibri"/>
              <a:ea typeface="Calibri"/>
              <a:cs typeface="Calibri"/>
              <a:sym typeface="Calibri"/>
            </a:endParaRPr>
          </a:p>
        </p:txBody>
      </p:sp>
      <p:sp>
        <p:nvSpPr>
          <p:cNvPr id="112" name="Google Shape;112;p1"/>
          <p:cNvSpPr txBox="1"/>
          <p:nvPr/>
        </p:nvSpPr>
        <p:spPr>
          <a:xfrm>
            <a:off x="0" y="0"/>
            <a:ext cx="12192000" cy="109945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2"/>
              </a:buClr>
              <a:buSzPts val="4400"/>
              <a:buFont typeface="Calibri"/>
              <a:buNone/>
            </a:pPr>
            <a:r>
              <a:rPr lang="en-US" sz="4400" b="1" i="0" u="none" strike="noStrike" cap="none">
                <a:solidFill>
                  <a:schemeClr val="dk2"/>
                </a:solidFill>
                <a:latin typeface="Calibri"/>
                <a:ea typeface="Calibri"/>
                <a:cs typeface="Calibri"/>
                <a:sym typeface="Calibri"/>
              </a:rPr>
              <a:t>Instructions for Use of These Slides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0"/>
          <p:cNvSpPr txBox="1">
            <a:spLocks noGrp="1"/>
          </p:cNvSpPr>
          <p:nvPr>
            <p:ph type="title"/>
          </p:nvPr>
        </p:nvSpPr>
        <p:spPr>
          <a:xfrm>
            <a:off x="0" y="10502"/>
            <a:ext cx="12192000" cy="1051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Calibri"/>
              <a:buNone/>
            </a:pPr>
            <a:r>
              <a:rPr lang="en-US" b="1">
                <a:solidFill>
                  <a:schemeClr val="dk2"/>
                </a:solidFill>
                <a:latin typeface="Calibri"/>
                <a:ea typeface="Calibri"/>
                <a:cs typeface="Calibri"/>
                <a:sym typeface="Calibri"/>
              </a:rPr>
              <a:t>Radiation Therapy is Designed to be Precise</a:t>
            </a:r>
            <a:endParaRPr>
              <a:latin typeface="Calibri"/>
              <a:ea typeface="Calibri"/>
              <a:cs typeface="Calibri"/>
              <a:sym typeface="Calibri"/>
            </a:endParaRPr>
          </a:p>
        </p:txBody>
      </p:sp>
      <p:sp>
        <p:nvSpPr>
          <p:cNvPr id="195" name="Google Shape;195;p10"/>
          <p:cNvSpPr txBox="1">
            <a:spLocks noGrp="1"/>
          </p:cNvSpPr>
          <p:nvPr>
            <p:ph type="body" idx="1"/>
          </p:nvPr>
        </p:nvSpPr>
        <p:spPr>
          <a:xfrm>
            <a:off x="665175" y="950126"/>
            <a:ext cx="6993300" cy="55626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600"/>
              <a:buChar char="•"/>
            </a:pPr>
            <a:r>
              <a:rPr lang="en-US" sz="2600" dirty="0"/>
              <a:t>Immobilization device(s) created during CT simulation are used to facilitate patient comfort in treatment position, and make daily setup reproducible</a:t>
            </a:r>
            <a:endParaRPr dirty="0"/>
          </a:p>
          <a:p>
            <a:pPr marL="0" lvl="0" indent="0" algn="l" rtl="0">
              <a:lnSpc>
                <a:spcPct val="90000"/>
              </a:lnSpc>
              <a:spcBef>
                <a:spcPts val="1000"/>
              </a:spcBef>
              <a:spcAft>
                <a:spcPts val="0"/>
              </a:spcAft>
              <a:buClr>
                <a:schemeClr val="dk1"/>
              </a:buClr>
              <a:buSzPts val="2600"/>
              <a:buNone/>
            </a:pPr>
            <a:endParaRPr sz="2600"/>
          </a:p>
          <a:p>
            <a:pPr marL="228600" indent="-228600">
              <a:buSzPts val="2600"/>
            </a:pPr>
            <a:r>
              <a:rPr lang="en-US" sz="2600" dirty="0"/>
              <a:t>CT-based treatment planning enables accurate delineation of the target and organs-at-risk (OARs) by the MD, allowing for individualized shaping (conforming) of the dose</a:t>
            </a:r>
            <a:endParaRPr sz="2600"/>
          </a:p>
          <a:p>
            <a:pPr marL="685800" lvl="1" indent="-279400" algn="l" rtl="0">
              <a:lnSpc>
                <a:spcPct val="90000"/>
              </a:lnSpc>
              <a:spcBef>
                <a:spcPts val="1000"/>
              </a:spcBef>
              <a:spcAft>
                <a:spcPts val="0"/>
              </a:spcAft>
              <a:buClr>
                <a:schemeClr val="dk1"/>
              </a:buClr>
              <a:buSzPts val="2600"/>
              <a:buChar char="•"/>
            </a:pPr>
            <a:r>
              <a:rPr lang="en-US" sz="2300" dirty="0"/>
              <a:t>Numerous contouring atlases available</a:t>
            </a:r>
            <a:r>
              <a:rPr lang="en-US" sz="2300" baseline="30000" dirty="0"/>
              <a:t>1-3</a:t>
            </a:r>
            <a:r>
              <a:rPr lang="en-US" sz="2600" dirty="0"/>
              <a:t> </a:t>
            </a:r>
            <a:endParaRPr sz="2600" dirty="0"/>
          </a:p>
          <a:p>
            <a:pPr marL="228600" lvl="0" indent="-63500" algn="l" rtl="0">
              <a:lnSpc>
                <a:spcPct val="90000"/>
              </a:lnSpc>
              <a:spcBef>
                <a:spcPts val="1000"/>
              </a:spcBef>
              <a:spcAft>
                <a:spcPts val="0"/>
              </a:spcAft>
              <a:buClr>
                <a:schemeClr val="dk1"/>
              </a:buClr>
              <a:buSzPts val="2600"/>
              <a:buNone/>
            </a:pPr>
            <a:endParaRPr sz="2600"/>
          </a:p>
          <a:p>
            <a:pPr marL="228600" lvl="0" indent="-228600" algn="l" rtl="0">
              <a:lnSpc>
                <a:spcPct val="90000"/>
              </a:lnSpc>
              <a:spcBef>
                <a:spcPts val="1000"/>
              </a:spcBef>
              <a:spcAft>
                <a:spcPts val="0"/>
              </a:spcAft>
              <a:buClr>
                <a:schemeClr val="dk1"/>
              </a:buClr>
              <a:buSzPts val="2600"/>
              <a:buChar char="•"/>
            </a:pPr>
            <a:r>
              <a:rPr lang="en-US" sz="2600" dirty="0"/>
              <a:t>Image-guided treatment delivery accounts for daily shifts in anatomy or patient setup</a:t>
            </a:r>
            <a:endParaRPr sz="2600" dirty="0"/>
          </a:p>
        </p:txBody>
      </p:sp>
      <p:pic>
        <p:nvPicPr>
          <p:cNvPr id="196" name="Google Shape;196;p10"/>
          <p:cNvPicPr preferRelativeResize="0"/>
          <p:nvPr/>
        </p:nvPicPr>
        <p:blipFill rotWithShape="1">
          <a:blip r:embed="rId3">
            <a:alphaModFix/>
          </a:blip>
          <a:srcRect/>
          <a:stretch/>
        </p:blipFill>
        <p:spPr>
          <a:xfrm>
            <a:off x="7866958" y="2843326"/>
            <a:ext cx="1765087" cy="1776187"/>
          </a:xfrm>
          <a:prstGeom prst="rect">
            <a:avLst/>
          </a:prstGeom>
          <a:noFill/>
          <a:ln>
            <a:noFill/>
          </a:ln>
        </p:spPr>
      </p:pic>
      <p:pic>
        <p:nvPicPr>
          <p:cNvPr id="197" name="Google Shape;197;p10"/>
          <p:cNvPicPr preferRelativeResize="0"/>
          <p:nvPr/>
        </p:nvPicPr>
        <p:blipFill rotWithShape="1">
          <a:blip r:embed="rId4">
            <a:alphaModFix/>
          </a:blip>
          <a:srcRect/>
          <a:stretch/>
        </p:blipFill>
        <p:spPr>
          <a:xfrm>
            <a:off x="7827975" y="918997"/>
            <a:ext cx="1902131" cy="1850721"/>
          </a:xfrm>
          <a:prstGeom prst="rect">
            <a:avLst/>
          </a:prstGeom>
          <a:noFill/>
          <a:ln>
            <a:noFill/>
          </a:ln>
        </p:spPr>
      </p:pic>
      <p:pic>
        <p:nvPicPr>
          <p:cNvPr id="198" name="Google Shape;198;p10"/>
          <p:cNvPicPr preferRelativeResize="0"/>
          <p:nvPr/>
        </p:nvPicPr>
        <p:blipFill rotWithShape="1">
          <a:blip r:embed="rId5">
            <a:alphaModFix/>
          </a:blip>
          <a:srcRect l="22035" t="20293" r="21408" b="12200"/>
          <a:stretch/>
        </p:blipFill>
        <p:spPr>
          <a:xfrm>
            <a:off x="9899687" y="1004469"/>
            <a:ext cx="1972044" cy="1765248"/>
          </a:xfrm>
          <a:prstGeom prst="rect">
            <a:avLst/>
          </a:prstGeom>
          <a:noFill/>
          <a:ln>
            <a:noFill/>
          </a:ln>
        </p:spPr>
      </p:pic>
      <p:pic>
        <p:nvPicPr>
          <p:cNvPr id="199" name="Google Shape;199;p10"/>
          <p:cNvPicPr preferRelativeResize="0"/>
          <p:nvPr/>
        </p:nvPicPr>
        <p:blipFill rotWithShape="1">
          <a:blip r:embed="rId6">
            <a:alphaModFix/>
          </a:blip>
          <a:srcRect/>
          <a:stretch/>
        </p:blipFill>
        <p:spPr>
          <a:xfrm>
            <a:off x="9914443" y="2843326"/>
            <a:ext cx="1957289" cy="1776187"/>
          </a:xfrm>
          <a:prstGeom prst="rect">
            <a:avLst/>
          </a:prstGeom>
          <a:noFill/>
          <a:ln>
            <a:noFill/>
          </a:ln>
        </p:spPr>
      </p:pic>
      <p:pic>
        <p:nvPicPr>
          <p:cNvPr id="200" name="Google Shape;200;p10"/>
          <p:cNvPicPr preferRelativeResize="0"/>
          <p:nvPr/>
        </p:nvPicPr>
        <p:blipFill rotWithShape="1">
          <a:blip r:embed="rId7">
            <a:alphaModFix/>
          </a:blip>
          <a:srcRect/>
          <a:stretch/>
        </p:blipFill>
        <p:spPr>
          <a:xfrm>
            <a:off x="7866950" y="4677575"/>
            <a:ext cx="1765100" cy="1890750"/>
          </a:xfrm>
          <a:prstGeom prst="rect">
            <a:avLst/>
          </a:prstGeom>
          <a:noFill/>
          <a:ln>
            <a:noFill/>
          </a:ln>
        </p:spPr>
      </p:pic>
      <p:pic>
        <p:nvPicPr>
          <p:cNvPr id="201" name="Google Shape;201;p10"/>
          <p:cNvPicPr preferRelativeResize="0"/>
          <p:nvPr/>
        </p:nvPicPr>
        <p:blipFill rotWithShape="1">
          <a:blip r:embed="rId8">
            <a:alphaModFix/>
          </a:blip>
          <a:srcRect/>
          <a:stretch/>
        </p:blipFill>
        <p:spPr>
          <a:xfrm>
            <a:off x="9914443" y="4705942"/>
            <a:ext cx="1915790" cy="1890747"/>
          </a:xfrm>
          <a:prstGeom prst="rect">
            <a:avLst/>
          </a:prstGeom>
          <a:noFill/>
          <a:ln>
            <a:noFill/>
          </a:ln>
        </p:spPr>
      </p:pic>
      <p:sp>
        <p:nvSpPr>
          <p:cNvPr id="202" name="Google Shape;202;p10"/>
          <p:cNvSpPr txBox="1"/>
          <p:nvPr/>
        </p:nvSpPr>
        <p:spPr>
          <a:xfrm>
            <a:off x="82475" y="6445500"/>
            <a:ext cx="11849400" cy="3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1. NRG Oncology, </a:t>
            </a:r>
            <a:r>
              <a:rPr lang="en-US" sz="1000" u="sng">
                <a:solidFill>
                  <a:schemeClr val="hlink"/>
                </a:solidFill>
                <a:latin typeface="Calibri"/>
                <a:ea typeface="Calibri"/>
                <a:cs typeface="Calibri"/>
                <a:sym typeface="Calibri"/>
                <a:hlinkClick r:id="rId9"/>
              </a:rPr>
              <a:t>https://www.nrgoncology.org/ciro-breast</a:t>
            </a:r>
            <a:r>
              <a:rPr lang="en-US" sz="1000">
                <a:solidFill>
                  <a:schemeClr val="dk1"/>
                </a:solidFill>
                <a:latin typeface="Calibri"/>
                <a:ea typeface="Calibri"/>
                <a:cs typeface="Calibri"/>
                <a:sym typeface="Calibri"/>
              </a:rPr>
              <a:t>; 2. Offersen </a:t>
            </a:r>
            <a:r>
              <a:rPr lang="en-US" sz="1000" i="1">
                <a:solidFill>
                  <a:schemeClr val="dk1"/>
                </a:solidFill>
                <a:latin typeface="Calibri"/>
                <a:ea typeface="Calibri"/>
                <a:cs typeface="Calibri"/>
                <a:sym typeface="Calibri"/>
              </a:rPr>
              <a:t>et al, Radiother Oncol</a:t>
            </a:r>
            <a:r>
              <a:rPr lang="en-US" sz="1000">
                <a:solidFill>
                  <a:schemeClr val="dk1"/>
                </a:solidFill>
                <a:latin typeface="Calibri"/>
                <a:ea typeface="Calibri"/>
                <a:cs typeface="Calibri"/>
                <a:sym typeface="Calibri"/>
              </a:rPr>
              <a:t>, 2015; 3. Kaidar-Person </a:t>
            </a:r>
            <a:r>
              <a:rPr lang="en-US" sz="1000" i="1">
                <a:solidFill>
                  <a:schemeClr val="dk1"/>
                </a:solidFill>
                <a:latin typeface="Calibri"/>
                <a:ea typeface="Calibri"/>
                <a:cs typeface="Calibri"/>
                <a:sym typeface="Calibri"/>
              </a:rPr>
              <a:t>et al, Radiother Oncol, </a:t>
            </a:r>
            <a:r>
              <a:rPr lang="en-US" sz="1000">
                <a:solidFill>
                  <a:schemeClr val="dk1"/>
                </a:solidFill>
                <a:latin typeface="Calibri"/>
                <a:ea typeface="Calibri"/>
                <a:cs typeface="Calibri"/>
                <a:sym typeface="Calibri"/>
              </a:rPr>
              <a:t>2019</a:t>
            </a:r>
            <a:endParaRPr sz="10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1"/>
          <p:cNvSpPr txBox="1"/>
          <p:nvPr/>
        </p:nvSpPr>
        <p:spPr>
          <a:xfrm>
            <a:off x="0" y="0"/>
            <a:ext cx="12192000" cy="1388578"/>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2"/>
              </a:buClr>
              <a:buSzPts val="4400"/>
              <a:buFont typeface="Calibri"/>
              <a:buNone/>
            </a:pPr>
            <a:r>
              <a:rPr lang="en-US" sz="4400" b="1">
                <a:solidFill>
                  <a:schemeClr val="dk2"/>
                </a:solidFill>
                <a:latin typeface="Calibri"/>
                <a:ea typeface="Calibri"/>
                <a:cs typeface="Calibri"/>
                <a:sym typeface="Calibri"/>
              </a:rPr>
              <a:t>Surface Guided Radiation Therapy (SGRT)</a:t>
            </a:r>
            <a:endParaRPr/>
          </a:p>
        </p:txBody>
      </p:sp>
      <p:sp>
        <p:nvSpPr>
          <p:cNvPr id="209" name="Google Shape;209;p11"/>
          <p:cNvSpPr txBox="1"/>
          <p:nvPr/>
        </p:nvSpPr>
        <p:spPr>
          <a:xfrm>
            <a:off x="627941" y="1388578"/>
            <a:ext cx="8301836" cy="2650022"/>
          </a:xfrm>
          <a:prstGeom prst="rect">
            <a:avLst/>
          </a:prstGeom>
          <a:noFill/>
          <a:ln>
            <a:noFill/>
          </a:ln>
        </p:spPr>
        <p:txBody>
          <a:bodyPr spcFirstLastPara="1" wrap="square" lIns="91425" tIns="45700" rIns="91425" bIns="45700" anchor="t" anchorCtr="0">
            <a:noAutofit/>
          </a:bodyPr>
          <a:lstStyle/>
          <a:p>
            <a:pPr marL="292100" marR="0" lvl="0" indent="-276225" algn="l" rtl="0">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Uses patient’s external body surface to match setup before and during treatment</a:t>
            </a:r>
            <a:endParaRPr/>
          </a:p>
          <a:p>
            <a:pPr marL="292100" marR="0" lvl="0" indent="-276225"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Eliminates the need for permanent tattoos on body</a:t>
            </a:r>
            <a:endParaRPr/>
          </a:p>
          <a:p>
            <a:pPr marL="292100" marR="0" lvl="0" indent="-276225"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Reduces time required for daily positioning</a:t>
            </a:r>
            <a:endParaRPr/>
          </a:p>
          <a:p>
            <a:pPr marL="292100" marR="0" lvl="0" indent="-276225"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May reduce need for additional X-ray image guidance</a:t>
            </a:r>
            <a:endParaRPr sz="2800">
              <a:solidFill>
                <a:schemeClr val="dk1"/>
              </a:solidFill>
              <a:latin typeface="Calibri"/>
              <a:ea typeface="Calibri"/>
              <a:cs typeface="Calibri"/>
              <a:sym typeface="Calibri"/>
            </a:endParaRPr>
          </a:p>
        </p:txBody>
      </p:sp>
      <p:sp>
        <p:nvSpPr>
          <p:cNvPr id="210" name="Google Shape;210;p11"/>
          <p:cNvSpPr txBox="1"/>
          <p:nvPr/>
        </p:nvSpPr>
        <p:spPr>
          <a:xfrm>
            <a:off x="9375949" y="6642556"/>
            <a:ext cx="2820800" cy="2154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i="0">
                <a:solidFill>
                  <a:srgbClr val="1C1D1E"/>
                </a:solidFill>
                <a:latin typeface="Open Sans"/>
                <a:ea typeface="Open Sans"/>
                <a:cs typeface="Open Sans"/>
                <a:sym typeface="Open Sans"/>
              </a:rPr>
              <a:t>Kügele, M,  </a:t>
            </a:r>
            <a:r>
              <a:rPr lang="en-US" sz="800" b="0" i="1">
                <a:solidFill>
                  <a:srgbClr val="1C1D1E"/>
                </a:solidFill>
                <a:latin typeface="Open Sans"/>
                <a:ea typeface="Open Sans"/>
                <a:cs typeface="Open Sans"/>
                <a:sym typeface="Open Sans"/>
              </a:rPr>
              <a:t>et al</a:t>
            </a:r>
            <a:r>
              <a:rPr lang="en-US" sz="800" b="0" i="0">
                <a:solidFill>
                  <a:srgbClr val="1C1D1E"/>
                </a:solidFill>
                <a:latin typeface="Open Sans"/>
                <a:ea typeface="Open Sans"/>
                <a:cs typeface="Open Sans"/>
                <a:sym typeface="Open Sans"/>
              </a:rPr>
              <a:t>. (2019), J Appl Clin Med Phys, 20: 61-68.</a:t>
            </a:r>
            <a:endParaRPr sz="800">
              <a:solidFill>
                <a:schemeClr val="dk1"/>
              </a:solidFill>
              <a:latin typeface="Calibri"/>
              <a:ea typeface="Calibri"/>
              <a:cs typeface="Calibri"/>
              <a:sym typeface="Calibri"/>
            </a:endParaRPr>
          </a:p>
        </p:txBody>
      </p:sp>
      <p:sp>
        <p:nvSpPr>
          <p:cNvPr id="211" name="Google Shape;211;p11"/>
          <p:cNvSpPr txBox="1"/>
          <p:nvPr/>
        </p:nvSpPr>
        <p:spPr>
          <a:xfrm>
            <a:off x="9148092" y="2118241"/>
            <a:ext cx="2825593" cy="4524275"/>
          </a:xfrm>
          <a:prstGeom prst="rect">
            <a:avLst/>
          </a:prstGeom>
          <a:solidFill>
            <a:srgbClr val="DDEAF6"/>
          </a:solid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1800"/>
              <a:buFont typeface="Calibri"/>
              <a:buAutoNum type="alphaLcParenR"/>
            </a:pPr>
            <a:r>
              <a:rPr lang="en-US" sz="1800" dirty="0">
                <a:solidFill>
                  <a:schemeClr val="dk1"/>
                </a:solidFill>
                <a:latin typeface="Calibri"/>
                <a:ea typeface="Calibri"/>
                <a:cs typeface="Calibri"/>
                <a:sym typeface="Calibri"/>
              </a:rPr>
              <a:t>Reference surface (blue) with planning isocenter. </a:t>
            </a:r>
            <a:endParaRPr dirty="0">
              <a:solidFill>
                <a:schemeClr val="dk1"/>
              </a:solidFill>
            </a:endParaRPr>
          </a:p>
          <a:p>
            <a:pPr marL="342900" marR="0" lvl="0" indent="-228600" algn="l" rtl="0">
              <a:spcBef>
                <a:spcPts val="0"/>
              </a:spcBef>
              <a:spcAft>
                <a:spcPts val="0"/>
              </a:spcAft>
              <a:buClr>
                <a:schemeClr val="dk1"/>
              </a:buClr>
              <a:buSzPts val="1800"/>
              <a:buFont typeface="Calibri"/>
              <a:buNone/>
            </a:pPr>
            <a:endParaRPr sz="1800" dirty="0">
              <a:solidFill>
                <a:schemeClr val="dk1"/>
              </a:solidFill>
              <a:latin typeface="Calibri"/>
              <a:ea typeface="Calibri"/>
              <a:cs typeface="Calibri"/>
              <a:sym typeface="Calibri"/>
            </a:endParaRPr>
          </a:p>
          <a:p>
            <a:pPr marL="342900" indent="-342900">
              <a:buClr>
                <a:schemeClr val="dk1"/>
              </a:buClr>
              <a:buSzPts val="1800"/>
              <a:buFont typeface="Calibri"/>
              <a:buAutoNum type="alphaLcParenR"/>
            </a:pPr>
            <a:r>
              <a:rPr lang="en-US" sz="1800" dirty="0">
                <a:solidFill>
                  <a:schemeClr val="dk1"/>
                </a:solidFill>
                <a:latin typeface="Calibri"/>
                <a:ea typeface="Calibri"/>
                <a:cs typeface="Calibri"/>
                <a:sym typeface="Calibri"/>
              </a:rPr>
              <a:t>Live patient surface (green) captured by a  camera</a:t>
            </a:r>
            <a:r>
              <a:rPr lang="en-US" sz="1800" baseline="30000" dirty="0">
                <a:solidFill>
                  <a:schemeClr val="dk1"/>
                </a:solidFill>
                <a:latin typeface="Calibri"/>
                <a:ea typeface="Calibri"/>
                <a:cs typeface="Calibri"/>
                <a:sym typeface="Calibri"/>
              </a:rPr>
              <a:t> </a:t>
            </a:r>
            <a:r>
              <a:rPr lang="en-US" sz="1800" dirty="0">
                <a:solidFill>
                  <a:schemeClr val="dk1"/>
                </a:solidFill>
                <a:latin typeface="Calibri"/>
                <a:ea typeface="Calibri"/>
                <a:cs typeface="Calibri"/>
                <a:sym typeface="Calibri"/>
              </a:rPr>
              <a:t>system. </a:t>
            </a:r>
            <a:endParaRPr dirty="0">
              <a:solidFill>
                <a:schemeClr val="dk1"/>
              </a:solidFill>
            </a:endParaRPr>
          </a:p>
          <a:p>
            <a:pPr marL="342900" marR="0" lvl="0" indent="-228600" algn="l" rtl="0">
              <a:spcBef>
                <a:spcPts val="0"/>
              </a:spcBef>
              <a:spcAft>
                <a:spcPts val="0"/>
              </a:spcAft>
              <a:buClr>
                <a:schemeClr val="dk1"/>
              </a:buClr>
              <a:buSzPts val="1800"/>
              <a:buFont typeface="Calibri"/>
              <a:buNone/>
            </a:pPr>
            <a:endParaRPr sz="18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1800"/>
              <a:buFont typeface="Calibri"/>
              <a:buAutoNum type="alphaLcParenR"/>
            </a:pPr>
            <a:r>
              <a:rPr lang="en-US" sz="1800" dirty="0">
                <a:solidFill>
                  <a:schemeClr val="dk1"/>
                </a:solidFill>
                <a:latin typeface="Calibri"/>
                <a:ea typeface="Calibri"/>
                <a:cs typeface="Calibri"/>
                <a:sym typeface="Calibri"/>
              </a:rPr>
              <a:t>Reference and live surface are matched with a deformable algorithm and a </a:t>
            </a:r>
            <a:r>
              <a:rPr lang="en-US" sz="1800" dirty="0" err="1">
                <a:solidFill>
                  <a:schemeClr val="dk1"/>
                </a:solidFill>
                <a:latin typeface="Calibri"/>
                <a:ea typeface="Calibri"/>
                <a:cs typeface="Calibri"/>
                <a:sym typeface="Calibri"/>
              </a:rPr>
              <a:t>couchshift</a:t>
            </a:r>
            <a:r>
              <a:rPr lang="en-US" sz="1800" dirty="0">
                <a:solidFill>
                  <a:schemeClr val="dk1"/>
                </a:solidFill>
                <a:latin typeface="Calibri"/>
                <a:ea typeface="Calibri"/>
                <a:cs typeface="Calibri"/>
                <a:sym typeface="Calibri"/>
              </a:rPr>
              <a:t> with 6° of freedom is calculated to shift the live surface into the correct position.</a:t>
            </a:r>
            <a:endParaRPr sz="1800" dirty="0">
              <a:solidFill>
                <a:schemeClr val="dk1"/>
              </a:solidFill>
              <a:latin typeface="Calibri"/>
              <a:ea typeface="Calibri"/>
              <a:cs typeface="Calibri"/>
              <a:sym typeface="Calibri"/>
            </a:endParaRPr>
          </a:p>
        </p:txBody>
      </p:sp>
      <p:pic>
        <p:nvPicPr>
          <p:cNvPr id="212" name="Google Shape;212;p11"/>
          <p:cNvPicPr preferRelativeResize="0"/>
          <p:nvPr/>
        </p:nvPicPr>
        <p:blipFill rotWithShape="1">
          <a:blip r:embed="rId3">
            <a:alphaModFix/>
          </a:blip>
          <a:srcRect/>
          <a:stretch/>
        </p:blipFill>
        <p:spPr>
          <a:xfrm>
            <a:off x="518650" y="4199945"/>
            <a:ext cx="8411127" cy="2550333"/>
          </a:xfrm>
          <a:prstGeom prst="rect">
            <a:avLst/>
          </a:prstGeom>
          <a:solidFill>
            <a:srgbClr val="FFF2CC"/>
          </a:solidFill>
          <a:ln w="38100" cap="flat" cmpd="sng">
            <a:solidFill>
              <a:srgbClr val="BBD6EE"/>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2"/>
          <p:cNvSpPr txBox="1">
            <a:spLocks noGrp="1"/>
          </p:cNvSpPr>
          <p:nvPr>
            <p:ph type="ctrTitle"/>
          </p:nvPr>
        </p:nvSpPr>
        <p:spPr>
          <a:xfrm>
            <a:off x="0" y="1716723"/>
            <a:ext cx="12192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2"/>
              </a:buClr>
              <a:buSzPts val="6000"/>
              <a:buFont typeface="Calibri"/>
              <a:buNone/>
            </a:pPr>
            <a:r>
              <a:rPr lang="en-US" b="1">
                <a:solidFill>
                  <a:schemeClr val="dk2"/>
                </a:solidFill>
                <a:latin typeface="Calibri"/>
                <a:ea typeface="Calibri"/>
                <a:cs typeface="Calibri"/>
                <a:sym typeface="Calibri"/>
              </a:rPr>
              <a:t>Basic Radiation Treatment </a:t>
            </a:r>
            <a:br>
              <a:rPr lang="en-US" b="1">
                <a:solidFill>
                  <a:schemeClr val="dk2"/>
                </a:solidFill>
                <a:latin typeface="Calibri"/>
                <a:ea typeface="Calibri"/>
                <a:cs typeface="Calibri"/>
                <a:sym typeface="Calibri"/>
              </a:rPr>
            </a:br>
            <a:r>
              <a:rPr lang="en-US" b="1">
                <a:solidFill>
                  <a:schemeClr val="dk2"/>
                </a:solidFill>
                <a:latin typeface="Calibri"/>
                <a:ea typeface="Calibri"/>
                <a:cs typeface="Calibri"/>
                <a:sym typeface="Calibri"/>
              </a:rPr>
              <a:t>Planning Techniques</a:t>
            </a:r>
            <a:endParaRPr b="1">
              <a:solidFill>
                <a:schemeClr val="dk2"/>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13" descr="Related image"/>
          <p:cNvPicPr preferRelativeResize="0"/>
          <p:nvPr/>
        </p:nvPicPr>
        <p:blipFill rotWithShape="1">
          <a:blip r:embed="rId3">
            <a:alphaModFix/>
          </a:blip>
          <a:srcRect l="12600" r="13636" b="4383"/>
          <a:stretch/>
        </p:blipFill>
        <p:spPr>
          <a:xfrm>
            <a:off x="6984615" y="4202943"/>
            <a:ext cx="2144656" cy="2305261"/>
          </a:xfrm>
          <a:prstGeom prst="rect">
            <a:avLst/>
          </a:prstGeom>
          <a:noFill/>
          <a:ln>
            <a:noFill/>
          </a:ln>
        </p:spPr>
      </p:pic>
      <p:pic>
        <p:nvPicPr>
          <p:cNvPr id="224" name="Google Shape;224;p13" descr="Image result for breast radiation block"/>
          <p:cNvPicPr preferRelativeResize="0"/>
          <p:nvPr/>
        </p:nvPicPr>
        <p:blipFill rotWithShape="1">
          <a:blip r:embed="rId4">
            <a:alphaModFix/>
          </a:blip>
          <a:srcRect/>
          <a:stretch/>
        </p:blipFill>
        <p:spPr>
          <a:xfrm>
            <a:off x="779209" y="3215925"/>
            <a:ext cx="5103431" cy="3448047"/>
          </a:xfrm>
          <a:prstGeom prst="rect">
            <a:avLst/>
          </a:prstGeom>
          <a:noFill/>
          <a:ln>
            <a:noFill/>
          </a:ln>
        </p:spPr>
      </p:pic>
      <p:pic>
        <p:nvPicPr>
          <p:cNvPr id="225" name="Google Shape;225;p13"/>
          <p:cNvPicPr preferRelativeResize="0"/>
          <p:nvPr/>
        </p:nvPicPr>
        <p:blipFill rotWithShape="1">
          <a:blip r:embed="rId5">
            <a:alphaModFix/>
          </a:blip>
          <a:srcRect l="5708" t="16191" r="1441" b="5791"/>
          <a:stretch/>
        </p:blipFill>
        <p:spPr>
          <a:xfrm>
            <a:off x="9279304" y="4260435"/>
            <a:ext cx="2583686" cy="2247769"/>
          </a:xfrm>
          <a:prstGeom prst="rect">
            <a:avLst/>
          </a:prstGeom>
          <a:noFill/>
          <a:ln>
            <a:noFill/>
          </a:ln>
        </p:spPr>
      </p:pic>
      <p:pic>
        <p:nvPicPr>
          <p:cNvPr id="226" name="Google Shape;226;p13"/>
          <p:cNvPicPr preferRelativeResize="0"/>
          <p:nvPr/>
        </p:nvPicPr>
        <p:blipFill rotWithShape="1">
          <a:blip r:embed="rId6">
            <a:alphaModFix/>
          </a:blip>
          <a:srcRect t="3902"/>
          <a:stretch/>
        </p:blipFill>
        <p:spPr>
          <a:xfrm>
            <a:off x="6907427" y="1201430"/>
            <a:ext cx="5040280" cy="3269127"/>
          </a:xfrm>
          <a:prstGeom prst="rect">
            <a:avLst/>
          </a:prstGeom>
          <a:noFill/>
          <a:ln>
            <a:noFill/>
          </a:ln>
        </p:spPr>
      </p:pic>
      <p:sp>
        <p:nvSpPr>
          <p:cNvPr id="227" name="Google Shape;227;p13"/>
          <p:cNvSpPr txBox="1"/>
          <p:nvPr/>
        </p:nvSpPr>
        <p:spPr>
          <a:xfrm>
            <a:off x="0" y="-44099"/>
            <a:ext cx="12192000" cy="13716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2"/>
              </a:buClr>
              <a:buSzPts val="4400"/>
              <a:buFont typeface="Arial"/>
              <a:buNone/>
            </a:pPr>
            <a:r>
              <a:rPr lang="en-US" sz="4400" b="1">
                <a:solidFill>
                  <a:schemeClr val="dk2"/>
                </a:solidFill>
                <a:latin typeface="Calibri"/>
                <a:ea typeface="Calibri"/>
                <a:cs typeface="Calibri"/>
                <a:sym typeface="Calibri"/>
              </a:rPr>
              <a:t>3D-Conformal Radiation Therapy (3DCRT)</a:t>
            </a:r>
            <a:endParaRPr/>
          </a:p>
        </p:txBody>
      </p:sp>
      <p:sp>
        <p:nvSpPr>
          <p:cNvPr id="228" name="Google Shape;228;p13"/>
          <p:cNvSpPr txBox="1"/>
          <p:nvPr/>
        </p:nvSpPr>
        <p:spPr>
          <a:xfrm>
            <a:off x="244294" y="1201430"/>
            <a:ext cx="6740322" cy="249295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600"/>
              <a:buFont typeface="Arial"/>
              <a:buChar char="•"/>
            </a:pPr>
            <a:r>
              <a:rPr lang="en-US" sz="2600" dirty="0">
                <a:solidFill>
                  <a:schemeClr val="dk1"/>
                </a:solidFill>
                <a:latin typeface="Calibri"/>
                <a:ea typeface="Calibri"/>
                <a:cs typeface="Calibri"/>
                <a:sym typeface="Calibri"/>
              </a:rPr>
              <a:t>Tangential fields (medial and lateral) are most commonly used to treat the breast </a:t>
            </a:r>
            <a:endParaRPr lang="en-US" dirty="0"/>
          </a:p>
          <a:p>
            <a:pPr marL="285750" marR="0" lvl="0" indent="-120650" algn="l" rtl="0">
              <a:spcBef>
                <a:spcPts val="0"/>
              </a:spcBef>
              <a:spcAft>
                <a:spcPts val="0"/>
              </a:spcAft>
              <a:buClr>
                <a:schemeClr val="dk1"/>
              </a:buClr>
              <a:buSzPts val="2600"/>
              <a:buFont typeface="Arial"/>
              <a:buNone/>
            </a:pPr>
            <a:endParaRPr sz="2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600"/>
              <a:buFont typeface="Arial"/>
              <a:buChar char="•"/>
            </a:pPr>
            <a:r>
              <a:rPr lang="en-US" sz="2600" dirty="0">
                <a:solidFill>
                  <a:schemeClr val="dk1"/>
                </a:solidFill>
                <a:latin typeface="Calibri"/>
                <a:ea typeface="Calibri"/>
                <a:cs typeface="Calibri"/>
                <a:sym typeface="Calibri"/>
              </a:rPr>
              <a:t>Gantry angle and MLCs are used to shape the field to minimize dose to underlying tissue</a:t>
            </a:r>
            <a:endParaRPr dirty="0"/>
          </a:p>
          <a:p>
            <a:pPr marL="285750" marR="0" lvl="0" indent="-120650" algn="l" rtl="0">
              <a:spcBef>
                <a:spcPts val="0"/>
              </a:spcBef>
              <a:spcAft>
                <a:spcPts val="0"/>
              </a:spcAft>
              <a:buClr>
                <a:schemeClr val="dk1"/>
              </a:buClr>
              <a:buSzPts val="2600"/>
              <a:buFont typeface="Arial"/>
              <a:buNone/>
            </a:pPr>
            <a:endParaRPr sz="2600" dirty="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4"/>
          <p:cNvSpPr txBox="1">
            <a:spLocks noGrp="1"/>
          </p:cNvSpPr>
          <p:nvPr>
            <p:ph type="body" idx="1"/>
          </p:nvPr>
        </p:nvSpPr>
        <p:spPr>
          <a:xfrm>
            <a:off x="601884" y="1825625"/>
            <a:ext cx="3417782" cy="4351338"/>
          </a:xfrm>
          <a:prstGeom prst="rect">
            <a:avLst/>
          </a:prstGeom>
          <a:noFill/>
          <a:ln>
            <a:noFill/>
          </a:ln>
        </p:spPr>
        <p:txBody>
          <a:bodyPr spcFirstLastPara="1" wrap="square" lIns="91425" tIns="45700" rIns="91425" bIns="45700" anchor="t" anchorCtr="0">
            <a:normAutofit/>
          </a:bodyPr>
          <a:lstStyle/>
          <a:p>
            <a:pPr marL="0" indent="0">
              <a:spcBef>
                <a:spcPts val="0"/>
              </a:spcBef>
              <a:buSzPts val="2800"/>
              <a:buNone/>
            </a:pPr>
            <a:r>
              <a:rPr lang="en-US" dirty="0"/>
              <a:t>Extra smaller RT fields are added to the larger RT fields to minimize hot spots and create more homogeneous breast dose, which minimizes skin toxicity</a:t>
            </a:r>
            <a:endParaRPr dirty="0"/>
          </a:p>
        </p:txBody>
      </p:sp>
      <p:pic>
        <p:nvPicPr>
          <p:cNvPr id="234" name="Google Shape;234;p14" descr="MLCs acting as a wedge using electronic compensation"/>
          <p:cNvPicPr preferRelativeResize="0"/>
          <p:nvPr/>
        </p:nvPicPr>
        <p:blipFill rotWithShape="1">
          <a:blip r:embed="rId3">
            <a:alphaModFix/>
          </a:blip>
          <a:srcRect/>
          <a:stretch/>
        </p:blipFill>
        <p:spPr>
          <a:xfrm>
            <a:off x="4019666" y="1489959"/>
            <a:ext cx="7985853" cy="4486275"/>
          </a:xfrm>
          <a:prstGeom prst="rect">
            <a:avLst/>
          </a:prstGeom>
          <a:noFill/>
          <a:ln>
            <a:noFill/>
          </a:ln>
        </p:spPr>
      </p:pic>
      <p:sp>
        <p:nvSpPr>
          <p:cNvPr id="235" name="Google Shape;235;p14"/>
          <p:cNvSpPr/>
          <p:nvPr/>
        </p:nvSpPr>
        <p:spPr>
          <a:xfrm>
            <a:off x="8823767" y="6601389"/>
            <a:ext cx="3368233"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https://pressbooks.uiowa.edu/radiationtherapy/chapter/overview-breast/</a:t>
            </a:r>
            <a:endParaRPr sz="800">
              <a:solidFill>
                <a:schemeClr val="dk1"/>
              </a:solidFill>
              <a:latin typeface="Calibri"/>
              <a:ea typeface="Calibri"/>
              <a:cs typeface="Calibri"/>
              <a:sym typeface="Calibri"/>
            </a:endParaRPr>
          </a:p>
        </p:txBody>
      </p:sp>
      <p:sp>
        <p:nvSpPr>
          <p:cNvPr id="236" name="Google Shape;236;p14"/>
          <p:cNvSpPr txBox="1">
            <a:spLocks noGrp="1"/>
          </p:cNvSpPr>
          <p:nvPr>
            <p:ph type="title"/>
          </p:nvPr>
        </p:nvSpPr>
        <p:spPr>
          <a:xfrm>
            <a:off x="0" y="0"/>
            <a:ext cx="12192000"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2"/>
              </a:buClr>
              <a:buSzPts val="4400"/>
              <a:buFont typeface="Arial"/>
              <a:buNone/>
            </a:pPr>
            <a:r>
              <a:rPr lang="en-US" sz="4400" b="1" i="0" u="none" strike="noStrike" cap="none" dirty="0">
                <a:solidFill>
                  <a:schemeClr val="dk2"/>
                </a:solidFill>
                <a:latin typeface="Calibri"/>
                <a:ea typeface="Calibri"/>
                <a:cs typeface="Calibri"/>
                <a:sym typeface="Calibri"/>
              </a:rPr>
              <a:t>Field-In-Field Technique with 3-D CRT Planning</a:t>
            </a:r>
            <a:endParaRPr sz="4400" b="1" i="0" u="none" strike="noStrike" cap="none" dirty="0">
              <a:solidFill>
                <a:schemeClr val="dk2"/>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5"/>
          <p:cNvSpPr txBox="1"/>
          <p:nvPr/>
        </p:nvSpPr>
        <p:spPr>
          <a:xfrm>
            <a:off x="-73959" y="0"/>
            <a:ext cx="12191999"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4400"/>
              <a:buFont typeface="Calibri"/>
              <a:buNone/>
            </a:pPr>
            <a:r>
              <a:rPr lang="en-US" sz="4400" b="1" dirty="0">
                <a:solidFill>
                  <a:schemeClr val="dk2"/>
                </a:solidFill>
                <a:latin typeface="Calibri"/>
                <a:ea typeface="Calibri"/>
                <a:cs typeface="Calibri"/>
                <a:sym typeface="Calibri"/>
              </a:rPr>
              <a:t>Regional Nodal Irradiation Using 3DCRT</a:t>
            </a:r>
            <a:endParaRPr sz="4400" b="1" dirty="0">
              <a:solidFill>
                <a:schemeClr val="dk2"/>
              </a:solidFill>
              <a:latin typeface="Calibri"/>
              <a:ea typeface="Calibri"/>
              <a:cs typeface="Calibri"/>
              <a:sym typeface="Calibri"/>
            </a:endParaRPr>
          </a:p>
        </p:txBody>
      </p:sp>
      <p:pic>
        <p:nvPicPr>
          <p:cNvPr id="242" name="Google Shape;242;p15"/>
          <p:cNvPicPr preferRelativeResize="0"/>
          <p:nvPr/>
        </p:nvPicPr>
        <p:blipFill rotWithShape="1">
          <a:blip r:embed="rId3">
            <a:alphaModFix/>
          </a:blip>
          <a:srcRect/>
          <a:stretch/>
        </p:blipFill>
        <p:spPr>
          <a:xfrm>
            <a:off x="178943" y="3643950"/>
            <a:ext cx="2774921" cy="3214050"/>
          </a:xfrm>
          <a:prstGeom prst="rect">
            <a:avLst/>
          </a:prstGeom>
          <a:noFill/>
          <a:ln>
            <a:noFill/>
          </a:ln>
        </p:spPr>
      </p:pic>
      <p:pic>
        <p:nvPicPr>
          <p:cNvPr id="243" name="Google Shape;243;p15"/>
          <p:cNvPicPr preferRelativeResize="0"/>
          <p:nvPr/>
        </p:nvPicPr>
        <p:blipFill rotWithShape="1">
          <a:blip r:embed="rId4">
            <a:alphaModFix/>
          </a:blip>
          <a:srcRect/>
          <a:stretch/>
        </p:blipFill>
        <p:spPr>
          <a:xfrm>
            <a:off x="3065407" y="3643950"/>
            <a:ext cx="2976276" cy="3214050"/>
          </a:xfrm>
          <a:prstGeom prst="rect">
            <a:avLst/>
          </a:prstGeom>
          <a:noFill/>
          <a:ln>
            <a:noFill/>
          </a:ln>
        </p:spPr>
      </p:pic>
      <p:pic>
        <p:nvPicPr>
          <p:cNvPr id="244" name="Google Shape;244;p15"/>
          <p:cNvPicPr preferRelativeResize="0"/>
          <p:nvPr/>
        </p:nvPicPr>
        <p:blipFill rotWithShape="1">
          <a:blip r:embed="rId5">
            <a:alphaModFix/>
          </a:blip>
          <a:srcRect/>
          <a:stretch/>
        </p:blipFill>
        <p:spPr>
          <a:xfrm>
            <a:off x="6214186" y="3643950"/>
            <a:ext cx="3106015" cy="3214050"/>
          </a:xfrm>
          <a:prstGeom prst="rect">
            <a:avLst/>
          </a:prstGeom>
          <a:noFill/>
          <a:ln>
            <a:noFill/>
          </a:ln>
        </p:spPr>
      </p:pic>
      <p:sp>
        <p:nvSpPr>
          <p:cNvPr id="245" name="Google Shape;245;p15"/>
          <p:cNvSpPr txBox="1"/>
          <p:nvPr/>
        </p:nvSpPr>
        <p:spPr>
          <a:xfrm>
            <a:off x="603888" y="1371600"/>
            <a:ext cx="10917551" cy="230832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To treat upper axillary and supraclavicular nodes, anterior and posterior fields are added above the tangents</a:t>
            </a:r>
            <a:endParaRPr/>
          </a:p>
          <a:p>
            <a:pPr marL="800100" marR="0" lvl="1" indent="-34290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Note: The tangent fields alone often cover the lower axilla</a:t>
            </a:r>
            <a:endParaRPr/>
          </a:p>
          <a:p>
            <a:pPr marL="342900" marR="0" lvl="0" indent="-215900" algn="l" rtl="0">
              <a:spcBef>
                <a:spcPts val="0"/>
              </a:spcBef>
              <a:spcAft>
                <a:spcPts val="0"/>
              </a:spcAft>
              <a:buClr>
                <a:schemeClr val="dk1"/>
              </a:buClr>
              <a:buSzPts val="2000"/>
              <a:buFont typeface="Arial"/>
              <a:buNone/>
            </a:pPr>
            <a:endParaRPr sz="20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To treat internal mammary nodes, the medial tangent is widened, or matched with an electron field</a:t>
            </a:r>
            <a:endParaRPr sz="2600">
              <a:solidFill>
                <a:schemeClr val="dk1"/>
              </a:solidFill>
              <a:latin typeface="Calibri"/>
              <a:ea typeface="Calibri"/>
              <a:cs typeface="Calibri"/>
              <a:sym typeface="Calibri"/>
            </a:endParaRPr>
          </a:p>
        </p:txBody>
      </p:sp>
      <p:pic>
        <p:nvPicPr>
          <p:cNvPr id="246" name="Google Shape;246;p15"/>
          <p:cNvPicPr preferRelativeResize="0"/>
          <p:nvPr/>
        </p:nvPicPr>
        <p:blipFill rotWithShape="1">
          <a:blip r:embed="rId6">
            <a:alphaModFix/>
          </a:blip>
          <a:srcRect/>
          <a:stretch/>
        </p:blipFill>
        <p:spPr>
          <a:xfrm>
            <a:off x="9492704" y="3643950"/>
            <a:ext cx="2461268" cy="3214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16"/>
          <p:cNvPicPr preferRelativeResize="0"/>
          <p:nvPr/>
        </p:nvPicPr>
        <p:blipFill rotWithShape="1">
          <a:blip r:embed="rId3">
            <a:alphaModFix/>
          </a:blip>
          <a:srcRect/>
          <a:stretch/>
        </p:blipFill>
        <p:spPr>
          <a:xfrm>
            <a:off x="6897375" y="1371600"/>
            <a:ext cx="2582551" cy="2620606"/>
          </a:xfrm>
          <a:prstGeom prst="rect">
            <a:avLst/>
          </a:prstGeom>
          <a:noFill/>
          <a:ln>
            <a:noFill/>
          </a:ln>
        </p:spPr>
      </p:pic>
      <p:pic>
        <p:nvPicPr>
          <p:cNvPr id="252" name="Google Shape;252;p16"/>
          <p:cNvPicPr preferRelativeResize="0"/>
          <p:nvPr/>
        </p:nvPicPr>
        <p:blipFill rotWithShape="1">
          <a:blip r:embed="rId4">
            <a:alphaModFix/>
          </a:blip>
          <a:srcRect/>
          <a:stretch/>
        </p:blipFill>
        <p:spPr>
          <a:xfrm>
            <a:off x="9747642" y="1359694"/>
            <a:ext cx="2244809" cy="2621892"/>
          </a:xfrm>
          <a:prstGeom prst="rect">
            <a:avLst/>
          </a:prstGeom>
          <a:noFill/>
          <a:ln>
            <a:noFill/>
          </a:ln>
        </p:spPr>
      </p:pic>
      <p:sp>
        <p:nvSpPr>
          <p:cNvPr id="253" name="Google Shape;253;p16"/>
          <p:cNvSpPr txBox="1"/>
          <p:nvPr/>
        </p:nvSpPr>
        <p:spPr>
          <a:xfrm>
            <a:off x="-73959" y="0"/>
            <a:ext cx="12191999" cy="1371600"/>
          </a:xfrm>
          <a:prstGeom prst="rect">
            <a:avLst/>
          </a:prstGeom>
          <a:noFill/>
          <a:ln>
            <a:noFill/>
          </a:ln>
        </p:spPr>
        <p:txBody>
          <a:bodyPr spcFirstLastPara="1" wrap="square" lIns="91425" tIns="45700" rIns="91425" bIns="45700" anchor="ctr" anchorCtr="0">
            <a:noAutofit/>
          </a:bodyPr>
          <a:lstStyle/>
          <a:p>
            <a:pPr algn="ctr">
              <a:lnSpc>
                <a:spcPct val="90000"/>
              </a:lnSpc>
              <a:buClr>
                <a:schemeClr val="dk2"/>
              </a:buClr>
              <a:buSzPts val="4400"/>
            </a:pPr>
            <a:r>
              <a:rPr lang="en-US" sz="4400" b="1" dirty="0">
                <a:solidFill>
                  <a:schemeClr val="dk2"/>
                </a:solidFill>
                <a:latin typeface="Calibri"/>
                <a:ea typeface="Calibri"/>
                <a:cs typeface="Calibri"/>
                <a:sym typeface="Calibri"/>
              </a:rPr>
              <a:t>Boost of Tumor Bed or Scar</a:t>
            </a:r>
            <a:endParaRPr sz="4400" b="1" dirty="0">
              <a:solidFill>
                <a:schemeClr val="dk2"/>
              </a:solidFill>
              <a:latin typeface="Calibri"/>
              <a:ea typeface="Calibri"/>
              <a:cs typeface="Calibri"/>
              <a:sym typeface="Calibri"/>
            </a:endParaRPr>
          </a:p>
        </p:txBody>
      </p:sp>
      <p:pic>
        <p:nvPicPr>
          <p:cNvPr id="254" name="Google Shape;254;p16"/>
          <p:cNvPicPr preferRelativeResize="0"/>
          <p:nvPr/>
        </p:nvPicPr>
        <p:blipFill rotWithShape="1">
          <a:blip r:embed="rId5">
            <a:alphaModFix/>
          </a:blip>
          <a:srcRect/>
          <a:stretch/>
        </p:blipFill>
        <p:spPr>
          <a:xfrm>
            <a:off x="6903244" y="4176760"/>
            <a:ext cx="5082359" cy="2022536"/>
          </a:xfrm>
          <a:prstGeom prst="rect">
            <a:avLst/>
          </a:prstGeom>
          <a:noFill/>
          <a:ln>
            <a:noFill/>
          </a:ln>
        </p:spPr>
      </p:pic>
      <p:sp>
        <p:nvSpPr>
          <p:cNvPr id="255" name="Google Shape;255;p16"/>
          <p:cNvSpPr txBox="1"/>
          <p:nvPr/>
        </p:nvSpPr>
        <p:spPr>
          <a:xfrm>
            <a:off x="386241" y="1362783"/>
            <a:ext cx="6502571" cy="4832052"/>
          </a:xfrm>
          <a:prstGeom prst="rect">
            <a:avLst/>
          </a:prstGeom>
          <a:noFill/>
          <a:ln>
            <a:noFill/>
          </a:ln>
        </p:spPr>
        <p:txBody>
          <a:bodyPr spcFirstLastPara="1" wrap="square" lIns="91425" tIns="45700" rIns="91425" bIns="45700" anchor="t" anchorCtr="0">
            <a:spAutoFit/>
          </a:bodyPr>
          <a:lstStyle/>
          <a:p>
            <a:pPr marL="457200" indent="-457200">
              <a:buChar char="•"/>
            </a:pPr>
            <a:r>
              <a:rPr lang="en-US" sz="2800" dirty="0">
                <a:solidFill>
                  <a:schemeClr val="dk1"/>
                </a:solidFill>
                <a:latin typeface="Calibri"/>
                <a:ea typeface="Calibri"/>
                <a:cs typeface="Calibri"/>
                <a:sym typeface="Calibri"/>
              </a:rPr>
              <a:t>A radiation "boost" may be used to treat the tumor bed to a higher dose than the whole breast </a:t>
            </a:r>
            <a:endParaRPr lang="en-US" dirty="0">
              <a:solidFill>
                <a:schemeClr val="dk1"/>
              </a:solidFill>
              <a:ea typeface="Calibri"/>
            </a:endParaRPr>
          </a:p>
          <a:p>
            <a:pPr marL="457200" indent="-457200">
              <a:buChar char="•"/>
            </a:pPr>
            <a:endParaRPr lang="en-US" sz="2800" dirty="0">
              <a:solidFill>
                <a:schemeClr val="dk1"/>
              </a:solidFill>
              <a:latin typeface="Calibri"/>
              <a:ea typeface="Calibri"/>
              <a:cs typeface="Calibri"/>
            </a:endParaRPr>
          </a:p>
          <a:p>
            <a:pPr marL="457200" indent="-457200">
              <a:buChar char="•"/>
            </a:pPr>
            <a:r>
              <a:rPr lang="en-US" sz="2800" dirty="0">
                <a:solidFill>
                  <a:schemeClr val="dk1"/>
                </a:solidFill>
                <a:latin typeface="Calibri"/>
                <a:ea typeface="Calibri"/>
                <a:cs typeface="Calibri"/>
              </a:rPr>
              <a:t>Electrons are used for a more superficial tumor bed depth, whereas photons are used for a deeper tumor bed</a:t>
            </a:r>
          </a:p>
          <a:p>
            <a:pPr marL="457200" indent="-457200">
              <a:buChar char="•"/>
            </a:pPr>
            <a:endParaRPr lang="en-US" sz="2800" dirty="0">
              <a:solidFill>
                <a:schemeClr val="dk1"/>
              </a:solidFill>
              <a:latin typeface="Calibri"/>
              <a:ea typeface="Calibri"/>
              <a:cs typeface="Calibri"/>
            </a:endParaRPr>
          </a:p>
          <a:p>
            <a:pPr marL="457200" indent="-457200">
              <a:buChar char="•"/>
            </a:pPr>
            <a:r>
              <a:rPr lang="en-US" sz="2800" dirty="0">
                <a:solidFill>
                  <a:schemeClr val="dk1"/>
                </a:solidFill>
                <a:latin typeface="Calibri"/>
                <a:ea typeface="Calibri"/>
                <a:cs typeface="Calibri"/>
              </a:rPr>
              <a:t>The electron </a:t>
            </a:r>
            <a:r>
              <a:rPr lang="en-US" sz="2800" dirty="0">
                <a:solidFill>
                  <a:schemeClr val="dk1"/>
                </a:solidFill>
                <a:latin typeface="Calibri"/>
                <a:ea typeface="Calibri"/>
                <a:cs typeface="Calibri"/>
                <a:sym typeface="Calibri"/>
              </a:rPr>
              <a:t>field is delivered using a personalized metal (Cerrobend) cutout placed in electron applicator </a:t>
            </a:r>
            <a:endParaRPr lang="en-US" sz="2800" dirty="0">
              <a:solidFill>
                <a:schemeClr val="dk1"/>
              </a:solidFill>
              <a:latin typeface="Calibri"/>
              <a:ea typeface="Calibri"/>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7"/>
          <p:cNvSpPr txBox="1">
            <a:spLocks noGrp="1"/>
          </p:cNvSpPr>
          <p:nvPr>
            <p:ph type="ctrTitle"/>
          </p:nvPr>
        </p:nvSpPr>
        <p:spPr>
          <a:xfrm>
            <a:off x="0" y="2133412"/>
            <a:ext cx="12192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2"/>
              </a:buClr>
              <a:buSzPts val="6000"/>
              <a:buFont typeface="Calibri"/>
              <a:buNone/>
            </a:pPr>
            <a:r>
              <a:rPr lang="en-US" b="1">
                <a:solidFill>
                  <a:schemeClr val="dk2"/>
                </a:solidFill>
                <a:latin typeface="Calibri"/>
                <a:ea typeface="Calibri"/>
                <a:cs typeface="Calibri"/>
                <a:sym typeface="Calibri"/>
              </a:rPr>
              <a:t>Advanced Radiation Techniques </a:t>
            </a:r>
            <a:br>
              <a:rPr lang="en-US" b="1">
                <a:solidFill>
                  <a:schemeClr val="dk2"/>
                </a:solidFill>
                <a:latin typeface="Calibri"/>
                <a:ea typeface="Calibri"/>
                <a:cs typeface="Calibri"/>
                <a:sym typeface="Calibri"/>
              </a:rPr>
            </a:br>
            <a:br>
              <a:rPr lang="en-US" b="1">
                <a:solidFill>
                  <a:schemeClr val="dk2"/>
                </a:solidFill>
                <a:latin typeface="Calibri"/>
                <a:ea typeface="Calibri"/>
                <a:cs typeface="Calibri"/>
                <a:sym typeface="Calibri"/>
              </a:rPr>
            </a:br>
            <a:r>
              <a:rPr lang="en-US" sz="4000" i="1">
                <a:solidFill>
                  <a:schemeClr val="dk2"/>
                </a:solidFill>
                <a:latin typeface="Calibri"/>
                <a:ea typeface="Calibri"/>
                <a:cs typeface="Calibri"/>
                <a:sym typeface="Calibri"/>
              </a:rPr>
              <a:t>Sometimes Helpful to Reduce Dose to Normal Organs</a:t>
            </a:r>
            <a:endParaRPr sz="4000" i="1">
              <a:solidFill>
                <a:schemeClr val="dk2"/>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8"/>
          <p:cNvSpPr txBox="1"/>
          <p:nvPr/>
        </p:nvSpPr>
        <p:spPr>
          <a:xfrm>
            <a:off x="1" y="0"/>
            <a:ext cx="12191999"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3"/>
              </a:buClr>
              <a:buSzPts val="4400"/>
              <a:buFont typeface="Arial"/>
              <a:buNone/>
            </a:pPr>
            <a:r>
              <a:rPr lang="en-US" sz="4400" b="1">
                <a:solidFill>
                  <a:schemeClr val="dk2"/>
                </a:solidFill>
                <a:latin typeface="Calibri"/>
                <a:ea typeface="Calibri"/>
                <a:cs typeface="Calibri"/>
                <a:sym typeface="Calibri"/>
              </a:rPr>
              <a:t>Prone vs. Supine Positioning</a:t>
            </a:r>
            <a:endParaRPr sz="3600">
              <a:solidFill>
                <a:srgbClr val="595959"/>
              </a:solidFill>
              <a:latin typeface="Calibri"/>
              <a:ea typeface="Calibri"/>
              <a:cs typeface="Calibri"/>
              <a:sym typeface="Calibri"/>
            </a:endParaRPr>
          </a:p>
        </p:txBody>
      </p:sp>
      <p:pic>
        <p:nvPicPr>
          <p:cNvPr id="266" name="Google Shape;266;p18"/>
          <p:cNvPicPr preferRelativeResize="0"/>
          <p:nvPr/>
        </p:nvPicPr>
        <p:blipFill rotWithShape="1">
          <a:blip r:embed="rId3">
            <a:alphaModFix/>
          </a:blip>
          <a:srcRect/>
          <a:stretch/>
        </p:blipFill>
        <p:spPr>
          <a:xfrm>
            <a:off x="8561535" y="1517068"/>
            <a:ext cx="3448531" cy="1648055"/>
          </a:xfrm>
          <a:prstGeom prst="rect">
            <a:avLst/>
          </a:prstGeom>
          <a:noFill/>
          <a:ln>
            <a:noFill/>
          </a:ln>
        </p:spPr>
      </p:pic>
      <p:pic>
        <p:nvPicPr>
          <p:cNvPr id="267" name="Google Shape;267;p18"/>
          <p:cNvPicPr preferRelativeResize="0"/>
          <p:nvPr/>
        </p:nvPicPr>
        <p:blipFill rotWithShape="1">
          <a:blip r:embed="rId4">
            <a:alphaModFix/>
          </a:blip>
          <a:srcRect/>
          <a:stretch/>
        </p:blipFill>
        <p:spPr>
          <a:xfrm>
            <a:off x="4937760" y="3316880"/>
            <a:ext cx="7072306" cy="3541120"/>
          </a:xfrm>
          <a:prstGeom prst="rect">
            <a:avLst/>
          </a:prstGeom>
          <a:noFill/>
          <a:ln>
            <a:noFill/>
          </a:ln>
        </p:spPr>
      </p:pic>
      <p:sp>
        <p:nvSpPr>
          <p:cNvPr id="268" name="Google Shape;268;p18"/>
          <p:cNvSpPr txBox="1"/>
          <p:nvPr/>
        </p:nvSpPr>
        <p:spPr>
          <a:xfrm>
            <a:off x="731520" y="1510779"/>
            <a:ext cx="7830015" cy="129266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Prone position may help reduce lung and heart dose</a:t>
            </a:r>
            <a:endParaRPr/>
          </a:p>
          <a:p>
            <a:pPr marL="285750" marR="0" lvl="0" indent="-120650" algn="l" rtl="0">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Particularly useful for patients with larger breasts</a:t>
            </a:r>
            <a:endParaRPr/>
          </a:p>
        </p:txBody>
      </p:sp>
      <p:sp>
        <p:nvSpPr>
          <p:cNvPr id="269" name="Google Shape;269;p18"/>
          <p:cNvSpPr txBox="1"/>
          <p:nvPr/>
        </p:nvSpPr>
        <p:spPr>
          <a:xfrm>
            <a:off x="731520" y="3165123"/>
            <a:ext cx="4038600" cy="249299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May be suboptimal for some patients based on discomfort, tumor bed location, or if nodal RT needed</a:t>
            </a:r>
            <a:endParaRPr/>
          </a:p>
          <a:p>
            <a:pPr marL="285750" marR="0" lvl="0" indent="-120650" algn="l" rtl="0">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9"/>
          <p:cNvSpPr txBox="1"/>
          <p:nvPr/>
        </p:nvSpPr>
        <p:spPr>
          <a:xfrm>
            <a:off x="0" y="123642"/>
            <a:ext cx="12192000" cy="123271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3"/>
              </a:buClr>
              <a:buSzPts val="4400"/>
              <a:buFont typeface="Arial"/>
              <a:buNone/>
            </a:pPr>
            <a:r>
              <a:rPr lang="en-US" sz="4400" b="1">
                <a:solidFill>
                  <a:schemeClr val="dk2"/>
                </a:solidFill>
                <a:latin typeface="Calibri"/>
                <a:ea typeface="Calibri"/>
                <a:cs typeface="Calibri"/>
                <a:sym typeface="Calibri"/>
              </a:rPr>
              <a:t>Deep Inspiratory Breath Hold (DIBH) Treatment</a:t>
            </a:r>
            <a:endParaRPr sz="4400" b="1">
              <a:solidFill>
                <a:schemeClr val="dk2"/>
              </a:solidFill>
              <a:latin typeface="Calibri"/>
              <a:ea typeface="Calibri"/>
              <a:cs typeface="Calibri"/>
              <a:sym typeface="Calibri"/>
            </a:endParaRPr>
          </a:p>
        </p:txBody>
      </p:sp>
      <p:pic>
        <p:nvPicPr>
          <p:cNvPr id="276" name="Google Shape;276;p19"/>
          <p:cNvPicPr preferRelativeResize="0"/>
          <p:nvPr/>
        </p:nvPicPr>
        <p:blipFill rotWithShape="1">
          <a:blip r:embed="rId3">
            <a:alphaModFix/>
          </a:blip>
          <a:srcRect l="1521" r="18884"/>
          <a:stretch/>
        </p:blipFill>
        <p:spPr>
          <a:xfrm>
            <a:off x="1642471" y="3074160"/>
            <a:ext cx="8907057" cy="3487571"/>
          </a:xfrm>
          <a:prstGeom prst="rect">
            <a:avLst/>
          </a:prstGeom>
          <a:noFill/>
          <a:ln>
            <a:noFill/>
          </a:ln>
        </p:spPr>
      </p:pic>
      <p:sp>
        <p:nvSpPr>
          <p:cNvPr id="277" name="Google Shape;277;p19"/>
          <p:cNvSpPr txBox="1"/>
          <p:nvPr/>
        </p:nvSpPr>
        <p:spPr>
          <a:xfrm>
            <a:off x="1324036" y="1681971"/>
            <a:ext cx="9999284" cy="1228582"/>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Can reduce dose to heart for left sided tumors</a:t>
            </a:r>
            <a:endParaRPr dirty="0"/>
          </a:p>
          <a:p>
            <a:pPr marL="457200" marR="0" lvl="0" indent="-457200" algn="l" rtl="0">
              <a:lnSpc>
                <a:spcPct val="10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Relies on patient participation and good respiratory function</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cxnSp>
        <p:nvCxnSpPr>
          <p:cNvPr id="118" name="Google Shape;118;p2"/>
          <p:cNvCxnSpPr/>
          <p:nvPr/>
        </p:nvCxnSpPr>
        <p:spPr>
          <a:xfrm>
            <a:off x="1524003" y="3908957"/>
            <a:ext cx="9143999" cy="0"/>
          </a:xfrm>
          <a:prstGeom prst="straightConnector1">
            <a:avLst/>
          </a:prstGeom>
          <a:noFill/>
          <a:ln w="57150" cap="flat" cmpd="sng">
            <a:solidFill>
              <a:schemeClr val="lt2"/>
            </a:solidFill>
            <a:prstDash val="solid"/>
            <a:miter lim="800000"/>
            <a:headEnd type="none" w="sm" len="sm"/>
            <a:tailEnd type="none" w="sm" len="sm"/>
          </a:ln>
        </p:spPr>
      </p:cxnSp>
      <p:sp>
        <p:nvSpPr>
          <p:cNvPr id="119" name="Google Shape;119;p2"/>
          <p:cNvSpPr txBox="1"/>
          <p:nvPr/>
        </p:nvSpPr>
        <p:spPr>
          <a:xfrm>
            <a:off x="524933" y="2183085"/>
            <a:ext cx="11667067"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dirty="0">
                <a:solidFill>
                  <a:schemeClr val="dk2"/>
                </a:solidFill>
                <a:latin typeface="Calibri"/>
                <a:ea typeface="Calibri"/>
                <a:cs typeface="Calibri"/>
                <a:sym typeface="Calibri"/>
              </a:rPr>
              <a:t>Radiation Therapy as </a:t>
            </a:r>
            <a:r>
              <a:rPr lang="en-US" sz="4400" b="1" dirty="0">
                <a:solidFill>
                  <a:schemeClr val="dk2"/>
                </a:solidFill>
                <a:latin typeface="Calibri"/>
                <a:ea typeface="Calibri"/>
                <a:cs typeface="Calibri"/>
                <a:sym typeface="Calibri"/>
              </a:rPr>
              <a:t>a</a:t>
            </a:r>
            <a:r>
              <a:rPr lang="en-US" sz="4400" b="1" i="0" u="none" strike="noStrike" cap="none" dirty="0">
                <a:solidFill>
                  <a:schemeClr val="dk2"/>
                </a:solidFill>
                <a:latin typeface="Calibri"/>
                <a:ea typeface="Calibri"/>
                <a:cs typeface="Calibri"/>
                <a:sym typeface="Calibri"/>
              </a:rPr>
              <a:t> Component of Multidisciplinary Breast Cancer Management</a:t>
            </a:r>
            <a:endParaRPr sz="4400" b="1" i="0" u="none" strike="noStrike" cap="none" dirty="0">
              <a:solidFill>
                <a:schemeClr val="dk2"/>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0"/>
          <p:cNvSpPr txBox="1"/>
          <p:nvPr/>
        </p:nvSpPr>
        <p:spPr>
          <a:xfrm>
            <a:off x="10371918" y="6519446"/>
            <a:ext cx="195512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i="1">
                <a:solidFill>
                  <a:schemeClr val="dk1"/>
                </a:solidFill>
                <a:latin typeface="Calibri"/>
                <a:ea typeface="Calibri"/>
                <a:cs typeface="Calibri"/>
                <a:sym typeface="Calibri"/>
              </a:rPr>
              <a:t>J Med Radiat Sc</a:t>
            </a:r>
            <a:r>
              <a:rPr lang="en-US" sz="800">
                <a:solidFill>
                  <a:schemeClr val="dk1"/>
                </a:solidFill>
                <a:latin typeface="Calibri"/>
                <a:ea typeface="Calibri"/>
                <a:cs typeface="Calibri"/>
                <a:sym typeface="Calibri"/>
              </a:rPr>
              <a:t>i. 2015 Mar;62(1):74-81.</a:t>
            </a:r>
            <a:endParaRPr/>
          </a:p>
          <a:p>
            <a:pPr marL="0" marR="0" lvl="0" indent="0" algn="l" rtl="0">
              <a:spcBef>
                <a:spcPts val="0"/>
              </a:spcBef>
              <a:spcAft>
                <a:spcPts val="0"/>
              </a:spcAft>
              <a:buNone/>
            </a:pPr>
            <a:r>
              <a:rPr lang="en-US" sz="800" i="1">
                <a:solidFill>
                  <a:schemeClr val="dk1"/>
                </a:solidFill>
                <a:latin typeface="Calibri"/>
                <a:ea typeface="Calibri"/>
                <a:cs typeface="Calibri"/>
                <a:sym typeface="Calibri"/>
              </a:rPr>
              <a:t>Radiat Oncol. </a:t>
            </a:r>
            <a:r>
              <a:rPr lang="en-US" sz="800">
                <a:solidFill>
                  <a:schemeClr val="dk1"/>
                </a:solidFill>
                <a:latin typeface="Calibri"/>
                <a:ea typeface="Calibri"/>
                <a:cs typeface="Calibri"/>
                <a:sym typeface="Calibri"/>
              </a:rPr>
              <a:t>2021; 16(49): 01777-7</a:t>
            </a:r>
            <a:endParaRPr/>
          </a:p>
        </p:txBody>
      </p:sp>
      <p:sp>
        <p:nvSpPr>
          <p:cNvPr id="284" name="Google Shape;284;p20"/>
          <p:cNvSpPr txBox="1">
            <a:spLocks noGrp="1"/>
          </p:cNvSpPr>
          <p:nvPr>
            <p:ph type="title"/>
          </p:nvPr>
        </p:nvSpPr>
        <p:spPr>
          <a:xfrm>
            <a:off x="0" y="10640"/>
            <a:ext cx="12192000" cy="1371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4000"/>
              <a:buFont typeface="Calibri"/>
              <a:buNone/>
            </a:pPr>
            <a:r>
              <a:rPr lang="en-US" sz="4000" b="1" dirty="0">
                <a:solidFill>
                  <a:schemeClr val="dk2"/>
                </a:solidFill>
                <a:latin typeface="Calibri"/>
                <a:ea typeface="Calibri"/>
                <a:cs typeface="Calibri"/>
                <a:sym typeface="Calibri"/>
              </a:rPr>
              <a:t>Real-Time Position Management (RPM) Setup for DIBH</a:t>
            </a:r>
            <a:endParaRPr sz="4000" dirty="0">
              <a:latin typeface="Calibri"/>
              <a:ea typeface="Calibri"/>
              <a:cs typeface="Calibri"/>
              <a:sym typeface="Calibri"/>
            </a:endParaRPr>
          </a:p>
        </p:txBody>
      </p:sp>
      <p:sp>
        <p:nvSpPr>
          <p:cNvPr id="285" name="Google Shape;285;p20"/>
          <p:cNvSpPr txBox="1">
            <a:spLocks noGrp="1"/>
          </p:cNvSpPr>
          <p:nvPr>
            <p:ph type="body" idx="1"/>
          </p:nvPr>
        </p:nvSpPr>
        <p:spPr>
          <a:xfrm>
            <a:off x="7840232" y="1932972"/>
            <a:ext cx="3711302" cy="3588152"/>
          </a:xfrm>
          <a:prstGeom prst="rect">
            <a:avLst/>
          </a:prstGeom>
          <a:solidFill>
            <a:srgbClr val="F7CAAC"/>
          </a:solid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Marker box positioned on xiphoid process</a:t>
            </a:r>
            <a:endParaRPr sz="2400"/>
          </a:p>
          <a:p>
            <a:pPr marL="228600" lvl="0" indent="-177800" algn="l" rtl="0">
              <a:lnSpc>
                <a:spcPct val="90000"/>
              </a:lnSpc>
              <a:spcBef>
                <a:spcPts val="1000"/>
              </a:spcBef>
              <a:spcAft>
                <a:spcPts val="0"/>
              </a:spcAft>
              <a:buClr>
                <a:schemeClr val="dk1"/>
              </a:buClr>
              <a:buSzPts val="800"/>
              <a:buNone/>
            </a:pPr>
            <a:endParaRPr sz="800"/>
          </a:p>
          <a:p>
            <a:pPr marL="228600" lvl="0" indent="-228600" algn="l" rtl="0">
              <a:lnSpc>
                <a:spcPct val="90000"/>
              </a:lnSpc>
              <a:spcBef>
                <a:spcPts val="1000"/>
              </a:spcBef>
              <a:spcAft>
                <a:spcPts val="0"/>
              </a:spcAft>
              <a:buClr>
                <a:schemeClr val="dk1"/>
              </a:buClr>
              <a:buSzPts val="2400"/>
              <a:buChar char="•"/>
            </a:pPr>
            <a:r>
              <a:rPr lang="en-US" sz="2400"/>
              <a:t>Visual feedback can be provided using modified video goggles</a:t>
            </a:r>
            <a:endParaRPr sz="2400"/>
          </a:p>
          <a:p>
            <a:pPr marL="228600" lvl="0" indent="-177800" algn="l" rtl="0">
              <a:lnSpc>
                <a:spcPct val="90000"/>
              </a:lnSpc>
              <a:spcBef>
                <a:spcPts val="1000"/>
              </a:spcBef>
              <a:spcAft>
                <a:spcPts val="0"/>
              </a:spcAft>
              <a:buClr>
                <a:schemeClr val="dk1"/>
              </a:buClr>
              <a:buSzPts val="800"/>
              <a:buNone/>
            </a:pPr>
            <a:endParaRPr sz="800" b="0" i="0">
              <a:solidFill>
                <a:srgbClr val="333333"/>
              </a:solidFill>
              <a:latin typeface="Georgia"/>
              <a:ea typeface="Georgia"/>
              <a:cs typeface="Georgia"/>
              <a:sym typeface="Georgia"/>
            </a:endParaRPr>
          </a:p>
          <a:p>
            <a:pPr marL="228600" lvl="0" indent="-228600" algn="l" rtl="0">
              <a:lnSpc>
                <a:spcPct val="90000"/>
              </a:lnSpc>
              <a:spcBef>
                <a:spcPts val="1000"/>
              </a:spcBef>
              <a:spcAft>
                <a:spcPts val="0"/>
              </a:spcAft>
              <a:buClr>
                <a:schemeClr val="dk1"/>
              </a:buClr>
              <a:buSzPts val="2400"/>
              <a:buChar char="•"/>
            </a:pPr>
            <a:r>
              <a:rPr lang="en-US" sz="2400"/>
              <a:t>Dashed lines in RPM trace shows the upper and lower gating thresholds</a:t>
            </a:r>
            <a:endParaRPr sz="2400"/>
          </a:p>
        </p:txBody>
      </p:sp>
      <p:grpSp>
        <p:nvGrpSpPr>
          <p:cNvPr id="286" name="Google Shape;286;p20"/>
          <p:cNvGrpSpPr/>
          <p:nvPr/>
        </p:nvGrpSpPr>
        <p:grpSpPr>
          <a:xfrm>
            <a:off x="385555" y="1372690"/>
            <a:ext cx="7129350" cy="4624051"/>
            <a:chOff x="385555" y="1372690"/>
            <a:chExt cx="7129350" cy="4624051"/>
          </a:xfrm>
        </p:grpSpPr>
        <p:grpSp>
          <p:nvGrpSpPr>
            <p:cNvPr id="287" name="Google Shape;287;p20"/>
            <p:cNvGrpSpPr/>
            <p:nvPr/>
          </p:nvGrpSpPr>
          <p:grpSpPr>
            <a:xfrm>
              <a:off x="385555" y="1372690"/>
              <a:ext cx="7129350" cy="4624051"/>
              <a:chOff x="4147792" y="1817190"/>
              <a:chExt cx="7129350" cy="4624051"/>
            </a:xfrm>
          </p:grpSpPr>
          <p:pic>
            <p:nvPicPr>
              <p:cNvPr id="288" name="Google Shape;288;p20"/>
              <p:cNvPicPr preferRelativeResize="0"/>
              <p:nvPr/>
            </p:nvPicPr>
            <p:blipFill rotWithShape="1">
              <a:blip r:embed="rId3">
                <a:alphaModFix/>
              </a:blip>
              <a:srcRect/>
              <a:stretch/>
            </p:blipFill>
            <p:spPr>
              <a:xfrm>
                <a:off x="5118754" y="1817190"/>
                <a:ext cx="6158388" cy="3465331"/>
              </a:xfrm>
              <a:prstGeom prst="rect">
                <a:avLst/>
              </a:prstGeom>
              <a:noFill/>
              <a:ln>
                <a:noFill/>
              </a:ln>
            </p:spPr>
          </p:pic>
          <p:grpSp>
            <p:nvGrpSpPr>
              <p:cNvPr id="289" name="Google Shape;289;p20"/>
              <p:cNvGrpSpPr/>
              <p:nvPr/>
            </p:nvGrpSpPr>
            <p:grpSpPr>
              <a:xfrm>
                <a:off x="4147792" y="4223208"/>
                <a:ext cx="7129350" cy="2218033"/>
                <a:chOff x="4293442" y="4215864"/>
                <a:chExt cx="8201915" cy="2807738"/>
              </a:xfrm>
            </p:grpSpPr>
            <p:pic>
              <p:nvPicPr>
                <p:cNvPr id="290" name="Google Shape;290;p20" descr="figure 1"/>
                <p:cNvPicPr preferRelativeResize="0"/>
                <p:nvPr/>
              </p:nvPicPr>
              <p:blipFill rotWithShape="1">
                <a:blip r:embed="rId4">
                  <a:alphaModFix/>
                </a:blip>
                <a:srcRect t="57272"/>
                <a:stretch/>
              </p:blipFill>
              <p:spPr>
                <a:xfrm>
                  <a:off x="5410479" y="4659251"/>
                  <a:ext cx="7084878" cy="2364351"/>
                </a:xfrm>
                <a:prstGeom prst="rect">
                  <a:avLst/>
                </a:prstGeom>
                <a:noFill/>
                <a:ln>
                  <a:noFill/>
                </a:ln>
              </p:spPr>
            </p:pic>
            <p:sp>
              <p:nvSpPr>
                <p:cNvPr id="291" name="Google Shape;291;p20"/>
                <p:cNvSpPr/>
                <p:nvPr/>
              </p:nvSpPr>
              <p:spPr>
                <a:xfrm>
                  <a:off x="4293442" y="4215864"/>
                  <a:ext cx="230432" cy="4433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sp>
          <p:nvSpPr>
            <p:cNvPr id="292" name="Google Shape;292;p20"/>
            <p:cNvSpPr/>
            <p:nvPr/>
          </p:nvSpPr>
          <p:spPr>
            <a:xfrm>
              <a:off x="1283365" y="4147259"/>
              <a:ext cx="271115" cy="2418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1"/>
          <p:cNvSpPr/>
          <p:nvPr/>
        </p:nvSpPr>
        <p:spPr>
          <a:xfrm>
            <a:off x="0" y="260389"/>
            <a:ext cx="7139056" cy="769441"/>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4400" b="1">
                <a:solidFill>
                  <a:schemeClr val="dk2"/>
                </a:solidFill>
                <a:latin typeface="Calibri"/>
                <a:ea typeface="Calibri"/>
                <a:cs typeface="Calibri"/>
                <a:sym typeface="Calibri"/>
              </a:rPr>
              <a:t>IMRT and VMAT</a:t>
            </a:r>
            <a:endParaRPr sz="4400" b="1">
              <a:solidFill>
                <a:schemeClr val="dk2"/>
              </a:solidFill>
              <a:latin typeface="Calibri"/>
              <a:ea typeface="Calibri"/>
              <a:cs typeface="Calibri"/>
              <a:sym typeface="Calibri"/>
            </a:endParaRPr>
          </a:p>
        </p:txBody>
      </p:sp>
      <p:pic>
        <p:nvPicPr>
          <p:cNvPr id="299" name="Google Shape;299;p21" descr="Jcm 09 03884 g002 550"/>
          <p:cNvPicPr preferRelativeResize="0"/>
          <p:nvPr/>
        </p:nvPicPr>
        <p:blipFill rotWithShape="1">
          <a:blip r:embed="rId5">
            <a:alphaModFix/>
          </a:blip>
          <a:srcRect r="52823" b="53292"/>
          <a:stretch/>
        </p:blipFill>
        <p:spPr>
          <a:xfrm>
            <a:off x="6887770" y="300635"/>
            <a:ext cx="2460997" cy="2304827"/>
          </a:xfrm>
          <a:prstGeom prst="rect">
            <a:avLst/>
          </a:prstGeom>
          <a:noFill/>
          <a:ln>
            <a:noFill/>
          </a:ln>
        </p:spPr>
      </p:pic>
      <p:sp>
        <p:nvSpPr>
          <p:cNvPr id="300" name="Google Shape;300;p21"/>
          <p:cNvSpPr/>
          <p:nvPr/>
        </p:nvSpPr>
        <p:spPr>
          <a:xfrm>
            <a:off x="487680" y="1254267"/>
            <a:ext cx="6402823" cy="483209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222222"/>
              </a:buClr>
              <a:buSzPts val="2800"/>
              <a:buFont typeface="Arial"/>
              <a:buChar char="•"/>
            </a:pPr>
            <a:r>
              <a:rPr lang="en-US" sz="2800" b="0" i="0">
                <a:solidFill>
                  <a:srgbClr val="222222"/>
                </a:solidFill>
                <a:latin typeface="Calibri"/>
                <a:ea typeface="Calibri"/>
                <a:cs typeface="Calibri"/>
                <a:sym typeface="Calibri"/>
              </a:rPr>
              <a:t>Delivers radiation from additional angles (or during rotation of gantry)</a:t>
            </a:r>
            <a:endParaRPr/>
          </a:p>
          <a:p>
            <a:pPr marL="285750" marR="0" lvl="0" indent="-107950" algn="l" rtl="0">
              <a:spcBef>
                <a:spcPts val="0"/>
              </a:spcBef>
              <a:spcAft>
                <a:spcPts val="0"/>
              </a:spcAft>
              <a:buClr>
                <a:schemeClr val="dk1"/>
              </a:buClr>
              <a:buSzPts val="2800"/>
              <a:buFont typeface="Arial"/>
              <a:buNone/>
            </a:pPr>
            <a:endParaRPr sz="2800" b="0" i="0">
              <a:solidFill>
                <a:srgbClr val="222222"/>
              </a:solidFill>
              <a:latin typeface="Calibri"/>
              <a:ea typeface="Calibri"/>
              <a:cs typeface="Calibri"/>
              <a:sym typeface="Calibri"/>
            </a:endParaRPr>
          </a:p>
          <a:p>
            <a:pPr marL="285750" marR="0" lvl="0" indent="-285750" algn="l" rtl="0">
              <a:spcBef>
                <a:spcPts val="0"/>
              </a:spcBef>
              <a:spcAft>
                <a:spcPts val="0"/>
              </a:spcAft>
              <a:buClr>
                <a:srgbClr val="222222"/>
              </a:buClr>
              <a:buSzPts val="2800"/>
              <a:buFont typeface="Arial"/>
              <a:buChar char="•"/>
            </a:pPr>
            <a:r>
              <a:rPr lang="en-US" sz="2800" b="1" i="0">
                <a:solidFill>
                  <a:srgbClr val="222222"/>
                </a:solidFill>
                <a:latin typeface="Calibri"/>
                <a:ea typeface="Calibri"/>
                <a:cs typeface="Calibri"/>
                <a:sym typeface="Calibri"/>
              </a:rPr>
              <a:t>Modulates dose intensity </a:t>
            </a:r>
            <a:r>
              <a:rPr lang="en-US" sz="2800" b="0" i="0">
                <a:solidFill>
                  <a:srgbClr val="222222"/>
                </a:solidFill>
                <a:latin typeface="Calibri"/>
                <a:ea typeface="Calibri"/>
                <a:cs typeface="Calibri"/>
                <a:sym typeface="Calibri"/>
              </a:rPr>
              <a:t>around curved structures</a:t>
            </a:r>
            <a:endParaRPr/>
          </a:p>
          <a:p>
            <a:pPr marL="285750" marR="0" lvl="0" indent="-107950" algn="l" rtl="0">
              <a:spcBef>
                <a:spcPts val="0"/>
              </a:spcBef>
              <a:spcAft>
                <a:spcPts val="0"/>
              </a:spcAft>
              <a:buClr>
                <a:schemeClr val="dk1"/>
              </a:buClr>
              <a:buSzPts val="2800"/>
              <a:buFont typeface="Arial"/>
              <a:buNone/>
            </a:pPr>
            <a:endParaRPr sz="2800" b="0" i="0">
              <a:solidFill>
                <a:srgbClr val="222222"/>
              </a:solidFill>
              <a:latin typeface="Calibri"/>
              <a:ea typeface="Calibri"/>
              <a:cs typeface="Calibri"/>
              <a:sym typeface="Calibri"/>
            </a:endParaRPr>
          </a:p>
          <a:p>
            <a:pPr marL="285750" marR="0" lvl="0" indent="-285750" algn="l" rtl="0">
              <a:spcBef>
                <a:spcPts val="0"/>
              </a:spcBef>
              <a:spcAft>
                <a:spcPts val="0"/>
              </a:spcAft>
              <a:buClr>
                <a:srgbClr val="222222"/>
              </a:buClr>
              <a:buSzPts val="2800"/>
              <a:buFont typeface="Arial"/>
              <a:buChar char="•"/>
            </a:pPr>
            <a:r>
              <a:rPr lang="en-US" sz="2800">
                <a:solidFill>
                  <a:srgbClr val="222222"/>
                </a:solidFill>
                <a:latin typeface="Calibri"/>
                <a:ea typeface="Calibri"/>
                <a:cs typeface="Calibri"/>
                <a:sym typeface="Calibri"/>
              </a:rPr>
              <a:t>Enables more conformal target coverage with prescription dose</a:t>
            </a:r>
            <a:endParaRPr/>
          </a:p>
          <a:p>
            <a:pPr marL="285750" marR="0" lvl="0" indent="-107950" algn="l" rtl="0">
              <a:spcBef>
                <a:spcPts val="0"/>
              </a:spcBef>
              <a:spcAft>
                <a:spcPts val="0"/>
              </a:spcAft>
              <a:buClr>
                <a:schemeClr val="dk1"/>
              </a:buClr>
              <a:buSzPts val="2800"/>
              <a:buFont typeface="Arial"/>
              <a:buNone/>
            </a:pPr>
            <a:endParaRPr sz="2800">
              <a:solidFill>
                <a:srgbClr val="222222"/>
              </a:solidFill>
              <a:latin typeface="Calibri"/>
              <a:ea typeface="Calibri"/>
              <a:cs typeface="Calibri"/>
              <a:sym typeface="Calibri"/>
            </a:endParaRPr>
          </a:p>
          <a:p>
            <a:pPr marL="285750" marR="0" lvl="0" indent="-285750" algn="l" rtl="0">
              <a:spcBef>
                <a:spcPts val="0"/>
              </a:spcBef>
              <a:spcAft>
                <a:spcPts val="0"/>
              </a:spcAft>
              <a:buClr>
                <a:srgbClr val="222222"/>
              </a:buClr>
              <a:buSzPts val="2800"/>
              <a:buFont typeface="Arial"/>
              <a:buChar char="•"/>
            </a:pPr>
            <a:r>
              <a:rPr lang="en-US" sz="2800">
                <a:solidFill>
                  <a:srgbClr val="222222"/>
                </a:solidFill>
                <a:latin typeface="Calibri"/>
                <a:ea typeface="Calibri"/>
                <a:cs typeface="Calibri"/>
                <a:sym typeface="Calibri"/>
              </a:rPr>
              <a:t>Decreases higher dose (but may increase lower dose) to adjacent organs</a:t>
            </a:r>
            <a:endParaRPr/>
          </a:p>
        </p:txBody>
      </p:sp>
      <p:pic>
        <p:nvPicPr>
          <p:cNvPr id="301" name="Google Shape;301;p21" descr="Jcm 09 03884 g002 550"/>
          <p:cNvPicPr preferRelativeResize="0"/>
          <p:nvPr/>
        </p:nvPicPr>
        <p:blipFill rotWithShape="1">
          <a:blip r:embed="rId5">
            <a:alphaModFix/>
          </a:blip>
          <a:srcRect l="50000" t="54206" r="1239" b="4210"/>
          <a:stretch/>
        </p:blipFill>
        <p:spPr>
          <a:xfrm>
            <a:off x="9466968" y="256462"/>
            <a:ext cx="2635496" cy="2348999"/>
          </a:xfrm>
          <a:prstGeom prst="rect">
            <a:avLst/>
          </a:prstGeom>
          <a:noFill/>
          <a:ln>
            <a:noFill/>
          </a:ln>
        </p:spPr>
      </p:pic>
      <p:pic>
        <p:nvPicPr>
          <p:cNvPr id="302" name="Google Shape;302;p21"/>
          <p:cNvPicPr preferRelativeResize="0"/>
          <p:nvPr/>
        </p:nvPicPr>
        <p:blipFill rotWithShape="1">
          <a:blip r:embed="rId6">
            <a:alphaModFix/>
          </a:blip>
          <a:srcRect/>
          <a:stretch/>
        </p:blipFill>
        <p:spPr>
          <a:xfrm>
            <a:off x="6907144" y="2629449"/>
            <a:ext cx="2460996" cy="2296078"/>
          </a:xfrm>
          <a:prstGeom prst="rect">
            <a:avLst/>
          </a:prstGeom>
          <a:noFill/>
          <a:ln>
            <a:noFill/>
          </a:ln>
        </p:spPr>
      </p:pic>
      <p:pic>
        <p:nvPicPr>
          <p:cNvPr id="303" name="Google Shape;303;p21"/>
          <p:cNvPicPr preferRelativeResize="0"/>
          <p:nvPr/>
        </p:nvPicPr>
        <p:blipFill rotWithShape="1">
          <a:blip r:embed="rId7">
            <a:alphaModFix/>
          </a:blip>
          <a:srcRect/>
          <a:stretch/>
        </p:blipFill>
        <p:spPr>
          <a:xfrm>
            <a:off x="6926671" y="5043312"/>
            <a:ext cx="2462841" cy="1716072"/>
          </a:xfrm>
          <a:prstGeom prst="rect">
            <a:avLst/>
          </a:prstGeom>
          <a:noFill/>
          <a:ln>
            <a:noFill/>
          </a:ln>
        </p:spPr>
      </p:pic>
      <p:pic>
        <p:nvPicPr>
          <p:cNvPr id="304" name="Google Shape;304;p21"/>
          <p:cNvPicPr preferRelativeResize="0"/>
          <p:nvPr/>
        </p:nvPicPr>
        <p:blipFill rotWithShape="1">
          <a:blip r:embed="rId8">
            <a:alphaModFix/>
          </a:blip>
          <a:srcRect/>
          <a:stretch/>
        </p:blipFill>
        <p:spPr>
          <a:xfrm>
            <a:off x="9483564" y="5043313"/>
            <a:ext cx="2628865" cy="1716934"/>
          </a:xfrm>
          <a:prstGeom prst="rect">
            <a:avLst/>
          </a:prstGeom>
          <a:noFill/>
          <a:ln>
            <a:noFill/>
          </a:ln>
        </p:spPr>
      </p:pic>
      <p:pic>
        <p:nvPicPr>
          <p:cNvPr id="2" name="Media1">
            <a:hlinkClick r:id="" action="ppaction://media"/>
            <a:extLst>
              <a:ext uri="{FF2B5EF4-FFF2-40B4-BE49-F238E27FC236}">
                <a16:creationId xmlns:a16="http://schemas.microsoft.com/office/drawing/2014/main" id="{69514181-9F45-BD9C-E3B1-F232E75569E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473681" y="2634109"/>
            <a:ext cx="2639531" cy="2298806"/>
          </a:xfrm>
          <a:prstGeom prst="rect">
            <a:avLst/>
          </a:prstGeom>
        </p:spPr>
      </p:pic>
      <p:sp>
        <p:nvSpPr>
          <p:cNvPr id="3" name="TextBox 2">
            <a:extLst>
              <a:ext uri="{FF2B5EF4-FFF2-40B4-BE49-F238E27FC236}">
                <a16:creationId xmlns:a16="http://schemas.microsoft.com/office/drawing/2014/main" id="{0ECAAE9E-2502-C0E1-81C2-7E4D674FF56F}"/>
              </a:ext>
            </a:extLst>
          </p:cNvPr>
          <p:cNvSpPr txBox="1"/>
          <p:nvPr/>
        </p:nvSpPr>
        <p:spPr>
          <a:xfrm>
            <a:off x="6931845" y="2269033"/>
            <a:ext cx="8509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highlight>
                  <a:srgbClr val="000000"/>
                </a:highlight>
              </a:rPr>
              <a:t>IMRT</a:t>
            </a:r>
          </a:p>
        </p:txBody>
      </p:sp>
      <p:sp>
        <p:nvSpPr>
          <p:cNvPr id="5" name="TextBox 4">
            <a:extLst>
              <a:ext uri="{FF2B5EF4-FFF2-40B4-BE49-F238E27FC236}">
                <a16:creationId xmlns:a16="http://schemas.microsoft.com/office/drawing/2014/main" id="{567CBFD8-C555-92C6-DFFC-D92798B8A0F5}"/>
              </a:ext>
            </a:extLst>
          </p:cNvPr>
          <p:cNvSpPr txBox="1"/>
          <p:nvPr/>
        </p:nvSpPr>
        <p:spPr>
          <a:xfrm>
            <a:off x="9576760" y="2269032"/>
            <a:ext cx="101767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highlight>
                  <a:srgbClr val="000000"/>
                </a:highlight>
              </a:rPr>
              <a:t>VMAT</a:t>
            </a:r>
            <a:endParaRPr lang="en-US" sz="1600">
              <a:solidFill>
                <a:schemeClr val="bg1"/>
              </a:solidFill>
              <a:highlight>
                <a:srgbClr val="000000"/>
              </a:highlight>
            </a:endParaRPr>
          </a:p>
        </p:txBody>
      </p:sp>
      <p:sp>
        <p:nvSpPr>
          <p:cNvPr id="6" name="TextBox 5">
            <a:extLst>
              <a:ext uri="{FF2B5EF4-FFF2-40B4-BE49-F238E27FC236}">
                <a16:creationId xmlns:a16="http://schemas.microsoft.com/office/drawing/2014/main" id="{FD84D338-9EAF-AF9B-E404-85C75B366E65}"/>
              </a:ext>
            </a:extLst>
          </p:cNvPr>
          <p:cNvSpPr txBox="1"/>
          <p:nvPr/>
        </p:nvSpPr>
        <p:spPr>
          <a:xfrm>
            <a:off x="6896300" y="6465035"/>
            <a:ext cx="11010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highlight>
                  <a:srgbClr val="000000"/>
                </a:highlight>
              </a:rPr>
              <a:t>3DCRT</a:t>
            </a:r>
            <a:endParaRPr lang="en-US" sz="1600">
              <a:solidFill>
                <a:schemeClr val="bg1"/>
              </a:solidFill>
              <a:highlight>
                <a:srgbClr val="000000"/>
              </a:highlight>
            </a:endParaRPr>
          </a:p>
        </p:txBody>
      </p:sp>
      <p:sp>
        <p:nvSpPr>
          <p:cNvPr id="7" name="TextBox 6">
            <a:extLst>
              <a:ext uri="{FF2B5EF4-FFF2-40B4-BE49-F238E27FC236}">
                <a16:creationId xmlns:a16="http://schemas.microsoft.com/office/drawing/2014/main" id="{5F8C8DC2-E51C-7C74-BAD4-87D37A4F7D9A}"/>
              </a:ext>
            </a:extLst>
          </p:cNvPr>
          <p:cNvSpPr txBox="1"/>
          <p:nvPr/>
        </p:nvSpPr>
        <p:spPr>
          <a:xfrm>
            <a:off x="9390573" y="6468486"/>
            <a:ext cx="288695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highlight>
                  <a:srgbClr val="000000"/>
                </a:highlight>
              </a:rPr>
              <a:t>IMRT reduces heart dose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2"/>
          <p:cNvSpPr txBox="1">
            <a:spLocks noGrp="1"/>
          </p:cNvSpPr>
          <p:nvPr>
            <p:ph type="ctrTitle"/>
          </p:nvPr>
        </p:nvSpPr>
        <p:spPr>
          <a:xfrm>
            <a:off x="0" y="1716723"/>
            <a:ext cx="12192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2"/>
              </a:buClr>
              <a:buSzPts val="6000"/>
              <a:buFont typeface="Calibri"/>
              <a:buNone/>
            </a:pPr>
            <a:r>
              <a:rPr lang="en-US" b="1">
                <a:solidFill>
                  <a:schemeClr val="dk2"/>
                </a:solidFill>
                <a:latin typeface="Calibri"/>
                <a:ea typeface="Calibri"/>
                <a:cs typeface="Calibri"/>
                <a:sym typeface="Calibri"/>
              </a:rPr>
              <a:t>Partial Breast Radiation Techniques</a:t>
            </a:r>
            <a:endParaRPr b="1">
              <a:solidFill>
                <a:schemeClr val="dk2"/>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3"/>
          <p:cNvSpPr txBox="1"/>
          <p:nvPr/>
        </p:nvSpPr>
        <p:spPr>
          <a:xfrm>
            <a:off x="0" y="-4278"/>
            <a:ext cx="12192000"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4400"/>
              <a:buFont typeface="Calibri"/>
              <a:buNone/>
            </a:pPr>
            <a:r>
              <a:rPr lang="en-US" sz="4400" b="1">
                <a:solidFill>
                  <a:schemeClr val="dk2"/>
                </a:solidFill>
                <a:latin typeface="Calibri"/>
                <a:ea typeface="Calibri"/>
                <a:cs typeface="Calibri"/>
                <a:sym typeface="Calibri"/>
              </a:rPr>
              <a:t>External Beam Partial Breast RT</a:t>
            </a:r>
            <a:endParaRPr sz="4400" b="1">
              <a:solidFill>
                <a:schemeClr val="dk2"/>
              </a:solidFill>
              <a:latin typeface="Calibri"/>
              <a:ea typeface="Calibri"/>
              <a:cs typeface="Calibri"/>
              <a:sym typeface="Calibri"/>
            </a:endParaRPr>
          </a:p>
        </p:txBody>
      </p:sp>
      <p:pic>
        <p:nvPicPr>
          <p:cNvPr id="318" name="Google Shape;318;p23"/>
          <p:cNvPicPr preferRelativeResize="0"/>
          <p:nvPr/>
        </p:nvPicPr>
        <p:blipFill rotWithShape="1">
          <a:blip r:embed="rId3">
            <a:alphaModFix/>
          </a:blip>
          <a:srcRect/>
          <a:stretch/>
        </p:blipFill>
        <p:spPr>
          <a:xfrm>
            <a:off x="656912" y="1717269"/>
            <a:ext cx="5439088" cy="4524858"/>
          </a:xfrm>
          <a:prstGeom prst="rect">
            <a:avLst/>
          </a:prstGeom>
          <a:noFill/>
          <a:ln>
            <a:noFill/>
          </a:ln>
        </p:spPr>
      </p:pic>
      <p:sp>
        <p:nvSpPr>
          <p:cNvPr id="319" name="Google Shape;319;p23"/>
          <p:cNvSpPr txBox="1"/>
          <p:nvPr/>
        </p:nvSpPr>
        <p:spPr>
          <a:xfrm>
            <a:off x="6385559" y="1840922"/>
            <a:ext cx="5316445" cy="4832092"/>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Currently more common than brachytherapy or IORT</a:t>
            </a:r>
            <a:endParaRPr/>
          </a:p>
          <a:p>
            <a:pPr marL="457200" marR="0" lvl="0" indent="-279400" algn="l" rtl="0">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Target volume is typically ~2cm around the tumor bed</a:t>
            </a:r>
            <a:endParaRPr/>
          </a:p>
          <a:p>
            <a:pPr marL="457200" marR="0" lvl="0" indent="-279400" algn="l" rtl="0">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Treatment planning often uses 3DCRT or IMRT techniques</a:t>
            </a:r>
            <a:endParaRPr/>
          </a:p>
          <a:p>
            <a:pPr marL="457200" marR="0" lvl="0" indent="-279400" algn="l" rtl="0">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Typical dose using EBRT is 30 Gy in 5 fractions every other day</a:t>
            </a:r>
            <a:endParaRPr sz="2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4"/>
          <p:cNvSpPr txBox="1"/>
          <p:nvPr/>
        </p:nvSpPr>
        <p:spPr>
          <a:xfrm>
            <a:off x="1905000" y="1189038"/>
            <a:ext cx="8229600" cy="5668962"/>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pic>
        <p:nvPicPr>
          <p:cNvPr id="326" name="Google Shape;326;p24" descr="savi"/>
          <p:cNvPicPr preferRelativeResize="0"/>
          <p:nvPr/>
        </p:nvPicPr>
        <p:blipFill rotWithShape="1">
          <a:blip r:embed="rId3">
            <a:alphaModFix/>
          </a:blip>
          <a:srcRect/>
          <a:stretch/>
        </p:blipFill>
        <p:spPr>
          <a:xfrm>
            <a:off x="7161555" y="1297386"/>
            <a:ext cx="1636175" cy="2526504"/>
          </a:xfrm>
          <a:prstGeom prst="rect">
            <a:avLst/>
          </a:prstGeom>
          <a:noFill/>
          <a:ln>
            <a:noFill/>
          </a:ln>
        </p:spPr>
      </p:pic>
      <p:pic>
        <p:nvPicPr>
          <p:cNvPr id="327" name="Google Shape;327;p24" descr="SenoRx’s Contura is a multilumen radiation balloon applicator for accelerated partial breast irradiation."/>
          <p:cNvPicPr preferRelativeResize="0"/>
          <p:nvPr/>
        </p:nvPicPr>
        <p:blipFill rotWithShape="1">
          <a:blip r:embed="rId4">
            <a:alphaModFix/>
          </a:blip>
          <a:srcRect/>
          <a:stretch/>
        </p:blipFill>
        <p:spPr>
          <a:xfrm>
            <a:off x="8548246" y="4754880"/>
            <a:ext cx="3301220" cy="1972061"/>
          </a:xfrm>
          <a:prstGeom prst="rect">
            <a:avLst/>
          </a:prstGeom>
          <a:noFill/>
          <a:ln>
            <a:noFill/>
          </a:ln>
        </p:spPr>
      </p:pic>
      <p:pic>
        <p:nvPicPr>
          <p:cNvPr id="328" name="Google Shape;328;p24"/>
          <p:cNvPicPr preferRelativeResize="0"/>
          <p:nvPr/>
        </p:nvPicPr>
        <p:blipFill rotWithShape="1">
          <a:blip r:embed="rId5">
            <a:alphaModFix/>
          </a:blip>
          <a:srcRect/>
          <a:stretch/>
        </p:blipFill>
        <p:spPr>
          <a:xfrm>
            <a:off x="5631663" y="4023519"/>
            <a:ext cx="2747277" cy="2093913"/>
          </a:xfrm>
          <a:prstGeom prst="rect">
            <a:avLst/>
          </a:prstGeom>
          <a:noFill/>
          <a:ln>
            <a:noFill/>
          </a:ln>
        </p:spPr>
      </p:pic>
      <p:pic>
        <p:nvPicPr>
          <p:cNvPr id="329" name="Google Shape;329;p24"/>
          <p:cNvPicPr preferRelativeResize="0"/>
          <p:nvPr/>
        </p:nvPicPr>
        <p:blipFill rotWithShape="1">
          <a:blip r:embed="rId6">
            <a:alphaModFix/>
          </a:blip>
          <a:srcRect/>
          <a:stretch/>
        </p:blipFill>
        <p:spPr>
          <a:xfrm>
            <a:off x="9106998" y="1189038"/>
            <a:ext cx="2742468" cy="3335642"/>
          </a:xfrm>
          <a:prstGeom prst="rect">
            <a:avLst/>
          </a:prstGeom>
          <a:noFill/>
          <a:ln>
            <a:noFill/>
          </a:ln>
        </p:spPr>
      </p:pic>
      <p:sp>
        <p:nvSpPr>
          <p:cNvPr id="330" name="Google Shape;330;p24"/>
          <p:cNvSpPr txBox="1"/>
          <p:nvPr/>
        </p:nvSpPr>
        <p:spPr>
          <a:xfrm>
            <a:off x="0" y="-4278"/>
            <a:ext cx="12192000"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4400"/>
              <a:buFont typeface="Calibri"/>
              <a:buNone/>
            </a:pPr>
            <a:r>
              <a:rPr lang="en-US" sz="4400" b="1">
                <a:solidFill>
                  <a:schemeClr val="dk2"/>
                </a:solidFill>
                <a:latin typeface="Calibri"/>
                <a:ea typeface="Calibri"/>
                <a:cs typeface="Calibri"/>
                <a:sym typeface="Calibri"/>
              </a:rPr>
              <a:t>Intracavitary Brachytherapy</a:t>
            </a:r>
            <a:endParaRPr sz="4400" b="1">
              <a:solidFill>
                <a:schemeClr val="dk2"/>
              </a:solidFill>
              <a:latin typeface="Calibri"/>
              <a:ea typeface="Calibri"/>
              <a:cs typeface="Calibri"/>
              <a:sym typeface="Calibri"/>
            </a:endParaRPr>
          </a:p>
        </p:txBody>
      </p:sp>
      <p:sp>
        <p:nvSpPr>
          <p:cNvPr id="331" name="Google Shape;331;p24"/>
          <p:cNvSpPr txBox="1"/>
          <p:nvPr/>
        </p:nvSpPr>
        <p:spPr>
          <a:xfrm>
            <a:off x="548640" y="1576695"/>
            <a:ext cx="4773755" cy="5293716"/>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600"/>
              <a:buFont typeface="Arial"/>
              <a:buChar char="•"/>
            </a:pPr>
            <a:r>
              <a:rPr lang="en-US" sz="2600" dirty="0">
                <a:solidFill>
                  <a:schemeClr val="dk1"/>
                </a:solidFill>
                <a:latin typeface="Calibri"/>
                <a:ea typeface="Calibri"/>
                <a:cs typeface="Calibri"/>
                <a:sym typeface="Calibri"/>
              </a:rPr>
              <a:t>Fluid-filled balloon in lumpectomy cavity</a:t>
            </a:r>
            <a:endParaRPr dirty="0">
              <a:solidFill>
                <a:schemeClr val="dk1"/>
              </a:solidFill>
            </a:endParaRPr>
          </a:p>
          <a:p>
            <a:pPr marL="285750" marR="0" lvl="0" indent="-120650" algn="l" rtl="0">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600"/>
              <a:buFont typeface="Arial"/>
              <a:buChar char="•"/>
            </a:pPr>
            <a:r>
              <a:rPr lang="en-US" sz="2600" dirty="0" err="1">
                <a:solidFill>
                  <a:schemeClr val="dk1"/>
                </a:solidFill>
                <a:latin typeface="Calibri"/>
                <a:ea typeface="Calibri"/>
                <a:cs typeface="Calibri"/>
                <a:sym typeface="Calibri"/>
              </a:rPr>
              <a:t>Mammosite</a:t>
            </a:r>
            <a:r>
              <a:rPr lang="en-US" sz="2600" dirty="0">
                <a:solidFill>
                  <a:schemeClr val="dk1"/>
                </a:solidFill>
                <a:latin typeface="Calibri"/>
                <a:ea typeface="Calibri"/>
                <a:cs typeface="Calibri"/>
                <a:sym typeface="Calibri"/>
              </a:rPr>
              <a:t> (single channel) requires at least 1 cm of tissue between the skin and the balloon surface, whereas SAVI (multichannel) does not have this requirement</a:t>
            </a:r>
            <a:endParaRPr dirty="0">
              <a:solidFill>
                <a:schemeClr val="dk1"/>
              </a:solidFill>
            </a:endParaRPr>
          </a:p>
          <a:p>
            <a:pPr marL="285750" marR="0" lvl="0" indent="-120650" algn="l" rtl="0">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a:p>
            <a:pPr marL="285750" indent="-285750">
              <a:buClr>
                <a:schemeClr val="dk1"/>
              </a:buClr>
              <a:buSzPts val="2600"/>
              <a:buFont typeface="Arial"/>
              <a:buChar char="•"/>
            </a:pPr>
            <a:r>
              <a:rPr lang="en-US" sz="2600" dirty="0">
                <a:solidFill>
                  <a:schemeClr val="dk1"/>
                </a:solidFill>
                <a:latin typeface="Calibri"/>
                <a:ea typeface="Calibri"/>
                <a:cs typeface="Calibri"/>
                <a:sym typeface="Calibri"/>
              </a:rPr>
              <a:t>Typical dose using brachy is 34Gy in 10 fractions twice daily (minimum 6 hours apart)</a:t>
            </a:r>
            <a:endParaRPr sz="2600" dirty="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5"/>
          <p:cNvSpPr txBox="1"/>
          <p:nvPr/>
        </p:nvSpPr>
        <p:spPr>
          <a:xfrm>
            <a:off x="0" y="0"/>
            <a:ext cx="12192000"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4400"/>
              <a:buFont typeface="Calibri"/>
              <a:buNone/>
            </a:pPr>
            <a:r>
              <a:rPr lang="en-US" sz="4400" b="1">
                <a:solidFill>
                  <a:schemeClr val="dk2"/>
                </a:solidFill>
                <a:latin typeface="Calibri"/>
                <a:ea typeface="Calibri"/>
                <a:cs typeface="Calibri"/>
                <a:sym typeface="Calibri"/>
              </a:rPr>
              <a:t>Interstitial Brachytherapy</a:t>
            </a:r>
            <a:endParaRPr sz="4400" b="1">
              <a:solidFill>
                <a:schemeClr val="dk2"/>
              </a:solidFill>
              <a:latin typeface="Calibri"/>
              <a:ea typeface="Calibri"/>
              <a:cs typeface="Calibri"/>
              <a:sym typeface="Calibri"/>
            </a:endParaRPr>
          </a:p>
        </p:txBody>
      </p:sp>
      <p:grpSp>
        <p:nvGrpSpPr>
          <p:cNvPr id="337" name="Google Shape;337;p25"/>
          <p:cNvGrpSpPr/>
          <p:nvPr/>
        </p:nvGrpSpPr>
        <p:grpSpPr>
          <a:xfrm>
            <a:off x="4229131" y="1220804"/>
            <a:ext cx="7515205" cy="5316457"/>
            <a:chOff x="4676795" y="1251284"/>
            <a:chExt cx="7515205" cy="5316457"/>
          </a:xfrm>
        </p:grpSpPr>
        <p:pic>
          <p:nvPicPr>
            <p:cNvPr id="338" name="Google Shape;338;p25" descr="multicath"/>
            <p:cNvPicPr preferRelativeResize="0"/>
            <p:nvPr/>
          </p:nvPicPr>
          <p:blipFill rotWithShape="1">
            <a:blip r:embed="rId3">
              <a:alphaModFix/>
            </a:blip>
            <a:srcRect/>
            <a:stretch/>
          </p:blipFill>
          <p:spPr>
            <a:xfrm>
              <a:off x="4761664" y="2575009"/>
              <a:ext cx="3010736" cy="3992732"/>
            </a:xfrm>
            <a:prstGeom prst="rect">
              <a:avLst/>
            </a:prstGeom>
            <a:noFill/>
            <a:ln>
              <a:noFill/>
            </a:ln>
          </p:spPr>
        </p:pic>
        <p:pic>
          <p:nvPicPr>
            <p:cNvPr id="339" name="Google Shape;339;p25" descr="BreastHDRImplantIllust"/>
            <p:cNvPicPr preferRelativeResize="0"/>
            <p:nvPr/>
          </p:nvPicPr>
          <p:blipFill rotWithShape="1">
            <a:blip r:embed="rId4">
              <a:alphaModFix/>
            </a:blip>
            <a:srcRect/>
            <a:stretch/>
          </p:blipFill>
          <p:spPr>
            <a:xfrm>
              <a:off x="4676795" y="1251284"/>
              <a:ext cx="3144871" cy="2109180"/>
            </a:xfrm>
            <a:prstGeom prst="rect">
              <a:avLst/>
            </a:prstGeom>
            <a:noFill/>
            <a:ln>
              <a:noFill/>
            </a:ln>
          </p:spPr>
        </p:pic>
        <p:pic>
          <p:nvPicPr>
            <p:cNvPr id="340" name="Google Shape;340;p25"/>
            <p:cNvPicPr preferRelativeResize="0"/>
            <p:nvPr/>
          </p:nvPicPr>
          <p:blipFill rotWithShape="1">
            <a:blip r:embed="rId5">
              <a:alphaModFix/>
            </a:blip>
            <a:srcRect/>
            <a:stretch/>
          </p:blipFill>
          <p:spPr>
            <a:xfrm>
              <a:off x="7772400" y="2055667"/>
              <a:ext cx="4419600" cy="3225800"/>
            </a:xfrm>
            <a:prstGeom prst="rect">
              <a:avLst/>
            </a:prstGeom>
            <a:noFill/>
            <a:ln>
              <a:noFill/>
            </a:ln>
          </p:spPr>
        </p:pic>
      </p:grpSp>
      <p:sp>
        <p:nvSpPr>
          <p:cNvPr id="341" name="Google Shape;341;p25"/>
          <p:cNvSpPr txBox="1"/>
          <p:nvPr/>
        </p:nvSpPr>
        <p:spPr>
          <a:xfrm>
            <a:off x="548639" y="1661160"/>
            <a:ext cx="3765361" cy="310850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Oldest breast brachytherapy technique</a:t>
            </a:r>
            <a:endParaRPr dirty="0"/>
          </a:p>
          <a:p>
            <a:pPr marL="285750" marR="0" lvl="0" indent="-107950" algn="l" rtl="0">
              <a:spcBef>
                <a:spcPts val="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a:p>
            <a:pPr marL="285750" indent="-285750">
              <a:buClr>
                <a:schemeClr val="dk1"/>
              </a:buClr>
              <a:buSzPts val="2800"/>
              <a:buFont typeface="Arial"/>
              <a:buChar char="•"/>
            </a:pPr>
            <a:r>
              <a:rPr lang="en-US" sz="2800" dirty="0">
                <a:solidFill>
                  <a:schemeClr val="dk1"/>
                </a:solidFill>
                <a:latin typeface="Calibri"/>
                <a:ea typeface="Calibri"/>
                <a:cs typeface="Calibri"/>
                <a:sym typeface="Calibri"/>
              </a:rPr>
              <a:t>Used infrequently in contemporary practice</a:t>
            </a:r>
            <a:endParaRPr sz="2800" dirty="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6"/>
          <p:cNvSpPr txBox="1"/>
          <p:nvPr/>
        </p:nvSpPr>
        <p:spPr>
          <a:xfrm>
            <a:off x="0" y="-21164"/>
            <a:ext cx="12192001" cy="1371600"/>
          </a:xfrm>
          <a:prstGeom prst="rect">
            <a:avLst/>
          </a:prstGeom>
          <a:noFill/>
          <a:ln>
            <a:noFill/>
          </a:ln>
        </p:spPr>
        <p:txBody>
          <a:bodyPr spcFirstLastPara="1" wrap="square" lIns="91425" tIns="45700" rIns="91425" bIns="45700" anchor="ctr" anchorCtr="0">
            <a:noAutofit/>
          </a:bodyPr>
          <a:lstStyle/>
          <a:p>
            <a:pPr algn="ctr">
              <a:lnSpc>
                <a:spcPct val="90000"/>
              </a:lnSpc>
              <a:buClr>
                <a:schemeClr val="dk2"/>
              </a:buClr>
              <a:buSzPts val="4400"/>
            </a:pPr>
            <a:r>
              <a:rPr lang="en-US" sz="4400" b="1" dirty="0">
                <a:solidFill>
                  <a:schemeClr val="dk2"/>
                </a:solidFill>
                <a:latin typeface="Calibri"/>
                <a:ea typeface="Calibri"/>
                <a:cs typeface="Calibri"/>
                <a:sym typeface="Calibri"/>
              </a:rPr>
              <a:t>Intraoperative Radiation Therapy</a:t>
            </a:r>
            <a:endParaRPr dirty="0">
              <a:solidFill>
                <a:schemeClr val="dk2"/>
              </a:solidFill>
            </a:endParaRPr>
          </a:p>
        </p:txBody>
      </p:sp>
      <p:sp>
        <p:nvSpPr>
          <p:cNvPr id="348" name="Google Shape;348;p26"/>
          <p:cNvSpPr txBox="1"/>
          <p:nvPr/>
        </p:nvSpPr>
        <p:spPr>
          <a:xfrm>
            <a:off x="864215" y="1056276"/>
            <a:ext cx="5773837" cy="568352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222222"/>
              </a:buClr>
              <a:buSzPts val="2800"/>
              <a:buFont typeface="Arial"/>
              <a:buChar char="•"/>
            </a:pPr>
            <a:r>
              <a:rPr lang="en-US" sz="2600" b="0" i="0" dirty="0">
                <a:solidFill>
                  <a:srgbClr val="222222"/>
                </a:solidFill>
                <a:latin typeface="Calibri"/>
                <a:ea typeface="Calibri"/>
                <a:cs typeface="Calibri"/>
                <a:sym typeface="Calibri"/>
              </a:rPr>
              <a:t>Performed during surgery, immediately following lumpectomy and before incision is closed</a:t>
            </a:r>
            <a:endParaRPr lang="en-US" sz="2600" dirty="0"/>
          </a:p>
          <a:p>
            <a:pPr marL="285750" marR="0" lvl="0" indent="-107950" algn="l" rtl="0">
              <a:spcBef>
                <a:spcPts val="0"/>
              </a:spcBef>
              <a:spcAft>
                <a:spcPts val="0"/>
              </a:spcAft>
              <a:buClr>
                <a:schemeClr val="dk1"/>
              </a:buClr>
              <a:buSzPts val="2800"/>
              <a:buFont typeface="Arial"/>
              <a:buNone/>
            </a:pPr>
            <a:endParaRPr sz="2600" b="0" i="0" dirty="0">
              <a:solidFill>
                <a:srgbClr val="222222"/>
              </a:solidFill>
              <a:latin typeface="Calibri"/>
              <a:ea typeface="Calibri"/>
              <a:cs typeface="Calibri"/>
            </a:endParaRPr>
          </a:p>
          <a:p>
            <a:pPr marL="285750" indent="-285750">
              <a:buClr>
                <a:srgbClr val="222222"/>
              </a:buClr>
              <a:buSzPts val="2800"/>
              <a:buFont typeface="Arial"/>
              <a:buChar char="•"/>
            </a:pPr>
            <a:r>
              <a:rPr lang="en-US" sz="2600" dirty="0">
                <a:solidFill>
                  <a:srgbClr val="222222"/>
                </a:solidFill>
                <a:latin typeface="Calibri"/>
                <a:ea typeface="Calibri"/>
                <a:cs typeface="Calibri"/>
                <a:sym typeface="Calibri"/>
              </a:rPr>
              <a:t>Large dose of radiation focused directly on surgical site using electrons or low energy photons</a:t>
            </a:r>
            <a:endParaRPr sz="2600" dirty="0"/>
          </a:p>
          <a:p>
            <a:pPr marL="285750" marR="0" lvl="0" indent="-107950" algn="l" rtl="0">
              <a:spcBef>
                <a:spcPts val="0"/>
              </a:spcBef>
              <a:spcAft>
                <a:spcPts val="0"/>
              </a:spcAft>
              <a:buClr>
                <a:schemeClr val="dk1"/>
              </a:buClr>
              <a:buSzPts val="2800"/>
              <a:buFont typeface="Arial"/>
              <a:buNone/>
            </a:pPr>
            <a:endParaRPr sz="2600" dirty="0">
              <a:solidFill>
                <a:srgbClr val="222222"/>
              </a:solidFill>
              <a:latin typeface="Calibri"/>
              <a:ea typeface="Calibri"/>
              <a:cs typeface="Calibri"/>
            </a:endParaRPr>
          </a:p>
          <a:p>
            <a:pPr marL="285750" marR="0" lvl="0" indent="-285750" algn="l" rtl="0">
              <a:spcBef>
                <a:spcPts val="0"/>
              </a:spcBef>
              <a:spcAft>
                <a:spcPts val="0"/>
              </a:spcAft>
              <a:buClr>
                <a:srgbClr val="222222"/>
              </a:buClr>
              <a:buSzPts val="2800"/>
              <a:buFont typeface="Arial"/>
              <a:buChar char="•"/>
            </a:pPr>
            <a:r>
              <a:rPr lang="en-US" sz="2600" dirty="0">
                <a:solidFill>
                  <a:srgbClr val="222222"/>
                </a:solidFill>
                <a:latin typeface="Calibri"/>
                <a:ea typeface="Calibri"/>
                <a:cs typeface="Calibri"/>
                <a:sym typeface="Calibri"/>
              </a:rPr>
              <a:t>Intended to be the only RT required - Generally reserved for early-stage disease with low recurrence risk</a:t>
            </a:r>
            <a:endParaRPr sz="2600" dirty="0"/>
          </a:p>
          <a:p>
            <a:pPr marL="285750" marR="0" lvl="0" indent="-107950" algn="l" rtl="0">
              <a:spcBef>
                <a:spcPts val="0"/>
              </a:spcBef>
              <a:spcAft>
                <a:spcPts val="0"/>
              </a:spcAft>
              <a:buClr>
                <a:schemeClr val="dk1"/>
              </a:buClr>
              <a:buSzPts val="2800"/>
              <a:buFont typeface="Arial"/>
              <a:buNone/>
            </a:pPr>
            <a:endParaRPr sz="2600" b="0" i="0" dirty="0">
              <a:solidFill>
                <a:srgbClr val="222222"/>
              </a:solidFill>
              <a:latin typeface="Calibri"/>
              <a:ea typeface="Calibri"/>
              <a:cs typeface="Calibri"/>
            </a:endParaRPr>
          </a:p>
          <a:p>
            <a:pPr marL="285750" marR="0" lvl="0" indent="-285750" algn="l" rtl="0">
              <a:spcBef>
                <a:spcPts val="0"/>
              </a:spcBef>
              <a:spcAft>
                <a:spcPts val="0"/>
              </a:spcAft>
              <a:buClr>
                <a:srgbClr val="222222"/>
              </a:buClr>
              <a:buSzPts val="2800"/>
              <a:buFont typeface="Arial"/>
              <a:buChar char="•"/>
            </a:pPr>
            <a:r>
              <a:rPr lang="en-US" sz="2600" dirty="0">
                <a:solidFill>
                  <a:srgbClr val="222222"/>
                </a:solidFill>
                <a:latin typeface="Calibri"/>
                <a:ea typeface="Calibri"/>
                <a:cs typeface="Calibri"/>
                <a:sym typeface="Calibri"/>
              </a:rPr>
              <a:t>Requires special equipment – uncommon in most practices</a:t>
            </a:r>
            <a:endParaRPr sz="2600" dirty="0">
              <a:solidFill>
                <a:srgbClr val="222222"/>
              </a:solidFill>
              <a:latin typeface="Calibri"/>
              <a:ea typeface="Calibri"/>
              <a:cs typeface="Calibri"/>
            </a:endParaRPr>
          </a:p>
        </p:txBody>
      </p:sp>
      <p:sp>
        <p:nvSpPr>
          <p:cNvPr id="349" name="Google Shape;349;p26"/>
          <p:cNvSpPr txBox="1"/>
          <p:nvPr/>
        </p:nvSpPr>
        <p:spPr>
          <a:xfrm>
            <a:off x="9952221" y="6628414"/>
            <a:ext cx="55372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Calibri"/>
                <a:ea typeface="Calibri"/>
                <a:cs typeface="Calibri"/>
                <a:sym typeface="Calibri"/>
              </a:rPr>
              <a:t>Vaidya  </a:t>
            </a:r>
            <a:r>
              <a:rPr lang="en-US" sz="800" i="1">
                <a:solidFill>
                  <a:schemeClr val="dk1"/>
                </a:solidFill>
                <a:latin typeface="Calibri"/>
                <a:ea typeface="Calibri"/>
                <a:cs typeface="Calibri"/>
                <a:sym typeface="Calibri"/>
              </a:rPr>
              <a:t>et al</a:t>
            </a:r>
            <a:r>
              <a:rPr lang="en-US" sz="800">
                <a:solidFill>
                  <a:schemeClr val="dk1"/>
                </a:solidFill>
                <a:latin typeface="Calibri"/>
                <a:ea typeface="Calibri"/>
                <a:cs typeface="Calibri"/>
                <a:sym typeface="Calibri"/>
              </a:rPr>
              <a:t>.  Lancet. 2010; </a:t>
            </a:r>
            <a:r>
              <a:rPr lang="en-US" sz="800" b="0" i="1">
                <a:solidFill>
                  <a:srgbClr val="212121"/>
                </a:solidFill>
                <a:latin typeface="Arial"/>
                <a:ea typeface="Arial"/>
                <a:cs typeface="Arial"/>
                <a:sym typeface="Arial"/>
              </a:rPr>
              <a:t>376</a:t>
            </a:r>
            <a:r>
              <a:rPr lang="en-US" sz="800" b="0" i="0">
                <a:solidFill>
                  <a:srgbClr val="212121"/>
                </a:solidFill>
                <a:latin typeface="Arial"/>
                <a:ea typeface="Arial"/>
                <a:cs typeface="Arial"/>
                <a:sym typeface="Arial"/>
              </a:rPr>
              <a:t>(9735), 91–102.</a:t>
            </a:r>
            <a:r>
              <a:rPr lang="en-US" sz="800">
                <a:solidFill>
                  <a:schemeClr val="dk1"/>
                </a:solidFill>
                <a:latin typeface="Calibri"/>
                <a:ea typeface="Calibri"/>
                <a:cs typeface="Calibri"/>
                <a:sym typeface="Calibri"/>
              </a:rPr>
              <a:t>  </a:t>
            </a:r>
            <a:endParaRPr/>
          </a:p>
        </p:txBody>
      </p:sp>
      <p:grpSp>
        <p:nvGrpSpPr>
          <p:cNvPr id="350" name="Google Shape;350;p26"/>
          <p:cNvGrpSpPr/>
          <p:nvPr/>
        </p:nvGrpSpPr>
        <p:grpSpPr>
          <a:xfrm>
            <a:off x="7258522" y="1179844"/>
            <a:ext cx="3947219" cy="5342637"/>
            <a:chOff x="7918710" y="363343"/>
            <a:chExt cx="3669192" cy="5044016"/>
          </a:xfrm>
        </p:grpSpPr>
        <p:pic>
          <p:nvPicPr>
            <p:cNvPr id="351" name="Google Shape;351;p26" descr="Figure thumbnail gr1"/>
            <p:cNvPicPr preferRelativeResize="0"/>
            <p:nvPr/>
          </p:nvPicPr>
          <p:blipFill rotWithShape="1">
            <a:blip r:embed="rId3">
              <a:alphaModFix/>
            </a:blip>
            <a:srcRect l="55509"/>
            <a:stretch/>
          </p:blipFill>
          <p:spPr>
            <a:xfrm>
              <a:off x="7918710" y="2630060"/>
              <a:ext cx="3635325" cy="2777299"/>
            </a:xfrm>
            <a:prstGeom prst="rect">
              <a:avLst/>
            </a:prstGeom>
            <a:noFill/>
            <a:ln>
              <a:noFill/>
            </a:ln>
          </p:spPr>
        </p:pic>
        <p:pic>
          <p:nvPicPr>
            <p:cNvPr id="352" name="Google Shape;352;p26" descr="Figure thumbnail gr1"/>
            <p:cNvPicPr preferRelativeResize="0"/>
            <p:nvPr/>
          </p:nvPicPr>
          <p:blipFill rotWithShape="1">
            <a:blip r:embed="rId3">
              <a:alphaModFix/>
            </a:blip>
            <a:srcRect r="44306"/>
            <a:stretch/>
          </p:blipFill>
          <p:spPr>
            <a:xfrm>
              <a:off x="7952577" y="363343"/>
              <a:ext cx="3635325" cy="2218623"/>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7"/>
          <p:cNvSpPr txBox="1"/>
          <p:nvPr/>
        </p:nvSpPr>
        <p:spPr>
          <a:xfrm>
            <a:off x="0" y="0"/>
            <a:ext cx="12192000" cy="13716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2"/>
              </a:buClr>
              <a:buSzPts val="4400"/>
              <a:buFont typeface="Calibri"/>
              <a:buNone/>
            </a:pPr>
            <a:r>
              <a:rPr lang="en-US" sz="4400" b="1">
                <a:solidFill>
                  <a:schemeClr val="dk2"/>
                </a:solidFill>
                <a:latin typeface="Calibri"/>
                <a:ea typeface="Calibri"/>
                <a:cs typeface="Calibri"/>
                <a:sym typeface="Calibri"/>
              </a:rPr>
              <a:t>Radiation Dosing for Breast Cancer</a:t>
            </a:r>
            <a:endParaRPr sz="4400" b="1">
              <a:solidFill>
                <a:schemeClr val="dk2"/>
              </a:solidFill>
              <a:latin typeface="Calibri"/>
              <a:ea typeface="Calibri"/>
              <a:cs typeface="Calibri"/>
              <a:sym typeface="Calibri"/>
            </a:endParaRPr>
          </a:p>
        </p:txBody>
      </p:sp>
      <p:sp>
        <p:nvSpPr>
          <p:cNvPr id="358" name="Google Shape;358;p27"/>
          <p:cNvSpPr txBox="1"/>
          <p:nvPr/>
        </p:nvSpPr>
        <p:spPr>
          <a:xfrm>
            <a:off x="629265" y="1570375"/>
            <a:ext cx="11243035" cy="1768200"/>
          </a:xfrm>
          <a:prstGeom prst="rect">
            <a:avLst/>
          </a:prstGeom>
          <a:noFill/>
          <a:ln>
            <a:noFill/>
          </a:ln>
        </p:spPr>
        <p:txBody>
          <a:bodyPr spcFirstLastPara="1" wrap="square" lIns="91425" tIns="45700" rIns="91425" bIns="45700" anchor="t" anchorCtr="0">
            <a:normAutofit fontScale="92500" lnSpcReduction="20000"/>
          </a:bodyPr>
          <a:lstStyle/>
          <a:p>
            <a:pPr marL="228600" marR="0" lvl="0" indent="-262890" algn="l" rtl="0">
              <a:lnSpc>
                <a:spcPct val="90000"/>
              </a:lnSpc>
              <a:spcBef>
                <a:spcPts val="0"/>
              </a:spcBef>
              <a:spcAft>
                <a:spcPts val="0"/>
              </a:spcAft>
              <a:buClr>
                <a:schemeClr val="dk1"/>
              </a:buClr>
              <a:buSzPct val="100000"/>
              <a:buFont typeface="Arial"/>
              <a:buChar char="•"/>
            </a:pPr>
            <a:r>
              <a:rPr lang="en-US" sz="3600" b="1" dirty="0">
                <a:solidFill>
                  <a:schemeClr val="dk1"/>
                </a:solidFill>
                <a:latin typeface="Calibri"/>
                <a:ea typeface="Calibri"/>
                <a:cs typeface="Calibri"/>
                <a:sym typeface="Calibri"/>
              </a:rPr>
              <a:t>Gray (Gy) </a:t>
            </a:r>
            <a:r>
              <a:rPr lang="en-US" sz="3600" dirty="0">
                <a:solidFill>
                  <a:schemeClr val="dk1"/>
                </a:solidFill>
                <a:latin typeface="Calibri"/>
                <a:ea typeface="Calibri"/>
                <a:cs typeface="Calibri"/>
                <a:sym typeface="Calibri"/>
              </a:rPr>
              <a:t>is the unit of RT dose </a:t>
            </a:r>
            <a:endParaRPr dirty="0"/>
          </a:p>
          <a:p>
            <a:pPr marL="685800" marR="0" lvl="1" indent="-258159" algn="l" rtl="0">
              <a:lnSpc>
                <a:spcPct val="90000"/>
              </a:lnSpc>
              <a:spcBef>
                <a:spcPts val="1000"/>
              </a:spcBef>
              <a:spcAft>
                <a:spcPts val="0"/>
              </a:spcAft>
              <a:buClr>
                <a:schemeClr val="dk1"/>
              </a:buClr>
              <a:buSzPct val="100000"/>
              <a:buFont typeface="Arial"/>
              <a:buChar char="•"/>
            </a:pPr>
            <a:r>
              <a:rPr lang="en-US" sz="3100" dirty="0">
                <a:solidFill>
                  <a:schemeClr val="dk1"/>
                </a:solidFill>
                <a:latin typeface="Calibri"/>
                <a:ea typeface="Calibri"/>
                <a:cs typeface="Calibri"/>
                <a:sym typeface="Calibri"/>
              </a:rPr>
              <a:t>T</a:t>
            </a:r>
            <a:r>
              <a:rPr lang="en-US" sz="3100" b="0" i="0" u="none" strike="noStrike" cap="none" dirty="0">
                <a:solidFill>
                  <a:schemeClr val="dk1"/>
                </a:solidFill>
                <a:latin typeface="Calibri"/>
                <a:ea typeface="Calibri"/>
                <a:cs typeface="Calibri"/>
                <a:sym typeface="Calibri"/>
              </a:rPr>
              <a:t>he absorption of 1 joule of radiation energy by 1 kilogram of matter</a:t>
            </a:r>
            <a:endParaRPr dirty="0"/>
          </a:p>
          <a:p>
            <a:pPr marL="685800" marR="0" lvl="1" indent="-258159" algn="l" rtl="0">
              <a:lnSpc>
                <a:spcPct val="90000"/>
              </a:lnSpc>
              <a:spcBef>
                <a:spcPts val="1000"/>
              </a:spcBef>
              <a:spcAft>
                <a:spcPts val="0"/>
              </a:spcAft>
              <a:buClr>
                <a:schemeClr val="dk1"/>
              </a:buClr>
              <a:buSzPct val="100000"/>
              <a:buFont typeface="Arial"/>
              <a:buChar char="•"/>
            </a:pPr>
            <a:r>
              <a:rPr lang="en-US" sz="3100" b="0" i="0" u="none" strike="noStrike" cap="none" dirty="0">
                <a:solidFill>
                  <a:schemeClr val="dk1"/>
                </a:solidFill>
                <a:latin typeface="Calibri"/>
                <a:ea typeface="Calibri"/>
                <a:cs typeface="Calibri"/>
                <a:sym typeface="Calibri"/>
              </a:rPr>
              <a:t>1 Gy = 100 </a:t>
            </a:r>
            <a:r>
              <a:rPr lang="en-US" sz="3100" b="0" i="0" u="none" strike="noStrike" cap="none" dirty="0" err="1">
                <a:solidFill>
                  <a:schemeClr val="dk1"/>
                </a:solidFill>
                <a:latin typeface="Calibri"/>
                <a:ea typeface="Calibri"/>
                <a:cs typeface="Calibri"/>
                <a:sym typeface="Calibri"/>
              </a:rPr>
              <a:t>centiGray</a:t>
            </a:r>
            <a:r>
              <a:rPr lang="en-US" sz="3100" b="0" i="0" u="none" strike="noStrike" cap="none" dirty="0">
                <a:solidFill>
                  <a:schemeClr val="dk1"/>
                </a:solidFill>
                <a:latin typeface="Calibri"/>
                <a:ea typeface="Calibri"/>
                <a:cs typeface="Calibri"/>
                <a:sym typeface="Calibri"/>
              </a:rPr>
              <a:t> (</a:t>
            </a:r>
            <a:r>
              <a:rPr lang="en-US" sz="3100" b="0" i="0" u="none" strike="noStrike" cap="none" dirty="0" err="1">
                <a:solidFill>
                  <a:schemeClr val="dk1"/>
                </a:solidFill>
                <a:latin typeface="Calibri"/>
                <a:ea typeface="Calibri"/>
                <a:cs typeface="Calibri"/>
                <a:sym typeface="Calibri"/>
              </a:rPr>
              <a:t>cGy</a:t>
            </a:r>
            <a:r>
              <a:rPr lang="en-US" sz="3100" b="0" i="0" u="none" strike="noStrike" cap="none" dirty="0">
                <a:solidFill>
                  <a:schemeClr val="dk1"/>
                </a:solidFill>
                <a:latin typeface="Calibri"/>
                <a:ea typeface="Calibri"/>
                <a:cs typeface="Calibri"/>
                <a:sym typeface="Calibri"/>
              </a:rPr>
              <a:t>)</a:t>
            </a:r>
            <a:endParaRPr dirty="0"/>
          </a:p>
          <a:p>
            <a:pPr marL="685800" marR="0" lvl="1" indent="-258159" algn="l" rtl="0">
              <a:lnSpc>
                <a:spcPct val="90000"/>
              </a:lnSpc>
              <a:spcBef>
                <a:spcPts val="1000"/>
              </a:spcBef>
              <a:spcAft>
                <a:spcPts val="0"/>
              </a:spcAft>
              <a:buClr>
                <a:schemeClr val="dk1"/>
              </a:buClr>
              <a:buSzPct val="100000"/>
              <a:buFont typeface="Arial"/>
              <a:buChar char="•"/>
            </a:pPr>
            <a:r>
              <a:rPr lang="en-US" sz="3100" b="0" i="0" u="none" strike="noStrike" cap="none" dirty="0">
                <a:solidFill>
                  <a:schemeClr val="dk1"/>
                </a:solidFill>
                <a:latin typeface="Calibri"/>
                <a:ea typeface="Calibri"/>
                <a:cs typeface="Calibri"/>
                <a:sym typeface="Calibri"/>
              </a:rPr>
              <a:t>The dose from 1 </a:t>
            </a:r>
            <a:r>
              <a:rPr lang="en-US" sz="3100" b="0" i="0" u="none" strike="noStrike" cap="none" dirty="0" err="1">
                <a:solidFill>
                  <a:schemeClr val="dk1"/>
                </a:solidFill>
                <a:latin typeface="Calibri"/>
                <a:ea typeface="Calibri"/>
                <a:cs typeface="Calibri"/>
                <a:sym typeface="Calibri"/>
              </a:rPr>
              <a:t>cGy</a:t>
            </a:r>
            <a:r>
              <a:rPr lang="en-US" sz="3100" b="0" i="0" u="none" strike="noStrike" cap="none" dirty="0">
                <a:solidFill>
                  <a:schemeClr val="dk1"/>
                </a:solidFill>
                <a:latin typeface="Calibri"/>
                <a:ea typeface="Calibri"/>
                <a:cs typeface="Calibri"/>
                <a:sym typeface="Calibri"/>
              </a:rPr>
              <a:t> roughly equals 1 CT scan</a:t>
            </a:r>
            <a:endParaRPr sz="2800" dirty="0">
              <a:solidFill>
                <a:schemeClr val="dk1"/>
              </a:solidFill>
              <a:latin typeface="Calibri"/>
              <a:ea typeface="Calibri"/>
              <a:cs typeface="Calibri"/>
              <a:sym typeface="Calibri"/>
            </a:endParaRPr>
          </a:p>
        </p:txBody>
      </p:sp>
      <p:graphicFrame>
        <p:nvGraphicFramePr>
          <p:cNvPr id="359" name="Google Shape;359;p27"/>
          <p:cNvGraphicFramePr/>
          <p:nvPr>
            <p:extLst>
              <p:ext uri="{D42A27DB-BD31-4B8C-83A1-F6EECF244321}">
                <p14:modId xmlns:p14="http://schemas.microsoft.com/office/powerpoint/2010/main" val="3545540773"/>
              </p:ext>
            </p:extLst>
          </p:nvPr>
        </p:nvGraphicFramePr>
        <p:xfrm>
          <a:off x="329513" y="3985053"/>
          <a:ext cx="11555799" cy="2011700"/>
        </p:xfrm>
        <a:graphic>
          <a:graphicData uri="http://schemas.openxmlformats.org/drawingml/2006/table">
            <a:tbl>
              <a:tblPr firstRow="1" bandRow="1">
                <a:noFill/>
                <a:tableStyleId>{B9661F7C-E02C-4EC0-AF91-5062076BC8B4}</a:tableStyleId>
              </a:tblPr>
              <a:tblGrid>
                <a:gridCol w="4043631">
                  <a:extLst>
                    <a:ext uri="{9D8B030D-6E8A-4147-A177-3AD203B41FA5}">
                      <a16:colId xmlns:a16="http://schemas.microsoft.com/office/drawing/2014/main" val="20000"/>
                    </a:ext>
                  </a:extLst>
                </a:gridCol>
                <a:gridCol w="3899857">
                  <a:extLst>
                    <a:ext uri="{9D8B030D-6E8A-4147-A177-3AD203B41FA5}">
                      <a16:colId xmlns:a16="http://schemas.microsoft.com/office/drawing/2014/main" val="20001"/>
                    </a:ext>
                  </a:extLst>
                </a:gridCol>
                <a:gridCol w="3612311">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US" sz="2400" u="none" strike="noStrike" cap="none" dirty="0"/>
                        <a:t>Adjuvant RT, </a:t>
                      </a:r>
                      <a:endParaRPr dirty="0"/>
                    </a:p>
                    <a:p>
                      <a:pPr marL="0" marR="0" lvl="0" indent="0" algn="ctr" rtl="0">
                        <a:spcBef>
                          <a:spcPts val="0"/>
                        </a:spcBef>
                        <a:spcAft>
                          <a:spcPts val="0"/>
                        </a:spcAft>
                        <a:buNone/>
                      </a:pPr>
                      <a:r>
                        <a:rPr lang="en-US" sz="2400" u="none" strike="noStrike" cap="none" dirty="0"/>
                        <a:t>Breast Conservation</a:t>
                      </a:r>
                      <a:endParaRPr sz="2400" u="none" strike="noStrike" cap="none" dirty="0"/>
                    </a:p>
                  </a:txBody>
                  <a:tcPr marL="91450" marR="91450" marT="45725" marB="45725"/>
                </a:tc>
                <a:tc>
                  <a:txBody>
                    <a:bodyPr/>
                    <a:lstStyle/>
                    <a:p>
                      <a:pPr marL="0" marR="0" lvl="0" indent="0" algn="ctr" rtl="0">
                        <a:spcBef>
                          <a:spcPts val="0"/>
                        </a:spcBef>
                        <a:spcAft>
                          <a:spcPts val="0"/>
                        </a:spcAft>
                        <a:buNone/>
                      </a:pPr>
                      <a:r>
                        <a:rPr lang="en-US" sz="2400" u="none" strike="noStrike" cap="none" dirty="0"/>
                        <a:t>Adjuvant RT, </a:t>
                      </a:r>
                      <a:endParaRPr dirty="0"/>
                    </a:p>
                    <a:p>
                      <a:pPr marL="0" marR="0" lvl="0" indent="0" algn="ctr" rtl="0">
                        <a:spcBef>
                          <a:spcPts val="0"/>
                        </a:spcBef>
                        <a:spcAft>
                          <a:spcPts val="0"/>
                        </a:spcAft>
                        <a:buNone/>
                      </a:pPr>
                      <a:r>
                        <a:rPr lang="en-US" sz="2400" u="none" strike="noStrike" cap="none" dirty="0"/>
                        <a:t>Post-Mastectomy</a:t>
                      </a:r>
                      <a:endParaRPr sz="2400" u="none" strike="noStrike" cap="none" dirty="0"/>
                    </a:p>
                  </a:txBody>
                  <a:tcPr marL="91450" marR="91450" marT="45725" marB="45725"/>
                </a:tc>
                <a:tc>
                  <a:txBody>
                    <a:bodyPr/>
                    <a:lstStyle/>
                    <a:p>
                      <a:pPr marL="0" marR="0" lvl="0" indent="0" algn="ctr" rtl="0">
                        <a:spcBef>
                          <a:spcPts val="0"/>
                        </a:spcBef>
                        <a:spcAft>
                          <a:spcPts val="0"/>
                        </a:spcAft>
                        <a:buNone/>
                      </a:pPr>
                      <a:r>
                        <a:rPr lang="en-US" sz="2400" u="none" strike="noStrike" cap="none" dirty="0"/>
                        <a:t>Palliative RT</a:t>
                      </a:r>
                      <a:endParaRPr sz="2400" u="none" strike="noStrike" cap="none" dirty="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2400" i="0" u="none" strike="noStrike" cap="none" dirty="0"/>
                        <a:t>45-50.4 Gy in 25-28 fractions</a:t>
                      </a:r>
                      <a:endParaRPr i="0" dirty="0"/>
                    </a:p>
                    <a:p>
                      <a:pPr marL="0" marR="0" lvl="0" indent="0" algn="l" rtl="0">
                        <a:spcBef>
                          <a:spcPts val="0"/>
                        </a:spcBef>
                        <a:spcAft>
                          <a:spcPts val="0"/>
                        </a:spcAft>
                        <a:buNone/>
                      </a:pPr>
                      <a:r>
                        <a:rPr lang="en-US" sz="2400" dirty="0"/>
                        <a:t>40-42.5 Gy in 15-16 fractions</a:t>
                      </a:r>
                      <a:endParaRPr dirty="0"/>
                    </a:p>
                    <a:p>
                      <a:pPr marL="0" marR="0" lvl="0" indent="0" algn="l" rtl="0">
                        <a:spcBef>
                          <a:spcPts val="0"/>
                        </a:spcBef>
                        <a:spcAft>
                          <a:spcPts val="0"/>
                        </a:spcAft>
                        <a:buNone/>
                      </a:pPr>
                      <a:r>
                        <a:rPr lang="en-US" sz="2400" dirty="0"/>
                        <a:t>26-30 Gy in 5 fractions</a:t>
                      </a:r>
                      <a:endParaRPr sz="2400" dirty="0"/>
                    </a:p>
                  </a:txBody>
                  <a:tcPr marL="91450" marR="91450" marT="45725" marB="45725"/>
                </a:tc>
                <a:tc>
                  <a:txBody>
                    <a:bodyPr/>
                    <a:lstStyle/>
                    <a:p>
                      <a:pPr marL="0" marR="0" lvl="0" indent="0" algn="l" rtl="0">
                        <a:spcBef>
                          <a:spcPts val="0"/>
                        </a:spcBef>
                        <a:spcAft>
                          <a:spcPts val="0"/>
                        </a:spcAft>
                        <a:buNone/>
                      </a:pPr>
                      <a:r>
                        <a:rPr lang="en-US" sz="2400" dirty="0"/>
                        <a:t>45-50.4 Gy in 25-28 fractions</a:t>
                      </a:r>
                      <a:endParaRPr dirty="0"/>
                    </a:p>
                    <a:p>
                      <a:pPr marL="0" marR="0" lvl="0" indent="0" algn="l" rtl="0">
                        <a:spcBef>
                          <a:spcPts val="0"/>
                        </a:spcBef>
                        <a:spcAft>
                          <a:spcPts val="0"/>
                        </a:spcAft>
                        <a:buNone/>
                      </a:pPr>
                      <a:r>
                        <a:rPr lang="en-US" sz="2400" dirty="0"/>
                        <a:t>40-42.5 Gy in 15-16 fractions</a:t>
                      </a:r>
                      <a:endParaRPr dirty="0"/>
                    </a:p>
                  </a:txBody>
                  <a:tcPr marL="91450" marR="91450" marT="45725" marB="45725"/>
                </a:tc>
                <a:tc>
                  <a:txBody>
                    <a:bodyPr/>
                    <a:lstStyle/>
                    <a:p>
                      <a:pPr marL="0" marR="0" lvl="0" indent="0" algn="l" rtl="0">
                        <a:spcBef>
                          <a:spcPts val="0"/>
                        </a:spcBef>
                        <a:spcAft>
                          <a:spcPts val="0"/>
                        </a:spcAft>
                        <a:buNone/>
                      </a:pPr>
                      <a:r>
                        <a:rPr lang="en-US" sz="2400" dirty="0"/>
                        <a:t>8 Gy in 1 fraction</a:t>
                      </a:r>
                      <a:endParaRPr dirty="0"/>
                    </a:p>
                    <a:p>
                      <a:pPr marL="0" marR="0" lvl="0" indent="0" algn="l" rtl="0">
                        <a:spcBef>
                          <a:spcPts val="0"/>
                        </a:spcBef>
                        <a:spcAft>
                          <a:spcPts val="0"/>
                        </a:spcAft>
                        <a:buNone/>
                      </a:pPr>
                      <a:r>
                        <a:rPr lang="en-US" sz="2400" dirty="0"/>
                        <a:t>20-30 Gy in 5-10 fractions</a:t>
                      </a:r>
                      <a:endParaRPr dirty="0"/>
                    </a:p>
                    <a:p>
                      <a:pPr marL="0" marR="0" lvl="0" indent="0" algn="l" rtl="0">
                        <a:spcBef>
                          <a:spcPts val="0"/>
                        </a:spcBef>
                        <a:spcAft>
                          <a:spcPts val="0"/>
                        </a:spcAft>
                        <a:buNone/>
                      </a:pPr>
                      <a:r>
                        <a:rPr lang="en-US" sz="2400" dirty="0"/>
                        <a:t>15-30 Gy in 1-5 fractions</a:t>
                      </a:r>
                      <a:endParaRPr sz="2400" dirty="0"/>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8"/>
          <p:cNvSpPr txBox="1">
            <a:spLocks noGrp="1"/>
          </p:cNvSpPr>
          <p:nvPr>
            <p:ph type="ctrTitle"/>
          </p:nvPr>
        </p:nvSpPr>
        <p:spPr>
          <a:xfrm>
            <a:off x="0" y="1716723"/>
            <a:ext cx="12192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2"/>
              </a:buClr>
              <a:buSzPts val="6000"/>
              <a:buFont typeface="Calibri"/>
              <a:buNone/>
            </a:pPr>
            <a:r>
              <a:rPr lang="en-US" b="1" dirty="0">
                <a:solidFill>
                  <a:schemeClr val="dk2"/>
                </a:solidFill>
                <a:latin typeface="Calibri"/>
                <a:ea typeface="Calibri"/>
                <a:cs typeface="Calibri"/>
                <a:sym typeface="Calibri"/>
              </a:rPr>
              <a:t>Integration of Radiation with Surgery and Systemic Therapy</a:t>
            </a:r>
            <a:endParaRPr b="1" dirty="0">
              <a:solidFill>
                <a:schemeClr val="dk2"/>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29"/>
          <p:cNvPicPr preferRelativeResize="0"/>
          <p:nvPr/>
        </p:nvPicPr>
        <p:blipFill rotWithShape="1">
          <a:blip r:embed="rId3">
            <a:alphaModFix/>
          </a:blip>
          <a:srcRect/>
          <a:stretch/>
        </p:blipFill>
        <p:spPr>
          <a:xfrm>
            <a:off x="0" y="856576"/>
            <a:ext cx="6917688" cy="3458844"/>
          </a:xfrm>
          <a:prstGeom prst="rect">
            <a:avLst/>
          </a:prstGeom>
          <a:noFill/>
          <a:ln>
            <a:noFill/>
          </a:ln>
        </p:spPr>
      </p:pic>
      <p:sp>
        <p:nvSpPr>
          <p:cNvPr id="371" name="Google Shape;371;p29"/>
          <p:cNvSpPr txBox="1">
            <a:spLocks noGrp="1"/>
          </p:cNvSpPr>
          <p:nvPr>
            <p:ph type="body" idx="4294967295"/>
          </p:nvPr>
        </p:nvSpPr>
        <p:spPr>
          <a:xfrm>
            <a:off x="1" y="147638"/>
            <a:ext cx="12192000" cy="1066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400"/>
              <a:buNone/>
            </a:pPr>
            <a:r>
              <a:rPr lang="en-US" sz="4400" b="1">
                <a:solidFill>
                  <a:schemeClr val="dk2"/>
                </a:solidFill>
              </a:rPr>
              <a:t>The Three Pillars of Oncologic Treatment</a:t>
            </a:r>
            <a:endParaRPr/>
          </a:p>
        </p:txBody>
      </p:sp>
      <p:pic>
        <p:nvPicPr>
          <p:cNvPr id="372" name="Google Shape;372;p29" descr="A picture containing person, indoor, young, table&#10;&#10;Description automatically generated"/>
          <p:cNvPicPr preferRelativeResize="0"/>
          <p:nvPr/>
        </p:nvPicPr>
        <p:blipFill rotWithShape="1">
          <a:blip r:embed="rId4">
            <a:alphaModFix/>
          </a:blip>
          <a:srcRect/>
          <a:stretch/>
        </p:blipFill>
        <p:spPr>
          <a:xfrm>
            <a:off x="6917688" y="850534"/>
            <a:ext cx="5274312" cy="6007466"/>
          </a:xfrm>
          <a:prstGeom prst="rect">
            <a:avLst/>
          </a:prstGeom>
          <a:noFill/>
          <a:ln>
            <a:noFill/>
          </a:ln>
        </p:spPr>
      </p:pic>
      <p:pic>
        <p:nvPicPr>
          <p:cNvPr id="373" name="Google Shape;373;p29" descr="https://www.geek.com/wp-content/uploads/2018/10/Game-of-Thrones-Conquest-Adult-Dragon-Talent-625x352.jpg"/>
          <p:cNvPicPr preferRelativeResize="0"/>
          <p:nvPr/>
        </p:nvPicPr>
        <p:blipFill rotWithShape="1">
          <a:blip r:embed="rId5">
            <a:alphaModFix/>
          </a:blip>
          <a:srcRect/>
          <a:stretch/>
        </p:blipFill>
        <p:spPr>
          <a:xfrm>
            <a:off x="2033862" y="3337949"/>
            <a:ext cx="6230328" cy="3508920"/>
          </a:xfrm>
          <a:prstGeom prst="rect">
            <a:avLst/>
          </a:prstGeom>
          <a:noFill/>
          <a:ln>
            <a:noFill/>
          </a:ln>
        </p:spPr>
      </p:pic>
      <p:sp>
        <p:nvSpPr>
          <p:cNvPr id="374" name="Google Shape;374;p29"/>
          <p:cNvSpPr/>
          <p:nvPr/>
        </p:nvSpPr>
        <p:spPr>
          <a:xfrm>
            <a:off x="280272" y="905972"/>
            <a:ext cx="2706887"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FFFFFF"/>
                </a:solidFill>
                <a:latin typeface="Calibri"/>
                <a:ea typeface="Calibri"/>
                <a:cs typeface="Calibri"/>
                <a:sym typeface="Calibri"/>
              </a:rPr>
              <a:t>Surgery</a:t>
            </a:r>
            <a:endParaRPr/>
          </a:p>
        </p:txBody>
      </p:sp>
      <p:sp>
        <p:nvSpPr>
          <p:cNvPr id="375" name="Google Shape;375;p29"/>
          <p:cNvSpPr/>
          <p:nvPr/>
        </p:nvSpPr>
        <p:spPr>
          <a:xfrm>
            <a:off x="6719296" y="823810"/>
            <a:ext cx="247557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FFFFFF"/>
                </a:solidFill>
                <a:latin typeface="Calibri"/>
                <a:ea typeface="Calibri"/>
                <a:cs typeface="Calibri"/>
                <a:sym typeface="Calibri"/>
              </a:rPr>
              <a:t>Chemo</a:t>
            </a:r>
            <a:endParaRPr/>
          </a:p>
        </p:txBody>
      </p:sp>
      <p:sp>
        <p:nvSpPr>
          <p:cNvPr id="376" name="Google Shape;376;p29"/>
          <p:cNvSpPr/>
          <p:nvPr/>
        </p:nvSpPr>
        <p:spPr>
          <a:xfrm>
            <a:off x="3386667" y="5906229"/>
            <a:ext cx="3332629" cy="951771"/>
          </a:xfrm>
          <a:prstGeom prst="rect">
            <a:avLst/>
          </a:prstGeom>
          <a:gradFill>
            <a:gsLst>
              <a:gs pos="0">
                <a:srgbClr val="B3C6E7"/>
              </a:gs>
              <a:gs pos="1000">
                <a:srgbClr val="B3C6E7"/>
              </a:gs>
              <a:gs pos="21000">
                <a:srgbClr val="FFFF00"/>
              </a:gs>
              <a:gs pos="39000">
                <a:srgbClr val="FFFF00"/>
              </a:gs>
              <a:gs pos="66000">
                <a:schemeClr val="accent2"/>
              </a:gs>
              <a:gs pos="95992">
                <a:srgbClr val="FF0000"/>
              </a:gs>
              <a:gs pos="100000">
                <a:srgbClr val="FF0000"/>
              </a:gs>
            </a:gsLst>
            <a:path path="circle">
              <a:fillToRect l="50000" t="50000" r="50000" b="50000"/>
            </a:path>
            <a:tileRect/>
          </a:gra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FF0000"/>
                </a:solidFill>
                <a:latin typeface="Calibri"/>
                <a:ea typeface="Calibri"/>
                <a:cs typeface="Calibri"/>
                <a:sym typeface="Calibri"/>
              </a:rPr>
              <a:t>Radiation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3"/>
          <p:cNvSpPr txBox="1">
            <a:spLocks noGrp="1"/>
          </p:cNvSpPr>
          <p:nvPr>
            <p:ph type="title" idx="4294967295"/>
          </p:nvPr>
        </p:nvSpPr>
        <p:spPr>
          <a:xfrm>
            <a:off x="0" y="25399"/>
            <a:ext cx="12192000" cy="1371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4400"/>
              <a:buFont typeface="Calibri"/>
              <a:buNone/>
            </a:pPr>
            <a:r>
              <a:rPr lang="en-US" b="1">
                <a:solidFill>
                  <a:schemeClr val="dk2"/>
                </a:solidFill>
                <a:latin typeface="Calibri"/>
                <a:ea typeface="Calibri"/>
                <a:cs typeface="Calibri"/>
                <a:sym typeface="Calibri"/>
              </a:rPr>
              <a:t>Learning Objectives</a:t>
            </a:r>
            <a:endParaRPr/>
          </a:p>
        </p:txBody>
      </p:sp>
      <p:sp>
        <p:nvSpPr>
          <p:cNvPr id="125" name="Google Shape;125;p3"/>
          <p:cNvSpPr txBox="1">
            <a:spLocks noGrp="1"/>
          </p:cNvSpPr>
          <p:nvPr>
            <p:ph type="body" idx="4294967295"/>
          </p:nvPr>
        </p:nvSpPr>
        <p:spPr>
          <a:xfrm>
            <a:off x="0" y="371475"/>
            <a:ext cx="5335588" cy="803275"/>
          </a:xfrm>
          <a:prstGeom prst="rect">
            <a:avLst/>
          </a:prstGeom>
          <a:noFill/>
          <a:ln>
            <a:noFill/>
          </a:ln>
        </p:spPr>
        <p:txBody>
          <a:bodyPr spcFirstLastPara="1" wrap="square" lIns="91425" tIns="45700" rIns="91425" bIns="45700" anchor="t" anchorCtr="0">
            <a:normAutofit fontScale="85000" lnSpcReduction="20000"/>
          </a:bodyPr>
          <a:lstStyle/>
          <a:p>
            <a:pPr marL="228600" lvl="0" indent="-77470" algn="l" rtl="0">
              <a:lnSpc>
                <a:spcPct val="90000"/>
              </a:lnSpc>
              <a:spcBef>
                <a:spcPts val="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r>
              <a:rPr lang="en-US"/>
              <a:t> </a:t>
            </a:r>
            <a:endParaRPr/>
          </a:p>
          <a:p>
            <a:pPr marL="0" lvl="0" indent="0" algn="l" rtl="0">
              <a:lnSpc>
                <a:spcPct val="90000"/>
              </a:lnSpc>
              <a:spcBef>
                <a:spcPts val="1000"/>
              </a:spcBef>
              <a:spcAft>
                <a:spcPts val="0"/>
              </a:spcAft>
              <a:buClr>
                <a:schemeClr val="dk1"/>
              </a:buClr>
              <a:buSzPct val="100000"/>
              <a:buNone/>
            </a:pPr>
            <a:endParaRPr/>
          </a:p>
        </p:txBody>
      </p:sp>
      <p:sp>
        <p:nvSpPr>
          <p:cNvPr id="126" name="Google Shape;126;p3"/>
          <p:cNvSpPr txBox="1"/>
          <p:nvPr/>
        </p:nvSpPr>
        <p:spPr>
          <a:xfrm>
            <a:off x="988127" y="1396999"/>
            <a:ext cx="6199751" cy="5131123"/>
          </a:xfrm>
          <a:prstGeom prst="rect">
            <a:avLst/>
          </a:prstGeom>
          <a:noFill/>
          <a:ln>
            <a:noFill/>
          </a:ln>
        </p:spPr>
        <p:txBody>
          <a:bodyPr spcFirstLastPara="1" wrap="square" lIns="91425" tIns="45700" rIns="91425" bIns="45700" anchor="t" anchorCtr="0">
            <a:normAutofit/>
          </a:bodyPr>
          <a:lstStyle/>
          <a:p>
            <a:pPr marL="448945" indent="-448945">
              <a:lnSpc>
                <a:spcPct val="90000"/>
              </a:lnSpc>
              <a:buClr>
                <a:schemeClr val="dk1"/>
              </a:buClr>
              <a:buSzPts val="2800"/>
              <a:buFont typeface="Calibri"/>
              <a:buAutoNum type="arabicPeriod"/>
            </a:pPr>
            <a:r>
              <a:rPr lang="en-US" sz="2800" b="0" i="0" u="none" strike="noStrike" cap="none" dirty="0">
                <a:solidFill>
                  <a:schemeClr val="dk1"/>
                </a:solidFill>
                <a:latin typeface="Calibri"/>
                <a:ea typeface="Calibri"/>
                <a:cs typeface="Calibri"/>
                <a:sym typeface="Calibri"/>
              </a:rPr>
              <a:t>Understand basic principles of radiation therapy for breast </a:t>
            </a:r>
            <a:r>
              <a:rPr lang="en-US" sz="2800" dirty="0">
                <a:solidFill>
                  <a:schemeClr val="dk1"/>
                </a:solidFill>
                <a:latin typeface="Calibri"/>
                <a:ea typeface="Calibri"/>
                <a:cs typeface="Calibri"/>
                <a:sym typeface="Calibri"/>
              </a:rPr>
              <a:t>cancer</a:t>
            </a:r>
            <a:endParaRPr lang="en-US" dirty="0">
              <a:solidFill>
                <a:schemeClr val="dk1"/>
              </a:solidFill>
              <a:ea typeface="Calibri"/>
              <a:sym typeface="Calibri"/>
            </a:endParaRPr>
          </a:p>
          <a:p>
            <a:pPr marL="448945" indent="-448945">
              <a:lnSpc>
                <a:spcPct val="90000"/>
              </a:lnSpc>
              <a:buClr>
                <a:schemeClr val="dk1"/>
              </a:buClr>
              <a:buSzPts val="2800"/>
              <a:buAutoNum type="arabicPeriod"/>
            </a:pPr>
            <a:endParaRPr lang="en-US" sz="2800" dirty="0">
              <a:solidFill>
                <a:schemeClr val="dk1"/>
              </a:solidFill>
              <a:latin typeface="Calibri"/>
              <a:ea typeface="Calibri"/>
              <a:cs typeface="Calibri"/>
              <a:sym typeface="Calibri"/>
            </a:endParaRPr>
          </a:p>
          <a:p>
            <a:pPr marL="448945" indent="-448945">
              <a:lnSpc>
                <a:spcPct val="90000"/>
              </a:lnSpc>
              <a:buClr>
                <a:schemeClr val="dk1"/>
              </a:buClr>
              <a:buSzPts val="2800"/>
              <a:buAutoNum type="arabicPeriod"/>
            </a:pPr>
            <a:r>
              <a:rPr lang="en-US" sz="2800" dirty="0">
                <a:solidFill>
                  <a:schemeClr val="dk1"/>
                </a:solidFill>
                <a:latin typeface="Calibri"/>
                <a:ea typeface="Calibri"/>
                <a:cs typeface="Calibri"/>
                <a:sym typeface="Calibri"/>
              </a:rPr>
              <a:t>Review</a:t>
            </a:r>
            <a:r>
              <a:rPr lang="en-US" sz="2800" b="0" i="0" u="none" strike="noStrike" cap="none" dirty="0">
                <a:solidFill>
                  <a:schemeClr val="dk1"/>
                </a:solidFill>
                <a:latin typeface="Calibri"/>
                <a:ea typeface="Calibri"/>
                <a:cs typeface="Calibri"/>
                <a:sym typeface="Calibri"/>
              </a:rPr>
              <a:t> how radiation therapy is integrated with surgery and systemic therapy in the management of breast </a:t>
            </a:r>
            <a:r>
              <a:rPr lang="en-US" sz="2800" dirty="0">
                <a:solidFill>
                  <a:schemeClr val="dk1"/>
                </a:solidFill>
                <a:latin typeface="Calibri"/>
                <a:ea typeface="Calibri"/>
                <a:cs typeface="Calibri"/>
                <a:sym typeface="Calibri"/>
              </a:rPr>
              <a:t>cancer</a:t>
            </a:r>
          </a:p>
          <a:p>
            <a:pPr marL="448945" indent="-448945">
              <a:lnSpc>
                <a:spcPct val="90000"/>
              </a:lnSpc>
              <a:buClr>
                <a:schemeClr val="dk1"/>
              </a:buClr>
              <a:buSzPts val="2800"/>
              <a:buAutoNum type="arabicPeriod"/>
            </a:pPr>
            <a:endParaRPr lang="en-US" sz="2800" dirty="0">
              <a:solidFill>
                <a:schemeClr val="dk1"/>
              </a:solidFill>
              <a:latin typeface="Calibri"/>
              <a:ea typeface="Calibri"/>
              <a:cs typeface="Calibri"/>
              <a:sym typeface="Calibri"/>
            </a:endParaRPr>
          </a:p>
          <a:p>
            <a:pPr marL="448945" marR="0" lvl="0" indent="-448945" algn="l">
              <a:lnSpc>
                <a:spcPct val="90000"/>
              </a:lnSpc>
              <a:spcBef>
                <a:spcPts val="0"/>
              </a:spcBef>
              <a:spcAft>
                <a:spcPts val="0"/>
              </a:spcAft>
              <a:buClr>
                <a:schemeClr val="dk1"/>
              </a:buClr>
              <a:buSzPts val="2800"/>
              <a:buAutoNum type="arabicPeriod"/>
            </a:pPr>
            <a:r>
              <a:rPr lang="en-US" sz="2800" dirty="0">
                <a:solidFill>
                  <a:schemeClr val="dk1"/>
                </a:solidFill>
                <a:latin typeface="Calibri"/>
                <a:ea typeface="Calibri"/>
                <a:cs typeface="Calibri"/>
                <a:sym typeface="Calibri"/>
              </a:rPr>
              <a:t>Understand</a:t>
            </a:r>
            <a:r>
              <a:rPr lang="en-US" sz="2800" b="0" i="0" u="none" strike="noStrike" cap="none" dirty="0">
                <a:solidFill>
                  <a:schemeClr val="dk1"/>
                </a:solidFill>
                <a:latin typeface="Calibri"/>
                <a:ea typeface="Calibri"/>
                <a:cs typeface="Calibri"/>
                <a:sym typeface="Calibri"/>
              </a:rPr>
              <a:t> expected toxicity from radiation treatment and its management</a:t>
            </a:r>
            <a:endParaRPr sz="2800" b="0" i="0" u="none" strike="noStrike" cap="none" dirty="0">
              <a:solidFill>
                <a:schemeClr val="dk1"/>
              </a:solidFill>
              <a:latin typeface="Calibri"/>
              <a:ea typeface="Calibri"/>
              <a:cs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p:txBody>
      </p:sp>
      <p:pic>
        <p:nvPicPr>
          <p:cNvPr id="127" name="Google Shape;127;p3" descr="http://www.cartoonstock.com/newscartoons/cartoonists/ksm/lowres/medical-doctor-medical-x_ray-radiography-radiograph-ksmn912l.jpg"/>
          <p:cNvPicPr preferRelativeResize="0"/>
          <p:nvPr/>
        </p:nvPicPr>
        <p:blipFill rotWithShape="1">
          <a:blip r:embed="rId3">
            <a:alphaModFix/>
          </a:blip>
          <a:srcRect t="-800" b="2018"/>
          <a:stretch/>
        </p:blipFill>
        <p:spPr>
          <a:xfrm>
            <a:off x="7493099" y="1174750"/>
            <a:ext cx="4106779" cy="522264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30"/>
          <p:cNvPicPr preferRelativeResize="0"/>
          <p:nvPr/>
        </p:nvPicPr>
        <p:blipFill rotWithShape="1">
          <a:blip r:embed="rId3">
            <a:alphaModFix/>
          </a:blip>
          <a:srcRect t="5719"/>
          <a:stretch/>
        </p:blipFill>
        <p:spPr>
          <a:xfrm>
            <a:off x="1883309" y="1555105"/>
            <a:ext cx="3317499" cy="4549484"/>
          </a:xfrm>
          <a:prstGeom prst="rect">
            <a:avLst/>
          </a:prstGeom>
          <a:noFill/>
          <a:ln>
            <a:noFill/>
          </a:ln>
        </p:spPr>
      </p:pic>
      <p:pic>
        <p:nvPicPr>
          <p:cNvPr id="382" name="Google Shape;382;p30"/>
          <p:cNvPicPr preferRelativeResize="0"/>
          <p:nvPr/>
        </p:nvPicPr>
        <p:blipFill rotWithShape="1">
          <a:blip r:embed="rId4">
            <a:alphaModFix/>
          </a:blip>
          <a:srcRect t="9040" b="9378"/>
          <a:stretch/>
        </p:blipFill>
        <p:spPr>
          <a:xfrm>
            <a:off x="7111740" y="1548089"/>
            <a:ext cx="3725274" cy="4556500"/>
          </a:xfrm>
          <a:prstGeom prst="rect">
            <a:avLst/>
          </a:prstGeom>
          <a:noFill/>
          <a:ln>
            <a:noFill/>
          </a:ln>
        </p:spPr>
      </p:pic>
      <p:sp>
        <p:nvSpPr>
          <p:cNvPr id="383" name="Google Shape;383;p30"/>
          <p:cNvSpPr txBox="1"/>
          <p:nvPr/>
        </p:nvSpPr>
        <p:spPr>
          <a:xfrm>
            <a:off x="1556316" y="1049439"/>
            <a:ext cx="3703233" cy="4924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a:solidFill>
                  <a:schemeClr val="dk1"/>
                </a:solidFill>
                <a:latin typeface="Calibri"/>
                <a:ea typeface="Calibri"/>
                <a:cs typeface="Calibri"/>
                <a:sym typeface="Calibri"/>
              </a:rPr>
              <a:t> </a:t>
            </a:r>
            <a:r>
              <a:rPr lang="en-US" sz="2600" b="1">
                <a:solidFill>
                  <a:schemeClr val="dk1"/>
                </a:solidFill>
                <a:latin typeface="Calibri"/>
                <a:ea typeface="Calibri"/>
                <a:cs typeface="Calibri"/>
                <a:sym typeface="Calibri"/>
              </a:rPr>
              <a:t>Halstead</a:t>
            </a:r>
            <a:r>
              <a:rPr lang="en-US" sz="2600">
                <a:solidFill>
                  <a:schemeClr val="dk1"/>
                </a:solidFill>
                <a:latin typeface="Calibri"/>
                <a:ea typeface="Calibri"/>
                <a:cs typeface="Calibri"/>
                <a:sym typeface="Calibri"/>
              </a:rPr>
              <a:t> </a:t>
            </a:r>
            <a:endParaRPr/>
          </a:p>
        </p:txBody>
      </p:sp>
      <p:sp>
        <p:nvSpPr>
          <p:cNvPr id="384" name="Google Shape;384;p30"/>
          <p:cNvSpPr txBox="1"/>
          <p:nvPr/>
        </p:nvSpPr>
        <p:spPr>
          <a:xfrm>
            <a:off x="6469436" y="1055646"/>
            <a:ext cx="5434224" cy="4924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a:solidFill>
                  <a:schemeClr val="dk1"/>
                </a:solidFill>
                <a:latin typeface="Calibri"/>
                <a:ea typeface="Calibri"/>
                <a:cs typeface="Calibri"/>
                <a:sym typeface="Calibri"/>
              </a:rPr>
              <a:t>Fisher</a:t>
            </a:r>
            <a:endParaRPr/>
          </a:p>
        </p:txBody>
      </p:sp>
      <p:sp>
        <p:nvSpPr>
          <p:cNvPr id="385" name="Google Shape;385;p30"/>
          <p:cNvSpPr txBox="1"/>
          <p:nvPr/>
        </p:nvSpPr>
        <p:spPr>
          <a:xfrm>
            <a:off x="0" y="0"/>
            <a:ext cx="12192000" cy="13716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2"/>
              </a:buClr>
              <a:buSzPts val="4400"/>
              <a:buFont typeface="Calibri"/>
              <a:buNone/>
            </a:pPr>
            <a:r>
              <a:rPr lang="en-US" sz="4400" b="1">
                <a:solidFill>
                  <a:schemeClr val="dk2"/>
                </a:solidFill>
                <a:latin typeface="Calibri"/>
                <a:ea typeface="Calibri"/>
                <a:cs typeface="Calibri"/>
                <a:sym typeface="Calibri"/>
              </a:rPr>
              <a:t>Surgical Evolution in Breast Cancer Treatment</a:t>
            </a:r>
            <a:endParaRPr/>
          </a:p>
        </p:txBody>
      </p:sp>
      <p:sp>
        <p:nvSpPr>
          <p:cNvPr id="386" name="Google Shape;386;p30"/>
          <p:cNvSpPr txBox="1"/>
          <p:nvPr/>
        </p:nvSpPr>
        <p:spPr>
          <a:xfrm>
            <a:off x="346430" y="6297628"/>
            <a:ext cx="612300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Radical mastectomy as cure</a:t>
            </a:r>
            <a:endParaRPr dirty="0"/>
          </a:p>
        </p:txBody>
      </p:sp>
      <p:sp>
        <p:nvSpPr>
          <p:cNvPr id="387" name="Google Shape;387;p30"/>
          <p:cNvSpPr txBox="1"/>
          <p:nvPr/>
        </p:nvSpPr>
        <p:spPr>
          <a:xfrm>
            <a:off x="6813755" y="6159129"/>
            <a:ext cx="454101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Lumpectomy and radiotherapy has equivalent oncologic outcomes to mastectomy </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grpSp>
        <p:nvGrpSpPr>
          <p:cNvPr id="392" name="Google Shape;392;p31"/>
          <p:cNvGrpSpPr/>
          <p:nvPr/>
        </p:nvGrpSpPr>
        <p:grpSpPr>
          <a:xfrm>
            <a:off x="1242620" y="1465550"/>
            <a:ext cx="9509838" cy="2962095"/>
            <a:chOff x="2469397" y="128908"/>
            <a:chExt cx="7361695" cy="3279193"/>
          </a:xfrm>
        </p:grpSpPr>
        <p:cxnSp>
          <p:nvCxnSpPr>
            <p:cNvPr id="393" name="Google Shape;393;p31"/>
            <p:cNvCxnSpPr/>
            <p:nvPr/>
          </p:nvCxnSpPr>
          <p:spPr>
            <a:xfrm>
              <a:off x="2608882" y="2389829"/>
              <a:ext cx="7222210" cy="0"/>
            </a:xfrm>
            <a:prstGeom prst="straightConnector1">
              <a:avLst/>
            </a:prstGeom>
            <a:noFill/>
            <a:ln w="76200" cap="flat" cmpd="sng">
              <a:solidFill>
                <a:schemeClr val="dk1"/>
              </a:solidFill>
              <a:prstDash val="solid"/>
              <a:miter lim="800000"/>
              <a:headEnd type="none" w="sm" len="sm"/>
              <a:tailEnd type="triangle" w="med" len="med"/>
            </a:ln>
          </p:spPr>
        </p:cxnSp>
        <p:cxnSp>
          <p:nvCxnSpPr>
            <p:cNvPr id="394" name="Google Shape;394;p31"/>
            <p:cNvCxnSpPr/>
            <p:nvPr/>
          </p:nvCxnSpPr>
          <p:spPr>
            <a:xfrm rot="10800000">
              <a:off x="2469397" y="1226949"/>
              <a:ext cx="7222210" cy="0"/>
            </a:xfrm>
            <a:prstGeom prst="straightConnector1">
              <a:avLst/>
            </a:prstGeom>
            <a:noFill/>
            <a:ln w="76200" cap="flat" cmpd="sng">
              <a:solidFill>
                <a:schemeClr val="dk1"/>
              </a:solidFill>
              <a:prstDash val="solid"/>
              <a:miter lim="800000"/>
              <a:headEnd type="none" w="sm" len="sm"/>
              <a:tailEnd type="triangle" w="med" len="med"/>
            </a:ln>
          </p:spPr>
        </p:cxnSp>
        <p:sp>
          <p:nvSpPr>
            <p:cNvPr id="395" name="Google Shape;395;p31"/>
            <p:cNvSpPr txBox="1"/>
            <p:nvPr/>
          </p:nvSpPr>
          <p:spPr>
            <a:xfrm>
              <a:off x="2838576" y="1317411"/>
              <a:ext cx="2041800" cy="511200"/>
            </a:xfrm>
            <a:prstGeom prst="rect">
              <a:avLst/>
            </a:prstGeom>
            <a:solidFill>
              <a:srgbClr val="F7CAA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Surgical Treatment</a:t>
              </a:r>
              <a:endParaRPr/>
            </a:p>
          </p:txBody>
        </p:sp>
        <p:sp>
          <p:nvSpPr>
            <p:cNvPr id="396" name="Google Shape;396;p31"/>
            <p:cNvSpPr txBox="1"/>
            <p:nvPr/>
          </p:nvSpPr>
          <p:spPr>
            <a:xfrm>
              <a:off x="6929166" y="1830004"/>
              <a:ext cx="2516700" cy="511200"/>
            </a:xfrm>
            <a:prstGeom prst="rect">
              <a:avLst/>
            </a:prstGeom>
            <a:solidFill>
              <a:srgbClr val="F7CAA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Radiotherapy Treatment</a:t>
              </a:r>
              <a:endParaRPr/>
            </a:p>
          </p:txBody>
        </p:sp>
        <p:sp>
          <p:nvSpPr>
            <p:cNvPr id="397" name="Google Shape;397;p31"/>
            <p:cNvSpPr txBox="1"/>
            <p:nvPr/>
          </p:nvSpPr>
          <p:spPr>
            <a:xfrm>
              <a:off x="2469397" y="128908"/>
              <a:ext cx="3134100" cy="920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chemeClr val="dk1"/>
                  </a:solidFill>
                  <a:latin typeface="Calibri"/>
                  <a:ea typeface="Calibri"/>
                  <a:cs typeface="Calibri"/>
                  <a:sym typeface="Calibri"/>
                </a:rPr>
                <a:t>Mastectomy</a:t>
              </a:r>
              <a:endParaRPr/>
            </a:p>
            <a:p>
              <a:pPr marL="0" marR="0" lvl="0" indent="0" algn="l" rtl="0">
                <a:spcBef>
                  <a:spcPts val="0"/>
                </a:spcBef>
                <a:spcAft>
                  <a:spcPts val="0"/>
                </a:spcAft>
                <a:buNone/>
              </a:pPr>
              <a:r>
                <a:rPr lang="en-US" sz="2400" i="1">
                  <a:solidFill>
                    <a:schemeClr val="dk1"/>
                  </a:solidFill>
                  <a:latin typeface="Calibri"/>
                  <a:ea typeface="Calibri"/>
                  <a:cs typeface="Calibri"/>
                  <a:sym typeface="Calibri"/>
                </a:rPr>
                <a:t>Axillary node dissection</a:t>
              </a:r>
              <a:endParaRPr/>
            </a:p>
          </p:txBody>
        </p:sp>
        <p:sp>
          <p:nvSpPr>
            <p:cNvPr id="398" name="Google Shape;398;p31"/>
            <p:cNvSpPr txBox="1"/>
            <p:nvPr/>
          </p:nvSpPr>
          <p:spPr>
            <a:xfrm>
              <a:off x="7037421" y="2488001"/>
              <a:ext cx="2654100" cy="920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chemeClr val="dk1"/>
                  </a:solidFill>
                  <a:latin typeface="Calibri"/>
                  <a:ea typeface="Calibri"/>
                  <a:cs typeface="Calibri"/>
                  <a:sym typeface="Calibri"/>
                </a:rPr>
                <a:t>Breast radiotherapy</a:t>
              </a:r>
              <a:endParaRPr/>
            </a:p>
            <a:p>
              <a:pPr marL="0" marR="0" lvl="0" indent="0" algn="l" rtl="0">
                <a:spcBef>
                  <a:spcPts val="0"/>
                </a:spcBef>
                <a:spcAft>
                  <a:spcPts val="0"/>
                </a:spcAft>
                <a:buNone/>
              </a:pPr>
              <a:r>
                <a:rPr lang="en-US" sz="2400" i="1">
                  <a:solidFill>
                    <a:schemeClr val="dk1"/>
                  </a:solidFill>
                  <a:latin typeface="Calibri"/>
                  <a:ea typeface="Calibri"/>
                  <a:cs typeface="Calibri"/>
                  <a:sym typeface="Calibri"/>
                </a:rPr>
                <a:t>Nodal irradiation</a:t>
              </a:r>
              <a:endParaRPr/>
            </a:p>
          </p:txBody>
        </p:sp>
        <p:sp>
          <p:nvSpPr>
            <p:cNvPr id="399" name="Google Shape;399;p31"/>
            <p:cNvSpPr txBox="1"/>
            <p:nvPr/>
          </p:nvSpPr>
          <p:spPr>
            <a:xfrm>
              <a:off x="7046675" y="153135"/>
              <a:ext cx="2784300" cy="920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chemeClr val="dk1"/>
                  </a:solidFill>
                  <a:latin typeface="Calibri"/>
                  <a:ea typeface="Calibri"/>
                  <a:cs typeface="Calibri"/>
                  <a:sym typeface="Calibri"/>
                </a:rPr>
                <a:t>Lumpectomy</a:t>
              </a:r>
              <a:endParaRPr/>
            </a:p>
            <a:p>
              <a:pPr marL="0" marR="0" lvl="0" indent="0" algn="l" rtl="0">
                <a:spcBef>
                  <a:spcPts val="0"/>
                </a:spcBef>
                <a:spcAft>
                  <a:spcPts val="0"/>
                </a:spcAft>
                <a:buNone/>
              </a:pPr>
              <a:r>
                <a:rPr lang="en-US" sz="2400" i="1">
                  <a:solidFill>
                    <a:schemeClr val="dk1"/>
                  </a:solidFill>
                  <a:latin typeface="Calibri"/>
                  <a:ea typeface="Calibri"/>
                  <a:cs typeface="Calibri"/>
                  <a:sym typeface="Calibri"/>
                </a:rPr>
                <a:t>Sentinel node biopsy</a:t>
              </a:r>
              <a:endParaRPr/>
            </a:p>
          </p:txBody>
        </p:sp>
      </p:grpSp>
      <p:sp>
        <p:nvSpPr>
          <p:cNvPr id="400" name="Google Shape;400;p31"/>
          <p:cNvSpPr txBox="1"/>
          <p:nvPr/>
        </p:nvSpPr>
        <p:spPr>
          <a:xfrm>
            <a:off x="1008225" y="4672800"/>
            <a:ext cx="9978600" cy="193950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Radiotherapy in combination with conservative surgery can have equal oncologic outcomes compared to radical surgery</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Cosmetic and functional outcomes (e.g., lymphedema risk) often better with radiotherapy</a:t>
            </a:r>
            <a:endParaRPr dirty="0"/>
          </a:p>
        </p:txBody>
      </p:sp>
      <p:sp>
        <p:nvSpPr>
          <p:cNvPr id="401" name="Google Shape;401;p31"/>
          <p:cNvSpPr txBox="1"/>
          <p:nvPr/>
        </p:nvSpPr>
        <p:spPr>
          <a:xfrm>
            <a:off x="-1" y="-2"/>
            <a:ext cx="12192000" cy="13716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2"/>
              </a:buClr>
              <a:buSzPts val="4400"/>
              <a:buFont typeface="Calibri"/>
              <a:buNone/>
            </a:pPr>
            <a:r>
              <a:rPr lang="en-US" sz="4400" b="1" dirty="0">
                <a:solidFill>
                  <a:schemeClr val="dk2"/>
                </a:solidFill>
                <a:latin typeface="Calibri"/>
                <a:ea typeface="Calibri"/>
                <a:cs typeface="Calibri"/>
                <a:sym typeface="Calibri"/>
              </a:rPr>
              <a:t>Interplay of Surgery and Radiation </a:t>
            </a:r>
          </a:p>
          <a:p>
            <a:pPr marL="0" marR="0" lvl="0" indent="0" algn="ctr" rtl="0">
              <a:lnSpc>
                <a:spcPct val="90000"/>
              </a:lnSpc>
              <a:spcBef>
                <a:spcPts val="0"/>
              </a:spcBef>
              <a:spcAft>
                <a:spcPts val="0"/>
              </a:spcAft>
              <a:buClr>
                <a:schemeClr val="dk2"/>
              </a:buClr>
              <a:buSzPts val="4400"/>
              <a:buFont typeface="Calibri"/>
              <a:buNone/>
            </a:pPr>
            <a:r>
              <a:rPr lang="en-US" sz="4400" b="1" dirty="0">
                <a:solidFill>
                  <a:schemeClr val="dk2"/>
                </a:solidFill>
                <a:latin typeface="Calibri"/>
                <a:ea typeface="Calibri"/>
                <a:cs typeface="Calibri"/>
                <a:sym typeface="Calibri"/>
              </a:rPr>
              <a:t>in Local Treatment</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2"/>
          <p:cNvSpPr txBox="1"/>
          <p:nvPr/>
        </p:nvSpPr>
        <p:spPr>
          <a:xfrm>
            <a:off x="0" y="0"/>
            <a:ext cx="12192000" cy="13716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2"/>
              </a:buClr>
              <a:buSzPts val="4400"/>
              <a:buFont typeface="Calibri"/>
              <a:buNone/>
            </a:pPr>
            <a:r>
              <a:rPr lang="en-US" sz="4400" b="1">
                <a:solidFill>
                  <a:schemeClr val="dk2"/>
                </a:solidFill>
                <a:latin typeface="Calibri"/>
                <a:ea typeface="Calibri"/>
                <a:cs typeface="Calibri"/>
                <a:sym typeface="Calibri"/>
              </a:rPr>
              <a:t>Treatment Paradigm</a:t>
            </a:r>
            <a:endParaRPr/>
          </a:p>
        </p:txBody>
      </p:sp>
      <p:sp>
        <p:nvSpPr>
          <p:cNvPr id="408" name="Google Shape;408;p32"/>
          <p:cNvSpPr txBox="1"/>
          <p:nvPr/>
        </p:nvSpPr>
        <p:spPr>
          <a:xfrm>
            <a:off x="1061350" y="1546050"/>
            <a:ext cx="10250700" cy="4509600"/>
          </a:xfrm>
          <a:prstGeom prst="rect">
            <a:avLst/>
          </a:prstGeom>
          <a:noFill/>
          <a:ln>
            <a:noFill/>
          </a:ln>
        </p:spPr>
        <p:txBody>
          <a:bodyPr spcFirstLastPara="1" wrap="square" lIns="91425" tIns="45700" rIns="91425" bIns="45700" anchor="t" anchorCtr="0">
            <a:normAutofit lnSpcReduction="20000"/>
          </a:bodyPr>
          <a:lstStyle/>
          <a:p>
            <a:pPr marL="404813" marR="0" lvl="0" indent="-408813" algn="l" rtl="0">
              <a:lnSpc>
                <a:spcPct val="90000"/>
              </a:lnSpc>
              <a:spcBef>
                <a:spcPts val="0"/>
              </a:spcBef>
              <a:spcAft>
                <a:spcPts val="0"/>
              </a:spcAft>
              <a:buClr>
                <a:schemeClr val="dk1"/>
              </a:buClr>
              <a:buSzPts val="3500"/>
              <a:buFont typeface="Arial"/>
              <a:buChar char="•"/>
            </a:pPr>
            <a:r>
              <a:rPr lang="en-US" sz="3500">
                <a:solidFill>
                  <a:schemeClr val="dk1"/>
                </a:solidFill>
                <a:latin typeface="Calibri"/>
                <a:ea typeface="Calibri"/>
                <a:cs typeface="Calibri"/>
                <a:sym typeface="Calibri"/>
              </a:rPr>
              <a:t>Local treatment</a:t>
            </a:r>
            <a:endParaRPr/>
          </a:p>
          <a:p>
            <a:pPr marL="862013" marR="0" lvl="1" indent="-404495" algn="l" rtl="0">
              <a:lnSpc>
                <a:spcPct val="90000"/>
              </a:lnSpc>
              <a:spcBef>
                <a:spcPts val="500"/>
              </a:spcBef>
              <a:spcAft>
                <a:spcPts val="0"/>
              </a:spcAft>
              <a:buClr>
                <a:schemeClr val="dk1"/>
              </a:buClr>
              <a:buSzPts val="2600"/>
              <a:buFont typeface="Arial"/>
              <a:buChar char="•"/>
            </a:pPr>
            <a:r>
              <a:rPr lang="en-US" sz="2600" b="0" i="0" u="none" strike="noStrike" cap="none">
                <a:solidFill>
                  <a:schemeClr val="dk1"/>
                </a:solidFill>
                <a:latin typeface="Calibri"/>
                <a:ea typeface="Calibri"/>
                <a:cs typeface="Calibri"/>
                <a:sym typeface="Calibri"/>
              </a:rPr>
              <a:t>Mastectomy 🡪 +/- RT</a:t>
            </a:r>
            <a:endParaRPr/>
          </a:p>
          <a:p>
            <a:pPr marL="862013" marR="0" lvl="1" indent="-404495" algn="l" rtl="0">
              <a:lnSpc>
                <a:spcPct val="90000"/>
              </a:lnSpc>
              <a:spcBef>
                <a:spcPts val="500"/>
              </a:spcBef>
              <a:spcAft>
                <a:spcPts val="0"/>
              </a:spcAft>
              <a:buClr>
                <a:schemeClr val="dk1"/>
              </a:buClr>
              <a:buSzPts val="2600"/>
              <a:buFont typeface="Arial"/>
              <a:buChar char="•"/>
            </a:pPr>
            <a:r>
              <a:rPr lang="en-US" sz="2600" b="0" i="0" u="none" strike="noStrike" cap="none">
                <a:solidFill>
                  <a:schemeClr val="dk1"/>
                </a:solidFill>
                <a:latin typeface="Calibri"/>
                <a:ea typeface="Calibri"/>
                <a:cs typeface="Calibri"/>
                <a:sym typeface="Calibri"/>
              </a:rPr>
              <a:t>Lumpectomy (breast conserving surgery (BCS)) + RT</a:t>
            </a:r>
            <a:endParaRPr/>
          </a:p>
          <a:p>
            <a:pPr marL="404813" marR="0" lvl="1" indent="-251143" algn="l" rtl="0">
              <a:lnSpc>
                <a:spcPct val="90000"/>
              </a:lnSpc>
              <a:spcBef>
                <a:spcPts val="5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404813" marR="0" lvl="0" indent="-408813" algn="l" rtl="0">
              <a:lnSpc>
                <a:spcPct val="90000"/>
              </a:lnSpc>
              <a:spcBef>
                <a:spcPts val="1000"/>
              </a:spcBef>
              <a:spcAft>
                <a:spcPts val="0"/>
              </a:spcAft>
              <a:buClr>
                <a:schemeClr val="dk1"/>
              </a:buClr>
              <a:buSzPts val="3500"/>
              <a:buFont typeface="Arial"/>
              <a:buChar char="•"/>
            </a:pPr>
            <a:r>
              <a:rPr lang="en-US" sz="3500">
                <a:solidFill>
                  <a:schemeClr val="dk1"/>
                </a:solidFill>
                <a:latin typeface="Calibri"/>
                <a:ea typeface="Calibri"/>
                <a:cs typeface="Calibri"/>
                <a:sym typeface="Calibri"/>
              </a:rPr>
              <a:t>Systemic treatment</a:t>
            </a:r>
            <a:endParaRPr/>
          </a:p>
          <a:p>
            <a:pPr marL="862013" marR="0" lvl="1" indent="-405447"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Chemotherapy</a:t>
            </a:r>
            <a:endParaRPr/>
          </a:p>
          <a:p>
            <a:pPr marL="1319213" marR="0" lvl="3" indent="-404495" algn="l" rtl="0">
              <a:lnSpc>
                <a:spcPct val="90000"/>
              </a:lnSpc>
              <a:spcBef>
                <a:spcPts val="500"/>
              </a:spcBef>
              <a:spcAft>
                <a:spcPts val="0"/>
              </a:spcAft>
              <a:buClr>
                <a:schemeClr val="dk1"/>
              </a:buClr>
              <a:buSzPts val="2600"/>
              <a:buFont typeface="Arial"/>
              <a:buChar char="•"/>
            </a:pPr>
            <a:r>
              <a:rPr lang="en-US" sz="2600" b="0" i="0" u="none" strike="noStrike" cap="none">
                <a:solidFill>
                  <a:schemeClr val="dk1"/>
                </a:solidFill>
                <a:latin typeface="Calibri"/>
                <a:ea typeface="Calibri"/>
                <a:cs typeface="Calibri"/>
                <a:sym typeface="Calibri"/>
              </a:rPr>
              <a:t>If needed, is delivered either neoadjuvantly or adjuvantly, but generally before RT</a:t>
            </a:r>
            <a:endParaRPr/>
          </a:p>
          <a:p>
            <a:pPr marL="1319213" marR="0" lvl="3" indent="-339280" algn="l" rtl="0">
              <a:lnSpc>
                <a:spcPct val="90000"/>
              </a:lnSpc>
              <a:spcBef>
                <a:spcPts val="500"/>
              </a:spcBef>
              <a:spcAft>
                <a:spcPts val="0"/>
              </a:spcAft>
              <a:buClr>
                <a:schemeClr val="dk1"/>
              </a:buClr>
              <a:buSzPts val="900"/>
              <a:buFont typeface="Arial"/>
              <a:buNone/>
            </a:pPr>
            <a:endParaRPr sz="900" b="0" i="0" u="none" strike="noStrike" cap="none">
              <a:solidFill>
                <a:schemeClr val="dk1"/>
              </a:solidFill>
              <a:latin typeface="Calibri"/>
              <a:ea typeface="Calibri"/>
              <a:cs typeface="Calibri"/>
              <a:sym typeface="Calibri"/>
            </a:endParaRPr>
          </a:p>
          <a:p>
            <a:pPr marL="862013" marR="0" lvl="2" indent="-405447"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Hormonal therapy </a:t>
            </a:r>
            <a:endParaRPr/>
          </a:p>
          <a:p>
            <a:pPr marL="1319213" marR="0" lvl="3" indent="-404495" algn="l" rtl="0">
              <a:lnSpc>
                <a:spcPct val="90000"/>
              </a:lnSpc>
              <a:spcBef>
                <a:spcPts val="500"/>
              </a:spcBef>
              <a:spcAft>
                <a:spcPts val="0"/>
              </a:spcAft>
              <a:buClr>
                <a:schemeClr val="dk1"/>
              </a:buClr>
              <a:buSzPts val="2600"/>
              <a:buFont typeface="Arial"/>
              <a:buChar char="•"/>
            </a:pPr>
            <a:r>
              <a:rPr lang="en-US" sz="2600" b="0" i="0" u="none" strike="noStrike" cap="none">
                <a:solidFill>
                  <a:schemeClr val="dk1"/>
                </a:solidFill>
                <a:latin typeface="Calibri"/>
                <a:ea typeface="Calibri"/>
                <a:cs typeface="Calibri"/>
                <a:sym typeface="Calibri"/>
              </a:rPr>
              <a:t>Hormone receptor-positive cancers</a:t>
            </a:r>
            <a:endParaRPr/>
          </a:p>
          <a:p>
            <a:pPr marL="1319213" marR="0" lvl="3" indent="-404495" algn="l" rtl="0">
              <a:lnSpc>
                <a:spcPct val="90000"/>
              </a:lnSpc>
              <a:spcBef>
                <a:spcPts val="500"/>
              </a:spcBef>
              <a:spcAft>
                <a:spcPts val="0"/>
              </a:spcAft>
              <a:buClr>
                <a:schemeClr val="dk1"/>
              </a:buClr>
              <a:buSzPts val="2600"/>
              <a:buFont typeface="Arial"/>
              <a:buChar char="•"/>
            </a:pPr>
            <a:r>
              <a:rPr lang="en-US" sz="2600" b="0" i="0" u="none" strike="noStrike" cap="none">
                <a:solidFill>
                  <a:schemeClr val="dk1"/>
                </a:solidFill>
                <a:latin typeface="Calibri"/>
                <a:ea typeface="Calibri"/>
                <a:cs typeface="Calibri"/>
                <a:sym typeface="Calibri"/>
              </a:rPr>
              <a:t>Typically given adjuvantly</a:t>
            </a:r>
            <a:endParaRPr sz="2600" b="0" i="0" u="none" strike="noStrike" cap="non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3"/>
          <p:cNvSpPr txBox="1"/>
          <p:nvPr/>
        </p:nvSpPr>
        <p:spPr>
          <a:xfrm>
            <a:off x="0" y="0"/>
            <a:ext cx="12192000" cy="13716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2"/>
              </a:buClr>
              <a:buSzPts val="4400"/>
              <a:buFont typeface="Calibri"/>
              <a:buNone/>
            </a:pPr>
            <a:r>
              <a:rPr lang="en-US" sz="4400" b="1" dirty="0">
                <a:solidFill>
                  <a:schemeClr val="dk2"/>
                </a:solidFill>
                <a:latin typeface="Calibri"/>
                <a:ea typeface="Calibri"/>
                <a:cs typeface="Calibri"/>
                <a:sym typeface="Calibri"/>
              </a:rPr>
              <a:t>Sequencing of RT with Chemotherapy</a:t>
            </a:r>
            <a:endParaRPr sz="4400" b="1" dirty="0">
              <a:solidFill>
                <a:schemeClr val="dk2"/>
              </a:solidFill>
              <a:latin typeface="Calibri"/>
              <a:ea typeface="Calibri"/>
              <a:cs typeface="Calibri"/>
              <a:sym typeface="Calibri"/>
            </a:endParaRPr>
          </a:p>
        </p:txBody>
      </p:sp>
      <p:sp>
        <p:nvSpPr>
          <p:cNvPr id="415" name="Google Shape;415;p33"/>
          <p:cNvSpPr txBox="1"/>
          <p:nvPr/>
        </p:nvSpPr>
        <p:spPr>
          <a:xfrm>
            <a:off x="1892363" y="1469854"/>
            <a:ext cx="8909368" cy="4509701"/>
          </a:xfrm>
          <a:prstGeom prst="rect">
            <a:avLst/>
          </a:prstGeom>
          <a:noFill/>
          <a:ln>
            <a:noFill/>
          </a:ln>
        </p:spPr>
        <p:txBody>
          <a:bodyPr spcFirstLastPara="1" wrap="square" lIns="91425" tIns="45700" rIns="91425" bIns="45700" anchor="t" anchorCtr="0">
            <a:normAutofit/>
          </a:bodyPr>
          <a:lstStyle/>
          <a:p>
            <a:pPr marL="228600" marR="0" lvl="0" indent="-50800" algn="l" rtl="0">
              <a:lnSpc>
                <a:spcPct val="90000"/>
              </a:lnSpc>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
        <p:nvSpPr>
          <p:cNvPr id="416" name="Google Shape;416;p33"/>
          <p:cNvSpPr txBox="1"/>
          <p:nvPr/>
        </p:nvSpPr>
        <p:spPr>
          <a:xfrm>
            <a:off x="798653" y="1419048"/>
            <a:ext cx="10488872" cy="335476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600"/>
              <a:buFont typeface="Arial"/>
              <a:buChar char="•"/>
            </a:pPr>
            <a:r>
              <a:rPr lang="en-US" sz="2600" b="1" dirty="0">
                <a:solidFill>
                  <a:schemeClr val="dk1"/>
                </a:solidFill>
                <a:latin typeface="Calibri"/>
                <a:ea typeface="Calibri"/>
                <a:cs typeface="Calibri"/>
                <a:sym typeface="Calibri"/>
              </a:rPr>
              <a:t>When adjuvant chemotherapy is indicated, RT is commonly given afterwards</a:t>
            </a:r>
            <a:endParaRPr dirty="0"/>
          </a:p>
          <a:p>
            <a:pPr marL="285750" marR="0" lvl="0" indent="-120650" algn="l" rtl="0">
              <a:spcBef>
                <a:spcPts val="400"/>
              </a:spcBef>
              <a:spcAft>
                <a:spcPts val="0"/>
              </a:spcAft>
              <a:buClr>
                <a:schemeClr val="dk1"/>
              </a:buClr>
              <a:buSzPts val="2600"/>
              <a:buFont typeface="Arial"/>
              <a:buNone/>
            </a:pPr>
            <a:endParaRPr sz="2600" b="1" dirty="0">
              <a:solidFill>
                <a:schemeClr val="dk1"/>
              </a:solidFill>
              <a:latin typeface="Calibri"/>
              <a:ea typeface="Calibri"/>
              <a:cs typeface="Calibri"/>
              <a:sym typeface="Calibri"/>
            </a:endParaRPr>
          </a:p>
          <a:p>
            <a:pPr marL="285750" marR="0" lvl="0" indent="-285750" algn="l" rtl="0">
              <a:spcBef>
                <a:spcPts val="400"/>
              </a:spcBef>
              <a:spcAft>
                <a:spcPts val="0"/>
              </a:spcAft>
              <a:buClr>
                <a:schemeClr val="dk1"/>
              </a:buClr>
              <a:buSzPts val="2600"/>
              <a:buFont typeface="Arial"/>
              <a:buChar char="•"/>
            </a:pPr>
            <a:r>
              <a:rPr lang="en-US" sz="2600" dirty="0">
                <a:solidFill>
                  <a:schemeClr val="dk1"/>
                </a:solidFill>
                <a:latin typeface="Calibri"/>
                <a:ea typeface="Calibri"/>
                <a:cs typeface="Calibri"/>
                <a:sym typeface="Calibri"/>
              </a:rPr>
              <a:t>Uncommon exceptions include:</a:t>
            </a:r>
            <a:endParaRPr sz="2600" dirty="0">
              <a:solidFill>
                <a:schemeClr val="dk1"/>
              </a:solidFill>
              <a:latin typeface="Calibri"/>
              <a:ea typeface="Calibri"/>
              <a:cs typeface="Calibri"/>
              <a:sym typeface="Calibri"/>
            </a:endParaRPr>
          </a:p>
          <a:p>
            <a:pPr marL="1200150" marR="0" lvl="2" indent="-285750" algn="l" rtl="0">
              <a:spcBef>
                <a:spcPts val="4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CMF (cyclophosphamide/methotrexate/fluorouracil) </a:t>
            </a:r>
            <a:endParaRPr sz="2400" b="0" i="0" u="none" strike="noStrike" cap="none" dirty="0">
              <a:solidFill>
                <a:schemeClr val="dk1"/>
              </a:solidFill>
              <a:latin typeface="Calibri"/>
              <a:ea typeface="Calibri"/>
              <a:cs typeface="Calibri"/>
              <a:sym typeface="Calibri"/>
            </a:endParaRPr>
          </a:p>
          <a:p>
            <a:pPr marL="1657350" marR="0" lvl="3" indent="-285750" algn="l" rtl="0">
              <a:spcBef>
                <a:spcPts val="40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Only standard adjuvant regimen that can be concurrent with RT (but rarely is)</a:t>
            </a:r>
            <a:endParaRPr dirty="0"/>
          </a:p>
          <a:p>
            <a:pPr marL="1200150" marR="0" lvl="2" indent="-285750" algn="l" rtl="0">
              <a:spcBef>
                <a:spcPts val="4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Capecitabine </a:t>
            </a:r>
            <a:r>
              <a:rPr lang="en-US" sz="2400" b="0" i="0" u="none" strike="noStrike" cap="none" dirty="0">
                <a:solidFill>
                  <a:srgbClr val="000000"/>
                </a:solidFill>
                <a:latin typeface="Calibri"/>
                <a:ea typeface="Calibri"/>
                <a:cs typeface="Calibri"/>
                <a:sym typeface="Calibri"/>
              </a:rPr>
              <a:t>(825mg BID only on radiation days)</a:t>
            </a:r>
            <a:endParaRPr sz="2400" b="0" i="0" u="none" strike="noStrike" cap="none" dirty="0">
              <a:solidFill>
                <a:schemeClr val="dk1"/>
              </a:solidFill>
              <a:latin typeface="Calibri"/>
              <a:ea typeface="Calibri"/>
              <a:cs typeface="Calibri"/>
              <a:sym typeface="Calibri"/>
            </a:endParaRPr>
          </a:p>
          <a:p>
            <a:pPr marL="1657350" marR="0" lvl="3" indent="-285750" algn="l" rtl="0">
              <a:spcBef>
                <a:spcPts val="40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Can be used as a radiosensitizer for gross disease that grew since surgery</a:t>
            </a:r>
            <a:endParaRPr dirty="0"/>
          </a:p>
        </p:txBody>
      </p:sp>
      <p:sp>
        <p:nvSpPr>
          <p:cNvPr id="417" name="Google Shape;417;p33"/>
          <p:cNvSpPr txBox="1"/>
          <p:nvPr/>
        </p:nvSpPr>
        <p:spPr>
          <a:xfrm>
            <a:off x="9761638" y="6419140"/>
            <a:ext cx="37846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i="0">
                <a:solidFill>
                  <a:srgbClr val="212121"/>
                </a:solidFill>
                <a:latin typeface="Calibri"/>
                <a:ea typeface="Calibri"/>
                <a:cs typeface="Calibri"/>
                <a:sym typeface="Calibri"/>
              </a:rPr>
              <a:t>Woodward, W. A., </a:t>
            </a:r>
            <a:r>
              <a:rPr lang="en-US" sz="800" b="0" i="1">
                <a:solidFill>
                  <a:srgbClr val="212121"/>
                </a:solidFill>
                <a:latin typeface="Calibri"/>
                <a:ea typeface="Calibri"/>
                <a:cs typeface="Calibri"/>
                <a:sym typeface="Calibri"/>
              </a:rPr>
              <a:t>et al</a:t>
            </a:r>
            <a:r>
              <a:rPr lang="en-US" sz="800" b="0" i="0">
                <a:solidFill>
                  <a:srgbClr val="212121"/>
                </a:solidFill>
                <a:latin typeface="Calibri"/>
                <a:ea typeface="Calibri"/>
                <a:cs typeface="Calibri"/>
                <a:sym typeface="Calibri"/>
              </a:rPr>
              <a:t>.  IJROBP. 2017; </a:t>
            </a:r>
            <a:r>
              <a:rPr lang="en-US" sz="800" b="0" i="1">
                <a:solidFill>
                  <a:srgbClr val="212121"/>
                </a:solidFill>
                <a:latin typeface="Calibri"/>
                <a:ea typeface="Calibri"/>
                <a:cs typeface="Calibri"/>
                <a:sym typeface="Calibri"/>
              </a:rPr>
              <a:t>99</a:t>
            </a:r>
            <a:r>
              <a:rPr lang="en-US" sz="800" b="0" i="0">
                <a:solidFill>
                  <a:srgbClr val="212121"/>
                </a:solidFill>
                <a:latin typeface="Calibri"/>
                <a:ea typeface="Calibri"/>
                <a:cs typeface="Calibri"/>
                <a:sym typeface="Calibri"/>
              </a:rPr>
              <a:t>(4), 777–783</a:t>
            </a:r>
            <a:endParaRPr/>
          </a:p>
          <a:p>
            <a:pPr marL="0" marR="0" lvl="0" indent="0" algn="l" rtl="0">
              <a:spcBef>
                <a:spcPts val="0"/>
              </a:spcBef>
              <a:spcAft>
                <a:spcPts val="0"/>
              </a:spcAft>
              <a:buNone/>
            </a:pPr>
            <a:r>
              <a:rPr lang="en-US" sz="800" b="0" i="0">
                <a:solidFill>
                  <a:srgbClr val="333333"/>
                </a:solidFill>
                <a:latin typeface="Calibri"/>
                <a:ea typeface="Calibri"/>
                <a:cs typeface="Calibri"/>
                <a:sym typeface="Calibri"/>
              </a:rPr>
              <a:t>Loap P, </a:t>
            </a:r>
            <a:r>
              <a:rPr lang="en-US" sz="800" b="0" i="1">
                <a:solidFill>
                  <a:srgbClr val="333333"/>
                </a:solidFill>
                <a:latin typeface="Calibri"/>
                <a:ea typeface="Calibri"/>
                <a:cs typeface="Calibri"/>
                <a:sym typeface="Calibri"/>
              </a:rPr>
              <a:t>et al</a:t>
            </a:r>
            <a:r>
              <a:rPr lang="en-US" sz="800" b="0" i="0">
                <a:solidFill>
                  <a:srgbClr val="333333"/>
                </a:solidFill>
                <a:latin typeface="Calibri"/>
                <a:ea typeface="Calibri"/>
                <a:cs typeface="Calibri"/>
                <a:sym typeface="Calibri"/>
              </a:rPr>
              <a:t>. </a:t>
            </a:r>
            <a:r>
              <a:rPr lang="en-US" sz="800" b="0" i="1">
                <a:solidFill>
                  <a:srgbClr val="333333"/>
                </a:solidFill>
                <a:latin typeface="Calibri"/>
                <a:ea typeface="Calibri"/>
                <a:cs typeface="Calibri"/>
                <a:sym typeface="Calibri"/>
              </a:rPr>
              <a:t>JAMA Oncol.</a:t>
            </a:r>
            <a:r>
              <a:rPr lang="en-US" sz="800" b="0" i="0">
                <a:solidFill>
                  <a:srgbClr val="333333"/>
                </a:solidFill>
                <a:latin typeface="Calibri"/>
                <a:ea typeface="Calibri"/>
                <a:cs typeface="Calibri"/>
                <a:sym typeface="Calibri"/>
              </a:rPr>
              <a:t> 2022; 8(12):1802–1808.</a:t>
            </a:r>
            <a:endParaRPr/>
          </a:p>
          <a:p>
            <a:pPr marL="0" marR="0" lvl="0" indent="0" algn="l" rtl="0">
              <a:spcBef>
                <a:spcPts val="0"/>
              </a:spcBef>
              <a:spcAft>
                <a:spcPts val="0"/>
              </a:spcAft>
              <a:buNone/>
            </a:pPr>
            <a:r>
              <a:rPr lang="en-US" sz="800" b="0" i="0">
                <a:solidFill>
                  <a:srgbClr val="212121"/>
                </a:solidFill>
                <a:latin typeface="Calibri"/>
                <a:ea typeface="Calibri"/>
                <a:cs typeface="Calibri"/>
                <a:sym typeface="Calibri"/>
              </a:rPr>
              <a:t>Corbin KS, </a:t>
            </a:r>
            <a:r>
              <a:rPr lang="en-US" sz="800" b="0" i="1">
                <a:solidFill>
                  <a:srgbClr val="212121"/>
                </a:solidFill>
                <a:latin typeface="Calibri"/>
                <a:ea typeface="Calibri"/>
                <a:cs typeface="Calibri"/>
                <a:sym typeface="Calibri"/>
              </a:rPr>
              <a:t>et al</a:t>
            </a:r>
            <a:r>
              <a:rPr lang="en-US" sz="800" b="0" i="0">
                <a:solidFill>
                  <a:srgbClr val="212121"/>
                </a:solidFill>
                <a:latin typeface="Calibri"/>
                <a:ea typeface="Calibri"/>
                <a:cs typeface="Calibri"/>
                <a:sym typeface="Calibri"/>
              </a:rPr>
              <a:t>. CTRO. 2020;24:99-101.</a:t>
            </a:r>
            <a:endParaRPr sz="800">
              <a:solidFill>
                <a:schemeClr val="dk1"/>
              </a:solidFill>
              <a:latin typeface="Calibri"/>
              <a:ea typeface="Calibri"/>
              <a:cs typeface="Calibri"/>
              <a:sym typeface="Calibri"/>
            </a:endParaRPr>
          </a:p>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34"/>
          <p:cNvSpPr txBox="1"/>
          <p:nvPr/>
        </p:nvSpPr>
        <p:spPr>
          <a:xfrm>
            <a:off x="0" y="0"/>
            <a:ext cx="12192000" cy="13716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2"/>
              </a:buClr>
              <a:buSzPts val="4400"/>
              <a:buFont typeface="Calibri"/>
              <a:buNone/>
            </a:pPr>
            <a:r>
              <a:rPr lang="en-US" sz="4400" b="1" dirty="0">
                <a:solidFill>
                  <a:schemeClr val="dk2"/>
                </a:solidFill>
                <a:latin typeface="Calibri"/>
                <a:ea typeface="Calibri"/>
                <a:cs typeface="Calibri"/>
                <a:sym typeface="Calibri"/>
              </a:rPr>
              <a:t>Sequencing of RT with Hormonal Therapy</a:t>
            </a:r>
            <a:endParaRPr sz="4400" b="1" dirty="0">
              <a:solidFill>
                <a:schemeClr val="dk2"/>
              </a:solidFill>
              <a:latin typeface="Calibri"/>
              <a:ea typeface="Calibri"/>
              <a:cs typeface="Calibri"/>
              <a:sym typeface="Calibri"/>
            </a:endParaRPr>
          </a:p>
        </p:txBody>
      </p:sp>
      <p:sp>
        <p:nvSpPr>
          <p:cNvPr id="424" name="Google Shape;424;p34"/>
          <p:cNvSpPr txBox="1"/>
          <p:nvPr/>
        </p:nvSpPr>
        <p:spPr>
          <a:xfrm>
            <a:off x="1892363" y="1469854"/>
            <a:ext cx="8909368" cy="4509701"/>
          </a:xfrm>
          <a:prstGeom prst="rect">
            <a:avLst/>
          </a:prstGeom>
          <a:noFill/>
          <a:ln>
            <a:noFill/>
          </a:ln>
        </p:spPr>
        <p:txBody>
          <a:bodyPr spcFirstLastPara="1" wrap="square" lIns="91425" tIns="45700" rIns="91425" bIns="45700" anchor="t" anchorCtr="0">
            <a:normAutofit/>
          </a:bodyPr>
          <a:lstStyle/>
          <a:p>
            <a:pPr marL="228600" marR="0" lvl="0" indent="-50800" algn="l" rtl="0">
              <a:lnSpc>
                <a:spcPct val="90000"/>
              </a:lnSpc>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
        <p:nvSpPr>
          <p:cNvPr id="425" name="Google Shape;425;p34"/>
          <p:cNvSpPr txBox="1"/>
          <p:nvPr/>
        </p:nvSpPr>
        <p:spPr>
          <a:xfrm>
            <a:off x="1147822" y="1615817"/>
            <a:ext cx="9896356" cy="349839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600"/>
              <a:buFont typeface="Arial"/>
              <a:buChar char="•"/>
            </a:pPr>
            <a:r>
              <a:rPr lang="en-US" sz="2600" b="1">
                <a:solidFill>
                  <a:schemeClr val="dk1"/>
                </a:solidFill>
                <a:latin typeface="Calibri"/>
                <a:ea typeface="Calibri"/>
                <a:cs typeface="Calibri"/>
                <a:sym typeface="Calibri"/>
              </a:rPr>
              <a:t>Adjuvant hormonal therapy may be given concurrently with, or after, adjuvant RT</a:t>
            </a:r>
            <a:endParaRPr/>
          </a:p>
          <a:p>
            <a:pPr marL="800100" marR="0" lvl="1" indent="-177800" algn="l" rtl="0">
              <a:spcBef>
                <a:spcPts val="400"/>
              </a:spcBef>
              <a:spcAft>
                <a:spcPts val="0"/>
              </a:spcAft>
              <a:buClr>
                <a:schemeClr val="dk1"/>
              </a:buClr>
              <a:buSzPts val="2600"/>
              <a:buFont typeface="Arial"/>
              <a:buNone/>
            </a:pPr>
            <a:endParaRPr sz="2600" b="0" i="0" u="none" strike="noStrike" cap="none">
              <a:solidFill>
                <a:schemeClr val="dk1"/>
              </a:solidFill>
              <a:latin typeface="Calibri"/>
              <a:ea typeface="Calibri"/>
              <a:cs typeface="Calibri"/>
              <a:sym typeface="Calibri"/>
            </a:endParaRPr>
          </a:p>
          <a:p>
            <a:pPr marL="800100" marR="0" lvl="1" indent="-342900" algn="l" rtl="0">
              <a:spcBef>
                <a:spcPts val="400"/>
              </a:spcBef>
              <a:spcAft>
                <a:spcPts val="0"/>
              </a:spcAft>
              <a:buClr>
                <a:schemeClr val="dk1"/>
              </a:buClr>
              <a:buSzPts val="2600"/>
              <a:buFont typeface="Arial"/>
              <a:buChar char="•"/>
            </a:pPr>
            <a:r>
              <a:rPr lang="en-US" sz="2600" b="0" i="0" u="none" strike="noStrike" cap="none">
                <a:solidFill>
                  <a:schemeClr val="dk1"/>
                </a:solidFill>
                <a:latin typeface="Calibri"/>
                <a:ea typeface="Calibri"/>
                <a:cs typeface="Calibri"/>
                <a:sym typeface="Calibri"/>
              </a:rPr>
              <a:t>No apparent clinical impact on efficacy of RT (have been </a:t>
            </a:r>
            <a:r>
              <a:rPr lang="en-US" sz="2600" b="0" i="1" u="none" strike="noStrike" cap="none">
                <a:solidFill>
                  <a:schemeClr val="dk1"/>
                </a:solidFill>
                <a:latin typeface="Calibri"/>
                <a:ea typeface="Calibri"/>
                <a:cs typeface="Calibri"/>
                <a:sym typeface="Calibri"/>
              </a:rPr>
              <a:t>In vivo data suggesting </a:t>
            </a:r>
            <a:r>
              <a:rPr lang="en-US" sz="2600" b="0" i="0" u="none" strike="noStrike" cap="none">
                <a:solidFill>
                  <a:schemeClr val="dk1"/>
                </a:solidFill>
                <a:latin typeface="Calibri"/>
                <a:ea typeface="Calibri"/>
                <a:cs typeface="Calibri"/>
                <a:sym typeface="Calibri"/>
              </a:rPr>
              <a:t>tamoxifen mitigating effect of radiation)</a:t>
            </a:r>
            <a:endParaRPr/>
          </a:p>
          <a:p>
            <a:pPr marL="800100" marR="0" lvl="1" indent="-177800" algn="l" rtl="0">
              <a:spcBef>
                <a:spcPts val="400"/>
              </a:spcBef>
              <a:spcAft>
                <a:spcPts val="0"/>
              </a:spcAft>
              <a:buClr>
                <a:schemeClr val="dk1"/>
              </a:buClr>
              <a:buSzPts val="2600"/>
              <a:buFont typeface="Arial"/>
              <a:buNone/>
            </a:pPr>
            <a:endParaRPr sz="2600" b="0" i="0" u="none" strike="noStrike" cap="none">
              <a:solidFill>
                <a:schemeClr val="dk1"/>
              </a:solidFill>
              <a:latin typeface="Calibri"/>
              <a:ea typeface="Calibri"/>
              <a:cs typeface="Calibri"/>
              <a:sym typeface="Calibri"/>
            </a:endParaRPr>
          </a:p>
          <a:p>
            <a:pPr marL="800100" marR="0" lvl="1" indent="-342900" algn="l" rtl="0">
              <a:spcBef>
                <a:spcPts val="400"/>
              </a:spcBef>
              <a:spcAft>
                <a:spcPts val="0"/>
              </a:spcAft>
              <a:buClr>
                <a:schemeClr val="dk1"/>
              </a:buClr>
              <a:buSzPts val="2600"/>
              <a:buFont typeface="Arial"/>
              <a:buChar char="•"/>
            </a:pPr>
            <a:r>
              <a:rPr lang="en-US" sz="2600" b="0" i="0" u="none" strike="noStrike" cap="none">
                <a:solidFill>
                  <a:schemeClr val="dk1"/>
                </a:solidFill>
                <a:latin typeface="Calibri"/>
                <a:ea typeface="Calibri"/>
                <a:cs typeface="Calibri"/>
                <a:sym typeface="Calibri"/>
              </a:rPr>
              <a:t>Due to compounding side effects, initiating hormones after RT may be preferred </a:t>
            </a:r>
            <a:endParaRPr/>
          </a:p>
        </p:txBody>
      </p:sp>
      <p:sp>
        <p:nvSpPr>
          <p:cNvPr id="426" name="Google Shape;426;p34"/>
          <p:cNvSpPr txBox="1"/>
          <p:nvPr/>
        </p:nvSpPr>
        <p:spPr>
          <a:xfrm>
            <a:off x="9761638" y="6419140"/>
            <a:ext cx="37846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i="0">
                <a:solidFill>
                  <a:srgbClr val="212121"/>
                </a:solidFill>
                <a:latin typeface="Calibri"/>
                <a:ea typeface="Calibri"/>
                <a:cs typeface="Calibri"/>
                <a:sym typeface="Calibri"/>
              </a:rPr>
              <a:t>Woodward, W. A., </a:t>
            </a:r>
            <a:r>
              <a:rPr lang="en-US" sz="800" b="0" i="1">
                <a:solidFill>
                  <a:srgbClr val="212121"/>
                </a:solidFill>
                <a:latin typeface="Calibri"/>
                <a:ea typeface="Calibri"/>
                <a:cs typeface="Calibri"/>
                <a:sym typeface="Calibri"/>
              </a:rPr>
              <a:t>et al</a:t>
            </a:r>
            <a:r>
              <a:rPr lang="en-US" sz="800" b="0" i="0">
                <a:solidFill>
                  <a:srgbClr val="212121"/>
                </a:solidFill>
                <a:latin typeface="Calibri"/>
                <a:ea typeface="Calibri"/>
                <a:cs typeface="Calibri"/>
                <a:sym typeface="Calibri"/>
              </a:rPr>
              <a:t>.  IJROBP. 2017; </a:t>
            </a:r>
            <a:r>
              <a:rPr lang="en-US" sz="800" b="0" i="1">
                <a:solidFill>
                  <a:srgbClr val="212121"/>
                </a:solidFill>
                <a:latin typeface="Calibri"/>
                <a:ea typeface="Calibri"/>
                <a:cs typeface="Calibri"/>
                <a:sym typeface="Calibri"/>
              </a:rPr>
              <a:t>99</a:t>
            </a:r>
            <a:r>
              <a:rPr lang="en-US" sz="800" b="0" i="0">
                <a:solidFill>
                  <a:srgbClr val="212121"/>
                </a:solidFill>
                <a:latin typeface="Calibri"/>
                <a:ea typeface="Calibri"/>
                <a:cs typeface="Calibri"/>
                <a:sym typeface="Calibri"/>
              </a:rPr>
              <a:t>(4), 777–783</a:t>
            </a:r>
            <a:endParaRPr/>
          </a:p>
          <a:p>
            <a:pPr marL="0" marR="0" lvl="0" indent="0" algn="l" rtl="0">
              <a:spcBef>
                <a:spcPts val="0"/>
              </a:spcBef>
              <a:spcAft>
                <a:spcPts val="0"/>
              </a:spcAft>
              <a:buNone/>
            </a:pPr>
            <a:r>
              <a:rPr lang="en-US" sz="800" b="0" i="0">
                <a:solidFill>
                  <a:srgbClr val="333333"/>
                </a:solidFill>
                <a:latin typeface="Calibri"/>
                <a:ea typeface="Calibri"/>
                <a:cs typeface="Calibri"/>
                <a:sym typeface="Calibri"/>
              </a:rPr>
              <a:t>Loap P, </a:t>
            </a:r>
            <a:r>
              <a:rPr lang="en-US" sz="800" b="0" i="1">
                <a:solidFill>
                  <a:srgbClr val="333333"/>
                </a:solidFill>
                <a:latin typeface="Calibri"/>
                <a:ea typeface="Calibri"/>
                <a:cs typeface="Calibri"/>
                <a:sym typeface="Calibri"/>
              </a:rPr>
              <a:t>et al</a:t>
            </a:r>
            <a:r>
              <a:rPr lang="en-US" sz="800" b="0" i="0">
                <a:solidFill>
                  <a:srgbClr val="333333"/>
                </a:solidFill>
                <a:latin typeface="Calibri"/>
                <a:ea typeface="Calibri"/>
                <a:cs typeface="Calibri"/>
                <a:sym typeface="Calibri"/>
              </a:rPr>
              <a:t>. </a:t>
            </a:r>
            <a:r>
              <a:rPr lang="en-US" sz="800" b="0" i="1">
                <a:solidFill>
                  <a:srgbClr val="333333"/>
                </a:solidFill>
                <a:latin typeface="Calibri"/>
                <a:ea typeface="Calibri"/>
                <a:cs typeface="Calibri"/>
                <a:sym typeface="Calibri"/>
              </a:rPr>
              <a:t>JAMA Oncol.</a:t>
            </a:r>
            <a:r>
              <a:rPr lang="en-US" sz="800" b="0" i="0">
                <a:solidFill>
                  <a:srgbClr val="333333"/>
                </a:solidFill>
                <a:latin typeface="Calibri"/>
                <a:ea typeface="Calibri"/>
                <a:cs typeface="Calibri"/>
                <a:sym typeface="Calibri"/>
              </a:rPr>
              <a:t> 2022; 8(12):1802–1808.</a:t>
            </a:r>
            <a:endParaRPr/>
          </a:p>
          <a:p>
            <a:pPr marL="0" marR="0" lvl="0" indent="0" algn="l" rtl="0">
              <a:spcBef>
                <a:spcPts val="0"/>
              </a:spcBef>
              <a:spcAft>
                <a:spcPts val="0"/>
              </a:spcAft>
              <a:buNone/>
            </a:pPr>
            <a:r>
              <a:rPr lang="en-US" sz="800" b="0" i="0">
                <a:solidFill>
                  <a:srgbClr val="212121"/>
                </a:solidFill>
                <a:latin typeface="Calibri"/>
                <a:ea typeface="Calibri"/>
                <a:cs typeface="Calibri"/>
                <a:sym typeface="Calibri"/>
              </a:rPr>
              <a:t>Corbin KS, </a:t>
            </a:r>
            <a:r>
              <a:rPr lang="en-US" sz="800" b="0" i="1">
                <a:solidFill>
                  <a:srgbClr val="212121"/>
                </a:solidFill>
                <a:latin typeface="Calibri"/>
                <a:ea typeface="Calibri"/>
                <a:cs typeface="Calibri"/>
                <a:sym typeface="Calibri"/>
              </a:rPr>
              <a:t>et al</a:t>
            </a:r>
            <a:r>
              <a:rPr lang="en-US" sz="800" b="0" i="0">
                <a:solidFill>
                  <a:srgbClr val="212121"/>
                </a:solidFill>
                <a:latin typeface="Calibri"/>
                <a:ea typeface="Calibri"/>
                <a:cs typeface="Calibri"/>
                <a:sym typeface="Calibri"/>
              </a:rPr>
              <a:t>. CTRO. 2020;24:99-101.</a:t>
            </a:r>
            <a:endParaRPr sz="800">
              <a:solidFill>
                <a:schemeClr val="dk1"/>
              </a:solidFill>
              <a:latin typeface="Calibri"/>
              <a:ea typeface="Calibri"/>
              <a:cs typeface="Calibri"/>
              <a:sym typeface="Calibri"/>
            </a:endParaRPr>
          </a:p>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5"/>
          <p:cNvSpPr txBox="1"/>
          <p:nvPr/>
        </p:nvSpPr>
        <p:spPr>
          <a:xfrm>
            <a:off x="0" y="0"/>
            <a:ext cx="12192000" cy="13716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2"/>
              </a:buClr>
              <a:buSzPts val="4400"/>
              <a:buFont typeface="Calibri"/>
              <a:buNone/>
            </a:pPr>
            <a:r>
              <a:rPr lang="en-US" sz="4400" b="1" dirty="0">
                <a:solidFill>
                  <a:schemeClr val="dk2"/>
                </a:solidFill>
                <a:latin typeface="Calibri"/>
                <a:ea typeface="Calibri"/>
                <a:cs typeface="Calibri"/>
                <a:sym typeface="Calibri"/>
              </a:rPr>
              <a:t>Sequencing of RT with Targeted Therapy</a:t>
            </a:r>
            <a:endParaRPr sz="4400" b="1" dirty="0">
              <a:solidFill>
                <a:schemeClr val="dk2"/>
              </a:solidFill>
              <a:latin typeface="Calibri"/>
              <a:ea typeface="Calibri"/>
              <a:cs typeface="Calibri"/>
              <a:sym typeface="Calibri"/>
            </a:endParaRPr>
          </a:p>
        </p:txBody>
      </p:sp>
      <p:sp>
        <p:nvSpPr>
          <p:cNvPr id="433" name="Google Shape;433;p35"/>
          <p:cNvSpPr txBox="1"/>
          <p:nvPr/>
        </p:nvSpPr>
        <p:spPr>
          <a:xfrm>
            <a:off x="1892363" y="1469854"/>
            <a:ext cx="8909368" cy="4509701"/>
          </a:xfrm>
          <a:prstGeom prst="rect">
            <a:avLst/>
          </a:prstGeom>
          <a:noFill/>
          <a:ln>
            <a:noFill/>
          </a:ln>
        </p:spPr>
        <p:txBody>
          <a:bodyPr spcFirstLastPara="1" wrap="square" lIns="91425" tIns="45700" rIns="91425" bIns="45700" anchor="t" anchorCtr="0">
            <a:normAutofit/>
          </a:bodyPr>
          <a:lstStyle/>
          <a:p>
            <a:pPr marL="228600" marR="0" lvl="0" indent="-50800" algn="l" rtl="0">
              <a:lnSpc>
                <a:spcPct val="90000"/>
              </a:lnSpc>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
        <p:nvSpPr>
          <p:cNvPr id="434" name="Google Shape;434;p35"/>
          <p:cNvSpPr txBox="1"/>
          <p:nvPr/>
        </p:nvSpPr>
        <p:spPr>
          <a:xfrm>
            <a:off x="875071" y="1709971"/>
            <a:ext cx="10667999" cy="415494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600"/>
              <a:buFont typeface="Arial"/>
              <a:buChar char="•"/>
            </a:pPr>
            <a:r>
              <a:rPr lang="en-US" sz="2800" dirty="0">
                <a:solidFill>
                  <a:schemeClr val="dk1"/>
                </a:solidFill>
                <a:latin typeface="Calibri"/>
                <a:ea typeface="Calibri"/>
                <a:cs typeface="Calibri"/>
                <a:sym typeface="Calibri"/>
              </a:rPr>
              <a:t>Herceptin (Trastuzumab) can be given concurrently</a:t>
            </a:r>
            <a:endParaRPr lang="en-US" sz="2800" dirty="0">
              <a:solidFill>
                <a:schemeClr val="dk1"/>
              </a:solidFill>
              <a:latin typeface="Calibri"/>
            </a:endParaRPr>
          </a:p>
          <a:p>
            <a:pPr marL="800100" lvl="1" indent="-342900">
              <a:buClr>
                <a:schemeClr val="dk1"/>
              </a:buClr>
              <a:buSzPts val="2200"/>
              <a:buFont typeface="Arial"/>
              <a:buChar char="•"/>
            </a:pPr>
            <a:r>
              <a:rPr lang="en-US" sz="2400" b="0" i="0" u="none" strike="noStrike" cap="none" dirty="0" err="1">
                <a:solidFill>
                  <a:schemeClr val="dk1"/>
                </a:solidFill>
                <a:latin typeface="Calibri"/>
                <a:ea typeface="Calibri"/>
                <a:cs typeface="Calibri"/>
                <a:sym typeface="Calibri"/>
              </a:rPr>
              <a:t>Kadcycla</a:t>
            </a:r>
            <a:r>
              <a:rPr lang="en-US" sz="2400" b="0" i="0" u="none" strike="noStrike" cap="none" dirty="0">
                <a:solidFill>
                  <a:schemeClr val="dk1"/>
                </a:solidFill>
                <a:latin typeface="Calibri"/>
                <a:ea typeface="Calibri"/>
                <a:cs typeface="Calibri"/>
                <a:sym typeface="Calibri"/>
              </a:rPr>
              <a:t> (ado-trastuzumab emtansine) </a:t>
            </a:r>
            <a:r>
              <a:rPr lang="en-US" sz="2400" dirty="0">
                <a:solidFill>
                  <a:schemeClr val="dk1"/>
                </a:solidFill>
                <a:latin typeface="Calibri"/>
                <a:ea typeface="Calibri"/>
                <a:cs typeface="Calibri"/>
                <a:sym typeface="Calibri"/>
              </a:rPr>
              <a:t>may cause</a:t>
            </a:r>
            <a:r>
              <a:rPr lang="en-US" sz="2400" b="0" i="0" u="none" strike="noStrike" cap="none" dirty="0">
                <a:solidFill>
                  <a:schemeClr val="dk1"/>
                </a:solidFill>
                <a:latin typeface="Calibri"/>
                <a:ea typeface="Calibri"/>
                <a:cs typeface="Calibri"/>
                <a:sym typeface="Calibri"/>
              </a:rPr>
              <a:t> increased radiation dermatitis</a:t>
            </a:r>
            <a:r>
              <a:rPr lang="en-US" sz="2400" dirty="0">
                <a:solidFill>
                  <a:schemeClr val="dk1"/>
                </a:solidFill>
                <a:latin typeface="Calibri"/>
                <a:ea typeface="Calibri"/>
                <a:cs typeface="Calibri"/>
                <a:sym typeface="Calibri"/>
              </a:rPr>
              <a:t> and pneumonitis. Timing of its initiation should be individualized based on disease burden. </a:t>
            </a:r>
            <a:endParaRPr lang="en-US" sz="2400" dirty="0">
              <a:solidFill>
                <a:schemeClr val="dk1"/>
              </a:solidFill>
              <a:latin typeface="Calibri"/>
              <a:ea typeface="Calibri"/>
              <a:cs typeface="Calibri"/>
            </a:endParaRPr>
          </a:p>
          <a:p>
            <a:pPr marL="342900" marR="0" lvl="0" indent="-177800" algn="l" rtl="0">
              <a:spcBef>
                <a:spcPts val="0"/>
              </a:spcBef>
              <a:spcAft>
                <a:spcPts val="0"/>
              </a:spcAft>
              <a:buClr>
                <a:schemeClr val="dk1"/>
              </a:buClr>
              <a:buSzPts val="2600"/>
              <a:buFont typeface="Arial"/>
              <a:buNone/>
            </a:pPr>
            <a:endParaRPr sz="2800" dirty="0">
              <a:solidFill>
                <a:schemeClr val="dk1"/>
              </a:solidFill>
              <a:latin typeface="Calibri"/>
              <a:ea typeface="Calibri"/>
              <a:cs typeface="Calibri"/>
            </a:endParaRPr>
          </a:p>
          <a:p>
            <a:pPr marL="342900" indent="-342900">
              <a:buClr>
                <a:schemeClr val="dk1"/>
              </a:buClr>
              <a:buSzPts val="2600"/>
              <a:buFont typeface="Arial"/>
              <a:buChar char="•"/>
            </a:pPr>
            <a:r>
              <a:rPr lang="en-US" sz="2800" dirty="0">
                <a:solidFill>
                  <a:schemeClr val="dk1"/>
                </a:solidFill>
                <a:latin typeface="Calibri"/>
                <a:ea typeface="Calibri"/>
                <a:cs typeface="Calibri"/>
                <a:sym typeface="Calibri"/>
              </a:rPr>
              <a:t>Pembrolizumab can be given concurrently with RT, but have low threshold for stopping if </a:t>
            </a:r>
            <a:r>
              <a:rPr lang="en-US" sz="2800" dirty="0" err="1">
                <a:solidFill>
                  <a:schemeClr val="dk1"/>
                </a:solidFill>
                <a:latin typeface="Calibri"/>
                <a:ea typeface="Calibri"/>
                <a:cs typeface="Calibri"/>
                <a:sym typeface="Calibri"/>
              </a:rPr>
              <a:t>patiet</a:t>
            </a:r>
            <a:r>
              <a:rPr lang="en-US" sz="2800" dirty="0">
                <a:solidFill>
                  <a:schemeClr val="dk1"/>
                </a:solidFill>
                <a:latin typeface="Calibri"/>
                <a:ea typeface="Calibri"/>
                <a:cs typeface="Calibri"/>
                <a:sym typeface="Calibri"/>
              </a:rPr>
              <a:t> experiences toxicity. </a:t>
            </a:r>
            <a:endParaRPr sz="2800" dirty="0">
              <a:solidFill>
                <a:schemeClr val="dk1"/>
              </a:solidFill>
              <a:latin typeface="Calibri"/>
              <a:ea typeface="Calibri"/>
              <a:cs typeface="Calibri"/>
            </a:endParaRPr>
          </a:p>
          <a:p>
            <a:pPr marL="800100" marR="0" lvl="1" indent="-342900" algn="l" rtl="0">
              <a:spcBef>
                <a:spcPts val="0"/>
              </a:spcBef>
              <a:spcAft>
                <a:spcPts val="0"/>
              </a:spcAft>
              <a:buClr>
                <a:schemeClr val="dk1"/>
              </a:buClr>
              <a:buSzPts val="2200"/>
              <a:buFont typeface="Arial"/>
              <a:buChar char="•"/>
            </a:pPr>
            <a:r>
              <a:rPr lang="en-US" sz="2400" b="0" i="0" u="none" strike="noStrike" cap="none" dirty="0">
                <a:solidFill>
                  <a:schemeClr val="dk1"/>
                </a:solidFill>
                <a:latin typeface="Calibri"/>
                <a:ea typeface="Calibri"/>
                <a:cs typeface="Calibri"/>
                <a:sym typeface="Calibri"/>
              </a:rPr>
              <a:t>KEYNOTE-522 included a mix of sequential vs. concurrent</a:t>
            </a:r>
            <a:endParaRPr sz="2400" dirty="0">
              <a:solidFill>
                <a:schemeClr val="dk1"/>
              </a:solidFill>
              <a:latin typeface="Calibri"/>
            </a:endParaRPr>
          </a:p>
          <a:p>
            <a:pPr marL="342900" marR="0" lvl="0" indent="-177800" algn="l" rtl="0">
              <a:spcBef>
                <a:spcPts val="0"/>
              </a:spcBef>
              <a:spcAft>
                <a:spcPts val="0"/>
              </a:spcAft>
              <a:buClr>
                <a:schemeClr val="dk1"/>
              </a:buClr>
              <a:buSzPts val="2600"/>
              <a:buFont typeface="Arial"/>
              <a:buNone/>
            </a:pPr>
            <a:endParaRPr sz="2800" dirty="0">
              <a:solidFill>
                <a:schemeClr val="dk1"/>
              </a:solidFill>
              <a:latin typeface="Calibri"/>
              <a:ea typeface="Calibri"/>
              <a:cs typeface="Calibri"/>
            </a:endParaRPr>
          </a:p>
          <a:p>
            <a:pPr marL="342900" marR="0" lvl="0" indent="-342900" algn="l" rtl="0">
              <a:spcBef>
                <a:spcPts val="0"/>
              </a:spcBef>
              <a:spcAft>
                <a:spcPts val="0"/>
              </a:spcAft>
              <a:buClr>
                <a:schemeClr val="dk1"/>
              </a:buClr>
              <a:buSzPts val="2600"/>
              <a:buFont typeface="Arial"/>
              <a:buChar char="•"/>
            </a:pPr>
            <a:r>
              <a:rPr lang="en-US" sz="2800" dirty="0">
                <a:solidFill>
                  <a:schemeClr val="dk1"/>
                </a:solidFill>
                <a:latin typeface="Calibri"/>
                <a:ea typeface="Calibri"/>
                <a:cs typeface="Calibri"/>
                <a:sym typeface="Calibri"/>
              </a:rPr>
              <a:t>Olaparib should only be given concurrently on a trial (e.g., </a:t>
            </a:r>
            <a:r>
              <a:rPr lang="en-US" sz="2800" dirty="0" err="1">
                <a:solidFill>
                  <a:schemeClr val="dk1"/>
                </a:solidFill>
                <a:latin typeface="Calibri"/>
                <a:ea typeface="Calibri"/>
                <a:cs typeface="Calibri"/>
                <a:sym typeface="Calibri"/>
              </a:rPr>
              <a:t>RadioPARP</a:t>
            </a:r>
            <a:r>
              <a:rPr lang="en-US" sz="2800" dirty="0">
                <a:solidFill>
                  <a:schemeClr val="dk1"/>
                </a:solidFill>
                <a:latin typeface="Calibri"/>
                <a:ea typeface="Calibri"/>
                <a:cs typeface="Calibri"/>
                <a:sym typeface="Calibri"/>
              </a:rPr>
              <a:t>) </a:t>
            </a:r>
            <a:endParaRPr sz="2800" dirty="0">
              <a:solidFill>
                <a:schemeClr val="dk1"/>
              </a:solidFill>
              <a:latin typeface="Calibri"/>
            </a:endParaRPr>
          </a:p>
        </p:txBody>
      </p:sp>
      <p:sp>
        <p:nvSpPr>
          <p:cNvPr id="435" name="Google Shape;435;p35"/>
          <p:cNvSpPr txBox="1"/>
          <p:nvPr/>
        </p:nvSpPr>
        <p:spPr>
          <a:xfrm>
            <a:off x="9784787" y="6391447"/>
            <a:ext cx="37846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i="0">
                <a:solidFill>
                  <a:srgbClr val="212121"/>
                </a:solidFill>
                <a:latin typeface="Calibri"/>
                <a:ea typeface="Calibri"/>
                <a:cs typeface="Calibri"/>
                <a:sym typeface="Calibri"/>
              </a:rPr>
              <a:t>Woodward, W. A., </a:t>
            </a:r>
            <a:r>
              <a:rPr lang="en-US" sz="800" b="0" i="1">
                <a:solidFill>
                  <a:srgbClr val="212121"/>
                </a:solidFill>
                <a:latin typeface="Calibri"/>
                <a:ea typeface="Calibri"/>
                <a:cs typeface="Calibri"/>
                <a:sym typeface="Calibri"/>
              </a:rPr>
              <a:t>et al</a:t>
            </a:r>
            <a:r>
              <a:rPr lang="en-US" sz="800" b="0" i="0">
                <a:solidFill>
                  <a:srgbClr val="212121"/>
                </a:solidFill>
                <a:latin typeface="Calibri"/>
                <a:ea typeface="Calibri"/>
                <a:cs typeface="Calibri"/>
                <a:sym typeface="Calibri"/>
              </a:rPr>
              <a:t>.  IJROBP. 2017; </a:t>
            </a:r>
            <a:r>
              <a:rPr lang="en-US" sz="800" b="0" i="1">
                <a:solidFill>
                  <a:srgbClr val="212121"/>
                </a:solidFill>
                <a:latin typeface="Calibri"/>
                <a:ea typeface="Calibri"/>
                <a:cs typeface="Calibri"/>
                <a:sym typeface="Calibri"/>
              </a:rPr>
              <a:t>99</a:t>
            </a:r>
            <a:r>
              <a:rPr lang="en-US" sz="800" b="0" i="0">
                <a:solidFill>
                  <a:srgbClr val="212121"/>
                </a:solidFill>
                <a:latin typeface="Calibri"/>
                <a:ea typeface="Calibri"/>
                <a:cs typeface="Calibri"/>
                <a:sym typeface="Calibri"/>
              </a:rPr>
              <a:t>(4), 777–783</a:t>
            </a:r>
            <a:endParaRPr/>
          </a:p>
          <a:p>
            <a:pPr marL="0" marR="0" lvl="0" indent="0" algn="l" rtl="0">
              <a:spcBef>
                <a:spcPts val="0"/>
              </a:spcBef>
              <a:spcAft>
                <a:spcPts val="0"/>
              </a:spcAft>
              <a:buNone/>
            </a:pPr>
            <a:r>
              <a:rPr lang="en-US" sz="800" b="0" i="0">
                <a:solidFill>
                  <a:srgbClr val="333333"/>
                </a:solidFill>
                <a:latin typeface="Calibri"/>
                <a:ea typeface="Calibri"/>
                <a:cs typeface="Calibri"/>
                <a:sym typeface="Calibri"/>
              </a:rPr>
              <a:t>Loap P, </a:t>
            </a:r>
            <a:r>
              <a:rPr lang="en-US" sz="800" b="0" i="1">
                <a:solidFill>
                  <a:srgbClr val="333333"/>
                </a:solidFill>
                <a:latin typeface="Calibri"/>
                <a:ea typeface="Calibri"/>
                <a:cs typeface="Calibri"/>
                <a:sym typeface="Calibri"/>
              </a:rPr>
              <a:t>et al</a:t>
            </a:r>
            <a:r>
              <a:rPr lang="en-US" sz="800" b="0" i="0">
                <a:solidFill>
                  <a:srgbClr val="333333"/>
                </a:solidFill>
                <a:latin typeface="Calibri"/>
                <a:ea typeface="Calibri"/>
                <a:cs typeface="Calibri"/>
                <a:sym typeface="Calibri"/>
              </a:rPr>
              <a:t>. </a:t>
            </a:r>
            <a:r>
              <a:rPr lang="en-US" sz="800" b="0" i="1">
                <a:solidFill>
                  <a:srgbClr val="333333"/>
                </a:solidFill>
                <a:latin typeface="Calibri"/>
                <a:ea typeface="Calibri"/>
                <a:cs typeface="Calibri"/>
                <a:sym typeface="Calibri"/>
              </a:rPr>
              <a:t>JAMA Oncol.</a:t>
            </a:r>
            <a:r>
              <a:rPr lang="en-US" sz="800" b="0" i="0">
                <a:solidFill>
                  <a:srgbClr val="333333"/>
                </a:solidFill>
                <a:latin typeface="Calibri"/>
                <a:ea typeface="Calibri"/>
                <a:cs typeface="Calibri"/>
                <a:sym typeface="Calibri"/>
              </a:rPr>
              <a:t> 2022; 8(12):1802–1808.</a:t>
            </a:r>
            <a:endParaRPr/>
          </a:p>
          <a:p>
            <a:pPr marL="0" marR="0" lvl="0" indent="0" algn="l" rtl="0">
              <a:spcBef>
                <a:spcPts val="0"/>
              </a:spcBef>
              <a:spcAft>
                <a:spcPts val="0"/>
              </a:spcAft>
              <a:buNone/>
            </a:pPr>
            <a:r>
              <a:rPr lang="en-US" sz="800" b="0" i="0">
                <a:solidFill>
                  <a:srgbClr val="212121"/>
                </a:solidFill>
                <a:latin typeface="Calibri"/>
                <a:ea typeface="Calibri"/>
                <a:cs typeface="Calibri"/>
                <a:sym typeface="Calibri"/>
              </a:rPr>
              <a:t>Corbin KS, </a:t>
            </a:r>
            <a:r>
              <a:rPr lang="en-US" sz="800" b="0" i="1">
                <a:solidFill>
                  <a:srgbClr val="212121"/>
                </a:solidFill>
                <a:latin typeface="Calibri"/>
                <a:ea typeface="Calibri"/>
                <a:cs typeface="Calibri"/>
                <a:sym typeface="Calibri"/>
              </a:rPr>
              <a:t>et al</a:t>
            </a:r>
            <a:r>
              <a:rPr lang="en-US" sz="800" b="0" i="0">
                <a:solidFill>
                  <a:srgbClr val="212121"/>
                </a:solidFill>
                <a:latin typeface="Calibri"/>
                <a:ea typeface="Calibri"/>
                <a:cs typeface="Calibri"/>
                <a:sym typeface="Calibri"/>
              </a:rPr>
              <a:t>. CTRO. 2020;24:99-101.</a:t>
            </a:r>
            <a:endParaRPr sz="800">
              <a:solidFill>
                <a:schemeClr val="dk1"/>
              </a:solidFill>
              <a:latin typeface="Calibri"/>
              <a:ea typeface="Calibri"/>
              <a:cs typeface="Calibri"/>
              <a:sym typeface="Calibri"/>
            </a:endParaRPr>
          </a:p>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6"/>
          <p:cNvSpPr txBox="1">
            <a:spLocks noGrp="1"/>
          </p:cNvSpPr>
          <p:nvPr>
            <p:ph type="ctrTitle"/>
          </p:nvPr>
        </p:nvSpPr>
        <p:spPr>
          <a:xfrm>
            <a:off x="0" y="2060294"/>
            <a:ext cx="12192000" cy="197053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2"/>
              </a:buClr>
              <a:buSzPts val="6000"/>
              <a:buFont typeface="Calibri"/>
              <a:buNone/>
            </a:pPr>
            <a:r>
              <a:rPr lang="en-US" b="1">
                <a:solidFill>
                  <a:schemeClr val="dk2"/>
                </a:solidFill>
                <a:latin typeface="Calibri"/>
                <a:ea typeface="Calibri"/>
                <a:cs typeface="Calibri"/>
                <a:sym typeface="Calibri"/>
              </a:rPr>
              <a:t>Radiation Therapy for </a:t>
            </a:r>
            <a:br>
              <a:rPr lang="en-US" b="1">
                <a:solidFill>
                  <a:schemeClr val="dk2"/>
                </a:solidFill>
                <a:latin typeface="Calibri"/>
                <a:ea typeface="Calibri"/>
                <a:cs typeface="Calibri"/>
                <a:sym typeface="Calibri"/>
              </a:rPr>
            </a:br>
            <a:r>
              <a:rPr lang="en-US" b="1">
                <a:solidFill>
                  <a:schemeClr val="dk2"/>
                </a:solidFill>
                <a:latin typeface="Calibri"/>
                <a:ea typeface="Calibri"/>
                <a:cs typeface="Calibri"/>
                <a:sym typeface="Calibri"/>
              </a:rPr>
              <a:t>Ductal Carcinoma in Situ (DCIS)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37"/>
          <p:cNvSpPr txBox="1"/>
          <p:nvPr/>
        </p:nvSpPr>
        <p:spPr>
          <a:xfrm>
            <a:off x="0" y="-1"/>
            <a:ext cx="12192000"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4400"/>
              <a:buFont typeface="Calibri"/>
              <a:buNone/>
            </a:pPr>
            <a:r>
              <a:rPr lang="en-US" sz="4400" b="1">
                <a:solidFill>
                  <a:schemeClr val="dk2"/>
                </a:solidFill>
                <a:latin typeface="Calibri"/>
                <a:ea typeface="Calibri"/>
                <a:cs typeface="Calibri"/>
                <a:sym typeface="Calibri"/>
              </a:rPr>
              <a:t>Goals of RT in DCIS</a:t>
            </a:r>
            <a:endParaRPr sz="4400" b="1">
              <a:solidFill>
                <a:schemeClr val="dk2"/>
              </a:solidFill>
              <a:latin typeface="Calibri"/>
              <a:ea typeface="Calibri"/>
              <a:cs typeface="Calibri"/>
              <a:sym typeface="Calibri"/>
            </a:endParaRPr>
          </a:p>
        </p:txBody>
      </p:sp>
      <p:sp>
        <p:nvSpPr>
          <p:cNvPr id="447" name="Google Shape;447;p37"/>
          <p:cNvSpPr txBox="1"/>
          <p:nvPr/>
        </p:nvSpPr>
        <p:spPr>
          <a:xfrm>
            <a:off x="2021161" y="1717468"/>
            <a:ext cx="8917756" cy="4351338"/>
          </a:xfrm>
          <a:prstGeom prst="rect">
            <a:avLst/>
          </a:prstGeom>
          <a:noFill/>
          <a:ln>
            <a:noFill/>
          </a:ln>
        </p:spPr>
        <p:txBody>
          <a:bodyPr spcFirstLastPara="1" wrap="square" lIns="91425" tIns="45700" rIns="91425" bIns="45700" anchor="t" anchorCtr="0">
            <a:noAutofit/>
          </a:bodyPr>
          <a:lstStyle/>
          <a:p>
            <a:pPr marL="630238" marR="0" lvl="0" indent="-565150" algn="l" rtl="0">
              <a:lnSpc>
                <a:spcPct val="90000"/>
              </a:lnSpc>
              <a:spcBef>
                <a:spcPts val="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Prevent local recurrence</a:t>
            </a:r>
            <a:endParaRPr/>
          </a:p>
          <a:p>
            <a:pPr marL="630238" marR="0" lvl="0" indent="-336549" algn="l" rtl="0">
              <a:lnSpc>
                <a:spcPct val="90000"/>
              </a:lnSpc>
              <a:spcBef>
                <a:spcPts val="1000"/>
              </a:spcBef>
              <a:spcAft>
                <a:spcPts val="0"/>
              </a:spcAft>
              <a:buClr>
                <a:schemeClr val="dk1"/>
              </a:buClr>
              <a:buSzPts val="3600"/>
              <a:buFont typeface="Arial"/>
              <a:buNone/>
            </a:pPr>
            <a:endParaRPr sz="3600">
              <a:solidFill>
                <a:schemeClr val="dk1"/>
              </a:solidFill>
              <a:latin typeface="Calibri"/>
              <a:ea typeface="Calibri"/>
              <a:cs typeface="Calibri"/>
              <a:sym typeface="Calibri"/>
            </a:endParaRPr>
          </a:p>
          <a:p>
            <a:pPr marL="630238" marR="0" lvl="0" indent="-565150" algn="l" rtl="0">
              <a:lnSpc>
                <a:spcPct val="90000"/>
              </a:lnSpc>
              <a:spcBef>
                <a:spcPts val="100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Breast conservation</a:t>
            </a:r>
            <a:endParaRPr/>
          </a:p>
          <a:p>
            <a:pPr marL="1544638" marR="0" lvl="2" indent="-565150" algn="l" rtl="0">
              <a:lnSpc>
                <a:spcPct val="90000"/>
              </a:lnSpc>
              <a:spcBef>
                <a:spcPts val="50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Avoid mastectomy</a:t>
            </a:r>
            <a:endParaRPr/>
          </a:p>
          <a:p>
            <a:pPr marL="630238" marR="0" lvl="0" indent="-336549" algn="l" rtl="0">
              <a:lnSpc>
                <a:spcPct val="90000"/>
              </a:lnSpc>
              <a:spcBef>
                <a:spcPts val="1000"/>
              </a:spcBef>
              <a:spcAft>
                <a:spcPts val="0"/>
              </a:spcAft>
              <a:buClr>
                <a:schemeClr val="dk1"/>
              </a:buClr>
              <a:buSzPts val="3600"/>
              <a:buFont typeface="Arial"/>
              <a:buNone/>
            </a:pPr>
            <a:endParaRPr sz="3600">
              <a:solidFill>
                <a:schemeClr val="dk1"/>
              </a:solidFill>
              <a:latin typeface="Calibri"/>
              <a:ea typeface="Calibri"/>
              <a:cs typeface="Calibri"/>
              <a:sym typeface="Calibri"/>
            </a:endParaRPr>
          </a:p>
          <a:p>
            <a:pPr marL="630238" marR="0" lvl="0" indent="-565150" algn="l" rtl="0">
              <a:lnSpc>
                <a:spcPct val="90000"/>
              </a:lnSpc>
              <a:spcBef>
                <a:spcPts val="100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Minimize toxicity</a:t>
            </a:r>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8"/>
          <p:cNvSpPr txBox="1">
            <a:spLocks noGrp="1"/>
          </p:cNvSpPr>
          <p:nvPr>
            <p:ph type="title"/>
          </p:nvPr>
        </p:nvSpPr>
        <p:spPr>
          <a:xfrm>
            <a:off x="0" y="-7938"/>
            <a:ext cx="12192000" cy="1371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4400"/>
              <a:buFont typeface="Calibri"/>
              <a:buNone/>
            </a:pPr>
            <a:r>
              <a:rPr lang="en-US" b="1" dirty="0">
                <a:solidFill>
                  <a:schemeClr val="dk2"/>
                </a:solidFill>
                <a:latin typeface="Calibri"/>
                <a:ea typeface="Calibri"/>
                <a:cs typeface="Calibri"/>
                <a:sym typeface="Calibri"/>
              </a:rPr>
              <a:t>Seminal Trials of RT after BCS for DCIS</a:t>
            </a:r>
            <a:endParaRPr dirty="0"/>
          </a:p>
        </p:txBody>
      </p:sp>
      <p:sp>
        <p:nvSpPr>
          <p:cNvPr id="454" name="Google Shape;454;p38"/>
          <p:cNvSpPr txBox="1">
            <a:spLocks noGrp="1"/>
          </p:cNvSpPr>
          <p:nvPr>
            <p:ph type="body" idx="1"/>
          </p:nvPr>
        </p:nvSpPr>
        <p:spPr>
          <a:xfrm>
            <a:off x="477907" y="5550697"/>
            <a:ext cx="11525040" cy="842963"/>
          </a:xfrm>
          <a:prstGeom prst="rect">
            <a:avLst/>
          </a:prstGeom>
          <a:solidFill>
            <a:srgbClr val="E1EFD8"/>
          </a:solid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a:t>RT 🡪 ≈50% relative risk reduction and 15% absolute risk reduction in local recurrence </a:t>
            </a:r>
            <a:endParaRPr sz="2400"/>
          </a:p>
          <a:p>
            <a:pPr marL="228600" lvl="0" indent="-228600" algn="l" rtl="0">
              <a:lnSpc>
                <a:spcPct val="90000"/>
              </a:lnSpc>
              <a:spcBef>
                <a:spcPts val="1000"/>
              </a:spcBef>
              <a:spcAft>
                <a:spcPts val="0"/>
              </a:spcAft>
              <a:buClr>
                <a:schemeClr val="dk1"/>
              </a:buClr>
              <a:buSzPts val="2400"/>
              <a:buChar char="•"/>
            </a:pPr>
            <a:r>
              <a:rPr lang="en-US" sz="2400"/>
              <a:t>Approximately half of the recurrences are invasive and half are DCIS</a:t>
            </a:r>
            <a:endParaRPr sz="2400"/>
          </a:p>
        </p:txBody>
      </p:sp>
      <p:sp>
        <p:nvSpPr>
          <p:cNvPr id="455" name="Google Shape;455;p38"/>
          <p:cNvSpPr txBox="1"/>
          <p:nvPr/>
        </p:nvSpPr>
        <p:spPr>
          <a:xfrm>
            <a:off x="10356556" y="6642556"/>
            <a:ext cx="475826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Calibri"/>
                <a:ea typeface="Calibri"/>
                <a:cs typeface="Calibri"/>
                <a:sym typeface="Calibri"/>
              </a:rPr>
              <a:t>EBCTG, JNCI Monogr 2010; 41:162-177</a:t>
            </a:r>
            <a:endParaRPr/>
          </a:p>
        </p:txBody>
      </p:sp>
      <p:pic>
        <p:nvPicPr>
          <p:cNvPr id="456" name="Google Shape;456;p38"/>
          <p:cNvPicPr preferRelativeResize="0"/>
          <p:nvPr/>
        </p:nvPicPr>
        <p:blipFill rotWithShape="1">
          <a:blip r:embed="rId3">
            <a:alphaModFix/>
          </a:blip>
          <a:srcRect/>
          <a:stretch/>
        </p:blipFill>
        <p:spPr>
          <a:xfrm>
            <a:off x="477907" y="1317626"/>
            <a:ext cx="6775572" cy="3885367"/>
          </a:xfrm>
          <a:prstGeom prst="rect">
            <a:avLst/>
          </a:prstGeom>
          <a:noFill/>
          <a:ln>
            <a:noFill/>
          </a:ln>
        </p:spPr>
      </p:pic>
      <p:pic>
        <p:nvPicPr>
          <p:cNvPr id="457" name="Google Shape;457;p38"/>
          <p:cNvPicPr preferRelativeResize="0"/>
          <p:nvPr/>
        </p:nvPicPr>
        <p:blipFill rotWithShape="1">
          <a:blip r:embed="rId4">
            <a:alphaModFix/>
          </a:blip>
          <a:srcRect/>
          <a:stretch/>
        </p:blipFill>
        <p:spPr>
          <a:xfrm>
            <a:off x="7874000" y="1317627"/>
            <a:ext cx="3913532" cy="375046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39"/>
          <p:cNvSpPr txBox="1">
            <a:spLocks noGrp="1"/>
          </p:cNvSpPr>
          <p:nvPr>
            <p:ph type="title"/>
          </p:nvPr>
        </p:nvSpPr>
        <p:spPr>
          <a:xfrm>
            <a:off x="0" y="0"/>
            <a:ext cx="12192000" cy="202758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4400"/>
              <a:buFont typeface="Calibri"/>
              <a:buNone/>
            </a:pPr>
            <a:r>
              <a:rPr lang="en-US" b="1">
                <a:solidFill>
                  <a:schemeClr val="dk2"/>
                </a:solidFill>
                <a:latin typeface="Calibri"/>
                <a:ea typeface="Calibri"/>
                <a:cs typeface="Calibri"/>
                <a:sym typeface="Calibri"/>
              </a:rPr>
              <a:t>RT Options for DCIS (Tis N0 M0) Patients </a:t>
            </a:r>
            <a:br>
              <a:rPr lang="en-US" b="1">
                <a:solidFill>
                  <a:schemeClr val="dk2"/>
                </a:solidFill>
                <a:latin typeface="Calibri"/>
                <a:ea typeface="Calibri"/>
                <a:cs typeface="Calibri"/>
                <a:sym typeface="Calibri"/>
              </a:rPr>
            </a:br>
            <a:r>
              <a:rPr lang="en-US" b="1">
                <a:solidFill>
                  <a:schemeClr val="dk2"/>
                </a:solidFill>
                <a:latin typeface="Calibri"/>
                <a:ea typeface="Calibri"/>
                <a:cs typeface="Calibri"/>
                <a:sym typeface="Calibri"/>
              </a:rPr>
              <a:t>Who Undergo BCS</a:t>
            </a:r>
            <a:endParaRPr/>
          </a:p>
        </p:txBody>
      </p:sp>
      <p:sp>
        <p:nvSpPr>
          <p:cNvPr id="463" name="Google Shape;463;p39"/>
          <p:cNvSpPr txBox="1">
            <a:spLocks noGrp="1"/>
          </p:cNvSpPr>
          <p:nvPr>
            <p:ph type="body" idx="1"/>
          </p:nvPr>
        </p:nvSpPr>
        <p:spPr>
          <a:xfrm>
            <a:off x="857053" y="2483379"/>
            <a:ext cx="10964333" cy="4009496"/>
          </a:xfrm>
          <a:prstGeom prst="rect">
            <a:avLst/>
          </a:prstGeom>
          <a:noFill/>
          <a:ln>
            <a:noFill/>
          </a:ln>
        </p:spPr>
        <p:txBody>
          <a:bodyPr spcFirstLastPara="1" wrap="square" lIns="91425" tIns="45700" rIns="91425" bIns="45700" anchor="t" anchorCtr="0">
            <a:normAutofit/>
          </a:bodyPr>
          <a:lstStyle/>
          <a:p>
            <a:pPr marL="977900" lvl="1" indent="-404813" algn="l" rtl="0">
              <a:lnSpc>
                <a:spcPct val="90000"/>
              </a:lnSpc>
              <a:spcBef>
                <a:spcPts val="0"/>
              </a:spcBef>
              <a:spcAft>
                <a:spcPts val="0"/>
              </a:spcAft>
              <a:buClr>
                <a:schemeClr val="dk1"/>
              </a:buClr>
              <a:buSzPts val="3400"/>
              <a:buChar char="•"/>
            </a:pPr>
            <a:r>
              <a:rPr lang="en-US" sz="3400"/>
              <a:t>Whole breast RT +/- boost to tumor bed (Category 1)</a:t>
            </a:r>
            <a:endParaRPr/>
          </a:p>
          <a:p>
            <a:pPr marL="977900" lvl="1" indent="-188912" algn="l" rtl="0">
              <a:lnSpc>
                <a:spcPct val="90000"/>
              </a:lnSpc>
              <a:spcBef>
                <a:spcPts val="500"/>
              </a:spcBef>
              <a:spcAft>
                <a:spcPts val="0"/>
              </a:spcAft>
              <a:buClr>
                <a:schemeClr val="dk1"/>
              </a:buClr>
              <a:buSzPts val="3400"/>
              <a:buNone/>
            </a:pPr>
            <a:endParaRPr sz="3400"/>
          </a:p>
          <a:p>
            <a:pPr marL="977900" lvl="1" indent="-404813" algn="l" rtl="0">
              <a:lnSpc>
                <a:spcPct val="90000"/>
              </a:lnSpc>
              <a:spcBef>
                <a:spcPts val="500"/>
              </a:spcBef>
              <a:spcAft>
                <a:spcPts val="0"/>
              </a:spcAft>
              <a:buClr>
                <a:schemeClr val="dk1"/>
              </a:buClr>
              <a:buSzPts val="3400"/>
              <a:buChar char="•"/>
            </a:pPr>
            <a:r>
              <a:rPr lang="en-US" sz="3400"/>
              <a:t>Partial breast RT (If &lt;2 cm, Grade 1-2, ER+)</a:t>
            </a:r>
            <a:endParaRPr/>
          </a:p>
          <a:p>
            <a:pPr marL="977900" lvl="1" indent="-188912" algn="l" rtl="0">
              <a:lnSpc>
                <a:spcPct val="90000"/>
              </a:lnSpc>
              <a:spcBef>
                <a:spcPts val="500"/>
              </a:spcBef>
              <a:spcAft>
                <a:spcPts val="0"/>
              </a:spcAft>
              <a:buClr>
                <a:schemeClr val="dk1"/>
              </a:buClr>
              <a:buSzPts val="3400"/>
              <a:buNone/>
            </a:pPr>
            <a:endParaRPr sz="3400"/>
          </a:p>
          <a:p>
            <a:pPr marL="977900" lvl="1" indent="-404813" algn="l" rtl="0">
              <a:lnSpc>
                <a:spcPct val="90000"/>
              </a:lnSpc>
              <a:spcBef>
                <a:spcPts val="500"/>
              </a:spcBef>
              <a:spcAft>
                <a:spcPts val="0"/>
              </a:spcAft>
              <a:buClr>
                <a:schemeClr val="dk1"/>
              </a:buClr>
              <a:buSzPts val="3400"/>
              <a:buChar char="•"/>
            </a:pPr>
            <a:r>
              <a:rPr lang="en-US" sz="3400"/>
              <a:t>No RT (Category 2B)</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4294967295"/>
          </p:nvPr>
        </p:nvSpPr>
        <p:spPr>
          <a:xfrm>
            <a:off x="5521665" y="1190540"/>
            <a:ext cx="6198499" cy="53107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None/>
            </a:pPr>
            <a:r>
              <a:rPr lang="en-US" sz="3200" b="1"/>
              <a:t>Radiation Oncology Team</a:t>
            </a:r>
            <a:endParaRPr/>
          </a:p>
        </p:txBody>
      </p:sp>
      <p:sp>
        <p:nvSpPr>
          <p:cNvPr id="133" name="Google Shape;133;p4"/>
          <p:cNvSpPr txBox="1">
            <a:spLocks noGrp="1"/>
          </p:cNvSpPr>
          <p:nvPr>
            <p:ph type="body" idx="4294967295"/>
          </p:nvPr>
        </p:nvSpPr>
        <p:spPr>
          <a:xfrm>
            <a:off x="618323" y="1188888"/>
            <a:ext cx="4289342" cy="823913"/>
          </a:xfrm>
          <a:prstGeom prst="rect">
            <a:avLst/>
          </a:prstGeom>
          <a:noFill/>
          <a:ln>
            <a:noFill/>
          </a:ln>
        </p:spPr>
        <p:txBody>
          <a:bodyPr spcFirstLastPara="1" wrap="square" lIns="91425" tIns="45700" rIns="91425" bIns="45700" anchor="t" anchorCtr="0">
            <a:normAutofit/>
          </a:bodyPr>
          <a:lstStyle/>
          <a:p>
            <a:pPr marL="0" lvl="0" indent="0" algn="ctr" rtl="0">
              <a:lnSpc>
                <a:spcPct val="80000"/>
              </a:lnSpc>
              <a:spcBef>
                <a:spcPts val="0"/>
              </a:spcBef>
              <a:spcAft>
                <a:spcPts val="0"/>
              </a:spcAft>
              <a:buClr>
                <a:schemeClr val="dk1"/>
              </a:buClr>
              <a:buSzPts val="3200"/>
              <a:buNone/>
            </a:pPr>
            <a:r>
              <a:rPr lang="en-US" sz="3200" b="1"/>
              <a:t>Multidisciplinary Team</a:t>
            </a:r>
            <a:endParaRPr/>
          </a:p>
        </p:txBody>
      </p:sp>
      <p:sp>
        <p:nvSpPr>
          <p:cNvPr id="134" name="Google Shape;134;p4"/>
          <p:cNvSpPr txBox="1"/>
          <p:nvPr/>
        </p:nvSpPr>
        <p:spPr>
          <a:xfrm>
            <a:off x="0" y="-35639"/>
            <a:ext cx="12192000" cy="114598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4400"/>
              <a:buFont typeface="Calibri"/>
              <a:buNone/>
            </a:pPr>
            <a:r>
              <a:rPr lang="en-US" sz="4400" b="1" i="0" u="none" strike="noStrike" cap="none">
                <a:solidFill>
                  <a:schemeClr val="dk2"/>
                </a:solidFill>
                <a:latin typeface="Calibri"/>
                <a:ea typeface="Calibri"/>
                <a:cs typeface="Calibri"/>
                <a:sym typeface="Calibri"/>
              </a:rPr>
              <a:t>Oncology Teamwork</a:t>
            </a:r>
            <a:endParaRPr/>
          </a:p>
        </p:txBody>
      </p:sp>
      <p:sp>
        <p:nvSpPr>
          <p:cNvPr id="135" name="Google Shape;135;p4"/>
          <p:cNvSpPr txBox="1"/>
          <p:nvPr/>
        </p:nvSpPr>
        <p:spPr>
          <a:xfrm>
            <a:off x="618324" y="1721616"/>
            <a:ext cx="4289341" cy="4980126"/>
          </a:xfrm>
          <a:prstGeom prst="rect">
            <a:avLst/>
          </a:prstGeom>
          <a:solidFill>
            <a:srgbClr val="B3C6E7"/>
          </a:solid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595959"/>
              </a:buClr>
              <a:buSzPts val="2800"/>
              <a:buFont typeface="Arial"/>
              <a:buNone/>
            </a:pPr>
            <a:r>
              <a:rPr lang="en-US" sz="2000" b="1" i="0" u="none" strike="noStrike" cap="none" dirty="0">
                <a:solidFill>
                  <a:srgbClr val="595959"/>
                </a:solidFill>
                <a:latin typeface="Calibri"/>
                <a:ea typeface="Calibri"/>
                <a:cs typeface="Calibri"/>
                <a:sym typeface="Calibri"/>
              </a:rPr>
              <a:t>Treatment Team</a:t>
            </a:r>
            <a:endParaRPr lang="en-US" sz="2000">
              <a:latin typeface="Calibri"/>
            </a:endParaRPr>
          </a:p>
          <a:p>
            <a:pPr marL="356870" marR="0" lvl="0" indent="-188595" algn="l" rtl="0">
              <a:lnSpc>
                <a:spcPct val="90000"/>
              </a:lnSpc>
              <a:spcBef>
                <a:spcPts val="1000"/>
              </a:spcBef>
              <a:spcAft>
                <a:spcPts val="0"/>
              </a:spcAft>
              <a:buClr>
                <a:srgbClr val="595959"/>
              </a:buClr>
              <a:buSzPts val="2200"/>
              <a:buFont typeface="Arial"/>
              <a:buChar char="•"/>
            </a:pPr>
            <a:r>
              <a:rPr lang="en-US" sz="2000" b="0" i="0" u="none" strike="noStrike" cap="none" dirty="0">
                <a:solidFill>
                  <a:srgbClr val="595959"/>
                </a:solidFill>
                <a:latin typeface="Calibri"/>
                <a:ea typeface="Calibri"/>
                <a:cs typeface="Calibri"/>
                <a:sym typeface="Calibri"/>
              </a:rPr>
              <a:t>Radiation Oncologist</a:t>
            </a:r>
            <a:endParaRPr sz="2000">
              <a:latin typeface="Calibri"/>
            </a:endParaRPr>
          </a:p>
          <a:p>
            <a:pPr marL="356870" marR="0" lvl="0" indent="-188595" algn="l" rtl="0">
              <a:lnSpc>
                <a:spcPct val="90000"/>
              </a:lnSpc>
              <a:spcBef>
                <a:spcPts val="1000"/>
              </a:spcBef>
              <a:spcAft>
                <a:spcPts val="0"/>
              </a:spcAft>
              <a:buClr>
                <a:srgbClr val="595959"/>
              </a:buClr>
              <a:buSzPts val="2200"/>
              <a:buFont typeface="Arial"/>
              <a:buChar char="•"/>
            </a:pPr>
            <a:r>
              <a:rPr lang="en-US" sz="2000" b="0" i="0" u="none" strike="noStrike" cap="none" dirty="0">
                <a:solidFill>
                  <a:srgbClr val="595959"/>
                </a:solidFill>
                <a:latin typeface="Calibri"/>
                <a:ea typeface="Calibri"/>
                <a:cs typeface="Calibri"/>
                <a:sym typeface="Calibri"/>
              </a:rPr>
              <a:t>Medical Oncologist</a:t>
            </a:r>
            <a:endParaRPr sz="2000">
              <a:latin typeface="Calibri"/>
            </a:endParaRPr>
          </a:p>
          <a:p>
            <a:pPr marL="356870" marR="0" lvl="0" indent="-188595" algn="l" rtl="0">
              <a:lnSpc>
                <a:spcPct val="90000"/>
              </a:lnSpc>
              <a:spcBef>
                <a:spcPts val="1000"/>
              </a:spcBef>
              <a:spcAft>
                <a:spcPts val="0"/>
              </a:spcAft>
              <a:buClr>
                <a:srgbClr val="595959"/>
              </a:buClr>
              <a:buSzPts val="2200"/>
              <a:buFont typeface="Arial"/>
              <a:buChar char="•"/>
            </a:pPr>
            <a:r>
              <a:rPr lang="en-US" sz="2000" b="0" i="0" u="none" strike="noStrike" cap="none" dirty="0">
                <a:solidFill>
                  <a:srgbClr val="595959"/>
                </a:solidFill>
                <a:latin typeface="Calibri"/>
                <a:ea typeface="Calibri"/>
                <a:cs typeface="Calibri"/>
                <a:sym typeface="Calibri"/>
              </a:rPr>
              <a:t>Surgical Oncologist</a:t>
            </a:r>
            <a:endParaRPr sz="2000">
              <a:latin typeface="Calibri"/>
            </a:endParaRPr>
          </a:p>
          <a:p>
            <a:pPr marL="356870" marR="0" lvl="0" indent="-188595" algn="l" rtl="0">
              <a:lnSpc>
                <a:spcPct val="90000"/>
              </a:lnSpc>
              <a:spcBef>
                <a:spcPts val="1000"/>
              </a:spcBef>
              <a:spcAft>
                <a:spcPts val="0"/>
              </a:spcAft>
              <a:buClr>
                <a:srgbClr val="595959"/>
              </a:buClr>
              <a:buSzPts val="2200"/>
              <a:buFont typeface="Arial"/>
              <a:buChar char="•"/>
            </a:pPr>
            <a:r>
              <a:rPr lang="en-US" sz="2000" b="0" i="0" u="none" strike="noStrike" cap="none" dirty="0">
                <a:solidFill>
                  <a:srgbClr val="595959"/>
                </a:solidFill>
                <a:latin typeface="Calibri"/>
                <a:ea typeface="Calibri"/>
                <a:cs typeface="Calibri"/>
                <a:sym typeface="Calibri"/>
              </a:rPr>
              <a:t>Plastic Surgeon</a:t>
            </a:r>
            <a:endParaRPr sz="2000">
              <a:latin typeface="Calibri"/>
            </a:endParaRPr>
          </a:p>
          <a:p>
            <a:pPr marL="228600" marR="0" lvl="0" indent="-50800" algn="l" rtl="0">
              <a:lnSpc>
                <a:spcPct val="90000"/>
              </a:lnSpc>
              <a:spcBef>
                <a:spcPts val="1000"/>
              </a:spcBef>
              <a:spcAft>
                <a:spcPts val="0"/>
              </a:spcAft>
              <a:buClr>
                <a:srgbClr val="595959"/>
              </a:buClr>
              <a:buSzPts val="2800"/>
              <a:buFont typeface="Arial"/>
              <a:buNone/>
            </a:pPr>
            <a:endParaRPr sz="2000" b="0" i="0" u="none" strike="noStrike" cap="none" dirty="0">
              <a:solidFill>
                <a:srgbClr val="595959"/>
              </a:solidFill>
              <a:latin typeface="Calibri"/>
              <a:ea typeface="Calibri"/>
              <a:cs typeface="Calibri"/>
            </a:endParaRPr>
          </a:p>
          <a:p>
            <a:pPr marL="0" marR="0" lvl="0" indent="0" algn="l" rtl="0">
              <a:lnSpc>
                <a:spcPct val="90000"/>
              </a:lnSpc>
              <a:spcBef>
                <a:spcPts val="1000"/>
              </a:spcBef>
              <a:spcAft>
                <a:spcPts val="0"/>
              </a:spcAft>
              <a:buClr>
                <a:srgbClr val="595959"/>
              </a:buClr>
              <a:buSzPts val="2800"/>
              <a:buFont typeface="Arial"/>
              <a:buNone/>
            </a:pPr>
            <a:r>
              <a:rPr lang="en-US" sz="2000" b="1" i="0" u="none" strike="noStrike" cap="none" dirty="0">
                <a:solidFill>
                  <a:srgbClr val="595959"/>
                </a:solidFill>
                <a:latin typeface="Calibri"/>
                <a:ea typeface="Calibri"/>
                <a:cs typeface="Calibri"/>
                <a:sym typeface="Calibri"/>
              </a:rPr>
              <a:t>Diagnostic Team</a:t>
            </a:r>
            <a:endParaRPr sz="2000">
              <a:latin typeface="Calibri"/>
            </a:endParaRPr>
          </a:p>
          <a:p>
            <a:pPr marL="356870" marR="0" lvl="0" indent="-188595" algn="l" rtl="0">
              <a:lnSpc>
                <a:spcPct val="90000"/>
              </a:lnSpc>
              <a:spcBef>
                <a:spcPts val="1000"/>
              </a:spcBef>
              <a:spcAft>
                <a:spcPts val="0"/>
              </a:spcAft>
              <a:buClr>
                <a:srgbClr val="595959"/>
              </a:buClr>
              <a:buSzPts val="2200"/>
              <a:buFont typeface="Arial"/>
              <a:buChar char="•"/>
            </a:pPr>
            <a:r>
              <a:rPr lang="en-US" sz="2000" b="0" i="0" u="none" strike="noStrike" cap="none" dirty="0">
                <a:solidFill>
                  <a:srgbClr val="595959"/>
                </a:solidFill>
                <a:latin typeface="Calibri"/>
                <a:ea typeface="Calibri"/>
                <a:cs typeface="Calibri"/>
                <a:sym typeface="Calibri"/>
              </a:rPr>
              <a:t>Pathologist</a:t>
            </a:r>
            <a:endParaRPr sz="2000">
              <a:latin typeface="Calibri"/>
            </a:endParaRPr>
          </a:p>
          <a:p>
            <a:pPr marL="356870" marR="0" lvl="0" indent="-188595" algn="l" rtl="0">
              <a:lnSpc>
                <a:spcPct val="90000"/>
              </a:lnSpc>
              <a:spcBef>
                <a:spcPts val="1000"/>
              </a:spcBef>
              <a:spcAft>
                <a:spcPts val="0"/>
              </a:spcAft>
              <a:buClr>
                <a:srgbClr val="595959"/>
              </a:buClr>
              <a:buSzPts val="2200"/>
              <a:buFont typeface="Arial"/>
              <a:buChar char="•"/>
            </a:pPr>
            <a:r>
              <a:rPr lang="en-US" sz="2000" b="0" i="0" u="none" strike="noStrike" cap="none" dirty="0">
                <a:solidFill>
                  <a:srgbClr val="595959"/>
                </a:solidFill>
                <a:latin typeface="Calibri"/>
                <a:ea typeface="Calibri"/>
                <a:cs typeface="Calibri"/>
                <a:sym typeface="Calibri"/>
              </a:rPr>
              <a:t>Radiologist</a:t>
            </a:r>
            <a:endParaRPr sz="2000">
              <a:latin typeface="Calibri"/>
            </a:endParaRPr>
          </a:p>
          <a:p>
            <a:pPr marL="356870" marR="0" lvl="0" indent="-188595" algn="l" rtl="0">
              <a:lnSpc>
                <a:spcPct val="90000"/>
              </a:lnSpc>
              <a:spcBef>
                <a:spcPts val="1000"/>
              </a:spcBef>
              <a:spcAft>
                <a:spcPts val="0"/>
              </a:spcAft>
              <a:buClr>
                <a:srgbClr val="595959"/>
              </a:buClr>
              <a:buSzPts val="2200"/>
              <a:buFont typeface="Arial"/>
              <a:buChar char="•"/>
            </a:pPr>
            <a:r>
              <a:rPr lang="en-US" sz="2000" b="0" i="0" u="none" strike="noStrike" cap="none" dirty="0">
                <a:solidFill>
                  <a:srgbClr val="595959"/>
                </a:solidFill>
                <a:latin typeface="Calibri"/>
                <a:ea typeface="Calibri"/>
                <a:cs typeface="Calibri"/>
                <a:sym typeface="Calibri"/>
              </a:rPr>
              <a:t>Medical Geneticist</a:t>
            </a:r>
            <a:endParaRPr sz="2000">
              <a:latin typeface="Calibri"/>
            </a:endParaRPr>
          </a:p>
        </p:txBody>
      </p:sp>
      <p:sp>
        <p:nvSpPr>
          <p:cNvPr id="136" name="Google Shape;136;p4"/>
          <p:cNvSpPr txBox="1"/>
          <p:nvPr/>
        </p:nvSpPr>
        <p:spPr>
          <a:xfrm>
            <a:off x="5521665" y="1721616"/>
            <a:ext cx="6198499" cy="4980126"/>
          </a:xfrm>
          <a:prstGeom prst="rect">
            <a:avLst/>
          </a:prstGeom>
          <a:solidFill>
            <a:srgbClr val="A8D08C"/>
          </a:solid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rgbClr val="595959"/>
              </a:buClr>
              <a:buSzPts val="2200"/>
              <a:buFont typeface="Arial"/>
              <a:buNone/>
            </a:pPr>
            <a:r>
              <a:rPr lang="en-US" sz="1950" b="1" i="0" u="none" strike="noStrike" cap="none" dirty="0">
                <a:solidFill>
                  <a:srgbClr val="595959"/>
                </a:solidFill>
                <a:latin typeface="Calibri"/>
                <a:ea typeface="Calibri"/>
                <a:cs typeface="Calibri"/>
                <a:sym typeface="Calibri"/>
              </a:rPr>
              <a:t>Radiation Oncologist</a:t>
            </a:r>
            <a:endParaRPr lang="en-US" sz="1950" dirty="0">
              <a:latin typeface="Calibri"/>
            </a:endParaRPr>
          </a:p>
          <a:p>
            <a:pPr marL="356870" marR="0" lvl="1" indent="-226695" algn="l" rtl="0">
              <a:lnSpc>
                <a:spcPct val="70000"/>
              </a:lnSpc>
              <a:spcBef>
                <a:spcPts val="600"/>
              </a:spcBef>
              <a:spcAft>
                <a:spcPts val="0"/>
              </a:spcAft>
              <a:buClr>
                <a:srgbClr val="595959"/>
              </a:buClr>
              <a:buSzPts val="2200"/>
              <a:buFont typeface="Arial"/>
              <a:buChar char="•"/>
            </a:pPr>
            <a:r>
              <a:rPr lang="en-US" sz="1950" b="0" i="0" u="none" strike="noStrike" cap="none" dirty="0">
                <a:solidFill>
                  <a:srgbClr val="595959"/>
                </a:solidFill>
                <a:latin typeface="Calibri"/>
                <a:ea typeface="Calibri"/>
                <a:cs typeface="Calibri"/>
                <a:sym typeface="Calibri"/>
              </a:rPr>
              <a:t>Doctor </a:t>
            </a:r>
            <a:r>
              <a:rPr lang="en-US" sz="1950" dirty="0">
                <a:solidFill>
                  <a:srgbClr val="595959"/>
                </a:solidFill>
                <a:latin typeface="Calibri"/>
                <a:ea typeface="Calibri"/>
                <a:cs typeface="Calibri"/>
                <a:sym typeface="Calibri"/>
              </a:rPr>
              <a:t>specializing in the use of radiation therapy for malignant and benign conditions</a:t>
            </a:r>
            <a:endParaRPr sz="1950" dirty="0">
              <a:latin typeface="Calibri"/>
            </a:endParaRPr>
          </a:p>
          <a:p>
            <a:pPr marL="0" marR="0" lvl="0" indent="0" algn="l" rtl="0">
              <a:lnSpc>
                <a:spcPct val="70000"/>
              </a:lnSpc>
              <a:spcBef>
                <a:spcPts val="600"/>
              </a:spcBef>
              <a:spcAft>
                <a:spcPts val="0"/>
              </a:spcAft>
              <a:buClr>
                <a:srgbClr val="595959"/>
              </a:buClr>
              <a:buSzPts val="800"/>
              <a:buFont typeface="Arial"/>
              <a:buNone/>
            </a:pPr>
            <a:endParaRPr sz="1950" b="1" i="0" u="none" strike="noStrike" cap="none" dirty="0">
              <a:solidFill>
                <a:srgbClr val="595959"/>
              </a:solidFill>
              <a:latin typeface="Calibri"/>
              <a:ea typeface="Calibri"/>
              <a:cs typeface="Calibri"/>
            </a:endParaRPr>
          </a:p>
          <a:p>
            <a:pPr marL="0" marR="0" lvl="0" indent="0" algn="l" rtl="0">
              <a:lnSpc>
                <a:spcPct val="70000"/>
              </a:lnSpc>
              <a:spcBef>
                <a:spcPts val="600"/>
              </a:spcBef>
              <a:spcAft>
                <a:spcPts val="0"/>
              </a:spcAft>
              <a:buClr>
                <a:srgbClr val="595959"/>
              </a:buClr>
              <a:buSzPts val="2200"/>
              <a:buFont typeface="Arial"/>
              <a:buNone/>
            </a:pPr>
            <a:r>
              <a:rPr lang="en-US" sz="1950" b="1" i="0" u="none" strike="noStrike" cap="none" dirty="0">
                <a:solidFill>
                  <a:srgbClr val="595959"/>
                </a:solidFill>
                <a:latin typeface="Calibri"/>
                <a:ea typeface="Calibri"/>
                <a:cs typeface="Calibri"/>
                <a:sym typeface="Calibri"/>
              </a:rPr>
              <a:t>Medical Physicist</a:t>
            </a:r>
            <a:endParaRPr sz="1950" b="1" i="0" u="none" strike="noStrike" cap="none" dirty="0">
              <a:solidFill>
                <a:srgbClr val="595959"/>
              </a:solidFill>
              <a:latin typeface="Calibri"/>
              <a:ea typeface="Calibri"/>
              <a:cs typeface="Calibri"/>
            </a:endParaRPr>
          </a:p>
          <a:p>
            <a:pPr marL="356870" marR="0" lvl="1" indent="-226695" algn="l" rtl="0">
              <a:lnSpc>
                <a:spcPct val="70000"/>
              </a:lnSpc>
              <a:spcBef>
                <a:spcPts val="600"/>
              </a:spcBef>
              <a:spcAft>
                <a:spcPts val="0"/>
              </a:spcAft>
              <a:buClr>
                <a:srgbClr val="595959"/>
              </a:buClr>
              <a:buSzPts val="2200"/>
              <a:buFont typeface="Arial"/>
              <a:buChar char="•"/>
            </a:pPr>
            <a:r>
              <a:rPr lang="en-US" sz="1950" b="0" i="0" u="none" strike="noStrike" cap="none" dirty="0">
                <a:solidFill>
                  <a:srgbClr val="595959"/>
                </a:solidFill>
                <a:latin typeface="Calibri"/>
                <a:ea typeface="Calibri"/>
                <a:cs typeface="Calibri"/>
                <a:sym typeface="Calibri"/>
              </a:rPr>
              <a:t>Ensures the quality of radiation therapy </a:t>
            </a:r>
            <a:r>
              <a:rPr lang="en-US" sz="1950" dirty="0">
                <a:solidFill>
                  <a:srgbClr val="595959"/>
                </a:solidFill>
                <a:latin typeface="Calibri"/>
                <a:ea typeface="Calibri"/>
                <a:cs typeface="Calibri"/>
                <a:sym typeface="Calibri"/>
              </a:rPr>
              <a:t>treatment planning and delivery</a:t>
            </a:r>
            <a:endParaRPr sz="1950" dirty="0">
              <a:latin typeface="Calibri"/>
            </a:endParaRPr>
          </a:p>
          <a:p>
            <a:pPr marL="356870" marR="0" lvl="1" indent="-175895" algn="l" rtl="0">
              <a:lnSpc>
                <a:spcPct val="70000"/>
              </a:lnSpc>
              <a:spcBef>
                <a:spcPts val="600"/>
              </a:spcBef>
              <a:spcAft>
                <a:spcPts val="0"/>
              </a:spcAft>
              <a:buClr>
                <a:srgbClr val="595959"/>
              </a:buClr>
              <a:buSzPts val="800"/>
              <a:buFont typeface="Arial"/>
              <a:buNone/>
            </a:pPr>
            <a:endParaRPr sz="1950" b="0" i="0" u="none" strike="noStrike" cap="none" dirty="0">
              <a:solidFill>
                <a:srgbClr val="595959"/>
              </a:solidFill>
              <a:latin typeface="Calibri"/>
              <a:ea typeface="Calibri"/>
              <a:cs typeface="Calibri"/>
            </a:endParaRPr>
          </a:p>
          <a:p>
            <a:pPr marL="0" marR="0" lvl="0" indent="0" algn="l" rtl="0">
              <a:lnSpc>
                <a:spcPct val="70000"/>
              </a:lnSpc>
              <a:spcBef>
                <a:spcPts val="600"/>
              </a:spcBef>
              <a:spcAft>
                <a:spcPts val="0"/>
              </a:spcAft>
              <a:buClr>
                <a:srgbClr val="595959"/>
              </a:buClr>
              <a:buSzPts val="2200"/>
              <a:buFont typeface="Arial"/>
              <a:buNone/>
            </a:pPr>
            <a:r>
              <a:rPr lang="en-US" sz="1950" b="1" i="0" u="none" strike="noStrike" cap="none" dirty="0">
                <a:solidFill>
                  <a:srgbClr val="595959"/>
                </a:solidFill>
                <a:latin typeface="Calibri"/>
                <a:ea typeface="Calibri"/>
                <a:cs typeface="Calibri"/>
                <a:sym typeface="Calibri"/>
              </a:rPr>
              <a:t>Dosimetrist</a:t>
            </a:r>
            <a:endParaRPr sz="1950" dirty="0">
              <a:latin typeface="Calibri"/>
            </a:endParaRPr>
          </a:p>
          <a:p>
            <a:pPr marL="356870" marR="0" lvl="1" indent="-226695" algn="l" rtl="0">
              <a:lnSpc>
                <a:spcPct val="70000"/>
              </a:lnSpc>
              <a:spcBef>
                <a:spcPts val="600"/>
              </a:spcBef>
              <a:spcAft>
                <a:spcPts val="0"/>
              </a:spcAft>
              <a:buClr>
                <a:srgbClr val="595959"/>
              </a:buClr>
              <a:buSzPts val="2200"/>
              <a:buFont typeface="Arial"/>
              <a:buChar char="•"/>
            </a:pPr>
            <a:r>
              <a:rPr lang="en-US" sz="1950" b="0" i="0" u="none" strike="noStrike" cap="none" dirty="0">
                <a:solidFill>
                  <a:srgbClr val="595959"/>
                </a:solidFill>
                <a:latin typeface="Calibri"/>
                <a:ea typeface="Calibri"/>
                <a:cs typeface="Calibri"/>
                <a:sym typeface="Calibri"/>
              </a:rPr>
              <a:t>Works with </a:t>
            </a:r>
            <a:r>
              <a:rPr lang="en-US" sz="1950" dirty="0">
                <a:solidFill>
                  <a:srgbClr val="595959"/>
                </a:solidFill>
                <a:latin typeface="Calibri"/>
                <a:ea typeface="Calibri"/>
                <a:cs typeface="Calibri"/>
                <a:sym typeface="Calibri"/>
              </a:rPr>
              <a:t>sophisticated computer software</a:t>
            </a:r>
            <a:r>
              <a:rPr lang="en-US" sz="1950" b="0" i="0" u="none" strike="noStrike" cap="none" dirty="0">
                <a:solidFill>
                  <a:srgbClr val="595959"/>
                </a:solidFill>
                <a:latin typeface="Calibri"/>
                <a:ea typeface="Calibri"/>
                <a:cs typeface="Calibri"/>
                <a:sym typeface="Calibri"/>
              </a:rPr>
              <a:t> to generate radiation treatment plan based on </a:t>
            </a:r>
            <a:r>
              <a:rPr lang="en-US" sz="1950" dirty="0">
                <a:solidFill>
                  <a:srgbClr val="595959"/>
                </a:solidFill>
                <a:latin typeface="Calibri"/>
                <a:ea typeface="Calibri"/>
                <a:cs typeface="Calibri"/>
                <a:sym typeface="Calibri"/>
              </a:rPr>
              <a:t>parameters prescribed by the radiation oncologist</a:t>
            </a:r>
            <a:endParaRPr sz="1950" dirty="0">
              <a:latin typeface="Calibri"/>
            </a:endParaRPr>
          </a:p>
          <a:p>
            <a:pPr marL="356870" marR="0" lvl="1" indent="-175895" algn="l" rtl="0">
              <a:lnSpc>
                <a:spcPct val="70000"/>
              </a:lnSpc>
              <a:spcBef>
                <a:spcPts val="600"/>
              </a:spcBef>
              <a:spcAft>
                <a:spcPts val="0"/>
              </a:spcAft>
              <a:buClr>
                <a:srgbClr val="595959"/>
              </a:buClr>
              <a:buSzPts val="800"/>
              <a:buFont typeface="Arial"/>
              <a:buNone/>
            </a:pPr>
            <a:endParaRPr sz="1950" b="0" i="0" u="none" strike="noStrike" cap="none" dirty="0">
              <a:solidFill>
                <a:srgbClr val="595959"/>
              </a:solidFill>
              <a:latin typeface="Calibri"/>
              <a:ea typeface="Calibri"/>
              <a:cs typeface="Calibri"/>
            </a:endParaRPr>
          </a:p>
          <a:p>
            <a:pPr marL="0" marR="0" lvl="0" indent="0" algn="l" rtl="0">
              <a:lnSpc>
                <a:spcPct val="70000"/>
              </a:lnSpc>
              <a:spcBef>
                <a:spcPts val="600"/>
              </a:spcBef>
              <a:spcAft>
                <a:spcPts val="0"/>
              </a:spcAft>
              <a:buClr>
                <a:srgbClr val="595959"/>
              </a:buClr>
              <a:buSzPts val="2200"/>
              <a:buFont typeface="Arial"/>
              <a:buNone/>
            </a:pPr>
            <a:r>
              <a:rPr lang="en-US" sz="1950" b="1" i="0" u="none" strike="noStrike" cap="none" dirty="0">
                <a:solidFill>
                  <a:srgbClr val="595959"/>
                </a:solidFill>
                <a:latin typeface="Calibri"/>
                <a:ea typeface="Calibri"/>
                <a:cs typeface="Calibri"/>
                <a:sym typeface="Calibri"/>
              </a:rPr>
              <a:t>Radiation Therapist</a:t>
            </a:r>
            <a:endParaRPr sz="1950" dirty="0">
              <a:latin typeface="Calibri"/>
            </a:endParaRPr>
          </a:p>
          <a:p>
            <a:pPr marL="356870" marR="0" lvl="1" indent="-226695" algn="l" rtl="0">
              <a:lnSpc>
                <a:spcPct val="70000"/>
              </a:lnSpc>
              <a:spcBef>
                <a:spcPts val="600"/>
              </a:spcBef>
              <a:spcAft>
                <a:spcPts val="0"/>
              </a:spcAft>
              <a:buClr>
                <a:srgbClr val="595959"/>
              </a:buClr>
              <a:buSzPts val="2200"/>
              <a:buFont typeface="Arial"/>
              <a:buChar char="•"/>
            </a:pPr>
            <a:r>
              <a:rPr lang="en-US" sz="1950" b="0" i="0" u="none" strike="noStrike" cap="none" dirty="0">
                <a:solidFill>
                  <a:srgbClr val="595959"/>
                </a:solidFill>
                <a:latin typeface="Calibri"/>
                <a:ea typeface="Calibri"/>
                <a:cs typeface="Calibri"/>
                <a:sym typeface="Calibri"/>
              </a:rPr>
              <a:t>Administers</a:t>
            </a:r>
            <a:r>
              <a:rPr lang="en-US" sz="1950" dirty="0">
                <a:solidFill>
                  <a:srgbClr val="595959"/>
                </a:solidFill>
                <a:latin typeface="Calibri"/>
                <a:ea typeface="Calibri"/>
                <a:cs typeface="Calibri"/>
                <a:sym typeface="Calibri"/>
              </a:rPr>
              <a:t> all </a:t>
            </a:r>
            <a:r>
              <a:rPr lang="en-US" sz="1950" b="0" i="0" u="none" strike="noStrike" cap="none" dirty="0">
                <a:solidFill>
                  <a:srgbClr val="595959"/>
                </a:solidFill>
                <a:latin typeface="Calibri"/>
                <a:ea typeface="Calibri"/>
                <a:cs typeface="Calibri"/>
                <a:sym typeface="Calibri"/>
              </a:rPr>
              <a:t>radiation treatments  </a:t>
            </a:r>
            <a:endParaRPr sz="1950" dirty="0">
              <a:latin typeface="Calibri"/>
            </a:endParaRPr>
          </a:p>
          <a:p>
            <a:pPr marL="356870" marR="0" lvl="1" indent="-175895" algn="l" rtl="0">
              <a:lnSpc>
                <a:spcPct val="70000"/>
              </a:lnSpc>
              <a:spcBef>
                <a:spcPts val="600"/>
              </a:spcBef>
              <a:spcAft>
                <a:spcPts val="0"/>
              </a:spcAft>
              <a:buClr>
                <a:srgbClr val="595959"/>
              </a:buClr>
              <a:buSzPts val="800"/>
              <a:buFont typeface="Arial"/>
              <a:buNone/>
            </a:pPr>
            <a:endParaRPr sz="1950" b="0" i="0" u="none" strike="noStrike" cap="none" dirty="0">
              <a:solidFill>
                <a:srgbClr val="595959"/>
              </a:solidFill>
              <a:latin typeface="Calibri"/>
              <a:ea typeface="Calibri"/>
              <a:cs typeface="Calibri"/>
            </a:endParaRPr>
          </a:p>
          <a:p>
            <a:pPr marL="0" marR="0" lvl="0" indent="0" algn="l" rtl="0">
              <a:lnSpc>
                <a:spcPct val="70000"/>
              </a:lnSpc>
              <a:spcBef>
                <a:spcPts val="600"/>
              </a:spcBef>
              <a:spcAft>
                <a:spcPts val="0"/>
              </a:spcAft>
              <a:buClr>
                <a:srgbClr val="595959"/>
              </a:buClr>
              <a:buSzPts val="2200"/>
              <a:buFont typeface="Arial"/>
              <a:buNone/>
            </a:pPr>
            <a:r>
              <a:rPr lang="en-US" sz="1950" b="1" i="0" u="none" strike="noStrike" cap="none" dirty="0">
                <a:solidFill>
                  <a:srgbClr val="595959"/>
                </a:solidFill>
                <a:latin typeface="Calibri"/>
                <a:ea typeface="Calibri"/>
                <a:cs typeface="Calibri"/>
                <a:sym typeface="Calibri"/>
              </a:rPr>
              <a:t>Radiation Oncology Nurse</a:t>
            </a:r>
            <a:endParaRPr sz="1950" dirty="0">
              <a:latin typeface="Calibri"/>
            </a:endParaRPr>
          </a:p>
          <a:p>
            <a:pPr marL="356870" marR="0" lvl="1" indent="-226695" algn="l" rtl="0">
              <a:lnSpc>
                <a:spcPct val="70000"/>
              </a:lnSpc>
              <a:spcBef>
                <a:spcPts val="600"/>
              </a:spcBef>
              <a:spcAft>
                <a:spcPts val="0"/>
              </a:spcAft>
              <a:buClr>
                <a:srgbClr val="595959"/>
              </a:buClr>
              <a:buSzPts val="2200"/>
              <a:buFont typeface="Arial"/>
              <a:buChar char="•"/>
            </a:pPr>
            <a:r>
              <a:rPr lang="en-US" sz="1950" b="0" i="0" u="none" strike="noStrike" cap="none" dirty="0">
                <a:solidFill>
                  <a:srgbClr val="595959"/>
                </a:solidFill>
                <a:latin typeface="Calibri"/>
                <a:ea typeface="Calibri"/>
                <a:cs typeface="Calibri"/>
                <a:sym typeface="Calibri"/>
              </a:rPr>
              <a:t>Provides education, emotional support and tips for managing side effects</a:t>
            </a:r>
            <a:endParaRPr sz="1950" dirty="0">
              <a:latin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0"/>
          <p:cNvSpPr txBox="1">
            <a:spLocks noGrp="1"/>
          </p:cNvSpPr>
          <p:nvPr>
            <p:ph type="title"/>
          </p:nvPr>
        </p:nvSpPr>
        <p:spPr>
          <a:xfrm>
            <a:off x="0" y="-1"/>
            <a:ext cx="12192000" cy="1371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4200"/>
              <a:buFont typeface="Calibri"/>
              <a:buNone/>
            </a:pPr>
            <a:r>
              <a:rPr lang="en-US" sz="4200" b="1">
                <a:solidFill>
                  <a:schemeClr val="dk2"/>
                </a:solidFill>
                <a:latin typeface="Calibri"/>
                <a:ea typeface="Calibri"/>
                <a:cs typeface="Calibri"/>
                <a:sym typeface="Calibri"/>
              </a:rPr>
              <a:t>Risk Factors for Locoregional Recurrence in DCIS</a:t>
            </a:r>
            <a:endParaRPr sz="4200">
              <a:latin typeface="Calibri"/>
              <a:ea typeface="Calibri"/>
              <a:cs typeface="Calibri"/>
              <a:sym typeface="Calibri"/>
            </a:endParaRPr>
          </a:p>
        </p:txBody>
      </p:sp>
      <p:sp>
        <p:nvSpPr>
          <p:cNvPr id="469" name="Google Shape;469;p40"/>
          <p:cNvSpPr txBox="1">
            <a:spLocks noGrp="1"/>
          </p:cNvSpPr>
          <p:nvPr>
            <p:ph type="body" idx="1"/>
          </p:nvPr>
        </p:nvSpPr>
        <p:spPr>
          <a:xfrm>
            <a:off x="1491972" y="1640095"/>
            <a:ext cx="10515600"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a:t>Larger size (&gt;2 cm)</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Grade 3</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Close (&lt;2mm) or involved margins</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Age &lt;50 years</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Palpable mass</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34b47b5352d_0_0"/>
          <p:cNvSpPr txBox="1">
            <a:spLocks noGrp="1"/>
          </p:cNvSpPr>
          <p:nvPr>
            <p:ph type="title"/>
          </p:nvPr>
        </p:nvSpPr>
        <p:spPr>
          <a:xfrm>
            <a:off x="0" y="-1"/>
            <a:ext cx="12192000" cy="1371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4200"/>
              <a:buFont typeface="Calibri"/>
              <a:buNone/>
            </a:pPr>
            <a:r>
              <a:rPr lang="en-US" sz="4200" b="1">
                <a:solidFill>
                  <a:schemeClr val="dk2"/>
                </a:solidFill>
              </a:rPr>
              <a:t>Omission of RT for Low Risk DCIS</a:t>
            </a:r>
            <a:endParaRPr sz="4200">
              <a:latin typeface="Calibri"/>
              <a:ea typeface="Calibri"/>
              <a:cs typeface="Calibri"/>
              <a:sym typeface="Calibri"/>
            </a:endParaRPr>
          </a:p>
        </p:txBody>
      </p:sp>
      <p:sp>
        <p:nvSpPr>
          <p:cNvPr id="475" name="Google Shape;475;g34b47b5352d_0_0"/>
          <p:cNvSpPr txBox="1">
            <a:spLocks noGrp="1"/>
          </p:cNvSpPr>
          <p:nvPr>
            <p:ph type="body" idx="1"/>
          </p:nvPr>
        </p:nvSpPr>
        <p:spPr>
          <a:xfrm>
            <a:off x="567450" y="1212875"/>
            <a:ext cx="11057100" cy="53835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000"/>
              </a:spcBef>
              <a:spcAft>
                <a:spcPts val="0"/>
              </a:spcAft>
              <a:buClr>
                <a:schemeClr val="dk1"/>
              </a:buClr>
              <a:buSzPts val="2800"/>
              <a:buFont typeface="Calibri"/>
              <a:buChar char="•"/>
            </a:pPr>
            <a:r>
              <a:rPr lang="en-US" dirty="0"/>
              <a:t>Rationale: RT reduces local recurrence, but </a:t>
            </a:r>
            <a:r>
              <a:rPr lang="en-US" dirty="0">
                <a:solidFill>
                  <a:srgbClr val="232323"/>
                </a:solidFill>
                <a:highlight>
                  <a:srgbClr val="FFFFFF"/>
                </a:highlight>
              </a:rPr>
              <a:t>likely does not change the odds of distant recurrence or decrease mortality </a:t>
            </a:r>
            <a:endParaRPr dirty="0">
              <a:solidFill>
                <a:srgbClr val="232323"/>
              </a:solidFill>
              <a:highlight>
                <a:srgbClr val="FFFFFF"/>
              </a:highlight>
            </a:endParaRPr>
          </a:p>
          <a:p>
            <a:pPr marL="685800" lvl="1" indent="-292100" algn="l" rtl="0">
              <a:lnSpc>
                <a:spcPct val="90000"/>
              </a:lnSpc>
              <a:spcBef>
                <a:spcPts val="1000"/>
              </a:spcBef>
              <a:spcAft>
                <a:spcPts val="0"/>
              </a:spcAft>
              <a:buClr>
                <a:schemeClr val="dk1"/>
              </a:buClr>
              <a:buSzPts val="2800"/>
              <a:buFont typeface="Calibri"/>
              <a:buChar char="•"/>
            </a:pPr>
            <a:r>
              <a:rPr lang="en-US" dirty="0">
                <a:solidFill>
                  <a:srgbClr val="232323"/>
                </a:solidFill>
                <a:highlight>
                  <a:srgbClr val="FFFFFF"/>
                </a:highlight>
              </a:rPr>
              <a:t>For low risk disease and widely negative margins, observation may be considered </a:t>
            </a:r>
            <a:endParaRPr dirty="0">
              <a:solidFill>
                <a:srgbClr val="232323"/>
              </a:solidFill>
              <a:highlight>
                <a:srgbClr val="FFFFFF"/>
              </a:highlight>
            </a:endParaRPr>
          </a:p>
          <a:p>
            <a:pPr marL="228600" lvl="0" indent="0" algn="l" rtl="0">
              <a:lnSpc>
                <a:spcPct val="90000"/>
              </a:lnSpc>
              <a:spcBef>
                <a:spcPts val="1000"/>
              </a:spcBef>
              <a:spcAft>
                <a:spcPts val="0"/>
              </a:spcAft>
              <a:buNone/>
            </a:pPr>
            <a:endParaRPr dirty="0">
              <a:solidFill>
                <a:srgbClr val="232323"/>
              </a:solidFill>
              <a:highlight>
                <a:srgbClr val="FFFFFF"/>
              </a:highlight>
            </a:endParaRPr>
          </a:p>
          <a:p>
            <a:pPr marL="228600" lvl="0" indent="-228600" algn="l" rtl="0">
              <a:lnSpc>
                <a:spcPct val="90000"/>
              </a:lnSpc>
              <a:spcBef>
                <a:spcPts val="1000"/>
              </a:spcBef>
              <a:spcAft>
                <a:spcPts val="0"/>
              </a:spcAft>
              <a:buClr>
                <a:srgbClr val="232323"/>
              </a:buClr>
              <a:buSzPts val="2800"/>
              <a:buFont typeface="Calibri"/>
              <a:buChar char="•"/>
            </a:pPr>
            <a:r>
              <a:rPr lang="en-US" dirty="0">
                <a:solidFill>
                  <a:srgbClr val="232323"/>
                </a:solidFill>
                <a:highlight>
                  <a:srgbClr val="FFFFFF"/>
                </a:highlight>
              </a:rPr>
              <a:t>ECOG 1594 &amp; RTOG 9804 evaluated a “low risk” cohort of G1-2 tumors &lt; 2.5cm in size with negative margins </a:t>
            </a:r>
            <a:r>
              <a:rPr lang="en-US" u="sng" dirty="0">
                <a:solidFill>
                  <a:srgbClr val="232323"/>
                </a:solidFill>
                <a:highlight>
                  <a:srgbClr val="FFFFFF"/>
                </a:highlight>
              </a:rPr>
              <a:t>&gt;</a:t>
            </a:r>
            <a:r>
              <a:rPr lang="en-US" dirty="0">
                <a:solidFill>
                  <a:srgbClr val="232323"/>
                </a:solidFill>
                <a:highlight>
                  <a:srgbClr val="FFFFFF"/>
                </a:highlight>
              </a:rPr>
              <a:t> 3mm (median tumor size 5-6mm)</a:t>
            </a:r>
            <a:endParaRPr dirty="0">
              <a:solidFill>
                <a:srgbClr val="232323"/>
              </a:solidFill>
              <a:highlight>
                <a:srgbClr val="FFFFFF"/>
              </a:highlight>
            </a:endParaRPr>
          </a:p>
          <a:p>
            <a:pPr marL="685800" lvl="1" indent="-292100" algn="l" rtl="0">
              <a:lnSpc>
                <a:spcPct val="90000"/>
              </a:lnSpc>
              <a:spcBef>
                <a:spcPts val="1000"/>
              </a:spcBef>
              <a:spcAft>
                <a:spcPts val="0"/>
              </a:spcAft>
              <a:buClr>
                <a:srgbClr val="232323"/>
              </a:buClr>
              <a:buSzPts val="2800"/>
              <a:buFont typeface="Calibri"/>
              <a:buChar char="•"/>
            </a:pPr>
            <a:r>
              <a:rPr lang="en-US" b="1" dirty="0">
                <a:solidFill>
                  <a:srgbClr val="232323"/>
                </a:solidFill>
                <a:highlight>
                  <a:srgbClr val="FFFFFF"/>
                </a:highlight>
              </a:rPr>
              <a:t>12-15 year LR ~15% w/o RT </a:t>
            </a:r>
            <a:endParaRPr b="1" dirty="0">
              <a:solidFill>
                <a:srgbClr val="232323"/>
              </a:solidFill>
              <a:highlight>
                <a:srgbClr val="FFFFFF"/>
              </a:highlight>
            </a:endParaRPr>
          </a:p>
          <a:p>
            <a:pPr marL="228600" lvl="0" indent="0" algn="l" rtl="0">
              <a:lnSpc>
                <a:spcPct val="90000"/>
              </a:lnSpc>
              <a:spcBef>
                <a:spcPts val="1000"/>
              </a:spcBef>
              <a:spcAft>
                <a:spcPts val="0"/>
              </a:spcAft>
              <a:buNone/>
            </a:pPr>
            <a:endParaRPr dirty="0">
              <a:solidFill>
                <a:srgbClr val="232323"/>
              </a:solidFill>
              <a:highlight>
                <a:srgbClr val="FFFFFF"/>
              </a:highlight>
            </a:endParaRPr>
          </a:p>
          <a:p>
            <a:pPr marL="228600" lvl="0" indent="-228600" algn="l" rtl="0">
              <a:lnSpc>
                <a:spcPct val="90000"/>
              </a:lnSpc>
              <a:spcBef>
                <a:spcPts val="1000"/>
              </a:spcBef>
              <a:spcAft>
                <a:spcPts val="0"/>
              </a:spcAft>
              <a:buClr>
                <a:srgbClr val="232323"/>
              </a:buClr>
              <a:buSzPts val="2800"/>
              <a:buFont typeface="Calibri"/>
              <a:buChar char="•"/>
            </a:pPr>
            <a:r>
              <a:rPr lang="en-US" dirty="0">
                <a:solidFill>
                  <a:srgbClr val="232323"/>
                </a:solidFill>
                <a:highlight>
                  <a:srgbClr val="FFFFFF"/>
                </a:highlight>
              </a:rPr>
              <a:t>Whether these outcomes are low enough for observation should be viewed in the context of comorbidity, advanced age, hormone therapy use and patient preference</a:t>
            </a:r>
            <a:endParaRPr dirty="0">
              <a:solidFill>
                <a:srgbClr val="232323"/>
              </a:solidFill>
              <a:highlight>
                <a:srgbClr val="FFFFFF"/>
              </a:highlight>
            </a:endParaRPr>
          </a:p>
          <a:p>
            <a:pPr marL="685800" lvl="1" indent="-266700" algn="l" rtl="0">
              <a:lnSpc>
                <a:spcPct val="90000"/>
              </a:lnSpc>
              <a:spcBef>
                <a:spcPts val="1000"/>
              </a:spcBef>
              <a:spcAft>
                <a:spcPts val="0"/>
              </a:spcAft>
              <a:buClr>
                <a:srgbClr val="232323"/>
              </a:buClr>
              <a:buSzPts val="2400"/>
              <a:buFont typeface="Calibri"/>
              <a:buChar char="•"/>
            </a:pPr>
            <a:r>
              <a:rPr lang="en-US" b="1" dirty="0">
                <a:solidFill>
                  <a:srgbClr val="232323"/>
                </a:solidFill>
                <a:highlight>
                  <a:srgbClr val="FFFFFF"/>
                </a:highlight>
              </a:rPr>
              <a:t>Generally speaking, low risk = G1-2, ER+, &lt;2cm size, widely (-) margins</a:t>
            </a:r>
            <a:endParaRPr b="1" dirty="0">
              <a:solidFill>
                <a:srgbClr val="232323"/>
              </a:solidFill>
              <a:highlight>
                <a:srgbClr val="FFFFFF"/>
              </a:highlight>
            </a:endParaRPr>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41"/>
          <p:cNvSpPr txBox="1"/>
          <p:nvPr/>
        </p:nvSpPr>
        <p:spPr>
          <a:xfrm>
            <a:off x="0" y="58974"/>
            <a:ext cx="12192000" cy="13716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2"/>
              </a:buClr>
              <a:buSzPts val="4400"/>
              <a:buFont typeface="Calibri"/>
              <a:buNone/>
            </a:pPr>
            <a:r>
              <a:rPr lang="en-US" sz="4400" b="1">
                <a:solidFill>
                  <a:schemeClr val="dk2"/>
                </a:solidFill>
                <a:latin typeface="Calibri"/>
                <a:ea typeface="Calibri"/>
                <a:cs typeface="Calibri"/>
                <a:sym typeface="Calibri"/>
              </a:rPr>
              <a:t>Gene Expression Assays for DCIS</a:t>
            </a:r>
            <a:endParaRPr/>
          </a:p>
        </p:txBody>
      </p:sp>
      <p:sp>
        <p:nvSpPr>
          <p:cNvPr id="481" name="Google Shape;481;p41"/>
          <p:cNvSpPr txBox="1"/>
          <p:nvPr/>
        </p:nvSpPr>
        <p:spPr>
          <a:xfrm>
            <a:off x="669452" y="1704012"/>
            <a:ext cx="10853100" cy="4542000"/>
          </a:xfrm>
          <a:prstGeom prst="rect">
            <a:avLst/>
          </a:prstGeom>
          <a:noFill/>
          <a:ln>
            <a:noFill/>
          </a:ln>
        </p:spPr>
        <p:txBody>
          <a:bodyPr spcFirstLastPara="1" wrap="square" lIns="91425" tIns="45700" rIns="91425" bIns="45700" anchor="t" anchorCtr="0">
            <a:normAutofit/>
          </a:bodyPr>
          <a:lstStyle/>
          <a:p>
            <a:pPr marL="292100" marR="0" lvl="0" indent="-301307" algn="l" rtl="0">
              <a:lnSpc>
                <a:spcPct val="90000"/>
              </a:lnSpc>
              <a:spcBef>
                <a:spcPts val="0"/>
              </a:spcBef>
              <a:spcAft>
                <a:spcPts val="0"/>
              </a:spcAft>
              <a:buClr>
                <a:schemeClr val="dk1"/>
              </a:buClr>
              <a:buSzPts val="2800"/>
              <a:buFont typeface="Calibri"/>
              <a:buChar char="•"/>
            </a:pPr>
            <a:r>
              <a:rPr lang="en-US" sz="2800" dirty="0">
                <a:solidFill>
                  <a:srgbClr val="232323"/>
                </a:solidFill>
                <a:highlight>
                  <a:srgbClr val="FFFFFF"/>
                </a:highlight>
                <a:latin typeface="Calibri"/>
                <a:ea typeface="Calibri"/>
                <a:cs typeface="Calibri"/>
                <a:sym typeface="Calibri"/>
              </a:rPr>
              <a:t>Tools for identification of patients for whom post-lumpectomy RT may reasonably be omitted</a:t>
            </a:r>
            <a:endParaRPr sz="2800" dirty="0">
              <a:solidFill>
                <a:srgbClr val="232323"/>
              </a:solidFill>
              <a:highlight>
                <a:srgbClr val="FFFFFF"/>
              </a:highlight>
              <a:latin typeface="Calibri"/>
              <a:ea typeface="Calibri"/>
              <a:cs typeface="Calibri"/>
              <a:sym typeface="Calibri"/>
            </a:endParaRPr>
          </a:p>
          <a:p>
            <a:pPr marL="457200" marR="0" lvl="0" indent="0" algn="l" rtl="0">
              <a:lnSpc>
                <a:spcPct val="90000"/>
              </a:lnSpc>
              <a:spcBef>
                <a:spcPts val="0"/>
              </a:spcBef>
              <a:spcAft>
                <a:spcPts val="0"/>
              </a:spcAft>
              <a:buNone/>
            </a:pPr>
            <a:endParaRPr sz="2800" dirty="0">
              <a:solidFill>
                <a:srgbClr val="232323"/>
              </a:solidFill>
              <a:highlight>
                <a:srgbClr val="FFFFFF"/>
              </a:highlight>
              <a:latin typeface="Calibri"/>
              <a:ea typeface="Calibri"/>
              <a:cs typeface="Calibri"/>
              <a:sym typeface="Calibri"/>
            </a:endParaRPr>
          </a:p>
          <a:p>
            <a:pPr marL="457200" marR="0" lvl="0" indent="0" algn="l" rtl="0">
              <a:lnSpc>
                <a:spcPct val="90000"/>
              </a:lnSpc>
              <a:spcBef>
                <a:spcPts val="0"/>
              </a:spcBef>
              <a:spcAft>
                <a:spcPts val="0"/>
              </a:spcAft>
              <a:buNone/>
            </a:pPr>
            <a:endParaRPr sz="2800" dirty="0">
              <a:solidFill>
                <a:srgbClr val="232323"/>
              </a:solidFill>
              <a:highlight>
                <a:srgbClr val="FFFFFF"/>
              </a:highlight>
              <a:latin typeface="Calibri"/>
              <a:ea typeface="Calibri"/>
              <a:cs typeface="Calibri"/>
              <a:sym typeface="Calibri"/>
            </a:endParaRPr>
          </a:p>
          <a:p>
            <a:pPr marL="292100" marR="0" lvl="0" indent="-301307" algn="l" rtl="0">
              <a:lnSpc>
                <a:spcPct val="90000"/>
              </a:lnSpc>
              <a:spcBef>
                <a:spcPts val="0"/>
              </a:spcBef>
              <a:spcAft>
                <a:spcPts val="0"/>
              </a:spcAft>
              <a:buClr>
                <a:schemeClr val="dk1"/>
              </a:buClr>
              <a:buSzPts val="2800"/>
              <a:buFont typeface="Calibri"/>
              <a:buChar char="•"/>
            </a:pPr>
            <a:r>
              <a:rPr lang="en-US" sz="2800" dirty="0">
                <a:solidFill>
                  <a:srgbClr val="232323"/>
                </a:solidFill>
                <a:highlight>
                  <a:srgbClr val="FFFFFF"/>
                </a:highlight>
                <a:latin typeface="Calibri"/>
                <a:ea typeface="Calibri"/>
                <a:cs typeface="Calibri"/>
                <a:sym typeface="Calibri"/>
              </a:rPr>
              <a:t>Further validation is required before the multigene assay can become a standard part of clinical practice, but reasonable to incorporate in clinical decision making alongside known pathologic prognostic factors</a:t>
            </a:r>
            <a:endParaRPr sz="2800" dirty="0">
              <a:solidFill>
                <a:srgbClr val="232323"/>
              </a:solidFill>
              <a:highlight>
                <a:srgbClr val="FFFFFF"/>
              </a:highlight>
              <a:latin typeface="Calibri"/>
              <a:ea typeface="Calibri"/>
              <a:cs typeface="Calibri"/>
              <a:sym typeface="Calibri"/>
            </a:endParaRPr>
          </a:p>
          <a:p>
            <a:pPr marL="457200" marR="0" lvl="0" indent="0" algn="l" rtl="0">
              <a:lnSpc>
                <a:spcPct val="90000"/>
              </a:lnSpc>
              <a:spcBef>
                <a:spcPts val="0"/>
              </a:spcBef>
              <a:spcAft>
                <a:spcPts val="0"/>
              </a:spcAft>
              <a:buNone/>
            </a:pPr>
            <a:endParaRPr sz="2800" dirty="0">
              <a:solidFill>
                <a:srgbClr val="232323"/>
              </a:solidFill>
              <a:highlight>
                <a:srgbClr val="FFFFFF"/>
              </a:highlight>
              <a:latin typeface="Calibri"/>
              <a:ea typeface="Calibri"/>
              <a:cs typeface="Calibri"/>
              <a:sym typeface="Calibri"/>
            </a:endParaRPr>
          </a:p>
          <a:p>
            <a:pPr marL="457200" marR="0" lvl="0" indent="0" algn="l" rtl="0">
              <a:lnSpc>
                <a:spcPct val="90000"/>
              </a:lnSpc>
              <a:spcBef>
                <a:spcPts val="0"/>
              </a:spcBef>
              <a:spcAft>
                <a:spcPts val="0"/>
              </a:spcAft>
              <a:buNone/>
            </a:pPr>
            <a:endParaRPr sz="2800" dirty="0">
              <a:solidFill>
                <a:srgbClr val="232323"/>
              </a:solidFill>
              <a:highlight>
                <a:srgbClr val="FFFFFF"/>
              </a:highlight>
              <a:latin typeface="Calibri"/>
              <a:ea typeface="Calibri"/>
              <a:cs typeface="Calibri"/>
              <a:sym typeface="Calibri"/>
            </a:endParaRPr>
          </a:p>
          <a:p>
            <a:pPr marL="292100" marR="0" lvl="0" indent="-301307" algn="l" rtl="0">
              <a:lnSpc>
                <a:spcPct val="90000"/>
              </a:lnSpc>
              <a:spcBef>
                <a:spcPts val="0"/>
              </a:spcBef>
              <a:spcAft>
                <a:spcPts val="0"/>
              </a:spcAft>
              <a:buClr>
                <a:srgbClr val="232323"/>
              </a:buClr>
              <a:buSzPts val="2800"/>
              <a:buFont typeface="Calibri"/>
              <a:buChar char="•"/>
            </a:pPr>
            <a:r>
              <a:rPr lang="en-US" sz="2800" dirty="0">
                <a:solidFill>
                  <a:srgbClr val="232323"/>
                </a:solidFill>
                <a:highlight>
                  <a:srgbClr val="FFFFFF"/>
                </a:highlight>
                <a:latin typeface="Calibri"/>
                <a:ea typeface="Calibri"/>
                <a:cs typeface="Calibri"/>
                <a:sym typeface="Calibri"/>
              </a:rPr>
              <a:t>Examples: Oncotype DX DCIS recurrence score and </a:t>
            </a:r>
            <a:r>
              <a:rPr lang="en-US" sz="2800" dirty="0" err="1">
                <a:solidFill>
                  <a:srgbClr val="232323"/>
                </a:solidFill>
                <a:highlight>
                  <a:srgbClr val="FFFFFF"/>
                </a:highlight>
                <a:latin typeface="Calibri"/>
                <a:ea typeface="Calibri"/>
                <a:cs typeface="Calibri"/>
                <a:sym typeface="Calibri"/>
              </a:rPr>
              <a:t>DCISionRT</a:t>
            </a:r>
            <a:endParaRPr sz="2800" dirty="0">
              <a:solidFill>
                <a:srgbClr val="232323"/>
              </a:solidFill>
              <a:highlight>
                <a:srgbClr val="FFFFFF"/>
              </a:highlight>
              <a:latin typeface="Calibri"/>
              <a:ea typeface="Calibri"/>
              <a:cs typeface="Calibri"/>
              <a:sym typeface="Calibri"/>
            </a:endParaRPr>
          </a:p>
        </p:txBody>
      </p:sp>
      <p:sp>
        <p:nvSpPr>
          <p:cNvPr id="482" name="Google Shape;482;p41"/>
          <p:cNvSpPr txBox="1"/>
          <p:nvPr/>
        </p:nvSpPr>
        <p:spPr>
          <a:xfrm>
            <a:off x="9568898" y="6519446"/>
            <a:ext cx="638076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i="1">
                <a:solidFill>
                  <a:srgbClr val="1A1A1A"/>
                </a:solidFill>
                <a:latin typeface="Calibri"/>
                <a:ea typeface="Calibri"/>
                <a:cs typeface="Calibri"/>
                <a:sym typeface="Calibri"/>
              </a:rPr>
              <a:t>Bremer, T, et al. Clin Cancer Res</a:t>
            </a:r>
            <a:r>
              <a:rPr lang="en-US" sz="800">
                <a:solidFill>
                  <a:srgbClr val="1A1A1A"/>
                </a:solidFill>
                <a:latin typeface="Calibri"/>
                <a:ea typeface="Calibri"/>
                <a:cs typeface="Calibri"/>
                <a:sym typeface="Calibri"/>
              </a:rPr>
              <a:t>. </a:t>
            </a:r>
            <a:r>
              <a:rPr lang="en-US" sz="800" b="0" i="0">
                <a:solidFill>
                  <a:srgbClr val="1A1A1A"/>
                </a:solidFill>
                <a:latin typeface="Calibri"/>
                <a:ea typeface="Calibri"/>
                <a:cs typeface="Calibri"/>
                <a:sym typeface="Calibri"/>
              </a:rPr>
              <a:t>2018; 24 (23): 5895–5901.</a:t>
            </a:r>
            <a:endParaRPr sz="800" b="0" i="0">
              <a:solidFill>
                <a:srgbClr val="212121"/>
              </a:solidFill>
              <a:latin typeface="Calibri"/>
              <a:ea typeface="Calibri"/>
              <a:cs typeface="Calibri"/>
              <a:sym typeface="Calibri"/>
            </a:endParaRPr>
          </a:p>
          <a:p>
            <a:pPr marL="0" marR="0" lvl="0" indent="0" algn="l" rtl="0">
              <a:spcBef>
                <a:spcPts val="0"/>
              </a:spcBef>
              <a:spcAft>
                <a:spcPts val="0"/>
              </a:spcAft>
              <a:buNone/>
            </a:pPr>
            <a:r>
              <a:rPr lang="en-US" sz="800" b="0" i="0">
                <a:solidFill>
                  <a:srgbClr val="212121"/>
                </a:solidFill>
                <a:latin typeface="Calibri"/>
                <a:ea typeface="Calibri"/>
                <a:cs typeface="Calibri"/>
                <a:sym typeface="Calibri"/>
              </a:rPr>
              <a:t>Shah C, </a:t>
            </a:r>
            <a:r>
              <a:rPr lang="en-US" sz="800" b="0" i="1">
                <a:solidFill>
                  <a:srgbClr val="212121"/>
                </a:solidFill>
                <a:latin typeface="Calibri"/>
                <a:ea typeface="Calibri"/>
                <a:cs typeface="Calibri"/>
                <a:sym typeface="Calibri"/>
              </a:rPr>
              <a:t>et al</a:t>
            </a:r>
            <a:r>
              <a:rPr lang="en-US" sz="800" b="0" i="0">
                <a:solidFill>
                  <a:srgbClr val="212121"/>
                </a:solidFill>
                <a:latin typeface="Calibri"/>
                <a:ea typeface="Calibri"/>
                <a:cs typeface="Calibri"/>
                <a:sym typeface="Calibri"/>
              </a:rPr>
              <a:t>. </a:t>
            </a:r>
            <a:r>
              <a:rPr lang="en-US" sz="800" b="0" i="1">
                <a:solidFill>
                  <a:srgbClr val="212121"/>
                </a:solidFill>
                <a:latin typeface="Calibri"/>
                <a:ea typeface="Calibri"/>
                <a:cs typeface="Calibri"/>
                <a:sym typeface="Calibri"/>
              </a:rPr>
              <a:t>Ann Surg Oncol. </a:t>
            </a:r>
            <a:r>
              <a:rPr lang="en-US" sz="800" b="0" i="0">
                <a:solidFill>
                  <a:srgbClr val="212121"/>
                </a:solidFill>
                <a:latin typeface="Calibri"/>
                <a:ea typeface="Calibri"/>
                <a:cs typeface="Calibri"/>
                <a:sym typeface="Calibri"/>
              </a:rPr>
              <a:t>2021 ;28(11):5974-5984.</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43"/>
          <p:cNvSpPr txBox="1">
            <a:spLocks noGrp="1"/>
          </p:cNvSpPr>
          <p:nvPr>
            <p:ph type="ctrTitle"/>
          </p:nvPr>
        </p:nvSpPr>
        <p:spPr>
          <a:xfrm>
            <a:off x="0" y="2442258"/>
            <a:ext cx="12192000" cy="176218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2"/>
              </a:buClr>
              <a:buSzPts val="6000"/>
              <a:buFont typeface="Calibri"/>
              <a:buNone/>
            </a:pPr>
            <a:r>
              <a:rPr lang="en-US" b="1">
                <a:solidFill>
                  <a:schemeClr val="dk2"/>
                </a:solidFill>
                <a:latin typeface="Calibri"/>
                <a:ea typeface="Calibri"/>
                <a:cs typeface="Calibri"/>
                <a:sym typeface="Calibri"/>
              </a:rPr>
              <a:t>Radiation Therapy for </a:t>
            </a:r>
            <a:br>
              <a:rPr lang="en-US" b="1">
                <a:solidFill>
                  <a:schemeClr val="dk2"/>
                </a:solidFill>
                <a:latin typeface="Calibri"/>
                <a:ea typeface="Calibri"/>
                <a:cs typeface="Calibri"/>
                <a:sym typeface="Calibri"/>
              </a:rPr>
            </a:br>
            <a:r>
              <a:rPr lang="en-US" b="1">
                <a:solidFill>
                  <a:schemeClr val="dk2"/>
                </a:solidFill>
                <a:latin typeface="Calibri"/>
                <a:ea typeface="Calibri"/>
                <a:cs typeface="Calibri"/>
                <a:sym typeface="Calibri"/>
              </a:rPr>
              <a:t>Invasive Breast Cancer</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4"/>
          <p:cNvSpPr txBox="1"/>
          <p:nvPr/>
        </p:nvSpPr>
        <p:spPr>
          <a:xfrm>
            <a:off x="0" y="0"/>
            <a:ext cx="12192000"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4400"/>
              <a:buFont typeface="Calibri"/>
              <a:buNone/>
            </a:pPr>
            <a:r>
              <a:rPr lang="en-US" sz="4400" b="1" dirty="0">
                <a:solidFill>
                  <a:schemeClr val="dk2"/>
                </a:solidFill>
                <a:latin typeface="Calibri"/>
                <a:ea typeface="Calibri"/>
                <a:cs typeface="Calibri"/>
                <a:sym typeface="Calibri"/>
              </a:rPr>
              <a:t>Why RT after BCS in Invasive Breast Cancer?</a:t>
            </a:r>
            <a:endParaRPr dirty="0"/>
          </a:p>
        </p:txBody>
      </p:sp>
      <p:sp>
        <p:nvSpPr>
          <p:cNvPr id="493" name="Google Shape;493;p44"/>
          <p:cNvSpPr txBox="1"/>
          <p:nvPr/>
        </p:nvSpPr>
        <p:spPr>
          <a:xfrm>
            <a:off x="925275" y="1873575"/>
            <a:ext cx="10386900" cy="418080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Breast conserving surgery (BCS) is for organ preservation</a:t>
            </a:r>
            <a:endParaRPr sz="2800" dirty="0">
              <a:solidFill>
                <a:schemeClr val="dk1"/>
              </a:solidFill>
              <a:latin typeface="Calibri"/>
              <a:ea typeface="Calibri"/>
              <a:cs typeface="Calibri"/>
              <a:sym typeface="Calibri"/>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Up to 40% of women after surgical resection of gross tumor will have residual microscopic disease that can develop into recurrence. </a:t>
            </a:r>
            <a:endParaRPr dirty="0"/>
          </a:p>
          <a:p>
            <a:pPr marL="228600" marR="0" lvl="0" indent="-5080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The Holland study (1985) demonstrated that 43% of unifocal cancers in mastectomy specimens had tumor foci located &gt;2 cm from the index lesion.</a:t>
            </a:r>
            <a:endParaRPr dirty="0"/>
          </a:p>
        </p:txBody>
      </p:sp>
      <p:sp>
        <p:nvSpPr>
          <p:cNvPr id="494" name="Google Shape;494;p44"/>
          <p:cNvSpPr txBox="1"/>
          <p:nvPr/>
        </p:nvSpPr>
        <p:spPr>
          <a:xfrm>
            <a:off x="9884732" y="6556259"/>
            <a:ext cx="609219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i="0">
                <a:solidFill>
                  <a:srgbClr val="212121"/>
                </a:solidFill>
                <a:latin typeface="Calibri"/>
                <a:ea typeface="Calibri"/>
                <a:cs typeface="Calibri"/>
                <a:sym typeface="Calibri"/>
              </a:rPr>
              <a:t>Holland, R., et. Al. </a:t>
            </a:r>
            <a:r>
              <a:rPr lang="en-US" sz="800" b="0" i="1">
                <a:solidFill>
                  <a:srgbClr val="212121"/>
                </a:solidFill>
                <a:latin typeface="Calibri"/>
                <a:ea typeface="Calibri"/>
                <a:cs typeface="Calibri"/>
                <a:sym typeface="Calibri"/>
              </a:rPr>
              <a:t>Cancer</a:t>
            </a:r>
            <a:r>
              <a:rPr lang="en-US" sz="800" b="0" i="0">
                <a:solidFill>
                  <a:srgbClr val="212121"/>
                </a:solidFill>
                <a:latin typeface="Calibri"/>
                <a:ea typeface="Calibri"/>
                <a:cs typeface="Calibri"/>
                <a:sym typeface="Calibri"/>
              </a:rPr>
              <a:t>, 1985; </a:t>
            </a:r>
            <a:r>
              <a:rPr lang="en-US" sz="800" b="0" i="1">
                <a:solidFill>
                  <a:srgbClr val="212121"/>
                </a:solidFill>
                <a:latin typeface="Calibri"/>
                <a:ea typeface="Calibri"/>
                <a:cs typeface="Calibri"/>
                <a:sym typeface="Calibri"/>
              </a:rPr>
              <a:t>56</a:t>
            </a:r>
            <a:r>
              <a:rPr lang="en-US" sz="800" b="0" i="0">
                <a:solidFill>
                  <a:srgbClr val="212121"/>
                </a:solidFill>
                <a:latin typeface="Calibri"/>
                <a:ea typeface="Calibri"/>
                <a:cs typeface="Calibri"/>
                <a:sym typeface="Calibri"/>
              </a:rPr>
              <a:t>(5), 979–990.</a:t>
            </a:r>
            <a:endParaRPr sz="8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45"/>
          <p:cNvSpPr txBox="1"/>
          <p:nvPr/>
        </p:nvSpPr>
        <p:spPr>
          <a:xfrm>
            <a:off x="0" y="0"/>
            <a:ext cx="12192000"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4400"/>
              <a:buFont typeface="Calibri"/>
              <a:buNone/>
            </a:pPr>
            <a:r>
              <a:rPr lang="en-US" sz="4400" b="1" dirty="0">
                <a:solidFill>
                  <a:schemeClr val="dk2"/>
                </a:solidFill>
                <a:latin typeface="Calibri"/>
                <a:ea typeface="Calibri"/>
                <a:cs typeface="Calibri"/>
                <a:sym typeface="Calibri"/>
              </a:rPr>
              <a:t>Can RT be Omitted after Partial Mastectomy? </a:t>
            </a:r>
            <a:endParaRPr sz="4400" b="1" dirty="0">
              <a:solidFill>
                <a:schemeClr val="dk2"/>
              </a:solidFill>
              <a:latin typeface="Calibri"/>
              <a:ea typeface="Calibri"/>
              <a:cs typeface="Calibri"/>
              <a:sym typeface="Calibri"/>
            </a:endParaRPr>
          </a:p>
        </p:txBody>
      </p:sp>
      <p:sp>
        <p:nvSpPr>
          <p:cNvPr id="500" name="Google Shape;500;p45"/>
          <p:cNvSpPr txBox="1"/>
          <p:nvPr/>
        </p:nvSpPr>
        <p:spPr>
          <a:xfrm>
            <a:off x="8203709" y="1488027"/>
            <a:ext cx="3539111" cy="4093388"/>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≈66% relative risk and 25% absolute risk reduction in local recurrence with RT with long-term follow-up</a:t>
            </a:r>
            <a:endParaRPr dirty="0">
              <a:solidFill>
                <a:schemeClr val="dk1"/>
              </a:solidFill>
            </a:endParaRPr>
          </a:p>
          <a:p>
            <a:pPr marL="0" marR="0" lvl="0" indent="0" algn="l" rtl="0">
              <a:spcBef>
                <a:spcPts val="1200"/>
              </a:spcBef>
              <a:spcAft>
                <a:spcPts val="0"/>
              </a:spcAft>
              <a:buNone/>
            </a:pPr>
            <a:endParaRPr sz="2400">
              <a:solidFill>
                <a:schemeClr val="dk1"/>
              </a:solidFill>
              <a:latin typeface="Calibri"/>
              <a:ea typeface="Calibri"/>
              <a:cs typeface="Calibri"/>
              <a:sym typeface="Calibri"/>
            </a:endParaRPr>
          </a:p>
          <a:p>
            <a:pPr>
              <a:spcBef>
                <a:spcPts val="1200"/>
              </a:spcBef>
            </a:pPr>
            <a:r>
              <a:rPr lang="en-US" sz="2400" dirty="0">
                <a:solidFill>
                  <a:schemeClr val="dk1"/>
                </a:solidFill>
                <a:latin typeface="Calibri"/>
                <a:ea typeface="Calibri"/>
                <a:cs typeface="Calibri"/>
                <a:sym typeface="Calibri"/>
              </a:rPr>
              <a:t>The subgroup of patients &gt; age 70 with small ER+ tumors generally have less benefit, so may consider omitting RT or HT</a:t>
            </a:r>
            <a:endParaRPr sz="2400" dirty="0">
              <a:solidFill>
                <a:schemeClr val="dk1"/>
              </a:solidFill>
              <a:latin typeface="Calibri"/>
              <a:ea typeface="Calibri"/>
              <a:cs typeface="Calibri"/>
              <a:sym typeface="Calibri"/>
            </a:endParaRPr>
          </a:p>
        </p:txBody>
      </p:sp>
      <p:sp>
        <p:nvSpPr>
          <p:cNvPr id="501" name="Google Shape;501;p45"/>
          <p:cNvSpPr txBox="1"/>
          <p:nvPr/>
        </p:nvSpPr>
        <p:spPr>
          <a:xfrm>
            <a:off x="10294712" y="6572250"/>
            <a:ext cx="3455929" cy="285750"/>
          </a:xfrm>
          <a:prstGeom prst="rect">
            <a:avLst/>
          </a:prstGeom>
          <a:noFill/>
          <a:ln>
            <a:noFill/>
          </a:ln>
        </p:spPr>
        <p:txBody>
          <a:bodyPr spcFirstLastPara="1" wrap="square" lIns="91425" tIns="45700" rIns="91425" bIns="45700" anchor="t" anchorCtr="0">
            <a:normAutofit/>
          </a:bodyPr>
          <a:lstStyle/>
          <a:p>
            <a:pPr marL="36900" marR="0" lvl="0" indent="0" algn="l" rtl="0">
              <a:lnSpc>
                <a:spcPct val="90000"/>
              </a:lnSpc>
              <a:spcBef>
                <a:spcPts val="0"/>
              </a:spcBef>
              <a:spcAft>
                <a:spcPts val="0"/>
              </a:spcAft>
              <a:buClr>
                <a:schemeClr val="dk1"/>
              </a:buClr>
              <a:buSzPts val="800"/>
              <a:buFont typeface="Arial"/>
              <a:buNone/>
            </a:pPr>
            <a:r>
              <a:rPr lang="en-US" sz="800">
                <a:solidFill>
                  <a:schemeClr val="dk1"/>
                </a:solidFill>
                <a:latin typeface="Calibri"/>
                <a:ea typeface="Calibri"/>
                <a:cs typeface="Calibri"/>
                <a:sym typeface="Calibri"/>
              </a:rPr>
              <a:t>Vinh-Hung </a:t>
            </a:r>
            <a:r>
              <a:rPr lang="en-US" sz="800" i="1">
                <a:solidFill>
                  <a:schemeClr val="dk1"/>
                </a:solidFill>
                <a:latin typeface="Calibri"/>
                <a:ea typeface="Calibri"/>
                <a:cs typeface="Calibri"/>
                <a:sym typeface="Calibri"/>
              </a:rPr>
              <a:t>et al</a:t>
            </a:r>
            <a:r>
              <a:rPr lang="en-US" sz="800">
                <a:solidFill>
                  <a:schemeClr val="dk1"/>
                </a:solidFill>
                <a:latin typeface="Calibri"/>
                <a:ea typeface="Calibri"/>
                <a:cs typeface="Calibri"/>
                <a:sym typeface="Calibri"/>
              </a:rPr>
              <a:t>. JNCI 2004;96:115-21 </a:t>
            </a:r>
            <a:endParaRPr/>
          </a:p>
        </p:txBody>
      </p:sp>
      <p:graphicFrame>
        <p:nvGraphicFramePr>
          <p:cNvPr id="502" name="Google Shape;502;p45"/>
          <p:cNvGraphicFramePr/>
          <p:nvPr/>
        </p:nvGraphicFramePr>
        <p:xfrm>
          <a:off x="1555571" y="2013758"/>
          <a:ext cx="5863350" cy="4026575"/>
        </p:xfrm>
        <a:graphic>
          <a:graphicData uri="http://schemas.openxmlformats.org/drawingml/2006/table">
            <a:tbl>
              <a:tblPr>
                <a:noFill/>
                <a:tableStyleId>{B385D944-53D1-4B12-A62B-5DF7F3BA47E7}</a:tableStyleId>
              </a:tblPr>
              <a:tblGrid>
                <a:gridCol w="1881825">
                  <a:extLst>
                    <a:ext uri="{9D8B030D-6E8A-4147-A177-3AD203B41FA5}">
                      <a16:colId xmlns:a16="http://schemas.microsoft.com/office/drawing/2014/main" val="20000"/>
                    </a:ext>
                  </a:extLst>
                </a:gridCol>
                <a:gridCol w="1327175">
                  <a:extLst>
                    <a:ext uri="{9D8B030D-6E8A-4147-A177-3AD203B41FA5}">
                      <a16:colId xmlns:a16="http://schemas.microsoft.com/office/drawing/2014/main" val="20001"/>
                    </a:ext>
                  </a:extLst>
                </a:gridCol>
                <a:gridCol w="1327175">
                  <a:extLst>
                    <a:ext uri="{9D8B030D-6E8A-4147-A177-3AD203B41FA5}">
                      <a16:colId xmlns:a16="http://schemas.microsoft.com/office/drawing/2014/main" val="20002"/>
                    </a:ext>
                  </a:extLst>
                </a:gridCol>
                <a:gridCol w="1327175">
                  <a:extLst>
                    <a:ext uri="{9D8B030D-6E8A-4147-A177-3AD203B41FA5}">
                      <a16:colId xmlns:a16="http://schemas.microsoft.com/office/drawing/2014/main" val="20003"/>
                    </a:ext>
                  </a:extLst>
                </a:gridCol>
              </a:tblGrid>
              <a:tr h="645000">
                <a:tc>
                  <a:txBody>
                    <a:bodyPr/>
                    <a:lstStyle/>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Study</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f/u (yrs)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LR w/ RT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LR w/o RT (%)</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22700">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NSABP B-06</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20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14.3</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39.2</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92775">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Veronesi et al</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10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5.8</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23.5</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10900">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Liljegren et al</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10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8.5</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24.0</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10900">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Clark et al</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7.6</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11.3</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35.2</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80600">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Holli et al</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6.7</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7.5</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18.1</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80600">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Renton et al</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6.1</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13.0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35.0</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80600">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Forrest et al</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5.7</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5.8</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24.5</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402500">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Malmstrom et al</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5</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4.4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0" i="0" u="none" strike="noStrike" cap="none">
                          <a:solidFill>
                            <a:schemeClr val="dk1"/>
                          </a:solidFill>
                          <a:latin typeface="Arial"/>
                          <a:ea typeface="Arial"/>
                          <a:cs typeface="Arial"/>
                          <a:sym typeface="Arial"/>
                        </a:rPr>
                        <a:t>13.3</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503" name="Google Shape;503;p45"/>
          <p:cNvSpPr/>
          <p:nvPr/>
        </p:nvSpPr>
        <p:spPr>
          <a:xfrm>
            <a:off x="4769311" y="2013758"/>
            <a:ext cx="2649649" cy="4026567"/>
          </a:xfrm>
          <a:prstGeom prst="rect">
            <a:avLst/>
          </a:prstGeom>
          <a:noFill/>
          <a:ln w="635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4" name="Google Shape;504;p45"/>
          <p:cNvSpPr txBox="1"/>
          <p:nvPr/>
        </p:nvSpPr>
        <p:spPr>
          <a:xfrm>
            <a:off x="1555571" y="1488027"/>
            <a:ext cx="5863389"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00" b="1">
                <a:solidFill>
                  <a:schemeClr val="dk2"/>
                </a:solidFill>
                <a:latin typeface="Calibri"/>
                <a:ea typeface="Calibri"/>
                <a:cs typeface="Calibri"/>
                <a:sym typeface="Calibri"/>
              </a:rPr>
              <a:t>Trials Demonstrating Benefit of Radiation after BCS</a:t>
            </a:r>
            <a:endParaRPr sz="2100" b="1">
              <a:solidFill>
                <a:schemeClr val="dk2"/>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46"/>
          <p:cNvSpPr txBox="1"/>
          <p:nvPr/>
        </p:nvSpPr>
        <p:spPr>
          <a:xfrm>
            <a:off x="0" y="42257"/>
            <a:ext cx="12191999" cy="1783080"/>
          </a:xfrm>
          <a:prstGeom prst="rect">
            <a:avLst/>
          </a:prstGeom>
          <a:noFill/>
          <a:ln>
            <a:noFill/>
          </a:ln>
        </p:spPr>
        <p:txBody>
          <a:bodyPr spcFirstLastPara="1" wrap="square" lIns="91425" tIns="45700" rIns="91425" bIns="45700" anchor="ctr" anchorCtr="0">
            <a:normAutofit fontScale="85000" lnSpcReduction="10000"/>
          </a:bodyPr>
          <a:lstStyle/>
          <a:p>
            <a:pPr marL="0" marR="0" lvl="0" indent="0" algn="ctr" rtl="0">
              <a:lnSpc>
                <a:spcPct val="90000"/>
              </a:lnSpc>
              <a:spcBef>
                <a:spcPts val="0"/>
              </a:spcBef>
              <a:spcAft>
                <a:spcPts val="0"/>
              </a:spcAft>
              <a:buClr>
                <a:schemeClr val="dk2"/>
              </a:buClr>
              <a:buSzPct val="100000"/>
              <a:buFont typeface="Calibri"/>
              <a:buNone/>
            </a:pPr>
            <a:r>
              <a:rPr lang="en-US" sz="5700" b="1">
                <a:solidFill>
                  <a:schemeClr val="dk2"/>
                </a:solidFill>
                <a:latin typeface="Calibri"/>
                <a:ea typeface="Calibri"/>
                <a:cs typeface="Calibri"/>
                <a:sym typeface="Calibri"/>
              </a:rPr>
              <a:t>Does Improved Local Control Impact Survival?</a:t>
            </a:r>
            <a:endParaRPr/>
          </a:p>
          <a:p>
            <a:pPr marL="0" marR="0" lvl="0" indent="0" algn="ctr" rtl="0">
              <a:lnSpc>
                <a:spcPct val="90000"/>
              </a:lnSpc>
              <a:spcBef>
                <a:spcPts val="0"/>
              </a:spcBef>
              <a:spcAft>
                <a:spcPts val="0"/>
              </a:spcAft>
              <a:buClr>
                <a:schemeClr val="dk1"/>
              </a:buClr>
              <a:buSzPct val="100000"/>
              <a:buFont typeface="Calibri"/>
              <a:buNone/>
            </a:pPr>
            <a:endParaRPr sz="1900" b="1">
              <a:solidFill>
                <a:schemeClr val="dk2"/>
              </a:solidFill>
              <a:latin typeface="Calibri"/>
              <a:ea typeface="Calibri"/>
              <a:cs typeface="Calibri"/>
              <a:sym typeface="Calibri"/>
            </a:endParaRPr>
          </a:p>
          <a:p>
            <a:pPr marL="0" marR="0" lvl="0" indent="0" algn="ctr" rtl="0">
              <a:lnSpc>
                <a:spcPct val="90000"/>
              </a:lnSpc>
              <a:spcBef>
                <a:spcPts val="0"/>
              </a:spcBef>
              <a:spcAft>
                <a:spcPts val="0"/>
              </a:spcAft>
              <a:buClr>
                <a:schemeClr val="dk2"/>
              </a:buClr>
              <a:buSzPct val="100000"/>
              <a:buFont typeface="Calibri"/>
              <a:buNone/>
            </a:pPr>
            <a:r>
              <a:rPr lang="en-US" sz="4500">
                <a:solidFill>
                  <a:schemeClr val="dk2"/>
                </a:solidFill>
                <a:latin typeface="Calibri"/>
                <a:ea typeface="Calibri"/>
                <a:cs typeface="Calibri"/>
                <a:sym typeface="Calibri"/>
              </a:rPr>
              <a:t>Meta-analysis of Early Breast Cancer</a:t>
            </a:r>
            <a:endParaRPr/>
          </a:p>
        </p:txBody>
      </p:sp>
      <p:pic>
        <p:nvPicPr>
          <p:cNvPr id="511" name="Google Shape;511;p46"/>
          <p:cNvPicPr preferRelativeResize="0"/>
          <p:nvPr/>
        </p:nvPicPr>
        <p:blipFill rotWithShape="1">
          <a:blip r:embed="rId3">
            <a:alphaModFix/>
          </a:blip>
          <a:srcRect/>
          <a:stretch/>
        </p:blipFill>
        <p:spPr>
          <a:xfrm>
            <a:off x="96253" y="1825337"/>
            <a:ext cx="9481799" cy="4897070"/>
          </a:xfrm>
          <a:prstGeom prst="rect">
            <a:avLst/>
          </a:prstGeom>
          <a:noFill/>
          <a:ln>
            <a:noFill/>
          </a:ln>
        </p:spPr>
      </p:pic>
      <p:sp>
        <p:nvSpPr>
          <p:cNvPr id="512" name="Google Shape;512;p46"/>
          <p:cNvSpPr txBox="1"/>
          <p:nvPr/>
        </p:nvSpPr>
        <p:spPr>
          <a:xfrm>
            <a:off x="5297762" y="329184"/>
            <a:ext cx="6251110" cy="178308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5000"/>
              <a:buFont typeface="Calibri"/>
              <a:buNone/>
            </a:pPr>
            <a:endParaRPr sz="5000">
              <a:solidFill>
                <a:schemeClr val="dk1"/>
              </a:solidFill>
              <a:latin typeface="Calibri"/>
              <a:ea typeface="Calibri"/>
              <a:cs typeface="Calibri"/>
              <a:sym typeface="Calibri"/>
            </a:endParaRPr>
          </a:p>
        </p:txBody>
      </p:sp>
      <p:sp>
        <p:nvSpPr>
          <p:cNvPr id="513" name="Google Shape;513;p46"/>
          <p:cNvSpPr txBox="1"/>
          <p:nvPr/>
        </p:nvSpPr>
        <p:spPr>
          <a:xfrm>
            <a:off x="9235441" y="3900522"/>
            <a:ext cx="2956559" cy="2006502"/>
          </a:xfrm>
          <a:prstGeom prst="rect">
            <a:avLst/>
          </a:prstGeom>
          <a:solidFill>
            <a:srgbClr val="E1EFD8"/>
          </a:solid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15.4% improvement in LC at 10 years </a:t>
            </a:r>
            <a:endParaRPr/>
          </a:p>
          <a:p>
            <a:pPr marL="228600" marR="0" lvl="0" indent="-76200" algn="l" rtl="0">
              <a:lnSpc>
                <a:spcPct val="90000"/>
              </a:lnSpc>
              <a:spcBef>
                <a:spcPts val="100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3.3% improvement in OS at 15 years</a:t>
            </a:r>
            <a:endParaRPr sz="2400">
              <a:solidFill>
                <a:schemeClr val="dk1"/>
              </a:solidFill>
              <a:latin typeface="Calibri"/>
              <a:ea typeface="Calibri"/>
              <a:cs typeface="Calibri"/>
              <a:sym typeface="Calibri"/>
            </a:endParaRPr>
          </a:p>
        </p:txBody>
      </p:sp>
      <p:sp>
        <p:nvSpPr>
          <p:cNvPr id="514" name="Google Shape;514;p46"/>
          <p:cNvSpPr txBox="1"/>
          <p:nvPr/>
        </p:nvSpPr>
        <p:spPr>
          <a:xfrm>
            <a:off x="10558745" y="6627301"/>
            <a:ext cx="44334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Calibri"/>
                <a:ea typeface="Calibri"/>
                <a:cs typeface="Calibri"/>
                <a:sym typeface="Calibri"/>
              </a:rPr>
              <a:t>EBCTCG. Lancet 2011;378:1707-16.</a:t>
            </a:r>
            <a:endParaRPr sz="80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47"/>
          <p:cNvSpPr txBox="1"/>
          <p:nvPr/>
        </p:nvSpPr>
        <p:spPr>
          <a:xfrm>
            <a:off x="0" y="0"/>
            <a:ext cx="12192000"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4400"/>
              <a:buFont typeface="Calibri"/>
              <a:buNone/>
            </a:pPr>
            <a:r>
              <a:rPr lang="en-US" sz="4400" b="1">
                <a:solidFill>
                  <a:schemeClr val="dk2"/>
                </a:solidFill>
                <a:latin typeface="Calibri"/>
                <a:ea typeface="Calibri"/>
                <a:cs typeface="Calibri"/>
                <a:sym typeface="Calibri"/>
              </a:rPr>
              <a:t>Absolute Contraindications to </a:t>
            </a:r>
            <a:endParaRPr/>
          </a:p>
          <a:p>
            <a:pPr marL="0" marR="0" lvl="0" indent="0" algn="ctr" rtl="0">
              <a:lnSpc>
                <a:spcPct val="90000"/>
              </a:lnSpc>
              <a:spcBef>
                <a:spcPts val="0"/>
              </a:spcBef>
              <a:spcAft>
                <a:spcPts val="0"/>
              </a:spcAft>
              <a:buClr>
                <a:schemeClr val="dk2"/>
              </a:buClr>
              <a:buSzPts val="4400"/>
              <a:buFont typeface="Calibri"/>
              <a:buNone/>
            </a:pPr>
            <a:r>
              <a:rPr lang="en-US" sz="4400" b="1">
                <a:solidFill>
                  <a:schemeClr val="dk2"/>
                </a:solidFill>
                <a:latin typeface="Calibri"/>
                <a:ea typeface="Calibri"/>
                <a:cs typeface="Calibri"/>
                <a:sym typeface="Calibri"/>
              </a:rPr>
              <a:t>Breast Conserving Therapy</a:t>
            </a:r>
            <a:endParaRPr sz="4400" b="1">
              <a:solidFill>
                <a:schemeClr val="dk2"/>
              </a:solidFill>
              <a:latin typeface="Calibri"/>
              <a:ea typeface="Calibri"/>
              <a:cs typeface="Calibri"/>
              <a:sym typeface="Calibri"/>
            </a:endParaRPr>
          </a:p>
        </p:txBody>
      </p:sp>
      <p:sp>
        <p:nvSpPr>
          <p:cNvPr id="520" name="Google Shape;520;p47"/>
          <p:cNvSpPr txBox="1"/>
          <p:nvPr/>
        </p:nvSpPr>
        <p:spPr>
          <a:xfrm>
            <a:off x="1114685" y="1481725"/>
            <a:ext cx="9952332" cy="5110313"/>
          </a:xfrm>
          <a:prstGeom prst="rect">
            <a:avLst/>
          </a:prstGeom>
          <a:noFill/>
          <a:ln>
            <a:noFill/>
          </a:ln>
        </p:spPr>
        <p:txBody>
          <a:bodyPr spcFirstLastPara="1" wrap="square" lIns="0" tIns="0" rIns="0" bIns="0" anchor="t" anchorCtr="0">
            <a:noAutofit/>
          </a:bodyPr>
          <a:lstStyle/>
          <a:p>
            <a:pPr marL="423545" marR="0" lvl="0" indent="-311150" algn="l" rtl="0">
              <a:lnSpc>
                <a:spcPct val="200000"/>
              </a:lnSpc>
              <a:spcBef>
                <a:spcPts val="1764"/>
              </a:spcBef>
              <a:spcAft>
                <a:spcPts val="0"/>
              </a:spcAft>
              <a:buClr>
                <a:schemeClr val="dk1"/>
              </a:buClr>
              <a:buSzPts val="2800"/>
              <a:buChar char="•"/>
            </a:pPr>
            <a:r>
              <a:rPr lang="en-US" sz="2800" b="1" dirty="0">
                <a:solidFill>
                  <a:schemeClr val="dk1"/>
                </a:solidFill>
                <a:latin typeface="Calibri"/>
                <a:ea typeface="Calibri"/>
                <a:cs typeface="Calibri"/>
                <a:sym typeface="Calibri"/>
              </a:rPr>
              <a:t>Diffuse or suspicious microcalcifications</a:t>
            </a:r>
            <a:endParaRPr lang="en-US" sz="2800" b="1" dirty="0">
              <a:solidFill>
                <a:schemeClr val="dk1"/>
              </a:solidFill>
              <a:latin typeface="Calibri"/>
              <a:ea typeface="Calibri"/>
              <a:cs typeface="Calibri"/>
            </a:endParaRPr>
          </a:p>
          <a:p>
            <a:pPr marL="423545" marR="0" lvl="0" indent="-311150" algn="l" rtl="0">
              <a:lnSpc>
                <a:spcPct val="200000"/>
              </a:lnSpc>
              <a:spcBef>
                <a:spcPts val="1764"/>
              </a:spcBef>
              <a:spcAft>
                <a:spcPts val="0"/>
              </a:spcAft>
              <a:buClr>
                <a:schemeClr val="dk1"/>
              </a:buClr>
              <a:buSzPts val="2800"/>
              <a:buChar char="•"/>
            </a:pPr>
            <a:r>
              <a:rPr lang="en-US" sz="2800" b="1" dirty="0">
                <a:solidFill>
                  <a:schemeClr val="dk1"/>
                </a:solidFill>
                <a:latin typeface="Calibri"/>
                <a:ea typeface="Calibri"/>
                <a:cs typeface="Calibri"/>
                <a:sym typeface="Calibri"/>
              </a:rPr>
              <a:t>Diffusely positive pathologic margins</a:t>
            </a:r>
            <a:endParaRPr sz="2800" b="1" dirty="0">
              <a:solidFill>
                <a:schemeClr val="dk1"/>
              </a:solidFill>
              <a:latin typeface="Calibri"/>
              <a:ea typeface="Calibri"/>
              <a:cs typeface="Calibri"/>
            </a:endParaRPr>
          </a:p>
          <a:p>
            <a:pPr marL="423545" marR="0" lvl="0" indent="-311150" algn="l" rtl="0">
              <a:lnSpc>
                <a:spcPct val="200000"/>
              </a:lnSpc>
              <a:spcBef>
                <a:spcPts val="1764"/>
              </a:spcBef>
              <a:spcAft>
                <a:spcPts val="0"/>
              </a:spcAft>
              <a:buClr>
                <a:schemeClr val="dk1"/>
              </a:buClr>
              <a:buSzPts val="2800"/>
              <a:buChar char="•"/>
            </a:pPr>
            <a:r>
              <a:rPr lang="en-US" sz="2800" b="1" dirty="0">
                <a:solidFill>
                  <a:schemeClr val="dk1"/>
                </a:solidFill>
                <a:latin typeface="Calibri"/>
                <a:ea typeface="Calibri"/>
                <a:cs typeface="Calibri"/>
                <a:sym typeface="Calibri"/>
              </a:rPr>
              <a:t>Inflammatory breast cancer</a:t>
            </a:r>
            <a:endParaRPr b="1">
              <a:solidFill>
                <a:schemeClr val="dk1"/>
              </a:solidFill>
            </a:endParaRPr>
          </a:p>
          <a:p>
            <a:pPr marL="423545" marR="0" lvl="0" indent="-311150" algn="l" rtl="0">
              <a:lnSpc>
                <a:spcPct val="200000"/>
              </a:lnSpc>
              <a:spcBef>
                <a:spcPts val="1764"/>
              </a:spcBef>
              <a:spcAft>
                <a:spcPts val="0"/>
              </a:spcAft>
              <a:buClr>
                <a:schemeClr val="dk1"/>
              </a:buClr>
              <a:buSzPts val="2800"/>
              <a:buChar char="•"/>
            </a:pPr>
            <a:r>
              <a:rPr lang="en-US" sz="2800" b="1" dirty="0">
                <a:solidFill>
                  <a:schemeClr val="dk1"/>
                </a:solidFill>
                <a:latin typeface="Calibri"/>
                <a:ea typeface="Calibri"/>
                <a:cs typeface="Calibri"/>
                <a:sym typeface="Calibri"/>
              </a:rPr>
              <a:t>Active pregnancy (unless RT can be delivered post-partum)</a:t>
            </a:r>
            <a:endParaRPr b="1">
              <a:solidFill>
                <a:schemeClr val="dk1"/>
              </a:solidFill>
            </a:endParaRPr>
          </a:p>
          <a:p>
            <a:pPr marL="423545" marR="0" lvl="0" indent="-311150" algn="l" rtl="0">
              <a:lnSpc>
                <a:spcPct val="200000"/>
              </a:lnSpc>
              <a:spcBef>
                <a:spcPts val="1764"/>
              </a:spcBef>
              <a:spcAft>
                <a:spcPts val="0"/>
              </a:spcAft>
              <a:buClr>
                <a:schemeClr val="dk1"/>
              </a:buClr>
              <a:buSzPts val="2800"/>
              <a:buChar char="•"/>
            </a:pPr>
            <a:r>
              <a:rPr lang="en-US" sz="2800" b="1" dirty="0">
                <a:solidFill>
                  <a:schemeClr val="dk1"/>
                </a:solidFill>
                <a:latin typeface="Calibri"/>
                <a:ea typeface="Calibri"/>
                <a:cs typeface="Calibri"/>
                <a:sym typeface="Calibri"/>
              </a:rPr>
              <a:t>Homozygous (biallelic inactivation) for ATM mutation</a:t>
            </a:r>
            <a:endParaRPr sz="2800" b="1" dirty="0">
              <a:solidFill>
                <a:schemeClr val="dk1"/>
              </a:solidFill>
              <a:latin typeface="Calibri"/>
              <a:ea typeface="Calibri"/>
              <a:cs typeface="Calibri"/>
            </a:endParaRPr>
          </a:p>
          <a:p>
            <a:pPr marL="0" marR="0" lvl="0" indent="0" algn="l" rtl="0">
              <a:lnSpc>
                <a:spcPct val="200000"/>
              </a:lnSpc>
              <a:spcBef>
                <a:spcPts val="596"/>
              </a:spcBef>
              <a:spcAft>
                <a:spcPts val="0"/>
              </a:spcAft>
              <a:buClr>
                <a:schemeClr val="dk1"/>
              </a:buClr>
              <a:buSzPts val="2800"/>
              <a:buFont typeface="Arial"/>
              <a:buNone/>
            </a:pPr>
            <a:endParaRPr sz="2800" b="1" dirty="0">
              <a:solidFill>
                <a:schemeClr val="dk1"/>
              </a:solidFill>
              <a:latin typeface="Calibri"/>
              <a:ea typeface="Calibri"/>
              <a:cs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8"/>
          <p:cNvSpPr txBox="1"/>
          <p:nvPr/>
        </p:nvSpPr>
        <p:spPr>
          <a:xfrm>
            <a:off x="862723" y="1707291"/>
            <a:ext cx="10404771" cy="4906869"/>
          </a:xfrm>
          <a:prstGeom prst="rect">
            <a:avLst/>
          </a:prstGeom>
          <a:noFill/>
          <a:ln>
            <a:noFill/>
          </a:ln>
        </p:spPr>
        <p:txBody>
          <a:bodyPr spcFirstLastPara="1" wrap="square" lIns="0" tIns="0" rIns="0" bIns="0" anchor="t" anchorCtr="0">
            <a:noAutofit/>
          </a:bodyPr>
          <a:lstStyle/>
          <a:p>
            <a:pPr marL="568960" marR="0" lvl="0" indent="-457200" algn="l" rtl="0">
              <a:spcBef>
                <a:spcPts val="200"/>
              </a:spcBef>
              <a:spcAft>
                <a:spcPts val="0"/>
              </a:spcAft>
              <a:buClr>
                <a:schemeClr val="dk1"/>
              </a:buClr>
              <a:buSzPts val="2800"/>
              <a:buFont typeface="Arial"/>
              <a:buChar char="•"/>
            </a:pPr>
            <a:r>
              <a:rPr lang="en-US" sz="2600" b="1" dirty="0">
                <a:solidFill>
                  <a:schemeClr val="dk1"/>
                </a:solidFill>
                <a:latin typeface="Calibri"/>
                <a:ea typeface="Calibri"/>
                <a:cs typeface="Calibri"/>
                <a:sym typeface="Calibri"/>
              </a:rPr>
              <a:t>Previous breast or chest RT</a:t>
            </a:r>
            <a:endParaRPr lang="en-US" sz="2600" b="1" dirty="0">
              <a:solidFill>
                <a:schemeClr val="dk1"/>
              </a:solidFill>
            </a:endParaRPr>
          </a:p>
          <a:p>
            <a:pPr marL="1026160" marR="0" lvl="1" indent="-456565" algn="l" rtl="0">
              <a:spcBef>
                <a:spcPts val="400"/>
              </a:spcBef>
              <a:spcAft>
                <a:spcPts val="0"/>
              </a:spcAft>
              <a:buClr>
                <a:schemeClr val="dk1"/>
              </a:buClr>
              <a:buSzPts val="2400"/>
              <a:buFont typeface="Arial"/>
              <a:buChar char="•"/>
            </a:pPr>
            <a:r>
              <a:rPr lang="en-US" sz="2400" i="0" u="none" strike="noStrike" cap="none" dirty="0">
                <a:solidFill>
                  <a:schemeClr val="dk1"/>
                </a:solidFill>
                <a:latin typeface="Calibri"/>
                <a:ea typeface="Calibri"/>
                <a:cs typeface="Calibri"/>
                <a:sym typeface="Calibri"/>
              </a:rPr>
              <a:t>Ask your friendly radiation oncologist: Re-resection and reirradiation may be an alternative to mastectomy (RTOG 1014)</a:t>
            </a:r>
            <a:endParaRPr sz="2400" dirty="0">
              <a:solidFill>
                <a:schemeClr val="dk1"/>
              </a:solidFill>
            </a:endParaRPr>
          </a:p>
          <a:p>
            <a:pPr marL="568960" indent="-279400">
              <a:spcBef>
                <a:spcPts val="400"/>
              </a:spcBef>
              <a:buSzPts val="2800"/>
            </a:pPr>
            <a:endParaRPr lang="en-US" sz="2800" dirty="0">
              <a:solidFill>
                <a:schemeClr val="dk1"/>
              </a:solidFill>
              <a:latin typeface="Calibri"/>
              <a:ea typeface="Calibri"/>
              <a:cs typeface="Calibri"/>
            </a:endParaRPr>
          </a:p>
          <a:p>
            <a:pPr marL="568960" indent="-457200">
              <a:spcBef>
                <a:spcPts val="400"/>
              </a:spcBef>
              <a:buClr>
                <a:schemeClr val="dk1"/>
              </a:buClr>
              <a:buSzPts val="2800"/>
              <a:buFont typeface="Arial"/>
              <a:buChar char="•"/>
            </a:pPr>
            <a:r>
              <a:rPr lang="en-US" sz="2600" b="1" dirty="0">
                <a:solidFill>
                  <a:schemeClr val="dk1"/>
                </a:solidFill>
                <a:latin typeface="Calibri"/>
                <a:ea typeface="Calibri"/>
                <a:cs typeface="Calibri"/>
                <a:sym typeface="Calibri"/>
              </a:rPr>
              <a:t>Active connective tissue disease </a:t>
            </a:r>
            <a:r>
              <a:rPr lang="en-US" sz="2600" dirty="0">
                <a:solidFill>
                  <a:schemeClr val="dk1"/>
                </a:solidFill>
                <a:latin typeface="Calibri"/>
                <a:ea typeface="Calibri"/>
                <a:cs typeface="Calibri"/>
                <a:sym typeface="Calibri"/>
              </a:rPr>
              <a:t>(e.g., scleroderma, lupus)</a:t>
            </a:r>
            <a:endParaRPr sz="2600" dirty="0">
              <a:solidFill>
                <a:schemeClr val="dk1"/>
              </a:solidFill>
              <a:latin typeface="Calibri"/>
              <a:ea typeface="Calibri"/>
              <a:cs typeface="Calibri"/>
            </a:endParaRPr>
          </a:p>
          <a:p>
            <a:pPr marL="1026160" marR="0" lvl="1" indent="-456565" algn="l" rtl="0">
              <a:spcBef>
                <a:spcPts val="400"/>
              </a:spcBef>
              <a:spcAft>
                <a:spcPts val="0"/>
              </a:spcAft>
              <a:buClr>
                <a:schemeClr val="dk1"/>
              </a:buClr>
              <a:buSzPts val="2800"/>
              <a:buFont typeface="Arial"/>
              <a:buChar char="•"/>
            </a:pPr>
            <a:r>
              <a:rPr lang="en-US" sz="2400" dirty="0">
                <a:solidFill>
                  <a:schemeClr val="dk1"/>
                </a:solidFill>
                <a:latin typeface="Calibri"/>
                <a:ea typeface="Calibri"/>
                <a:cs typeface="Calibri"/>
                <a:sym typeface="Calibri"/>
              </a:rPr>
              <a:t>I</a:t>
            </a:r>
            <a:r>
              <a:rPr lang="en-US" sz="2400" i="0" u="none" strike="noStrike" cap="none" dirty="0">
                <a:solidFill>
                  <a:schemeClr val="dk1"/>
                </a:solidFill>
                <a:latin typeface="Calibri"/>
                <a:ea typeface="Calibri"/>
                <a:cs typeface="Calibri"/>
                <a:sym typeface="Calibri"/>
              </a:rPr>
              <a:t>ncreased risk of late toxicity</a:t>
            </a:r>
            <a:endParaRPr sz="2400" dirty="0">
              <a:solidFill>
                <a:schemeClr val="dk1"/>
              </a:solidFill>
            </a:endParaRPr>
          </a:p>
          <a:p>
            <a:pPr marL="467995" marR="4445" indent="-330200">
              <a:spcBef>
                <a:spcPts val="400"/>
              </a:spcBef>
              <a:buSzPts val="2000"/>
            </a:pPr>
            <a:endParaRPr lang="en-US" sz="2800" dirty="0">
              <a:solidFill>
                <a:schemeClr val="dk1"/>
              </a:solidFill>
              <a:latin typeface="Calibri"/>
              <a:ea typeface="Calibri"/>
              <a:cs typeface="Calibri"/>
            </a:endParaRPr>
          </a:p>
          <a:p>
            <a:pPr marL="467995" marR="4445" lvl="0" indent="-457200" algn="l" rtl="0">
              <a:spcBef>
                <a:spcPts val="400"/>
              </a:spcBef>
              <a:spcAft>
                <a:spcPts val="0"/>
              </a:spcAft>
              <a:buClr>
                <a:schemeClr val="dk1"/>
              </a:buClr>
              <a:buSzPts val="2800"/>
              <a:buFont typeface="Arial"/>
              <a:buChar char="•"/>
            </a:pPr>
            <a:r>
              <a:rPr lang="en-US" sz="2600" b="1" dirty="0">
                <a:solidFill>
                  <a:schemeClr val="dk1"/>
                </a:solidFill>
                <a:latin typeface="Calibri"/>
                <a:ea typeface="Calibri"/>
                <a:cs typeface="Calibri"/>
              </a:rPr>
              <a:t>Persistently</a:t>
            </a:r>
            <a:r>
              <a:rPr lang="en-US" sz="2600" b="1" dirty="0">
                <a:solidFill>
                  <a:schemeClr val="dk1"/>
                </a:solidFill>
                <a:latin typeface="Calibri"/>
                <a:ea typeface="Calibri"/>
                <a:cs typeface="Calibri"/>
                <a:sym typeface="Calibri"/>
              </a:rPr>
              <a:t> positive margins despite multiple re-excisions</a:t>
            </a:r>
            <a:endParaRPr sz="2600" b="1" dirty="0">
              <a:solidFill>
                <a:schemeClr val="dk1"/>
              </a:solidFill>
            </a:endParaRPr>
          </a:p>
          <a:p>
            <a:pPr marL="467995" marR="4445" indent="-457200">
              <a:spcBef>
                <a:spcPts val="400"/>
              </a:spcBef>
              <a:buClr>
                <a:schemeClr val="dk1"/>
              </a:buClr>
              <a:buSzPts val="2800"/>
              <a:buFont typeface="Arial"/>
              <a:buChar char="•"/>
            </a:pPr>
            <a:endParaRPr lang="en-US" sz="2800" dirty="0">
              <a:solidFill>
                <a:schemeClr val="dk1"/>
              </a:solidFill>
              <a:latin typeface="Calibri"/>
              <a:ea typeface="Calibri"/>
              <a:cs typeface="Calibri"/>
            </a:endParaRPr>
          </a:p>
          <a:p>
            <a:pPr marL="467995" indent="-457200">
              <a:spcBef>
                <a:spcPts val="400"/>
              </a:spcBef>
              <a:spcAft>
                <a:spcPts val="200"/>
              </a:spcAft>
              <a:buClr>
                <a:schemeClr val="dk1"/>
              </a:buClr>
              <a:buSzPts val="2800"/>
              <a:buFont typeface="Arial"/>
              <a:buChar char="•"/>
            </a:pPr>
            <a:r>
              <a:rPr lang="en-US" sz="2600" b="1" dirty="0">
                <a:solidFill>
                  <a:schemeClr val="dk1"/>
                </a:solidFill>
                <a:latin typeface="Calibri"/>
                <a:ea typeface="Calibri"/>
                <a:cs typeface="Calibri"/>
                <a:sym typeface="Calibri"/>
              </a:rPr>
              <a:t>Known or suspected genetic predisposition to cancer </a:t>
            </a:r>
            <a:r>
              <a:rPr lang="en-US" sz="2600" dirty="0">
                <a:solidFill>
                  <a:schemeClr val="dk1"/>
                </a:solidFill>
                <a:latin typeface="Calibri"/>
                <a:ea typeface="Calibri"/>
                <a:cs typeface="Calibri"/>
                <a:sym typeface="Calibri"/>
              </a:rPr>
              <a:t>(e.g., NF Type 1)</a:t>
            </a:r>
            <a:endParaRPr lang="en-US" sz="2600" dirty="0">
              <a:solidFill>
                <a:schemeClr val="dk1"/>
              </a:solidFill>
              <a:latin typeface="Calibri"/>
              <a:ea typeface="Calibri"/>
              <a:cs typeface="Calibri"/>
            </a:endParaRPr>
          </a:p>
          <a:p>
            <a:pPr marL="10795">
              <a:spcBef>
                <a:spcPts val="400"/>
              </a:spcBef>
              <a:spcAft>
                <a:spcPts val="200"/>
              </a:spcAft>
              <a:buClr>
                <a:schemeClr val="dk1"/>
              </a:buClr>
              <a:buSzPts val="2800"/>
            </a:pPr>
            <a:endParaRPr lang="en-US" sz="600" dirty="0">
              <a:solidFill>
                <a:schemeClr val="dk1"/>
              </a:solidFill>
              <a:latin typeface="Calibri"/>
              <a:ea typeface="Calibri"/>
              <a:cs typeface="Calibri"/>
            </a:endParaRPr>
          </a:p>
        </p:txBody>
      </p:sp>
      <p:sp>
        <p:nvSpPr>
          <p:cNvPr id="526" name="Google Shape;526;p48"/>
          <p:cNvSpPr txBox="1"/>
          <p:nvPr/>
        </p:nvSpPr>
        <p:spPr>
          <a:xfrm>
            <a:off x="0" y="0"/>
            <a:ext cx="12192000" cy="156972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4400"/>
              <a:buFont typeface="Calibri"/>
              <a:buNone/>
            </a:pPr>
            <a:r>
              <a:rPr lang="en-US" sz="4400" b="1">
                <a:solidFill>
                  <a:schemeClr val="dk2"/>
                </a:solidFill>
                <a:latin typeface="Calibri"/>
                <a:ea typeface="Calibri"/>
                <a:cs typeface="Calibri"/>
                <a:sym typeface="Calibri"/>
              </a:rPr>
              <a:t>Relative Contraindications to </a:t>
            </a:r>
            <a:endParaRPr/>
          </a:p>
          <a:p>
            <a:pPr marL="0" marR="0" lvl="0" indent="0" algn="ctr" rtl="0">
              <a:lnSpc>
                <a:spcPct val="90000"/>
              </a:lnSpc>
              <a:spcBef>
                <a:spcPts val="0"/>
              </a:spcBef>
              <a:spcAft>
                <a:spcPts val="0"/>
              </a:spcAft>
              <a:buClr>
                <a:schemeClr val="dk2"/>
              </a:buClr>
              <a:buSzPts val="4400"/>
              <a:buFont typeface="Calibri"/>
              <a:buNone/>
            </a:pPr>
            <a:r>
              <a:rPr lang="en-US" sz="4400" b="1">
                <a:solidFill>
                  <a:schemeClr val="dk2"/>
                </a:solidFill>
                <a:latin typeface="Calibri"/>
                <a:ea typeface="Calibri"/>
                <a:cs typeface="Calibri"/>
                <a:sym typeface="Calibri"/>
              </a:rPr>
              <a:t>Breast Conserving Therapy</a:t>
            </a:r>
            <a:endParaRPr sz="4400" b="1">
              <a:solidFill>
                <a:schemeClr val="dk2"/>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49"/>
          <p:cNvSpPr txBox="1"/>
          <p:nvPr/>
        </p:nvSpPr>
        <p:spPr>
          <a:xfrm>
            <a:off x="0" y="0"/>
            <a:ext cx="12192000" cy="124968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4300"/>
              <a:buFont typeface="Calibri"/>
              <a:buNone/>
            </a:pPr>
            <a:r>
              <a:rPr lang="en-US" sz="4300" b="1">
                <a:solidFill>
                  <a:schemeClr val="dk2"/>
                </a:solidFill>
                <a:latin typeface="Calibri"/>
                <a:ea typeface="Calibri"/>
                <a:cs typeface="Calibri"/>
                <a:sym typeface="Calibri"/>
              </a:rPr>
              <a:t>Evolution of Dose-Fractionation for Whole Breast RT</a:t>
            </a:r>
            <a:endParaRPr sz="4300" b="1">
              <a:solidFill>
                <a:schemeClr val="dk2"/>
              </a:solidFill>
              <a:latin typeface="Calibri"/>
              <a:ea typeface="Calibri"/>
              <a:cs typeface="Calibri"/>
              <a:sym typeface="Calibri"/>
            </a:endParaRPr>
          </a:p>
        </p:txBody>
      </p:sp>
      <p:sp>
        <p:nvSpPr>
          <p:cNvPr id="532" name="Google Shape;532;p49"/>
          <p:cNvSpPr txBox="1"/>
          <p:nvPr/>
        </p:nvSpPr>
        <p:spPr>
          <a:xfrm>
            <a:off x="845343" y="1249675"/>
            <a:ext cx="10501314" cy="1420200"/>
          </a:xfrm>
          <a:prstGeom prst="rect">
            <a:avLst/>
          </a:prstGeom>
          <a:noFill/>
          <a:ln>
            <a:noFill/>
          </a:ln>
        </p:spPr>
        <p:txBody>
          <a:bodyPr spcFirstLastPara="1" wrap="square" lIns="91425" tIns="45700" rIns="91425" bIns="45700" anchor="t" anchorCtr="0">
            <a:noAutofit/>
          </a:bodyPr>
          <a:lstStyle/>
          <a:p>
            <a:pPr marL="482600" marR="0" lvl="0" indent="-457200" algn="l" rtl="0">
              <a:lnSpc>
                <a:spcPct val="90000"/>
              </a:lnSpc>
              <a:spcBef>
                <a:spcPts val="0"/>
              </a:spcBef>
              <a:spcAft>
                <a:spcPts val="0"/>
              </a:spcAft>
              <a:buClr>
                <a:schemeClr val="dk1"/>
              </a:buClr>
              <a:buSzPts val="2400"/>
              <a:buChar char="•"/>
            </a:pPr>
            <a:r>
              <a:rPr lang="en-US" sz="2600" dirty="0">
                <a:solidFill>
                  <a:schemeClr val="dk1"/>
                </a:solidFill>
                <a:latin typeface="Calibri"/>
                <a:ea typeface="Calibri"/>
                <a:cs typeface="Calibri"/>
                <a:sym typeface="Calibri"/>
              </a:rPr>
              <a:t>Since their implementation, moderate hypofractionation and ultra-hypofractionation schemes have been shown to increase</a:t>
            </a:r>
            <a:r>
              <a:rPr lang="en-US" sz="2600" i="0" u="none" strike="noStrike" cap="none" dirty="0">
                <a:solidFill>
                  <a:schemeClr val="dk1"/>
                </a:solidFill>
                <a:latin typeface="Calibri"/>
                <a:ea typeface="Calibri"/>
                <a:cs typeface="Calibri"/>
                <a:sym typeface="Calibri"/>
              </a:rPr>
              <a:t> patient convenience</a:t>
            </a:r>
            <a:r>
              <a:rPr lang="en-US" sz="2600" dirty="0">
                <a:solidFill>
                  <a:schemeClr val="dk1"/>
                </a:solidFill>
                <a:latin typeface="Calibri"/>
                <a:ea typeface="Calibri"/>
                <a:cs typeface="Calibri"/>
                <a:sym typeface="Calibri"/>
              </a:rPr>
              <a:t>,</a:t>
            </a:r>
            <a:r>
              <a:rPr lang="en-US" sz="2600" i="0" u="none" strike="noStrike" cap="none" dirty="0">
                <a:solidFill>
                  <a:schemeClr val="dk1"/>
                </a:solidFill>
                <a:latin typeface="Calibri"/>
                <a:ea typeface="Calibri"/>
                <a:cs typeface="Calibri"/>
                <a:sym typeface="Calibri"/>
              </a:rPr>
              <a:t> </a:t>
            </a:r>
            <a:r>
              <a:rPr lang="en-US" sz="2600" dirty="0">
                <a:solidFill>
                  <a:schemeClr val="dk1"/>
                </a:solidFill>
                <a:latin typeface="Calibri"/>
                <a:ea typeface="Calibri"/>
                <a:cs typeface="Calibri"/>
                <a:sym typeface="Calibri"/>
              </a:rPr>
              <a:t>b</a:t>
            </a:r>
            <a:r>
              <a:rPr lang="en-US" sz="2600" i="0" u="none" strike="noStrike" cap="none" dirty="0">
                <a:solidFill>
                  <a:schemeClr val="dk1"/>
                </a:solidFill>
                <a:latin typeface="Calibri"/>
                <a:ea typeface="Calibri"/>
                <a:cs typeface="Calibri"/>
                <a:sym typeface="Calibri"/>
              </a:rPr>
              <a:t>e safe and efficacious </a:t>
            </a:r>
            <a:endParaRPr lang="en-US" sz="2600" dirty="0">
              <a:solidFill>
                <a:schemeClr val="dk1"/>
              </a:solidFill>
              <a:latin typeface="Calibri"/>
              <a:ea typeface="Calibri"/>
              <a:cs typeface="Calibri"/>
            </a:endParaRPr>
          </a:p>
          <a:p>
            <a:pPr marL="635000" marR="0" lvl="0" indent="-457200" algn="l" rtl="0">
              <a:lnSpc>
                <a:spcPct val="90000"/>
              </a:lnSpc>
              <a:spcBef>
                <a:spcPts val="1000"/>
              </a:spcBef>
              <a:spcAft>
                <a:spcPts val="0"/>
              </a:spcAft>
              <a:buClr>
                <a:schemeClr val="dk1"/>
              </a:buClr>
              <a:buSzPts val="2800"/>
              <a:buFont typeface="Arial"/>
              <a:buChar char="•"/>
            </a:pPr>
            <a:endParaRPr sz="2600" dirty="0">
              <a:solidFill>
                <a:schemeClr val="dk1"/>
              </a:solidFill>
              <a:latin typeface="Calibri"/>
              <a:ea typeface="Calibri"/>
              <a:cs typeface="Calibri"/>
            </a:endParaRPr>
          </a:p>
        </p:txBody>
      </p:sp>
      <p:graphicFrame>
        <p:nvGraphicFramePr>
          <p:cNvPr id="533" name="Google Shape;533;p49"/>
          <p:cNvGraphicFramePr/>
          <p:nvPr>
            <p:extLst>
              <p:ext uri="{D42A27DB-BD31-4B8C-83A1-F6EECF244321}">
                <p14:modId xmlns:p14="http://schemas.microsoft.com/office/powerpoint/2010/main" val="1298543338"/>
              </p:ext>
            </p:extLst>
          </p:nvPr>
        </p:nvGraphicFramePr>
        <p:xfrm>
          <a:off x="1540433" y="2468069"/>
          <a:ext cx="9569646" cy="2377480"/>
        </p:xfrm>
        <a:graphic>
          <a:graphicData uri="http://schemas.openxmlformats.org/drawingml/2006/table">
            <a:tbl>
              <a:tblPr firstRow="1" bandRow="1">
                <a:noFill/>
                <a:tableStyleId>{B9661F7C-E02C-4EC0-AF91-5062076BC8B4}</a:tableStyleId>
              </a:tblPr>
              <a:tblGrid>
                <a:gridCol w="2753320">
                  <a:extLst>
                    <a:ext uri="{9D8B030D-6E8A-4147-A177-3AD203B41FA5}">
                      <a16:colId xmlns:a16="http://schemas.microsoft.com/office/drawing/2014/main" val="20000"/>
                    </a:ext>
                  </a:extLst>
                </a:gridCol>
                <a:gridCol w="2931912">
                  <a:extLst>
                    <a:ext uri="{9D8B030D-6E8A-4147-A177-3AD203B41FA5}">
                      <a16:colId xmlns:a16="http://schemas.microsoft.com/office/drawing/2014/main" val="20001"/>
                    </a:ext>
                  </a:extLst>
                </a:gridCol>
                <a:gridCol w="3884414">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US" sz="2200" dirty="0"/>
                        <a:t>Conventional </a:t>
                      </a:r>
                      <a:endParaRPr sz="2200" dirty="0"/>
                    </a:p>
                    <a:p>
                      <a:pPr marL="0" marR="0" lvl="0" indent="0" algn="l" rtl="0">
                        <a:spcBef>
                          <a:spcPts val="0"/>
                        </a:spcBef>
                        <a:spcAft>
                          <a:spcPts val="0"/>
                        </a:spcAft>
                        <a:buNone/>
                      </a:pPr>
                      <a:r>
                        <a:rPr lang="en-US" sz="2200" dirty="0"/>
                        <a:t>Fractionation</a:t>
                      </a:r>
                      <a:endParaRPr sz="2200"/>
                    </a:p>
                  </a:txBody>
                  <a:tcPr marL="91450" marR="91450" marT="45725" marB="45725"/>
                </a:tc>
                <a:tc>
                  <a:txBody>
                    <a:bodyPr/>
                    <a:lstStyle/>
                    <a:p>
                      <a:pPr marL="0" marR="0" lvl="0" indent="0" algn="l" rtl="0">
                        <a:spcBef>
                          <a:spcPts val="0"/>
                        </a:spcBef>
                        <a:spcAft>
                          <a:spcPts val="0"/>
                        </a:spcAft>
                        <a:buNone/>
                      </a:pPr>
                      <a:r>
                        <a:rPr lang="en-US" sz="2200" dirty="0"/>
                        <a:t>Moderate </a:t>
                      </a:r>
                      <a:endParaRPr sz="2200" dirty="0"/>
                    </a:p>
                    <a:p>
                      <a:pPr marL="0" marR="0" lvl="0" indent="0" algn="l" rtl="0">
                        <a:spcBef>
                          <a:spcPts val="0"/>
                        </a:spcBef>
                        <a:spcAft>
                          <a:spcPts val="0"/>
                        </a:spcAft>
                        <a:buNone/>
                      </a:pPr>
                      <a:r>
                        <a:rPr lang="en-US" sz="2200" dirty="0"/>
                        <a:t>Hypofractionation</a:t>
                      </a:r>
                      <a:endParaRPr sz="2200"/>
                    </a:p>
                  </a:txBody>
                  <a:tcPr marL="91450" marR="91450" marT="45725" marB="45725"/>
                </a:tc>
                <a:tc>
                  <a:txBody>
                    <a:bodyPr/>
                    <a:lstStyle/>
                    <a:p>
                      <a:pPr marL="0" marR="0" lvl="0" indent="0" algn="l" rtl="0">
                        <a:spcBef>
                          <a:spcPts val="0"/>
                        </a:spcBef>
                        <a:spcAft>
                          <a:spcPts val="0"/>
                        </a:spcAft>
                        <a:buNone/>
                      </a:pPr>
                      <a:r>
                        <a:rPr lang="en-US" sz="2200" dirty="0"/>
                        <a:t>Ultra-</a:t>
                      </a:r>
                      <a:endParaRPr sz="2200" dirty="0"/>
                    </a:p>
                    <a:p>
                      <a:pPr marL="0" marR="0" lvl="0" indent="0" algn="l" rtl="0">
                        <a:spcBef>
                          <a:spcPts val="0"/>
                        </a:spcBef>
                        <a:spcAft>
                          <a:spcPts val="0"/>
                        </a:spcAft>
                        <a:buNone/>
                      </a:pPr>
                      <a:r>
                        <a:rPr lang="en-US" sz="2200" dirty="0"/>
                        <a:t>hypofractionation</a:t>
                      </a:r>
                      <a:endParaRPr sz="22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2200" dirty="0"/>
                        <a:t>45-50.4 Gy</a:t>
                      </a:r>
                      <a:endParaRPr sz="2200" dirty="0"/>
                    </a:p>
                  </a:txBody>
                  <a:tcPr marL="91450" marR="91450" marT="45725" marB="45725"/>
                </a:tc>
                <a:tc>
                  <a:txBody>
                    <a:bodyPr/>
                    <a:lstStyle/>
                    <a:p>
                      <a:pPr marL="0" marR="0" lvl="0" indent="0" algn="l" rtl="0">
                        <a:spcBef>
                          <a:spcPts val="0"/>
                        </a:spcBef>
                        <a:spcAft>
                          <a:spcPts val="0"/>
                        </a:spcAft>
                        <a:buNone/>
                      </a:pPr>
                      <a:r>
                        <a:rPr lang="en-US" sz="2200" dirty="0"/>
                        <a:t>40-42.5 Gy</a:t>
                      </a:r>
                      <a:endParaRPr sz="2200" dirty="0"/>
                    </a:p>
                  </a:txBody>
                  <a:tcPr marL="91450" marR="91450" marT="45725" marB="45725"/>
                </a:tc>
                <a:tc>
                  <a:txBody>
                    <a:bodyPr/>
                    <a:lstStyle/>
                    <a:p>
                      <a:pPr marL="0" marR="0" lvl="0" indent="0" algn="l" rtl="0">
                        <a:spcBef>
                          <a:spcPts val="0"/>
                        </a:spcBef>
                        <a:spcAft>
                          <a:spcPts val="0"/>
                        </a:spcAft>
                        <a:buNone/>
                      </a:pPr>
                      <a:r>
                        <a:rPr lang="en-US" sz="2200" dirty="0"/>
                        <a:t>26-28.5</a:t>
                      </a:r>
                      <a:endParaRPr sz="2200" dirty="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2200" dirty="0"/>
                        <a:t>25-28 treatments</a:t>
                      </a:r>
                      <a:endParaRPr sz="2200" dirty="0"/>
                    </a:p>
                  </a:txBody>
                  <a:tcPr marL="91450" marR="91450" marT="45725" marB="45725"/>
                </a:tc>
                <a:tc>
                  <a:txBody>
                    <a:bodyPr/>
                    <a:lstStyle/>
                    <a:p>
                      <a:pPr marL="0" marR="0" lvl="0" indent="0" algn="l" rtl="0">
                        <a:spcBef>
                          <a:spcPts val="0"/>
                        </a:spcBef>
                        <a:spcAft>
                          <a:spcPts val="0"/>
                        </a:spcAft>
                        <a:buNone/>
                      </a:pPr>
                      <a:r>
                        <a:rPr lang="en-US" sz="2200" dirty="0"/>
                        <a:t>15-16 treatments</a:t>
                      </a:r>
                      <a:endParaRPr sz="2200" dirty="0"/>
                    </a:p>
                  </a:txBody>
                  <a:tcPr marL="91450" marR="91450" marT="45725" marB="45725"/>
                </a:tc>
                <a:tc>
                  <a:txBody>
                    <a:bodyPr/>
                    <a:lstStyle/>
                    <a:p>
                      <a:pPr marL="0" marR="0" lvl="0" indent="0" algn="l" rtl="0">
                        <a:spcBef>
                          <a:spcPts val="0"/>
                        </a:spcBef>
                        <a:spcAft>
                          <a:spcPts val="0"/>
                        </a:spcAft>
                        <a:buNone/>
                      </a:pPr>
                      <a:r>
                        <a:rPr lang="en-US" sz="2200" dirty="0"/>
                        <a:t>5 treatments</a:t>
                      </a:r>
                      <a:endParaRPr sz="2200" dirty="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2200" dirty="0"/>
                        <a:t>~5 weeks</a:t>
                      </a:r>
                      <a:endParaRPr sz="2200" dirty="0"/>
                    </a:p>
                  </a:txBody>
                  <a:tcPr marL="91450" marR="91450" marT="45725" marB="45725"/>
                </a:tc>
                <a:tc>
                  <a:txBody>
                    <a:bodyPr/>
                    <a:lstStyle/>
                    <a:p>
                      <a:pPr marL="0" marR="0" lvl="0" indent="0" algn="l" rtl="0">
                        <a:spcBef>
                          <a:spcPts val="0"/>
                        </a:spcBef>
                        <a:spcAft>
                          <a:spcPts val="0"/>
                        </a:spcAft>
                        <a:buNone/>
                      </a:pPr>
                      <a:r>
                        <a:rPr lang="en-US" sz="2200" dirty="0"/>
                        <a:t>~3 weeks</a:t>
                      </a:r>
                      <a:endParaRPr sz="2200" dirty="0"/>
                    </a:p>
                  </a:txBody>
                  <a:tcPr marL="91450" marR="91450" marT="45725" marB="45725"/>
                </a:tc>
                <a:tc>
                  <a:txBody>
                    <a:bodyPr/>
                    <a:lstStyle/>
                    <a:p>
                      <a:pPr marL="0" marR="0" lvl="0" indent="0" algn="l" rtl="0">
                        <a:spcBef>
                          <a:spcPts val="0"/>
                        </a:spcBef>
                        <a:spcAft>
                          <a:spcPts val="0"/>
                        </a:spcAft>
                        <a:buNone/>
                      </a:pPr>
                      <a:r>
                        <a:rPr lang="en-US" sz="2200" dirty="0"/>
                        <a:t> 1 week </a:t>
                      </a:r>
                      <a:endParaRPr sz="2200" dirty="0"/>
                    </a:p>
                    <a:p>
                      <a:pPr marL="0" marR="0" lvl="0" indent="0" algn="l" rtl="0">
                        <a:spcBef>
                          <a:spcPts val="0"/>
                        </a:spcBef>
                        <a:spcAft>
                          <a:spcPts val="0"/>
                        </a:spcAft>
                        <a:buNone/>
                      </a:pPr>
                      <a:r>
                        <a:rPr lang="en-US" sz="2200" dirty="0"/>
                        <a:t>(or 1x/week for 5 weeks)</a:t>
                      </a:r>
                      <a:endParaRPr sz="2200"/>
                    </a:p>
                  </a:txBody>
                  <a:tcPr marL="91450" marR="91450" marT="45725" marB="45725"/>
                </a:tc>
                <a:extLst>
                  <a:ext uri="{0D108BD9-81ED-4DB2-BD59-A6C34878D82A}">
                    <a16:rowId xmlns:a16="http://schemas.microsoft.com/office/drawing/2014/main" val="10003"/>
                  </a:ext>
                </a:extLst>
              </a:tr>
            </a:tbl>
          </a:graphicData>
        </a:graphic>
      </p:graphicFrame>
      <p:sp>
        <p:nvSpPr>
          <p:cNvPr id="534" name="Google Shape;534;p49"/>
          <p:cNvSpPr txBox="1"/>
          <p:nvPr/>
        </p:nvSpPr>
        <p:spPr>
          <a:xfrm>
            <a:off x="845343" y="5064316"/>
            <a:ext cx="10264476" cy="1402387"/>
          </a:xfrm>
          <a:prstGeom prst="rect">
            <a:avLst/>
          </a:prstGeom>
          <a:noFill/>
          <a:ln>
            <a:noFill/>
          </a:ln>
        </p:spPr>
        <p:txBody>
          <a:bodyPr spcFirstLastPara="1" wrap="square" lIns="91425" tIns="45700" rIns="91425" bIns="45700" anchor="t" anchorCtr="0">
            <a:noAutofit/>
          </a:bodyPr>
          <a:lstStyle/>
          <a:p>
            <a:pPr marL="482600" marR="0" lvl="0" indent="-457200" algn="l" rtl="0">
              <a:lnSpc>
                <a:spcPct val="90000"/>
              </a:lnSpc>
              <a:spcBef>
                <a:spcPts val="0"/>
              </a:spcBef>
              <a:spcAft>
                <a:spcPts val="0"/>
              </a:spcAft>
              <a:buClr>
                <a:schemeClr val="dk1"/>
              </a:buClr>
              <a:buSzPts val="2400"/>
              <a:buChar char="•"/>
            </a:pPr>
            <a:r>
              <a:rPr lang="en-US" sz="2600" dirty="0">
                <a:solidFill>
                  <a:schemeClr val="dk1"/>
                </a:solidFill>
                <a:latin typeface="Calibri"/>
                <a:ea typeface="Calibri"/>
                <a:cs typeface="Calibri"/>
                <a:sym typeface="Calibri"/>
              </a:rPr>
              <a:t>Moderate </a:t>
            </a:r>
            <a:r>
              <a:rPr lang="en-US" sz="2600" dirty="0" err="1">
                <a:solidFill>
                  <a:schemeClr val="dk1"/>
                </a:solidFill>
                <a:latin typeface="Calibri"/>
                <a:ea typeface="Calibri"/>
                <a:cs typeface="Calibri"/>
                <a:sym typeface="Calibri"/>
              </a:rPr>
              <a:t>hypofx</a:t>
            </a:r>
            <a:r>
              <a:rPr lang="en-US" sz="2600" dirty="0">
                <a:solidFill>
                  <a:schemeClr val="dk1"/>
                </a:solidFill>
                <a:latin typeface="Calibri"/>
                <a:ea typeface="Calibri"/>
                <a:cs typeface="Calibri"/>
                <a:sym typeface="Calibri"/>
              </a:rPr>
              <a:t> is safe for large breast size, age &lt; 40, and collagen vascular disease (though unknown outcomes with ultra-</a:t>
            </a:r>
            <a:r>
              <a:rPr lang="en-US" sz="2600" dirty="0" err="1">
                <a:solidFill>
                  <a:schemeClr val="dk1"/>
                </a:solidFill>
                <a:latin typeface="Calibri"/>
                <a:ea typeface="Calibri"/>
                <a:cs typeface="Calibri"/>
                <a:sym typeface="Calibri"/>
              </a:rPr>
              <a:t>hypofx</a:t>
            </a:r>
            <a:r>
              <a:rPr lang="en-US" sz="2600" dirty="0">
                <a:solidFill>
                  <a:schemeClr val="dk1"/>
                </a:solidFill>
                <a:latin typeface="Calibri"/>
                <a:ea typeface="Calibri"/>
                <a:cs typeface="Calibri"/>
                <a:sym typeface="Calibri"/>
              </a:rPr>
              <a:t>)</a:t>
            </a:r>
            <a:endParaRPr lang="en-US" sz="2600" dirty="0">
              <a:solidFill>
                <a:schemeClr val="dk1"/>
              </a:solidFill>
              <a:latin typeface="Calibri"/>
              <a:ea typeface="Calibri"/>
              <a:cs typeface="Calibri"/>
            </a:endParaRPr>
          </a:p>
          <a:p>
            <a:pPr marL="914400" marR="0" lvl="0" indent="-457200" algn="l" rtl="0">
              <a:lnSpc>
                <a:spcPct val="90000"/>
              </a:lnSpc>
              <a:spcBef>
                <a:spcPts val="0"/>
              </a:spcBef>
              <a:spcAft>
                <a:spcPts val="0"/>
              </a:spcAft>
              <a:buChar char="•"/>
            </a:pPr>
            <a:endParaRPr sz="2600" dirty="0">
              <a:solidFill>
                <a:schemeClr val="dk1"/>
              </a:solidFill>
              <a:latin typeface="Calibri"/>
              <a:ea typeface="Calibri"/>
              <a:cs typeface="Calibri"/>
            </a:endParaRPr>
          </a:p>
          <a:p>
            <a:pPr marL="482600" marR="0" lvl="0" indent="-457200" algn="l" rtl="0">
              <a:lnSpc>
                <a:spcPct val="90000"/>
              </a:lnSpc>
              <a:spcBef>
                <a:spcPts val="0"/>
              </a:spcBef>
              <a:spcAft>
                <a:spcPts val="0"/>
              </a:spcAft>
              <a:buClr>
                <a:schemeClr val="dk1"/>
              </a:buClr>
              <a:buSzPts val="2400"/>
              <a:buChar char="•"/>
            </a:pPr>
            <a:r>
              <a:rPr lang="en-US" sz="2600" dirty="0">
                <a:solidFill>
                  <a:schemeClr val="dk1"/>
                </a:solidFill>
                <a:latin typeface="Calibri"/>
                <a:ea typeface="Calibri"/>
                <a:cs typeface="Calibri"/>
                <a:sym typeface="Calibri"/>
              </a:rPr>
              <a:t>Unknown outcomes for unusual </a:t>
            </a:r>
            <a:r>
              <a:rPr lang="en-US" sz="2600" dirty="0" err="1">
                <a:solidFill>
                  <a:schemeClr val="dk1"/>
                </a:solidFill>
                <a:latin typeface="Calibri"/>
                <a:ea typeface="Calibri"/>
                <a:cs typeface="Calibri"/>
                <a:sym typeface="Calibri"/>
              </a:rPr>
              <a:t>histologies</a:t>
            </a:r>
            <a:r>
              <a:rPr lang="en-US" sz="2600" dirty="0">
                <a:solidFill>
                  <a:schemeClr val="dk1"/>
                </a:solidFill>
                <a:latin typeface="Calibri"/>
                <a:ea typeface="Calibri"/>
                <a:cs typeface="Calibri"/>
                <a:sym typeface="Calibri"/>
              </a:rPr>
              <a:t> (neuroendocrine carcinoma or sarcoma)</a:t>
            </a:r>
            <a:endParaRPr sz="2600" dirty="0">
              <a:solidFill>
                <a:schemeClr val="dk1"/>
              </a:solidFill>
              <a:latin typeface="Calibri"/>
              <a:ea typeface="Calibri"/>
              <a:cs typeface="Calibri"/>
            </a:endParaRPr>
          </a:p>
          <a:p>
            <a:pPr marL="635000" marR="0" lvl="0" indent="-457200" algn="l" rtl="0">
              <a:lnSpc>
                <a:spcPct val="90000"/>
              </a:lnSpc>
              <a:spcBef>
                <a:spcPts val="1000"/>
              </a:spcBef>
              <a:spcAft>
                <a:spcPts val="0"/>
              </a:spcAft>
              <a:buClr>
                <a:schemeClr val="dk1"/>
              </a:buClr>
              <a:buSzPts val="2800"/>
              <a:buFont typeface="Arial"/>
              <a:buChar char="•"/>
            </a:pPr>
            <a:endParaRPr sz="2600" dirty="0">
              <a:solidFill>
                <a:schemeClr val="dk1"/>
              </a:solidFill>
              <a:latin typeface="Calibri"/>
              <a:ea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5"/>
          <p:cNvSpPr txBox="1">
            <a:spLocks noGrp="1"/>
          </p:cNvSpPr>
          <p:nvPr>
            <p:ph type="title"/>
          </p:nvPr>
        </p:nvSpPr>
        <p:spPr>
          <a:xfrm>
            <a:off x="0" y="0"/>
            <a:ext cx="121920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4000"/>
              <a:buFont typeface="Calibri"/>
              <a:buNone/>
            </a:pPr>
            <a:r>
              <a:rPr lang="en-US" sz="4000" b="1">
                <a:solidFill>
                  <a:schemeClr val="dk2"/>
                </a:solidFill>
                <a:latin typeface="Calibri"/>
                <a:ea typeface="Calibri"/>
                <a:cs typeface="Calibri"/>
                <a:sym typeface="Calibri"/>
              </a:rPr>
              <a:t>How Does Radiation Work?</a:t>
            </a:r>
            <a:endParaRPr/>
          </a:p>
        </p:txBody>
      </p:sp>
      <p:sp>
        <p:nvSpPr>
          <p:cNvPr id="143" name="Google Shape;143;p5"/>
          <p:cNvSpPr txBox="1">
            <a:spLocks noGrp="1"/>
          </p:cNvSpPr>
          <p:nvPr>
            <p:ph type="body" idx="1"/>
          </p:nvPr>
        </p:nvSpPr>
        <p:spPr>
          <a:xfrm>
            <a:off x="6739360" y="1168068"/>
            <a:ext cx="4082970" cy="4876801"/>
          </a:xfrm>
          <a:prstGeom prst="rect">
            <a:avLst/>
          </a:prstGeom>
          <a:noFill/>
          <a:ln>
            <a:noFill/>
          </a:ln>
        </p:spPr>
        <p:txBody>
          <a:bodyPr spcFirstLastPara="1" wrap="square" lIns="91425" tIns="45700" rIns="91425" bIns="45700" anchor="t" anchorCtr="0">
            <a:normAutofit lnSpcReduction="10000"/>
          </a:bodyPr>
          <a:lstStyle/>
          <a:p>
            <a:pPr marL="228600" lvl="0" indent="-228600" algn="ctr" rtl="0">
              <a:lnSpc>
                <a:spcPct val="90000"/>
              </a:lnSpc>
              <a:spcBef>
                <a:spcPts val="0"/>
              </a:spcBef>
              <a:spcAft>
                <a:spcPts val="0"/>
              </a:spcAft>
              <a:buClr>
                <a:srgbClr val="262626"/>
              </a:buClr>
              <a:buSzPts val="2600"/>
              <a:buNone/>
            </a:pPr>
            <a:r>
              <a:rPr lang="en-US" sz="2600" dirty="0">
                <a:solidFill>
                  <a:srgbClr val="262626"/>
                </a:solidFill>
              </a:rPr>
              <a:t>X-rays interact with </a:t>
            </a:r>
            <a:r>
              <a:rPr lang="en-US" sz="2600" b="1" dirty="0">
                <a:solidFill>
                  <a:srgbClr val="262626"/>
                </a:solidFill>
              </a:rPr>
              <a:t>water</a:t>
            </a:r>
            <a:r>
              <a:rPr lang="en-US" sz="2600" dirty="0">
                <a:solidFill>
                  <a:srgbClr val="262626"/>
                </a:solidFill>
              </a:rPr>
              <a:t> </a:t>
            </a:r>
            <a:endParaRPr dirty="0"/>
          </a:p>
          <a:p>
            <a:pPr marL="228600" lvl="0" indent="-63500" algn="ctr" rtl="0">
              <a:lnSpc>
                <a:spcPct val="90000"/>
              </a:lnSpc>
              <a:spcBef>
                <a:spcPts val="1000"/>
              </a:spcBef>
              <a:spcAft>
                <a:spcPts val="0"/>
              </a:spcAft>
              <a:buClr>
                <a:schemeClr val="dk1"/>
              </a:buClr>
              <a:buSzPts val="2600"/>
              <a:buNone/>
            </a:pPr>
            <a:endParaRPr sz="2600" dirty="0">
              <a:solidFill>
                <a:srgbClr val="262626"/>
              </a:solidFill>
            </a:endParaRPr>
          </a:p>
          <a:p>
            <a:pPr marL="228600" lvl="0" indent="-228600" algn="ctr" rtl="0">
              <a:lnSpc>
                <a:spcPct val="90000"/>
              </a:lnSpc>
              <a:spcBef>
                <a:spcPts val="1000"/>
              </a:spcBef>
              <a:spcAft>
                <a:spcPts val="0"/>
              </a:spcAft>
              <a:buClr>
                <a:srgbClr val="262626"/>
              </a:buClr>
              <a:buSzPts val="2600"/>
              <a:buNone/>
            </a:pPr>
            <a:r>
              <a:rPr lang="en-US" sz="2600" dirty="0">
                <a:solidFill>
                  <a:srgbClr val="262626"/>
                </a:solidFill>
              </a:rPr>
              <a:t>radiolysis </a:t>
            </a:r>
            <a:endParaRPr dirty="0"/>
          </a:p>
          <a:p>
            <a:pPr marL="228600" lvl="0" indent="-228600" algn="ctr" rtl="0">
              <a:lnSpc>
                <a:spcPct val="90000"/>
              </a:lnSpc>
              <a:spcBef>
                <a:spcPts val="1000"/>
              </a:spcBef>
              <a:spcAft>
                <a:spcPts val="0"/>
              </a:spcAft>
              <a:buClr>
                <a:schemeClr val="dk1"/>
              </a:buClr>
              <a:buSzPts val="2600"/>
              <a:buNone/>
            </a:pPr>
            <a:endParaRPr sz="2600" b="1" dirty="0">
              <a:solidFill>
                <a:srgbClr val="262626"/>
              </a:solidFill>
            </a:endParaRPr>
          </a:p>
          <a:p>
            <a:pPr marL="228600" lvl="0" indent="-228600" algn="ctr" rtl="0">
              <a:lnSpc>
                <a:spcPct val="90000"/>
              </a:lnSpc>
              <a:spcBef>
                <a:spcPts val="1000"/>
              </a:spcBef>
              <a:spcAft>
                <a:spcPts val="0"/>
              </a:spcAft>
              <a:buClr>
                <a:srgbClr val="262626"/>
              </a:buClr>
              <a:buSzPts val="2600"/>
              <a:buNone/>
            </a:pPr>
            <a:r>
              <a:rPr lang="en-US" sz="2600" b="1" dirty="0">
                <a:solidFill>
                  <a:srgbClr val="262626"/>
                </a:solidFill>
              </a:rPr>
              <a:t>free radicals</a:t>
            </a:r>
            <a:r>
              <a:rPr lang="en-US" sz="2600" dirty="0">
                <a:solidFill>
                  <a:srgbClr val="262626"/>
                </a:solidFill>
              </a:rPr>
              <a:t> </a:t>
            </a:r>
            <a:endParaRPr dirty="0"/>
          </a:p>
          <a:p>
            <a:pPr marL="228600" lvl="0" indent="-228600" algn="ctr" rtl="0">
              <a:lnSpc>
                <a:spcPct val="90000"/>
              </a:lnSpc>
              <a:spcBef>
                <a:spcPts val="1000"/>
              </a:spcBef>
              <a:spcAft>
                <a:spcPts val="0"/>
              </a:spcAft>
              <a:buClr>
                <a:schemeClr val="dk1"/>
              </a:buClr>
              <a:buSzPts val="2600"/>
              <a:buNone/>
            </a:pPr>
            <a:endParaRPr sz="2600" dirty="0">
              <a:solidFill>
                <a:srgbClr val="262626"/>
              </a:solidFill>
            </a:endParaRPr>
          </a:p>
          <a:p>
            <a:pPr marL="228600" lvl="0" indent="-228600" algn="ctr" rtl="0">
              <a:lnSpc>
                <a:spcPct val="90000"/>
              </a:lnSpc>
              <a:spcBef>
                <a:spcPts val="1000"/>
              </a:spcBef>
              <a:spcAft>
                <a:spcPts val="0"/>
              </a:spcAft>
              <a:buClr>
                <a:srgbClr val="262626"/>
              </a:buClr>
              <a:buSzPts val="2600"/>
              <a:buNone/>
            </a:pPr>
            <a:r>
              <a:rPr lang="en-US" sz="2600" dirty="0">
                <a:solidFill>
                  <a:srgbClr val="262626"/>
                </a:solidFill>
              </a:rPr>
              <a:t>bind to and damages </a:t>
            </a:r>
            <a:r>
              <a:rPr lang="en-US" sz="2600" b="1" dirty="0">
                <a:solidFill>
                  <a:srgbClr val="262626"/>
                </a:solidFill>
              </a:rPr>
              <a:t>DNA</a:t>
            </a:r>
            <a:endParaRPr sz="2600" dirty="0">
              <a:solidFill>
                <a:srgbClr val="262626"/>
              </a:solidFill>
            </a:endParaRPr>
          </a:p>
          <a:p>
            <a:pPr marL="228600" lvl="0" indent="-228600" algn="ctr" rtl="0">
              <a:lnSpc>
                <a:spcPct val="90000"/>
              </a:lnSpc>
              <a:spcBef>
                <a:spcPts val="1000"/>
              </a:spcBef>
              <a:spcAft>
                <a:spcPts val="0"/>
              </a:spcAft>
              <a:buClr>
                <a:schemeClr val="dk1"/>
              </a:buClr>
              <a:buSzPts val="2600"/>
              <a:buNone/>
            </a:pPr>
            <a:endParaRPr sz="2600" dirty="0">
              <a:solidFill>
                <a:srgbClr val="262626"/>
              </a:solidFill>
            </a:endParaRPr>
          </a:p>
          <a:p>
            <a:pPr marL="228600" lvl="0" indent="-228600" algn="ctr" rtl="0">
              <a:lnSpc>
                <a:spcPct val="90000"/>
              </a:lnSpc>
              <a:spcBef>
                <a:spcPts val="1000"/>
              </a:spcBef>
              <a:spcAft>
                <a:spcPts val="0"/>
              </a:spcAft>
              <a:buClr>
                <a:srgbClr val="262626"/>
              </a:buClr>
              <a:buSzPts val="2600"/>
              <a:buNone/>
            </a:pPr>
            <a:r>
              <a:rPr lang="en-US" sz="2600" b="1" dirty="0">
                <a:solidFill>
                  <a:srgbClr val="262626"/>
                </a:solidFill>
              </a:rPr>
              <a:t>mitotic catastrophe</a:t>
            </a:r>
            <a:endParaRPr dirty="0"/>
          </a:p>
          <a:p>
            <a:pPr marL="228600" lvl="0" indent="-228600" algn="ctr" rtl="0">
              <a:lnSpc>
                <a:spcPct val="90000"/>
              </a:lnSpc>
              <a:spcBef>
                <a:spcPts val="1000"/>
              </a:spcBef>
              <a:spcAft>
                <a:spcPts val="0"/>
              </a:spcAft>
              <a:buClr>
                <a:schemeClr val="dk1"/>
              </a:buClr>
              <a:buSzPts val="2600"/>
              <a:buNone/>
            </a:pPr>
            <a:endParaRPr sz="2600" b="1" dirty="0">
              <a:solidFill>
                <a:srgbClr val="262626"/>
              </a:solidFill>
            </a:endParaRPr>
          </a:p>
          <a:p>
            <a:pPr marL="228600" lvl="0" indent="-228600" algn="ctr" rtl="0">
              <a:lnSpc>
                <a:spcPct val="90000"/>
              </a:lnSpc>
              <a:spcBef>
                <a:spcPts val="1000"/>
              </a:spcBef>
              <a:spcAft>
                <a:spcPts val="0"/>
              </a:spcAft>
              <a:buClr>
                <a:srgbClr val="262626"/>
              </a:buClr>
              <a:buSzPts val="2600"/>
              <a:buNone/>
            </a:pPr>
            <a:r>
              <a:rPr lang="en-US" sz="2600" b="1" dirty="0">
                <a:solidFill>
                  <a:srgbClr val="262626"/>
                </a:solidFill>
              </a:rPr>
              <a:t>cell death</a:t>
            </a:r>
            <a:endParaRPr sz="2600" dirty="0">
              <a:solidFill>
                <a:srgbClr val="262626"/>
              </a:solidFill>
            </a:endParaRPr>
          </a:p>
        </p:txBody>
      </p:sp>
      <p:pic>
        <p:nvPicPr>
          <p:cNvPr id="144" name="Google Shape;144;p5" descr="1"/>
          <p:cNvPicPr preferRelativeResize="0"/>
          <p:nvPr/>
        </p:nvPicPr>
        <p:blipFill rotWithShape="1">
          <a:blip r:embed="rId3">
            <a:alphaModFix/>
          </a:blip>
          <a:srcRect t="7092"/>
          <a:stretch/>
        </p:blipFill>
        <p:spPr>
          <a:xfrm>
            <a:off x="1828800" y="1295400"/>
            <a:ext cx="4219502" cy="4724400"/>
          </a:xfrm>
          <a:prstGeom prst="rect">
            <a:avLst/>
          </a:prstGeom>
          <a:noFill/>
          <a:ln>
            <a:noFill/>
          </a:ln>
        </p:spPr>
      </p:pic>
      <p:sp>
        <p:nvSpPr>
          <p:cNvPr id="145" name="Google Shape;145;p5"/>
          <p:cNvSpPr txBox="1"/>
          <p:nvPr/>
        </p:nvSpPr>
        <p:spPr>
          <a:xfrm>
            <a:off x="5410200" y="1371600"/>
            <a:ext cx="609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FF0000"/>
                </a:solidFill>
                <a:latin typeface="Calibri"/>
                <a:ea typeface="Calibri"/>
                <a:cs typeface="Calibri"/>
                <a:sym typeface="Calibri"/>
              </a:rPr>
              <a:t>80%</a:t>
            </a:r>
            <a:endParaRPr/>
          </a:p>
        </p:txBody>
      </p:sp>
      <p:sp>
        <p:nvSpPr>
          <p:cNvPr id="146" name="Google Shape;146;p5"/>
          <p:cNvSpPr txBox="1"/>
          <p:nvPr/>
        </p:nvSpPr>
        <p:spPr>
          <a:xfrm>
            <a:off x="5334000" y="5486400"/>
            <a:ext cx="685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0000"/>
                </a:solidFill>
                <a:latin typeface="Calibri"/>
                <a:ea typeface="Calibri"/>
                <a:cs typeface="Calibri"/>
                <a:sym typeface="Calibri"/>
              </a:rPr>
              <a:t>20%</a:t>
            </a:r>
            <a:endParaRPr/>
          </a:p>
        </p:txBody>
      </p:sp>
      <p:cxnSp>
        <p:nvCxnSpPr>
          <p:cNvPr id="147" name="Google Shape;147;p5"/>
          <p:cNvCxnSpPr/>
          <p:nvPr/>
        </p:nvCxnSpPr>
        <p:spPr>
          <a:xfrm>
            <a:off x="8810263" y="1623880"/>
            <a:ext cx="0" cy="409839"/>
          </a:xfrm>
          <a:prstGeom prst="straightConnector1">
            <a:avLst/>
          </a:prstGeom>
          <a:noFill/>
          <a:ln w="19050" cap="flat" cmpd="sng">
            <a:solidFill>
              <a:schemeClr val="accent1"/>
            </a:solidFill>
            <a:prstDash val="solid"/>
            <a:miter lim="800000"/>
            <a:headEnd type="none" w="sm" len="sm"/>
            <a:tailEnd type="stealth" w="med" len="med"/>
          </a:ln>
        </p:spPr>
      </p:cxnSp>
      <p:cxnSp>
        <p:nvCxnSpPr>
          <p:cNvPr id="148" name="Google Shape;148;p5"/>
          <p:cNvCxnSpPr/>
          <p:nvPr/>
        </p:nvCxnSpPr>
        <p:spPr>
          <a:xfrm>
            <a:off x="8810263" y="2450412"/>
            <a:ext cx="0" cy="409839"/>
          </a:xfrm>
          <a:prstGeom prst="straightConnector1">
            <a:avLst/>
          </a:prstGeom>
          <a:noFill/>
          <a:ln w="19050" cap="flat" cmpd="sng">
            <a:solidFill>
              <a:schemeClr val="accent1"/>
            </a:solidFill>
            <a:prstDash val="solid"/>
            <a:miter lim="800000"/>
            <a:headEnd type="none" w="sm" len="sm"/>
            <a:tailEnd type="stealth" w="med" len="med"/>
          </a:ln>
        </p:spPr>
      </p:cxnSp>
      <p:cxnSp>
        <p:nvCxnSpPr>
          <p:cNvPr id="149" name="Google Shape;149;p5"/>
          <p:cNvCxnSpPr/>
          <p:nvPr/>
        </p:nvCxnSpPr>
        <p:spPr>
          <a:xfrm>
            <a:off x="8800618" y="4262815"/>
            <a:ext cx="0" cy="409839"/>
          </a:xfrm>
          <a:prstGeom prst="straightConnector1">
            <a:avLst/>
          </a:prstGeom>
          <a:noFill/>
          <a:ln w="19050" cap="flat" cmpd="sng">
            <a:solidFill>
              <a:schemeClr val="accent1"/>
            </a:solidFill>
            <a:prstDash val="solid"/>
            <a:miter lim="800000"/>
            <a:headEnd type="none" w="sm" len="sm"/>
            <a:tailEnd type="stealth" w="med" len="med"/>
          </a:ln>
        </p:spPr>
      </p:cxnSp>
      <p:cxnSp>
        <p:nvCxnSpPr>
          <p:cNvPr id="150" name="Google Shape;150;p5"/>
          <p:cNvCxnSpPr/>
          <p:nvPr/>
        </p:nvCxnSpPr>
        <p:spPr>
          <a:xfrm>
            <a:off x="8810263" y="5198528"/>
            <a:ext cx="0" cy="409839"/>
          </a:xfrm>
          <a:prstGeom prst="straightConnector1">
            <a:avLst/>
          </a:prstGeom>
          <a:noFill/>
          <a:ln w="19050" cap="flat" cmpd="sng">
            <a:solidFill>
              <a:schemeClr val="accent1"/>
            </a:solidFill>
            <a:prstDash val="solid"/>
            <a:miter lim="800000"/>
            <a:headEnd type="none" w="sm" len="sm"/>
            <a:tailEnd type="stealth" w="med" len="med"/>
          </a:ln>
        </p:spPr>
      </p:cxnSp>
      <p:cxnSp>
        <p:nvCxnSpPr>
          <p:cNvPr id="151" name="Google Shape;151;p5"/>
          <p:cNvCxnSpPr/>
          <p:nvPr/>
        </p:nvCxnSpPr>
        <p:spPr>
          <a:xfrm>
            <a:off x="8800618" y="3383138"/>
            <a:ext cx="0" cy="409839"/>
          </a:xfrm>
          <a:prstGeom prst="straightConnector1">
            <a:avLst/>
          </a:prstGeom>
          <a:noFill/>
          <a:ln w="19050" cap="flat" cmpd="sng">
            <a:solidFill>
              <a:schemeClr val="accent1"/>
            </a:solidFill>
            <a:prstDash val="solid"/>
            <a:miter lim="800000"/>
            <a:headEnd type="none" w="sm" len="sm"/>
            <a:tailEnd type="stealth" w="med" len="med"/>
          </a:ln>
        </p:spPr>
      </p:cxnSp>
      <p:sp>
        <p:nvSpPr>
          <p:cNvPr id="152" name="Google Shape;152;p5"/>
          <p:cNvSpPr/>
          <p:nvPr/>
        </p:nvSpPr>
        <p:spPr>
          <a:xfrm>
            <a:off x="4419600" y="5410200"/>
            <a:ext cx="1524000" cy="5334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 name="Google Shape;153;p5"/>
          <p:cNvSpPr/>
          <p:nvPr/>
        </p:nvSpPr>
        <p:spPr>
          <a:xfrm>
            <a:off x="4419600" y="1295400"/>
            <a:ext cx="1524000" cy="5334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5"/>
          <p:cNvSpPr txBox="1"/>
          <p:nvPr/>
        </p:nvSpPr>
        <p:spPr>
          <a:xfrm>
            <a:off x="1068294" y="6244242"/>
            <a:ext cx="996001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C55A11"/>
                </a:solidFill>
                <a:latin typeface="Calibri"/>
                <a:ea typeface="Calibri"/>
                <a:cs typeface="Calibri"/>
                <a:sym typeface="Calibri"/>
              </a:rPr>
              <a:t>Cancer cells are more susceptible to RT due to impaired DNA repair pathways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3">
                                            <p:txEl>
                                              <p:pRg st="10" end="1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4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5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5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50"/>
          <p:cNvSpPr txBox="1"/>
          <p:nvPr/>
        </p:nvSpPr>
        <p:spPr>
          <a:xfrm>
            <a:off x="1794962" y="5224798"/>
            <a:ext cx="8619192" cy="929390"/>
          </a:xfrm>
          <a:prstGeom prst="rect">
            <a:avLst/>
          </a:prstGeom>
          <a:solidFill>
            <a:srgbClr val="E1EF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dirty="0">
                <a:solidFill>
                  <a:schemeClr val="dk1"/>
                </a:solidFill>
                <a:latin typeface="Calibri"/>
                <a:ea typeface="Calibri"/>
                <a:cs typeface="Calibri"/>
                <a:sym typeface="Calibri"/>
              </a:rPr>
              <a:t>Similar or less normal tissue toxicity in hypofractionation vs. conventional fractionation arm</a:t>
            </a:r>
            <a:endParaRPr dirty="0"/>
          </a:p>
        </p:txBody>
      </p:sp>
      <p:sp>
        <p:nvSpPr>
          <p:cNvPr id="541" name="Google Shape;541;p50"/>
          <p:cNvSpPr txBox="1"/>
          <p:nvPr/>
        </p:nvSpPr>
        <p:spPr>
          <a:xfrm>
            <a:off x="0" y="0"/>
            <a:ext cx="12192000"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3"/>
              </a:buClr>
              <a:buSzPts val="4400"/>
              <a:buFont typeface="Arial"/>
              <a:buNone/>
            </a:pPr>
            <a:r>
              <a:rPr lang="en-US" sz="4400" b="1" dirty="0">
                <a:solidFill>
                  <a:schemeClr val="dk2"/>
                </a:solidFill>
                <a:latin typeface="Calibri"/>
                <a:ea typeface="Calibri"/>
                <a:cs typeface="Calibri"/>
                <a:sym typeface="Calibri"/>
              </a:rPr>
              <a:t>Data for Moderate Hypofractionation after BCS </a:t>
            </a:r>
            <a:endParaRPr dirty="0"/>
          </a:p>
        </p:txBody>
      </p:sp>
      <p:sp>
        <p:nvSpPr>
          <p:cNvPr id="542" name="Google Shape;542;p50"/>
          <p:cNvSpPr txBox="1"/>
          <p:nvPr/>
        </p:nvSpPr>
        <p:spPr>
          <a:xfrm>
            <a:off x="9774789" y="6612705"/>
            <a:ext cx="6647787" cy="49059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Arial"/>
              <a:buNone/>
            </a:pPr>
            <a:r>
              <a:rPr lang="en-US" sz="800">
                <a:solidFill>
                  <a:schemeClr val="dk1"/>
                </a:solidFill>
                <a:latin typeface="Calibri"/>
                <a:ea typeface="Calibri"/>
                <a:cs typeface="Calibri"/>
                <a:sym typeface="Calibri"/>
              </a:rPr>
              <a:t>Shah, C, </a:t>
            </a:r>
            <a:r>
              <a:rPr lang="en-US" sz="800" i="1">
                <a:solidFill>
                  <a:schemeClr val="dk1"/>
                </a:solidFill>
                <a:latin typeface="Calibri"/>
                <a:ea typeface="Calibri"/>
                <a:cs typeface="Calibri"/>
                <a:sym typeface="Calibri"/>
              </a:rPr>
              <a:t>et al</a:t>
            </a:r>
            <a:r>
              <a:rPr lang="en-US" sz="800">
                <a:solidFill>
                  <a:schemeClr val="dk1"/>
                </a:solidFill>
                <a:latin typeface="Calibri"/>
                <a:ea typeface="Calibri"/>
                <a:cs typeface="Calibri"/>
                <a:sym typeface="Calibri"/>
              </a:rPr>
              <a:t>. </a:t>
            </a:r>
            <a:r>
              <a:rPr lang="en-US" sz="800" i="1">
                <a:solidFill>
                  <a:schemeClr val="dk1"/>
                </a:solidFill>
                <a:latin typeface="Calibri"/>
                <a:ea typeface="Calibri"/>
                <a:cs typeface="Calibri"/>
                <a:sym typeface="Calibri"/>
              </a:rPr>
              <a:t>JCO Oncol Pract. </a:t>
            </a:r>
            <a:r>
              <a:rPr lang="en-US" sz="800">
                <a:solidFill>
                  <a:schemeClr val="dk1"/>
                </a:solidFill>
                <a:latin typeface="Calibri"/>
                <a:ea typeface="Calibri"/>
                <a:cs typeface="Calibri"/>
                <a:sym typeface="Calibri"/>
              </a:rPr>
              <a:t>2021; </a:t>
            </a:r>
            <a:r>
              <a:rPr lang="en-US" sz="800" b="0" i="0">
                <a:solidFill>
                  <a:srgbClr val="212121"/>
                </a:solidFill>
                <a:latin typeface="Calibri"/>
                <a:ea typeface="Calibri"/>
                <a:cs typeface="Calibri"/>
                <a:sym typeface="Calibri"/>
              </a:rPr>
              <a:t>7(12):697-706.</a:t>
            </a:r>
            <a:endParaRPr sz="800">
              <a:solidFill>
                <a:schemeClr val="dk1"/>
              </a:solidFill>
              <a:latin typeface="Calibri"/>
              <a:ea typeface="Calibri"/>
              <a:cs typeface="Calibri"/>
              <a:sym typeface="Calibri"/>
            </a:endParaRPr>
          </a:p>
        </p:txBody>
      </p:sp>
      <p:pic>
        <p:nvPicPr>
          <p:cNvPr id="543" name="Google Shape;543;p50" descr="A table with text and numbers&#10;&#10;Description automatically generated"/>
          <p:cNvPicPr preferRelativeResize="0"/>
          <p:nvPr/>
        </p:nvPicPr>
        <p:blipFill rotWithShape="1">
          <a:blip r:embed="rId3">
            <a:alphaModFix/>
          </a:blip>
          <a:srcRect/>
          <a:stretch/>
        </p:blipFill>
        <p:spPr>
          <a:xfrm>
            <a:off x="17117" y="1400990"/>
            <a:ext cx="12174883" cy="336529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51"/>
          <p:cNvSpPr txBox="1"/>
          <p:nvPr/>
        </p:nvSpPr>
        <p:spPr>
          <a:xfrm>
            <a:off x="-521882" y="2135560"/>
            <a:ext cx="4542365" cy="4519560"/>
          </a:xfrm>
          <a:prstGeom prst="rect">
            <a:avLst/>
          </a:prstGeom>
          <a:noFill/>
          <a:ln>
            <a:noFill/>
          </a:ln>
        </p:spPr>
        <p:txBody>
          <a:bodyPr spcFirstLastPara="1" wrap="square" lIns="91425" tIns="45700" rIns="91425" bIns="45700" anchor="t" anchorCtr="0">
            <a:noAutofit/>
          </a:bodyPr>
          <a:lstStyle/>
          <a:p>
            <a:pPr marL="457200" marR="0" lvl="0" indent="-279400" algn="l" rtl="0">
              <a:lnSpc>
                <a:spcPct val="100000"/>
              </a:lnSpc>
              <a:spcBef>
                <a:spcPts val="0"/>
              </a:spcBef>
              <a:spcAft>
                <a:spcPts val="0"/>
              </a:spcAft>
              <a:buClr>
                <a:srgbClr val="595959"/>
              </a:buClr>
              <a:buSzPts val="2800"/>
              <a:buFont typeface="Arial"/>
              <a:buNone/>
            </a:pPr>
            <a:endParaRPr sz="2800">
              <a:solidFill>
                <a:schemeClr val="dk1"/>
              </a:solidFill>
              <a:latin typeface="Calibri"/>
              <a:ea typeface="Calibri"/>
              <a:cs typeface="Calibri"/>
              <a:sym typeface="Calibri"/>
            </a:endParaRPr>
          </a:p>
        </p:txBody>
      </p:sp>
      <p:sp>
        <p:nvSpPr>
          <p:cNvPr id="550" name="Google Shape;550;p51"/>
          <p:cNvSpPr txBox="1"/>
          <p:nvPr/>
        </p:nvSpPr>
        <p:spPr>
          <a:xfrm>
            <a:off x="0" y="43116"/>
            <a:ext cx="12192000"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3"/>
              </a:buClr>
              <a:buSzPts val="4400"/>
              <a:buFont typeface="Arial"/>
              <a:buNone/>
            </a:pPr>
            <a:r>
              <a:rPr lang="en-US" sz="4400" b="1" dirty="0">
                <a:solidFill>
                  <a:schemeClr val="dk2"/>
                </a:solidFill>
                <a:latin typeface="Calibri"/>
                <a:ea typeface="Calibri"/>
                <a:cs typeface="Calibri"/>
                <a:sym typeface="Calibri"/>
              </a:rPr>
              <a:t>Data for Ultra-Hypofractionation after BCS </a:t>
            </a:r>
            <a:endParaRPr dirty="0"/>
          </a:p>
        </p:txBody>
      </p:sp>
      <p:sp>
        <p:nvSpPr>
          <p:cNvPr id="551" name="Google Shape;551;p51"/>
          <p:cNvSpPr txBox="1"/>
          <p:nvPr/>
        </p:nvSpPr>
        <p:spPr>
          <a:xfrm>
            <a:off x="8466009" y="6470838"/>
            <a:ext cx="7680960" cy="5662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Arial"/>
              <a:buNone/>
            </a:pPr>
            <a:r>
              <a:rPr lang="en-US" sz="800">
                <a:solidFill>
                  <a:schemeClr val="dk1"/>
                </a:solidFill>
                <a:latin typeface="Calibri"/>
                <a:ea typeface="Calibri"/>
                <a:cs typeface="Calibri"/>
                <a:sym typeface="Calibri"/>
              </a:rPr>
              <a:t>Shah, C, </a:t>
            </a:r>
            <a:r>
              <a:rPr lang="en-US" sz="800" i="1">
                <a:solidFill>
                  <a:schemeClr val="dk1"/>
                </a:solidFill>
                <a:latin typeface="Calibri"/>
                <a:ea typeface="Calibri"/>
                <a:cs typeface="Calibri"/>
                <a:sym typeface="Calibri"/>
              </a:rPr>
              <a:t>et al</a:t>
            </a:r>
            <a:r>
              <a:rPr lang="en-US" sz="800">
                <a:solidFill>
                  <a:schemeClr val="dk1"/>
                </a:solidFill>
                <a:latin typeface="Calibri"/>
                <a:ea typeface="Calibri"/>
                <a:cs typeface="Calibri"/>
                <a:sym typeface="Calibri"/>
              </a:rPr>
              <a:t>. </a:t>
            </a:r>
            <a:r>
              <a:rPr lang="en-US" sz="800" i="1">
                <a:solidFill>
                  <a:schemeClr val="dk1"/>
                </a:solidFill>
                <a:latin typeface="Calibri"/>
                <a:ea typeface="Calibri"/>
                <a:cs typeface="Calibri"/>
                <a:sym typeface="Calibri"/>
              </a:rPr>
              <a:t>JCO Oncol Pract. </a:t>
            </a:r>
            <a:r>
              <a:rPr lang="en-US" sz="800">
                <a:solidFill>
                  <a:schemeClr val="dk1"/>
                </a:solidFill>
                <a:latin typeface="Calibri"/>
                <a:ea typeface="Calibri"/>
                <a:cs typeface="Calibri"/>
                <a:sym typeface="Calibri"/>
              </a:rPr>
              <a:t>2021; </a:t>
            </a:r>
            <a:r>
              <a:rPr lang="en-US" sz="800" b="0" i="0">
                <a:solidFill>
                  <a:schemeClr val="dk1"/>
                </a:solidFill>
                <a:latin typeface="Calibri"/>
                <a:ea typeface="Calibri"/>
                <a:cs typeface="Calibri"/>
                <a:sym typeface="Calibri"/>
              </a:rPr>
              <a:t>7(12):697-706.</a:t>
            </a: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en-US" sz="800">
                <a:solidFill>
                  <a:schemeClr val="dk1"/>
                </a:solidFill>
                <a:latin typeface="Calibri"/>
                <a:ea typeface="Calibri"/>
                <a:cs typeface="Calibri"/>
                <a:sym typeface="Calibri"/>
              </a:rPr>
              <a:t>Murray Brunt A, Haviland JS, Wheatley DA, </a:t>
            </a:r>
            <a:r>
              <a:rPr lang="en-US" sz="800" i="1">
                <a:solidFill>
                  <a:schemeClr val="dk1"/>
                </a:solidFill>
                <a:latin typeface="Calibri"/>
                <a:ea typeface="Calibri"/>
                <a:cs typeface="Calibri"/>
                <a:sym typeface="Calibri"/>
              </a:rPr>
              <a:t>et al</a:t>
            </a:r>
            <a:r>
              <a:rPr lang="en-US" sz="800">
                <a:solidFill>
                  <a:schemeClr val="dk1"/>
                </a:solidFill>
                <a:latin typeface="Calibri"/>
                <a:ea typeface="Calibri"/>
                <a:cs typeface="Calibri"/>
                <a:sym typeface="Calibri"/>
              </a:rPr>
              <a:t>. </a:t>
            </a:r>
            <a:r>
              <a:rPr lang="en-US" sz="800" i="1">
                <a:solidFill>
                  <a:schemeClr val="dk1"/>
                </a:solidFill>
                <a:latin typeface="Calibri"/>
                <a:ea typeface="Calibri"/>
                <a:cs typeface="Calibri"/>
                <a:sym typeface="Calibri"/>
              </a:rPr>
              <a:t>Lancet</a:t>
            </a:r>
            <a:r>
              <a:rPr lang="en-US" sz="800">
                <a:solidFill>
                  <a:schemeClr val="dk1"/>
                </a:solidFill>
                <a:latin typeface="Calibri"/>
                <a:ea typeface="Calibri"/>
                <a:cs typeface="Calibri"/>
                <a:sym typeface="Calibri"/>
              </a:rPr>
              <a:t>. 2020;395(10237):1613-1626.</a:t>
            </a:r>
            <a:endParaRPr/>
          </a:p>
        </p:txBody>
      </p:sp>
      <p:pic>
        <p:nvPicPr>
          <p:cNvPr id="552" name="Google Shape;552;p51" descr="A table with numbers and text&#10;&#10;Description automatically generated with medium confidence"/>
          <p:cNvPicPr preferRelativeResize="0"/>
          <p:nvPr/>
        </p:nvPicPr>
        <p:blipFill rotWithShape="1">
          <a:blip r:embed="rId3">
            <a:alphaModFix/>
          </a:blip>
          <a:srcRect t="8116"/>
          <a:stretch/>
        </p:blipFill>
        <p:spPr>
          <a:xfrm>
            <a:off x="0" y="1574087"/>
            <a:ext cx="12192000" cy="400382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53"/>
          <p:cNvSpPr txBox="1"/>
          <p:nvPr/>
        </p:nvSpPr>
        <p:spPr>
          <a:xfrm>
            <a:off x="0" y="58974"/>
            <a:ext cx="12192000" cy="13716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2"/>
              </a:buClr>
              <a:buSzPts val="4400"/>
              <a:buFont typeface="Calibri"/>
              <a:buNone/>
            </a:pPr>
            <a:r>
              <a:rPr lang="en-US" sz="4400" b="1" dirty="0">
                <a:solidFill>
                  <a:schemeClr val="dk2"/>
                </a:solidFill>
                <a:latin typeface="Calibri"/>
                <a:ea typeface="Calibri"/>
                <a:cs typeface="Calibri"/>
                <a:sym typeface="Calibri"/>
              </a:rPr>
              <a:t>Partial Breast Irradiation (PBI)</a:t>
            </a:r>
            <a:endParaRPr dirty="0">
              <a:solidFill>
                <a:schemeClr val="dk2"/>
              </a:solidFill>
            </a:endParaRPr>
          </a:p>
        </p:txBody>
      </p:sp>
      <p:sp>
        <p:nvSpPr>
          <p:cNvPr id="558" name="Google Shape;558;p53"/>
          <p:cNvSpPr txBox="1"/>
          <p:nvPr/>
        </p:nvSpPr>
        <p:spPr>
          <a:xfrm>
            <a:off x="701040" y="1440562"/>
            <a:ext cx="10835639" cy="4762118"/>
          </a:xfrm>
          <a:prstGeom prst="rect">
            <a:avLst/>
          </a:prstGeom>
          <a:noFill/>
          <a:ln>
            <a:noFill/>
          </a:ln>
        </p:spPr>
        <p:txBody>
          <a:bodyPr spcFirstLastPara="1" wrap="square" lIns="91425" tIns="45700" rIns="91425" bIns="45700" anchor="t" anchorCtr="0">
            <a:noAutofit/>
          </a:bodyPr>
          <a:lstStyle/>
          <a:p>
            <a:pPr marL="457200" indent="-457200">
              <a:lnSpc>
                <a:spcPct val="90000"/>
              </a:lnSpc>
              <a:buClr>
                <a:schemeClr val="dk1"/>
              </a:buClr>
              <a:buSzPts val="2800"/>
              <a:buFont typeface="Arial"/>
              <a:buChar char="•"/>
            </a:pPr>
            <a:r>
              <a:rPr lang="en-US" sz="2800" b="1" dirty="0">
                <a:solidFill>
                  <a:schemeClr val="dk1"/>
                </a:solidFill>
                <a:latin typeface="Calibri"/>
                <a:ea typeface="Calibri"/>
                <a:cs typeface="Calibri"/>
                <a:sym typeface="Calibri"/>
              </a:rPr>
              <a:t>Goals of Partial Breast Irradiation</a:t>
            </a:r>
            <a:endParaRPr dirty="0">
              <a:solidFill>
                <a:schemeClr val="dk1"/>
              </a:solidFill>
            </a:endParaRPr>
          </a:p>
          <a:p>
            <a:pPr marL="1143000" marR="0" lvl="1" indent="-4572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Target areas with high risk of recurrence </a:t>
            </a:r>
            <a:endParaRPr sz="2400" b="0" i="0" u="none" strike="noStrike" cap="none" dirty="0">
              <a:solidFill>
                <a:schemeClr val="dk1"/>
              </a:solidFill>
              <a:latin typeface="Calibri"/>
              <a:ea typeface="Calibri"/>
              <a:cs typeface="Calibri"/>
              <a:sym typeface="Calibri"/>
            </a:endParaRPr>
          </a:p>
          <a:p>
            <a:pPr marL="1143000" marR="0" lvl="1" indent="-4572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Spare healthy breast tissue</a:t>
            </a:r>
            <a:endParaRPr sz="2400" b="0" i="0" u="none" strike="noStrike" cap="none" dirty="0">
              <a:solidFill>
                <a:schemeClr val="dk1"/>
              </a:solidFill>
              <a:latin typeface="Calibri"/>
              <a:ea typeface="Calibri"/>
              <a:cs typeface="Calibri"/>
              <a:sym typeface="Calibri"/>
            </a:endParaRPr>
          </a:p>
          <a:p>
            <a:pPr marL="1143000" marR="0" lvl="1" indent="-4572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Decrease treatment time</a:t>
            </a:r>
            <a:endParaRPr sz="2400" b="0" i="0" u="none" strike="noStrike" cap="none" dirty="0">
              <a:solidFill>
                <a:schemeClr val="dk1"/>
              </a:solidFill>
              <a:latin typeface="Calibri"/>
              <a:ea typeface="Calibri"/>
              <a:cs typeface="Calibri"/>
              <a:sym typeface="Calibri"/>
            </a:endParaRPr>
          </a:p>
          <a:p>
            <a:pPr marL="1143000" marR="0" lvl="1" indent="-304800" algn="l" rtl="0">
              <a:lnSpc>
                <a:spcPct val="90000"/>
              </a:lnSpc>
              <a:spcBef>
                <a:spcPts val="50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a:p>
            <a:pPr marL="457200" indent="-457200">
              <a:lnSpc>
                <a:spcPct val="90000"/>
              </a:lnSpc>
              <a:spcBef>
                <a:spcPts val="1000"/>
              </a:spcBef>
              <a:buClr>
                <a:schemeClr val="dk1"/>
              </a:buClr>
              <a:buSzPts val="2800"/>
              <a:buFont typeface="Arial"/>
              <a:buChar char="•"/>
            </a:pPr>
            <a:r>
              <a:rPr lang="en-US" sz="2800" b="1" dirty="0">
                <a:solidFill>
                  <a:schemeClr val="dk1"/>
                </a:solidFill>
                <a:latin typeface="Calibri"/>
                <a:ea typeface="Calibri"/>
                <a:cs typeface="Calibri"/>
                <a:sym typeface="Calibri"/>
              </a:rPr>
              <a:t>Suitable Candidates for Partial Breast Irradiation </a:t>
            </a:r>
            <a:r>
              <a:rPr lang="en-US" sz="2800" dirty="0">
                <a:solidFill>
                  <a:schemeClr val="dk1"/>
                </a:solidFill>
                <a:latin typeface="Calibri"/>
                <a:ea typeface="Calibri"/>
                <a:cs typeface="Calibri"/>
                <a:sym typeface="Calibri"/>
              </a:rPr>
              <a:t>are women age ≥ 40 and with IDC or DCIS that is </a:t>
            </a:r>
            <a:r>
              <a:rPr lang="en-US" sz="2800" u="sng" dirty="0">
                <a:solidFill>
                  <a:schemeClr val="dk1"/>
                </a:solidFill>
                <a:latin typeface="Calibri"/>
                <a:ea typeface="Calibri"/>
                <a:cs typeface="Calibri"/>
                <a:sym typeface="Calibri"/>
              </a:rPr>
              <a:t>&lt;</a:t>
            </a:r>
            <a:r>
              <a:rPr lang="en-US" sz="2800" dirty="0">
                <a:solidFill>
                  <a:schemeClr val="dk1"/>
                </a:solidFill>
                <a:latin typeface="Calibri"/>
                <a:ea typeface="Calibri"/>
                <a:cs typeface="Calibri"/>
                <a:sym typeface="Calibri"/>
              </a:rPr>
              <a:t> 2cm, grade 1-2, ER+, and has negative LVSI, negative nodes, and negative margins</a:t>
            </a:r>
            <a:endParaRPr dirty="0">
              <a:solidFill>
                <a:schemeClr val="dk1"/>
              </a:solidFill>
            </a:endParaRPr>
          </a:p>
          <a:p>
            <a:pPr marL="457200" marR="0" lvl="0" indent="-27940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a:p>
            <a:pPr marL="457200" indent="-457200">
              <a:lnSpc>
                <a:spcPct val="90000"/>
              </a:lnSpc>
              <a:spcBef>
                <a:spcPts val="1000"/>
              </a:spcBef>
              <a:buClr>
                <a:schemeClr val="dk1"/>
              </a:buClr>
              <a:buSzPts val="2800"/>
              <a:buFont typeface="Arial"/>
              <a:buChar char="•"/>
            </a:pPr>
            <a:r>
              <a:rPr lang="en-US" sz="2800" dirty="0">
                <a:solidFill>
                  <a:schemeClr val="dk1"/>
                </a:solidFill>
                <a:latin typeface="Calibri"/>
                <a:ea typeface="Calibri"/>
                <a:cs typeface="Calibri"/>
                <a:sym typeface="Calibri"/>
              </a:rPr>
              <a:t>Partial Breast Irradiation is not recommended for (+) margins, (+) nodes, BRCA mutation, or age &lt; 40</a:t>
            </a:r>
            <a:endParaRPr dirty="0">
              <a:solidFill>
                <a:schemeClr val="dk1"/>
              </a:solidFill>
            </a:endParaRPr>
          </a:p>
          <a:p>
            <a:pPr marL="1143000" marR="0" lvl="1" indent="-304800" algn="l" rtl="0">
              <a:lnSpc>
                <a:spcPct val="90000"/>
              </a:lnSpc>
              <a:spcBef>
                <a:spcPts val="50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559" name="Google Shape;559;p53"/>
          <p:cNvSpPr txBox="1"/>
          <p:nvPr/>
        </p:nvSpPr>
        <p:spPr>
          <a:xfrm>
            <a:off x="9955244" y="6642556"/>
            <a:ext cx="223675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i="1">
                <a:solidFill>
                  <a:srgbClr val="333333"/>
                </a:solidFill>
                <a:latin typeface="Calibri"/>
                <a:ea typeface="Calibri"/>
                <a:cs typeface="Calibri"/>
                <a:sym typeface="Calibri"/>
              </a:rPr>
              <a:t>Shaitelman, et al. Pract Radiat Oncol. 2024.</a:t>
            </a:r>
            <a:endParaRPr sz="8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4"/>
          <p:cNvSpPr txBox="1"/>
          <p:nvPr/>
        </p:nvSpPr>
        <p:spPr>
          <a:xfrm>
            <a:off x="0" y="0"/>
            <a:ext cx="12192000" cy="1114106"/>
          </a:xfrm>
          <a:prstGeom prst="rect">
            <a:avLst/>
          </a:prstGeom>
          <a:noFill/>
          <a:ln>
            <a:noFill/>
          </a:ln>
        </p:spPr>
        <p:txBody>
          <a:bodyPr spcFirstLastPara="1" wrap="square" lIns="91425" tIns="45700" rIns="91425" bIns="45700" anchor="ctr" anchorCtr="0">
            <a:normAutofit/>
          </a:bodyPr>
          <a:lstStyle/>
          <a:p>
            <a:pPr algn="ctr">
              <a:lnSpc>
                <a:spcPct val="90000"/>
              </a:lnSpc>
              <a:buClr>
                <a:schemeClr val="dk2"/>
              </a:buClr>
              <a:buSzPts val="4400"/>
            </a:pPr>
            <a:r>
              <a:rPr lang="en-US" sz="4400" b="1">
                <a:solidFill>
                  <a:schemeClr val="dk2"/>
                </a:solidFill>
                <a:latin typeface="Calibri"/>
                <a:ea typeface="Calibri"/>
                <a:cs typeface="Calibri"/>
                <a:sym typeface="Calibri"/>
              </a:rPr>
              <a:t>Clinical Trials Evaluating Partial Breast Irradiation</a:t>
            </a:r>
            <a:endParaRPr sz="4400" b="1">
              <a:solidFill>
                <a:schemeClr val="dk2"/>
              </a:solidFill>
              <a:latin typeface="Calibri"/>
              <a:ea typeface="Calibri"/>
              <a:cs typeface="Calibri"/>
              <a:sym typeface="Calibri"/>
            </a:endParaRPr>
          </a:p>
        </p:txBody>
      </p:sp>
      <p:pic>
        <p:nvPicPr>
          <p:cNvPr id="566" name="Google Shape;566;p54"/>
          <p:cNvPicPr preferRelativeResize="0"/>
          <p:nvPr/>
        </p:nvPicPr>
        <p:blipFill rotWithShape="1">
          <a:blip r:embed="rId3">
            <a:alphaModFix/>
          </a:blip>
          <a:srcRect/>
          <a:stretch/>
        </p:blipFill>
        <p:spPr>
          <a:xfrm>
            <a:off x="1514969" y="1058407"/>
            <a:ext cx="8702802" cy="2458593"/>
          </a:xfrm>
          <a:prstGeom prst="rect">
            <a:avLst/>
          </a:prstGeom>
          <a:noFill/>
          <a:ln>
            <a:noFill/>
          </a:ln>
        </p:spPr>
      </p:pic>
      <p:pic>
        <p:nvPicPr>
          <p:cNvPr id="567" name="Google Shape;567;p54"/>
          <p:cNvPicPr preferRelativeResize="0"/>
          <p:nvPr/>
        </p:nvPicPr>
        <p:blipFill rotWithShape="1">
          <a:blip r:embed="rId4">
            <a:alphaModFix/>
          </a:blip>
          <a:srcRect l="1243" t="4492" r="50000" b="50000"/>
          <a:stretch/>
        </p:blipFill>
        <p:spPr>
          <a:xfrm>
            <a:off x="1514969" y="4294392"/>
            <a:ext cx="3564351" cy="2563608"/>
          </a:xfrm>
          <a:prstGeom prst="rect">
            <a:avLst/>
          </a:prstGeom>
          <a:noFill/>
          <a:ln>
            <a:noFill/>
          </a:ln>
        </p:spPr>
      </p:pic>
      <p:pic>
        <p:nvPicPr>
          <p:cNvPr id="568" name="Google Shape;568;p54"/>
          <p:cNvPicPr preferRelativeResize="0"/>
          <p:nvPr/>
        </p:nvPicPr>
        <p:blipFill rotWithShape="1">
          <a:blip r:embed="rId5">
            <a:alphaModFix/>
          </a:blip>
          <a:srcRect l="50000" t="9048" r="2046" b="3987"/>
          <a:stretch/>
        </p:blipFill>
        <p:spPr>
          <a:xfrm>
            <a:off x="5273337" y="4221007"/>
            <a:ext cx="3564351" cy="2587207"/>
          </a:xfrm>
          <a:prstGeom prst="rect">
            <a:avLst/>
          </a:prstGeom>
          <a:noFill/>
          <a:ln>
            <a:noFill/>
          </a:ln>
        </p:spPr>
      </p:pic>
      <p:sp>
        <p:nvSpPr>
          <p:cNvPr id="569" name="Google Shape;569;p54"/>
          <p:cNvSpPr txBox="1"/>
          <p:nvPr/>
        </p:nvSpPr>
        <p:spPr>
          <a:xfrm>
            <a:off x="1514969" y="3871241"/>
            <a:ext cx="6096000" cy="369332"/>
          </a:xfrm>
          <a:prstGeom prst="rect">
            <a:avLst/>
          </a:prstGeom>
          <a:noFill/>
          <a:ln>
            <a:noFill/>
          </a:ln>
        </p:spPr>
        <p:txBody>
          <a:bodyPr spcFirstLastPara="1" wrap="square" lIns="91425" tIns="45700" rIns="91425" bIns="45700" anchor="t" anchorCtr="0">
            <a:spAutoFit/>
          </a:bodyPr>
          <a:lstStyle/>
          <a:p>
            <a:pPr marL="292100" marR="0" lvl="0" indent="-276225" algn="l" rtl="0">
              <a:spcBef>
                <a:spcPts val="0"/>
              </a:spcBef>
              <a:spcAft>
                <a:spcPts val="0"/>
              </a:spcAft>
              <a:buNone/>
            </a:pPr>
            <a:r>
              <a:rPr lang="en-US" sz="1800" b="1">
                <a:solidFill>
                  <a:schemeClr val="dk1"/>
                </a:solidFill>
                <a:latin typeface="Calibri"/>
                <a:ea typeface="Calibri"/>
                <a:cs typeface="Calibri"/>
                <a:sym typeface="Calibri"/>
              </a:rPr>
              <a:t>Florence Trial results at 10-years</a:t>
            </a:r>
            <a:endParaRPr/>
          </a:p>
        </p:txBody>
      </p:sp>
      <p:sp>
        <p:nvSpPr>
          <p:cNvPr id="570" name="Google Shape;570;p54"/>
          <p:cNvSpPr txBox="1"/>
          <p:nvPr/>
        </p:nvSpPr>
        <p:spPr>
          <a:xfrm>
            <a:off x="1514969" y="744774"/>
            <a:ext cx="6096000" cy="369332"/>
          </a:xfrm>
          <a:prstGeom prst="rect">
            <a:avLst/>
          </a:prstGeom>
          <a:noFill/>
          <a:ln>
            <a:noFill/>
          </a:ln>
        </p:spPr>
        <p:txBody>
          <a:bodyPr spcFirstLastPara="1" wrap="square" lIns="91425" tIns="45700" rIns="91425" bIns="45700" anchor="t" anchorCtr="0">
            <a:spAutoFit/>
          </a:bodyPr>
          <a:lstStyle/>
          <a:p>
            <a:pPr marL="292100" marR="0" lvl="0" indent="-276225" algn="l" rtl="0">
              <a:spcBef>
                <a:spcPts val="0"/>
              </a:spcBef>
              <a:spcAft>
                <a:spcPts val="0"/>
              </a:spcAft>
              <a:buNone/>
            </a:pPr>
            <a:r>
              <a:rPr lang="en-US" sz="1800" b="1">
                <a:solidFill>
                  <a:schemeClr val="dk1"/>
                </a:solidFill>
                <a:latin typeface="Calibri"/>
                <a:ea typeface="Calibri"/>
                <a:cs typeface="Calibri"/>
                <a:sym typeface="Calibri"/>
              </a:rPr>
              <a:t>RT Dosing</a:t>
            </a:r>
            <a:endParaRPr/>
          </a:p>
        </p:txBody>
      </p:sp>
      <p:sp>
        <p:nvSpPr>
          <p:cNvPr id="571" name="Google Shape;571;p54"/>
          <p:cNvSpPr txBox="1"/>
          <p:nvPr/>
        </p:nvSpPr>
        <p:spPr>
          <a:xfrm>
            <a:off x="9336506" y="4274385"/>
            <a:ext cx="2653475" cy="1877437"/>
          </a:xfrm>
          <a:prstGeom prst="rect">
            <a:avLst/>
          </a:prstGeom>
          <a:solidFill>
            <a:srgbClr val="B3C6E7"/>
          </a:solidFill>
          <a:ln>
            <a:noFill/>
          </a:ln>
        </p:spPr>
        <p:txBody>
          <a:bodyPr spcFirstLastPara="1" wrap="square" lIns="91425" tIns="45700" rIns="91425" bIns="45700" anchor="t" anchorCtr="0">
            <a:spAutoFit/>
          </a:bodyPr>
          <a:lstStyle/>
          <a:p>
            <a:pPr marL="15875" marR="0" lvl="0" indent="0" algn="l" rtl="0">
              <a:spcBef>
                <a:spcPts val="0"/>
              </a:spcBef>
              <a:spcAft>
                <a:spcPts val="0"/>
              </a:spcAft>
              <a:buNone/>
            </a:pPr>
            <a:r>
              <a:rPr lang="en-US" sz="1600" b="1" dirty="0">
                <a:solidFill>
                  <a:schemeClr val="dk1"/>
                </a:solidFill>
                <a:latin typeface="Calibri"/>
                <a:ea typeface="Calibri"/>
                <a:cs typeface="Calibri"/>
                <a:sym typeface="Calibri"/>
              </a:rPr>
              <a:t>No difference between APBI vs. WBI at 10-years in:</a:t>
            </a:r>
            <a:endParaRPr sz="1600" b="1" dirty="0">
              <a:solidFill>
                <a:schemeClr val="dk1"/>
              </a:solidFill>
              <a:latin typeface="Calibri"/>
              <a:ea typeface="Calibri"/>
              <a:cs typeface="Calibri"/>
              <a:sym typeface="Calibri"/>
            </a:endParaRPr>
          </a:p>
          <a:p>
            <a:pPr marL="293688" marR="0" lvl="1" indent="-169863" algn="l" rtl="0">
              <a:spcBef>
                <a:spcPts val="0"/>
              </a:spcBef>
              <a:spcAft>
                <a:spcPts val="0"/>
              </a:spcAft>
              <a:buClr>
                <a:schemeClr val="dk1"/>
              </a:buClr>
              <a:buSzPts val="1400"/>
              <a:buFont typeface="Arial"/>
              <a:buChar char="•"/>
            </a:pPr>
            <a:r>
              <a:rPr lang="en-US" sz="1400" b="0" i="0" u="none" strike="noStrike" cap="none" dirty="0">
                <a:solidFill>
                  <a:schemeClr val="dk1"/>
                </a:solidFill>
                <a:latin typeface="Calibri"/>
                <a:ea typeface="Calibri"/>
                <a:cs typeface="Calibri"/>
                <a:sym typeface="Calibri"/>
              </a:rPr>
              <a:t>ipsilateral breast tumor recurrence (IBTR)</a:t>
            </a:r>
            <a:endParaRPr dirty="0"/>
          </a:p>
          <a:p>
            <a:pPr marL="293688" marR="0" lvl="1" indent="-169863" algn="l" rtl="0">
              <a:spcBef>
                <a:spcPts val="0"/>
              </a:spcBef>
              <a:spcAft>
                <a:spcPts val="0"/>
              </a:spcAft>
              <a:buClr>
                <a:schemeClr val="dk1"/>
              </a:buClr>
              <a:buSzPts val="1400"/>
              <a:buFont typeface="Arial"/>
              <a:buChar char="•"/>
            </a:pPr>
            <a:r>
              <a:rPr lang="en-US" sz="1400" b="0" i="0" u="none" strike="noStrike" cap="none" dirty="0">
                <a:solidFill>
                  <a:schemeClr val="dk1"/>
                </a:solidFill>
                <a:latin typeface="Calibri"/>
                <a:ea typeface="Calibri"/>
                <a:cs typeface="Calibri"/>
                <a:sym typeface="Calibri"/>
              </a:rPr>
              <a:t>locoregional recurrence</a:t>
            </a:r>
            <a:endParaRPr dirty="0"/>
          </a:p>
          <a:p>
            <a:pPr marL="293688" marR="0" lvl="1" indent="-169863" algn="l" rtl="0">
              <a:spcBef>
                <a:spcPts val="0"/>
              </a:spcBef>
              <a:spcAft>
                <a:spcPts val="0"/>
              </a:spcAft>
              <a:buClr>
                <a:schemeClr val="dk1"/>
              </a:buClr>
              <a:buSzPts val="1400"/>
              <a:buFont typeface="Arial"/>
              <a:buChar char="•"/>
            </a:pPr>
            <a:r>
              <a:rPr lang="en-US" sz="1400" b="0" i="0" u="none" strike="noStrike" cap="none" dirty="0">
                <a:solidFill>
                  <a:schemeClr val="dk1"/>
                </a:solidFill>
                <a:latin typeface="Calibri"/>
                <a:ea typeface="Calibri"/>
                <a:cs typeface="Calibri"/>
                <a:sym typeface="Calibri"/>
              </a:rPr>
              <a:t>distant metastasis</a:t>
            </a:r>
            <a:endParaRPr dirty="0"/>
          </a:p>
          <a:p>
            <a:pPr marL="293688" marR="0" lvl="1" indent="-169863" algn="l" rtl="0">
              <a:spcBef>
                <a:spcPts val="0"/>
              </a:spcBef>
              <a:spcAft>
                <a:spcPts val="0"/>
              </a:spcAft>
              <a:buClr>
                <a:schemeClr val="dk1"/>
              </a:buClr>
              <a:buSzPts val="1400"/>
              <a:buFont typeface="Arial"/>
              <a:buChar char="•"/>
            </a:pPr>
            <a:r>
              <a:rPr lang="en-US" sz="1400" b="0" i="0" u="none" strike="noStrike" cap="none" dirty="0">
                <a:solidFill>
                  <a:schemeClr val="dk1"/>
                </a:solidFill>
                <a:latin typeface="Calibri"/>
                <a:ea typeface="Calibri"/>
                <a:cs typeface="Calibri"/>
                <a:sym typeface="Calibri"/>
              </a:rPr>
              <a:t>breast cancer specific survival</a:t>
            </a:r>
            <a:endParaRPr dirty="0"/>
          </a:p>
          <a:p>
            <a:pPr marL="293688" marR="0" lvl="1" indent="-169863" algn="l" rtl="0">
              <a:spcBef>
                <a:spcPts val="0"/>
              </a:spcBef>
              <a:spcAft>
                <a:spcPts val="0"/>
              </a:spcAft>
              <a:buClr>
                <a:schemeClr val="dk1"/>
              </a:buClr>
              <a:buSzPts val="1400"/>
              <a:buFont typeface="Arial"/>
              <a:buChar char="•"/>
            </a:pPr>
            <a:r>
              <a:rPr lang="en-US" sz="1400" b="0" i="0" u="none" strike="noStrike" cap="none" dirty="0">
                <a:solidFill>
                  <a:schemeClr val="dk1"/>
                </a:solidFill>
                <a:latin typeface="Calibri"/>
                <a:ea typeface="Calibri"/>
                <a:cs typeface="Calibri"/>
                <a:sym typeface="Calibri"/>
              </a:rPr>
              <a:t>overall survival (OS)</a:t>
            </a:r>
            <a:endParaRPr sz="1600" b="0" i="0" u="none" strike="noStrike" cap="none" dirty="0">
              <a:solidFill>
                <a:schemeClr val="dk1"/>
              </a:solidFill>
              <a:latin typeface="Calibri"/>
              <a:ea typeface="Calibri"/>
              <a:cs typeface="Calibri"/>
              <a:sym typeface="Calibri"/>
            </a:endParaRPr>
          </a:p>
        </p:txBody>
      </p:sp>
      <p:sp>
        <p:nvSpPr>
          <p:cNvPr id="572" name="Google Shape;572;p54"/>
          <p:cNvSpPr txBox="1"/>
          <p:nvPr/>
        </p:nvSpPr>
        <p:spPr>
          <a:xfrm>
            <a:off x="1514969" y="3478486"/>
            <a:ext cx="524256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a:solidFill>
                  <a:srgbClr val="333333"/>
                </a:solidFill>
                <a:latin typeface="Calibri"/>
                <a:ea typeface="Calibri"/>
                <a:cs typeface="Calibri"/>
                <a:sym typeface="Calibri"/>
              </a:rPr>
              <a:t>National Comprehensive Cancer Network. (2024). </a:t>
            </a:r>
            <a:r>
              <a:rPr lang="en-US" sz="1200" b="0" i="1">
                <a:solidFill>
                  <a:srgbClr val="333333"/>
                </a:solidFill>
                <a:latin typeface="Calibri"/>
                <a:ea typeface="Calibri"/>
                <a:cs typeface="Calibri"/>
                <a:sym typeface="Calibri"/>
              </a:rPr>
              <a:t>Breast cancer (version 2.2024)</a:t>
            </a:r>
            <a:r>
              <a:rPr lang="en-US" sz="1200" b="0" i="0">
                <a:solidFill>
                  <a:srgbClr val="333333"/>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sp>
        <p:nvSpPr>
          <p:cNvPr id="573" name="Google Shape;573;p54"/>
          <p:cNvSpPr/>
          <p:nvPr/>
        </p:nvSpPr>
        <p:spPr>
          <a:xfrm>
            <a:off x="1207461" y="1320460"/>
            <a:ext cx="341376" cy="792825"/>
          </a:xfrm>
          <a:prstGeom prst="leftBrace">
            <a:avLst>
              <a:gd name="adj1" fmla="val 71982"/>
              <a:gd name="adj2" fmla="val 51538"/>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574" name="Google Shape;574;p54"/>
          <p:cNvCxnSpPr>
            <a:stCxn id="573" idx="1"/>
            <a:endCxn id="569" idx="1"/>
          </p:cNvCxnSpPr>
          <p:nvPr/>
        </p:nvCxnSpPr>
        <p:spPr>
          <a:xfrm>
            <a:off x="1207461" y="1729066"/>
            <a:ext cx="307500" cy="2326800"/>
          </a:xfrm>
          <a:prstGeom prst="bentConnector3">
            <a:avLst>
              <a:gd name="adj1" fmla="val -74342"/>
            </a:avLst>
          </a:prstGeom>
          <a:noFill/>
          <a:ln w="9525" cap="flat" cmpd="sng">
            <a:solidFill>
              <a:schemeClr val="accent1"/>
            </a:solidFill>
            <a:prstDash val="solid"/>
            <a:miter lim="800000"/>
            <a:headEnd type="none" w="sm" len="sm"/>
            <a:tailEnd type="triangle" w="med" len="med"/>
          </a:ln>
        </p:spPr>
      </p:cxnSp>
      <p:sp>
        <p:nvSpPr>
          <p:cNvPr id="575" name="Google Shape;575;p54"/>
          <p:cNvSpPr/>
          <p:nvPr/>
        </p:nvSpPr>
        <p:spPr>
          <a:xfrm>
            <a:off x="1565771" y="1298772"/>
            <a:ext cx="8602696" cy="814513"/>
          </a:xfrm>
          <a:prstGeom prst="rect">
            <a:avLst/>
          </a:prstGeom>
          <a:solidFill>
            <a:srgbClr val="0070C0">
              <a:alpha val="32156"/>
            </a:srgbClr>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55"/>
          <p:cNvSpPr txBox="1"/>
          <p:nvPr/>
        </p:nvSpPr>
        <p:spPr>
          <a:xfrm>
            <a:off x="1" y="155766"/>
            <a:ext cx="12191999" cy="10364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4400"/>
              <a:buFont typeface="Calibri"/>
              <a:buNone/>
            </a:pPr>
            <a:r>
              <a:rPr lang="en-US" sz="4400" b="1" dirty="0">
                <a:solidFill>
                  <a:schemeClr val="dk2"/>
                </a:solidFill>
                <a:latin typeface="Calibri"/>
                <a:ea typeface="Calibri"/>
                <a:cs typeface="Calibri"/>
                <a:sym typeface="Calibri"/>
              </a:rPr>
              <a:t>Re-irradiation after Ipsilateral Recurrence</a:t>
            </a:r>
            <a:endParaRPr sz="4400" b="1" dirty="0">
              <a:solidFill>
                <a:schemeClr val="dk2"/>
              </a:solidFill>
              <a:latin typeface="Calibri"/>
              <a:ea typeface="Calibri"/>
              <a:cs typeface="Calibri"/>
              <a:sym typeface="Calibri"/>
            </a:endParaRPr>
          </a:p>
        </p:txBody>
      </p:sp>
      <p:sp>
        <p:nvSpPr>
          <p:cNvPr id="582" name="Google Shape;582;p55"/>
          <p:cNvSpPr txBox="1"/>
          <p:nvPr/>
        </p:nvSpPr>
        <p:spPr>
          <a:xfrm>
            <a:off x="1224643" y="1585733"/>
            <a:ext cx="9862457" cy="4907664"/>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2"/>
              </a:buClr>
              <a:buSzPts val="2800"/>
              <a:buFont typeface="Arial"/>
              <a:buChar char="•"/>
            </a:pPr>
            <a:r>
              <a:rPr lang="en-US" sz="2800" b="1">
                <a:solidFill>
                  <a:schemeClr val="dk2"/>
                </a:solidFill>
                <a:latin typeface="Calibri"/>
                <a:ea typeface="Calibri"/>
                <a:cs typeface="Calibri"/>
                <a:sym typeface="Calibri"/>
              </a:rPr>
              <a:t>NRG/RTOG 1014 Phase 2 Clinical Trial</a:t>
            </a:r>
            <a:endParaRPr/>
          </a:p>
          <a:p>
            <a:pPr marL="685800" marR="0" lvl="1" indent="-228600" algn="l" rtl="0">
              <a:lnSpc>
                <a:spcPct val="90000"/>
              </a:lnSpc>
              <a:spcBef>
                <a:spcPts val="500"/>
              </a:spcBef>
              <a:spcAft>
                <a:spcPts val="0"/>
              </a:spcAft>
              <a:buClr>
                <a:srgbClr val="212121"/>
              </a:buClr>
              <a:buSzPts val="2800"/>
              <a:buFont typeface="Arial"/>
              <a:buChar char="•"/>
            </a:pPr>
            <a:r>
              <a:rPr lang="en-US" sz="2800" b="0" i="0" u="none" strike="noStrike" cap="none">
                <a:solidFill>
                  <a:srgbClr val="212121"/>
                </a:solidFill>
                <a:latin typeface="Calibri"/>
                <a:ea typeface="Calibri"/>
                <a:cs typeface="Calibri"/>
                <a:sym typeface="Calibri"/>
              </a:rPr>
              <a:t>A second breast conserving therapy was achievable in 90% of patients experiencing recurrence in ipsilateral breast after lumpectomy and whole breast radiation</a:t>
            </a:r>
            <a:endParaRPr sz="2800" b="0" i="0" u="none" strike="noStrike" cap="none">
              <a:solidFill>
                <a:srgbClr val="21212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0">
              <a:solidFill>
                <a:srgbClr val="212121"/>
              </a:solidFill>
              <a:latin typeface="Calibri"/>
              <a:ea typeface="Calibri"/>
              <a:cs typeface="Calibri"/>
              <a:sym typeface="Calibri"/>
            </a:endParaRPr>
          </a:p>
          <a:p>
            <a:pPr marL="685800" marR="0" lvl="1" indent="-228600" algn="l" rtl="0">
              <a:lnSpc>
                <a:spcPct val="90000"/>
              </a:lnSpc>
              <a:spcBef>
                <a:spcPts val="500"/>
              </a:spcBef>
              <a:spcAft>
                <a:spcPts val="0"/>
              </a:spcAft>
              <a:buClr>
                <a:srgbClr val="212121"/>
              </a:buClr>
              <a:buSzPts val="2800"/>
              <a:buFont typeface="Arial"/>
              <a:buChar char="•"/>
            </a:pPr>
            <a:r>
              <a:rPr lang="en-US" sz="2800" b="0" i="0" u="none" strike="noStrike" cap="none">
                <a:solidFill>
                  <a:srgbClr val="212121"/>
                </a:solidFill>
                <a:latin typeface="Calibri"/>
                <a:ea typeface="Calibri"/>
                <a:cs typeface="Calibri"/>
                <a:sym typeface="Calibri"/>
              </a:rPr>
              <a:t>Low risk of re-recurrence of cancer in the ipsilateral breast using adjuvant partial breast reirradiation</a:t>
            </a:r>
            <a:endParaRPr sz="2800" b="0" i="0" u="none" strike="noStrike" cap="none">
              <a:solidFill>
                <a:srgbClr val="21212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0">
              <a:solidFill>
                <a:srgbClr val="212121"/>
              </a:solidFill>
              <a:latin typeface="Calibri"/>
              <a:ea typeface="Calibri"/>
              <a:cs typeface="Calibri"/>
              <a:sym typeface="Calibri"/>
            </a:endParaRPr>
          </a:p>
          <a:p>
            <a:pPr marL="685800" marR="0" lvl="1" indent="-228600" algn="l" rtl="0">
              <a:lnSpc>
                <a:spcPct val="90000"/>
              </a:lnSpc>
              <a:spcBef>
                <a:spcPts val="500"/>
              </a:spcBef>
              <a:spcAft>
                <a:spcPts val="0"/>
              </a:spcAft>
              <a:buClr>
                <a:srgbClr val="212121"/>
              </a:buClr>
              <a:buSzPts val="2800"/>
              <a:buFont typeface="Arial"/>
              <a:buChar char="•"/>
            </a:pPr>
            <a:r>
              <a:rPr lang="en-US" sz="2800" b="0" i="0" u="none" strike="noStrike" cap="none">
                <a:solidFill>
                  <a:srgbClr val="212121"/>
                </a:solidFill>
                <a:latin typeface="Calibri"/>
                <a:ea typeface="Calibri"/>
                <a:cs typeface="Calibri"/>
                <a:sym typeface="Calibri"/>
              </a:rPr>
              <a:t>Effective alternative to mastectomy</a:t>
            </a:r>
            <a:endParaRPr sz="2800" b="0" i="0" u="none" strike="noStrike" cap="none">
              <a:solidFill>
                <a:schemeClr val="dk1"/>
              </a:solidFill>
              <a:latin typeface="Calibri"/>
              <a:ea typeface="Calibri"/>
              <a:cs typeface="Calibri"/>
              <a:sym typeface="Calibri"/>
            </a:endParaRPr>
          </a:p>
        </p:txBody>
      </p:sp>
      <p:sp>
        <p:nvSpPr>
          <p:cNvPr id="583" name="Google Shape;583;p55"/>
          <p:cNvSpPr txBox="1"/>
          <p:nvPr/>
        </p:nvSpPr>
        <p:spPr>
          <a:xfrm>
            <a:off x="10030845" y="6642556"/>
            <a:ext cx="6093372"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a:solidFill>
                  <a:srgbClr val="333333"/>
                </a:solidFill>
                <a:latin typeface="Calibri"/>
                <a:ea typeface="Calibri"/>
                <a:cs typeface="Calibri"/>
                <a:sym typeface="Calibri"/>
              </a:rPr>
              <a:t>Arthur DW, </a:t>
            </a:r>
            <a:r>
              <a:rPr lang="en-US" sz="800" b="0" i="1">
                <a:solidFill>
                  <a:srgbClr val="333333"/>
                </a:solidFill>
                <a:latin typeface="Calibri"/>
                <a:ea typeface="Calibri"/>
                <a:cs typeface="Calibri"/>
                <a:sym typeface="Calibri"/>
              </a:rPr>
              <a:t>et al</a:t>
            </a:r>
            <a:r>
              <a:rPr lang="en-US" sz="800" b="0">
                <a:solidFill>
                  <a:srgbClr val="333333"/>
                </a:solidFill>
                <a:latin typeface="Calibri"/>
                <a:ea typeface="Calibri"/>
                <a:cs typeface="Calibri"/>
                <a:sym typeface="Calibri"/>
              </a:rPr>
              <a:t>. </a:t>
            </a:r>
            <a:r>
              <a:rPr lang="en-US" sz="800" b="0" i="1">
                <a:solidFill>
                  <a:srgbClr val="333333"/>
                </a:solidFill>
                <a:latin typeface="Calibri"/>
                <a:ea typeface="Calibri"/>
                <a:cs typeface="Calibri"/>
                <a:sym typeface="Calibri"/>
              </a:rPr>
              <a:t>JAMA Oncol.</a:t>
            </a:r>
            <a:r>
              <a:rPr lang="en-US" sz="800" b="0" i="0">
                <a:solidFill>
                  <a:srgbClr val="333333"/>
                </a:solidFill>
                <a:latin typeface="Calibri"/>
                <a:ea typeface="Calibri"/>
                <a:cs typeface="Calibri"/>
                <a:sym typeface="Calibri"/>
              </a:rPr>
              <a:t> 2020;6(1):75–82.</a:t>
            </a:r>
            <a:endParaRPr sz="80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56"/>
          <p:cNvSpPr txBox="1">
            <a:spLocks noGrp="1"/>
          </p:cNvSpPr>
          <p:nvPr>
            <p:ph type="ctrTitle"/>
          </p:nvPr>
        </p:nvSpPr>
        <p:spPr>
          <a:xfrm>
            <a:off x="0" y="1122363"/>
            <a:ext cx="12192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2"/>
              </a:buClr>
              <a:buSzPts val="6000"/>
              <a:buFont typeface="Calibri"/>
              <a:buNone/>
            </a:pPr>
            <a:r>
              <a:rPr lang="en-US" b="1">
                <a:solidFill>
                  <a:schemeClr val="dk2"/>
                </a:solidFill>
                <a:latin typeface="Calibri"/>
                <a:ea typeface="Calibri"/>
                <a:cs typeface="Calibri"/>
                <a:sym typeface="Calibri"/>
              </a:rPr>
              <a:t>Regional Nodal Irradiation (RNI) after Breast Conserving Surgery</a:t>
            </a:r>
            <a:endParaRPr b="1">
              <a:solidFill>
                <a:schemeClr val="dk2"/>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g34b47b5352d_0_28"/>
          <p:cNvSpPr txBox="1"/>
          <p:nvPr/>
        </p:nvSpPr>
        <p:spPr>
          <a:xfrm>
            <a:off x="734850" y="1220375"/>
            <a:ext cx="10722300" cy="3185700"/>
          </a:xfrm>
          <a:prstGeom prst="rect">
            <a:avLst/>
          </a:prstGeom>
          <a:noFill/>
          <a:ln>
            <a:noFill/>
          </a:ln>
        </p:spPr>
        <p:txBody>
          <a:bodyPr spcFirstLastPara="1" wrap="square" lIns="91425" tIns="45700" rIns="91425" bIns="45700" anchor="t" anchorCtr="0">
            <a:noAutofit/>
          </a:bodyPr>
          <a:lstStyle/>
          <a:p>
            <a:pPr marL="457200" marR="0" lvl="0" indent="-482600" algn="l" rtl="0">
              <a:lnSpc>
                <a:spcPct val="100000"/>
              </a:lnSpc>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Axillary LN dissection is NOT typically recommended for tumors that are cT1-3N0, with 1-2 pathologically positive SLNs, </a:t>
            </a:r>
            <a:r>
              <a:rPr lang="en-US" sz="2800" b="1" dirty="0">
                <a:solidFill>
                  <a:schemeClr val="dk1"/>
                </a:solidFill>
                <a:latin typeface="Calibri"/>
                <a:ea typeface="Calibri"/>
                <a:cs typeface="Calibri"/>
                <a:sym typeface="Calibri"/>
              </a:rPr>
              <a:t>and</a:t>
            </a:r>
            <a:r>
              <a:rPr lang="en-US" sz="2800" dirty="0">
                <a:solidFill>
                  <a:schemeClr val="dk1"/>
                </a:solidFill>
                <a:latin typeface="Calibri"/>
                <a:ea typeface="Calibri"/>
                <a:cs typeface="Calibri"/>
                <a:sym typeface="Calibri"/>
              </a:rPr>
              <a:t> post-op RT to the breast +/- regional nodes is planned</a:t>
            </a:r>
            <a:endParaRPr sz="2800" dirty="0">
              <a:solidFill>
                <a:schemeClr val="dk1"/>
              </a:solidFill>
              <a:latin typeface="Calibri"/>
              <a:ea typeface="Calibri"/>
              <a:cs typeface="Calibri"/>
              <a:sym typeface="Calibri"/>
            </a:endParaRPr>
          </a:p>
          <a:p>
            <a:pPr marL="914400" marR="0" lvl="1" indent="-406400" algn="l" rtl="0">
              <a:lnSpc>
                <a:spcPct val="100000"/>
              </a:lnSpc>
              <a:spcBef>
                <a:spcPts val="0"/>
              </a:spcBef>
              <a:spcAft>
                <a:spcPts val="0"/>
              </a:spcAft>
              <a:buClr>
                <a:schemeClr val="dk1"/>
              </a:buClr>
              <a:buSzPts val="2800"/>
              <a:buFont typeface="Calibri"/>
              <a:buChar char="○"/>
            </a:pPr>
            <a:r>
              <a:rPr lang="en-US" sz="2800" dirty="0">
                <a:solidFill>
                  <a:schemeClr val="dk1"/>
                </a:solidFill>
                <a:latin typeface="Calibri"/>
                <a:ea typeface="Calibri"/>
                <a:cs typeface="Calibri"/>
                <a:sym typeface="Calibri"/>
              </a:rPr>
              <a:t>Note: standard breast tangents often cover lower axilla</a:t>
            </a:r>
            <a:endParaRPr sz="2800" dirty="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None/>
            </a:pPr>
            <a:endParaRPr sz="2800" dirty="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If all of these criteria are met, the risk of nodal recurrence is low and the risk of lymphedema is substantially reduced by omitting ALND </a:t>
            </a:r>
            <a:endParaRPr sz="2800" dirty="0">
              <a:solidFill>
                <a:schemeClr val="dk1"/>
              </a:solidFill>
              <a:latin typeface="Calibri"/>
              <a:ea typeface="Calibri"/>
              <a:cs typeface="Calibri"/>
              <a:sym typeface="Calibri"/>
            </a:endParaRPr>
          </a:p>
        </p:txBody>
      </p:sp>
      <p:sp>
        <p:nvSpPr>
          <p:cNvPr id="595" name="Google Shape;595;g34b47b5352d_0_28"/>
          <p:cNvSpPr txBox="1"/>
          <p:nvPr/>
        </p:nvSpPr>
        <p:spPr>
          <a:xfrm>
            <a:off x="0" y="-1"/>
            <a:ext cx="12192000"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3"/>
              </a:buClr>
              <a:buSzPts val="4400"/>
              <a:buFont typeface="Arial"/>
              <a:buNone/>
            </a:pPr>
            <a:r>
              <a:rPr lang="en-US" sz="4400" b="1" dirty="0">
                <a:solidFill>
                  <a:schemeClr val="dk2"/>
                </a:solidFill>
                <a:latin typeface="Calibri"/>
                <a:ea typeface="Calibri"/>
                <a:cs typeface="Calibri"/>
                <a:sym typeface="Calibri"/>
              </a:rPr>
              <a:t>Surgical Management after SLN Biopsy</a:t>
            </a:r>
            <a:endParaRPr sz="3200" dirty="0">
              <a:solidFill>
                <a:schemeClr val="dk2"/>
              </a:solidFill>
              <a:latin typeface="Calibri"/>
              <a:ea typeface="Calibri"/>
              <a:cs typeface="Calibri"/>
              <a:sym typeface="Calibri"/>
            </a:endParaRPr>
          </a:p>
        </p:txBody>
      </p:sp>
      <p:sp>
        <p:nvSpPr>
          <p:cNvPr id="596" name="Google Shape;596;g34b47b5352d_0_28"/>
          <p:cNvSpPr txBox="1"/>
          <p:nvPr/>
        </p:nvSpPr>
        <p:spPr>
          <a:xfrm>
            <a:off x="9314101" y="6216608"/>
            <a:ext cx="4845600" cy="93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Arial"/>
              <a:buNone/>
            </a:pPr>
            <a:r>
              <a:rPr lang="en-US" sz="800">
                <a:solidFill>
                  <a:schemeClr val="dk1"/>
                </a:solidFill>
                <a:latin typeface="Calibri"/>
                <a:ea typeface="Calibri"/>
                <a:cs typeface="Calibri"/>
                <a:sym typeface="Calibri"/>
              </a:rPr>
              <a:t>Jagsi, R., </a:t>
            </a:r>
            <a:r>
              <a:rPr lang="en-US" sz="800" i="1">
                <a:solidFill>
                  <a:schemeClr val="dk1"/>
                </a:solidFill>
                <a:latin typeface="Calibri"/>
                <a:ea typeface="Calibri"/>
                <a:cs typeface="Calibri"/>
                <a:sym typeface="Calibri"/>
              </a:rPr>
              <a:t>et al</a:t>
            </a:r>
            <a:r>
              <a:rPr lang="en-US" sz="800">
                <a:solidFill>
                  <a:schemeClr val="dk1"/>
                </a:solidFill>
                <a:latin typeface="Calibri"/>
                <a:ea typeface="Calibri"/>
                <a:cs typeface="Calibri"/>
                <a:sym typeface="Calibri"/>
              </a:rPr>
              <a:t>. </a:t>
            </a:r>
            <a:r>
              <a:rPr lang="en-US" sz="800" i="1">
                <a:solidFill>
                  <a:schemeClr val="dk1"/>
                </a:solidFill>
                <a:latin typeface="Calibri"/>
                <a:ea typeface="Calibri"/>
                <a:cs typeface="Calibri"/>
                <a:sym typeface="Calibri"/>
              </a:rPr>
              <a:t>Journal of Clinical Oncology</a:t>
            </a:r>
            <a:r>
              <a:rPr lang="en-US" sz="800">
                <a:solidFill>
                  <a:schemeClr val="dk1"/>
                </a:solidFill>
                <a:latin typeface="Calibri"/>
                <a:ea typeface="Calibri"/>
                <a:cs typeface="Calibri"/>
                <a:sym typeface="Calibri"/>
              </a:rPr>
              <a:t> 32.32 (2014): 3600.</a:t>
            </a:r>
            <a:endParaRPr/>
          </a:p>
          <a:p>
            <a:pPr marL="0" marR="0" lvl="0" indent="0" algn="l" rtl="0">
              <a:lnSpc>
                <a:spcPct val="100000"/>
              </a:lnSpc>
              <a:spcBef>
                <a:spcPts val="0"/>
              </a:spcBef>
              <a:spcAft>
                <a:spcPts val="0"/>
              </a:spcAft>
              <a:buClr>
                <a:schemeClr val="dk1"/>
              </a:buClr>
              <a:buSzPts val="800"/>
              <a:buFont typeface="Arial"/>
              <a:buNone/>
            </a:pPr>
            <a:r>
              <a:rPr lang="en-US" sz="800">
                <a:solidFill>
                  <a:schemeClr val="dk1"/>
                </a:solidFill>
                <a:latin typeface="Calibri"/>
                <a:ea typeface="Calibri"/>
                <a:cs typeface="Calibri"/>
                <a:sym typeface="Calibri"/>
              </a:rPr>
              <a:t>Giuliano, A. E., </a:t>
            </a:r>
            <a:r>
              <a:rPr lang="en-US" sz="800" i="1">
                <a:solidFill>
                  <a:schemeClr val="dk1"/>
                </a:solidFill>
                <a:latin typeface="Calibri"/>
                <a:ea typeface="Calibri"/>
                <a:cs typeface="Calibri"/>
                <a:sym typeface="Calibri"/>
              </a:rPr>
              <a:t>et al</a:t>
            </a:r>
            <a:r>
              <a:rPr lang="en-US" sz="800">
                <a:solidFill>
                  <a:schemeClr val="dk1"/>
                </a:solidFill>
                <a:latin typeface="Calibri"/>
                <a:ea typeface="Calibri"/>
                <a:cs typeface="Calibri"/>
                <a:sym typeface="Calibri"/>
              </a:rPr>
              <a:t>. </a:t>
            </a:r>
            <a:r>
              <a:rPr lang="en-US" sz="800" i="1">
                <a:solidFill>
                  <a:schemeClr val="dk1"/>
                </a:solidFill>
                <a:latin typeface="Calibri"/>
                <a:ea typeface="Calibri"/>
                <a:cs typeface="Calibri"/>
                <a:sym typeface="Calibri"/>
              </a:rPr>
              <a:t>JAMA </a:t>
            </a:r>
            <a:r>
              <a:rPr lang="en-US" sz="800">
                <a:solidFill>
                  <a:schemeClr val="dk1"/>
                </a:solidFill>
                <a:latin typeface="Calibri"/>
                <a:ea typeface="Calibri"/>
                <a:cs typeface="Calibri"/>
                <a:sym typeface="Calibri"/>
              </a:rPr>
              <a:t>318.10 (2017): 918-926.</a:t>
            </a:r>
            <a:endParaRPr/>
          </a:p>
          <a:p>
            <a:pPr marL="0" marR="0" lvl="0" indent="0" algn="l" rtl="0">
              <a:lnSpc>
                <a:spcPct val="100000"/>
              </a:lnSpc>
              <a:spcBef>
                <a:spcPts val="0"/>
              </a:spcBef>
              <a:spcAft>
                <a:spcPts val="0"/>
              </a:spcAft>
              <a:buClr>
                <a:schemeClr val="dk1"/>
              </a:buClr>
              <a:buSzPts val="800"/>
              <a:buFont typeface="Arial"/>
              <a:buNone/>
            </a:pPr>
            <a:r>
              <a:rPr lang="en-US" sz="800">
                <a:solidFill>
                  <a:schemeClr val="dk1"/>
                </a:solidFill>
                <a:latin typeface="Calibri"/>
                <a:ea typeface="Calibri"/>
                <a:cs typeface="Calibri"/>
                <a:sym typeface="Calibri"/>
              </a:rPr>
              <a:t>Galimberti, V., et al.  </a:t>
            </a:r>
            <a:r>
              <a:rPr lang="en-US" sz="800" i="1">
                <a:solidFill>
                  <a:schemeClr val="dk1"/>
                </a:solidFill>
                <a:latin typeface="Calibri"/>
                <a:ea typeface="Calibri"/>
                <a:cs typeface="Calibri"/>
                <a:sym typeface="Calibri"/>
              </a:rPr>
              <a:t>The Lancet Oncology</a:t>
            </a:r>
            <a:r>
              <a:rPr lang="en-US" sz="800">
                <a:solidFill>
                  <a:schemeClr val="dk1"/>
                </a:solidFill>
                <a:latin typeface="Calibri"/>
                <a:ea typeface="Calibri"/>
                <a:cs typeface="Calibri"/>
                <a:sym typeface="Calibri"/>
              </a:rPr>
              <a:t> 14.4 (2013): 297-305.</a:t>
            </a:r>
            <a:endParaRPr/>
          </a:p>
          <a:p>
            <a:pPr marL="0" marR="0" lvl="0" indent="0" algn="l" rtl="0">
              <a:lnSpc>
                <a:spcPct val="100000"/>
              </a:lnSpc>
              <a:spcBef>
                <a:spcPts val="0"/>
              </a:spcBef>
              <a:spcAft>
                <a:spcPts val="0"/>
              </a:spcAft>
              <a:buClr>
                <a:schemeClr val="dk1"/>
              </a:buClr>
              <a:buSzPts val="800"/>
              <a:buFont typeface="Arial"/>
              <a:buNone/>
            </a:pPr>
            <a:r>
              <a:rPr lang="en-US" sz="800">
                <a:solidFill>
                  <a:schemeClr val="dk1"/>
                </a:solidFill>
                <a:latin typeface="Calibri"/>
                <a:ea typeface="Calibri"/>
                <a:cs typeface="Calibri"/>
                <a:sym typeface="Calibri"/>
              </a:rPr>
              <a:t>Donker, M., </a:t>
            </a:r>
            <a:r>
              <a:rPr lang="en-US" sz="800" i="1">
                <a:solidFill>
                  <a:schemeClr val="dk1"/>
                </a:solidFill>
                <a:latin typeface="Calibri"/>
                <a:ea typeface="Calibri"/>
                <a:cs typeface="Calibri"/>
                <a:sym typeface="Calibri"/>
              </a:rPr>
              <a:t>et al</a:t>
            </a:r>
            <a:r>
              <a:rPr lang="en-US" sz="800">
                <a:solidFill>
                  <a:schemeClr val="dk1"/>
                </a:solidFill>
                <a:latin typeface="Calibri"/>
                <a:ea typeface="Calibri"/>
                <a:cs typeface="Calibri"/>
                <a:sym typeface="Calibri"/>
              </a:rPr>
              <a:t>. </a:t>
            </a:r>
            <a:r>
              <a:rPr lang="en-US" sz="800" i="1">
                <a:solidFill>
                  <a:schemeClr val="dk1"/>
                </a:solidFill>
                <a:latin typeface="Calibri"/>
                <a:ea typeface="Calibri"/>
                <a:cs typeface="Calibri"/>
                <a:sym typeface="Calibri"/>
              </a:rPr>
              <a:t>The Lancet Oncology</a:t>
            </a:r>
            <a:r>
              <a:rPr lang="en-US" sz="800">
                <a:solidFill>
                  <a:schemeClr val="dk1"/>
                </a:solidFill>
                <a:latin typeface="Calibri"/>
                <a:ea typeface="Calibri"/>
                <a:cs typeface="Calibri"/>
                <a:sym typeface="Calibri"/>
              </a:rPr>
              <a:t> 15.12 (2014): 1303-1310.</a:t>
            </a:r>
            <a:endParaRPr/>
          </a:p>
        </p:txBody>
      </p:sp>
      <p:graphicFrame>
        <p:nvGraphicFramePr>
          <p:cNvPr id="597" name="Google Shape;597;g34b47b5352d_0_28"/>
          <p:cNvGraphicFramePr/>
          <p:nvPr/>
        </p:nvGraphicFramePr>
        <p:xfrm>
          <a:off x="1175270" y="4406078"/>
          <a:ext cx="6363225" cy="1112550"/>
        </p:xfrm>
        <a:graphic>
          <a:graphicData uri="http://schemas.openxmlformats.org/drawingml/2006/table">
            <a:tbl>
              <a:tblPr firstRow="1" bandRow="1">
                <a:noFill/>
                <a:tableStyleId>{B9661F7C-E02C-4EC0-AF91-5062076BC8B4}</a:tableStyleId>
              </a:tblPr>
              <a:tblGrid>
                <a:gridCol w="1792900">
                  <a:extLst>
                    <a:ext uri="{9D8B030D-6E8A-4147-A177-3AD203B41FA5}">
                      <a16:colId xmlns:a16="http://schemas.microsoft.com/office/drawing/2014/main" val="20000"/>
                    </a:ext>
                  </a:extLst>
                </a:gridCol>
                <a:gridCol w="1225875">
                  <a:extLst>
                    <a:ext uri="{9D8B030D-6E8A-4147-A177-3AD203B41FA5}">
                      <a16:colId xmlns:a16="http://schemas.microsoft.com/office/drawing/2014/main" val="20001"/>
                    </a:ext>
                  </a:extLst>
                </a:gridCol>
                <a:gridCol w="1929000">
                  <a:extLst>
                    <a:ext uri="{9D8B030D-6E8A-4147-A177-3AD203B41FA5}">
                      <a16:colId xmlns:a16="http://schemas.microsoft.com/office/drawing/2014/main" val="20002"/>
                    </a:ext>
                  </a:extLst>
                </a:gridCol>
                <a:gridCol w="1415450">
                  <a:extLst>
                    <a:ext uri="{9D8B030D-6E8A-4147-A177-3AD203B41FA5}">
                      <a16:colId xmlns:a16="http://schemas.microsoft.com/office/drawing/2014/main" val="20003"/>
                    </a:ext>
                  </a:extLst>
                </a:gridCol>
              </a:tblGrid>
              <a:tr h="370850">
                <a:tc>
                  <a:txBody>
                    <a:bodyPr/>
                    <a:lstStyle/>
                    <a:p>
                      <a:pPr marL="0" marR="0" lvl="0" indent="0" algn="l" rtl="0">
                        <a:spcBef>
                          <a:spcPts val="0"/>
                        </a:spcBef>
                        <a:spcAft>
                          <a:spcPts val="0"/>
                        </a:spcAft>
                        <a:buNone/>
                      </a:pPr>
                      <a:r>
                        <a:rPr lang="en-US" sz="1600" i="1">
                          <a:solidFill>
                            <a:srgbClr val="595959"/>
                          </a:solidFill>
                        </a:rPr>
                        <a:t>ACOSOG Z0011</a:t>
                      </a:r>
                      <a:endParaRPr/>
                    </a:p>
                  </a:txBody>
                  <a:tcPr marL="91450" marR="91450" marT="45725" marB="45725"/>
                </a:tc>
                <a:tc>
                  <a:txBody>
                    <a:bodyPr/>
                    <a:lstStyle/>
                    <a:p>
                      <a:pPr marL="0" marR="0" lvl="0" indent="0" algn="l" rtl="0">
                        <a:spcBef>
                          <a:spcPts val="0"/>
                        </a:spcBef>
                        <a:spcAft>
                          <a:spcPts val="0"/>
                        </a:spcAft>
                        <a:buNone/>
                      </a:pPr>
                      <a:r>
                        <a:rPr lang="en-US" sz="1600"/>
                        <a:t>IBTR</a:t>
                      </a:r>
                      <a:endParaRPr/>
                    </a:p>
                  </a:txBody>
                  <a:tcPr marL="91450" marR="91450" marT="45725" marB="45725"/>
                </a:tc>
                <a:tc>
                  <a:txBody>
                    <a:bodyPr/>
                    <a:lstStyle/>
                    <a:p>
                      <a:pPr marL="0" marR="0" lvl="0" indent="0" algn="l" rtl="0">
                        <a:spcBef>
                          <a:spcPts val="0"/>
                        </a:spcBef>
                        <a:spcAft>
                          <a:spcPts val="0"/>
                        </a:spcAft>
                        <a:buNone/>
                      </a:pPr>
                      <a:r>
                        <a:rPr lang="en-US" sz="1600"/>
                        <a:t>Nodal Recurrence</a:t>
                      </a:r>
                      <a:endParaRPr/>
                    </a:p>
                  </a:txBody>
                  <a:tcPr marL="91450" marR="91450" marT="45725" marB="45725">
                    <a:lnR w="38100" cap="flat" cmpd="sng">
                      <a:solidFill>
                        <a:schemeClr val="dk1"/>
                      </a:solidFill>
                      <a:prstDash val="solid"/>
                      <a:round/>
                      <a:headEnd type="none" w="sm" len="sm"/>
                      <a:tailEnd type="none" w="sm" len="sm"/>
                    </a:lnR>
                  </a:tcPr>
                </a:tc>
                <a:tc>
                  <a:txBody>
                    <a:bodyPr/>
                    <a:lstStyle/>
                    <a:p>
                      <a:pPr marL="0" marR="0" lvl="0" indent="0" algn="l" rtl="0">
                        <a:spcBef>
                          <a:spcPts val="0"/>
                        </a:spcBef>
                        <a:spcAft>
                          <a:spcPts val="0"/>
                        </a:spcAft>
                        <a:buNone/>
                      </a:pPr>
                      <a:r>
                        <a:rPr lang="en-US" sz="1600"/>
                        <a:t>Lymphedema</a:t>
                      </a:r>
                      <a:endParaRPr/>
                    </a:p>
                  </a:txBody>
                  <a:tcPr marL="91450" marR="91450"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600"/>
                        <a:t>BCS + ALND + RT</a:t>
                      </a:r>
                      <a:endParaRPr sz="1600"/>
                    </a:p>
                  </a:txBody>
                  <a:tcPr marL="91450" marR="91450" marT="45725" marB="45725"/>
                </a:tc>
                <a:tc>
                  <a:txBody>
                    <a:bodyPr/>
                    <a:lstStyle/>
                    <a:p>
                      <a:pPr marL="0" marR="0" lvl="0" indent="0" algn="l" rtl="0">
                        <a:spcBef>
                          <a:spcPts val="0"/>
                        </a:spcBef>
                        <a:spcAft>
                          <a:spcPts val="0"/>
                        </a:spcAft>
                        <a:buNone/>
                      </a:pPr>
                      <a:r>
                        <a:rPr lang="en-US" sz="1600"/>
                        <a:t>6.2% (10-yr)</a:t>
                      </a:r>
                      <a:endParaRPr/>
                    </a:p>
                  </a:txBody>
                  <a:tcPr marL="91450" marR="91450" marT="45725" marB="45725"/>
                </a:tc>
                <a:tc>
                  <a:txBody>
                    <a:bodyPr/>
                    <a:lstStyle/>
                    <a:p>
                      <a:pPr marL="0" marR="0" lvl="0" indent="0" algn="l" rtl="0">
                        <a:spcBef>
                          <a:spcPts val="0"/>
                        </a:spcBef>
                        <a:spcAft>
                          <a:spcPts val="0"/>
                        </a:spcAft>
                        <a:buNone/>
                      </a:pPr>
                      <a:r>
                        <a:rPr lang="en-US" sz="1600"/>
                        <a:t>0.5% (10-yr)</a:t>
                      </a:r>
                      <a:endParaRPr/>
                    </a:p>
                  </a:txBody>
                  <a:tcPr marL="91450" marR="91450" marT="45725" marB="45725">
                    <a:lnR w="38100" cap="flat" cmpd="sng">
                      <a:solidFill>
                        <a:schemeClr val="dk1"/>
                      </a:solidFill>
                      <a:prstDash val="solid"/>
                      <a:round/>
                      <a:headEnd type="none" w="sm" len="sm"/>
                      <a:tailEnd type="none" w="sm" len="sm"/>
                    </a:lnR>
                  </a:tcPr>
                </a:tc>
                <a:tc>
                  <a:txBody>
                    <a:bodyPr/>
                    <a:lstStyle/>
                    <a:p>
                      <a:pPr marL="0" marR="0" lvl="0" indent="0" algn="l" rtl="0">
                        <a:spcBef>
                          <a:spcPts val="0"/>
                        </a:spcBef>
                        <a:spcAft>
                          <a:spcPts val="0"/>
                        </a:spcAft>
                        <a:buNone/>
                      </a:pPr>
                      <a:r>
                        <a:rPr lang="en-US" sz="1600"/>
                        <a:t>13%</a:t>
                      </a:r>
                      <a:endParaRPr/>
                    </a:p>
                  </a:txBody>
                  <a:tcPr marL="91450" marR="91450"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600"/>
                        <a:t>BCS + SLNB + RT</a:t>
                      </a:r>
                      <a:endParaRPr sz="1600"/>
                    </a:p>
                  </a:txBody>
                  <a:tcPr marL="91450" marR="91450" marT="45725" marB="45725"/>
                </a:tc>
                <a:tc>
                  <a:txBody>
                    <a:bodyPr/>
                    <a:lstStyle/>
                    <a:p>
                      <a:pPr marL="0" marR="0" lvl="0" indent="0" algn="l" rtl="0">
                        <a:spcBef>
                          <a:spcPts val="0"/>
                        </a:spcBef>
                        <a:spcAft>
                          <a:spcPts val="0"/>
                        </a:spcAft>
                        <a:buNone/>
                      </a:pPr>
                      <a:r>
                        <a:rPr lang="en-US" sz="1600"/>
                        <a:t>5.3% (10-yr)</a:t>
                      </a:r>
                      <a:endParaRPr/>
                    </a:p>
                  </a:txBody>
                  <a:tcPr marL="91450" marR="91450" marT="45725" marB="45725"/>
                </a:tc>
                <a:tc>
                  <a:txBody>
                    <a:bodyPr/>
                    <a:lstStyle/>
                    <a:p>
                      <a:pPr marL="0" marR="0" lvl="0" indent="0" algn="l" rtl="0">
                        <a:spcBef>
                          <a:spcPts val="0"/>
                        </a:spcBef>
                        <a:spcAft>
                          <a:spcPts val="0"/>
                        </a:spcAft>
                        <a:buNone/>
                      </a:pPr>
                      <a:r>
                        <a:rPr lang="en-US" sz="1600"/>
                        <a:t>1.5% (10-yr)</a:t>
                      </a:r>
                      <a:endParaRPr sz="1600"/>
                    </a:p>
                  </a:txBody>
                  <a:tcPr marL="91450" marR="91450" marT="45725" marB="45725">
                    <a:lnR w="38100" cap="flat" cmpd="sng">
                      <a:solidFill>
                        <a:schemeClr val="dk1"/>
                      </a:solidFill>
                      <a:prstDash val="solid"/>
                      <a:round/>
                      <a:headEnd type="none" w="sm" len="sm"/>
                      <a:tailEnd type="none" w="sm" len="sm"/>
                    </a:lnR>
                  </a:tcPr>
                </a:tc>
                <a:tc>
                  <a:txBody>
                    <a:bodyPr/>
                    <a:lstStyle/>
                    <a:p>
                      <a:pPr marL="0" marR="0" lvl="0" indent="0" algn="l" rtl="0">
                        <a:spcBef>
                          <a:spcPts val="0"/>
                        </a:spcBef>
                        <a:spcAft>
                          <a:spcPts val="0"/>
                        </a:spcAft>
                        <a:buNone/>
                      </a:pPr>
                      <a:r>
                        <a:rPr lang="en-US" sz="1600"/>
                        <a:t>2%</a:t>
                      </a:r>
                      <a:endParaRPr/>
                    </a:p>
                  </a:txBody>
                  <a:tcPr marL="91450" marR="91450"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B w="381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598" name="Google Shape;598;g34b47b5352d_0_28"/>
          <p:cNvGraphicFramePr/>
          <p:nvPr/>
        </p:nvGraphicFramePr>
        <p:xfrm>
          <a:off x="1175270" y="5518621"/>
          <a:ext cx="6363225" cy="1112550"/>
        </p:xfrm>
        <a:graphic>
          <a:graphicData uri="http://schemas.openxmlformats.org/drawingml/2006/table">
            <a:tbl>
              <a:tblPr firstRow="1" bandRow="1">
                <a:noFill/>
                <a:tableStyleId>{B9661F7C-E02C-4EC0-AF91-5062076BC8B4}</a:tableStyleId>
              </a:tblPr>
              <a:tblGrid>
                <a:gridCol w="1792900">
                  <a:extLst>
                    <a:ext uri="{9D8B030D-6E8A-4147-A177-3AD203B41FA5}">
                      <a16:colId xmlns:a16="http://schemas.microsoft.com/office/drawing/2014/main" val="20000"/>
                    </a:ext>
                  </a:extLst>
                </a:gridCol>
                <a:gridCol w="1225875">
                  <a:extLst>
                    <a:ext uri="{9D8B030D-6E8A-4147-A177-3AD203B41FA5}">
                      <a16:colId xmlns:a16="http://schemas.microsoft.com/office/drawing/2014/main" val="20001"/>
                    </a:ext>
                  </a:extLst>
                </a:gridCol>
                <a:gridCol w="1929000">
                  <a:extLst>
                    <a:ext uri="{9D8B030D-6E8A-4147-A177-3AD203B41FA5}">
                      <a16:colId xmlns:a16="http://schemas.microsoft.com/office/drawing/2014/main" val="20002"/>
                    </a:ext>
                  </a:extLst>
                </a:gridCol>
                <a:gridCol w="1415450">
                  <a:extLst>
                    <a:ext uri="{9D8B030D-6E8A-4147-A177-3AD203B41FA5}">
                      <a16:colId xmlns:a16="http://schemas.microsoft.com/office/drawing/2014/main" val="20003"/>
                    </a:ext>
                  </a:extLst>
                </a:gridCol>
              </a:tblGrid>
              <a:tr h="370850">
                <a:tc>
                  <a:txBody>
                    <a:bodyPr/>
                    <a:lstStyle/>
                    <a:p>
                      <a:pPr marL="0" marR="0" lvl="0" indent="0" algn="l" rtl="0">
                        <a:spcBef>
                          <a:spcPts val="0"/>
                        </a:spcBef>
                        <a:spcAft>
                          <a:spcPts val="0"/>
                        </a:spcAft>
                        <a:buNone/>
                      </a:pPr>
                      <a:r>
                        <a:rPr lang="en-US" sz="1600" i="1">
                          <a:solidFill>
                            <a:srgbClr val="595959"/>
                          </a:solidFill>
                        </a:rPr>
                        <a:t>AMAROS</a:t>
                      </a:r>
                      <a:endParaRPr/>
                    </a:p>
                  </a:txBody>
                  <a:tcPr marL="91450" marR="91450" marT="45725" marB="45725"/>
                </a:tc>
                <a:tc>
                  <a:txBody>
                    <a:bodyPr/>
                    <a:lstStyle/>
                    <a:p>
                      <a:pPr marL="0" marR="0" lvl="0" indent="0" algn="l" rtl="0">
                        <a:spcBef>
                          <a:spcPts val="0"/>
                        </a:spcBef>
                        <a:spcAft>
                          <a:spcPts val="0"/>
                        </a:spcAft>
                        <a:buNone/>
                      </a:pPr>
                      <a:r>
                        <a:rPr lang="en-US" sz="1600"/>
                        <a:t>OS</a:t>
                      </a:r>
                      <a:endParaRPr/>
                    </a:p>
                  </a:txBody>
                  <a:tcPr marL="91450" marR="91450" marT="45725" marB="45725"/>
                </a:tc>
                <a:tc>
                  <a:txBody>
                    <a:bodyPr/>
                    <a:lstStyle/>
                    <a:p>
                      <a:pPr marL="0" marR="0" lvl="0" indent="0" algn="l" rtl="0">
                        <a:spcBef>
                          <a:spcPts val="0"/>
                        </a:spcBef>
                        <a:spcAft>
                          <a:spcPts val="0"/>
                        </a:spcAft>
                        <a:buNone/>
                      </a:pPr>
                      <a:r>
                        <a:rPr lang="en-US" sz="1600"/>
                        <a:t>Axillary Recurrence</a:t>
                      </a:r>
                      <a:endParaRPr/>
                    </a:p>
                  </a:txBody>
                  <a:tcPr marL="91450" marR="91450" marT="45725" marB="45725">
                    <a:lnR w="38100" cap="flat" cmpd="sng">
                      <a:solidFill>
                        <a:schemeClr val="dk1"/>
                      </a:solidFill>
                      <a:prstDash val="solid"/>
                      <a:round/>
                      <a:headEnd type="none" w="sm" len="sm"/>
                      <a:tailEnd type="none" w="sm" len="sm"/>
                    </a:lnR>
                  </a:tcPr>
                </a:tc>
                <a:tc>
                  <a:txBody>
                    <a:bodyPr/>
                    <a:lstStyle/>
                    <a:p>
                      <a:pPr marL="0" marR="0" lvl="0" indent="0" algn="l" rtl="0">
                        <a:spcBef>
                          <a:spcPts val="0"/>
                        </a:spcBef>
                        <a:spcAft>
                          <a:spcPts val="0"/>
                        </a:spcAft>
                        <a:buNone/>
                      </a:pPr>
                      <a:r>
                        <a:rPr lang="en-US" sz="1600"/>
                        <a:t>Lymphedema</a:t>
                      </a:r>
                      <a:endParaRPr/>
                    </a:p>
                  </a:txBody>
                  <a:tcPr marL="91450" marR="91450"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600"/>
                        <a:t>BCS + ALND + RT</a:t>
                      </a:r>
                      <a:endParaRPr sz="1600"/>
                    </a:p>
                  </a:txBody>
                  <a:tcPr marL="91450" marR="91450" marT="45725" marB="45725"/>
                </a:tc>
                <a:tc>
                  <a:txBody>
                    <a:bodyPr/>
                    <a:lstStyle/>
                    <a:p>
                      <a:pPr marL="0" marR="0" lvl="0" indent="0" algn="l" rtl="0">
                        <a:spcBef>
                          <a:spcPts val="0"/>
                        </a:spcBef>
                        <a:spcAft>
                          <a:spcPts val="0"/>
                        </a:spcAft>
                        <a:buNone/>
                      </a:pPr>
                      <a:r>
                        <a:rPr lang="en-US" sz="1600"/>
                        <a:t>93% (5-yr)</a:t>
                      </a:r>
                      <a:endParaRPr/>
                    </a:p>
                  </a:txBody>
                  <a:tcPr marL="91450" marR="91450" marT="45725" marB="45725"/>
                </a:tc>
                <a:tc>
                  <a:txBody>
                    <a:bodyPr/>
                    <a:lstStyle/>
                    <a:p>
                      <a:pPr marL="0" marR="0" lvl="0" indent="0" algn="l" rtl="0">
                        <a:spcBef>
                          <a:spcPts val="0"/>
                        </a:spcBef>
                        <a:spcAft>
                          <a:spcPts val="0"/>
                        </a:spcAft>
                        <a:buNone/>
                      </a:pPr>
                      <a:r>
                        <a:rPr lang="en-US" sz="1600"/>
                        <a:t>0.43% (5-yr)</a:t>
                      </a:r>
                      <a:endParaRPr/>
                    </a:p>
                  </a:txBody>
                  <a:tcPr marL="91450" marR="91450" marT="45725" marB="45725">
                    <a:lnR w="38100" cap="flat" cmpd="sng">
                      <a:solidFill>
                        <a:schemeClr val="dk1"/>
                      </a:solidFill>
                      <a:prstDash val="solid"/>
                      <a:round/>
                      <a:headEnd type="none" w="sm" len="sm"/>
                      <a:tailEnd type="none" w="sm" len="sm"/>
                    </a:lnR>
                  </a:tcPr>
                </a:tc>
                <a:tc>
                  <a:txBody>
                    <a:bodyPr/>
                    <a:lstStyle/>
                    <a:p>
                      <a:pPr marL="0" marR="0" lvl="0" indent="0" algn="l" rtl="0">
                        <a:spcBef>
                          <a:spcPts val="0"/>
                        </a:spcBef>
                        <a:spcAft>
                          <a:spcPts val="0"/>
                        </a:spcAft>
                        <a:buNone/>
                      </a:pPr>
                      <a:r>
                        <a:rPr lang="en-US" sz="1600"/>
                        <a:t>28%</a:t>
                      </a:r>
                      <a:endParaRPr/>
                    </a:p>
                  </a:txBody>
                  <a:tcPr marL="91450" marR="91450"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600"/>
                        <a:t>BCS + SLNB + RT</a:t>
                      </a:r>
                      <a:endParaRPr sz="1600"/>
                    </a:p>
                  </a:txBody>
                  <a:tcPr marL="91450" marR="91450" marT="45725" marB="45725"/>
                </a:tc>
                <a:tc>
                  <a:txBody>
                    <a:bodyPr/>
                    <a:lstStyle/>
                    <a:p>
                      <a:pPr marL="0" marR="0" lvl="0" indent="0" algn="l" rtl="0">
                        <a:spcBef>
                          <a:spcPts val="0"/>
                        </a:spcBef>
                        <a:spcAft>
                          <a:spcPts val="0"/>
                        </a:spcAft>
                        <a:buNone/>
                      </a:pPr>
                      <a:r>
                        <a:rPr lang="en-US" sz="1600"/>
                        <a:t>93% (5-yr)</a:t>
                      </a:r>
                      <a:endParaRPr/>
                    </a:p>
                  </a:txBody>
                  <a:tcPr marL="91450" marR="91450" marT="45725" marB="45725"/>
                </a:tc>
                <a:tc>
                  <a:txBody>
                    <a:bodyPr/>
                    <a:lstStyle/>
                    <a:p>
                      <a:pPr marL="0" marR="0" lvl="0" indent="0" algn="l" rtl="0">
                        <a:spcBef>
                          <a:spcPts val="0"/>
                        </a:spcBef>
                        <a:spcAft>
                          <a:spcPts val="0"/>
                        </a:spcAft>
                        <a:buNone/>
                      </a:pPr>
                      <a:r>
                        <a:rPr lang="en-US" sz="1600"/>
                        <a:t>1.19% (5-yr)</a:t>
                      </a:r>
                      <a:endParaRPr sz="1600"/>
                    </a:p>
                  </a:txBody>
                  <a:tcPr marL="91450" marR="91450" marT="45725" marB="45725">
                    <a:lnR w="38100" cap="flat" cmpd="sng">
                      <a:solidFill>
                        <a:schemeClr val="dk1"/>
                      </a:solidFill>
                      <a:prstDash val="solid"/>
                      <a:round/>
                      <a:headEnd type="none" w="sm" len="sm"/>
                      <a:tailEnd type="none" w="sm" len="sm"/>
                    </a:lnR>
                  </a:tcPr>
                </a:tc>
                <a:tc>
                  <a:txBody>
                    <a:bodyPr/>
                    <a:lstStyle/>
                    <a:p>
                      <a:pPr marL="0" marR="0" lvl="0" indent="0" algn="l" rtl="0">
                        <a:spcBef>
                          <a:spcPts val="0"/>
                        </a:spcBef>
                        <a:spcAft>
                          <a:spcPts val="0"/>
                        </a:spcAft>
                        <a:buNone/>
                      </a:pPr>
                      <a:r>
                        <a:rPr lang="en-US" sz="1600"/>
                        <a:t>14%</a:t>
                      </a:r>
                      <a:endParaRPr/>
                    </a:p>
                  </a:txBody>
                  <a:tcPr marL="91450" marR="91450"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B w="381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599" name="Google Shape;599;g34b47b5352d_0_28"/>
          <p:cNvSpPr/>
          <p:nvPr/>
        </p:nvSpPr>
        <p:spPr>
          <a:xfrm>
            <a:off x="6123050" y="4406075"/>
            <a:ext cx="1442400" cy="2225100"/>
          </a:xfrm>
          <a:prstGeom prst="rect">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57"/>
          <p:cNvSpPr txBox="1"/>
          <p:nvPr/>
        </p:nvSpPr>
        <p:spPr>
          <a:xfrm>
            <a:off x="672103" y="1378077"/>
            <a:ext cx="6122236" cy="2846682"/>
          </a:xfrm>
          <a:prstGeom prst="rect">
            <a:avLst/>
          </a:prstGeom>
          <a:solidFill>
            <a:srgbClr val="FFF2CC"/>
          </a:solidFill>
          <a:ln>
            <a:noFill/>
          </a:ln>
        </p:spPr>
        <p:txBody>
          <a:bodyPr spcFirstLastPara="1" wrap="square" lIns="91425" tIns="45700" rIns="91425" bIns="45700" anchor="t" anchorCtr="0">
            <a:noAutofit/>
          </a:bodyPr>
          <a:lstStyle/>
          <a:p>
            <a:pPr marL="179388" marR="0" lvl="0" indent="-179388" algn="l" rtl="0">
              <a:lnSpc>
                <a:spcPct val="100000"/>
              </a:lnSpc>
              <a:spcBef>
                <a:spcPts val="0"/>
              </a:spcBef>
              <a:spcAft>
                <a:spcPts val="0"/>
              </a:spcAft>
              <a:buClr>
                <a:schemeClr val="dk1"/>
              </a:buClr>
              <a:buSzPts val="2800"/>
              <a:buFont typeface="Arial"/>
              <a:buNone/>
            </a:pPr>
            <a:r>
              <a:rPr lang="en-US" sz="2800" b="1">
                <a:solidFill>
                  <a:schemeClr val="dk1"/>
                </a:solidFill>
                <a:latin typeface="Calibri"/>
                <a:ea typeface="Calibri"/>
                <a:cs typeface="Calibri"/>
                <a:sym typeface="Calibri"/>
              </a:rPr>
              <a:t>Indications:</a:t>
            </a:r>
            <a:endParaRPr sz="2800" b="1">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US" sz="2400" u="sng">
                <a:solidFill>
                  <a:schemeClr val="dk1"/>
                </a:solidFill>
                <a:latin typeface="Calibri"/>
                <a:ea typeface="Calibri"/>
                <a:cs typeface="Calibri"/>
                <a:sym typeface="Calibri"/>
              </a:rPr>
              <a:t>&gt;</a:t>
            </a:r>
            <a:r>
              <a:rPr lang="en-US" sz="2400">
                <a:solidFill>
                  <a:schemeClr val="dk1"/>
                </a:solidFill>
                <a:latin typeface="Calibri"/>
                <a:ea typeface="Calibri"/>
                <a:cs typeface="Calibri"/>
                <a:sym typeface="Calibri"/>
              </a:rPr>
              <a:t> 1 macroscopically positive node</a:t>
            </a:r>
            <a:endParaRPr/>
          </a:p>
          <a:p>
            <a:pPr marL="342900" marR="0" lvl="0" indent="-342900" algn="l" rtl="0">
              <a:lnSpc>
                <a:spcPct val="100000"/>
              </a:lnSpc>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High-risk node-negative</a:t>
            </a:r>
            <a:endParaRPr/>
          </a:p>
          <a:p>
            <a:pPr marL="1028700" marR="0" lvl="1"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pT3-4 primary tumor</a:t>
            </a:r>
            <a:endParaRPr/>
          </a:p>
          <a:p>
            <a:pPr marL="1028700" marR="0" lvl="1"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pT2 with LVSI or grade 3 or ER-negative</a:t>
            </a:r>
            <a:endParaRPr/>
          </a:p>
          <a:p>
            <a:pPr marL="342900" marR="0" lvl="0" indent="-342900" algn="l" rtl="0">
              <a:lnSpc>
                <a:spcPct val="100000"/>
              </a:lnSpc>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cN+ s/p neoadjuvant chemotherapy</a:t>
            </a:r>
            <a:endParaRPr/>
          </a:p>
          <a:p>
            <a:pPr marL="342900" marR="0" lvl="0" indent="-342900" algn="l" rtl="0">
              <a:lnSpc>
                <a:spcPct val="100000"/>
              </a:lnSpc>
              <a:spcBef>
                <a:spcPts val="0"/>
              </a:spcBef>
              <a:spcAft>
                <a:spcPts val="0"/>
              </a:spcAft>
              <a:buClr>
                <a:schemeClr val="dk1"/>
              </a:buClr>
              <a:buSzPts val="2400"/>
              <a:buFont typeface="Arial"/>
              <a:buChar char="•"/>
            </a:pPr>
            <a:r>
              <a:rPr lang="en-US" sz="2400" i="1">
                <a:solidFill>
                  <a:schemeClr val="dk1"/>
                </a:solidFill>
                <a:latin typeface="Calibri"/>
                <a:ea typeface="Calibri"/>
                <a:cs typeface="Calibri"/>
                <a:sym typeface="Calibri"/>
              </a:rPr>
              <a:t>+/- pN1mi with other high-risk features</a:t>
            </a:r>
            <a:endParaRPr sz="2800" i="1">
              <a:solidFill>
                <a:schemeClr val="dk1"/>
              </a:solidFill>
              <a:latin typeface="Calibri"/>
              <a:ea typeface="Calibri"/>
              <a:cs typeface="Calibri"/>
              <a:sym typeface="Calibri"/>
            </a:endParaRPr>
          </a:p>
        </p:txBody>
      </p:sp>
      <p:sp>
        <p:nvSpPr>
          <p:cNvPr id="605" name="Google Shape;605;p57"/>
          <p:cNvSpPr txBox="1"/>
          <p:nvPr/>
        </p:nvSpPr>
        <p:spPr>
          <a:xfrm>
            <a:off x="0" y="30736"/>
            <a:ext cx="12192000"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3"/>
              </a:buClr>
              <a:buSzPts val="4400"/>
              <a:buFont typeface="Arial"/>
              <a:buNone/>
            </a:pPr>
            <a:r>
              <a:rPr lang="en-US" sz="4400" b="1" dirty="0">
                <a:solidFill>
                  <a:schemeClr val="dk2"/>
                </a:solidFill>
                <a:latin typeface="Calibri"/>
                <a:ea typeface="Calibri"/>
                <a:cs typeface="Calibri"/>
                <a:sym typeface="Calibri"/>
              </a:rPr>
              <a:t>Whole-Breast RT + RNI after Partial Mastectomy </a:t>
            </a:r>
            <a:endParaRPr sz="4400" b="1" dirty="0">
              <a:solidFill>
                <a:schemeClr val="dk2"/>
              </a:solidFill>
              <a:latin typeface="Calibri"/>
              <a:ea typeface="Calibri"/>
              <a:cs typeface="Calibri"/>
              <a:sym typeface="Calibri"/>
            </a:endParaRPr>
          </a:p>
        </p:txBody>
      </p:sp>
      <p:sp>
        <p:nvSpPr>
          <p:cNvPr id="606" name="Google Shape;606;p57"/>
          <p:cNvSpPr txBox="1"/>
          <p:nvPr/>
        </p:nvSpPr>
        <p:spPr>
          <a:xfrm>
            <a:off x="9202899" y="3007563"/>
            <a:ext cx="2795310" cy="143750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3"/>
              </a:buClr>
              <a:buSzPts val="2600"/>
              <a:buFont typeface="Arial"/>
              <a:buNone/>
            </a:pPr>
            <a:r>
              <a:rPr lang="en-US" sz="2600" b="1">
                <a:solidFill>
                  <a:schemeClr val="dk1"/>
                </a:solidFill>
                <a:latin typeface="Calibri"/>
                <a:ea typeface="Calibri"/>
                <a:cs typeface="Calibri"/>
                <a:sym typeface="Calibri"/>
              </a:rPr>
              <a:t>Relevant Trials</a:t>
            </a:r>
            <a:endParaRPr/>
          </a:p>
          <a:p>
            <a:pPr marL="457200" marR="0" lvl="0" indent="-457200" algn="l" rtl="0">
              <a:lnSpc>
                <a:spcPct val="90000"/>
              </a:lnSpc>
              <a:spcBef>
                <a:spcPts val="1000"/>
              </a:spcBef>
              <a:spcAft>
                <a:spcPts val="0"/>
              </a:spcAft>
              <a:buClr>
                <a:schemeClr val="accent3"/>
              </a:buClr>
              <a:buSzPts val="2600"/>
              <a:buFont typeface="Noto Sans Symbols"/>
              <a:buChar char="⮚"/>
            </a:pPr>
            <a:r>
              <a:rPr lang="en-US" sz="2600">
                <a:solidFill>
                  <a:schemeClr val="dk1"/>
                </a:solidFill>
                <a:latin typeface="Calibri"/>
                <a:ea typeface="Calibri"/>
                <a:cs typeface="Calibri"/>
                <a:sym typeface="Calibri"/>
              </a:rPr>
              <a:t>EORTC 22922</a:t>
            </a:r>
            <a:endParaRPr/>
          </a:p>
          <a:p>
            <a:pPr marL="457200" marR="0" lvl="0" indent="-457200" algn="l" rtl="0">
              <a:lnSpc>
                <a:spcPct val="90000"/>
              </a:lnSpc>
              <a:spcBef>
                <a:spcPts val="1000"/>
              </a:spcBef>
              <a:spcAft>
                <a:spcPts val="0"/>
              </a:spcAft>
              <a:buClr>
                <a:schemeClr val="accent3"/>
              </a:buClr>
              <a:buSzPts val="2600"/>
              <a:buFont typeface="Noto Sans Symbols"/>
              <a:buChar char="⮚"/>
            </a:pPr>
            <a:r>
              <a:rPr lang="en-US" sz="2600">
                <a:solidFill>
                  <a:schemeClr val="dk1"/>
                </a:solidFill>
                <a:latin typeface="Calibri"/>
                <a:ea typeface="Calibri"/>
                <a:cs typeface="Calibri"/>
                <a:sym typeface="Calibri"/>
              </a:rPr>
              <a:t>MA.20</a:t>
            </a:r>
            <a:endParaRPr/>
          </a:p>
        </p:txBody>
      </p:sp>
      <p:sp>
        <p:nvSpPr>
          <p:cNvPr id="607" name="Google Shape;607;p57"/>
          <p:cNvSpPr txBox="1"/>
          <p:nvPr/>
        </p:nvSpPr>
        <p:spPr>
          <a:xfrm>
            <a:off x="9630490" y="6542917"/>
            <a:ext cx="4424309" cy="5618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Arial"/>
              <a:buNone/>
            </a:pPr>
            <a:r>
              <a:rPr lang="en-US" sz="800">
                <a:solidFill>
                  <a:schemeClr val="dk1"/>
                </a:solidFill>
                <a:latin typeface="Calibri"/>
                <a:ea typeface="Calibri"/>
                <a:cs typeface="Calibri"/>
                <a:sym typeface="Calibri"/>
              </a:rPr>
              <a:t>Poortmans, Philip M., </a:t>
            </a:r>
            <a:r>
              <a:rPr lang="en-US" sz="800" i="1">
                <a:solidFill>
                  <a:schemeClr val="dk1"/>
                </a:solidFill>
                <a:latin typeface="Calibri"/>
                <a:ea typeface="Calibri"/>
                <a:cs typeface="Calibri"/>
                <a:sym typeface="Calibri"/>
              </a:rPr>
              <a:t>et al</a:t>
            </a:r>
            <a:r>
              <a:rPr lang="en-US" sz="800">
                <a:solidFill>
                  <a:schemeClr val="dk1"/>
                </a:solidFill>
                <a:latin typeface="Calibri"/>
                <a:ea typeface="Calibri"/>
                <a:cs typeface="Calibri"/>
                <a:sym typeface="Calibri"/>
              </a:rPr>
              <a:t>. </a:t>
            </a:r>
            <a:r>
              <a:rPr lang="en-US" sz="800" i="1">
                <a:solidFill>
                  <a:schemeClr val="dk1"/>
                </a:solidFill>
                <a:latin typeface="Calibri"/>
                <a:ea typeface="Calibri"/>
                <a:cs typeface="Calibri"/>
                <a:sym typeface="Calibri"/>
              </a:rPr>
              <a:t>NEJM</a:t>
            </a:r>
            <a:r>
              <a:rPr lang="en-US" sz="800">
                <a:solidFill>
                  <a:schemeClr val="dk1"/>
                </a:solidFill>
                <a:latin typeface="Calibri"/>
                <a:ea typeface="Calibri"/>
                <a:cs typeface="Calibri"/>
                <a:sym typeface="Calibri"/>
              </a:rPr>
              <a:t> 373.4 (2015): 317-327.</a:t>
            </a:r>
            <a:endParaRPr/>
          </a:p>
          <a:p>
            <a:pPr marL="0" marR="0" lvl="0" indent="0" algn="l" rtl="0">
              <a:lnSpc>
                <a:spcPct val="100000"/>
              </a:lnSpc>
              <a:spcBef>
                <a:spcPts val="0"/>
              </a:spcBef>
              <a:spcAft>
                <a:spcPts val="0"/>
              </a:spcAft>
              <a:buClr>
                <a:schemeClr val="dk1"/>
              </a:buClr>
              <a:buSzPts val="800"/>
              <a:buFont typeface="Arial"/>
              <a:buNone/>
            </a:pPr>
            <a:r>
              <a:rPr lang="en-US" sz="800">
                <a:solidFill>
                  <a:schemeClr val="dk1"/>
                </a:solidFill>
                <a:latin typeface="Calibri"/>
                <a:ea typeface="Calibri"/>
                <a:cs typeface="Calibri"/>
                <a:sym typeface="Calibri"/>
              </a:rPr>
              <a:t>Whelan, Timothy J., </a:t>
            </a:r>
            <a:r>
              <a:rPr lang="en-US" sz="800" i="1">
                <a:solidFill>
                  <a:schemeClr val="dk1"/>
                </a:solidFill>
                <a:latin typeface="Calibri"/>
                <a:ea typeface="Calibri"/>
                <a:cs typeface="Calibri"/>
                <a:sym typeface="Calibri"/>
              </a:rPr>
              <a:t>et al</a:t>
            </a:r>
            <a:r>
              <a:rPr lang="en-US" sz="800">
                <a:solidFill>
                  <a:schemeClr val="dk1"/>
                </a:solidFill>
                <a:latin typeface="Calibri"/>
                <a:ea typeface="Calibri"/>
                <a:cs typeface="Calibri"/>
                <a:sym typeface="Calibri"/>
              </a:rPr>
              <a:t>. </a:t>
            </a:r>
            <a:r>
              <a:rPr lang="en-US" sz="800" i="1">
                <a:solidFill>
                  <a:schemeClr val="dk1"/>
                </a:solidFill>
                <a:latin typeface="Calibri"/>
                <a:ea typeface="Calibri"/>
                <a:cs typeface="Calibri"/>
                <a:sym typeface="Calibri"/>
              </a:rPr>
              <a:t>NEJM</a:t>
            </a:r>
            <a:r>
              <a:rPr lang="en-US" sz="800">
                <a:solidFill>
                  <a:schemeClr val="dk1"/>
                </a:solidFill>
                <a:latin typeface="Calibri"/>
                <a:ea typeface="Calibri"/>
                <a:cs typeface="Calibri"/>
                <a:sym typeface="Calibri"/>
              </a:rPr>
              <a:t> 373.4 (2015): 307-316.</a:t>
            </a:r>
            <a:endParaRPr sz="800" baseline="30000">
              <a:solidFill>
                <a:schemeClr val="dk1"/>
              </a:solidFill>
              <a:latin typeface="Calibri"/>
              <a:ea typeface="Calibri"/>
              <a:cs typeface="Calibri"/>
              <a:sym typeface="Calibri"/>
            </a:endParaRPr>
          </a:p>
        </p:txBody>
      </p:sp>
      <p:graphicFrame>
        <p:nvGraphicFramePr>
          <p:cNvPr id="608" name="Google Shape;608;p57"/>
          <p:cNvGraphicFramePr/>
          <p:nvPr/>
        </p:nvGraphicFramePr>
        <p:xfrm>
          <a:off x="6563151" y="4585847"/>
          <a:ext cx="5279475" cy="1675500"/>
        </p:xfrm>
        <a:graphic>
          <a:graphicData uri="http://schemas.openxmlformats.org/drawingml/2006/table">
            <a:tbl>
              <a:tblPr firstRow="1" bandRow="1">
                <a:noFill/>
                <a:tableStyleId>{B9661F7C-E02C-4EC0-AF91-5062076BC8B4}</a:tableStyleId>
              </a:tblPr>
              <a:tblGrid>
                <a:gridCol w="1096500">
                  <a:extLst>
                    <a:ext uri="{9D8B030D-6E8A-4147-A177-3AD203B41FA5}">
                      <a16:colId xmlns:a16="http://schemas.microsoft.com/office/drawing/2014/main" val="20000"/>
                    </a:ext>
                  </a:extLst>
                </a:gridCol>
                <a:gridCol w="1258950">
                  <a:extLst>
                    <a:ext uri="{9D8B030D-6E8A-4147-A177-3AD203B41FA5}">
                      <a16:colId xmlns:a16="http://schemas.microsoft.com/office/drawing/2014/main" val="20001"/>
                    </a:ext>
                  </a:extLst>
                </a:gridCol>
                <a:gridCol w="1421400">
                  <a:extLst>
                    <a:ext uri="{9D8B030D-6E8A-4147-A177-3AD203B41FA5}">
                      <a16:colId xmlns:a16="http://schemas.microsoft.com/office/drawing/2014/main" val="20002"/>
                    </a:ext>
                  </a:extLst>
                </a:gridCol>
                <a:gridCol w="1502625">
                  <a:extLst>
                    <a:ext uri="{9D8B030D-6E8A-4147-A177-3AD203B41FA5}">
                      <a16:colId xmlns:a16="http://schemas.microsoft.com/office/drawing/2014/main" val="20003"/>
                    </a:ext>
                  </a:extLst>
                </a:gridCol>
              </a:tblGrid>
              <a:tr h="558500">
                <a:tc>
                  <a:txBody>
                    <a:bodyPr/>
                    <a:lstStyle/>
                    <a:p>
                      <a:pPr marL="0" marR="0" lvl="0" indent="0" algn="l" rtl="0">
                        <a:spcBef>
                          <a:spcPts val="0"/>
                        </a:spcBef>
                        <a:spcAft>
                          <a:spcPts val="0"/>
                        </a:spcAft>
                        <a:buNone/>
                      </a:pPr>
                      <a:r>
                        <a:rPr lang="en-US" sz="1600" i="1">
                          <a:solidFill>
                            <a:srgbClr val="595959"/>
                          </a:solidFill>
                        </a:rPr>
                        <a:t>MA.20</a:t>
                      </a:r>
                      <a:endParaRPr/>
                    </a:p>
                  </a:txBody>
                  <a:tcPr marL="91450" marR="91450" marT="45725" marB="45725"/>
                </a:tc>
                <a:tc>
                  <a:txBody>
                    <a:bodyPr/>
                    <a:lstStyle/>
                    <a:p>
                      <a:pPr marL="0" marR="0" lvl="0" indent="0" algn="l" rtl="0">
                        <a:spcBef>
                          <a:spcPts val="0"/>
                        </a:spcBef>
                        <a:spcAft>
                          <a:spcPts val="0"/>
                        </a:spcAft>
                        <a:buNone/>
                      </a:pPr>
                      <a:r>
                        <a:rPr lang="en-US" sz="1600"/>
                        <a:t>DFS</a:t>
                      </a:r>
                      <a:endParaRPr/>
                    </a:p>
                  </a:txBody>
                  <a:tcPr marL="91450" marR="91450" marT="45725" marB="45725"/>
                </a:tc>
                <a:tc>
                  <a:txBody>
                    <a:bodyPr/>
                    <a:lstStyle/>
                    <a:p>
                      <a:pPr marL="0" marR="0" lvl="0" indent="0" algn="l" rtl="0">
                        <a:spcBef>
                          <a:spcPts val="0"/>
                        </a:spcBef>
                        <a:spcAft>
                          <a:spcPts val="0"/>
                        </a:spcAft>
                        <a:buNone/>
                      </a:pPr>
                      <a:r>
                        <a:rPr lang="en-US" sz="1600"/>
                        <a:t>OS</a:t>
                      </a:r>
                      <a:endParaRPr/>
                    </a:p>
                  </a:txBody>
                  <a:tcPr marL="91450" marR="91450" marT="45725" marB="45725">
                    <a:lnR w="9525" cap="flat" cmpd="sng">
                      <a:solidFill>
                        <a:srgbClr val="000000">
                          <a:alpha val="0"/>
                        </a:srgbClr>
                      </a:solidFill>
                      <a:prstDash val="solid"/>
                      <a:round/>
                      <a:headEnd type="none" w="sm" len="sm"/>
                      <a:tailEnd type="none" w="sm" len="sm"/>
                    </a:lnR>
                  </a:tcPr>
                </a:tc>
                <a:tc>
                  <a:txBody>
                    <a:bodyPr/>
                    <a:lstStyle/>
                    <a:p>
                      <a:pPr marL="0" marR="0" lvl="0" indent="0" algn="l" rtl="0">
                        <a:spcBef>
                          <a:spcPts val="0"/>
                        </a:spcBef>
                        <a:spcAft>
                          <a:spcPts val="0"/>
                        </a:spcAft>
                        <a:buNone/>
                      </a:pPr>
                      <a:r>
                        <a:rPr lang="en-US" sz="1600"/>
                        <a:t>Lymphedema</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58500">
                <a:tc>
                  <a:txBody>
                    <a:bodyPr/>
                    <a:lstStyle/>
                    <a:p>
                      <a:pPr marL="0" marR="0" lvl="0" indent="0" algn="l" rtl="0">
                        <a:spcBef>
                          <a:spcPts val="0"/>
                        </a:spcBef>
                        <a:spcAft>
                          <a:spcPts val="0"/>
                        </a:spcAft>
                        <a:buNone/>
                      </a:pPr>
                      <a:r>
                        <a:rPr lang="en-US" sz="1600"/>
                        <a:t>BCT + RNI</a:t>
                      </a:r>
                      <a:endParaRPr sz="1600"/>
                    </a:p>
                  </a:txBody>
                  <a:tcPr marL="91450" marR="91450" marT="45725" marB="45725"/>
                </a:tc>
                <a:tc>
                  <a:txBody>
                    <a:bodyPr/>
                    <a:lstStyle/>
                    <a:p>
                      <a:pPr marL="0" marR="0" lvl="0" indent="0" algn="l" rtl="0">
                        <a:spcBef>
                          <a:spcPts val="0"/>
                        </a:spcBef>
                        <a:spcAft>
                          <a:spcPts val="0"/>
                        </a:spcAft>
                        <a:buNone/>
                      </a:pPr>
                      <a:r>
                        <a:rPr lang="en-US" sz="1600"/>
                        <a:t>82% (10-yr)</a:t>
                      </a:r>
                      <a:endParaRPr/>
                    </a:p>
                  </a:txBody>
                  <a:tcPr marL="91450" marR="91450" marT="45725" marB="45725"/>
                </a:tc>
                <a:tc>
                  <a:txBody>
                    <a:bodyPr/>
                    <a:lstStyle/>
                    <a:p>
                      <a:pPr marL="0" marR="0" lvl="0" indent="0" algn="l" rtl="0">
                        <a:spcBef>
                          <a:spcPts val="0"/>
                        </a:spcBef>
                        <a:spcAft>
                          <a:spcPts val="0"/>
                        </a:spcAft>
                        <a:buNone/>
                      </a:pPr>
                      <a:r>
                        <a:rPr lang="en-US" sz="1600"/>
                        <a:t>82.8% (10-yr)</a:t>
                      </a:r>
                      <a:endParaRPr/>
                    </a:p>
                  </a:txBody>
                  <a:tcPr marL="91450" marR="91450" marT="45725" marB="45725">
                    <a:lnR w="9525" cap="flat" cmpd="sng">
                      <a:solidFill>
                        <a:srgbClr val="000000">
                          <a:alpha val="0"/>
                        </a:srgbClr>
                      </a:solidFill>
                      <a:prstDash val="solid"/>
                      <a:round/>
                      <a:headEnd type="none" w="sm" len="sm"/>
                      <a:tailEnd type="none" w="sm" len="sm"/>
                    </a:lnR>
                  </a:tcPr>
                </a:tc>
                <a:tc>
                  <a:txBody>
                    <a:bodyPr/>
                    <a:lstStyle/>
                    <a:p>
                      <a:pPr marL="0" marR="0" lvl="0" indent="0" algn="l" rtl="0">
                        <a:spcBef>
                          <a:spcPts val="0"/>
                        </a:spcBef>
                        <a:spcAft>
                          <a:spcPts val="0"/>
                        </a:spcAft>
                        <a:buNone/>
                      </a:pPr>
                      <a:r>
                        <a:rPr lang="en-US" sz="1600"/>
                        <a:t>8.4%</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58500">
                <a:tc>
                  <a:txBody>
                    <a:bodyPr/>
                    <a:lstStyle/>
                    <a:p>
                      <a:pPr marL="0" marR="0" lvl="0" indent="0" algn="l" rtl="0">
                        <a:spcBef>
                          <a:spcPts val="0"/>
                        </a:spcBef>
                        <a:spcAft>
                          <a:spcPts val="0"/>
                        </a:spcAft>
                        <a:buNone/>
                      </a:pPr>
                      <a:r>
                        <a:rPr lang="en-US" sz="1600"/>
                        <a:t>BCT </a:t>
                      </a:r>
                      <a:endParaRPr/>
                    </a:p>
                  </a:txBody>
                  <a:tcPr marL="91450" marR="91450" marT="45725" marB="45725"/>
                </a:tc>
                <a:tc>
                  <a:txBody>
                    <a:bodyPr/>
                    <a:lstStyle/>
                    <a:p>
                      <a:pPr marL="0" marR="0" lvl="0" indent="0" algn="l" rtl="0">
                        <a:spcBef>
                          <a:spcPts val="0"/>
                        </a:spcBef>
                        <a:spcAft>
                          <a:spcPts val="0"/>
                        </a:spcAft>
                        <a:buNone/>
                      </a:pPr>
                      <a:r>
                        <a:rPr lang="en-US" sz="1600"/>
                        <a:t>77% (10-yr)</a:t>
                      </a:r>
                      <a:endParaRPr/>
                    </a:p>
                  </a:txBody>
                  <a:tcPr marL="91450" marR="91450" marT="45725" marB="45725"/>
                </a:tc>
                <a:tc>
                  <a:txBody>
                    <a:bodyPr/>
                    <a:lstStyle/>
                    <a:p>
                      <a:pPr marL="0" marR="0" lvl="0" indent="0" algn="l" rtl="0">
                        <a:spcBef>
                          <a:spcPts val="0"/>
                        </a:spcBef>
                        <a:spcAft>
                          <a:spcPts val="0"/>
                        </a:spcAft>
                        <a:buNone/>
                      </a:pPr>
                      <a:r>
                        <a:rPr lang="en-US" sz="1600"/>
                        <a:t>81.8% (10-yr)</a:t>
                      </a:r>
                      <a:endParaRPr sz="1600"/>
                    </a:p>
                  </a:txBody>
                  <a:tcPr marL="91450" marR="91450" marT="45725" marB="45725">
                    <a:lnR w="9525" cap="flat" cmpd="sng">
                      <a:solidFill>
                        <a:srgbClr val="000000">
                          <a:alpha val="0"/>
                        </a:srgbClr>
                      </a:solidFill>
                      <a:prstDash val="solid"/>
                      <a:round/>
                      <a:headEnd type="none" w="sm" len="sm"/>
                      <a:tailEnd type="none" w="sm" len="sm"/>
                    </a:lnR>
                  </a:tcPr>
                </a:tc>
                <a:tc>
                  <a:txBody>
                    <a:bodyPr/>
                    <a:lstStyle/>
                    <a:p>
                      <a:pPr marL="0" marR="0" lvl="0" indent="0" algn="l" rtl="0">
                        <a:spcBef>
                          <a:spcPts val="0"/>
                        </a:spcBef>
                        <a:spcAft>
                          <a:spcPts val="0"/>
                        </a:spcAft>
                        <a:buNone/>
                      </a:pPr>
                      <a:r>
                        <a:rPr lang="en-US" sz="1600"/>
                        <a:t>4.5%</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609" name="Google Shape;609;p57"/>
          <p:cNvSpPr/>
          <p:nvPr/>
        </p:nvSpPr>
        <p:spPr>
          <a:xfrm>
            <a:off x="7573898" y="4585847"/>
            <a:ext cx="1304830" cy="1675517"/>
          </a:xfrm>
          <a:prstGeom prst="rect">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0" name="Google Shape;610;p57"/>
          <p:cNvSpPr/>
          <p:nvPr/>
        </p:nvSpPr>
        <p:spPr>
          <a:xfrm>
            <a:off x="10340265" y="4585847"/>
            <a:ext cx="1304830" cy="1675517"/>
          </a:xfrm>
          <a:prstGeom prst="rect">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1" name="Google Shape;611;p57"/>
          <p:cNvSpPr txBox="1"/>
          <p:nvPr/>
        </p:nvSpPr>
        <p:spPr>
          <a:xfrm>
            <a:off x="672102" y="4525701"/>
            <a:ext cx="5346733" cy="2492950"/>
          </a:xfrm>
          <a:prstGeom prst="rect">
            <a:avLst/>
          </a:prstGeom>
          <a:noFill/>
          <a:ln>
            <a:noFill/>
          </a:ln>
        </p:spPr>
        <p:txBody>
          <a:bodyPr spcFirstLastPara="1" wrap="square" lIns="91425" tIns="45700" rIns="91425" bIns="45700" anchor="t" anchorCtr="0">
            <a:spAutoFit/>
          </a:bodyPr>
          <a:lstStyle/>
          <a:p>
            <a:r>
              <a:rPr lang="en-US" sz="2600" dirty="0">
                <a:solidFill>
                  <a:schemeClr val="dk1"/>
                </a:solidFill>
                <a:latin typeface="Calibri"/>
                <a:ea typeface="Calibri"/>
                <a:cs typeface="Calibri"/>
                <a:sym typeface="Calibri"/>
              </a:rPr>
              <a:t>Target volume typically includes infraclavicular, supraclavicular, and internal mammary nodes (+/- lower axillary nodes depending on surgical treatment of axilla)</a:t>
            </a:r>
            <a:endParaRPr lang="en-US" sz="2600" dirty="0">
              <a:solidFill>
                <a:schemeClr val="dk1"/>
              </a:solidFill>
              <a:latin typeface="Calibri"/>
              <a:ea typeface="Calibri"/>
              <a:cs typeface="Calibri"/>
            </a:endParaRPr>
          </a:p>
          <a:p>
            <a:pPr marL="0" marR="0" lvl="0" indent="0" algn="l" rtl="0">
              <a:spcBef>
                <a:spcPts val="0"/>
              </a:spcBef>
              <a:spcAft>
                <a:spcPts val="0"/>
              </a:spcAft>
              <a:buNone/>
            </a:pPr>
            <a:endParaRPr sz="2600">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59"/>
          <p:cNvSpPr txBox="1"/>
          <p:nvPr/>
        </p:nvSpPr>
        <p:spPr>
          <a:xfrm>
            <a:off x="667075" y="1677200"/>
            <a:ext cx="5595300" cy="45834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Treating the IMNs is recommended for all patients undergoing RNI </a:t>
            </a:r>
            <a:endParaRPr sz="260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None/>
            </a:pPr>
            <a:endParaRPr sz="26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For left sided tumors, particularly those in outer quadrant, meeting cardiac dose constraints may take priority over IMN coverage  </a:t>
            </a:r>
            <a:endParaRPr sz="260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None/>
            </a:pPr>
            <a:endParaRPr sz="26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Advanced treatment planning techniques or proton therapy may be required to optimize dosimetry</a:t>
            </a:r>
            <a:endParaRPr sz="2600">
              <a:solidFill>
                <a:schemeClr val="dk1"/>
              </a:solidFill>
              <a:latin typeface="Calibri"/>
              <a:ea typeface="Calibri"/>
              <a:cs typeface="Calibri"/>
              <a:sym typeface="Calibri"/>
            </a:endParaRPr>
          </a:p>
        </p:txBody>
      </p:sp>
      <p:sp>
        <p:nvSpPr>
          <p:cNvPr id="618" name="Google Shape;618;p59"/>
          <p:cNvSpPr txBox="1"/>
          <p:nvPr/>
        </p:nvSpPr>
        <p:spPr>
          <a:xfrm>
            <a:off x="0" y="-1"/>
            <a:ext cx="12192000"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3"/>
              </a:buClr>
              <a:buSzPts val="4400"/>
              <a:buFont typeface="Arial"/>
              <a:buNone/>
            </a:pPr>
            <a:r>
              <a:rPr lang="en-US" sz="4400" b="1">
                <a:solidFill>
                  <a:schemeClr val="dk2"/>
                </a:solidFill>
                <a:latin typeface="Calibri"/>
                <a:ea typeface="Calibri"/>
                <a:cs typeface="Calibri"/>
                <a:sym typeface="Calibri"/>
              </a:rPr>
              <a:t>Addressing the Internal Mammary Nodes (IMNs)</a:t>
            </a:r>
            <a:endParaRPr sz="3200">
              <a:solidFill>
                <a:schemeClr val="dk2"/>
              </a:solidFill>
              <a:latin typeface="Calibri"/>
              <a:ea typeface="Calibri"/>
              <a:cs typeface="Calibri"/>
              <a:sym typeface="Calibri"/>
            </a:endParaRPr>
          </a:p>
        </p:txBody>
      </p:sp>
      <p:pic>
        <p:nvPicPr>
          <p:cNvPr id="619" name="Google Shape;619;p59"/>
          <p:cNvPicPr preferRelativeResize="0"/>
          <p:nvPr/>
        </p:nvPicPr>
        <p:blipFill rotWithShape="1">
          <a:blip r:embed="rId3">
            <a:alphaModFix/>
          </a:blip>
          <a:srcRect/>
          <a:stretch/>
        </p:blipFill>
        <p:spPr>
          <a:xfrm>
            <a:off x="6171666" y="1677196"/>
            <a:ext cx="5712895" cy="431161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60"/>
          <p:cNvSpPr txBox="1"/>
          <p:nvPr/>
        </p:nvSpPr>
        <p:spPr>
          <a:xfrm>
            <a:off x="619875" y="1139975"/>
            <a:ext cx="10976400" cy="2207400"/>
          </a:xfrm>
          <a:prstGeom prst="rect">
            <a:avLst/>
          </a:prstGeom>
          <a:noFill/>
          <a:ln>
            <a:noFill/>
          </a:ln>
        </p:spPr>
        <p:txBody>
          <a:bodyPr spcFirstLastPara="1" wrap="square" lIns="91425" tIns="45700" rIns="91425" bIns="45700" anchor="t" anchorCtr="0">
            <a:noAutofit/>
          </a:bodyPr>
          <a:lstStyle/>
          <a:p>
            <a:pPr marL="457200" marR="0" lvl="0" indent="-469900" algn="l" rtl="0">
              <a:lnSpc>
                <a:spcPct val="100000"/>
              </a:lnSpc>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After ALND (not SLNB), the lower axilla can typically be omitted from RNI, whereas the “retained” portion of the axilla should be irradiated </a:t>
            </a:r>
            <a:endParaRPr sz="2800" dirty="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None/>
            </a:pPr>
            <a:endParaRPr sz="2800" dirty="0">
              <a:solidFill>
                <a:schemeClr val="dk1"/>
              </a:solidFill>
              <a:latin typeface="Calibri"/>
              <a:ea typeface="Calibri"/>
              <a:cs typeface="Calibri"/>
              <a:sym typeface="Calibri"/>
            </a:endParaRPr>
          </a:p>
          <a:p>
            <a:pPr marL="457200" marR="0" lvl="0" indent="-469900" algn="l" rtl="0">
              <a:lnSpc>
                <a:spcPct val="100000"/>
              </a:lnSpc>
              <a:spcBef>
                <a:spcPts val="0"/>
              </a:spcBef>
              <a:spcAft>
                <a:spcPts val="0"/>
              </a:spcAft>
              <a:buClr>
                <a:schemeClr val="dk1"/>
              </a:buClr>
              <a:buSzPts val="2800"/>
              <a:buFont typeface="Calibri"/>
              <a:buChar char="•"/>
            </a:pPr>
            <a:r>
              <a:rPr lang="en-US" sz="2800" dirty="0">
                <a:solidFill>
                  <a:schemeClr val="dk1"/>
                </a:solidFill>
                <a:latin typeface="Calibri"/>
                <a:ea typeface="Calibri"/>
                <a:cs typeface="Calibri"/>
                <a:sym typeface="Calibri"/>
              </a:rPr>
              <a:t>Exceptions where the full axilla may be treated after ALND may include a high ratio of nodal involvement (e.g., &gt; 20%) or </a:t>
            </a:r>
            <a:r>
              <a:rPr lang="en-US" sz="2800" dirty="0" err="1">
                <a:solidFill>
                  <a:schemeClr val="dk1"/>
                </a:solidFill>
                <a:latin typeface="Calibri"/>
                <a:ea typeface="Calibri"/>
                <a:cs typeface="Calibri"/>
                <a:sym typeface="Calibri"/>
              </a:rPr>
              <a:t>extranodal</a:t>
            </a:r>
            <a:r>
              <a:rPr lang="en-US" sz="2800" dirty="0">
                <a:solidFill>
                  <a:schemeClr val="dk1"/>
                </a:solidFill>
                <a:latin typeface="Calibri"/>
                <a:ea typeface="Calibri"/>
                <a:cs typeface="Calibri"/>
                <a:sym typeface="Calibri"/>
              </a:rPr>
              <a:t> extension</a:t>
            </a:r>
            <a:endParaRPr sz="2800" dirty="0">
              <a:solidFill>
                <a:schemeClr val="dk1"/>
              </a:solidFill>
              <a:latin typeface="Calibri"/>
              <a:ea typeface="Calibri"/>
              <a:cs typeface="Calibri"/>
              <a:sym typeface="Calibri"/>
            </a:endParaRPr>
          </a:p>
        </p:txBody>
      </p:sp>
      <p:sp>
        <p:nvSpPr>
          <p:cNvPr id="626" name="Google Shape;626;p60"/>
          <p:cNvSpPr txBox="1"/>
          <p:nvPr/>
        </p:nvSpPr>
        <p:spPr>
          <a:xfrm>
            <a:off x="0" y="-1"/>
            <a:ext cx="12192000"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3"/>
              </a:buClr>
              <a:buSzPts val="4400"/>
              <a:buFont typeface="Arial"/>
              <a:buNone/>
            </a:pPr>
            <a:r>
              <a:rPr lang="en-US" sz="4400" b="1">
                <a:solidFill>
                  <a:schemeClr val="dk2"/>
                </a:solidFill>
                <a:latin typeface="Calibri"/>
                <a:ea typeface="Calibri"/>
                <a:cs typeface="Calibri"/>
                <a:sym typeface="Calibri"/>
              </a:rPr>
              <a:t>Omitting the Axilla</a:t>
            </a:r>
            <a:endParaRPr sz="3200">
              <a:solidFill>
                <a:schemeClr val="dk2"/>
              </a:solidFill>
              <a:latin typeface="Calibri"/>
              <a:ea typeface="Calibri"/>
              <a:cs typeface="Calibri"/>
              <a:sym typeface="Calibri"/>
            </a:endParaRPr>
          </a:p>
        </p:txBody>
      </p:sp>
      <p:pic>
        <p:nvPicPr>
          <p:cNvPr id="627" name="Google Shape;627;p60"/>
          <p:cNvPicPr preferRelativeResize="0"/>
          <p:nvPr/>
        </p:nvPicPr>
        <p:blipFill rotWithShape="1">
          <a:blip r:embed="rId3">
            <a:alphaModFix/>
          </a:blip>
          <a:srcRect/>
          <a:stretch/>
        </p:blipFill>
        <p:spPr>
          <a:xfrm>
            <a:off x="1466375" y="3347300"/>
            <a:ext cx="4835988" cy="3385175"/>
          </a:xfrm>
          <a:prstGeom prst="rect">
            <a:avLst/>
          </a:prstGeom>
          <a:noFill/>
          <a:ln>
            <a:noFill/>
          </a:ln>
        </p:spPr>
      </p:pic>
      <p:pic>
        <p:nvPicPr>
          <p:cNvPr id="628" name="Google Shape;628;p60"/>
          <p:cNvPicPr preferRelativeResize="0"/>
          <p:nvPr/>
        </p:nvPicPr>
        <p:blipFill rotWithShape="1">
          <a:blip r:embed="rId4">
            <a:alphaModFix/>
          </a:blip>
          <a:srcRect/>
          <a:stretch/>
        </p:blipFill>
        <p:spPr>
          <a:xfrm>
            <a:off x="7000125" y="3447225"/>
            <a:ext cx="4362375" cy="3285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6" descr="https://media.springernature.com/original/springer-static/image/art%3A10.1007%2Fs00335-018-9777-0/MediaObjects/335_2018_9777_Fig1_HTML.png"/>
          <p:cNvPicPr preferRelativeResize="0"/>
          <p:nvPr/>
        </p:nvPicPr>
        <p:blipFill rotWithShape="1">
          <a:blip r:embed="rId3">
            <a:alphaModFix/>
          </a:blip>
          <a:srcRect/>
          <a:stretch/>
        </p:blipFill>
        <p:spPr>
          <a:xfrm>
            <a:off x="2341347" y="1064872"/>
            <a:ext cx="7346663" cy="5652283"/>
          </a:xfrm>
          <a:prstGeom prst="rect">
            <a:avLst/>
          </a:prstGeom>
          <a:noFill/>
          <a:ln>
            <a:noFill/>
          </a:ln>
        </p:spPr>
      </p:pic>
      <p:sp>
        <p:nvSpPr>
          <p:cNvPr id="160" name="Google Shape;160;p6"/>
          <p:cNvSpPr txBox="1"/>
          <p:nvPr/>
        </p:nvSpPr>
        <p:spPr>
          <a:xfrm>
            <a:off x="0" y="200618"/>
            <a:ext cx="12191999" cy="86425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2"/>
              </a:buClr>
              <a:buSzPts val="4200"/>
              <a:buFont typeface="Calibri"/>
              <a:buNone/>
            </a:pPr>
            <a:r>
              <a:rPr lang="en-US" sz="4200" b="1" dirty="0">
                <a:solidFill>
                  <a:schemeClr val="dk2"/>
                </a:solidFill>
                <a:latin typeface="Calibri"/>
                <a:ea typeface="Calibri"/>
                <a:cs typeface="Calibri"/>
                <a:sym typeface="Calibri"/>
              </a:rPr>
              <a:t>Radiation Impacts Cancer Cells by Many Mechanisms</a:t>
            </a:r>
            <a:endParaRPr sz="4200" b="1" dirty="0">
              <a:solidFill>
                <a:schemeClr val="dk2"/>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6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2"/>
              </a:buClr>
              <a:buSzPts val="6000"/>
              <a:buFont typeface="Calibri"/>
              <a:buNone/>
            </a:pPr>
            <a:r>
              <a:rPr lang="en-US" b="1">
                <a:solidFill>
                  <a:schemeClr val="dk2"/>
                </a:solidFill>
                <a:latin typeface="Calibri"/>
                <a:ea typeface="Calibri"/>
                <a:cs typeface="Calibri"/>
                <a:sym typeface="Calibri"/>
              </a:rPr>
              <a:t>Post-Mastectomy Radiation</a:t>
            </a:r>
            <a:endParaRPr b="1">
              <a:solidFill>
                <a:schemeClr val="dk2"/>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62"/>
          <p:cNvSpPr txBox="1"/>
          <p:nvPr/>
        </p:nvSpPr>
        <p:spPr>
          <a:xfrm>
            <a:off x="380737" y="1561568"/>
            <a:ext cx="5537197" cy="3843809"/>
          </a:xfrm>
          <a:prstGeom prst="rect">
            <a:avLst/>
          </a:prstGeom>
          <a:solidFill>
            <a:srgbClr val="B3C6E7"/>
          </a:solidFill>
          <a:ln>
            <a:noFill/>
          </a:ln>
        </p:spPr>
        <p:txBody>
          <a:bodyPr spcFirstLastPara="1" wrap="square" lIns="91425" tIns="45700" rIns="91425" bIns="45700" anchor="t" anchorCtr="0">
            <a:noAutofit/>
          </a:bodyPr>
          <a:lstStyle/>
          <a:p>
            <a:pPr marL="179388" marR="0" lvl="0" indent="-179388" algn="l" rtl="0">
              <a:lnSpc>
                <a:spcPct val="100000"/>
              </a:lnSpc>
              <a:spcBef>
                <a:spcPts val="0"/>
              </a:spcBef>
              <a:spcAft>
                <a:spcPts val="0"/>
              </a:spcAft>
              <a:buClr>
                <a:schemeClr val="dk1"/>
              </a:buClr>
              <a:buSzPts val="2400"/>
              <a:buFont typeface="Arial"/>
              <a:buNone/>
            </a:pPr>
            <a:r>
              <a:rPr lang="en-US" sz="2400" b="1">
                <a:solidFill>
                  <a:schemeClr val="dk1"/>
                </a:solidFill>
                <a:latin typeface="Calibri"/>
                <a:ea typeface="Calibri"/>
                <a:cs typeface="Calibri"/>
                <a:sym typeface="Calibri"/>
              </a:rPr>
              <a:t>Indications for PMRT if Up-Front Surgery:</a:t>
            </a:r>
            <a:endParaRPr sz="2400" b="1">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Node-positive (</a:t>
            </a:r>
            <a:r>
              <a:rPr lang="en-US" sz="2400" b="1">
                <a:solidFill>
                  <a:schemeClr val="dk1"/>
                </a:solidFill>
                <a:latin typeface="Calibri"/>
                <a:ea typeface="Calibri"/>
                <a:cs typeface="Calibri"/>
                <a:sym typeface="Calibri"/>
              </a:rPr>
              <a:t>1 or more nodes</a:t>
            </a:r>
            <a:r>
              <a:rPr lang="en-US" sz="2400">
                <a:solidFill>
                  <a:schemeClr val="dk1"/>
                </a:solidFill>
                <a:latin typeface="Calibri"/>
                <a:ea typeface="Calibri"/>
                <a:cs typeface="Calibri"/>
                <a:sym typeface="Calibri"/>
              </a:rPr>
              <a:t>)</a:t>
            </a:r>
            <a:endParaRPr/>
          </a:p>
          <a:p>
            <a:pPr marL="342900" marR="0" lvl="0" indent="-190500" algn="l" rtl="0">
              <a:lnSpc>
                <a:spcPct val="100000"/>
              </a:lnSpc>
              <a:spcBef>
                <a:spcPts val="0"/>
              </a:spcBef>
              <a:spcAft>
                <a:spcPts val="0"/>
              </a:spcAft>
              <a:buClr>
                <a:srgbClr val="595959"/>
              </a:buClr>
              <a:buSzPts val="2400"/>
              <a:buFont typeface="Arial"/>
              <a:buNone/>
            </a:pPr>
            <a:endParaRPr sz="24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Positive margins, T4 disease</a:t>
            </a:r>
            <a:endParaRPr/>
          </a:p>
          <a:p>
            <a:pPr marL="342900" marR="0" lvl="0" indent="-190500" algn="l" rtl="0">
              <a:lnSpc>
                <a:spcPct val="100000"/>
              </a:lnSpc>
              <a:spcBef>
                <a:spcPts val="0"/>
              </a:spcBef>
              <a:spcAft>
                <a:spcPts val="0"/>
              </a:spcAft>
              <a:buClr>
                <a:srgbClr val="595959"/>
              </a:buClr>
              <a:buSzPts val="2400"/>
              <a:buFont typeface="Arial"/>
              <a:buNone/>
            </a:pPr>
            <a:endParaRPr sz="24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Select pT2-3N0 patients with other high-risk features (age </a:t>
            </a:r>
            <a:r>
              <a:rPr lang="en-US" sz="2400" u="sng">
                <a:solidFill>
                  <a:schemeClr val="dk1"/>
                </a:solidFill>
                <a:latin typeface="Calibri"/>
                <a:ea typeface="Calibri"/>
                <a:cs typeface="Calibri"/>
                <a:sym typeface="Calibri"/>
              </a:rPr>
              <a:t>&lt;</a:t>
            </a:r>
            <a:r>
              <a:rPr lang="en-US" sz="2400">
                <a:solidFill>
                  <a:schemeClr val="dk1"/>
                </a:solidFill>
                <a:latin typeface="Calibri"/>
                <a:ea typeface="Calibri"/>
                <a:cs typeface="Calibri"/>
                <a:sym typeface="Calibri"/>
              </a:rPr>
              <a:t> 50, LVSI, G3, or triple-negative)</a:t>
            </a:r>
            <a:endParaRPr/>
          </a:p>
          <a:p>
            <a:pPr marL="342900" marR="0" lvl="0" indent="-190500" algn="l" rtl="0">
              <a:lnSpc>
                <a:spcPct val="100000"/>
              </a:lnSpc>
              <a:spcBef>
                <a:spcPts val="0"/>
              </a:spcBef>
              <a:spcAft>
                <a:spcPts val="0"/>
              </a:spcAft>
              <a:buClr>
                <a:srgbClr val="595959"/>
              </a:buClr>
              <a:buSzPts val="2400"/>
              <a:buFont typeface="Arial"/>
              <a:buNone/>
            </a:pPr>
            <a:endParaRPr sz="24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US" sz="2400" i="1">
                <a:solidFill>
                  <a:schemeClr val="dk1"/>
                </a:solidFill>
                <a:latin typeface="Calibri"/>
                <a:ea typeface="Calibri"/>
                <a:cs typeface="Calibri"/>
                <a:sym typeface="Calibri"/>
              </a:rPr>
              <a:t>+/- pN1mi with other high-risk features</a:t>
            </a:r>
            <a:endParaRPr/>
          </a:p>
          <a:p>
            <a:pPr marL="342900" marR="0" lvl="0" indent="-190500" algn="l" rtl="0">
              <a:lnSpc>
                <a:spcPct val="100000"/>
              </a:lnSpc>
              <a:spcBef>
                <a:spcPts val="0"/>
              </a:spcBef>
              <a:spcAft>
                <a:spcPts val="0"/>
              </a:spcAft>
              <a:buClr>
                <a:srgbClr val="595959"/>
              </a:buClr>
              <a:buSzPts val="2400"/>
              <a:buFont typeface="Arial"/>
              <a:buNone/>
            </a:pPr>
            <a:endParaRPr sz="2400">
              <a:solidFill>
                <a:schemeClr val="dk1"/>
              </a:solidFill>
              <a:latin typeface="Calibri"/>
              <a:ea typeface="Calibri"/>
              <a:cs typeface="Calibri"/>
              <a:sym typeface="Calibri"/>
            </a:endParaRPr>
          </a:p>
        </p:txBody>
      </p:sp>
      <p:sp>
        <p:nvSpPr>
          <p:cNvPr id="640" name="Google Shape;640;p62"/>
          <p:cNvSpPr txBox="1"/>
          <p:nvPr/>
        </p:nvSpPr>
        <p:spPr>
          <a:xfrm>
            <a:off x="0" y="30348"/>
            <a:ext cx="12192000"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3"/>
              </a:buClr>
              <a:buSzPts val="4400"/>
              <a:buFont typeface="Arial"/>
              <a:buNone/>
            </a:pPr>
            <a:r>
              <a:rPr lang="en-US" sz="4400" b="1">
                <a:solidFill>
                  <a:schemeClr val="dk2"/>
                </a:solidFill>
                <a:latin typeface="Calibri"/>
                <a:ea typeface="Calibri"/>
                <a:cs typeface="Calibri"/>
                <a:sym typeface="Calibri"/>
              </a:rPr>
              <a:t>Indications for Post Mastectomy RT</a:t>
            </a:r>
            <a:endParaRPr sz="4400" b="1">
              <a:solidFill>
                <a:schemeClr val="dk2"/>
              </a:solidFill>
              <a:latin typeface="Calibri"/>
              <a:ea typeface="Calibri"/>
              <a:cs typeface="Calibri"/>
              <a:sym typeface="Calibri"/>
            </a:endParaRPr>
          </a:p>
        </p:txBody>
      </p:sp>
      <p:sp>
        <p:nvSpPr>
          <p:cNvPr id="641" name="Google Shape;641;p62"/>
          <p:cNvSpPr txBox="1"/>
          <p:nvPr/>
        </p:nvSpPr>
        <p:spPr>
          <a:xfrm>
            <a:off x="6157552" y="1584917"/>
            <a:ext cx="5829553" cy="3843808"/>
          </a:xfrm>
          <a:prstGeom prst="rect">
            <a:avLst/>
          </a:prstGeom>
          <a:solidFill>
            <a:srgbClr val="F7CAAC"/>
          </a:solidFill>
          <a:ln>
            <a:noFill/>
          </a:ln>
        </p:spPr>
        <p:txBody>
          <a:bodyPr spcFirstLastPara="1" wrap="square" lIns="91425" tIns="45700" rIns="91425" bIns="45700" anchor="t" anchorCtr="0">
            <a:noAutofit/>
          </a:bodyPr>
          <a:lstStyle/>
          <a:p>
            <a:pPr marL="179388" marR="0" lvl="0" indent="-179388" algn="l" rtl="0">
              <a:lnSpc>
                <a:spcPct val="100000"/>
              </a:lnSpc>
              <a:spcBef>
                <a:spcPts val="0"/>
              </a:spcBef>
              <a:spcAft>
                <a:spcPts val="0"/>
              </a:spcAft>
              <a:buClr>
                <a:schemeClr val="dk1"/>
              </a:buClr>
              <a:buSzPts val="2400"/>
              <a:buFont typeface="Arial"/>
              <a:buNone/>
            </a:pPr>
            <a:r>
              <a:rPr lang="en-US" sz="2400" b="1" dirty="0">
                <a:solidFill>
                  <a:schemeClr val="dk1"/>
                </a:solidFill>
                <a:latin typeface="Calibri"/>
                <a:ea typeface="Calibri"/>
                <a:cs typeface="Calibri"/>
                <a:sym typeface="Calibri"/>
              </a:rPr>
              <a:t>Indications for PMRT if Neoadjuvant Chemo:</a:t>
            </a:r>
            <a:endParaRPr sz="2400" b="1"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ypN1</a:t>
            </a:r>
            <a:endParaRPr dirty="0"/>
          </a:p>
          <a:p>
            <a:pPr marL="342900" marR="0" lvl="0" indent="-190500" algn="l" rtl="0">
              <a:lnSpc>
                <a:spcPct val="100000"/>
              </a:lnSpc>
              <a:spcBef>
                <a:spcPts val="0"/>
              </a:spcBef>
              <a:spcAft>
                <a:spcPts val="0"/>
              </a:spcAft>
              <a:buClr>
                <a:srgbClr val="595959"/>
              </a:buClr>
              <a:buSzPts val="2400"/>
              <a:buFont typeface="Arial"/>
              <a:buNone/>
            </a:pPr>
            <a:endParaRPr sz="2400"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Clinical Stage III (i.e., N2, T3N1, T4N0) pre-chemo</a:t>
            </a:r>
            <a:endParaRPr dirty="0"/>
          </a:p>
          <a:p>
            <a:pPr marL="342900" marR="0" lvl="0" indent="-190500" algn="l" rtl="0">
              <a:lnSpc>
                <a:spcPct val="100000"/>
              </a:lnSpc>
              <a:spcBef>
                <a:spcPts val="0"/>
              </a:spcBef>
              <a:spcAft>
                <a:spcPts val="0"/>
              </a:spcAft>
              <a:buClr>
                <a:srgbClr val="595959"/>
              </a:buClr>
              <a:buSzPts val="2400"/>
              <a:buFont typeface="Arial"/>
              <a:buNone/>
            </a:pPr>
            <a:endParaRPr sz="2400"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Clinical Stage II (i.e., N1, T2-3N0) with other high risk features or partial response to chemo</a:t>
            </a:r>
            <a:endParaRPr sz="2400" dirty="0">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63"/>
          <p:cNvSpPr txBox="1"/>
          <p:nvPr/>
        </p:nvSpPr>
        <p:spPr>
          <a:xfrm>
            <a:off x="0" y="30348"/>
            <a:ext cx="12192000"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3"/>
              </a:buClr>
              <a:buSzPts val="4400"/>
              <a:buFont typeface="Arial"/>
              <a:buNone/>
            </a:pPr>
            <a:r>
              <a:rPr lang="en-US" sz="4400" b="1">
                <a:solidFill>
                  <a:schemeClr val="dk2"/>
                </a:solidFill>
                <a:latin typeface="Calibri"/>
                <a:ea typeface="Calibri"/>
                <a:cs typeface="Calibri"/>
                <a:sym typeface="Calibri"/>
              </a:rPr>
              <a:t>Evidence Supporting Post Mastectomy RT</a:t>
            </a:r>
            <a:endParaRPr sz="4400" b="1">
              <a:solidFill>
                <a:schemeClr val="dk2"/>
              </a:solidFill>
              <a:latin typeface="Calibri"/>
              <a:ea typeface="Calibri"/>
              <a:cs typeface="Calibri"/>
              <a:sym typeface="Calibri"/>
            </a:endParaRPr>
          </a:p>
        </p:txBody>
      </p:sp>
      <p:pic>
        <p:nvPicPr>
          <p:cNvPr id="648" name="Google Shape;648;p63"/>
          <p:cNvPicPr preferRelativeResize="0"/>
          <p:nvPr/>
        </p:nvPicPr>
        <p:blipFill rotWithShape="1">
          <a:blip r:embed="rId3">
            <a:alphaModFix/>
          </a:blip>
          <a:srcRect l="844" r="1014" b="16871"/>
          <a:stretch/>
        </p:blipFill>
        <p:spPr>
          <a:xfrm>
            <a:off x="383816" y="1748620"/>
            <a:ext cx="10758145" cy="4180695"/>
          </a:xfrm>
          <a:prstGeom prst="rect">
            <a:avLst/>
          </a:prstGeom>
          <a:noFill/>
          <a:ln>
            <a:noFill/>
          </a:ln>
        </p:spPr>
      </p:pic>
      <p:sp>
        <p:nvSpPr>
          <p:cNvPr id="649" name="Google Shape;649;p63"/>
          <p:cNvSpPr txBox="1"/>
          <p:nvPr/>
        </p:nvSpPr>
        <p:spPr>
          <a:xfrm>
            <a:off x="9374892" y="6414884"/>
            <a:ext cx="3534137" cy="6730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Arial"/>
              <a:buNone/>
            </a:pPr>
            <a:r>
              <a:rPr lang="en-US" sz="800">
                <a:solidFill>
                  <a:schemeClr val="dk1"/>
                </a:solidFill>
                <a:latin typeface="Calibri"/>
                <a:ea typeface="Calibri"/>
                <a:cs typeface="Calibri"/>
                <a:sym typeface="Calibri"/>
              </a:rPr>
              <a:t>Overgaard, Marie, </a:t>
            </a:r>
            <a:r>
              <a:rPr lang="en-US" sz="800" i="1">
                <a:solidFill>
                  <a:schemeClr val="dk1"/>
                </a:solidFill>
                <a:latin typeface="Calibri"/>
                <a:ea typeface="Calibri"/>
                <a:cs typeface="Calibri"/>
                <a:sym typeface="Calibri"/>
              </a:rPr>
              <a:t>et al</a:t>
            </a:r>
            <a:r>
              <a:rPr lang="en-US" sz="800">
                <a:solidFill>
                  <a:schemeClr val="dk1"/>
                </a:solidFill>
                <a:latin typeface="Calibri"/>
                <a:ea typeface="Calibri"/>
                <a:cs typeface="Calibri"/>
                <a:sym typeface="Calibri"/>
              </a:rPr>
              <a:t>. </a:t>
            </a:r>
            <a:r>
              <a:rPr lang="en-US" sz="800" i="1">
                <a:solidFill>
                  <a:schemeClr val="dk1"/>
                </a:solidFill>
                <a:latin typeface="Calibri"/>
                <a:ea typeface="Calibri"/>
                <a:cs typeface="Calibri"/>
                <a:sym typeface="Calibri"/>
              </a:rPr>
              <a:t>NEJM </a:t>
            </a:r>
            <a:r>
              <a:rPr lang="en-US" sz="800">
                <a:solidFill>
                  <a:schemeClr val="dk1"/>
                </a:solidFill>
                <a:latin typeface="Calibri"/>
                <a:ea typeface="Calibri"/>
                <a:cs typeface="Calibri"/>
                <a:sym typeface="Calibri"/>
              </a:rPr>
              <a:t>337.14 (1997): 949-955.</a:t>
            </a:r>
            <a:endParaRPr/>
          </a:p>
          <a:p>
            <a:pPr marL="0" marR="0" lvl="0" indent="0" algn="l" rtl="0">
              <a:lnSpc>
                <a:spcPct val="100000"/>
              </a:lnSpc>
              <a:spcBef>
                <a:spcPts val="0"/>
              </a:spcBef>
              <a:spcAft>
                <a:spcPts val="0"/>
              </a:spcAft>
              <a:buClr>
                <a:schemeClr val="dk1"/>
              </a:buClr>
              <a:buSzPts val="800"/>
              <a:buFont typeface="Arial"/>
              <a:buNone/>
            </a:pPr>
            <a:r>
              <a:rPr lang="en-US" sz="800">
                <a:solidFill>
                  <a:schemeClr val="dk1"/>
                </a:solidFill>
                <a:latin typeface="Calibri"/>
                <a:ea typeface="Calibri"/>
                <a:cs typeface="Calibri"/>
                <a:sym typeface="Calibri"/>
              </a:rPr>
              <a:t>Overgaard, Marie, et al. </a:t>
            </a:r>
            <a:r>
              <a:rPr lang="en-US" sz="800" i="1">
                <a:solidFill>
                  <a:schemeClr val="dk1"/>
                </a:solidFill>
                <a:latin typeface="Calibri"/>
                <a:ea typeface="Calibri"/>
                <a:cs typeface="Calibri"/>
                <a:sym typeface="Calibri"/>
              </a:rPr>
              <a:t>The Lancet</a:t>
            </a:r>
            <a:r>
              <a:rPr lang="en-US" sz="800">
                <a:solidFill>
                  <a:schemeClr val="dk1"/>
                </a:solidFill>
                <a:latin typeface="Calibri"/>
                <a:ea typeface="Calibri"/>
                <a:cs typeface="Calibri"/>
                <a:sym typeface="Calibri"/>
              </a:rPr>
              <a:t> 353.9165 (1999): 1641-1648.</a:t>
            </a:r>
            <a:endParaRPr/>
          </a:p>
          <a:p>
            <a:pPr marL="0" marR="0" lvl="0" indent="0" algn="l" rtl="0">
              <a:lnSpc>
                <a:spcPct val="100000"/>
              </a:lnSpc>
              <a:spcBef>
                <a:spcPts val="0"/>
              </a:spcBef>
              <a:spcAft>
                <a:spcPts val="0"/>
              </a:spcAft>
              <a:buClr>
                <a:schemeClr val="dk1"/>
              </a:buClr>
              <a:buSzPts val="800"/>
              <a:buFont typeface="Arial"/>
              <a:buNone/>
            </a:pPr>
            <a:r>
              <a:rPr lang="en-US" sz="800">
                <a:solidFill>
                  <a:schemeClr val="dk1"/>
                </a:solidFill>
                <a:latin typeface="Calibri"/>
                <a:ea typeface="Calibri"/>
                <a:cs typeface="Calibri"/>
                <a:sym typeface="Calibri"/>
              </a:rPr>
              <a:t>McGale, P., </a:t>
            </a:r>
            <a:r>
              <a:rPr lang="en-US" sz="800" i="1">
                <a:solidFill>
                  <a:schemeClr val="dk1"/>
                </a:solidFill>
                <a:latin typeface="Calibri"/>
                <a:ea typeface="Calibri"/>
                <a:cs typeface="Calibri"/>
                <a:sym typeface="Calibri"/>
              </a:rPr>
              <a:t>et al</a:t>
            </a:r>
            <a:r>
              <a:rPr lang="en-US" sz="800">
                <a:solidFill>
                  <a:schemeClr val="dk1"/>
                </a:solidFill>
                <a:latin typeface="Calibri"/>
                <a:ea typeface="Calibri"/>
                <a:cs typeface="Calibri"/>
                <a:sym typeface="Calibri"/>
              </a:rPr>
              <a:t>. </a:t>
            </a:r>
            <a:r>
              <a:rPr lang="en-US" sz="800" i="1">
                <a:solidFill>
                  <a:schemeClr val="dk1"/>
                </a:solidFill>
                <a:latin typeface="Calibri"/>
                <a:ea typeface="Calibri"/>
                <a:cs typeface="Calibri"/>
                <a:sym typeface="Calibri"/>
              </a:rPr>
              <a:t>The Lancet 383.9935</a:t>
            </a:r>
            <a:r>
              <a:rPr lang="en-US" sz="800">
                <a:solidFill>
                  <a:schemeClr val="dk1"/>
                </a:solidFill>
                <a:latin typeface="Calibri"/>
                <a:ea typeface="Calibri"/>
                <a:cs typeface="Calibri"/>
                <a:sym typeface="Calibri"/>
              </a:rPr>
              <a:t> (2014): 2127-2135.</a:t>
            </a:r>
            <a:endParaRPr/>
          </a:p>
          <a:p>
            <a:pPr marL="0" marR="0" lvl="0" indent="0" algn="l" rtl="0">
              <a:lnSpc>
                <a:spcPct val="100000"/>
              </a:lnSpc>
              <a:spcBef>
                <a:spcPts val="0"/>
              </a:spcBef>
              <a:spcAft>
                <a:spcPts val="0"/>
              </a:spcAft>
              <a:buClr>
                <a:srgbClr val="595959"/>
              </a:buClr>
              <a:buSzPts val="800"/>
              <a:buFont typeface="Arial"/>
              <a:buNone/>
            </a:pPr>
            <a:endParaRPr sz="800" baseline="30000">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64"/>
          <p:cNvSpPr txBox="1"/>
          <p:nvPr/>
        </p:nvSpPr>
        <p:spPr>
          <a:xfrm>
            <a:off x="0" y="4001"/>
            <a:ext cx="12192000"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4400"/>
              <a:buFont typeface="Calibri"/>
              <a:buNone/>
            </a:pPr>
            <a:r>
              <a:rPr lang="en-US" sz="4400" b="1" dirty="0">
                <a:solidFill>
                  <a:schemeClr val="dk2"/>
                </a:solidFill>
                <a:latin typeface="Calibri"/>
                <a:ea typeface="Calibri"/>
                <a:cs typeface="Calibri"/>
                <a:sym typeface="Calibri"/>
              </a:rPr>
              <a:t>Mastectomy vs. BCS + RT</a:t>
            </a:r>
            <a:endParaRPr dirty="0"/>
          </a:p>
        </p:txBody>
      </p:sp>
      <p:sp>
        <p:nvSpPr>
          <p:cNvPr id="655" name="Google Shape;655;p64"/>
          <p:cNvSpPr txBox="1"/>
          <p:nvPr/>
        </p:nvSpPr>
        <p:spPr>
          <a:xfrm>
            <a:off x="1036320" y="5958619"/>
            <a:ext cx="10424160" cy="543782"/>
          </a:xfrm>
          <a:prstGeom prst="rect">
            <a:avLst/>
          </a:prstGeom>
          <a:solidFill>
            <a:srgbClr val="DA9E9E"/>
          </a:solidFill>
          <a:ln>
            <a:noFill/>
          </a:ln>
        </p:spPr>
        <p:txBody>
          <a:bodyPr spcFirstLastPara="1" wrap="square" lIns="91425" tIns="45700" rIns="91425" bIns="45700" anchor="t" anchorCtr="0">
            <a:normAutofit fontScale="92500"/>
          </a:bodyPr>
          <a:lstStyle/>
          <a:p>
            <a:pPr marL="0" marR="0" lvl="0" indent="0" algn="l" rtl="0">
              <a:lnSpc>
                <a:spcPct val="90000"/>
              </a:lnSpc>
              <a:spcBef>
                <a:spcPts val="0"/>
              </a:spcBef>
              <a:spcAft>
                <a:spcPts val="0"/>
              </a:spcAft>
              <a:buClr>
                <a:schemeClr val="dk1"/>
              </a:buClr>
              <a:buSzPct val="100000"/>
              <a:buFont typeface="Arial"/>
              <a:buNone/>
            </a:pPr>
            <a:r>
              <a:rPr lang="en-US" sz="2800">
                <a:solidFill>
                  <a:schemeClr val="dk1"/>
                </a:solidFill>
                <a:latin typeface="Arial"/>
                <a:ea typeface="Arial"/>
                <a:cs typeface="Arial"/>
                <a:sym typeface="Arial"/>
              </a:rPr>
              <a:t>No difference in overall survival for total mastectomy vs. BCS + RT</a:t>
            </a:r>
            <a:endParaRPr sz="2800">
              <a:solidFill>
                <a:schemeClr val="dk1"/>
              </a:solidFill>
              <a:latin typeface="Arial"/>
              <a:ea typeface="Arial"/>
              <a:cs typeface="Arial"/>
              <a:sym typeface="Arial"/>
            </a:endParaRPr>
          </a:p>
        </p:txBody>
      </p:sp>
      <p:pic>
        <p:nvPicPr>
          <p:cNvPr id="656" name="Google Shape;656;p64"/>
          <p:cNvPicPr preferRelativeResize="0"/>
          <p:nvPr/>
        </p:nvPicPr>
        <p:blipFill rotWithShape="1">
          <a:blip r:embed="rId3">
            <a:alphaModFix/>
          </a:blip>
          <a:srcRect l="33692" t="43914" r="27926" b="20836"/>
          <a:stretch/>
        </p:blipFill>
        <p:spPr>
          <a:xfrm>
            <a:off x="1643657" y="1215135"/>
            <a:ext cx="8904686" cy="4358282"/>
          </a:xfrm>
          <a:prstGeom prst="rect">
            <a:avLst/>
          </a:prstGeom>
          <a:noFill/>
          <a:ln>
            <a:noFill/>
          </a:ln>
        </p:spPr>
      </p:pic>
      <p:sp>
        <p:nvSpPr>
          <p:cNvPr id="657" name="Google Shape;657;p64"/>
          <p:cNvSpPr/>
          <p:nvPr/>
        </p:nvSpPr>
        <p:spPr>
          <a:xfrm>
            <a:off x="8656319" y="1215135"/>
            <a:ext cx="1892023" cy="4358282"/>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65"/>
          <p:cNvSpPr txBox="1"/>
          <p:nvPr/>
        </p:nvSpPr>
        <p:spPr>
          <a:xfrm>
            <a:off x="0" y="-14908"/>
            <a:ext cx="12192000"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4200"/>
              <a:buFont typeface="Calibri"/>
              <a:buNone/>
            </a:pPr>
            <a:r>
              <a:rPr lang="en-US" sz="4200" b="1">
                <a:solidFill>
                  <a:schemeClr val="dk2"/>
                </a:solidFill>
                <a:latin typeface="Calibri"/>
                <a:ea typeface="Calibri"/>
                <a:cs typeface="Calibri"/>
                <a:sym typeface="Calibri"/>
              </a:rPr>
              <a:t>Implant Based Reconstruction and RT Considerations</a:t>
            </a:r>
            <a:endParaRPr sz="4200" b="1">
              <a:solidFill>
                <a:schemeClr val="dk2"/>
              </a:solidFill>
              <a:latin typeface="Calibri"/>
              <a:ea typeface="Calibri"/>
              <a:cs typeface="Calibri"/>
              <a:sym typeface="Calibri"/>
            </a:endParaRPr>
          </a:p>
        </p:txBody>
      </p:sp>
      <p:sp>
        <p:nvSpPr>
          <p:cNvPr id="663" name="Google Shape;663;p65"/>
          <p:cNvSpPr txBox="1"/>
          <p:nvPr/>
        </p:nvSpPr>
        <p:spPr>
          <a:xfrm>
            <a:off x="9167150" y="6519446"/>
            <a:ext cx="311359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i="0">
                <a:solidFill>
                  <a:srgbClr val="212121"/>
                </a:solidFill>
                <a:latin typeface="Calibri"/>
                <a:ea typeface="Calibri"/>
                <a:cs typeface="Calibri"/>
                <a:sym typeface="Calibri"/>
              </a:rPr>
              <a:t>Kim, A., </a:t>
            </a:r>
            <a:r>
              <a:rPr lang="en-US" sz="800" b="0" i="1">
                <a:solidFill>
                  <a:srgbClr val="212121"/>
                </a:solidFill>
                <a:latin typeface="Calibri"/>
                <a:ea typeface="Calibri"/>
                <a:cs typeface="Calibri"/>
                <a:sym typeface="Calibri"/>
              </a:rPr>
              <a:t>et al</a:t>
            </a:r>
            <a:r>
              <a:rPr lang="en-US" sz="800" b="0" i="0">
                <a:solidFill>
                  <a:srgbClr val="212121"/>
                </a:solidFill>
                <a:latin typeface="Calibri"/>
                <a:ea typeface="Calibri"/>
                <a:cs typeface="Calibri"/>
                <a:sym typeface="Calibri"/>
              </a:rPr>
              <a:t>. </a:t>
            </a:r>
            <a:r>
              <a:rPr lang="en-US" sz="800" b="0" i="1">
                <a:solidFill>
                  <a:srgbClr val="212121"/>
                </a:solidFill>
                <a:latin typeface="Calibri"/>
                <a:ea typeface="Calibri"/>
                <a:cs typeface="Calibri"/>
                <a:sym typeface="Calibri"/>
              </a:rPr>
              <a:t>Plastic and reconstructive surgery</a:t>
            </a:r>
            <a:r>
              <a:rPr lang="en-US" sz="800" b="0" i="0">
                <a:solidFill>
                  <a:srgbClr val="212121"/>
                </a:solidFill>
                <a:latin typeface="Calibri"/>
                <a:ea typeface="Calibri"/>
                <a:cs typeface="Calibri"/>
                <a:sym typeface="Calibri"/>
              </a:rPr>
              <a:t>, (2022), </a:t>
            </a:r>
            <a:r>
              <a:rPr lang="en-US" sz="800" b="0" i="1">
                <a:solidFill>
                  <a:srgbClr val="212121"/>
                </a:solidFill>
                <a:latin typeface="Calibri"/>
                <a:ea typeface="Calibri"/>
                <a:cs typeface="Calibri"/>
                <a:sym typeface="Calibri"/>
              </a:rPr>
              <a:t>149</a:t>
            </a:r>
            <a:r>
              <a:rPr lang="en-US" sz="800" b="0" i="0">
                <a:solidFill>
                  <a:srgbClr val="212121"/>
                </a:solidFill>
                <a:latin typeface="Calibri"/>
                <a:ea typeface="Calibri"/>
                <a:cs typeface="Calibri"/>
                <a:sym typeface="Calibri"/>
              </a:rPr>
              <a:t>(2).</a:t>
            </a:r>
            <a:endParaRPr/>
          </a:p>
          <a:p>
            <a:pPr marL="0" marR="0" lvl="0" indent="0" algn="l" rtl="0">
              <a:spcBef>
                <a:spcPts val="0"/>
              </a:spcBef>
              <a:spcAft>
                <a:spcPts val="0"/>
              </a:spcAft>
              <a:buNone/>
            </a:pPr>
            <a:r>
              <a:rPr lang="en-US" sz="800" b="0" i="0">
                <a:solidFill>
                  <a:srgbClr val="212121"/>
                </a:solidFill>
                <a:latin typeface="Calibri"/>
                <a:ea typeface="Calibri"/>
                <a:cs typeface="Calibri"/>
                <a:sym typeface="Calibri"/>
              </a:rPr>
              <a:t>Elver, A. </a:t>
            </a:r>
            <a:r>
              <a:rPr lang="en-US" sz="800" b="0" i="1">
                <a:solidFill>
                  <a:srgbClr val="212121"/>
                </a:solidFill>
                <a:latin typeface="Calibri"/>
                <a:ea typeface="Calibri"/>
                <a:cs typeface="Calibri"/>
                <a:sym typeface="Calibri"/>
              </a:rPr>
              <a:t>et al</a:t>
            </a:r>
            <a:r>
              <a:rPr lang="en-US" sz="800" b="0" i="0">
                <a:solidFill>
                  <a:srgbClr val="212121"/>
                </a:solidFill>
                <a:latin typeface="Calibri"/>
                <a:ea typeface="Calibri"/>
                <a:cs typeface="Calibri"/>
                <a:sym typeface="Calibri"/>
              </a:rPr>
              <a:t>. </a:t>
            </a:r>
            <a:r>
              <a:rPr lang="en-US" sz="800" b="0" i="1">
                <a:solidFill>
                  <a:srgbClr val="212121"/>
                </a:solidFill>
                <a:latin typeface="Calibri"/>
                <a:ea typeface="Calibri"/>
                <a:cs typeface="Calibri"/>
                <a:sym typeface="Calibri"/>
              </a:rPr>
              <a:t>Journal of reconstructive microsurgery</a:t>
            </a:r>
            <a:r>
              <a:rPr lang="en-US" sz="800" b="0" i="0">
                <a:solidFill>
                  <a:srgbClr val="212121"/>
                </a:solidFill>
                <a:latin typeface="Calibri"/>
                <a:ea typeface="Calibri"/>
                <a:cs typeface="Calibri"/>
                <a:sym typeface="Calibri"/>
              </a:rPr>
              <a:t>, </a:t>
            </a:r>
            <a:r>
              <a:rPr lang="en-US" sz="800" b="0" i="1">
                <a:solidFill>
                  <a:srgbClr val="212121"/>
                </a:solidFill>
                <a:latin typeface="Calibri"/>
                <a:ea typeface="Calibri"/>
                <a:cs typeface="Calibri"/>
                <a:sym typeface="Calibri"/>
              </a:rPr>
              <a:t>39</a:t>
            </a:r>
            <a:r>
              <a:rPr lang="en-US" sz="800" b="0" i="0">
                <a:solidFill>
                  <a:srgbClr val="212121"/>
                </a:solidFill>
                <a:latin typeface="Calibri"/>
                <a:ea typeface="Calibri"/>
                <a:cs typeface="Calibri"/>
                <a:sym typeface="Calibri"/>
              </a:rPr>
              <a:t>(2), 111–119.</a:t>
            </a:r>
            <a:endParaRPr sz="800">
              <a:solidFill>
                <a:schemeClr val="dk1"/>
              </a:solidFill>
              <a:latin typeface="Calibri"/>
              <a:ea typeface="Calibri"/>
              <a:cs typeface="Calibri"/>
              <a:sym typeface="Calibri"/>
            </a:endParaRPr>
          </a:p>
        </p:txBody>
      </p:sp>
      <p:pic>
        <p:nvPicPr>
          <p:cNvPr id="664" name="Google Shape;664;p65"/>
          <p:cNvPicPr preferRelativeResize="0"/>
          <p:nvPr/>
        </p:nvPicPr>
        <p:blipFill rotWithShape="1">
          <a:blip r:embed="rId3">
            <a:alphaModFix/>
          </a:blip>
          <a:srcRect/>
          <a:stretch/>
        </p:blipFill>
        <p:spPr>
          <a:xfrm>
            <a:off x="8200118" y="1314252"/>
            <a:ext cx="3524742" cy="2324424"/>
          </a:xfrm>
          <a:prstGeom prst="rect">
            <a:avLst/>
          </a:prstGeom>
          <a:noFill/>
          <a:ln>
            <a:noFill/>
          </a:ln>
        </p:spPr>
      </p:pic>
      <p:sp>
        <p:nvSpPr>
          <p:cNvPr id="665" name="Google Shape;665;p65"/>
          <p:cNvSpPr txBox="1"/>
          <p:nvPr/>
        </p:nvSpPr>
        <p:spPr>
          <a:xfrm>
            <a:off x="781290" y="3903345"/>
            <a:ext cx="11099157" cy="2616101"/>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600"/>
              <a:buFont typeface="Arial"/>
              <a:buChar char="•"/>
            </a:pPr>
            <a:r>
              <a:rPr lang="en-US" sz="2600" dirty="0">
                <a:solidFill>
                  <a:schemeClr val="dk1"/>
                </a:solidFill>
                <a:latin typeface="Calibri"/>
                <a:ea typeface="Calibri"/>
                <a:cs typeface="Calibri"/>
                <a:sym typeface="Calibri"/>
              </a:rPr>
              <a:t>2 Stage: Tissue expander followed by permanent implant</a:t>
            </a:r>
            <a:endParaRPr sz="2600" dirty="0">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Consult radiation oncology: </a:t>
            </a:r>
            <a:endParaRPr dirty="0"/>
          </a:p>
          <a:p>
            <a:pPr marL="1200150" marR="0" lvl="2" indent="-285750" algn="l" rtl="0">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To determine if contralateral expander requires deflation. </a:t>
            </a:r>
            <a:endParaRPr dirty="0"/>
          </a:p>
          <a:p>
            <a:pPr marL="1200150" marR="0" lvl="2" indent="-285750" algn="l" rtl="0">
              <a:spcBef>
                <a:spcPts val="0"/>
              </a:spcBef>
              <a:spcAft>
                <a:spcPts val="0"/>
              </a:spcAft>
              <a:buClr>
                <a:schemeClr val="dk1"/>
              </a:buClr>
              <a:buSzPts val="2000"/>
              <a:buFont typeface="Arial"/>
              <a:buChar char="•"/>
            </a:pPr>
            <a:r>
              <a:rPr lang="en-US" sz="2000" dirty="0">
                <a:solidFill>
                  <a:schemeClr val="dk1"/>
                </a:solidFill>
                <a:latin typeface="Calibri"/>
                <a:ea typeface="Calibri"/>
                <a:cs typeface="Calibri"/>
                <a:sym typeface="Calibri"/>
              </a:rPr>
              <a:t>W</a:t>
            </a:r>
            <a:r>
              <a:rPr lang="en-US" sz="2000" b="0" i="0" u="none" strike="noStrike" cap="none" dirty="0">
                <a:solidFill>
                  <a:schemeClr val="dk1"/>
                </a:solidFill>
                <a:latin typeface="Calibri"/>
                <a:ea typeface="Calibri"/>
                <a:cs typeface="Calibri"/>
                <a:sym typeface="Calibri"/>
              </a:rPr>
              <a:t>hen concern for close or positive deep margin - optimal expander placement may be  impacted.</a:t>
            </a:r>
            <a:endParaRPr dirty="0"/>
          </a:p>
          <a:p>
            <a:pPr marL="742950" marR="0" lvl="1" indent="-285750" algn="l" rtl="0">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Optimal timing of reconstruction 4-5 months after RT completion to reduce short-term complications.</a:t>
            </a:r>
            <a:endParaRPr dirty="0"/>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Calibri"/>
              <a:ea typeface="Calibri"/>
              <a:cs typeface="Calibri"/>
              <a:sym typeface="Calibri"/>
            </a:endParaRPr>
          </a:p>
        </p:txBody>
      </p:sp>
      <p:sp>
        <p:nvSpPr>
          <p:cNvPr id="666" name="Google Shape;666;p65"/>
          <p:cNvSpPr txBox="1"/>
          <p:nvPr/>
        </p:nvSpPr>
        <p:spPr>
          <a:xfrm>
            <a:off x="781290" y="1356692"/>
            <a:ext cx="7263115" cy="304698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RT boost typically not possible given rearrangement of breast tissue/skin</a:t>
            </a:r>
            <a:endParaRPr/>
          </a:p>
          <a:p>
            <a:pPr marL="342900" marR="0" lvl="0" indent="-177800" algn="l" rtl="0">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1 Stage: Direct to implant</a:t>
            </a:r>
            <a:endParaRPr/>
          </a:p>
          <a:p>
            <a:pPr marL="742950" marR="0" lvl="1"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Healing issues may occur and delay initiation of RT.</a:t>
            </a:r>
            <a:endParaRPr/>
          </a:p>
          <a:p>
            <a:pPr marL="742950" marR="0" lvl="1"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RT may be damaging to a permanent implant.</a:t>
            </a:r>
            <a:endParaRPr sz="2000" b="0" i="0" u="none" strike="noStrike" cap="none">
              <a:solidFill>
                <a:schemeClr val="dk1"/>
              </a:solidFill>
              <a:latin typeface="Calibri"/>
              <a:ea typeface="Calibri"/>
              <a:cs typeface="Calibri"/>
              <a:sym typeface="Calibri"/>
            </a:endParaRPr>
          </a:p>
          <a:p>
            <a:pPr marL="742950" marR="0" lvl="1" indent="-133350" algn="l" rtl="0">
              <a:spcBef>
                <a:spcPts val="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285750" marR="0" lvl="0" indent="-133350" algn="l" rtl="0">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66"/>
          <p:cNvSpPr txBox="1"/>
          <p:nvPr/>
        </p:nvSpPr>
        <p:spPr>
          <a:xfrm>
            <a:off x="0" y="-14908"/>
            <a:ext cx="12192000"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4200"/>
              <a:buFont typeface="Calibri"/>
              <a:buNone/>
            </a:pPr>
            <a:r>
              <a:rPr lang="en-US" sz="4200" b="1">
                <a:solidFill>
                  <a:schemeClr val="dk2"/>
                </a:solidFill>
                <a:latin typeface="Calibri"/>
                <a:ea typeface="Calibri"/>
                <a:cs typeface="Calibri"/>
                <a:sym typeface="Calibri"/>
              </a:rPr>
              <a:t>RT Considerations with Autologous Reconstruction</a:t>
            </a:r>
            <a:endParaRPr sz="4200" b="1">
              <a:solidFill>
                <a:schemeClr val="dk2"/>
              </a:solidFill>
              <a:latin typeface="Calibri"/>
              <a:ea typeface="Calibri"/>
              <a:cs typeface="Calibri"/>
              <a:sym typeface="Calibri"/>
            </a:endParaRPr>
          </a:p>
        </p:txBody>
      </p:sp>
      <p:sp>
        <p:nvSpPr>
          <p:cNvPr id="672" name="Google Shape;672;p66"/>
          <p:cNvSpPr txBox="1"/>
          <p:nvPr/>
        </p:nvSpPr>
        <p:spPr>
          <a:xfrm>
            <a:off x="5416953" y="1636463"/>
            <a:ext cx="6123005" cy="505226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600"/>
              <a:buFont typeface="Arial"/>
              <a:buChar char="•"/>
            </a:pPr>
            <a:r>
              <a:rPr lang="en-US" sz="2600" dirty="0">
                <a:solidFill>
                  <a:schemeClr val="dk1"/>
                </a:solidFill>
                <a:latin typeface="Calibri"/>
                <a:ea typeface="Calibri"/>
                <a:cs typeface="Calibri"/>
                <a:sym typeface="Calibri"/>
              </a:rPr>
              <a:t>Consider delaying reconstruction until </a:t>
            </a:r>
            <a:r>
              <a:rPr lang="en-US" sz="2600" i="1" dirty="0">
                <a:solidFill>
                  <a:schemeClr val="dk1"/>
                </a:solidFill>
                <a:latin typeface="Calibri"/>
                <a:ea typeface="Calibri"/>
                <a:cs typeface="Calibri"/>
                <a:sym typeface="Calibri"/>
              </a:rPr>
              <a:t>after</a:t>
            </a:r>
            <a:r>
              <a:rPr lang="en-US" sz="2600" dirty="0">
                <a:solidFill>
                  <a:schemeClr val="dk1"/>
                </a:solidFill>
                <a:latin typeface="Calibri"/>
                <a:ea typeface="Calibri"/>
                <a:cs typeface="Calibri"/>
                <a:sym typeface="Calibri"/>
              </a:rPr>
              <a:t> RT is completed as RT to a flap may cause loss of cosmesis and/or fat necrosis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M</a:t>
            </a:r>
            <a:r>
              <a:rPr lang="en-US" sz="2400" b="0" i="0" u="none" strike="noStrike" cap="none" dirty="0">
                <a:solidFill>
                  <a:schemeClr val="dk1"/>
                </a:solidFill>
                <a:latin typeface="Calibri"/>
                <a:ea typeface="Calibri"/>
                <a:cs typeface="Calibri"/>
                <a:sym typeface="Calibri"/>
              </a:rPr>
              <a:t>ay be performed within 3 months without increased complications.  </a:t>
            </a:r>
            <a:endParaRPr dirty="0"/>
          </a:p>
        </p:txBody>
      </p:sp>
      <p:sp>
        <p:nvSpPr>
          <p:cNvPr id="673" name="Google Shape;673;p66"/>
          <p:cNvSpPr txBox="1"/>
          <p:nvPr/>
        </p:nvSpPr>
        <p:spPr>
          <a:xfrm>
            <a:off x="9167150" y="6519446"/>
            <a:ext cx="311359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i="0">
                <a:solidFill>
                  <a:srgbClr val="212121"/>
                </a:solidFill>
                <a:latin typeface="Calibri"/>
                <a:ea typeface="Calibri"/>
                <a:cs typeface="Calibri"/>
                <a:sym typeface="Calibri"/>
              </a:rPr>
              <a:t>Kim, A., </a:t>
            </a:r>
            <a:r>
              <a:rPr lang="en-US" sz="800" b="0" i="1">
                <a:solidFill>
                  <a:srgbClr val="212121"/>
                </a:solidFill>
                <a:latin typeface="Calibri"/>
                <a:ea typeface="Calibri"/>
                <a:cs typeface="Calibri"/>
                <a:sym typeface="Calibri"/>
              </a:rPr>
              <a:t>et al</a:t>
            </a:r>
            <a:r>
              <a:rPr lang="en-US" sz="800" b="0" i="0">
                <a:solidFill>
                  <a:srgbClr val="212121"/>
                </a:solidFill>
                <a:latin typeface="Calibri"/>
                <a:ea typeface="Calibri"/>
                <a:cs typeface="Calibri"/>
                <a:sym typeface="Calibri"/>
              </a:rPr>
              <a:t>. </a:t>
            </a:r>
            <a:r>
              <a:rPr lang="en-US" sz="800" b="0" i="1">
                <a:solidFill>
                  <a:srgbClr val="212121"/>
                </a:solidFill>
                <a:latin typeface="Calibri"/>
                <a:ea typeface="Calibri"/>
                <a:cs typeface="Calibri"/>
                <a:sym typeface="Calibri"/>
              </a:rPr>
              <a:t>Plastic and reconstructive surgery</a:t>
            </a:r>
            <a:r>
              <a:rPr lang="en-US" sz="800" b="0" i="0">
                <a:solidFill>
                  <a:srgbClr val="212121"/>
                </a:solidFill>
                <a:latin typeface="Calibri"/>
                <a:ea typeface="Calibri"/>
                <a:cs typeface="Calibri"/>
                <a:sym typeface="Calibri"/>
              </a:rPr>
              <a:t>, (2022), </a:t>
            </a:r>
            <a:r>
              <a:rPr lang="en-US" sz="800" b="0" i="1">
                <a:solidFill>
                  <a:srgbClr val="212121"/>
                </a:solidFill>
                <a:latin typeface="Calibri"/>
                <a:ea typeface="Calibri"/>
                <a:cs typeface="Calibri"/>
                <a:sym typeface="Calibri"/>
              </a:rPr>
              <a:t>149</a:t>
            </a:r>
            <a:r>
              <a:rPr lang="en-US" sz="800" b="0" i="0">
                <a:solidFill>
                  <a:srgbClr val="212121"/>
                </a:solidFill>
                <a:latin typeface="Calibri"/>
                <a:ea typeface="Calibri"/>
                <a:cs typeface="Calibri"/>
                <a:sym typeface="Calibri"/>
              </a:rPr>
              <a:t>(2).</a:t>
            </a:r>
            <a:endParaRPr/>
          </a:p>
          <a:p>
            <a:pPr marL="0" marR="0" lvl="0" indent="0" algn="l" rtl="0">
              <a:spcBef>
                <a:spcPts val="0"/>
              </a:spcBef>
              <a:spcAft>
                <a:spcPts val="0"/>
              </a:spcAft>
              <a:buNone/>
            </a:pPr>
            <a:r>
              <a:rPr lang="en-US" sz="800" b="0" i="0">
                <a:solidFill>
                  <a:srgbClr val="212121"/>
                </a:solidFill>
                <a:latin typeface="Calibri"/>
                <a:ea typeface="Calibri"/>
                <a:cs typeface="Calibri"/>
                <a:sym typeface="Calibri"/>
              </a:rPr>
              <a:t>Elver, A. </a:t>
            </a:r>
            <a:r>
              <a:rPr lang="en-US" sz="800" b="0" i="1">
                <a:solidFill>
                  <a:srgbClr val="212121"/>
                </a:solidFill>
                <a:latin typeface="Calibri"/>
                <a:ea typeface="Calibri"/>
                <a:cs typeface="Calibri"/>
                <a:sym typeface="Calibri"/>
              </a:rPr>
              <a:t>et al</a:t>
            </a:r>
            <a:r>
              <a:rPr lang="en-US" sz="800" b="0" i="0">
                <a:solidFill>
                  <a:srgbClr val="212121"/>
                </a:solidFill>
                <a:latin typeface="Calibri"/>
                <a:ea typeface="Calibri"/>
                <a:cs typeface="Calibri"/>
                <a:sym typeface="Calibri"/>
              </a:rPr>
              <a:t>. </a:t>
            </a:r>
            <a:r>
              <a:rPr lang="en-US" sz="800" b="0" i="1">
                <a:solidFill>
                  <a:srgbClr val="212121"/>
                </a:solidFill>
                <a:latin typeface="Calibri"/>
                <a:ea typeface="Calibri"/>
                <a:cs typeface="Calibri"/>
                <a:sym typeface="Calibri"/>
              </a:rPr>
              <a:t>Journal of reconstructive microsurgery</a:t>
            </a:r>
            <a:r>
              <a:rPr lang="en-US" sz="800" b="0" i="0">
                <a:solidFill>
                  <a:srgbClr val="212121"/>
                </a:solidFill>
                <a:latin typeface="Calibri"/>
                <a:ea typeface="Calibri"/>
                <a:cs typeface="Calibri"/>
                <a:sym typeface="Calibri"/>
              </a:rPr>
              <a:t>, </a:t>
            </a:r>
            <a:r>
              <a:rPr lang="en-US" sz="800" b="0" i="1">
                <a:solidFill>
                  <a:srgbClr val="212121"/>
                </a:solidFill>
                <a:latin typeface="Calibri"/>
                <a:ea typeface="Calibri"/>
                <a:cs typeface="Calibri"/>
                <a:sym typeface="Calibri"/>
              </a:rPr>
              <a:t>39</a:t>
            </a:r>
            <a:r>
              <a:rPr lang="en-US" sz="800" b="0" i="0">
                <a:solidFill>
                  <a:srgbClr val="212121"/>
                </a:solidFill>
                <a:latin typeface="Calibri"/>
                <a:ea typeface="Calibri"/>
                <a:cs typeface="Calibri"/>
                <a:sym typeface="Calibri"/>
              </a:rPr>
              <a:t>(2), 111–119.</a:t>
            </a:r>
            <a:endParaRPr sz="800">
              <a:solidFill>
                <a:schemeClr val="dk1"/>
              </a:solidFill>
              <a:latin typeface="Calibri"/>
              <a:ea typeface="Calibri"/>
              <a:cs typeface="Calibri"/>
              <a:sym typeface="Calibri"/>
            </a:endParaRPr>
          </a:p>
        </p:txBody>
      </p:sp>
      <p:pic>
        <p:nvPicPr>
          <p:cNvPr id="674" name="Google Shape;674;p66"/>
          <p:cNvPicPr preferRelativeResize="0"/>
          <p:nvPr/>
        </p:nvPicPr>
        <p:blipFill rotWithShape="1">
          <a:blip r:embed="rId3">
            <a:alphaModFix/>
          </a:blip>
          <a:srcRect/>
          <a:stretch/>
        </p:blipFill>
        <p:spPr>
          <a:xfrm>
            <a:off x="532437" y="1053121"/>
            <a:ext cx="4352080" cy="5635602"/>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6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2"/>
              </a:buClr>
              <a:buSzPts val="6000"/>
              <a:buFont typeface="Calibri"/>
              <a:buNone/>
            </a:pPr>
            <a:r>
              <a:rPr lang="en-US" b="1">
                <a:solidFill>
                  <a:schemeClr val="dk2"/>
                </a:solidFill>
                <a:latin typeface="Calibri"/>
                <a:ea typeface="Calibri"/>
                <a:cs typeface="Calibri"/>
                <a:sym typeface="Calibri"/>
              </a:rPr>
              <a:t>Radiation for Metastatic Breast Cancer</a:t>
            </a:r>
            <a:endParaRPr b="1">
              <a:solidFill>
                <a:schemeClr val="dk2"/>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68"/>
          <p:cNvSpPr txBox="1">
            <a:spLocks noGrp="1"/>
          </p:cNvSpPr>
          <p:nvPr>
            <p:ph type="title"/>
          </p:nvPr>
        </p:nvSpPr>
        <p:spPr>
          <a:xfrm>
            <a:off x="0" y="195792"/>
            <a:ext cx="5947303" cy="1371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4400"/>
              <a:buFont typeface="Calibri"/>
              <a:buNone/>
            </a:pPr>
            <a:r>
              <a:rPr lang="en-US" b="1">
                <a:solidFill>
                  <a:schemeClr val="dk2"/>
                </a:solidFill>
                <a:latin typeface="Calibri"/>
                <a:ea typeface="Calibri"/>
                <a:cs typeface="Calibri"/>
                <a:sym typeface="Calibri"/>
              </a:rPr>
              <a:t>Palliative RT in Locally Advanced Breast Cancer</a:t>
            </a:r>
            <a:endParaRPr>
              <a:latin typeface="Calibri"/>
              <a:ea typeface="Calibri"/>
              <a:cs typeface="Calibri"/>
              <a:sym typeface="Calibri"/>
            </a:endParaRPr>
          </a:p>
        </p:txBody>
      </p:sp>
      <p:sp>
        <p:nvSpPr>
          <p:cNvPr id="686" name="Google Shape;686;p68"/>
          <p:cNvSpPr txBox="1">
            <a:spLocks noGrp="1"/>
          </p:cNvSpPr>
          <p:nvPr>
            <p:ph type="body" idx="1"/>
          </p:nvPr>
        </p:nvSpPr>
        <p:spPr>
          <a:xfrm>
            <a:off x="590309" y="1761229"/>
            <a:ext cx="5229264" cy="5032376"/>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ct val="100000"/>
              <a:buChar char="•"/>
            </a:pPr>
            <a:r>
              <a:rPr lang="en-US"/>
              <a:t>Useful to reduce pain, bleeding, discharge and offensive odor for ulcerating and/or fungating tumors</a:t>
            </a:r>
            <a:endParaRPr/>
          </a:p>
          <a:p>
            <a:pPr marL="228600" lvl="0" indent="-64135" algn="l" rtl="0">
              <a:lnSpc>
                <a:spcPct val="90000"/>
              </a:lnSpc>
              <a:spcBef>
                <a:spcPts val="1000"/>
              </a:spcBef>
              <a:spcAft>
                <a:spcPts val="0"/>
              </a:spcAft>
              <a:buClr>
                <a:schemeClr val="dk1"/>
              </a:buClr>
              <a:buSzPct val="100000"/>
              <a:buNone/>
            </a:pPr>
            <a:endParaRPr/>
          </a:p>
          <a:p>
            <a:pPr marL="228600" lvl="0" indent="-228600" algn="l" rtl="0">
              <a:lnSpc>
                <a:spcPct val="90000"/>
              </a:lnSpc>
              <a:spcBef>
                <a:spcPts val="1000"/>
              </a:spcBef>
              <a:spcAft>
                <a:spcPts val="0"/>
              </a:spcAft>
              <a:buClr>
                <a:schemeClr val="dk1"/>
              </a:buClr>
              <a:buSzPct val="100000"/>
              <a:buChar char="•"/>
            </a:pPr>
            <a:r>
              <a:rPr lang="en-US"/>
              <a:t>Common RT dose-fractionation schemes:</a:t>
            </a:r>
            <a:endParaRPr/>
          </a:p>
          <a:p>
            <a:pPr marL="685800" lvl="1" indent="-228600" algn="l" rtl="0">
              <a:lnSpc>
                <a:spcPct val="90000"/>
              </a:lnSpc>
              <a:spcBef>
                <a:spcPts val="500"/>
              </a:spcBef>
              <a:spcAft>
                <a:spcPts val="0"/>
              </a:spcAft>
              <a:buClr>
                <a:schemeClr val="dk1"/>
              </a:buClr>
              <a:buSzPct val="100000"/>
              <a:buChar char="•"/>
            </a:pPr>
            <a:r>
              <a:rPr lang="en-US"/>
              <a:t>39 Gy in 13 fractions</a:t>
            </a:r>
            <a:endParaRPr/>
          </a:p>
          <a:p>
            <a:pPr marL="685800" lvl="1" indent="-228600" algn="l" rtl="0">
              <a:lnSpc>
                <a:spcPct val="90000"/>
              </a:lnSpc>
              <a:spcBef>
                <a:spcPts val="500"/>
              </a:spcBef>
              <a:spcAft>
                <a:spcPts val="0"/>
              </a:spcAft>
              <a:buClr>
                <a:schemeClr val="dk1"/>
              </a:buClr>
              <a:buSzPct val="100000"/>
              <a:buChar char="•"/>
            </a:pPr>
            <a:r>
              <a:rPr lang="en-US"/>
              <a:t>35 Gy in 10 fractions</a:t>
            </a:r>
            <a:endParaRPr/>
          </a:p>
          <a:p>
            <a:pPr marL="685800" lvl="1" indent="-228600" algn="l" rtl="0">
              <a:lnSpc>
                <a:spcPct val="90000"/>
              </a:lnSpc>
              <a:spcBef>
                <a:spcPts val="500"/>
              </a:spcBef>
              <a:spcAft>
                <a:spcPts val="0"/>
              </a:spcAft>
              <a:buClr>
                <a:schemeClr val="dk1"/>
              </a:buClr>
              <a:buSzPct val="100000"/>
              <a:buChar char="•"/>
            </a:pPr>
            <a:r>
              <a:rPr lang="en-US"/>
              <a:t>26 Gy to breast/32 Gy tumor boost in 5 fractions</a:t>
            </a:r>
            <a:endParaRPr/>
          </a:p>
          <a:p>
            <a:pPr marL="685800" lvl="1" indent="-87630" algn="l" rtl="0">
              <a:lnSpc>
                <a:spcPct val="90000"/>
              </a:lnSpc>
              <a:spcBef>
                <a:spcPts val="500"/>
              </a:spcBef>
              <a:spcAft>
                <a:spcPts val="0"/>
              </a:spcAft>
              <a:buClr>
                <a:schemeClr val="dk1"/>
              </a:buClr>
              <a:buSzPct val="100000"/>
              <a:buNone/>
            </a:pPr>
            <a:endParaRPr/>
          </a:p>
          <a:p>
            <a:pPr marL="228600" lvl="0" indent="-228600" algn="l" rtl="0">
              <a:lnSpc>
                <a:spcPct val="90000"/>
              </a:lnSpc>
              <a:spcBef>
                <a:spcPts val="1000"/>
              </a:spcBef>
              <a:spcAft>
                <a:spcPts val="0"/>
              </a:spcAft>
              <a:buClr>
                <a:schemeClr val="dk1"/>
              </a:buClr>
              <a:buSzPct val="100000"/>
              <a:buChar char="•"/>
            </a:pPr>
            <a:r>
              <a:rPr lang="en-US"/>
              <a:t>Local control ≈75% and 50% at 6 and 12 months, respectively</a:t>
            </a:r>
            <a:endParaRPr/>
          </a:p>
          <a:p>
            <a:pPr marL="685800" lvl="1" indent="-228600" algn="l" rtl="0">
              <a:lnSpc>
                <a:spcPct val="90000"/>
              </a:lnSpc>
              <a:spcBef>
                <a:spcPts val="500"/>
              </a:spcBef>
              <a:spcAft>
                <a:spcPts val="0"/>
              </a:spcAft>
              <a:buClr>
                <a:schemeClr val="dk1"/>
              </a:buClr>
              <a:buSzPct val="100000"/>
              <a:buChar char="•"/>
            </a:pPr>
            <a:r>
              <a:rPr lang="en-US"/>
              <a:t>Re-irradiation may be needed for symptom palliation</a:t>
            </a:r>
            <a:endParaRPr/>
          </a:p>
        </p:txBody>
      </p:sp>
      <p:pic>
        <p:nvPicPr>
          <p:cNvPr id="687" name="Google Shape;687;p68"/>
          <p:cNvPicPr preferRelativeResize="0"/>
          <p:nvPr/>
        </p:nvPicPr>
        <p:blipFill rotWithShape="1">
          <a:blip r:embed="rId3">
            <a:alphaModFix/>
          </a:blip>
          <a:srcRect/>
          <a:stretch/>
        </p:blipFill>
        <p:spPr>
          <a:xfrm>
            <a:off x="5947304" y="110067"/>
            <a:ext cx="5953125" cy="2914650"/>
          </a:xfrm>
          <a:prstGeom prst="rect">
            <a:avLst/>
          </a:prstGeom>
          <a:noFill/>
          <a:ln>
            <a:noFill/>
          </a:ln>
        </p:spPr>
      </p:pic>
      <p:sp>
        <p:nvSpPr>
          <p:cNvPr id="688" name="Google Shape;688;p68"/>
          <p:cNvSpPr txBox="1"/>
          <p:nvPr/>
        </p:nvSpPr>
        <p:spPr>
          <a:xfrm>
            <a:off x="5947304" y="3024717"/>
            <a:ext cx="595312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Calibri"/>
                <a:ea typeface="Calibri"/>
                <a:cs typeface="Calibri"/>
                <a:sym typeface="Calibri"/>
              </a:rPr>
              <a:t>Figure 1. </a:t>
            </a:r>
            <a:r>
              <a:rPr lang="en-US" sz="1600">
                <a:solidFill>
                  <a:schemeClr val="dk1"/>
                </a:solidFill>
                <a:latin typeface="Calibri"/>
                <a:ea typeface="Calibri"/>
                <a:cs typeface="Calibri"/>
                <a:sym typeface="Calibri"/>
              </a:rPr>
              <a:t>Ulcerating breast cancer before (A) and after (B) palliative RT</a:t>
            </a:r>
            <a:endParaRPr sz="1600">
              <a:solidFill>
                <a:schemeClr val="dk1"/>
              </a:solidFill>
              <a:latin typeface="Calibri"/>
              <a:ea typeface="Calibri"/>
              <a:cs typeface="Calibri"/>
              <a:sym typeface="Calibri"/>
            </a:endParaRPr>
          </a:p>
        </p:txBody>
      </p:sp>
      <p:sp>
        <p:nvSpPr>
          <p:cNvPr id="689" name="Google Shape;689;p68"/>
          <p:cNvSpPr txBox="1"/>
          <p:nvPr/>
        </p:nvSpPr>
        <p:spPr>
          <a:xfrm>
            <a:off x="9107191" y="6273225"/>
            <a:ext cx="319669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i="0">
                <a:solidFill>
                  <a:srgbClr val="212121"/>
                </a:solidFill>
                <a:latin typeface="Calibri"/>
                <a:ea typeface="Calibri"/>
                <a:cs typeface="Calibri"/>
                <a:sym typeface="Calibri"/>
              </a:rPr>
              <a:t>Gao RW, </a:t>
            </a:r>
            <a:r>
              <a:rPr lang="en-US" sz="800" b="0" i="1">
                <a:solidFill>
                  <a:srgbClr val="212121"/>
                </a:solidFill>
                <a:latin typeface="Calibri"/>
                <a:ea typeface="Calibri"/>
                <a:cs typeface="Calibri"/>
                <a:sym typeface="Calibri"/>
              </a:rPr>
              <a:t>et al</a:t>
            </a:r>
            <a:r>
              <a:rPr lang="en-US" sz="800" b="0" i="0">
                <a:solidFill>
                  <a:srgbClr val="212121"/>
                </a:solidFill>
                <a:latin typeface="Calibri"/>
                <a:ea typeface="Calibri"/>
                <a:cs typeface="Calibri"/>
                <a:sym typeface="Calibri"/>
              </a:rPr>
              <a:t>. Cureus. 2017; 9(6):</a:t>
            </a:r>
            <a:r>
              <a:rPr lang="en-US" sz="800">
                <a:solidFill>
                  <a:srgbClr val="212121"/>
                </a:solidFill>
                <a:latin typeface="Calibri"/>
                <a:ea typeface="Calibri"/>
                <a:cs typeface="Calibri"/>
                <a:sym typeface="Calibri"/>
              </a:rPr>
              <a:t>e1360.</a:t>
            </a:r>
            <a:endParaRPr/>
          </a:p>
          <a:p>
            <a:pPr marL="0" marR="0" lvl="0" indent="0" algn="l" rtl="0">
              <a:spcBef>
                <a:spcPts val="0"/>
              </a:spcBef>
              <a:spcAft>
                <a:spcPts val="0"/>
              </a:spcAft>
              <a:buNone/>
            </a:pPr>
            <a:r>
              <a:rPr lang="en-US" sz="800">
                <a:solidFill>
                  <a:srgbClr val="212121"/>
                </a:solidFill>
                <a:latin typeface="Calibri"/>
                <a:ea typeface="Calibri"/>
                <a:cs typeface="Calibri"/>
                <a:sym typeface="Calibri"/>
              </a:rPr>
              <a:t>Chatterjee S, </a:t>
            </a:r>
            <a:r>
              <a:rPr lang="en-US" sz="800" i="1">
                <a:solidFill>
                  <a:srgbClr val="212121"/>
                </a:solidFill>
                <a:latin typeface="Calibri"/>
                <a:ea typeface="Calibri"/>
                <a:cs typeface="Calibri"/>
                <a:sym typeface="Calibri"/>
              </a:rPr>
              <a:t>et al</a:t>
            </a:r>
            <a:r>
              <a:rPr lang="en-US" sz="800">
                <a:solidFill>
                  <a:srgbClr val="212121"/>
                </a:solidFill>
                <a:latin typeface="Calibri"/>
                <a:ea typeface="Calibri"/>
                <a:cs typeface="Calibri"/>
                <a:sym typeface="Calibri"/>
              </a:rPr>
              <a:t>. 2023; IJROBP, 116(5), 1033–1042.</a:t>
            </a:r>
            <a:endParaRPr/>
          </a:p>
          <a:p>
            <a:pPr marL="0" marR="0" lvl="0" indent="0" algn="l" rtl="0">
              <a:spcBef>
                <a:spcPts val="0"/>
              </a:spcBef>
              <a:spcAft>
                <a:spcPts val="0"/>
              </a:spcAft>
              <a:buNone/>
            </a:pPr>
            <a:r>
              <a:rPr lang="en-US" sz="800">
                <a:solidFill>
                  <a:srgbClr val="212121"/>
                </a:solidFill>
                <a:latin typeface="Calibri"/>
                <a:ea typeface="Calibri"/>
                <a:cs typeface="Calibri"/>
                <a:sym typeface="Calibri"/>
              </a:rPr>
              <a:t>Jacobson G, </a:t>
            </a:r>
            <a:r>
              <a:rPr lang="en-US" sz="800" i="1">
                <a:solidFill>
                  <a:srgbClr val="212121"/>
                </a:solidFill>
                <a:latin typeface="Calibri"/>
                <a:ea typeface="Calibri"/>
                <a:cs typeface="Calibri"/>
                <a:sym typeface="Calibri"/>
              </a:rPr>
              <a:t>et al</a:t>
            </a:r>
            <a:r>
              <a:rPr lang="en-US" sz="800">
                <a:solidFill>
                  <a:srgbClr val="212121"/>
                </a:solidFill>
                <a:latin typeface="Calibri"/>
                <a:ea typeface="Calibri"/>
                <a:cs typeface="Calibri"/>
                <a:sym typeface="Calibri"/>
              </a:rPr>
              <a:t>. Sci Rep. 2021;11(1):5282.</a:t>
            </a:r>
            <a:endParaRPr/>
          </a:p>
          <a:p>
            <a:pPr marL="0" marR="0" lvl="0" indent="0" algn="l" rtl="0">
              <a:spcBef>
                <a:spcPts val="0"/>
              </a:spcBef>
              <a:spcAft>
                <a:spcPts val="0"/>
              </a:spcAft>
              <a:buNone/>
            </a:pPr>
            <a:r>
              <a:rPr lang="en-US" sz="800">
                <a:solidFill>
                  <a:srgbClr val="212121"/>
                </a:solidFill>
                <a:latin typeface="Calibri"/>
                <a:ea typeface="Calibri"/>
                <a:cs typeface="Calibri"/>
                <a:sym typeface="Calibri"/>
              </a:rPr>
              <a:t>Hoeltgen L,  </a:t>
            </a:r>
            <a:r>
              <a:rPr lang="en-US" sz="800" i="1">
                <a:solidFill>
                  <a:srgbClr val="212121"/>
                </a:solidFill>
                <a:latin typeface="Calibri"/>
                <a:ea typeface="Calibri"/>
                <a:cs typeface="Calibri"/>
                <a:sym typeface="Calibri"/>
              </a:rPr>
              <a:t>et al</a:t>
            </a:r>
            <a:r>
              <a:rPr lang="en-US" sz="800">
                <a:solidFill>
                  <a:srgbClr val="212121"/>
                </a:solidFill>
                <a:latin typeface="Calibri"/>
                <a:ea typeface="Calibri"/>
                <a:cs typeface="Calibri"/>
                <a:sym typeface="Calibri"/>
              </a:rPr>
              <a:t>. Technol Cancer Res Treat. 2023:15330338231164537</a:t>
            </a:r>
            <a:endParaRPr sz="800">
              <a:solidFill>
                <a:srgbClr val="212121"/>
              </a:solidFill>
              <a:latin typeface="Calibri"/>
              <a:ea typeface="Calibri"/>
              <a:cs typeface="Calibri"/>
              <a:sym typeface="Calibri"/>
            </a:endParaRPr>
          </a:p>
        </p:txBody>
      </p:sp>
      <p:pic>
        <p:nvPicPr>
          <p:cNvPr id="690" name="Google Shape;690;p68"/>
          <p:cNvPicPr preferRelativeResize="0"/>
          <p:nvPr/>
        </p:nvPicPr>
        <p:blipFill rotWithShape="1">
          <a:blip r:embed="rId4">
            <a:alphaModFix/>
          </a:blip>
          <a:srcRect r="69952" b="44717"/>
          <a:stretch/>
        </p:blipFill>
        <p:spPr>
          <a:xfrm>
            <a:off x="5947303" y="3510356"/>
            <a:ext cx="2269596" cy="2532811"/>
          </a:xfrm>
          <a:prstGeom prst="rect">
            <a:avLst/>
          </a:prstGeom>
          <a:noFill/>
          <a:ln>
            <a:noFill/>
          </a:ln>
        </p:spPr>
      </p:pic>
      <p:sp>
        <p:nvSpPr>
          <p:cNvPr id="691" name="Google Shape;691;p68"/>
          <p:cNvSpPr txBox="1"/>
          <p:nvPr/>
        </p:nvSpPr>
        <p:spPr>
          <a:xfrm>
            <a:off x="10587782" y="4719727"/>
            <a:ext cx="160421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Calibri"/>
                <a:ea typeface="Calibri"/>
                <a:cs typeface="Calibri"/>
                <a:sym typeface="Calibri"/>
              </a:rPr>
              <a:t>Figure 2. </a:t>
            </a:r>
            <a:r>
              <a:rPr lang="en-US" sz="1600">
                <a:solidFill>
                  <a:schemeClr val="dk1"/>
                </a:solidFill>
                <a:latin typeface="Calibri"/>
                <a:ea typeface="Calibri"/>
                <a:cs typeface="Calibri"/>
                <a:sym typeface="Calibri"/>
              </a:rPr>
              <a:t>Fungating breast tumor before (A) and 4-months after RT (B).  </a:t>
            </a:r>
            <a:endParaRPr/>
          </a:p>
        </p:txBody>
      </p:sp>
      <p:pic>
        <p:nvPicPr>
          <p:cNvPr id="692" name="Google Shape;692;p68"/>
          <p:cNvPicPr preferRelativeResize="0"/>
          <p:nvPr/>
        </p:nvPicPr>
        <p:blipFill rotWithShape="1">
          <a:blip r:embed="rId5">
            <a:alphaModFix/>
          </a:blip>
          <a:srcRect l="59843"/>
          <a:stretch/>
        </p:blipFill>
        <p:spPr>
          <a:xfrm>
            <a:off x="8344629" y="3510355"/>
            <a:ext cx="2208429" cy="253281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69"/>
          <p:cNvSpPr txBox="1"/>
          <p:nvPr/>
        </p:nvSpPr>
        <p:spPr>
          <a:xfrm>
            <a:off x="0" y="-125257"/>
            <a:ext cx="12192000" cy="1340412"/>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2"/>
              </a:buClr>
              <a:buSzPts val="4400"/>
              <a:buFont typeface="Calibri"/>
              <a:buNone/>
            </a:pPr>
            <a:r>
              <a:rPr lang="en-US" sz="4400" b="1">
                <a:solidFill>
                  <a:schemeClr val="dk2"/>
                </a:solidFill>
                <a:latin typeface="Calibri"/>
                <a:ea typeface="Calibri"/>
                <a:cs typeface="Calibri"/>
                <a:sym typeface="Calibri"/>
              </a:rPr>
              <a:t>RT for Oligometastatic Breast Cancer</a:t>
            </a:r>
            <a:endParaRPr/>
          </a:p>
        </p:txBody>
      </p:sp>
      <p:sp>
        <p:nvSpPr>
          <p:cNvPr id="698" name="Google Shape;698;p69"/>
          <p:cNvSpPr txBox="1"/>
          <p:nvPr/>
        </p:nvSpPr>
        <p:spPr>
          <a:xfrm>
            <a:off x="726117" y="1067517"/>
            <a:ext cx="10282800" cy="2919600"/>
          </a:xfrm>
          <a:prstGeom prst="rect">
            <a:avLst/>
          </a:prstGeom>
          <a:noFill/>
          <a:ln>
            <a:noFill/>
          </a:ln>
        </p:spPr>
        <p:txBody>
          <a:bodyPr spcFirstLastPara="1" wrap="square" lIns="91425" tIns="45700" rIns="91425" bIns="45700" anchor="t" anchorCtr="0">
            <a:noAutofit/>
          </a:bodyPr>
          <a:lstStyle/>
          <a:p>
            <a:pPr marL="292100" marR="0" lvl="0" indent="-276225" algn="l" rtl="0">
              <a:lnSpc>
                <a:spcPct val="90000"/>
              </a:lnSpc>
              <a:spcBef>
                <a:spcPts val="0"/>
              </a:spcBef>
              <a:spcAft>
                <a:spcPts val="0"/>
              </a:spcAft>
              <a:buClr>
                <a:srgbClr val="333333"/>
              </a:buClr>
              <a:buSzPts val="1800"/>
              <a:buChar char="•"/>
            </a:pPr>
            <a:r>
              <a:rPr lang="en-US" sz="1800" b="1" i="0" dirty="0">
                <a:solidFill>
                  <a:srgbClr val="333333"/>
                </a:solidFill>
                <a:latin typeface="Calibri"/>
                <a:ea typeface="Calibri"/>
                <a:cs typeface="Calibri"/>
                <a:sym typeface="Calibri"/>
              </a:rPr>
              <a:t>SABR-COMET </a:t>
            </a:r>
            <a:endParaRPr b="1" dirty="0"/>
          </a:p>
          <a:p>
            <a:pPr marL="749300" marR="0" lvl="1" indent="-276225" algn="l" rtl="0">
              <a:lnSpc>
                <a:spcPct val="90000"/>
              </a:lnSpc>
              <a:spcBef>
                <a:spcPts val="500"/>
              </a:spcBef>
              <a:spcAft>
                <a:spcPts val="0"/>
              </a:spcAft>
              <a:buClr>
                <a:srgbClr val="333333"/>
              </a:buClr>
              <a:buSzPts val="1600"/>
              <a:buFont typeface="Arial"/>
              <a:buChar char="•"/>
            </a:pPr>
            <a:r>
              <a:rPr lang="en-US" sz="1600" b="0" i="0" u="none" strike="noStrike" cap="none" dirty="0">
                <a:solidFill>
                  <a:srgbClr val="333333"/>
                </a:solidFill>
                <a:latin typeface="Calibri"/>
                <a:ea typeface="Calibri"/>
                <a:cs typeface="Calibri"/>
                <a:sym typeface="Calibri"/>
              </a:rPr>
              <a:t>Phase II randomized clinical trial enrolled patients with a variety of cancers and ≤5 metastatic sites (n=99).</a:t>
            </a:r>
            <a:endParaRPr dirty="0"/>
          </a:p>
          <a:p>
            <a:pPr marL="749300" marR="0" lvl="1" indent="-276225" algn="l" rtl="0">
              <a:lnSpc>
                <a:spcPct val="90000"/>
              </a:lnSpc>
              <a:spcBef>
                <a:spcPts val="500"/>
              </a:spcBef>
              <a:spcAft>
                <a:spcPts val="0"/>
              </a:spcAft>
              <a:buClr>
                <a:srgbClr val="333333"/>
              </a:buClr>
              <a:buSzPts val="1600"/>
              <a:buFont typeface="Arial"/>
              <a:buChar char="•"/>
            </a:pPr>
            <a:r>
              <a:rPr lang="en-US" sz="1600" b="0" i="0" u="none" strike="noStrike" cap="none" dirty="0">
                <a:solidFill>
                  <a:srgbClr val="333333"/>
                </a:solidFill>
                <a:latin typeface="Calibri"/>
                <a:ea typeface="Calibri"/>
                <a:cs typeface="Calibri"/>
                <a:sym typeface="Calibri"/>
              </a:rPr>
              <a:t>5-year overall survival (OS) improved in the SABR arm.</a:t>
            </a:r>
            <a:endParaRPr dirty="0"/>
          </a:p>
          <a:p>
            <a:pPr marL="749300" marR="0" lvl="1" indent="-276225" algn="l" rtl="0">
              <a:lnSpc>
                <a:spcPct val="90000"/>
              </a:lnSpc>
              <a:spcBef>
                <a:spcPts val="500"/>
              </a:spcBef>
              <a:spcAft>
                <a:spcPts val="0"/>
              </a:spcAft>
              <a:buClr>
                <a:srgbClr val="333333"/>
              </a:buClr>
              <a:buSzPts val="1600"/>
              <a:buFont typeface="Arial"/>
              <a:buChar char="•"/>
            </a:pPr>
            <a:r>
              <a:rPr lang="en-US" sz="1600" b="0" i="0" u="none" strike="noStrike" cap="none" dirty="0">
                <a:solidFill>
                  <a:srgbClr val="333333"/>
                </a:solidFill>
                <a:latin typeface="Calibri"/>
                <a:ea typeface="Calibri"/>
                <a:cs typeface="Calibri"/>
                <a:sym typeface="Calibri"/>
              </a:rPr>
              <a:t>No difference in outcomes in the very small breast cancer subset (n = 18).</a:t>
            </a:r>
            <a:endParaRPr sz="1600" b="0" i="0" u="none" strike="noStrike" cap="none" baseline="30000" dirty="0">
              <a:solidFill>
                <a:srgbClr val="155BC3"/>
              </a:solidFill>
              <a:latin typeface="Calibri"/>
              <a:ea typeface="Calibri"/>
              <a:cs typeface="Calibri"/>
              <a:sym typeface="Calibri"/>
            </a:endParaRPr>
          </a:p>
          <a:p>
            <a:pPr marL="292100" marR="0" lvl="0" indent="-276225" algn="l" rtl="0">
              <a:lnSpc>
                <a:spcPct val="90000"/>
              </a:lnSpc>
              <a:spcBef>
                <a:spcPts val="1000"/>
              </a:spcBef>
              <a:spcAft>
                <a:spcPts val="0"/>
              </a:spcAft>
              <a:buClr>
                <a:srgbClr val="333333"/>
              </a:buClr>
              <a:buSzPts val="1800"/>
              <a:buChar char="•"/>
            </a:pPr>
            <a:r>
              <a:rPr lang="en-US" sz="1800" b="1" i="0" dirty="0">
                <a:solidFill>
                  <a:srgbClr val="333333"/>
                </a:solidFill>
                <a:latin typeface="Calibri"/>
                <a:ea typeface="Calibri"/>
                <a:cs typeface="Calibri"/>
                <a:sym typeface="Calibri"/>
              </a:rPr>
              <a:t>NRG-BR002</a:t>
            </a:r>
            <a:endParaRPr b="1" dirty="0"/>
          </a:p>
          <a:p>
            <a:pPr marL="749300" marR="0" lvl="1" indent="-276225" algn="l" rtl="0">
              <a:lnSpc>
                <a:spcPct val="90000"/>
              </a:lnSpc>
              <a:spcBef>
                <a:spcPts val="500"/>
              </a:spcBef>
              <a:spcAft>
                <a:spcPts val="0"/>
              </a:spcAft>
              <a:buClr>
                <a:srgbClr val="333333"/>
              </a:buClr>
              <a:buSzPts val="1400"/>
              <a:buFont typeface="Arial"/>
              <a:buChar char="•"/>
            </a:pPr>
            <a:r>
              <a:rPr lang="en-US" sz="1400" b="0" i="0" u="none" strike="noStrike" cap="none" dirty="0">
                <a:solidFill>
                  <a:srgbClr val="333333"/>
                </a:solidFill>
                <a:latin typeface="Calibri"/>
                <a:ea typeface="Calibri"/>
                <a:cs typeface="Calibri"/>
                <a:sym typeface="Calibri"/>
              </a:rPr>
              <a:t>Phase II/III randomized clinical trial enrolled patients with oligometastatic breast cancer (N = 125), that had not progressed on initial systemic therapy within 12 months.</a:t>
            </a:r>
            <a:endParaRPr dirty="0"/>
          </a:p>
          <a:p>
            <a:pPr marL="749300" marR="0" lvl="1" indent="-276225" algn="l" rtl="0">
              <a:lnSpc>
                <a:spcPct val="90000"/>
              </a:lnSpc>
              <a:spcBef>
                <a:spcPts val="500"/>
              </a:spcBef>
              <a:spcAft>
                <a:spcPts val="0"/>
              </a:spcAft>
              <a:buClr>
                <a:srgbClr val="333333"/>
              </a:buClr>
              <a:buSzPts val="1400"/>
              <a:buFont typeface="Arial"/>
              <a:buChar char="•"/>
            </a:pPr>
            <a:r>
              <a:rPr lang="en-US" sz="1400" b="0" i="0" u="none" strike="noStrike" cap="none" dirty="0">
                <a:solidFill>
                  <a:srgbClr val="333333"/>
                </a:solidFill>
                <a:latin typeface="Calibri"/>
                <a:ea typeface="Calibri"/>
                <a:cs typeface="Calibri"/>
                <a:sym typeface="Calibri"/>
              </a:rPr>
              <a:t>No statistically significant improvement in progression-free survival (PFS), OS, or new metastases rate.</a:t>
            </a:r>
            <a:endParaRPr dirty="0"/>
          </a:p>
          <a:p>
            <a:pPr marL="292100" marR="0" lvl="0" indent="-276225" algn="l" rtl="0">
              <a:lnSpc>
                <a:spcPct val="90000"/>
              </a:lnSpc>
              <a:spcBef>
                <a:spcPts val="1000"/>
              </a:spcBef>
              <a:spcAft>
                <a:spcPts val="0"/>
              </a:spcAft>
              <a:buClr>
                <a:srgbClr val="333333"/>
              </a:buClr>
              <a:buSzPts val="1800"/>
              <a:buFont typeface="Arial"/>
              <a:buChar char="•"/>
            </a:pPr>
            <a:r>
              <a:rPr lang="en-US" sz="1800" dirty="0">
                <a:solidFill>
                  <a:srgbClr val="333333"/>
                </a:solidFill>
                <a:latin typeface="Calibri"/>
                <a:ea typeface="Calibri"/>
                <a:cs typeface="Calibri"/>
                <a:sym typeface="Calibri"/>
              </a:rPr>
              <a:t>Multiple trials around the world continue to evaluate the utility of SBRT in oligometastatic breast cancer.</a:t>
            </a:r>
            <a:endParaRPr sz="1800" b="0" i="0" dirty="0">
              <a:solidFill>
                <a:srgbClr val="333333"/>
              </a:solidFill>
              <a:latin typeface="Calibri"/>
              <a:ea typeface="Calibri"/>
              <a:cs typeface="Calibri"/>
              <a:sym typeface="Calibri"/>
            </a:endParaRPr>
          </a:p>
        </p:txBody>
      </p:sp>
      <p:grpSp>
        <p:nvGrpSpPr>
          <p:cNvPr id="699" name="Google Shape;699;p69"/>
          <p:cNvGrpSpPr/>
          <p:nvPr/>
        </p:nvGrpSpPr>
        <p:grpSpPr>
          <a:xfrm>
            <a:off x="726092" y="3986992"/>
            <a:ext cx="9702698" cy="2871008"/>
            <a:chOff x="1063335" y="3747608"/>
            <a:chExt cx="10065330" cy="2603384"/>
          </a:xfrm>
        </p:grpSpPr>
        <p:grpSp>
          <p:nvGrpSpPr>
            <p:cNvPr id="700" name="Google Shape;700;p69"/>
            <p:cNvGrpSpPr/>
            <p:nvPr/>
          </p:nvGrpSpPr>
          <p:grpSpPr>
            <a:xfrm>
              <a:off x="1063335" y="3747608"/>
              <a:ext cx="4711633" cy="2480041"/>
              <a:chOff x="1017036" y="3661582"/>
              <a:chExt cx="4711633" cy="2480041"/>
            </a:xfrm>
          </p:grpSpPr>
          <p:pic>
            <p:nvPicPr>
              <p:cNvPr id="701" name="Google Shape;701;p69"/>
              <p:cNvPicPr preferRelativeResize="0"/>
              <p:nvPr/>
            </p:nvPicPr>
            <p:blipFill rotWithShape="1">
              <a:blip r:embed="rId3">
                <a:alphaModFix/>
              </a:blip>
              <a:srcRect/>
              <a:stretch/>
            </p:blipFill>
            <p:spPr>
              <a:xfrm>
                <a:off x="1017036" y="3930591"/>
                <a:ext cx="4711633" cy="2211032"/>
              </a:xfrm>
              <a:prstGeom prst="rect">
                <a:avLst/>
              </a:prstGeom>
              <a:noFill/>
              <a:ln>
                <a:noFill/>
              </a:ln>
            </p:spPr>
          </p:pic>
          <p:sp>
            <p:nvSpPr>
              <p:cNvPr id="702" name="Google Shape;702;p69"/>
              <p:cNvSpPr txBox="1"/>
              <p:nvPr/>
            </p:nvSpPr>
            <p:spPr>
              <a:xfrm>
                <a:off x="1017036" y="3661582"/>
                <a:ext cx="276186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rgbClr val="333333"/>
                    </a:solidFill>
                    <a:latin typeface="Calibri"/>
                    <a:ea typeface="Calibri"/>
                    <a:cs typeface="Calibri"/>
                    <a:sym typeface="Calibri"/>
                  </a:rPr>
                  <a:t>NRG-BR002 – PFS</a:t>
                </a:r>
                <a:endParaRPr sz="1800">
                  <a:solidFill>
                    <a:schemeClr val="dk1"/>
                  </a:solidFill>
                  <a:latin typeface="Calibri"/>
                  <a:ea typeface="Calibri"/>
                  <a:cs typeface="Calibri"/>
                  <a:sym typeface="Calibri"/>
                </a:endParaRPr>
              </a:p>
            </p:txBody>
          </p:sp>
        </p:grpSp>
        <p:grpSp>
          <p:nvGrpSpPr>
            <p:cNvPr id="703" name="Google Shape;703;p69"/>
            <p:cNvGrpSpPr/>
            <p:nvPr/>
          </p:nvGrpSpPr>
          <p:grpSpPr>
            <a:xfrm>
              <a:off x="6129392" y="3759385"/>
              <a:ext cx="4999273" cy="2591607"/>
              <a:chOff x="5835706" y="3690732"/>
              <a:chExt cx="4999273" cy="2591607"/>
            </a:xfrm>
          </p:grpSpPr>
          <p:pic>
            <p:nvPicPr>
              <p:cNvPr id="704" name="Google Shape;704;p69"/>
              <p:cNvPicPr preferRelativeResize="0"/>
              <p:nvPr/>
            </p:nvPicPr>
            <p:blipFill rotWithShape="1">
              <a:blip r:embed="rId4">
                <a:alphaModFix/>
              </a:blip>
              <a:srcRect/>
              <a:stretch/>
            </p:blipFill>
            <p:spPr>
              <a:xfrm>
                <a:off x="5835706" y="3953901"/>
                <a:ext cx="4999273" cy="2328438"/>
              </a:xfrm>
              <a:prstGeom prst="rect">
                <a:avLst/>
              </a:prstGeom>
              <a:noFill/>
              <a:ln>
                <a:noFill/>
              </a:ln>
            </p:spPr>
          </p:pic>
          <p:sp>
            <p:nvSpPr>
              <p:cNvPr id="705" name="Google Shape;705;p69"/>
              <p:cNvSpPr txBox="1"/>
              <p:nvPr/>
            </p:nvSpPr>
            <p:spPr>
              <a:xfrm>
                <a:off x="5835706" y="3690732"/>
                <a:ext cx="306148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rgbClr val="333333"/>
                    </a:solidFill>
                    <a:latin typeface="Calibri"/>
                    <a:ea typeface="Calibri"/>
                    <a:cs typeface="Calibri"/>
                    <a:sym typeface="Calibri"/>
                  </a:rPr>
                  <a:t>NRG-BR002 – Overall Survival</a:t>
                </a:r>
                <a:endParaRPr sz="1800">
                  <a:solidFill>
                    <a:schemeClr val="dk1"/>
                  </a:solidFill>
                  <a:latin typeface="Calibri"/>
                  <a:ea typeface="Calibri"/>
                  <a:cs typeface="Calibri"/>
                  <a:sym typeface="Calibri"/>
                </a:endParaRPr>
              </a:p>
            </p:txBody>
          </p:sp>
        </p:grpSp>
      </p:grpSp>
      <p:sp>
        <p:nvSpPr>
          <p:cNvPr id="706" name="Google Shape;706;p69"/>
          <p:cNvSpPr txBox="1"/>
          <p:nvPr/>
        </p:nvSpPr>
        <p:spPr>
          <a:xfrm>
            <a:off x="9965803" y="6519446"/>
            <a:ext cx="222619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i="0">
                <a:solidFill>
                  <a:schemeClr val="dk1"/>
                </a:solidFill>
                <a:latin typeface="Calibri"/>
                <a:ea typeface="Calibri"/>
                <a:cs typeface="Calibri"/>
                <a:sym typeface="Calibri"/>
              </a:rPr>
              <a:t>Palma DA, </a:t>
            </a:r>
            <a:r>
              <a:rPr lang="en-US" sz="800" b="0" i="1">
                <a:solidFill>
                  <a:schemeClr val="dk1"/>
                </a:solidFill>
                <a:latin typeface="Calibri"/>
                <a:ea typeface="Calibri"/>
                <a:cs typeface="Calibri"/>
                <a:sym typeface="Calibri"/>
              </a:rPr>
              <a:t>et al</a:t>
            </a:r>
            <a:r>
              <a:rPr lang="en-US" sz="800" b="0" i="0">
                <a:solidFill>
                  <a:schemeClr val="dk1"/>
                </a:solidFill>
                <a:latin typeface="Calibri"/>
                <a:ea typeface="Calibri"/>
                <a:cs typeface="Calibri"/>
                <a:sym typeface="Calibri"/>
              </a:rPr>
              <a:t>.  </a:t>
            </a:r>
            <a:r>
              <a:rPr lang="en-US" sz="800" b="0" i="1">
                <a:solidFill>
                  <a:schemeClr val="dk1"/>
                </a:solidFill>
                <a:latin typeface="Calibri"/>
                <a:ea typeface="Calibri"/>
                <a:cs typeface="Calibri"/>
                <a:sym typeface="Calibri"/>
              </a:rPr>
              <a:t>J Clin Oncol</a:t>
            </a:r>
            <a:r>
              <a:rPr lang="en-US" sz="800" b="0" i="0">
                <a:solidFill>
                  <a:schemeClr val="dk1"/>
                </a:solidFill>
                <a:latin typeface="Calibri"/>
                <a:ea typeface="Calibri"/>
                <a:cs typeface="Calibri"/>
                <a:sym typeface="Calibri"/>
              </a:rPr>
              <a:t> 38:2830-2838, 2020</a:t>
            </a:r>
            <a:endParaRPr/>
          </a:p>
          <a:p>
            <a:pPr marL="0" marR="0" lvl="0" indent="0" algn="l" rtl="0">
              <a:spcBef>
                <a:spcPts val="0"/>
              </a:spcBef>
              <a:spcAft>
                <a:spcPts val="0"/>
              </a:spcAft>
              <a:buNone/>
            </a:pPr>
            <a:r>
              <a:rPr lang="en-US" sz="800" b="0" i="0">
                <a:solidFill>
                  <a:schemeClr val="dk1"/>
                </a:solidFill>
                <a:latin typeface="Calibri"/>
                <a:ea typeface="Calibri"/>
                <a:cs typeface="Calibri"/>
                <a:sym typeface="Calibri"/>
              </a:rPr>
              <a:t>J Clin Oncol 40, 2022 (suppl 16; abstr 1007)</a:t>
            </a:r>
            <a:endParaRPr sz="800">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70"/>
          <p:cNvSpPr txBox="1">
            <a:spLocks noGrp="1"/>
          </p:cNvSpPr>
          <p:nvPr>
            <p:ph type="title"/>
          </p:nvPr>
        </p:nvSpPr>
        <p:spPr>
          <a:xfrm>
            <a:off x="203201" y="13547"/>
            <a:ext cx="11988799"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400"/>
              <a:buFont typeface="Calibri"/>
              <a:buNone/>
            </a:pPr>
            <a:r>
              <a:rPr lang="en-US" b="1">
                <a:solidFill>
                  <a:srgbClr val="002060"/>
                </a:solidFill>
                <a:latin typeface="Calibri"/>
                <a:ea typeface="Calibri"/>
                <a:cs typeface="Calibri"/>
                <a:sym typeface="Calibri"/>
              </a:rPr>
              <a:t>RT for Oligoprogressive Breast Cancer</a:t>
            </a:r>
            <a:endParaRPr b="1">
              <a:solidFill>
                <a:srgbClr val="002060"/>
              </a:solidFill>
              <a:latin typeface="Calibri"/>
              <a:ea typeface="Calibri"/>
              <a:cs typeface="Calibri"/>
              <a:sym typeface="Calibri"/>
            </a:endParaRPr>
          </a:p>
        </p:txBody>
      </p:sp>
      <p:sp>
        <p:nvSpPr>
          <p:cNvPr id="713" name="Google Shape;713;p70"/>
          <p:cNvSpPr txBox="1">
            <a:spLocks noGrp="1"/>
          </p:cNvSpPr>
          <p:nvPr>
            <p:ph type="ftr" idx="11"/>
          </p:nvPr>
        </p:nvSpPr>
        <p:spPr>
          <a:xfrm>
            <a:off x="10872873" y="6637559"/>
            <a:ext cx="1319127" cy="22044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800">
                <a:solidFill>
                  <a:schemeClr val="dk1"/>
                </a:solidFill>
              </a:rPr>
              <a:t>Tsai </a:t>
            </a:r>
            <a:r>
              <a:rPr lang="en-US" sz="800" i="1">
                <a:solidFill>
                  <a:schemeClr val="dk1"/>
                </a:solidFill>
              </a:rPr>
              <a:t>et al</a:t>
            </a:r>
            <a:r>
              <a:rPr lang="en-US" sz="800">
                <a:solidFill>
                  <a:schemeClr val="dk1"/>
                </a:solidFill>
              </a:rPr>
              <a:t>., Lancet 2024</a:t>
            </a:r>
            <a:endParaRPr/>
          </a:p>
        </p:txBody>
      </p:sp>
      <p:pic>
        <p:nvPicPr>
          <p:cNvPr id="714" name="Google Shape;714;p70"/>
          <p:cNvPicPr preferRelativeResize="0"/>
          <p:nvPr/>
        </p:nvPicPr>
        <p:blipFill rotWithShape="1">
          <a:blip r:embed="rId3">
            <a:alphaModFix/>
          </a:blip>
          <a:srcRect t="12089" r="32317"/>
          <a:stretch/>
        </p:blipFill>
        <p:spPr>
          <a:xfrm>
            <a:off x="5811521" y="1600200"/>
            <a:ext cx="5994400" cy="4080779"/>
          </a:xfrm>
          <a:prstGeom prst="rect">
            <a:avLst/>
          </a:prstGeom>
          <a:noFill/>
          <a:ln>
            <a:noFill/>
          </a:ln>
        </p:spPr>
      </p:pic>
      <p:sp>
        <p:nvSpPr>
          <p:cNvPr id="715" name="Google Shape;715;p70"/>
          <p:cNvSpPr txBox="1"/>
          <p:nvPr/>
        </p:nvSpPr>
        <p:spPr>
          <a:xfrm>
            <a:off x="601883" y="1905001"/>
            <a:ext cx="5189317"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CURB trial</a:t>
            </a:r>
            <a:endParaRPr/>
          </a:p>
          <a:p>
            <a:pPr marL="380990" marR="0" lvl="0" indent="-38099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Oligoprogressive disease treated with systemic therapy +/- SBRT</a:t>
            </a:r>
            <a:endParaRPr/>
          </a:p>
          <a:p>
            <a:pPr marL="380990" marR="0" lvl="0" indent="-38099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Included lung and breast cancer</a:t>
            </a:r>
            <a:endParaRPr/>
          </a:p>
          <a:p>
            <a:pPr marL="380990" marR="0" lvl="0" indent="-38099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Improved mPFS from 11 to 31 weeks</a:t>
            </a:r>
            <a:endParaRPr/>
          </a:p>
          <a:p>
            <a:pPr marL="380990" marR="0" lvl="0" indent="-38099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Benefit seen in lung, but not breast histologies</a:t>
            </a:r>
            <a:endParaRPr sz="2400">
              <a:solidFill>
                <a:schemeClr val="dk1"/>
              </a:solidFill>
              <a:latin typeface="Calibri"/>
              <a:ea typeface="Calibri"/>
              <a:cs typeface="Calibri"/>
              <a:sym typeface="Calibri"/>
            </a:endParaRPr>
          </a:p>
          <a:p>
            <a:pPr marL="380990" marR="0" lvl="0" indent="-22859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7"/>
          <p:cNvSpPr txBox="1"/>
          <p:nvPr/>
        </p:nvSpPr>
        <p:spPr>
          <a:xfrm>
            <a:off x="0" y="58974"/>
            <a:ext cx="12192000" cy="13716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2"/>
              </a:buClr>
              <a:buSzPts val="4400"/>
              <a:buFont typeface="Calibri"/>
              <a:buNone/>
            </a:pPr>
            <a:r>
              <a:rPr lang="en-US" sz="4400" b="1">
                <a:solidFill>
                  <a:schemeClr val="dk2"/>
                </a:solidFill>
                <a:latin typeface="Calibri"/>
                <a:ea typeface="Calibri"/>
                <a:cs typeface="Calibri"/>
                <a:sym typeface="Calibri"/>
              </a:rPr>
              <a:t>Types of Radiation Used to Treat Breast Cancer</a:t>
            </a:r>
            <a:endParaRPr sz="4400" b="1">
              <a:solidFill>
                <a:schemeClr val="dk2"/>
              </a:solidFill>
              <a:latin typeface="Calibri"/>
              <a:ea typeface="Calibri"/>
              <a:cs typeface="Calibri"/>
              <a:sym typeface="Calibri"/>
            </a:endParaRPr>
          </a:p>
        </p:txBody>
      </p:sp>
      <p:sp>
        <p:nvSpPr>
          <p:cNvPr id="167" name="Google Shape;167;p7"/>
          <p:cNvSpPr txBox="1"/>
          <p:nvPr/>
        </p:nvSpPr>
        <p:spPr>
          <a:xfrm>
            <a:off x="1482461" y="1594273"/>
            <a:ext cx="4443777" cy="4542005"/>
          </a:xfrm>
          <a:prstGeom prst="rect">
            <a:avLst/>
          </a:prstGeom>
          <a:noFill/>
          <a:ln>
            <a:noFill/>
          </a:ln>
        </p:spPr>
        <p:txBody>
          <a:bodyPr spcFirstLastPara="1" wrap="square" lIns="91425" tIns="45700" rIns="91425" bIns="45700" anchor="t" anchorCtr="0">
            <a:normAutofit/>
          </a:bodyPr>
          <a:lstStyle/>
          <a:p>
            <a:pPr marL="292100" marR="0" lvl="0" indent="-276225" algn="l" rtl="0">
              <a:lnSpc>
                <a:spcPct val="90000"/>
              </a:lnSpc>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X-rays (photons)</a:t>
            </a:r>
            <a:endParaRPr/>
          </a:p>
          <a:p>
            <a:pPr marL="292100" marR="0" lvl="0" indent="-276225" algn="l" rtl="0">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Protons</a:t>
            </a:r>
            <a:endParaRPr/>
          </a:p>
          <a:p>
            <a:pPr marL="292100" marR="0" lvl="0" indent="-276225" algn="l" rtl="0">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Electrons</a:t>
            </a:r>
            <a:endParaRPr/>
          </a:p>
          <a:p>
            <a:pPr marL="292100" marR="0" lvl="0" indent="-276225" algn="l" rtl="0">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Gamma rays (brachytherapy)</a:t>
            </a:r>
            <a:endParaRPr sz="2600">
              <a:solidFill>
                <a:schemeClr val="dk1"/>
              </a:solidFill>
              <a:latin typeface="Calibri"/>
              <a:ea typeface="Calibri"/>
              <a:cs typeface="Calibri"/>
              <a:sym typeface="Calibri"/>
            </a:endParaRPr>
          </a:p>
        </p:txBody>
      </p:sp>
      <p:pic>
        <p:nvPicPr>
          <p:cNvPr id="168" name="Google Shape;168;p7" descr="http://1.bp.blogspot.com/-kwNX5-2pktg/TadXAtwAW3I/AAAAAAAAAEE/AAPs6YnCAms/s1600/chemo%2Bcartoon.jpg"/>
          <p:cNvPicPr preferRelativeResize="0"/>
          <p:nvPr/>
        </p:nvPicPr>
        <p:blipFill rotWithShape="1">
          <a:blip r:embed="rId3">
            <a:alphaModFix/>
          </a:blip>
          <a:srcRect t="12629"/>
          <a:stretch/>
        </p:blipFill>
        <p:spPr>
          <a:xfrm>
            <a:off x="6545905" y="1568802"/>
            <a:ext cx="5188474" cy="509390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71"/>
          <p:cNvSpPr txBox="1"/>
          <p:nvPr/>
        </p:nvSpPr>
        <p:spPr>
          <a:xfrm>
            <a:off x="0" y="0"/>
            <a:ext cx="12192000"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4400"/>
              <a:buFont typeface="Calibri"/>
              <a:buNone/>
            </a:pPr>
            <a:r>
              <a:rPr lang="en-US" sz="4400" b="1" dirty="0">
                <a:solidFill>
                  <a:schemeClr val="dk2"/>
                </a:solidFill>
                <a:latin typeface="Calibri"/>
                <a:ea typeface="Calibri"/>
                <a:cs typeface="Calibri"/>
                <a:sym typeface="Calibri"/>
              </a:rPr>
              <a:t>What are the Side Effects?</a:t>
            </a:r>
            <a:endParaRPr dirty="0"/>
          </a:p>
        </p:txBody>
      </p:sp>
      <p:pic>
        <p:nvPicPr>
          <p:cNvPr id="721" name="Google Shape;721;p71" descr="http://www.ubcbcitbiotech.com/wp/wp-content/uploads/tcrn166l.jpg"/>
          <p:cNvPicPr preferRelativeResize="0"/>
          <p:nvPr/>
        </p:nvPicPr>
        <p:blipFill rotWithShape="1">
          <a:blip r:embed="rId3">
            <a:alphaModFix/>
          </a:blip>
          <a:srcRect t="12450"/>
          <a:stretch/>
        </p:blipFill>
        <p:spPr>
          <a:xfrm>
            <a:off x="3753693" y="1157962"/>
            <a:ext cx="5310097" cy="5438274"/>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72"/>
          <p:cNvSpPr txBox="1"/>
          <p:nvPr/>
        </p:nvSpPr>
        <p:spPr>
          <a:xfrm>
            <a:off x="1" y="0"/>
            <a:ext cx="12191999"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4400"/>
              <a:buFont typeface="Calibri"/>
              <a:buNone/>
            </a:pPr>
            <a:r>
              <a:rPr lang="en-US" sz="4400" b="1">
                <a:solidFill>
                  <a:schemeClr val="dk2"/>
                </a:solidFill>
                <a:latin typeface="Calibri"/>
                <a:ea typeface="Calibri"/>
                <a:cs typeface="Calibri"/>
                <a:sym typeface="Calibri"/>
              </a:rPr>
              <a:t>Side Effects of Radiation Therapy</a:t>
            </a:r>
            <a:endParaRPr/>
          </a:p>
        </p:txBody>
      </p:sp>
      <p:sp>
        <p:nvSpPr>
          <p:cNvPr id="727" name="Google Shape;727;p72"/>
          <p:cNvSpPr txBox="1"/>
          <p:nvPr/>
        </p:nvSpPr>
        <p:spPr>
          <a:xfrm>
            <a:off x="1166784" y="2053665"/>
            <a:ext cx="9858432" cy="4351338"/>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Side effects are generally limited to the area receiving radiation</a:t>
            </a:r>
            <a:endParaRPr sz="280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Most damage occurs to rapidly dividing cells</a:t>
            </a:r>
            <a:endParaRPr sz="280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Acute effects typically improve within 2 weeks after finishing radiation</a:t>
            </a:r>
            <a:endParaRPr sz="2800">
              <a:solidFill>
                <a:schemeClr val="dk1"/>
              </a:solidFill>
              <a:latin typeface="Calibri"/>
              <a:ea typeface="Calibri"/>
              <a:cs typeface="Calibri"/>
              <a:sym typeface="Calibri"/>
            </a:endParaRPr>
          </a:p>
          <a:p>
            <a:pPr marL="457200" marR="0" lvl="1" indent="0" algn="l" rtl="0">
              <a:lnSpc>
                <a:spcPct val="90000"/>
              </a:lnSpc>
              <a:spcBef>
                <a:spcPts val="5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73"/>
          <p:cNvSpPr txBox="1"/>
          <p:nvPr/>
        </p:nvSpPr>
        <p:spPr>
          <a:xfrm>
            <a:off x="1" y="15034"/>
            <a:ext cx="12191999"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4400"/>
              <a:buFont typeface="Arial"/>
              <a:buNone/>
            </a:pPr>
            <a:r>
              <a:rPr lang="en-US" sz="4400" b="1">
                <a:solidFill>
                  <a:schemeClr val="dk2"/>
                </a:solidFill>
                <a:latin typeface="Calibri"/>
                <a:ea typeface="Calibri"/>
                <a:cs typeface="Calibri"/>
                <a:sym typeface="Calibri"/>
              </a:rPr>
              <a:t>Acute Toxicities of Breast RT</a:t>
            </a:r>
            <a:endParaRPr/>
          </a:p>
        </p:txBody>
      </p:sp>
      <p:sp>
        <p:nvSpPr>
          <p:cNvPr id="734" name="Google Shape;734;p73"/>
          <p:cNvSpPr/>
          <p:nvPr/>
        </p:nvSpPr>
        <p:spPr>
          <a:xfrm>
            <a:off x="1525783" y="1886295"/>
            <a:ext cx="9785684" cy="304698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222222"/>
              </a:buClr>
              <a:buSzPts val="2400"/>
              <a:buFont typeface="Arial"/>
              <a:buChar char="•"/>
            </a:pPr>
            <a:r>
              <a:rPr lang="en-US" sz="2400" b="1" dirty="0">
                <a:solidFill>
                  <a:srgbClr val="222222"/>
                </a:solidFill>
                <a:latin typeface="Arial"/>
                <a:ea typeface="Arial"/>
                <a:cs typeface="Arial"/>
                <a:sym typeface="Arial"/>
              </a:rPr>
              <a:t>Fatigue</a:t>
            </a:r>
            <a:endParaRPr lang="en-US" dirty="0"/>
          </a:p>
          <a:p>
            <a:pPr marL="342900" marR="0" lvl="0" indent="-190500" algn="l" rtl="0">
              <a:spcBef>
                <a:spcPts val="0"/>
              </a:spcBef>
              <a:spcAft>
                <a:spcPts val="0"/>
              </a:spcAft>
              <a:buClr>
                <a:schemeClr val="dk1"/>
              </a:buClr>
              <a:buSzPts val="2400"/>
              <a:buFont typeface="Arial"/>
              <a:buNone/>
            </a:pPr>
            <a:endParaRPr sz="2400" dirty="0">
              <a:solidFill>
                <a:srgbClr val="222222"/>
              </a:solidFill>
              <a:latin typeface="Arial"/>
              <a:ea typeface="Arial"/>
              <a:cs typeface="Arial"/>
              <a:sym typeface="Arial"/>
            </a:endParaRPr>
          </a:p>
          <a:p>
            <a:pPr marL="342900" marR="0" lvl="0" indent="-342900" algn="l" rtl="0">
              <a:spcBef>
                <a:spcPts val="0"/>
              </a:spcBef>
              <a:spcAft>
                <a:spcPts val="0"/>
              </a:spcAft>
              <a:buClr>
                <a:srgbClr val="222222"/>
              </a:buClr>
              <a:buSzPts val="2400"/>
              <a:buFont typeface="Arial"/>
              <a:buChar char="•"/>
            </a:pPr>
            <a:r>
              <a:rPr lang="en-US" sz="2400" b="1" dirty="0">
                <a:solidFill>
                  <a:srgbClr val="222222"/>
                </a:solidFill>
                <a:latin typeface="Arial"/>
                <a:ea typeface="Arial"/>
                <a:cs typeface="Arial"/>
                <a:sym typeface="Arial"/>
              </a:rPr>
              <a:t>Breast pain/swelling</a:t>
            </a:r>
            <a:endParaRPr sz="2400" b="1" dirty="0">
              <a:solidFill>
                <a:srgbClr val="222222"/>
              </a:solidFill>
              <a:latin typeface="Arial"/>
              <a:ea typeface="Arial"/>
              <a:cs typeface="Arial"/>
            </a:endParaRPr>
          </a:p>
          <a:p>
            <a:pPr marL="800100" marR="0" lvl="1" indent="-342900" algn="l" rtl="0">
              <a:spcBef>
                <a:spcPts val="0"/>
              </a:spcBef>
              <a:spcAft>
                <a:spcPts val="0"/>
              </a:spcAft>
              <a:buChar char="•"/>
            </a:pPr>
            <a:r>
              <a:rPr lang="en-US" sz="2400" b="0" i="0" u="none" strike="noStrike" cap="none" dirty="0">
                <a:solidFill>
                  <a:srgbClr val="222222"/>
                </a:solidFill>
                <a:latin typeface="Arial"/>
                <a:ea typeface="Arial"/>
                <a:cs typeface="Arial"/>
                <a:sym typeface="Arial"/>
              </a:rPr>
              <a:t>Gabapentin, NSAID’s 			</a:t>
            </a:r>
            <a:endParaRPr dirty="0"/>
          </a:p>
          <a:p>
            <a:pPr marL="342900" marR="0" lvl="0" indent="-190500" algn="l" rtl="0">
              <a:spcBef>
                <a:spcPts val="0"/>
              </a:spcBef>
              <a:spcAft>
                <a:spcPts val="0"/>
              </a:spcAft>
              <a:buClr>
                <a:schemeClr val="dk1"/>
              </a:buClr>
              <a:buSzPts val="2400"/>
              <a:buFont typeface="Arial"/>
              <a:buNone/>
            </a:pPr>
            <a:endParaRPr sz="2400" dirty="0">
              <a:solidFill>
                <a:srgbClr val="222222"/>
              </a:solidFill>
              <a:latin typeface="Arial"/>
              <a:ea typeface="Arial"/>
              <a:cs typeface="Arial"/>
              <a:sym typeface="Arial"/>
            </a:endParaRPr>
          </a:p>
          <a:p>
            <a:pPr marL="342900" marR="0" lvl="0" indent="-342900" algn="l" rtl="0">
              <a:spcBef>
                <a:spcPts val="0"/>
              </a:spcBef>
              <a:spcAft>
                <a:spcPts val="0"/>
              </a:spcAft>
              <a:buClr>
                <a:srgbClr val="222222"/>
              </a:buClr>
              <a:buSzPts val="2400"/>
              <a:buFont typeface="Arial"/>
              <a:buChar char="•"/>
            </a:pPr>
            <a:r>
              <a:rPr lang="en-US" sz="2400" b="1" dirty="0">
                <a:solidFill>
                  <a:srgbClr val="222222"/>
                </a:solidFill>
                <a:latin typeface="Arial"/>
                <a:ea typeface="Arial"/>
                <a:cs typeface="Arial"/>
                <a:sym typeface="Arial"/>
              </a:rPr>
              <a:t>Radiation dermatitis</a:t>
            </a:r>
            <a:endParaRPr dirty="0"/>
          </a:p>
          <a:p>
            <a:pPr marL="800100" marR="0" lvl="1" indent="-342900" algn="l" rtl="0">
              <a:spcBef>
                <a:spcPts val="0"/>
              </a:spcBef>
              <a:spcAft>
                <a:spcPts val="0"/>
              </a:spcAft>
              <a:buChar char="•"/>
            </a:pPr>
            <a:r>
              <a:rPr lang="en-US" sz="2400" b="0" i="0" u="none" strike="noStrike" cap="none" dirty="0">
                <a:solidFill>
                  <a:srgbClr val="222222"/>
                </a:solidFill>
                <a:latin typeface="Arial"/>
                <a:ea typeface="Arial"/>
                <a:cs typeface="Arial"/>
                <a:sym typeface="Arial"/>
              </a:rPr>
              <a:t>Aquaphor, mometasone (if mild) </a:t>
            </a:r>
            <a:endParaRPr dirty="0"/>
          </a:p>
          <a:p>
            <a:pPr marL="800100" marR="0" lvl="1" indent="-342900" algn="l" rtl="0">
              <a:spcBef>
                <a:spcPts val="0"/>
              </a:spcBef>
              <a:spcAft>
                <a:spcPts val="0"/>
              </a:spcAft>
              <a:buChar char="•"/>
            </a:pPr>
            <a:r>
              <a:rPr lang="en-US" sz="2400" b="0" i="0" u="none" strike="noStrike" cap="none" dirty="0">
                <a:solidFill>
                  <a:srgbClr val="222222"/>
                </a:solidFill>
                <a:latin typeface="Arial"/>
                <a:ea typeface="Arial"/>
                <a:cs typeface="Arial"/>
                <a:sym typeface="Arial"/>
              </a:rPr>
              <a:t>Silvadene, minocycline/mupirocin (if severe)</a:t>
            </a:r>
            <a:endParaRPr sz="2400" b="0" i="0" u="none" strike="noStrike" cap="none" dirty="0">
              <a:solidFill>
                <a:srgbClr val="222222"/>
              </a:solidFill>
              <a:latin typeface="Arial"/>
              <a:ea typeface="Arial"/>
              <a:cs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74"/>
          <p:cNvSpPr txBox="1"/>
          <p:nvPr/>
        </p:nvSpPr>
        <p:spPr>
          <a:xfrm>
            <a:off x="1" y="15034"/>
            <a:ext cx="12191999"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4400"/>
              <a:buFont typeface="Arial"/>
              <a:buNone/>
            </a:pPr>
            <a:r>
              <a:rPr lang="en-US" sz="4400" b="1">
                <a:solidFill>
                  <a:schemeClr val="dk2"/>
                </a:solidFill>
                <a:latin typeface="Calibri"/>
                <a:ea typeface="Calibri"/>
                <a:cs typeface="Calibri"/>
                <a:sym typeface="Calibri"/>
              </a:rPr>
              <a:t>Radiation Dermatitis</a:t>
            </a:r>
            <a:endParaRPr sz="4400" b="1">
              <a:solidFill>
                <a:schemeClr val="dk2"/>
              </a:solidFill>
              <a:latin typeface="Calibri"/>
              <a:ea typeface="Calibri"/>
              <a:cs typeface="Calibri"/>
              <a:sym typeface="Calibri"/>
            </a:endParaRPr>
          </a:p>
        </p:txBody>
      </p:sp>
      <p:sp>
        <p:nvSpPr>
          <p:cNvPr id="741" name="Google Shape;741;p74"/>
          <p:cNvSpPr txBox="1"/>
          <p:nvPr/>
        </p:nvSpPr>
        <p:spPr>
          <a:xfrm>
            <a:off x="7733802" y="6485828"/>
            <a:ext cx="458011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Calibri"/>
                <a:ea typeface="Calibri"/>
                <a:cs typeface="Calibri"/>
                <a:sym typeface="Calibri"/>
              </a:rPr>
              <a:t>Delishaj, </a:t>
            </a:r>
            <a:r>
              <a:rPr lang="en-US" sz="800" i="1">
                <a:solidFill>
                  <a:schemeClr val="dk1"/>
                </a:solidFill>
                <a:latin typeface="Calibri"/>
                <a:ea typeface="Calibri"/>
                <a:cs typeface="Calibri"/>
                <a:sym typeface="Calibri"/>
              </a:rPr>
              <a:t>et al</a:t>
            </a:r>
            <a:r>
              <a:rPr lang="en-US" sz="800">
                <a:solidFill>
                  <a:schemeClr val="dk1"/>
                </a:solidFill>
                <a:latin typeface="Calibri"/>
                <a:ea typeface="Calibri"/>
                <a:cs typeface="Calibri"/>
                <a:sym typeface="Calibri"/>
              </a:rPr>
              <a:t>. 2020; Radiation oncology journal, 38(4),  297-290.</a:t>
            </a:r>
            <a:endParaRPr/>
          </a:p>
          <a:p>
            <a:pPr marL="0" marR="0" lvl="0" indent="0" algn="l" rtl="0">
              <a:spcBef>
                <a:spcPts val="0"/>
              </a:spcBef>
              <a:spcAft>
                <a:spcPts val="0"/>
              </a:spcAft>
              <a:buNone/>
            </a:pPr>
            <a:r>
              <a:rPr lang="en-US" sz="8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https://www.cancernetwork.com/view/radiation-dermatitis-recognition-prevention-and-management</a:t>
            </a:r>
            <a:endParaRPr sz="800">
              <a:solidFill>
                <a:schemeClr val="dk1"/>
              </a:solidFill>
              <a:latin typeface="Calibri"/>
              <a:ea typeface="Calibri"/>
              <a:cs typeface="Calibri"/>
              <a:sym typeface="Calibri"/>
            </a:endParaRPr>
          </a:p>
        </p:txBody>
      </p:sp>
      <p:grpSp>
        <p:nvGrpSpPr>
          <p:cNvPr id="742" name="Google Shape;742;p74"/>
          <p:cNvGrpSpPr/>
          <p:nvPr/>
        </p:nvGrpSpPr>
        <p:grpSpPr>
          <a:xfrm>
            <a:off x="1404904" y="1386634"/>
            <a:ext cx="9382192" cy="3852105"/>
            <a:chOff x="1443501" y="2523063"/>
            <a:chExt cx="9382192" cy="3852105"/>
          </a:xfrm>
        </p:grpSpPr>
        <p:grpSp>
          <p:nvGrpSpPr>
            <p:cNvPr id="743" name="Google Shape;743;p74"/>
            <p:cNvGrpSpPr/>
            <p:nvPr/>
          </p:nvGrpSpPr>
          <p:grpSpPr>
            <a:xfrm>
              <a:off x="1443501" y="2523063"/>
              <a:ext cx="9357848" cy="2607734"/>
              <a:chOff x="698436" y="3132666"/>
              <a:chExt cx="9357848" cy="2607734"/>
            </a:xfrm>
          </p:grpSpPr>
          <p:pic>
            <p:nvPicPr>
              <p:cNvPr id="744" name="Google Shape;744;p74"/>
              <p:cNvPicPr preferRelativeResize="0"/>
              <p:nvPr/>
            </p:nvPicPr>
            <p:blipFill rotWithShape="1">
              <a:blip r:embed="rId4">
                <a:alphaModFix/>
              </a:blip>
              <a:srcRect t="5900" r="33466" b="34622"/>
              <a:stretch/>
            </p:blipFill>
            <p:spPr>
              <a:xfrm>
                <a:off x="698436" y="3132667"/>
                <a:ext cx="6295032" cy="2607733"/>
              </a:xfrm>
              <a:prstGeom prst="rect">
                <a:avLst/>
              </a:prstGeom>
              <a:noFill/>
              <a:ln>
                <a:noFill/>
              </a:ln>
            </p:spPr>
          </p:pic>
          <p:pic>
            <p:nvPicPr>
              <p:cNvPr id="745" name="Google Shape;745;p74"/>
              <p:cNvPicPr preferRelativeResize="0"/>
              <p:nvPr/>
            </p:nvPicPr>
            <p:blipFill rotWithShape="1">
              <a:blip r:embed="rId5">
                <a:alphaModFix/>
              </a:blip>
              <a:srcRect t="18453" r="50000" b="14934"/>
              <a:stretch/>
            </p:blipFill>
            <p:spPr>
              <a:xfrm>
                <a:off x="7027334" y="3132666"/>
                <a:ext cx="3028950" cy="2607734"/>
              </a:xfrm>
              <a:prstGeom prst="rect">
                <a:avLst/>
              </a:prstGeom>
              <a:noFill/>
              <a:ln>
                <a:noFill/>
              </a:ln>
            </p:spPr>
          </p:pic>
        </p:grpSp>
        <p:sp>
          <p:nvSpPr>
            <p:cNvPr id="746" name="Google Shape;746;p74"/>
            <p:cNvSpPr txBox="1"/>
            <p:nvPr/>
          </p:nvSpPr>
          <p:spPr>
            <a:xfrm>
              <a:off x="1608665" y="5113867"/>
              <a:ext cx="2675467" cy="1246495"/>
            </a:xfrm>
            <a:prstGeom prst="rect">
              <a:avLst/>
            </a:prstGeom>
            <a:noFill/>
            <a:ln>
              <a:noFill/>
            </a:ln>
          </p:spPr>
          <p:txBody>
            <a:bodyPr spcFirstLastPara="1" wrap="square" lIns="91425" tIns="45700" rIns="91425" bIns="45700" anchor="t" anchorCtr="0">
              <a:spAutoFit/>
            </a:bodyPr>
            <a:lstStyle/>
            <a:p>
              <a:pPr marL="0" marR="0" lvl="0" indent="0" algn="l" rtl="0">
                <a:lnSpc>
                  <a:spcPct val="112500"/>
                </a:lnSpc>
                <a:spcBef>
                  <a:spcPts val="0"/>
                </a:spcBef>
                <a:spcAft>
                  <a:spcPts val="0"/>
                </a:spcAft>
                <a:buNone/>
              </a:pPr>
              <a:r>
                <a:rPr lang="en-US" sz="1600">
                  <a:solidFill>
                    <a:schemeClr val="dk1"/>
                  </a:solidFill>
                  <a:latin typeface="Calibri"/>
                  <a:ea typeface="Calibri"/>
                  <a:cs typeface="Calibri"/>
                  <a:sym typeface="Calibri"/>
                </a:rPr>
                <a:t>Grade 1 – Faint erythema and dry desquamation (*).</a:t>
              </a:r>
              <a:endParaRPr/>
            </a:p>
            <a:p>
              <a:pPr marL="0" marR="0" lvl="0" indent="0" algn="l" rtl="0">
                <a:lnSpc>
                  <a:spcPct val="112500"/>
                </a:lnSpc>
                <a:spcBef>
                  <a:spcPts val="0"/>
                </a:spcBef>
                <a:spcAft>
                  <a:spcPts val="0"/>
                </a:spcAft>
                <a:buNone/>
              </a:pPr>
              <a:endParaRPr sz="1600">
                <a:solidFill>
                  <a:schemeClr val="dk1"/>
                </a:solidFill>
                <a:latin typeface="Calibri"/>
                <a:ea typeface="Calibri"/>
                <a:cs typeface="Calibri"/>
                <a:sym typeface="Calibri"/>
              </a:endParaRPr>
            </a:p>
            <a:p>
              <a:pPr marL="0" marR="0" lvl="0" indent="0" algn="l" rtl="0">
                <a:lnSpc>
                  <a:spcPct val="112500"/>
                </a:lnSpc>
                <a:spcBef>
                  <a:spcPts val="0"/>
                </a:spcBef>
                <a:spcAft>
                  <a:spcPts val="0"/>
                </a:spcAft>
                <a:buNone/>
              </a:pPr>
              <a:endParaRPr sz="1600">
                <a:solidFill>
                  <a:schemeClr val="dk1"/>
                </a:solidFill>
                <a:latin typeface="Calibri"/>
                <a:ea typeface="Calibri"/>
                <a:cs typeface="Calibri"/>
                <a:sym typeface="Calibri"/>
              </a:endParaRPr>
            </a:p>
            <a:p>
              <a:pPr marL="0" marR="0" lvl="0" indent="0" algn="l" rtl="0">
                <a:lnSpc>
                  <a:spcPct val="112500"/>
                </a:lnSpc>
                <a:spcBef>
                  <a:spcPts val="0"/>
                </a:spcBef>
                <a:spcAft>
                  <a:spcPts val="0"/>
                </a:spcAft>
                <a:buNone/>
              </a:pPr>
              <a:r>
                <a:rPr lang="en-US" sz="1600" b="1">
                  <a:solidFill>
                    <a:schemeClr val="dk1"/>
                  </a:solidFill>
                  <a:latin typeface="Calibri"/>
                  <a:ea typeface="Calibri"/>
                  <a:cs typeface="Calibri"/>
                  <a:sym typeface="Calibri"/>
                </a:rPr>
                <a:t>Very common (&gt;75%)</a:t>
              </a:r>
              <a:endParaRPr sz="1600" b="1">
                <a:solidFill>
                  <a:schemeClr val="dk1"/>
                </a:solidFill>
                <a:latin typeface="Calibri"/>
                <a:ea typeface="Calibri"/>
                <a:cs typeface="Calibri"/>
                <a:sym typeface="Calibri"/>
              </a:endParaRPr>
            </a:p>
          </p:txBody>
        </p:sp>
        <p:sp>
          <p:nvSpPr>
            <p:cNvPr id="747" name="Google Shape;747;p74"/>
            <p:cNvSpPr txBox="1"/>
            <p:nvPr/>
          </p:nvSpPr>
          <p:spPr>
            <a:xfrm>
              <a:off x="4538135" y="5113867"/>
              <a:ext cx="3105030" cy="1246495"/>
            </a:xfrm>
            <a:prstGeom prst="rect">
              <a:avLst/>
            </a:prstGeom>
            <a:noFill/>
            <a:ln>
              <a:noFill/>
            </a:ln>
          </p:spPr>
          <p:txBody>
            <a:bodyPr spcFirstLastPara="1" wrap="square" lIns="91425" tIns="45700" rIns="91425" bIns="45700" anchor="t" anchorCtr="0">
              <a:spAutoFit/>
            </a:bodyPr>
            <a:lstStyle/>
            <a:p>
              <a:pPr marL="0" marR="0" lvl="0" indent="0" algn="l" rtl="0">
                <a:lnSpc>
                  <a:spcPct val="112500"/>
                </a:lnSpc>
                <a:spcBef>
                  <a:spcPts val="0"/>
                </a:spcBef>
                <a:spcAft>
                  <a:spcPts val="0"/>
                </a:spcAft>
                <a:buNone/>
              </a:pPr>
              <a:r>
                <a:rPr lang="en-US" sz="1600">
                  <a:solidFill>
                    <a:schemeClr val="dk1"/>
                  </a:solidFill>
                  <a:latin typeface="Calibri"/>
                  <a:ea typeface="Calibri"/>
                  <a:cs typeface="Calibri"/>
                  <a:sym typeface="Calibri"/>
                </a:rPr>
                <a:t>Grade 2 – Moderate or brisk erythema; patchy moist desquamation (arrow) mostly confined to skin folds and creases.</a:t>
              </a:r>
              <a:endParaRPr sz="1600">
                <a:solidFill>
                  <a:schemeClr val="dk1"/>
                </a:solidFill>
                <a:latin typeface="Calibri"/>
                <a:ea typeface="Calibri"/>
                <a:cs typeface="Calibri"/>
                <a:sym typeface="Calibri"/>
              </a:endParaRPr>
            </a:p>
            <a:p>
              <a:pPr marL="0" marR="0" lvl="0" indent="0" algn="l" rtl="0">
                <a:lnSpc>
                  <a:spcPct val="112500"/>
                </a:lnSpc>
                <a:spcBef>
                  <a:spcPts val="0"/>
                </a:spcBef>
                <a:spcAft>
                  <a:spcPts val="0"/>
                </a:spcAft>
                <a:buNone/>
              </a:pPr>
              <a:r>
                <a:rPr lang="en-US" sz="1600" b="1">
                  <a:solidFill>
                    <a:schemeClr val="dk1"/>
                  </a:solidFill>
                  <a:latin typeface="Calibri"/>
                  <a:ea typeface="Calibri"/>
                  <a:cs typeface="Calibri"/>
                  <a:sym typeface="Calibri"/>
                </a:rPr>
                <a:t>Less common (10-15%)</a:t>
              </a:r>
              <a:endParaRPr sz="1600" b="1">
                <a:solidFill>
                  <a:schemeClr val="dk1"/>
                </a:solidFill>
                <a:latin typeface="Calibri"/>
                <a:ea typeface="Calibri"/>
                <a:cs typeface="Calibri"/>
                <a:sym typeface="Calibri"/>
              </a:endParaRPr>
            </a:p>
          </p:txBody>
        </p:sp>
        <p:sp>
          <p:nvSpPr>
            <p:cNvPr id="748" name="Google Shape;748;p74"/>
            <p:cNvSpPr txBox="1"/>
            <p:nvPr/>
          </p:nvSpPr>
          <p:spPr>
            <a:xfrm>
              <a:off x="7796743" y="5128673"/>
              <a:ext cx="3028950" cy="1246495"/>
            </a:xfrm>
            <a:prstGeom prst="rect">
              <a:avLst/>
            </a:prstGeom>
            <a:noFill/>
            <a:ln>
              <a:noFill/>
            </a:ln>
          </p:spPr>
          <p:txBody>
            <a:bodyPr spcFirstLastPara="1" wrap="square" lIns="91425" tIns="45700" rIns="91425" bIns="45700" anchor="t" anchorCtr="0">
              <a:spAutoFit/>
            </a:bodyPr>
            <a:lstStyle/>
            <a:p>
              <a:pPr marL="0" marR="0" lvl="0" indent="0" algn="l" rtl="0">
                <a:lnSpc>
                  <a:spcPct val="112500"/>
                </a:lnSpc>
                <a:spcBef>
                  <a:spcPts val="0"/>
                </a:spcBef>
                <a:spcAft>
                  <a:spcPts val="0"/>
                </a:spcAft>
                <a:buNone/>
              </a:pPr>
              <a:r>
                <a:rPr lang="en-US" sz="1600">
                  <a:solidFill>
                    <a:schemeClr val="dk1"/>
                  </a:solidFill>
                  <a:latin typeface="Calibri"/>
                  <a:ea typeface="Calibri"/>
                  <a:cs typeface="Calibri"/>
                  <a:sym typeface="Calibri"/>
                </a:rPr>
                <a:t>Grade 3– Moist desquamation in areas other than skin folds and creases.</a:t>
              </a:r>
              <a:endParaRPr/>
            </a:p>
            <a:p>
              <a:pPr marL="0" marR="0" lvl="0" indent="0" algn="l" rtl="0">
                <a:lnSpc>
                  <a:spcPct val="112500"/>
                </a:lnSpc>
                <a:spcBef>
                  <a:spcPts val="0"/>
                </a:spcBef>
                <a:spcAft>
                  <a:spcPts val="0"/>
                </a:spcAft>
                <a:buNone/>
              </a:pPr>
              <a:endParaRPr sz="1600">
                <a:solidFill>
                  <a:schemeClr val="dk1"/>
                </a:solidFill>
                <a:latin typeface="Calibri"/>
                <a:ea typeface="Calibri"/>
                <a:cs typeface="Calibri"/>
                <a:sym typeface="Calibri"/>
              </a:endParaRPr>
            </a:p>
            <a:p>
              <a:pPr marL="0" marR="0" lvl="0" indent="0" algn="l" rtl="0">
                <a:lnSpc>
                  <a:spcPct val="112500"/>
                </a:lnSpc>
                <a:spcBef>
                  <a:spcPts val="0"/>
                </a:spcBef>
                <a:spcAft>
                  <a:spcPts val="0"/>
                </a:spcAft>
                <a:buNone/>
              </a:pPr>
              <a:r>
                <a:rPr lang="en-US" sz="1600" b="1">
                  <a:solidFill>
                    <a:schemeClr val="dk1"/>
                  </a:solidFill>
                  <a:latin typeface="Calibri"/>
                  <a:ea typeface="Calibri"/>
                  <a:cs typeface="Calibri"/>
                  <a:sym typeface="Calibri"/>
                </a:rPr>
                <a:t>Uncommon (1-2%)</a:t>
              </a:r>
              <a:endParaRPr sz="1600" b="1">
                <a:solidFill>
                  <a:schemeClr val="dk1"/>
                </a:solidFill>
                <a:latin typeface="Calibri"/>
                <a:ea typeface="Calibri"/>
                <a:cs typeface="Calibri"/>
                <a:sym typeface="Calibri"/>
              </a:endParaRPr>
            </a:p>
          </p:txBody>
        </p:sp>
      </p:grpSp>
      <p:sp>
        <p:nvSpPr>
          <p:cNvPr id="749" name="Google Shape;749;p74"/>
          <p:cNvSpPr txBox="1"/>
          <p:nvPr/>
        </p:nvSpPr>
        <p:spPr>
          <a:xfrm>
            <a:off x="2078942" y="5514051"/>
            <a:ext cx="821802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00"/>
                </a:solidFill>
                <a:latin typeface="Calibri"/>
                <a:ea typeface="Calibri"/>
                <a:cs typeface="Calibri"/>
                <a:sym typeface="Calibri"/>
              </a:rPr>
              <a:t>Risk of high grade dermatitis mainly among patients with locally advanced tumors involving skin who require bolus during RT in order to give full dose to skin.  </a:t>
            </a:r>
            <a:endParaRPr sz="1800" b="1">
              <a:solidFill>
                <a:srgbClr val="FF0000"/>
              </a:solidFill>
              <a:latin typeface="Calibri"/>
              <a:ea typeface="Calibri"/>
              <a:cs typeface="Calibri"/>
              <a:sym typeface="Calibri"/>
            </a:endParaRPr>
          </a:p>
        </p:txBody>
      </p:sp>
      <p:pic>
        <p:nvPicPr>
          <p:cNvPr id="750" name="Google Shape;750;p74"/>
          <p:cNvPicPr preferRelativeResize="0"/>
          <p:nvPr/>
        </p:nvPicPr>
        <p:blipFill rotWithShape="1">
          <a:blip r:embed="rId6">
            <a:alphaModFix/>
          </a:blip>
          <a:srcRect/>
          <a:stretch/>
        </p:blipFill>
        <p:spPr>
          <a:xfrm>
            <a:off x="0" y="5514050"/>
            <a:ext cx="1824447" cy="1343949"/>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75"/>
          <p:cNvSpPr txBox="1"/>
          <p:nvPr/>
        </p:nvSpPr>
        <p:spPr>
          <a:xfrm>
            <a:off x="0" y="38816"/>
            <a:ext cx="12192000" cy="137916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4400"/>
              <a:buFont typeface="Arial"/>
              <a:buNone/>
            </a:pPr>
            <a:r>
              <a:rPr lang="en-US" sz="4400" b="1">
                <a:solidFill>
                  <a:schemeClr val="dk2"/>
                </a:solidFill>
                <a:latin typeface="Calibri"/>
                <a:ea typeface="Calibri"/>
                <a:cs typeface="Calibri"/>
                <a:sym typeface="Calibri"/>
              </a:rPr>
              <a:t>Late Toxicities of Breast RT</a:t>
            </a:r>
            <a:endParaRPr/>
          </a:p>
        </p:txBody>
      </p:sp>
      <p:sp>
        <p:nvSpPr>
          <p:cNvPr id="757" name="Google Shape;757;p75"/>
          <p:cNvSpPr/>
          <p:nvPr/>
        </p:nvSpPr>
        <p:spPr>
          <a:xfrm>
            <a:off x="330662" y="1397069"/>
            <a:ext cx="6361800" cy="495520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222222"/>
              </a:buClr>
              <a:buSzPts val="2000"/>
              <a:buFont typeface="Arial"/>
              <a:buChar char="•"/>
            </a:pPr>
            <a:r>
              <a:rPr lang="en-US" sz="2000" dirty="0">
                <a:solidFill>
                  <a:srgbClr val="222222"/>
                </a:solidFill>
                <a:latin typeface="Arial"/>
                <a:ea typeface="Arial"/>
                <a:cs typeface="Arial"/>
                <a:sym typeface="Arial"/>
              </a:rPr>
              <a:t>Skin hyperpigmentation, breast fibrosis or shrinkage</a:t>
            </a:r>
            <a:endParaRPr dirty="0"/>
          </a:p>
          <a:p>
            <a:pPr marL="742950" marR="0" lvl="1" indent="-285750" algn="l" rtl="0">
              <a:spcBef>
                <a:spcPts val="0"/>
              </a:spcBef>
              <a:spcAft>
                <a:spcPts val="0"/>
              </a:spcAft>
              <a:buClr>
                <a:srgbClr val="222222"/>
              </a:buClr>
              <a:buSzPts val="1600"/>
              <a:buChar char="•"/>
            </a:pPr>
            <a:r>
              <a:rPr lang="en-US" sz="1600" dirty="0">
                <a:solidFill>
                  <a:srgbClr val="222222"/>
                </a:solidFill>
              </a:rPr>
              <a:t>V</a:t>
            </a:r>
            <a:r>
              <a:rPr lang="en-US" sz="1600" b="0" i="0" u="none" strike="noStrike" cap="none" dirty="0">
                <a:solidFill>
                  <a:srgbClr val="222222"/>
                </a:solidFill>
                <a:latin typeface="Arial"/>
                <a:ea typeface="Arial"/>
                <a:cs typeface="Arial"/>
                <a:sym typeface="Arial"/>
              </a:rPr>
              <a:t>itamin E, pentoxifylline</a:t>
            </a:r>
            <a:endParaRPr dirty="0"/>
          </a:p>
          <a:p>
            <a:pPr marL="457200" marR="0" lvl="1" indent="0" algn="l" rtl="0">
              <a:spcBef>
                <a:spcPts val="0"/>
              </a:spcBef>
              <a:spcAft>
                <a:spcPts val="0"/>
              </a:spcAft>
              <a:buNone/>
            </a:pPr>
            <a:endParaRPr sz="1400" b="0" i="0" u="none" strike="noStrike" cap="none" dirty="0">
              <a:solidFill>
                <a:srgbClr val="222222"/>
              </a:solidFill>
              <a:latin typeface="Arial"/>
              <a:ea typeface="Arial"/>
              <a:cs typeface="Arial"/>
              <a:sym typeface="Arial"/>
            </a:endParaRPr>
          </a:p>
          <a:p>
            <a:pPr marL="290195" marR="0" lvl="0" indent="-290195" algn="l" rtl="0">
              <a:spcBef>
                <a:spcPts val="0"/>
              </a:spcBef>
              <a:spcAft>
                <a:spcPts val="0"/>
              </a:spcAft>
              <a:buClr>
                <a:srgbClr val="222222"/>
              </a:buClr>
              <a:buSzPts val="2000"/>
              <a:buFont typeface="Arial"/>
              <a:buChar char="•"/>
            </a:pPr>
            <a:r>
              <a:rPr lang="en-US" sz="2000" dirty="0">
                <a:solidFill>
                  <a:srgbClr val="222222"/>
                </a:solidFill>
                <a:latin typeface="Arial"/>
                <a:ea typeface="Arial"/>
                <a:cs typeface="Arial"/>
                <a:sym typeface="Arial"/>
              </a:rPr>
              <a:t>Secondary cardiac events </a:t>
            </a:r>
            <a:endParaRPr dirty="0"/>
          </a:p>
          <a:p>
            <a:pPr marL="747395" lvl="1" indent="-290195">
              <a:buClr>
                <a:srgbClr val="222222"/>
              </a:buClr>
              <a:buSzPts val="1600"/>
              <a:buFont typeface="Arial"/>
              <a:buChar char="•"/>
            </a:pPr>
            <a:r>
              <a:rPr lang="en-US" sz="1600" dirty="0">
                <a:solidFill>
                  <a:srgbClr val="222222"/>
                </a:solidFill>
              </a:rPr>
              <a:t>Relative risk</a:t>
            </a:r>
            <a:r>
              <a:rPr lang="en-US" sz="1600" b="0" i="0" u="none" strike="noStrike" cap="none" dirty="0">
                <a:solidFill>
                  <a:srgbClr val="222222"/>
                </a:solidFill>
                <a:latin typeface="Arial"/>
                <a:ea typeface="Arial"/>
                <a:cs typeface="Arial"/>
                <a:sym typeface="Arial"/>
              </a:rPr>
              <a:t> of heart disease and coronary events increases 4-7% for each 1 Gy in mean heart dose.	</a:t>
            </a:r>
            <a:endParaRPr lang="en-US" dirty="0"/>
          </a:p>
          <a:p>
            <a:pPr marL="747395" lvl="1" indent="-290195">
              <a:buClr>
                <a:srgbClr val="222222"/>
              </a:buClr>
              <a:buSzPts val="1600"/>
              <a:buFont typeface="Arial"/>
              <a:buChar char="•"/>
            </a:pPr>
            <a:r>
              <a:rPr lang="en-US" sz="1600" b="0" i="0" u="none" strike="noStrike" cap="none" dirty="0">
                <a:solidFill>
                  <a:srgbClr val="222222"/>
                </a:solidFill>
                <a:latin typeface="Arial"/>
                <a:ea typeface="Arial"/>
                <a:cs typeface="Arial"/>
                <a:sym typeface="Arial"/>
              </a:rPr>
              <a:t>DIBH, smoking cessation, risk factor reduction</a:t>
            </a:r>
            <a:endParaRPr dirty="0"/>
          </a:p>
          <a:p>
            <a:pPr marL="457200" marR="0" lvl="1" indent="0" algn="l" rtl="0">
              <a:spcBef>
                <a:spcPts val="0"/>
              </a:spcBef>
              <a:spcAft>
                <a:spcPts val="0"/>
              </a:spcAft>
              <a:buNone/>
            </a:pPr>
            <a:endParaRPr sz="1400" b="0" i="0" u="none" strike="noStrike" cap="none" dirty="0">
              <a:solidFill>
                <a:srgbClr val="222222"/>
              </a:solidFill>
              <a:latin typeface="Arial"/>
              <a:ea typeface="Arial"/>
              <a:cs typeface="Arial"/>
              <a:sym typeface="Arial"/>
            </a:endParaRPr>
          </a:p>
          <a:p>
            <a:pPr marL="290195" marR="0" lvl="0" indent="-290195" algn="l" rtl="0">
              <a:spcBef>
                <a:spcPts val="0"/>
              </a:spcBef>
              <a:spcAft>
                <a:spcPts val="0"/>
              </a:spcAft>
              <a:buClr>
                <a:srgbClr val="222222"/>
              </a:buClr>
              <a:buSzPts val="2000"/>
              <a:buFont typeface="Arial"/>
              <a:buChar char="•"/>
            </a:pPr>
            <a:r>
              <a:rPr lang="en-US" sz="2000" dirty="0">
                <a:solidFill>
                  <a:srgbClr val="222222"/>
                </a:solidFill>
                <a:latin typeface="Arial"/>
                <a:ea typeface="Arial"/>
                <a:cs typeface="Arial"/>
                <a:sym typeface="Arial"/>
              </a:rPr>
              <a:t>Radiation-induced pneumonitis	</a:t>
            </a:r>
            <a:endParaRPr dirty="0"/>
          </a:p>
          <a:p>
            <a:pPr marL="800100" marR="0" lvl="1" indent="-342900" algn="l" rtl="0">
              <a:spcBef>
                <a:spcPts val="0"/>
              </a:spcBef>
              <a:spcAft>
                <a:spcPts val="0"/>
              </a:spcAft>
              <a:buClr>
                <a:srgbClr val="222222"/>
              </a:buClr>
              <a:buSzPts val="1600"/>
              <a:buFont typeface="Arial"/>
              <a:buChar char="•"/>
            </a:pPr>
            <a:r>
              <a:rPr lang="en-US" sz="1600" b="0" i="0" u="none" strike="noStrike" cap="none" dirty="0">
                <a:solidFill>
                  <a:srgbClr val="222222"/>
                </a:solidFill>
                <a:latin typeface="Arial"/>
                <a:ea typeface="Arial"/>
                <a:cs typeface="Arial"/>
                <a:sym typeface="Arial"/>
              </a:rPr>
              <a:t>Occurs in 1-16% of breast cancer pts treated with RT (lower risk if breast-only, higher risk if RNI)</a:t>
            </a:r>
            <a:endParaRPr sz="1600" b="0" i="0" u="none" strike="noStrike" cap="none" dirty="0">
              <a:solidFill>
                <a:srgbClr val="222222"/>
              </a:solidFill>
              <a:latin typeface="Arial"/>
              <a:ea typeface="Arial"/>
              <a:cs typeface="Arial"/>
              <a:sym typeface="Arial"/>
            </a:endParaRPr>
          </a:p>
          <a:p>
            <a:pPr marL="800100" marR="0" lvl="1" indent="-342900" algn="l" rtl="0">
              <a:spcBef>
                <a:spcPts val="0"/>
              </a:spcBef>
              <a:spcAft>
                <a:spcPts val="0"/>
              </a:spcAft>
              <a:buClr>
                <a:srgbClr val="222222"/>
              </a:buClr>
              <a:buSzPts val="1600"/>
              <a:buFont typeface="Arial"/>
              <a:buChar char="•"/>
            </a:pPr>
            <a:r>
              <a:rPr lang="en-US" sz="1600" b="0" i="0" u="none" strike="noStrike" cap="none" dirty="0">
                <a:solidFill>
                  <a:srgbClr val="222222"/>
                </a:solidFill>
                <a:latin typeface="Arial"/>
                <a:ea typeface="Arial"/>
                <a:cs typeface="Arial"/>
                <a:sym typeface="Arial"/>
              </a:rPr>
              <a:t>Prednisone 1 mg/kg x 1 month slow taper</a:t>
            </a:r>
            <a:endParaRPr dirty="0"/>
          </a:p>
          <a:p>
            <a:pPr marL="457200" marR="0" lvl="1" indent="0" algn="l" rtl="0">
              <a:spcBef>
                <a:spcPts val="0"/>
              </a:spcBef>
              <a:spcAft>
                <a:spcPts val="0"/>
              </a:spcAft>
              <a:buNone/>
            </a:pPr>
            <a:endParaRPr sz="1400" b="0" i="0" u="none" strike="noStrike" cap="none" dirty="0">
              <a:solidFill>
                <a:srgbClr val="222222"/>
              </a:solidFill>
              <a:latin typeface="Arial"/>
              <a:ea typeface="Arial"/>
              <a:cs typeface="Arial"/>
              <a:sym typeface="Arial"/>
            </a:endParaRPr>
          </a:p>
          <a:p>
            <a:pPr marL="290195" marR="0" lvl="0" indent="-290195" algn="l" rtl="0">
              <a:spcBef>
                <a:spcPts val="0"/>
              </a:spcBef>
              <a:spcAft>
                <a:spcPts val="0"/>
              </a:spcAft>
              <a:buClr>
                <a:srgbClr val="222222"/>
              </a:buClr>
              <a:buSzPts val="2000"/>
              <a:buFont typeface="Arial"/>
              <a:buChar char="•"/>
            </a:pPr>
            <a:r>
              <a:rPr lang="en-US" sz="2000" dirty="0">
                <a:solidFill>
                  <a:srgbClr val="222222"/>
                </a:solidFill>
                <a:latin typeface="Arial"/>
                <a:ea typeface="Arial"/>
                <a:cs typeface="Arial"/>
                <a:sym typeface="Arial"/>
              </a:rPr>
              <a:t>Lymphedema	</a:t>
            </a:r>
            <a:endParaRPr dirty="0"/>
          </a:p>
          <a:p>
            <a:pPr marL="747395" marR="0" lvl="1" indent="-290195" algn="l" rtl="0">
              <a:spcBef>
                <a:spcPts val="0"/>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2-14% risk with BCS + SLNB + nodal RT </a:t>
            </a:r>
            <a:endParaRPr sz="1600" b="0" i="0" u="none" strike="noStrike" cap="none" dirty="0">
              <a:solidFill>
                <a:schemeClr val="dk1"/>
              </a:solidFill>
              <a:latin typeface="Arial"/>
              <a:ea typeface="Arial"/>
              <a:cs typeface="Arial"/>
            </a:endParaRPr>
          </a:p>
          <a:p>
            <a:pPr marL="747395" marR="0" lvl="1" indent="-290195" algn="l" rtl="0">
              <a:spcBef>
                <a:spcPts val="0"/>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13-28% risk with BCS + ALND + nodal RT</a:t>
            </a:r>
            <a:endParaRPr sz="1600" b="0" i="0" u="none" strike="noStrike" cap="none" dirty="0">
              <a:solidFill>
                <a:schemeClr val="dk1"/>
              </a:solidFill>
              <a:latin typeface="Arial"/>
              <a:ea typeface="Arial"/>
              <a:cs typeface="Arial"/>
            </a:endParaRPr>
          </a:p>
          <a:p>
            <a:pPr marL="800100" marR="0" lvl="1" indent="-342900" algn="l" rtl="0">
              <a:spcBef>
                <a:spcPts val="0"/>
              </a:spcBef>
              <a:spcAft>
                <a:spcPts val="0"/>
              </a:spcAft>
              <a:buClr>
                <a:srgbClr val="222222"/>
              </a:buClr>
              <a:buSzPts val="1600"/>
              <a:buFont typeface="Arial"/>
              <a:buChar char="•"/>
            </a:pPr>
            <a:r>
              <a:rPr lang="en-US" sz="1600" dirty="0">
                <a:solidFill>
                  <a:srgbClr val="222222"/>
                </a:solidFill>
              </a:rPr>
              <a:t>L</a:t>
            </a:r>
            <a:r>
              <a:rPr lang="en-US" sz="1600" b="0" i="0" u="none" strike="noStrike" cap="none" dirty="0">
                <a:solidFill>
                  <a:srgbClr val="222222"/>
                </a:solidFill>
                <a:latin typeface="Arial"/>
                <a:ea typeface="Arial"/>
                <a:cs typeface="Arial"/>
                <a:sym typeface="Arial"/>
              </a:rPr>
              <a:t>ymphedema precautions, sleeves, pump, PT</a:t>
            </a:r>
            <a:endParaRPr dirty="0"/>
          </a:p>
          <a:p>
            <a:pPr marL="457200" marR="0" lvl="1" indent="0" algn="l" rtl="0">
              <a:spcBef>
                <a:spcPts val="0"/>
              </a:spcBef>
              <a:spcAft>
                <a:spcPts val="0"/>
              </a:spcAft>
              <a:buNone/>
            </a:pPr>
            <a:endParaRPr sz="1400" b="0" i="0" u="none" strike="noStrike" cap="none" dirty="0">
              <a:solidFill>
                <a:srgbClr val="222222"/>
              </a:solidFill>
              <a:latin typeface="Arial"/>
              <a:ea typeface="Arial"/>
              <a:cs typeface="Arial"/>
              <a:sym typeface="Arial"/>
            </a:endParaRPr>
          </a:p>
          <a:p>
            <a:pPr marL="290195" marR="0" lvl="0" indent="-290195" algn="l" rtl="0">
              <a:spcBef>
                <a:spcPts val="0"/>
              </a:spcBef>
              <a:spcAft>
                <a:spcPts val="0"/>
              </a:spcAft>
              <a:buClr>
                <a:srgbClr val="222222"/>
              </a:buClr>
              <a:buSzPts val="2000"/>
              <a:buFont typeface="Arial"/>
              <a:buChar char="•"/>
            </a:pPr>
            <a:r>
              <a:rPr lang="en-US" sz="2000" dirty="0">
                <a:solidFill>
                  <a:srgbClr val="222222"/>
                </a:solidFill>
                <a:latin typeface="Arial"/>
                <a:ea typeface="Arial"/>
                <a:cs typeface="Arial"/>
                <a:sym typeface="Arial"/>
              </a:rPr>
              <a:t>Secondary malignancy</a:t>
            </a:r>
            <a:endParaRPr dirty="0"/>
          </a:p>
        </p:txBody>
      </p:sp>
      <p:pic>
        <p:nvPicPr>
          <p:cNvPr id="758" name="Google Shape;758;p75" descr="http://www.aboutcancer.com/breast_image_tobias1.jpg"/>
          <p:cNvPicPr preferRelativeResize="0"/>
          <p:nvPr/>
        </p:nvPicPr>
        <p:blipFill rotWithShape="1">
          <a:blip r:embed="rId3">
            <a:alphaModFix/>
          </a:blip>
          <a:srcRect/>
          <a:stretch/>
        </p:blipFill>
        <p:spPr>
          <a:xfrm>
            <a:off x="7023123" y="1305835"/>
            <a:ext cx="5168877" cy="2368121"/>
          </a:xfrm>
          <a:prstGeom prst="rect">
            <a:avLst/>
          </a:prstGeom>
          <a:noFill/>
          <a:ln>
            <a:noFill/>
          </a:ln>
        </p:spPr>
      </p:pic>
      <p:pic>
        <p:nvPicPr>
          <p:cNvPr id="759" name="Google Shape;759;p75"/>
          <p:cNvPicPr preferRelativeResize="0"/>
          <p:nvPr/>
        </p:nvPicPr>
        <p:blipFill rotWithShape="1">
          <a:blip r:embed="rId4">
            <a:alphaModFix/>
          </a:blip>
          <a:srcRect l="1521" r="18884"/>
          <a:stretch/>
        </p:blipFill>
        <p:spPr>
          <a:xfrm>
            <a:off x="7023123" y="3886567"/>
            <a:ext cx="5056638" cy="1979934"/>
          </a:xfrm>
          <a:prstGeom prst="rect">
            <a:avLst/>
          </a:prstGeom>
          <a:noFill/>
          <a:ln>
            <a:noFill/>
          </a:ln>
        </p:spPr>
      </p:pic>
      <p:sp>
        <p:nvSpPr>
          <p:cNvPr id="760" name="Google Shape;760;p75"/>
          <p:cNvSpPr txBox="1"/>
          <p:nvPr/>
        </p:nvSpPr>
        <p:spPr>
          <a:xfrm>
            <a:off x="9278643" y="6273225"/>
            <a:ext cx="291335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Calibri"/>
                <a:ea typeface="Calibri"/>
                <a:cs typeface="Calibri"/>
                <a:sym typeface="Calibri"/>
              </a:rPr>
              <a:t>Darby, </a:t>
            </a:r>
            <a:r>
              <a:rPr lang="en-US" sz="800" i="1">
                <a:solidFill>
                  <a:schemeClr val="dk1"/>
                </a:solidFill>
                <a:latin typeface="Calibri"/>
                <a:ea typeface="Calibri"/>
                <a:cs typeface="Calibri"/>
                <a:sym typeface="Calibri"/>
              </a:rPr>
              <a:t>et al</a:t>
            </a:r>
            <a:r>
              <a:rPr lang="en-US" sz="800">
                <a:solidFill>
                  <a:schemeClr val="dk1"/>
                </a:solidFill>
                <a:latin typeface="Calibri"/>
                <a:ea typeface="Calibri"/>
                <a:cs typeface="Calibri"/>
                <a:sym typeface="Calibri"/>
              </a:rPr>
              <a:t>. </a:t>
            </a:r>
            <a:r>
              <a:rPr lang="en-US" sz="800" i="1">
                <a:solidFill>
                  <a:schemeClr val="dk1"/>
                </a:solidFill>
                <a:latin typeface="Calibri"/>
                <a:ea typeface="Calibri"/>
                <a:cs typeface="Calibri"/>
                <a:sym typeface="Calibri"/>
              </a:rPr>
              <a:t>NEJM</a:t>
            </a:r>
            <a:r>
              <a:rPr lang="en-US" sz="800">
                <a:solidFill>
                  <a:schemeClr val="dk1"/>
                </a:solidFill>
                <a:latin typeface="Calibri"/>
                <a:ea typeface="Calibri"/>
                <a:cs typeface="Calibri"/>
                <a:sym typeface="Calibri"/>
              </a:rPr>
              <a:t>, (2013), 368:987-998.</a:t>
            </a:r>
            <a:endParaRPr sz="800" b="0" i="0">
              <a:solidFill>
                <a:schemeClr val="dk1"/>
              </a:solidFill>
              <a:latin typeface="Calibri"/>
              <a:ea typeface="Calibri"/>
              <a:cs typeface="Calibri"/>
              <a:sym typeface="Calibri"/>
            </a:endParaRPr>
          </a:p>
          <a:p>
            <a:pPr marL="0" marR="0" lvl="0" indent="0" algn="l" rtl="0">
              <a:spcBef>
                <a:spcPts val="0"/>
              </a:spcBef>
              <a:spcAft>
                <a:spcPts val="0"/>
              </a:spcAft>
              <a:buNone/>
            </a:pPr>
            <a:r>
              <a:rPr lang="en-US" sz="800" b="0" i="0">
                <a:solidFill>
                  <a:schemeClr val="dk1"/>
                </a:solidFill>
                <a:latin typeface="Calibri"/>
                <a:ea typeface="Calibri"/>
                <a:cs typeface="Calibri"/>
                <a:sym typeface="Calibri"/>
              </a:rPr>
              <a:t>McKenzie, </a:t>
            </a:r>
            <a:r>
              <a:rPr lang="en-US" sz="800" b="0" i="1">
                <a:solidFill>
                  <a:schemeClr val="dk1"/>
                </a:solidFill>
                <a:latin typeface="Calibri"/>
                <a:ea typeface="Calibri"/>
                <a:cs typeface="Calibri"/>
                <a:sym typeface="Calibri"/>
              </a:rPr>
              <a:t>et al</a:t>
            </a:r>
            <a:r>
              <a:rPr lang="en-US" sz="800" b="0" i="0">
                <a:solidFill>
                  <a:schemeClr val="dk1"/>
                </a:solidFill>
                <a:latin typeface="Calibri"/>
                <a:ea typeface="Calibri"/>
                <a:cs typeface="Calibri"/>
                <a:sym typeface="Calibri"/>
              </a:rPr>
              <a:t>. </a:t>
            </a:r>
            <a:r>
              <a:rPr lang="en-US" sz="800" b="0" i="1">
                <a:solidFill>
                  <a:schemeClr val="dk1"/>
                </a:solidFill>
                <a:latin typeface="Calibri"/>
                <a:ea typeface="Calibri"/>
                <a:cs typeface="Calibri"/>
                <a:sym typeface="Calibri"/>
              </a:rPr>
              <a:t>JMIRS</a:t>
            </a:r>
            <a:r>
              <a:rPr lang="en-US" sz="800">
                <a:solidFill>
                  <a:schemeClr val="dk1"/>
                </a:solidFill>
                <a:latin typeface="Calibri"/>
                <a:ea typeface="Calibri"/>
                <a:cs typeface="Calibri"/>
                <a:sym typeface="Calibri"/>
              </a:rPr>
              <a:t>I</a:t>
            </a:r>
            <a:r>
              <a:rPr lang="en-US" sz="800" b="0" i="0">
                <a:solidFill>
                  <a:schemeClr val="dk1"/>
                </a:solidFill>
                <a:latin typeface="Calibri"/>
                <a:ea typeface="Calibri"/>
                <a:cs typeface="Calibri"/>
                <a:sym typeface="Calibri"/>
              </a:rPr>
              <a:t>, (2022), 53(1), 167–174.</a:t>
            </a:r>
            <a:endParaRPr/>
          </a:p>
          <a:p>
            <a:pPr marL="0" marR="0" lvl="0" indent="0" algn="l" rtl="0">
              <a:lnSpc>
                <a:spcPct val="100000"/>
              </a:lnSpc>
              <a:spcBef>
                <a:spcPts val="0"/>
              </a:spcBef>
              <a:spcAft>
                <a:spcPts val="0"/>
              </a:spcAft>
              <a:buClr>
                <a:schemeClr val="dk1"/>
              </a:buClr>
              <a:buSzPts val="800"/>
              <a:buFont typeface="Calibri"/>
              <a:buNone/>
            </a:pPr>
            <a:r>
              <a:rPr lang="en-US" sz="800">
                <a:solidFill>
                  <a:schemeClr val="dk1"/>
                </a:solidFill>
                <a:latin typeface="Calibri"/>
                <a:ea typeface="Calibri"/>
                <a:cs typeface="Calibri"/>
                <a:sym typeface="Calibri"/>
              </a:rPr>
              <a:t>Giuliano, Armando E., </a:t>
            </a:r>
            <a:r>
              <a:rPr lang="en-US" sz="800" i="1">
                <a:solidFill>
                  <a:schemeClr val="dk1"/>
                </a:solidFill>
                <a:latin typeface="Calibri"/>
                <a:ea typeface="Calibri"/>
                <a:cs typeface="Calibri"/>
                <a:sym typeface="Calibri"/>
              </a:rPr>
              <a:t>et al</a:t>
            </a:r>
            <a:r>
              <a:rPr lang="en-US" sz="800">
                <a:solidFill>
                  <a:schemeClr val="dk1"/>
                </a:solidFill>
                <a:latin typeface="Calibri"/>
                <a:ea typeface="Calibri"/>
                <a:cs typeface="Calibri"/>
                <a:sym typeface="Calibri"/>
              </a:rPr>
              <a:t>. </a:t>
            </a:r>
            <a:r>
              <a:rPr lang="en-US" sz="800" i="1">
                <a:solidFill>
                  <a:schemeClr val="dk1"/>
                </a:solidFill>
                <a:latin typeface="Calibri"/>
                <a:ea typeface="Calibri"/>
                <a:cs typeface="Calibri"/>
                <a:sym typeface="Calibri"/>
              </a:rPr>
              <a:t>JAMA </a:t>
            </a:r>
            <a:r>
              <a:rPr lang="en-US" sz="800">
                <a:solidFill>
                  <a:schemeClr val="dk1"/>
                </a:solidFill>
                <a:latin typeface="Calibri"/>
                <a:ea typeface="Calibri"/>
                <a:cs typeface="Calibri"/>
                <a:sym typeface="Calibri"/>
              </a:rPr>
              <a:t>318.10 (2017): 918-926.</a:t>
            </a:r>
            <a:endParaRPr/>
          </a:p>
          <a:p>
            <a:pPr marL="0" marR="0" lvl="0" indent="0" algn="l" rtl="0">
              <a:lnSpc>
                <a:spcPct val="100000"/>
              </a:lnSpc>
              <a:spcBef>
                <a:spcPts val="0"/>
              </a:spcBef>
              <a:spcAft>
                <a:spcPts val="0"/>
              </a:spcAft>
              <a:buClr>
                <a:schemeClr val="dk1"/>
              </a:buClr>
              <a:buSzPts val="800"/>
              <a:buFont typeface="Calibri"/>
              <a:buNone/>
            </a:pPr>
            <a:r>
              <a:rPr lang="en-US" sz="800">
                <a:solidFill>
                  <a:schemeClr val="dk1"/>
                </a:solidFill>
                <a:latin typeface="Calibri"/>
                <a:ea typeface="Calibri"/>
                <a:cs typeface="Calibri"/>
                <a:sym typeface="Calibri"/>
              </a:rPr>
              <a:t>Donker, Mila, </a:t>
            </a:r>
            <a:r>
              <a:rPr lang="en-US" sz="800" i="1">
                <a:solidFill>
                  <a:schemeClr val="dk1"/>
                </a:solidFill>
                <a:latin typeface="Calibri"/>
                <a:ea typeface="Calibri"/>
                <a:cs typeface="Calibri"/>
                <a:sym typeface="Calibri"/>
              </a:rPr>
              <a:t>et al</a:t>
            </a:r>
            <a:r>
              <a:rPr lang="en-US" sz="800">
                <a:solidFill>
                  <a:schemeClr val="dk1"/>
                </a:solidFill>
                <a:latin typeface="Calibri"/>
                <a:ea typeface="Calibri"/>
                <a:cs typeface="Calibri"/>
                <a:sym typeface="Calibri"/>
              </a:rPr>
              <a:t>. </a:t>
            </a:r>
            <a:r>
              <a:rPr lang="en-US" sz="800" i="1">
                <a:solidFill>
                  <a:schemeClr val="dk1"/>
                </a:solidFill>
                <a:latin typeface="Calibri"/>
                <a:ea typeface="Calibri"/>
                <a:cs typeface="Calibri"/>
                <a:sym typeface="Calibri"/>
              </a:rPr>
              <a:t>The Lancet Oncology</a:t>
            </a:r>
            <a:r>
              <a:rPr lang="en-US" sz="800">
                <a:solidFill>
                  <a:schemeClr val="dk1"/>
                </a:solidFill>
                <a:latin typeface="Calibri"/>
                <a:ea typeface="Calibri"/>
                <a:cs typeface="Calibri"/>
                <a:sym typeface="Calibri"/>
              </a:rPr>
              <a:t> 15.12 (2014): 1303-1310.</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76"/>
          <p:cNvSpPr txBox="1"/>
          <p:nvPr/>
        </p:nvSpPr>
        <p:spPr>
          <a:xfrm>
            <a:off x="0" y="12786"/>
            <a:ext cx="12191999" cy="139373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2"/>
              </a:buClr>
              <a:buSzPts val="4400"/>
              <a:buFont typeface="Calibri"/>
              <a:buNone/>
            </a:pPr>
            <a:r>
              <a:rPr lang="en-US" sz="4400" b="1">
                <a:solidFill>
                  <a:schemeClr val="dk2"/>
                </a:solidFill>
                <a:latin typeface="Calibri"/>
                <a:ea typeface="Calibri"/>
                <a:cs typeface="Calibri"/>
                <a:sym typeface="Calibri"/>
              </a:rPr>
              <a:t>Breastfeeding After Radiation</a:t>
            </a:r>
            <a:endParaRPr/>
          </a:p>
        </p:txBody>
      </p:sp>
      <p:sp>
        <p:nvSpPr>
          <p:cNvPr id="767" name="Google Shape;767;p76"/>
          <p:cNvSpPr txBox="1"/>
          <p:nvPr/>
        </p:nvSpPr>
        <p:spPr>
          <a:xfrm>
            <a:off x="1074537" y="1805781"/>
            <a:ext cx="7395747" cy="2989261"/>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Lactation is possible and safe after radiation. </a:t>
            </a:r>
            <a:endParaRPr/>
          </a:p>
          <a:p>
            <a:pPr marL="228600" marR="0" lvl="0" indent="-101600" algn="l" rtl="0">
              <a:lnSpc>
                <a:spcPct val="90000"/>
              </a:lnSpc>
              <a:spcBef>
                <a:spcPts val="1000"/>
              </a:spcBef>
              <a:spcAft>
                <a:spcPts val="0"/>
              </a:spcAft>
              <a:buClr>
                <a:schemeClr val="dk1"/>
              </a:buClr>
              <a:buSzPts val="2000"/>
              <a:buFont typeface="Arial"/>
              <a:buNone/>
            </a:pPr>
            <a:endParaRPr sz="200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Ipsilateral breast lactation present in at least 50% of women, but in reduced volume. </a:t>
            </a:r>
            <a:endParaRPr/>
          </a:p>
          <a:p>
            <a:pPr marL="228600" marR="0" lvl="0" indent="-101600" algn="l" rtl="0">
              <a:lnSpc>
                <a:spcPct val="90000"/>
              </a:lnSpc>
              <a:spcBef>
                <a:spcPts val="1000"/>
              </a:spcBef>
              <a:spcAft>
                <a:spcPts val="0"/>
              </a:spcAft>
              <a:buClr>
                <a:schemeClr val="dk1"/>
              </a:buClr>
              <a:buSzPts val="2000"/>
              <a:buFont typeface="Arial"/>
              <a:buNone/>
            </a:pPr>
            <a:endParaRPr sz="200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Breastfeeding in contralateral breast unaffected.</a:t>
            </a:r>
            <a:endParaRPr/>
          </a:p>
        </p:txBody>
      </p:sp>
      <p:sp>
        <p:nvSpPr>
          <p:cNvPr id="768" name="Google Shape;768;p76"/>
          <p:cNvSpPr txBox="1"/>
          <p:nvPr/>
        </p:nvSpPr>
        <p:spPr>
          <a:xfrm>
            <a:off x="9619969" y="6642556"/>
            <a:ext cx="5720141"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Calibri"/>
                <a:ea typeface="Calibri"/>
                <a:cs typeface="Calibri"/>
                <a:sym typeface="Calibri"/>
              </a:rPr>
              <a:t>Leal </a:t>
            </a:r>
            <a:r>
              <a:rPr lang="en-US" sz="800" i="1">
                <a:solidFill>
                  <a:schemeClr val="dk1"/>
                </a:solidFill>
                <a:latin typeface="Calibri"/>
                <a:ea typeface="Calibri"/>
                <a:cs typeface="Calibri"/>
                <a:sym typeface="Calibri"/>
              </a:rPr>
              <a:t>et al</a:t>
            </a:r>
            <a:r>
              <a:rPr lang="en-US" sz="800">
                <a:solidFill>
                  <a:schemeClr val="dk1"/>
                </a:solidFill>
                <a:latin typeface="Calibri"/>
                <a:ea typeface="Calibri"/>
                <a:cs typeface="Calibri"/>
                <a:sym typeface="Calibri"/>
              </a:rPr>
              <a:t>., </a:t>
            </a:r>
            <a:r>
              <a:rPr lang="en-US" sz="800" i="1">
                <a:solidFill>
                  <a:schemeClr val="dk1"/>
                </a:solidFill>
                <a:latin typeface="Calibri"/>
                <a:ea typeface="Calibri"/>
                <a:cs typeface="Calibri"/>
                <a:sym typeface="Calibri"/>
              </a:rPr>
              <a:t>Expert Review Anticancer Therapy, </a:t>
            </a:r>
            <a:r>
              <a:rPr lang="en-US" sz="800">
                <a:solidFill>
                  <a:schemeClr val="dk1"/>
                </a:solidFill>
                <a:latin typeface="Calibri"/>
                <a:ea typeface="Calibri"/>
                <a:cs typeface="Calibri"/>
                <a:sym typeface="Calibri"/>
              </a:rPr>
              <a:t>2013, 13(2) </a:t>
            </a:r>
            <a:endParaRPr/>
          </a:p>
        </p:txBody>
      </p:sp>
      <p:pic>
        <p:nvPicPr>
          <p:cNvPr id="769" name="Google Shape;769;p76"/>
          <p:cNvPicPr preferRelativeResize="0"/>
          <p:nvPr/>
        </p:nvPicPr>
        <p:blipFill rotWithShape="1">
          <a:blip r:embed="rId3">
            <a:alphaModFix/>
          </a:blip>
          <a:srcRect/>
          <a:stretch/>
        </p:blipFill>
        <p:spPr>
          <a:xfrm>
            <a:off x="9025943" y="1805781"/>
            <a:ext cx="2867425" cy="3629532"/>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77"/>
          <p:cNvSpPr txBox="1"/>
          <p:nvPr/>
        </p:nvSpPr>
        <p:spPr>
          <a:xfrm>
            <a:off x="0" y="0"/>
            <a:ext cx="12192000" cy="137822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4400"/>
              <a:buFont typeface="Calibri"/>
              <a:buNone/>
            </a:pPr>
            <a:r>
              <a:rPr lang="en-US" sz="4400" b="1">
                <a:solidFill>
                  <a:schemeClr val="dk2"/>
                </a:solidFill>
                <a:latin typeface="Calibri"/>
                <a:ea typeface="Calibri"/>
                <a:cs typeface="Calibri"/>
                <a:sym typeface="Calibri"/>
              </a:rPr>
              <a:t>Conclusions</a:t>
            </a:r>
            <a:endParaRPr/>
          </a:p>
        </p:txBody>
      </p:sp>
      <p:sp>
        <p:nvSpPr>
          <p:cNvPr id="775" name="Google Shape;775;p77"/>
          <p:cNvSpPr txBox="1"/>
          <p:nvPr/>
        </p:nvSpPr>
        <p:spPr>
          <a:xfrm>
            <a:off x="613459" y="1378225"/>
            <a:ext cx="5988436" cy="5034149"/>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RT improves local control and overall survival in the setting of breast conserving therapy</a:t>
            </a:r>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Technical advances have reduced acute and late radiation toxicities </a:t>
            </a:r>
            <a:endParaRPr/>
          </a:p>
          <a:p>
            <a:pPr marL="457200" marR="0" lvl="1" indent="0" algn="l" rtl="0">
              <a:lnSpc>
                <a:spcPct val="90000"/>
              </a:lnSpc>
              <a:spcBef>
                <a:spcPts val="5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Options for shorter courses of radiation than the historical standards are now more widely available for appropriately selected patients</a:t>
            </a:r>
            <a:endParaRPr sz="280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pic>
        <p:nvPicPr>
          <p:cNvPr id="776" name="Google Shape;776;p77" descr="http://forensicgenealogy.info/images/x-ray_cartoon_1.jpg"/>
          <p:cNvPicPr preferRelativeResize="0"/>
          <p:nvPr/>
        </p:nvPicPr>
        <p:blipFill rotWithShape="1">
          <a:blip r:embed="rId3">
            <a:alphaModFix/>
          </a:blip>
          <a:srcRect/>
          <a:stretch/>
        </p:blipFill>
        <p:spPr>
          <a:xfrm>
            <a:off x="6771193" y="1198949"/>
            <a:ext cx="5251509" cy="556724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8"/>
          <p:cNvSpPr txBox="1"/>
          <p:nvPr/>
        </p:nvSpPr>
        <p:spPr>
          <a:xfrm>
            <a:off x="6962273" y="1195047"/>
            <a:ext cx="5229727" cy="42473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b="1">
                <a:solidFill>
                  <a:schemeClr val="dk1"/>
                </a:solidFill>
                <a:latin typeface="Calibri"/>
                <a:ea typeface="Calibri"/>
                <a:cs typeface="Calibri"/>
                <a:sym typeface="Calibri"/>
              </a:rPr>
              <a:t>Brachytherapy (Internal)</a:t>
            </a:r>
            <a:endParaRPr sz="3000" b="1">
              <a:solidFill>
                <a:schemeClr val="dk1"/>
              </a:solidFill>
              <a:latin typeface="Calibri"/>
              <a:ea typeface="Calibri"/>
              <a:cs typeface="Calibri"/>
              <a:sym typeface="Calibri"/>
            </a:endParaRPr>
          </a:p>
          <a:p>
            <a:pPr marL="571500" marR="0" lvl="0" indent="-5715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Interstitial </a:t>
            </a:r>
            <a:endParaRPr/>
          </a:p>
          <a:p>
            <a:pPr marL="571500" marR="0" lvl="0" indent="-571500" algn="l" rtl="0">
              <a:spcBef>
                <a:spcPts val="6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Intracavitary</a:t>
            </a:r>
            <a:endParaRPr/>
          </a:p>
          <a:p>
            <a:pPr marL="1028700" marR="0" lvl="1" indent="-419100" algn="l" rtl="0">
              <a:lnSpc>
                <a:spcPct val="100000"/>
              </a:lnSpc>
              <a:spcBef>
                <a:spcPts val="6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457200" marR="0" lvl="1" indent="0" algn="l" rtl="0">
              <a:lnSpc>
                <a:spcPct val="100000"/>
              </a:lnSpc>
              <a:spcBef>
                <a:spcPts val="600"/>
              </a:spcBef>
              <a:spcAft>
                <a:spcPts val="0"/>
              </a:spcAft>
              <a:buNone/>
            </a:pPr>
            <a:endParaRPr sz="2400" b="0" i="0" u="none" strike="noStrike" cap="none">
              <a:solidFill>
                <a:schemeClr val="dk1"/>
              </a:solidFill>
              <a:latin typeface="Calibri"/>
              <a:ea typeface="Calibri"/>
              <a:cs typeface="Calibri"/>
              <a:sym typeface="Calibri"/>
            </a:endParaRPr>
          </a:p>
          <a:p>
            <a:pPr marL="457200" marR="0" lvl="1" indent="0" algn="l" rtl="0">
              <a:lnSpc>
                <a:spcPct val="100000"/>
              </a:lnSpc>
              <a:spcBef>
                <a:spcPts val="600"/>
              </a:spcBef>
              <a:spcAft>
                <a:spcPts val="0"/>
              </a:spcAft>
              <a:buNone/>
            </a:pPr>
            <a:endParaRPr sz="2400" b="0" i="0" u="none" strike="noStrike" cap="none">
              <a:solidFill>
                <a:schemeClr val="dk1"/>
              </a:solidFill>
              <a:latin typeface="Calibri"/>
              <a:ea typeface="Calibri"/>
              <a:cs typeface="Calibri"/>
              <a:sym typeface="Calibri"/>
            </a:endParaRPr>
          </a:p>
          <a:p>
            <a:pPr marL="457200" marR="0" lvl="1" indent="0" algn="l" rtl="0">
              <a:lnSpc>
                <a:spcPct val="100000"/>
              </a:lnSpc>
              <a:spcBef>
                <a:spcPts val="600"/>
              </a:spcBef>
              <a:spcAft>
                <a:spcPts val="0"/>
              </a:spcAft>
              <a:buNone/>
            </a:pPr>
            <a:endParaRPr sz="2400" b="0" i="0" u="none" strike="noStrike" cap="none">
              <a:solidFill>
                <a:schemeClr val="dk1"/>
              </a:solidFill>
              <a:latin typeface="Calibri"/>
              <a:ea typeface="Calibri"/>
              <a:cs typeface="Calibri"/>
              <a:sym typeface="Calibri"/>
            </a:endParaRPr>
          </a:p>
          <a:p>
            <a:pPr marL="0" marR="0" lvl="0" indent="0" algn="l" rtl="0">
              <a:lnSpc>
                <a:spcPct val="110000"/>
              </a:lnSpc>
              <a:spcBef>
                <a:spcPts val="600"/>
              </a:spcBef>
              <a:spcAft>
                <a:spcPts val="0"/>
              </a:spcAft>
              <a:buNone/>
            </a:pPr>
            <a:r>
              <a:rPr lang="en-US" sz="3000" b="1">
                <a:solidFill>
                  <a:schemeClr val="dk1"/>
                </a:solidFill>
                <a:latin typeface="Calibri"/>
                <a:ea typeface="Calibri"/>
                <a:cs typeface="Calibri"/>
                <a:sym typeface="Calibri"/>
              </a:rPr>
              <a:t>Intraoperative Radiotherapy (IORT)</a:t>
            </a:r>
            <a:endParaRPr/>
          </a:p>
        </p:txBody>
      </p:sp>
      <p:sp>
        <p:nvSpPr>
          <p:cNvPr id="174" name="Google Shape;174;p8"/>
          <p:cNvSpPr txBox="1">
            <a:spLocks noGrp="1"/>
          </p:cNvSpPr>
          <p:nvPr>
            <p:ph type="body" idx="4294967295"/>
          </p:nvPr>
        </p:nvSpPr>
        <p:spPr>
          <a:xfrm>
            <a:off x="0" y="23862"/>
            <a:ext cx="12192000" cy="1371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4400"/>
              <a:buNone/>
            </a:pPr>
            <a:r>
              <a:rPr lang="en-US" sz="4400" b="1">
                <a:solidFill>
                  <a:schemeClr val="dk2"/>
                </a:solidFill>
              </a:rPr>
              <a:t>Techniques for Radiation Delivery</a:t>
            </a:r>
            <a:endParaRPr sz="4400" b="1">
              <a:solidFill>
                <a:schemeClr val="dk2"/>
              </a:solidFill>
            </a:endParaRPr>
          </a:p>
        </p:txBody>
      </p:sp>
      <p:sp>
        <p:nvSpPr>
          <p:cNvPr id="175" name="Google Shape;175;p8"/>
          <p:cNvSpPr txBox="1"/>
          <p:nvPr/>
        </p:nvSpPr>
        <p:spPr>
          <a:xfrm>
            <a:off x="625033" y="1307429"/>
            <a:ext cx="6701742" cy="366326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000"/>
              <a:buFont typeface="Arial"/>
              <a:buNone/>
            </a:pPr>
            <a:r>
              <a:rPr lang="en-US" sz="3000" b="1" dirty="0">
                <a:solidFill>
                  <a:schemeClr val="dk1"/>
                </a:solidFill>
                <a:latin typeface="Calibri"/>
                <a:ea typeface="Calibri"/>
                <a:cs typeface="Calibri"/>
                <a:sym typeface="Calibri"/>
              </a:rPr>
              <a:t>External Beam (EBRT)</a:t>
            </a:r>
            <a:endParaRPr dirty="0"/>
          </a:p>
          <a:p>
            <a:pPr marL="342900" marR="0" lvl="0" indent="-342900" algn="l" rtl="0">
              <a:lnSpc>
                <a:spcPct val="100000"/>
              </a:lnSpc>
              <a:spcBef>
                <a:spcPts val="20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3-D Conformal RT (3-D CRT)</a:t>
            </a:r>
            <a:endParaRPr dirty="0"/>
          </a:p>
          <a:p>
            <a:pPr marL="342900" marR="0" lvl="0" indent="-342900" algn="l" rtl="0">
              <a:lnSpc>
                <a:spcPct val="100000"/>
              </a:lnSpc>
              <a:spcBef>
                <a:spcPts val="40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Intensity Modulated RT (IMRT)</a:t>
            </a:r>
            <a:endParaRPr sz="2400" dirty="0">
              <a:solidFill>
                <a:schemeClr val="dk1"/>
              </a:solidFill>
              <a:latin typeface="Calibri"/>
              <a:ea typeface="Calibri"/>
              <a:cs typeface="Calibri"/>
              <a:sym typeface="Calibri"/>
            </a:endParaRPr>
          </a:p>
          <a:p>
            <a:pPr marL="342900" marR="0" lvl="0" indent="-342900" algn="l" rtl="0">
              <a:lnSpc>
                <a:spcPct val="100000"/>
              </a:lnSpc>
              <a:spcBef>
                <a:spcPts val="40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Volumetric Modulated Arc Therapy (VMAT)</a:t>
            </a:r>
            <a:endParaRPr sz="2400" dirty="0">
              <a:solidFill>
                <a:schemeClr val="dk1"/>
              </a:solidFill>
              <a:latin typeface="Calibri"/>
              <a:ea typeface="Calibri"/>
              <a:cs typeface="Calibri"/>
              <a:sym typeface="Calibri"/>
            </a:endParaRPr>
          </a:p>
          <a:p>
            <a:pPr marL="342900" marR="0" lvl="0" indent="-342900" algn="l" rtl="0">
              <a:lnSpc>
                <a:spcPct val="100000"/>
              </a:lnSpc>
              <a:spcBef>
                <a:spcPts val="40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Proton Beam Therapy (PBT)</a:t>
            </a:r>
            <a:endParaRPr dirty="0"/>
          </a:p>
          <a:p>
            <a:pPr marL="342900" marR="0" lvl="0" indent="-342900" algn="l" rtl="0">
              <a:lnSpc>
                <a:spcPct val="100000"/>
              </a:lnSpc>
              <a:spcBef>
                <a:spcPts val="40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Stereotactic Radiosurgery (SRS)</a:t>
            </a:r>
            <a:endParaRPr dirty="0"/>
          </a:p>
          <a:p>
            <a:pPr marL="342900" marR="0" lvl="0" indent="-342900" algn="l" rtl="0">
              <a:lnSpc>
                <a:spcPct val="100000"/>
              </a:lnSpc>
              <a:spcBef>
                <a:spcPts val="40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Stereotactic Body Radiotherapy (SBRT)</a:t>
            </a:r>
            <a:endParaRPr sz="2400" dirty="0">
              <a:solidFill>
                <a:schemeClr val="dk1"/>
              </a:solidFill>
              <a:latin typeface="Calibri"/>
              <a:ea typeface="Calibri"/>
              <a:cs typeface="Calibri"/>
              <a:sym typeface="Calibri"/>
            </a:endParaRPr>
          </a:p>
          <a:p>
            <a:pPr marL="342900" marR="0" lvl="0" indent="-190500" algn="l" rtl="0">
              <a:lnSpc>
                <a:spcPct val="90000"/>
              </a:lnSpc>
              <a:spcBef>
                <a:spcPts val="1200"/>
              </a:spcBef>
              <a:spcAft>
                <a:spcPts val="0"/>
              </a:spcAft>
              <a:buClr>
                <a:schemeClr val="dk2"/>
              </a:buClr>
              <a:buSzPts val="2400"/>
              <a:buFont typeface="Arial"/>
              <a:buNone/>
            </a:pPr>
            <a:endParaRPr sz="2400" dirty="0">
              <a:solidFill>
                <a:schemeClr val="dk2"/>
              </a:solidFill>
              <a:latin typeface="Calibri"/>
              <a:ea typeface="Calibri"/>
              <a:cs typeface="Calibri"/>
              <a:sym typeface="Calibri"/>
            </a:endParaRPr>
          </a:p>
        </p:txBody>
      </p:sp>
      <p:pic>
        <p:nvPicPr>
          <p:cNvPr id="176" name="Google Shape;176;p8" descr="IORT"/>
          <p:cNvPicPr preferRelativeResize="0"/>
          <p:nvPr/>
        </p:nvPicPr>
        <p:blipFill rotWithShape="1">
          <a:blip r:embed="rId3">
            <a:alphaModFix/>
          </a:blip>
          <a:srcRect/>
          <a:stretch/>
        </p:blipFill>
        <p:spPr>
          <a:xfrm>
            <a:off x="8508169" y="4749218"/>
            <a:ext cx="2564353" cy="1981883"/>
          </a:xfrm>
          <a:prstGeom prst="rect">
            <a:avLst/>
          </a:prstGeom>
          <a:noFill/>
          <a:ln>
            <a:noFill/>
          </a:ln>
        </p:spPr>
      </p:pic>
      <p:pic>
        <p:nvPicPr>
          <p:cNvPr id="177" name="Google Shape;177;p8" descr="Machine generated alternative text: "/>
          <p:cNvPicPr preferRelativeResize="0"/>
          <p:nvPr/>
        </p:nvPicPr>
        <p:blipFill rotWithShape="1">
          <a:blip r:embed="rId4">
            <a:alphaModFix/>
          </a:blip>
          <a:srcRect/>
          <a:stretch/>
        </p:blipFill>
        <p:spPr>
          <a:xfrm>
            <a:off x="8508170" y="2541976"/>
            <a:ext cx="2564353" cy="1191518"/>
          </a:xfrm>
          <a:prstGeom prst="rect">
            <a:avLst/>
          </a:prstGeom>
          <a:noFill/>
          <a:ln>
            <a:noFill/>
          </a:ln>
        </p:spPr>
      </p:pic>
      <p:pic>
        <p:nvPicPr>
          <p:cNvPr id="178" name="Google Shape;178;p8"/>
          <p:cNvPicPr preferRelativeResize="0"/>
          <p:nvPr/>
        </p:nvPicPr>
        <p:blipFill rotWithShape="1">
          <a:blip r:embed="rId5">
            <a:alphaModFix/>
          </a:blip>
          <a:srcRect/>
          <a:stretch/>
        </p:blipFill>
        <p:spPr>
          <a:xfrm>
            <a:off x="1823314" y="4349851"/>
            <a:ext cx="2466975" cy="2381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9"/>
          <p:cNvSpPr txBox="1">
            <a:spLocks noGrp="1"/>
          </p:cNvSpPr>
          <p:nvPr>
            <p:ph type="title"/>
          </p:nvPr>
        </p:nvSpPr>
        <p:spPr>
          <a:xfrm>
            <a:off x="1524000" y="0"/>
            <a:ext cx="91440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4400"/>
              <a:buFont typeface="Calibri"/>
              <a:buNone/>
            </a:pPr>
            <a:r>
              <a:rPr lang="en-US" b="1">
                <a:solidFill>
                  <a:schemeClr val="dk2"/>
                </a:solidFill>
                <a:latin typeface="Calibri"/>
                <a:ea typeface="Calibri"/>
                <a:cs typeface="Calibri"/>
                <a:sym typeface="Calibri"/>
              </a:rPr>
              <a:t>Anatomy of a Linear Accelerator</a:t>
            </a:r>
            <a:endParaRPr b="1">
              <a:solidFill>
                <a:schemeClr val="dk2"/>
              </a:solidFill>
              <a:latin typeface="Calibri"/>
              <a:ea typeface="Calibri"/>
              <a:cs typeface="Calibri"/>
              <a:sym typeface="Calibri"/>
            </a:endParaRPr>
          </a:p>
        </p:txBody>
      </p:sp>
      <p:sp>
        <p:nvSpPr>
          <p:cNvPr id="185" name="Google Shape;185;p9"/>
          <p:cNvSpPr txBox="1">
            <a:spLocks noGrp="1"/>
          </p:cNvSpPr>
          <p:nvPr>
            <p:ph type="body" idx="1"/>
          </p:nvPr>
        </p:nvSpPr>
        <p:spPr>
          <a:xfrm>
            <a:off x="671331" y="1124993"/>
            <a:ext cx="10845479" cy="2083443"/>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rgbClr val="262626"/>
              </a:buClr>
              <a:buSzPct val="100000"/>
              <a:buChar char="•"/>
            </a:pPr>
            <a:r>
              <a:rPr lang="en-US" sz="3000">
                <a:solidFill>
                  <a:srgbClr val="262626"/>
                </a:solidFill>
              </a:rPr>
              <a:t>A linear accelerator delivers high energy X-rays (photons) or electrons</a:t>
            </a:r>
            <a:endParaRPr sz="3000">
              <a:solidFill>
                <a:srgbClr val="262626"/>
              </a:solidFill>
            </a:endParaRPr>
          </a:p>
          <a:p>
            <a:pPr marL="228600" lvl="0" indent="-228600" algn="l" rtl="0">
              <a:lnSpc>
                <a:spcPct val="90000"/>
              </a:lnSpc>
              <a:spcBef>
                <a:spcPts val="1000"/>
              </a:spcBef>
              <a:spcAft>
                <a:spcPts val="0"/>
              </a:spcAft>
              <a:buClr>
                <a:srgbClr val="262626"/>
              </a:buClr>
              <a:buSzPct val="100000"/>
              <a:buChar char="•"/>
            </a:pPr>
            <a:r>
              <a:rPr lang="en-US" sz="3000">
                <a:solidFill>
                  <a:srgbClr val="262626"/>
                </a:solidFill>
              </a:rPr>
              <a:t>Non-invasive, painless</a:t>
            </a:r>
            <a:endParaRPr sz="3000">
              <a:solidFill>
                <a:srgbClr val="262626"/>
              </a:solidFill>
            </a:endParaRPr>
          </a:p>
          <a:p>
            <a:pPr marL="228600" lvl="0" indent="-228600" algn="l" rtl="0">
              <a:lnSpc>
                <a:spcPct val="90000"/>
              </a:lnSpc>
              <a:spcBef>
                <a:spcPts val="1000"/>
              </a:spcBef>
              <a:spcAft>
                <a:spcPts val="0"/>
              </a:spcAft>
              <a:buClr>
                <a:srgbClr val="262626"/>
              </a:buClr>
              <a:buSzPct val="100000"/>
              <a:buChar char="•"/>
            </a:pPr>
            <a:r>
              <a:rPr lang="en-US" sz="3000">
                <a:solidFill>
                  <a:srgbClr val="262626"/>
                </a:solidFill>
              </a:rPr>
              <a:t>Rapid treatment delivery in minutes</a:t>
            </a:r>
            <a:endParaRPr sz="3000">
              <a:solidFill>
                <a:srgbClr val="262626"/>
              </a:solidFill>
            </a:endParaRPr>
          </a:p>
          <a:p>
            <a:pPr marL="228600" lvl="0" indent="-228600" algn="l" rtl="0">
              <a:lnSpc>
                <a:spcPct val="90000"/>
              </a:lnSpc>
              <a:spcBef>
                <a:spcPts val="1000"/>
              </a:spcBef>
              <a:spcAft>
                <a:spcPts val="0"/>
              </a:spcAft>
              <a:buClr>
                <a:srgbClr val="262626"/>
              </a:buClr>
              <a:buSzPct val="100000"/>
              <a:buChar char="•"/>
            </a:pPr>
            <a:r>
              <a:rPr lang="en-US" sz="3000">
                <a:solidFill>
                  <a:srgbClr val="262626"/>
                </a:solidFill>
              </a:rPr>
              <a:t>Used in outpatients and inpatients</a:t>
            </a:r>
            <a:endParaRPr sz="3000">
              <a:solidFill>
                <a:srgbClr val="262626"/>
              </a:solidFill>
            </a:endParaRPr>
          </a:p>
          <a:p>
            <a:pPr marL="228600" lvl="0" indent="-52387" algn="l" rtl="0">
              <a:lnSpc>
                <a:spcPct val="90000"/>
              </a:lnSpc>
              <a:spcBef>
                <a:spcPts val="1000"/>
              </a:spcBef>
              <a:spcAft>
                <a:spcPts val="0"/>
              </a:spcAft>
              <a:buClr>
                <a:schemeClr val="dk1"/>
              </a:buClr>
              <a:buSzPct val="100000"/>
              <a:buNone/>
            </a:pPr>
            <a:endParaRPr sz="3000">
              <a:solidFill>
                <a:srgbClr val="262626"/>
              </a:solidFill>
            </a:endParaRPr>
          </a:p>
          <a:p>
            <a:pPr marL="228600" lvl="0" indent="-52387" algn="l" rtl="0">
              <a:lnSpc>
                <a:spcPct val="90000"/>
              </a:lnSpc>
              <a:spcBef>
                <a:spcPts val="1000"/>
              </a:spcBef>
              <a:spcAft>
                <a:spcPts val="0"/>
              </a:spcAft>
              <a:buClr>
                <a:schemeClr val="dk1"/>
              </a:buClr>
              <a:buSzPct val="100000"/>
              <a:buNone/>
            </a:pPr>
            <a:endParaRPr sz="3000">
              <a:solidFill>
                <a:srgbClr val="262626"/>
              </a:solidFill>
            </a:endParaRPr>
          </a:p>
          <a:p>
            <a:pPr marL="228600" lvl="0" indent="-52387" algn="l" rtl="0">
              <a:lnSpc>
                <a:spcPct val="90000"/>
              </a:lnSpc>
              <a:spcBef>
                <a:spcPts val="1000"/>
              </a:spcBef>
              <a:spcAft>
                <a:spcPts val="0"/>
              </a:spcAft>
              <a:buClr>
                <a:schemeClr val="dk1"/>
              </a:buClr>
              <a:buSzPct val="100000"/>
              <a:buNone/>
            </a:pPr>
            <a:endParaRPr sz="3000">
              <a:solidFill>
                <a:srgbClr val="262626"/>
              </a:solidFill>
            </a:endParaRPr>
          </a:p>
        </p:txBody>
      </p:sp>
      <p:pic>
        <p:nvPicPr>
          <p:cNvPr id="186" name="Google Shape;186;p9"/>
          <p:cNvPicPr preferRelativeResize="0"/>
          <p:nvPr/>
        </p:nvPicPr>
        <p:blipFill rotWithShape="1">
          <a:blip r:embed="rId3">
            <a:alphaModFix/>
          </a:blip>
          <a:srcRect/>
          <a:stretch/>
        </p:blipFill>
        <p:spPr>
          <a:xfrm>
            <a:off x="216432" y="3507850"/>
            <a:ext cx="3441168" cy="3226205"/>
          </a:xfrm>
          <a:prstGeom prst="rect">
            <a:avLst/>
          </a:prstGeom>
          <a:noFill/>
          <a:ln>
            <a:noFill/>
          </a:ln>
        </p:spPr>
      </p:pic>
      <p:pic>
        <p:nvPicPr>
          <p:cNvPr id="187" name="Google Shape;187;p9"/>
          <p:cNvPicPr preferRelativeResize="0"/>
          <p:nvPr/>
        </p:nvPicPr>
        <p:blipFill rotWithShape="1">
          <a:blip r:embed="rId4">
            <a:alphaModFix/>
          </a:blip>
          <a:srcRect/>
          <a:stretch/>
        </p:blipFill>
        <p:spPr>
          <a:xfrm>
            <a:off x="3728699" y="3507850"/>
            <a:ext cx="4356554" cy="3226205"/>
          </a:xfrm>
          <a:prstGeom prst="rect">
            <a:avLst/>
          </a:prstGeom>
          <a:noFill/>
          <a:ln>
            <a:noFill/>
          </a:ln>
        </p:spPr>
      </p:pic>
      <p:pic>
        <p:nvPicPr>
          <p:cNvPr id="188" name="Google Shape;188;p9"/>
          <p:cNvPicPr preferRelativeResize="0"/>
          <p:nvPr/>
        </p:nvPicPr>
        <p:blipFill rotWithShape="1">
          <a:blip r:embed="rId5">
            <a:alphaModFix/>
          </a:blip>
          <a:srcRect/>
          <a:stretch/>
        </p:blipFill>
        <p:spPr>
          <a:xfrm>
            <a:off x="8215099" y="3507850"/>
            <a:ext cx="3760780" cy="322620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79f5eea-5841-42bc-b2cf-22e16a85a1d4" xsi:nil="true"/>
    <lcf76f155ced4ddcb4097134ff3c332f xmlns="c9226f5d-1c72-4bc5-a8fe-71717eca57f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8FCBBCE91B2F746A60A637FC75E60D4" ma:contentTypeVersion="18" ma:contentTypeDescription="Create a new document." ma:contentTypeScope="" ma:versionID="a8c8715c3add40b72abf52bc55762b72">
  <xsd:schema xmlns:xsd="http://www.w3.org/2001/XMLSchema" xmlns:xs="http://www.w3.org/2001/XMLSchema" xmlns:p="http://schemas.microsoft.com/office/2006/metadata/properties" xmlns:ns2="c9226f5d-1c72-4bc5-a8fe-71717eca57f2" xmlns:ns3="579f5eea-5841-42bc-b2cf-22e16a85a1d4" targetNamespace="http://schemas.microsoft.com/office/2006/metadata/properties" ma:root="true" ma:fieldsID="b58ad352d6cb2ddb17a52ccce4bd2b86" ns2:_="" ns3:_="">
    <xsd:import namespace="c9226f5d-1c72-4bc5-a8fe-71717eca57f2"/>
    <xsd:import namespace="579f5eea-5841-42bc-b2cf-22e16a85a1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226f5d-1c72-4bc5-a8fe-71717eca57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d61e26d-7d18-4a9e-9f9c-afcdcfd5d8f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9f5eea-5841-42bc-b2cf-22e16a85a1d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58792c8-bb1f-4cb9-8f43-97d65445eda4}" ma:internalName="TaxCatchAll" ma:showField="CatchAllData" ma:web="579f5eea-5841-42bc-b2cf-22e16a85a1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BB68BD-6A32-4FFF-A0ED-D480BF45BB38}">
  <ds:schemaRefs>
    <ds:schemaRef ds:uri="http://schemas.microsoft.com/office/2006/metadata/properties"/>
    <ds:schemaRef ds:uri="http://schemas.microsoft.com/office/infopath/2007/PartnerControls"/>
    <ds:schemaRef ds:uri="579f5eea-5841-42bc-b2cf-22e16a85a1d4"/>
    <ds:schemaRef ds:uri="c9226f5d-1c72-4bc5-a8fe-71717eca57f2"/>
  </ds:schemaRefs>
</ds:datastoreItem>
</file>

<file path=customXml/itemProps2.xml><?xml version="1.0" encoding="utf-8"?>
<ds:datastoreItem xmlns:ds="http://schemas.openxmlformats.org/officeDocument/2006/customXml" ds:itemID="{DDD74FE4-1EC9-4A63-8ECA-2161FAAA09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226f5d-1c72-4bc5-a8fe-71717eca57f2"/>
    <ds:schemaRef ds:uri="579f5eea-5841-42bc-b2cf-22e16a85a1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DEACD61-2A42-44C7-8550-976ED60B94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1426</TotalTime>
  <Words>5576</Words>
  <Application>Microsoft Office PowerPoint</Application>
  <PresentationFormat>Widescreen</PresentationFormat>
  <Paragraphs>740</Paragraphs>
  <Slides>76</Slides>
  <Notes>76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76</vt:i4>
      </vt:variant>
    </vt:vector>
  </HeadingPairs>
  <TitlesOfParts>
    <vt:vector size="85" baseType="lpstr">
      <vt:lpstr>Arial</vt:lpstr>
      <vt:lpstr>Verdana</vt:lpstr>
      <vt:lpstr>Calibri</vt:lpstr>
      <vt:lpstr>Noto Sans Symbols</vt:lpstr>
      <vt:lpstr>Georgia</vt:lpstr>
      <vt:lpstr>Roboto</vt:lpstr>
      <vt:lpstr>Helvetica Neue</vt:lpstr>
      <vt:lpstr>Open Sans</vt:lpstr>
      <vt:lpstr>Office Theme</vt:lpstr>
      <vt:lpstr>PowerPoint Presentation</vt:lpstr>
      <vt:lpstr>PowerPoint Presentation</vt:lpstr>
      <vt:lpstr>Learning Objectives</vt:lpstr>
      <vt:lpstr>PowerPoint Presentation</vt:lpstr>
      <vt:lpstr>How Does Radiation Work?</vt:lpstr>
      <vt:lpstr>PowerPoint Presentation</vt:lpstr>
      <vt:lpstr>PowerPoint Presentation</vt:lpstr>
      <vt:lpstr>PowerPoint Presentation</vt:lpstr>
      <vt:lpstr>Anatomy of a Linear Accelerator</vt:lpstr>
      <vt:lpstr>Radiation Therapy is Designed to be Precise</vt:lpstr>
      <vt:lpstr>PowerPoint Presentation</vt:lpstr>
      <vt:lpstr>Basic Radiation Treatment  Planning Techniques</vt:lpstr>
      <vt:lpstr>PowerPoint Presentation</vt:lpstr>
      <vt:lpstr>Field-In-Field Technique with 3-D CRT Planning</vt:lpstr>
      <vt:lpstr>PowerPoint Presentation</vt:lpstr>
      <vt:lpstr>PowerPoint Presentation</vt:lpstr>
      <vt:lpstr>Advanced Radiation Techniques   Sometimes Helpful to Reduce Dose to Normal Organs</vt:lpstr>
      <vt:lpstr>PowerPoint Presentation</vt:lpstr>
      <vt:lpstr>PowerPoint Presentation</vt:lpstr>
      <vt:lpstr>Real-Time Position Management (RPM) Setup for DIBH</vt:lpstr>
      <vt:lpstr>PowerPoint Presentation</vt:lpstr>
      <vt:lpstr>Partial Breast Radiation Techniques</vt:lpstr>
      <vt:lpstr>PowerPoint Presentation</vt:lpstr>
      <vt:lpstr>PowerPoint Presentation</vt:lpstr>
      <vt:lpstr>PowerPoint Presentation</vt:lpstr>
      <vt:lpstr>PowerPoint Presentation</vt:lpstr>
      <vt:lpstr>PowerPoint Presentation</vt:lpstr>
      <vt:lpstr>Integration of Radiation with Surgery and Systemic Therapy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Radiation Therapy for  Ductal Carcinoma in Situ (DCIS)</vt:lpstr>
      <vt:lpstr>PowerPoint Presentation</vt:lpstr>
      <vt:lpstr>Seminal Trials of RT after BCS for DCIS</vt:lpstr>
      <vt:lpstr>RT Options for DCIS (Tis N0 M0) Patients  Who Undergo BCS</vt:lpstr>
      <vt:lpstr>Risk Factors for Locoregional Recurrence in DCIS</vt:lpstr>
      <vt:lpstr>Omission of RT for Low Risk DCIS</vt:lpstr>
      <vt:lpstr>PowerPoint Presentation</vt:lpstr>
      <vt:lpstr>Radiation Therapy for  Invasive Breast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Regional Nodal Irradiation (RNI) after Breast Conserving Surgery</vt:lpstr>
      <vt:lpstr>PowerPoint Presentation</vt:lpstr>
      <vt:lpstr>PowerPoint Presentation</vt:lpstr>
      <vt:lpstr>PowerPoint Presentation</vt:lpstr>
      <vt:lpstr>PowerPoint Presentation</vt:lpstr>
      <vt:lpstr>Post-Mastectomy Radiation</vt:lpstr>
      <vt:lpstr>PowerPoint Presentation</vt:lpstr>
      <vt:lpstr>PowerPoint Presentation</vt:lpstr>
      <vt:lpstr>PowerPoint Presentation</vt:lpstr>
      <vt:lpstr>PowerPoint Presentation</vt:lpstr>
      <vt:lpstr>PowerPoint Presentation</vt:lpstr>
      <vt:lpstr>Radiation for Metastatic Breast Cancer</vt:lpstr>
      <vt:lpstr>Palliative RT in Locally Advanced Breast Cancer</vt:lpstr>
      <vt:lpstr>PowerPoint Presentation</vt:lpstr>
      <vt:lpstr>RT for Oligoprogressive Breast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Cheryl Claunch</dc:creator>
  <cp:lastModifiedBy>Beth Bukata</cp:lastModifiedBy>
  <cp:revision>315</cp:revision>
  <dcterms:created xsi:type="dcterms:W3CDTF">2023-03-15T19:23:22Z</dcterms:created>
  <dcterms:modified xsi:type="dcterms:W3CDTF">2025-05-11T18:30:10Z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0x01010058FCBBCE91B2F746A60A637FC75E60D4</vt:lpwstr>
  </property>
  <property fmtid="{D5CDD505-2E9C-101B-9397-08002B2CF9AE}" pid="3" name="MediaServiceImageTags">
    <vt:lpwstr/>
  </property>
</Properties>
</file>