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501" r:id="rId3"/>
    <p:sldId id="276" r:id="rId4"/>
    <p:sldId id="281" r:id="rId5"/>
    <p:sldId id="284" r:id="rId6"/>
    <p:sldId id="269" r:id="rId7"/>
    <p:sldId id="270" r:id="rId8"/>
    <p:sldId id="319" r:id="rId9"/>
    <p:sldId id="32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C5E0B4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B4983-D68E-42BE-8DEA-EB47CA1B51D6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FFBB0-6E39-4656-AA4E-FFD9BCAD3A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29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60B6-F87D-4D26-9D48-D39A57550110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98A1D-9ADC-4D71-8EC5-E6CBDD51B4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60B6-F87D-4D26-9D48-D39A57550110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98A1D-9ADC-4D71-8EC5-E6CBDD51B4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60B6-F87D-4D26-9D48-D39A57550110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98A1D-9ADC-4D71-8EC5-E6CBDD51B4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60B6-F87D-4D26-9D48-D39A57550110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98A1D-9ADC-4D71-8EC5-E6CBDD51B4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60B6-F87D-4D26-9D48-D39A57550110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98A1D-9ADC-4D71-8EC5-E6CBDD51B4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60B6-F87D-4D26-9D48-D39A57550110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98A1D-9ADC-4D71-8EC5-E6CBDD51B4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60B6-F87D-4D26-9D48-D39A57550110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98A1D-9ADC-4D71-8EC5-E6CBDD51B4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60B6-F87D-4D26-9D48-D39A57550110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98A1D-9ADC-4D71-8EC5-E6CBDD51B4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60B6-F87D-4D26-9D48-D39A57550110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98A1D-9ADC-4D71-8EC5-E6CBDD51B4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60B6-F87D-4D26-9D48-D39A57550110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98A1D-9ADC-4D71-8EC5-E6CBDD51B4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60B6-F87D-4D26-9D48-D39A57550110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98A1D-9ADC-4D71-8EC5-E6CBDD51B4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.org/" TargetMode="External"/><Relationship Id="rId2" Type="http://schemas.openxmlformats.org/officeDocument/2006/relationships/hyperlink" Target="https://www.practicalradonc.org/article/S1879-8500(18)30069-9/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/>
              <a:t>Palliative Thoracic Radiation Therapy for Non-Small Cell Lung Cancer: An Update of an ASTRO Evidence-Based Guideline </a:t>
            </a:r>
            <a:br>
              <a:rPr lang="en-US" sz="40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Endorsed by the European Society for Radiotherapy &amp; Oncology and the Royal Australian and New Zealand College of Radiologists</a:t>
            </a:r>
          </a:p>
        </p:txBody>
      </p:sp>
    </p:spTree>
    <p:extLst>
      <p:ext uri="{BB962C8B-B14F-4D97-AF65-F5344CB8AC3E}">
        <p14:creationId xmlns:p14="http://schemas.microsoft.com/office/powerpoint/2010/main" val="255525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51168-CC0A-46E3-B05A-F2536689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2DBF8-4207-43FF-A345-AD4C24374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09" y="1396856"/>
            <a:ext cx="8229600" cy="4525963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FontTx/>
              <a:buNone/>
              <a:defRPr/>
            </a:pPr>
            <a:r>
              <a:rPr lang="en-US" altLang="en-US" sz="2800" dirty="0"/>
              <a:t>This slide set is adapted from the </a:t>
            </a:r>
            <a:r>
              <a:rPr lang="en-US" altLang="en-US" sz="2800" b="1" i="1" dirty="0"/>
              <a:t>Palliative Thoracic Radiation Therapy for Non-Small Cell Lung Cancer Guideline Update</a:t>
            </a:r>
            <a:r>
              <a:rPr lang="en-US" altLang="en-US" sz="2800" i="1" dirty="0"/>
              <a:t>.</a:t>
            </a:r>
            <a:r>
              <a:rPr lang="en-US" altLang="en-US" sz="2800" dirty="0"/>
              <a:t> Published in the July-August 2018 issue of Practical Radiation Oncology (PRO): </a:t>
            </a:r>
            <a:r>
              <a:rPr lang="en-US" altLang="en-US" sz="2800" dirty="0">
                <a:hlinkClick r:id="rId2"/>
              </a:rPr>
              <a:t>https://www.practicalradonc.org/article/S1879-8500(18)30069-9/pdf</a:t>
            </a:r>
            <a:r>
              <a:rPr lang="en-US" altLang="en-US" sz="2800" dirty="0"/>
              <a:t> </a:t>
            </a:r>
            <a:endParaRPr lang="en-US" altLang="en-US" sz="2800" u="sng" dirty="0"/>
          </a:p>
          <a:p>
            <a:pPr algn="ctr">
              <a:spcBef>
                <a:spcPts val="600"/>
              </a:spcBef>
              <a:buFontTx/>
              <a:buNone/>
              <a:defRPr/>
            </a:pPr>
            <a:endParaRPr lang="en-US" altLang="en-US" dirty="0">
              <a:solidFill>
                <a:schemeClr val="accent2"/>
              </a:solidFill>
            </a:endParaRPr>
          </a:p>
          <a:p>
            <a:pPr algn="ctr">
              <a:spcBef>
                <a:spcPts val="600"/>
              </a:spcBef>
              <a:buFontTx/>
              <a:buNone/>
              <a:defRPr/>
            </a:pPr>
            <a:r>
              <a:rPr lang="en-US" altLang="en-US" sz="2400" dirty="0"/>
              <a:t>The full-text guideline is also available on the </a:t>
            </a:r>
            <a:r>
              <a:rPr lang="en-US" altLang="en-US" sz="2400"/>
              <a:t>ASTRO website</a:t>
            </a:r>
            <a:r>
              <a:rPr lang="en-US" altLang="en-US" sz="2400" dirty="0"/>
              <a:t>: </a:t>
            </a:r>
            <a:r>
              <a:rPr lang="en-US" altLang="en-US" sz="2400" dirty="0">
                <a:hlinkClick r:id="rId3"/>
              </a:rPr>
              <a:t>www.astro.org</a:t>
            </a:r>
            <a:r>
              <a:rPr lang="en-US" alt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 Task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Chair</a:t>
            </a:r>
          </a:p>
          <a:p>
            <a:pPr lvl="1"/>
            <a:r>
              <a:rPr lang="en-US" dirty="0"/>
              <a:t>Benjamin Moeller, MD, PhD</a:t>
            </a:r>
          </a:p>
          <a:p>
            <a:pPr lvl="1"/>
            <a:endParaRPr lang="en-US" dirty="0"/>
          </a:p>
          <a:p>
            <a:r>
              <a:rPr lang="en-US" b="1" dirty="0"/>
              <a:t>Members	</a:t>
            </a:r>
          </a:p>
          <a:p>
            <a:pPr lvl="1"/>
            <a:r>
              <a:rPr lang="en-US" dirty="0"/>
              <a:t>Ehsan Balagamwala, MD</a:t>
            </a:r>
          </a:p>
          <a:p>
            <a:pPr lvl="1"/>
            <a:r>
              <a:rPr lang="en-US" dirty="0"/>
              <a:t>Aileen Chen, MD</a:t>
            </a:r>
          </a:p>
          <a:p>
            <a:pPr lvl="1"/>
            <a:r>
              <a:rPr lang="en-US" dirty="0"/>
              <a:t>Giuseppe Giaccone, MD, PhD</a:t>
            </a:r>
          </a:p>
          <a:p>
            <a:pPr lvl="1"/>
            <a:r>
              <a:rPr lang="en-US" dirty="0"/>
              <a:t>Matthew Koshy, MD</a:t>
            </a:r>
          </a:p>
          <a:p>
            <a:pPr lvl="1"/>
            <a:r>
              <a:rPr lang="en-US" dirty="0"/>
              <a:t>Kimberly Creach, MD</a:t>
            </a:r>
          </a:p>
          <a:p>
            <a:pPr lvl="1"/>
            <a:r>
              <a:rPr lang="en-US" dirty="0"/>
              <a:t>Sandra Zaky, MD, MS</a:t>
            </a:r>
          </a:p>
          <a:p>
            <a:pPr lvl="1"/>
            <a:r>
              <a:rPr lang="en-US" dirty="0"/>
              <a:t>George Rodrigues, MD, PhD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to Guideline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100" dirty="0"/>
              <a:t>Original palliative thoracic guideline was published in 2011.</a:t>
            </a:r>
          </a:p>
          <a:p>
            <a:pPr>
              <a:lnSpc>
                <a:spcPct val="120000"/>
              </a:lnSpc>
            </a:pPr>
            <a:r>
              <a:rPr lang="en-US" altLang="en-US" sz="3100" dirty="0"/>
              <a:t>In February 2016, the Guidelines Subcommittee formed a work group to evaluate the guideline for updating. </a:t>
            </a:r>
          </a:p>
          <a:p>
            <a:pPr>
              <a:lnSpc>
                <a:spcPct val="120000"/>
              </a:lnSpc>
            </a:pPr>
            <a:r>
              <a:rPr lang="en-US" altLang="en-US" sz="3100" dirty="0"/>
              <a:t>Based on new evidence published since the original guideline, the work group recommended 1 key question be updated:</a:t>
            </a:r>
          </a:p>
          <a:p>
            <a:pPr lvl="1">
              <a:lnSpc>
                <a:spcPct val="120000"/>
              </a:lnSpc>
            </a:pPr>
            <a:r>
              <a:rPr lang="en-GB" sz="3100" u="sng" dirty="0"/>
              <a:t>Key Question</a:t>
            </a:r>
            <a:r>
              <a:rPr lang="en-GB" sz="3100" dirty="0"/>
              <a:t>: What is the role of chemotherapy administered concurrently with radiation for the palliation of lung cancer?</a:t>
            </a:r>
            <a:endParaRPr lang="en-US" sz="3100" dirty="0"/>
          </a:p>
          <a:p>
            <a:pPr>
              <a:lnSpc>
                <a:spcPct val="120000"/>
              </a:lnSpc>
            </a:pPr>
            <a:r>
              <a:rPr lang="en-US" altLang="en-US" sz="3100" dirty="0"/>
              <a:t>The proposed update was approved by the ASTRO Board of Directors in July 2016.</a:t>
            </a:r>
          </a:p>
          <a:p>
            <a:pPr>
              <a:lnSpc>
                <a:spcPct val="120000"/>
              </a:lnSpc>
            </a:pPr>
            <a:r>
              <a:rPr lang="en-US" altLang="en-US" sz="3100" dirty="0"/>
              <a:t>The final draft was approved by the Board and published July/August 2018.</a:t>
            </a:r>
          </a:p>
        </p:txBody>
      </p:sp>
    </p:spTree>
    <p:extLst>
      <p:ext uri="{BB962C8B-B14F-4D97-AF65-F5344CB8AC3E}">
        <p14:creationId xmlns:p14="http://schemas.microsoft.com/office/powerpoint/2010/main" val="201235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2000" dirty="0"/>
              <a:t>MEDLINE® PubMed - 03/01/2010 (last date in original guideline) – 07/27/2016</a:t>
            </a:r>
          </a:p>
          <a:p>
            <a:pPr>
              <a:lnSpc>
                <a:spcPct val="100000"/>
              </a:lnSpc>
            </a:pPr>
            <a:r>
              <a:rPr lang="en-US" altLang="en-US" sz="2000" dirty="0"/>
              <a:t>Both MeSH terms and text words used</a:t>
            </a:r>
          </a:p>
          <a:p>
            <a:pPr>
              <a:lnSpc>
                <a:spcPct val="100000"/>
              </a:lnSpc>
            </a:pPr>
            <a:r>
              <a:rPr lang="en-US" altLang="en-US" sz="2000" u="sng" dirty="0"/>
              <a:t>Outcomes</a:t>
            </a:r>
            <a:r>
              <a:rPr lang="en-US" altLang="en-US" sz="2000" dirty="0"/>
              <a:t>: OS, local and regional control, distant failure, acute and late toxicity, quality of life</a:t>
            </a:r>
          </a:p>
          <a:p>
            <a:pPr>
              <a:lnSpc>
                <a:spcPct val="100000"/>
              </a:lnSpc>
            </a:pPr>
            <a:r>
              <a:rPr lang="en-US" altLang="en-US" sz="2000" u="sng" dirty="0"/>
              <a:t>Inclusion</a:t>
            </a:r>
            <a:r>
              <a:rPr lang="en-US" altLang="en-US" sz="2000" dirty="0"/>
              <a:t>: 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age ≥18 years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locally-advanced or metastatic lung cancer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treatment with RT with palliative intent</a:t>
            </a:r>
          </a:p>
          <a:p>
            <a:pPr>
              <a:lnSpc>
                <a:spcPct val="100000"/>
              </a:lnSpc>
            </a:pPr>
            <a:r>
              <a:rPr lang="en-US" altLang="en-US" sz="2000" u="sng" dirty="0"/>
              <a:t>Exclusion</a:t>
            </a:r>
            <a:r>
              <a:rPr lang="en-US" altLang="en-US" sz="2000" dirty="0"/>
              <a:t>: curative intent, pediatric, non-English, non-human, case report, abstract only, no clinical outcomes reported, not relevant to KQs</a:t>
            </a:r>
          </a:p>
          <a:p>
            <a:pPr>
              <a:lnSpc>
                <a:spcPct val="100000"/>
              </a:lnSpc>
            </a:pPr>
            <a:r>
              <a:rPr lang="en-US" altLang="en-US" sz="2000" dirty="0"/>
              <a:t>113 abstracts retrieved </a:t>
            </a:r>
            <a:r>
              <a:rPr lang="en-US" altLang="en-US" sz="2000" dirty="0">
                <a:sym typeface="Wingdings" panose="05000000000000000000" pitchFamily="2" charset="2"/>
              </a:rPr>
              <a:t> 31 articles included and abstracted into evidence tables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6238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Grading Evidence + Recommendations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21BEDB-0707-4D87-AE64-B8D84D566F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2990" y="1195621"/>
          <a:ext cx="8725980" cy="2917635"/>
        </p:xfrm>
        <a:graphic>
          <a:graphicData uri="http://schemas.openxmlformats.org/drawingml/2006/table">
            <a:tbl>
              <a:tblPr firstRow="1" firstCol="1" bandRow="1"/>
              <a:tblGrid>
                <a:gridCol w="1424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8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1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</a:rPr>
                        <a:t>Strength of Recommendation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</a:rPr>
                        <a:t>Definition*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</a:rPr>
                        <a:t>Quality of Evidence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</a:rPr>
                        <a:t>Recommendation Wording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Strong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Benefits clearly outweigh risks and burden, or risks and burden clearly outweigh benefits.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or almost all informed people would make the recommended choice for or against an intervention.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Any (usually high or moderate)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“Recommend”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“Should”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Conditional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Benefits are finely balanced with risks and burden or appreciable uncertainty exists about the magnitude of benefits and risks.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informed people would choose the recommended course of action, but a substantial number would not.</a:t>
                      </a:r>
                    </a:p>
                    <a:p>
                      <a:pPr marL="182880" marR="0" lvl="0" indent="-18288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 is a strong role for patient preferences &amp; shared-decision making.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Any (usually moderate to low)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“Suggest”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“Might”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“May”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2A15138-92C0-47F1-9D60-DC8DB0C75B7D}"/>
              </a:ext>
            </a:extLst>
          </p:cNvPr>
          <p:cNvSpPr txBox="1"/>
          <p:nvPr/>
        </p:nvSpPr>
        <p:spPr>
          <a:xfrm>
            <a:off x="339328" y="4188460"/>
            <a:ext cx="8465344" cy="160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1" dirty="0"/>
              <a:t>Quality of evidence:</a:t>
            </a:r>
          </a:p>
          <a:p>
            <a:pPr marL="137160" indent="-137160"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High</a:t>
            </a:r>
            <a:r>
              <a:rPr lang="en-US" sz="1600" dirty="0"/>
              <a:t>: We are very confident that the true effect lies close to that of the estimate of the effect.</a:t>
            </a:r>
          </a:p>
          <a:p>
            <a:pPr marL="137160" indent="-137160"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Moderate</a:t>
            </a:r>
            <a:r>
              <a:rPr lang="en-US" sz="1600" dirty="0"/>
              <a:t>: We are moderately confident in the effect estimate: The true effect is likely to be close to the estimate of the effect, but there is a possibility that it is substantially different</a:t>
            </a:r>
          </a:p>
          <a:p>
            <a:pPr marL="137160" indent="-137160"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Low</a:t>
            </a:r>
            <a:r>
              <a:rPr lang="en-US" sz="1600" dirty="0"/>
              <a:t>: Our confidence in the effect estimate is limited: The true effect may be substantially different from the estimate of the effect.^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0365F384-3E18-4242-8097-85077E8E3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2" y="5864102"/>
            <a:ext cx="879633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450"/>
              </a:spcBef>
              <a:buNone/>
            </a:pPr>
            <a:r>
              <a:rPr lang="en-US" altLang="en-US" sz="825" dirty="0"/>
              <a:t>* Andrews J, Guyatt G, Oxman AD, et al. GRADE guidelines: 14. Going from evidence to recommendations: the significance and presentation of recommendations. </a:t>
            </a:r>
            <a:r>
              <a:rPr lang="en-US" altLang="en-US" sz="825" i="1" dirty="0"/>
              <a:t>J Clin Epidemiol. </a:t>
            </a:r>
            <a:r>
              <a:rPr lang="en-US" altLang="en-US" sz="825" dirty="0"/>
              <a:t>2013;66(7):719-725.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25" dirty="0"/>
              <a:t>^ Balshem H, Helfand M, Schunemann HJ, et al. GRADE guidelines: 3. Rating the quality of evidence. </a:t>
            </a:r>
            <a:r>
              <a:rPr lang="en-US" altLang="en-US" sz="825" i="1" dirty="0"/>
              <a:t>J Clin Epidemiol. </a:t>
            </a:r>
            <a:r>
              <a:rPr lang="en-US" altLang="en-US" sz="825" dirty="0"/>
              <a:t>2011;64(4):401-406.</a:t>
            </a:r>
          </a:p>
        </p:txBody>
      </p:sp>
    </p:spTree>
    <p:extLst>
      <p:ext uri="{BB962C8B-B14F-4D97-AF65-F5344CB8AC3E}">
        <p14:creationId xmlns:p14="http://schemas.microsoft.com/office/powerpoint/2010/main" val="270840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Consensus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42892" indent="-342892">
              <a:spcBef>
                <a:spcPts val="0"/>
              </a:spcBef>
              <a:buFont typeface="Arial"/>
              <a:buChar char="•"/>
              <a:defRPr/>
            </a:pPr>
            <a:r>
              <a:rPr lang="en-US" sz="2400" dirty="0"/>
              <a:t>Modified Delphi approach</a:t>
            </a:r>
          </a:p>
          <a:p>
            <a:pPr>
              <a:spcBef>
                <a:spcPts val="0"/>
              </a:spcBef>
              <a:defRPr/>
            </a:pPr>
            <a:endParaRPr lang="en-US" sz="2400" dirty="0"/>
          </a:p>
          <a:p>
            <a:pPr marL="342892" indent="-342892">
              <a:spcBef>
                <a:spcPts val="0"/>
              </a:spcBef>
              <a:buFont typeface="Arial"/>
              <a:buChar char="•"/>
              <a:defRPr/>
            </a:pPr>
            <a:r>
              <a:rPr lang="en-US" sz="2400" dirty="0"/>
              <a:t>Task force members rated their agreement with each recommendation using an online consensus survey</a:t>
            </a:r>
          </a:p>
          <a:p>
            <a:pPr marL="800080" lvl="1" indent="-342892">
              <a:spcBef>
                <a:spcPts val="0"/>
              </a:spcBef>
              <a:buFont typeface="Lucida Grande"/>
              <a:buChar char="-"/>
              <a:defRPr/>
            </a:pPr>
            <a:r>
              <a:rPr lang="en-US" sz="2400" dirty="0"/>
              <a:t>Five-point Likert scale from “strongly disagree” to “strongly agree”</a:t>
            </a:r>
          </a:p>
          <a:p>
            <a:pPr marL="800080" lvl="1" indent="-342892">
              <a:spcBef>
                <a:spcPts val="0"/>
              </a:spcBef>
              <a:buFont typeface="Lucida Grande"/>
              <a:buChar char="-"/>
              <a:defRPr/>
            </a:pPr>
            <a:r>
              <a:rPr lang="en-US" sz="2400" dirty="0"/>
              <a:t>Consensus defined using pre-specified threshold of ≥75% agreement</a:t>
            </a:r>
          </a:p>
          <a:p>
            <a:pPr marL="457188" lvl="1">
              <a:spcBef>
                <a:spcPts val="0"/>
              </a:spcBef>
              <a:defRPr/>
            </a:pPr>
            <a:endParaRPr lang="en-US" sz="2400" dirty="0"/>
          </a:p>
          <a:p>
            <a:pPr marL="39687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Recommendations for which consensus was not achieved were removed or were revised and re-surveyed.</a:t>
            </a:r>
          </a:p>
          <a:p>
            <a:pPr marL="39687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9687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Recommendations that achieved consensus but were edited for other reasons were also re-surveyed.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0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FF2D26-5049-41A7-B87A-3F72BC5B5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GB" sz="2700" dirty="0"/>
              <a:t>KQ: What is the role of chemotherapy administered concurrently with radiation for the palliation of lung cancer?</a:t>
            </a:r>
            <a:endParaRPr lang="en-US" sz="27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46A1F-064D-4208-9140-C778F06DD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718" y="1574370"/>
            <a:ext cx="8042564" cy="2234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i="1" u="sng" dirty="0"/>
              <a:t>Incurable stage III NSCLC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b="1" dirty="0"/>
              <a:t>Statement A</a:t>
            </a:r>
            <a:r>
              <a:rPr lang="en-US" sz="2000" dirty="0"/>
              <a:t>: In the management of patients with stage III NSCLC deemed unsuitable for curative therapy but who are (1) candidates for chemotherapy, (2) have an ECOG PS of 0-2, and (3) have a life expectancy of at least 3 months, administration of a platinum-containing chemotherapy doublet concurrently with moderately hypofractionated palliative thoracic radiation therapy is recommended over treatment with either modality alone. 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E2B5EB5-97A4-42F9-A7BD-D97B1231B85B}"/>
              </a:ext>
            </a:extLst>
          </p:cNvPr>
          <p:cNvGrpSpPr/>
          <p:nvPr/>
        </p:nvGrpSpPr>
        <p:grpSpPr>
          <a:xfrm>
            <a:off x="2697554" y="4574207"/>
            <a:ext cx="3748891" cy="1418846"/>
            <a:chOff x="3200402" y="3742175"/>
            <a:chExt cx="4998521" cy="1891794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3A9C584-B0C2-42CF-952E-709DBC090C2F}"/>
                </a:ext>
              </a:extLst>
            </p:cNvPr>
            <p:cNvGrpSpPr/>
            <p:nvPr/>
          </p:nvGrpSpPr>
          <p:grpSpPr>
            <a:xfrm>
              <a:off x="3200402" y="3742175"/>
              <a:ext cx="1457698" cy="1891794"/>
              <a:chOff x="3200402" y="3777688"/>
              <a:chExt cx="1457698" cy="18917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9D42408-6BD7-49E2-BE23-1D72C78E1B29}"/>
                  </a:ext>
                </a:extLst>
              </p:cNvPr>
              <p:cNvSpPr/>
              <p:nvPr/>
            </p:nvSpPr>
            <p:spPr>
              <a:xfrm>
                <a:off x="3200402" y="3777688"/>
                <a:ext cx="1457698" cy="1891794"/>
              </a:xfrm>
              <a:prstGeom prst="rect">
                <a:avLst/>
              </a:prstGeom>
              <a:solidFill>
                <a:srgbClr val="BDD7E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5FB2655-0761-47DA-B95E-0689FE4C80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00402" y="4381881"/>
                <a:ext cx="1457698" cy="113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4A99DD4-449A-4C72-BE0F-1969139559FD}"/>
                  </a:ext>
                </a:extLst>
              </p:cNvPr>
              <p:cNvSpPr txBox="1"/>
              <p:nvPr/>
            </p:nvSpPr>
            <p:spPr>
              <a:xfrm>
                <a:off x="3200402" y="3777688"/>
                <a:ext cx="1457698" cy="615553"/>
              </a:xfrm>
              <a:prstGeom prst="rect">
                <a:avLst/>
              </a:prstGeom>
              <a:noFill/>
            </p:spPr>
            <p:txBody>
              <a:bodyPr wrap="square" lIns="34290" tIns="68580" rIns="34290" bIns="68580" rtlCol="0">
                <a:spAutoFit/>
              </a:bodyPr>
              <a:lstStyle/>
              <a:p>
                <a:pPr algn="ctr"/>
                <a:r>
                  <a:rPr lang="en-US" sz="1050" dirty="0"/>
                  <a:t>Recommendation strength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A964149-46AE-40BE-98D2-8A9ADF343647}"/>
                  </a:ext>
                </a:extLst>
              </p:cNvPr>
              <p:cNvSpPr txBox="1"/>
              <p:nvPr/>
            </p:nvSpPr>
            <p:spPr>
              <a:xfrm>
                <a:off x="3200402" y="4368342"/>
                <a:ext cx="1457698" cy="769441"/>
              </a:xfrm>
              <a:prstGeom prst="rect">
                <a:avLst/>
              </a:prstGeom>
              <a:noFill/>
            </p:spPr>
            <p:txBody>
              <a:bodyPr wrap="square" lIns="34290" rIns="34290" rtlCol="0">
                <a:spAutoFit/>
              </a:bodyPr>
              <a:lstStyle/>
              <a:p>
                <a:pPr algn="ctr"/>
                <a:endParaRPr lang="en-US" sz="1350" dirty="0"/>
              </a:p>
              <a:p>
                <a:pPr algn="ctr"/>
                <a:r>
                  <a:rPr lang="en-US" dirty="0"/>
                  <a:t>Strong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548D525-3484-41C2-BA1F-649B647EB4A0}"/>
                </a:ext>
              </a:extLst>
            </p:cNvPr>
            <p:cNvGrpSpPr/>
            <p:nvPr/>
          </p:nvGrpSpPr>
          <p:grpSpPr>
            <a:xfrm>
              <a:off x="4970814" y="3742175"/>
              <a:ext cx="1457698" cy="1891794"/>
              <a:chOff x="4970813" y="3777688"/>
              <a:chExt cx="1457698" cy="1891794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C2A11C0-1099-44A5-921A-EBA147F60664}"/>
                  </a:ext>
                </a:extLst>
              </p:cNvPr>
              <p:cNvSpPr/>
              <p:nvPr/>
            </p:nvSpPr>
            <p:spPr>
              <a:xfrm>
                <a:off x="4970813" y="3777688"/>
                <a:ext cx="1457698" cy="1891794"/>
              </a:xfrm>
              <a:prstGeom prst="rect">
                <a:avLst/>
              </a:prstGeom>
              <a:solidFill>
                <a:srgbClr val="C5E0B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2D7310DC-8C23-4CDB-8960-D41F1C8520E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70813" y="4368343"/>
                <a:ext cx="1457698" cy="135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3F1FA4E-8486-49BB-8B5E-33D5C0A2EFA8}"/>
                  </a:ext>
                </a:extLst>
              </p:cNvPr>
              <p:cNvSpPr txBox="1"/>
              <p:nvPr/>
            </p:nvSpPr>
            <p:spPr>
              <a:xfrm>
                <a:off x="4970813" y="4368342"/>
                <a:ext cx="1457698" cy="769441"/>
              </a:xfrm>
              <a:prstGeom prst="rect">
                <a:avLst/>
              </a:prstGeom>
              <a:noFill/>
            </p:spPr>
            <p:txBody>
              <a:bodyPr wrap="square" lIns="34290" rIns="34290" rtlCol="0">
                <a:spAutoFit/>
              </a:bodyPr>
              <a:lstStyle/>
              <a:p>
                <a:pPr algn="ctr"/>
                <a:endParaRPr lang="en-US" sz="1350" dirty="0"/>
              </a:p>
              <a:p>
                <a:pPr algn="ctr"/>
                <a:r>
                  <a:rPr lang="en-US" dirty="0"/>
                  <a:t>Moderate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3C31B3C-1D41-4F35-8176-78C19CF1E91F}"/>
                  </a:ext>
                </a:extLst>
              </p:cNvPr>
              <p:cNvSpPr txBox="1"/>
              <p:nvPr/>
            </p:nvSpPr>
            <p:spPr>
              <a:xfrm>
                <a:off x="4970813" y="3777688"/>
                <a:ext cx="145769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Quality of evidence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4CBEAE83-7CF1-44EA-8537-0178431E7553}"/>
                </a:ext>
              </a:extLst>
            </p:cNvPr>
            <p:cNvGrpSpPr/>
            <p:nvPr/>
          </p:nvGrpSpPr>
          <p:grpSpPr>
            <a:xfrm>
              <a:off x="6741225" y="3742175"/>
              <a:ext cx="1457698" cy="1891794"/>
              <a:chOff x="6741225" y="3742175"/>
              <a:chExt cx="1457698" cy="1891794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7778AA9-F20D-4972-AEEB-3AF3F2A946BF}"/>
                  </a:ext>
                </a:extLst>
              </p:cNvPr>
              <p:cNvSpPr/>
              <p:nvPr/>
            </p:nvSpPr>
            <p:spPr>
              <a:xfrm>
                <a:off x="6741225" y="3742175"/>
                <a:ext cx="1457698" cy="1891794"/>
              </a:xfrm>
              <a:prstGeom prst="rect">
                <a:avLst/>
              </a:prstGeom>
              <a:solidFill>
                <a:srgbClr val="FFE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78642BF-371D-4AC5-8247-A179D1EE5B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1225" y="4368343"/>
                <a:ext cx="145769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6475033-9E44-4B7E-95A9-E0F92D483B11}"/>
                  </a:ext>
                </a:extLst>
              </p:cNvPr>
              <p:cNvSpPr txBox="1"/>
              <p:nvPr/>
            </p:nvSpPr>
            <p:spPr>
              <a:xfrm>
                <a:off x="6741225" y="4368343"/>
                <a:ext cx="1457698" cy="769441"/>
              </a:xfrm>
              <a:prstGeom prst="rect">
                <a:avLst/>
              </a:prstGeom>
              <a:noFill/>
            </p:spPr>
            <p:txBody>
              <a:bodyPr wrap="square" lIns="34290" rIns="34290" rtlCol="0">
                <a:spAutoFit/>
              </a:bodyPr>
              <a:lstStyle/>
              <a:p>
                <a:pPr algn="ctr"/>
                <a:endParaRPr lang="en-US" sz="1350" dirty="0"/>
              </a:p>
              <a:p>
                <a:pPr algn="ctr"/>
                <a:r>
                  <a:rPr lang="en-US" dirty="0"/>
                  <a:t>100%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A7B929E-8256-4471-87A1-9B90D41DA616}"/>
                  </a:ext>
                </a:extLst>
              </p:cNvPr>
              <p:cNvSpPr txBox="1"/>
              <p:nvPr/>
            </p:nvSpPr>
            <p:spPr>
              <a:xfrm>
                <a:off x="6741225" y="3742175"/>
                <a:ext cx="14576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Consensus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793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FF2D26-5049-41A7-B87A-3F72BC5B5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82408"/>
            <a:ext cx="8686800" cy="1143000"/>
          </a:xfrm>
        </p:spPr>
        <p:txBody>
          <a:bodyPr>
            <a:noAutofit/>
          </a:bodyPr>
          <a:lstStyle/>
          <a:p>
            <a:r>
              <a:rPr lang="en-GB" sz="2700" dirty="0"/>
              <a:t>KQ: What is the role of chemotherapy administered concurrently with radiation for the palliation of lung cancer?</a:t>
            </a:r>
            <a:endParaRPr lang="en-US" sz="27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46A1F-064D-4208-9140-C778F06DD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718" y="1818035"/>
            <a:ext cx="8042564" cy="17337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i="1" u="sng" dirty="0"/>
              <a:t>Stage IV NSCLC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b="1" dirty="0"/>
              <a:t>Statement B</a:t>
            </a:r>
            <a:r>
              <a:rPr lang="en-US" sz="2000" dirty="0"/>
              <a:t>: In the palliative management of patients with stage IV NSCLC, routine use of concurrent thoracic chemoradiation is not recommended. This practice should remain primarily reserved for clinical trials or multi-institutional registries.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E2B5EB5-97A4-42F9-A7BD-D97B1231B85B}"/>
              </a:ext>
            </a:extLst>
          </p:cNvPr>
          <p:cNvGrpSpPr/>
          <p:nvPr/>
        </p:nvGrpSpPr>
        <p:grpSpPr>
          <a:xfrm>
            <a:off x="2697555" y="3923890"/>
            <a:ext cx="3748891" cy="1418846"/>
            <a:chOff x="3200402" y="3742175"/>
            <a:chExt cx="4998521" cy="1891794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3A9C584-B0C2-42CF-952E-709DBC090C2F}"/>
                </a:ext>
              </a:extLst>
            </p:cNvPr>
            <p:cNvGrpSpPr/>
            <p:nvPr/>
          </p:nvGrpSpPr>
          <p:grpSpPr>
            <a:xfrm>
              <a:off x="3200402" y="3742175"/>
              <a:ext cx="1457698" cy="1891794"/>
              <a:chOff x="3200402" y="3777688"/>
              <a:chExt cx="1457698" cy="18917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9D42408-6BD7-49E2-BE23-1D72C78E1B29}"/>
                  </a:ext>
                </a:extLst>
              </p:cNvPr>
              <p:cNvSpPr/>
              <p:nvPr/>
            </p:nvSpPr>
            <p:spPr>
              <a:xfrm>
                <a:off x="3200402" y="3777688"/>
                <a:ext cx="1457698" cy="1891794"/>
              </a:xfrm>
              <a:prstGeom prst="rect">
                <a:avLst/>
              </a:prstGeom>
              <a:solidFill>
                <a:srgbClr val="BDD7E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5FB2655-0761-47DA-B95E-0689FE4C80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00402" y="4381881"/>
                <a:ext cx="1457698" cy="113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4A99DD4-449A-4C72-BE0F-1969139559FD}"/>
                  </a:ext>
                </a:extLst>
              </p:cNvPr>
              <p:cNvSpPr txBox="1"/>
              <p:nvPr/>
            </p:nvSpPr>
            <p:spPr>
              <a:xfrm>
                <a:off x="3200402" y="3777688"/>
                <a:ext cx="1457698" cy="615553"/>
              </a:xfrm>
              <a:prstGeom prst="rect">
                <a:avLst/>
              </a:prstGeom>
              <a:noFill/>
            </p:spPr>
            <p:txBody>
              <a:bodyPr wrap="square" lIns="34290" tIns="68580" rIns="34290" bIns="68580" rtlCol="0">
                <a:spAutoFit/>
              </a:bodyPr>
              <a:lstStyle/>
              <a:p>
                <a:pPr algn="ctr"/>
                <a:r>
                  <a:rPr lang="en-US" sz="1050" dirty="0"/>
                  <a:t>Recommendation strength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A964149-46AE-40BE-98D2-8A9ADF343647}"/>
                  </a:ext>
                </a:extLst>
              </p:cNvPr>
              <p:cNvSpPr txBox="1"/>
              <p:nvPr/>
            </p:nvSpPr>
            <p:spPr>
              <a:xfrm>
                <a:off x="3200402" y="4368342"/>
                <a:ext cx="1457698" cy="769441"/>
              </a:xfrm>
              <a:prstGeom prst="rect">
                <a:avLst/>
              </a:prstGeom>
              <a:noFill/>
            </p:spPr>
            <p:txBody>
              <a:bodyPr wrap="square" lIns="34290" rIns="34290" rtlCol="0">
                <a:spAutoFit/>
              </a:bodyPr>
              <a:lstStyle/>
              <a:p>
                <a:pPr algn="ctr"/>
                <a:endParaRPr lang="en-US" sz="1350" dirty="0"/>
              </a:p>
              <a:p>
                <a:pPr algn="ctr"/>
                <a:r>
                  <a:rPr lang="en-US" dirty="0"/>
                  <a:t>Strong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548D525-3484-41C2-BA1F-649B647EB4A0}"/>
                </a:ext>
              </a:extLst>
            </p:cNvPr>
            <p:cNvGrpSpPr/>
            <p:nvPr/>
          </p:nvGrpSpPr>
          <p:grpSpPr>
            <a:xfrm>
              <a:off x="4970814" y="3742175"/>
              <a:ext cx="1457698" cy="1891794"/>
              <a:chOff x="4970813" y="3777688"/>
              <a:chExt cx="1457698" cy="1891794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C2A11C0-1099-44A5-921A-EBA147F60664}"/>
                  </a:ext>
                </a:extLst>
              </p:cNvPr>
              <p:cNvSpPr/>
              <p:nvPr/>
            </p:nvSpPr>
            <p:spPr>
              <a:xfrm>
                <a:off x="4970813" y="3777688"/>
                <a:ext cx="1457698" cy="1891794"/>
              </a:xfrm>
              <a:prstGeom prst="rect">
                <a:avLst/>
              </a:prstGeom>
              <a:solidFill>
                <a:srgbClr val="C5E0B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2D7310DC-8C23-4CDB-8960-D41F1C8520E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70813" y="4368343"/>
                <a:ext cx="1457698" cy="135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3F1FA4E-8486-49BB-8B5E-33D5C0A2EFA8}"/>
                  </a:ext>
                </a:extLst>
              </p:cNvPr>
              <p:cNvSpPr txBox="1"/>
              <p:nvPr/>
            </p:nvSpPr>
            <p:spPr>
              <a:xfrm>
                <a:off x="4970813" y="4368342"/>
                <a:ext cx="1457698" cy="769441"/>
              </a:xfrm>
              <a:prstGeom prst="rect">
                <a:avLst/>
              </a:prstGeom>
              <a:noFill/>
            </p:spPr>
            <p:txBody>
              <a:bodyPr wrap="square" lIns="34290" rIns="34290" rtlCol="0">
                <a:spAutoFit/>
              </a:bodyPr>
              <a:lstStyle/>
              <a:p>
                <a:pPr algn="ctr"/>
                <a:endParaRPr lang="en-US" sz="1350" dirty="0"/>
              </a:p>
              <a:p>
                <a:pPr algn="ctr"/>
                <a:r>
                  <a:rPr lang="en-US" dirty="0"/>
                  <a:t>Low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3C31B3C-1D41-4F35-8176-78C19CF1E91F}"/>
                  </a:ext>
                </a:extLst>
              </p:cNvPr>
              <p:cNvSpPr txBox="1"/>
              <p:nvPr/>
            </p:nvSpPr>
            <p:spPr>
              <a:xfrm>
                <a:off x="4970813" y="3777688"/>
                <a:ext cx="145769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Quality of evidence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4CBEAE83-7CF1-44EA-8537-0178431E7553}"/>
                </a:ext>
              </a:extLst>
            </p:cNvPr>
            <p:cNvGrpSpPr/>
            <p:nvPr/>
          </p:nvGrpSpPr>
          <p:grpSpPr>
            <a:xfrm>
              <a:off x="6741225" y="3742175"/>
              <a:ext cx="1457698" cy="1891794"/>
              <a:chOff x="6741225" y="3742175"/>
              <a:chExt cx="1457698" cy="1891794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7778AA9-F20D-4972-AEEB-3AF3F2A946BF}"/>
                  </a:ext>
                </a:extLst>
              </p:cNvPr>
              <p:cNvSpPr/>
              <p:nvPr/>
            </p:nvSpPr>
            <p:spPr>
              <a:xfrm>
                <a:off x="6741225" y="3742175"/>
                <a:ext cx="1457698" cy="1891794"/>
              </a:xfrm>
              <a:prstGeom prst="rect">
                <a:avLst/>
              </a:prstGeom>
              <a:solidFill>
                <a:srgbClr val="FFE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78642BF-371D-4AC5-8247-A179D1EE5B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1225" y="4368343"/>
                <a:ext cx="145769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6475033-9E44-4B7E-95A9-E0F92D483B11}"/>
                  </a:ext>
                </a:extLst>
              </p:cNvPr>
              <p:cNvSpPr txBox="1"/>
              <p:nvPr/>
            </p:nvSpPr>
            <p:spPr>
              <a:xfrm>
                <a:off x="6741225" y="4368343"/>
                <a:ext cx="1457698" cy="769441"/>
              </a:xfrm>
              <a:prstGeom prst="rect">
                <a:avLst/>
              </a:prstGeom>
              <a:noFill/>
            </p:spPr>
            <p:txBody>
              <a:bodyPr wrap="square" lIns="34290" rIns="34290" rtlCol="0">
                <a:spAutoFit/>
              </a:bodyPr>
              <a:lstStyle/>
              <a:p>
                <a:pPr algn="ctr"/>
                <a:endParaRPr lang="en-US" sz="1350" dirty="0"/>
              </a:p>
              <a:p>
                <a:pPr algn="ctr"/>
                <a:r>
                  <a:rPr lang="en-US" dirty="0"/>
                  <a:t>100%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A7B929E-8256-4471-87A1-9B90D41DA616}"/>
                  </a:ext>
                </a:extLst>
              </p:cNvPr>
              <p:cNvSpPr txBox="1"/>
              <p:nvPr/>
            </p:nvSpPr>
            <p:spPr>
              <a:xfrm>
                <a:off x="6741225" y="3742175"/>
                <a:ext cx="14576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Consensus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6887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825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Grande</vt:lpstr>
      <vt:lpstr>Symbol</vt:lpstr>
      <vt:lpstr>Times New Roman</vt:lpstr>
      <vt:lpstr>Wingdings</vt:lpstr>
      <vt:lpstr>Office Theme</vt:lpstr>
      <vt:lpstr>Palliative Thoracic Radiation Therapy for Non-Small Cell Lung Cancer: An Update of an ASTRO Evidence-Based Guideline    Endorsed by the European Society for Radiotherapy &amp; Oncology and the Royal Australian and New Zealand College of Radiologists</vt:lpstr>
      <vt:lpstr>Citation</vt:lpstr>
      <vt:lpstr>Guideline Task Force</vt:lpstr>
      <vt:lpstr>Introduction to Guideline</vt:lpstr>
      <vt:lpstr>Systematic Review</vt:lpstr>
      <vt:lpstr>Grading Evidence + Recommendations</vt:lpstr>
      <vt:lpstr>Consensus Methodology</vt:lpstr>
      <vt:lpstr>KQ: What is the role of chemotherapy administered concurrently with radiation for the palliation of lung cancer?</vt:lpstr>
      <vt:lpstr>KQ: What is the role of chemotherapy administered concurrently with radiation for the palliation of lung cancer?</vt:lpstr>
    </vt:vector>
  </TitlesOfParts>
  <Company>ASTRO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Benjamin Reese</dc:creator>
  <cp:lastModifiedBy>Beth Bukata</cp:lastModifiedBy>
  <cp:revision>58</cp:revision>
  <dcterms:created xsi:type="dcterms:W3CDTF">2009-06-18T17:06:22Z</dcterms:created>
  <dcterms:modified xsi:type="dcterms:W3CDTF">2018-11-27T17:31:41Z</dcterms:modified>
</cp:coreProperties>
</file>