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4"/>
  </p:sldMasterIdLst>
  <p:notesMasterIdLst>
    <p:notesMasterId r:id="rId35"/>
  </p:notesMasterIdLst>
  <p:sldIdLst>
    <p:sldId id="366" r:id="rId5"/>
    <p:sldId id="501" r:id="rId6"/>
    <p:sldId id="367" r:id="rId7"/>
    <p:sldId id="361" r:id="rId8"/>
    <p:sldId id="503" r:id="rId9"/>
    <p:sldId id="376" r:id="rId10"/>
    <p:sldId id="377" r:id="rId11"/>
    <p:sldId id="292" r:id="rId12"/>
    <p:sldId id="288" r:id="rId13"/>
    <p:sldId id="365" r:id="rId14"/>
    <p:sldId id="518" r:id="rId15"/>
    <p:sldId id="512" r:id="rId16"/>
    <p:sldId id="511" r:id="rId17"/>
    <p:sldId id="526" r:id="rId18"/>
    <p:sldId id="519" r:id="rId19"/>
    <p:sldId id="504" r:id="rId20"/>
    <p:sldId id="513" r:id="rId21"/>
    <p:sldId id="520" r:id="rId22"/>
    <p:sldId id="506" r:id="rId23"/>
    <p:sldId id="527" r:id="rId24"/>
    <p:sldId id="521" r:id="rId25"/>
    <p:sldId id="507" r:id="rId26"/>
    <p:sldId id="528" r:id="rId27"/>
    <p:sldId id="522" r:id="rId28"/>
    <p:sldId id="508" r:id="rId29"/>
    <p:sldId id="529" r:id="rId30"/>
    <p:sldId id="515" r:id="rId31"/>
    <p:sldId id="525" r:id="rId32"/>
    <p:sldId id="502" r:id="rId33"/>
    <p:sldId id="524"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Bradfield" initials="LB" lastIdx="4" clrIdx="0">
    <p:extLst>
      <p:ext uri="{19B8F6BF-5375-455C-9EA6-DF929625EA0E}">
        <p15:presenceInfo xmlns:p15="http://schemas.microsoft.com/office/powerpoint/2012/main" userId="S-1-5-21-1861638709-1283135096-1537874043-5630" providerId="AD"/>
      </p:ext>
    </p:extLst>
  </p:cmAuthor>
  <p:cmAuthor id="2" name="Lisa Bradfield" initials="LB [2]" lastIdx="17" clrIdx="1">
    <p:extLst>
      <p:ext uri="{19B8F6BF-5375-455C-9EA6-DF929625EA0E}">
        <p15:presenceInfo xmlns:p15="http://schemas.microsoft.com/office/powerpoint/2012/main" userId="S::lisa.bradfield@astro.org::f1f5bbab-a088-4821-8232-ea577a7f53ba" providerId="AD"/>
      </p:ext>
    </p:extLst>
  </p:cmAuthor>
  <p:cmAuthor id="3" name="Rachel McCausland" initials="RM" lastIdx="1" clrIdx="2">
    <p:extLst>
      <p:ext uri="{19B8F6BF-5375-455C-9EA6-DF929625EA0E}">
        <p15:presenceInfo xmlns:p15="http://schemas.microsoft.com/office/powerpoint/2012/main" userId="S::rachel.mccausland@astro.org::f15a31a0-557d-42e1-b186-a2566b6df686" providerId="AD"/>
      </p:ext>
    </p:extLst>
  </p:cmAuthor>
  <p:cmAuthor id="4" name="Bukola Akinsola" initials="BA" lastIdx="13" clrIdx="3">
    <p:extLst>
      <p:ext uri="{19B8F6BF-5375-455C-9EA6-DF929625EA0E}">
        <p15:presenceInfo xmlns:p15="http://schemas.microsoft.com/office/powerpoint/2012/main" userId="S::bukola.akinsola@astro.org::9f6c41da-3718-40e8-8e99-4c8071fd2b77" providerId="AD"/>
      </p:ext>
    </p:extLst>
  </p:cmAuthor>
  <p:cmAuthor id="5" name="Puneeth Iyengar" initials="PI" lastIdx="1" clrIdx="4">
    <p:extLst>
      <p:ext uri="{19B8F6BF-5375-455C-9EA6-DF929625EA0E}">
        <p15:presenceInfo xmlns:p15="http://schemas.microsoft.com/office/powerpoint/2012/main" userId="Puneeth Iyenga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7EE"/>
    <a:srgbClr val="C5E0B4"/>
    <a:srgbClr val="FFE699"/>
    <a:srgbClr val="B9CD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3B0B6E-28C5-5AEA-A590-B0D2411F3F86}" v="111" dt="2023-04-26T14:44:11.6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86" d="100"/>
          <a:sy n="86" d="100"/>
        </p:scale>
        <p:origin x="1382"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6B4983-D68E-42BE-8DEA-EB47CA1B51D6}" type="datetimeFigureOut">
              <a:rPr lang="en-US" smtClean="0"/>
              <a:t>4/26/2023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CFFBB0-6E39-4656-AA4E-FFD9BCAD3A1E}" type="slidenum">
              <a:rPr lang="en-US" smtClean="0"/>
              <a:t>‹#›</a:t>
            </a:fld>
            <a:endParaRPr lang="en-US"/>
          </a:p>
        </p:txBody>
      </p:sp>
    </p:spTree>
    <p:extLst>
      <p:ext uri="{BB962C8B-B14F-4D97-AF65-F5344CB8AC3E}">
        <p14:creationId xmlns:p14="http://schemas.microsoft.com/office/powerpoint/2010/main" val="2710929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lower quality of evidence, including expert opinion, does not imply that the recommendation is conditional. Many important clinical questions addressed in guidelines do not lend themselves to clinical trials but there still may be consensus that the benefits of a treatment or test clearly outweigh its risks and burden.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MS Mincho" panose="02020609040205080304" pitchFamily="49" charset="-128"/>
              </a:rPr>
              <a:t>Note: ASTRO’s methodology allows for use of implementation remarks meant to convey clinically practical information that may enhance the interpretation and application of the recommendation. While each recommendation is graded according to recommendation strength and </a:t>
            </a:r>
            <a:r>
              <a:rPr lang="en-US" sz="1200" err="1">
                <a:effectLst/>
                <a:latin typeface="Calibri" panose="020F0502020204030204" pitchFamily="34" charset="0"/>
                <a:ea typeface="MS Mincho" panose="02020609040205080304" pitchFamily="49" charset="-128"/>
              </a:rPr>
              <a:t>QoE</a:t>
            </a:r>
            <a:r>
              <a:rPr lang="en-US" sz="1200">
                <a:effectLst/>
                <a:latin typeface="Calibri" panose="020F0502020204030204" pitchFamily="34" charset="0"/>
                <a:ea typeface="MS Mincho" panose="02020609040205080304" pitchFamily="49" charset="-128"/>
              </a:rPr>
              <a:t>, these grades should not be assumed to extend to the implementation remarks.</a:t>
            </a:r>
            <a:endParaRPr lang="en-US" sz="1200">
              <a:effectLst/>
              <a:latin typeface="Times New Roman" panose="02020603050405020304" pitchFamily="18" charset="0"/>
              <a:ea typeface="Times New Roman" panose="02020603050405020304" pitchFamily="18" charset="0"/>
            </a:endParaRPr>
          </a:p>
          <a:p>
            <a:endParaRPr lang="en-US"/>
          </a:p>
        </p:txBody>
      </p:sp>
    </p:spTree>
    <p:extLst>
      <p:ext uri="{BB962C8B-B14F-4D97-AF65-F5344CB8AC3E}">
        <p14:creationId xmlns:p14="http://schemas.microsoft.com/office/powerpoint/2010/main" val="468456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4/26/2023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4/26/2023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4/26/2023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4/26/2023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4/26/2023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4/26/2023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4/26/2023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4/26/2023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4/26/2023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4/26/2023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01560B6-F87D-4D26-9D48-D39A57550110}" type="datetimeFigureOut">
              <a:rPr lang="en-US" smtClean="0"/>
              <a:pPr/>
              <a:t>4/26/2023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7798A1D-9ADC-4D71-8EC5-E6CBDD51B41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astro.org/" TargetMode="External"/><Relationship Id="rId2" Type="http://schemas.openxmlformats.org/officeDocument/2006/relationships/hyperlink" Target="https://www.practicalradonc.org/action/showPdf?pii=S1879-8500%2823%2900111-X" TargetMode="External"/><Relationship Id="rId1" Type="http://schemas.openxmlformats.org/officeDocument/2006/relationships/slideLayout" Target="../slideLayouts/slideLayout2.xml"/><Relationship Id="rId4" Type="http://schemas.openxmlformats.org/officeDocument/2006/relationships/hyperlink" Target="http://www.estro.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astro.org/ASTRO/media/ASTRO/Patient%20Care%20and%20Research/PDFs/ASTRO_GuidelineMethodology.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85800"/>
            <a:ext cx="8534400" cy="2554550"/>
          </a:xfrm>
        </p:spPr>
        <p:txBody>
          <a:bodyPr>
            <a:noAutofit/>
          </a:bodyPr>
          <a:lstStyle/>
          <a:p>
            <a:r>
              <a:rPr lang="en-US" altLang="en-US" sz="3600" dirty="0">
                <a:solidFill>
                  <a:schemeClr val="tx2"/>
                </a:solidFill>
              </a:rPr>
              <a:t> </a:t>
            </a:r>
            <a:r>
              <a:rPr lang="en-US" altLang="en-US" sz="4000" b="1" dirty="0">
                <a:solidFill>
                  <a:schemeClr val="tx2"/>
                </a:solidFill>
              </a:rPr>
              <a:t>Radiation Therapy for Oligometastatic  Non-Small Cell Lung Cancer: </a:t>
            </a:r>
            <a:br>
              <a:rPr lang="en-US" altLang="en-US" sz="4000" b="1" dirty="0">
                <a:solidFill>
                  <a:schemeClr val="tx2"/>
                </a:solidFill>
              </a:rPr>
            </a:br>
            <a:r>
              <a:rPr lang="en-US" altLang="en-US" sz="4000" b="1" dirty="0">
                <a:solidFill>
                  <a:schemeClr val="tx2"/>
                </a:solidFill>
              </a:rPr>
              <a:t>An ASTRO/ESTRO Clinical Practice Guideline </a:t>
            </a:r>
            <a:br>
              <a:rPr lang="en-US" altLang="en-US" sz="4000" dirty="0"/>
            </a:br>
            <a:br>
              <a:rPr lang="en-US" altLang="en-US" sz="4000" dirty="0"/>
            </a:br>
            <a:r>
              <a:rPr lang="en-US" altLang="en-US" sz="2800" dirty="0"/>
              <a:t>Developed in collaboration with the European Society for Radiotherapy and Oncology</a:t>
            </a:r>
            <a:br>
              <a:rPr lang="en-US" altLang="en-US" sz="2800" dirty="0"/>
            </a:br>
            <a:br>
              <a:rPr lang="en-US" altLang="en-US" sz="2800" dirty="0"/>
            </a:br>
            <a:r>
              <a:rPr lang="en-US" altLang="en-US" sz="2000" dirty="0"/>
              <a:t>Endorsed by the Canadian Society of Radiation Oncology and the Royal Australian and New Zealand College of Radiologists</a:t>
            </a:r>
            <a:endParaRPr lang="en-US" sz="2000" dirty="0"/>
          </a:p>
        </p:txBody>
      </p:sp>
    </p:spTree>
    <p:extLst>
      <p:ext uri="{BB962C8B-B14F-4D97-AF65-F5344CB8AC3E}">
        <p14:creationId xmlns:p14="http://schemas.microsoft.com/office/powerpoint/2010/main" val="173913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406" y="304800"/>
            <a:ext cx="7886700" cy="934100"/>
          </a:xfrm>
        </p:spPr>
        <p:txBody>
          <a:bodyPr>
            <a:normAutofit/>
          </a:bodyPr>
          <a:lstStyle/>
          <a:p>
            <a:r>
              <a:rPr lang="en-US" b="1">
                <a:solidFill>
                  <a:schemeClr val="tx2"/>
                </a:solidFill>
              </a:rPr>
              <a:t>Consensus Methodology</a:t>
            </a:r>
          </a:p>
        </p:txBody>
      </p:sp>
      <p:sp>
        <p:nvSpPr>
          <p:cNvPr id="3" name="Content Placeholder 2"/>
          <p:cNvSpPr>
            <a:spLocks noGrp="1"/>
          </p:cNvSpPr>
          <p:nvPr>
            <p:ph idx="1"/>
          </p:nvPr>
        </p:nvSpPr>
        <p:spPr>
          <a:xfrm>
            <a:off x="457200" y="1371600"/>
            <a:ext cx="8077906" cy="3733800"/>
          </a:xfrm>
        </p:spPr>
        <p:txBody>
          <a:bodyPr lIns="91440" tIns="45720" rIns="91440" bIns="45720" anchor="t">
            <a:noAutofit/>
          </a:bodyPr>
          <a:lstStyle/>
          <a:p>
            <a:pPr marL="342265" indent="-342265">
              <a:spcBef>
                <a:spcPts val="0"/>
              </a:spcBef>
              <a:buFont typeface="Arial"/>
              <a:buChar char="•"/>
              <a:defRPr/>
            </a:pPr>
            <a:r>
              <a:rPr lang="en-US" sz="2400" dirty="0"/>
              <a:t>Modified Delphi approach.</a:t>
            </a:r>
            <a:endParaRPr lang="en-US" sz="2400" dirty="0">
              <a:cs typeface="Calibri"/>
            </a:endParaRPr>
          </a:p>
          <a:p>
            <a:pPr marL="342265" indent="-342265">
              <a:spcBef>
                <a:spcPts val="0"/>
              </a:spcBef>
              <a:buFont typeface="Arial"/>
              <a:buChar char="•"/>
              <a:defRPr/>
            </a:pPr>
            <a:r>
              <a:rPr lang="en-US" sz="2400" dirty="0"/>
              <a:t>Task force members rated their level of agreement for each recommendation via consensus survey.</a:t>
            </a:r>
            <a:endParaRPr lang="en-US" sz="2400" dirty="0">
              <a:cs typeface="Calibri"/>
            </a:endParaRPr>
          </a:p>
          <a:p>
            <a:pPr marL="799465" lvl="1" indent="-342265">
              <a:spcBef>
                <a:spcPts val="0"/>
              </a:spcBef>
              <a:buFont typeface="Lucida Grande"/>
              <a:buChar char="-"/>
              <a:defRPr/>
            </a:pPr>
            <a:r>
              <a:rPr lang="en-US" sz="2400" dirty="0"/>
              <a:t>5-point Likert scale from “strongly disagree” to “strongly agree”</a:t>
            </a:r>
            <a:endParaRPr lang="en-US" sz="2400" dirty="0">
              <a:cs typeface="Calibri"/>
            </a:endParaRPr>
          </a:p>
          <a:p>
            <a:pPr marL="799465" lvl="1" indent="-342265">
              <a:spcBef>
                <a:spcPts val="0"/>
              </a:spcBef>
              <a:buFont typeface="Lucida Grande"/>
              <a:buChar char="-"/>
              <a:defRPr/>
            </a:pPr>
            <a:r>
              <a:rPr lang="en-US" sz="2400" dirty="0"/>
              <a:t>Consensus defined using pre-specified threshold of ≥75% (≥90% for expert opinion recommendations) agreement</a:t>
            </a:r>
            <a:endParaRPr lang="en-US" sz="2400" dirty="0">
              <a:cs typeface="Calibri"/>
            </a:endParaRPr>
          </a:p>
          <a:p>
            <a:pPr>
              <a:spcBef>
                <a:spcPts val="0"/>
              </a:spcBef>
              <a:defRPr/>
            </a:pPr>
            <a:r>
              <a:rPr lang="en-US" sz="2400" dirty="0"/>
              <a:t>Recommendations for which consensus is not achieved are removed or are revised and resurveyed.</a:t>
            </a:r>
            <a:endParaRPr lang="en-US" sz="2400" dirty="0">
              <a:cs typeface="Calibri"/>
            </a:endParaRPr>
          </a:p>
          <a:p>
            <a:pPr>
              <a:spcBef>
                <a:spcPts val="0"/>
              </a:spcBef>
              <a:defRPr/>
            </a:pPr>
            <a:r>
              <a:rPr lang="en-US" sz="2400" dirty="0"/>
              <a:t>Recommendations achieving consensus but edited with substantive changes after the first round are also resurveyed.</a:t>
            </a:r>
          </a:p>
        </p:txBody>
      </p:sp>
    </p:spTree>
    <p:extLst>
      <p:ext uri="{BB962C8B-B14F-4D97-AF65-F5344CB8AC3E}">
        <p14:creationId xmlns:p14="http://schemas.microsoft.com/office/powerpoint/2010/main" val="766127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457200" y="1065691"/>
            <a:ext cx="8229600" cy="4168140"/>
          </a:xfrm>
        </p:spPr>
        <p:txBody>
          <a:bodyPr/>
          <a:lstStyle/>
          <a:p>
            <a:r>
              <a:rPr lang="en-US" b="1" dirty="0">
                <a:solidFill>
                  <a:schemeClr val="tx2"/>
                </a:solidFill>
              </a:rPr>
              <a:t>KQ 1: What are the optimal patient/disease characteristics to select patients with oligometastatic NSCLC for definitive treatment combining systemic and local therapies?</a:t>
            </a:r>
          </a:p>
        </p:txBody>
      </p:sp>
    </p:spTree>
    <p:extLst>
      <p:ext uri="{BB962C8B-B14F-4D97-AF65-F5344CB8AC3E}">
        <p14:creationId xmlns:p14="http://schemas.microsoft.com/office/powerpoint/2010/main" val="3779883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2164C23-F176-4DFC-97C6-FA123334443C}"/>
              </a:ext>
            </a:extLst>
          </p:cNvPr>
          <p:cNvSpPr>
            <a:spLocks noGrp="1"/>
          </p:cNvSpPr>
          <p:nvPr>
            <p:ph type="title"/>
          </p:nvPr>
        </p:nvSpPr>
        <p:spPr>
          <a:xfrm>
            <a:off x="342900" y="115893"/>
            <a:ext cx="8458199" cy="1059763"/>
          </a:xfrm>
        </p:spPr>
        <p:txBody>
          <a:bodyPr anchor="t" anchorCtr="0">
            <a:normAutofit fontScale="90000"/>
          </a:bodyPr>
          <a:lstStyle/>
          <a:p>
            <a:r>
              <a:rPr lang="en-US" sz="3100" b="1" dirty="0">
                <a:solidFill>
                  <a:schemeClr val="tx2"/>
                </a:solidFill>
              </a:rPr>
              <a:t>KQ 1: Patient/disease characteristics for definitive systemic and local therapies</a:t>
            </a:r>
            <a:br>
              <a:rPr lang="en-US" sz="2700" dirty="0">
                <a:highlight>
                  <a:srgbClr val="FFFF00"/>
                </a:highlight>
              </a:rPr>
            </a:br>
            <a:br>
              <a:rPr lang="en-US" sz="2700" dirty="0">
                <a:highlight>
                  <a:srgbClr val="FFFF00"/>
                </a:highlight>
              </a:rPr>
            </a:br>
            <a:br>
              <a:rPr lang="en-US" dirty="0">
                <a:highlight>
                  <a:srgbClr val="FFFF00"/>
                </a:highlight>
              </a:rPr>
            </a:br>
            <a:endParaRPr lang="en-US" dirty="0">
              <a:highlight>
                <a:srgbClr val="FFFF00"/>
              </a:highlight>
            </a:endParaRPr>
          </a:p>
        </p:txBody>
      </p:sp>
      <p:graphicFrame>
        <p:nvGraphicFramePr>
          <p:cNvPr id="2" name="Table 1">
            <a:extLst>
              <a:ext uri="{FF2B5EF4-FFF2-40B4-BE49-F238E27FC236}">
                <a16:creationId xmlns:a16="http://schemas.microsoft.com/office/drawing/2014/main" id="{3F889799-611E-2DFE-9584-DF0A82D602A3}"/>
              </a:ext>
            </a:extLst>
          </p:cNvPr>
          <p:cNvGraphicFramePr>
            <a:graphicFrameLocks noGrp="1"/>
          </p:cNvGraphicFramePr>
          <p:nvPr>
            <p:extLst>
              <p:ext uri="{D42A27DB-BD31-4B8C-83A1-F6EECF244321}">
                <p14:modId xmlns:p14="http://schemas.microsoft.com/office/powerpoint/2010/main" val="3897110664"/>
              </p:ext>
            </p:extLst>
          </p:nvPr>
        </p:nvGraphicFramePr>
        <p:xfrm>
          <a:off x="342900" y="1060801"/>
          <a:ext cx="8458199" cy="4400894"/>
        </p:xfrm>
        <a:graphic>
          <a:graphicData uri="http://schemas.openxmlformats.org/drawingml/2006/table">
            <a:tbl>
              <a:tblPr firstRow="1" firstCol="1" bandRow="1"/>
              <a:tblGrid>
                <a:gridCol w="5410200">
                  <a:extLst>
                    <a:ext uri="{9D8B030D-6E8A-4147-A177-3AD203B41FA5}">
                      <a16:colId xmlns:a16="http://schemas.microsoft.com/office/drawing/2014/main" val="844265120"/>
                    </a:ext>
                  </a:extLst>
                </a:gridCol>
                <a:gridCol w="1676400">
                  <a:extLst>
                    <a:ext uri="{9D8B030D-6E8A-4147-A177-3AD203B41FA5}">
                      <a16:colId xmlns:a16="http://schemas.microsoft.com/office/drawing/2014/main" val="4277635033"/>
                    </a:ext>
                  </a:extLst>
                </a:gridCol>
                <a:gridCol w="1371599">
                  <a:extLst>
                    <a:ext uri="{9D8B030D-6E8A-4147-A177-3AD203B41FA5}">
                      <a16:colId xmlns:a16="http://schemas.microsoft.com/office/drawing/2014/main" val="3282926016"/>
                    </a:ext>
                  </a:extLst>
                </a:gridCol>
              </a:tblGrid>
              <a:tr h="512130">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KQ1 Recommendations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995710">
                <a:tc>
                  <a:txBody>
                    <a:bodyPr/>
                    <a:lstStyle/>
                    <a:p>
                      <a:pPr marL="342900" marR="0" lvl="0" indent="-342900">
                        <a:lnSpc>
                          <a:spcPct val="115000"/>
                        </a:lnSpc>
                        <a:spcBef>
                          <a:spcPts val="0"/>
                        </a:spcBef>
                        <a:spcAft>
                          <a:spcPts val="0"/>
                        </a:spcAft>
                        <a:buFont typeface="+mj-lt"/>
                        <a:buAutoNum type="arabicPeriod"/>
                      </a:pPr>
                      <a:r>
                        <a:rPr lang="en-US" sz="1800" kern="1200" dirty="0">
                          <a:solidFill>
                            <a:schemeClr val="tx1"/>
                          </a:solidFill>
                          <a:effectLst/>
                          <a:latin typeface="+mn-lt"/>
                          <a:ea typeface="+mn-ea"/>
                          <a:cs typeface="+mn-cs"/>
                        </a:rPr>
                        <a:t>For patients with oligometastatic NSCLC, treatment decisions should be made using a patient-centered multidisciplinary team approach.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Strong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Expert Opinion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1334256">
                <a:tc>
                  <a:txBody>
                    <a:bodyPr/>
                    <a:lstStyle/>
                    <a:p>
                      <a:pPr marL="342900" marR="0" lvl="0" indent="-342900">
                        <a:lnSpc>
                          <a:spcPct val="115000"/>
                        </a:lnSpc>
                        <a:spcBef>
                          <a:spcPts val="0"/>
                        </a:spcBef>
                        <a:spcAft>
                          <a:spcPts val="0"/>
                        </a:spcAft>
                        <a:buFont typeface="+mj-lt"/>
                        <a:buAutoNum type="arabicPeriod" startAt="2"/>
                      </a:pPr>
                      <a:r>
                        <a:rPr lang="en-US" sz="1800" kern="1200" dirty="0">
                          <a:solidFill>
                            <a:schemeClr val="tx1"/>
                          </a:solidFill>
                          <a:effectLst/>
                          <a:latin typeface="+mn-lt"/>
                          <a:ea typeface="+mn-ea"/>
                          <a:cs typeface="+mn-cs"/>
                        </a:rPr>
                        <a:t>For patients with oligometastatic NSCLC, the integration of definitive local therapy is only recommended if technically feasible and clinically safe for all disease sites.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Strong</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r h="993999">
                <a:tc>
                  <a:txBody>
                    <a:bodyPr/>
                    <a:lstStyle/>
                    <a:p>
                      <a:pPr marL="342900" marR="0" lvl="0" indent="-342900">
                        <a:lnSpc>
                          <a:spcPct val="115000"/>
                        </a:lnSpc>
                        <a:spcBef>
                          <a:spcPts val="0"/>
                        </a:spcBef>
                        <a:spcAft>
                          <a:spcPts val="0"/>
                        </a:spcAft>
                        <a:buFont typeface="+mj-lt"/>
                        <a:buAutoNum type="arabicPeriod" startAt="3"/>
                      </a:pPr>
                      <a:r>
                        <a:rPr lang="en-US" sz="1800" kern="1200" dirty="0">
                          <a:solidFill>
                            <a:schemeClr val="tx1"/>
                          </a:solidFill>
                          <a:effectLst/>
                          <a:latin typeface="+mn-lt"/>
                          <a:ea typeface="+mn-ea"/>
                          <a:cs typeface="+mn-cs"/>
                        </a:rPr>
                        <a:t>For patients with oligometastatic NSCLC, </a:t>
                      </a:r>
                      <a:r>
                        <a:rPr lang="x-none" sz="1800" kern="1200" dirty="0">
                          <a:solidFill>
                            <a:schemeClr val="tx1"/>
                          </a:solidFill>
                          <a:effectLst/>
                          <a:latin typeface="+mn-lt"/>
                          <a:ea typeface="+mn-ea"/>
                          <a:cs typeface="+mn-cs"/>
                        </a:rPr>
                        <a:t>a discussion of </a:t>
                      </a:r>
                      <a:r>
                        <a:rPr lang="en-US" sz="1800" kern="1200" dirty="0">
                          <a:solidFill>
                            <a:schemeClr val="tx1"/>
                          </a:solidFill>
                          <a:effectLst/>
                          <a:latin typeface="+mn-lt"/>
                          <a:ea typeface="+mn-ea"/>
                          <a:cs typeface="+mn-cs"/>
                        </a:rPr>
                        <a:t>definitive local therapy </a:t>
                      </a:r>
                      <a:r>
                        <a:rPr lang="x-none" sz="1800" kern="1200" dirty="0">
                          <a:solidFill>
                            <a:schemeClr val="tx1"/>
                          </a:solidFill>
                          <a:effectLst/>
                          <a:latin typeface="+mn-lt"/>
                          <a:ea typeface="+mn-ea"/>
                          <a:cs typeface="+mn-cs"/>
                        </a:rPr>
                        <a:t>as a component of</a:t>
                      </a:r>
                      <a:r>
                        <a:rPr lang="en-US" sz="1800" kern="1200" dirty="0">
                          <a:solidFill>
                            <a:schemeClr val="tx1"/>
                          </a:solidFill>
                          <a:effectLst/>
                          <a:latin typeface="+mn-lt"/>
                          <a:ea typeface="+mn-ea"/>
                          <a:cs typeface="+mn-cs"/>
                        </a:rPr>
                        <a:t> multimodality treatment approach is recommended irrespective of presence of activating driver mutations.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002632"/>
                  </a:ext>
                </a:extLst>
              </a:tr>
            </a:tbl>
          </a:graphicData>
        </a:graphic>
      </p:graphicFrame>
      <p:sp>
        <p:nvSpPr>
          <p:cNvPr id="3" name="TextBox 2">
            <a:extLst>
              <a:ext uri="{FF2B5EF4-FFF2-40B4-BE49-F238E27FC236}">
                <a16:creationId xmlns:a16="http://schemas.microsoft.com/office/drawing/2014/main" id="{4708AF3C-143C-D815-B36D-100C8B80AFD3}"/>
              </a:ext>
            </a:extLst>
          </p:cNvPr>
          <p:cNvSpPr txBox="1"/>
          <p:nvPr/>
        </p:nvSpPr>
        <p:spPr>
          <a:xfrm>
            <a:off x="225136" y="5461695"/>
            <a:ext cx="8534398" cy="584775"/>
          </a:xfrm>
          <a:prstGeom prst="rect">
            <a:avLst/>
          </a:prstGeom>
          <a:noFill/>
        </p:spPr>
        <p:txBody>
          <a:bodyPr wrap="square" rtlCol="0">
            <a:spAutoFit/>
          </a:bodyPr>
          <a:lstStyle/>
          <a:p>
            <a:pPr marL="57150" marR="0">
              <a:spcBef>
                <a:spcPts val="0"/>
              </a:spcBef>
              <a:spcAft>
                <a:spcPts val="0"/>
              </a:spcAft>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Abbreviations: </a:t>
            </a: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KQ = key question; NSCLC = non-small cell lung cancer.</a:t>
            </a:r>
          </a:p>
          <a:p>
            <a:endParaRPr lang="en-US" dirty="0"/>
          </a:p>
        </p:txBody>
      </p:sp>
    </p:spTree>
    <p:extLst>
      <p:ext uri="{BB962C8B-B14F-4D97-AF65-F5344CB8AC3E}">
        <p14:creationId xmlns:p14="http://schemas.microsoft.com/office/powerpoint/2010/main" val="2523330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2164C23-F176-4DFC-97C6-FA123334443C}"/>
              </a:ext>
            </a:extLst>
          </p:cNvPr>
          <p:cNvSpPr>
            <a:spLocks noGrp="1"/>
          </p:cNvSpPr>
          <p:nvPr>
            <p:ph type="title"/>
          </p:nvPr>
        </p:nvSpPr>
        <p:spPr>
          <a:xfrm>
            <a:off x="266699" y="102872"/>
            <a:ext cx="8458199" cy="838199"/>
          </a:xfrm>
        </p:spPr>
        <p:txBody>
          <a:bodyPr anchor="t" anchorCtr="0">
            <a:noAutofit/>
          </a:bodyPr>
          <a:lstStyle/>
          <a:p>
            <a:r>
              <a:rPr lang="en-US" sz="2800" b="1" dirty="0">
                <a:solidFill>
                  <a:schemeClr val="tx2"/>
                </a:solidFill>
              </a:rPr>
              <a:t>KQ 1: Patient/disease characteristics for definitive systemic and local therapies (</a:t>
            </a:r>
            <a:r>
              <a:rPr lang="en-US" sz="2800" b="1" dirty="0" err="1">
                <a:solidFill>
                  <a:schemeClr val="tx2"/>
                </a:solidFill>
              </a:rPr>
              <a:t>con’t</a:t>
            </a:r>
            <a:r>
              <a:rPr lang="en-US" sz="2800" b="1" dirty="0">
                <a:solidFill>
                  <a:schemeClr val="tx2"/>
                </a:solidFill>
              </a:rPr>
              <a:t>)</a:t>
            </a:r>
            <a:br>
              <a:rPr lang="en-US" sz="2800" dirty="0">
                <a:highlight>
                  <a:srgbClr val="FFFF00"/>
                </a:highlight>
              </a:rPr>
            </a:br>
            <a:br>
              <a:rPr lang="en-US" sz="2800" dirty="0">
                <a:highlight>
                  <a:srgbClr val="FFFF00"/>
                </a:highlight>
              </a:rPr>
            </a:br>
            <a:br>
              <a:rPr lang="en-US" sz="2800" dirty="0">
                <a:highlight>
                  <a:srgbClr val="FFFF00"/>
                </a:highlight>
              </a:rPr>
            </a:br>
            <a:endParaRPr lang="en-US" sz="2800" dirty="0">
              <a:highlight>
                <a:srgbClr val="FFFF00"/>
              </a:highlight>
            </a:endParaRPr>
          </a:p>
        </p:txBody>
      </p:sp>
      <p:graphicFrame>
        <p:nvGraphicFramePr>
          <p:cNvPr id="2" name="Table 1">
            <a:extLst>
              <a:ext uri="{FF2B5EF4-FFF2-40B4-BE49-F238E27FC236}">
                <a16:creationId xmlns:a16="http://schemas.microsoft.com/office/drawing/2014/main" id="{3F889799-611E-2DFE-9584-DF0A82D602A3}"/>
              </a:ext>
            </a:extLst>
          </p:cNvPr>
          <p:cNvGraphicFramePr>
            <a:graphicFrameLocks noGrp="1"/>
          </p:cNvGraphicFramePr>
          <p:nvPr>
            <p:extLst>
              <p:ext uri="{D42A27DB-BD31-4B8C-83A1-F6EECF244321}">
                <p14:modId xmlns:p14="http://schemas.microsoft.com/office/powerpoint/2010/main" val="1882053329"/>
              </p:ext>
            </p:extLst>
          </p:nvPr>
        </p:nvGraphicFramePr>
        <p:xfrm>
          <a:off x="266699" y="1094959"/>
          <a:ext cx="8458199" cy="4431972"/>
        </p:xfrm>
        <a:graphic>
          <a:graphicData uri="http://schemas.openxmlformats.org/drawingml/2006/table">
            <a:tbl>
              <a:tblPr firstRow="1" firstCol="1" bandRow="1"/>
              <a:tblGrid>
                <a:gridCol w="5715000">
                  <a:extLst>
                    <a:ext uri="{9D8B030D-6E8A-4147-A177-3AD203B41FA5}">
                      <a16:colId xmlns:a16="http://schemas.microsoft.com/office/drawing/2014/main" val="844265120"/>
                    </a:ext>
                  </a:extLst>
                </a:gridCol>
                <a:gridCol w="1600200">
                  <a:extLst>
                    <a:ext uri="{9D8B030D-6E8A-4147-A177-3AD203B41FA5}">
                      <a16:colId xmlns:a16="http://schemas.microsoft.com/office/drawing/2014/main" val="4277635033"/>
                    </a:ext>
                  </a:extLst>
                </a:gridCol>
                <a:gridCol w="1142999">
                  <a:extLst>
                    <a:ext uri="{9D8B030D-6E8A-4147-A177-3AD203B41FA5}">
                      <a16:colId xmlns:a16="http://schemas.microsoft.com/office/drawing/2014/main" val="3282926016"/>
                    </a:ext>
                  </a:extLst>
                </a:gridCol>
              </a:tblGrid>
              <a:tr h="583018">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KQ1 Recommendations (continued)</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1875120">
                <a:tc>
                  <a:txBody>
                    <a:bodyPr/>
                    <a:lstStyle/>
                    <a:p>
                      <a:pPr marL="342900" lvl="0" indent="-342900">
                        <a:spcAft>
                          <a:spcPts val="600"/>
                        </a:spcAft>
                        <a:buFont typeface="+mj-lt"/>
                        <a:buAutoNum type="arabicPeriod" startAt="4"/>
                      </a:pPr>
                      <a:r>
                        <a:rPr lang="en-US" sz="1600" kern="1200" dirty="0">
                          <a:solidFill>
                            <a:schemeClr val="tx1"/>
                          </a:solidFill>
                          <a:effectLst/>
                          <a:latin typeface="+mn-lt"/>
                          <a:ea typeface="+mn-ea"/>
                          <a:cs typeface="+mn-cs"/>
                        </a:rPr>
                        <a:t>For oligometastatic NSCLC, definitive local therapy is recommended only for patients having up to 5 distant metastases, diagnosed with appropriate imaging.</a:t>
                      </a:r>
                    </a:p>
                    <a:p>
                      <a:pPr marL="339725" lvl="1" indent="0">
                        <a:buFont typeface="+mj-lt"/>
                        <a:buNone/>
                      </a:pPr>
                      <a:r>
                        <a:rPr lang="en-US" sz="1600" u="sng" kern="1200" dirty="0">
                          <a:solidFill>
                            <a:schemeClr val="tx1"/>
                          </a:solidFill>
                          <a:effectLst/>
                          <a:latin typeface="+mn-lt"/>
                          <a:ea typeface="+mn-ea"/>
                          <a:cs typeface="+mn-cs"/>
                        </a:rPr>
                        <a:t>Implementation remark:</a:t>
                      </a:r>
                      <a:r>
                        <a:rPr lang="en-US" sz="1600" kern="1200" dirty="0">
                          <a:solidFill>
                            <a:schemeClr val="tx1"/>
                          </a:solidFill>
                          <a:effectLst/>
                          <a:latin typeface="+mn-lt"/>
                          <a:ea typeface="+mn-ea"/>
                          <a:cs typeface="+mn-cs"/>
                        </a:rPr>
                        <a:t> Despite some prospective trials including patients with up to 5 extracranial metastases, most patients enrolled had 1-2 treated oligometastatic lesions, which should be factored into decision-making.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868680">
                <a:tc>
                  <a:txBody>
                    <a:bodyPr/>
                    <a:lstStyle/>
                    <a:p>
                      <a:pPr marL="342900" marR="0" lvl="0" indent="-342900">
                        <a:lnSpc>
                          <a:spcPct val="115000"/>
                        </a:lnSpc>
                        <a:spcBef>
                          <a:spcPts val="0"/>
                        </a:spcBef>
                        <a:spcAft>
                          <a:spcPts val="0"/>
                        </a:spcAft>
                        <a:buFont typeface="+mj-lt"/>
                        <a:buAutoNum type="arabicPeriod" startAt="5"/>
                      </a:pPr>
                      <a:r>
                        <a:rPr lang="en-US" sz="1600" kern="1200" dirty="0">
                          <a:solidFill>
                            <a:schemeClr val="tx1"/>
                          </a:solidFill>
                          <a:effectLst/>
                          <a:latin typeface="+mn-lt"/>
                          <a:ea typeface="+mn-ea"/>
                          <a:cs typeface="+mn-cs"/>
                        </a:rPr>
                        <a:t>For patients with synchronous oligometastatic NSCLC, definitive local therapy to all cancer sites in addition to standard of care systemic therapy is conditionally recommended.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Conditional</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r h="1017756">
                <a:tc>
                  <a:txBody>
                    <a:bodyPr/>
                    <a:lstStyle/>
                    <a:p>
                      <a:pPr marL="342900" marR="0" lvl="0" indent="-342900">
                        <a:lnSpc>
                          <a:spcPct val="115000"/>
                        </a:lnSpc>
                        <a:spcBef>
                          <a:spcPts val="0"/>
                        </a:spcBef>
                        <a:spcAft>
                          <a:spcPts val="0"/>
                        </a:spcAft>
                        <a:buFont typeface="+mj-lt"/>
                        <a:buAutoNum type="arabicPeriod" startAt="6"/>
                      </a:pPr>
                      <a:r>
                        <a:rPr lang="en-US" sz="1600" kern="1200" dirty="0">
                          <a:solidFill>
                            <a:schemeClr val="tx1"/>
                          </a:solidFill>
                          <a:effectLst/>
                          <a:latin typeface="+mn-lt"/>
                          <a:ea typeface="+mn-ea"/>
                          <a:cs typeface="+mn-cs"/>
                        </a:rPr>
                        <a:t>For patients with metachronous </a:t>
                      </a:r>
                      <a:r>
                        <a:rPr lang="en-US" sz="1600" u="none" kern="1200" dirty="0" err="1">
                          <a:solidFill>
                            <a:schemeClr val="tx1"/>
                          </a:solidFill>
                          <a:effectLst/>
                          <a:latin typeface="+mn-lt"/>
                          <a:ea typeface="+mn-ea"/>
                          <a:cs typeface="+mn-cs"/>
                        </a:rPr>
                        <a:t>oligorecurrent</a:t>
                      </a:r>
                      <a:r>
                        <a:rPr lang="en-US" sz="1600" u="none" kern="1200" dirty="0">
                          <a:solidFill>
                            <a:schemeClr val="tx1"/>
                          </a:solidFill>
                          <a:effectLst/>
                          <a:latin typeface="+mn-lt"/>
                          <a:ea typeface="+mn-ea"/>
                          <a:cs typeface="+mn-cs"/>
                        </a:rPr>
                        <a:t> NSCLC, definitive local therapy to all </a:t>
                      </a:r>
                      <a:r>
                        <a:rPr lang="en-US" sz="1600" u="none" kern="1200" dirty="0" err="1">
                          <a:solidFill>
                            <a:schemeClr val="tx1"/>
                          </a:solidFill>
                          <a:effectLst/>
                          <a:latin typeface="+mn-lt"/>
                          <a:ea typeface="+mn-ea"/>
                          <a:cs typeface="+mn-cs"/>
                        </a:rPr>
                        <a:t>oligorecurrent</a:t>
                      </a:r>
                      <a:r>
                        <a:rPr lang="en-US" sz="1600" u="none" kern="1200" dirty="0">
                          <a:solidFill>
                            <a:schemeClr val="tx1"/>
                          </a:solidFill>
                          <a:effectLst/>
                          <a:latin typeface="+mn-lt"/>
                          <a:ea typeface="+mn-ea"/>
                          <a:cs typeface="+mn-cs"/>
                        </a:rPr>
                        <a:t> cancer sites in addition to standard of care systemic therapy </a:t>
                      </a:r>
                      <a:r>
                        <a:rPr lang="en-US" sz="1600" kern="1200" dirty="0">
                          <a:solidFill>
                            <a:schemeClr val="tx1"/>
                          </a:solidFill>
                          <a:effectLst/>
                          <a:latin typeface="+mn-lt"/>
                          <a:ea typeface="+mn-ea"/>
                          <a:cs typeface="+mn-cs"/>
                        </a:rPr>
                        <a:t>is conditionally recommended.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Conditional</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Low</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002632"/>
                  </a:ext>
                </a:extLst>
              </a:tr>
            </a:tbl>
          </a:graphicData>
        </a:graphic>
      </p:graphicFrame>
      <p:sp>
        <p:nvSpPr>
          <p:cNvPr id="7" name="TextBox 6">
            <a:extLst>
              <a:ext uri="{FF2B5EF4-FFF2-40B4-BE49-F238E27FC236}">
                <a16:creationId xmlns:a16="http://schemas.microsoft.com/office/drawing/2014/main" id="{732C193A-52A6-3C73-C02B-7A0CFCF70D38}"/>
              </a:ext>
            </a:extLst>
          </p:cNvPr>
          <p:cNvSpPr txBox="1"/>
          <p:nvPr/>
        </p:nvSpPr>
        <p:spPr>
          <a:xfrm>
            <a:off x="266699" y="5609152"/>
            <a:ext cx="7235189" cy="307777"/>
          </a:xfrm>
          <a:prstGeom prst="rect">
            <a:avLst/>
          </a:prstGeom>
          <a:noFill/>
        </p:spPr>
        <p:txBody>
          <a:bodyPr wrap="square">
            <a:spAutoFit/>
          </a:bodyPr>
          <a:lstStyle/>
          <a:p>
            <a:r>
              <a:rPr lang="en-US" sz="1400" i="1" dirty="0"/>
              <a:t>Abbreviations: </a:t>
            </a:r>
            <a:r>
              <a:rPr lang="en-US" sz="1400" dirty="0"/>
              <a:t>KQ = key question; NSCLC = non-small cell lung cancer.</a:t>
            </a:r>
          </a:p>
        </p:txBody>
      </p:sp>
    </p:spTree>
    <p:extLst>
      <p:ext uri="{BB962C8B-B14F-4D97-AF65-F5344CB8AC3E}">
        <p14:creationId xmlns:p14="http://schemas.microsoft.com/office/powerpoint/2010/main" val="1538221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28E07-FF75-A6E5-8F6D-7E911E2DF85C}"/>
              </a:ext>
            </a:extLst>
          </p:cNvPr>
          <p:cNvSpPr>
            <a:spLocks noGrp="1"/>
          </p:cNvSpPr>
          <p:nvPr>
            <p:ph type="title"/>
          </p:nvPr>
        </p:nvSpPr>
        <p:spPr>
          <a:xfrm>
            <a:off x="457199" y="252708"/>
            <a:ext cx="8229600" cy="1211386"/>
          </a:xfrm>
        </p:spPr>
        <p:txBody>
          <a:bodyPr/>
          <a:lstStyle/>
          <a:p>
            <a:r>
              <a:rPr lang="en-US" sz="2800" b="1" dirty="0">
                <a:solidFill>
                  <a:schemeClr val="tx2"/>
                </a:solidFill>
              </a:rPr>
              <a:t>KQ 1: Patient/disease characteristics for definitive systemic and local therapies (</a:t>
            </a:r>
            <a:r>
              <a:rPr lang="en-US" sz="2800" b="1" dirty="0" err="1">
                <a:solidFill>
                  <a:schemeClr val="tx2"/>
                </a:solidFill>
              </a:rPr>
              <a:t>con’t</a:t>
            </a:r>
            <a:r>
              <a:rPr lang="en-US" sz="2800" b="1" dirty="0">
                <a:solidFill>
                  <a:schemeClr val="tx2"/>
                </a:solidFill>
              </a:rPr>
              <a:t>)</a:t>
            </a:r>
            <a:endParaRPr lang="en-US" sz="2800" dirty="0"/>
          </a:p>
        </p:txBody>
      </p:sp>
      <p:graphicFrame>
        <p:nvGraphicFramePr>
          <p:cNvPr id="3" name="Table 2">
            <a:extLst>
              <a:ext uri="{FF2B5EF4-FFF2-40B4-BE49-F238E27FC236}">
                <a16:creationId xmlns:a16="http://schemas.microsoft.com/office/drawing/2014/main" id="{D0355EDC-BA2E-B9CC-0709-3DC1F2C38FF6}"/>
              </a:ext>
            </a:extLst>
          </p:cNvPr>
          <p:cNvGraphicFramePr>
            <a:graphicFrameLocks noGrp="1"/>
          </p:cNvGraphicFramePr>
          <p:nvPr>
            <p:extLst>
              <p:ext uri="{D42A27DB-BD31-4B8C-83A1-F6EECF244321}">
                <p14:modId xmlns:p14="http://schemas.microsoft.com/office/powerpoint/2010/main" val="693850414"/>
              </p:ext>
            </p:extLst>
          </p:nvPr>
        </p:nvGraphicFramePr>
        <p:xfrm>
          <a:off x="342899" y="1468125"/>
          <a:ext cx="8458199" cy="3314258"/>
        </p:xfrm>
        <a:graphic>
          <a:graphicData uri="http://schemas.openxmlformats.org/drawingml/2006/table">
            <a:tbl>
              <a:tblPr firstRow="1" firstCol="1" bandRow="1"/>
              <a:tblGrid>
                <a:gridCol w="5410200">
                  <a:extLst>
                    <a:ext uri="{9D8B030D-6E8A-4147-A177-3AD203B41FA5}">
                      <a16:colId xmlns:a16="http://schemas.microsoft.com/office/drawing/2014/main" val="844265120"/>
                    </a:ext>
                  </a:extLst>
                </a:gridCol>
                <a:gridCol w="1676400">
                  <a:extLst>
                    <a:ext uri="{9D8B030D-6E8A-4147-A177-3AD203B41FA5}">
                      <a16:colId xmlns:a16="http://schemas.microsoft.com/office/drawing/2014/main" val="4277635033"/>
                    </a:ext>
                  </a:extLst>
                </a:gridCol>
                <a:gridCol w="1371599">
                  <a:extLst>
                    <a:ext uri="{9D8B030D-6E8A-4147-A177-3AD203B41FA5}">
                      <a16:colId xmlns:a16="http://schemas.microsoft.com/office/drawing/2014/main" val="3282926016"/>
                    </a:ext>
                  </a:extLst>
                </a:gridCol>
              </a:tblGrid>
              <a:tr h="512130">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KQ1 Recommendations (continued)</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995710">
                <a:tc>
                  <a:txBody>
                    <a:bodyPr/>
                    <a:lstStyle/>
                    <a:p>
                      <a:pPr marL="342900" marR="0" lvl="0" indent="-342900">
                        <a:lnSpc>
                          <a:spcPct val="115000"/>
                        </a:lnSpc>
                        <a:spcBef>
                          <a:spcPts val="0"/>
                        </a:spcBef>
                        <a:spcAft>
                          <a:spcPts val="0"/>
                        </a:spcAft>
                        <a:buFont typeface="+mj-lt"/>
                        <a:buAutoNum type="arabicPeriod" startAt="7"/>
                      </a:pPr>
                      <a:r>
                        <a:rPr lang="en-US" sz="1800" kern="1200" dirty="0">
                          <a:solidFill>
                            <a:schemeClr val="tx1"/>
                          </a:solidFill>
                          <a:effectLst/>
                          <a:latin typeface="+mn-lt"/>
                          <a:ea typeface="+mn-ea"/>
                          <a:cs typeface="+mn-cs"/>
                        </a:rPr>
                        <a:t>For patients with induced </a:t>
                      </a:r>
                      <a:r>
                        <a:rPr lang="en-US" sz="1800" kern="1200" dirty="0" err="1">
                          <a:solidFill>
                            <a:schemeClr val="tx1"/>
                          </a:solidFill>
                          <a:effectLst/>
                          <a:latin typeface="+mn-lt"/>
                          <a:ea typeface="+mn-ea"/>
                          <a:cs typeface="+mn-cs"/>
                        </a:rPr>
                        <a:t>oligopersistent</a:t>
                      </a:r>
                      <a:r>
                        <a:rPr lang="en-US" sz="1800" kern="1200" dirty="0">
                          <a:solidFill>
                            <a:schemeClr val="tx1"/>
                          </a:solidFill>
                          <a:effectLst/>
                          <a:latin typeface="+mn-lt"/>
                          <a:ea typeface="+mn-ea"/>
                          <a:cs typeface="+mn-cs"/>
                        </a:rPr>
                        <a:t> NSCLC, definitive local therapy to all persistent cancer sites in addition to standard of care systemic therapy is conditionally recommended.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Conditional</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Low</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993999">
                <a:tc>
                  <a:txBody>
                    <a:bodyPr/>
                    <a:lstStyle/>
                    <a:p>
                      <a:pPr marL="342900" marR="0" lvl="0" indent="-342900">
                        <a:lnSpc>
                          <a:spcPct val="115000"/>
                        </a:lnSpc>
                        <a:spcBef>
                          <a:spcPts val="0"/>
                        </a:spcBef>
                        <a:spcAft>
                          <a:spcPts val="0"/>
                        </a:spcAft>
                        <a:buFont typeface="+mj-lt"/>
                        <a:buAutoNum type="arabicPeriod" startAt="8"/>
                      </a:pPr>
                      <a:r>
                        <a:rPr lang="en-US" sz="1800" kern="1200" dirty="0">
                          <a:solidFill>
                            <a:schemeClr val="tx1"/>
                          </a:solidFill>
                          <a:effectLst/>
                          <a:latin typeface="+mn-lt"/>
                          <a:ea typeface="+mn-ea"/>
                          <a:cs typeface="+mn-cs"/>
                        </a:rPr>
                        <a:t>For patients with induced </a:t>
                      </a:r>
                      <a:r>
                        <a:rPr lang="en-US" sz="1800" kern="1200" dirty="0" err="1">
                          <a:solidFill>
                            <a:schemeClr val="tx1"/>
                          </a:solidFill>
                          <a:effectLst/>
                          <a:latin typeface="+mn-lt"/>
                          <a:ea typeface="+mn-ea"/>
                          <a:cs typeface="+mn-cs"/>
                        </a:rPr>
                        <a:t>oligoprogressive</a:t>
                      </a:r>
                      <a:r>
                        <a:rPr lang="en-US" sz="1800" kern="1200" dirty="0">
                          <a:solidFill>
                            <a:schemeClr val="tx1"/>
                          </a:solidFill>
                          <a:effectLst/>
                          <a:latin typeface="+mn-lt"/>
                          <a:ea typeface="+mn-ea"/>
                          <a:cs typeface="+mn-cs"/>
                        </a:rPr>
                        <a:t> NSCLC receiving systemic therapy, definitive local therapy to all progressive cancer sites is conditionally recommended while continuing the current line of systemic therapy.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Conditional</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Expert Opinion</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002632"/>
                  </a:ext>
                </a:extLst>
              </a:tr>
            </a:tbl>
          </a:graphicData>
        </a:graphic>
      </p:graphicFrame>
      <p:sp>
        <p:nvSpPr>
          <p:cNvPr id="5" name="TextBox 4">
            <a:extLst>
              <a:ext uri="{FF2B5EF4-FFF2-40B4-BE49-F238E27FC236}">
                <a16:creationId xmlns:a16="http://schemas.microsoft.com/office/drawing/2014/main" id="{E3FAAD0B-B6C7-BAA8-C37F-A20C7932D178}"/>
              </a:ext>
            </a:extLst>
          </p:cNvPr>
          <p:cNvSpPr txBox="1"/>
          <p:nvPr/>
        </p:nvSpPr>
        <p:spPr>
          <a:xfrm>
            <a:off x="342899" y="4886886"/>
            <a:ext cx="7509510" cy="276999"/>
          </a:xfrm>
          <a:prstGeom prst="rect">
            <a:avLst/>
          </a:prstGeom>
          <a:noFill/>
        </p:spPr>
        <p:txBody>
          <a:bodyPr wrap="square">
            <a:spAutoFit/>
          </a:bodyPr>
          <a:lstStyle/>
          <a:p>
            <a:r>
              <a:rPr lang="en-US" sz="1200" i="1" dirty="0"/>
              <a:t>Abbreviations: </a:t>
            </a:r>
            <a:r>
              <a:rPr lang="en-US" sz="1200" dirty="0"/>
              <a:t>KQ = key question; NSCLC = non-small cell lung cancer.</a:t>
            </a:r>
          </a:p>
        </p:txBody>
      </p:sp>
    </p:spTree>
    <p:extLst>
      <p:ext uri="{BB962C8B-B14F-4D97-AF65-F5344CB8AC3E}">
        <p14:creationId xmlns:p14="http://schemas.microsoft.com/office/powerpoint/2010/main" val="3106082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457200" y="586740"/>
            <a:ext cx="8229600" cy="5002530"/>
          </a:xfrm>
        </p:spPr>
        <p:txBody>
          <a:bodyPr/>
          <a:lstStyle/>
          <a:p>
            <a:r>
              <a:rPr lang="en-US" sz="5400" b="1" dirty="0">
                <a:solidFill>
                  <a:schemeClr val="tx2"/>
                </a:solidFill>
              </a:rPr>
              <a:t>KQ 2: What are the selection criteria for choice of local treatment modality in the management of patients with oligometastatic NSCLC?</a:t>
            </a:r>
          </a:p>
        </p:txBody>
      </p:sp>
    </p:spTree>
    <p:extLst>
      <p:ext uri="{BB962C8B-B14F-4D97-AF65-F5344CB8AC3E}">
        <p14:creationId xmlns:p14="http://schemas.microsoft.com/office/powerpoint/2010/main" val="623999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E49E8-0131-4668-9DC8-F976267ED59F}"/>
              </a:ext>
            </a:extLst>
          </p:cNvPr>
          <p:cNvSpPr>
            <a:spLocks noGrp="1"/>
          </p:cNvSpPr>
          <p:nvPr>
            <p:ph type="title"/>
          </p:nvPr>
        </p:nvSpPr>
        <p:spPr>
          <a:xfrm>
            <a:off x="457200" y="291650"/>
            <a:ext cx="8229600" cy="1008399"/>
          </a:xfrm>
        </p:spPr>
        <p:txBody>
          <a:bodyPr/>
          <a:lstStyle/>
          <a:p>
            <a:r>
              <a:rPr kumimoji="0" lang="en-US" sz="3200" b="1" i="0" u="none" strike="noStrike" kern="1200" cap="none" spc="0" normalizeH="0" baseline="0" noProof="0" dirty="0">
                <a:ln>
                  <a:noFill/>
                </a:ln>
                <a:solidFill>
                  <a:srgbClr val="1F497D"/>
                </a:solidFill>
                <a:effectLst/>
                <a:uLnTx/>
                <a:uFillTx/>
                <a:latin typeface="Calibri"/>
                <a:ea typeface="+mj-ea"/>
                <a:cs typeface="+mj-cs"/>
              </a:rPr>
              <a:t>KQ 2: Local treatment modality selection criteria for oligometastatic NSCLC</a:t>
            </a:r>
            <a:endParaRPr lang="en-US" sz="3200" dirty="0">
              <a:solidFill>
                <a:schemeClr val="tx2"/>
              </a:solidFill>
            </a:endParaRPr>
          </a:p>
        </p:txBody>
      </p:sp>
      <p:graphicFrame>
        <p:nvGraphicFramePr>
          <p:cNvPr id="4" name="Table 3">
            <a:extLst>
              <a:ext uri="{FF2B5EF4-FFF2-40B4-BE49-F238E27FC236}">
                <a16:creationId xmlns:a16="http://schemas.microsoft.com/office/drawing/2014/main" id="{9AE40B0E-949A-EEB8-5445-4CCE68D3AA13}"/>
              </a:ext>
            </a:extLst>
          </p:cNvPr>
          <p:cNvGraphicFramePr>
            <a:graphicFrameLocks noGrp="1"/>
          </p:cNvGraphicFramePr>
          <p:nvPr>
            <p:extLst>
              <p:ext uri="{D42A27DB-BD31-4B8C-83A1-F6EECF244321}">
                <p14:modId xmlns:p14="http://schemas.microsoft.com/office/powerpoint/2010/main" val="780514033"/>
              </p:ext>
            </p:extLst>
          </p:nvPr>
        </p:nvGraphicFramePr>
        <p:xfrm>
          <a:off x="342901" y="1607826"/>
          <a:ext cx="8458199" cy="3705399"/>
        </p:xfrm>
        <a:graphic>
          <a:graphicData uri="http://schemas.openxmlformats.org/drawingml/2006/table">
            <a:tbl>
              <a:tblPr firstRow="1" firstCol="1" bandRow="1"/>
              <a:tblGrid>
                <a:gridCol w="5600700">
                  <a:extLst>
                    <a:ext uri="{9D8B030D-6E8A-4147-A177-3AD203B41FA5}">
                      <a16:colId xmlns:a16="http://schemas.microsoft.com/office/drawing/2014/main" val="844265120"/>
                    </a:ext>
                  </a:extLst>
                </a:gridCol>
                <a:gridCol w="1600200">
                  <a:extLst>
                    <a:ext uri="{9D8B030D-6E8A-4147-A177-3AD203B41FA5}">
                      <a16:colId xmlns:a16="http://schemas.microsoft.com/office/drawing/2014/main" val="4277635033"/>
                    </a:ext>
                  </a:extLst>
                </a:gridCol>
                <a:gridCol w="1257299">
                  <a:extLst>
                    <a:ext uri="{9D8B030D-6E8A-4147-A177-3AD203B41FA5}">
                      <a16:colId xmlns:a16="http://schemas.microsoft.com/office/drawing/2014/main" val="3282926016"/>
                    </a:ext>
                  </a:extLst>
                </a:gridCol>
              </a:tblGrid>
              <a:tr h="815790">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KQ2 Recommendations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1561494">
                <a:tc>
                  <a:txBody>
                    <a:bodyPr/>
                    <a:lstStyle/>
                    <a:p>
                      <a:pPr marL="342900" marR="0" lvl="0" indent="-342900">
                        <a:lnSpc>
                          <a:spcPct val="115000"/>
                        </a:lnSpc>
                        <a:spcBef>
                          <a:spcPts val="0"/>
                        </a:spcBef>
                        <a:spcAft>
                          <a:spcPts val="0"/>
                        </a:spcAft>
                        <a:buFont typeface="Times New Roman" panose="02020603050405020304" pitchFamily="18" charset="0"/>
                        <a:buAutoNum type="arabicPeriod"/>
                      </a:pPr>
                      <a:r>
                        <a:rPr lang="en-US" sz="1800" kern="1200" dirty="0">
                          <a:solidFill>
                            <a:schemeClr val="tx1"/>
                          </a:solidFill>
                          <a:effectLst/>
                          <a:latin typeface="+mn-lt"/>
                          <a:ea typeface="+mn-ea"/>
                          <a:cs typeface="+mn-cs"/>
                        </a:rPr>
                        <a:t>For patients with oligometastatic NSCLC, a patient-centered multidisciplinary discussion of the most appropriate local treatment strategy of RT and/or surgery either alone or in combination are recommended.</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Moderate </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1328115">
                <a:tc>
                  <a:txBody>
                    <a:bodyPr/>
                    <a:lstStyle/>
                    <a:p>
                      <a:pPr marL="342900" marR="0" lvl="0" indent="-342900">
                        <a:lnSpc>
                          <a:spcPct val="115000"/>
                        </a:lnSpc>
                        <a:spcBef>
                          <a:spcPts val="0"/>
                        </a:spcBef>
                        <a:spcAft>
                          <a:spcPts val="0"/>
                        </a:spcAft>
                        <a:buFont typeface="+mj-lt"/>
                        <a:buAutoNum type="arabicPeriod" startAt="2"/>
                      </a:pPr>
                      <a:r>
                        <a:rPr lang="en-US" sz="1800" kern="1200" dirty="0">
                          <a:solidFill>
                            <a:schemeClr val="tx1"/>
                          </a:solidFill>
                          <a:effectLst/>
                          <a:latin typeface="+mn-lt"/>
                          <a:ea typeface="+mn-ea"/>
                          <a:cs typeface="+mn-cs"/>
                        </a:rPr>
                        <a:t>For patients with oligometastatic NSCLC, RT and/or surgery are recommended as definitive local treatment modalities for the locoregional primary and all oligometastases.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bl>
          </a:graphicData>
        </a:graphic>
      </p:graphicFrame>
      <p:sp>
        <p:nvSpPr>
          <p:cNvPr id="7" name="TextBox 6">
            <a:extLst>
              <a:ext uri="{FF2B5EF4-FFF2-40B4-BE49-F238E27FC236}">
                <a16:creationId xmlns:a16="http://schemas.microsoft.com/office/drawing/2014/main" id="{54CBD5F8-748B-4A0B-3F39-8D68B991E7E4}"/>
              </a:ext>
            </a:extLst>
          </p:cNvPr>
          <p:cNvSpPr txBox="1"/>
          <p:nvPr/>
        </p:nvSpPr>
        <p:spPr>
          <a:xfrm>
            <a:off x="342900" y="5313225"/>
            <a:ext cx="8008619" cy="892552"/>
          </a:xfrm>
          <a:prstGeom prst="rect">
            <a:avLst/>
          </a:prstGeom>
          <a:noFill/>
        </p:spPr>
        <p:txBody>
          <a:bodyPr wrap="square">
            <a:spAutoFit/>
          </a:bodyPr>
          <a:lstStyle/>
          <a:p>
            <a:r>
              <a:rPr lang="en-US" sz="1200" i="1" dirty="0"/>
              <a:t>Abbreviations</a:t>
            </a:r>
            <a:r>
              <a:rPr lang="en-US" sz="1200" dirty="0"/>
              <a:t>: KQ = key question; NSCLC = non-small cell lung cancer; RT = radiation therapy.</a:t>
            </a:r>
          </a:p>
          <a:p>
            <a:r>
              <a:rPr lang="en-US" sz="1400" dirty="0"/>
              <a:t>*The quality of evidence for RT and surgery as definitive local therapy differs, with implications for multidisciplinary decision-making as described in the narrative text.</a:t>
            </a:r>
          </a:p>
          <a:p>
            <a:endParaRPr lang="en-US" sz="1200" dirty="0"/>
          </a:p>
        </p:txBody>
      </p:sp>
    </p:spTree>
    <p:extLst>
      <p:ext uri="{BB962C8B-B14F-4D97-AF65-F5344CB8AC3E}">
        <p14:creationId xmlns:p14="http://schemas.microsoft.com/office/powerpoint/2010/main" val="1660924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E49E8-0131-4668-9DC8-F976267ED59F}"/>
              </a:ext>
            </a:extLst>
          </p:cNvPr>
          <p:cNvSpPr>
            <a:spLocks noGrp="1"/>
          </p:cNvSpPr>
          <p:nvPr>
            <p:ph type="title"/>
          </p:nvPr>
        </p:nvSpPr>
        <p:spPr>
          <a:xfrm>
            <a:off x="342899" y="176348"/>
            <a:ext cx="8458198" cy="533400"/>
          </a:xfrm>
        </p:spPr>
        <p:txBody>
          <a:bodyPr/>
          <a:lstStyle/>
          <a:p>
            <a:r>
              <a:rPr lang="en-US" sz="3200" b="1" dirty="0">
                <a:solidFill>
                  <a:schemeClr val="tx2"/>
                </a:solidFill>
              </a:rPr>
              <a:t>KQ 2: </a:t>
            </a:r>
            <a:r>
              <a:rPr kumimoji="0" lang="en-US" sz="3200" b="1" i="0" u="none" strike="noStrike" kern="1200" cap="none" spc="0" normalizeH="0" baseline="0" noProof="0" dirty="0">
                <a:ln>
                  <a:noFill/>
                </a:ln>
                <a:solidFill>
                  <a:srgbClr val="1F497D"/>
                </a:solidFill>
                <a:effectLst/>
                <a:uLnTx/>
                <a:uFillTx/>
                <a:latin typeface="Calibri"/>
                <a:ea typeface="+mj-ea"/>
                <a:cs typeface="+mj-cs"/>
              </a:rPr>
              <a:t>Local treatment modality selection criteria for oligometastatic NSCLC (</a:t>
            </a:r>
            <a:r>
              <a:rPr kumimoji="0" lang="en-US" sz="3200" b="1" i="0" u="none" strike="noStrike" kern="1200" cap="none" spc="0" normalizeH="0" baseline="0" noProof="0" dirty="0" err="1">
                <a:ln>
                  <a:noFill/>
                </a:ln>
                <a:solidFill>
                  <a:srgbClr val="1F497D"/>
                </a:solidFill>
                <a:effectLst/>
                <a:uLnTx/>
                <a:uFillTx/>
                <a:latin typeface="Calibri"/>
                <a:ea typeface="+mj-ea"/>
                <a:cs typeface="+mj-cs"/>
              </a:rPr>
              <a:t>con’t</a:t>
            </a:r>
            <a:r>
              <a:rPr kumimoji="0" lang="en-US" sz="3200" b="1" i="0" u="none" strike="noStrike" kern="1200" cap="none" spc="0" normalizeH="0" baseline="0" noProof="0" dirty="0">
                <a:ln>
                  <a:noFill/>
                </a:ln>
                <a:solidFill>
                  <a:srgbClr val="1F497D"/>
                </a:solidFill>
                <a:effectLst/>
                <a:uLnTx/>
                <a:uFillTx/>
                <a:latin typeface="Calibri"/>
                <a:ea typeface="+mj-ea"/>
                <a:cs typeface="+mj-cs"/>
              </a:rPr>
              <a:t>)</a:t>
            </a:r>
            <a:endParaRPr lang="en-US" sz="3200" dirty="0">
              <a:solidFill>
                <a:schemeClr val="tx2"/>
              </a:solidFill>
            </a:endParaRPr>
          </a:p>
        </p:txBody>
      </p:sp>
      <p:graphicFrame>
        <p:nvGraphicFramePr>
          <p:cNvPr id="4" name="Table 3">
            <a:extLst>
              <a:ext uri="{FF2B5EF4-FFF2-40B4-BE49-F238E27FC236}">
                <a16:creationId xmlns:a16="http://schemas.microsoft.com/office/drawing/2014/main" id="{9AE40B0E-949A-EEB8-5445-4CCE68D3AA13}"/>
              </a:ext>
            </a:extLst>
          </p:cNvPr>
          <p:cNvGraphicFramePr>
            <a:graphicFrameLocks noGrp="1"/>
          </p:cNvGraphicFramePr>
          <p:nvPr>
            <p:extLst>
              <p:ext uri="{D42A27DB-BD31-4B8C-83A1-F6EECF244321}">
                <p14:modId xmlns:p14="http://schemas.microsoft.com/office/powerpoint/2010/main" val="1977407007"/>
              </p:ext>
            </p:extLst>
          </p:nvPr>
        </p:nvGraphicFramePr>
        <p:xfrm>
          <a:off x="342899" y="1274976"/>
          <a:ext cx="8458199" cy="4760063"/>
        </p:xfrm>
        <a:graphic>
          <a:graphicData uri="http://schemas.openxmlformats.org/drawingml/2006/table">
            <a:tbl>
              <a:tblPr firstRow="1" firstCol="1" bandRow="1"/>
              <a:tblGrid>
                <a:gridCol w="5448300">
                  <a:extLst>
                    <a:ext uri="{9D8B030D-6E8A-4147-A177-3AD203B41FA5}">
                      <a16:colId xmlns:a16="http://schemas.microsoft.com/office/drawing/2014/main" val="844265120"/>
                    </a:ext>
                  </a:extLst>
                </a:gridCol>
                <a:gridCol w="1638300">
                  <a:extLst>
                    <a:ext uri="{9D8B030D-6E8A-4147-A177-3AD203B41FA5}">
                      <a16:colId xmlns:a16="http://schemas.microsoft.com/office/drawing/2014/main" val="4277635033"/>
                    </a:ext>
                  </a:extLst>
                </a:gridCol>
                <a:gridCol w="1371599">
                  <a:extLst>
                    <a:ext uri="{9D8B030D-6E8A-4147-A177-3AD203B41FA5}">
                      <a16:colId xmlns:a16="http://schemas.microsoft.com/office/drawing/2014/main" val="3282926016"/>
                    </a:ext>
                  </a:extLst>
                </a:gridCol>
              </a:tblGrid>
              <a:tr h="614289">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KQ2 Recommendations (continued)</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1324996">
                <a:tc>
                  <a:txBody>
                    <a:bodyPr/>
                    <a:lstStyle/>
                    <a:p>
                      <a:pPr marL="342900" marR="0" lvl="0" indent="-342900">
                        <a:lnSpc>
                          <a:spcPct val="115000"/>
                        </a:lnSpc>
                        <a:spcBef>
                          <a:spcPts val="0"/>
                        </a:spcBef>
                        <a:spcAft>
                          <a:spcPts val="0"/>
                        </a:spcAft>
                        <a:buFont typeface="+mj-lt"/>
                        <a:buAutoNum type="arabicPeriod" startAt="3"/>
                      </a:pPr>
                      <a:r>
                        <a:rPr lang="en-US" sz="1800" kern="1200" dirty="0">
                          <a:solidFill>
                            <a:schemeClr val="tx1"/>
                          </a:solidFill>
                          <a:effectLst/>
                          <a:latin typeface="+mn-lt"/>
                          <a:ea typeface="+mn-ea"/>
                          <a:cs typeface="+mn-cs"/>
                        </a:rPr>
                        <a:t>For patients with oligometastatic NSCLC, highly conformal RT approaches and minimally invasive techniques for surgery are recommended to minimize morbidity.</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2820778">
                <a:tc>
                  <a:txBody>
                    <a:bodyPr/>
                    <a:lstStyle/>
                    <a:p>
                      <a:pPr marL="342900" lvl="0" indent="-342900">
                        <a:buFont typeface="+mj-lt"/>
                        <a:buAutoNum type="arabicPeriod" startAt="4"/>
                      </a:pPr>
                      <a:r>
                        <a:rPr lang="x-none" sz="1800" kern="1200" dirty="0">
                          <a:solidFill>
                            <a:schemeClr val="tx1"/>
                          </a:solidFill>
                          <a:effectLst/>
                          <a:latin typeface="+mn-lt"/>
                          <a:ea typeface="+mn-ea"/>
                          <a:cs typeface="+mn-cs"/>
                        </a:rPr>
                        <a:t>For patients with oligometastatic NSCLC, </a:t>
                      </a:r>
                      <a:r>
                        <a:rPr lang="en-US" sz="1800" kern="1200" dirty="0">
                          <a:solidFill>
                            <a:schemeClr val="tx1"/>
                          </a:solidFill>
                          <a:effectLst/>
                          <a:latin typeface="+mn-lt"/>
                          <a:ea typeface="+mn-ea"/>
                          <a:cs typeface="+mn-cs"/>
                        </a:rPr>
                        <a:t>deciding between RT and surgery as the definitive local treatment modality should:</a:t>
                      </a:r>
                    </a:p>
                    <a:p>
                      <a:pPr marL="627063" lvl="0" indent="-165100">
                        <a:buFont typeface="Arial" panose="020B0604020202020204" pitchFamily="34" charset="0"/>
                        <a:buChar char="•"/>
                      </a:pPr>
                      <a:r>
                        <a:rPr lang="en-US" sz="1800" kern="1200" dirty="0">
                          <a:solidFill>
                            <a:schemeClr val="tx1"/>
                          </a:solidFill>
                          <a:effectLst/>
                          <a:latin typeface="+mn-lt"/>
                          <a:ea typeface="+mn-ea"/>
                          <a:cs typeface="+mn-cs"/>
                        </a:rPr>
                        <a:t>Favor </a:t>
                      </a:r>
                      <a:r>
                        <a:rPr lang="x-none" sz="1800" kern="1200" dirty="0">
                          <a:solidFill>
                            <a:schemeClr val="tx1"/>
                          </a:solidFill>
                          <a:effectLst/>
                          <a:latin typeface="+mn-lt"/>
                          <a:ea typeface="+mn-ea"/>
                          <a:cs typeface="+mn-cs"/>
                        </a:rPr>
                        <a:t>RT when multiple organ systems are being treated </a:t>
                      </a:r>
                      <a:endParaRPr lang="en-US" sz="1800" kern="1200" dirty="0">
                        <a:solidFill>
                          <a:schemeClr val="tx1"/>
                        </a:solidFill>
                        <a:effectLst/>
                        <a:latin typeface="+mn-lt"/>
                        <a:ea typeface="+mn-ea"/>
                        <a:cs typeface="+mn-cs"/>
                      </a:endParaRPr>
                    </a:p>
                    <a:p>
                      <a:pPr marL="627063" lvl="1" indent="-165100">
                        <a:buFont typeface="Arial" panose="020B0604020202020204" pitchFamily="34" charset="0"/>
                        <a:buChar char="•"/>
                      </a:pPr>
                      <a:r>
                        <a:rPr lang="en-US" sz="1800" kern="1200" dirty="0">
                          <a:solidFill>
                            <a:schemeClr val="tx1"/>
                          </a:solidFill>
                          <a:effectLst/>
                          <a:latin typeface="+mn-lt"/>
                          <a:ea typeface="+mn-ea"/>
                          <a:cs typeface="+mn-cs"/>
                        </a:rPr>
                        <a:t>Favor RT </a:t>
                      </a:r>
                      <a:r>
                        <a:rPr lang="x-none" sz="1800" kern="1200" dirty="0">
                          <a:solidFill>
                            <a:schemeClr val="tx1"/>
                          </a:solidFill>
                          <a:effectLst/>
                          <a:latin typeface="+mn-lt"/>
                          <a:ea typeface="+mn-ea"/>
                          <a:cs typeface="+mn-cs"/>
                        </a:rPr>
                        <a:t>when the clinical prioritization is to minimize breaks from systemic therapy </a:t>
                      </a:r>
                      <a:endParaRPr lang="en-US" sz="1800" kern="1200" dirty="0">
                        <a:solidFill>
                          <a:schemeClr val="tx1"/>
                        </a:solidFill>
                        <a:effectLst/>
                        <a:latin typeface="+mn-lt"/>
                        <a:ea typeface="+mn-ea"/>
                        <a:cs typeface="+mn-cs"/>
                      </a:endParaRPr>
                    </a:p>
                    <a:p>
                      <a:pPr marL="627063" lvl="1" indent="-165100">
                        <a:buFont typeface="Arial" panose="020B0604020202020204" pitchFamily="34" charset="0"/>
                        <a:buChar char="•"/>
                      </a:pPr>
                      <a:r>
                        <a:rPr lang="en-US" sz="1800" kern="1200" dirty="0">
                          <a:solidFill>
                            <a:schemeClr val="tx1"/>
                          </a:solidFill>
                          <a:effectLst/>
                          <a:latin typeface="+mn-lt"/>
                          <a:ea typeface="+mn-ea"/>
                          <a:cs typeface="+mn-cs"/>
                        </a:rPr>
                        <a:t>Favor surgery when large tissue sampling is needed for molecular testing, to guide systemic therapy.</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Expert Opinion</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bl>
          </a:graphicData>
        </a:graphic>
      </p:graphicFrame>
      <p:sp>
        <p:nvSpPr>
          <p:cNvPr id="5" name="TextBox 4">
            <a:extLst>
              <a:ext uri="{FF2B5EF4-FFF2-40B4-BE49-F238E27FC236}">
                <a16:creationId xmlns:a16="http://schemas.microsoft.com/office/drawing/2014/main" id="{9FDECFE6-1214-3839-E030-A8671847EFEC}"/>
              </a:ext>
            </a:extLst>
          </p:cNvPr>
          <p:cNvSpPr txBox="1"/>
          <p:nvPr/>
        </p:nvSpPr>
        <p:spPr>
          <a:xfrm>
            <a:off x="342899" y="6035039"/>
            <a:ext cx="7550727" cy="276999"/>
          </a:xfrm>
          <a:prstGeom prst="rect">
            <a:avLst/>
          </a:prstGeom>
          <a:noFill/>
        </p:spPr>
        <p:txBody>
          <a:bodyPr wrap="square">
            <a:spAutoFit/>
          </a:bodyPr>
          <a:lstStyle/>
          <a:p>
            <a:pPr marL="57150" marR="0">
              <a:spcBef>
                <a:spcPts val="0"/>
              </a:spcBef>
              <a:spcAft>
                <a:spcPts val="0"/>
              </a:spcAft>
            </a:pPr>
            <a:r>
              <a:rPr lang="en-US"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Abbreviations:</a:t>
            </a: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KQ = key question; NSCLC = non-small cell lung cancer; RT = radiation therapy.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207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457200" y="1135380"/>
            <a:ext cx="8229600" cy="4168140"/>
          </a:xfrm>
        </p:spPr>
        <p:txBody>
          <a:bodyPr/>
          <a:lstStyle/>
          <a:p>
            <a:r>
              <a:rPr lang="en-US" sz="4800" b="1" dirty="0">
                <a:solidFill>
                  <a:schemeClr val="tx2"/>
                </a:solidFill>
              </a:rPr>
              <a:t>KQ 3: What are the appropriate sequencing and timing of systemic therapy and definitive local therapies for patients with oligometastatic NSCLC?</a:t>
            </a:r>
          </a:p>
        </p:txBody>
      </p:sp>
    </p:spTree>
    <p:extLst>
      <p:ext uri="{BB962C8B-B14F-4D97-AF65-F5344CB8AC3E}">
        <p14:creationId xmlns:p14="http://schemas.microsoft.com/office/powerpoint/2010/main" val="1863560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2507-F5A3-401A-80F5-E4B18F61B548}"/>
              </a:ext>
            </a:extLst>
          </p:cNvPr>
          <p:cNvSpPr>
            <a:spLocks noGrp="1"/>
          </p:cNvSpPr>
          <p:nvPr>
            <p:ph type="title"/>
          </p:nvPr>
        </p:nvSpPr>
        <p:spPr>
          <a:xfrm>
            <a:off x="457200" y="282852"/>
            <a:ext cx="8229600" cy="1043764"/>
          </a:xfrm>
        </p:spPr>
        <p:txBody>
          <a:bodyPr/>
          <a:lstStyle/>
          <a:p>
            <a:r>
              <a:rPr lang="en-US" sz="3200" b="1" dirty="0">
                <a:solidFill>
                  <a:schemeClr val="tx2"/>
                </a:solidFill>
              </a:rPr>
              <a:t>KQ 3: </a:t>
            </a:r>
            <a:r>
              <a:rPr kumimoji="0" lang="en-US" sz="3200" b="1" i="0" u="none" strike="noStrike" kern="1200" cap="none" spc="0" normalizeH="0" baseline="0" noProof="0" dirty="0">
                <a:ln>
                  <a:noFill/>
                </a:ln>
                <a:solidFill>
                  <a:srgbClr val="1F497D"/>
                </a:solidFill>
                <a:effectLst/>
                <a:uLnTx/>
                <a:uFillTx/>
                <a:latin typeface="Calibri"/>
                <a:ea typeface="+mj-ea"/>
                <a:cs typeface="+mj-cs"/>
              </a:rPr>
              <a:t>Sequencing and timin</a:t>
            </a:r>
            <a:r>
              <a:rPr lang="en-US" sz="3200" b="1" dirty="0">
                <a:solidFill>
                  <a:srgbClr val="1F497D"/>
                </a:solidFill>
                <a:latin typeface="Calibri"/>
              </a:rPr>
              <a:t>g of treatment therapies for oligometastatic NSCLC </a:t>
            </a:r>
            <a:endParaRPr lang="en-US" sz="3200" dirty="0"/>
          </a:p>
        </p:txBody>
      </p:sp>
      <p:graphicFrame>
        <p:nvGraphicFramePr>
          <p:cNvPr id="3" name="Table 2">
            <a:extLst>
              <a:ext uri="{FF2B5EF4-FFF2-40B4-BE49-F238E27FC236}">
                <a16:creationId xmlns:a16="http://schemas.microsoft.com/office/drawing/2014/main" id="{B1341C89-1764-FA04-38BF-001657E13D92}"/>
              </a:ext>
            </a:extLst>
          </p:cNvPr>
          <p:cNvGraphicFramePr>
            <a:graphicFrameLocks noGrp="1"/>
          </p:cNvGraphicFramePr>
          <p:nvPr>
            <p:extLst>
              <p:ext uri="{D42A27DB-BD31-4B8C-83A1-F6EECF244321}">
                <p14:modId xmlns:p14="http://schemas.microsoft.com/office/powerpoint/2010/main" val="2045067528"/>
              </p:ext>
            </p:extLst>
          </p:nvPr>
        </p:nvGraphicFramePr>
        <p:xfrm>
          <a:off x="457200" y="1615735"/>
          <a:ext cx="8458199" cy="3531031"/>
        </p:xfrm>
        <a:graphic>
          <a:graphicData uri="http://schemas.openxmlformats.org/drawingml/2006/table">
            <a:tbl>
              <a:tblPr firstRow="1" firstCol="1" bandRow="1"/>
              <a:tblGrid>
                <a:gridCol w="5448300">
                  <a:extLst>
                    <a:ext uri="{9D8B030D-6E8A-4147-A177-3AD203B41FA5}">
                      <a16:colId xmlns:a16="http://schemas.microsoft.com/office/drawing/2014/main" val="844265120"/>
                    </a:ext>
                  </a:extLst>
                </a:gridCol>
                <a:gridCol w="1638300">
                  <a:extLst>
                    <a:ext uri="{9D8B030D-6E8A-4147-A177-3AD203B41FA5}">
                      <a16:colId xmlns:a16="http://schemas.microsoft.com/office/drawing/2014/main" val="4277635033"/>
                    </a:ext>
                  </a:extLst>
                </a:gridCol>
                <a:gridCol w="1371599">
                  <a:extLst>
                    <a:ext uri="{9D8B030D-6E8A-4147-A177-3AD203B41FA5}">
                      <a16:colId xmlns:a16="http://schemas.microsoft.com/office/drawing/2014/main" val="3282926016"/>
                    </a:ext>
                  </a:extLst>
                </a:gridCol>
              </a:tblGrid>
              <a:tr h="490090">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KQ3 Recommendations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932445">
                <a:tc>
                  <a:txBody>
                    <a:bodyPr/>
                    <a:lstStyle/>
                    <a:p>
                      <a:pPr marL="342900" marR="0" lvl="0" indent="-342900">
                        <a:lnSpc>
                          <a:spcPct val="115000"/>
                        </a:lnSpc>
                        <a:spcBef>
                          <a:spcPts val="0"/>
                        </a:spcBef>
                        <a:spcAft>
                          <a:spcPts val="0"/>
                        </a:spcAft>
                        <a:buFont typeface="+mj-lt"/>
                        <a:buAutoNum type="arabicPeriod"/>
                      </a:pPr>
                      <a:r>
                        <a:rPr lang="en-US" sz="1800" kern="1200" dirty="0">
                          <a:solidFill>
                            <a:schemeClr val="tx1"/>
                          </a:solidFill>
                          <a:effectLst/>
                          <a:latin typeface="+mn-lt"/>
                          <a:ea typeface="+mn-ea"/>
                          <a:cs typeface="+mn-cs"/>
                        </a:rPr>
                        <a:t>For patients with synchronous oligometastatic NSCLC, </a:t>
                      </a:r>
                      <a:r>
                        <a:rPr lang="en-US" sz="1800" kern="1200" dirty="0">
                          <a:solidFill>
                            <a:schemeClr val="tx1"/>
                          </a:solidFill>
                          <a:effectLst/>
                          <a:latin typeface="+mn-lt"/>
                          <a:ea typeface="+mn-ea"/>
                          <a:cs typeface="+mn-cs"/>
                          <a:sym typeface="Symbol" panose="05050102010706020507" pitchFamily="18" charset="2"/>
                        </a:rPr>
                        <a:t></a:t>
                      </a:r>
                      <a:r>
                        <a:rPr lang="en-US" sz="1800" kern="1200" dirty="0">
                          <a:solidFill>
                            <a:schemeClr val="tx1"/>
                          </a:solidFill>
                          <a:effectLst/>
                          <a:latin typeface="+mn-lt"/>
                          <a:ea typeface="+mn-ea"/>
                          <a:cs typeface="+mn-cs"/>
                        </a:rPr>
                        <a:t>3 months of systemic therapy is recommended prior to definitive local therapy.</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Moderate</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2108496">
                <a:tc>
                  <a:txBody>
                    <a:bodyPr/>
                    <a:lstStyle/>
                    <a:p>
                      <a:pPr marL="342900" marR="0" lvl="0" indent="-342900">
                        <a:lnSpc>
                          <a:spcPct val="115000"/>
                        </a:lnSpc>
                        <a:spcBef>
                          <a:spcPts val="0"/>
                        </a:spcBef>
                        <a:spcAft>
                          <a:spcPts val="600"/>
                        </a:spcAft>
                        <a:buFont typeface="+mj-lt"/>
                        <a:buAutoNum type="arabicPeriod" startAt="2"/>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For patients with oligometastatic NSCLC, up-front definitive local treatment for </a:t>
                      </a:r>
                      <a:r>
                        <a:rPr lang="en-US" sz="1800" i="1" dirty="0">
                          <a:effectLst/>
                          <a:latin typeface="Calibri" panose="020F0502020204030204" pitchFamily="34" charset="0"/>
                          <a:ea typeface="Times New Roman" panose="02020603050405020304" pitchFamily="18" charset="0"/>
                          <a:cs typeface="Times New Roman" panose="02020603050405020304" pitchFamily="18" charset="0"/>
                        </a:rPr>
                        <a:t>symptomatic</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lesions should be prioritized. </a:t>
                      </a:r>
                    </a:p>
                    <a:p>
                      <a:pPr marL="339725" marR="0" lvl="1" indent="0">
                        <a:lnSpc>
                          <a:spcPct val="115000"/>
                        </a:lnSpc>
                        <a:spcBef>
                          <a:spcPts val="0"/>
                        </a:spcBef>
                        <a:spcAft>
                          <a:spcPts val="0"/>
                        </a:spcAft>
                        <a:buFont typeface="+mj-lt"/>
                        <a:buNone/>
                      </a:pPr>
                      <a:r>
                        <a:rPr lang="en-US" sz="1800" u="sng" dirty="0">
                          <a:effectLst/>
                          <a:latin typeface="Calibri" panose="020F0502020204030204" pitchFamily="34" charset="0"/>
                          <a:ea typeface="Times New Roman" panose="02020603050405020304" pitchFamily="18" charset="0"/>
                          <a:cs typeface="Times New Roman" panose="02020603050405020304" pitchFamily="18" charset="0"/>
                        </a:rPr>
                        <a:t>Implementation remark</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Symptomatic disease sites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eg</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brain metastases) are treated with up-front definitive local therapy.</a:t>
                      </a: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Low</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bl>
          </a:graphicData>
        </a:graphic>
      </p:graphicFrame>
      <p:sp>
        <p:nvSpPr>
          <p:cNvPr id="5" name="TextBox 4">
            <a:extLst>
              <a:ext uri="{FF2B5EF4-FFF2-40B4-BE49-F238E27FC236}">
                <a16:creationId xmlns:a16="http://schemas.microsoft.com/office/drawing/2014/main" id="{9E2F1473-40D4-FEB9-053B-9CC472629369}"/>
              </a:ext>
            </a:extLst>
          </p:cNvPr>
          <p:cNvSpPr txBox="1"/>
          <p:nvPr/>
        </p:nvSpPr>
        <p:spPr>
          <a:xfrm>
            <a:off x="457200" y="5146766"/>
            <a:ext cx="7482002" cy="276999"/>
          </a:xfrm>
          <a:prstGeom prst="rect">
            <a:avLst/>
          </a:prstGeom>
          <a:noFill/>
        </p:spPr>
        <p:txBody>
          <a:bodyPr wrap="square">
            <a:spAutoFit/>
          </a:bodyPr>
          <a:lstStyle/>
          <a:p>
            <a:pPr marL="57150" marR="0">
              <a:spcBef>
                <a:spcPts val="0"/>
              </a:spcBef>
              <a:spcAft>
                <a:spcPts val="0"/>
              </a:spcAft>
            </a:pPr>
            <a:r>
              <a:rPr lang="en-US"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Abbreviations:</a:t>
            </a: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KQ = key question; NSCLC = non-small cell lung cancer.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223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51168-CC0A-46E3-B05A-F2536689470A}"/>
              </a:ext>
            </a:extLst>
          </p:cNvPr>
          <p:cNvSpPr>
            <a:spLocks noGrp="1"/>
          </p:cNvSpPr>
          <p:nvPr>
            <p:ph type="title"/>
          </p:nvPr>
        </p:nvSpPr>
        <p:spPr/>
        <p:txBody>
          <a:bodyPr/>
          <a:lstStyle/>
          <a:p>
            <a:r>
              <a:rPr lang="en-US" b="1">
                <a:solidFill>
                  <a:schemeClr val="tx2"/>
                </a:solidFill>
              </a:rPr>
              <a:t>Citation</a:t>
            </a:r>
          </a:p>
        </p:txBody>
      </p:sp>
      <p:sp>
        <p:nvSpPr>
          <p:cNvPr id="3" name="Content Placeholder 2">
            <a:extLst>
              <a:ext uri="{FF2B5EF4-FFF2-40B4-BE49-F238E27FC236}">
                <a16:creationId xmlns:a16="http://schemas.microsoft.com/office/drawing/2014/main" id="{F182DBF8-4207-43FF-A345-AD4C24374B19}"/>
              </a:ext>
            </a:extLst>
          </p:cNvPr>
          <p:cNvSpPr>
            <a:spLocks noGrp="1"/>
          </p:cNvSpPr>
          <p:nvPr>
            <p:ph idx="1"/>
          </p:nvPr>
        </p:nvSpPr>
        <p:spPr>
          <a:xfrm>
            <a:off x="457200" y="1118757"/>
            <a:ext cx="8229600" cy="4620486"/>
          </a:xfrm>
        </p:spPr>
        <p:txBody>
          <a:bodyPr lIns="91440" tIns="45720" rIns="91440" bIns="45720" anchor="t"/>
          <a:lstStyle/>
          <a:p>
            <a:pPr marL="0" indent="0" algn="ctr">
              <a:spcBef>
                <a:spcPts val="600"/>
              </a:spcBef>
              <a:buFontTx/>
              <a:buNone/>
              <a:defRPr/>
            </a:pPr>
            <a:r>
              <a:rPr lang="en-US" altLang="en-US" sz="2800" dirty="0"/>
              <a:t>This slide set is adapted from the </a:t>
            </a:r>
          </a:p>
          <a:p>
            <a:pPr marL="0" indent="0" algn="ctr">
              <a:spcBef>
                <a:spcPts val="600"/>
              </a:spcBef>
              <a:buFontTx/>
              <a:buNone/>
              <a:defRPr/>
            </a:pPr>
            <a:r>
              <a:rPr lang="en-US" altLang="en-US" sz="2800" b="1" i="1" dirty="0"/>
              <a:t>ASTRO/ESTRO Radiation Therapy for Oligometastatic </a:t>
            </a:r>
          </a:p>
          <a:p>
            <a:pPr marL="0" indent="0" algn="ctr">
              <a:spcBef>
                <a:spcPts val="600"/>
              </a:spcBef>
              <a:buFontTx/>
              <a:buNone/>
              <a:defRPr/>
            </a:pPr>
            <a:r>
              <a:rPr lang="en-US" altLang="en-US" sz="2800" b="1" i="1" dirty="0"/>
              <a:t>Non-Small Cell Lung Cancer Guideline </a:t>
            </a:r>
            <a:r>
              <a:rPr lang="en-US" altLang="en-US" sz="2800" dirty="0"/>
              <a:t>to be published in the May/June 2023 issue of </a:t>
            </a:r>
            <a:r>
              <a:rPr lang="en-US" altLang="en-US" sz="2800" i="1" dirty="0"/>
              <a:t>Practical Radiation Oncology</a:t>
            </a:r>
            <a:r>
              <a:rPr lang="en-US" altLang="en-US" sz="2800" dirty="0"/>
              <a:t> (</a:t>
            </a:r>
            <a:r>
              <a:rPr lang="en-US" altLang="en-US" sz="2800" i="1" dirty="0"/>
              <a:t>PRO</a:t>
            </a:r>
            <a:r>
              <a:rPr lang="en-US" altLang="en-US" sz="2800" dirty="0"/>
              <a:t>)</a:t>
            </a:r>
          </a:p>
          <a:p>
            <a:pPr marL="0" indent="0" algn="ctr">
              <a:spcBef>
                <a:spcPts val="600"/>
              </a:spcBef>
              <a:buFontTx/>
              <a:buNone/>
              <a:defRPr/>
            </a:pPr>
            <a:r>
              <a:rPr lang="en-US" altLang="en-US" sz="2800" dirty="0"/>
              <a:t>Web posted link: </a:t>
            </a:r>
            <a:r>
              <a:rPr lang="en-US" sz="2800" dirty="0">
                <a:hlinkClick r:id="rId2"/>
              </a:rPr>
              <a:t>showPdf (practicalradonc.org)</a:t>
            </a:r>
            <a:endParaRPr lang="en-US" altLang="en-US" sz="2800" dirty="0">
              <a:solidFill>
                <a:schemeClr val="accent2"/>
              </a:solidFill>
              <a:highlight>
                <a:srgbClr val="FFFF00"/>
              </a:highlight>
            </a:endParaRPr>
          </a:p>
          <a:p>
            <a:pPr algn="ctr">
              <a:spcBef>
                <a:spcPts val="600"/>
              </a:spcBef>
              <a:buFontTx/>
              <a:buNone/>
              <a:defRPr/>
            </a:pPr>
            <a:endParaRPr lang="en-US" altLang="en-US" sz="2400" dirty="0"/>
          </a:p>
          <a:p>
            <a:pPr algn="ctr">
              <a:spcBef>
                <a:spcPts val="600"/>
              </a:spcBef>
              <a:buNone/>
              <a:defRPr/>
            </a:pPr>
            <a:r>
              <a:rPr lang="en-US" altLang="en-US" sz="2400" dirty="0"/>
              <a:t>The full-text guideline is also available on the ASTRO and ESTRO websites: </a:t>
            </a:r>
            <a:r>
              <a:rPr lang="en-US" altLang="en-US" sz="2400" dirty="0">
                <a:hlinkClick r:id="rId3"/>
              </a:rPr>
              <a:t>www.astro.org</a:t>
            </a:r>
            <a:r>
              <a:rPr lang="en-US" altLang="en-US" sz="2400" dirty="0"/>
              <a:t>, </a:t>
            </a:r>
            <a:r>
              <a:rPr lang="en-US" altLang="en-US" sz="2400" dirty="0">
                <a:hlinkClick r:id="rId4"/>
              </a:rPr>
              <a:t>www.estro.org</a:t>
            </a:r>
            <a:r>
              <a:rPr lang="en-US" altLang="en-US" sz="2400" dirty="0"/>
              <a:t> </a:t>
            </a:r>
          </a:p>
          <a:p>
            <a:endParaRPr lang="en-US" dirty="0"/>
          </a:p>
        </p:txBody>
      </p:sp>
    </p:spTree>
    <p:extLst>
      <p:ext uri="{BB962C8B-B14F-4D97-AF65-F5344CB8AC3E}">
        <p14:creationId xmlns:p14="http://schemas.microsoft.com/office/powerpoint/2010/main" val="270173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DF09335-78EF-5BD5-D1BD-8847609F302C}"/>
              </a:ext>
            </a:extLst>
          </p:cNvPr>
          <p:cNvSpPr txBox="1"/>
          <p:nvPr/>
        </p:nvSpPr>
        <p:spPr>
          <a:xfrm>
            <a:off x="731520" y="294055"/>
            <a:ext cx="7863840" cy="1077218"/>
          </a:xfrm>
          <a:prstGeom prst="rect">
            <a:avLst/>
          </a:prstGeom>
          <a:noFill/>
        </p:spPr>
        <p:txBody>
          <a:bodyPr wrap="square">
            <a:spAutoFit/>
          </a:bodyPr>
          <a:lstStyle/>
          <a:p>
            <a:pPr algn="ctr"/>
            <a:r>
              <a:rPr lang="en-US" sz="3200" b="1" dirty="0">
                <a:solidFill>
                  <a:schemeClr val="tx2"/>
                </a:solidFill>
              </a:rPr>
              <a:t>KQ 3: </a:t>
            </a:r>
            <a:r>
              <a:rPr kumimoji="0" lang="en-US" sz="3200" b="1" i="0" u="none" strike="noStrike" kern="1200" cap="none" spc="0" normalizeH="0" baseline="0" noProof="0" dirty="0">
                <a:ln>
                  <a:noFill/>
                </a:ln>
                <a:solidFill>
                  <a:srgbClr val="1F497D"/>
                </a:solidFill>
                <a:effectLst/>
                <a:uLnTx/>
                <a:uFillTx/>
                <a:latin typeface="Calibri"/>
                <a:ea typeface="+mj-ea"/>
                <a:cs typeface="+mj-cs"/>
              </a:rPr>
              <a:t>Sequencing and timing</a:t>
            </a:r>
            <a:r>
              <a:rPr lang="en-US" sz="3200" b="1" dirty="0">
                <a:solidFill>
                  <a:srgbClr val="1F497D"/>
                </a:solidFill>
                <a:latin typeface="Calibri"/>
              </a:rPr>
              <a:t> of treatment therapies for oligometastatic NSCLC (</a:t>
            </a:r>
            <a:r>
              <a:rPr lang="en-US" sz="3200" b="1" dirty="0" err="1">
                <a:solidFill>
                  <a:srgbClr val="1F497D"/>
                </a:solidFill>
                <a:latin typeface="Calibri"/>
              </a:rPr>
              <a:t>con’t</a:t>
            </a:r>
            <a:r>
              <a:rPr lang="en-US" sz="3200" b="1" dirty="0">
                <a:solidFill>
                  <a:srgbClr val="1F497D"/>
                </a:solidFill>
                <a:latin typeface="Calibri"/>
              </a:rPr>
              <a:t>)</a:t>
            </a:r>
            <a:endParaRPr lang="en-US" sz="3200" dirty="0"/>
          </a:p>
        </p:txBody>
      </p:sp>
      <p:graphicFrame>
        <p:nvGraphicFramePr>
          <p:cNvPr id="9" name="Table 8">
            <a:extLst>
              <a:ext uri="{FF2B5EF4-FFF2-40B4-BE49-F238E27FC236}">
                <a16:creationId xmlns:a16="http://schemas.microsoft.com/office/drawing/2014/main" id="{DFEF6158-71C3-2B67-D9DF-9200A7953EDA}"/>
              </a:ext>
            </a:extLst>
          </p:cNvPr>
          <p:cNvGraphicFramePr>
            <a:graphicFrameLocks noGrp="1"/>
          </p:cNvGraphicFramePr>
          <p:nvPr>
            <p:extLst>
              <p:ext uri="{D42A27DB-BD31-4B8C-83A1-F6EECF244321}">
                <p14:modId xmlns:p14="http://schemas.microsoft.com/office/powerpoint/2010/main" val="2023572062"/>
              </p:ext>
            </p:extLst>
          </p:nvPr>
        </p:nvGraphicFramePr>
        <p:xfrm>
          <a:off x="434340" y="1630663"/>
          <a:ext cx="8458199" cy="3464365"/>
        </p:xfrm>
        <a:graphic>
          <a:graphicData uri="http://schemas.openxmlformats.org/drawingml/2006/table">
            <a:tbl>
              <a:tblPr firstRow="1" firstCol="1" bandRow="1"/>
              <a:tblGrid>
                <a:gridCol w="5448300">
                  <a:extLst>
                    <a:ext uri="{9D8B030D-6E8A-4147-A177-3AD203B41FA5}">
                      <a16:colId xmlns:a16="http://schemas.microsoft.com/office/drawing/2014/main" val="2047813597"/>
                    </a:ext>
                  </a:extLst>
                </a:gridCol>
                <a:gridCol w="1638300">
                  <a:extLst>
                    <a:ext uri="{9D8B030D-6E8A-4147-A177-3AD203B41FA5}">
                      <a16:colId xmlns:a16="http://schemas.microsoft.com/office/drawing/2014/main" val="3129620850"/>
                    </a:ext>
                  </a:extLst>
                </a:gridCol>
                <a:gridCol w="1371599">
                  <a:extLst>
                    <a:ext uri="{9D8B030D-6E8A-4147-A177-3AD203B41FA5}">
                      <a16:colId xmlns:a16="http://schemas.microsoft.com/office/drawing/2014/main" val="2831556092"/>
                    </a:ext>
                  </a:extLst>
                </a:gridCol>
              </a:tblGrid>
              <a:tr h="642443">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KQ3 Recommendations (continued)</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537053236"/>
                  </a:ext>
                </a:extLst>
              </a:tr>
              <a:tr h="956987">
                <a:tc>
                  <a:txBody>
                    <a:bodyPr/>
                    <a:lstStyle/>
                    <a:p>
                      <a:pPr marL="342900" marR="0" lvl="0" indent="-342900">
                        <a:lnSpc>
                          <a:spcPct val="115000"/>
                        </a:lnSpc>
                        <a:spcBef>
                          <a:spcPts val="0"/>
                        </a:spcBef>
                        <a:spcAft>
                          <a:spcPts val="0"/>
                        </a:spcAft>
                        <a:buFont typeface="+mj-lt"/>
                        <a:buAutoNum type="arabicPeriod" startAt="3"/>
                      </a:pPr>
                      <a:r>
                        <a:rPr lang="en-US" sz="1800" kern="1200" dirty="0">
                          <a:solidFill>
                            <a:schemeClr val="tx1"/>
                          </a:solidFill>
                          <a:effectLst/>
                          <a:latin typeface="+mn-lt"/>
                          <a:ea typeface="+mn-ea"/>
                          <a:cs typeface="+mn-cs"/>
                        </a:rPr>
                        <a:t>For patients with synchronous oligometastatic NSCLC, the temporary pause of systemic therapy during definitive local </a:t>
                      </a:r>
                      <a:r>
                        <a:rPr lang="en-US" sz="1800" u="none" kern="1200" dirty="0">
                          <a:solidFill>
                            <a:schemeClr val="tx1"/>
                          </a:solidFill>
                          <a:effectLst/>
                          <a:latin typeface="+mn-lt"/>
                          <a:ea typeface="+mn-ea"/>
                          <a:cs typeface="+mn-cs"/>
                        </a:rPr>
                        <a:t>therapy versus concomitant treatment </a:t>
                      </a:r>
                      <a:r>
                        <a:rPr lang="en-US" sz="1800" kern="1200" dirty="0">
                          <a:solidFill>
                            <a:schemeClr val="tx1"/>
                          </a:solidFill>
                          <a:effectLst/>
                          <a:latin typeface="+mn-lt"/>
                          <a:ea typeface="+mn-ea"/>
                          <a:cs typeface="+mn-cs"/>
                        </a:rPr>
                        <a:t>should be discussed using a multidisciplinary team approach.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Strong</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Expert Opinion</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653439"/>
                  </a:ext>
                </a:extLst>
              </a:tr>
              <a:tr h="1263124">
                <a:tc>
                  <a:txBody>
                    <a:bodyPr/>
                    <a:lstStyle/>
                    <a:p>
                      <a:pPr marL="342900" marR="0" lvl="0" indent="-342900">
                        <a:lnSpc>
                          <a:spcPct val="115000"/>
                        </a:lnSpc>
                        <a:spcBef>
                          <a:spcPts val="0"/>
                        </a:spcBef>
                        <a:spcAft>
                          <a:spcPts val="0"/>
                        </a:spcAft>
                        <a:buFont typeface="+mj-lt"/>
                        <a:buAutoNum type="arabicPeriod" startAt="4"/>
                      </a:pPr>
                      <a:r>
                        <a:rPr lang="en-US" sz="1800" kern="1200" dirty="0">
                          <a:solidFill>
                            <a:schemeClr val="tx1"/>
                          </a:solidFill>
                          <a:effectLst/>
                          <a:latin typeface="+mn-lt"/>
                          <a:ea typeface="+mn-ea"/>
                          <a:cs typeface="+mn-cs"/>
                        </a:rPr>
                        <a:t>For patients with synchronous oligometastatic NSCLC, maintenance systemic therapy is conditionally recommended after completion of definitive local therapy.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Conditional</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Low</a:t>
                      </a: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4706754"/>
                  </a:ext>
                </a:extLst>
              </a:tr>
            </a:tbl>
          </a:graphicData>
        </a:graphic>
      </p:graphicFrame>
      <p:sp>
        <p:nvSpPr>
          <p:cNvPr id="11" name="TextBox 10">
            <a:extLst>
              <a:ext uri="{FF2B5EF4-FFF2-40B4-BE49-F238E27FC236}">
                <a16:creationId xmlns:a16="http://schemas.microsoft.com/office/drawing/2014/main" id="{A6A5A999-4C8D-331C-B846-340276A2B308}"/>
              </a:ext>
            </a:extLst>
          </p:cNvPr>
          <p:cNvSpPr txBox="1"/>
          <p:nvPr/>
        </p:nvSpPr>
        <p:spPr>
          <a:xfrm>
            <a:off x="331360" y="5088837"/>
            <a:ext cx="7223760" cy="276999"/>
          </a:xfrm>
          <a:prstGeom prst="rect">
            <a:avLst/>
          </a:prstGeom>
          <a:noFill/>
        </p:spPr>
        <p:txBody>
          <a:bodyPr wrap="square">
            <a:spAutoFit/>
          </a:bodyPr>
          <a:lstStyle/>
          <a:p>
            <a:pPr marL="57150" marR="0">
              <a:spcBef>
                <a:spcPts val="0"/>
              </a:spcBef>
              <a:spcAft>
                <a:spcPts val="0"/>
              </a:spcAft>
            </a:pPr>
            <a:r>
              <a:rPr lang="en-US"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Abbreviations:</a:t>
            </a: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KQ = key question; NSCLC = non-small cell lung cancer.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58040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457200" y="1230630"/>
            <a:ext cx="8229600" cy="3802380"/>
          </a:xfrm>
        </p:spPr>
        <p:txBody>
          <a:bodyPr/>
          <a:lstStyle/>
          <a:p>
            <a:r>
              <a:rPr lang="en-US" sz="4800" b="1" dirty="0">
                <a:solidFill>
                  <a:schemeClr val="tx2"/>
                </a:solidFill>
              </a:rPr>
              <a:t>KQ 4: What are the optimal dose-fractionation regimens, planning, and delivery technique of RT for patients with oligometastatic NSCLC?</a:t>
            </a:r>
          </a:p>
        </p:txBody>
      </p:sp>
    </p:spTree>
    <p:extLst>
      <p:ext uri="{BB962C8B-B14F-4D97-AF65-F5344CB8AC3E}">
        <p14:creationId xmlns:p14="http://schemas.microsoft.com/office/powerpoint/2010/main" val="2050840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07BF6-66C8-48B3-A011-501ECA9909DA}"/>
              </a:ext>
            </a:extLst>
          </p:cNvPr>
          <p:cNvSpPr>
            <a:spLocks noGrp="1"/>
          </p:cNvSpPr>
          <p:nvPr>
            <p:ph type="title"/>
          </p:nvPr>
        </p:nvSpPr>
        <p:spPr>
          <a:xfrm>
            <a:off x="146538" y="63137"/>
            <a:ext cx="8850922" cy="868680"/>
          </a:xfrm>
        </p:spPr>
        <p:txBody>
          <a:bodyPr/>
          <a:lstStyle/>
          <a:p>
            <a:r>
              <a:rPr lang="en-US" sz="2800" b="1" dirty="0">
                <a:solidFill>
                  <a:schemeClr val="tx2"/>
                </a:solidFill>
              </a:rPr>
              <a:t>KQ 4: </a:t>
            </a:r>
            <a:r>
              <a:rPr kumimoji="0" lang="en-US" sz="2800" b="1" i="0" u="none" strike="noStrike" kern="1200" cap="none" spc="0" normalizeH="0" baseline="0" noProof="0" dirty="0">
                <a:ln>
                  <a:noFill/>
                </a:ln>
                <a:solidFill>
                  <a:srgbClr val="1F497D"/>
                </a:solidFill>
                <a:effectLst/>
                <a:uLnTx/>
                <a:uFillTx/>
                <a:latin typeface="Calibri"/>
                <a:ea typeface="+mj-ea"/>
                <a:cs typeface="+mj-cs"/>
              </a:rPr>
              <a:t>RT dose-fractionation regimens, planning, delivery technique for oligometastatic NSCLC</a:t>
            </a:r>
            <a:endParaRPr lang="en-US" sz="2800" dirty="0">
              <a:solidFill>
                <a:schemeClr val="tx2"/>
              </a:solidFill>
            </a:endParaRPr>
          </a:p>
        </p:txBody>
      </p:sp>
      <p:graphicFrame>
        <p:nvGraphicFramePr>
          <p:cNvPr id="3" name="Table 2">
            <a:extLst>
              <a:ext uri="{FF2B5EF4-FFF2-40B4-BE49-F238E27FC236}">
                <a16:creationId xmlns:a16="http://schemas.microsoft.com/office/drawing/2014/main" id="{F747E14F-2D24-4E82-88F1-F5126897B9A8}"/>
              </a:ext>
            </a:extLst>
          </p:cNvPr>
          <p:cNvGraphicFramePr>
            <a:graphicFrameLocks noGrp="1"/>
          </p:cNvGraphicFramePr>
          <p:nvPr>
            <p:extLst>
              <p:ext uri="{D42A27DB-BD31-4B8C-83A1-F6EECF244321}">
                <p14:modId xmlns:p14="http://schemas.microsoft.com/office/powerpoint/2010/main" val="3802162329"/>
              </p:ext>
            </p:extLst>
          </p:nvPr>
        </p:nvGraphicFramePr>
        <p:xfrm>
          <a:off x="342899" y="994662"/>
          <a:ext cx="8458199" cy="4572889"/>
        </p:xfrm>
        <a:graphic>
          <a:graphicData uri="http://schemas.openxmlformats.org/drawingml/2006/table">
            <a:tbl>
              <a:tblPr firstRow="1" firstCol="1" bandRow="1"/>
              <a:tblGrid>
                <a:gridCol w="5410200">
                  <a:extLst>
                    <a:ext uri="{9D8B030D-6E8A-4147-A177-3AD203B41FA5}">
                      <a16:colId xmlns:a16="http://schemas.microsoft.com/office/drawing/2014/main" val="844265120"/>
                    </a:ext>
                  </a:extLst>
                </a:gridCol>
                <a:gridCol w="1676400">
                  <a:extLst>
                    <a:ext uri="{9D8B030D-6E8A-4147-A177-3AD203B41FA5}">
                      <a16:colId xmlns:a16="http://schemas.microsoft.com/office/drawing/2014/main" val="4277635033"/>
                    </a:ext>
                  </a:extLst>
                </a:gridCol>
                <a:gridCol w="1371599">
                  <a:extLst>
                    <a:ext uri="{9D8B030D-6E8A-4147-A177-3AD203B41FA5}">
                      <a16:colId xmlns:a16="http://schemas.microsoft.com/office/drawing/2014/main" val="3282926016"/>
                    </a:ext>
                  </a:extLst>
                </a:gridCol>
              </a:tblGrid>
              <a:tr h="527431">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KQ4 Recommendations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904169">
                <a:tc>
                  <a:txBody>
                    <a:bodyPr/>
                    <a:lstStyle/>
                    <a:p>
                      <a:pPr marL="342900" marR="0" lvl="0" indent="-342900">
                        <a:lnSpc>
                          <a:spcPct val="115000"/>
                        </a:lnSpc>
                        <a:spcBef>
                          <a:spcPts val="0"/>
                        </a:spcBef>
                        <a:spcAft>
                          <a:spcPts val="0"/>
                        </a:spcAft>
                        <a:buFont typeface="+mj-lt"/>
                        <a:buAutoNum type="arabicPeriod"/>
                      </a:pPr>
                      <a:r>
                        <a:rPr lang="en-US" sz="1800" u="none" kern="1200" dirty="0">
                          <a:solidFill>
                            <a:schemeClr val="tx1"/>
                          </a:solidFill>
                          <a:effectLst/>
                          <a:latin typeface="+mn-lt"/>
                          <a:ea typeface="+mn-ea"/>
                          <a:cs typeface="+mn-cs"/>
                        </a:rPr>
                        <a:t>For patients with oligometastatic NSCLC, appropriate staging with FDG PET, cranial MRI, and MRI in cases of suspect or proven spine or liver metastases are recommended.</a:t>
                      </a:r>
                      <a:endParaRPr lang="en-US" sz="1600" u="none" dirty="0">
                        <a:effectLst/>
                        <a:latin typeface="+mn-lt"/>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Strong </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High</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900253">
                <a:tc>
                  <a:txBody>
                    <a:bodyPr/>
                    <a:lstStyle/>
                    <a:p>
                      <a:pPr marL="342900" marR="0" lvl="0" indent="-342900">
                        <a:lnSpc>
                          <a:spcPct val="115000"/>
                        </a:lnSpc>
                        <a:spcBef>
                          <a:spcPts val="0"/>
                        </a:spcBef>
                        <a:spcAft>
                          <a:spcPts val="0"/>
                        </a:spcAft>
                        <a:buFont typeface="+mj-lt"/>
                        <a:buAutoNum type="arabicPeriod" startAt="2"/>
                      </a:pPr>
                      <a:r>
                        <a:rPr lang="en-US" sz="1800" kern="1200" dirty="0">
                          <a:solidFill>
                            <a:schemeClr val="tx1"/>
                          </a:solidFill>
                          <a:effectLst/>
                          <a:latin typeface="+mn-lt"/>
                          <a:ea typeface="+mn-ea"/>
                          <a:cs typeface="+mn-cs"/>
                        </a:rPr>
                        <a:t>For patients with oligometastatic NSCLC, individual assessment of respiratory motion for targets in the lungs and upper abdomen using 4-D CT, fluoroscopy, or MR-cine with appropriate motion compensation is recommended.</a:t>
                      </a:r>
                      <a:endParaRPr lang="en-US" sz="1600" dirty="0">
                        <a:effectLst/>
                        <a:latin typeface="+mn-lt"/>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Strong</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High</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r h="908086">
                <a:tc>
                  <a:txBody>
                    <a:bodyPr/>
                    <a:lstStyle/>
                    <a:p>
                      <a:pPr marL="342900" marR="0" lvl="0" indent="-342900">
                        <a:lnSpc>
                          <a:spcPct val="115000"/>
                        </a:lnSpc>
                        <a:spcBef>
                          <a:spcPts val="0"/>
                        </a:spcBef>
                        <a:spcAft>
                          <a:spcPts val="0"/>
                        </a:spcAft>
                        <a:buFont typeface="+mj-lt"/>
                        <a:buAutoNum type="arabicPeriod" startAt="3"/>
                      </a:pPr>
                      <a:r>
                        <a:rPr lang="en-US" sz="1800" u="none" kern="1200" dirty="0">
                          <a:solidFill>
                            <a:schemeClr val="tx1"/>
                          </a:solidFill>
                          <a:effectLst/>
                          <a:latin typeface="+mn-lt"/>
                          <a:ea typeface="+mn-ea"/>
                          <a:cs typeface="+mn-cs"/>
                        </a:rPr>
                        <a:t>For patients with oligometastatic NSCLC, highly conformal RT using inverse dose planning, appropriate motion management strategies and image-guided RT delivery are recommended.</a:t>
                      </a:r>
                      <a:endParaRPr lang="en-US" sz="1600" u="none" dirty="0">
                        <a:effectLst/>
                        <a:latin typeface="+mn-lt"/>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Strong</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Moderate</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002632"/>
                  </a:ext>
                </a:extLst>
              </a:tr>
            </a:tbl>
          </a:graphicData>
        </a:graphic>
      </p:graphicFrame>
      <p:sp>
        <p:nvSpPr>
          <p:cNvPr id="5" name="TextBox 4">
            <a:extLst>
              <a:ext uri="{FF2B5EF4-FFF2-40B4-BE49-F238E27FC236}">
                <a16:creationId xmlns:a16="http://schemas.microsoft.com/office/drawing/2014/main" id="{407DAC33-29F0-496D-BC0E-CE35D01E4CF4}"/>
              </a:ext>
            </a:extLst>
          </p:cNvPr>
          <p:cNvSpPr txBox="1"/>
          <p:nvPr/>
        </p:nvSpPr>
        <p:spPr>
          <a:xfrm>
            <a:off x="255814" y="5567551"/>
            <a:ext cx="7485017" cy="646331"/>
          </a:xfrm>
          <a:prstGeom prst="rect">
            <a:avLst/>
          </a:prstGeom>
          <a:noFill/>
        </p:spPr>
        <p:txBody>
          <a:bodyPr wrap="square">
            <a:spAutoFit/>
          </a:bodyPr>
          <a:lstStyle/>
          <a:p>
            <a:pPr marL="54610" marR="0">
              <a:spcBef>
                <a:spcPts val="0"/>
              </a:spcBef>
              <a:spcAft>
                <a:spcPts val="600"/>
              </a:spcAft>
            </a:pPr>
            <a:r>
              <a:rPr lang="en-US" sz="1200" i="1" dirty="0">
                <a:effectLst/>
                <a:latin typeface="Calibri" panose="020F0502020204030204" pitchFamily="34" charset="0"/>
                <a:ea typeface="Times New Roman" panose="02020603050405020304" pitchFamily="18" charset="0"/>
                <a:cs typeface="Calibri" panose="020F0502020204030204" pitchFamily="34" charset="0"/>
              </a:rPr>
              <a:t>Abbreviations</a:t>
            </a:r>
            <a:r>
              <a:rPr lang="en-US" sz="1200" dirty="0">
                <a:effectLst/>
                <a:latin typeface="Calibri" panose="020F0502020204030204" pitchFamily="34" charset="0"/>
                <a:ea typeface="Times New Roman" panose="02020603050405020304" pitchFamily="18" charset="0"/>
                <a:cs typeface="Calibri" panose="020F0502020204030204" pitchFamily="34" charset="0"/>
              </a:rPr>
              <a:t>: 4-D CT = 4-dimensional computed tomography; BED</a:t>
            </a:r>
            <a:r>
              <a:rPr lang="en-US" sz="1200" baseline="30000" dirty="0">
                <a:effectLst/>
                <a:latin typeface="Calibri" panose="020F0502020204030204" pitchFamily="34" charset="0"/>
                <a:ea typeface="Times New Roman" panose="02020603050405020304" pitchFamily="18" charset="0"/>
                <a:cs typeface="Calibri" panose="020F0502020204030204" pitchFamily="34" charset="0"/>
              </a:rPr>
              <a:t>10</a:t>
            </a:r>
            <a:r>
              <a:rPr lang="en-US" sz="1200" dirty="0">
                <a:effectLst/>
                <a:latin typeface="Calibri" panose="020F0502020204030204" pitchFamily="34" charset="0"/>
                <a:ea typeface="Times New Roman" panose="02020603050405020304" pitchFamily="18" charset="0"/>
                <a:cs typeface="Calibri" panose="020F0502020204030204" pitchFamily="34" charset="0"/>
              </a:rPr>
              <a:t> = biologically effective dose assuming an </a:t>
            </a:r>
            <a:r>
              <a:rPr lang="en-US" sz="1200" dirty="0">
                <a:effectLst/>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rPr>
              <a:t></a:t>
            </a:r>
            <a:r>
              <a:rPr lang="en-US" sz="1200" dirty="0">
                <a:effectLst/>
                <a:latin typeface="Calibri" panose="020F0502020204030204" pitchFamily="34" charset="0"/>
                <a:ea typeface="Times New Roman" panose="02020603050405020304" pitchFamily="18" charset="0"/>
                <a:cs typeface="Calibri" panose="020F0502020204030204" pitchFamily="34" charset="0"/>
              </a:rPr>
              <a:t> = 10;</a:t>
            </a: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FDG PET = fluorodeoxyglucose F-18 positron emission tomography; KQ = key question; MRI = magnetic resonance imaging; NSCLC = non-small cell lung cancer; RT = radiation therapy; SBRT = stereotactic body radiation therapy.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9477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847208B-A395-E483-E6B5-C2D8E354DE6A}"/>
              </a:ext>
            </a:extLst>
          </p:cNvPr>
          <p:cNvSpPr txBox="1"/>
          <p:nvPr/>
        </p:nvSpPr>
        <p:spPr>
          <a:xfrm>
            <a:off x="0" y="136327"/>
            <a:ext cx="8709660" cy="954107"/>
          </a:xfrm>
          <a:prstGeom prst="rect">
            <a:avLst/>
          </a:prstGeom>
          <a:noFill/>
        </p:spPr>
        <p:txBody>
          <a:bodyPr wrap="square">
            <a:spAutoFit/>
          </a:bodyPr>
          <a:lstStyle/>
          <a:p>
            <a:pPr algn="ctr"/>
            <a:r>
              <a:rPr lang="en-US" sz="2800" b="1" dirty="0">
                <a:solidFill>
                  <a:schemeClr val="tx2"/>
                </a:solidFill>
              </a:rPr>
              <a:t>KQ 4: </a:t>
            </a:r>
            <a:r>
              <a:rPr kumimoji="0" lang="en-US" sz="2800" b="1" i="0" u="none" strike="noStrike" kern="1200" cap="none" spc="0" normalizeH="0" baseline="0" noProof="0" dirty="0">
                <a:ln>
                  <a:noFill/>
                </a:ln>
                <a:solidFill>
                  <a:srgbClr val="1F497D"/>
                </a:solidFill>
                <a:effectLst/>
                <a:uLnTx/>
                <a:uFillTx/>
                <a:latin typeface="Calibri"/>
                <a:ea typeface="+mj-ea"/>
                <a:cs typeface="+mj-cs"/>
              </a:rPr>
              <a:t>RT dose-fractionation regimens, planning, delivery technique for oligometastatic NSCLC (</a:t>
            </a:r>
            <a:r>
              <a:rPr kumimoji="0" lang="en-US" sz="2800" b="1" i="0" u="none" strike="noStrike" kern="1200" cap="none" spc="0" normalizeH="0" baseline="0" noProof="0" dirty="0" err="1">
                <a:ln>
                  <a:noFill/>
                </a:ln>
                <a:solidFill>
                  <a:srgbClr val="1F497D"/>
                </a:solidFill>
                <a:effectLst/>
                <a:uLnTx/>
                <a:uFillTx/>
                <a:latin typeface="Calibri"/>
                <a:ea typeface="+mj-ea"/>
                <a:cs typeface="+mj-cs"/>
              </a:rPr>
              <a:t>con’t</a:t>
            </a:r>
            <a:r>
              <a:rPr kumimoji="0" lang="en-US" sz="2800" b="1" i="0" u="none" strike="noStrike" kern="1200" cap="none" spc="0" normalizeH="0" baseline="0" noProof="0" dirty="0">
                <a:ln>
                  <a:noFill/>
                </a:ln>
                <a:solidFill>
                  <a:srgbClr val="1F497D"/>
                </a:solidFill>
                <a:effectLst/>
                <a:uLnTx/>
                <a:uFillTx/>
                <a:latin typeface="Calibri"/>
                <a:ea typeface="+mj-ea"/>
                <a:cs typeface="+mj-cs"/>
              </a:rPr>
              <a:t>)</a:t>
            </a:r>
            <a:endParaRPr lang="en-US" sz="2800" dirty="0"/>
          </a:p>
        </p:txBody>
      </p:sp>
      <p:graphicFrame>
        <p:nvGraphicFramePr>
          <p:cNvPr id="5" name="Table 4">
            <a:extLst>
              <a:ext uri="{FF2B5EF4-FFF2-40B4-BE49-F238E27FC236}">
                <a16:creationId xmlns:a16="http://schemas.microsoft.com/office/drawing/2014/main" id="{930586A2-3481-E20D-6683-04132F67CCAE}"/>
              </a:ext>
            </a:extLst>
          </p:cNvPr>
          <p:cNvGraphicFramePr>
            <a:graphicFrameLocks noGrp="1"/>
          </p:cNvGraphicFramePr>
          <p:nvPr>
            <p:extLst>
              <p:ext uri="{D42A27DB-BD31-4B8C-83A1-F6EECF244321}">
                <p14:modId xmlns:p14="http://schemas.microsoft.com/office/powerpoint/2010/main" val="1182399701"/>
              </p:ext>
            </p:extLst>
          </p:nvPr>
        </p:nvGraphicFramePr>
        <p:xfrm>
          <a:off x="251461" y="1203645"/>
          <a:ext cx="8458199" cy="4762831"/>
        </p:xfrm>
        <a:graphic>
          <a:graphicData uri="http://schemas.openxmlformats.org/drawingml/2006/table">
            <a:tbl>
              <a:tblPr firstRow="1" firstCol="1" bandRow="1"/>
              <a:tblGrid>
                <a:gridCol w="5513070">
                  <a:extLst>
                    <a:ext uri="{9D8B030D-6E8A-4147-A177-3AD203B41FA5}">
                      <a16:colId xmlns:a16="http://schemas.microsoft.com/office/drawing/2014/main" val="3845629608"/>
                    </a:ext>
                  </a:extLst>
                </a:gridCol>
                <a:gridCol w="1741714">
                  <a:extLst>
                    <a:ext uri="{9D8B030D-6E8A-4147-A177-3AD203B41FA5}">
                      <a16:colId xmlns:a16="http://schemas.microsoft.com/office/drawing/2014/main" val="950780512"/>
                    </a:ext>
                  </a:extLst>
                </a:gridCol>
                <a:gridCol w="1203415">
                  <a:extLst>
                    <a:ext uri="{9D8B030D-6E8A-4147-A177-3AD203B41FA5}">
                      <a16:colId xmlns:a16="http://schemas.microsoft.com/office/drawing/2014/main" val="403514522"/>
                    </a:ext>
                  </a:extLst>
                </a:gridCol>
              </a:tblGrid>
              <a:tr h="513411">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KQ4 Recommendations (continued)</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243158344"/>
                  </a:ext>
                </a:extLst>
              </a:tr>
              <a:tr h="904169">
                <a:tc>
                  <a:txBody>
                    <a:bodyPr/>
                    <a:lstStyle/>
                    <a:p>
                      <a:pPr marL="342900" marR="0" lvl="0" indent="-342900">
                        <a:lnSpc>
                          <a:spcPct val="115000"/>
                        </a:lnSpc>
                        <a:spcBef>
                          <a:spcPts val="0"/>
                        </a:spcBef>
                        <a:spcAft>
                          <a:spcPts val="0"/>
                        </a:spcAft>
                        <a:buFont typeface="+mj-lt"/>
                        <a:buAutoNum type="arabicPeriod" startAt="4"/>
                      </a:pPr>
                      <a:r>
                        <a:rPr lang="en-US" sz="1600" u="none" kern="1200" dirty="0">
                          <a:solidFill>
                            <a:schemeClr val="tx1"/>
                          </a:solidFill>
                          <a:effectLst/>
                          <a:latin typeface="+mn-lt"/>
                          <a:ea typeface="+mn-ea"/>
                          <a:cs typeface="+mn-cs"/>
                        </a:rPr>
                        <a:t>For patients with oligometastatic NSCLC, a risk adapted approach using stereotactic RT (preferred), hypofractionated RT, or alternatively definitive chemoradiation based on the location and burden of disease is recommended.</a:t>
                      </a:r>
                      <a:endParaRPr lang="en-US" sz="1600" u="none" dirty="0">
                        <a:effectLst/>
                        <a:latin typeface="+mn-lt"/>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Strong </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High</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1651723"/>
                  </a:ext>
                </a:extLst>
              </a:tr>
              <a:tr h="900253">
                <a:tc>
                  <a:txBody>
                    <a:bodyPr/>
                    <a:lstStyle/>
                    <a:p>
                      <a:pPr marL="342900" marR="0" lvl="0" indent="-342900">
                        <a:lnSpc>
                          <a:spcPct val="115000"/>
                        </a:lnSpc>
                        <a:spcBef>
                          <a:spcPts val="0"/>
                        </a:spcBef>
                        <a:spcAft>
                          <a:spcPts val="600"/>
                        </a:spcAft>
                        <a:buFont typeface="+mj-lt"/>
                        <a:buAutoNum type="arabicPeriod" startAt="5"/>
                      </a:pPr>
                      <a:r>
                        <a:rPr lang="en-US" sz="1600" kern="1200" dirty="0">
                          <a:solidFill>
                            <a:schemeClr val="tx1"/>
                          </a:solidFill>
                          <a:effectLst/>
                          <a:latin typeface="+mn-lt"/>
                          <a:ea typeface="+mn-ea"/>
                          <a:cs typeface="+mn-cs"/>
                        </a:rPr>
                        <a:t>For patients with oligometastatic NSCLC, definitive local RT should use doses and fractionations which achieve durable local control. </a:t>
                      </a:r>
                    </a:p>
                    <a:p>
                      <a:pPr marL="339725" marR="0" lvl="1" indent="0">
                        <a:lnSpc>
                          <a:spcPct val="115000"/>
                        </a:lnSpc>
                        <a:spcBef>
                          <a:spcPts val="0"/>
                        </a:spcBef>
                        <a:spcAft>
                          <a:spcPts val="0"/>
                        </a:spcAft>
                        <a:buFont typeface="+mj-lt"/>
                        <a:buNone/>
                      </a:pPr>
                      <a:r>
                        <a:rPr lang="en-US" sz="1600" u="sng" kern="1200" dirty="0">
                          <a:solidFill>
                            <a:schemeClr val="tx1"/>
                          </a:solidFill>
                          <a:effectLst/>
                          <a:latin typeface="+mn-lt"/>
                          <a:ea typeface="+mn-ea"/>
                          <a:cs typeface="+mn-cs"/>
                        </a:rPr>
                        <a:t>Implementation remarks:</a:t>
                      </a:r>
                    </a:p>
                    <a:p>
                      <a:pPr marL="742950" marR="0" lvl="1" indent="-285750">
                        <a:lnSpc>
                          <a:spcPct val="115000"/>
                        </a:lnSpc>
                        <a:spcBef>
                          <a:spcPts val="0"/>
                        </a:spcBef>
                        <a:spcAft>
                          <a:spcPts val="0"/>
                        </a:spcAft>
                        <a:buFont typeface="Arial" panose="020B0604020202020204" pitchFamily="34" charset="0"/>
                        <a:buChar char="•"/>
                      </a:pPr>
                      <a:r>
                        <a:rPr lang="en-US" sz="1600" kern="1200" dirty="0">
                          <a:solidFill>
                            <a:schemeClr val="tx1"/>
                          </a:solidFill>
                          <a:effectLst/>
                          <a:latin typeface="+mn-lt"/>
                          <a:ea typeface="+mn-ea"/>
                          <a:cs typeface="+mn-cs"/>
                        </a:rPr>
                        <a:t>Durable local control defined as minimum 85% local control at 2 years.</a:t>
                      </a:r>
                    </a:p>
                    <a:p>
                      <a:pPr marL="742950" marR="0" lvl="1" indent="-285750">
                        <a:lnSpc>
                          <a:spcPct val="115000"/>
                        </a:lnSpc>
                        <a:spcBef>
                          <a:spcPts val="0"/>
                        </a:spcBef>
                        <a:spcAft>
                          <a:spcPts val="0"/>
                        </a:spcAft>
                        <a:buFont typeface="Arial" panose="020B0604020202020204" pitchFamily="34" charset="0"/>
                        <a:buChar char="•"/>
                      </a:pPr>
                      <a:r>
                        <a:rPr lang="en-US" sz="1600" kern="1200" dirty="0">
                          <a:solidFill>
                            <a:schemeClr val="tx1"/>
                          </a:solidFill>
                          <a:effectLst/>
                          <a:latin typeface="+mn-lt"/>
                          <a:ea typeface="+mn-ea"/>
                          <a:cs typeface="+mn-cs"/>
                        </a:rPr>
                        <a:t>Higher BED</a:t>
                      </a:r>
                      <a:r>
                        <a:rPr lang="en-US" sz="1600" kern="1200" baseline="30000" dirty="0">
                          <a:solidFill>
                            <a:schemeClr val="tx1"/>
                          </a:solidFill>
                          <a:effectLst/>
                          <a:latin typeface="+mn-lt"/>
                          <a:ea typeface="+mn-ea"/>
                          <a:cs typeface="+mn-cs"/>
                        </a:rPr>
                        <a:t>10</a:t>
                      </a:r>
                      <a:r>
                        <a:rPr lang="en-US" sz="1600" kern="1200" dirty="0">
                          <a:solidFill>
                            <a:schemeClr val="tx1"/>
                          </a:solidFill>
                          <a:effectLst/>
                          <a:latin typeface="+mn-lt"/>
                          <a:ea typeface="+mn-ea"/>
                          <a:cs typeface="+mn-cs"/>
                        </a:rPr>
                        <a:t> (typically &gt;75 </a:t>
                      </a:r>
                      <a:r>
                        <a:rPr lang="en-US" sz="1600" kern="1200" dirty="0" err="1">
                          <a:solidFill>
                            <a:schemeClr val="tx1"/>
                          </a:solidFill>
                          <a:effectLst/>
                          <a:latin typeface="+mn-lt"/>
                          <a:ea typeface="+mn-ea"/>
                          <a:cs typeface="+mn-cs"/>
                        </a:rPr>
                        <a:t>Gy</a:t>
                      </a:r>
                      <a:r>
                        <a:rPr lang="en-US" sz="1600" kern="1200" dirty="0">
                          <a:solidFill>
                            <a:schemeClr val="tx1"/>
                          </a:solidFill>
                          <a:effectLst/>
                          <a:latin typeface="+mn-lt"/>
                          <a:ea typeface="+mn-ea"/>
                          <a:cs typeface="+mn-cs"/>
                        </a:rPr>
                        <a:t>) with SBRT alone is associated with optimal local control. </a:t>
                      </a:r>
                    </a:p>
                    <a:p>
                      <a:pPr marL="742950" marR="0" lvl="1" indent="-285750">
                        <a:lnSpc>
                          <a:spcPct val="115000"/>
                        </a:lnSpc>
                        <a:spcBef>
                          <a:spcPts val="0"/>
                        </a:spcBef>
                        <a:spcAft>
                          <a:spcPts val="0"/>
                        </a:spcAft>
                        <a:buFont typeface="Arial" panose="020B0604020202020204" pitchFamily="34" charset="0"/>
                        <a:buChar char="•"/>
                      </a:pPr>
                      <a:r>
                        <a:rPr lang="en-US" sz="1600" kern="1200" dirty="0">
                          <a:solidFill>
                            <a:schemeClr val="tx1"/>
                          </a:solidFill>
                          <a:effectLst/>
                          <a:latin typeface="+mn-lt"/>
                          <a:ea typeface="+mn-ea"/>
                          <a:cs typeface="+mn-cs"/>
                        </a:rPr>
                        <a:t>Lower BED</a:t>
                      </a:r>
                      <a:r>
                        <a:rPr lang="en-US" sz="1600" kern="1200" baseline="30000" dirty="0">
                          <a:solidFill>
                            <a:schemeClr val="tx1"/>
                          </a:solidFill>
                          <a:effectLst/>
                          <a:latin typeface="+mn-lt"/>
                          <a:ea typeface="+mn-ea"/>
                          <a:cs typeface="+mn-cs"/>
                        </a:rPr>
                        <a:t>10</a:t>
                      </a:r>
                      <a:r>
                        <a:rPr lang="en-US" sz="1600" kern="1200" dirty="0">
                          <a:solidFill>
                            <a:schemeClr val="tx1"/>
                          </a:solidFill>
                          <a:effectLst/>
                          <a:latin typeface="+mn-lt"/>
                          <a:ea typeface="+mn-ea"/>
                          <a:cs typeface="+mn-cs"/>
                        </a:rPr>
                        <a:t> (50-75 </a:t>
                      </a:r>
                      <a:r>
                        <a:rPr lang="en-US" sz="1600" kern="1200" dirty="0" err="1">
                          <a:solidFill>
                            <a:schemeClr val="tx1"/>
                          </a:solidFill>
                          <a:effectLst/>
                          <a:latin typeface="+mn-lt"/>
                          <a:ea typeface="+mn-ea"/>
                          <a:cs typeface="+mn-cs"/>
                        </a:rPr>
                        <a:t>Gy</a:t>
                      </a:r>
                      <a:r>
                        <a:rPr lang="en-US" sz="1600" kern="1200" dirty="0">
                          <a:solidFill>
                            <a:schemeClr val="tx1"/>
                          </a:solidFill>
                          <a:effectLst/>
                          <a:latin typeface="+mn-lt"/>
                          <a:ea typeface="+mn-ea"/>
                          <a:cs typeface="+mn-cs"/>
                        </a:rPr>
                        <a:t> range) is associated with acceptable local control, typically in the setting of combination systemic therapy and SBRT.</a:t>
                      </a: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Strong</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High</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9862642"/>
                  </a:ext>
                </a:extLst>
              </a:tr>
            </a:tbl>
          </a:graphicData>
        </a:graphic>
      </p:graphicFrame>
    </p:spTree>
    <p:extLst>
      <p:ext uri="{BB962C8B-B14F-4D97-AF65-F5344CB8AC3E}">
        <p14:creationId xmlns:p14="http://schemas.microsoft.com/office/powerpoint/2010/main" val="1818234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C078-D9FE-EAB4-5C1A-C322BA33A306}"/>
              </a:ext>
            </a:extLst>
          </p:cNvPr>
          <p:cNvSpPr>
            <a:spLocks noGrp="1"/>
          </p:cNvSpPr>
          <p:nvPr>
            <p:ph type="title"/>
          </p:nvPr>
        </p:nvSpPr>
        <p:spPr>
          <a:xfrm>
            <a:off x="457200" y="838200"/>
            <a:ext cx="8229600" cy="4522470"/>
          </a:xfrm>
        </p:spPr>
        <p:txBody>
          <a:bodyPr/>
          <a:lstStyle/>
          <a:p>
            <a:r>
              <a:rPr lang="en-US" sz="4800" b="1" dirty="0">
                <a:solidFill>
                  <a:schemeClr val="tx2"/>
                </a:solidFill>
              </a:rPr>
              <a:t>KQ 5: After a definitive local therapy approach for oligometastatic NSCLC, what are the indications for additional local therapy upon disease progression?</a:t>
            </a:r>
          </a:p>
        </p:txBody>
      </p:sp>
    </p:spTree>
    <p:extLst>
      <p:ext uri="{BB962C8B-B14F-4D97-AF65-F5344CB8AC3E}">
        <p14:creationId xmlns:p14="http://schemas.microsoft.com/office/powerpoint/2010/main" val="181045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07BF6-66C8-48B3-A011-501ECA9909DA}"/>
              </a:ext>
            </a:extLst>
          </p:cNvPr>
          <p:cNvSpPr>
            <a:spLocks noGrp="1"/>
          </p:cNvSpPr>
          <p:nvPr>
            <p:ph type="title"/>
          </p:nvPr>
        </p:nvSpPr>
        <p:spPr>
          <a:xfrm>
            <a:off x="240030" y="232954"/>
            <a:ext cx="8446769" cy="575310"/>
          </a:xfrm>
        </p:spPr>
        <p:txBody>
          <a:bodyPr/>
          <a:lstStyle/>
          <a:p>
            <a:r>
              <a:rPr lang="en-US" sz="2800" b="1" dirty="0">
                <a:solidFill>
                  <a:schemeClr val="tx2"/>
                </a:solidFill>
              </a:rPr>
              <a:t>KQ 5: </a:t>
            </a:r>
            <a:r>
              <a:rPr lang="en-US" sz="2800" b="1" dirty="0">
                <a:solidFill>
                  <a:srgbClr val="1F497D"/>
                </a:solidFill>
                <a:latin typeface="Calibri"/>
              </a:rPr>
              <a:t>Indications for additional local therapy on disease progression (after definitive local therapy approach)</a:t>
            </a:r>
            <a:endParaRPr lang="en-US" sz="2800" dirty="0">
              <a:solidFill>
                <a:schemeClr val="tx2"/>
              </a:solidFill>
            </a:endParaRPr>
          </a:p>
        </p:txBody>
      </p:sp>
      <p:graphicFrame>
        <p:nvGraphicFramePr>
          <p:cNvPr id="3" name="Table 2">
            <a:extLst>
              <a:ext uri="{FF2B5EF4-FFF2-40B4-BE49-F238E27FC236}">
                <a16:creationId xmlns:a16="http://schemas.microsoft.com/office/drawing/2014/main" id="{24F1C2D9-3BFE-7F4D-53FE-70F9479E6BA2}"/>
              </a:ext>
            </a:extLst>
          </p:cNvPr>
          <p:cNvGraphicFramePr>
            <a:graphicFrameLocks noGrp="1"/>
          </p:cNvGraphicFramePr>
          <p:nvPr>
            <p:extLst>
              <p:ext uri="{D42A27DB-BD31-4B8C-83A1-F6EECF244321}">
                <p14:modId xmlns:p14="http://schemas.microsoft.com/office/powerpoint/2010/main" val="790680795"/>
              </p:ext>
            </p:extLst>
          </p:nvPr>
        </p:nvGraphicFramePr>
        <p:xfrm>
          <a:off x="342900" y="1322534"/>
          <a:ext cx="8458199" cy="4024532"/>
        </p:xfrm>
        <a:graphic>
          <a:graphicData uri="http://schemas.openxmlformats.org/drawingml/2006/table">
            <a:tbl>
              <a:tblPr firstRow="1" firstCol="1" bandRow="1"/>
              <a:tblGrid>
                <a:gridCol w="5676900">
                  <a:extLst>
                    <a:ext uri="{9D8B030D-6E8A-4147-A177-3AD203B41FA5}">
                      <a16:colId xmlns:a16="http://schemas.microsoft.com/office/drawing/2014/main" val="844265120"/>
                    </a:ext>
                  </a:extLst>
                </a:gridCol>
                <a:gridCol w="1600200">
                  <a:extLst>
                    <a:ext uri="{9D8B030D-6E8A-4147-A177-3AD203B41FA5}">
                      <a16:colId xmlns:a16="http://schemas.microsoft.com/office/drawing/2014/main" val="4277635033"/>
                    </a:ext>
                  </a:extLst>
                </a:gridCol>
                <a:gridCol w="1181099">
                  <a:extLst>
                    <a:ext uri="{9D8B030D-6E8A-4147-A177-3AD203B41FA5}">
                      <a16:colId xmlns:a16="http://schemas.microsoft.com/office/drawing/2014/main" val="3282926016"/>
                    </a:ext>
                  </a:extLst>
                </a:gridCol>
              </a:tblGrid>
              <a:tr h="544392">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KQ5 Recommendations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406270301"/>
                  </a:ext>
                </a:extLst>
              </a:tr>
              <a:tr h="1740070">
                <a:tc>
                  <a:txBody>
                    <a:bodyPr/>
                    <a:lstStyle/>
                    <a:p>
                      <a:pPr marL="342900" marR="0" lvl="0" indent="-342900">
                        <a:lnSpc>
                          <a:spcPct val="115000"/>
                        </a:lnSpc>
                        <a:spcBef>
                          <a:spcPts val="0"/>
                        </a:spcBef>
                        <a:spcAft>
                          <a:spcPts val="0"/>
                        </a:spcAft>
                        <a:buFont typeface="+mj-lt"/>
                        <a:buAutoNum type="arabicPeriod"/>
                      </a:pPr>
                      <a:r>
                        <a:rPr lang="en-US" sz="1800" kern="1200" dirty="0">
                          <a:solidFill>
                            <a:schemeClr val="tx1"/>
                          </a:solidFill>
                          <a:effectLst/>
                          <a:latin typeface="+mn-lt"/>
                          <a:ea typeface="+mn-ea"/>
                          <a:cs typeface="+mn-cs"/>
                        </a:rPr>
                        <a:t>In patients previously treated with definitive local therapy for oligometastatic NSCLC who subsequently develop widespread disease progression or recurrence, systemic therapy is recommended as the preferred treatment option. </a:t>
                      </a:r>
                      <a:endParaRPr lang="en-US" sz="1600" dirty="0">
                        <a:effectLst/>
                        <a:latin typeface="+mn-lt"/>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Strong</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Expert Opinion</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887382"/>
                  </a:ext>
                </a:extLst>
              </a:tr>
              <a:tr h="1740070">
                <a:tc>
                  <a:txBody>
                    <a:bodyPr/>
                    <a:lstStyle/>
                    <a:p>
                      <a:pPr marL="342900" marR="0" lvl="0" indent="-342900">
                        <a:lnSpc>
                          <a:spcPct val="115000"/>
                        </a:lnSpc>
                        <a:spcBef>
                          <a:spcPts val="0"/>
                        </a:spcBef>
                        <a:spcAft>
                          <a:spcPts val="0"/>
                        </a:spcAft>
                        <a:buFont typeface="+mj-lt"/>
                        <a:buAutoNum type="arabicPeriod" startAt="2"/>
                      </a:pPr>
                      <a:r>
                        <a:rPr lang="en-US" sz="1800" kern="1200" dirty="0">
                          <a:solidFill>
                            <a:schemeClr val="tx1"/>
                          </a:solidFill>
                          <a:effectLst/>
                          <a:latin typeface="+mn-lt"/>
                          <a:ea typeface="+mn-ea"/>
                          <a:cs typeface="+mn-cs"/>
                        </a:rPr>
                        <a:t>In patients previously treated with definitive local therapy for oligometastatic NSCLC who subsequently develop repeat </a:t>
                      </a:r>
                      <a:r>
                        <a:rPr lang="en-US" sz="1800" kern="1200" dirty="0" err="1">
                          <a:solidFill>
                            <a:schemeClr val="tx1"/>
                          </a:solidFill>
                          <a:effectLst/>
                          <a:latin typeface="+mn-lt"/>
                          <a:ea typeface="+mn-ea"/>
                          <a:cs typeface="+mn-cs"/>
                        </a:rPr>
                        <a:t>oligoprogression</a:t>
                      </a:r>
                      <a:r>
                        <a:rPr lang="en-US" sz="1800" kern="1200" dirty="0">
                          <a:solidFill>
                            <a:schemeClr val="tx1"/>
                          </a:solidFill>
                          <a:effectLst/>
                          <a:latin typeface="+mn-lt"/>
                          <a:ea typeface="+mn-ea"/>
                          <a:cs typeface="+mn-cs"/>
                        </a:rPr>
                        <a:t> or recurrence, additional local therapy should be discussed using a multidisciplinary team approach.</a:t>
                      </a:r>
                      <a:endParaRPr lang="en-US" sz="1600" dirty="0">
                        <a:effectLst/>
                        <a:latin typeface="+mn-lt"/>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Strong</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Expert Opinion</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625759"/>
                  </a:ext>
                </a:extLst>
              </a:tr>
            </a:tbl>
          </a:graphicData>
        </a:graphic>
      </p:graphicFrame>
      <p:sp>
        <p:nvSpPr>
          <p:cNvPr id="5" name="TextBox 4">
            <a:extLst>
              <a:ext uri="{FF2B5EF4-FFF2-40B4-BE49-F238E27FC236}">
                <a16:creationId xmlns:a16="http://schemas.microsoft.com/office/drawing/2014/main" id="{BC5ED2D9-A7E8-FE1F-9802-3F3524634CD0}"/>
              </a:ext>
            </a:extLst>
          </p:cNvPr>
          <p:cNvSpPr txBox="1"/>
          <p:nvPr/>
        </p:nvSpPr>
        <p:spPr>
          <a:xfrm>
            <a:off x="342900" y="5347066"/>
            <a:ext cx="7166610" cy="276999"/>
          </a:xfrm>
          <a:prstGeom prst="rect">
            <a:avLst/>
          </a:prstGeom>
          <a:noFill/>
        </p:spPr>
        <p:txBody>
          <a:bodyPr wrap="square">
            <a:spAutoFit/>
          </a:bodyPr>
          <a:lstStyle/>
          <a:p>
            <a:pPr marL="0" marR="0">
              <a:spcBef>
                <a:spcPts val="0"/>
              </a:spcBef>
              <a:spcAft>
                <a:spcPts val="0"/>
              </a:spcAft>
            </a:pPr>
            <a:r>
              <a:rPr lang="en-US"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Abbreviations:</a:t>
            </a: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KQ = key question; NSCLC = non-small cell lung cancer.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5430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78A7DB7-19B4-921B-4AC9-709BE2F7ABDD}"/>
              </a:ext>
            </a:extLst>
          </p:cNvPr>
          <p:cNvSpPr>
            <a:spLocks noGrp="1"/>
          </p:cNvSpPr>
          <p:nvPr>
            <p:ph type="title"/>
          </p:nvPr>
        </p:nvSpPr>
        <p:spPr>
          <a:xfrm>
            <a:off x="0" y="110000"/>
            <a:ext cx="9080863" cy="575310"/>
          </a:xfrm>
        </p:spPr>
        <p:txBody>
          <a:bodyPr/>
          <a:lstStyle/>
          <a:p>
            <a:r>
              <a:rPr lang="en-US" sz="2800" b="1" dirty="0">
                <a:solidFill>
                  <a:schemeClr val="tx2"/>
                </a:solidFill>
              </a:rPr>
              <a:t>KQ 5: </a:t>
            </a:r>
            <a:r>
              <a:rPr lang="en-US" sz="2800" b="1" dirty="0">
                <a:solidFill>
                  <a:srgbClr val="1F497D"/>
                </a:solidFill>
                <a:latin typeface="Calibri"/>
              </a:rPr>
              <a:t>Indications for additional local therapy on disease progression (after definitive local therapy approach) (</a:t>
            </a:r>
            <a:r>
              <a:rPr lang="en-US" sz="2800" b="1" dirty="0" err="1">
                <a:solidFill>
                  <a:srgbClr val="1F497D"/>
                </a:solidFill>
                <a:latin typeface="Calibri"/>
              </a:rPr>
              <a:t>con’t</a:t>
            </a:r>
            <a:r>
              <a:rPr lang="en-US" sz="2800" b="1" dirty="0">
                <a:solidFill>
                  <a:srgbClr val="1F497D"/>
                </a:solidFill>
                <a:latin typeface="Calibri"/>
              </a:rPr>
              <a:t>)</a:t>
            </a:r>
            <a:endParaRPr lang="en-US" sz="2800" dirty="0">
              <a:solidFill>
                <a:schemeClr val="tx2"/>
              </a:solidFill>
            </a:endParaRPr>
          </a:p>
        </p:txBody>
      </p:sp>
      <p:graphicFrame>
        <p:nvGraphicFramePr>
          <p:cNvPr id="4" name="Table 3">
            <a:extLst>
              <a:ext uri="{FF2B5EF4-FFF2-40B4-BE49-F238E27FC236}">
                <a16:creationId xmlns:a16="http://schemas.microsoft.com/office/drawing/2014/main" id="{B440CD41-9032-97A7-27E4-3A7775098C1A}"/>
              </a:ext>
            </a:extLst>
          </p:cNvPr>
          <p:cNvGraphicFramePr>
            <a:graphicFrameLocks noGrp="1"/>
          </p:cNvGraphicFramePr>
          <p:nvPr>
            <p:extLst>
              <p:ext uri="{D42A27DB-BD31-4B8C-83A1-F6EECF244321}">
                <p14:modId xmlns:p14="http://schemas.microsoft.com/office/powerpoint/2010/main" val="3848533640"/>
              </p:ext>
            </p:extLst>
          </p:nvPr>
        </p:nvGraphicFramePr>
        <p:xfrm>
          <a:off x="311331" y="1208976"/>
          <a:ext cx="8458199" cy="4440047"/>
        </p:xfrm>
        <a:graphic>
          <a:graphicData uri="http://schemas.openxmlformats.org/drawingml/2006/table">
            <a:tbl>
              <a:tblPr firstRow="1" firstCol="1" bandRow="1"/>
              <a:tblGrid>
                <a:gridCol w="5676900">
                  <a:extLst>
                    <a:ext uri="{9D8B030D-6E8A-4147-A177-3AD203B41FA5}">
                      <a16:colId xmlns:a16="http://schemas.microsoft.com/office/drawing/2014/main" val="2694252415"/>
                    </a:ext>
                  </a:extLst>
                </a:gridCol>
                <a:gridCol w="1600200">
                  <a:extLst>
                    <a:ext uri="{9D8B030D-6E8A-4147-A177-3AD203B41FA5}">
                      <a16:colId xmlns:a16="http://schemas.microsoft.com/office/drawing/2014/main" val="4191629150"/>
                    </a:ext>
                  </a:extLst>
                </a:gridCol>
                <a:gridCol w="1181099">
                  <a:extLst>
                    <a:ext uri="{9D8B030D-6E8A-4147-A177-3AD203B41FA5}">
                      <a16:colId xmlns:a16="http://schemas.microsoft.com/office/drawing/2014/main" val="3281488659"/>
                    </a:ext>
                  </a:extLst>
                </a:gridCol>
              </a:tblGrid>
              <a:tr h="544392">
                <a:tc>
                  <a:txBody>
                    <a:bodyPr/>
                    <a:lstStyle/>
                    <a:p>
                      <a:pPr marL="0" marR="0" algn="ctr">
                        <a:lnSpc>
                          <a:spcPct val="100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KQ5 Recommendations (continued)</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Strength of Recommendation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Quality of Evidence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104948021"/>
                  </a:ext>
                </a:extLst>
              </a:tr>
              <a:tr h="1390453">
                <a:tc>
                  <a:txBody>
                    <a:bodyPr/>
                    <a:lstStyle/>
                    <a:p>
                      <a:pPr marL="342900" marR="0" lvl="0" indent="-342900">
                        <a:lnSpc>
                          <a:spcPct val="115000"/>
                        </a:lnSpc>
                        <a:spcBef>
                          <a:spcPts val="0"/>
                        </a:spcBef>
                        <a:spcAft>
                          <a:spcPts val="0"/>
                        </a:spcAft>
                        <a:buFont typeface="+mj-lt"/>
                        <a:buAutoNum type="arabicPeriod" startAt="3"/>
                      </a:pPr>
                      <a:r>
                        <a:rPr lang="en-US" sz="1800" u="none" kern="1200" dirty="0">
                          <a:solidFill>
                            <a:schemeClr val="tx1"/>
                          </a:solidFill>
                          <a:effectLst/>
                          <a:latin typeface="+mn-lt"/>
                          <a:ea typeface="+mn-ea"/>
                          <a:cs typeface="+mn-cs"/>
                        </a:rPr>
                        <a:t>In patients previously treated with definitive local therapy for oligometastatic NSCLC who subsequently develop repeat </a:t>
                      </a:r>
                      <a:r>
                        <a:rPr lang="en-US" sz="1800" u="none" kern="1200" dirty="0" err="1">
                          <a:solidFill>
                            <a:schemeClr val="tx1"/>
                          </a:solidFill>
                          <a:effectLst/>
                          <a:latin typeface="+mn-lt"/>
                          <a:ea typeface="+mn-ea"/>
                          <a:cs typeface="+mn-cs"/>
                        </a:rPr>
                        <a:t>oligoprogression</a:t>
                      </a:r>
                      <a:r>
                        <a:rPr lang="en-US" sz="1800" u="none" kern="1200" dirty="0">
                          <a:solidFill>
                            <a:schemeClr val="tx1"/>
                          </a:solidFill>
                          <a:effectLst/>
                          <a:latin typeface="+mn-lt"/>
                          <a:ea typeface="+mn-ea"/>
                          <a:cs typeface="+mn-cs"/>
                        </a:rPr>
                        <a:t> or recurrence, local therapy is conditionally recommended.</a:t>
                      </a:r>
                      <a:endParaRPr lang="en-US" sz="1600" u="none" dirty="0">
                        <a:effectLst/>
                        <a:latin typeface="+mn-lt"/>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Conditional</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Low</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1470555"/>
                  </a:ext>
                </a:extLst>
              </a:tr>
              <a:tr h="1740070">
                <a:tc>
                  <a:txBody>
                    <a:bodyPr/>
                    <a:lstStyle/>
                    <a:p>
                      <a:pPr marL="342900" marR="0" lvl="0" indent="-342900">
                        <a:lnSpc>
                          <a:spcPct val="115000"/>
                        </a:lnSpc>
                        <a:spcBef>
                          <a:spcPts val="0"/>
                        </a:spcBef>
                        <a:spcAft>
                          <a:spcPts val="0"/>
                        </a:spcAft>
                        <a:buFont typeface="+mj-lt"/>
                        <a:buAutoNum type="arabicPeriod" startAt="4"/>
                      </a:pPr>
                      <a:r>
                        <a:rPr lang="en-US" sz="1800" kern="1200" dirty="0">
                          <a:solidFill>
                            <a:schemeClr val="tx1"/>
                          </a:solidFill>
                          <a:effectLst/>
                          <a:latin typeface="+mn-lt"/>
                          <a:ea typeface="+mn-ea"/>
                          <a:cs typeface="+mn-cs"/>
                        </a:rPr>
                        <a:t>In patients previously treated with definitive local therapy for oligometastatic NSCLC who subsequently develop repeat </a:t>
                      </a:r>
                      <a:r>
                        <a:rPr lang="en-US" sz="1800" kern="1200" dirty="0" err="1">
                          <a:solidFill>
                            <a:schemeClr val="tx1"/>
                          </a:solidFill>
                          <a:effectLst/>
                          <a:latin typeface="+mn-lt"/>
                          <a:ea typeface="+mn-ea"/>
                          <a:cs typeface="+mn-cs"/>
                        </a:rPr>
                        <a:t>oligoprogression</a:t>
                      </a:r>
                      <a:r>
                        <a:rPr lang="en-US" sz="1800" kern="1200" dirty="0">
                          <a:solidFill>
                            <a:schemeClr val="tx1"/>
                          </a:solidFill>
                          <a:effectLst/>
                          <a:latin typeface="+mn-lt"/>
                          <a:ea typeface="+mn-ea"/>
                          <a:cs typeface="+mn-cs"/>
                        </a:rPr>
                        <a:t> or recurrence at sites previously treated with local therapy, re-treatment is conditionally recommended if systemic treatment options are limited, and local therapy can be delivered with toxicity acceptable to the multidisciplinary team and patient. </a:t>
                      </a:r>
                      <a:endParaRPr lang="en-US" sz="1600" dirty="0">
                        <a:effectLst/>
                        <a:latin typeface="+mn-lt"/>
                        <a:ea typeface="Calibri" panose="020F0502020204030204" pitchFamily="34" charset="0"/>
                        <a:cs typeface="Times New Roman" panose="02020603050405020304" pitchFamily="18" charset="0"/>
                      </a:endParaRPr>
                    </a:p>
                  </a:txBody>
                  <a:tcPr marL="43565" marR="43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Conditional</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Expert Opinion</a:t>
                      </a:r>
                    </a:p>
                  </a:txBody>
                  <a:tcPr marL="43565" marR="43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2407798"/>
                  </a:ext>
                </a:extLst>
              </a:tr>
            </a:tbl>
          </a:graphicData>
        </a:graphic>
      </p:graphicFrame>
      <p:sp>
        <p:nvSpPr>
          <p:cNvPr id="5" name="TextBox 4">
            <a:extLst>
              <a:ext uri="{FF2B5EF4-FFF2-40B4-BE49-F238E27FC236}">
                <a16:creationId xmlns:a16="http://schemas.microsoft.com/office/drawing/2014/main" id="{B014F2DC-C315-ED43-1E7B-3A887A33EBF6}"/>
              </a:ext>
            </a:extLst>
          </p:cNvPr>
          <p:cNvSpPr txBox="1"/>
          <p:nvPr/>
        </p:nvSpPr>
        <p:spPr>
          <a:xfrm>
            <a:off x="374470" y="5649023"/>
            <a:ext cx="7166610" cy="276999"/>
          </a:xfrm>
          <a:prstGeom prst="rect">
            <a:avLst/>
          </a:prstGeom>
          <a:noFill/>
        </p:spPr>
        <p:txBody>
          <a:bodyPr wrap="square">
            <a:spAutoFit/>
          </a:bodyPr>
          <a:lstStyle/>
          <a:p>
            <a:pPr marL="0" marR="0">
              <a:spcBef>
                <a:spcPts val="0"/>
              </a:spcBef>
              <a:spcAft>
                <a:spcPts val="0"/>
              </a:spcAft>
            </a:pPr>
            <a:r>
              <a:rPr lang="en-US"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Abbreviations:</a:t>
            </a: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KQ = key question; NSCLC = non-small cell lung cancer.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2437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9FD8-16CE-D016-C94A-4F9C9D8E3129}"/>
              </a:ext>
            </a:extLst>
          </p:cNvPr>
          <p:cNvSpPr>
            <a:spLocks noGrp="1"/>
          </p:cNvSpPr>
          <p:nvPr>
            <p:ph type="title"/>
          </p:nvPr>
        </p:nvSpPr>
        <p:spPr>
          <a:xfrm>
            <a:off x="111082" y="88777"/>
            <a:ext cx="3607478" cy="1544715"/>
          </a:xfrm>
        </p:spPr>
        <p:txBody>
          <a:bodyPr/>
          <a:lstStyle/>
          <a:p>
            <a:pPr algn="l"/>
            <a:r>
              <a:rPr lang="en-US" sz="2000" b="1" dirty="0"/>
              <a:t>Figure 1. </a:t>
            </a:r>
            <a:r>
              <a:rPr lang="en-US" sz="2000" dirty="0"/>
              <a:t>Diagnosis and sequencing of local and systemic treatment for synchronous oligometastatic NSCLC </a:t>
            </a:r>
          </a:p>
        </p:txBody>
      </p:sp>
      <p:sp>
        <p:nvSpPr>
          <p:cNvPr id="5" name="TextBox 4">
            <a:extLst>
              <a:ext uri="{FF2B5EF4-FFF2-40B4-BE49-F238E27FC236}">
                <a16:creationId xmlns:a16="http://schemas.microsoft.com/office/drawing/2014/main" id="{AE02D038-8B90-490E-A63C-080D60610A19}"/>
              </a:ext>
            </a:extLst>
          </p:cNvPr>
          <p:cNvSpPr txBox="1"/>
          <p:nvPr/>
        </p:nvSpPr>
        <p:spPr>
          <a:xfrm>
            <a:off x="191635" y="2889069"/>
            <a:ext cx="3080610" cy="3539430"/>
          </a:xfrm>
          <a:prstGeom prst="rect">
            <a:avLst/>
          </a:prstGeom>
          <a:noFill/>
        </p:spPr>
        <p:txBody>
          <a:bodyPr wrap="square">
            <a:spAutoFit/>
          </a:bodyPr>
          <a:lstStyle/>
          <a:p>
            <a:pPr marL="0" marR="0">
              <a:spcBef>
                <a:spcPts val="0"/>
              </a:spcBef>
              <a:spcAft>
                <a:spcPts val="600"/>
              </a:spcAf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Additional imaging modalities that are reasonable to use in establishing an OMD state include: contrast-enhanced chest and upper abdomen CT scan, MRI, bone scan, or PET-MRI.</a:t>
            </a:r>
          </a:p>
          <a:p>
            <a:pPr>
              <a:spcAft>
                <a:spcPts val="600"/>
              </a:spcAft>
            </a:pPr>
            <a:r>
              <a:rPr lang="en-US" sz="1200" dirty="0">
                <a:latin typeface="Calibri" panose="020F0502020204030204" pitchFamily="34" charset="0"/>
                <a:ea typeface="Times New Roman" panose="02020603050405020304" pitchFamily="18" charset="0"/>
                <a:cs typeface="Times New Roman" panose="02020603050405020304" pitchFamily="18" charset="0"/>
              </a:rPr>
              <a:t>†Completion of </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definitive local treatment of all cancer sites if multimodality treatment was started with local treatment. </a:t>
            </a:r>
          </a:p>
          <a:p>
            <a:pPr marL="0" marR="0">
              <a:spcBef>
                <a:spcPts val="0"/>
              </a:spcBef>
              <a:spcAft>
                <a:spcPts val="600"/>
              </a:spcAft>
            </a:pPr>
            <a:endParaRPr lang="en-US" sz="1200" dirty="0">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600"/>
              </a:spcAft>
            </a:pPr>
            <a:r>
              <a:rPr lang="en-US" sz="1200" i="1" dirty="0">
                <a:latin typeface="Calibri" panose="020F0502020204030204" pitchFamily="34" charset="0"/>
                <a:ea typeface="Times New Roman" panose="02020603050405020304" pitchFamily="18" charset="0"/>
                <a:cs typeface="Times New Roman" panose="02020603050405020304" pitchFamily="18" charset="0"/>
              </a:rPr>
              <a:t>Abbreviations</a:t>
            </a:r>
            <a:r>
              <a:rPr lang="en-US" sz="1200" dirty="0">
                <a:latin typeface="Calibri" panose="020F0502020204030204" pitchFamily="34" charset="0"/>
                <a:ea typeface="Times New Roman" panose="02020603050405020304" pitchFamily="18" charset="0"/>
                <a:cs typeface="Times New Roman" panose="02020603050405020304" pitchFamily="18" charset="0"/>
              </a:rPr>
              <a:t>: </a:t>
            </a:r>
            <a:r>
              <a:rPr lang="en-US" sz="1200" dirty="0" err="1">
                <a:latin typeface="Calibri" panose="020F0502020204030204" pitchFamily="34" charset="0"/>
                <a:ea typeface="Times New Roman" panose="02020603050405020304" pitchFamily="18" charset="0"/>
                <a:cs typeface="Times New Roman" panose="02020603050405020304" pitchFamily="18" charset="0"/>
              </a:rPr>
              <a:t>cMRI</a:t>
            </a:r>
            <a:r>
              <a:rPr lang="en-US" sz="1200" dirty="0">
                <a:latin typeface="Calibri" panose="020F0502020204030204" pitchFamily="34" charset="0"/>
                <a:ea typeface="Times New Roman" panose="02020603050405020304" pitchFamily="18" charset="0"/>
                <a:cs typeface="Times New Roman" panose="02020603050405020304" pitchFamily="18" charset="0"/>
              </a:rPr>
              <a:t> = cranial magnetic resonance imaging; CT = computed tomography; FDG PET = fluorodeoxyglucose F-18 positron emission tomography; NSCLC = non-small cell lung cancer; OMD = oligometastatic disease; SoC = standard of care.</a:t>
            </a:r>
          </a:p>
          <a:p>
            <a:pPr marL="0" marR="0">
              <a:spcBef>
                <a:spcPts val="0"/>
              </a:spcBef>
              <a:spcAft>
                <a:spcPts val="600"/>
              </a:spcAft>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descr="Diagram&#10;&#10;Description automatically generated">
            <a:extLst>
              <a:ext uri="{FF2B5EF4-FFF2-40B4-BE49-F238E27FC236}">
                <a16:creationId xmlns:a16="http://schemas.microsoft.com/office/drawing/2014/main" id="{7E02308E-7EAC-496E-A7AB-C8B58CB06DE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9400" y="88777"/>
            <a:ext cx="3200669" cy="6222577"/>
          </a:xfrm>
          <a:prstGeom prst="rect">
            <a:avLst/>
          </a:prstGeom>
        </p:spPr>
      </p:pic>
    </p:spTree>
    <p:extLst>
      <p:ext uri="{BB962C8B-B14F-4D97-AF65-F5344CB8AC3E}">
        <p14:creationId xmlns:p14="http://schemas.microsoft.com/office/powerpoint/2010/main" val="2611549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55493-9F89-49FF-8541-9A20448D648F}"/>
              </a:ext>
            </a:extLst>
          </p:cNvPr>
          <p:cNvSpPr>
            <a:spLocks noGrp="1"/>
          </p:cNvSpPr>
          <p:nvPr>
            <p:ph type="title"/>
          </p:nvPr>
        </p:nvSpPr>
        <p:spPr>
          <a:xfrm>
            <a:off x="258807" y="103188"/>
            <a:ext cx="2316479" cy="6079898"/>
          </a:xfrm>
        </p:spPr>
        <p:txBody>
          <a:bodyPr/>
          <a:lstStyle/>
          <a:p>
            <a:pPr algn="l"/>
            <a:r>
              <a:rPr lang="en-US" altLang="en-US" sz="2000" b="1" dirty="0">
                <a:latin typeface="Calibri" panose="020F0502020204030204" pitchFamily="34" charset="0"/>
                <a:ea typeface="Times New Roman" panose="02020603050405020304" pitchFamily="18" charset="0"/>
                <a:cs typeface="Calibri" panose="020F0502020204030204" pitchFamily="34" charset="0"/>
              </a:rPr>
              <a:t>Figure 2</a:t>
            </a:r>
            <a:r>
              <a:rPr kumimoji="0" lang="en-US" altLang="en-US" sz="20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r>
              <a:rPr kumimoji="0" lang="en-US" altLang="en-US"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Multidisciplinary decision-making process of definitive RT and surgery for oligometastatic NSCLC</a:t>
            </a:r>
            <a:br>
              <a:rPr kumimoji="0" lang="en-US" altLang="en-US"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br>
              <a:rPr kumimoji="0" lang="en-US" altLang="en-US"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br>
              <a:rPr kumimoji="0" lang="en-US" altLang="en-US"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br>
              <a:rPr kumimoji="0" lang="en-US" altLang="en-US"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br>
              <a:rPr kumimoji="0" lang="en-US" altLang="en-US"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r>
              <a:rPr kumimoji="0" lang="en-US" altLang="en-US" sz="1200"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Abbreviations</a:t>
            </a: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IR = interventional radiology procedures; NSCLC = non-small cell lung cancer; RT = radiation therapy.</a:t>
            </a:r>
            <a:b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The quality of evidence for RT and surgery as definitive local therapy differs, with implications for multidisciplinary decision-making as described in the narrative text for KQ2.</a:t>
            </a:r>
            <a:b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b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br>
              <a:rPr kumimoji="0" lang="en-US" altLang="en-US"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br>
              <a:rPr kumimoji="0" lang="en-US" altLang="en-US" sz="800" b="0" i="0" u="none" strike="noStrike" cap="none" normalizeH="0" baseline="0" dirty="0">
                <a:ln>
                  <a:noFill/>
                </a:ln>
                <a:solidFill>
                  <a:schemeClr val="tx1"/>
                </a:solidFill>
                <a:effectLst/>
              </a:rPr>
            </a:br>
            <a:endParaRPr lang="en-US" dirty="0"/>
          </a:p>
        </p:txBody>
      </p:sp>
      <p:pic>
        <p:nvPicPr>
          <p:cNvPr id="6" name="Picture 5">
            <a:extLst>
              <a:ext uri="{FF2B5EF4-FFF2-40B4-BE49-F238E27FC236}">
                <a16:creationId xmlns:a16="http://schemas.microsoft.com/office/drawing/2014/main" id="{6A396F9D-038B-4BE4-8D82-3D730C6BB9E0}"/>
              </a:ext>
            </a:extLst>
          </p:cNvPr>
          <p:cNvPicPr>
            <a:picLocks noChangeAspect="1"/>
          </p:cNvPicPr>
          <p:nvPr/>
        </p:nvPicPr>
        <p:blipFill>
          <a:blip r:embed="rId2"/>
          <a:stretch>
            <a:fillRect/>
          </a:stretch>
        </p:blipFill>
        <p:spPr>
          <a:xfrm>
            <a:off x="2507691" y="13146"/>
            <a:ext cx="5383082" cy="6288263"/>
          </a:xfrm>
          <a:prstGeom prst="rect">
            <a:avLst/>
          </a:prstGeom>
        </p:spPr>
      </p:pic>
    </p:spTree>
    <p:extLst>
      <p:ext uri="{BB962C8B-B14F-4D97-AF65-F5344CB8AC3E}">
        <p14:creationId xmlns:p14="http://schemas.microsoft.com/office/powerpoint/2010/main" val="7404955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F7BF7-33CE-4D55-BEA2-1045576883A9}"/>
              </a:ext>
            </a:extLst>
          </p:cNvPr>
          <p:cNvSpPr>
            <a:spLocks noGrp="1"/>
          </p:cNvSpPr>
          <p:nvPr>
            <p:ph type="title"/>
          </p:nvPr>
        </p:nvSpPr>
        <p:spPr/>
        <p:txBody>
          <a:bodyPr lIns="91440" tIns="45720" rIns="91440" bIns="45720" anchor="t"/>
          <a:lstStyle/>
          <a:p>
            <a:r>
              <a:rPr lang="en-US" b="1" dirty="0">
                <a:solidFill>
                  <a:schemeClr val="tx2"/>
                </a:solidFill>
              </a:rPr>
              <a:t>Key Takeaways</a:t>
            </a:r>
          </a:p>
        </p:txBody>
      </p:sp>
      <p:sp>
        <p:nvSpPr>
          <p:cNvPr id="3" name="Content Placeholder 2">
            <a:extLst>
              <a:ext uri="{FF2B5EF4-FFF2-40B4-BE49-F238E27FC236}">
                <a16:creationId xmlns:a16="http://schemas.microsoft.com/office/drawing/2014/main" id="{5B9F4D69-94D7-46EF-8D35-D6C0C3A65A0D}"/>
              </a:ext>
            </a:extLst>
          </p:cNvPr>
          <p:cNvSpPr>
            <a:spLocks noGrp="1"/>
          </p:cNvSpPr>
          <p:nvPr>
            <p:ph idx="1"/>
          </p:nvPr>
        </p:nvSpPr>
        <p:spPr>
          <a:xfrm>
            <a:off x="457200" y="1217815"/>
            <a:ext cx="8229600" cy="4525963"/>
          </a:xfrm>
        </p:spPr>
        <p:txBody>
          <a:bodyPr/>
          <a:lstStyle/>
          <a:p>
            <a:r>
              <a:rPr lang="en-US" dirty="0"/>
              <a:t>Despite a lack of randomized phase III trials, there has been increasing adoption and use of definitive local therapies in the management of oligometastatic NSCLC.</a:t>
            </a:r>
          </a:p>
          <a:p>
            <a:r>
              <a:rPr lang="en-US" dirty="0"/>
              <a:t>As we await these studies to better establish practice patterns, this document was created to provide consensus recommendations on optimal approaches in treating and managing this patient population.</a:t>
            </a:r>
          </a:p>
        </p:txBody>
      </p:sp>
    </p:spTree>
    <p:extLst>
      <p:ext uri="{BB962C8B-B14F-4D97-AF65-F5344CB8AC3E}">
        <p14:creationId xmlns:p14="http://schemas.microsoft.com/office/powerpoint/2010/main" val="123047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59569"/>
            <a:ext cx="7886700" cy="934100"/>
          </a:xfrm>
        </p:spPr>
        <p:txBody>
          <a:bodyPr>
            <a:normAutofit/>
          </a:bodyPr>
          <a:lstStyle/>
          <a:p>
            <a:r>
              <a:rPr lang="en-US" b="1" dirty="0">
                <a:solidFill>
                  <a:schemeClr val="tx2"/>
                </a:solidFill>
              </a:rPr>
              <a:t>Guideline Task Force</a:t>
            </a:r>
          </a:p>
        </p:txBody>
      </p:sp>
      <p:sp>
        <p:nvSpPr>
          <p:cNvPr id="3" name="Content Placeholder 2"/>
          <p:cNvSpPr>
            <a:spLocks noGrp="1"/>
          </p:cNvSpPr>
          <p:nvPr>
            <p:ph idx="1"/>
          </p:nvPr>
        </p:nvSpPr>
        <p:spPr>
          <a:xfrm>
            <a:off x="539931" y="2284824"/>
            <a:ext cx="8533047" cy="3602831"/>
          </a:xfrm>
        </p:spPr>
        <p:txBody>
          <a:bodyPr numCol="2" spcCol="228600">
            <a:normAutofit fontScale="55000" lnSpcReduction="20000"/>
          </a:bodyPr>
          <a:lstStyle/>
          <a:p>
            <a:pPr marL="0" indent="0">
              <a:lnSpc>
                <a:spcPct val="120000"/>
              </a:lnSpc>
              <a:spcBef>
                <a:spcPts val="0"/>
              </a:spcBef>
              <a:buNone/>
            </a:pPr>
            <a:r>
              <a:rPr lang="en-US" sz="3800" b="1" dirty="0"/>
              <a:t>Members</a:t>
            </a:r>
            <a:r>
              <a:rPr lang="en-US" sz="2900" b="1" dirty="0"/>
              <a:t>	</a:t>
            </a:r>
          </a:p>
          <a:p>
            <a:pPr marL="457200" lvl="1">
              <a:lnSpc>
                <a:spcPct val="120000"/>
              </a:lnSpc>
              <a:spcBef>
                <a:spcPts val="0"/>
              </a:spcBef>
            </a:pPr>
            <a:r>
              <a:rPr lang="en-US" sz="3200" dirty="0"/>
              <a:t>Sean All, MD</a:t>
            </a:r>
          </a:p>
          <a:p>
            <a:pPr marL="457200" lvl="1">
              <a:lnSpc>
                <a:spcPct val="120000"/>
              </a:lnSpc>
              <a:spcBef>
                <a:spcPts val="0"/>
              </a:spcBef>
            </a:pPr>
            <a:r>
              <a:rPr lang="en-US" sz="3200" dirty="0"/>
              <a:t>Mark F. Berry, MD</a:t>
            </a:r>
          </a:p>
          <a:p>
            <a:pPr marL="457200" lvl="1">
              <a:lnSpc>
                <a:spcPct val="120000"/>
              </a:lnSpc>
              <a:spcBef>
                <a:spcPts val="0"/>
              </a:spcBef>
            </a:pPr>
            <a:r>
              <a:rPr lang="en-US" sz="3200" dirty="0"/>
              <a:t>Thomas P. </a:t>
            </a:r>
            <a:r>
              <a:rPr lang="en-US" sz="3200" dirty="0" err="1"/>
              <a:t>Boike</a:t>
            </a:r>
            <a:r>
              <a:rPr lang="en-US" sz="3200" dirty="0"/>
              <a:t>, MD</a:t>
            </a:r>
          </a:p>
          <a:p>
            <a:pPr marL="457200" lvl="1">
              <a:lnSpc>
                <a:spcPct val="120000"/>
              </a:lnSpc>
              <a:spcBef>
                <a:spcPts val="0"/>
              </a:spcBef>
            </a:pPr>
            <a:r>
              <a:rPr lang="en-US" sz="3200" dirty="0"/>
              <a:t>Anne-Marie C. Dingemans, MD, PhD</a:t>
            </a:r>
          </a:p>
          <a:p>
            <a:pPr marL="457200" lvl="1">
              <a:lnSpc>
                <a:spcPct val="120000"/>
              </a:lnSpc>
              <a:spcBef>
                <a:spcPts val="0"/>
              </a:spcBef>
            </a:pPr>
            <a:r>
              <a:rPr lang="en-US" sz="3200" dirty="0"/>
              <a:t>Jill Feldman</a:t>
            </a:r>
          </a:p>
          <a:p>
            <a:pPr marL="457200" lvl="1">
              <a:lnSpc>
                <a:spcPct val="120000"/>
              </a:lnSpc>
              <a:spcBef>
                <a:spcPts val="0"/>
              </a:spcBef>
            </a:pPr>
            <a:r>
              <a:rPr lang="en-US" sz="3200" dirty="0"/>
              <a:t>Daniel R. Gomez, MD</a:t>
            </a:r>
          </a:p>
          <a:p>
            <a:pPr marL="457200" lvl="1">
              <a:lnSpc>
                <a:spcPct val="120000"/>
              </a:lnSpc>
              <a:spcBef>
                <a:spcPts val="0"/>
              </a:spcBef>
            </a:pPr>
            <a:r>
              <a:rPr lang="en-US" sz="3200" dirty="0"/>
              <a:t>Paul J. </a:t>
            </a:r>
            <a:r>
              <a:rPr lang="en-US" sz="3200" dirty="0" err="1"/>
              <a:t>Hesketh</a:t>
            </a:r>
            <a:r>
              <a:rPr lang="en-US" sz="3200" dirty="0"/>
              <a:t>, MD</a:t>
            </a:r>
          </a:p>
          <a:p>
            <a:pPr marL="457200" lvl="1">
              <a:lnSpc>
                <a:spcPct val="120000"/>
              </a:lnSpc>
              <a:spcBef>
                <a:spcPts val="0"/>
              </a:spcBef>
            </a:pPr>
            <a:r>
              <a:rPr lang="en-US" sz="3200" dirty="0"/>
              <a:t>Salma K. </a:t>
            </a:r>
            <a:r>
              <a:rPr lang="en-US" sz="3200" dirty="0" err="1"/>
              <a:t>Jabbour</a:t>
            </a:r>
            <a:r>
              <a:rPr lang="en-US" sz="3200" dirty="0"/>
              <a:t>, MD</a:t>
            </a:r>
          </a:p>
          <a:p>
            <a:pPr marL="457200" lvl="1">
              <a:lnSpc>
                <a:spcPct val="120000"/>
              </a:lnSpc>
              <a:spcBef>
                <a:spcPts val="0"/>
              </a:spcBef>
            </a:pPr>
            <a:r>
              <a:rPr lang="en-US" sz="3200" dirty="0" err="1"/>
              <a:t>Melenda</a:t>
            </a:r>
            <a:r>
              <a:rPr lang="en-US" sz="3200" dirty="0"/>
              <a:t> Jeter, MD, MPH</a:t>
            </a:r>
            <a:r>
              <a:rPr lang="en-US" sz="3200" baseline="30000" dirty="0"/>
              <a:t>†</a:t>
            </a:r>
            <a:r>
              <a:rPr lang="en-US" sz="3200" dirty="0"/>
              <a:t> </a:t>
            </a:r>
          </a:p>
          <a:p>
            <a:pPr marL="457200" lvl="1">
              <a:lnSpc>
                <a:spcPct val="120000"/>
              </a:lnSpc>
              <a:spcBef>
                <a:spcPts val="0"/>
              </a:spcBef>
            </a:pPr>
            <a:endParaRPr lang="en-US" sz="3200" dirty="0"/>
          </a:p>
          <a:p>
            <a:pPr marL="171450" lvl="1" indent="0">
              <a:lnSpc>
                <a:spcPct val="120000"/>
              </a:lnSpc>
              <a:spcBef>
                <a:spcPts val="0"/>
              </a:spcBef>
              <a:buNone/>
            </a:pPr>
            <a:endParaRPr lang="en-US" sz="3200" dirty="0"/>
          </a:p>
          <a:p>
            <a:pPr marL="573088" lvl="1">
              <a:lnSpc>
                <a:spcPct val="120000"/>
              </a:lnSpc>
              <a:spcBef>
                <a:spcPts val="0"/>
              </a:spcBef>
            </a:pPr>
            <a:r>
              <a:rPr lang="en-US" sz="3200" dirty="0"/>
              <a:t>Mirjana Josipovic, PhD</a:t>
            </a:r>
          </a:p>
          <a:p>
            <a:pPr marL="573088" lvl="1">
              <a:lnSpc>
                <a:spcPct val="120000"/>
              </a:lnSpc>
              <a:spcBef>
                <a:spcPts val="0"/>
              </a:spcBef>
            </a:pPr>
            <a:r>
              <a:rPr lang="en-US" sz="3200" dirty="0"/>
              <a:t>Yolande Lievens, MD, PhD</a:t>
            </a:r>
          </a:p>
          <a:p>
            <a:pPr marL="573088" lvl="1">
              <a:lnSpc>
                <a:spcPct val="120000"/>
              </a:lnSpc>
              <a:spcBef>
                <a:spcPts val="0"/>
              </a:spcBef>
            </a:pPr>
            <a:r>
              <a:rPr lang="en-US" sz="3200" dirty="0"/>
              <a:t>Fiona McDonald, MD</a:t>
            </a:r>
          </a:p>
          <a:p>
            <a:pPr marL="573088" lvl="1">
              <a:lnSpc>
                <a:spcPct val="120000"/>
              </a:lnSpc>
              <a:spcBef>
                <a:spcPts val="0"/>
              </a:spcBef>
            </a:pPr>
            <a:r>
              <a:rPr lang="en-US" sz="3200" dirty="0"/>
              <a:t>Bradford A. Perez, MD</a:t>
            </a:r>
          </a:p>
          <a:p>
            <a:pPr marL="573088" lvl="1">
              <a:lnSpc>
                <a:spcPct val="120000"/>
              </a:lnSpc>
              <a:spcBef>
                <a:spcPts val="0"/>
              </a:spcBef>
            </a:pPr>
            <a:r>
              <a:rPr lang="en-US" sz="3200" dirty="0"/>
              <a:t>Umberto </a:t>
            </a:r>
            <a:r>
              <a:rPr lang="en-US" sz="3200" dirty="0" err="1"/>
              <a:t>Ricardi</a:t>
            </a:r>
            <a:r>
              <a:rPr lang="en-US" sz="3200" dirty="0"/>
              <a:t>, MD</a:t>
            </a:r>
          </a:p>
          <a:p>
            <a:pPr marL="573088" lvl="1">
              <a:lnSpc>
                <a:spcPct val="120000"/>
              </a:lnSpc>
              <a:spcBef>
                <a:spcPts val="0"/>
              </a:spcBef>
            </a:pPr>
            <a:r>
              <a:rPr lang="en-US" sz="3200" dirty="0"/>
              <a:t>Enrico Ruffini, MD</a:t>
            </a:r>
          </a:p>
          <a:p>
            <a:pPr marL="573088" lvl="1">
              <a:lnSpc>
                <a:spcPct val="120000"/>
              </a:lnSpc>
              <a:spcBef>
                <a:spcPts val="0"/>
              </a:spcBef>
            </a:pPr>
            <a:r>
              <a:rPr lang="en-US" sz="3200" dirty="0"/>
              <a:t>Dirk De Ruysscher, MD, PhD</a:t>
            </a:r>
          </a:p>
          <a:p>
            <a:pPr marL="573088" lvl="1">
              <a:lnSpc>
                <a:spcPct val="120000"/>
              </a:lnSpc>
              <a:spcBef>
                <a:spcPts val="0"/>
              </a:spcBef>
            </a:pPr>
            <a:r>
              <a:rPr lang="en-US" sz="3200" dirty="0" err="1"/>
              <a:t>Hina</a:t>
            </a:r>
            <a:r>
              <a:rPr lang="en-US" sz="3200" dirty="0"/>
              <a:t> Saeed, MD</a:t>
            </a:r>
          </a:p>
          <a:p>
            <a:pPr marL="573088" lvl="1">
              <a:lnSpc>
                <a:spcPct val="120000"/>
              </a:lnSpc>
              <a:spcBef>
                <a:spcPts val="0"/>
              </a:spcBef>
            </a:pPr>
            <a:r>
              <a:rPr lang="en-US" sz="3200" dirty="0"/>
              <a:t>Bryan J. Schneider, MD</a:t>
            </a:r>
          </a:p>
          <a:p>
            <a:pPr marL="573088" lvl="1">
              <a:lnSpc>
                <a:spcPct val="120000"/>
              </a:lnSpc>
              <a:spcBef>
                <a:spcPts val="0"/>
              </a:spcBef>
            </a:pPr>
            <a:r>
              <a:rPr lang="en-US" sz="3200" dirty="0"/>
              <a:t>Suresh Senan, MRCP, FRCR, PhD</a:t>
            </a:r>
          </a:p>
          <a:p>
            <a:pPr marL="573088" lvl="1">
              <a:lnSpc>
                <a:spcPct val="120000"/>
              </a:lnSpc>
              <a:spcBef>
                <a:spcPts val="0"/>
              </a:spcBef>
            </a:pPr>
            <a:r>
              <a:rPr lang="en-US" sz="3200" dirty="0"/>
              <a:t>Joachim Widder, MD, PhD</a:t>
            </a:r>
          </a:p>
        </p:txBody>
      </p:sp>
      <p:sp>
        <p:nvSpPr>
          <p:cNvPr id="5" name="TextBox 4">
            <a:extLst>
              <a:ext uri="{FF2B5EF4-FFF2-40B4-BE49-F238E27FC236}">
                <a16:creationId xmlns:a16="http://schemas.microsoft.com/office/drawing/2014/main" id="{21826811-C981-4FB7-AF17-20A50BEC5C6A}"/>
              </a:ext>
            </a:extLst>
          </p:cNvPr>
          <p:cNvSpPr txBox="1"/>
          <p:nvPr/>
        </p:nvSpPr>
        <p:spPr>
          <a:xfrm>
            <a:off x="539931" y="1207606"/>
            <a:ext cx="7683763" cy="1077218"/>
          </a:xfrm>
          <a:prstGeom prst="rect">
            <a:avLst/>
          </a:prstGeom>
          <a:noFill/>
        </p:spPr>
        <p:txBody>
          <a:bodyPr wrap="square" rtlCol="0">
            <a:spAutoFit/>
          </a:bodyPr>
          <a:lstStyle/>
          <a:p>
            <a:r>
              <a:rPr lang="en-US" sz="2400" b="1" dirty="0"/>
              <a:t>Co-Chairs</a:t>
            </a:r>
          </a:p>
          <a:p>
            <a:pPr marL="461963" lvl="1" indent="-285750">
              <a:buFont typeface="Calibri" panose="020F0502020204030204" pitchFamily="34" charset="0"/>
              <a:buChar char="–"/>
            </a:pPr>
            <a:r>
              <a:rPr lang="en-US" sz="2000" dirty="0"/>
              <a:t>Puneeth Iyengar, MD, PhD (ASTRO)</a:t>
            </a:r>
          </a:p>
          <a:p>
            <a:pPr marL="461963" lvl="1" indent="-285750">
              <a:buFont typeface="Calibri" panose="020F0502020204030204" pitchFamily="34" charset="0"/>
              <a:buChar char="–"/>
            </a:pPr>
            <a:r>
              <a:rPr lang="en-US" sz="2000" dirty="0"/>
              <a:t>Matthias Guckenberger, MD (ESTRO)</a:t>
            </a:r>
          </a:p>
        </p:txBody>
      </p:sp>
      <p:sp>
        <p:nvSpPr>
          <p:cNvPr id="6" name="TextBox 5">
            <a:extLst>
              <a:ext uri="{FF2B5EF4-FFF2-40B4-BE49-F238E27FC236}">
                <a16:creationId xmlns:a16="http://schemas.microsoft.com/office/drawing/2014/main" id="{06C19DB3-3CD8-449F-91F4-2899BE41CD48}"/>
              </a:ext>
            </a:extLst>
          </p:cNvPr>
          <p:cNvSpPr txBox="1"/>
          <p:nvPr/>
        </p:nvSpPr>
        <p:spPr>
          <a:xfrm>
            <a:off x="628650" y="5650394"/>
            <a:ext cx="4491990" cy="553998"/>
          </a:xfrm>
          <a:prstGeom prst="rect">
            <a:avLst/>
          </a:prstGeom>
          <a:noFill/>
        </p:spPr>
        <p:txBody>
          <a:bodyPr wrap="square">
            <a:spAutoFit/>
          </a:bodyPr>
          <a:lstStyle/>
          <a:p>
            <a:r>
              <a:rPr lang="en-US" sz="1000" b="1" dirty="0">
                <a:effectLst/>
                <a:latin typeface="Calibri" panose="020F0502020204030204" pitchFamily="34" charset="0"/>
                <a:ea typeface="Times New Roman" panose="02020603050405020304" pitchFamily="18" charset="0"/>
              </a:rPr>
              <a:t>† </a:t>
            </a:r>
            <a:r>
              <a:rPr lang="en-US" sz="1000" dirty="0">
                <a:effectLst/>
                <a:latin typeface="Calibri" panose="020F0502020204030204" pitchFamily="34" charset="0"/>
                <a:ea typeface="Times New Roman" panose="02020603050405020304" pitchFamily="18" charset="0"/>
              </a:rPr>
              <a:t>The task force gratefully acknowledges the memory of Melenda Jeter, MD, MPH, who died during her participation in the development of this document but contributed immensely to our understanding of oligometastatic disease.</a:t>
            </a:r>
            <a:endParaRPr lang="en-US" dirty="0"/>
          </a:p>
        </p:txBody>
      </p:sp>
    </p:spTree>
    <p:extLst>
      <p:ext uri="{BB962C8B-B14F-4D97-AF65-F5344CB8AC3E}">
        <p14:creationId xmlns:p14="http://schemas.microsoft.com/office/powerpoint/2010/main" val="610827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F7BF7-33CE-4D55-BEA2-1045576883A9}"/>
              </a:ext>
            </a:extLst>
          </p:cNvPr>
          <p:cNvSpPr>
            <a:spLocks noGrp="1"/>
          </p:cNvSpPr>
          <p:nvPr>
            <p:ph type="title"/>
          </p:nvPr>
        </p:nvSpPr>
        <p:spPr>
          <a:xfrm>
            <a:off x="254000" y="476221"/>
            <a:ext cx="8229600" cy="1143000"/>
          </a:xfrm>
        </p:spPr>
        <p:txBody>
          <a:bodyPr lIns="91440" tIns="45720" rIns="91440" bIns="45720" anchor="t"/>
          <a:lstStyle/>
          <a:p>
            <a:r>
              <a:rPr lang="en-US" b="1" dirty="0">
                <a:solidFill>
                  <a:schemeClr val="tx2"/>
                </a:solidFill>
              </a:rPr>
              <a:t>Key Takeaways</a:t>
            </a:r>
          </a:p>
        </p:txBody>
      </p:sp>
      <p:sp>
        <p:nvSpPr>
          <p:cNvPr id="3" name="Content Placeholder 2">
            <a:extLst>
              <a:ext uri="{FF2B5EF4-FFF2-40B4-BE49-F238E27FC236}">
                <a16:creationId xmlns:a16="http://schemas.microsoft.com/office/drawing/2014/main" id="{5B9F4D69-94D7-46EF-8D35-D6C0C3A65A0D}"/>
              </a:ext>
            </a:extLst>
          </p:cNvPr>
          <p:cNvSpPr>
            <a:spLocks noGrp="1"/>
          </p:cNvSpPr>
          <p:nvPr>
            <p:ph idx="1"/>
          </p:nvPr>
        </p:nvSpPr>
        <p:spPr>
          <a:xfrm>
            <a:off x="340821" y="1284316"/>
            <a:ext cx="8229600" cy="4525963"/>
          </a:xfrm>
        </p:spPr>
        <p:txBody>
          <a:bodyPr/>
          <a:lstStyle/>
          <a:p>
            <a:r>
              <a:rPr lang="en-US" dirty="0"/>
              <a:t>Ultimately, a multidisciplinary approach with inclusion of patient preferences is key with suggestions provided by the guideline to support: selection of advanced NSCLC patients for definitive local therapy, timing of local therapy, type of local therapy, and integration of local therapy with systemic therapy among other considerations.</a:t>
            </a:r>
          </a:p>
        </p:txBody>
      </p:sp>
    </p:spTree>
    <p:extLst>
      <p:ext uri="{BB962C8B-B14F-4D97-AF65-F5344CB8AC3E}">
        <p14:creationId xmlns:p14="http://schemas.microsoft.com/office/powerpoint/2010/main" val="3887288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934100"/>
          </a:xfrm>
        </p:spPr>
        <p:txBody>
          <a:bodyPr/>
          <a:lstStyle/>
          <a:p>
            <a:r>
              <a:rPr lang="en-US" b="1" dirty="0">
                <a:solidFill>
                  <a:schemeClr val="tx2"/>
                </a:solidFill>
              </a:rPr>
              <a:t>Task Force Composition</a:t>
            </a:r>
          </a:p>
        </p:txBody>
      </p:sp>
      <p:sp>
        <p:nvSpPr>
          <p:cNvPr id="3" name="Content Placeholder 2"/>
          <p:cNvSpPr>
            <a:spLocks noGrp="1"/>
          </p:cNvSpPr>
          <p:nvPr>
            <p:ph idx="1"/>
          </p:nvPr>
        </p:nvSpPr>
        <p:spPr>
          <a:xfrm>
            <a:off x="628650" y="1049593"/>
            <a:ext cx="8229600" cy="4918969"/>
          </a:xfrm>
        </p:spPr>
        <p:txBody>
          <a:bodyPr lIns="91440" tIns="45720" rIns="91440" bIns="45720" anchor="t">
            <a:noAutofit/>
          </a:bodyPr>
          <a:lstStyle/>
          <a:p>
            <a:pPr>
              <a:defRPr/>
            </a:pPr>
            <a:r>
              <a:rPr lang="en-US" sz="2200" dirty="0"/>
              <a:t>Radiation oncology from the U.S. and Europe</a:t>
            </a:r>
          </a:p>
          <a:p>
            <a:pPr lvl="1">
              <a:lnSpc>
                <a:spcPct val="120000"/>
              </a:lnSpc>
              <a:spcBef>
                <a:spcPts val="0"/>
              </a:spcBef>
              <a:defRPr/>
            </a:pPr>
            <a:r>
              <a:rPr lang="en-US" sz="2200" dirty="0"/>
              <a:t>Drawn from academic and private/community practices</a:t>
            </a:r>
            <a:endParaRPr lang="en-US" sz="2200" dirty="0">
              <a:highlight>
                <a:srgbClr val="FFFF00"/>
              </a:highlight>
            </a:endParaRPr>
          </a:p>
          <a:p>
            <a:pPr lvl="1">
              <a:lnSpc>
                <a:spcPct val="120000"/>
              </a:lnSpc>
              <a:spcBef>
                <a:spcPts val="0"/>
              </a:spcBef>
              <a:defRPr/>
            </a:pPr>
            <a:r>
              <a:rPr lang="en-US" sz="2200" dirty="0"/>
              <a:t>Includes a RO resident and a Guidelines Subcommittee liaison</a:t>
            </a:r>
          </a:p>
          <a:p>
            <a:pPr>
              <a:defRPr/>
            </a:pPr>
            <a:r>
              <a:rPr lang="en-US" sz="2200" dirty="0">
                <a:solidFill>
                  <a:schemeClr val="tx1"/>
                </a:solidFill>
              </a:rPr>
              <a:t>Related specialties</a:t>
            </a:r>
          </a:p>
          <a:p>
            <a:pPr lvl="1">
              <a:lnSpc>
                <a:spcPct val="120000"/>
              </a:lnSpc>
              <a:spcBef>
                <a:spcPts val="0"/>
              </a:spcBef>
              <a:defRPr/>
            </a:pPr>
            <a:r>
              <a:rPr lang="en-US" sz="2200" dirty="0"/>
              <a:t>Medical oncology(ASCO)*</a:t>
            </a:r>
          </a:p>
          <a:p>
            <a:pPr lvl="1">
              <a:lnSpc>
                <a:spcPct val="120000"/>
              </a:lnSpc>
              <a:spcBef>
                <a:spcPts val="0"/>
              </a:spcBef>
              <a:defRPr/>
            </a:pPr>
            <a:r>
              <a:rPr lang="en-US" sz="2200" dirty="0"/>
              <a:t>Surgical oncology</a:t>
            </a:r>
          </a:p>
          <a:p>
            <a:pPr lvl="1">
              <a:lnSpc>
                <a:spcPct val="120000"/>
              </a:lnSpc>
              <a:spcBef>
                <a:spcPts val="0"/>
              </a:spcBef>
              <a:defRPr/>
            </a:pPr>
            <a:r>
              <a:rPr lang="en-US" sz="2200" dirty="0"/>
              <a:t>Thoracic surgery</a:t>
            </a:r>
          </a:p>
          <a:p>
            <a:pPr lvl="1">
              <a:lnSpc>
                <a:spcPct val="120000"/>
              </a:lnSpc>
              <a:spcBef>
                <a:spcPts val="0"/>
              </a:spcBef>
              <a:defRPr/>
            </a:pPr>
            <a:r>
              <a:rPr lang="en-US" sz="2200" dirty="0"/>
              <a:t>Medical physics</a:t>
            </a:r>
          </a:p>
          <a:p>
            <a:pPr lvl="1">
              <a:lnSpc>
                <a:spcPct val="120000"/>
              </a:lnSpc>
              <a:spcBef>
                <a:spcPts val="0"/>
              </a:spcBef>
              <a:defRPr/>
            </a:pPr>
            <a:r>
              <a:rPr lang="en-US" sz="2200" dirty="0"/>
              <a:t>Pulmonology</a:t>
            </a:r>
          </a:p>
          <a:p>
            <a:pPr>
              <a:defRPr/>
            </a:pPr>
            <a:r>
              <a:rPr lang="en-US" sz="2200" dirty="0">
                <a:solidFill>
                  <a:schemeClr val="tx1"/>
                </a:solidFill>
              </a:rPr>
              <a:t>Patient representative</a:t>
            </a:r>
          </a:p>
          <a:p>
            <a:pPr marL="0" indent="0">
              <a:buNone/>
              <a:defRPr/>
            </a:pPr>
            <a:endParaRPr lang="en-US" sz="2200" dirty="0"/>
          </a:p>
          <a:p>
            <a:pPr marL="0" indent="0">
              <a:buNone/>
              <a:defRPr/>
            </a:pPr>
            <a:r>
              <a:rPr lang="en-US" sz="2200" dirty="0"/>
              <a:t>*Representatives nominated by specialty societies.</a:t>
            </a:r>
          </a:p>
          <a:p>
            <a:pPr marL="0" indent="0">
              <a:buNone/>
              <a:defRPr/>
            </a:pPr>
            <a:endParaRPr lang="en-US" altLang="en-US" sz="2200" dirty="0">
              <a:solidFill>
                <a:schemeClr val="tx1"/>
              </a:solidFill>
            </a:endParaRPr>
          </a:p>
        </p:txBody>
      </p:sp>
    </p:spTree>
    <p:extLst>
      <p:ext uri="{BB962C8B-B14F-4D97-AF65-F5344CB8AC3E}">
        <p14:creationId xmlns:p14="http://schemas.microsoft.com/office/powerpoint/2010/main" val="2068116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BF543-50D6-431F-8469-BDF58ADF9EAB}"/>
              </a:ext>
            </a:extLst>
          </p:cNvPr>
          <p:cNvSpPr>
            <a:spLocks noGrp="1"/>
          </p:cNvSpPr>
          <p:nvPr>
            <p:ph type="title"/>
          </p:nvPr>
        </p:nvSpPr>
        <p:spPr>
          <a:xfrm>
            <a:off x="457200" y="105962"/>
            <a:ext cx="8229600" cy="1143000"/>
          </a:xfrm>
        </p:spPr>
        <p:txBody>
          <a:bodyPr/>
          <a:lstStyle/>
          <a:p>
            <a:r>
              <a:rPr lang="en-US" b="1" dirty="0">
                <a:solidFill>
                  <a:schemeClr val="tx2"/>
                </a:solidFill>
              </a:rPr>
              <a:t>Introduction to Guideline</a:t>
            </a:r>
          </a:p>
        </p:txBody>
      </p:sp>
      <p:sp>
        <p:nvSpPr>
          <p:cNvPr id="3" name="Content Placeholder 2">
            <a:extLst>
              <a:ext uri="{FF2B5EF4-FFF2-40B4-BE49-F238E27FC236}">
                <a16:creationId xmlns:a16="http://schemas.microsoft.com/office/drawing/2014/main" id="{3FA28232-354D-49C0-83E5-B82816998495}"/>
              </a:ext>
            </a:extLst>
          </p:cNvPr>
          <p:cNvSpPr>
            <a:spLocks noGrp="1"/>
          </p:cNvSpPr>
          <p:nvPr>
            <p:ph idx="1"/>
          </p:nvPr>
        </p:nvSpPr>
        <p:spPr>
          <a:xfrm>
            <a:off x="374072" y="858264"/>
            <a:ext cx="8578735" cy="4525963"/>
          </a:xfrm>
        </p:spPr>
        <p:txBody>
          <a:bodyPr lIns="91440" tIns="45720" rIns="91440" bIns="45720" anchor="t"/>
          <a:lstStyle/>
          <a:p>
            <a:r>
              <a:rPr lang="en-US" sz="2200" dirty="0"/>
              <a:t>The use of definitive local therapy (radiation, surgery, etc.) is increasing in oligometastatic NSCLC with improving systemic therapy, more sensitive imaging and the emergence of SBRT.</a:t>
            </a:r>
          </a:p>
          <a:p>
            <a:pPr marL="0" indent="0">
              <a:buNone/>
            </a:pPr>
            <a:endParaRPr lang="en-US" sz="1000" dirty="0"/>
          </a:p>
          <a:p>
            <a:r>
              <a:rPr lang="en-US" sz="2200" dirty="0"/>
              <a:t>The integration of definitive local and systemic therapies for oligometastatic NSCLC requires a true multidisciplinary approach – with input from medical oncologists, radiation oncologists, surgical oncologists, pulmonologists, radiologists, pathologists, etc. </a:t>
            </a:r>
          </a:p>
          <a:p>
            <a:endParaRPr lang="en-US" sz="1000" dirty="0"/>
          </a:p>
          <a:p>
            <a:r>
              <a:rPr lang="en-US" sz="2200" dirty="0"/>
              <a:t>Equally important are the viewpoints and therapy goals of the patients themselves and their families.</a:t>
            </a:r>
          </a:p>
          <a:p>
            <a:endParaRPr lang="en-US" sz="1000" dirty="0"/>
          </a:p>
          <a:p>
            <a:r>
              <a:rPr lang="en-US" sz="2200" dirty="0"/>
              <a:t>As is the case with any disruptive and innovative treatment paradigm, there is concern that widespread adoption precedes highest level of evidence with a firm understanding of the risks, benefits and overall impact of a therapeutic approach in each patient population.</a:t>
            </a:r>
          </a:p>
        </p:txBody>
      </p:sp>
    </p:spTree>
    <p:extLst>
      <p:ext uri="{BB962C8B-B14F-4D97-AF65-F5344CB8AC3E}">
        <p14:creationId xmlns:p14="http://schemas.microsoft.com/office/powerpoint/2010/main" val="3055906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Guideline Scope</a:t>
            </a:r>
          </a:p>
        </p:txBody>
      </p:sp>
      <p:sp>
        <p:nvSpPr>
          <p:cNvPr id="3" name="Content Placeholder 2"/>
          <p:cNvSpPr>
            <a:spLocks noGrp="1"/>
          </p:cNvSpPr>
          <p:nvPr>
            <p:ph idx="1"/>
          </p:nvPr>
        </p:nvSpPr>
        <p:spPr>
          <a:xfrm>
            <a:off x="631767" y="1261766"/>
            <a:ext cx="8229600" cy="4648200"/>
          </a:xfrm>
        </p:spPr>
        <p:txBody>
          <a:bodyPr>
            <a:normAutofit/>
          </a:bodyPr>
          <a:lstStyle/>
          <a:p>
            <a:pPr marL="0" indent="0" algn="ctr">
              <a:buNone/>
            </a:pPr>
            <a:endParaRPr lang="en-US" sz="2400" dirty="0">
              <a:solidFill>
                <a:srgbClr val="000000"/>
              </a:solidFill>
            </a:endParaRPr>
          </a:p>
          <a:p>
            <a:pPr marL="0" indent="0" algn="ctr">
              <a:buNone/>
            </a:pPr>
            <a:endParaRPr lang="en-US" sz="2400" dirty="0">
              <a:solidFill>
                <a:srgbClr val="000000"/>
              </a:solidFill>
            </a:endParaRPr>
          </a:p>
        </p:txBody>
      </p:sp>
      <p:sp>
        <p:nvSpPr>
          <p:cNvPr id="4" name="Content Placeholder 2">
            <a:extLst>
              <a:ext uri="{FF2B5EF4-FFF2-40B4-BE49-F238E27FC236}">
                <a16:creationId xmlns:a16="http://schemas.microsoft.com/office/drawing/2014/main" id="{3FA28232-354D-49C0-83E5-B82816998495}"/>
              </a:ext>
            </a:extLst>
          </p:cNvPr>
          <p:cNvSpPr txBox="1">
            <a:spLocks/>
          </p:cNvSpPr>
          <p:nvPr/>
        </p:nvSpPr>
        <p:spPr>
          <a:xfrm>
            <a:off x="108065" y="1322884"/>
            <a:ext cx="9035935" cy="4525963"/>
          </a:xfrm>
          <a:prstGeom prst="rect">
            <a:avLst/>
          </a:prstGeom>
        </p:spPr>
        <p:txBody>
          <a:bodyPr lIns="91440" tIns="45720" rIns="91440" bIns="45720" anchor="t"/>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200" dirty="0"/>
              <a:t>The purpose of this document is to provide guidance regarding several key points in the utilization of local therapies as part of the overall management of oligometastatic NSCLC. Key highlights include:</a:t>
            </a:r>
          </a:p>
          <a:p>
            <a:pPr marL="0" indent="0">
              <a:buNone/>
            </a:pPr>
            <a:r>
              <a:rPr lang="en-US" sz="2200" dirty="0"/>
              <a:t>     1. Identification of appropriate advanced NSCLC patients for local therapy.</a:t>
            </a:r>
          </a:p>
          <a:p>
            <a:pPr marL="0" indent="0">
              <a:buNone/>
            </a:pPr>
            <a:r>
              <a:rPr lang="en-US" sz="2200" dirty="0"/>
              <a:t>     2. Selection criteria for use of distinct local therapy approaches.</a:t>
            </a:r>
          </a:p>
          <a:p>
            <a:pPr marL="0" indent="0">
              <a:buNone/>
            </a:pPr>
            <a:r>
              <a:rPr lang="en-US" sz="2200" dirty="0"/>
              <a:t>     3. Integration (sequencing and timing) of local therapy with systemic   	therapy administration.</a:t>
            </a:r>
          </a:p>
          <a:p>
            <a:pPr marL="0" indent="0">
              <a:buNone/>
            </a:pPr>
            <a:r>
              <a:rPr lang="en-US" sz="2200" dirty="0"/>
              <a:t>     4. Radiation-specific recommendations such as dose-fractionation 	regimens, planning and delivery techniques.</a:t>
            </a:r>
            <a:endParaRPr lang="en-US" sz="2200" dirty="0">
              <a:cs typeface="Calibri"/>
            </a:endParaRPr>
          </a:p>
          <a:p>
            <a:pPr marL="0" indent="0">
              <a:buNone/>
            </a:pPr>
            <a:r>
              <a:rPr lang="en-US" sz="2200" dirty="0"/>
              <a:t>     5. Role of local therapies at consolidation and progression.</a:t>
            </a:r>
          </a:p>
        </p:txBody>
      </p:sp>
    </p:spTree>
    <p:extLst>
      <p:ext uri="{BB962C8B-B14F-4D97-AF65-F5344CB8AC3E}">
        <p14:creationId xmlns:p14="http://schemas.microsoft.com/office/powerpoint/2010/main" val="165849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0547"/>
            <a:ext cx="7886700" cy="857726"/>
          </a:xfrm>
        </p:spPr>
        <p:txBody>
          <a:bodyPr/>
          <a:lstStyle/>
          <a:p>
            <a:r>
              <a:rPr lang="en-US" b="1">
                <a:solidFill>
                  <a:schemeClr val="tx2"/>
                </a:solidFill>
              </a:rPr>
              <a:t>Systematic Review</a:t>
            </a:r>
          </a:p>
        </p:txBody>
      </p:sp>
      <p:sp>
        <p:nvSpPr>
          <p:cNvPr id="3" name="Content Placeholder 2"/>
          <p:cNvSpPr>
            <a:spLocks noGrp="1"/>
          </p:cNvSpPr>
          <p:nvPr>
            <p:ph idx="1"/>
          </p:nvPr>
        </p:nvSpPr>
        <p:spPr>
          <a:xfrm>
            <a:off x="322421" y="1159747"/>
            <a:ext cx="8499157" cy="4953000"/>
          </a:xfrm>
        </p:spPr>
        <p:txBody>
          <a:bodyPr lIns="0" tIns="0" rIns="0" bIns="0" anchor="t">
            <a:noAutofit/>
          </a:bodyPr>
          <a:lstStyle/>
          <a:p>
            <a:pPr>
              <a:spcBef>
                <a:spcPts val="225"/>
              </a:spcBef>
            </a:pPr>
            <a:r>
              <a:rPr lang="en-US" altLang="en-US" sz="2200" dirty="0"/>
              <a:t>Ovid MEDLINE® search dates: </a:t>
            </a:r>
          </a:p>
          <a:p>
            <a:pPr lvl="1">
              <a:spcBef>
                <a:spcPts val="225"/>
              </a:spcBef>
            </a:pPr>
            <a:r>
              <a:rPr lang="en-US" altLang="en-US" sz="1800" dirty="0"/>
              <a:t>January 2006 – February 2022 (RCTs, meta-analyses, retrospective and prospective studies)</a:t>
            </a:r>
          </a:p>
          <a:p>
            <a:pPr marL="339725" lvl="1" indent="-339725">
              <a:buFont typeface="Arial" panose="020B0604020202020204" pitchFamily="34" charset="0"/>
              <a:buChar char="•"/>
            </a:pPr>
            <a:r>
              <a:rPr lang="en-US" altLang="en-US" sz="2200" u="sng" dirty="0"/>
              <a:t>Outcomes</a:t>
            </a:r>
            <a:r>
              <a:rPr lang="en-US" altLang="en-US" sz="2200" dirty="0"/>
              <a:t>: </a:t>
            </a:r>
            <a:r>
              <a:rPr lang="en-US" sz="2200" dirty="0"/>
              <a:t>Overall survival, progression-free survival, local control, toxicity/QoL, distant metastasis-free survival, time to switch to next line systemic therapy</a:t>
            </a:r>
          </a:p>
          <a:p>
            <a:pPr>
              <a:spcBef>
                <a:spcPts val="225"/>
              </a:spcBef>
              <a:spcAft>
                <a:spcPts val="225"/>
              </a:spcAft>
            </a:pPr>
            <a:r>
              <a:rPr lang="en-US" altLang="en-US" sz="2200" u="sng" dirty="0"/>
              <a:t>Inclusions</a:t>
            </a:r>
            <a:r>
              <a:rPr lang="en-US" altLang="en-US" sz="2200" dirty="0"/>
              <a:t>: </a:t>
            </a:r>
            <a:r>
              <a:rPr lang="en-US" sz="2200" dirty="0"/>
              <a:t>Adult patients age ≥18 years with (extracranial) oligometastatic NSCLC</a:t>
            </a:r>
          </a:p>
          <a:p>
            <a:r>
              <a:rPr lang="en-US" altLang="en-US" sz="2200" u="sng" dirty="0"/>
              <a:t>Exclusions</a:t>
            </a:r>
            <a:r>
              <a:rPr lang="en-US" altLang="en-US" sz="2200" dirty="0"/>
              <a:t>: </a:t>
            </a:r>
            <a:r>
              <a:rPr lang="en-US" sz="2200" dirty="0"/>
              <a:t>Patients with diffusely metastatic disease, thoracic malignancies other than NSCLC, patients with contraindications for receiving local therapies </a:t>
            </a:r>
          </a:p>
          <a:p>
            <a:pPr>
              <a:spcBef>
                <a:spcPts val="225"/>
              </a:spcBef>
            </a:pPr>
            <a:r>
              <a:rPr lang="en-US" altLang="en-US" sz="2200" dirty="0"/>
              <a:t>402 studies identified </a:t>
            </a:r>
            <a:r>
              <a:rPr lang="en-US" altLang="en-US" sz="2200" dirty="0">
                <a:sym typeface="Wingdings" panose="05000000000000000000" pitchFamily="2" charset="2"/>
              </a:rPr>
              <a:t></a:t>
            </a:r>
            <a:r>
              <a:rPr lang="en-US" altLang="en-US" sz="2200" dirty="0"/>
              <a:t> 198 abstracts retrieved </a:t>
            </a:r>
            <a:r>
              <a:rPr lang="en-US" altLang="en-US" sz="2200" dirty="0">
                <a:sym typeface="Wingdings" panose="05000000000000000000" pitchFamily="2" charset="2"/>
              </a:rPr>
              <a:t> 58 articles included and abstracted into evidence tables</a:t>
            </a:r>
            <a:endParaRPr lang="en-US" altLang="en-US" sz="2200" dirty="0"/>
          </a:p>
        </p:txBody>
      </p:sp>
    </p:spTree>
    <p:extLst>
      <p:ext uri="{BB962C8B-B14F-4D97-AF65-F5344CB8AC3E}">
        <p14:creationId xmlns:p14="http://schemas.microsoft.com/office/powerpoint/2010/main" val="1670090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A7C99-5C4D-4D62-B58A-88759AA8CBC6}"/>
              </a:ext>
            </a:extLst>
          </p:cNvPr>
          <p:cNvSpPr>
            <a:spLocks noGrp="1"/>
          </p:cNvSpPr>
          <p:nvPr>
            <p:ph type="title"/>
          </p:nvPr>
        </p:nvSpPr>
        <p:spPr>
          <a:xfrm>
            <a:off x="457200" y="97085"/>
            <a:ext cx="8229600" cy="1143000"/>
          </a:xfrm>
        </p:spPr>
        <p:txBody>
          <a:bodyPr/>
          <a:lstStyle/>
          <a:p>
            <a:r>
              <a:rPr lang="en-US" sz="4000" b="1" dirty="0">
                <a:solidFill>
                  <a:schemeClr val="tx2"/>
                </a:solidFill>
              </a:rPr>
              <a:t>Rating Strength of Recommendation</a:t>
            </a:r>
          </a:p>
        </p:txBody>
      </p:sp>
      <p:graphicFrame>
        <p:nvGraphicFramePr>
          <p:cNvPr id="4" name="Content Placeholder 3">
            <a:extLst>
              <a:ext uri="{FF2B5EF4-FFF2-40B4-BE49-F238E27FC236}">
                <a16:creationId xmlns:a16="http://schemas.microsoft.com/office/drawing/2014/main" id="{5B3EC7E7-C94A-41F7-BB55-EB0007DC9223}"/>
              </a:ext>
            </a:extLst>
          </p:cNvPr>
          <p:cNvGraphicFramePr>
            <a:graphicFrameLocks noGrp="1"/>
          </p:cNvGraphicFramePr>
          <p:nvPr>
            <p:ph idx="1"/>
            <p:extLst>
              <p:ext uri="{D42A27DB-BD31-4B8C-83A1-F6EECF244321}">
                <p14:modId xmlns:p14="http://schemas.microsoft.com/office/powerpoint/2010/main" val="2884575395"/>
              </p:ext>
            </p:extLst>
          </p:nvPr>
        </p:nvGraphicFramePr>
        <p:xfrm>
          <a:off x="457200" y="809752"/>
          <a:ext cx="8229599" cy="4734443"/>
        </p:xfrm>
        <a:graphic>
          <a:graphicData uri="http://schemas.openxmlformats.org/drawingml/2006/table">
            <a:tbl>
              <a:tblPr firstRow="1" firstCol="1" bandRow="1"/>
              <a:tblGrid>
                <a:gridCol w="1447800">
                  <a:extLst>
                    <a:ext uri="{9D8B030D-6E8A-4147-A177-3AD203B41FA5}">
                      <a16:colId xmlns:a16="http://schemas.microsoft.com/office/drawing/2014/main" val="2002865223"/>
                    </a:ext>
                  </a:extLst>
                </a:gridCol>
                <a:gridCol w="3810000">
                  <a:extLst>
                    <a:ext uri="{9D8B030D-6E8A-4147-A177-3AD203B41FA5}">
                      <a16:colId xmlns:a16="http://schemas.microsoft.com/office/drawing/2014/main" val="653432284"/>
                    </a:ext>
                  </a:extLst>
                </a:gridCol>
                <a:gridCol w="1600200">
                  <a:extLst>
                    <a:ext uri="{9D8B030D-6E8A-4147-A177-3AD203B41FA5}">
                      <a16:colId xmlns:a16="http://schemas.microsoft.com/office/drawing/2014/main" val="1948342380"/>
                    </a:ext>
                  </a:extLst>
                </a:gridCol>
                <a:gridCol w="1371599">
                  <a:extLst>
                    <a:ext uri="{9D8B030D-6E8A-4147-A177-3AD203B41FA5}">
                      <a16:colId xmlns:a16="http://schemas.microsoft.com/office/drawing/2014/main" val="3297565004"/>
                    </a:ext>
                  </a:extLst>
                </a:gridCol>
              </a:tblGrid>
              <a:tr h="1076099">
                <a:tc gridSpan="4">
                  <a:txBody>
                    <a:bodyPr/>
                    <a:lstStyle/>
                    <a:p>
                      <a:pPr marL="0" marR="0" algn="l">
                        <a:lnSpc>
                          <a:spcPct val="100000"/>
                        </a:lnSpc>
                        <a:spcBef>
                          <a:spcPts val="0"/>
                        </a:spcBef>
                        <a:spcAft>
                          <a:spcPts val="0"/>
                        </a:spcAft>
                      </a:pPr>
                      <a:r>
                        <a:rPr lang="en-US" sz="1400" dirty="0">
                          <a:effectLst/>
                          <a:latin typeface="Calibri"/>
                          <a:ea typeface="Calibri" panose="020F0502020204030204" pitchFamily="34" charset="0"/>
                          <a:cs typeface="Times New Roman"/>
                        </a:rPr>
                        <a:t>ASTRO’s recommendations are based on evaluation of multiple factors, including the quality of evidence (</a:t>
                      </a:r>
                      <a:r>
                        <a:rPr lang="en-US" sz="1400" dirty="0" err="1">
                          <a:effectLst/>
                          <a:latin typeface="Calibri"/>
                          <a:ea typeface="Calibri" panose="020F0502020204030204" pitchFamily="34" charset="0"/>
                          <a:cs typeface="Times New Roman"/>
                        </a:rPr>
                        <a:t>QoE</a:t>
                      </a:r>
                      <a:r>
                        <a:rPr lang="en-US" sz="1400" dirty="0">
                          <a:effectLst/>
                          <a:latin typeface="Calibri"/>
                          <a:ea typeface="Calibri" panose="020F0502020204030204" pitchFamily="34" charset="0"/>
                          <a:cs typeface="Times New Roman"/>
                        </a:rPr>
                        <a:t>) and panel consensus, which, among other considerations, inform the strength of recommendation. </a:t>
                      </a:r>
                      <a:r>
                        <a:rPr lang="en-US" sz="1400" dirty="0" err="1">
                          <a:effectLst/>
                          <a:latin typeface="Calibri"/>
                          <a:ea typeface="Calibri" panose="020F0502020204030204" pitchFamily="34" charset="0"/>
                          <a:cs typeface="Times New Roman"/>
                        </a:rPr>
                        <a:t>QoE</a:t>
                      </a:r>
                      <a:r>
                        <a:rPr lang="en-US" sz="1400" dirty="0">
                          <a:effectLst/>
                          <a:latin typeface="Calibri"/>
                          <a:ea typeface="Calibri" panose="020F0502020204030204" pitchFamily="34" charset="0"/>
                          <a:cs typeface="Times New Roman"/>
                        </a:rPr>
                        <a:t> is based on the </a:t>
                      </a:r>
                      <a:r>
                        <a:rPr lang="en-US" sz="1400" b="1" dirty="0">
                          <a:effectLst/>
                          <a:latin typeface="Calibri"/>
                          <a:ea typeface="Calibri" panose="020F0502020204030204" pitchFamily="34" charset="0"/>
                          <a:cs typeface="Times New Roman"/>
                        </a:rPr>
                        <a:t>body of evidence</a:t>
                      </a:r>
                      <a:r>
                        <a:rPr lang="en-US" sz="1400" dirty="0">
                          <a:effectLst/>
                          <a:latin typeface="Calibri"/>
                          <a:ea typeface="Calibri" panose="020F0502020204030204" pitchFamily="34" charset="0"/>
                          <a:cs typeface="Times New Roman"/>
                        </a:rPr>
                        <a:t> available for a particular key question and includes consideration of number of studies, study design, adequacy of sample sizes, consistency of findings across studies, and generalizability of samples, settings and treatments.</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35583342"/>
                  </a:ext>
                </a:extLst>
              </a:tr>
              <a:tr h="478164">
                <a:tc>
                  <a:txBody>
                    <a:bodyPr/>
                    <a:lstStyle/>
                    <a:p>
                      <a:pPr marL="0" marR="0" algn="ctr">
                        <a:lnSpc>
                          <a:spcPct val="100000"/>
                        </a:lnSpc>
                        <a:spcBef>
                          <a:spcPts val="0"/>
                        </a:spcBef>
                        <a:spcAft>
                          <a:spcPts val="0"/>
                        </a:spcAft>
                      </a:pPr>
                      <a:r>
                        <a:rPr lang="en-US" sz="1300" b="1" dirty="0">
                          <a:effectLst/>
                          <a:latin typeface="Calibri"/>
                          <a:ea typeface="Calibri" panose="020F0502020204030204" pitchFamily="34" charset="0"/>
                          <a:cs typeface="Times New Roman"/>
                        </a:rPr>
                        <a:t>Strength of Recommendation</a:t>
                      </a:r>
                      <a:endParaRPr lang="en-US" sz="1300" dirty="0">
                        <a:effectLst/>
                        <a:latin typeface="Calibri"/>
                        <a:ea typeface="Calibri" panose="020F0502020204030204" pitchFamily="34" charset="0"/>
                        <a:cs typeface="Times New Roma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300" b="1" dirty="0">
                          <a:effectLst/>
                          <a:latin typeface="Calibri"/>
                          <a:ea typeface="Calibri" panose="020F0502020204030204" pitchFamily="34" charset="0"/>
                          <a:cs typeface="Times New Roman"/>
                        </a:rPr>
                        <a:t>Definition</a:t>
                      </a:r>
                      <a:endParaRPr lang="en-US" sz="1300" dirty="0">
                        <a:effectLst/>
                        <a:latin typeface="Calibri"/>
                        <a:ea typeface="Calibri" panose="020F0502020204030204" pitchFamily="34" charset="0"/>
                        <a:cs typeface="Times New Roma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300" b="1" dirty="0">
                          <a:effectLst/>
                          <a:latin typeface="Calibri"/>
                          <a:ea typeface="Calibri" panose="020F0502020204030204" pitchFamily="34" charset="0"/>
                          <a:cs typeface="Times New Roman"/>
                        </a:rPr>
                        <a:t>Overall </a:t>
                      </a:r>
                      <a:r>
                        <a:rPr lang="en-US" sz="1300" b="1" dirty="0" err="1">
                          <a:effectLst/>
                          <a:latin typeface="Calibri"/>
                          <a:ea typeface="Calibri" panose="020F0502020204030204" pitchFamily="34" charset="0"/>
                          <a:cs typeface="Times New Roman"/>
                        </a:rPr>
                        <a:t>QoE</a:t>
                      </a:r>
                      <a:r>
                        <a:rPr lang="en-US" sz="1300" b="1" dirty="0">
                          <a:effectLst/>
                          <a:latin typeface="Calibri"/>
                          <a:ea typeface="Calibri" panose="020F0502020204030204" pitchFamily="34" charset="0"/>
                          <a:cs typeface="Times New Roman"/>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1300" b="1" dirty="0">
                          <a:effectLst/>
                          <a:latin typeface="Calibri"/>
                          <a:ea typeface="Calibri" panose="020F0502020204030204" pitchFamily="34" charset="0"/>
                          <a:cs typeface="Times New Roman"/>
                        </a:rPr>
                        <a:t>Grade</a:t>
                      </a:r>
                      <a:endParaRPr lang="en-US" sz="1300" dirty="0">
                        <a:effectLst/>
                        <a:latin typeface="Calibri"/>
                        <a:ea typeface="Calibri" panose="020F0502020204030204" pitchFamily="34" charset="0"/>
                        <a:cs typeface="Times New Roma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0000"/>
                        </a:lnSpc>
                        <a:spcBef>
                          <a:spcPts val="0"/>
                        </a:spcBef>
                        <a:spcAft>
                          <a:spcPts val="0"/>
                        </a:spcAft>
                      </a:pPr>
                      <a:r>
                        <a:rPr lang="en-US" sz="1300" b="1" dirty="0">
                          <a:effectLst/>
                          <a:latin typeface="Calibri"/>
                          <a:ea typeface="Calibri" panose="020F0502020204030204" pitchFamily="34" charset="0"/>
                          <a:cs typeface="Times New Roman"/>
                        </a:rPr>
                        <a:t>Recommendation Wording</a:t>
                      </a:r>
                      <a:endParaRPr lang="en-US" sz="1300" dirty="0">
                        <a:effectLst/>
                        <a:latin typeface="Calibri"/>
                        <a:ea typeface="Calibri" panose="020F0502020204030204" pitchFamily="34" charset="0"/>
                        <a:cs typeface="Times New Roma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603072609"/>
                  </a:ext>
                </a:extLst>
              </a:tr>
              <a:tr h="969793">
                <a:tc>
                  <a:txBody>
                    <a:bodyPr/>
                    <a:lstStyle/>
                    <a:p>
                      <a:pPr marL="0" marR="0" algn="ctr">
                        <a:lnSpc>
                          <a:spcPct val="115000"/>
                        </a:lnSpc>
                        <a:spcBef>
                          <a:spcPts val="0"/>
                        </a:spcBef>
                        <a:spcAft>
                          <a:spcPts val="0"/>
                        </a:spcAft>
                      </a:pPr>
                      <a:r>
                        <a:rPr lang="en-US" sz="1400" dirty="0">
                          <a:effectLst/>
                          <a:latin typeface="Calibri"/>
                          <a:ea typeface="Calibri" panose="020F0502020204030204" pitchFamily="34" charset="0"/>
                          <a:cs typeface="Times New Roman"/>
                        </a:rPr>
                        <a:t>Strong</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dirty="0">
                          <a:effectLst/>
                          <a:latin typeface="Calibri"/>
                          <a:ea typeface="Calibri" panose="020F0502020204030204" pitchFamily="34" charset="0"/>
                          <a:cs typeface="Times New Roman"/>
                        </a:rPr>
                        <a:t>Benefits clearly outweigh risks and burden, or risks and burden clearly outweigh benefits.</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dirty="0">
                          <a:effectLst/>
                          <a:latin typeface="Calibri"/>
                          <a:ea typeface="Calibri" panose="020F0502020204030204" pitchFamily="34" charset="0"/>
                          <a:cs typeface="Times New Roman"/>
                        </a:rPr>
                        <a:t>All or almost all informed people would make the recommended choice.</a:t>
                      </a: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a:ea typeface="Calibri" panose="020F0502020204030204" pitchFamily="34" charset="0"/>
                          <a:cs typeface="Times New Roman"/>
                        </a:rPr>
                        <a:t>Any</a:t>
                      </a:r>
                    </a:p>
                    <a:p>
                      <a:pPr marL="0" marR="0" algn="ctr">
                        <a:lnSpc>
                          <a:spcPct val="115000"/>
                        </a:lnSpc>
                        <a:spcBef>
                          <a:spcPts val="0"/>
                        </a:spcBef>
                        <a:spcAft>
                          <a:spcPts val="0"/>
                        </a:spcAft>
                      </a:pPr>
                      <a:r>
                        <a:rPr lang="en-US" sz="1400" dirty="0">
                          <a:effectLst/>
                          <a:latin typeface="Calibri"/>
                          <a:ea typeface="Calibri" panose="020F0502020204030204" pitchFamily="34" charset="0"/>
                          <a:cs typeface="Times New Roman"/>
                        </a:rPr>
                        <a:t>(usually high, moderate, or expert opinion)</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a:ea typeface="Calibri" panose="020F0502020204030204" pitchFamily="34" charset="0"/>
                          <a:cs typeface="Times New Roman"/>
                        </a:rPr>
                        <a:t>“Recommend/ Should”</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3700086"/>
                  </a:ext>
                </a:extLst>
              </a:tr>
              <a:tr h="2188103">
                <a:tc>
                  <a:txBody>
                    <a:bodyPr/>
                    <a:lstStyle/>
                    <a:p>
                      <a:pPr marL="0" marR="0" algn="ctr">
                        <a:lnSpc>
                          <a:spcPct val="115000"/>
                        </a:lnSpc>
                        <a:spcBef>
                          <a:spcPts val="0"/>
                        </a:spcBef>
                        <a:spcAft>
                          <a:spcPts val="0"/>
                        </a:spcAft>
                      </a:pPr>
                      <a:r>
                        <a:rPr lang="en-US" sz="1400" dirty="0">
                          <a:effectLst/>
                          <a:latin typeface="Calibri"/>
                          <a:ea typeface="Calibri" panose="020F0502020204030204" pitchFamily="34" charset="0"/>
                          <a:cs typeface="Times New Roman"/>
                        </a:rPr>
                        <a:t>Conditional</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Benefits are finely balanced with risks and burden or appreciable uncertainty exists about the magnitude of benefits and risks. </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Most informed people would choose the recommended course of action, but a substantial number would not.</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A shared decision-making approach regarding patient values and preferences is particularly important.</a:t>
                      </a: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a:ea typeface="Calibri" panose="020F0502020204030204" pitchFamily="34" charset="0"/>
                          <a:cs typeface="Times New Roman"/>
                        </a:rPr>
                        <a:t>Any</a:t>
                      </a:r>
                    </a:p>
                    <a:p>
                      <a:pPr marL="0" marR="0" algn="ctr">
                        <a:lnSpc>
                          <a:spcPct val="115000"/>
                        </a:lnSpc>
                        <a:spcBef>
                          <a:spcPts val="0"/>
                        </a:spcBef>
                        <a:spcAft>
                          <a:spcPts val="0"/>
                        </a:spcAft>
                      </a:pPr>
                      <a:r>
                        <a:rPr lang="en-US" sz="1400" dirty="0">
                          <a:effectLst/>
                          <a:latin typeface="Calibri"/>
                          <a:ea typeface="Calibri" panose="020F0502020204030204" pitchFamily="34" charset="0"/>
                          <a:cs typeface="Times New Roman"/>
                        </a:rPr>
                        <a:t>(usually moderate, low, or expert opinion)</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“Conditionally Recommend”</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736203720"/>
                  </a:ext>
                </a:extLst>
              </a:tr>
            </a:tbl>
          </a:graphicData>
        </a:graphic>
      </p:graphicFrame>
      <p:sp>
        <p:nvSpPr>
          <p:cNvPr id="5" name="TextBox 4">
            <a:extLst>
              <a:ext uri="{FF2B5EF4-FFF2-40B4-BE49-F238E27FC236}">
                <a16:creationId xmlns:a16="http://schemas.microsoft.com/office/drawing/2014/main" id="{FA6A2946-110F-4DBC-A1F8-59072CD004B8}"/>
              </a:ext>
            </a:extLst>
          </p:cNvPr>
          <p:cNvSpPr txBox="1"/>
          <p:nvPr/>
        </p:nvSpPr>
        <p:spPr>
          <a:xfrm>
            <a:off x="279647" y="5586583"/>
            <a:ext cx="8296182" cy="461665"/>
          </a:xfrm>
          <a:prstGeom prst="rect">
            <a:avLst/>
          </a:prstGeom>
          <a:noFill/>
        </p:spPr>
        <p:txBody>
          <a:bodyPr wrap="square">
            <a:spAutoFit/>
          </a:bodyPr>
          <a:lstStyle/>
          <a:p>
            <a:r>
              <a:rPr lang="en-US" sz="1200" b="1" dirty="0"/>
              <a:t>ASTRO Methodology Manual: </a:t>
            </a:r>
            <a:r>
              <a:rPr lang="en-US" sz="1200" dirty="0">
                <a:hlinkClick r:id="rId2">
                  <a:extLst>
                    <a:ext uri="{A12FA001-AC4F-418D-AE19-62706E023703}">
                      <ahyp:hlinkClr xmlns:ahyp="http://schemas.microsoft.com/office/drawing/2018/hyperlinkcolor" val="tx"/>
                    </a:ext>
                  </a:extLst>
                </a:hlinkClick>
              </a:rPr>
              <a:t>https://www.astro.org/ASTRO/media/ASTRO/Patient%20Care%20and%20Research/PDFs/ASTRO_GuidelineMethodology.pdf</a:t>
            </a:r>
            <a:r>
              <a:rPr lang="en-US" sz="1200" dirty="0"/>
              <a:t> </a:t>
            </a:r>
          </a:p>
        </p:txBody>
      </p:sp>
    </p:spTree>
    <p:extLst>
      <p:ext uri="{BB962C8B-B14F-4D97-AF65-F5344CB8AC3E}">
        <p14:creationId xmlns:p14="http://schemas.microsoft.com/office/powerpoint/2010/main" val="4005368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592EB5AC-37A7-4763-A84B-8B0C062F7EBD}"/>
              </a:ext>
            </a:extLst>
          </p:cNvPr>
          <p:cNvGraphicFramePr>
            <a:graphicFrameLocks noGrp="1"/>
          </p:cNvGraphicFramePr>
          <p:nvPr>
            <p:extLst>
              <p:ext uri="{D42A27DB-BD31-4B8C-83A1-F6EECF244321}">
                <p14:modId xmlns:p14="http://schemas.microsoft.com/office/powerpoint/2010/main" val="3357804630"/>
              </p:ext>
            </p:extLst>
          </p:nvPr>
        </p:nvGraphicFramePr>
        <p:xfrm>
          <a:off x="304800" y="910423"/>
          <a:ext cx="8534400" cy="5037154"/>
        </p:xfrm>
        <a:graphic>
          <a:graphicData uri="http://schemas.openxmlformats.org/drawingml/2006/table">
            <a:tbl>
              <a:tblPr firstRow="1" firstCol="1" bandRow="1"/>
              <a:tblGrid>
                <a:gridCol w="1219200">
                  <a:extLst>
                    <a:ext uri="{9D8B030D-6E8A-4147-A177-3AD203B41FA5}">
                      <a16:colId xmlns:a16="http://schemas.microsoft.com/office/drawing/2014/main" val="67703140"/>
                    </a:ext>
                  </a:extLst>
                </a:gridCol>
                <a:gridCol w="4151586">
                  <a:extLst>
                    <a:ext uri="{9D8B030D-6E8A-4147-A177-3AD203B41FA5}">
                      <a16:colId xmlns:a16="http://schemas.microsoft.com/office/drawing/2014/main" val="3076066979"/>
                    </a:ext>
                  </a:extLst>
                </a:gridCol>
                <a:gridCol w="3163614">
                  <a:extLst>
                    <a:ext uri="{9D8B030D-6E8A-4147-A177-3AD203B41FA5}">
                      <a16:colId xmlns:a16="http://schemas.microsoft.com/office/drawing/2014/main" val="4094062684"/>
                    </a:ext>
                  </a:extLst>
                </a:gridCol>
              </a:tblGrid>
              <a:tr h="475505">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Overall QoE Grade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59055" marR="48895"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Type/Quality of Study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Evidence Interpretation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928952387"/>
                  </a:ext>
                </a:extLst>
              </a:tr>
              <a:tr h="613165">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High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4320" marR="48895" lvl="0" indent="-171450">
                        <a:lnSpc>
                          <a:spcPct val="115000"/>
                        </a:lnSpc>
                        <a:spcBef>
                          <a:spcPts val="0"/>
                        </a:spcBef>
                        <a:spcAft>
                          <a:spcPts val="0"/>
                        </a:spcAft>
                        <a:buFont typeface="Arial" panose="020B0604020202020204" pitchFamily="34" charset="0"/>
                        <a:buChar char="•"/>
                      </a:pPr>
                      <a:r>
                        <a:rPr lang="en-US"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or more well-conducted and highly generalizable RCTs or meta-analyses of such trials.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0800" algn="ctr">
                        <a:lnSpc>
                          <a:spcPct val="107000"/>
                        </a:lnSpc>
                        <a:spcBef>
                          <a:spcPts val="0"/>
                        </a:spcBef>
                        <a:spcAft>
                          <a:spcPts val="0"/>
                        </a:spcAft>
                      </a:pPr>
                      <a:r>
                        <a:rPr lang="en-US" sz="1300">
                          <a:effectLst/>
                          <a:latin typeface="Calibri" panose="020F0502020204030204" pitchFamily="34" charset="0"/>
                          <a:cs typeface="Times New Roman" panose="02020603050405020304" pitchFamily="18" charset="0"/>
                        </a:rPr>
                        <a:t>The true effect is very likely to lie close to the estimate of the effect based on the body of evidence.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9336519"/>
                  </a:ext>
                </a:extLst>
              </a:tr>
              <a:tr h="1235528">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Moderate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4320" marR="0" lvl="0" indent="-171450">
                        <a:lnSpc>
                          <a:spcPct val="107000"/>
                        </a:lnSpc>
                        <a:spcBef>
                          <a:spcPts val="0"/>
                        </a:spcBef>
                        <a:spcAft>
                          <a:spcPts val="0"/>
                        </a:spcAft>
                        <a:buFont typeface="Arial" panose="020B0604020202020204" pitchFamily="34" charset="0"/>
                        <a:buChar char="•"/>
                      </a:pPr>
                      <a:r>
                        <a:rPr lang="en-US" sz="1300" kern="1200" dirty="0">
                          <a:solidFill>
                            <a:schemeClr val="tx1"/>
                          </a:solidFill>
                          <a:effectLst/>
                          <a:latin typeface="Calibri" panose="020F0502020204030204" pitchFamily="34" charset="0"/>
                          <a:cs typeface="Times New Roman" panose="02020603050405020304" pitchFamily="18" charset="0"/>
                        </a:rPr>
                        <a:t>1 well-conducted and highly generalizable RCT or a meta-analysis of such trials </a:t>
                      </a:r>
                      <a:r>
                        <a:rPr lang="en-US" sz="1300" b="1" kern="1200" dirty="0">
                          <a:solidFill>
                            <a:schemeClr val="tx1"/>
                          </a:solidFill>
                          <a:effectLst/>
                          <a:latin typeface="Calibri" panose="020F0502020204030204" pitchFamily="34" charset="0"/>
                          <a:cs typeface="Times New Roman" panose="02020603050405020304" pitchFamily="18" charset="0"/>
                        </a:rPr>
                        <a:t>OR</a:t>
                      </a:r>
                      <a:r>
                        <a:rPr lang="en-US" sz="1300" kern="1200" dirty="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dirty="0">
                          <a:solidFill>
                            <a:schemeClr val="tx1"/>
                          </a:solidFill>
                          <a:effectLst/>
                          <a:latin typeface="Calibri" panose="020F0502020204030204" pitchFamily="34" charset="0"/>
                          <a:cs typeface="Times New Roman" panose="02020603050405020304" pitchFamily="18" charset="0"/>
                        </a:rPr>
                        <a:t>2 or more RCTs with some weaknesses of procedure or generalizability </a:t>
                      </a:r>
                      <a:r>
                        <a:rPr lang="en-US" sz="1300" b="1" kern="1200" dirty="0">
                          <a:solidFill>
                            <a:schemeClr val="tx1"/>
                          </a:solidFill>
                          <a:effectLst/>
                          <a:latin typeface="Calibri" panose="020F0502020204030204" pitchFamily="34" charset="0"/>
                          <a:cs typeface="Times New Roman" panose="02020603050405020304" pitchFamily="18" charset="0"/>
                        </a:rPr>
                        <a:t>OR</a:t>
                      </a:r>
                      <a:r>
                        <a:rPr lang="en-US" sz="1300" kern="1200" dirty="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dirty="0">
                          <a:solidFill>
                            <a:schemeClr val="tx1"/>
                          </a:solidFill>
                          <a:effectLst/>
                          <a:latin typeface="Calibri" panose="020F0502020204030204" pitchFamily="34" charset="0"/>
                          <a:cs typeface="Times New Roman" panose="02020603050405020304" pitchFamily="18" charset="0"/>
                        </a:rPr>
                        <a:t>2 or more strong observational studies with consistent findings.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8260" algn="ctr">
                        <a:lnSpc>
                          <a:spcPct val="107000"/>
                        </a:lnSpc>
                        <a:spcBef>
                          <a:spcPts val="0"/>
                        </a:spcBef>
                        <a:spcAft>
                          <a:spcPts val="0"/>
                        </a:spcAft>
                      </a:pPr>
                      <a:r>
                        <a:rPr lang="en-US" sz="1300">
                          <a:effectLst/>
                          <a:latin typeface="Calibri" panose="020F0502020204030204" pitchFamily="34" charset="0"/>
                          <a:cs typeface="Times New Roman" panose="02020603050405020304" pitchFamily="18" charset="0"/>
                        </a:rPr>
                        <a:t>The true effect is likely to be close to the estimate of the effect based on the body of evidence, but it is possible that it is substantially different.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9412336"/>
                  </a:ext>
                </a:extLst>
              </a:tr>
              <a:tr h="1522605">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Low</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1 RCT with some weaknesses of procedure or generalizability </a:t>
                      </a:r>
                      <a:r>
                        <a:rPr lang="en-US" sz="1300" b="1" kern="1200">
                          <a:solidFill>
                            <a:schemeClr val="tx1"/>
                          </a:solidFill>
                          <a:effectLst/>
                          <a:latin typeface="Calibri" panose="020F0502020204030204" pitchFamily="34" charset="0"/>
                          <a:cs typeface="Times New Roman" panose="02020603050405020304" pitchFamily="18" charset="0"/>
                        </a:rPr>
                        <a:t>OR</a:t>
                      </a:r>
                      <a:r>
                        <a:rPr lang="en-US" sz="1300" kern="120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1 or more RCTs with serious deficiencies of procedure or generalizability or extremely small sample sizes </a:t>
                      </a:r>
                      <a:r>
                        <a:rPr lang="en-US" sz="1300" b="1" kern="1200">
                          <a:solidFill>
                            <a:schemeClr val="tx1"/>
                          </a:solidFill>
                          <a:effectLst/>
                          <a:latin typeface="Calibri" panose="020F0502020204030204" pitchFamily="34" charset="0"/>
                          <a:cs typeface="Times New Roman" panose="02020603050405020304" pitchFamily="18" charset="0"/>
                        </a:rPr>
                        <a:t>OR</a:t>
                      </a:r>
                      <a:r>
                        <a:rPr lang="en-US" sz="1300" kern="1200">
                          <a:solidFill>
                            <a:schemeClr val="tx1"/>
                          </a:solidFill>
                          <a:effectLst/>
                          <a:latin typeface="Calibri" panose="020F0502020204030204" pitchFamily="34" charset="0"/>
                          <a:cs typeface="Times New Roman" panose="02020603050405020304" pitchFamily="18" charset="0"/>
                        </a:rPr>
                        <a:t> </a:t>
                      </a:r>
                    </a:p>
                    <a:p>
                      <a:pPr marL="274320" marR="0" lvl="0" indent="-171450">
                        <a:lnSpc>
                          <a:spcPct val="107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cs typeface="Times New Roman" panose="02020603050405020304" pitchFamily="18" charset="0"/>
                        </a:rPr>
                        <a:t>2 or more observational studies with inconsistent findings, small sample sizes, or other problems that potentially confound interpretation of data.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8260" algn="ctr">
                        <a:lnSpc>
                          <a:spcPct val="107000"/>
                        </a:lnSpc>
                        <a:spcBef>
                          <a:spcPts val="0"/>
                        </a:spcBef>
                        <a:spcAft>
                          <a:spcPts val="0"/>
                        </a:spcAft>
                      </a:pPr>
                      <a:r>
                        <a:rPr lang="en-US" sz="1300">
                          <a:effectLst/>
                          <a:latin typeface="Calibri" panose="020F0502020204030204" pitchFamily="34" charset="0"/>
                          <a:cs typeface="Times New Roman" panose="02020603050405020304" pitchFamily="18" charset="0"/>
                        </a:rPr>
                        <a:t>The true effect may be substantially different from the estimate of the effect. There is a risk that future research may significantly alter the estimate of the effect size or the interpretation of the results.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5599913"/>
                  </a:ext>
                </a:extLst>
              </a:tr>
              <a:tr h="1139839">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Expert Opinion†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74320" marR="48895" lvl="0" indent="-171450">
                        <a:lnSpc>
                          <a:spcPct val="115000"/>
                        </a:lnSpc>
                        <a:spcBef>
                          <a:spcPts val="0"/>
                        </a:spcBef>
                        <a:spcAft>
                          <a:spcPts val="0"/>
                        </a:spcAft>
                        <a:buFont typeface="Arial" panose="020B0604020202020204" pitchFamily="34" charset="0"/>
                        <a:buChar char="•"/>
                      </a:pPr>
                      <a:r>
                        <a:rPr lang="en-US" sz="13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Consensus of the panel based on clinical judgement and experience, due to absence of evidence or limitations in evidence.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105410" algn="ctr">
                        <a:lnSpc>
                          <a:spcPct val="107000"/>
                        </a:lnSpc>
                        <a:spcBef>
                          <a:spcPts val="0"/>
                        </a:spcBef>
                        <a:spcAft>
                          <a:spcPts val="0"/>
                        </a:spcAft>
                      </a:pPr>
                      <a:r>
                        <a:rPr lang="en-US" sz="1300" dirty="0">
                          <a:effectLst/>
                          <a:latin typeface="Calibri" panose="020F0502020204030204" pitchFamily="34" charset="0"/>
                          <a:cs typeface="Times New Roman" panose="02020603050405020304" pitchFamily="18" charset="0"/>
                        </a:rPr>
                        <a:t>Strong consensus (≥90%) of the panel guides the recommendation despite insufficient evidence to discern the true magnitude and direction of the net effect. Further research may better inform the topic.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6459878"/>
                  </a:ext>
                </a:extLst>
              </a:tr>
            </a:tbl>
          </a:graphicData>
        </a:graphic>
      </p:graphicFrame>
      <p:sp>
        <p:nvSpPr>
          <p:cNvPr id="2" name="Title 1">
            <a:extLst>
              <a:ext uri="{FF2B5EF4-FFF2-40B4-BE49-F238E27FC236}">
                <a16:creationId xmlns:a16="http://schemas.microsoft.com/office/drawing/2014/main" id="{2E5D0D6C-7416-4FDD-A5CE-70CB2B5AB8E2}"/>
              </a:ext>
            </a:extLst>
          </p:cNvPr>
          <p:cNvSpPr>
            <a:spLocks noGrp="1"/>
          </p:cNvSpPr>
          <p:nvPr>
            <p:ph type="title"/>
          </p:nvPr>
        </p:nvSpPr>
        <p:spPr>
          <a:xfrm>
            <a:off x="457200" y="89681"/>
            <a:ext cx="8229600" cy="709309"/>
          </a:xfrm>
        </p:spPr>
        <p:txBody>
          <a:bodyPr/>
          <a:lstStyle/>
          <a:p>
            <a:r>
              <a:rPr lang="en-US" sz="4000" b="1" dirty="0">
                <a:solidFill>
                  <a:schemeClr val="tx2"/>
                </a:solidFill>
              </a:rPr>
              <a:t>Rating Quality of Evidence</a:t>
            </a:r>
          </a:p>
        </p:txBody>
      </p:sp>
    </p:spTree>
    <p:extLst>
      <p:ext uri="{BB962C8B-B14F-4D97-AF65-F5344CB8AC3E}">
        <p14:creationId xmlns:p14="http://schemas.microsoft.com/office/powerpoint/2010/main" val="3586728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FCBBCE91B2F746A60A637FC75E60D4" ma:contentTypeVersion="16" ma:contentTypeDescription="Create a new document." ma:contentTypeScope="" ma:versionID="687fccdc98549d10a1fef925b7ff59fc">
  <xsd:schema xmlns:xsd="http://www.w3.org/2001/XMLSchema" xmlns:xs="http://www.w3.org/2001/XMLSchema" xmlns:p="http://schemas.microsoft.com/office/2006/metadata/properties" xmlns:ns2="c9226f5d-1c72-4bc5-a8fe-71717eca57f2" xmlns:ns3="579f5eea-5841-42bc-b2cf-22e16a85a1d4" targetNamespace="http://schemas.microsoft.com/office/2006/metadata/properties" ma:root="true" ma:fieldsID="411dbde1a8dcb2f43de440cc3384228a" ns2:_="" ns3:_="">
    <xsd:import namespace="c9226f5d-1c72-4bc5-a8fe-71717eca57f2"/>
    <xsd:import namespace="579f5eea-5841-42bc-b2cf-22e16a85a1d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226f5d-1c72-4bc5-a8fe-71717eca57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d61e26d-7d18-4a9e-9f9c-afcdcfd5d8f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79f5eea-5841-42bc-b2cf-22e16a85a1d4"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8792c8-bb1f-4cb9-8f43-97d65445eda4}" ma:internalName="TaxCatchAll" ma:showField="CatchAllData" ma:web="579f5eea-5841-42bc-b2cf-22e16a85a1d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79f5eea-5841-42bc-b2cf-22e16a85a1d4" xsi:nil="true"/>
    <lcf76f155ced4ddcb4097134ff3c332f xmlns="c9226f5d-1c72-4bc5-a8fe-71717eca57f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62295DA-3701-45AC-AB53-C08EB4442F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226f5d-1c72-4bc5-a8fe-71717eca57f2"/>
    <ds:schemaRef ds:uri="579f5eea-5841-42bc-b2cf-22e16a85a1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6B1473-15DD-44CF-9D44-F49D967B5BB0}">
  <ds:schemaRefs>
    <ds:schemaRef ds:uri="http://schemas.microsoft.com/sharepoint/v3/contenttype/forms"/>
  </ds:schemaRefs>
</ds:datastoreItem>
</file>

<file path=customXml/itemProps3.xml><?xml version="1.0" encoding="utf-8"?>
<ds:datastoreItem xmlns:ds="http://schemas.openxmlformats.org/officeDocument/2006/customXml" ds:itemID="{C5698A5C-8749-42E2-AA6D-1D9BF5C8B329}">
  <ds:schemaRefs>
    <ds:schemaRef ds:uri="http://purl.org/dc/dcmitype/"/>
    <ds:schemaRef ds:uri="c9226f5d-1c72-4bc5-a8fe-71717eca57f2"/>
    <ds:schemaRef ds:uri="http://purl.org/dc/elements/1.1/"/>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579f5eea-5841-42bc-b2cf-22e16a85a1d4"/>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Endometrial GL Slide Set 07.22.22</Template>
  <TotalTime>3508</TotalTime>
  <Words>3174</Words>
  <Application>Microsoft Office PowerPoint</Application>
  <PresentationFormat>On-screen Show (4:3)</PresentationFormat>
  <Paragraphs>276</Paragraphs>
  <Slides>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Lucida Grande</vt:lpstr>
      <vt:lpstr>Symbol</vt:lpstr>
      <vt:lpstr>Times New Roman</vt:lpstr>
      <vt:lpstr>Office Theme</vt:lpstr>
      <vt:lpstr> Radiation Therapy for Oligometastatic  Non-Small Cell Lung Cancer:  An ASTRO/ESTRO Clinical Practice Guideline   Developed in collaboration with the European Society for Radiotherapy and Oncology  Endorsed by the Canadian Society of Radiation Oncology and the Royal Australian and New Zealand College of Radiologists</vt:lpstr>
      <vt:lpstr>Citation</vt:lpstr>
      <vt:lpstr>Guideline Task Force</vt:lpstr>
      <vt:lpstr>Task Force Composition</vt:lpstr>
      <vt:lpstr>Introduction to Guideline</vt:lpstr>
      <vt:lpstr>Guideline Scope</vt:lpstr>
      <vt:lpstr>Systematic Review</vt:lpstr>
      <vt:lpstr>Rating Strength of Recommendation</vt:lpstr>
      <vt:lpstr>Rating Quality of Evidence</vt:lpstr>
      <vt:lpstr>Consensus Methodology</vt:lpstr>
      <vt:lpstr>KQ 1: What are the optimal patient/disease characteristics to select patients with oligometastatic NSCLC for definitive treatment combining systemic and local therapies?</vt:lpstr>
      <vt:lpstr>KQ 1: Patient/disease characteristics for definitive systemic and local therapies   </vt:lpstr>
      <vt:lpstr>KQ 1: Patient/disease characteristics for definitive systemic and local therapies (con’t)   </vt:lpstr>
      <vt:lpstr>KQ 1: Patient/disease characteristics for definitive systemic and local therapies (con’t)</vt:lpstr>
      <vt:lpstr>KQ 2: What are the selection criteria for choice of local treatment modality in the management of patients with oligometastatic NSCLC?</vt:lpstr>
      <vt:lpstr>KQ 2: Local treatment modality selection criteria for oligometastatic NSCLC</vt:lpstr>
      <vt:lpstr>KQ 2: Local treatment modality selection criteria for oligometastatic NSCLC (con’t)</vt:lpstr>
      <vt:lpstr>KQ 3: What are the appropriate sequencing and timing of systemic therapy and definitive local therapies for patients with oligometastatic NSCLC?</vt:lpstr>
      <vt:lpstr>KQ 3: Sequencing and timing of treatment therapies for oligometastatic NSCLC </vt:lpstr>
      <vt:lpstr>PowerPoint Presentation</vt:lpstr>
      <vt:lpstr>KQ 4: What are the optimal dose-fractionation regimens, planning, and delivery technique of RT for patients with oligometastatic NSCLC?</vt:lpstr>
      <vt:lpstr>KQ 4: RT dose-fractionation regimens, planning, delivery technique for oligometastatic NSCLC</vt:lpstr>
      <vt:lpstr>PowerPoint Presentation</vt:lpstr>
      <vt:lpstr>KQ 5: After a definitive local therapy approach for oligometastatic NSCLC, what are the indications for additional local therapy upon disease progression?</vt:lpstr>
      <vt:lpstr>KQ 5: Indications for additional local therapy on disease progression (after definitive local therapy approach)</vt:lpstr>
      <vt:lpstr>KQ 5: Indications for additional local therapy on disease progression (after definitive local therapy approach) (con’t)</vt:lpstr>
      <vt:lpstr>Figure 1. Diagnosis and sequencing of local and systemic treatment for synchronous oligometastatic NSCLC </vt:lpstr>
      <vt:lpstr>Figure 2. Multidisciplinary decision-making process of definitive RT and surgery for oligometastatic NSCLC     Abbreviations: IR = interventional radiology procedures; NSCLC = non-small cell lung cancer; RT = radiation therapy. * The quality of evidence for RT and surgery as definitive local therapy differs, with implications for multidisciplinary decision-making as described in the narrative text for KQ2.    </vt:lpstr>
      <vt:lpstr>Key Takeaways</vt:lpstr>
      <vt:lpstr>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Radiation Therapy for Endometrial Cancer: An ASTRO Clinical Practice Guideline   Developed in collaboration with the American Brachytherapy Society, American Society of Clinical Oncology and the Society of Gynecologic Oncology  Endorsed by the Canadian Society of Radiation Oncology, European Society for Radiotherapy and Oncology, and the Royal Australian and New Zealand College of Radiologists</dc:title>
  <dc:creator>Lisa Bradfield</dc:creator>
  <cp:lastModifiedBy>Beth Bukata</cp:lastModifiedBy>
  <cp:revision>55</cp:revision>
  <dcterms:created xsi:type="dcterms:W3CDTF">2022-10-23T15:24:45Z</dcterms:created>
  <dcterms:modified xsi:type="dcterms:W3CDTF">2023-04-26T14:59:01Z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0x01010058FCBBCE91B2F746A60A637FC75E60D4</vt:lpwstr>
  </property>
  <property fmtid="{D5CDD505-2E9C-101B-9397-08002B2CF9AE}" pid="3" name="MediaServiceImageTags">
    <vt:lpwstr/>
  </property>
</Properties>
</file>