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366" r:id="rId2"/>
    <p:sldId id="501" r:id="rId3"/>
    <p:sldId id="367" r:id="rId4"/>
    <p:sldId id="361" r:id="rId5"/>
    <p:sldId id="503" r:id="rId6"/>
    <p:sldId id="373" r:id="rId7"/>
    <p:sldId id="376" r:id="rId8"/>
    <p:sldId id="531" r:id="rId9"/>
    <p:sldId id="292" r:id="rId10"/>
    <p:sldId id="288" r:id="rId11"/>
    <p:sldId id="365" r:id="rId12"/>
    <p:sldId id="378" r:id="rId13"/>
    <p:sldId id="510" r:id="rId14"/>
    <p:sldId id="534" r:id="rId15"/>
    <p:sldId id="519" r:id="rId16"/>
    <p:sldId id="520" r:id="rId17"/>
    <p:sldId id="514" r:id="rId18"/>
    <p:sldId id="513" r:id="rId19"/>
    <p:sldId id="515" r:id="rId20"/>
    <p:sldId id="516" r:id="rId21"/>
    <p:sldId id="532" r:id="rId22"/>
    <p:sldId id="521" r:id="rId23"/>
    <p:sldId id="522" r:id="rId24"/>
    <p:sldId id="535" r:id="rId25"/>
    <p:sldId id="525" r:id="rId26"/>
    <p:sldId id="527" r:id="rId27"/>
    <p:sldId id="529" r:id="rId28"/>
    <p:sldId id="530" r:id="rId29"/>
    <p:sldId id="526" r:id="rId30"/>
    <p:sldId id="528" r:id="rId31"/>
    <p:sldId id="517" r:id="rId32"/>
    <p:sldId id="536" r:id="rId33"/>
    <p:sldId id="533"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sa Bradfield" initials="LB" lastIdx="3" clrIdx="0">
    <p:extLst>
      <p:ext uri="{19B8F6BF-5375-455C-9EA6-DF929625EA0E}">
        <p15:presenceInfo xmlns:p15="http://schemas.microsoft.com/office/powerpoint/2012/main" userId="S-1-5-21-1861638709-1283135096-1537874043-5630" providerId="AD"/>
      </p:ext>
    </p:extLst>
  </p:cmAuthor>
  <p:cmAuthor id="2" name="Lisa Bradfield" initials="LB [2]" lastIdx="26" clrIdx="1">
    <p:extLst>
      <p:ext uri="{19B8F6BF-5375-455C-9EA6-DF929625EA0E}">
        <p15:presenceInfo xmlns:p15="http://schemas.microsoft.com/office/powerpoint/2012/main" userId="S::lisa.bradfield@astro.org::f1f5bbab-a088-4821-8232-ea577a7f53ba" providerId="AD"/>
      </p:ext>
    </p:extLst>
  </p:cmAuthor>
  <p:cmAuthor id="3" name="Rachel McCausland" initials="RM" lastIdx="8" clrIdx="2">
    <p:extLst>
      <p:ext uri="{19B8F6BF-5375-455C-9EA6-DF929625EA0E}">
        <p15:presenceInfo xmlns:p15="http://schemas.microsoft.com/office/powerpoint/2012/main" userId="S::rachel.mccausland@astro.org::f15a31a0-557d-42e1-b186-a2566b6df686" providerId="AD"/>
      </p:ext>
    </p:extLst>
  </p:cmAuthor>
  <p:cmAuthor id="4" name="Smith Apisarnthanarax" initials="SA" lastIdx="4" clrIdx="3">
    <p:extLst>
      <p:ext uri="{19B8F6BF-5375-455C-9EA6-DF929625EA0E}">
        <p15:presenceInfo xmlns:p15="http://schemas.microsoft.com/office/powerpoint/2012/main" userId="Smith Apisarnthanarax" providerId="None"/>
      </p:ext>
    </p:extLst>
  </p:cmAuthor>
  <p:cmAuthor id="5" name="Higinia Cardenes" initials="HC" lastIdx="4" clrIdx="4">
    <p:extLst>
      <p:ext uri="{19B8F6BF-5375-455C-9EA6-DF929625EA0E}">
        <p15:presenceInfo xmlns:p15="http://schemas.microsoft.com/office/powerpoint/2012/main" userId="S::hic9014@med.cornell.edu::4c2f3d74-ffce-4e09-b518-14c7ba26d963" providerId="AD"/>
      </p:ext>
    </p:extLst>
  </p:cmAuthor>
  <p:cmAuthor id="6" name="higinia cardenes" initials="hc" lastIdx="15" clrIdx="5">
    <p:extLst>
      <p:ext uri="{19B8F6BF-5375-455C-9EA6-DF929625EA0E}">
        <p15:presenceInfo xmlns:p15="http://schemas.microsoft.com/office/powerpoint/2012/main" userId="e72d1d14d70ecef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D7EE"/>
    <a:srgbClr val="C5E0B4"/>
    <a:srgbClr val="FFE699"/>
    <a:srgbClr val="B9CD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643"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6B4983-D68E-42BE-8DEA-EB47CA1B51D6}" type="datetimeFigureOut">
              <a:rPr lang="en-US" smtClean="0"/>
              <a:t>10/28/2021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CFFBB0-6E39-4656-AA4E-FFD9BCAD3A1E}" type="slidenum">
              <a:rPr lang="en-US" smtClean="0"/>
              <a:t>‹#›</a:t>
            </a:fld>
            <a:endParaRPr lang="en-US" dirty="0"/>
          </a:p>
        </p:txBody>
      </p:sp>
    </p:spTree>
    <p:extLst>
      <p:ext uri="{BB962C8B-B14F-4D97-AF65-F5344CB8AC3E}">
        <p14:creationId xmlns:p14="http://schemas.microsoft.com/office/powerpoint/2010/main" val="2710929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44034" name="Notes Placeholder 2"/>
          <p:cNvSpPr>
            <a:spLocks noGrp="1"/>
          </p:cNvSpPr>
          <p:nvPr>
            <p:ph type="body" idx="1"/>
          </p:nvPr>
        </p:nvSpPr>
        <p:spPr/>
        <p:txBody>
          <a:bodyPr/>
          <a:lstStyle/>
          <a:p>
            <a:endParaRPr lang="en-US" altLang="en-US" dirty="0"/>
          </a:p>
        </p:txBody>
      </p:sp>
      <p:sp>
        <p:nvSpPr>
          <p:cNvPr id="44035" name="Slide Number Placeholder 3"/>
          <p:cNvSpPr>
            <a:spLocks noGrp="1"/>
          </p:cNvSpPr>
          <p:nvPr>
            <p:ph type="sldNum" sz="quarter" idx="5"/>
          </p:nvPr>
        </p:nvSpPr>
        <p:spPr>
          <a:noFill/>
        </p:spPr>
        <p:txBody>
          <a:bodyPr/>
          <a:lstStyle>
            <a:lvl1pPr eaLnBrk="0" hangingPunct="0">
              <a:defRPr sz="2400">
                <a:solidFill>
                  <a:schemeClr val="tx1"/>
                </a:solidFill>
                <a:latin typeface="Arial" charset="0"/>
                <a:ea typeface="MS PGothic" pitchFamily="34" charset="-128"/>
              </a:defRPr>
            </a:lvl1pPr>
            <a:lvl2pPr marL="729057" indent="-280406" eaLnBrk="0" hangingPunct="0">
              <a:defRPr sz="2400">
                <a:solidFill>
                  <a:schemeClr val="tx1"/>
                </a:solidFill>
                <a:latin typeface="Arial" charset="0"/>
                <a:ea typeface="MS PGothic" pitchFamily="34" charset="-128"/>
              </a:defRPr>
            </a:lvl2pPr>
            <a:lvl3pPr marL="1121626" indent="-224325" eaLnBrk="0" hangingPunct="0">
              <a:defRPr sz="2400">
                <a:solidFill>
                  <a:schemeClr val="tx1"/>
                </a:solidFill>
                <a:latin typeface="Arial" charset="0"/>
                <a:ea typeface="MS PGothic" pitchFamily="34" charset="-128"/>
              </a:defRPr>
            </a:lvl3pPr>
            <a:lvl4pPr marL="1570276" indent="-224325" eaLnBrk="0" hangingPunct="0">
              <a:defRPr sz="2400">
                <a:solidFill>
                  <a:schemeClr val="tx1"/>
                </a:solidFill>
                <a:latin typeface="Arial" charset="0"/>
                <a:ea typeface="MS PGothic" pitchFamily="34" charset="-128"/>
              </a:defRPr>
            </a:lvl4pPr>
            <a:lvl5pPr marL="2018927" indent="-224325" eaLnBrk="0" hangingPunct="0">
              <a:defRPr sz="2400">
                <a:solidFill>
                  <a:schemeClr val="tx1"/>
                </a:solidFill>
                <a:latin typeface="Arial" charset="0"/>
                <a:ea typeface="MS PGothic" pitchFamily="34" charset="-128"/>
              </a:defRPr>
            </a:lvl5pPr>
            <a:lvl6pPr marL="2467577" indent="-224325" eaLnBrk="0" fontAlgn="base" hangingPunct="0">
              <a:spcBef>
                <a:spcPct val="0"/>
              </a:spcBef>
              <a:spcAft>
                <a:spcPct val="0"/>
              </a:spcAft>
              <a:defRPr sz="2400">
                <a:solidFill>
                  <a:schemeClr val="tx1"/>
                </a:solidFill>
                <a:latin typeface="Arial" charset="0"/>
                <a:ea typeface="MS PGothic" pitchFamily="34" charset="-128"/>
              </a:defRPr>
            </a:lvl6pPr>
            <a:lvl7pPr marL="2916227" indent="-224325" eaLnBrk="0" fontAlgn="base" hangingPunct="0">
              <a:spcBef>
                <a:spcPct val="0"/>
              </a:spcBef>
              <a:spcAft>
                <a:spcPct val="0"/>
              </a:spcAft>
              <a:defRPr sz="2400">
                <a:solidFill>
                  <a:schemeClr val="tx1"/>
                </a:solidFill>
                <a:latin typeface="Arial" charset="0"/>
                <a:ea typeface="MS PGothic" pitchFamily="34" charset="-128"/>
              </a:defRPr>
            </a:lvl7pPr>
            <a:lvl8pPr marL="3364878" indent="-224325" eaLnBrk="0" fontAlgn="base" hangingPunct="0">
              <a:spcBef>
                <a:spcPct val="0"/>
              </a:spcBef>
              <a:spcAft>
                <a:spcPct val="0"/>
              </a:spcAft>
              <a:defRPr sz="2400">
                <a:solidFill>
                  <a:schemeClr val="tx1"/>
                </a:solidFill>
                <a:latin typeface="Arial" charset="0"/>
                <a:ea typeface="MS PGothic" pitchFamily="34" charset="-128"/>
              </a:defRPr>
            </a:lvl8pPr>
            <a:lvl9pPr marL="3813528" indent="-224325" eaLnBrk="0" fontAlgn="base" hangingPunct="0">
              <a:spcBef>
                <a:spcPct val="0"/>
              </a:spcBef>
              <a:spcAft>
                <a:spcPct val="0"/>
              </a:spcAft>
              <a:defRPr sz="2400">
                <a:solidFill>
                  <a:schemeClr val="tx1"/>
                </a:solidFill>
                <a:latin typeface="Arial" charset="0"/>
                <a:ea typeface="MS PGothic" pitchFamily="34" charset="-128"/>
              </a:defRPr>
            </a:lvl9pPr>
          </a:lstStyle>
          <a:p>
            <a:pPr eaLnBrk="1" hangingPunct="1"/>
            <a:fld id="{0957B4AC-9357-49BE-8234-BD71383739EE}" type="slidenum">
              <a:rPr lang="en-GB" altLang="en-US" sz="1200"/>
              <a:pPr eaLnBrk="1" hangingPunct="1"/>
              <a:t>6</a:t>
            </a:fld>
            <a:endParaRPr lang="en-GB"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CCFFBB0-6E39-4656-AA4E-FFD9BCAD3A1E}" type="slidenum">
              <a:rPr lang="en-US" smtClean="0"/>
              <a:t>8</a:t>
            </a:fld>
            <a:endParaRPr lang="en-US" dirty="0"/>
          </a:p>
        </p:txBody>
      </p:sp>
    </p:spTree>
    <p:extLst>
      <p:ext uri="{BB962C8B-B14F-4D97-AF65-F5344CB8AC3E}">
        <p14:creationId xmlns:p14="http://schemas.microsoft.com/office/powerpoint/2010/main" val="3516789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lower quality of evidence, including expert opinion, does not imply that the recommendation is conditional. Many important clinical questions addressed in guidelines do not lend themselves to clinical trials but there still may be consensus that the benefits of a treatment or test clearly outweigh its risks and burden.</a:t>
            </a:r>
          </a:p>
        </p:txBody>
      </p:sp>
    </p:spTree>
    <p:extLst>
      <p:ext uri="{BB962C8B-B14F-4D97-AF65-F5344CB8AC3E}">
        <p14:creationId xmlns:p14="http://schemas.microsoft.com/office/powerpoint/2010/main" val="468456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10/28/2021</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10/28/2021</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10/28/2021</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10/28/2021</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10/28/2021</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10/28/2021</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10/28/2021</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10/28/2021</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10/28/2021</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10/28/2021</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10/28/2021</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astro.org/" TargetMode="External"/><Relationship Id="rId2" Type="http://schemas.openxmlformats.org/officeDocument/2006/relationships/hyperlink" Target="https://www.practicalradonc.org/article/S1879-8500(21)00233-2/fulltex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85800"/>
            <a:ext cx="8534400" cy="1729978"/>
          </a:xfrm>
        </p:spPr>
        <p:txBody>
          <a:bodyPr>
            <a:noAutofit/>
          </a:bodyPr>
          <a:lstStyle/>
          <a:p>
            <a:r>
              <a:rPr lang="en-US" altLang="en-US" sz="3600" dirty="0">
                <a:solidFill>
                  <a:schemeClr val="tx2"/>
                </a:solidFill>
              </a:rPr>
              <a:t> </a:t>
            </a:r>
            <a:r>
              <a:rPr lang="en-US" altLang="en-US" sz="4000" b="1" dirty="0">
                <a:solidFill>
                  <a:schemeClr val="tx2"/>
                </a:solidFill>
              </a:rPr>
              <a:t>External Beam Radiation Therapy for Primary Liver Cancers: </a:t>
            </a:r>
            <a:br>
              <a:rPr lang="en-US" altLang="en-US" sz="4000" b="1" dirty="0">
                <a:solidFill>
                  <a:schemeClr val="tx2"/>
                </a:solidFill>
              </a:rPr>
            </a:br>
            <a:r>
              <a:rPr lang="en-US" altLang="en-US" sz="4000" b="1" dirty="0">
                <a:solidFill>
                  <a:schemeClr val="tx2"/>
                </a:solidFill>
              </a:rPr>
              <a:t>An ASTRO Clinical Practice Guideline</a:t>
            </a:r>
            <a:br>
              <a:rPr lang="en-US" altLang="en-US" sz="4000" dirty="0"/>
            </a:br>
            <a:br>
              <a:rPr lang="en-US" altLang="en-US" sz="4000" dirty="0"/>
            </a:br>
            <a:r>
              <a:rPr lang="en-US" altLang="en-US" sz="2800" dirty="0"/>
              <a:t>Developed in collaboration with the American Society for Clinical Oncology, American Society of Transplant Surgeons, and the Society of Surgical Oncology</a:t>
            </a:r>
            <a:br>
              <a:rPr lang="en-US" altLang="en-US" sz="2800" dirty="0"/>
            </a:br>
            <a:br>
              <a:rPr lang="en-US" altLang="en-US" sz="2800" dirty="0"/>
            </a:br>
            <a:r>
              <a:rPr lang="en-US" altLang="en-US" sz="2000" dirty="0"/>
              <a:t>Endorsed by the American Society of Transplant Surgeons, European Society for Radiotherapy and Oncology (other orgs TBD)</a:t>
            </a:r>
            <a:endParaRPr lang="en-US" sz="2000" dirty="0"/>
          </a:p>
        </p:txBody>
      </p:sp>
    </p:spTree>
    <p:extLst>
      <p:ext uri="{BB962C8B-B14F-4D97-AF65-F5344CB8AC3E}">
        <p14:creationId xmlns:p14="http://schemas.microsoft.com/office/powerpoint/2010/main" val="173913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592EB5AC-37A7-4763-A84B-8B0C062F7EBD}"/>
              </a:ext>
            </a:extLst>
          </p:cNvPr>
          <p:cNvGraphicFramePr>
            <a:graphicFrameLocks noGrp="1"/>
          </p:cNvGraphicFramePr>
          <p:nvPr>
            <p:extLst>
              <p:ext uri="{D42A27DB-BD31-4B8C-83A1-F6EECF244321}">
                <p14:modId xmlns:p14="http://schemas.microsoft.com/office/powerpoint/2010/main" val="132881042"/>
              </p:ext>
            </p:extLst>
          </p:nvPr>
        </p:nvGraphicFramePr>
        <p:xfrm>
          <a:off x="304800" y="956957"/>
          <a:ext cx="8534400" cy="5037154"/>
        </p:xfrm>
        <a:graphic>
          <a:graphicData uri="http://schemas.openxmlformats.org/drawingml/2006/table">
            <a:tbl>
              <a:tblPr firstRow="1" firstCol="1"/>
              <a:tblGrid>
                <a:gridCol w="1219200">
                  <a:extLst>
                    <a:ext uri="{9D8B030D-6E8A-4147-A177-3AD203B41FA5}">
                      <a16:colId xmlns:a16="http://schemas.microsoft.com/office/drawing/2014/main" val="67703140"/>
                    </a:ext>
                  </a:extLst>
                </a:gridCol>
                <a:gridCol w="4151586">
                  <a:extLst>
                    <a:ext uri="{9D8B030D-6E8A-4147-A177-3AD203B41FA5}">
                      <a16:colId xmlns:a16="http://schemas.microsoft.com/office/drawing/2014/main" val="3076066979"/>
                    </a:ext>
                  </a:extLst>
                </a:gridCol>
                <a:gridCol w="3163614">
                  <a:extLst>
                    <a:ext uri="{9D8B030D-6E8A-4147-A177-3AD203B41FA5}">
                      <a16:colId xmlns:a16="http://schemas.microsoft.com/office/drawing/2014/main" val="4094062684"/>
                    </a:ext>
                  </a:extLst>
                </a:gridCol>
              </a:tblGrid>
              <a:tr h="475505">
                <a:tc>
                  <a:txBody>
                    <a:bodyPr/>
                    <a:lstStyle/>
                    <a:p>
                      <a:pPr marL="0" marR="0" algn="ctr">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Overall QoE Grade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2F3"/>
                    </a:solidFill>
                  </a:tcPr>
                </a:tc>
                <a:tc>
                  <a:txBody>
                    <a:bodyPr/>
                    <a:lstStyle/>
                    <a:p>
                      <a:pPr marL="59055" marR="48895" algn="ctr">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Type/Quality of Study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2F3"/>
                    </a:solidFill>
                  </a:tcPr>
                </a:tc>
                <a:tc>
                  <a:txBody>
                    <a:bodyPr/>
                    <a:lstStyle/>
                    <a:p>
                      <a:pPr marL="0" marR="0" algn="ctr">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Evidence Interpretation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2F3"/>
                    </a:solidFill>
                  </a:tcPr>
                </a:tc>
                <a:extLst>
                  <a:ext uri="{0D108BD9-81ED-4DB2-BD59-A6C34878D82A}">
                    <a16:rowId xmlns:a16="http://schemas.microsoft.com/office/drawing/2014/main" val="2928952387"/>
                  </a:ext>
                </a:extLst>
              </a:tr>
              <a:tr h="613165">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High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74320" marR="48895" lvl="0" indent="-171450">
                        <a:lnSpc>
                          <a:spcPct val="115000"/>
                        </a:lnSpc>
                        <a:spcBef>
                          <a:spcPts val="0"/>
                        </a:spcBef>
                        <a:spcAft>
                          <a:spcPts val="0"/>
                        </a:spcAft>
                        <a:buFont typeface="Arial" panose="020B0604020202020204" pitchFamily="34" charset="0"/>
                        <a:buChar char="•"/>
                      </a:pPr>
                      <a:r>
                        <a:rPr lang="en-US" sz="13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 or more well-conducted and highly-generalizable RCTs or meta-analyses of such trials.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50800" algn="ctr">
                        <a:lnSpc>
                          <a:spcPct val="107000"/>
                        </a:lnSpc>
                        <a:spcBef>
                          <a:spcPts val="0"/>
                        </a:spcBef>
                        <a:spcAft>
                          <a:spcPts val="0"/>
                        </a:spcAft>
                      </a:pPr>
                      <a:r>
                        <a:rPr lang="en-US" sz="1300" dirty="0">
                          <a:effectLst/>
                          <a:latin typeface="Calibri" panose="020F0502020204030204" pitchFamily="34" charset="0"/>
                          <a:cs typeface="Times New Roman" panose="02020603050405020304" pitchFamily="18" charset="0"/>
                        </a:rPr>
                        <a:t>The true effect is very likely to lie close to the estimate of the effect based on the body of evidence.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9336519"/>
                  </a:ext>
                </a:extLst>
              </a:tr>
              <a:tr h="1235528">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Moderate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74320" marR="0" lvl="0" indent="-171450">
                        <a:lnSpc>
                          <a:spcPct val="107000"/>
                        </a:lnSpc>
                        <a:spcBef>
                          <a:spcPts val="0"/>
                        </a:spcBef>
                        <a:spcAft>
                          <a:spcPts val="0"/>
                        </a:spcAft>
                        <a:buFont typeface="Arial" panose="020B0604020202020204" pitchFamily="34" charset="0"/>
                        <a:buChar char="•"/>
                      </a:pPr>
                      <a:r>
                        <a:rPr lang="en-US" sz="1300" kern="1200" dirty="0">
                          <a:solidFill>
                            <a:schemeClr val="tx1"/>
                          </a:solidFill>
                          <a:effectLst/>
                          <a:latin typeface="Calibri" panose="020F0502020204030204" pitchFamily="34" charset="0"/>
                          <a:cs typeface="Times New Roman" panose="02020603050405020304" pitchFamily="18" charset="0"/>
                        </a:rPr>
                        <a:t>1 well-conducted and highly-generalizable RCT or a meta-analysis of such trials </a:t>
                      </a:r>
                      <a:r>
                        <a:rPr lang="en-US" sz="1300" b="1" kern="1200" dirty="0">
                          <a:solidFill>
                            <a:schemeClr val="tx1"/>
                          </a:solidFill>
                          <a:effectLst/>
                          <a:latin typeface="Calibri" panose="020F0502020204030204" pitchFamily="34" charset="0"/>
                          <a:cs typeface="Times New Roman" panose="02020603050405020304" pitchFamily="18" charset="0"/>
                        </a:rPr>
                        <a:t>OR</a:t>
                      </a:r>
                      <a:r>
                        <a:rPr lang="en-US" sz="1300" kern="1200" dirty="0">
                          <a:solidFill>
                            <a:schemeClr val="tx1"/>
                          </a:solidFill>
                          <a:effectLst/>
                          <a:latin typeface="Calibri" panose="020F0502020204030204" pitchFamily="34" charset="0"/>
                          <a:cs typeface="Times New Roman" panose="02020603050405020304" pitchFamily="18" charset="0"/>
                        </a:rPr>
                        <a:t> </a:t>
                      </a:r>
                    </a:p>
                    <a:p>
                      <a:pPr marL="274320" marR="0" lvl="0" indent="-171450">
                        <a:lnSpc>
                          <a:spcPct val="107000"/>
                        </a:lnSpc>
                        <a:spcBef>
                          <a:spcPts val="0"/>
                        </a:spcBef>
                        <a:spcAft>
                          <a:spcPts val="0"/>
                        </a:spcAft>
                        <a:buFont typeface="Arial" panose="020B0604020202020204" pitchFamily="34" charset="0"/>
                        <a:buChar char="•"/>
                      </a:pPr>
                      <a:r>
                        <a:rPr lang="en-US" sz="1300" kern="1200" dirty="0">
                          <a:solidFill>
                            <a:schemeClr val="tx1"/>
                          </a:solidFill>
                          <a:effectLst/>
                          <a:latin typeface="Calibri" panose="020F0502020204030204" pitchFamily="34" charset="0"/>
                          <a:cs typeface="Times New Roman" panose="02020603050405020304" pitchFamily="18" charset="0"/>
                        </a:rPr>
                        <a:t>2 or more RCTs with some weaknesses of procedure or generalizability </a:t>
                      </a:r>
                      <a:r>
                        <a:rPr lang="en-US" sz="1300" b="1" kern="1200" dirty="0">
                          <a:solidFill>
                            <a:schemeClr val="tx1"/>
                          </a:solidFill>
                          <a:effectLst/>
                          <a:latin typeface="Calibri" panose="020F0502020204030204" pitchFamily="34" charset="0"/>
                          <a:cs typeface="Times New Roman" panose="02020603050405020304" pitchFamily="18" charset="0"/>
                        </a:rPr>
                        <a:t>OR</a:t>
                      </a:r>
                      <a:r>
                        <a:rPr lang="en-US" sz="1300" kern="1200" dirty="0">
                          <a:solidFill>
                            <a:schemeClr val="tx1"/>
                          </a:solidFill>
                          <a:effectLst/>
                          <a:latin typeface="Calibri" panose="020F0502020204030204" pitchFamily="34" charset="0"/>
                          <a:cs typeface="Times New Roman" panose="02020603050405020304" pitchFamily="18" charset="0"/>
                        </a:rPr>
                        <a:t> </a:t>
                      </a:r>
                    </a:p>
                    <a:p>
                      <a:pPr marL="274320" marR="0" lvl="0" indent="-171450">
                        <a:lnSpc>
                          <a:spcPct val="107000"/>
                        </a:lnSpc>
                        <a:spcBef>
                          <a:spcPts val="0"/>
                        </a:spcBef>
                        <a:spcAft>
                          <a:spcPts val="0"/>
                        </a:spcAft>
                        <a:buFont typeface="Arial" panose="020B0604020202020204" pitchFamily="34" charset="0"/>
                        <a:buChar char="•"/>
                      </a:pPr>
                      <a:r>
                        <a:rPr lang="en-US" sz="1300" kern="1200" dirty="0">
                          <a:solidFill>
                            <a:schemeClr val="tx1"/>
                          </a:solidFill>
                          <a:effectLst/>
                          <a:latin typeface="Calibri" panose="020F0502020204030204" pitchFamily="34" charset="0"/>
                          <a:cs typeface="Times New Roman" panose="02020603050405020304" pitchFamily="18" charset="0"/>
                        </a:rPr>
                        <a:t>2 or more strong observational studies with consistent findings.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48260" algn="ctr">
                        <a:lnSpc>
                          <a:spcPct val="107000"/>
                        </a:lnSpc>
                        <a:spcBef>
                          <a:spcPts val="0"/>
                        </a:spcBef>
                        <a:spcAft>
                          <a:spcPts val="0"/>
                        </a:spcAft>
                      </a:pPr>
                      <a:r>
                        <a:rPr lang="en-US" sz="1300" dirty="0">
                          <a:effectLst/>
                          <a:latin typeface="Calibri" panose="020F0502020204030204" pitchFamily="34" charset="0"/>
                          <a:cs typeface="Times New Roman" panose="02020603050405020304" pitchFamily="18" charset="0"/>
                        </a:rPr>
                        <a:t>The true effect is likely to be close to the estimate of the effect based on the body of evidence, but it is possible that it is substantially different.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09412336"/>
                  </a:ext>
                </a:extLst>
              </a:tr>
              <a:tr h="1522605">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Low</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74320" marR="0" lvl="0" indent="-171450">
                        <a:lnSpc>
                          <a:spcPct val="107000"/>
                        </a:lnSpc>
                        <a:spcBef>
                          <a:spcPts val="0"/>
                        </a:spcBef>
                        <a:spcAft>
                          <a:spcPts val="0"/>
                        </a:spcAft>
                        <a:buFont typeface="Arial" panose="020B0604020202020204" pitchFamily="34" charset="0"/>
                        <a:buChar char="•"/>
                      </a:pPr>
                      <a:r>
                        <a:rPr lang="en-US" sz="1300" kern="1200" dirty="0">
                          <a:solidFill>
                            <a:schemeClr val="tx1"/>
                          </a:solidFill>
                          <a:effectLst/>
                          <a:latin typeface="Calibri" panose="020F0502020204030204" pitchFamily="34" charset="0"/>
                          <a:cs typeface="Times New Roman" panose="02020603050405020304" pitchFamily="18" charset="0"/>
                        </a:rPr>
                        <a:t>1 RCT with some weaknesses of procedure or generalizability </a:t>
                      </a:r>
                      <a:r>
                        <a:rPr lang="en-US" sz="1300" b="1" kern="1200" dirty="0">
                          <a:solidFill>
                            <a:schemeClr val="tx1"/>
                          </a:solidFill>
                          <a:effectLst/>
                          <a:latin typeface="Calibri" panose="020F0502020204030204" pitchFamily="34" charset="0"/>
                          <a:cs typeface="Times New Roman" panose="02020603050405020304" pitchFamily="18" charset="0"/>
                        </a:rPr>
                        <a:t>OR</a:t>
                      </a:r>
                      <a:r>
                        <a:rPr lang="en-US" sz="1300" kern="1200" dirty="0">
                          <a:solidFill>
                            <a:schemeClr val="tx1"/>
                          </a:solidFill>
                          <a:effectLst/>
                          <a:latin typeface="Calibri" panose="020F0502020204030204" pitchFamily="34" charset="0"/>
                          <a:cs typeface="Times New Roman" panose="02020603050405020304" pitchFamily="18" charset="0"/>
                        </a:rPr>
                        <a:t> </a:t>
                      </a:r>
                    </a:p>
                    <a:p>
                      <a:pPr marL="274320" marR="0" lvl="0" indent="-171450">
                        <a:lnSpc>
                          <a:spcPct val="107000"/>
                        </a:lnSpc>
                        <a:spcBef>
                          <a:spcPts val="0"/>
                        </a:spcBef>
                        <a:spcAft>
                          <a:spcPts val="0"/>
                        </a:spcAft>
                        <a:buFont typeface="Arial" panose="020B0604020202020204" pitchFamily="34" charset="0"/>
                        <a:buChar char="•"/>
                      </a:pPr>
                      <a:r>
                        <a:rPr lang="en-US" sz="1300" kern="1200" dirty="0">
                          <a:solidFill>
                            <a:schemeClr val="tx1"/>
                          </a:solidFill>
                          <a:effectLst/>
                          <a:latin typeface="Calibri" panose="020F0502020204030204" pitchFamily="34" charset="0"/>
                          <a:cs typeface="Times New Roman" panose="02020603050405020304" pitchFamily="18" charset="0"/>
                        </a:rPr>
                        <a:t>1 or more RCTs with serious deficiencies of procedure or generalizability or extremely small sample sizes </a:t>
                      </a:r>
                      <a:r>
                        <a:rPr lang="en-US" sz="1300" b="1" kern="1200" dirty="0">
                          <a:solidFill>
                            <a:schemeClr val="tx1"/>
                          </a:solidFill>
                          <a:effectLst/>
                          <a:latin typeface="Calibri" panose="020F0502020204030204" pitchFamily="34" charset="0"/>
                          <a:cs typeface="Times New Roman" panose="02020603050405020304" pitchFamily="18" charset="0"/>
                        </a:rPr>
                        <a:t>OR</a:t>
                      </a:r>
                      <a:r>
                        <a:rPr lang="en-US" sz="1300" kern="1200" dirty="0">
                          <a:solidFill>
                            <a:schemeClr val="tx1"/>
                          </a:solidFill>
                          <a:effectLst/>
                          <a:latin typeface="Calibri" panose="020F0502020204030204" pitchFamily="34" charset="0"/>
                          <a:cs typeface="Times New Roman" panose="02020603050405020304" pitchFamily="18" charset="0"/>
                        </a:rPr>
                        <a:t> </a:t>
                      </a:r>
                    </a:p>
                    <a:p>
                      <a:pPr marL="274320" marR="0" lvl="0" indent="-171450">
                        <a:lnSpc>
                          <a:spcPct val="107000"/>
                        </a:lnSpc>
                        <a:spcBef>
                          <a:spcPts val="0"/>
                        </a:spcBef>
                        <a:spcAft>
                          <a:spcPts val="0"/>
                        </a:spcAft>
                        <a:buFont typeface="Arial" panose="020B0604020202020204" pitchFamily="34" charset="0"/>
                        <a:buChar char="•"/>
                      </a:pPr>
                      <a:r>
                        <a:rPr lang="en-US" sz="1300" kern="1200" dirty="0">
                          <a:solidFill>
                            <a:schemeClr val="tx1"/>
                          </a:solidFill>
                          <a:effectLst/>
                          <a:latin typeface="Calibri" panose="020F0502020204030204" pitchFamily="34" charset="0"/>
                          <a:cs typeface="Times New Roman" panose="02020603050405020304" pitchFamily="18" charset="0"/>
                        </a:rPr>
                        <a:t>2 or more observational studies with inconsistent findings, small sample sizes, or other problems that potentially confound interpretation of data.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48260" algn="ctr">
                        <a:lnSpc>
                          <a:spcPct val="107000"/>
                        </a:lnSpc>
                        <a:spcBef>
                          <a:spcPts val="0"/>
                        </a:spcBef>
                        <a:spcAft>
                          <a:spcPts val="0"/>
                        </a:spcAft>
                      </a:pPr>
                      <a:r>
                        <a:rPr lang="en-US" sz="1300" dirty="0">
                          <a:effectLst/>
                          <a:latin typeface="Calibri" panose="020F0502020204030204" pitchFamily="34" charset="0"/>
                          <a:cs typeface="Times New Roman" panose="02020603050405020304" pitchFamily="18" charset="0"/>
                        </a:rPr>
                        <a:t>The true effect may be substantially different from the estimate of the effect. There is a risk that future research may significantly alter the estimate of the effect size or the interpretation of the results.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15599913"/>
                  </a:ext>
                </a:extLst>
              </a:tr>
              <a:tr h="1139839">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Expert Opinion†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274320" marR="48895" lvl="0" indent="-171450">
                        <a:lnSpc>
                          <a:spcPct val="115000"/>
                        </a:lnSpc>
                        <a:spcBef>
                          <a:spcPts val="0"/>
                        </a:spcBef>
                        <a:spcAft>
                          <a:spcPts val="0"/>
                        </a:spcAft>
                        <a:buFont typeface="Arial" panose="020B0604020202020204" pitchFamily="34" charset="0"/>
                        <a:buChar char="•"/>
                      </a:pPr>
                      <a:r>
                        <a:rPr lang="en-US" sz="13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Consensus of the panel based on clinical judgement and experience, due to absence of evidence or limitations in evidence.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105410" algn="ctr">
                        <a:lnSpc>
                          <a:spcPct val="107000"/>
                        </a:lnSpc>
                        <a:spcBef>
                          <a:spcPts val="0"/>
                        </a:spcBef>
                        <a:spcAft>
                          <a:spcPts val="0"/>
                        </a:spcAft>
                      </a:pPr>
                      <a:r>
                        <a:rPr lang="en-US" sz="1300" dirty="0">
                          <a:effectLst/>
                          <a:latin typeface="Calibri" panose="020F0502020204030204" pitchFamily="34" charset="0"/>
                          <a:cs typeface="Times New Roman" panose="02020603050405020304" pitchFamily="18" charset="0"/>
                        </a:rPr>
                        <a:t>Strong consensus (≥90%) of the panel guides the recommendation despite insufficient evidence to discern the true magnitude and direction of the net effect. Further research may better inform the topic.</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016459878"/>
                  </a:ext>
                </a:extLst>
              </a:tr>
            </a:tbl>
          </a:graphicData>
        </a:graphic>
      </p:graphicFrame>
      <p:sp>
        <p:nvSpPr>
          <p:cNvPr id="2" name="Title 1">
            <a:extLst>
              <a:ext uri="{FF2B5EF4-FFF2-40B4-BE49-F238E27FC236}">
                <a16:creationId xmlns:a16="http://schemas.microsoft.com/office/drawing/2014/main" id="{2E5D0D6C-7416-4FDD-A5CE-70CB2B5AB8E2}"/>
              </a:ext>
            </a:extLst>
          </p:cNvPr>
          <p:cNvSpPr>
            <a:spLocks noGrp="1"/>
          </p:cNvSpPr>
          <p:nvPr>
            <p:ph type="title"/>
          </p:nvPr>
        </p:nvSpPr>
        <p:spPr>
          <a:xfrm>
            <a:off x="457200" y="205091"/>
            <a:ext cx="8229600" cy="1143000"/>
          </a:xfrm>
        </p:spPr>
        <p:txBody>
          <a:bodyPr/>
          <a:lstStyle/>
          <a:p>
            <a:r>
              <a:rPr lang="en-US" sz="4000" b="1" dirty="0">
                <a:solidFill>
                  <a:schemeClr val="tx2"/>
                </a:solidFill>
              </a:rPr>
              <a:t>Rating Quality of Evidence</a:t>
            </a:r>
          </a:p>
        </p:txBody>
      </p:sp>
    </p:spTree>
    <p:extLst>
      <p:ext uri="{BB962C8B-B14F-4D97-AF65-F5344CB8AC3E}">
        <p14:creationId xmlns:p14="http://schemas.microsoft.com/office/powerpoint/2010/main" val="3586728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406" y="304800"/>
            <a:ext cx="7886700" cy="934100"/>
          </a:xfrm>
        </p:spPr>
        <p:txBody>
          <a:bodyPr>
            <a:normAutofit/>
          </a:bodyPr>
          <a:lstStyle/>
          <a:p>
            <a:r>
              <a:rPr lang="en-US" b="1" dirty="0">
                <a:solidFill>
                  <a:schemeClr val="tx2"/>
                </a:solidFill>
              </a:rPr>
              <a:t>Consensus Methodology</a:t>
            </a:r>
          </a:p>
        </p:txBody>
      </p:sp>
      <p:sp>
        <p:nvSpPr>
          <p:cNvPr id="3" name="Content Placeholder 2"/>
          <p:cNvSpPr>
            <a:spLocks noGrp="1"/>
          </p:cNvSpPr>
          <p:nvPr>
            <p:ph idx="1"/>
          </p:nvPr>
        </p:nvSpPr>
        <p:spPr>
          <a:xfrm>
            <a:off x="304800" y="1245827"/>
            <a:ext cx="8382000" cy="4771664"/>
          </a:xfrm>
        </p:spPr>
        <p:txBody>
          <a:bodyPr>
            <a:noAutofit/>
          </a:bodyPr>
          <a:lstStyle/>
          <a:p>
            <a:pPr marL="342892" indent="-342892">
              <a:spcBef>
                <a:spcPts val="0"/>
              </a:spcBef>
              <a:buFont typeface="Arial"/>
              <a:buChar char="•"/>
              <a:defRPr/>
            </a:pPr>
            <a:r>
              <a:rPr lang="en-US" sz="2400" dirty="0"/>
              <a:t>Modified Delphi approach</a:t>
            </a:r>
          </a:p>
          <a:p>
            <a:pPr marL="342892" indent="-342892">
              <a:spcBef>
                <a:spcPts val="0"/>
              </a:spcBef>
              <a:buFont typeface="Arial"/>
              <a:buChar char="•"/>
              <a:defRPr/>
            </a:pPr>
            <a:r>
              <a:rPr lang="en-US" sz="2400" dirty="0"/>
              <a:t>Task force members rated their level of agreement for each recommendation via consensus survey</a:t>
            </a:r>
          </a:p>
          <a:p>
            <a:pPr marL="800080" lvl="1" indent="-342892">
              <a:spcBef>
                <a:spcPts val="0"/>
              </a:spcBef>
              <a:buFont typeface="Lucida Grande"/>
              <a:buChar char="-"/>
              <a:defRPr/>
            </a:pPr>
            <a:r>
              <a:rPr lang="en-US" sz="2400" dirty="0"/>
              <a:t>5-point Likert scale from “strongly disagree” to “strongly agree”</a:t>
            </a:r>
          </a:p>
          <a:p>
            <a:pPr marL="800080" lvl="1" indent="-342892">
              <a:spcBef>
                <a:spcPts val="0"/>
              </a:spcBef>
              <a:buFont typeface="Lucida Grande"/>
              <a:buChar char="-"/>
              <a:defRPr/>
            </a:pPr>
            <a:r>
              <a:rPr lang="en-US" sz="2400" dirty="0"/>
              <a:t>Consensus defined using pre-specified threshold of ≥75% (≥90% for expert opinion recommendations) agreement</a:t>
            </a:r>
          </a:p>
          <a:p>
            <a:pPr>
              <a:spcBef>
                <a:spcPts val="0"/>
              </a:spcBef>
              <a:defRPr/>
            </a:pPr>
            <a:r>
              <a:rPr lang="en-US" sz="2400" dirty="0"/>
              <a:t>Recommendations for which consensus not achieved were removed or revised and re-surveyed</a:t>
            </a:r>
          </a:p>
          <a:p>
            <a:pPr>
              <a:spcBef>
                <a:spcPts val="0"/>
              </a:spcBef>
              <a:defRPr/>
            </a:pPr>
            <a:r>
              <a:rPr lang="en-US" sz="2400" dirty="0"/>
              <a:t>Recommendations achieving consensus edited with substantive changes after the first round were also re-surveyed</a:t>
            </a:r>
          </a:p>
        </p:txBody>
      </p:sp>
    </p:spTree>
    <p:extLst>
      <p:ext uri="{BB962C8B-B14F-4D97-AF65-F5344CB8AC3E}">
        <p14:creationId xmlns:p14="http://schemas.microsoft.com/office/powerpoint/2010/main" val="766127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2164C23-F176-4DFC-97C6-FA123334443C}"/>
              </a:ext>
            </a:extLst>
          </p:cNvPr>
          <p:cNvSpPr>
            <a:spLocks noGrp="1"/>
          </p:cNvSpPr>
          <p:nvPr>
            <p:ph type="title"/>
          </p:nvPr>
        </p:nvSpPr>
        <p:spPr>
          <a:xfrm>
            <a:off x="457200" y="1447800"/>
            <a:ext cx="8229600" cy="2667000"/>
          </a:xfrm>
        </p:spPr>
        <p:txBody>
          <a:bodyPr anchor="t" anchorCtr="0">
            <a:normAutofit fontScale="90000"/>
          </a:bodyPr>
          <a:lstStyle/>
          <a:p>
            <a:r>
              <a:rPr lang="en-US" b="1" dirty="0">
                <a:solidFill>
                  <a:schemeClr val="tx2"/>
                </a:solidFill>
              </a:rPr>
              <a:t>KQ 1: What is the role of EBRT in the definitive/non-transplant and palliative settings in HCC?</a:t>
            </a:r>
            <a:br>
              <a:rPr lang="en-US" sz="2700" dirty="0"/>
            </a:br>
            <a:br>
              <a:rPr lang="en-US" sz="2700" dirty="0">
                <a:highlight>
                  <a:srgbClr val="FFFF00"/>
                </a:highlight>
              </a:rPr>
            </a:br>
            <a:br>
              <a:rPr lang="en-US" dirty="0">
                <a:highlight>
                  <a:srgbClr val="FFFF00"/>
                </a:highlight>
              </a:rPr>
            </a:br>
            <a:endParaRPr lang="en-US" dirty="0">
              <a:highlight>
                <a:srgbClr val="FFFF00"/>
              </a:highlight>
            </a:endParaRPr>
          </a:p>
        </p:txBody>
      </p:sp>
    </p:spTree>
    <p:extLst>
      <p:ext uri="{BB962C8B-B14F-4D97-AF65-F5344CB8AC3E}">
        <p14:creationId xmlns:p14="http://schemas.microsoft.com/office/powerpoint/2010/main" val="2074863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0C9A-0765-4B40-9757-65DFD95499C2}"/>
              </a:ext>
            </a:extLst>
          </p:cNvPr>
          <p:cNvSpPr>
            <a:spLocks noGrp="1"/>
          </p:cNvSpPr>
          <p:nvPr>
            <p:ph type="title"/>
          </p:nvPr>
        </p:nvSpPr>
        <p:spPr>
          <a:xfrm>
            <a:off x="457200" y="184547"/>
            <a:ext cx="8229600" cy="1143000"/>
          </a:xfrm>
        </p:spPr>
        <p:txBody>
          <a:bodyPr/>
          <a:lstStyle/>
          <a:p>
            <a:r>
              <a:rPr lang="en-US" sz="2800" b="1" dirty="0">
                <a:solidFill>
                  <a:schemeClr val="tx2"/>
                </a:solidFill>
              </a:rPr>
              <a:t>KQ1: EBRT in the definitive/non-transplant and palliative settings in HCC</a:t>
            </a:r>
          </a:p>
        </p:txBody>
      </p:sp>
      <p:graphicFrame>
        <p:nvGraphicFramePr>
          <p:cNvPr id="6" name="Table 5">
            <a:extLst>
              <a:ext uri="{FF2B5EF4-FFF2-40B4-BE49-F238E27FC236}">
                <a16:creationId xmlns:a16="http://schemas.microsoft.com/office/drawing/2014/main" id="{7A2758EE-DBD9-48B5-A677-C680F803337D}"/>
              </a:ext>
            </a:extLst>
          </p:cNvPr>
          <p:cNvGraphicFramePr>
            <a:graphicFrameLocks noGrp="1"/>
          </p:cNvGraphicFramePr>
          <p:nvPr>
            <p:extLst>
              <p:ext uri="{D42A27DB-BD31-4B8C-83A1-F6EECF244321}">
                <p14:modId xmlns:p14="http://schemas.microsoft.com/office/powerpoint/2010/main" val="3459608431"/>
              </p:ext>
            </p:extLst>
          </p:nvPr>
        </p:nvGraphicFramePr>
        <p:xfrm>
          <a:off x="533400" y="1309074"/>
          <a:ext cx="8077200" cy="4055863"/>
        </p:xfrm>
        <a:graphic>
          <a:graphicData uri="http://schemas.openxmlformats.org/drawingml/2006/table">
            <a:tbl>
              <a:tblPr firstRow="1" firstCol="1" bandRow="1"/>
              <a:tblGrid>
                <a:gridCol w="5334000">
                  <a:extLst>
                    <a:ext uri="{9D8B030D-6E8A-4147-A177-3AD203B41FA5}">
                      <a16:colId xmlns:a16="http://schemas.microsoft.com/office/drawing/2014/main" val="1573755585"/>
                    </a:ext>
                  </a:extLst>
                </a:gridCol>
                <a:gridCol w="1600200">
                  <a:extLst>
                    <a:ext uri="{9D8B030D-6E8A-4147-A177-3AD203B41FA5}">
                      <a16:colId xmlns:a16="http://schemas.microsoft.com/office/drawing/2014/main" val="3935357959"/>
                    </a:ext>
                  </a:extLst>
                </a:gridCol>
                <a:gridCol w="1143000">
                  <a:extLst>
                    <a:ext uri="{9D8B030D-6E8A-4147-A177-3AD203B41FA5}">
                      <a16:colId xmlns:a16="http://schemas.microsoft.com/office/drawing/2014/main" val="1926405441"/>
                    </a:ext>
                  </a:extLst>
                </a:gridCol>
              </a:tblGrid>
              <a:tr h="489703">
                <a:tc>
                  <a:txBody>
                    <a:bodyPr/>
                    <a:lstStyle/>
                    <a:p>
                      <a:pPr marL="0" marR="0" algn="ctr">
                        <a:lnSpc>
                          <a:spcPct val="100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K</a:t>
                      </a: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Q1 Recommendations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Strength of</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Quality of</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Evidence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4265477698"/>
                  </a:ext>
                </a:extLst>
              </a:tr>
              <a:tr h="1316237">
                <a:tc>
                  <a:txBody>
                    <a:bodyPr/>
                    <a:lstStyle/>
                    <a:p>
                      <a:pPr marL="342900" marR="0" lvl="0" indent="-342900">
                        <a:lnSpc>
                          <a:spcPct val="100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patients with liver-confined HCC who are not candidates for curative options (surgery or thermal ablation), and for whom catheter-based therapies are being considered, EBRT is recommended as a potential first-line single therapy option.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Strong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Moderate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1449285"/>
                  </a:ext>
                </a:extLst>
              </a:tr>
              <a:tr h="1087637">
                <a:tc>
                  <a:txBody>
                    <a:bodyPr/>
                    <a:lstStyle/>
                    <a:p>
                      <a:pPr marL="342900" marR="0" lvl="0" indent="-342900">
                        <a:lnSpc>
                          <a:spcPct val="100000"/>
                        </a:lnSpc>
                        <a:spcBef>
                          <a:spcPts val="0"/>
                        </a:spcBef>
                        <a:spcAft>
                          <a:spcPts val="0"/>
                        </a:spcAft>
                        <a:buFont typeface="+mj-lt"/>
                        <a:buAutoNum type="arabicPeriod" startAt="2"/>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patients with liver-confined multifocal and/or unresectable HCC, EBRT alone or sequenced with other catheter-based therapies* is conditionally recommended.</a:t>
                      </a:r>
                      <a:endParaRPr lang="en-US" sz="1800" u="none" strike="noStrike"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Conditional</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Moderate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3301678"/>
                  </a:ext>
                </a:extLst>
              </a:tr>
              <a:tr h="1006073">
                <a:tc>
                  <a:txBody>
                    <a:bodyPr/>
                    <a:lstStyle/>
                    <a:p>
                      <a:pPr marL="342900" marR="0" lvl="0" indent="-342900">
                        <a:lnSpc>
                          <a:spcPct val="100000"/>
                        </a:lnSpc>
                        <a:spcBef>
                          <a:spcPts val="0"/>
                        </a:spcBef>
                        <a:spcAft>
                          <a:spcPts val="0"/>
                        </a:spcAft>
                        <a:buFont typeface="+mj-lt"/>
                        <a:buAutoNum type="arabicPeriod" startAt="3"/>
                      </a:pPr>
                      <a:r>
                        <a:rPr lang="en-US" sz="1800" kern="1200" dirty="0">
                          <a:solidFill>
                            <a:schemeClr val="tx1"/>
                          </a:solidFill>
                          <a:effectLst/>
                          <a:latin typeface="+mn-lt"/>
                          <a:ea typeface="+mn-ea"/>
                          <a:cs typeface="+mn-cs"/>
                        </a:rPr>
                        <a:t>For patients with liver-confined HCC who had an incomplete response to thermal ablation or catheter-based therapies*, EBRT is recommended as a consolidative treatment option.</a:t>
                      </a:r>
                      <a:endParaRPr lang="en-US" sz="1800" u="none" strike="noStrike"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Strong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Moderate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1683006"/>
                  </a:ext>
                </a:extLst>
              </a:tr>
            </a:tbl>
          </a:graphicData>
        </a:graphic>
      </p:graphicFrame>
      <p:sp>
        <p:nvSpPr>
          <p:cNvPr id="7" name="TextBox 6">
            <a:extLst>
              <a:ext uri="{FF2B5EF4-FFF2-40B4-BE49-F238E27FC236}">
                <a16:creationId xmlns:a16="http://schemas.microsoft.com/office/drawing/2014/main" id="{6EB3B83E-AF13-49FB-AD7D-286DC38541D7}"/>
              </a:ext>
            </a:extLst>
          </p:cNvPr>
          <p:cNvSpPr txBox="1"/>
          <p:nvPr/>
        </p:nvSpPr>
        <p:spPr>
          <a:xfrm>
            <a:off x="609600" y="5486400"/>
            <a:ext cx="7924800" cy="615553"/>
          </a:xfrm>
          <a:prstGeom prst="rect">
            <a:avLst/>
          </a:prstGeom>
          <a:noFill/>
        </p:spPr>
        <p:txBody>
          <a:bodyPr wrap="square" rtlCol="0">
            <a:spAutoFit/>
          </a:bodyPr>
          <a:lstStyle/>
          <a:p>
            <a:r>
              <a:rPr lang="en-US" sz="16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*Caution should be used when recommending EBRT after TARE until more data are available.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08408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0C9A-0765-4B40-9757-65DFD95499C2}"/>
              </a:ext>
            </a:extLst>
          </p:cNvPr>
          <p:cNvSpPr>
            <a:spLocks noGrp="1"/>
          </p:cNvSpPr>
          <p:nvPr>
            <p:ph type="title"/>
          </p:nvPr>
        </p:nvSpPr>
        <p:spPr>
          <a:xfrm>
            <a:off x="457200" y="184547"/>
            <a:ext cx="8229600" cy="1143000"/>
          </a:xfrm>
        </p:spPr>
        <p:txBody>
          <a:bodyPr/>
          <a:lstStyle/>
          <a:p>
            <a:r>
              <a:rPr lang="en-US" sz="2800" b="1" dirty="0">
                <a:solidFill>
                  <a:schemeClr val="tx2"/>
                </a:solidFill>
              </a:rPr>
              <a:t>KQ1: EBRT in the definitive/non-transplant and palliative settings in HCC</a:t>
            </a:r>
          </a:p>
        </p:txBody>
      </p:sp>
      <p:graphicFrame>
        <p:nvGraphicFramePr>
          <p:cNvPr id="6" name="Table 5">
            <a:extLst>
              <a:ext uri="{FF2B5EF4-FFF2-40B4-BE49-F238E27FC236}">
                <a16:creationId xmlns:a16="http://schemas.microsoft.com/office/drawing/2014/main" id="{7A2758EE-DBD9-48B5-A677-C680F803337D}"/>
              </a:ext>
            </a:extLst>
          </p:cNvPr>
          <p:cNvGraphicFramePr>
            <a:graphicFrameLocks noGrp="1"/>
          </p:cNvGraphicFramePr>
          <p:nvPr>
            <p:extLst>
              <p:ext uri="{D42A27DB-BD31-4B8C-83A1-F6EECF244321}">
                <p14:modId xmlns:p14="http://schemas.microsoft.com/office/powerpoint/2010/main" val="137598255"/>
              </p:ext>
            </p:extLst>
          </p:nvPr>
        </p:nvGraphicFramePr>
        <p:xfrm>
          <a:off x="533400" y="1306765"/>
          <a:ext cx="8229600" cy="4042475"/>
        </p:xfrm>
        <a:graphic>
          <a:graphicData uri="http://schemas.openxmlformats.org/drawingml/2006/table">
            <a:tbl>
              <a:tblPr firstRow="1" firstCol="1" bandRow="1"/>
              <a:tblGrid>
                <a:gridCol w="5334000">
                  <a:extLst>
                    <a:ext uri="{9D8B030D-6E8A-4147-A177-3AD203B41FA5}">
                      <a16:colId xmlns:a16="http://schemas.microsoft.com/office/drawing/2014/main" val="1573755585"/>
                    </a:ext>
                  </a:extLst>
                </a:gridCol>
                <a:gridCol w="1600200">
                  <a:extLst>
                    <a:ext uri="{9D8B030D-6E8A-4147-A177-3AD203B41FA5}">
                      <a16:colId xmlns:a16="http://schemas.microsoft.com/office/drawing/2014/main" val="3935357959"/>
                    </a:ext>
                  </a:extLst>
                </a:gridCol>
                <a:gridCol w="1295400">
                  <a:extLst>
                    <a:ext uri="{9D8B030D-6E8A-4147-A177-3AD203B41FA5}">
                      <a16:colId xmlns:a16="http://schemas.microsoft.com/office/drawing/2014/main" val="1926405441"/>
                    </a:ext>
                  </a:extLst>
                </a:gridCol>
              </a:tblGrid>
              <a:tr h="489703">
                <a:tc>
                  <a:txBody>
                    <a:bodyPr/>
                    <a:lstStyle/>
                    <a:p>
                      <a:pPr marL="0" marR="0" algn="ctr">
                        <a:lnSpc>
                          <a:spcPct val="100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K</a:t>
                      </a: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Q1 Recommendations (continued)</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Strength of</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Quality of</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Evidence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4265477698"/>
                  </a:ext>
                </a:extLst>
              </a:tr>
              <a:tr h="1175332">
                <a:tc>
                  <a:txBody>
                    <a:bodyPr/>
                    <a:lstStyle/>
                    <a:p>
                      <a:pPr marL="342900" marR="0" lvl="0" indent="-342900">
                        <a:lnSpc>
                          <a:spcPct val="100000"/>
                        </a:lnSpc>
                        <a:spcBef>
                          <a:spcPts val="0"/>
                        </a:spcBef>
                        <a:spcAft>
                          <a:spcPts val="0"/>
                        </a:spcAft>
                        <a:buFont typeface="+mj-lt"/>
                        <a:buAutoNum type="arabicPeriod" startAt="4"/>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patients with locally recurrent HCC after surgery, thermal ablation, or catheter-based therapies*, EBRT is recommended as a salvage treatment option.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Strong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Low</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1449285"/>
                  </a:ext>
                </a:extLst>
              </a:tr>
              <a:tr h="1087637">
                <a:tc>
                  <a:txBody>
                    <a:bodyPr/>
                    <a:lstStyle/>
                    <a:p>
                      <a:pPr marL="342900" marR="0" lvl="0" indent="-342900">
                        <a:lnSpc>
                          <a:spcPct val="100000"/>
                        </a:lnSpc>
                        <a:spcBef>
                          <a:spcPts val="0"/>
                        </a:spcBef>
                        <a:spcAft>
                          <a:spcPts val="0"/>
                        </a:spcAft>
                        <a:buFont typeface="+mj-lt"/>
                        <a:buAutoNum type="arabicPeriod" startAt="5"/>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patients with liver-confined HCC with macrovascular invasion, EBRT is conditionally recommended, alone or sequenced with systemic therapy or catheter-based therapies*.</a:t>
                      </a:r>
                      <a:endParaRPr lang="en-US" sz="1800" u="none" strike="noStrike"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Conditional</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Moderate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3301678"/>
                  </a:ext>
                </a:extLst>
              </a:tr>
              <a:tr h="548640">
                <a:tc rowSpan="2">
                  <a:txBody>
                    <a:bodyPr/>
                    <a:lstStyle/>
                    <a:p>
                      <a:pPr marL="342900" marR="0" lvl="0" indent="-342900">
                        <a:lnSpc>
                          <a:spcPct val="100000"/>
                        </a:lnSpc>
                        <a:spcBef>
                          <a:spcPts val="0"/>
                        </a:spcBef>
                        <a:spcAft>
                          <a:spcPts val="0"/>
                        </a:spcAft>
                        <a:buFont typeface="+mj-lt"/>
                        <a:buAutoNum type="arabicPeriod" startAt="6"/>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patients with liver-confined HCC with macrovascular invasion, EBRT is conditionally recommended, alone or sequenced with systemic therapy or catheter-based therapies*.</a:t>
                      </a:r>
                      <a:endParaRPr lang="en-US" sz="1800" u="none" strike="noStrike"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Conditional</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Low </a:t>
                      </a:r>
                    </a:p>
                    <a:p>
                      <a:pPr marL="0" marR="0" algn="ctr">
                        <a:lnSpc>
                          <a:spcPct val="100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(locally advanced HCC)</a:t>
                      </a: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1683006"/>
                  </a:ext>
                </a:extLst>
              </a:tr>
              <a:tr h="548640">
                <a:tc vMerge="1">
                  <a:txBody>
                    <a:bodyPr/>
                    <a:lstStyle/>
                    <a:p>
                      <a:endParaRPr lang="en-US"/>
                    </a:p>
                  </a:txBody>
                  <a:tcPr/>
                </a:tc>
                <a:tc vMerge="1">
                  <a:txBody>
                    <a:bodyPr/>
                    <a:lstStyle/>
                    <a:p>
                      <a:endParaRPr lang="en-US"/>
                    </a:p>
                  </a:txBody>
                  <a:tcPr/>
                </a:tc>
                <a:tc>
                  <a:txBody>
                    <a:bodyPr/>
                    <a:lstStyle/>
                    <a:p>
                      <a:pPr marL="0" marR="0" algn="ctr">
                        <a:lnSpc>
                          <a:spcPct val="100000"/>
                        </a:lnSpc>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Expert opinion (metastatic HCC)</a:t>
                      </a: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5211965"/>
                  </a:ext>
                </a:extLst>
              </a:tr>
            </a:tbl>
          </a:graphicData>
        </a:graphic>
      </p:graphicFrame>
      <p:sp>
        <p:nvSpPr>
          <p:cNvPr id="7" name="TextBox 6">
            <a:extLst>
              <a:ext uri="{FF2B5EF4-FFF2-40B4-BE49-F238E27FC236}">
                <a16:creationId xmlns:a16="http://schemas.microsoft.com/office/drawing/2014/main" id="{6EB3B83E-AF13-49FB-AD7D-286DC38541D7}"/>
              </a:ext>
            </a:extLst>
          </p:cNvPr>
          <p:cNvSpPr txBox="1"/>
          <p:nvPr/>
        </p:nvSpPr>
        <p:spPr>
          <a:xfrm>
            <a:off x="609600" y="5486400"/>
            <a:ext cx="7924800" cy="615553"/>
          </a:xfrm>
          <a:prstGeom prst="rect">
            <a:avLst/>
          </a:prstGeom>
          <a:noFill/>
        </p:spPr>
        <p:txBody>
          <a:bodyPr wrap="square" rtlCol="0">
            <a:spAutoFit/>
          </a:bodyPr>
          <a:lstStyle/>
          <a:p>
            <a:r>
              <a:rPr lang="en-US" sz="16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*Caution should be used when recommending EBRT after TARE until more data are available.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53386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4611F-EC29-4060-A318-5E8712765FDF}"/>
              </a:ext>
            </a:extLst>
          </p:cNvPr>
          <p:cNvSpPr>
            <a:spLocks noGrp="1"/>
          </p:cNvSpPr>
          <p:nvPr>
            <p:ph type="title"/>
          </p:nvPr>
        </p:nvSpPr>
        <p:spPr>
          <a:xfrm>
            <a:off x="6968673" y="197108"/>
            <a:ext cx="1905000" cy="1219200"/>
          </a:xfrm>
        </p:spPr>
        <p:txBody>
          <a:bodyPr/>
          <a:lstStyle/>
          <a:p>
            <a:pPr marL="0" marR="0" algn="l">
              <a:spcBef>
                <a:spcPts val="1200"/>
              </a:spcBef>
              <a:spcAft>
                <a:spcPts val="600"/>
              </a:spcAft>
            </a:pPr>
            <a:r>
              <a:rPr lang="en-US" sz="1600" b="1" kern="1600" dirty="0">
                <a:latin typeface="Calibri" panose="020F0502020204030204" pitchFamily="34" charset="0"/>
                <a:cs typeface="Times New Roman" panose="02020603050405020304" pitchFamily="18" charset="0"/>
              </a:rPr>
              <a:t>Figure 1. </a:t>
            </a:r>
            <a:br>
              <a:rPr lang="en-US" sz="1600" b="1" kern="1600" dirty="0">
                <a:latin typeface="Calibri" panose="020F0502020204030204" pitchFamily="34" charset="0"/>
                <a:cs typeface="Times New Roman" panose="02020603050405020304" pitchFamily="18" charset="0"/>
              </a:rPr>
            </a:br>
            <a:r>
              <a:rPr lang="en-US" sz="1600" b="1" kern="1600" dirty="0">
                <a:latin typeface="Calibri" panose="020F0502020204030204" pitchFamily="34" charset="0"/>
                <a:cs typeface="Times New Roman" panose="02020603050405020304" pitchFamily="18" charset="0"/>
              </a:rPr>
              <a:t>HCC: Liver Confined, </a:t>
            </a:r>
            <a:r>
              <a:rPr lang="en-US" sz="1600" b="1" i="1" kern="1600" dirty="0">
                <a:latin typeface="Calibri" panose="020F0502020204030204" pitchFamily="34" charset="0"/>
                <a:cs typeface="Times New Roman" panose="02020603050405020304" pitchFamily="18" charset="0"/>
              </a:rPr>
              <a:t>Without</a:t>
            </a:r>
            <a:r>
              <a:rPr lang="en-US" sz="1600" b="1" kern="1600" dirty="0">
                <a:latin typeface="Calibri" panose="020F0502020204030204" pitchFamily="34" charset="0"/>
                <a:cs typeface="Times New Roman" panose="02020603050405020304" pitchFamily="18" charset="0"/>
              </a:rPr>
              <a:t> MVI</a:t>
            </a:r>
            <a:br>
              <a:rPr lang="en-US" sz="1600" b="1"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b="1" kern="1600" dirty="0">
                <a:latin typeface="Calibri" panose="020F0502020204030204" pitchFamily="34" charset="0"/>
                <a:cs typeface="Times New Roman" panose="02020603050405020304" pitchFamily="18" charset="0"/>
              </a:rPr>
            </a:br>
            <a:endParaRPr lang="en-US" dirty="0"/>
          </a:p>
        </p:txBody>
      </p:sp>
      <p:pic>
        <p:nvPicPr>
          <p:cNvPr id="12290" name="Picture 1">
            <a:extLst>
              <a:ext uri="{FF2B5EF4-FFF2-40B4-BE49-F238E27FC236}">
                <a16:creationId xmlns:a16="http://schemas.microsoft.com/office/drawing/2014/main" id="{9D948F76-58ED-4697-B0D8-E364557E69F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p:blipFill>
        <p:spPr bwMode="auto">
          <a:xfrm>
            <a:off x="152400" y="152400"/>
            <a:ext cx="6816273" cy="5822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C25123C1-39D7-40AC-A61F-C5DCCAF5FBF8}"/>
              </a:ext>
            </a:extLst>
          </p:cNvPr>
          <p:cNvSpPr txBox="1"/>
          <p:nvPr/>
        </p:nvSpPr>
        <p:spPr>
          <a:xfrm>
            <a:off x="7010400" y="1219200"/>
            <a:ext cx="1981200" cy="4832092"/>
          </a:xfrm>
          <a:prstGeom prst="rect">
            <a:avLst/>
          </a:prstGeom>
          <a:noFill/>
        </p:spPr>
        <p:txBody>
          <a:bodyPr wrap="square" rtlCol="0">
            <a:spAutoFit/>
          </a:bodyPr>
          <a:lstStyle/>
          <a:p>
            <a:r>
              <a:rPr lang="en-US" sz="1400" kern="1600" dirty="0">
                <a:latin typeface="Calibri" panose="020F0502020204030204" pitchFamily="34" charset="0"/>
                <a:cs typeface="Times New Roman" panose="02020603050405020304" pitchFamily="18" charset="0"/>
              </a:rPr>
              <a:t>*Enrollment in a clinical trial should be prioritized if available.</a:t>
            </a:r>
            <a:br>
              <a:rPr lang="en-US" sz="1400" kern="1600" dirty="0">
                <a:latin typeface="Calibri" panose="020F0502020204030204" pitchFamily="34" charset="0"/>
                <a:cs typeface="Times New Roman" panose="02020603050405020304" pitchFamily="18" charset="0"/>
              </a:rPr>
            </a:br>
            <a:endParaRPr lang="en-US" sz="1400" kern="1600" dirty="0">
              <a:latin typeface="Calibri" panose="020F0502020204030204" pitchFamily="34" charset="0"/>
              <a:cs typeface="Times New Roman" panose="02020603050405020304" pitchFamily="18" charset="0"/>
            </a:endParaRPr>
          </a:p>
          <a:p>
            <a:r>
              <a:rPr lang="en-US" sz="1400" kern="1600" dirty="0">
                <a:latin typeface="Calibri" panose="020F0502020204030204" pitchFamily="34" charset="0"/>
                <a:cs typeface="Times New Roman" panose="02020603050405020304" pitchFamily="18" charset="0"/>
              </a:rPr>
              <a:t>†OLT candidate: UNOS criteria (solitary lesion 2-5 cm diameter or 2-3 lesions ≤3 cm each).</a:t>
            </a:r>
            <a:br>
              <a:rPr lang="en-US" sz="1400" kern="1600" dirty="0">
                <a:latin typeface="Calibri" panose="020F0502020204030204" pitchFamily="34" charset="0"/>
                <a:cs typeface="Times New Roman" panose="02020603050405020304" pitchFamily="18" charset="0"/>
              </a:rPr>
            </a:br>
            <a:endParaRPr lang="en-US" sz="1400" kern="1600" dirty="0">
              <a:latin typeface="Calibri" panose="020F0502020204030204" pitchFamily="34" charset="0"/>
              <a:cs typeface="Times New Roman" panose="02020603050405020304" pitchFamily="18" charset="0"/>
            </a:endParaRPr>
          </a:p>
          <a:p>
            <a:r>
              <a:rPr lang="en-US" sz="1400" kern="1600" dirty="0">
                <a:latin typeface="Calibri" panose="020F0502020204030204" pitchFamily="34" charset="0"/>
                <a:cs typeface="Times New Roman" panose="02020603050405020304" pitchFamily="18" charset="0"/>
              </a:rPr>
              <a:t>‡Surgical candidate: CP class A and selected CP class B (no portal hypertension, adequate location, preserved liver function).</a:t>
            </a:r>
            <a:br>
              <a:rPr lang="en-US" sz="1400" kern="1600" dirty="0">
                <a:latin typeface="Calibri" panose="020F0502020204030204" pitchFamily="34" charset="0"/>
                <a:cs typeface="Times New Roman" panose="02020603050405020304" pitchFamily="18" charset="0"/>
              </a:rPr>
            </a:br>
            <a:endParaRPr lang="en-US" sz="1400" kern="1600" dirty="0">
              <a:latin typeface="Calibri" panose="020F0502020204030204" pitchFamily="34" charset="0"/>
              <a:cs typeface="Times New Roman" panose="02020603050405020304" pitchFamily="18" charset="0"/>
            </a:endParaRPr>
          </a:p>
          <a:p>
            <a:r>
              <a:rPr lang="en-US" sz="1400" kern="1600" dirty="0">
                <a:latin typeface="Calibri" panose="020F0502020204030204" pitchFamily="34" charset="0"/>
                <a:cs typeface="Times New Roman" panose="02020603050405020304" pitchFamily="18" charset="0"/>
              </a:rPr>
              <a:t>§Order of listed options does not reflect a particular preference; decision is based on multidisciplinary evaluation.</a:t>
            </a:r>
            <a:endParaRPr lang="en-US" sz="1400" dirty="0"/>
          </a:p>
        </p:txBody>
      </p:sp>
    </p:spTree>
    <p:extLst>
      <p:ext uri="{BB962C8B-B14F-4D97-AF65-F5344CB8AC3E}">
        <p14:creationId xmlns:p14="http://schemas.microsoft.com/office/powerpoint/2010/main" val="1484212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4611F-EC29-4060-A318-5E8712765FDF}"/>
              </a:ext>
            </a:extLst>
          </p:cNvPr>
          <p:cNvSpPr>
            <a:spLocks noGrp="1"/>
          </p:cNvSpPr>
          <p:nvPr>
            <p:ph type="title"/>
          </p:nvPr>
        </p:nvSpPr>
        <p:spPr>
          <a:xfrm>
            <a:off x="6477000" y="420255"/>
            <a:ext cx="2286000" cy="1219200"/>
          </a:xfrm>
        </p:spPr>
        <p:txBody>
          <a:bodyPr/>
          <a:lstStyle/>
          <a:p>
            <a:pPr marL="0" marR="0" algn="l">
              <a:spcBef>
                <a:spcPts val="1200"/>
              </a:spcBef>
              <a:spcAft>
                <a:spcPts val="600"/>
              </a:spcAft>
            </a:pPr>
            <a:r>
              <a:rPr lang="en-US" sz="1600" b="1" kern="1600" dirty="0">
                <a:latin typeface="Calibri" panose="020F0502020204030204" pitchFamily="34" charset="0"/>
                <a:cs typeface="Times New Roman" panose="02020603050405020304" pitchFamily="18" charset="0"/>
              </a:rPr>
              <a:t>Figure 2. </a:t>
            </a:r>
            <a:br>
              <a:rPr lang="en-US" sz="1600" b="1" kern="1600" dirty="0">
                <a:latin typeface="Calibri" panose="020F0502020204030204" pitchFamily="34" charset="0"/>
                <a:cs typeface="Times New Roman" panose="02020603050405020304" pitchFamily="18" charset="0"/>
              </a:rPr>
            </a:br>
            <a:r>
              <a:rPr lang="en-US" sz="1600" b="1" kern="1600" dirty="0">
                <a:latin typeface="Calibri" panose="020F0502020204030204" pitchFamily="34" charset="0"/>
                <a:cs typeface="Times New Roman" panose="02020603050405020304" pitchFamily="18" charset="0"/>
              </a:rPr>
              <a:t>HCC: Liver Confined, </a:t>
            </a:r>
            <a:r>
              <a:rPr lang="en-US" sz="1600" b="1" i="1" kern="1600" dirty="0">
                <a:latin typeface="Calibri" panose="020F0502020204030204" pitchFamily="34" charset="0"/>
                <a:cs typeface="Times New Roman" panose="02020603050405020304" pitchFamily="18" charset="0"/>
              </a:rPr>
              <a:t>With</a:t>
            </a:r>
            <a:r>
              <a:rPr lang="en-US" sz="1600" b="1" kern="1600" dirty="0">
                <a:latin typeface="Calibri" panose="020F0502020204030204" pitchFamily="34" charset="0"/>
                <a:cs typeface="Times New Roman" panose="02020603050405020304" pitchFamily="18" charset="0"/>
              </a:rPr>
              <a:t> MVI</a:t>
            </a:r>
            <a:br>
              <a:rPr lang="en-US" sz="1600" b="1"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b="1" kern="1600" dirty="0">
                <a:latin typeface="Calibri" panose="020F0502020204030204" pitchFamily="34" charset="0"/>
                <a:cs typeface="Times New Roman" panose="02020603050405020304" pitchFamily="18" charset="0"/>
              </a:rPr>
            </a:br>
            <a:endParaRPr lang="en-US" dirty="0"/>
          </a:p>
        </p:txBody>
      </p:sp>
      <p:pic>
        <p:nvPicPr>
          <p:cNvPr id="12290" name="Picture 1">
            <a:extLst>
              <a:ext uri="{FF2B5EF4-FFF2-40B4-BE49-F238E27FC236}">
                <a16:creationId xmlns:a16="http://schemas.microsoft.com/office/drawing/2014/main" id="{9D948F76-58ED-4697-B0D8-E364557E69F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p:blipFill>
        <p:spPr bwMode="auto">
          <a:xfrm>
            <a:off x="762000" y="152399"/>
            <a:ext cx="5029200" cy="6104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C25123C1-39D7-40AC-A61F-C5DCCAF5FBF8}"/>
              </a:ext>
            </a:extLst>
          </p:cNvPr>
          <p:cNvSpPr txBox="1"/>
          <p:nvPr/>
        </p:nvSpPr>
        <p:spPr>
          <a:xfrm>
            <a:off x="6477000" y="1639455"/>
            <a:ext cx="1981200" cy="3970318"/>
          </a:xfrm>
          <a:prstGeom prst="rect">
            <a:avLst/>
          </a:prstGeom>
          <a:noFill/>
        </p:spPr>
        <p:txBody>
          <a:bodyPr wrap="square" rtlCol="0">
            <a:spAutoFit/>
          </a:bodyPr>
          <a:lstStyle/>
          <a:p>
            <a:r>
              <a:rPr lang="en-US" sz="1400" kern="1600" dirty="0">
                <a:latin typeface="Calibri" panose="020F0502020204030204" pitchFamily="34" charset="0"/>
                <a:cs typeface="Times New Roman" panose="02020603050405020304" pitchFamily="18" charset="0"/>
              </a:rPr>
              <a:t>*Enrollment in a clinical trial should be prioritized if available.</a:t>
            </a:r>
          </a:p>
          <a:p>
            <a:endParaRPr lang="en-US" sz="1400" kern="1600" dirty="0">
              <a:latin typeface="Calibri" panose="020F0502020204030204" pitchFamily="34" charset="0"/>
              <a:cs typeface="Times New Roman" panose="02020603050405020304" pitchFamily="18" charset="0"/>
            </a:endParaRPr>
          </a:p>
          <a:p>
            <a:r>
              <a:rPr lang="en-US" sz="1400" kern="1600" dirty="0">
                <a:latin typeface="Calibri" panose="020F0502020204030204" pitchFamily="34" charset="0"/>
                <a:cs typeface="Times New Roman" panose="02020603050405020304" pitchFamily="18" charset="0"/>
              </a:rPr>
              <a:t>†Order of listed options does not reflect a particular preference; decision is based on multidisciplinary evaluation.</a:t>
            </a:r>
          </a:p>
          <a:p>
            <a:endParaRPr lang="en-US" sz="1400" kern="1600" dirty="0">
              <a:latin typeface="Calibri" panose="020F0502020204030204" pitchFamily="34" charset="0"/>
              <a:cs typeface="Times New Roman" panose="02020603050405020304" pitchFamily="18" charset="0"/>
            </a:endParaRPr>
          </a:p>
          <a:p>
            <a:r>
              <a:rPr lang="en-US" sz="1400" kern="1600" dirty="0">
                <a:latin typeface="Calibri" panose="020F0502020204030204" pitchFamily="34" charset="0"/>
                <a:cs typeface="Times New Roman" panose="02020603050405020304" pitchFamily="18" charset="0"/>
              </a:rPr>
              <a:t>‡Consider alone or in sequential combination.</a:t>
            </a:r>
          </a:p>
          <a:p>
            <a:endParaRPr lang="en-US" sz="1400" kern="1600" dirty="0">
              <a:latin typeface="Calibri" panose="020F0502020204030204" pitchFamily="34" charset="0"/>
              <a:cs typeface="Times New Roman" panose="02020603050405020304" pitchFamily="18" charset="0"/>
            </a:endParaRPr>
          </a:p>
          <a:p>
            <a:r>
              <a:rPr lang="en-US" sz="1400" kern="1600" dirty="0">
                <a:latin typeface="Calibri" panose="020F0502020204030204" pitchFamily="34" charset="0"/>
                <a:cs typeface="Times New Roman" panose="02020603050405020304" pitchFamily="18" charset="0"/>
              </a:rPr>
              <a:t>§To liver tumor(s) and/or large vessel tumor thrombus if symptomatic.</a:t>
            </a:r>
          </a:p>
        </p:txBody>
      </p:sp>
    </p:spTree>
    <p:extLst>
      <p:ext uri="{BB962C8B-B14F-4D97-AF65-F5344CB8AC3E}">
        <p14:creationId xmlns:p14="http://schemas.microsoft.com/office/powerpoint/2010/main" val="30088262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2164C23-F176-4DFC-97C6-FA123334443C}"/>
              </a:ext>
            </a:extLst>
          </p:cNvPr>
          <p:cNvSpPr>
            <a:spLocks noGrp="1"/>
          </p:cNvSpPr>
          <p:nvPr>
            <p:ph type="title"/>
          </p:nvPr>
        </p:nvSpPr>
        <p:spPr>
          <a:xfrm>
            <a:off x="457200" y="1447800"/>
            <a:ext cx="8229600" cy="2667000"/>
          </a:xfrm>
        </p:spPr>
        <p:txBody>
          <a:bodyPr anchor="t" anchorCtr="0">
            <a:normAutofit fontScale="90000"/>
          </a:bodyPr>
          <a:lstStyle/>
          <a:p>
            <a:r>
              <a:rPr lang="en-US" b="1" dirty="0">
                <a:solidFill>
                  <a:schemeClr val="tx2"/>
                </a:solidFill>
              </a:rPr>
              <a:t>KQ 2: What is the role of EBRT in the neoadjuvant setting prior to surgical resection or OLT for HCC?</a:t>
            </a:r>
            <a:br>
              <a:rPr lang="en-US" sz="2700" dirty="0"/>
            </a:br>
            <a:br>
              <a:rPr lang="en-US" sz="2700" dirty="0">
                <a:highlight>
                  <a:srgbClr val="FFFF00"/>
                </a:highlight>
              </a:rPr>
            </a:br>
            <a:br>
              <a:rPr lang="en-US" dirty="0">
                <a:highlight>
                  <a:srgbClr val="FFFF00"/>
                </a:highlight>
              </a:rPr>
            </a:br>
            <a:endParaRPr lang="en-US" dirty="0">
              <a:highlight>
                <a:srgbClr val="FFFF00"/>
              </a:highlight>
            </a:endParaRPr>
          </a:p>
        </p:txBody>
      </p:sp>
    </p:spTree>
    <p:extLst>
      <p:ext uri="{BB962C8B-B14F-4D97-AF65-F5344CB8AC3E}">
        <p14:creationId xmlns:p14="http://schemas.microsoft.com/office/powerpoint/2010/main" val="4158054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0C9A-0765-4B40-9757-65DFD95499C2}"/>
              </a:ext>
            </a:extLst>
          </p:cNvPr>
          <p:cNvSpPr>
            <a:spLocks noGrp="1"/>
          </p:cNvSpPr>
          <p:nvPr>
            <p:ph type="title"/>
          </p:nvPr>
        </p:nvSpPr>
        <p:spPr>
          <a:xfrm>
            <a:off x="304800" y="533400"/>
            <a:ext cx="8534400" cy="563562"/>
          </a:xfrm>
        </p:spPr>
        <p:txBody>
          <a:bodyPr/>
          <a:lstStyle/>
          <a:p>
            <a:r>
              <a:rPr lang="en-US" sz="2800" b="1" dirty="0">
                <a:solidFill>
                  <a:schemeClr val="tx2"/>
                </a:solidFill>
              </a:rPr>
              <a:t>KQ2: Neoadjuvant EBRT prior to surgery </a:t>
            </a:r>
            <a:br>
              <a:rPr lang="en-US" sz="2800" b="1" dirty="0">
                <a:solidFill>
                  <a:schemeClr val="tx2"/>
                </a:solidFill>
              </a:rPr>
            </a:br>
            <a:r>
              <a:rPr lang="en-US" sz="2800" b="1" dirty="0">
                <a:solidFill>
                  <a:schemeClr val="tx2"/>
                </a:solidFill>
              </a:rPr>
              <a:t>or OLT for HCC</a:t>
            </a:r>
          </a:p>
        </p:txBody>
      </p:sp>
      <p:graphicFrame>
        <p:nvGraphicFramePr>
          <p:cNvPr id="6" name="Table 5">
            <a:extLst>
              <a:ext uri="{FF2B5EF4-FFF2-40B4-BE49-F238E27FC236}">
                <a16:creationId xmlns:a16="http://schemas.microsoft.com/office/drawing/2014/main" id="{7A2758EE-DBD9-48B5-A677-C680F803337D}"/>
              </a:ext>
            </a:extLst>
          </p:cNvPr>
          <p:cNvGraphicFramePr>
            <a:graphicFrameLocks noGrp="1"/>
          </p:cNvGraphicFramePr>
          <p:nvPr>
            <p:extLst>
              <p:ext uri="{D42A27DB-BD31-4B8C-83A1-F6EECF244321}">
                <p14:modId xmlns:p14="http://schemas.microsoft.com/office/powerpoint/2010/main" val="3007283688"/>
              </p:ext>
            </p:extLst>
          </p:nvPr>
        </p:nvGraphicFramePr>
        <p:xfrm>
          <a:off x="533400" y="1981200"/>
          <a:ext cx="8077200" cy="3017520"/>
        </p:xfrm>
        <a:graphic>
          <a:graphicData uri="http://schemas.openxmlformats.org/drawingml/2006/table">
            <a:tbl>
              <a:tblPr firstRow="1" firstCol="1" bandRow="1"/>
              <a:tblGrid>
                <a:gridCol w="4953000">
                  <a:extLst>
                    <a:ext uri="{9D8B030D-6E8A-4147-A177-3AD203B41FA5}">
                      <a16:colId xmlns:a16="http://schemas.microsoft.com/office/drawing/2014/main" val="1573755585"/>
                    </a:ext>
                  </a:extLst>
                </a:gridCol>
                <a:gridCol w="1828800">
                  <a:extLst>
                    <a:ext uri="{9D8B030D-6E8A-4147-A177-3AD203B41FA5}">
                      <a16:colId xmlns:a16="http://schemas.microsoft.com/office/drawing/2014/main" val="3935357959"/>
                    </a:ext>
                  </a:extLst>
                </a:gridCol>
                <a:gridCol w="1295400">
                  <a:extLst>
                    <a:ext uri="{9D8B030D-6E8A-4147-A177-3AD203B41FA5}">
                      <a16:colId xmlns:a16="http://schemas.microsoft.com/office/drawing/2014/main" val="1926405441"/>
                    </a:ext>
                  </a:extLst>
                </a:gridCol>
              </a:tblGrid>
              <a:tr h="489703">
                <a:tc>
                  <a:txBody>
                    <a:bodyPr/>
                    <a:lstStyle/>
                    <a:p>
                      <a:pPr marL="0" marR="0" algn="ctr">
                        <a:lnSpc>
                          <a:spcPct val="100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K</a:t>
                      </a: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Q2 Recommendations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Strength of</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Recommendation</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Quality of</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Evidence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4265477698"/>
                  </a:ext>
                </a:extLst>
              </a:tr>
              <a:tr h="1087637">
                <a:tc>
                  <a:txBody>
                    <a:bodyPr/>
                    <a:lstStyle/>
                    <a:p>
                      <a:pPr marL="342900" marR="0" lvl="0" indent="-342900">
                        <a:lnSpc>
                          <a:spcPct val="100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patients with HCC who are potential candidates for OLT, ultra- or moderately hypofractionated EBRT is conditionally recommended as a bridge to transplant or as a downstaging intervention.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Conditional</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Low</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1449285"/>
                  </a:ext>
                </a:extLst>
              </a:tr>
              <a:tr h="1087637">
                <a:tc>
                  <a:txBody>
                    <a:bodyPr/>
                    <a:lstStyle/>
                    <a:p>
                      <a:pPr marL="342900" marR="0" lvl="0" indent="-342900">
                        <a:lnSpc>
                          <a:spcPct val="100000"/>
                        </a:lnSpc>
                        <a:spcBef>
                          <a:spcPts val="0"/>
                        </a:spcBef>
                        <a:spcAft>
                          <a:spcPts val="0"/>
                        </a:spcAft>
                        <a:buFont typeface="+mj-lt"/>
                        <a:buAutoNum type="arabicPeriod" startAt="2"/>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patients with HCC with portal vein tumor thrombus that are potentially resectable, neoadjuvant EBRT is conditionally recommended.</a:t>
                      </a:r>
                      <a:endParaRPr lang="en-US" sz="1800" u="none" strike="noStrike"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Conditional</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Low</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3301678"/>
                  </a:ext>
                </a:extLst>
              </a:tr>
            </a:tbl>
          </a:graphicData>
        </a:graphic>
      </p:graphicFrame>
    </p:spTree>
    <p:extLst>
      <p:ext uri="{BB962C8B-B14F-4D97-AF65-F5344CB8AC3E}">
        <p14:creationId xmlns:p14="http://schemas.microsoft.com/office/powerpoint/2010/main" val="18378355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2164C23-F176-4DFC-97C6-FA123334443C}"/>
              </a:ext>
            </a:extLst>
          </p:cNvPr>
          <p:cNvSpPr>
            <a:spLocks noGrp="1"/>
          </p:cNvSpPr>
          <p:nvPr>
            <p:ph type="title"/>
          </p:nvPr>
        </p:nvSpPr>
        <p:spPr>
          <a:xfrm>
            <a:off x="457200" y="1219200"/>
            <a:ext cx="8229600" cy="3352800"/>
          </a:xfrm>
        </p:spPr>
        <p:txBody>
          <a:bodyPr anchor="t" anchorCtr="0">
            <a:normAutofit fontScale="90000"/>
          </a:bodyPr>
          <a:lstStyle/>
          <a:p>
            <a:r>
              <a:rPr lang="en-US" b="1" dirty="0">
                <a:solidFill>
                  <a:schemeClr val="tx2"/>
                </a:solidFill>
              </a:rPr>
              <a:t>KQ 3: In patients receiving EBRT for HCC, what are the preferred techniques, fractionation regimens, and recommended OAR dose constraints?</a:t>
            </a:r>
            <a:br>
              <a:rPr lang="en-US" sz="2700" dirty="0"/>
            </a:br>
            <a:br>
              <a:rPr lang="en-US" sz="2700" dirty="0">
                <a:highlight>
                  <a:srgbClr val="FFFF00"/>
                </a:highlight>
              </a:rPr>
            </a:br>
            <a:br>
              <a:rPr lang="en-US" dirty="0">
                <a:highlight>
                  <a:srgbClr val="FFFF00"/>
                </a:highlight>
              </a:rPr>
            </a:br>
            <a:endParaRPr lang="en-US" dirty="0">
              <a:highlight>
                <a:srgbClr val="FFFF00"/>
              </a:highlight>
            </a:endParaRPr>
          </a:p>
        </p:txBody>
      </p:sp>
    </p:spTree>
    <p:extLst>
      <p:ext uri="{BB962C8B-B14F-4D97-AF65-F5344CB8AC3E}">
        <p14:creationId xmlns:p14="http://schemas.microsoft.com/office/powerpoint/2010/main" val="3727181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51168-CC0A-46E3-B05A-F2536689470A}"/>
              </a:ext>
            </a:extLst>
          </p:cNvPr>
          <p:cNvSpPr>
            <a:spLocks noGrp="1"/>
          </p:cNvSpPr>
          <p:nvPr>
            <p:ph type="title"/>
          </p:nvPr>
        </p:nvSpPr>
        <p:spPr/>
        <p:txBody>
          <a:bodyPr/>
          <a:lstStyle/>
          <a:p>
            <a:r>
              <a:rPr lang="en-US" b="1" dirty="0">
                <a:solidFill>
                  <a:schemeClr val="tx2"/>
                </a:solidFill>
              </a:rPr>
              <a:t>Citation</a:t>
            </a:r>
          </a:p>
        </p:txBody>
      </p:sp>
      <p:sp>
        <p:nvSpPr>
          <p:cNvPr id="3" name="Content Placeholder 2">
            <a:extLst>
              <a:ext uri="{FF2B5EF4-FFF2-40B4-BE49-F238E27FC236}">
                <a16:creationId xmlns:a16="http://schemas.microsoft.com/office/drawing/2014/main" id="{F182DBF8-4207-43FF-A345-AD4C24374B19}"/>
              </a:ext>
            </a:extLst>
          </p:cNvPr>
          <p:cNvSpPr>
            <a:spLocks noGrp="1"/>
          </p:cNvSpPr>
          <p:nvPr>
            <p:ph idx="1"/>
          </p:nvPr>
        </p:nvSpPr>
        <p:spPr>
          <a:xfrm>
            <a:off x="459509" y="1396856"/>
            <a:ext cx="8229600" cy="4525963"/>
          </a:xfrm>
        </p:spPr>
        <p:txBody>
          <a:bodyPr/>
          <a:lstStyle/>
          <a:p>
            <a:pPr marL="0" indent="0" algn="ctr">
              <a:spcBef>
                <a:spcPts val="600"/>
              </a:spcBef>
              <a:buFontTx/>
              <a:buNone/>
              <a:defRPr/>
            </a:pPr>
            <a:r>
              <a:rPr lang="en-US" altLang="en-US" sz="2800" dirty="0"/>
              <a:t>This slide set is adapted from the </a:t>
            </a:r>
            <a:r>
              <a:rPr lang="en-US" altLang="en-US" sz="2800" b="1" i="1" dirty="0"/>
              <a:t>External Beam Radiation Therapy for Primary Liver Cancers Guideline </a:t>
            </a:r>
            <a:r>
              <a:rPr lang="en-US" altLang="en-US" sz="2800" dirty="0"/>
              <a:t>to be published in the January/February 2022 issue of Practical Radiation Oncology (PRO)</a:t>
            </a:r>
          </a:p>
          <a:p>
            <a:pPr marL="0" indent="0" algn="ctr">
              <a:spcBef>
                <a:spcPts val="600"/>
              </a:spcBef>
              <a:buFontTx/>
              <a:buNone/>
              <a:defRPr/>
            </a:pPr>
            <a:r>
              <a:rPr lang="en-US" altLang="en-US" sz="2800" dirty="0"/>
              <a:t>Web posted link: </a:t>
            </a:r>
            <a:r>
              <a:rPr lang="en-US" sz="2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https://www.practicalradonc.org/article/S1879-8500(21)00233-2/fulltext</a:t>
            </a:r>
            <a:endParaRPr lang="en-US" altLang="en-US" sz="2800" dirty="0">
              <a:solidFill>
                <a:schemeClr val="accent2"/>
              </a:solidFill>
            </a:endParaRPr>
          </a:p>
          <a:p>
            <a:pPr algn="ctr">
              <a:spcBef>
                <a:spcPts val="600"/>
              </a:spcBef>
              <a:buFontTx/>
              <a:buNone/>
              <a:defRPr/>
            </a:pPr>
            <a:r>
              <a:rPr lang="en-US" altLang="en-US" sz="2800" dirty="0"/>
              <a:t>The full-text guideline is also available on the ASTRO Web site: </a:t>
            </a:r>
            <a:r>
              <a:rPr lang="en-US" altLang="en-US" sz="2800" dirty="0">
                <a:hlinkClick r:id="rId3"/>
              </a:rPr>
              <a:t>www.astro.org</a:t>
            </a:r>
            <a:r>
              <a:rPr lang="en-US" altLang="en-US" sz="2800" dirty="0"/>
              <a:t> </a:t>
            </a:r>
          </a:p>
          <a:p>
            <a:pPr marL="0" indent="0">
              <a:buNone/>
            </a:pPr>
            <a:endParaRPr lang="en-US" dirty="0"/>
          </a:p>
        </p:txBody>
      </p:sp>
    </p:spTree>
    <p:extLst>
      <p:ext uri="{BB962C8B-B14F-4D97-AF65-F5344CB8AC3E}">
        <p14:creationId xmlns:p14="http://schemas.microsoft.com/office/powerpoint/2010/main" val="2701730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0C9A-0765-4B40-9757-65DFD95499C2}"/>
              </a:ext>
            </a:extLst>
          </p:cNvPr>
          <p:cNvSpPr>
            <a:spLocks noGrp="1"/>
          </p:cNvSpPr>
          <p:nvPr>
            <p:ph type="title"/>
          </p:nvPr>
        </p:nvSpPr>
        <p:spPr>
          <a:xfrm>
            <a:off x="457199" y="228600"/>
            <a:ext cx="8229600" cy="490665"/>
          </a:xfrm>
        </p:spPr>
        <p:txBody>
          <a:bodyPr/>
          <a:lstStyle/>
          <a:p>
            <a:r>
              <a:rPr lang="en-US" sz="2800" b="1" dirty="0">
                <a:solidFill>
                  <a:schemeClr val="tx2"/>
                </a:solidFill>
              </a:rPr>
              <a:t>KQ3: EBRT technique and fractionation for HCC</a:t>
            </a:r>
          </a:p>
        </p:txBody>
      </p:sp>
      <p:graphicFrame>
        <p:nvGraphicFramePr>
          <p:cNvPr id="6" name="Table 5">
            <a:extLst>
              <a:ext uri="{FF2B5EF4-FFF2-40B4-BE49-F238E27FC236}">
                <a16:creationId xmlns:a16="http://schemas.microsoft.com/office/drawing/2014/main" id="{7A2758EE-DBD9-48B5-A677-C680F803337D}"/>
              </a:ext>
            </a:extLst>
          </p:cNvPr>
          <p:cNvGraphicFramePr>
            <a:graphicFrameLocks noGrp="1"/>
          </p:cNvGraphicFramePr>
          <p:nvPr>
            <p:extLst>
              <p:ext uri="{D42A27DB-BD31-4B8C-83A1-F6EECF244321}">
                <p14:modId xmlns:p14="http://schemas.microsoft.com/office/powerpoint/2010/main" val="2944400224"/>
              </p:ext>
            </p:extLst>
          </p:nvPr>
        </p:nvGraphicFramePr>
        <p:xfrm>
          <a:off x="342900" y="914400"/>
          <a:ext cx="8458199" cy="4953001"/>
        </p:xfrm>
        <a:graphic>
          <a:graphicData uri="http://schemas.openxmlformats.org/drawingml/2006/table">
            <a:tbl>
              <a:tblPr firstRow="1" firstCol="1" bandRow="1"/>
              <a:tblGrid>
                <a:gridCol w="5346220">
                  <a:extLst>
                    <a:ext uri="{9D8B030D-6E8A-4147-A177-3AD203B41FA5}">
                      <a16:colId xmlns:a16="http://schemas.microsoft.com/office/drawing/2014/main" val="1573755585"/>
                    </a:ext>
                  </a:extLst>
                </a:gridCol>
                <a:gridCol w="1854680">
                  <a:extLst>
                    <a:ext uri="{9D8B030D-6E8A-4147-A177-3AD203B41FA5}">
                      <a16:colId xmlns:a16="http://schemas.microsoft.com/office/drawing/2014/main" val="3935357959"/>
                    </a:ext>
                  </a:extLst>
                </a:gridCol>
                <a:gridCol w="1257299">
                  <a:extLst>
                    <a:ext uri="{9D8B030D-6E8A-4147-A177-3AD203B41FA5}">
                      <a16:colId xmlns:a16="http://schemas.microsoft.com/office/drawing/2014/main" val="1926405441"/>
                    </a:ext>
                  </a:extLst>
                </a:gridCol>
              </a:tblGrid>
              <a:tr h="550333">
                <a:tc>
                  <a:txBody>
                    <a:bodyPr/>
                    <a:lstStyle/>
                    <a:p>
                      <a:pPr marL="0" marR="0" algn="ctr">
                        <a:lnSpc>
                          <a:spcPct val="100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K</a:t>
                      </a: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Q3 Recommendations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Strength of</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Recommendation</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Quality of</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Evidence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4265477698"/>
                  </a:ext>
                </a:extLst>
              </a:tr>
              <a:tr h="1651000">
                <a:tc>
                  <a:txBody>
                    <a:bodyPr/>
                    <a:lstStyle/>
                    <a:p>
                      <a:pPr marL="342900" marR="0" lvl="0" indent="-342900">
                        <a:lnSpc>
                          <a:spcPct val="100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patients with liver-confined HCC,  for whom EBRT is recommended, dose-escalated ultra- or moderately hypofractionated EBRT is recommended, with choice of regimen based on tumor location, underlying liver function, and available technology.*</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Strong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Moderate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1449285"/>
                  </a:ext>
                </a:extLst>
              </a:tr>
              <a:tr h="1375834">
                <a:tc>
                  <a:txBody>
                    <a:bodyPr/>
                    <a:lstStyle/>
                    <a:p>
                      <a:pPr marL="342900" marR="0" lvl="0" indent="-342900">
                        <a:lnSpc>
                          <a:spcPct val="100000"/>
                        </a:lnSpc>
                        <a:spcBef>
                          <a:spcPts val="0"/>
                        </a:spcBef>
                        <a:spcAft>
                          <a:spcPts val="0"/>
                        </a:spcAft>
                        <a:buFont typeface="+mj-lt"/>
                        <a:buAutoNum type="arabicPeriod" startAt="2"/>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patients with HCC with macrovascular invasion for whom EBRT is delivered in combination with other catheter-based therapies, moderately hypofractionated EBRT is conditionally recommended.*</a:t>
                      </a:r>
                      <a:endParaRPr lang="en-US" sz="1800" u="none" strike="noStrike"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Conditional</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Moderate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3301678"/>
                  </a:ext>
                </a:extLst>
              </a:tr>
              <a:tr h="1375834">
                <a:tc>
                  <a:txBody>
                    <a:bodyPr/>
                    <a:lstStyle/>
                    <a:p>
                      <a:pPr marL="342900" marR="0" lvl="0" indent="-342900">
                        <a:lnSpc>
                          <a:spcPct val="100000"/>
                        </a:lnSpc>
                        <a:spcBef>
                          <a:spcPts val="0"/>
                        </a:spcBef>
                        <a:spcAft>
                          <a:spcPts val="0"/>
                        </a:spcAft>
                        <a:buFont typeface="+mj-lt"/>
                        <a:buAutoNum type="arabicPeriod" startAt="3"/>
                      </a:pPr>
                      <a:r>
                        <a:rPr lang="en-US" sz="1800" kern="1200" dirty="0">
                          <a:solidFill>
                            <a:schemeClr val="tx1"/>
                          </a:solidFill>
                          <a:effectLst/>
                          <a:latin typeface="+mn-lt"/>
                          <a:ea typeface="+mn-ea"/>
                          <a:cs typeface="+mn-cs"/>
                        </a:rPr>
                        <a:t>For patients with HCC receiving dose-escalated ultra- or moderately hypofractionated EBRT, IMRT or proton therapy are recommended, with choice of regimen based on tumor location, underlying liver function, and available technology.</a:t>
                      </a:r>
                      <a:endParaRPr lang="en-US" sz="1800" u="none" strike="noStrike"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Strong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Moderate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1683006"/>
                  </a:ext>
                </a:extLst>
              </a:tr>
            </a:tbl>
          </a:graphicData>
        </a:graphic>
      </p:graphicFrame>
      <p:sp>
        <p:nvSpPr>
          <p:cNvPr id="3" name="TextBox 2">
            <a:extLst>
              <a:ext uri="{FF2B5EF4-FFF2-40B4-BE49-F238E27FC236}">
                <a16:creationId xmlns:a16="http://schemas.microsoft.com/office/drawing/2014/main" id="{676713B8-7279-4C57-8457-E37385DAD00B}"/>
              </a:ext>
            </a:extLst>
          </p:cNvPr>
          <p:cNvSpPr txBox="1"/>
          <p:nvPr/>
        </p:nvSpPr>
        <p:spPr>
          <a:xfrm>
            <a:off x="342900" y="5867401"/>
            <a:ext cx="4767011" cy="338554"/>
          </a:xfrm>
          <a:prstGeom prst="rect">
            <a:avLst/>
          </a:prstGeom>
          <a:noFill/>
        </p:spPr>
        <p:txBody>
          <a:bodyPr wrap="none" rtlCol="0">
            <a:spAutoFit/>
          </a:bodyPr>
          <a:lstStyle/>
          <a:p>
            <a:r>
              <a:rPr lang="en-US" sz="1600" dirty="0"/>
              <a:t>*See recommended EBRT dose and fractionation table.</a:t>
            </a:r>
          </a:p>
        </p:txBody>
      </p:sp>
    </p:spTree>
    <p:extLst>
      <p:ext uri="{BB962C8B-B14F-4D97-AF65-F5344CB8AC3E}">
        <p14:creationId xmlns:p14="http://schemas.microsoft.com/office/powerpoint/2010/main" val="1005216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0C9A-0765-4B40-9757-65DFD95499C2}"/>
              </a:ext>
            </a:extLst>
          </p:cNvPr>
          <p:cNvSpPr>
            <a:spLocks noGrp="1"/>
          </p:cNvSpPr>
          <p:nvPr>
            <p:ph type="title"/>
          </p:nvPr>
        </p:nvSpPr>
        <p:spPr>
          <a:xfrm>
            <a:off x="457200" y="452972"/>
            <a:ext cx="8229600" cy="639762"/>
          </a:xfrm>
        </p:spPr>
        <p:txBody>
          <a:bodyPr/>
          <a:lstStyle/>
          <a:p>
            <a:r>
              <a:rPr lang="en-US" sz="2800" b="1" dirty="0">
                <a:solidFill>
                  <a:schemeClr val="tx2"/>
                </a:solidFill>
              </a:rPr>
              <a:t>KQ3: EBRT technique and fractionation for HCC</a:t>
            </a:r>
          </a:p>
        </p:txBody>
      </p:sp>
      <p:graphicFrame>
        <p:nvGraphicFramePr>
          <p:cNvPr id="6" name="Table 5">
            <a:extLst>
              <a:ext uri="{FF2B5EF4-FFF2-40B4-BE49-F238E27FC236}">
                <a16:creationId xmlns:a16="http://schemas.microsoft.com/office/drawing/2014/main" id="{7A2758EE-DBD9-48B5-A677-C680F803337D}"/>
              </a:ext>
            </a:extLst>
          </p:cNvPr>
          <p:cNvGraphicFramePr>
            <a:graphicFrameLocks noGrp="1"/>
          </p:cNvGraphicFramePr>
          <p:nvPr>
            <p:extLst>
              <p:ext uri="{D42A27DB-BD31-4B8C-83A1-F6EECF244321}">
                <p14:modId xmlns:p14="http://schemas.microsoft.com/office/powerpoint/2010/main" val="1961289339"/>
              </p:ext>
            </p:extLst>
          </p:nvPr>
        </p:nvGraphicFramePr>
        <p:xfrm>
          <a:off x="457200" y="1219200"/>
          <a:ext cx="8305800" cy="3088265"/>
        </p:xfrm>
        <a:graphic>
          <a:graphicData uri="http://schemas.openxmlformats.org/drawingml/2006/table">
            <a:tbl>
              <a:tblPr firstRow="1" firstCol="1" bandRow="1"/>
              <a:tblGrid>
                <a:gridCol w="5105400">
                  <a:extLst>
                    <a:ext uri="{9D8B030D-6E8A-4147-A177-3AD203B41FA5}">
                      <a16:colId xmlns:a16="http://schemas.microsoft.com/office/drawing/2014/main" val="1573755585"/>
                    </a:ext>
                  </a:extLst>
                </a:gridCol>
                <a:gridCol w="1905000">
                  <a:extLst>
                    <a:ext uri="{9D8B030D-6E8A-4147-A177-3AD203B41FA5}">
                      <a16:colId xmlns:a16="http://schemas.microsoft.com/office/drawing/2014/main" val="3935357959"/>
                    </a:ext>
                  </a:extLst>
                </a:gridCol>
                <a:gridCol w="1295400">
                  <a:extLst>
                    <a:ext uri="{9D8B030D-6E8A-4147-A177-3AD203B41FA5}">
                      <a16:colId xmlns:a16="http://schemas.microsoft.com/office/drawing/2014/main" val="1926405441"/>
                    </a:ext>
                  </a:extLst>
                </a:gridCol>
              </a:tblGrid>
              <a:tr h="629732">
                <a:tc>
                  <a:txBody>
                    <a:bodyPr/>
                    <a:lstStyle/>
                    <a:p>
                      <a:pPr marL="0" marR="0" algn="ctr">
                        <a:lnSpc>
                          <a:spcPct val="100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K</a:t>
                      </a: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Q3 Recommendations (continued)</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Strength of</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Recommendation</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Quality of</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Evidence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4265477698"/>
                  </a:ext>
                </a:extLst>
              </a:tr>
              <a:tr h="1199068">
                <a:tc>
                  <a:txBody>
                    <a:bodyPr/>
                    <a:lstStyle/>
                    <a:p>
                      <a:pPr marL="342900" marR="0" lvl="0" indent="-342900">
                        <a:lnSpc>
                          <a:spcPct val="100000"/>
                        </a:lnSpc>
                        <a:spcBef>
                          <a:spcPts val="0"/>
                        </a:spcBef>
                        <a:spcAft>
                          <a:spcPts val="0"/>
                        </a:spcAft>
                        <a:buFont typeface="+mj-lt"/>
                        <a:buAutoNum type="arabicPeriod" startAt="4"/>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patients with HCC receiving dose-escalated ultra- or moderately hypofractionated EBRT, respiratory motion management and daily image guidance are recommended.</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Strong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Low</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1449285"/>
                  </a:ext>
                </a:extLst>
              </a:tr>
              <a:tr h="1259465">
                <a:tc>
                  <a:txBody>
                    <a:bodyPr/>
                    <a:lstStyle/>
                    <a:p>
                      <a:pPr marL="342900" marR="0" lvl="0" indent="-342900">
                        <a:lnSpc>
                          <a:spcPct val="100000"/>
                        </a:lnSpc>
                        <a:spcBef>
                          <a:spcPts val="0"/>
                        </a:spcBef>
                        <a:spcAft>
                          <a:spcPts val="0"/>
                        </a:spcAft>
                        <a:buFont typeface="+mj-lt"/>
                        <a:buAutoNum type="arabicPeriod" startAt="5"/>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patients with HCC, radiation dose to the liver minus the gross tumor volume should be evaluated and minimized to reduce the risk of radiation-induced liver disease.*</a:t>
                      </a:r>
                      <a:endParaRPr lang="en-US" sz="1800" u="none" strike="noStrike"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Strong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Moderate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3301678"/>
                  </a:ext>
                </a:extLst>
              </a:tr>
            </a:tbl>
          </a:graphicData>
        </a:graphic>
      </p:graphicFrame>
      <p:sp>
        <p:nvSpPr>
          <p:cNvPr id="4" name="TextBox 3">
            <a:extLst>
              <a:ext uri="{FF2B5EF4-FFF2-40B4-BE49-F238E27FC236}">
                <a16:creationId xmlns:a16="http://schemas.microsoft.com/office/drawing/2014/main" id="{F3FCBA12-5F73-49BB-8601-93BC6451592B}"/>
              </a:ext>
            </a:extLst>
          </p:cNvPr>
          <p:cNvSpPr txBox="1"/>
          <p:nvPr/>
        </p:nvSpPr>
        <p:spPr>
          <a:xfrm>
            <a:off x="457200" y="4419599"/>
            <a:ext cx="3779111" cy="338554"/>
          </a:xfrm>
          <a:prstGeom prst="rect">
            <a:avLst/>
          </a:prstGeom>
          <a:noFill/>
        </p:spPr>
        <p:txBody>
          <a:bodyPr wrap="none" rtlCol="0">
            <a:spAutoFit/>
          </a:bodyPr>
          <a:lstStyle/>
          <a:p>
            <a:r>
              <a:rPr lang="en-US" sz="1600" dirty="0"/>
              <a:t>*See recommended dose constraints table.</a:t>
            </a:r>
          </a:p>
        </p:txBody>
      </p:sp>
    </p:spTree>
    <p:extLst>
      <p:ext uri="{BB962C8B-B14F-4D97-AF65-F5344CB8AC3E}">
        <p14:creationId xmlns:p14="http://schemas.microsoft.com/office/powerpoint/2010/main" val="12749090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4611F-EC29-4060-A318-5E8712765FDF}"/>
              </a:ext>
            </a:extLst>
          </p:cNvPr>
          <p:cNvSpPr>
            <a:spLocks noGrp="1"/>
          </p:cNvSpPr>
          <p:nvPr>
            <p:ph type="title"/>
          </p:nvPr>
        </p:nvSpPr>
        <p:spPr>
          <a:xfrm>
            <a:off x="342020" y="94170"/>
            <a:ext cx="8390200" cy="533400"/>
          </a:xfrm>
        </p:spPr>
        <p:txBody>
          <a:bodyPr/>
          <a:lstStyle/>
          <a:p>
            <a:pPr marL="0" marR="0" algn="l">
              <a:spcBef>
                <a:spcPts val="1200"/>
              </a:spcBef>
              <a:spcAft>
                <a:spcPts val="600"/>
              </a:spcAft>
            </a:pPr>
            <a:r>
              <a:rPr lang="en-US" sz="2400" b="1" kern="1600" dirty="0">
                <a:solidFill>
                  <a:schemeClr val="tx2"/>
                </a:solidFill>
                <a:latin typeface="Calibri" panose="020F0502020204030204" pitchFamily="34" charset="0"/>
                <a:cs typeface="Times New Roman" panose="02020603050405020304" pitchFamily="18" charset="0"/>
              </a:rPr>
              <a:t>Recommended EBRT doses and fractionation for HCC and IHC*</a:t>
            </a:r>
            <a:br>
              <a:rPr lang="en-US" sz="1800" kern="1600" dirty="0">
                <a:latin typeface="Calibri" panose="020F0502020204030204" pitchFamily="34" charset="0"/>
                <a:cs typeface="Times New Roman" panose="02020603050405020304" pitchFamily="18" charset="0"/>
              </a:rPr>
            </a:br>
            <a:br>
              <a:rPr lang="en-US" sz="1800" kern="1600" dirty="0">
                <a:latin typeface="Calibri" panose="020F0502020204030204" pitchFamily="34" charset="0"/>
                <a:cs typeface="Times New Roman" panose="02020603050405020304" pitchFamily="18" charset="0"/>
              </a:rPr>
            </a:br>
            <a:br>
              <a:rPr lang="en-US" sz="1800" kern="1600" dirty="0">
                <a:latin typeface="Calibri" panose="020F0502020204030204" pitchFamily="34" charset="0"/>
                <a:cs typeface="Times New Roman" panose="02020603050405020304" pitchFamily="18" charset="0"/>
              </a:rPr>
            </a:br>
            <a:br>
              <a:rPr lang="en-US" sz="1800" kern="1600" dirty="0">
                <a:latin typeface="Calibri" panose="020F0502020204030204" pitchFamily="34" charset="0"/>
                <a:cs typeface="Times New Roman" panose="02020603050405020304" pitchFamily="18" charset="0"/>
              </a:rPr>
            </a:br>
            <a:br>
              <a:rPr lang="en-US" sz="1800" kern="1600" dirty="0">
                <a:latin typeface="Calibri" panose="020F0502020204030204" pitchFamily="34" charset="0"/>
                <a:cs typeface="Times New Roman" panose="02020603050405020304" pitchFamily="18" charset="0"/>
              </a:rPr>
            </a:br>
            <a:br>
              <a:rPr lang="en-US" sz="1800" kern="1600" dirty="0">
                <a:latin typeface="Calibri" panose="020F0502020204030204" pitchFamily="34" charset="0"/>
                <a:cs typeface="Times New Roman" panose="02020603050405020304" pitchFamily="18" charset="0"/>
              </a:rPr>
            </a:br>
            <a:br>
              <a:rPr lang="en-US" sz="1800" kern="1600" dirty="0">
                <a:latin typeface="Calibri" panose="020F0502020204030204" pitchFamily="34" charset="0"/>
                <a:cs typeface="Times New Roman" panose="02020603050405020304" pitchFamily="18" charset="0"/>
              </a:rPr>
            </a:br>
            <a:br>
              <a:rPr lang="en-US" sz="1800" kern="1600" dirty="0">
                <a:latin typeface="Calibri" panose="020F0502020204030204" pitchFamily="34" charset="0"/>
                <a:cs typeface="Times New Roman" panose="02020603050405020304" pitchFamily="18" charset="0"/>
              </a:rPr>
            </a:br>
            <a:br>
              <a:rPr lang="en-US" sz="6000" b="1" kern="1600" dirty="0">
                <a:latin typeface="Calibri" panose="020F0502020204030204" pitchFamily="34" charset="0"/>
                <a:cs typeface="Times New Roman" panose="02020603050405020304" pitchFamily="18" charset="0"/>
              </a:rPr>
            </a:br>
            <a:endParaRPr lang="en-US" sz="6000" dirty="0"/>
          </a:p>
        </p:txBody>
      </p:sp>
      <p:graphicFrame>
        <p:nvGraphicFramePr>
          <p:cNvPr id="6" name="Table 5">
            <a:extLst>
              <a:ext uri="{FF2B5EF4-FFF2-40B4-BE49-F238E27FC236}">
                <a16:creationId xmlns:a16="http://schemas.microsoft.com/office/drawing/2014/main" id="{5331CCA1-8E9C-4F9D-9C3F-F0A4609A1EFC}"/>
              </a:ext>
            </a:extLst>
          </p:cNvPr>
          <p:cNvGraphicFramePr>
            <a:graphicFrameLocks noGrp="1"/>
          </p:cNvGraphicFramePr>
          <p:nvPr>
            <p:extLst>
              <p:ext uri="{D42A27DB-BD31-4B8C-83A1-F6EECF244321}">
                <p14:modId xmlns:p14="http://schemas.microsoft.com/office/powerpoint/2010/main" val="3789641721"/>
              </p:ext>
            </p:extLst>
          </p:nvPr>
        </p:nvGraphicFramePr>
        <p:xfrm>
          <a:off x="158839" y="627570"/>
          <a:ext cx="8756562" cy="4706431"/>
        </p:xfrm>
        <a:graphic>
          <a:graphicData uri="http://schemas.openxmlformats.org/drawingml/2006/table">
            <a:tbl>
              <a:tblPr firstRow="1" firstCol="1" bandRow="1"/>
              <a:tblGrid>
                <a:gridCol w="2812961">
                  <a:extLst>
                    <a:ext uri="{9D8B030D-6E8A-4147-A177-3AD203B41FA5}">
                      <a16:colId xmlns:a16="http://schemas.microsoft.com/office/drawing/2014/main" val="446614280"/>
                    </a:ext>
                  </a:extLst>
                </a:gridCol>
                <a:gridCol w="3572031">
                  <a:extLst>
                    <a:ext uri="{9D8B030D-6E8A-4147-A177-3AD203B41FA5}">
                      <a16:colId xmlns:a16="http://schemas.microsoft.com/office/drawing/2014/main" val="3262372477"/>
                    </a:ext>
                  </a:extLst>
                </a:gridCol>
                <a:gridCol w="2371570">
                  <a:extLst>
                    <a:ext uri="{9D8B030D-6E8A-4147-A177-3AD203B41FA5}">
                      <a16:colId xmlns:a16="http://schemas.microsoft.com/office/drawing/2014/main" val="2710943207"/>
                    </a:ext>
                  </a:extLst>
                </a:gridCol>
              </a:tblGrid>
              <a:tr h="355790">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Fractionation regimen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07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Total dose/fractionation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07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BED</a:t>
                      </a:r>
                      <a:r>
                        <a:rPr lang="en-US" sz="1800" b="1" baseline="-25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3673343105"/>
                  </a:ext>
                </a:extLst>
              </a:tr>
              <a:tr h="522656">
                <a:tc rowSpan="5">
                  <a:txBody>
                    <a:bodyPr/>
                    <a:lstStyle/>
                    <a:p>
                      <a:pPr marL="0" marR="0" algn="ctr">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Ultrahypofractionation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Non-cirrhotic (primarily IHC):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4000-6000 cGy/3-5 fx**</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7200-18,000 </a:t>
                      </a:r>
                      <a:r>
                        <a:rPr lang="en-US" sz="1600" dirty="0" err="1">
                          <a:effectLst/>
                          <a:latin typeface="Calibri" panose="020F0502020204030204" pitchFamily="34" charset="0"/>
                          <a:ea typeface="Calibri" panose="020F0502020204030204" pitchFamily="34" charset="0"/>
                          <a:cs typeface="Times New Roman" panose="02020603050405020304" pitchFamily="18" charset="0"/>
                        </a:rPr>
                        <a:t>cGy</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231459"/>
                  </a:ext>
                </a:extLst>
              </a:tr>
              <a:tr h="546816">
                <a:tc vMerge="1">
                  <a:txBody>
                    <a:bodyPr/>
                    <a:lstStyle/>
                    <a:p>
                      <a:endParaRPr lang="en-US"/>
                    </a:p>
                  </a:txBody>
                  <a:tcPr/>
                </a:tc>
                <a:tc>
                  <a:txBody>
                    <a:bodyPr/>
                    <a:lstStyle/>
                    <a:p>
                      <a:pPr marL="0" marR="0" algn="ctr">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CP class A:</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4000-5000 cGy/3-5 fx</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7200-12,500 cGy</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050479"/>
                  </a:ext>
                </a:extLst>
              </a:tr>
              <a:tr h="546816">
                <a:tc vMerge="1">
                  <a:txBody>
                    <a:bodyPr/>
                    <a:lstStyle/>
                    <a:p>
                      <a:endParaRPr lang="en-US"/>
                    </a:p>
                  </a:txBody>
                  <a:tcPr/>
                </a:tc>
                <a:tc>
                  <a:txBody>
                    <a:bodyPr/>
                    <a:lstStyle/>
                    <a:p>
                      <a:pPr marL="0" marR="0" algn="ctr">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CP class B7:</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3000-4000 </a:t>
                      </a:r>
                      <a:r>
                        <a:rPr lang="en-US" sz="1600" b="1" dirty="0" err="1">
                          <a:effectLst/>
                          <a:latin typeface="Calibri" panose="020F0502020204030204" pitchFamily="34" charset="0"/>
                          <a:ea typeface="Calibri" panose="020F0502020204030204" pitchFamily="34" charset="0"/>
                          <a:cs typeface="Times New Roman" panose="02020603050405020304" pitchFamily="18" charset="0"/>
                        </a:rPr>
                        <a:t>cGy</a:t>
                      </a:r>
                      <a:r>
                        <a:rPr lang="en-US" sz="1600" b="1" dirty="0">
                          <a:effectLst/>
                          <a:latin typeface="Calibri" panose="020F0502020204030204" pitchFamily="34" charset="0"/>
                          <a:ea typeface="Calibri" panose="020F0502020204030204" pitchFamily="34" charset="0"/>
                          <a:cs typeface="Times New Roman" panose="02020603050405020304" pitchFamily="18" charset="0"/>
                        </a:rPr>
                        <a:t>/5 </a:t>
                      </a:r>
                      <a:r>
                        <a:rPr lang="en-US" sz="1600" b="1" dirty="0" err="1">
                          <a:effectLst/>
                          <a:latin typeface="Calibri" panose="020F0502020204030204" pitchFamily="34" charset="0"/>
                          <a:ea typeface="Calibri" panose="020F0502020204030204" pitchFamily="34" charset="0"/>
                          <a:cs typeface="Times New Roman" panose="02020603050405020304" pitchFamily="18" charset="0"/>
                        </a:rPr>
                        <a:t>fx</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4800-7200 cGy</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2081695"/>
                  </a:ext>
                </a:extLst>
              </a:tr>
              <a:tr h="303817">
                <a:tc vMerge="1">
                  <a:txBody>
                    <a:bodyPr/>
                    <a:lstStyle/>
                    <a:p>
                      <a:endParaRPr lang="en-US"/>
                    </a:p>
                  </a:txBody>
                  <a:tcPr/>
                </a:tc>
                <a:tc>
                  <a:txBody>
                    <a:bodyPr/>
                    <a:lstStyle/>
                    <a:p>
                      <a:pPr marL="0" marR="0" algn="ctr">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4000-5400 </a:t>
                      </a:r>
                      <a:r>
                        <a:rPr lang="en-US" sz="1600" dirty="0" err="1">
                          <a:effectLst/>
                          <a:latin typeface="Calibri" panose="020F0502020204030204" pitchFamily="34" charset="0"/>
                          <a:ea typeface="Calibri" panose="020F0502020204030204" pitchFamily="34" charset="0"/>
                          <a:cs typeface="Times New Roman" panose="02020603050405020304" pitchFamily="18" charset="0"/>
                        </a:rPr>
                        <a:t>cGy</a:t>
                      </a:r>
                      <a:r>
                        <a:rPr lang="en-US" sz="1600" dirty="0">
                          <a:effectLst/>
                          <a:latin typeface="Calibri" panose="020F0502020204030204" pitchFamily="34" charset="0"/>
                          <a:ea typeface="Calibri" panose="020F0502020204030204" pitchFamily="34" charset="0"/>
                          <a:cs typeface="Times New Roman" panose="02020603050405020304" pitchFamily="18" charset="0"/>
                        </a:rPr>
                        <a:t>/6 </a:t>
                      </a:r>
                      <a:r>
                        <a:rPr lang="en-US" sz="1600" dirty="0" err="1">
                          <a:effectLst/>
                          <a:latin typeface="Calibri" panose="020F0502020204030204" pitchFamily="34" charset="0"/>
                          <a:ea typeface="Calibri" panose="020F0502020204030204" pitchFamily="34" charset="0"/>
                          <a:cs typeface="Times New Roman" panose="02020603050405020304" pitchFamily="18" charset="0"/>
                        </a:rPr>
                        <a:t>fx</a:t>
                      </a: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6700-10,300 cGy</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3803841"/>
                  </a:ext>
                </a:extLst>
              </a:tr>
              <a:tr h="303817">
                <a:tc vMerge="1">
                  <a:txBody>
                    <a:bodyPr/>
                    <a:lstStyle/>
                    <a:p>
                      <a:endParaRPr lang="en-US"/>
                    </a:p>
                  </a:txBody>
                  <a:tcPr/>
                </a:tc>
                <a:tc>
                  <a:txBody>
                    <a:bodyPr/>
                    <a:lstStyle/>
                    <a:p>
                      <a:pPr marL="0" marR="0" algn="ctr">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5000-6600 cGy/10 fx</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7500-11,000 cGy</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5815955"/>
                  </a:ext>
                </a:extLst>
              </a:tr>
              <a:tr h="303817">
                <a:tc rowSpan="4">
                  <a:txBody>
                    <a:bodyPr/>
                    <a:lstStyle/>
                    <a:p>
                      <a:pPr marL="0" marR="0" algn="ctr">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Moderate hypofractionation</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4800 </a:t>
                      </a:r>
                      <a:r>
                        <a:rPr lang="en-US" sz="1600" dirty="0" err="1">
                          <a:effectLst/>
                          <a:latin typeface="Calibri" panose="020F0502020204030204" pitchFamily="34" charset="0"/>
                          <a:ea typeface="Calibri" panose="020F0502020204030204" pitchFamily="34" charset="0"/>
                          <a:cs typeface="Times New Roman" panose="02020603050405020304" pitchFamily="18" charset="0"/>
                        </a:rPr>
                        <a:t>cGy</a:t>
                      </a:r>
                      <a:r>
                        <a:rPr lang="en-US" sz="1600" dirty="0">
                          <a:effectLst/>
                          <a:latin typeface="Calibri" panose="020F0502020204030204" pitchFamily="34" charset="0"/>
                          <a:ea typeface="Calibri" panose="020F0502020204030204" pitchFamily="34" charset="0"/>
                          <a:cs typeface="Times New Roman" panose="02020603050405020304" pitchFamily="18" charset="0"/>
                        </a:rPr>
                        <a:t>/12 </a:t>
                      </a:r>
                      <a:r>
                        <a:rPr lang="en-US" sz="1600" dirty="0" err="1">
                          <a:effectLst/>
                          <a:latin typeface="Calibri" panose="020F0502020204030204" pitchFamily="34" charset="0"/>
                          <a:ea typeface="Calibri" panose="020F0502020204030204" pitchFamily="34" charset="0"/>
                          <a:cs typeface="Times New Roman" panose="02020603050405020304" pitchFamily="18" charset="0"/>
                        </a:rPr>
                        <a:t>fx</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6720 cGy</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1143678"/>
                  </a:ext>
                </a:extLst>
              </a:tr>
              <a:tr h="303817">
                <a:tc vMerge="1">
                  <a:txBody>
                    <a:bodyPr/>
                    <a:lstStyle/>
                    <a:p>
                      <a:endParaRPr lang="en-US"/>
                    </a:p>
                  </a:txBody>
                  <a:tcPr/>
                </a:tc>
                <a:tc>
                  <a:txBody>
                    <a:bodyPr/>
                    <a:lstStyle/>
                    <a:p>
                      <a:pPr marL="0" marR="0" algn="ctr">
                        <a:lnSpc>
                          <a:spcPct val="100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4500-6750 </a:t>
                      </a:r>
                      <a:r>
                        <a:rPr lang="en-US" sz="1600" b="1" dirty="0" err="1">
                          <a:effectLst/>
                          <a:latin typeface="Calibri" panose="020F0502020204030204" pitchFamily="34" charset="0"/>
                          <a:ea typeface="Calibri" panose="020F0502020204030204" pitchFamily="34" charset="0"/>
                          <a:cs typeface="Times New Roman" panose="02020603050405020304" pitchFamily="18" charset="0"/>
                        </a:rPr>
                        <a:t>cGy</a:t>
                      </a:r>
                      <a:r>
                        <a:rPr lang="en-US" sz="1600" b="1" dirty="0">
                          <a:effectLst/>
                          <a:latin typeface="Calibri" panose="020F0502020204030204" pitchFamily="34" charset="0"/>
                          <a:ea typeface="Calibri" panose="020F0502020204030204" pitchFamily="34" charset="0"/>
                          <a:cs typeface="Times New Roman" panose="02020603050405020304" pitchFamily="18" charset="0"/>
                        </a:rPr>
                        <a:t>/15 </a:t>
                      </a:r>
                      <a:r>
                        <a:rPr lang="en-US" sz="1600" b="1" dirty="0" err="1">
                          <a:effectLst/>
                          <a:latin typeface="Calibri" panose="020F0502020204030204" pitchFamily="34" charset="0"/>
                          <a:ea typeface="Calibri" panose="020F0502020204030204" pitchFamily="34" charset="0"/>
                          <a:cs typeface="Times New Roman" panose="02020603050405020304" pitchFamily="18" charset="0"/>
                        </a:rPr>
                        <a:t>fx</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5900-9800 </a:t>
                      </a:r>
                      <a:r>
                        <a:rPr lang="en-US" sz="1600" dirty="0" err="1">
                          <a:effectLst/>
                          <a:latin typeface="Calibri" panose="020F0502020204030204" pitchFamily="34" charset="0"/>
                          <a:ea typeface="Calibri" panose="020F0502020204030204" pitchFamily="34" charset="0"/>
                          <a:cs typeface="Times New Roman" panose="02020603050405020304" pitchFamily="18" charset="0"/>
                        </a:rPr>
                        <a:t>cGy</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8096585"/>
                  </a:ext>
                </a:extLst>
              </a:tr>
              <a:tr h="303817">
                <a:tc vMerge="1">
                  <a:txBody>
                    <a:bodyPr/>
                    <a:lstStyle/>
                    <a:p>
                      <a:endParaRPr lang="en-US"/>
                    </a:p>
                  </a:txBody>
                  <a:tcPr/>
                </a:tc>
                <a:tc>
                  <a:txBody>
                    <a:bodyPr/>
                    <a:lstStyle/>
                    <a:p>
                      <a:pPr marL="0" marR="0" algn="ctr">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6000 cGy/20 fx</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7800 cGy</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7279837"/>
                  </a:ext>
                </a:extLst>
              </a:tr>
              <a:tr h="303817">
                <a:tc vMerge="1">
                  <a:txBody>
                    <a:bodyPr/>
                    <a:lstStyle/>
                    <a:p>
                      <a:endParaRPr lang="en-US"/>
                    </a:p>
                  </a:txBody>
                  <a:tcPr/>
                </a:tc>
                <a:tc>
                  <a:txBody>
                    <a:bodyPr/>
                    <a:lstStyle/>
                    <a:p>
                      <a:pPr marL="0" marR="0" algn="ctr">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6600-7200 cGy/22 fx</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8600-9600 cGy</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0769302"/>
                  </a:ext>
                </a:extLst>
              </a:tr>
              <a:tr h="303817">
                <a:tc rowSpan="3">
                  <a:txBody>
                    <a:bodyPr/>
                    <a:lstStyle/>
                    <a:p>
                      <a:pPr marL="0" marR="0" algn="ctr">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Standard fractionation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a:effectLst/>
                          <a:latin typeface="Calibri" panose="020F0502020204030204" pitchFamily="34" charset="0"/>
                          <a:ea typeface="Calibri" panose="020F0502020204030204" pitchFamily="34" charset="0"/>
                          <a:cs typeface="Times New Roman" panose="02020603050405020304" pitchFamily="18" charset="0"/>
                        </a:rPr>
                        <a:t>5040 cGy/28 fx</a:t>
                      </a:r>
                      <a:r>
                        <a:rPr lang="en-US" sz="1600">
                          <a:effectLst/>
                          <a:latin typeface="Calibri" panose="020F0502020204030204" pitchFamily="34" charset="0"/>
                          <a:ea typeface="Times New Roman" panose="02020603050405020304" pitchFamily="18" charset="0"/>
                          <a:cs typeface="Calibri" panose="020F0502020204030204" pitchFamily="34" charset="0"/>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5947 cGy</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4106110"/>
                  </a:ext>
                </a:extLst>
              </a:tr>
              <a:tr h="303817">
                <a:tc vMerge="1">
                  <a:txBody>
                    <a:bodyPr/>
                    <a:lstStyle/>
                    <a:p>
                      <a:endParaRPr lang="en-US"/>
                    </a:p>
                  </a:txBody>
                  <a:tcPr/>
                </a:tc>
                <a:tc>
                  <a:txBody>
                    <a:bodyPr/>
                    <a:lstStyle/>
                    <a:p>
                      <a:pPr marL="0" marR="0" algn="ctr">
                        <a:lnSpc>
                          <a:spcPct val="100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6000 cGy/30 fx</a:t>
                      </a:r>
                      <a:r>
                        <a:rPr lang="en-US" sz="1600">
                          <a:effectLst/>
                          <a:latin typeface="Calibri" panose="020F0502020204030204" pitchFamily="34" charset="0"/>
                          <a:ea typeface="Times New Roman" panose="02020603050405020304" pitchFamily="18" charset="0"/>
                          <a:cs typeface="Calibri" panose="020F0502020204030204" pitchFamily="34" charset="0"/>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7200 cGy</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8605506"/>
                  </a:ext>
                </a:extLst>
              </a:tr>
              <a:tr h="303817">
                <a:tc vMerge="1">
                  <a:txBody>
                    <a:bodyPr/>
                    <a:lstStyle/>
                    <a:p>
                      <a:endParaRPr lang="en-US"/>
                    </a:p>
                  </a:txBody>
                  <a:tcPr/>
                </a:tc>
                <a:tc>
                  <a:txBody>
                    <a:bodyPr/>
                    <a:lstStyle/>
                    <a:p>
                      <a:pPr marL="0" marR="0" algn="ctr">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7700 cGy/35 fx</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9400 cGy</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210" marR="662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1083783"/>
                  </a:ext>
                </a:extLst>
              </a:tr>
            </a:tbl>
          </a:graphicData>
        </a:graphic>
      </p:graphicFrame>
      <p:sp>
        <p:nvSpPr>
          <p:cNvPr id="5" name="TextBox 4">
            <a:extLst>
              <a:ext uri="{FF2B5EF4-FFF2-40B4-BE49-F238E27FC236}">
                <a16:creationId xmlns:a16="http://schemas.microsoft.com/office/drawing/2014/main" id="{6278FAB8-2338-4571-AD03-D87C093DE27A}"/>
              </a:ext>
            </a:extLst>
          </p:cNvPr>
          <p:cNvSpPr txBox="1"/>
          <p:nvPr/>
        </p:nvSpPr>
        <p:spPr>
          <a:xfrm>
            <a:off x="219363" y="5370547"/>
            <a:ext cx="8458200" cy="830997"/>
          </a:xfrm>
          <a:prstGeom prst="rect">
            <a:avLst/>
          </a:prstGeom>
          <a:noFill/>
        </p:spPr>
        <p:txBody>
          <a:bodyPr wrap="square" rtlCol="0">
            <a:spAutoFit/>
          </a:bodyPr>
          <a:lstStyle/>
          <a:p>
            <a:r>
              <a:rPr lang="en-US" sz="1200" kern="1600" dirty="0">
                <a:latin typeface="Calibri" panose="020F0502020204030204" pitchFamily="34" charset="0"/>
                <a:cs typeface="Times New Roman" panose="02020603050405020304" pitchFamily="18" charset="0"/>
              </a:rPr>
              <a:t>*Bolded regimens are the most common prescriptions used, based on consensus of the task force. Dose constraints pertain to these most common dose-fractionations. </a:t>
            </a:r>
          </a:p>
          <a:p>
            <a:r>
              <a:rPr lang="en-US" sz="1200" kern="1600" dirty="0">
                <a:latin typeface="Calibri" panose="020F0502020204030204" pitchFamily="34" charset="0"/>
                <a:cs typeface="Times New Roman" panose="02020603050405020304" pitchFamily="18" charset="0"/>
              </a:rPr>
              <a:t>**Lower doses recommended for central lesions in which the maximum point dose to central bile duct(s) cannot be met.</a:t>
            </a:r>
          </a:p>
          <a:p>
            <a:r>
              <a:rPr lang="en-US" sz="1200" kern="1600" dirty="0">
                <a:latin typeface="Calibri" panose="020F0502020204030204" pitchFamily="34" charset="0"/>
                <a:cs typeface="Times New Roman" panose="02020603050405020304" pitchFamily="18" charset="0"/>
              </a:rPr>
              <a:t>†For IHC when combined with concurrent systemic therapy.</a:t>
            </a:r>
          </a:p>
        </p:txBody>
      </p:sp>
    </p:spTree>
    <p:extLst>
      <p:ext uri="{BB962C8B-B14F-4D97-AF65-F5344CB8AC3E}">
        <p14:creationId xmlns:p14="http://schemas.microsoft.com/office/powerpoint/2010/main" val="37398152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4611F-EC29-4060-A318-5E8712765FDF}"/>
              </a:ext>
            </a:extLst>
          </p:cNvPr>
          <p:cNvSpPr>
            <a:spLocks noGrp="1"/>
          </p:cNvSpPr>
          <p:nvPr>
            <p:ph type="title"/>
          </p:nvPr>
        </p:nvSpPr>
        <p:spPr>
          <a:xfrm>
            <a:off x="381000" y="228600"/>
            <a:ext cx="8534398" cy="685800"/>
          </a:xfrm>
        </p:spPr>
        <p:txBody>
          <a:bodyPr/>
          <a:lstStyle/>
          <a:p>
            <a:pPr marL="0" marR="0">
              <a:spcBef>
                <a:spcPts val="1200"/>
              </a:spcBef>
              <a:spcAft>
                <a:spcPts val="600"/>
              </a:spcAft>
            </a:pPr>
            <a:r>
              <a:rPr lang="en-US" sz="2400" b="1" kern="1600" dirty="0">
                <a:solidFill>
                  <a:schemeClr val="tx2"/>
                </a:solidFill>
                <a:latin typeface="Calibri" panose="020F0502020204030204" pitchFamily="34" charset="0"/>
                <a:cs typeface="Times New Roman" panose="02020603050405020304" pitchFamily="18" charset="0"/>
              </a:rPr>
              <a:t>Recommended dose constraints for uninvolved liver </a:t>
            </a:r>
            <a:br>
              <a:rPr lang="en-US" sz="2400" b="1" kern="1600" dirty="0">
                <a:solidFill>
                  <a:schemeClr val="tx2"/>
                </a:solidFill>
                <a:latin typeface="Calibri" panose="020F0502020204030204" pitchFamily="34" charset="0"/>
                <a:cs typeface="Times New Roman" panose="02020603050405020304" pitchFamily="18" charset="0"/>
              </a:rPr>
            </a:br>
            <a:r>
              <a:rPr lang="en-US" sz="2400" b="1" kern="1600" dirty="0">
                <a:solidFill>
                  <a:schemeClr val="tx2"/>
                </a:solidFill>
                <a:latin typeface="Calibri" panose="020F0502020204030204" pitchFamily="34" charset="0"/>
                <a:cs typeface="Times New Roman" panose="02020603050405020304" pitchFamily="18" charset="0"/>
              </a:rPr>
              <a:t>and bowel structures* </a:t>
            </a:r>
            <a:br>
              <a:rPr lang="en-US" sz="2000" b="1" kern="1600" dirty="0">
                <a:latin typeface="Calibri" panose="020F0502020204030204" pitchFamily="34" charset="0"/>
                <a:cs typeface="Times New Roman" panose="02020603050405020304" pitchFamily="18" charset="0"/>
              </a:rPr>
            </a:br>
            <a:br>
              <a:rPr lang="en-US" sz="1600" kern="1600" dirty="0">
                <a:latin typeface="Calibri" panose="020F0502020204030204" pitchFamily="34" charset="0"/>
                <a:cs typeface="Times New Roman" panose="02020603050405020304" pitchFamily="18" charset="0"/>
              </a:rPr>
            </a:br>
            <a:br>
              <a:rPr lang="en-US" sz="1600" kern="1600" dirty="0">
                <a:latin typeface="Calibri" panose="020F0502020204030204" pitchFamily="34" charset="0"/>
                <a:cs typeface="Times New Roman" panose="02020603050405020304" pitchFamily="18" charset="0"/>
              </a:rPr>
            </a:br>
            <a:br>
              <a:rPr lang="en-US" sz="1600" kern="1600" dirty="0">
                <a:latin typeface="Calibri" panose="020F0502020204030204" pitchFamily="34" charset="0"/>
                <a:cs typeface="Times New Roman" panose="02020603050405020304" pitchFamily="18" charset="0"/>
              </a:rPr>
            </a:br>
            <a:br>
              <a:rPr lang="en-US" sz="1600" kern="1600" dirty="0">
                <a:latin typeface="Calibri" panose="020F0502020204030204" pitchFamily="34" charset="0"/>
                <a:cs typeface="Times New Roman" panose="02020603050405020304" pitchFamily="18" charset="0"/>
              </a:rPr>
            </a:br>
            <a:br>
              <a:rPr lang="en-US" sz="1600" kern="1600" dirty="0">
                <a:latin typeface="Calibri" panose="020F0502020204030204" pitchFamily="34" charset="0"/>
                <a:cs typeface="Times New Roman" panose="02020603050405020304" pitchFamily="18" charset="0"/>
              </a:rPr>
            </a:br>
            <a:br>
              <a:rPr lang="en-US" sz="1600" kern="1600" dirty="0">
                <a:latin typeface="Calibri" panose="020F0502020204030204" pitchFamily="34" charset="0"/>
                <a:cs typeface="Times New Roman" panose="02020603050405020304" pitchFamily="18" charset="0"/>
              </a:rPr>
            </a:br>
            <a:br>
              <a:rPr lang="en-US" sz="1600" kern="1600" dirty="0">
                <a:latin typeface="Calibri" panose="020F0502020204030204" pitchFamily="34" charset="0"/>
                <a:cs typeface="Times New Roman" panose="02020603050405020304" pitchFamily="18" charset="0"/>
              </a:rPr>
            </a:br>
            <a:br>
              <a:rPr lang="en-US" sz="1600" kern="1600" dirty="0">
                <a:latin typeface="Calibri" panose="020F0502020204030204" pitchFamily="34" charset="0"/>
                <a:cs typeface="Times New Roman" panose="02020603050405020304" pitchFamily="18" charset="0"/>
              </a:rPr>
            </a:br>
            <a:br>
              <a:rPr lang="en-US" sz="5400" b="1" kern="1600" dirty="0">
                <a:latin typeface="Calibri" panose="020F0502020204030204" pitchFamily="34" charset="0"/>
                <a:cs typeface="Times New Roman" panose="02020603050405020304" pitchFamily="18" charset="0"/>
              </a:rPr>
            </a:br>
            <a:endParaRPr lang="en-US" sz="5400" dirty="0"/>
          </a:p>
        </p:txBody>
      </p:sp>
      <p:sp>
        <p:nvSpPr>
          <p:cNvPr id="3" name="TextBox 2">
            <a:extLst>
              <a:ext uri="{FF2B5EF4-FFF2-40B4-BE49-F238E27FC236}">
                <a16:creationId xmlns:a16="http://schemas.microsoft.com/office/drawing/2014/main" id="{C25123C1-39D7-40AC-A61F-C5DCCAF5FBF8}"/>
              </a:ext>
            </a:extLst>
          </p:cNvPr>
          <p:cNvSpPr txBox="1"/>
          <p:nvPr/>
        </p:nvSpPr>
        <p:spPr>
          <a:xfrm>
            <a:off x="175495" y="5105400"/>
            <a:ext cx="9067797" cy="892552"/>
          </a:xfrm>
          <a:prstGeom prst="rect">
            <a:avLst/>
          </a:prstGeom>
          <a:noFill/>
        </p:spPr>
        <p:txBody>
          <a:bodyPr wrap="square" rtlCol="0">
            <a:spAutoFit/>
          </a:bodyPr>
          <a:lstStyle/>
          <a:p>
            <a:r>
              <a:rPr lang="en-US" sz="1300" kern="1600" dirty="0">
                <a:latin typeface="Calibri" panose="020F0502020204030204" pitchFamily="34" charset="0"/>
                <a:cs typeface="Times New Roman" panose="02020603050405020304" pitchFamily="18" charset="0"/>
              </a:rPr>
              <a:t>*This table is a combination of evidence-based constraints and expert opinion; dose constraints are for the most common fractionations. It is meant as a starting point to keep the doses as low as possible to OARs, while still achieving a tumoricidal dose.</a:t>
            </a:r>
          </a:p>
          <a:p>
            <a:r>
              <a:rPr lang="en-US" sz="1300" kern="1600" dirty="0">
                <a:latin typeface="Calibri" panose="020F0502020204030204" pitchFamily="34" charset="0"/>
                <a:cs typeface="Times New Roman" panose="02020603050405020304" pitchFamily="18" charset="0"/>
              </a:rPr>
              <a:t>†CP class B patients are at very high risk of decompensation. The task force does not recommend 3 fraction SBRT; a 5 fraction SBRT regimen or </a:t>
            </a:r>
            <a:r>
              <a:rPr lang="en-US" sz="1300" kern="1600" dirty="0" err="1">
                <a:latin typeface="Calibri" panose="020F0502020204030204" pitchFamily="34" charset="0"/>
                <a:cs typeface="Times New Roman" panose="02020603050405020304" pitchFamily="18" charset="0"/>
              </a:rPr>
              <a:t>hypofractionated</a:t>
            </a:r>
            <a:r>
              <a:rPr lang="en-US" sz="1300" kern="1600" dirty="0">
                <a:latin typeface="Calibri" panose="020F0502020204030204" pitchFamily="34" charset="0"/>
                <a:cs typeface="Times New Roman" panose="02020603050405020304" pitchFamily="18" charset="0"/>
              </a:rPr>
              <a:t> approach to keep the MLD as low as possible is preferred.</a:t>
            </a:r>
          </a:p>
        </p:txBody>
      </p:sp>
      <p:graphicFrame>
        <p:nvGraphicFramePr>
          <p:cNvPr id="4" name="Table 3">
            <a:extLst>
              <a:ext uri="{FF2B5EF4-FFF2-40B4-BE49-F238E27FC236}">
                <a16:creationId xmlns:a16="http://schemas.microsoft.com/office/drawing/2014/main" id="{87D5650E-1222-400E-93E1-942DCB6B6EDE}"/>
              </a:ext>
            </a:extLst>
          </p:cNvPr>
          <p:cNvGraphicFramePr>
            <a:graphicFrameLocks noGrp="1"/>
          </p:cNvGraphicFramePr>
          <p:nvPr>
            <p:extLst>
              <p:ext uri="{D42A27DB-BD31-4B8C-83A1-F6EECF244321}">
                <p14:modId xmlns:p14="http://schemas.microsoft.com/office/powerpoint/2010/main" val="1241270022"/>
              </p:ext>
            </p:extLst>
          </p:nvPr>
        </p:nvGraphicFramePr>
        <p:xfrm>
          <a:off x="228601" y="1178419"/>
          <a:ext cx="8686797" cy="3885678"/>
        </p:xfrm>
        <a:graphic>
          <a:graphicData uri="http://schemas.openxmlformats.org/drawingml/2006/table">
            <a:tbl>
              <a:tblPr firstRow="1" firstCol="1" bandRow="1"/>
              <a:tblGrid>
                <a:gridCol w="1371600">
                  <a:extLst>
                    <a:ext uri="{9D8B030D-6E8A-4147-A177-3AD203B41FA5}">
                      <a16:colId xmlns:a16="http://schemas.microsoft.com/office/drawing/2014/main" val="207442871"/>
                    </a:ext>
                  </a:extLst>
                </a:gridCol>
                <a:gridCol w="1752600">
                  <a:extLst>
                    <a:ext uri="{9D8B030D-6E8A-4147-A177-3AD203B41FA5}">
                      <a16:colId xmlns:a16="http://schemas.microsoft.com/office/drawing/2014/main" val="2751188132"/>
                    </a:ext>
                  </a:extLst>
                </a:gridCol>
                <a:gridCol w="1752600">
                  <a:extLst>
                    <a:ext uri="{9D8B030D-6E8A-4147-A177-3AD203B41FA5}">
                      <a16:colId xmlns:a16="http://schemas.microsoft.com/office/drawing/2014/main" val="2903417074"/>
                    </a:ext>
                  </a:extLst>
                </a:gridCol>
                <a:gridCol w="1447800">
                  <a:extLst>
                    <a:ext uri="{9D8B030D-6E8A-4147-A177-3AD203B41FA5}">
                      <a16:colId xmlns:a16="http://schemas.microsoft.com/office/drawing/2014/main" val="2937694960"/>
                    </a:ext>
                  </a:extLst>
                </a:gridCol>
                <a:gridCol w="1396997">
                  <a:extLst>
                    <a:ext uri="{9D8B030D-6E8A-4147-A177-3AD203B41FA5}">
                      <a16:colId xmlns:a16="http://schemas.microsoft.com/office/drawing/2014/main" val="2934141685"/>
                    </a:ext>
                  </a:extLst>
                </a:gridCol>
                <a:gridCol w="965200">
                  <a:extLst>
                    <a:ext uri="{9D8B030D-6E8A-4147-A177-3AD203B41FA5}">
                      <a16:colId xmlns:a16="http://schemas.microsoft.com/office/drawing/2014/main" val="212179788"/>
                    </a:ext>
                  </a:extLst>
                </a:gridCol>
              </a:tblGrid>
              <a:tr h="605514">
                <a:tc>
                  <a:txBody>
                    <a:bodyPr/>
                    <a:lstStyle/>
                    <a:p>
                      <a:pPr marL="0" marR="0" algn="ctr">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OARs/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References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Ultrahypofx </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 fx</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15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Ultrahypofx</a:t>
                      </a: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 </a:t>
                      </a:r>
                      <a:r>
                        <a:rPr lang="en-US" sz="14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fx</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Moderate Hypofx</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15 fx</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Standard Fx</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20 fx</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2585" marR="32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15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Toxicity endpoint</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3257605668"/>
                  </a:ext>
                </a:extLst>
              </a:tr>
              <a:tr h="953122">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Uninvolved liver,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non-cirrhotic (MLD)</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Mean &lt;1200-1500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Calibri" panose="020F0502020204030204" pitchFamily="34" charset="0"/>
                        </a:rPr>
                        <a:t>≥</a:t>
                      </a:r>
                      <a:r>
                        <a:rPr lang="en-US" sz="1400" dirty="0">
                          <a:effectLst/>
                          <a:latin typeface="Calibri" panose="020F0502020204030204" pitchFamily="34" charset="0"/>
                          <a:ea typeface="Calibri" panose="020F0502020204030204" pitchFamily="34" charset="0"/>
                          <a:cs typeface="Times New Roman" panose="02020603050405020304" pitchFamily="18" charset="0"/>
                        </a:rPr>
                        <a:t>700 cc &lt;1900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Mean &lt;1500-1800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Calibri" panose="020F0502020204030204" pitchFamily="34" charset="0"/>
                        </a:rPr>
                        <a:t>≥</a:t>
                      </a:r>
                      <a:r>
                        <a:rPr lang="en-US" sz="1400" dirty="0">
                          <a:effectLst/>
                          <a:latin typeface="Calibri" panose="020F0502020204030204" pitchFamily="34" charset="0"/>
                          <a:ea typeface="Calibri" panose="020F0502020204030204" pitchFamily="34" charset="0"/>
                          <a:cs typeface="Times New Roman" panose="02020603050405020304" pitchFamily="18" charset="0"/>
                        </a:rPr>
                        <a:t>700 cc &lt;2100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Mean &lt;2400 cGy</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Mean &lt;3200 cGy</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RILD</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7041258"/>
                  </a:ext>
                </a:extLst>
              </a:tr>
              <a:tr h="1103956">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Uninvolved liver,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CP class A (MLD)</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Mean &lt;1000-1200 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Mean &lt;1300-1500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Calibri" panose="020F0502020204030204" pitchFamily="34" charset="0"/>
                        </a:rPr>
                        <a:t>≥</a:t>
                      </a:r>
                      <a:r>
                        <a:rPr lang="en-US" sz="1400" dirty="0">
                          <a:effectLst/>
                          <a:latin typeface="Calibri" panose="020F0502020204030204" pitchFamily="34" charset="0"/>
                          <a:ea typeface="Calibri" panose="020F0502020204030204" pitchFamily="34" charset="0"/>
                          <a:cs typeface="Times New Roman" panose="02020603050405020304" pitchFamily="18" charset="0"/>
                        </a:rPr>
                        <a:t>700 cc &lt;1500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Mean &lt;2000 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Mean &lt;3000 cGy</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CP increase </a:t>
                      </a:r>
                      <a:r>
                        <a:rPr lang="en-US" sz="1400" u="sng" dirty="0">
                          <a:effectLst/>
                          <a:latin typeface="Calibri" panose="020F0502020204030204" pitchFamily="34" charset="0"/>
                          <a:ea typeface="Calibri" panose="020F0502020204030204" pitchFamily="34" charset="0"/>
                          <a:cs typeface="Times New Roman" panose="02020603050405020304" pitchFamily="18" charset="0"/>
                        </a:rPr>
                        <a:t>&gt;</a:t>
                      </a:r>
                      <a:r>
                        <a:rPr lang="en-US" sz="1400" dirty="0">
                          <a:effectLst/>
                          <a:latin typeface="Calibri" panose="020F0502020204030204" pitchFamily="34" charset="0"/>
                          <a:ea typeface="Calibri" panose="020F0502020204030204" pitchFamily="34" charset="0"/>
                          <a:cs typeface="Times New Roman" panose="02020603050405020304" pitchFamily="18" charset="0"/>
                        </a:rPr>
                        <a:t>2 at 3 mo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RILD</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7330657"/>
                  </a:ext>
                </a:extLst>
              </a:tr>
              <a:tr h="1223086">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Uninvolved liver, (MLD)</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CP class B7</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N/R</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Mean &lt;800-1000 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Calibri" panose="020F0502020204030204" pitchFamily="34" charset="0"/>
                        </a:rPr>
                        <a:t>≥</a:t>
                      </a:r>
                      <a:r>
                        <a:rPr lang="en-US" sz="1400" dirty="0">
                          <a:effectLst/>
                          <a:latin typeface="Calibri" panose="020F0502020204030204" pitchFamily="34" charset="0"/>
                          <a:ea typeface="Calibri" panose="020F0502020204030204" pitchFamily="34" charset="0"/>
                          <a:cs typeface="Times New Roman" panose="02020603050405020304" pitchFamily="18" charset="0"/>
                        </a:rPr>
                        <a:t>500 cc &lt;1000 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Mean &lt;1600 cGy</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Mean &lt;2400 cGy</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CP increase </a:t>
                      </a:r>
                      <a:r>
                        <a:rPr lang="en-US" sz="1400" u="sng" dirty="0">
                          <a:effectLst/>
                          <a:latin typeface="Calibri" panose="020F0502020204030204" pitchFamily="34" charset="0"/>
                          <a:ea typeface="Calibri" panose="020F0502020204030204" pitchFamily="34" charset="0"/>
                          <a:cs typeface="Times New Roman" panose="02020603050405020304" pitchFamily="18" charset="0"/>
                        </a:rPr>
                        <a:t>&gt;</a:t>
                      </a:r>
                      <a:r>
                        <a:rPr lang="en-US" sz="1400" dirty="0">
                          <a:effectLst/>
                          <a:latin typeface="Calibri" panose="020F0502020204030204" pitchFamily="34" charset="0"/>
                          <a:ea typeface="Calibri" panose="020F0502020204030204" pitchFamily="34" charset="0"/>
                          <a:cs typeface="Times New Roman" panose="02020603050405020304" pitchFamily="18" charset="0"/>
                        </a:rPr>
                        <a:t>2 at 3 mo</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RILD</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6175741"/>
                  </a:ext>
                </a:extLst>
              </a:tr>
            </a:tbl>
          </a:graphicData>
        </a:graphic>
      </p:graphicFrame>
    </p:spTree>
    <p:extLst>
      <p:ext uri="{BB962C8B-B14F-4D97-AF65-F5344CB8AC3E}">
        <p14:creationId xmlns:p14="http://schemas.microsoft.com/office/powerpoint/2010/main" val="12603875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4611F-EC29-4060-A318-5E8712765FDF}"/>
              </a:ext>
            </a:extLst>
          </p:cNvPr>
          <p:cNvSpPr>
            <a:spLocks noGrp="1"/>
          </p:cNvSpPr>
          <p:nvPr>
            <p:ph type="title"/>
          </p:nvPr>
        </p:nvSpPr>
        <p:spPr>
          <a:xfrm>
            <a:off x="381000" y="228600"/>
            <a:ext cx="8534398" cy="685800"/>
          </a:xfrm>
        </p:spPr>
        <p:txBody>
          <a:bodyPr/>
          <a:lstStyle/>
          <a:p>
            <a:pPr marL="0" marR="0">
              <a:spcBef>
                <a:spcPts val="1200"/>
              </a:spcBef>
              <a:spcAft>
                <a:spcPts val="600"/>
              </a:spcAft>
            </a:pPr>
            <a:r>
              <a:rPr lang="en-US" sz="2400" b="1" kern="1600" dirty="0">
                <a:solidFill>
                  <a:schemeClr val="tx2"/>
                </a:solidFill>
                <a:latin typeface="Calibri" panose="020F0502020204030204" pitchFamily="34" charset="0"/>
                <a:cs typeface="Times New Roman" panose="02020603050405020304" pitchFamily="18" charset="0"/>
              </a:rPr>
              <a:t>Recommended dose constraints for uninvolved liver </a:t>
            </a:r>
            <a:br>
              <a:rPr lang="en-US" sz="2400" b="1" kern="1600" dirty="0">
                <a:solidFill>
                  <a:schemeClr val="tx2"/>
                </a:solidFill>
                <a:latin typeface="Calibri" panose="020F0502020204030204" pitchFamily="34" charset="0"/>
                <a:cs typeface="Times New Roman" panose="02020603050405020304" pitchFamily="18" charset="0"/>
              </a:rPr>
            </a:br>
            <a:r>
              <a:rPr lang="en-US" sz="2400" b="1" kern="1600" dirty="0">
                <a:solidFill>
                  <a:schemeClr val="tx2"/>
                </a:solidFill>
                <a:latin typeface="Calibri" panose="020F0502020204030204" pitchFamily="34" charset="0"/>
                <a:cs typeface="Times New Roman" panose="02020603050405020304" pitchFamily="18" charset="0"/>
              </a:rPr>
              <a:t>and bowel structures* </a:t>
            </a:r>
            <a:br>
              <a:rPr lang="en-US" sz="2000" b="1" kern="1600" dirty="0">
                <a:latin typeface="Calibri" panose="020F0502020204030204" pitchFamily="34" charset="0"/>
                <a:cs typeface="Times New Roman" panose="02020603050405020304" pitchFamily="18" charset="0"/>
              </a:rPr>
            </a:br>
            <a:br>
              <a:rPr lang="en-US" sz="1600" kern="1600" dirty="0">
                <a:latin typeface="Calibri" panose="020F0502020204030204" pitchFamily="34" charset="0"/>
                <a:cs typeface="Times New Roman" panose="02020603050405020304" pitchFamily="18" charset="0"/>
              </a:rPr>
            </a:br>
            <a:br>
              <a:rPr lang="en-US" sz="1600" kern="1600" dirty="0">
                <a:latin typeface="Calibri" panose="020F0502020204030204" pitchFamily="34" charset="0"/>
                <a:cs typeface="Times New Roman" panose="02020603050405020304" pitchFamily="18" charset="0"/>
              </a:rPr>
            </a:br>
            <a:br>
              <a:rPr lang="en-US" sz="1600" kern="1600" dirty="0">
                <a:latin typeface="Calibri" panose="020F0502020204030204" pitchFamily="34" charset="0"/>
                <a:cs typeface="Times New Roman" panose="02020603050405020304" pitchFamily="18" charset="0"/>
              </a:rPr>
            </a:br>
            <a:br>
              <a:rPr lang="en-US" sz="1600" kern="1600" dirty="0">
                <a:latin typeface="Calibri" panose="020F0502020204030204" pitchFamily="34" charset="0"/>
                <a:cs typeface="Times New Roman" panose="02020603050405020304" pitchFamily="18" charset="0"/>
              </a:rPr>
            </a:br>
            <a:br>
              <a:rPr lang="en-US" sz="1600" kern="1600" dirty="0">
                <a:latin typeface="Calibri" panose="020F0502020204030204" pitchFamily="34" charset="0"/>
                <a:cs typeface="Times New Roman" panose="02020603050405020304" pitchFamily="18" charset="0"/>
              </a:rPr>
            </a:br>
            <a:br>
              <a:rPr lang="en-US" sz="1600" kern="1600" dirty="0">
                <a:latin typeface="Calibri" panose="020F0502020204030204" pitchFamily="34" charset="0"/>
                <a:cs typeface="Times New Roman" panose="02020603050405020304" pitchFamily="18" charset="0"/>
              </a:rPr>
            </a:br>
            <a:br>
              <a:rPr lang="en-US" sz="1600" kern="1600" dirty="0">
                <a:latin typeface="Calibri" panose="020F0502020204030204" pitchFamily="34" charset="0"/>
                <a:cs typeface="Times New Roman" panose="02020603050405020304" pitchFamily="18" charset="0"/>
              </a:rPr>
            </a:br>
            <a:br>
              <a:rPr lang="en-US" sz="1600" kern="1600" dirty="0">
                <a:latin typeface="Calibri" panose="020F0502020204030204" pitchFamily="34" charset="0"/>
                <a:cs typeface="Times New Roman" panose="02020603050405020304" pitchFamily="18" charset="0"/>
              </a:rPr>
            </a:br>
            <a:br>
              <a:rPr lang="en-US" sz="5400" b="1" kern="1600" dirty="0">
                <a:latin typeface="Calibri" panose="020F0502020204030204" pitchFamily="34" charset="0"/>
                <a:cs typeface="Times New Roman" panose="02020603050405020304" pitchFamily="18" charset="0"/>
              </a:rPr>
            </a:br>
            <a:endParaRPr lang="en-US" sz="5400" dirty="0"/>
          </a:p>
        </p:txBody>
      </p:sp>
      <p:sp>
        <p:nvSpPr>
          <p:cNvPr id="3" name="TextBox 2">
            <a:extLst>
              <a:ext uri="{FF2B5EF4-FFF2-40B4-BE49-F238E27FC236}">
                <a16:creationId xmlns:a16="http://schemas.microsoft.com/office/drawing/2014/main" id="{C25123C1-39D7-40AC-A61F-C5DCCAF5FBF8}"/>
              </a:ext>
            </a:extLst>
          </p:cNvPr>
          <p:cNvSpPr txBox="1"/>
          <p:nvPr/>
        </p:nvSpPr>
        <p:spPr>
          <a:xfrm>
            <a:off x="114300" y="5410200"/>
            <a:ext cx="9067797" cy="892552"/>
          </a:xfrm>
          <a:prstGeom prst="rect">
            <a:avLst/>
          </a:prstGeom>
          <a:noFill/>
        </p:spPr>
        <p:txBody>
          <a:bodyPr wrap="square" rtlCol="0">
            <a:spAutoFit/>
          </a:bodyPr>
          <a:lstStyle/>
          <a:p>
            <a:r>
              <a:rPr lang="en-US" sz="1300" kern="1600" dirty="0">
                <a:latin typeface="Calibri" panose="020F0502020204030204" pitchFamily="34" charset="0"/>
                <a:cs typeface="Times New Roman" panose="02020603050405020304" pitchFamily="18" charset="0"/>
              </a:rPr>
              <a:t>*This table is a combination of evidence-based constraints and expert opinion; dose constraints are for the most common fractionations. It is meant as a starting point to keep the doses as low as possible to OARs, while still achieving a tumoricidal dose.</a:t>
            </a:r>
          </a:p>
          <a:p>
            <a:r>
              <a:rPr lang="en-US" sz="1300" kern="1600" dirty="0">
                <a:latin typeface="Calibri" panose="020F0502020204030204" pitchFamily="34" charset="0"/>
                <a:cs typeface="Times New Roman" panose="02020603050405020304" pitchFamily="18" charset="0"/>
              </a:rPr>
              <a:t>†CP class B patients are at very high risk of decompensation. The task force does not recommend 3 fraction SBRT; a 5 fraction SBRT regimen or </a:t>
            </a:r>
            <a:r>
              <a:rPr lang="en-US" sz="1300" kern="1600" dirty="0" err="1">
                <a:latin typeface="Calibri" panose="020F0502020204030204" pitchFamily="34" charset="0"/>
                <a:cs typeface="Times New Roman" panose="02020603050405020304" pitchFamily="18" charset="0"/>
              </a:rPr>
              <a:t>hypofractionated</a:t>
            </a:r>
            <a:r>
              <a:rPr lang="en-US" sz="1300" kern="1600" dirty="0">
                <a:latin typeface="Calibri" panose="020F0502020204030204" pitchFamily="34" charset="0"/>
                <a:cs typeface="Times New Roman" panose="02020603050405020304" pitchFamily="18" charset="0"/>
              </a:rPr>
              <a:t> approach to keep the MLD as low as possible is preferred.</a:t>
            </a:r>
          </a:p>
        </p:txBody>
      </p:sp>
      <p:graphicFrame>
        <p:nvGraphicFramePr>
          <p:cNvPr id="5" name="Table 4">
            <a:extLst>
              <a:ext uri="{FF2B5EF4-FFF2-40B4-BE49-F238E27FC236}">
                <a16:creationId xmlns:a16="http://schemas.microsoft.com/office/drawing/2014/main" id="{662DD5DC-A1AF-414D-9A6B-EDD4903D5502}"/>
              </a:ext>
            </a:extLst>
          </p:cNvPr>
          <p:cNvGraphicFramePr>
            <a:graphicFrameLocks noGrp="1"/>
          </p:cNvGraphicFramePr>
          <p:nvPr>
            <p:extLst>
              <p:ext uri="{D42A27DB-BD31-4B8C-83A1-F6EECF244321}">
                <p14:modId xmlns:p14="http://schemas.microsoft.com/office/powerpoint/2010/main" val="281432170"/>
              </p:ext>
            </p:extLst>
          </p:nvPr>
        </p:nvGraphicFramePr>
        <p:xfrm>
          <a:off x="255734" y="1066801"/>
          <a:ext cx="8659663" cy="4343400"/>
        </p:xfrm>
        <a:graphic>
          <a:graphicData uri="http://schemas.openxmlformats.org/drawingml/2006/table">
            <a:tbl>
              <a:tblPr firstRow="1" firstCol="1" bandRow="1"/>
              <a:tblGrid>
                <a:gridCol w="1243079">
                  <a:extLst>
                    <a:ext uri="{9D8B030D-6E8A-4147-A177-3AD203B41FA5}">
                      <a16:colId xmlns:a16="http://schemas.microsoft.com/office/drawing/2014/main" val="207442871"/>
                    </a:ext>
                  </a:extLst>
                </a:gridCol>
                <a:gridCol w="1643476">
                  <a:extLst>
                    <a:ext uri="{9D8B030D-6E8A-4147-A177-3AD203B41FA5}">
                      <a16:colId xmlns:a16="http://schemas.microsoft.com/office/drawing/2014/main" val="2751188132"/>
                    </a:ext>
                  </a:extLst>
                </a:gridCol>
                <a:gridCol w="1702327">
                  <a:extLst>
                    <a:ext uri="{9D8B030D-6E8A-4147-A177-3AD203B41FA5}">
                      <a16:colId xmlns:a16="http://schemas.microsoft.com/office/drawing/2014/main" val="2903417074"/>
                    </a:ext>
                  </a:extLst>
                </a:gridCol>
                <a:gridCol w="1628316">
                  <a:extLst>
                    <a:ext uri="{9D8B030D-6E8A-4147-A177-3AD203B41FA5}">
                      <a16:colId xmlns:a16="http://schemas.microsoft.com/office/drawing/2014/main" val="2937694960"/>
                    </a:ext>
                  </a:extLst>
                </a:gridCol>
                <a:gridCol w="1480280">
                  <a:extLst>
                    <a:ext uri="{9D8B030D-6E8A-4147-A177-3AD203B41FA5}">
                      <a16:colId xmlns:a16="http://schemas.microsoft.com/office/drawing/2014/main" val="2934141685"/>
                    </a:ext>
                  </a:extLst>
                </a:gridCol>
                <a:gridCol w="962185">
                  <a:extLst>
                    <a:ext uri="{9D8B030D-6E8A-4147-A177-3AD203B41FA5}">
                      <a16:colId xmlns:a16="http://schemas.microsoft.com/office/drawing/2014/main" val="212179788"/>
                    </a:ext>
                  </a:extLst>
                </a:gridCol>
              </a:tblGrid>
              <a:tr h="485593">
                <a:tc>
                  <a:txBody>
                    <a:bodyPr/>
                    <a:lstStyle/>
                    <a:p>
                      <a:pPr marL="0" marR="0" algn="ctr">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OARs/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References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15000"/>
                        </a:lnSpc>
                        <a:spcBef>
                          <a:spcPts val="0"/>
                        </a:spcBef>
                        <a:spcAft>
                          <a:spcPts val="0"/>
                        </a:spcAft>
                      </a:pPr>
                      <a:r>
                        <a:rPr lang="en-US" sz="1400" b="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Ultrahypofx</a:t>
                      </a: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 </a:t>
                      </a:r>
                      <a:r>
                        <a:rPr lang="en-US" sz="14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fx</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15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Ultrahypofx</a:t>
                      </a: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 </a:t>
                      </a:r>
                      <a:r>
                        <a:rPr lang="en-US" sz="14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fx</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15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Moderate </a:t>
                      </a:r>
                      <a:r>
                        <a:rPr lang="en-US" sz="1400" b="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Hypofx</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15 </a:t>
                      </a:r>
                      <a:r>
                        <a:rPr lang="en-US" sz="14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fx</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15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Standard </a:t>
                      </a:r>
                      <a:r>
                        <a:rPr lang="en-US" sz="1400" b="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Fx</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20 </a:t>
                      </a:r>
                      <a:r>
                        <a:rPr lang="en-US" sz="14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fx</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85" marR="32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15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Toxicity endpoint</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3257605668"/>
                  </a:ext>
                </a:extLst>
              </a:tr>
              <a:tr h="485593">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Central bile ducts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D0.03 cc &lt;3570 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D0.03 cc &lt;4050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cGy</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Stenosis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2592809"/>
                  </a:ext>
                </a:extLst>
              </a:tr>
              <a:tr h="985880">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Stomach</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D0.03 cc &lt;2200 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D10 cc &lt;1650 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D0.03 cc &lt;3200 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D10 cc &lt;1800 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D0.03 cc &lt;4200 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D0.03 cc &lt;5400 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V45 Gy &lt;33.3%</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V40 Gy &lt;66.7%</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Ulcer</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5136118"/>
                  </a:ext>
                </a:extLst>
              </a:tr>
              <a:tr h="609823">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Duodenum</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D0.03 cc &lt;2200 cGy</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D5 cc &lt;1650 cGy</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D0.03 cc &lt;3200 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D5 cc &lt;1800 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D0.03 cc &lt;4500 cGy</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D0.03cc &lt;5400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Ulcer</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2078693"/>
                  </a:ext>
                </a:extLst>
              </a:tr>
              <a:tr h="540487">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Small bowel</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D0.03 cc &lt;2500 cGy</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D5 cc &lt;1800 cGy</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D0.03 cc &lt;3200 cGy</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D5 cc &lt;1950 cGy</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D0.03 cc &lt;4500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D0.03cc &lt;5400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V45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Gy</a:t>
                      </a:r>
                      <a:r>
                        <a:rPr lang="en-US" sz="1400" dirty="0">
                          <a:effectLst/>
                          <a:latin typeface="Calibri" panose="020F0502020204030204" pitchFamily="34" charset="0"/>
                          <a:ea typeface="Calibri" panose="020F0502020204030204" pitchFamily="34" charset="0"/>
                          <a:cs typeface="Times New Roman" panose="02020603050405020304" pitchFamily="18" charset="0"/>
                        </a:rPr>
                        <a:t> &lt;195 cc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Ulcer</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8411199"/>
                  </a:ext>
                </a:extLst>
              </a:tr>
              <a:tr h="1236024">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Large bowel</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D0.03 cc &lt;2800 cGy</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D20 cc &lt;2400 cGy</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D0.03 cc &lt;3400 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D20 cc &lt;2500 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D0.03 cc &lt;4500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D0.03cc &lt;6000 cGy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V55 Gy &lt;5 cc</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V45 Gy &lt;60 cc</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V35 Gy &lt;150 cc</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V30 Gy &lt;200 cc</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Ulcer</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585" marR="32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9900309"/>
                  </a:ext>
                </a:extLst>
              </a:tr>
            </a:tbl>
          </a:graphicData>
        </a:graphic>
      </p:graphicFrame>
    </p:spTree>
    <p:extLst>
      <p:ext uri="{BB962C8B-B14F-4D97-AF65-F5344CB8AC3E}">
        <p14:creationId xmlns:p14="http://schemas.microsoft.com/office/powerpoint/2010/main" val="37077191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2164C23-F176-4DFC-97C6-FA123334443C}"/>
              </a:ext>
            </a:extLst>
          </p:cNvPr>
          <p:cNvSpPr>
            <a:spLocks noGrp="1"/>
          </p:cNvSpPr>
          <p:nvPr>
            <p:ph type="title"/>
          </p:nvPr>
        </p:nvSpPr>
        <p:spPr>
          <a:xfrm>
            <a:off x="457200" y="1447800"/>
            <a:ext cx="8229600" cy="2667000"/>
          </a:xfrm>
        </p:spPr>
        <p:txBody>
          <a:bodyPr anchor="t" anchorCtr="0">
            <a:normAutofit fontScale="90000"/>
          </a:bodyPr>
          <a:lstStyle/>
          <a:p>
            <a:r>
              <a:rPr lang="en-US" b="1" dirty="0">
                <a:solidFill>
                  <a:schemeClr val="tx2"/>
                </a:solidFill>
              </a:rPr>
              <a:t>KQ 4: What is the role of EBRT in the definitive and adjuvant setting in IHC? </a:t>
            </a:r>
            <a:br>
              <a:rPr lang="en-US" sz="2700" dirty="0"/>
            </a:br>
            <a:br>
              <a:rPr lang="en-US" sz="2700" dirty="0">
                <a:highlight>
                  <a:srgbClr val="FFFF00"/>
                </a:highlight>
              </a:rPr>
            </a:br>
            <a:br>
              <a:rPr lang="en-US" dirty="0">
                <a:highlight>
                  <a:srgbClr val="FFFF00"/>
                </a:highlight>
              </a:rPr>
            </a:br>
            <a:endParaRPr lang="en-US" dirty="0">
              <a:highlight>
                <a:srgbClr val="FFFF00"/>
              </a:highlight>
            </a:endParaRPr>
          </a:p>
        </p:txBody>
      </p:sp>
    </p:spTree>
    <p:extLst>
      <p:ext uri="{BB962C8B-B14F-4D97-AF65-F5344CB8AC3E}">
        <p14:creationId xmlns:p14="http://schemas.microsoft.com/office/powerpoint/2010/main" val="4252567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0C9A-0765-4B40-9757-65DFD95499C2}"/>
              </a:ext>
            </a:extLst>
          </p:cNvPr>
          <p:cNvSpPr>
            <a:spLocks noGrp="1"/>
          </p:cNvSpPr>
          <p:nvPr>
            <p:ph type="title"/>
          </p:nvPr>
        </p:nvSpPr>
        <p:spPr>
          <a:xfrm>
            <a:off x="419100" y="283699"/>
            <a:ext cx="8305800" cy="563562"/>
          </a:xfrm>
        </p:spPr>
        <p:txBody>
          <a:bodyPr/>
          <a:lstStyle/>
          <a:p>
            <a:r>
              <a:rPr lang="en-US" sz="2800" b="1" dirty="0">
                <a:solidFill>
                  <a:schemeClr val="tx2"/>
                </a:solidFill>
              </a:rPr>
              <a:t>KQ4: EBRT in the definitive and adjuvant setting in IHC</a:t>
            </a:r>
          </a:p>
        </p:txBody>
      </p:sp>
      <p:graphicFrame>
        <p:nvGraphicFramePr>
          <p:cNvPr id="6" name="Table 5">
            <a:extLst>
              <a:ext uri="{FF2B5EF4-FFF2-40B4-BE49-F238E27FC236}">
                <a16:creationId xmlns:a16="http://schemas.microsoft.com/office/drawing/2014/main" id="{7A2758EE-DBD9-48B5-A677-C680F803337D}"/>
              </a:ext>
            </a:extLst>
          </p:cNvPr>
          <p:cNvGraphicFramePr>
            <a:graphicFrameLocks noGrp="1"/>
          </p:cNvGraphicFramePr>
          <p:nvPr>
            <p:extLst>
              <p:ext uri="{D42A27DB-BD31-4B8C-83A1-F6EECF244321}">
                <p14:modId xmlns:p14="http://schemas.microsoft.com/office/powerpoint/2010/main" val="1589840312"/>
              </p:ext>
            </p:extLst>
          </p:nvPr>
        </p:nvGraphicFramePr>
        <p:xfrm>
          <a:off x="419100" y="1050548"/>
          <a:ext cx="8305800" cy="4756903"/>
        </p:xfrm>
        <a:graphic>
          <a:graphicData uri="http://schemas.openxmlformats.org/drawingml/2006/table">
            <a:tbl>
              <a:tblPr firstRow="1" firstCol="1" bandRow="1"/>
              <a:tblGrid>
                <a:gridCol w="5484962">
                  <a:extLst>
                    <a:ext uri="{9D8B030D-6E8A-4147-A177-3AD203B41FA5}">
                      <a16:colId xmlns:a16="http://schemas.microsoft.com/office/drawing/2014/main" val="1573755585"/>
                    </a:ext>
                  </a:extLst>
                </a:gridCol>
                <a:gridCol w="1645489">
                  <a:extLst>
                    <a:ext uri="{9D8B030D-6E8A-4147-A177-3AD203B41FA5}">
                      <a16:colId xmlns:a16="http://schemas.microsoft.com/office/drawing/2014/main" val="3935357959"/>
                    </a:ext>
                  </a:extLst>
                </a:gridCol>
                <a:gridCol w="1175349">
                  <a:extLst>
                    <a:ext uri="{9D8B030D-6E8A-4147-A177-3AD203B41FA5}">
                      <a16:colId xmlns:a16="http://schemas.microsoft.com/office/drawing/2014/main" val="1926405441"/>
                    </a:ext>
                  </a:extLst>
                </a:gridCol>
              </a:tblGrid>
              <a:tr h="489703">
                <a:tc>
                  <a:txBody>
                    <a:bodyPr/>
                    <a:lstStyle/>
                    <a:p>
                      <a:pPr marL="0" marR="0" algn="ctr">
                        <a:lnSpc>
                          <a:spcPct val="100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K</a:t>
                      </a: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Q4 Recommendations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Strength of</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Quality of</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Evidence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4265477698"/>
                  </a:ext>
                </a:extLst>
              </a:tr>
              <a:tr h="1428514">
                <a:tc>
                  <a:txBody>
                    <a:bodyPr/>
                    <a:lstStyle/>
                    <a:p>
                      <a:pPr marL="342900" marR="0" lvl="0" indent="-342900">
                        <a:lnSpc>
                          <a:spcPct val="100000"/>
                        </a:lnSpc>
                        <a:spcBef>
                          <a:spcPts val="0"/>
                        </a:spcBef>
                        <a:spcAft>
                          <a:spcPts val="60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patients with unresectable IHC, induction chemotherapy followed by consolidation with EBRT, alone or in combination with chemotherapy is recommended. </a:t>
                      </a:r>
                    </a:p>
                    <a:p>
                      <a:pPr marL="341313" marR="0" lvl="0" indent="0">
                        <a:lnSpc>
                          <a:spcPct val="100000"/>
                        </a:lnSpc>
                        <a:spcBef>
                          <a:spcPts val="0"/>
                        </a:spcBef>
                        <a:spcAft>
                          <a:spcPts val="0"/>
                        </a:spcAft>
                        <a:buFontTx/>
                        <a:buNone/>
                      </a:pPr>
                      <a:r>
                        <a:rPr lang="en-US" sz="1800" u="sng" dirty="0">
                          <a:effectLst/>
                          <a:latin typeface="Calibri" panose="020F0502020204030204" pitchFamily="34" charset="0"/>
                          <a:ea typeface="Calibri" panose="020F0502020204030204" pitchFamily="34" charset="0"/>
                          <a:cs typeface="Times New Roman" panose="02020603050405020304" pitchFamily="18" charset="0"/>
                        </a:rPr>
                        <a:t>Implementation remark</a:t>
                      </a:r>
                      <a:r>
                        <a:rPr lang="en-US" sz="1800" u="none"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For patients who are not candidates for induction chemotherapy, EBRT alone or in combination with chemotherapy, should be considered.</a:t>
                      </a: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Strong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Moderate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1449285"/>
                  </a:ext>
                </a:extLst>
              </a:tr>
              <a:tr h="1087637">
                <a:tc>
                  <a:txBody>
                    <a:bodyPr/>
                    <a:lstStyle/>
                    <a:p>
                      <a:pPr marL="342900" marR="0" lvl="0" indent="-342900">
                        <a:lnSpc>
                          <a:spcPct val="100000"/>
                        </a:lnSpc>
                        <a:spcBef>
                          <a:spcPts val="0"/>
                        </a:spcBef>
                        <a:spcAft>
                          <a:spcPts val="600"/>
                        </a:spcAft>
                        <a:buFont typeface="+mj-lt"/>
                        <a:buAutoNum type="arabicPeriod" startAt="2"/>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patients with IHC who underwent curative surgical resection and have high-risk features, adjuvant EBRT with concurrent chemotherapy, alone or sequenced after systemic chemotherapy, is conditionally recommended.</a:t>
                      </a:r>
                    </a:p>
                    <a:p>
                      <a:pPr marL="285750" marR="0" lvl="0" indent="0">
                        <a:lnSpc>
                          <a:spcPct val="100000"/>
                        </a:lnSpc>
                        <a:spcBef>
                          <a:spcPts val="0"/>
                        </a:spcBef>
                        <a:spcAft>
                          <a:spcPts val="0"/>
                        </a:spcAft>
                        <a:buFont typeface="+mj-lt"/>
                        <a:buNone/>
                      </a:pPr>
                      <a:r>
                        <a:rPr lang="en-US" sz="1800" u="sng" dirty="0">
                          <a:effectLst/>
                          <a:latin typeface="Calibri" panose="020F0502020204030204" pitchFamily="34" charset="0"/>
                          <a:ea typeface="Calibri" panose="020F0502020204030204" pitchFamily="34" charset="0"/>
                          <a:cs typeface="Times New Roman" panose="02020603050405020304" pitchFamily="18" charset="0"/>
                        </a:rPr>
                        <a:t>Implementation remark</a:t>
                      </a:r>
                      <a:r>
                        <a:rPr lang="en-US" sz="1800" dirty="0">
                          <a:effectLst/>
                          <a:latin typeface="Calibri" panose="020F0502020204030204" pitchFamily="34" charset="0"/>
                          <a:ea typeface="Calibri" panose="020F0502020204030204" pitchFamily="34" charset="0"/>
                          <a:cs typeface="Times New Roman" panose="02020603050405020304" pitchFamily="18" charset="0"/>
                        </a:rPr>
                        <a:t>: High-risk clinical features include positive lymph nodes and/or R1 resection.</a:t>
                      </a: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Conditional</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Low</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3301678"/>
                  </a:ext>
                </a:extLst>
              </a:tr>
            </a:tbl>
          </a:graphicData>
        </a:graphic>
      </p:graphicFrame>
    </p:spTree>
    <p:extLst>
      <p:ext uri="{BB962C8B-B14F-4D97-AF65-F5344CB8AC3E}">
        <p14:creationId xmlns:p14="http://schemas.microsoft.com/office/powerpoint/2010/main" val="32475750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4611F-EC29-4060-A318-5E8712765FDF}"/>
              </a:ext>
            </a:extLst>
          </p:cNvPr>
          <p:cNvSpPr>
            <a:spLocks noGrp="1"/>
          </p:cNvSpPr>
          <p:nvPr>
            <p:ph type="title"/>
          </p:nvPr>
        </p:nvSpPr>
        <p:spPr>
          <a:xfrm>
            <a:off x="6248400" y="323273"/>
            <a:ext cx="2286000" cy="1219200"/>
          </a:xfrm>
        </p:spPr>
        <p:txBody>
          <a:bodyPr/>
          <a:lstStyle/>
          <a:p>
            <a:pPr marL="0" marR="0" algn="l">
              <a:spcBef>
                <a:spcPts val="1200"/>
              </a:spcBef>
              <a:spcAft>
                <a:spcPts val="600"/>
              </a:spcAft>
            </a:pPr>
            <a:r>
              <a:rPr lang="en-US" sz="1600" b="1" kern="1600" dirty="0">
                <a:latin typeface="Calibri" panose="020F0502020204030204" pitchFamily="34" charset="0"/>
                <a:cs typeface="Times New Roman" panose="02020603050405020304" pitchFamily="18" charset="0"/>
              </a:rPr>
              <a:t>Figure 3. </a:t>
            </a:r>
            <a:br>
              <a:rPr lang="en-US" sz="1600" b="1" kern="1600" dirty="0">
                <a:latin typeface="Calibri" panose="020F0502020204030204" pitchFamily="34" charset="0"/>
                <a:cs typeface="Times New Roman" panose="02020603050405020304" pitchFamily="18" charset="0"/>
              </a:rPr>
            </a:br>
            <a:r>
              <a:rPr lang="en-US" sz="1600" b="1" kern="1600" dirty="0">
                <a:latin typeface="Calibri" panose="020F0502020204030204" pitchFamily="34" charset="0"/>
                <a:cs typeface="Times New Roman" panose="02020603050405020304" pitchFamily="18" charset="0"/>
              </a:rPr>
              <a:t>IHC: Liver Confined, </a:t>
            </a:r>
            <a:r>
              <a:rPr lang="en-US" sz="1600" b="1" i="1" kern="1600" dirty="0">
                <a:latin typeface="Calibri" panose="020F0502020204030204" pitchFamily="34" charset="0"/>
                <a:cs typeface="Times New Roman" panose="02020603050405020304" pitchFamily="18" charset="0"/>
              </a:rPr>
              <a:t>Unresectable</a:t>
            </a:r>
            <a:br>
              <a:rPr lang="en-US" sz="1600" b="1"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b="1" kern="1600" dirty="0">
                <a:latin typeface="Calibri" panose="020F0502020204030204" pitchFamily="34" charset="0"/>
                <a:cs typeface="Times New Roman" panose="02020603050405020304" pitchFamily="18" charset="0"/>
              </a:rPr>
            </a:br>
            <a:endParaRPr lang="en-US" dirty="0"/>
          </a:p>
        </p:txBody>
      </p:sp>
      <p:pic>
        <p:nvPicPr>
          <p:cNvPr id="12290" name="Picture 1">
            <a:extLst>
              <a:ext uri="{FF2B5EF4-FFF2-40B4-BE49-F238E27FC236}">
                <a16:creationId xmlns:a16="http://schemas.microsoft.com/office/drawing/2014/main" id="{9D948F76-58ED-4697-B0D8-E364557E69F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p:blipFill>
        <p:spPr bwMode="auto">
          <a:xfrm>
            <a:off x="2057400" y="53109"/>
            <a:ext cx="3810000" cy="6208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C25123C1-39D7-40AC-A61F-C5DCCAF5FBF8}"/>
              </a:ext>
            </a:extLst>
          </p:cNvPr>
          <p:cNvSpPr txBox="1"/>
          <p:nvPr/>
        </p:nvSpPr>
        <p:spPr>
          <a:xfrm>
            <a:off x="6250708" y="1542473"/>
            <a:ext cx="2207491" cy="2031325"/>
          </a:xfrm>
          <a:prstGeom prst="rect">
            <a:avLst/>
          </a:prstGeom>
          <a:noFill/>
        </p:spPr>
        <p:txBody>
          <a:bodyPr wrap="square" rtlCol="0">
            <a:spAutoFit/>
          </a:bodyPr>
          <a:lstStyle/>
          <a:p>
            <a:r>
              <a:rPr lang="en-US" sz="1400" kern="1600" dirty="0">
                <a:latin typeface="Calibri" panose="020F0502020204030204" pitchFamily="34" charset="0"/>
                <a:cs typeface="Times New Roman" panose="02020603050405020304" pitchFamily="18" charset="0"/>
              </a:rPr>
              <a:t>*Enrollment in a clinical trial should be prioritized if available.</a:t>
            </a:r>
          </a:p>
          <a:p>
            <a:endParaRPr lang="en-US" sz="1400" kern="1600" dirty="0">
              <a:latin typeface="Calibri" panose="020F0502020204030204" pitchFamily="34" charset="0"/>
              <a:cs typeface="Times New Roman" panose="02020603050405020304" pitchFamily="18" charset="0"/>
            </a:endParaRPr>
          </a:p>
          <a:p>
            <a:r>
              <a:rPr lang="en-US" sz="1400" kern="1600" dirty="0">
                <a:latin typeface="Calibri" panose="020F0502020204030204" pitchFamily="34" charset="0"/>
                <a:cs typeface="Times New Roman" panose="02020603050405020304" pitchFamily="18" charset="0"/>
              </a:rPr>
              <a:t>†Order of listed options does not reflect a particular preference; decision is based on multidisciplinary evaluation.</a:t>
            </a:r>
          </a:p>
        </p:txBody>
      </p:sp>
    </p:spTree>
    <p:extLst>
      <p:ext uri="{BB962C8B-B14F-4D97-AF65-F5344CB8AC3E}">
        <p14:creationId xmlns:p14="http://schemas.microsoft.com/office/powerpoint/2010/main" val="10278813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4611F-EC29-4060-A318-5E8712765FDF}"/>
              </a:ext>
            </a:extLst>
          </p:cNvPr>
          <p:cNvSpPr>
            <a:spLocks noGrp="1"/>
          </p:cNvSpPr>
          <p:nvPr>
            <p:ph type="title"/>
          </p:nvPr>
        </p:nvSpPr>
        <p:spPr>
          <a:xfrm>
            <a:off x="6324600" y="381000"/>
            <a:ext cx="2286000" cy="1219200"/>
          </a:xfrm>
        </p:spPr>
        <p:txBody>
          <a:bodyPr/>
          <a:lstStyle/>
          <a:p>
            <a:pPr marL="0" marR="0" algn="l">
              <a:spcBef>
                <a:spcPts val="1200"/>
              </a:spcBef>
              <a:spcAft>
                <a:spcPts val="600"/>
              </a:spcAft>
            </a:pPr>
            <a:r>
              <a:rPr lang="en-US" sz="1600" b="1" kern="1600" dirty="0">
                <a:latin typeface="Calibri" panose="020F0502020204030204" pitchFamily="34" charset="0"/>
                <a:cs typeface="Times New Roman" panose="02020603050405020304" pitchFamily="18" charset="0"/>
              </a:rPr>
              <a:t>Figure 4. </a:t>
            </a:r>
            <a:br>
              <a:rPr lang="en-US" sz="1600" b="1" kern="1600" dirty="0">
                <a:latin typeface="Calibri" panose="020F0502020204030204" pitchFamily="34" charset="0"/>
                <a:cs typeface="Times New Roman" panose="02020603050405020304" pitchFamily="18" charset="0"/>
              </a:rPr>
            </a:br>
            <a:r>
              <a:rPr lang="en-US" sz="1600" b="1" kern="1600" dirty="0">
                <a:latin typeface="Calibri" panose="020F0502020204030204" pitchFamily="34" charset="0"/>
                <a:cs typeface="Times New Roman" panose="02020603050405020304" pitchFamily="18" charset="0"/>
              </a:rPr>
              <a:t>IHC: Liver Confined, </a:t>
            </a:r>
            <a:r>
              <a:rPr lang="en-US" sz="1600" b="1" i="1" kern="1600" dirty="0">
                <a:latin typeface="Calibri" panose="020F0502020204030204" pitchFamily="34" charset="0"/>
                <a:cs typeface="Times New Roman" panose="02020603050405020304" pitchFamily="18" charset="0"/>
              </a:rPr>
              <a:t>Resectable</a:t>
            </a:r>
            <a:br>
              <a:rPr lang="en-US" sz="1600" b="1"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sz="1200" kern="1600" dirty="0">
                <a:latin typeface="Calibri" panose="020F0502020204030204" pitchFamily="34" charset="0"/>
                <a:cs typeface="Times New Roman" panose="02020603050405020304" pitchFamily="18" charset="0"/>
              </a:rPr>
            </a:br>
            <a:br>
              <a:rPr lang="en-US" b="1" kern="1600" dirty="0">
                <a:latin typeface="Calibri" panose="020F0502020204030204" pitchFamily="34" charset="0"/>
                <a:cs typeface="Times New Roman" panose="02020603050405020304" pitchFamily="18" charset="0"/>
              </a:rPr>
            </a:br>
            <a:endParaRPr lang="en-US" dirty="0"/>
          </a:p>
        </p:txBody>
      </p:sp>
      <p:pic>
        <p:nvPicPr>
          <p:cNvPr id="12290" name="Picture 1">
            <a:extLst>
              <a:ext uri="{FF2B5EF4-FFF2-40B4-BE49-F238E27FC236}">
                <a16:creationId xmlns:a16="http://schemas.microsoft.com/office/drawing/2014/main" id="{9D948F76-58ED-4697-B0D8-E364557E69F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p:blipFill>
        <p:spPr bwMode="auto">
          <a:xfrm>
            <a:off x="1600200" y="76200"/>
            <a:ext cx="4350841" cy="6130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C25123C1-39D7-40AC-A61F-C5DCCAF5FBF8}"/>
              </a:ext>
            </a:extLst>
          </p:cNvPr>
          <p:cNvSpPr txBox="1"/>
          <p:nvPr/>
        </p:nvSpPr>
        <p:spPr>
          <a:xfrm>
            <a:off x="6324600" y="1600200"/>
            <a:ext cx="1981200" cy="3323987"/>
          </a:xfrm>
          <a:prstGeom prst="rect">
            <a:avLst/>
          </a:prstGeom>
          <a:noFill/>
        </p:spPr>
        <p:txBody>
          <a:bodyPr wrap="square" rtlCol="0">
            <a:spAutoFit/>
          </a:bodyPr>
          <a:lstStyle/>
          <a:p>
            <a:r>
              <a:rPr lang="en-US" sz="1400" kern="1600" dirty="0">
                <a:latin typeface="Calibri" panose="020F0502020204030204" pitchFamily="34" charset="0"/>
                <a:cs typeface="Times New Roman" panose="02020603050405020304" pitchFamily="18" charset="0"/>
              </a:rPr>
              <a:t>*Enrollment in a clinical trial should be prioritized if available.</a:t>
            </a:r>
          </a:p>
          <a:p>
            <a:endParaRPr lang="en-US" sz="1400" kern="1600" dirty="0">
              <a:latin typeface="Calibri" panose="020F0502020204030204" pitchFamily="34" charset="0"/>
              <a:cs typeface="Times New Roman" panose="02020603050405020304" pitchFamily="18" charset="0"/>
            </a:endParaRPr>
          </a:p>
          <a:p>
            <a:r>
              <a:rPr lang="en-US" sz="1400" kern="1600" dirty="0">
                <a:latin typeface="Calibri" panose="020F0502020204030204" pitchFamily="34" charset="0"/>
                <a:cs typeface="Times New Roman" panose="02020603050405020304" pitchFamily="18" charset="0"/>
              </a:rPr>
              <a:t>†Consider additional surgical resection when feasible prior to adjuvant therapy.</a:t>
            </a:r>
          </a:p>
          <a:p>
            <a:endParaRPr lang="en-US" sz="1400" kern="1600" dirty="0">
              <a:latin typeface="Calibri" panose="020F0502020204030204" pitchFamily="34" charset="0"/>
              <a:cs typeface="Times New Roman" panose="02020603050405020304" pitchFamily="18" charset="0"/>
            </a:endParaRPr>
          </a:p>
          <a:p>
            <a:r>
              <a:rPr lang="en-US" sz="1400" kern="1600" dirty="0">
                <a:latin typeface="Calibri" panose="020F0502020204030204" pitchFamily="34" charset="0"/>
                <a:cs typeface="Times New Roman" panose="02020603050405020304" pitchFamily="18" charset="0"/>
              </a:rPr>
              <a:t>‡Order of listed options does not reflect a particular preference; decision is based on multidisciplinary evaluation.</a:t>
            </a:r>
          </a:p>
        </p:txBody>
      </p:sp>
    </p:spTree>
    <p:extLst>
      <p:ext uri="{BB962C8B-B14F-4D97-AF65-F5344CB8AC3E}">
        <p14:creationId xmlns:p14="http://schemas.microsoft.com/office/powerpoint/2010/main" val="17589154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2164C23-F176-4DFC-97C6-FA123334443C}"/>
              </a:ext>
            </a:extLst>
          </p:cNvPr>
          <p:cNvSpPr>
            <a:spLocks noGrp="1"/>
          </p:cNvSpPr>
          <p:nvPr>
            <p:ph type="title"/>
          </p:nvPr>
        </p:nvSpPr>
        <p:spPr>
          <a:xfrm>
            <a:off x="457200" y="1447800"/>
            <a:ext cx="8229600" cy="3276600"/>
          </a:xfrm>
        </p:spPr>
        <p:txBody>
          <a:bodyPr anchor="t" anchorCtr="0">
            <a:normAutofit fontScale="90000"/>
          </a:bodyPr>
          <a:lstStyle/>
          <a:p>
            <a:r>
              <a:rPr lang="en-US" b="1" dirty="0">
                <a:solidFill>
                  <a:schemeClr val="tx2"/>
                </a:solidFill>
              </a:rPr>
              <a:t>KQ 5: In patients receiving EBRT for IHC, what are the preferred techniques, fractionation regimens, and recommended OAR dose constraints?</a:t>
            </a:r>
            <a:br>
              <a:rPr lang="en-US" sz="2700" dirty="0"/>
            </a:br>
            <a:br>
              <a:rPr lang="en-US" sz="2700" dirty="0">
                <a:highlight>
                  <a:srgbClr val="FFFF00"/>
                </a:highlight>
              </a:rPr>
            </a:br>
            <a:br>
              <a:rPr lang="en-US" dirty="0">
                <a:highlight>
                  <a:srgbClr val="FFFF00"/>
                </a:highlight>
              </a:rPr>
            </a:br>
            <a:endParaRPr lang="en-US" dirty="0">
              <a:highlight>
                <a:srgbClr val="FFFF00"/>
              </a:highlight>
            </a:endParaRPr>
          </a:p>
        </p:txBody>
      </p:sp>
    </p:spTree>
    <p:extLst>
      <p:ext uri="{BB962C8B-B14F-4D97-AF65-F5344CB8AC3E}">
        <p14:creationId xmlns:p14="http://schemas.microsoft.com/office/powerpoint/2010/main" val="4260807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59569"/>
            <a:ext cx="7886700" cy="934100"/>
          </a:xfrm>
        </p:spPr>
        <p:txBody>
          <a:bodyPr>
            <a:normAutofit/>
          </a:bodyPr>
          <a:lstStyle/>
          <a:p>
            <a:r>
              <a:rPr lang="en-US" b="1" dirty="0">
                <a:solidFill>
                  <a:schemeClr val="tx2"/>
                </a:solidFill>
              </a:rPr>
              <a:t>Guideline Task Force</a:t>
            </a:r>
          </a:p>
        </p:txBody>
      </p:sp>
      <p:sp>
        <p:nvSpPr>
          <p:cNvPr id="3" name="Content Placeholder 2"/>
          <p:cNvSpPr>
            <a:spLocks noGrp="1"/>
          </p:cNvSpPr>
          <p:nvPr>
            <p:ph idx="1"/>
          </p:nvPr>
        </p:nvSpPr>
        <p:spPr>
          <a:xfrm>
            <a:off x="676628" y="3045504"/>
            <a:ext cx="7886700" cy="2669496"/>
          </a:xfrm>
        </p:spPr>
        <p:txBody>
          <a:bodyPr numCol="2" spcCol="228600">
            <a:normAutofit fontScale="47500" lnSpcReduction="20000"/>
          </a:bodyPr>
          <a:lstStyle/>
          <a:p>
            <a:pPr marL="0" indent="0">
              <a:lnSpc>
                <a:spcPct val="120000"/>
              </a:lnSpc>
              <a:spcBef>
                <a:spcPts val="0"/>
              </a:spcBef>
              <a:buNone/>
            </a:pPr>
            <a:r>
              <a:rPr lang="en-US" sz="4200" b="1" dirty="0"/>
              <a:t>Members	</a:t>
            </a:r>
          </a:p>
          <a:p>
            <a:pPr marL="457200" lvl="1">
              <a:lnSpc>
                <a:spcPct val="120000"/>
              </a:lnSpc>
              <a:spcBef>
                <a:spcPts val="0"/>
              </a:spcBef>
            </a:pPr>
            <a:r>
              <a:rPr lang="en-US" sz="4200" dirty="0"/>
              <a:t>Aisling Barry, MD</a:t>
            </a:r>
          </a:p>
          <a:p>
            <a:pPr marL="457200" lvl="1">
              <a:lnSpc>
                <a:spcPct val="120000"/>
              </a:lnSpc>
              <a:spcBef>
                <a:spcPts val="0"/>
              </a:spcBef>
            </a:pPr>
            <a:r>
              <a:rPr lang="en-US" sz="4200" dirty="0"/>
              <a:t>Minsong Cao, PhD</a:t>
            </a:r>
          </a:p>
          <a:p>
            <a:pPr marL="457200" lvl="1">
              <a:lnSpc>
                <a:spcPct val="120000"/>
              </a:lnSpc>
              <a:spcBef>
                <a:spcPts val="0"/>
              </a:spcBef>
            </a:pPr>
            <a:r>
              <a:rPr lang="en-US" sz="4200" dirty="0"/>
              <a:t>Brian Czito, MD</a:t>
            </a:r>
          </a:p>
          <a:p>
            <a:pPr marL="457200" lvl="1">
              <a:lnSpc>
                <a:spcPct val="120000"/>
              </a:lnSpc>
              <a:spcBef>
                <a:spcPts val="0"/>
              </a:spcBef>
            </a:pPr>
            <a:r>
              <a:rPr lang="en-US" sz="4200" dirty="0"/>
              <a:t>Ronald DeMatteo, MD</a:t>
            </a:r>
          </a:p>
          <a:p>
            <a:pPr marL="457200" lvl="1">
              <a:lnSpc>
                <a:spcPct val="120000"/>
              </a:lnSpc>
              <a:spcBef>
                <a:spcPts val="0"/>
              </a:spcBef>
            </a:pPr>
            <a:r>
              <a:rPr lang="en-US" sz="4200" dirty="0"/>
              <a:t>Mary Drinane, MD</a:t>
            </a:r>
          </a:p>
          <a:p>
            <a:pPr marL="457200" lvl="1">
              <a:lnSpc>
                <a:spcPct val="120000"/>
              </a:lnSpc>
              <a:spcBef>
                <a:spcPts val="0"/>
              </a:spcBef>
            </a:pPr>
            <a:r>
              <a:rPr lang="en-US" sz="4200" dirty="0"/>
              <a:t>Christopher L. Hallemeier, MD</a:t>
            </a:r>
          </a:p>
          <a:p>
            <a:pPr marL="457200" lvl="1">
              <a:lnSpc>
                <a:spcPct val="120000"/>
              </a:lnSpc>
              <a:spcBef>
                <a:spcPts val="0"/>
              </a:spcBef>
            </a:pPr>
            <a:r>
              <a:rPr lang="en-US" sz="4200" dirty="0"/>
              <a:t>Eugene J. Koay, MD, PhD</a:t>
            </a:r>
          </a:p>
          <a:p>
            <a:pPr marL="457200" lvl="1">
              <a:lnSpc>
                <a:spcPct val="120000"/>
              </a:lnSpc>
              <a:spcBef>
                <a:spcPts val="0"/>
              </a:spcBef>
            </a:pPr>
            <a:r>
              <a:rPr lang="en-US" sz="4200" dirty="0"/>
              <a:t>Foster Lasley, MD</a:t>
            </a:r>
          </a:p>
          <a:p>
            <a:pPr marL="457200" lvl="1">
              <a:lnSpc>
                <a:spcPct val="120000"/>
              </a:lnSpc>
              <a:spcBef>
                <a:spcPts val="0"/>
              </a:spcBef>
            </a:pPr>
            <a:r>
              <a:rPr lang="en-US" sz="4200" dirty="0"/>
              <a:t>Jeffrey Meyer, MD, MS</a:t>
            </a:r>
          </a:p>
          <a:p>
            <a:pPr marL="457200" lvl="1">
              <a:lnSpc>
                <a:spcPct val="120000"/>
              </a:lnSpc>
              <a:spcBef>
                <a:spcPts val="0"/>
              </a:spcBef>
            </a:pPr>
            <a:r>
              <a:rPr lang="en-US" sz="4200" dirty="0"/>
              <a:t>Dawn Owen, MD, PhD</a:t>
            </a:r>
          </a:p>
          <a:p>
            <a:pPr marL="457200" lvl="1">
              <a:lnSpc>
                <a:spcPct val="120000"/>
              </a:lnSpc>
              <a:spcBef>
                <a:spcPts val="0"/>
              </a:spcBef>
            </a:pPr>
            <a:r>
              <a:rPr lang="en-US" sz="4200" dirty="0"/>
              <a:t>Jennifer Pursley, PhD</a:t>
            </a:r>
          </a:p>
          <a:p>
            <a:pPr marL="457200" lvl="1">
              <a:lnSpc>
                <a:spcPct val="120000"/>
              </a:lnSpc>
              <a:spcBef>
                <a:spcPts val="0"/>
              </a:spcBef>
            </a:pPr>
            <a:r>
              <a:rPr lang="en-US" sz="4200" dirty="0"/>
              <a:t>Stephanie K. Schaub, MD</a:t>
            </a:r>
          </a:p>
          <a:p>
            <a:pPr marL="457200" lvl="1">
              <a:lnSpc>
                <a:spcPct val="120000"/>
              </a:lnSpc>
              <a:spcBef>
                <a:spcPts val="0"/>
              </a:spcBef>
            </a:pPr>
            <a:r>
              <a:rPr lang="en-US" sz="4200" dirty="0"/>
              <a:t>Grace Smith, MD, PhD, MPH</a:t>
            </a:r>
          </a:p>
          <a:p>
            <a:pPr marL="457200" lvl="1">
              <a:lnSpc>
                <a:spcPct val="120000"/>
              </a:lnSpc>
              <a:spcBef>
                <a:spcPts val="0"/>
              </a:spcBef>
            </a:pPr>
            <a:r>
              <a:rPr lang="en-US" sz="4200" dirty="0"/>
              <a:t>Neeta K. Venepalli, MD, MBA</a:t>
            </a:r>
          </a:p>
          <a:p>
            <a:pPr marL="457200" lvl="1">
              <a:lnSpc>
                <a:spcPct val="120000"/>
              </a:lnSpc>
              <a:spcBef>
                <a:spcPts val="0"/>
              </a:spcBef>
            </a:pPr>
            <a:r>
              <a:rPr lang="en-US" sz="4200" dirty="0"/>
              <a:t>Gazi Zibari, MD</a:t>
            </a:r>
          </a:p>
        </p:txBody>
      </p:sp>
      <p:sp>
        <p:nvSpPr>
          <p:cNvPr id="5" name="TextBox 4">
            <a:extLst>
              <a:ext uri="{FF2B5EF4-FFF2-40B4-BE49-F238E27FC236}">
                <a16:creationId xmlns:a16="http://schemas.microsoft.com/office/drawing/2014/main" id="{21826811-C981-4FB7-AF17-20A50BEC5C6A}"/>
              </a:ext>
            </a:extLst>
          </p:cNvPr>
          <p:cNvSpPr txBox="1"/>
          <p:nvPr/>
        </p:nvSpPr>
        <p:spPr>
          <a:xfrm>
            <a:off x="662517" y="1600200"/>
            <a:ext cx="7886700" cy="1015663"/>
          </a:xfrm>
          <a:prstGeom prst="rect">
            <a:avLst/>
          </a:prstGeom>
          <a:noFill/>
        </p:spPr>
        <p:txBody>
          <a:bodyPr wrap="square" rtlCol="0">
            <a:spAutoFit/>
          </a:bodyPr>
          <a:lstStyle/>
          <a:p>
            <a:r>
              <a:rPr lang="en-US" sz="2000" b="1" dirty="0"/>
              <a:t>Chairs</a:t>
            </a:r>
          </a:p>
          <a:p>
            <a:pPr marL="461963" lvl="1" indent="-285750">
              <a:buFont typeface="Calibri" panose="020F0502020204030204" pitchFamily="34" charset="0"/>
              <a:buChar char="–"/>
            </a:pPr>
            <a:r>
              <a:rPr lang="en-US" sz="2000" dirty="0"/>
              <a:t>Higinia Cardenes, MD, PhD</a:t>
            </a:r>
          </a:p>
          <a:p>
            <a:pPr marL="461963" lvl="1" indent="-285750">
              <a:buFont typeface="Calibri" panose="020F0502020204030204" pitchFamily="34" charset="0"/>
              <a:buChar char="–"/>
            </a:pPr>
            <a:r>
              <a:rPr lang="en-US" sz="2000" dirty="0"/>
              <a:t>Smith Apisarnthanarax, MD</a:t>
            </a:r>
          </a:p>
        </p:txBody>
      </p:sp>
    </p:spTree>
    <p:extLst>
      <p:ext uri="{BB962C8B-B14F-4D97-AF65-F5344CB8AC3E}">
        <p14:creationId xmlns:p14="http://schemas.microsoft.com/office/powerpoint/2010/main" val="6108273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0C9A-0765-4B40-9757-65DFD95499C2}"/>
              </a:ext>
            </a:extLst>
          </p:cNvPr>
          <p:cNvSpPr>
            <a:spLocks noGrp="1"/>
          </p:cNvSpPr>
          <p:nvPr>
            <p:ph type="title"/>
          </p:nvPr>
        </p:nvSpPr>
        <p:spPr>
          <a:xfrm>
            <a:off x="457200" y="336983"/>
            <a:ext cx="8229600" cy="639762"/>
          </a:xfrm>
        </p:spPr>
        <p:txBody>
          <a:bodyPr/>
          <a:lstStyle/>
          <a:p>
            <a:r>
              <a:rPr lang="en-US" sz="2800" b="1" dirty="0">
                <a:solidFill>
                  <a:schemeClr val="tx2"/>
                </a:solidFill>
              </a:rPr>
              <a:t>KQ5: EBRT technique and fractionation for IHC</a:t>
            </a:r>
          </a:p>
        </p:txBody>
      </p:sp>
      <p:graphicFrame>
        <p:nvGraphicFramePr>
          <p:cNvPr id="6" name="Table 5">
            <a:extLst>
              <a:ext uri="{FF2B5EF4-FFF2-40B4-BE49-F238E27FC236}">
                <a16:creationId xmlns:a16="http://schemas.microsoft.com/office/drawing/2014/main" id="{7A2758EE-DBD9-48B5-A677-C680F803337D}"/>
              </a:ext>
            </a:extLst>
          </p:cNvPr>
          <p:cNvGraphicFramePr>
            <a:graphicFrameLocks noGrp="1"/>
          </p:cNvGraphicFramePr>
          <p:nvPr>
            <p:extLst>
              <p:ext uri="{D42A27DB-BD31-4B8C-83A1-F6EECF244321}">
                <p14:modId xmlns:p14="http://schemas.microsoft.com/office/powerpoint/2010/main" val="2292540445"/>
              </p:ext>
            </p:extLst>
          </p:nvPr>
        </p:nvGraphicFramePr>
        <p:xfrm>
          <a:off x="533400" y="990600"/>
          <a:ext cx="8077200" cy="3958282"/>
        </p:xfrm>
        <a:graphic>
          <a:graphicData uri="http://schemas.openxmlformats.org/drawingml/2006/table">
            <a:tbl>
              <a:tblPr firstRow="1" firstCol="1" bandRow="1"/>
              <a:tblGrid>
                <a:gridCol w="5105400">
                  <a:extLst>
                    <a:ext uri="{9D8B030D-6E8A-4147-A177-3AD203B41FA5}">
                      <a16:colId xmlns:a16="http://schemas.microsoft.com/office/drawing/2014/main" val="1573755585"/>
                    </a:ext>
                  </a:extLst>
                </a:gridCol>
                <a:gridCol w="1828800">
                  <a:extLst>
                    <a:ext uri="{9D8B030D-6E8A-4147-A177-3AD203B41FA5}">
                      <a16:colId xmlns:a16="http://schemas.microsoft.com/office/drawing/2014/main" val="3935357959"/>
                    </a:ext>
                  </a:extLst>
                </a:gridCol>
                <a:gridCol w="1143000">
                  <a:extLst>
                    <a:ext uri="{9D8B030D-6E8A-4147-A177-3AD203B41FA5}">
                      <a16:colId xmlns:a16="http://schemas.microsoft.com/office/drawing/2014/main" val="1926405441"/>
                    </a:ext>
                  </a:extLst>
                </a:gridCol>
              </a:tblGrid>
              <a:tr h="489703">
                <a:tc>
                  <a:txBody>
                    <a:bodyPr/>
                    <a:lstStyle/>
                    <a:p>
                      <a:pPr marL="0" marR="0" algn="ctr">
                        <a:lnSpc>
                          <a:spcPct val="100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K</a:t>
                      </a: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Q5 Recommendations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Strength of</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Recommendation</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Quality of</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Evidence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4265477698"/>
                  </a:ext>
                </a:extLst>
              </a:tr>
              <a:tr h="2064041">
                <a:tc>
                  <a:txBody>
                    <a:bodyPr/>
                    <a:lstStyle/>
                    <a:p>
                      <a:pPr marL="342900" marR="0" lvl="0" indent="-342900">
                        <a:lnSpc>
                          <a:spcPct val="100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patients with unresectable IHC receiving EBRT, dose-escalated ultra- or moderately hypofractionated EBRT is conditionally recommended with fractionation based on tumor location, underlying liver function, and available technology.*</a:t>
                      </a:r>
                    </a:p>
                    <a:p>
                      <a:pPr marL="0" marR="0" lvl="0" indent="0">
                        <a:lnSpc>
                          <a:spcPct val="100000"/>
                        </a:lnSpc>
                        <a:spcBef>
                          <a:spcPts val="0"/>
                        </a:spcBef>
                        <a:spcAft>
                          <a:spcPts val="0"/>
                        </a:spcAft>
                        <a:buFont typeface="+mj-lt"/>
                        <a:buNone/>
                      </a:pP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p>
                      <a:pPr marL="341313" marR="0" lvl="0" indent="0">
                        <a:lnSpc>
                          <a:spcPct val="100000"/>
                        </a:lnSpc>
                        <a:spcBef>
                          <a:spcPts val="0"/>
                        </a:spcBef>
                        <a:spcAft>
                          <a:spcPts val="0"/>
                        </a:spcAft>
                        <a:buFont typeface="+mj-lt"/>
                        <a:buNone/>
                      </a:pPr>
                      <a:r>
                        <a:rPr lang="en-US" sz="1800" u="sng" dirty="0">
                          <a:effectLst/>
                          <a:latin typeface="Calibri" panose="020F0502020204030204" pitchFamily="34" charset="0"/>
                          <a:ea typeface="Calibri" panose="020F0502020204030204" pitchFamily="34" charset="0"/>
                          <a:cs typeface="Times New Roman" panose="02020603050405020304" pitchFamily="18" charset="0"/>
                        </a:rPr>
                        <a:t>Implementation remark</a:t>
                      </a:r>
                      <a:r>
                        <a:rPr lang="en-US" sz="1800" dirty="0">
                          <a:effectLst/>
                          <a:latin typeface="Calibri" panose="020F0502020204030204" pitchFamily="34" charset="0"/>
                          <a:ea typeface="Calibri" panose="020F0502020204030204" pitchFamily="34" charset="0"/>
                          <a:cs typeface="Times New Roman" panose="02020603050405020304" pitchFamily="18" charset="0"/>
                        </a:rPr>
                        <a:t>: Concurrent systemic therapy should not be used with ultrahypofractionated EBRT. </a:t>
                      </a: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Conditional</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Low</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1449285"/>
                  </a:ext>
                </a:extLst>
              </a:tr>
              <a:tr h="849322">
                <a:tc>
                  <a:txBody>
                    <a:bodyPr/>
                    <a:lstStyle/>
                    <a:p>
                      <a:pPr marL="342900" marR="0" lvl="0" indent="-342900">
                        <a:lnSpc>
                          <a:spcPct val="100000"/>
                        </a:lnSpc>
                        <a:spcBef>
                          <a:spcPts val="0"/>
                        </a:spcBef>
                        <a:spcAft>
                          <a:spcPts val="0"/>
                        </a:spcAft>
                        <a:buFont typeface="+mj-lt"/>
                        <a:buAutoNum type="arabicPeriod" startAt="2"/>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patients with resected IHC receiving postoperative EBRT, standard fractionation is conditionally recommended.*</a:t>
                      </a:r>
                      <a:endParaRPr lang="en-US" sz="1800" u="none" strike="noStrike"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Conditional</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Low</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3301678"/>
                  </a:ext>
                </a:extLst>
              </a:tr>
            </a:tbl>
          </a:graphicData>
        </a:graphic>
      </p:graphicFrame>
      <p:sp>
        <p:nvSpPr>
          <p:cNvPr id="3" name="TextBox 2">
            <a:extLst>
              <a:ext uri="{FF2B5EF4-FFF2-40B4-BE49-F238E27FC236}">
                <a16:creationId xmlns:a16="http://schemas.microsoft.com/office/drawing/2014/main" id="{153689C6-3269-464D-951B-13AA333E91C3}"/>
              </a:ext>
            </a:extLst>
          </p:cNvPr>
          <p:cNvSpPr txBox="1"/>
          <p:nvPr/>
        </p:nvSpPr>
        <p:spPr>
          <a:xfrm>
            <a:off x="533400" y="4948882"/>
            <a:ext cx="4767011" cy="615553"/>
          </a:xfrm>
          <a:prstGeom prst="rect">
            <a:avLst/>
          </a:prstGeom>
          <a:noFill/>
        </p:spPr>
        <p:txBody>
          <a:bodyPr wrap="none" rtlCol="0">
            <a:spAutoFit/>
          </a:bodyPr>
          <a:lstStyle/>
          <a:p>
            <a:r>
              <a:rPr lang="en-US" sz="1600" dirty="0"/>
              <a:t>*See recommended EBRT dose and fractionation table.</a:t>
            </a:r>
          </a:p>
          <a:p>
            <a:endParaRPr lang="en-US" dirty="0"/>
          </a:p>
        </p:txBody>
      </p:sp>
    </p:spTree>
    <p:extLst>
      <p:ext uri="{BB962C8B-B14F-4D97-AF65-F5344CB8AC3E}">
        <p14:creationId xmlns:p14="http://schemas.microsoft.com/office/powerpoint/2010/main" val="32377766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0C9A-0765-4B40-9757-65DFD95499C2}"/>
              </a:ext>
            </a:extLst>
          </p:cNvPr>
          <p:cNvSpPr>
            <a:spLocks noGrp="1"/>
          </p:cNvSpPr>
          <p:nvPr>
            <p:ph type="title"/>
          </p:nvPr>
        </p:nvSpPr>
        <p:spPr>
          <a:xfrm>
            <a:off x="457200" y="381000"/>
            <a:ext cx="8229600" cy="563562"/>
          </a:xfrm>
        </p:spPr>
        <p:txBody>
          <a:bodyPr/>
          <a:lstStyle/>
          <a:p>
            <a:r>
              <a:rPr lang="en-US" sz="2800" b="1" dirty="0">
                <a:solidFill>
                  <a:schemeClr val="tx2"/>
                </a:solidFill>
              </a:rPr>
              <a:t>KQ5: EBRT technique and fractionation for IHC</a:t>
            </a:r>
          </a:p>
        </p:txBody>
      </p:sp>
      <p:graphicFrame>
        <p:nvGraphicFramePr>
          <p:cNvPr id="6" name="Table 5">
            <a:extLst>
              <a:ext uri="{FF2B5EF4-FFF2-40B4-BE49-F238E27FC236}">
                <a16:creationId xmlns:a16="http://schemas.microsoft.com/office/drawing/2014/main" id="{7A2758EE-DBD9-48B5-A677-C680F803337D}"/>
              </a:ext>
            </a:extLst>
          </p:cNvPr>
          <p:cNvGraphicFramePr>
            <a:graphicFrameLocks noGrp="1"/>
          </p:cNvGraphicFramePr>
          <p:nvPr>
            <p:extLst>
              <p:ext uri="{D42A27DB-BD31-4B8C-83A1-F6EECF244321}">
                <p14:modId xmlns:p14="http://schemas.microsoft.com/office/powerpoint/2010/main" val="2844787160"/>
              </p:ext>
            </p:extLst>
          </p:nvPr>
        </p:nvGraphicFramePr>
        <p:xfrm>
          <a:off x="533400" y="1066800"/>
          <a:ext cx="8077200" cy="4543705"/>
        </p:xfrm>
        <a:graphic>
          <a:graphicData uri="http://schemas.openxmlformats.org/drawingml/2006/table">
            <a:tbl>
              <a:tblPr firstRow="1" firstCol="1" bandRow="1"/>
              <a:tblGrid>
                <a:gridCol w="5105400">
                  <a:extLst>
                    <a:ext uri="{9D8B030D-6E8A-4147-A177-3AD203B41FA5}">
                      <a16:colId xmlns:a16="http://schemas.microsoft.com/office/drawing/2014/main" val="1573755585"/>
                    </a:ext>
                  </a:extLst>
                </a:gridCol>
                <a:gridCol w="1828800">
                  <a:extLst>
                    <a:ext uri="{9D8B030D-6E8A-4147-A177-3AD203B41FA5}">
                      <a16:colId xmlns:a16="http://schemas.microsoft.com/office/drawing/2014/main" val="3935357959"/>
                    </a:ext>
                  </a:extLst>
                </a:gridCol>
                <a:gridCol w="1143000">
                  <a:extLst>
                    <a:ext uri="{9D8B030D-6E8A-4147-A177-3AD203B41FA5}">
                      <a16:colId xmlns:a16="http://schemas.microsoft.com/office/drawing/2014/main" val="1926405441"/>
                    </a:ext>
                  </a:extLst>
                </a:gridCol>
              </a:tblGrid>
              <a:tr h="500736">
                <a:tc>
                  <a:txBody>
                    <a:bodyPr/>
                    <a:lstStyle/>
                    <a:p>
                      <a:pPr marL="0" marR="0" algn="ctr">
                        <a:lnSpc>
                          <a:spcPct val="100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K</a:t>
                      </a: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Q5 Recommendations (continued)</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Strength of</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Recommendation</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Quality of</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Evidence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4265477698"/>
                  </a:ext>
                </a:extLst>
              </a:tr>
              <a:tr h="1683004">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
                        <a:tabLst/>
                        <a:defRPr/>
                      </a:pPr>
                      <a:r>
                        <a:rPr lang="en-US" sz="1800" kern="1200" dirty="0">
                          <a:solidFill>
                            <a:schemeClr val="tx1"/>
                          </a:solidFill>
                          <a:effectLst/>
                          <a:latin typeface="+mn-lt"/>
                          <a:ea typeface="+mn-ea"/>
                          <a:cs typeface="+mn-cs"/>
                        </a:rPr>
                        <a:t>For patients with unresectable IHC receiving dose-escalated ultra- or moderately hypofractionated EBRT, IMRT or proton therapy are conditionally recommended with choice of regimen based on tumor location, underlying liver function, and available technology. </a:t>
                      </a:r>
                      <a:endParaRPr lang="en-US" sz="1800" u="none" strike="noStrike"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Conditional</a:t>
                      </a: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Low</a:t>
                      </a: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8621174"/>
                  </a:ext>
                </a:extLst>
              </a:tr>
              <a:tr h="1190059">
                <a:tc>
                  <a:txBody>
                    <a:bodyPr/>
                    <a:lstStyle/>
                    <a:p>
                      <a:pPr marL="342900" marR="0" lvl="0" indent="-342900" algn="l">
                        <a:lnSpc>
                          <a:spcPct val="100000"/>
                        </a:lnSpc>
                        <a:spcBef>
                          <a:spcPts val="0"/>
                        </a:spcBef>
                        <a:spcAft>
                          <a:spcPts val="0"/>
                        </a:spcAft>
                        <a:buFont typeface="+mj-lt"/>
                        <a:buAutoNum type="arabicPeriod" startAt="4"/>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patients with IHC receiving dose-escalated ultra- or moderately hypofractionated EBRT, respiratory motion management and daily image guidance are recommended.</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Strong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Low</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1449285"/>
                  </a:ext>
                </a:extLst>
              </a:tr>
              <a:tr h="1122002">
                <a:tc>
                  <a:txBody>
                    <a:bodyPr/>
                    <a:lstStyle/>
                    <a:p>
                      <a:pPr marL="342900" marR="0" lvl="0" indent="-342900">
                        <a:lnSpc>
                          <a:spcPct val="100000"/>
                        </a:lnSpc>
                        <a:spcBef>
                          <a:spcPts val="0"/>
                        </a:spcBef>
                        <a:spcAft>
                          <a:spcPts val="0"/>
                        </a:spcAft>
                        <a:buFont typeface="+mj-lt"/>
                        <a:buAutoNum type="arabicPeriod" startAt="5"/>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patients with IHC, radiation dose to the liver minus the gross tumor volume should be evaluated and minimized to reduce the risk of radiation-induced liver disease.*</a:t>
                      </a:r>
                      <a:endParaRPr lang="en-US" sz="1800" u="none" strike="noStrike"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Strong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Low</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2317" marR="52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3301678"/>
                  </a:ext>
                </a:extLst>
              </a:tr>
            </a:tbl>
          </a:graphicData>
        </a:graphic>
      </p:graphicFrame>
      <p:sp>
        <p:nvSpPr>
          <p:cNvPr id="3" name="TextBox 2">
            <a:extLst>
              <a:ext uri="{FF2B5EF4-FFF2-40B4-BE49-F238E27FC236}">
                <a16:creationId xmlns:a16="http://schemas.microsoft.com/office/drawing/2014/main" id="{B3991D12-4BBB-42F8-BD8C-BCD2AF6DF153}"/>
              </a:ext>
            </a:extLst>
          </p:cNvPr>
          <p:cNvSpPr txBox="1"/>
          <p:nvPr/>
        </p:nvSpPr>
        <p:spPr>
          <a:xfrm>
            <a:off x="533400" y="5610505"/>
            <a:ext cx="3779111" cy="338554"/>
          </a:xfrm>
          <a:prstGeom prst="rect">
            <a:avLst/>
          </a:prstGeom>
          <a:noFill/>
        </p:spPr>
        <p:txBody>
          <a:bodyPr wrap="none" rtlCol="0">
            <a:spAutoFit/>
          </a:bodyPr>
          <a:lstStyle/>
          <a:p>
            <a:r>
              <a:rPr lang="en-US" sz="1600" dirty="0"/>
              <a:t>*See recommended dose constraints table.</a:t>
            </a:r>
          </a:p>
        </p:txBody>
      </p:sp>
    </p:spTree>
    <p:extLst>
      <p:ext uri="{BB962C8B-B14F-4D97-AF65-F5344CB8AC3E}">
        <p14:creationId xmlns:p14="http://schemas.microsoft.com/office/powerpoint/2010/main" val="2772557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F7BF7-33CE-4D55-BEA2-1045576883A9}"/>
              </a:ext>
            </a:extLst>
          </p:cNvPr>
          <p:cNvSpPr>
            <a:spLocks noGrp="1"/>
          </p:cNvSpPr>
          <p:nvPr>
            <p:ph type="title"/>
          </p:nvPr>
        </p:nvSpPr>
        <p:spPr/>
        <p:txBody>
          <a:bodyPr/>
          <a:lstStyle/>
          <a:p>
            <a:r>
              <a:rPr lang="en-US" b="1" dirty="0">
                <a:solidFill>
                  <a:schemeClr val="tx2"/>
                </a:solidFill>
              </a:rPr>
              <a:t>Key Take Away Messages</a:t>
            </a:r>
          </a:p>
        </p:txBody>
      </p:sp>
      <p:sp>
        <p:nvSpPr>
          <p:cNvPr id="3" name="Content Placeholder 2">
            <a:extLst>
              <a:ext uri="{FF2B5EF4-FFF2-40B4-BE49-F238E27FC236}">
                <a16:creationId xmlns:a16="http://schemas.microsoft.com/office/drawing/2014/main" id="{5B9F4D69-94D7-46EF-8D35-D6C0C3A65A0D}"/>
              </a:ext>
            </a:extLst>
          </p:cNvPr>
          <p:cNvSpPr>
            <a:spLocks noGrp="1"/>
          </p:cNvSpPr>
          <p:nvPr>
            <p:ph idx="1"/>
          </p:nvPr>
        </p:nvSpPr>
        <p:spPr>
          <a:xfrm>
            <a:off x="76200" y="1417638"/>
            <a:ext cx="8991600" cy="4708525"/>
          </a:xfrm>
        </p:spPr>
        <p:txBody>
          <a:bodyPr/>
          <a:lstStyle/>
          <a:p>
            <a:r>
              <a:rPr lang="en-US" sz="2400" dirty="0"/>
              <a:t>Multidisciplinary assessment is key</a:t>
            </a:r>
          </a:p>
          <a:p>
            <a:r>
              <a:rPr lang="en-US" sz="2400" dirty="0"/>
              <a:t>Low-to-moderate quality evidence support consideration of EBRT for definitive, consolidative, salvage, and adjuvant therapy</a:t>
            </a:r>
          </a:p>
          <a:p>
            <a:pPr lvl="1"/>
            <a:r>
              <a:rPr lang="en-US" sz="2000" dirty="0"/>
              <a:t>Strong recommendations: </a:t>
            </a:r>
          </a:p>
          <a:p>
            <a:pPr lvl="2"/>
            <a:r>
              <a:rPr lang="en-US" sz="1600" dirty="0"/>
              <a:t>Potential first-line,  consolidation after other LDTs and  salvage option</a:t>
            </a:r>
          </a:p>
          <a:p>
            <a:pPr lvl="1"/>
            <a:r>
              <a:rPr lang="en-US" sz="2000" dirty="0"/>
              <a:t>Conditional recommendations: </a:t>
            </a:r>
          </a:p>
          <a:p>
            <a:pPr lvl="2"/>
            <a:r>
              <a:rPr lang="en-US" sz="1600" dirty="0"/>
              <a:t>Multi-focal disease, unresectable primary with/or macrovascular invasion</a:t>
            </a:r>
          </a:p>
          <a:p>
            <a:pPr lvl="2"/>
            <a:r>
              <a:rPr lang="en-US" sz="1600" dirty="0"/>
              <a:t>Potential bridge to transplant and neoadjuvant therapy prior to surgical resections</a:t>
            </a:r>
          </a:p>
          <a:p>
            <a:pPr lvl="2"/>
            <a:r>
              <a:rPr lang="en-US" sz="1600" dirty="0"/>
              <a:t>Palliative therapy: primary tumor, tumor thrombus</a:t>
            </a:r>
          </a:p>
          <a:p>
            <a:r>
              <a:rPr lang="en-US" sz="2400" dirty="0"/>
              <a:t>Dose-fractionation regimens, technique, and modality personalized </a:t>
            </a:r>
          </a:p>
          <a:p>
            <a:r>
              <a:rPr lang="en-US" sz="2400" dirty="0"/>
              <a:t>Moderate dose escalation with ultra- or moderate hypofractionation</a:t>
            </a:r>
          </a:p>
          <a:p>
            <a:r>
              <a:rPr lang="en-US" sz="2400" dirty="0"/>
              <a:t>Close attention to liver dose constraints</a:t>
            </a:r>
          </a:p>
          <a:p>
            <a:endParaRPr lang="en-US" sz="2400" dirty="0"/>
          </a:p>
        </p:txBody>
      </p:sp>
    </p:spTree>
    <p:extLst>
      <p:ext uri="{BB962C8B-B14F-4D97-AF65-F5344CB8AC3E}">
        <p14:creationId xmlns:p14="http://schemas.microsoft.com/office/powerpoint/2010/main" val="28830156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F7BF7-33CE-4D55-BEA2-1045576883A9}"/>
              </a:ext>
            </a:extLst>
          </p:cNvPr>
          <p:cNvSpPr>
            <a:spLocks noGrp="1"/>
          </p:cNvSpPr>
          <p:nvPr>
            <p:ph type="title"/>
          </p:nvPr>
        </p:nvSpPr>
        <p:spPr>
          <a:xfrm>
            <a:off x="457200" y="152400"/>
            <a:ext cx="8229600" cy="1143000"/>
          </a:xfrm>
        </p:spPr>
        <p:txBody>
          <a:bodyPr/>
          <a:lstStyle/>
          <a:p>
            <a:r>
              <a:rPr lang="en-US" b="1" dirty="0">
                <a:solidFill>
                  <a:schemeClr val="tx2"/>
                </a:solidFill>
              </a:rPr>
              <a:t>Future Directions</a:t>
            </a:r>
          </a:p>
        </p:txBody>
      </p:sp>
      <p:sp>
        <p:nvSpPr>
          <p:cNvPr id="3" name="Content Placeholder 2">
            <a:extLst>
              <a:ext uri="{FF2B5EF4-FFF2-40B4-BE49-F238E27FC236}">
                <a16:creationId xmlns:a16="http://schemas.microsoft.com/office/drawing/2014/main" id="{5B9F4D69-94D7-46EF-8D35-D6C0C3A65A0D}"/>
              </a:ext>
            </a:extLst>
          </p:cNvPr>
          <p:cNvSpPr>
            <a:spLocks noGrp="1"/>
          </p:cNvSpPr>
          <p:nvPr>
            <p:ph idx="1"/>
          </p:nvPr>
        </p:nvSpPr>
        <p:spPr>
          <a:xfrm>
            <a:off x="457200" y="1066800"/>
            <a:ext cx="8229600" cy="4724400"/>
          </a:xfrm>
        </p:spPr>
        <p:txBody>
          <a:bodyPr/>
          <a:lstStyle/>
          <a:p>
            <a:r>
              <a:rPr lang="en-US" sz="2800" dirty="0"/>
              <a:t>Recently published/completed/ongoing studies</a:t>
            </a:r>
          </a:p>
          <a:p>
            <a:pPr lvl="1"/>
            <a:r>
              <a:rPr lang="en-US" sz="2200" dirty="0"/>
              <a:t>PBT vs thermal ablation RCT in HCC</a:t>
            </a:r>
          </a:p>
          <a:p>
            <a:pPr lvl="1"/>
            <a:r>
              <a:rPr lang="en-US" sz="2200" dirty="0"/>
              <a:t>Consolidation EBRT after TAE/TACE RCT in HCC</a:t>
            </a:r>
          </a:p>
          <a:p>
            <a:pPr lvl="1"/>
            <a:r>
              <a:rPr lang="en-US" sz="2200" dirty="0"/>
              <a:t>ABC-07: systemic therapy +/- EBRT in IHC</a:t>
            </a:r>
          </a:p>
          <a:p>
            <a:r>
              <a:rPr lang="en-US" sz="2800" dirty="0"/>
              <a:t>Additional areas of research needed:</a:t>
            </a:r>
          </a:p>
          <a:p>
            <a:pPr lvl="1"/>
            <a:r>
              <a:rPr lang="en-US" sz="2200" dirty="0"/>
              <a:t>Optimal tumor dose, normal tissue constraints</a:t>
            </a:r>
          </a:p>
          <a:p>
            <a:pPr lvl="1"/>
            <a:r>
              <a:rPr lang="en-US" sz="2200" dirty="0"/>
              <a:t>Consensus on radiological response, liver toxicity metrics</a:t>
            </a:r>
          </a:p>
          <a:p>
            <a:pPr lvl="1"/>
            <a:r>
              <a:rPr lang="en-US" sz="2200" dirty="0"/>
              <a:t>Liver biomarkers</a:t>
            </a:r>
          </a:p>
          <a:p>
            <a:pPr lvl="1"/>
            <a:r>
              <a:rPr lang="en-US" sz="2200" dirty="0"/>
              <a:t>Integration with systemic therapy</a:t>
            </a:r>
          </a:p>
          <a:p>
            <a:pPr lvl="1"/>
            <a:r>
              <a:rPr lang="en-US" sz="2200" dirty="0"/>
              <a:t>MRI-guided EBRT</a:t>
            </a:r>
          </a:p>
          <a:p>
            <a:pPr lvl="1"/>
            <a:r>
              <a:rPr lang="en-US" sz="2200" dirty="0"/>
              <a:t>Interplay with TARE and immunotherapy / targeted therapy </a:t>
            </a:r>
          </a:p>
          <a:p>
            <a:endParaRPr lang="en-US" sz="2800" dirty="0"/>
          </a:p>
          <a:p>
            <a:endParaRPr lang="en-US" sz="2800" dirty="0"/>
          </a:p>
        </p:txBody>
      </p:sp>
    </p:spTree>
    <p:extLst>
      <p:ext uri="{BB962C8B-B14F-4D97-AF65-F5344CB8AC3E}">
        <p14:creationId xmlns:p14="http://schemas.microsoft.com/office/powerpoint/2010/main" val="2748498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81000"/>
            <a:ext cx="7886700" cy="934100"/>
          </a:xfrm>
        </p:spPr>
        <p:txBody>
          <a:bodyPr/>
          <a:lstStyle/>
          <a:p>
            <a:r>
              <a:rPr lang="en-US" b="1" dirty="0">
                <a:solidFill>
                  <a:schemeClr val="tx2"/>
                </a:solidFill>
              </a:rPr>
              <a:t>Task Force Composition</a:t>
            </a:r>
          </a:p>
        </p:txBody>
      </p:sp>
      <p:sp>
        <p:nvSpPr>
          <p:cNvPr id="3" name="Content Placeholder 2"/>
          <p:cNvSpPr>
            <a:spLocks noGrp="1"/>
          </p:cNvSpPr>
          <p:nvPr>
            <p:ph idx="1"/>
          </p:nvPr>
        </p:nvSpPr>
        <p:spPr>
          <a:xfrm>
            <a:off x="533400" y="1315100"/>
            <a:ext cx="8153400" cy="4552300"/>
          </a:xfrm>
        </p:spPr>
        <p:txBody>
          <a:bodyPr>
            <a:noAutofit/>
          </a:bodyPr>
          <a:lstStyle/>
          <a:p>
            <a:pPr>
              <a:defRPr/>
            </a:pPr>
            <a:r>
              <a:rPr lang="en-US" sz="2200" dirty="0">
                <a:solidFill>
                  <a:schemeClr val="tx1"/>
                </a:solidFill>
              </a:rPr>
              <a:t>Radiation oncologist</a:t>
            </a:r>
          </a:p>
          <a:p>
            <a:pPr lvl="1">
              <a:lnSpc>
                <a:spcPct val="120000"/>
              </a:lnSpc>
              <a:spcBef>
                <a:spcPts val="0"/>
              </a:spcBef>
              <a:defRPr/>
            </a:pPr>
            <a:r>
              <a:rPr lang="en-US" sz="2200" dirty="0"/>
              <a:t>Drawn from academic, private and community practices</a:t>
            </a:r>
          </a:p>
          <a:p>
            <a:pPr lvl="1">
              <a:lnSpc>
                <a:spcPct val="120000"/>
              </a:lnSpc>
              <a:spcBef>
                <a:spcPts val="0"/>
              </a:spcBef>
              <a:defRPr/>
            </a:pPr>
            <a:r>
              <a:rPr lang="en-US" sz="2200" dirty="0"/>
              <a:t>Includes an RO resident and a member of the Guidelines Subcommittee</a:t>
            </a:r>
          </a:p>
          <a:p>
            <a:pPr>
              <a:defRPr/>
            </a:pPr>
            <a:r>
              <a:rPr lang="en-US" sz="2200" dirty="0">
                <a:solidFill>
                  <a:schemeClr val="tx1"/>
                </a:solidFill>
              </a:rPr>
              <a:t>Related specialties</a:t>
            </a:r>
          </a:p>
          <a:p>
            <a:pPr lvl="1">
              <a:lnSpc>
                <a:spcPct val="120000"/>
              </a:lnSpc>
              <a:spcBef>
                <a:spcPts val="0"/>
              </a:spcBef>
              <a:defRPr/>
            </a:pPr>
            <a:r>
              <a:rPr lang="en-US" sz="2200" dirty="0"/>
              <a:t>Medical and surgical oncologists*</a:t>
            </a:r>
          </a:p>
          <a:p>
            <a:pPr lvl="1">
              <a:lnSpc>
                <a:spcPct val="120000"/>
              </a:lnSpc>
              <a:spcBef>
                <a:spcPts val="0"/>
              </a:spcBef>
              <a:defRPr/>
            </a:pPr>
            <a:r>
              <a:rPr lang="en-US" sz="2200" dirty="0"/>
              <a:t>Hepatologist</a:t>
            </a:r>
          </a:p>
          <a:p>
            <a:pPr lvl="1">
              <a:lnSpc>
                <a:spcPct val="120000"/>
              </a:lnSpc>
              <a:spcBef>
                <a:spcPts val="0"/>
              </a:spcBef>
              <a:defRPr/>
            </a:pPr>
            <a:r>
              <a:rPr lang="en-US" sz="2200" dirty="0"/>
              <a:t>Medical physicist</a:t>
            </a:r>
          </a:p>
          <a:p>
            <a:pPr lvl="1">
              <a:lnSpc>
                <a:spcPct val="120000"/>
              </a:lnSpc>
              <a:spcBef>
                <a:spcPts val="0"/>
              </a:spcBef>
              <a:defRPr/>
            </a:pPr>
            <a:r>
              <a:rPr lang="en-US" sz="2200" dirty="0"/>
              <a:t>Liver transplant surgeon*</a:t>
            </a:r>
          </a:p>
          <a:p>
            <a:pPr lvl="1">
              <a:lnSpc>
                <a:spcPct val="120000"/>
              </a:lnSpc>
              <a:spcBef>
                <a:spcPts val="0"/>
              </a:spcBef>
              <a:defRPr/>
            </a:pPr>
            <a:endParaRPr lang="en-US" sz="2000" dirty="0">
              <a:highlight>
                <a:srgbClr val="FFFF00"/>
              </a:highlight>
            </a:endParaRPr>
          </a:p>
          <a:p>
            <a:pPr marL="344488" lvl="1" indent="0">
              <a:lnSpc>
                <a:spcPct val="120000"/>
              </a:lnSpc>
              <a:spcBef>
                <a:spcPts val="0"/>
              </a:spcBef>
              <a:buNone/>
              <a:defRPr/>
            </a:pPr>
            <a:r>
              <a:rPr lang="en-US" sz="1600" dirty="0"/>
              <a:t> *Representatives nominated by specialty societies.</a:t>
            </a:r>
          </a:p>
          <a:p>
            <a:pPr marL="0" lvl="1" indent="0">
              <a:lnSpc>
                <a:spcPct val="120000"/>
              </a:lnSpc>
              <a:spcBef>
                <a:spcPts val="0"/>
              </a:spcBef>
              <a:buNone/>
              <a:defRPr/>
            </a:pPr>
            <a:endParaRPr lang="en-US" sz="1200" dirty="0"/>
          </a:p>
        </p:txBody>
      </p:sp>
    </p:spTree>
    <p:extLst>
      <p:ext uri="{BB962C8B-B14F-4D97-AF65-F5344CB8AC3E}">
        <p14:creationId xmlns:p14="http://schemas.microsoft.com/office/powerpoint/2010/main" val="2068116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BF543-50D6-431F-8469-BDF58ADF9EAB}"/>
              </a:ext>
            </a:extLst>
          </p:cNvPr>
          <p:cNvSpPr>
            <a:spLocks noGrp="1"/>
          </p:cNvSpPr>
          <p:nvPr>
            <p:ph type="title"/>
          </p:nvPr>
        </p:nvSpPr>
        <p:spPr/>
        <p:txBody>
          <a:bodyPr/>
          <a:lstStyle/>
          <a:p>
            <a:r>
              <a:rPr lang="en-US" b="1" dirty="0">
                <a:solidFill>
                  <a:schemeClr val="tx2"/>
                </a:solidFill>
              </a:rPr>
              <a:t>Introduction to Guideline</a:t>
            </a:r>
          </a:p>
        </p:txBody>
      </p:sp>
      <p:sp>
        <p:nvSpPr>
          <p:cNvPr id="3" name="Content Placeholder 2">
            <a:extLst>
              <a:ext uri="{FF2B5EF4-FFF2-40B4-BE49-F238E27FC236}">
                <a16:creationId xmlns:a16="http://schemas.microsoft.com/office/drawing/2014/main" id="{3FA28232-354D-49C0-83E5-B82816998495}"/>
              </a:ext>
            </a:extLst>
          </p:cNvPr>
          <p:cNvSpPr>
            <a:spLocks noGrp="1"/>
          </p:cNvSpPr>
          <p:nvPr>
            <p:ph idx="1"/>
          </p:nvPr>
        </p:nvSpPr>
        <p:spPr>
          <a:xfrm>
            <a:off x="459509" y="1417638"/>
            <a:ext cx="8229600" cy="4525963"/>
          </a:xfrm>
        </p:spPr>
        <p:txBody>
          <a:bodyPr/>
          <a:lstStyle/>
          <a:p>
            <a:r>
              <a:rPr lang="en-US" sz="2400" dirty="0"/>
              <a:t>Primary liver cancers: Increasing incidence and mortality rates</a:t>
            </a:r>
          </a:p>
          <a:p>
            <a:pPr lvl="1"/>
            <a:r>
              <a:rPr lang="en-US" sz="2200" dirty="0"/>
              <a:t>Hepatocellular carcinoma (HCC)</a:t>
            </a:r>
          </a:p>
          <a:p>
            <a:pPr lvl="1"/>
            <a:r>
              <a:rPr lang="en-US" sz="2200" dirty="0"/>
              <a:t>Intrahepatic cholangiocarcinoma (IHC)</a:t>
            </a:r>
          </a:p>
          <a:p>
            <a:r>
              <a:rPr lang="en-US" sz="2400" dirty="0"/>
              <a:t>High complexity management</a:t>
            </a:r>
          </a:p>
          <a:p>
            <a:pPr lvl="1"/>
            <a:r>
              <a:rPr lang="en-US" sz="2200" dirty="0"/>
              <a:t>Multidisclipinary approach</a:t>
            </a:r>
          </a:p>
          <a:p>
            <a:pPr lvl="1"/>
            <a:r>
              <a:rPr lang="en-US" sz="2200" dirty="0"/>
              <a:t>Multiple treatment options</a:t>
            </a:r>
          </a:p>
          <a:p>
            <a:r>
              <a:rPr lang="en-US" sz="2400" dirty="0"/>
              <a:t>Evolving role of EBRT</a:t>
            </a:r>
          </a:p>
          <a:p>
            <a:pPr lvl="1"/>
            <a:r>
              <a:rPr lang="en-US" sz="2200" dirty="0"/>
              <a:t>Better understanding of liver radiation biology</a:t>
            </a:r>
          </a:p>
          <a:p>
            <a:pPr lvl="1"/>
            <a:r>
              <a:rPr lang="en-US" sz="2200" dirty="0"/>
              <a:t>Advances in imaging and RT delivery</a:t>
            </a:r>
          </a:p>
        </p:txBody>
      </p:sp>
    </p:spTree>
    <p:extLst>
      <p:ext uri="{BB962C8B-B14F-4D97-AF65-F5344CB8AC3E}">
        <p14:creationId xmlns:p14="http://schemas.microsoft.com/office/powerpoint/2010/main" val="3055906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CA" altLang="en-US" b="1" dirty="0">
                <a:solidFill>
                  <a:schemeClr val="tx2"/>
                </a:solidFill>
              </a:rPr>
              <a:t>Definitions</a:t>
            </a:r>
          </a:p>
        </p:txBody>
      </p:sp>
      <p:sp>
        <p:nvSpPr>
          <p:cNvPr id="3" name="Content Placeholder 2"/>
          <p:cNvSpPr>
            <a:spLocks noGrp="1"/>
          </p:cNvSpPr>
          <p:nvPr>
            <p:ph idx="1"/>
          </p:nvPr>
        </p:nvSpPr>
        <p:spPr>
          <a:xfrm>
            <a:off x="457200" y="1142999"/>
            <a:ext cx="8229600" cy="4862899"/>
          </a:xfrm>
        </p:spPr>
        <p:txBody>
          <a:bodyPr>
            <a:noAutofit/>
          </a:bodyPr>
          <a:lstStyle/>
          <a:p>
            <a:pPr marL="0" indent="0" algn="ctr">
              <a:buNone/>
            </a:pPr>
            <a:r>
              <a:rPr lang="en-US" altLang="en-US" sz="2400" b="1" dirty="0"/>
              <a:t>External Beam Radiation Therapy (EBRT)</a:t>
            </a:r>
          </a:p>
          <a:p>
            <a:pPr marL="0" indent="0" algn="ctr">
              <a:buNone/>
            </a:pPr>
            <a:r>
              <a:rPr lang="en-US" altLang="en-US" sz="2400" dirty="0"/>
              <a:t>Photon-based approaches and proton therapy</a:t>
            </a:r>
          </a:p>
          <a:p>
            <a:pPr marL="0" indent="0" algn="ctr">
              <a:buNone/>
            </a:pPr>
            <a:endParaRPr lang="en-US" altLang="en-US" sz="2400" b="1" dirty="0"/>
          </a:p>
          <a:p>
            <a:pPr marL="0" indent="0" algn="ctr">
              <a:buNone/>
            </a:pPr>
            <a:r>
              <a:rPr lang="en-US" altLang="en-US" sz="2400" b="1" dirty="0"/>
              <a:t>Moderate Hypofractionation</a:t>
            </a:r>
          </a:p>
          <a:p>
            <a:pPr marL="0" indent="0" algn="ctr">
              <a:buNone/>
            </a:pPr>
            <a:r>
              <a:rPr lang="en-US" altLang="en-US" sz="2400" dirty="0"/>
              <a:t>Fraction size 300-500 </a:t>
            </a:r>
            <a:r>
              <a:rPr lang="en-US" altLang="en-US" sz="2400" dirty="0" err="1"/>
              <a:t>cGy</a:t>
            </a:r>
            <a:r>
              <a:rPr lang="en-US" altLang="en-US" sz="2400" dirty="0"/>
              <a:t>; typically, 12-20 fractions</a:t>
            </a:r>
          </a:p>
          <a:p>
            <a:pPr marL="0" indent="0" algn="ctr">
              <a:buNone/>
            </a:pPr>
            <a:endParaRPr lang="en-US" altLang="en-US" sz="2400" dirty="0"/>
          </a:p>
          <a:p>
            <a:pPr marL="0" indent="0" algn="ctr">
              <a:buNone/>
            </a:pPr>
            <a:r>
              <a:rPr lang="en-US" altLang="en-US" sz="2400" b="1" dirty="0"/>
              <a:t>Ultrahypofractionation </a:t>
            </a:r>
          </a:p>
          <a:p>
            <a:pPr marL="0" indent="0" algn="ctr">
              <a:buNone/>
            </a:pPr>
            <a:r>
              <a:rPr lang="en-US" altLang="en-US" sz="2400" dirty="0"/>
              <a:t>Fraction size ≥500 </a:t>
            </a:r>
            <a:r>
              <a:rPr lang="en-US" altLang="en-US" sz="2400" dirty="0" err="1"/>
              <a:t>cGy</a:t>
            </a:r>
            <a:r>
              <a:rPr lang="en-US" altLang="en-US" sz="2400" dirty="0"/>
              <a:t>; typically, ≤10 fractions</a:t>
            </a:r>
          </a:p>
          <a:p>
            <a:pPr marL="0" indent="0" algn="ctr">
              <a:buNone/>
            </a:pPr>
            <a:endParaRPr lang="en-US" altLang="en-US" sz="2000" i="1" dirty="0"/>
          </a:p>
          <a:p>
            <a:pPr marL="0" indent="0" algn="ctr">
              <a:buNone/>
            </a:pPr>
            <a:r>
              <a:rPr lang="en-US" altLang="en-US" sz="2000" i="1" dirty="0"/>
              <a:t>SBRT/SABR* are specified as ultrahypofractionation delivered in ≤5 fractions</a:t>
            </a:r>
          </a:p>
        </p:txBody>
      </p:sp>
      <p:sp>
        <p:nvSpPr>
          <p:cNvPr id="5" name="TextBox 4">
            <a:extLst>
              <a:ext uri="{FF2B5EF4-FFF2-40B4-BE49-F238E27FC236}">
                <a16:creationId xmlns:a16="http://schemas.microsoft.com/office/drawing/2014/main" id="{259E6378-6F59-40BD-B9E6-AAA62A47E37E}"/>
              </a:ext>
            </a:extLst>
          </p:cNvPr>
          <p:cNvSpPr txBox="1"/>
          <p:nvPr/>
        </p:nvSpPr>
        <p:spPr>
          <a:xfrm>
            <a:off x="10357" y="5728900"/>
            <a:ext cx="9144000" cy="276999"/>
          </a:xfrm>
          <a:prstGeom prst="rect">
            <a:avLst/>
          </a:prstGeom>
          <a:noFill/>
        </p:spPr>
        <p:txBody>
          <a:bodyPr wrap="square">
            <a:spAutoFit/>
          </a:bodyPr>
          <a:lstStyle/>
          <a:p>
            <a:pPr algn="ctr"/>
            <a:r>
              <a:rPr lang="en-US" sz="1200" i="1" dirty="0">
                <a:effectLst/>
                <a:latin typeface="Calibri" panose="020F0502020204030204" pitchFamily="34" charset="0"/>
                <a:ea typeface="Times New Roman" panose="02020603050405020304" pitchFamily="18" charset="0"/>
              </a:rPr>
              <a:t>* Stereotactic body radiation therapy (SBRT) - </a:t>
            </a:r>
            <a:r>
              <a:rPr lang="en-US" sz="1200" i="1" dirty="0">
                <a:latin typeface="Calibri" panose="020F0502020204030204" pitchFamily="34" charset="0"/>
                <a:ea typeface="Times New Roman" panose="02020603050405020304" pitchFamily="18" charset="0"/>
              </a:rPr>
              <a:t>S</a:t>
            </a:r>
            <a:r>
              <a:rPr lang="en-US" sz="1200" i="1" dirty="0">
                <a:effectLst/>
                <a:latin typeface="Calibri" panose="020F0502020204030204" pitchFamily="34" charset="0"/>
                <a:ea typeface="Times New Roman" panose="02020603050405020304" pitchFamily="18" charset="0"/>
              </a:rPr>
              <a:t>tereotactic ablative body radiation therapy (SABR) </a:t>
            </a:r>
            <a:endParaRPr lang="en-US" sz="1200" i="1" dirty="0"/>
          </a:p>
        </p:txBody>
      </p:sp>
    </p:spTree>
    <p:extLst>
      <p:ext uri="{BB962C8B-B14F-4D97-AF65-F5344CB8AC3E}">
        <p14:creationId xmlns:p14="http://schemas.microsoft.com/office/powerpoint/2010/main" val="47020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rPr>
              <a:t>Guideline Scope</a:t>
            </a:r>
          </a:p>
        </p:txBody>
      </p:sp>
      <p:sp>
        <p:nvSpPr>
          <p:cNvPr id="3" name="Content Placeholder 2"/>
          <p:cNvSpPr>
            <a:spLocks noGrp="1"/>
          </p:cNvSpPr>
          <p:nvPr>
            <p:ph idx="1"/>
          </p:nvPr>
        </p:nvSpPr>
        <p:spPr>
          <a:xfrm>
            <a:off x="457200" y="1219200"/>
            <a:ext cx="8229600" cy="4906962"/>
          </a:xfrm>
        </p:spPr>
        <p:txBody>
          <a:bodyPr>
            <a:normAutofit lnSpcReduction="10000"/>
          </a:bodyPr>
          <a:lstStyle/>
          <a:p>
            <a:r>
              <a:rPr lang="en-US" sz="2400" dirty="0">
                <a:solidFill>
                  <a:srgbClr val="000000"/>
                </a:solidFill>
              </a:rPr>
              <a:t>Recommendations on use of EBRT </a:t>
            </a:r>
            <a:r>
              <a:rPr lang="en-US" sz="2400" dirty="0"/>
              <a:t>for</a:t>
            </a:r>
            <a:r>
              <a:rPr lang="en-US" sz="2400" dirty="0">
                <a:solidFill>
                  <a:srgbClr val="FF0000"/>
                </a:solidFill>
              </a:rPr>
              <a:t> </a:t>
            </a:r>
            <a:r>
              <a:rPr lang="en-US" sz="2400" dirty="0">
                <a:solidFill>
                  <a:srgbClr val="000000"/>
                </a:solidFill>
              </a:rPr>
              <a:t>HCC (KQs 1-3) and IHC (KQs 4-5):</a:t>
            </a:r>
          </a:p>
          <a:p>
            <a:pPr lvl="1"/>
            <a:r>
              <a:rPr lang="en-US" sz="2000" dirty="0">
                <a:solidFill>
                  <a:srgbClr val="000000"/>
                </a:solidFill>
              </a:rPr>
              <a:t>Indications</a:t>
            </a:r>
          </a:p>
          <a:p>
            <a:pPr lvl="1"/>
            <a:r>
              <a:rPr lang="en-US" sz="2000" dirty="0">
                <a:solidFill>
                  <a:srgbClr val="000000"/>
                </a:solidFill>
              </a:rPr>
              <a:t>Outcomes</a:t>
            </a:r>
          </a:p>
          <a:p>
            <a:pPr lvl="1"/>
            <a:r>
              <a:rPr lang="en-US" sz="2000" dirty="0">
                <a:solidFill>
                  <a:srgbClr val="000000"/>
                </a:solidFill>
              </a:rPr>
              <a:t>Techniques / fractionations / dose constraints</a:t>
            </a:r>
            <a:endParaRPr lang="en-US" sz="2400" dirty="0">
              <a:solidFill>
                <a:srgbClr val="000000"/>
              </a:solidFill>
            </a:endParaRPr>
          </a:p>
          <a:p>
            <a:r>
              <a:rPr lang="en-US" sz="2400" dirty="0">
                <a:solidFill>
                  <a:srgbClr val="000000"/>
                </a:solidFill>
              </a:rPr>
              <a:t>Clinical settings:</a:t>
            </a:r>
          </a:p>
          <a:p>
            <a:pPr lvl="1"/>
            <a:r>
              <a:rPr lang="en-US" sz="2000" dirty="0">
                <a:solidFill>
                  <a:srgbClr val="000000"/>
                </a:solidFill>
              </a:rPr>
              <a:t>HCC</a:t>
            </a:r>
          </a:p>
          <a:p>
            <a:pPr lvl="2"/>
            <a:r>
              <a:rPr lang="en-US" sz="2000" dirty="0">
                <a:solidFill>
                  <a:srgbClr val="000000"/>
                </a:solidFill>
              </a:rPr>
              <a:t>Definitive / non-transplant setting: First line / consolidation / salvage</a:t>
            </a:r>
          </a:p>
          <a:p>
            <a:pPr lvl="2"/>
            <a:r>
              <a:rPr lang="en-US" sz="2000" dirty="0">
                <a:solidFill>
                  <a:srgbClr val="000000"/>
                </a:solidFill>
              </a:rPr>
              <a:t>Neoadjuvant setting: Preoperative / bridge to OLT</a:t>
            </a:r>
          </a:p>
          <a:p>
            <a:pPr lvl="2"/>
            <a:r>
              <a:rPr lang="en-US" sz="2000" dirty="0">
                <a:solidFill>
                  <a:srgbClr val="000000"/>
                </a:solidFill>
              </a:rPr>
              <a:t>Palliative</a:t>
            </a:r>
          </a:p>
          <a:p>
            <a:pPr lvl="1"/>
            <a:r>
              <a:rPr lang="en-US" sz="2000" dirty="0">
                <a:solidFill>
                  <a:srgbClr val="000000"/>
                </a:solidFill>
              </a:rPr>
              <a:t>IHC</a:t>
            </a:r>
          </a:p>
          <a:p>
            <a:pPr lvl="2"/>
            <a:r>
              <a:rPr lang="en-US" sz="2000" dirty="0">
                <a:solidFill>
                  <a:srgbClr val="000000"/>
                </a:solidFill>
              </a:rPr>
              <a:t>Unresectable: Consolidation after systemic therapy / EBRT alone</a:t>
            </a:r>
          </a:p>
          <a:p>
            <a:pPr lvl="2"/>
            <a:r>
              <a:rPr lang="en-US" sz="2000" dirty="0">
                <a:solidFill>
                  <a:srgbClr val="000000"/>
                </a:solidFill>
              </a:rPr>
              <a:t>Resectable: Adjuvant</a:t>
            </a:r>
          </a:p>
        </p:txBody>
      </p:sp>
    </p:spTree>
    <p:extLst>
      <p:ext uri="{BB962C8B-B14F-4D97-AF65-F5344CB8AC3E}">
        <p14:creationId xmlns:p14="http://schemas.microsoft.com/office/powerpoint/2010/main" val="165849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152400"/>
            <a:ext cx="7886700" cy="857726"/>
          </a:xfrm>
        </p:spPr>
        <p:txBody>
          <a:bodyPr/>
          <a:lstStyle/>
          <a:p>
            <a:r>
              <a:rPr lang="en-US" b="1" dirty="0">
                <a:solidFill>
                  <a:schemeClr val="tx2"/>
                </a:solidFill>
              </a:rPr>
              <a:t>Systematic Review</a:t>
            </a:r>
          </a:p>
        </p:txBody>
      </p:sp>
      <p:sp>
        <p:nvSpPr>
          <p:cNvPr id="3" name="Content Placeholder 2"/>
          <p:cNvSpPr>
            <a:spLocks noGrp="1"/>
          </p:cNvSpPr>
          <p:nvPr>
            <p:ph idx="1"/>
          </p:nvPr>
        </p:nvSpPr>
        <p:spPr>
          <a:xfrm>
            <a:off x="397192" y="1086326"/>
            <a:ext cx="8349615" cy="5009674"/>
          </a:xfrm>
        </p:spPr>
        <p:txBody>
          <a:bodyPr lIns="0" tIns="0" rIns="0" bIns="0">
            <a:noAutofit/>
          </a:bodyPr>
          <a:lstStyle/>
          <a:p>
            <a:pPr>
              <a:spcBef>
                <a:spcPts val="225"/>
              </a:spcBef>
            </a:pPr>
            <a:r>
              <a:rPr lang="en-US" altLang="en-US" sz="2200" dirty="0"/>
              <a:t>Ovid MEDLINE® search dates: 1/1/2000 – 2/25/2020</a:t>
            </a:r>
          </a:p>
          <a:p>
            <a:pPr lvl="1">
              <a:spcBef>
                <a:spcPts val="0"/>
              </a:spcBef>
              <a:spcAft>
                <a:spcPts val="225"/>
              </a:spcAft>
            </a:pPr>
            <a:r>
              <a:rPr lang="en-US" altLang="en-US" sz="2200" dirty="0"/>
              <a:t>Both MeSH terms and text words used</a:t>
            </a:r>
          </a:p>
          <a:p>
            <a:pPr>
              <a:spcBef>
                <a:spcPts val="225"/>
              </a:spcBef>
              <a:spcAft>
                <a:spcPts val="225"/>
              </a:spcAft>
            </a:pPr>
            <a:r>
              <a:rPr lang="en-US" altLang="en-US" sz="2200" u="sng" dirty="0"/>
              <a:t>Outcomes</a:t>
            </a:r>
            <a:r>
              <a:rPr lang="en-US" altLang="en-US" sz="2200" dirty="0"/>
              <a:t>: Local control, overall survival, disease-free survival, postop complications, toxicities</a:t>
            </a:r>
          </a:p>
          <a:p>
            <a:pPr>
              <a:spcBef>
                <a:spcPts val="225"/>
              </a:spcBef>
              <a:spcAft>
                <a:spcPts val="225"/>
              </a:spcAft>
            </a:pPr>
            <a:r>
              <a:rPr lang="en-US" altLang="en-US" sz="2200" u="sng" dirty="0"/>
              <a:t>Inclusions</a:t>
            </a:r>
            <a:r>
              <a:rPr lang="en-US" altLang="en-US" sz="2200" dirty="0"/>
              <a:t>: Age ≥18 years, diagnosis of HCC or non-metastatic IHC</a:t>
            </a:r>
          </a:p>
          <a:p>
            <a:pPr>
              <a:spcBef>
                <a:spcPts val="225"/>
              </a:spcBef>
              <a:spcAft>
                <a:spcPts val="225"/>
              </a:spcAft>
            </a:pPr>
            <a:r>
              <a:rPr lang="en-US" altLang="en-US" sz="2200" u="sng" dirty="0"/>
              <a:t>Exclusions</a:t>
            </a:r>
            <a:r>
              <a:rPr lang="en-US" altLang="en-US" sz="2200" dirty="0"/>
              <a:t>: Studies when EBRT was not part of the therapeutic approach; pre-clinical outcomes, non-English, case report, available in abstract only, based on SEER or NCDB databases, not relevant to KQs</a:t>
            </a:r>
          </a:p>
          <a:p>
            <a:pPr marL="0" indent="0" algn="ctr">
              <a:spcBef>
                <a:spcPts val="225"/>
              </a:spcBef>
              <a:buNone/>
            </a:pPr>
            <a:endParaRPr lang="en-US" altLang="en-US" sz="2200" b="1" dirty="0"/>
          </a:p>
          <a:p>
            <a:pPr marL="0" indent="0" algn="ctr">
              <a:spcBef>
                <a:spcPts val="225"/>
              </a:spcBef>
              <a:buNone/>
            </a:pPr>
            <a:r>
              <a:rPr lang="en-US" altLang="en-US" sz="2200" b="1" dirty="0"/>
              <a:t>1,078 references identified and titles screened </a:t>
            </a:r>
            <a:endParaRPr lang="en-US" altLang="en-US" sz="2200" b="1" dirty="0">
              <a:sym typeface="Wingdings" panose="05000000000000000000" pitchFamily="2" charset="2"/>
            </a:endParaRPr>
          </a:p>
          <a:p>
            <a:pPr marL="0" indent="0" algn="ctr">
              <a:spcBef>
                <a:spcPts val="225"/>
              </a:spcBef>
              <a:buNone/>
            </a:pPr>
            <a:r>
              <a:rPr lang="en-US" altLang="en-US" sz="2200" b="1" dirty="0">
                <a:sym typeface="Wingdings" panose="05000000000000000000" pitchFamily="2" charset="2"/>
              </a:rPr>
              <a:t> </a:t>
            </a:r>
          </a:p>
          <a:p>
            <a:pPr marL="0" indent="0" algn="ctr">
              <a:spcBef>
                <a:spcPts val="225"/>
              </a:spcBef>
              <a:buNone/>
            </a:pPr>
            <a:r>
              <a:rPr lang="en-US" altLang="en-US" sz="2200" b="1" dirty="0">
                <a:sym typeface="Wingdings" panose="05000000000000000000" pitchFamily="2" charset="2"/>
              </a:rPr>
              <a:t>837 abstracts screened </a:t>
            </a:r>
          </a:p>
          <a:p>
            <a:pPr marL="0" indent="0" algn="ctr">
              <a:spcBef>
                <a:spcPts val="225"/>
              </a:spcBef>
              <a:buNone/>
            </a:pPr>
            <a:r>
              <a:rPr lang="en-US" altLang="en-US" sz="2200" b="1" dirty="0">
                <a:sym typeface="Wingdings" panose="05000000000000000000" pitchFamily="2" charset="2"/>
              </a:rPr>
              <a:t> </a:t>
            </a:r>
          </a:p>
          <a:p>
            <a:pPr marL="0" indent="0" algn="ctr">
              <a:spcBef>
                <a:spcPts val="225"/>
              </a:spcBef>
              <a:buNone/>
            </a:pPr>
            <a:r>
              <a:rPr lang="en-US" altLang="en-US" sz="2200" b="1" dirty="0">
                <a:sym typeface="Wingdings" panose="05000000000000000000" pitchFamily="2" charset="2"/>
              </a:rPr>
              <a:t>92 articles included and abstracted into evidence tables</a:t>
            </a:r>
          </a:p>
          <a:p>
            <a:pPr>
              <a:spcBef>
                <a:spcPts val="225"/>
              </a:spcBef>
            </a:pPr>
            <a:endParaRPr lang="en-US" altLang="en-US" sz="2000" dirty="0">
              <a:highlight>
                <a:srgbClr val="FFFF00"/>
              </a:highlight>
              <a:sym typeface="Wingdings" panose="05000000000000000000" pitchFamily="2" charset="2"/>
            </a:endParaRPr>
          </a:p>
          <a:p>
            <a:pPr>
              <a:spcBef>
                <a:spcPts val="225"/>
              </a:spcBef>
            </a:pPr>
            <a:endParaRPr lang="en-US" altLang="en-US" sz="2000" dirty="0">
              <a:highlight>
                <a:srgbClr val="FFFF00"/>
              </a:highlight>
              <a:sym typeface="Wingdings" panose="05000000000000000000" pitchFamily="2" charset="2"/>
            </a:endParaRPr>
          </a:p>
          <a:p>
            <a:pPr marL="0" indent="0">
              <a:spcBef>
                <a:spcPts val="225"/>
              </a:spcBef>
              <a:buNone/>
            </a:pPr>
            <a:endParaRPr lang="en-US" altLang="en-US" sz="2000" dirty="0">
              <a:highlight>
                <a:srgbClr val="FFFF00"/>
              </a:highlight>
              <a:sym typeface="Wingdings" panose="05000000000000000000" pitchFamily="2" charset="2"/>
            </a:endParaRPr>
          </a:p>
        </p:txBody>
      </p:sp>
    </p:spTree>
    <p:extLst>
      <p:ext uri="{BB962C8B-B14F-4D97-AF65-F5344CB8AC3E}">
        <p14:creationId xmlns:p14="http://schemas.microsoft.com/office/powerpoint/2010/main" val="3029918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A7C99-5C4D-4D62-B58A-88759AA8CBC6}"/>
              </a:ext>
            </a:extLst>
          </p:cNvPr>
          <p:cNvSpPr>
            <a:spLocks noGrp="1"/>
          </p:cNvSpPr>
          <p:nvPr>
            <p:ph type="title"/>
          </p:nvPr>
        </p:nvSpPr>
        <p:spPr/>
        <p:txBody>
          <a:bodyPr/>
          <a:lstStyle/>
          <a:p>
            <a:r>
              <a:rPr lang="en-US" sz="4000" b="1" dirty="0">
                <a:solidFill>
                  <a:schemeClr val="tx2"/>
                </a:solidFill>
              </a:rPr>
              <a:t>Rating Strength of Recommendation</a:t>
            </a:r>
          </a:p>
        </p:txBody>
      </p:sp>
      <p:graphicFrame>
        <p:nvGraphicFramePr>
          <p:cNvPr id="4" name="Content Placeholder 3">
            <a:extLst>
              <a:ext uri="{FF2B5EF4-FFF2-40B4-BE49-F238E27FC236}">
                <a16:creationId xmlns:a16="http://schemas.microsoft.com/office/drawing/2014/main" id="{5B3EC7E7-C94A-41F7-BB55-EB0007DC9223}"/>
              </a:ext>
            </a:extLst>
          </p:cNvPr>
          <p:cNvGraphicFramePr>
            <a:graphicFrameLocks noGrp="1"/>
          </p:cNvGraphicFramePr>
          <p:nvPr>
            <p:ph idx="1"/>
            <p:extLst>
              <p:ext uri="{D42A27DB-BD31-4B8C-83A1-F6EECF244321}">
                <p14:modId xmlns:p14="http://schemas.microsoft.com/office/powerpoint/2010/main" val="4230723427"/>
              </p:ext>
            </p:extLst>
          </p:nvPr>
        </p:nvGraphicFramePr>
        <p:xfrm>
          <a:off x="342900" y="1053372"/>
          <a:ext cx="8458200" cy="4814029"/>
        </p:xfrm>
        <a:graphic>
          <a:graphicData uri="http://schemas.openxmlformats.org/drawingml/2006/table">
            <a:tbl>
              <a:tblPr firstRow="1" firstCol="1" bandRow="1"/>
              <a:tblGrid>
                <a:gridCol w="1488018">
                  <a:extLst>
                    <a:ext uri="{9D8B030D-6E8A-4147-A177-3AD203B41FA5}">
                      <a16:colId xmlns:a16="http://schemas.microsoft.com/office/drawing/2014/main" val="2002865223"/>
                    </a:ext>
                  </a:extLst>
                </a:gridCol>
                <a:gridCol w="3693582">
                  <a:extLst>
                    <a:ext uri="{9D8B030D-6E8A-4147-A177-3AD203B41FA5}">
                      <a16:colId xmlns:a16="http://schemas.microsoft.com/office/drawing/2014/main" val="653432284"/>
                    </a:ext>
                  </a:extLst>
                </a:gridCol>
                <a:gridCol w="1676400">
                  <a:extLst>
                    <a:ext uri="{9D8B030D-6E8A-4147-A177-3AD203B41FA5}">
                      <a16:colId xmlns:a16="http://schemas.microsoft.com/office/drawing/2014/main" val="1948342380"/>
                    </a:ext>
                  </a:extLst>
                </a:gridCol>
                <a:gridCol w="1600200">
                  <a:extLst>
                    <a:ext uri="{9D8B030D-6E8A-4147-A177-3AD203B41FA5}">
                      <a16:colId xmlns:a16="http://schemas.microsoft.com/office/drawing/2014/main" val="3297565004"/>
                    </a:ext>
                  </a:extLst>
                </a:gridCol>
              </a:tblGrid>
              <a:tr h="1253672">
                <a:tc gridSpan="4">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ASTRO’s recommendations are based on evaluation of multiple factors including the quality of evidence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QoE</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i="1" dirty="0">
                          <a:effectLst/>
                          <a:latin typeface="Calibri" panose="020F0502020204030204" pitchFamily="34" charset="0"/>
                          <a:ea typeface="Calibri" panose="020F0502020204030204" pitchFamily="34" charset="0"/>
                          <a:cs typeface="Times New Roman" panose="02020603050405020304" pitchFamily="18" charset="0"/>
                        </a:rPr>
                        <a:t>individual</a:t>
                      </a:r>
                      <a:r>
                        <a:rPr lang="en-US" sz="1400" dirty="0">
                          <a:effectLst/>
                          <a:latin typeface="Calibri" panose="020F0502020204030204" pitchFamily="34" charset="0"/>
                          <a:ea typeface="Calibri" panose="020F0502020204030204" pitchFamily="34" charset="0"/>
                          <a:cs typeface="Times New Roman" panose="02020603050405020304" pitchFamily="18" charset="0"/>
                        </a:rPr>
                        <a:t> study quality, and panel consensus, all of which inform the strength of recommendation.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QoE</a:t>
                      </a:r>
                      <a:r>
                        <a:rPr lang="en-US" sz="1400" dirty="0">
                          <a:effectLst/>
                          <a:latin typeface="Calibri" panose="020F0502020204030204" pitchFamily="34" charset="0"/>
                          <a:ea typeface="Calibri" panose="020F0502020204030204" pitchFamily="34" charset="0"/>
                          <a:cs typeface="Times New Roman" panose="02020603050405020304" pitchFamily="18" charset="0"/>
                        </a:rPr>
                        <a:t> is based on the </a:t>
                      </a:r>
                      <a:r>
                        <a:rPr lang="en-US" sz="1400" b="1" dirty="0">
                          <a:effectLst/>
                          <a:latin typeface="Calibri" panose="020F0502020204030204" pitchFamily="34" charset="0"/>
                          <a:ea typeface="Calibri" panose="020F0502020204030204" pitchFamily="34" charset="0"/>
                          <a:cs typeface="Times New Roman" panose="02020603050405020304" pitchFamily="18" charset="0"/>
                        </a:rPr>
                        <a:t>body of evidence</a:t>
                      </a:r>
                      <a:r>
                        <a:rPr lang="en-US" sz="1400" dirty="0">
                          <a:effectLst/>
                          <a:latin typeface="Calibri" panose="020F0502020204030204" pitchFamily="34" charset="0"/>
                          <a:ea typeface="Calibri" panose="020F0502020204030204" pitchFamily="34" charset="0"/>
                          <a:cs typeface="Times New Roman" panose="02020603050405020304" pitchFamily="18" charset="0"/>
                        </a:rPr>
                        <a:t> available for a particular key question and includes consideration of number of studies, study design, adequacy of sample sizes, consistency of findings across studies, and generalizability of samples, settings, and treatments.</a:t>
                      </a: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2EFD9"/>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35583342"/>
                  </a:ext>
                </a:extLst>
              </a:tr>
              <a:tr h="468996">
                <a:tc>
                  <a:txBody>
                    <a:bodyPr/>
                    <a:lstStyle/>
                    <a:p>
                      <a:pPr marL="0" marR="0" algn="ctr">
                        <a:lnSpc>
                          <a:spcPct val="100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Strength of Recommendation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2F3"/>
                    </a:solidFill>
                  </a:tcPr>
                </a:tc>
                <a:tc>
                  <a:txBody>
                    <a:bodyPr/>
                    <a:lstStyle/>
                    <a:p>
                      <a:pPr marL="0" marR="0" algn="ctr">
                        <a:lnSpc>
                          <a:spcPct val="100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Definition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2F3"/>
                    </a:solidFill>
                  </a:tcPr>
                </a:tc>
                <a:tc>
                  <a:txBody>
                    <a:bodyPr/>
                    <a:lstStyle/>
                    <a:p>
                      <a:pPr marL="0" marR="0" algn="ctr">
                        <a:lnSpc>
                          <a:spcPct val="100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Overall </a:t>
                      </a:r>
                      <a:r>
                        <a:rPr lang="en-US" sz="1400" b="1" dirty="0" err="1">
                          <a:effectLst/>
                          <a:latin typeface="Calibri" panose="020F0502020204030204" pitchFamily="34" charset="0"/>
                          <a:ea typeface="Calibri" panose="020F0502020204030204" pitchFamily="34" charset="0"/>
                          <a:cs typeface="Times New Roman" panose="02020603050405020304" pitchFamily="18" charset="0"/>
                        </a:rPr>
                        <a:t>QoE</a:t>
                      </a:r>
                      <a:r>
                        <a:rPr lang="en-US" sz="14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0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Grade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2F3"/>
                    </a:solidFill>
                  </a:tcPr>
                </a:tc>
                <a:tc>
                  <a:txBody>
                    <a:bodyPr/>
                    <a:lstStyle/>
                    <a:p>
                      <a:pPr marL="0" marR="0" algn="ctr">
                        <a:lnSpc>
                          <a:spcPct val="100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Recommendation Wording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2F3"/>
                    </a:solidFill>
                  </a:tcPr>
                </a:tc>
                <a:extLst>
                  <a:ext uri="{0D108BD9-81ED-4DB2-BD59-A6C34878D82A}">
                    <a16:rowId xmlns:a16="http://schemas.microsoft.com/office/drawing/2014/main" val="2603072609"/>
                  </a:ext>
                </a:extLst>
              </a:tr>
              <a:tr h="991528">
                <a:tc>
                  <a:txBody>
                    <a:bodyPr/>
                    <a:lstStyle/>
                    <a:p>
                      <a:pPr marL="0" marR="0" algn="ctr">
                        <a:lnSpc>
                          <a:spcPct val="115000"/>
                        </a:lnSpc>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Strong</a:t>
                      </a: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300" dirty="0">
                          <a:effectLst/>
                          <a:latin typeface="Calibri" panose="020F0502020204030204" pitchFamily="34" charset="0"/>
                          <a:ea typeface="Calibri" panose="020F0502020204030204" pitchFamily="34" charset="0"/>
                          <a:cs typeface="Times New Roman" panose="02020603050405020304" pitchFamily="18" charset="0"/>
                        </a:rPr>
                        <a:t>Benefits clearly outweigh risks and burden, or risks and burden clearly outweigh benefits.</a:t>
                      </a: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300" dirty="0">
                          <a:effectLst/>
                          <a:latin typeface="Calibri" panose="020F0502020204030204" pitchFamily="34" charset="0"/>
                          <a:ea typeface="Calibri" panose="020F0502020204030204" pitchFamily="34" charset="0"/>
                          <a:cs typeface="Times New Roman" panose="02020603050405020304" pitchFamily="18" charset="0"/>
                        </a:rPr>
                        <a:t>All or almost all informed people would make the recommended choice.</a:t>
                      </a: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Any</a:t>
                      </a:r>
                    </a:p>
                    <a:p>
                      <a:pPr marL="0" marR="0" algn="ctr">
                        <a:lnSpc>
                          <a:spcPct val="115000"/>
                        </a:lnSpc>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(usually high, moderate, or expert opinion)</a:t>
                      </a: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“Recommend/ Should”</a:t>
                      </a: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93700086"/>
                  </a:ext>
                </a:extLst>
              </a:tr>
              <a:tr h="2099833">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Conditional</a:t>
                      </a: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300" dirty="0">
                          <a:effectLst/>
                          <a:latin typeface="Calibri" panose="020F0502020204030204" pitchFamily="34" charset="0"/>
                          <a:ea typeface="Calibri" panose="020F0502020204030204" pitchFamily="34" charset="0"/>
                          <a:cs typeface="Times New Roman" panose="02020603050405020304" pitchFamily="18" charset="0"/>
                        </a:rPr>
                        <a:t>Benefits are finely balanced with risks and burden, or appreciable uncertainty exists about the magnitude of benefits and risks. </a:t>
                      </a: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300" dirty="0">
                          <a:effectLst/>
                          <a:latin typeface="Calibri" panose="020F0502020204030204" pitchFamily="34" charset="0"/>
                          <a:ea typeface="Calibri" panose="020F0502020204030204" pitchFamily="34" charset="0"/>
                          <a:cs typeface="Times New Roman" panose="02020603050405020304" pitchFamily="18" charset="0"/>
                        </a:rPr>
                        <a:t>Most informed people would choose the recommended course of action, but a substantial number would not.</a:t>
                      </a: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300" dirty="0">
                          <a:effectLst/>
                          <a:latin typeface="Calibri" panose="020F0502020204030204" pitchFamily="34" charset="0"/>
                          <a:ea typeface="Calibri" panose="020F0502020204030204" pitchFamily="34" charset="0"/>
                          <a:cs typeface="Times New Roman" panose="02020603050405020304" pitchFamily="18" charset="0"/>
                        </a:rPr>
                        <a:t>A shared decision-making approach regarding patient values and preferences is particularly important.</a:t>
                      </a: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Any</a:t>
                      </a:r>
                    </a:p>
                    <a:p>
                      <a:pPr marL="0" marR="0" algn="ctr">
                        <a:lnSpc>
                          <a:spcPct val="115000"/>
                        </a:lnSpc>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(usually moderate, low, or expert opinion)</a:t>
                      </a: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“Conditionally Recommend”</a:t>
                      </a: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36203720"/>
                  </a:ext>
                </a:extLst>
              </a:tr>
            </a:tbl>
          </a:graphicData>
        </a:graphic>
      </p:graphicFrame>
    </p:spTree>
    <p:extLst>
      <p:ext uri="{BB962C8B-B14F-4D97-AF65-F5344CB8AC3E}">
        <p14:creationId xmlns:p14="http://schemas.microsoft.com/office/powerpoint/2010/main" val="40053685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2918</TotalTime>
  <Words>3352</Words>
  <Application>Microsoft Office PowerPoint</Application>
  <PresentationFormat>On-screen Show (4:3)</PresentationFormat>
  <Paragraphs>445</Paragraphs>
  <Slides>33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Lucida Grande</vt:lpstr>
      <vt:lpstr>Symbol</vt:lpstr>
      <vt:lpstr>Office Theme</vt:lpstr>
      <vt:lpstr> External Beam Radiation Therapy for Primary Liver Cancers:  An ASTRO Clinical Practice Guideline  Developed in collaboration with the American Society for Clinical Oncology, American Society of Transplant Surgeons, and the Society of Surgical Oncology  Endorsed by the American Society of Transplant Surgeons, European Society for Radiotherapy and Oncology (other orgs TBD)</vt:lpstr>
      <vt:lpstr>Citation</vt:lpstr>
      <vt:lpstr>Guideline Task Force</vt:lpstr>
      <vt:lpstr>Task Force Composition</vt:lpstr>
      <vt:lpstr>Introduction to Guideline</vt:lpstr>
      <vt:lpstr>Definitions</vt:lpstr>
      <vt:lpstr>Guideline Scope</vt:lpstr>
      <vt:lpstr>Systematic Review</vt:lpstr>
      <vt:lpstr>Rating Strength of Recommendation</vt:lpstr>
      <vt:lpstr>Rating Quality of Evidence</vt:lpstr>
      <vt:lpstr>Consensus Methodology</vt:lpstr>
      <vt:lpstr>KQ 1: What is the role of EBRT in the definitive/non-transplant and palliative settings in HCC?   </vt:lpstr>
      <vt:lpstr>KQ1: EBRT in the definitive/non-transplant and palliative settings in HCC</vt:lpstr>
      <vt:lpstr>KQ1: EBRT in the definitive/non-transplant and palliative settings in HCC</vt:lpstr>
      <vt:lpstr>Figure 1.  HCC: Liver Confined, Without MVI          </vt:lpstr>
      <vt:lpstr>Figure 2.  HCC: Liver Confined, With MVI          </vt:lpstr>
      <vt:lpstr>KQ 2: What is the role of EBRT in the neoadjuvant setting prior to surgical resection or OLT for HCC?   </vt:lpstr>
      <vt:lpstr>KQ2: Neoadjuvant EBRT prior to surgery  or OLT for HCC</vt:lpstr>
      <vt:lpstr>KQ 3: In patients receiving EBRT for HCC, what are the preferred techniques, fractionation regimens, and recommended OAR dose constraints?   </vt:lpstr>
      <vt:lpstr>KQ3: EBRT technique and fractionation for HCC</vt:lpstr>
      <vt:lpstr>KQ3: EBRT technique and fractionation for HCC</vt:lpstr>
      <vt:lpstr>Recommended EBRT doses and fractionation for HCC and IHC*         </vt:lpstr>
      <vt:lpstr>Recommended dose constraints for uninvolved liver  and bowel structures*           </vt:lpstr>
      <vt:lpstr>Recommended dose constraints for uninvolved liver  and bowel structures*           </vt:lpstr>
      <vt:lpstr>KQ 4: What is the role of EBRT in the definitive and adjuvant setting in IHC?    </vt:lpstr>
      <vt:lpstr>KQ4: EBRT in the definitive and adjuvant setting in IHC</vt:lpstr>
      <vt:lpstr>Figure 3.  IHC: Liver Confined, Unresectable          </vt:lpstr>
      <vt:lpstr>Figure 4.  IHC: Liver Confined, Resectable          </vt:lpstr>
      <vt:lpstr>KQ 5: In patients receiving EBRT for IHC, what are the preferred techniques, fractionation regimens, and recommended OAR dose constraints?   </vt:lpstr>
      <vt:lpstr>KQ5: EBRT technique and fractionation for IHC</vt:lpstr>
      <vt:lpstr>KQ5: EBRT technique and fractionation for IHC</vt:lpstr>
      <vt:lpstr>Key Take Away Messages</vt:lpstr>
      <vt:lpstr>Future Directions</vt:lpstr>
    </vt:vector>
  </TitlesOfParts>
  <Company>ASTRO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Benjamin Reese</dc:creator>
  <cp:lastModifiedBy>Lisa Bradfield</cp:lastModifiedBy>
  <cp:revision>110</cp:revision>
  <dcterms:created xsi:type="dcterms:W3CDTF">2009-06-18T17:06:22Z</dcterms:created>
  <dcterms:modified xsi:type="dcterms:W3CDTF">2021-10-28T16:20:05Z</dcterms:modified>
</cp:coreProperties>
</file>