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7"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9" d="100"/>
          <a:sy n="49" d="100"/>
        </p:scale>
        <p:origin x="-192"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BE93-F9CF-4AA6-9BE2-510486CEF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7E9DA-12B3-407B-9FD7-33DFE3428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185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2BA3-9ED2-4DFD-B517-627E9850E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30C40-F659-4340-8BAB-43FE8128EF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46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40C6-B3F8-4532-B070-B33CCC946D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E2B7AD-DB77-4F03-BCCD-B896C85AB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4593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0F06-4A0F-46AA-8D6F-A303CF07D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7B188-83A5-4ABD-97E4-8F6D30440B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2248C0-7DC2-45A0-9533-D3A563F343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88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0CD-7D14-4083-9B5B-4886E74B9E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B1416-DF50-40A8-95B8-FD4B2741A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CC2630-4BB4-489F-8D9D-6141CBC531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BB0AE-BB2B-47B5-AAC4-BCF1B7E91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F19C45-E479-464A-B9B1-C1B0A5E71B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87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661F-C948-4E53-8455-22CF72AE9F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008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2409-26B2-4684-9DBF-417E78BE1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53A65D-AD05-435A-BB45-8543FFA2F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855EC-672B-44B7-9215-4FA6D4C13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5338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530A-6D87-4627-9849-3030BF782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F7B21-40DF-4943-A3F1-958AEFF5A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D75EF48-C256-4141-85D7-78EC8EFD6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5628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2118B5-0E76-4006-A3C3-287326AFDAA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Placeholder 1">
            <a:extLst>
              <a:ext uri="{FF2B5EF4-FFF2-40B4-BE49-F238E27FC236}">
                <a16:creationId xmlns:a16="http://schemas.microsoft.com/office/drawing/2014/main" id="{EBC97ED5-9EE4-4037-92A8-18DBA834D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504E77-0941-416B-91A0-759C368EB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4FE202-974A-4238-B63F-FB8A15131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95CF-A8BA-438D-82FC-A99E9BBC725C}" type="datetimeFigureOut">
              <a:rPr lang="en-US" smtClean="0"/>
              <a:t>8/23/2018</a:t>
            </a:fld>
            <a:endParaRPr lang="en-US"/>
          </a:p>
        </p:txBody>
      </p:sp>
      <p:sp>
        <p:nvSpPr>
          <p:cNvPr id="5" name="Footer Placeholder 4">
            <a:extLst>
              <a:ext uri="{FF2B5EF4-FFF2-40B4-BE49-F238E27FC236}">
                <a16:creationId xmlns:a16="http://schemas.microsoft.com/office/drawing/2014/main" id="{494EF4CD-7C6C-4DC9-879F-BF9C24965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C52054-DB64-46FB-A532-829ED69BC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30DEF-4520-46FE-A300-360443B1FA66}" type="slidenum">
              <a:rPr lang="en-US" smtClean="0"/>
              <a:t>‹#›</a:t>
            </a:fld>
            <a:endParaRPr lang="en-US"/>
          </a:p>
        </p:txBody>
      </p:sp>
    </p:spTree>
    <p:extLst>
      <p:ext uri="{BB962C8B-B14F-4D97-AF65-F5344CB8AC3E}">
        <p14:creationId xmlns:p14="http://schemas.microsoft.com/office/powerpoint/2010/main" val="196437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pecialtymeetings@astro.org" TargetMode="External"/><Relationship Id="rId2" Type="http://schemas.openxmlformats.org/officeDocument/2006/relationships/hyperlink" Target="https://www.astro.org/uploadedFiles/_MAIN_SITE/Meetings_and_Education/ASTRO_Meetings/2017/Best_of_ASTRO/Content_Pieces/PollSubmissionForm.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A28A-7B82-469F-A255-89A79681A8FD}"/>
              </a:ext>
            </a:extLst>
          </p:cNvPr>
          <p:cNvSpPr>
            <a:spLocks noGrp="1"/>
          </p:cNvSpPr>
          <p:nvPr>
            <p:ph type="ctrTitle"/>
          </p:nvPr>
        </p:nvSpPr>
        <p:spPr/>
        <p:txBody>
          <a:bodyPr/>
          <a:lstStyle/>
          <a:p>
            <a:r>
              <a:rPr lang="en-US" b="1" dirty="0"/>
              <a:t>Presentation Title</a:t>
            </a:r>
          </a:p>
        </p:txBody>
      </p:sp>
      <p:sp>
        <p:nvSpPr>
          <p:cNvPr id="3" name="Subtitle 2">
            <a:extLst>
              <a:ext uri="{FF2B5EF4-FFF2-40B4-BE49-F238E27FC236}">
                <a16:creationId xmlns:a16="http://schemas.microsoft.com/office/drawing/2014/main" id="{A67DB158-0765-4F3F-AF15-46512C9A5085}"/>
              </a:ext>
            </a:extLst>
          </p:cNvPr>
          <p:cNvSpPr>
            <a:spLocks noGrp="1"/>
          </p:cNvSpPr>
          <p:nvPr>
            <p:ph type="subTitle" idx="1"/>
          </p:nvPr>
        </p:nvSpPr>
        <p:spPr/>
        <p:txBody>
          <a:bodyPr/>
          <a:lstStyle/>
          <a:p>
            <a:r>
              <a:rPr lang="en-US" b="1" dirty="0"/>
              <a:t>Presenter Name(s)</a:t>
            </a:r>
          </a:p>
          <a:p>
            <a:r>
              <a:rPr lang="en-US" b="1" dirty="0"/>
              <a:t>Institutions(s)</a:t>
            </a:r>
          </a:p>
        </p:txBody>
      </p:sp>
    </p:spTree>
    <p:extLst>
      <p:ext uri="{BB962C8B-B14F-4D97-AF65-F5344CB8AC3E}">
        <p14:creationId xmlns:p14="http://schemas.microsoft.com/office/powerpoint/2010/main" val="206579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B216-2DD1-4FEA-96DA-4A21F65F7F38}"/>
              </a:ext>
            </a:extLst>
          </p:cNvPr>
          <p:cNvSpPr>
            <a:spLocks noGrp="1"/>
          </p:cNvSpPr>
          <p:nvPr>
            <p:ph type="title"/>
          </p:nvPr>
        </p:nvSpPr>
        <p:spPr/>
        <p:txBody>
          <a:bodyPr/>
          <a:lstStyle/>
          <a:p>
            <a:r>
              <a:rPr lang="en-US" b="1" dirty="0"/>
              <a:t>Conclusion/Summary </a:t>
            </a:r>
            <a:r>
              <a:rPr lang="en-US" sz="3200" b="1" dirty="0"/>
              <a:t>– at the end of your talk</a:t>
            </a:r>
            <a:endParaRPr lang="en-US" b="1" dirty="0"/>
          </a:p>
        </p:txBody>
      </p:sp>
      <p:sp>
        <p:nvSpPr>
          <p:cNvPr id="3" name="Content Placeholder 2">
            <a:extLst>
              <a:ext uri="{FF2B5EF4-FFF2-40B4-BE49-F238E27FC236}">
                <a16:creationId xmlns:a16="http://schemas.microsoft.com/office/drawing/2014/main" id="{3FEC3514-3518-4C3D-BECB-EF6AD3C4946B}"/>
              </a:ext>
            </a:extLst>
          </p:cNvPr>
          <p:cNvSpPr>
            <a:spLocks noGrp="1"/>
          </p:cNvSpPr>
          <p:nvPr>
            <p:ph idx="1"/>
          </p:nvPr>
        </p:nvSpPr>
        <p:spPr/>
        <p:txBody>
          <a:bodyPr>
            <a:normAutofit fontScale="92500" lnSpcReduction="10000"/>
          </a:bodyPr>
          <a:lstStyle/>
          <a:p>
            <a:pPr lvl="0">
              <a:defRPr/>
            </a:pPr>
            <a:r>
              <a:rPr lang="en-US" dirty="0"/>
              <a:t>What are the main teaching points/takeaways from your talk?</a:t>
            </a:r>
          </a:p>
          <a:p>
            <a:pPr lvl="0">
              <a:defRPr/>
            </a:pPr>
            <a:r>
              <a:rPr lang="en-US" dirty="0"/>
              <a:t>Include key takeaways after each section of the talk – this allows the audience to digest the material as the talk proceeds.</a:t>
            </a:r>
          </a:p>
          <a:p>
            <a:pPr lvl="0">
              <a:defRPr/>
            </a:pPr>
            <a:r>
              <a:rPr lang="en-US" dirty="0"/>
              <a:t>What changes do you expect your audience will make as a result of your presentation?</a:t>
            </a:r>
          </a:p>
          <a:p>
            <a:pPr lvl="0">
              <a:defRPr/>
            </a:pPr>
            <a:r>
              <a:rPr lang="en-US" dirty="0"/>
              <a:t>What  improvements in patient care will attendees make as a result of your lecture?</a:t>
            </a:r>
          </a:p>
          <a:p>
            <a:pPr lvl="0">
              <a:defRPr/>
            </a:pPr>
            <a:r>
              <a:rPr lang="en-US" dirty="0"/>
              <a:t>How does your lecture improve their competency?  How does your lecture address barriers to care?</a:t>
            </a:r>
          </a:p>
          <a:p>
            <a:pPr lvl="0">
              <a:defRPr/>
            </a:pPr>
            <a:r>
              <a:rPr lang="en-US" dirty="0"/>
              <a:t>What key points of your session are “practice changing?”  How will the audience incorporate this info into their current practice?</a:t>
            </a:r>
          </a:p>
          <a:p>
            <a:endParaRPr lang="en-US" dirty="0"/>
          </a:p>
        </p:txBody>
      </p:sp>
    </p:spTree>
    <p:extLst>
      <p:ext uri="{BB962C8B-B14F-4D97-AF65-F5344CB8AC3E}">
        <p14:creationId xmlns:p14="http://schemas.microsoft.com/office/powerpoint/2010/main" val="353738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D962-E5F0-4337-BE3A-7689830497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9799CF-D31D-408A-B569-DAA5C246DA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9068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2913-A0EE-4743-9D24-B625E4097ABA}"/>
              </a:ext>
            </a:extLst>
          </p:cNvPr>
          <p:cNvSpPr>
            <a:spLocks noGrp="1"/>
          </p:cNvSpPr>
          <p:nvPr>
            <p:ph type="title"/>
          </p:nvPr>
        </p:nvSpPr>
        <p:spPr/>
        <p:txBody>
          <a:bodyPr/>
          <a:lstStyle/>
          <a:p>
            <a:r>
              <a:rPr lang="en-US" b="1" dirty="0"/>
              <a:t>Disclosure</a:t>
            </a:r>
          </a:p>
        </p:txBody>
      </p:sp>
      <p:sp>
        <p:nvSpPr>
          <p:cNvPr id="3" name="Content Placeholder 2">
            <a:extLst>
              <a:ext uri="{FF2B5EF4-FFF2-40B4-BE49-F238E27FC236}">
                <a16:creationId xmlns:a16="http://schemas.microsoft.com/office/drawing/2014/main" id="{1AE8BC29-77FE-4876-AE6D-717711C688EF}"/>
              </a:ext>
            </a:extLst>
          </p:cNvPr>
          <p:cNvSpPr>
            <a:spLocks noGrp="1"/>
          </p:cNvSpPr>
          <p:nvPr>
            <p:ph idx="1"/>
          </p:nvPr>
        </p:nvSpPr>
        <p:spPr/>
        <p:txBody>
          <a:bodyPr>
            <a:normAutofit fontScale="92500" lnSpcReduction="10000"/>
          </a:bodyPr>
          <a:lstStyle/>
          <a:p>
            <a:pPr marL="0" indent="0">
              <a:buNone/>
            </a:pPr>
            <a:r>
              <a:rPr lang="en-US" sz="2200" b="1" dirty="0">
                <a:solidFill>
                  <a:schemeClr val="accent5">
                    <a:lumMod val="75000"/>
                  </a:schemeClr>
                </a:solidFill>
              </a:rPr>
              <a:t>IMPORTANT: </a:t>
            </a:r>
            <a:r>
              <a:rPr lang="en-US" sz="2200" dirty="0">
                <a:solidFill>
                  <a:schemeClr val="accent5">
                    <a:lumMod val="75000"/>
                  </a:schemeClr>
                </a:solidFill>
              </a:rPr>
              <a:t>Please list your disclosure at the beginning of your presentation. ASTRO will also provide a disclosure slide at the beginning of each session with all faculty disclosures.</a:t>
            </a:r>
            <a:br>
              <a:rPr lang="en-US" sz="2200" dirty="0">
                <a:solidFill>
                  <a:schemeClr val="accent5">
                    <a:lumMod val="75000"/>
                  </a:schemeClr>
                </a:solidFill>
              </a:rPr>
            </a:br>
            <a:br>
              <a:rPr lang="en-US" sz="1700" dirty="0">
                <a:solidFill>
                  <a:schemeClr val="accent5">
                    <a:lumMod val="75000"/>
                  </a:schemeClr>
                </a:solidFill>
              </a:rPr>
            </a:br>
            <a:r>
              <a:rPr lang="en-US" sz="2200" dirty="0">
                <a:solidFill>
                  <a:schemeClr val="accent5">
                    <a:lumMod val="75000"/>
                  </a:schemeClr>
                </a:solidFill>
              </a:rPr>
              <a:t>Speakers are also required to disclose the following, if applicable, to the audience at the beginning of your presentation and in accordance with ACCME standards and Food and Drug Administration requirements:</a:t>
            </a:r>
          </a:p>
          <a:p>
            <a:pPr lvl="1"/>
            <a:r>
              <a:rPr lang="en-US" sz="2200" dirty="0">
                <a:solidFill>
                  <a:schemeClr val="accent5">
                    <a:lumMod val="75000"/>
                  </a:schemeClr>
                </a:solidFill>
              </a:rPr>
              <a:t>Any vested interest or intention to discuss off-label and/or investigational use of pharmaceuticals or devices.</a:t>
            </a:r>
          </a:p>
          <a:p>
            <a:pPr lvl="1"/>
            <a:r>
              <a:rPr lang="en-US" sz="2200" dirty="0">
                <a:solidFill>
                  <a:schemeClr val="accent5">
                    <a:lumMod val="75000"/>
                  </a:schemeClr>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p>
          <a:p>
            <a:pPr marL="457200" lvl="1" indent="0">
              <a:buNone/>
            </a:pPr>
            <a:endParaRPr lang="en-US" sz="1800" dirty="0">
              <a:solidFill>
                <a:srgbClr val="C00000"/>
              </a:solidFill>
            </a:endParaRPr>
          </a:p>
          <a:p>
            <a:pPr lvl="0">
              <a:defRPr/>
            </a:pPr>
            <a:r>
              <a:rPr lang="en-US" sz="2200" dirty="0"/>
              <a:t>Please list your employer along with any potential conflicts of interest.</a:t>
            </a:r>
          </a:p>
          <a:p>
            <a:pPr lvl="0">
              <a:defRPr/>
            </a:pPr>
            <a:r>
              <a:rPr lang="en-US" sz="2200" dirty="0"/>
              <a:t>If you have none, please enter the following statement: “I have no conflicts of interest to disclose.”</a:t>
            </a:r>
          </a:p>
          <a:p>
            <a:endParaRPr lang="en-US" dirty="0"/>
          </a:p>
        </p:txBody>
      </p:sp>
    </p:spTree>
    <p:extLst>
      <p:ext uri="{BB962C8B-B14F-4D97-AF65-F5344CB8AC3E}">
        <p14:creationId xmlns:p14="http://schemas.microsoft.com/office/powerpoint/2010/main" val="61221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FDFC1-AD5B-447A-A8B4-9BBAA13831B1}"/>
              </a:ext>
            </a:extLst>
          </p:cNvPr>
          <p:cNvPicPr>
            <a:picLocks noChangeAspect="1"/>
          </p:cNvPicPr>
          <p:nvPr/>
        </p:nvPicPr>
        <p:blipFill>
          <a:blip r:embed="rId2"/>
          <a:stretch>
            <a:fillRect/>
          </a:stretch>
        </p:blipFill>
        <p:spPr>
          <a:xfrm>
            <a:off x="0" y="6096"/>
            <a:ext cx="12192000" cy="6845807"/>
          </a:xfrm>
          <a:prstGeom prst="rect">
            <a:avLst/>
          </a:prstGeom>
        </p:spPr>
      </p:pic>
    </p:spTree>
    <p:extLst>
      <p:ext uri="{BB962C8B-B14F-4D97-AF65-F5344CB8AC3E}">
        <p14:creationId xmlns:p14="http://schemas.microsoft.com/office/powerpoint/2010/main" val="373913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61AF-0570-43EB-A796-FE4EFDFC899F}"/>
              </a:ext>
            </a:extLst>
          </p:cNvPr>
          <p:cNvSpPr>
            <a:spLocks noGrp="1"/>
          </p:cNvSpPr>
          <p:nvPr>
            <p:ph type="title"/>
          </p:nvPr>
        </p:nvSpPr>
        <p:spPr/>
        <p:txBody>
          <a:bodyPr/>
          <a:lstStyle/>
          <a:p>
            <a:r>
              <a:rPr lang="en-US" b="1" dirty="0"/>
              <a:t>Learning Objectives (list in your slides)</a:t>
            </a:r>
          </a:p>
        </p:txBody>
      </p:sp>
      <p:sp>
        <p:nvSpPr>
          <p:cNvPr id="3" name="Content Placeholder 2">
            <a:extLst>
              <a:ext uri="{FF2B5EF4-FFF2-40B4-BE49-F238E27FC236}">
                <a16:creationId xmlns:a16="http://schemas.microsoft.com/office/drawing/2014/main" id="{7D6E9EB1-68DD-4790-BDFF-68C9D7D46A3E}"/>
              </a:ext>
            </a:extLst>
          </p:cNvPr>
          <p:cNvSpPr>
            <a:spLocks noGrp="1"/>
          </p:cNvSpPr>
          <p:nvPr>
            <p:ph idx="1"/>
          </p:nvPr>
        </p:nvSpPr>
        <p:spPr/>
        <p:txBody>
          <a:bodyPr/>
          <a:lstStyle/>
          <a:p>
            <a:r>
              <a:rPr lang="en-US" dirty="0"/>
              <a:t>Each session must have two to three objectives that highlight the instructional content and/or expected learning outcomes of your presentation (required by the ACCME).</a:t>
            </a:r>
          </a:p>
          <a:p>
            <a:r>
              <a:rPr lang="en-US" dirty="0"/>
              <a:t>Describe what the learner is expected to do differently, keeping in mind your identified practice gaps, needs, and expected results.</a:t>
            </a:r>
          </a:p>
          <a:p>
            <a:r>
              <a:rPr lang="en-US" dirty="0"/>
              <a:t>Outcomes should be grounded in real expertise (what are the best performers deciding/doing?).</a:t>
            </a:r>
          </a:p>
          <a:p>
            <a:r>
              <a:rPr lang="en-US" dirty="0"/>
              <a:t>Address potential challenges/barriers to change during your talk, and discuss potential solutions so that learners are better equipped to make changes in practice if needed.</a:t>
            </a:r>
          </a:p>
          <a:p>
            <a:endParaRPr lang="en-US" dirty="0"/>
          </a:p>
        </p:txBody>
      </p:sp>
    </p:spTree>
    <p:extLst>
      <p:ext uri="{BB962C8B-B14F-4D97-AF65-F5344CB8AC3E}">
        <p14:creationId xmlns:p14="http://schemas.microsoft.com/office/powerpoint/2010/main" val="401051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cell phone&#10;&#10;Description generated with very high confidence">
            <a:extLst>
              <a:ext uri="{FF2B5EF4-FFF2-40B4-BE49-F238E27FC236}">
                <a16:creationId xmlns:a16="http://schemas.microsoft.com/office/drawing/2014/main" id="{AF8A1475-7CB0-4BC6-AFC7-B1BDF14F164D}"/>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11802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cell phone&#10;&#10;Description generated with very high confidence">
            <a:extLst>
              <a:ext uri="{FF2B5EF4-FFF2-40B4-BE49-F238E27FC236}">
                <a16:creationId xmlns:a16="http://schemas.microsoft.com/office/drawing/2014/main" id="{C077ED56-6287-4914-B248-4A69EC127568}"/>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56612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DE9F-1784-4F51-9B36-0182F9DC3A26}"/>
              </a:ext>
            </a:extLst>
          </p:cNvPr>
          <p:cNvSpPr>
            <a:spLocks noGrp="1"/>
          </p:cNvSpPr>
          <p:nvPr>
            <p:ph type="title"/>
          </p:nvPr>
        </p:nvSpPr>
        <p:spPr/>
        <p:txBody>
          <a:bodyPr/>
          <a:lstStyle/>
          <a:p>
            <a:r>
              <a:rPr lang="en-US" b="1" dirty="0"/>
              <a:t>Effective Education Practices</a:t>
            </a:r>
          </a:p>
        </p:txBody>
      </p:sp>
      <p:sp>
        <p:nvSpPr>
          <p:cNvPr id="3" name="Content Placeholder 2">
            <a:extLst>
              <a:ext uri="{FF2B5EF4-FFF2-40B4-BE49-F238E27FC236}">
                <a16:creationId xmlns:a16="http://schemas.microsoft.com/office/drawing/2014/main" id="{11362271-4200-4089-B748-9407CE54DB77}"/>
              </a:ext>
            </a:extLst>
          </p:cNvPr>
          <p:cNvSpPr>
            <a:spLocks noGrp="1"/>
          </p:cNvSpPr>
          <p:nvPr>
            <p:ph idx="1"/>
          </p:nvPr>
        </p:nvSpPr>
        <p:spPr/>
        <p:txBody>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pPr marL="0" indent="0">
              <a:buNone/>
            </a:pPr>
            <a:endParaRPr lang="en-US" dirty="0"/>
          </a:p>
        </p:txBody>
      </p:sp>
    </p:spTree>
    <p:extLst>
      <p:ext uri="{BB962C8B-B14F-4D97-AF65-F5344CB8AC3E}">
        <p14:creationId xmlns:p14="http://schemas.microsoft.com/office/powerpoint/2010/main" val="109960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30F6-2156-4409-BC88-683AE5BF7016}"/>
              </a:ext>
            </a:extLst>
          </p:cNvPr>
          <p:cNvSpPr>
            <a:spLocks noGrp="1"/>
          </p:cNvSpPr>
          <p:nvPr>
            <p:ph type="title"/>
          </p:nvPr>
        </p:nvSpPr>
        <p:spPr/>
        <p:txBody>
          <a:bodyPr/>
          <a:lstStyle/>
          <a:p>
            <a:r>
              <a:rPr lang="en-US" b="1" dirty="0"/>
              <a:t>Social Q&amp;A</a:t>
            </a:r>
          </a:p>
        </p:txBody>
      </p:sp>
      <p:sp>
        <p:nvSpPr>
          <p:cNvPr id="3" name="Content Placeholder 2">
            <a:extLst>
              <a:ext uri="{FF2B5EF4-FFF2-40B4-BE49-F238E27FC236}">
                <a16:creationId xmlns:a16="http://schemas.microsoft.com/office/drawing/2014/main" id="{32D7AC62-A57D-4814-A0E6-DB708A42515E}"/>
              </a:ext>
            </a:extLst>
          </p:cNvPr>
          <p:cNvSpPr>
            <a:spLocks noGrp="1"/>
          </p:cNvSpPr>
          <p:nvPr>
            <p:ph idx="1"/>
          </p:nvPr>
        </p:nvSpPr>
        <p:spPr/>
        <p:txBody>
          <a:bodyPr>
            <a:normAutofit fontScale="25000" lnSpcReduction="20000"/>
          </a:bodyPr>
          <a:lstStyle/>
          <a:p>
            <a:pPr marL="0" indent="0">
              <a:lnSpc>
                <a:spcPct val="120000"/>
              </a:lnSpc>
              <a:spcBef>
                <a:spcPts val="600"/>
              </a:spcBef>
              <a:spcAft>
                <a:spcPts val="600"/>
              </a:spcAft>
              <a:buNone/>
            </a:pPr>
            <a:r>
              <a:rPr lang="en-US" sz="11200" b="1" dirty="0">
                <a:solidFill>
                  <a:schemeClr val="bg2">
                    <a:lumMod val="25000"/>
                  </a:schemeClr>
                </a:solidFill>
              </a:rPr>
              <a:t>Questions &amp; Answers</a:t>
            </a:r>
          </a:p>
          <a:p>
            <a:pPr marL="457200" lvl="1" indent="0">
              <a:lnSpc>
                <a:spcPct val="120000"/>
              </a:lnSpc>
              <a:buNone/>
            </a:pPr>
            <a:r>
              <a:rPr lang="en-US" sz="9200" dirty="0"/>
              <a:t>In every session, and in addition to floor microphones in the room, attendees can use their own electronic devices (phone, tablet, laptop) to submit questions to the speakers and moderators. Attendees will be able to see the questions that others people have asked, and can up-vote questions that they want answered.</a:t>
            </a:r>
          </a:p>
          <a:p>
            <a:pPr marL="0" indent="0">
              <a:lnSpc>
                <a:spcPct val="120000"/>
              </a:lnSpc>
              <a:spcBef>
                <a:spcPts val="600"/>
              </a:spcBef>
              <a:spcAft>
                <a:spcPts val="600"/>
              </a:spcAft>
              <a:buNone/>
            </a:pPr>
            <a:br>
              <a:rPr lang="en-US" sz="9600" dirty="0">
                <a:solidFill>
                  <a:schemeClr val="bg2">
                    <a:lumMod val="25000"/>
                  </a:schemeClr>
                </a:solidFill>
              </a:rPr>
            </a:br>
            <a:r>
              <a:rPr lang="en-US" sz="11200" b="1" dirty="0">
                <a:solidFill>
                  <a:schemeClr val="bg2">
                    <a:lumMod val="25000"/>
                  </a:schemeClr>
                </a:solidFill>
              </a:rPr>
              <a:t>Polling</a:t>
            </a:r>
          </a:p>
          <a:p>
            <a:pPr marL="457200" lvl="1" indent="0">
              <a:lnSpc>
                <a:spcPct val="120000"/>
              </a:lnSpc>
              <a:spcBef>
                <a:spcPts val="600"/>
              </a:spcBef>
              <a:spcAft>
                <a:spcPts val="600"/>
              </a:spcAft>
              <a:buNone/>
            </a:pPr>
            <a:r>
              <a:rPr lang="en-US" sz="9200" dirty="0"/>
              <a:t>Speakers may also utilize the technology to poll the audience with interactive, audience response questions. To submit polls, complete the </a:t>
            </a:r>
            <a:r>
              <a:rPr lang="en-US" sz="9200" dirty="0">
                <a:hlinkClick r:id="rId2" tooltip="poll template"/>
              </a:rPr>
              <a:t>poll submission form</a:t>
            </a:r>
            <a:r>
              <a:rPr lang="en-US" sz="9200" dirty="0"/>
              <a:t> and email the form to </a:t>
            </a:r>
            <a:r>
              <a:rPr lang="en-US" sz="9200" dirty="0">
                <a:hlinkClick r:id="rId3"/>
              </a:rPr>
              <a:t>specialtymeetings@astro.org</a:t>
            </a:r>
            <a:r>
              <a:rPr lang="en-US" sz="9200" dirty="0"/>
              <a:t> by </a:t>
            </a:r>
            <a:r>
              <a:rPr lang="en-US" sz="9200" b="1" dirty="0"/>
              <a:t>January 15, 2019.</a:t>
            </a:r>
            <a:endParaRPr lang="en-US" dirty="0"/>
          </a:p>
        </p:txBody>
      </p:sp>
    </p:spTree>
    <p:extLst>
      <p:ext uri="{BB962C8B-B14F-4D97-AF65-F5344CB8AC3E}">
        <p14:creationId xmlns:p14="http://schemas.microsoft.com/office/powerpoint/2010/main" val="92412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E9CA-8838-4CF4-ACBF-9B18F741A139}"/>
              </a:ext>
            </a:extLst>
          </p:cNvPr>
          <p:cNvSpPr>
            <a:spLocks noGrp="1"/>
          </p:cNvSpPr>
          <p:nvPr>
            <p:ph type="title"/>
          </p:nvPr>
        </p:nvSpPr>
        <p:spPr/>
        <p:txBody>
          <a:bodyPr/>
          <a:lstStyle/>
          <a:p>
            <a:r>
              <a:rPr lang="en-US" b="1" dirty="0"/>
              <a:t>Social Q&amp;A</a:t>
            </a:r>
          </a:p>
        </p:txBody>
      </p:sp>
      <p:sp>
        <p:nvSpPr>
          <p:cNvPr id="3" name="Content Placeholder 2">
            <a:extLst>
              <a:ext uri="{FF2B5EF4-FFF2-40B4-BE49-F238E27FC236}">
                <a16:creationId xmlns:a16="http://schemas.microsoft.com/office/drawing/2014/main" id="{43A31795-F1F3-4F46-B4A2-AEEB1FC89809}"/>
              </a:ext>
            </a:extLst>
          </p:cNvPr>
          <p:cNvSpPr>
            <a:spLocks noGrp="1"/>
          </p:cNvSpPr>
          <p:nvPr>
            <p:ph idx="1"/>
          </p:nvPr>
        </p:nvSpPr>
        <p:spPr/>
        <p:txBody>
          <a:bodyPr/>
          <a:lstStyle/>
          <a:p>
            <a:pPr marL="0" indent="0">
              <a:spcBef>
                <a:spcPts val="600"/>
              </a:spcBef>
              <a:spcAft>
                <a:spcPts val="600"/>
              </a:spcAft>
              <a:buNone/>
            </a:pPr>
            <a:r>
              <a:rPr lang="en-US" sz="3400" b="1" dirty="0">
                <a:solidFill>
                  <a:schemeClr val="bg2">
                    <a:lumMod val="25000"/>
                  </a:schemeClr>
                </a:solidFill>
              </a:rPr>
              <a:t>Use your phone, tablet, or laptop to</a:t>
            </a:r>
            <a:br>
              <a:rPr lang="en-US" sz="3400" dirty="0"/>
            </a:br>
            <a:endParaRPr lang="en-US" sz="3400" dirty="0"/>
          </a:p>
          <a:p>
            <a:pPr lvl="1">
              <a:spcBef>
                <a:spcPts val="600"/>
              </a:spcBef>
              <a:spcAft>
                <a:spcPts val="600"/>
              </a:spcAft>
              <a:buFont typeface="Wingdings" panose="05000000000000000000" pitchFamily="2" charset="2"/>
              <a:buChar char="Ø"/>
            </a:pPr>
            <a:r>
              <a:rPr lang="en-US" sz="3400" b="1" dirty="0">
                <a:solidFill>
                  <a:srgbClr val="7030A0"/>
                </a:solidFill>
              </a:rPr>
              <a:t> Submit questions to speakers and moderators</a:t>
            </a:r>
          </a:p>
          <a:p>
            <a:pPr lvl="1">
              <a:spcBef>
                <a:spcPts val="600"/>
              </a:spcBef>
              <a:spcAft>
                <a:spcPts val="600"/>
              </a:spcAft>
              <a:buFont typeface="Wingdings" panose="05000000000000000000" pitchFamily="2" charset="2"/>
              <a:buChar char="Ø"/>
            </a:pPr>
            <a:r>
              <a:rPr lang="en-US" sz="3400" b="1" dirty="0">
                <a:solidFill>
                  <a:srgbClr val="7030A0"/>
                </a:solidFill>
              </a:rPr>
              <a:t> Answer interactive questions / audience response polls</a:t>
            </a:r>
          </a:p>
          <a:p>
            <a:pPr marL="0" indent="0">
              <a:buNone/>
            </a:pPr>
            <a:endParaRPr lang="en-US" sz="2400" dirty="0"/>
          </a:p>
          <a:p>
            <a:pPr marL="0" indent="0" algn="ctr">
              <a:buNone/>
            </a:pPr>
            <a:r>
              <a:rPr lang="en-US" sz="5600" b="1" dirty="0"/>
              <a:t>www.astro.org/HemaSocialQA</a:t>
            </a:r>
          </a:p>
          <a:p>
            <a:endParaRPr lang="en-US" dirty="0"/>
          </a:p>
        </p:txBody>
      </p:sp>
    </p:spTree>
    <p:extLst>
      <p:ext uri="{BB962C8B-B14F-4D97-AF65-F5344CB8AC3E}">
        <p14:creationId xmlns:p14="http://schemas.microsoft.com/office/powerpoint/2010/main" val="1673752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148EB8-20C8-4830-956C-54A66A46B180}" vid="{FF70CE6D-283C-4A30-B6D2-D0C28C998E4A}"/>
    </a:ext>
  </a:extLst>
</a:theme>
</file>

<file path=docProps/app.xml><?xml version="1.0" encoding="utf-8"?>
<Properties xmlns="http://schemas.openxmlformats.org/officeDocument/2006/extended-properties" xmlns:vt="http://schemas.openxmlformats.org/officeDocument/2006/docPropsVTypes">
  <TotalTime>17</TotalTime>
  <Words>446</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Presentation Title</vt:lpstr>
      <vt:lpstr>Disclosure</vt:lpstr>
      <vt:lpstr>PowerPoint Presentation</vt:lpstr>
      <vt:lpstr>Learning Objectives (list in your slides)</vt:lpstr>
      <vt:lpstr>PowerPoint Presentation</vt:lpstr>
      <vt:lpstr>PowerPoint Presentation</vt:lpstr>
      <vt:lpstr>Effective Education Practices</vt:lpstr>
      <vt:lpstr>Social Q&amp;A</vt:lpstr>
      <vt:lpstr>Social Q&amp;A</vt:lpstr>
      <vt:lpstr>Conclusion/Summary – at the end of your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Kate Dingell</dc:creator>
  <cp:lastModifiedBy>Kate Dingell</cp:lastModifiedBy>
  <cp:revision>2</cp:revision>
  <dcterms:created xsi:type="dcterms:W3CDTF">2018-08-23T12:57:02Z</dcterms:created>
  <dcterms:modified xsi:type="dcterms:W3CDTF">2018-08-23T13:14:17Z</dcterms:modified>
</cp:coreProperties>
</file>