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19"/>
  </p:notesMasterIdLst>
  <p:sldIdLst>
    <p:sldId id="256" r:id="rId7"/>
    <p:sldId id="259" r:id="rId8"/>
    <p:sldId id="260" r:id="rId9"/>
    <p:sldId id="261" r:id="rId10"/>
    <p:sldId id="267" r:id="rId11"/>
    <p:sldId id="268" r:id="rId12"/>
    <p:sldId id="269" r:id="rId13"/>
    <p:sldId id="270" r:id="rId14"/>
    <p:sldId id="271" r:id="rId15"/>
    <p:sldId id="273"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00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558CED6-14DC-407D-81A8-2C5D01F4DF3C}" v="41" dt="2022-03-31T19:26:51.787"/>
    <p1510:client id="{D17C67FF-5825-4D10-802F-68F3D5F99943}" v="5" dt="2022-03-31T20:11:13.2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9"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notesViewPr>
    <p:cSldViewPr snapToGrid="0">
      <p:cViewPr varScale="1">
        <p:scale>
          <a:sx n="86" d="100"/>
          <a:sy n="86" d="100"/>
        </p:scale>
        <p:origin x="301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3FBEBB8-BB10-4949-B287-60603A8785D0}" type="datetimeFigureOut">
              <a:rPr lang="en-US" smtClean="0"/>
              <a:t>5/4/2022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5E43A2-EE1E-413B-9847-BDAC8BA19C92}" type="slidenum">
              <a:rPr lang="en-US" smtClean="0"/>
              <a:t>‹#›</a:t>
            </a:fld>
            <a:endParaRPr lang="en-US"/>
          </a:p>
        </p:txBody>
      </p:sp>
    </p:spTree>
    <p:extLst>
      <p:ext uri="{BB962C8B-B14F-4D97-AF65-F5344CB8AC3E}">
        <p14:creationId xmlns:p14="http://schemas.microsoft.com/office/powerpoint/2010/main" val="1382164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3005F-E04D-4459-BECA-19C93B787417}" type="slidenum">
              <a:rPr lang="en-US" smtClean="0"/>
              <a:t>5</a:t>
            </a:fld>
            <a:endParaRPr lang="en-US"/>
          </a:p>
        </p:txBody>
      </p:sp>
    </p:spTree>
    <p:extLst>
      <p:ext uri="{BB962C8B-B14F-4D97-AF65-F5344CB8AC3E}">
        <p14:creationId xmlns:p14="http://schemas.microsoft.com/office/powerpoint/2010/main" val="539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DFE-8FF3-490F-B02F-D084434D3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EA8D89-CFE5-4E6A-AB0B-A3FB778EE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279688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74E5-9FEC-4CED-A139-3F47232412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EF222-DBE8-4D9F-A0E4-6706E29C3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8626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36CA8-9A7A-487F-8F6D-131D20A97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900EB3-3F27-4459-B380-83F93F408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8452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FDDFE-8FF3-490F-B02F-D084434D31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EA8D89-CFE5-4E6A-AB0B-A3FB778EE8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860477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FA6D-8196-44A9-9F68-2D9A478C9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53AAC-E846-4545-9D04-79950099B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38444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BEEC-F499-46A7-B286-C54FF2596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7C3A8-2DF5-4F00-997D-FF3DFB9DDB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E3D5A-5BD5-41AA-A811-4F47371C1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626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53C4-1D49-4998-AC16-1199446B04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D3D84D-948E-40F0-B35C-51789B24C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A892A-3FE5-4ED5-8DB3-903270730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569ED-32AA-4102-9D8E-BC98785CC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F16A7-4FDD-4FE7-BB63-D7E45E3CD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118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24CD-86B7-4FC4-AFEA-3181983750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111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4678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A263-457A-4568-ACAB-BE6721262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1052D-F23E-4EEE-BE84-701311680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38E9B-FED5-4DB6-915E-AEA986831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643339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09DB-EB8E-4BE0-AE89-E2B8E0FC6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03FEDC-79CD-4517-8FFD-A6CF67CD1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26E51-E04B-4FA4-93A7-DF060D57D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63150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CFA6D-8196-44A9-9F68-2D9A478C90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53AAC-E846-4545-9D04-79950099B3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0245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74E5-9FEC-4CED-A139-3F47232412C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E5EF222-DBE8-4D9F-A0E4-6706E29C3D5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7097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6436CA8-9A7A-487F-8F6D-131D20A974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0900EB3-3F27-4459-B380-83F93F408A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7807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C1436-2159-402B-87BF-FD5EAB27FF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B76C27A-5EE4-4619-B5D2-6BB051506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794581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BEEC-F499-46A7-B286-C54FF259619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B7C3A8-2DF5-4F00-997D-FF3DFB9DDB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3E3D5A-5BD5-41AA-A811-4F47371C11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284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653C4-1D49-4998-AC16-1199446B04A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D3D84D-948E-40F0-B35C-51789B24CE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EA892A-3FE5-4ED5-8DB3-90327073098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E569ED-32AA-4102-9D8E-BC98785CCA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FF16A7-4FDD-4FE7-BB63-D7E45E3CD9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58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224CD-86B7-4FC4-AFEA-3181983750DF}"/>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83805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2821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7A263-457A-4568-ACAB-BE6721262A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41052D-F23E-4EEE-BE84-7013116806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C38E9B-FED5-4DB6-915E-AEA9868315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7422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E09DB-EB8E-4BE0-AE89-E2B8E0FC6A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03FEDC-79CD-4517-8FFD-A6CF67CD16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826E51-E04B-4FA4-93A7-DF060D57D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927304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jp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3.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93D32-D0AB-4827-92E3-95DDF0B9C0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ACD608-6B40-4FD1-BE2F-ACE19DFD9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2FC1F696-C0E3-47EE-89C9-901445934FFD}"/>
              </a:ext>
            </a:extLst>
          </p:cNvPr>
          <p:cNvSpPr txBox="1"/>
          <p:nvPr userDrawn="1"/>
        </p:nvSpPr>
        <p:spPr>
          <a:xfrm>
            <a:off x="494523" y="6431966"/>
            <a:ext cx="3498979" cy="338554"/>
          </a:xfrm>
          <a:prstGeom prst="rect">
            <a:avLst/>
          </a:prstGeom>
          <a:noFill/>
        </p:spPr>
        <p:txBody>
          <a:bodyPr wrap="square" rtlCol="0">
            <a:spAutoFit/>
          </a:bodyPr>
          <a:lstStyle/>
          <a:p>
            <a:r>
              <a:rPr lang="en-US" sz="1600" b="1" dirty="0">
                <a:solidFill>
                  <a:schemeClr val="bg1"/>
                </a:solidFill>
              </a:rPr>
              <a:t>@Type in your Twitter handle here!</a:t>
            </a:r>
          </a:p>
        </p:txBody>
      </p:sp>
    </p:spTree>
    <p:extLst>
      <p:ext uri="{BB962C8B-B14F-4D97-AF65-F5344CB8AC3E}">
        <p14:creationId xmlns:p14="http://schemas.microsoft.com/office/powerpoint/2010/main" val="9115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rgbClr val="EC008C"/>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982691"/>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593D32-D0AB-4827-92E3-95DDF0B9C0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BACD608-6B40-4FD1-BE2F-ACE19DFD90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2FC1F696-C0E3-47EE-89C9-901445934FFD}"/>
              </a:ext>
            </a:extLst>
          </p:cNvPr>
          <p:cNvSpPr txBox="1"/>
          <p:nvPr userDrawn="1"/>
        </p:nvSpPr>
        <p:spPr>
          <a:xfrm>
            <a:off x="494523" y="6431966"/>
            <a:ext cx="3498979" cy="338554"/>
          </a:xfrm>
          <a:prstGeom prst="rect">
            <a:avLst/>
          </a:prstGeom>
          <a:noFill/>
        </p:spPr>
        <p:txBody>
          <a:bodyPr wrap="square" rtlCol="0">
            <a:spAutoFit/>
          </a:bodyPr>
          <a:lstStyle/>
          <a:p>
            <a:r>
              <a:rPr lang="en-US" sz="1600" b="1" dirty="0">
                <a:solidFill>
                  <a:schemeClr val="bg1"/>
                </a:solidFill>
              </a:rPr>
              <a:t>@Type in your Twitter handle here!</a:t>
            </a:r>
          </a:p>
        </p:txBody>
      </p:sp>
    </p:spTree>
    <p:extLst>
      <p:ext uri="{BB962C8B-B14F-4D97-AF65-F5344CB8AC3E}">
        <p14:creationId xmlns:p14="http://schemas.microsoft.com/office/powerpoint/2010/main" val="254515428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3D6531-F751-436A-AC3E-1F0AE85AADE4}"/>
              </a:ext>
            </a:extLst>
          </p:cNvPr>
          <p:cNvSpPr txBox="1"/>
          <p:nvPr/>
        </p:nvSpPr>
        <p:spPr>
          <a:xfrm>
            <a:off x="0" y="5178829"/>
            <a:ext cx="12192000" cy="1569660"/>
          </a:xfrm>
          <a:prstGeom prst="rect">
            <a:avLst/>
          </a:prstGeom>
          <a:noFill/>
        </p:spPr>
        <p:txBody>
          <a:bodyPr wrap="square" rtlCol="0">
            <a:spAutoFit/>
          </a:bodyPr>
          <a:lstStyle/>
          <a:p>
            <a:pPr algn="ctr"/>
            <a:r>
              <a:rPr lang="en-US" sz="9600" b="1" dirty="0">
                <a:solidFill>
                  <a:schemeClr val="bg1"/>
                </a:solidFill>
              </a:rPr>
              <a:t>Welcome</a:t>
            </a:r>
          </a:p>
        </p:txBody>
      </p:sp>
    </p:spTree>
    <p:extLst>
      <p:ext uri="{BB962C8B-B14F-4D97-AF65-F5344CB8AC3E}">
        <p14:creationId xmlns:p14="http://schemas.microsoft.com/office/powerpoint/2010/main" val="269950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DF8-2BB9-42CD-AB0E-CB05145290DE}"/>
              </a:ext>
            </a:extLst>
          </p:cNvPr>
          <p:cNvSpPr>
            <a:spLocks noGrp="1"/>
          </p:cNvSpPr>
          <p:nvPr>
            <p:ph type="title"/>
          </p:nvPr>
        </p:nvSpPr>
        <p:spPr/>
        <p:txBody>
          <a:bodyPr/>
          <a:lstStyle/>
          <a:p>
            <a:r>
              <a:rPr lang="en-US" dirty="0"/>
              <a:t>Want to remove the Twitter handle icon?</a:t>
            </a:r>
          </a:p>
        </p:txBody>
      </p:sp>
      <p:sp>
        <p:nvSpPr>
          <p:cNvPr id="5" name="Content Placeholder 2">
            <a:extLst>
              <a:ext uri="{FF2B5EF4-FFF2-40B4-BE49-F238E27FC236}">
                <a16:creationId xmlns:a16="http://schemas.microsoft.com/office/drawing/2014/main" id="{2D0FF8A0-2A2A-45A3-BF0B-5C5CAA8C1B6B}"/>
              </a:ext>
            </a:extLst>
          </p:cNvPr>
          <p:cNvSpPr txBox="1">
            <a:spLocks noGrp="1"/>
          </p:cNvSpPr>
          <p:nvPr>
            <p:ph sz="half" idx="1"/>
          </p:nvPr>
        </p:nvSpPr>
        <p:spPr>
          <a:xfrm>
            <a:off x="520824" y="1550335"/>
            <a:ext cx="57823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500" dirty="0"/>
              <a:t>To remove the Twitter handle icon:</a:t>
            </a:r>
          </a:p>
          <a:p>
            <a:pPr marL="914400" lvl="1" indent="-457200">
              <a:buFont typeface="+mj-lt"/>
              <a:buAutoNum type="arabicPeriod"/>
              <a:defRPr/>
            </a:pPr>
            <a:r>
              <a:rPr lang="en-US" sz="1800" dirty="0"/>
              <a:t>Click on View on the menu bar</a:t>
            </a:r>
          </a:p>
          <a:p>
            <a:pPr marL="914400" lvl="1" indent="-457200">
              <a:buFont typeface="+mj-lt"/>
              <a:buAutoNum type="arabicPeriod"/>
              <a:defRPr/>
            </a:pPr>
            <a:r>
              <a:rPr lang="en-US" sz="1800" dirty="0"/>
              <a:t>Click on Slide Master</a:t>
            </a:r>
          </a:p>
          <a:p>
            <a:pPr marL="457200" lvl="1" indent="0">
              <a:buNone/>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r>
              <a:rPr lang="en-US" sz="1800" dirty="0"/>
              <a:t>3. 	Make sure the first slide is selected</a:t>
            </a:r>
          </a:p>
          <a:p>
            <a:pPr lvl="1">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endParaRPr lang="en-US" sz="2100" dirty="0"/>
          </a:p>
        </p:txBody>
      </p:sp>
      <p:sp>
        <p:nvSpPr>
          <p:cNvPr id="8" name="Content Placeholder 7">
            <a:extLst>
              <a:ext uri="{FF2B5EF4-FFF2-40B4-BE49-F238E27FC236}">
                <a16:creationId xmlns:a16="http://schemas.microsoft.com/office/drawing/2014/main" id="{934798DE-29A7-461F-A68D-57F8C778B24F}"/>
              </a:ext>
            </a:extLst>
          </p:cNvPr>
          <p:cNvSpPr>
            <a:spLocks noGrp="1"/>
          </p:cNvSpPr>
          <p:nvPr>
            <p:ph sz="half" idx="2"/>
          </p:nvPr>
        </p:nvSpPr>
        <p:spPr>
          <a:xfrm>
            <a:off x="5084685" y="1483223"/>
            <a:ext cx="6586491" cy="4351338"/>
          </a:xfrm>
        </p:spPr>
        <p:txBody>
          <a:bodyPr/>
          <a:lstStyle/>
          <a:p>
            <a:endParaRPr lang="en-US" dirty="0"/>
          </a:p>
          <a:p>
            <a:pPr marL="457200" lvl="1" indent="0">
              <a:buNone/>
              <a:defRPr/>
            </a:pPr>
            <a:r>
              <a:rPr lang="en-US" sz="1800" dirty="0"/>
              <a:t>4. 	Click on the text box and delete the Twitter handle icon</a:t>
            </a:r>
          </a:p>
          <a:p>
            <a:pPr marL="457200" lvl="1" indent="0">
              <a:buNone/>
              <a:defRPr/>
            </a:pPr>
            <a:r>
              <a:rPr lang="en-US" sz="1800" dirty="0"/>
              <a:t>5. 	Click on Close Master View on the top menu when finished</a:t>
            </a:r>
          </a:p>
          <a:p>
            <a:endParaRPr lang="en-US" dirty="0"/>
          </a:p>
        </p:txBody>
      </p:sp>
      <p:pic>
        <p:nvPicPr>
          <p:cNvPr id="9" name="Picture 8">
            <a:extLst>
              <a:ext uri="{FF2B5EF4-FFF2-40B4-BE49-F238E27FC236}">
                <a16:creationId xmlns:a16="http://schemas.microsoft.com/office/drawing/2014/main" id="{C4A1131D-5F13-4518-852F-9867CD18B3AE}"/>
              </a:ext>
            </a:extLst>
          </p:cNvPr>
          <p:cNvPicPr>
            <a:picLocks noChangeAspect="1"/>
          </p:cNvPicPr>
          <p:nvPr/>
        </p:nvPicPr>
        <p:blipFill>
          <a:blip r:embed="rId2"/>
          <a:stretch>
            <a:fillRect/>
          </a:stretch>
        </p:blipFill>
        <p:spPr>
          <a:xfrm>
            <a:off x="1223423" y="2712869"/>
            <a:ext cx="4167583" cy="835674"/>
          </a:xfrm>
          <a:prstGeom prst="rect">
            <a:avLst/>
          </a:prstGeom>
        </p:spPr>
      </p:pic>
      <p:pic>
        <p:nvPicPr>
          <p:cNvPr id="10" name="Picture 9">
            <a:extLst>
              <a:ext uri="{FF2B5EF4-FFF2-40B4-BE49-F238E27FC236}">
                <a16:creationId xmlns:a16="http://schemas.microsoft.com/office/drawing/2014/main" id="{B5C7B23B-16D6-410C-B00D-F1F1B5A369D4}"/>
              </a:ext>
            </a:extLst>
          </p:cNvPr>
          <p:cNvPicPr>
            <a:picLocks noChangeAspect="1"/>
          </p:cNvPicPr>
          <p:nvPr/>
        </p:nvPicPr>
        <p:blipFill>
          <a:blip r:embed="rId3"/>
          <a:stretch>
            <a:fillRect/>
          </a:stretch>
        </p:blipFill>
        <p:spPr>
          <a:xfrm>
            <a:off x="1223423" y="4009115"/>
            <a:ext cx="2937516" cy="2107635"/>
          </a:xfrm>
          <a:prstGeom prst="rect">
            <a:avLst/>
          </a:prstGeom>
        </p:spPr>
      </p:pic>
      <p:pic>
        <p:nvPicPr>
          <p:cNvPr id="11" name="Picture 10">
            <a:extLst>
              <a:ext uri="{FF2B5EF4-FFF2-40B4-BE49-F238E27FC236}">
                <a16:creationId xmlns:a16="http://schemas.microsoft.com/office/drawing/2014/main" id="{86DB80FC-128F-44C8-9DC1-AFE20D2BD1A8}"/>
              </a:ext>
            </a:extLst>
          </p:cNvPr>
          <p:cNvPicPr>
            <a:picLocks noChangeAspect="1"/>
          </p:cNvPicPr>
          <p:nvPr/>
        </p:nvPicPr>
        <p:blipFill>
          <a:blip r:embed="rId4"/>
          <a:stretch>
            <a:fillRect/>
          </a:stretch>
        </p:blipFill>
        <p:spPr>
          <a:xfrm>
            <a:off x="5886996" y="2703485"/>
            <a:ext cx="3600954" cy="3422960"/>
          </a:xfrm>
          <a:prstGeom prst="rect">
            <a:avLst/>
          </a:prstGeom>
        </p:spPr>
      </p:pic>
    </p:spTree>
    <p:extLst>
      <p:ext uri="{BB962C8B-B14F-4D97-AF65-F5344CB8AC3E}">
        <p14:creationId xmlns:p14="http://schemas.microsoft.com/office/powerpoint/2010/main" val="4003981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1A8F-5F6E-4F44-8B72-D14825606BC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D3E6B93-15B4-49AE-A733-E5AC6B4B42D6}"/>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4AD50B8B-3C6A-4AE0-8DF9-73A4BCC4A7EB}"/>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32546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6D9F44-A134-460B-8E22-D009F8905BC5}"/>
              </a:ext>
            </a:extLst>
          </p:cNvPr>
          <p:cNvSpPr>
            <a:spLocks noGrp="1"/>
          </p:cNvSpPr>
          <p:nvPr>
            <p:ph type="title"/>
          </p:nvPr>
        </p:nvSpPr>
        <p:spPr/>
        <p:txBody>
          <a:bodyPr/>
          <a:lstStyle/>
          <a:p>
            <a:endParaRPr lang="en-US" dirty="0">
              <a:solidFill>
                <a:schemeClr val="accent1"/>
              </a:solidFill>
            </a:endParaRPr>
          </a:p>
        </p:txBody>
      </p:sp>
      <p:sp>
        <p:nvSpPr>
          <p:cNvPr id="3" name="Content Placeholder 2">
            <a:extLst>
              <a:ext uri="{FF2B5EF4-FFF2-40B4-BE49-F238E27FC236}">
                <a16:creationId xmlns:a16="http://schemas.microsoft.com/office/drawing/2014/main" id="{6D0EC744-4397-41FB-8457-E292AD6CC947}"/>
              </a:ext>
            </a:extLst>
          </p:cNvPr>
          <p:cNvSpPr>
            <a:spLocks noGrp="1"/>
          </p:cNvSpPr>
          <p:nvPr>
            <p:ph sz="half" idx="1"/>
          </p:nvPr>
        </p:nvSpPr>
        <p:spPr/>
        <p:txBody>
          <a:bodyPr/>
          <a:lstStyle/>
          <a:p>
            <a:endParaRPr lang="en-US"/>
          </a:p>
        </p:txBody>
      </p:sp>
      <p:sp>
        <p:nvSpPr>
          <p:cNvPr id="4" name="Content Placeholder 3">
            <a:extLst>
              <a:ext uri="{FF2B5EF4-FFF2-40B4-BE49-F238E27FC236}">
                <a16:creationId xmlns:a16="http://schemas.microsoft.com/office/drawing/2014/main" id="{82302C1E-D808-4878-93B0-E11ECC64A8CC}"/>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2206072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D4452-462C-4AA6-93D6-3424C62D2BED}"/>
              </a:ext>
            </a:extLst>
          </p:cNvPr>
          <p:cNvSpPr>
            <a:spLocks noGrp="1"/>
          </p:cNvSpPr>
          <p:nvPr>
            <p:ph type="title"/>
          </p:nvPr>
        </p:nvSpPr>
        <p:spPr/>
        <p:txBody>
          <a:bodyPr/>
          <a:lstStyle/>
          <a:p>
            <a:r>
              <a:rPr lang="en-US" dirty="0"/>
              <a:t>Disclosure</a:t>
            </a:r>
          </a:p>
        </p:txBody>
      </p:sp>
      <p:sp>
        <p:nvSpPr>
          <p:cNvPr id="3" name="Content Placeholder 2">
            <a:extLst>
              <a:ext uri="{FF2B5EF4-FFF2-40B4-BE49-F238E27FC236}">
                <a16:creationId xmlns:a16="http://schemas.microsoft.com/office/drawing/2014/main" id="{BA00C381-CA12-4652-B4E7-0A6F99C9A376}"/>
              </a:ext>
            </a:extLst>
          </p:cNvPr>
          <p:cNvSpPr>
            <a:spLocks noGrp="1"/>
          </p:cNvSpPr>
          <p:nvPr>
            <p:ph idx="1"/>
          </p:nvPr>
        </p:nvSpPr>
        <p:spPr/>
        <p:txBody>
          <a:bodyPr>
            <a:normAutofit lnSpcReduction="10000"/>
          </a:bodyPr>
          <a:lstStyle/>
          <a:p>
            <a:pPr>
              <a:defRPr/>
            </a:pPr>
            <a:r>
              <a:rPr lang="en-US" dirty="0"/>
              <a:t>List your employer along with any potential conflicts of interest.</a:t>
            </a:r>
          </a:p>
          <a:p>
            <a:pPr>
              <a:defRPr/>
            </a:pPr>
            <a:r>
              <a:rPr lang="en-US" dirty="0"/>
              <a:t>If you have none, please enter the following statement: “I have no conflicts of interest to disclose.”</a:t>
            </a:r>
          </a:p>
          <a:p>
            <a:pPr marL="457200" lvl="1" indent="0">
              <a:buFont typeface="Arial" panose="020B0604020202020204" pitchFamily="34" charset="0"/>
              <a:buNone/>
            </a:pPr>
            <a:endParaRPr lang="en-US" sz="1600" dirty="0">
              <a:solidFill>
                <a:srgbClr val="C00000"/>
              </a:solidFill>
            </a:endParaRPr>
          </a:p>
          <a:p>
            <a:pPr marL="0" indent="0">
              <a:buFont typeface="Arial" panose="020B0604020202020204" pitchFamily="34" charset="0"/>
              <a:buNone/>
            </a:pPr>
            <a:r>
              <a:rPr lang="en-US" sz="2200" dirty="0">
                <a:solidFill>
                  <a:srgbClr val="EC008C"/>
                </a:solidFill>
              </a:rPr>
              <a:t>Speakers are also required to disclose the following, if applicable, to the audience at the beginning of your presentation (in accordance with ACCME standards and Food and Drug Administration requirements):</a:t>
            </a:r>
          </a:p>
          <a:p>
            <a:pPr lvl="1"/>
            <a:r>
              <a:rPr lang="en-US" sz="2200" dirty="0">
                <a:solidFill>
                  <a:srgbClr val="EC008C"/>
                </a:solidFill>
              </a:rPr>
              <a:t>Any vested interest or intention to discuss off-label and/or investigational use of pharmaceuticals or devices.</a:t>
            </a:r>
          </a:p>
          <a:p>
            <a:pPr lvl="1"/>
            <a:r>
              <a:rPr lang="en-US" sz="2200" dirty="0">
                <a:solidFill>
                  <a:srgbClr val="EC008C"/>
                </a:solidFill>
              </a:rPr>
              <a:t>The existence of any financial or other relationship you have with the manufacturer(s) or any commercial product(s) or provider(s) of any commercial services discussed in an educational presentation IF your disclosure that is displayed on the disclosure slide is not current. </a:t>
            </a:r>
            <a:endParaRPr lang="en-US" sz="1600" b="1" dirty="0">
              <a:solidFill>
                <a:srgbClr val="EC008C"/>
              </a:solidFill>
            </a:endParaRPr>
          </a:p>
          <a:p>
            <a:endParaRPr lang="en-US" dirty="0"/>
          </a:p>
        </p:txBody>
      </p:sp>
    </p:spTree>
    <p:extLst>
      <p:ext uri="{BB962C8B-B14F-4D97-AF65-F5344CB8AC3E}">
        <p14:creationId xmlns:p14="http://schemas.microsoft.com/office/powerpoint/2010/main" val="1538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C47E-CA69-40BD-B3F3-83492CDFF29B}"/>
              </a:ext>
            </a:extLst>
          </p:cNvPr>
          <p:cNvSpPr>
            <a:spLocks noGrp="1"/>
          </p:cNvSpPr>
          <p:nvPr>
            <p:ph type="title"/>
          </p:nvPr>
        </p:nvSpPr>
        <p:spPr/>
        <p:txBody>
          <a:bodyPr/>
          <a:lstStyle/>
          <a:p>
            <a:r>
              <a:rPr lang="en-US" dirty="0"/>
              <a:t>Learning Objectives</a:t>
            </a:r>
          </a:p>
        </p:txBody>
      </p:sp>
      <p:sp>
        <p:nvSpPr>
          <p:cNvPr id="3" name="Content Placeholder 2">
            <a:extLst>
              <a:ext uri="{FF2B5EF4-FFF2-40B4-BE49-F238E27FC236}">
                <a16:creationId xmlns:a16="http://schemas.microsoft.com/office/drawing/2014/main" id="{78C7D45F-B10D-4764-B777-2567166082C7}"/>
              </a:ext>
            </a:extLst>
          </p:cNvPr>
          <p:cNvSpPr>
            <a:spLocks noGrp="1"/>
          </p:cNvSpPr>
          <p:nvPr>
            <p:ph idx="1"/>
          </p:nvPr>
        </p:nvSpPr>
        <p:spPr/>
        <p:txBody>
          <a:bodyPr>
            <a:normAutofit lnSpcReduction="10000"/>
          </a:bodyPr>
          <a:lstStyle/>
          <a:p>
            <a:pPr>
              <a:defRPr/>
            </a:pPr>
            <a:r>
              <a:rPr lang="en-US" sz="2600" dirty="0"/>
              <a:t>List two to three objectives that highlight the instructional content and/or expected learning outcomes of your presentation.</a:t>
            </a:r>
          </a:p>
          <a:p>
            <a:pPr>
              <a:defRPr/>
            </a:pPr>
            <a:r>
              <a:rPr lang="en-US" sz="2600" dirty="0"/>
              <a:t>Describe what the learner is expected to do differently, keeping in mind your identified practice gaps, needs and expected results.</a:t>
            </a:r>
          </a:p>
          <a:p>
            <a:pPr lvl="1">
              <a:defRPr/>
            </a:pPr>
            <a:r>
              <a:rPr lang="en-US" sz="2300" dirty="0"/>
              <a:t>Examples of expected results include increasing knowledge/skills and, when appropriate, applying new strategies to make practice modifications.</a:t>
            </a:r>
          </a:p>
          <a:p>
            <a:pPr>
              <a:defRPr/>
            </a:pPr>
            <a:r>
              <a:rPr lang="en-US" sz="2600" dirty="0"/>
              <a:t>Outcomes should be grounded in real expertise (what are the best performers deciding/doing?).</a:t>
            </a:r>
          </a:p>
          <a:p>
            <a:pPr>
              <a:defRPr/>
            </a:pPr>
            <a:r>
              <a:rPr lang="en-US" sz="2600" dirty="0"/>
              <a:t>Address potential challenges/barriers to change during your talk and discuss potential solutions so that learners are better equipped to make changes in practice if needed.</a:t>
            </a:r>
          </a:p>
        </p:txBody>
      </p:sp>
    </p:spTree>
    <p:extLst>
      <p:ext uri="{BB962C8B-B14F-4D97-AF65-F5344CB8AC3E}">
        <p14:creationId xmlns:p14="http://schemas.microsoft.com/office/powerpoint/2010/main" val="1451378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11D56-0EFC-43D6-92EB-CCF8A5432C4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A477260-3A93-46EE-AB68-A6080940EC5A}"/>
              </a:ext>
            </a:extLst>
          </p:cNvPr>
          <p:cNvSpPr>
            <a:spLocks noGrp="1"/>
          </p:cNvSpPr>
          <p:nvPr>
            <p:ph idx="1"/>
          </p:nvPr>
        </p:nvSpPr>
        <p:spPr/>
        <p:txBody>
          <a:bodyPr/>
          <a:lstStyle/>
          <a:p>
            <a:endParaRPr lang="en-US"/>
          </a:p>
        </p:txBody>
      </p:sp>
      <p:pic>
        <p:nvPicPr>
          <p:cNvPr id="4" name="Picture 3" descr="A screenshot of a cell phone&#10;&#10;Description automatically generated">
            <a:extLst>
              <a:ext uri="{FF2B5EF4-FFF2-40B4-BE49-F238E27FC236}">
                <a16:creationId xmlns:a16="http://schemas.microsoft.com/office/drawing/2014/main" id="{16182811-6AC8-4BA1-867C-DCBB39F5F9C4}"/>
              </a:ext>
            </a:extLst>
          </p:cNvPr>
          <p:cNvPicPr>
            <a:picLocks noChangeAspect="1"/>
          </p:cNvPicPr>
          <p:nvPr/>
        </p:nvPicPr>
        <p:blipFill rotWithShape="1">
          <a:blip r:embed="rId2"/>
          <a:srcRect/>
          <a:stretch/>
        </p:blipFill>
        <p:spPr>
          <a:xfrm>
            <a:off x="20" y="10"/>
            <a:ext cx="12191980" cy="6857990"/>
          </a:xfrm>
          <a:prstGeom prst="rect">
            <a:avLst/>
          </a:prstGeom>
        </p:spPr>
      </p:pic>
    </p:spTree>
    <p:extLst>
      <p:ext uri="{BB962C8B-B14F-4D97-AF65-F5344CB8AC3E}">
        <p14:creationId xmlns:p14="http://schemas.microsoft.com/office/powerpoint/2010/main" val="848001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0.jpg"/>
          <p:cNvPicPr>
            <a:picLocks noChangeAspect="1"/>
          </p:cNvPicPr>
          <p:nvPr/>
        </p:nvPicPr>
        <p:blipFill>
          <a:blip r:embed="rId3"/>
          <a:stretch>
            <a:fillRect/>
          </a:stretch>
        </p:blipFill>
        <p:spPr>
          <a:xfrm>
            <a:off x="0" y="0"/>
            <a:ext cx="12192000" cy="6849687"/>
          </a:xfrm>
          <a:prstGeom prst="rect">
            <a:avLst/>
          </a:prstGeom>
        </p:spPr>
      </p:pic>
    </p:spTree>
    <p:extLst>
      <p:ext uri="{BB962C8B-B14F-4D97-AF65-F5344CB8AC3E}">
        <p14:creationId xmlns:p14="http://schemas.microsoft.com/office/powerpoint/2010/main" val="17730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784F9-E598-49BE-B851-0CDDA4ED449B}"/>
              </a:ext>
            </a:extLst>
          </p:cNvPr>
          <p:cNvSpPr>
            <a:spLocks noGrp="1"/>
          </p:cNvSpPr>
          <p:nvPr>
            <p:ph type="title"/>
          </p:nvPr>
        </p:nvSpPr>
        <p:spPr/>
        <p:txBody>
          <a:bodyPr/>
          <a:lstStyle/>
          <a:p>
            <a:r>
              <a:rPr lang="en-US" dirty="0"/>
              <a:t>Effective Educational Practices</a:t>
            </a:r>
          </a:p>
        </p:txBody>
      </p:sp>
      <p:sp>
        <p:nvSpPr>
          <p:cNvPr id="3" name="Content Placeholder 2">
            <a:extLst>
              <a:ext uri="{FF2B5EF4-FFF2-40B4-BE49-F238E27FC236}">
                <a16:creationId xmlns:a16="http://schemas.microsoft.com/office/drawing/2014/main" id="{93E05EC4-3A8B-44A4-BDB5-93C2FF7D1BD8}"/>
              </a:ext>
            </a:extLst>
          </p:cNvPr>
          <p:cNvSpPr>
            <a:spLocks noGrp="1"/>
          </p:cNvSpPr>
          <p:nvPr>
            <p:ph idx="1"/>
          </p:nvPr>
        </p:nvSpPr>
        <p:spPr/>
        <p:txBody>
          <a:bodyPr>
            <a:normAutofit lnSpcReduction="10000"/>
          </a:bodyPr>
          <a:lstStyle/>
          <a:p>
            <a:r>
              <a:rPr lang="en-US" dirty="0"/>
              <a:t>Talk titles should inspire curiosity. If you update your talk title, please send it to ASTRO staff so they can update the program.</a:t>
            </a:r>
          </a:p>
          <a:p>
            <a:r>
              <a:rPr lang="en-US" dirty="0"/>
              <a:t>Consider making your talk case-based with decision points throughout. Use decision points as opportunities for attendees to take one minute and speak to one another about what they would do. People learn more when they collaborate.</a:t>
            </a:r>
          </a:p>
          <a:p>
            <a:r>
              <a:rPr lang="en-US" dirty="0"/>
              <a:t>Spend less time on slides and more time on discussion, questions and answers, and attendee engagement. Be sure you know when your session will be addressing Q&amp;A.</a:t>
            </a:r>
          </a:p>
          <a:p>
            <a:r>
              <a:rPr lang="en-US" dirty="0"/>
              <a:t>Show how this education can help attendees make a meaningful, positive change in their day-to-day practice.</a:t>
            </a:r>
          </a:p>
        </p:txBody>
      </p:sp>
    </p:spTree>
    <p:extLst>
      <p:ext uri="{BB962C8B-B14F-4D97-AF65-F5344CB8AC3E}">
        <p14:creationId xmlns:p14="http://schemas.microsoft.com/office/powerpoint/2010/main" val="200290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BCD9D-9B7B-48A1-9CBA-8264C3E11490}"/>
              </a:ext>
            </a:extLst>
          </p:cNvPr>
          <p:cNvSpPr>
            <a:spLocks noGrp="1"/>
          </p:cNvSpPr>
          <p:nvPr>
            <p:ph type="title"/>
          </p:nvPr>
        </p:nvSpPr>
        <p:spPr/>
        <p:txBody>
          <a:bodyPr/>
          <a:lstStyle/>
          <a:p>
            <a:r>
              <a:rPr lang="en-US" dirty="0"/>
              <a:t>Conclusion/Summary – at the end of your talk</a:t>
            </a:r>
          </a:p>
        </p:txBody>
      </p:sp>
      <p:sp>
        <p:nvSpPr>
          <p:cNvPr id="3" name="Content Placeholder 2">
            <a:extLst>
              <a:ext uri="{FF2B5EF4-FFF2-40B4-BE49-F238E27FC236}">
                <a16:creationId xmlns:a16="http://schemas.microsoft.com/office/drawing/2014/main" id="{D8B9787E-7EC9-43D5-9971-BDAE4C7014DE}"/>
              </a:ext>
            </a:extLst>
          </p:cNvPr>
          <p:cNvSpPr>
            <a:spLocks noGrp="1"/>
          </p:cNvSpPr>
          <p:nvPr>
            <p:ph idx="1"/>
          </p:nvPr>
        </p:nvSpPr>
        <p:spPr/>
        <p:txBody>
          <a:bodyPr/>
          <a:lstStyle/>
          <a:p>
            <a:pPr>
              <a:defRPr/>
            </a:pPr>
            <a:r>
              <a:rPr lang="en-US" sz="2500" dirty="0"/>
              <a:t>What are the main teaching points/takeaways from your talk?</a:t>
            </a:r>
          </a:p>
          <a:p>
            <a:pPr lvl="1">
              <a:defRPr/>
            </a:pPr>
            <a:r>
              <a:rPr lang="en-US" sz="2100" dirty="0"/>
              <a:t>If applicable, include key takeaways after each section of the talk so the audience can “digest” the material as the talk proceeds.</a:t>
            </a:r>
          </a:p>
          <a:p>
            <a:pPr>
              <a:defRPr/>
            </a:pPr>
            <a:r>
              <a:rPr lang="en-US" sz="2500" dirty="0"/>
              <a:t>What changes and/or improvements in patient care should your audience make as a result of your presentation?</a:t>
            </a:r>
          </a:p>
          <a:p>
            <a:pPr>
              <a:defRPr/>
            </a:pPr>
            <a:r>
              <a:rPr lang="en-US" sz="2500" dirty="0"/>
              <a:t>How should the audience incorporate information into their current practice?</a:t>
            </a:r>
          </a:p>
          <a:p>
            <a:pPr>
              <a:defRPr/>
            </a:pPr>
            <a:r>
              <a:rPr lang="en-US" sz="2500" dirty="0"/>
              <a:t>How does your lecture improve their competency?  </a:t>
            </a:r>
          </a:p>
          <a:p>
            <a:pPr>
              <a:defRPr/>
            </a:pPr>
            <a:r>
              <a:rPr lang="en-US" sz="2500" dirty="0"/>
              <a:t>How does your lecture address potential challenges/barriers?</a:t>
            </a:r>
          </a:p>
        </p:txBody>
      </p:sp>
    </p:spTree>
    <p:extLst>
      <p:ext uri="{BB962C8B-B14F-4D97-AF65-F5344CB8AC3E}">
        <p14:creationId xmlns:p14="http://schemas.microsoft.com/office/powerpoint/2010/main" val="3047969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78D16-7EFF-48D4-9BF8-BA5C9E3F4651}"/>
              </a:ext>
            </a:extLst>
          </p:cNvPr>
          <p:cNvSpPr>
            <a:spLocks noGrp="1"/>
          </p:cNvSpPr>
          <p:nvPr>
            <p:ph type="title"/>
          </p:nvPr>
        </p:nvSpPr>
        <p:spPr/>
        <p:txBody>
          <a:bodyPr/>
          <a:lstStyle/>
          <a:p>
            <a:r>
              <a:rPr lang="en-US" dirty="0"/>
              <a:t>Widescreen Format</a:t>
            </a:r>
          </a:p>
        </p:txBody>
      </p:sp>
      <p:sp>
        <p:nvSpPr>
          <p:cNvPr id="3" name="Content Placeholder 2">
            <a:extLst>
              <a:ext uri="{FF2B5EF4-FFF2-40B4-BE49-F238E27FC236}">
                <a16:creationId xmlns:a16="http://schemas.microsoft.com/office/drawing/2014/main" id="{5B1B5C9C-8E0B-4271-B491-6B7D7D7F2CB7}"/>
              </a:ext>
            </a:extLst>
          </p:cNvPr>
          <p:cNvSpPr>
            <a:spLocks noGrp="1"/>
          </p:cNvSpPr>
          <p:nvPr>
            <p:ph idx="1"/>
          </p:nvPr>
        </p:nvSpPr>
        <p:spPr/>
        <p:txBody>
          <a:bodyPr>
            <a:normAutofit fontScale="92500" lnSpcReduction="20000"/>
          </a:bodyPr>
          <a:lstStyle/>
          <a:p>
            <a:r>
              <a:rPr lang="en-US" dirty="0"/>
              <a:t>To take full advantage of the widescreen format, we recommend that you build or convert your presentation to 16:9.</a:t>
            </a:r>
          </a:p>
          <a:p>
            <a:r>
              <a:rPr lang="en-US" dirty="0"/>
              <a:t>If you would prefer to use your own PowerPoint template, you can change an existing 4:3 presentation into a 16:9 widescreen format. </a:t>
            </a:r>
          </a:p>
          <a:p>
            <a:r>
              <a:rPr lang="en-US" dirty="0"/>
              <a:t>For </a:t>
            </a:r>
            <a:r>
              <a:rPr lang="en-US" b="1" dirty="0"/>
              <a:t>PowerPoint 2010 and 2007</a:t>
            </a:r>
            <a:r>
              <a:rPr lang="en-US" dirty="0"/>
              <a:t>, on the "Design" tab, click on "Page Setup". In the drop-down box, select "On-Screen Show (16:9)" and click "OK."  </a:t>
            </a:r>
          </a:p>
          <a:p>
            <a:r>
              <a:rPr lang="en-US" dirty="0"/>
              <a:t>If you are using </a:t>
            </a:r>
            <a:r>
              <a:rPr lang="en-US" b="1" dirty="0"/>
              <a:t>Office 2003</a:t>
            </a:r>
            <a:r>
              <a:rPr lang="en-US" dirty="0"/>
              <a:t>, click "File" and select "Page Setup" and then enter in "10" in the first field and "5.63" in the second field and click "OK." </a:t>
            </a:r>
          </a:p>
          <a:p>
            <a:r>
              <a:rPr lang="en-US" dirty="0"/>
              <a:t>If you make this change on an existing presentation, your slides will expand to the new size. If you have any videos or photos in an existing PowerPoint, they might need to be resized (so they do not appear stretched). Check animations to ensure the elements line up correctly.</a:t>
            </a:r>
          </a:p>
        </p:txBody>
      </p:sp>
    </p:spTree>
    <p:extLst>
      <p:ext uri="{BB962C8B-B14F-4D97-AF65-F5344CB8AC3E}">
        <p14:creationId xmlns:p14="http://schemas.microsoft.com/office/powerpoint/2010/main" val="22838253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F9DF8-2BB9-42CD-AB0E-CB05145290DE}"/>
              </a:ext>
            </a:extLst>
          </p:cNvPr>
          <p:cNvSpPr>
            <a:spLocks noGrp="1"/>
          </p:cNvSpPr>
          <p:nvPr>
            <p:ph type="title"/>
          </p:nvPr>
        </p:nvSpPr>
        <p:spPr/>
        <p:txBody>
          <a:bodyPr/>
          <a:lstStyle/>
          <a:p>
            <a:r>
              <a:rPr lang="en-US" dirty="0"/>
              <a:t>Adding your Twitter handle</a:t>
            </a:r>
          </a:p>
        </p:txBody>
      </p:sp>
      <p:sp>
        <p:nvSpPr>
          <p:cNvPr id="5" name="Content Placeholder 2">
            <a:extLst>
              <a:ext uri="{FF2B5EF4-FFF2-40B4-BE49-F238E27FC236}">
                <a16:creationId xmlns:a16="http://schemas.microsoft.com/office/drawing/2014/main" id="{2D0FF8A0-2A2A-45A3-BF0B-5C5CAA8C1B6B}"/>
              </a:ext>
            </a:extLst>
          </p:cNvPr>
          <p:cNvSpPr txBox="1">
            <a:spLocks noGrp="1"/>
          </p:cNvSpPr>
          <p:nvPr>
            <p:ph sz="half" idx="1"/>
          </p:nvPr>
        </p:nvSpPr>
        <p:spPr>
          <a:xfrm>
            <a:off x="520824" y="1550335"/>
            <a:ext cx="5782322"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sz="2500" dirty="0"/>
              <a:t>To add your Twitter handle to the slides:</a:t>
            </a:r>
          </a:p>
          <a:p>
            <a:pPr marL="914400" lvl="1" indent="-457200">
              <a:buFont typeface="+mj-lt"/>
              <a:buAutoNum type="arabicPeriod"/>
              <a:defRPr/>
            </a:pPr>
            <a:r>
              <a:rPr lang="en-US" sz="1800" dirty="0"/>
              <a:t>Click on View on the menu bar</a:t>
            </a:r>
          </a:p>
          <a:p>
            <a:pPr marL="914400" lvl="1" indent="-457200">
              <a:buFont typeface="+mj-lt"/>
              <a:buAutoNum type="arabicPeriod"/>
              <a:defRPr/>
            </a:pPr>
            <a:r>
              <a:rPr lang="en-US" sz="1800" dirty="0"/>
              <a:t>Click on Slide Master</a:t>
            </a:r>
          </a:p>
          <a:p>
            <a:pPr marL="457200" lvl="1" indent="0">
              <a:buNone/>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r>
              <a:rPr lang="en-US" sz="1800" dirty="0"/>
              <a:t>3. 	Make sure the first slide is selected</a:t>
            </a:r>
          </a:p>
          <a:p>
            <a:pPr lvl="1">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endParaRPr lang="en-US" sz="2100" dirty="0"/>
          </a:p>
          <a:p>
            <a:pPr marL="457200" lvl="1" indent="0">
              <a:buNone/>
              <a:defRPr/>
            </a:pPr>
            <a:endParaRPr lang="en-US" sz="2100" dirty="0"/>
          </a:p>
        </p:txBody>
      </p:sp>
      <p:sp>
        <p:nvSpPr>
          <p:cNvPr id="8" name="Content Placeholder 7">
            <a:extLst>
              <a:ext uri="{FF2B5EF4-FFF2-40B4-BE49-F238E27FC236}">
                <a16:creationId xmlns:a16="http://schemas.microsoft.com/office/drawing/2014/main" id="{934798DE-29A7-461F-A68D-57F8C778B24F}"/>
              </a:ext>
            </a:extLst>
          </p:cNvPr>
          <p:cNvSpPr>
            <a:spLocks noGrp="1"/>
          </p:cNvSpPr>
          <p:nvPr>
            <p:ph sz="half" idx="2"/>
          </p:nvPr>
        </p:nvSpPr>
        <p:spPr>
          <a:xfrm>
            <a:off x="5084685" y="1466445"/>
            <a:ext cx="6586491" cy="4351338"/>
          </a:xfrm>
        </p:spPr>
        <p:txBody>
          <a:bodyPr/>
          <a:lstStyle/>
          <a:p>
            <a:endParaRPr lang="en-US" dirty="0"/>
          </a:p>
          <a:p>
            <a:pPr marL="457200" lvl="1" indent="0">
              <a:buNone/>
              <a:defRPr/>
            </a:pPr>
            <a:r>
              <a:rPr lang="en-US" sz="1800" dirty="0"/>
              <a:t>4. 	Click on the text box and type in your Twitter handle</a:t>
            </a:r>
          </a:p>
          <a:p>
            <a:pPr marL="457200" lvl="1" indent="0">
              <a:buNone/>
              <a:defRPr/>
            </a:pPr>
            <a:r>
              <a:rPr lang="en-US" sz="1800" dirty="0"/>
              <a:t>5. 	Click on Close Master View on the top menu when finished</a:t>
            </a:r>
          </a:p>
          <a:p>
            <a:endParaRPr lang="en-US" dirty="0"/>
          </a:p>
        </p:txBody>
      </p:sp>
      <p:pic>
        <p:nvPicPr>
          <p:cNvPr id="6" name="Picture 5">
            <a:extLst>
              <a:ext uri="{FF2B5EF4-FFF2-40B4-BE49-F238E27FC236}">
                <a16:creationId xmlns:a16="http://schemas.microsoft.com/office/drawing/2014/main" id="{3EDC177C-6C14-4D92-BD63-61586A831FAB}"/>
              </a:ext>
            </a:extLst>
          </p:cNvPr>
          <p:cNvPicPr>
            <a:picLocks noChangeAspect="1"/>
          </p:cNvPicPr>
          <p:nvPr/>
        </p:nvPicPr>
        <p:blipFill>
          <a:blip r:embed="rId2"/>
          <a:stretch>
            <a:fillRect/>
          </a:stretch>
        </p:blipFill>
        <p:spPr>
          <a:xfrm>
            <a:off x="1223423" y="2712869"/>
            <a:ext cx="3960973" cy="794245"/>
          </a:xfrm>
          <a:prstGeom prst="rect">
            <a:avLst/>
          </a:prstGeom>
        </p:spPr>
      </p:pic>
      <p:pic>
        <p:nvPicPr>
          <p:cNvPr id="10" name="Picture 9">
            <a:extLst>
              <a:ext uri="{FF2B5EF4-FFF2-40B4-BE49-F238E27FC236}">
                <a16:creationId xmlns:a16="http://schemas.microsoft.com/office/drawing/2014/main" id="{0AFB0D6D-9C11-4DB7-8702-E259B5DDE1C8}"/>
              </a:ext>
            </a:extLst>
          </p:cNvPr>
          <p:cNvPicPr>
            <a:picLocks noChangeAspect="1"/>
          </p:cNvPicPr>
          <p:nvPr/>
        </p:nvPicPr>
        <p:blipFill>
          <a:blip r:embed="rId3"/>
          <a:stretch>
            <a:fillRect/>
          </a:stretch>
        </p:blipFill>
        <p:spPr>
          <a:xfrm>
            <a:off x="1223424" y="4034928"/>
            <a:ext cx="2937516" cy="2107635"/>
          </a:xfrm>
          <a:prstGeom prst="rect">
            <a:avLst/>
          </a:prstGeom>
        </p:spPr>
      </p:pic>
      <p:pic>
        <p:nvPicPr>
          <p:cNvPr id="13" name="Picture 12">
            <a:extLst>
              <a:ext uri="{FF2B5EF4-FFF2-40B4-BE49-F238E27FC236}">
                <a16:creationId xmlns:a16="http://schemas.microsoft.com/office/drawing/2014/main" id="{04614941-D148-47D2-A0BA-C3C36B204F63}"/>
              </a:ext>
            </a:extLst>
          </p:cNvPr>
          <p:cNvPicPr>
            <a:picLocks noChangeAspect="1"/>
          </p:cNvPicPr>
          <p:nvPr/>
        </p:nvPicPr>
        <p:blipFill>
          <a:blip r:embed="rId4"/>
          <a:stretch>
            <a:fillRect/>
          </a:stretch>
        </p:blipFill>
        <p:spPr>
          <a:xfrm>
            <a:off x="5886995" y="2703484"/>
            <a:ext cx="3617911" cy="3439079"/>
          </a:xfrm>
          <a:prstGeom prst="rect">
            <a:avLst/>
          </a:prstGeom>
        </p:spPr>
      </p:pic>
    </p:spTree>
    <p:extLst>
      <p:ext uri="{BB962C8B-B14F-4D97-AF65-F5344CB8AC3E}">
        <p14:creationId xmlns:p14="http://schemas.microsoft.com/office/powerpoint/2010/main" val="710391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8FCBBCE91B2F746A60A637FC75E60D4" ma:contentTypeVersion="13" ma:contentTypeDescription="Create a new document." ma:contentTypeScope="" ma:versionID="67df7f514fb15e0ccbc7482bfcd2d472">
  <xsd:schema xmlns:xsd="http://www.w3.org/2001/XMLSchema" xmlns:xs="http://www.w3.org/2001/XMLSchema" xmlns:p="http://schemas.microsoft.com/office/2006/metadata/properties" xmlns:ns2="c9226f5d-1c72-4bc5-a8fe-71717eca57f2" xmlns:ns3="579f5eea-5841-42bc-b2cf-22e16a85a1d4" targetNamespace="http://schemas.microsoft.com/office/2006/metadata/properties" ma:root="true" ma:fieldsID="2f2d674eccec668ce60f07c27ad7a2a0" ns2:_="" ns3:_="">
    <xsd:import namespace="c9226f5d-1c72-4bc5-a8fe-71717eca57f2"/>
    <xsd:import namespace="579f5eea-5841-42bc-b2cf-22e16a85a1d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26f5d-1c72-4bc5-a8fe-71717eca57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9f5eea-5841-42bc-b2cf-22e16a85a1d4"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ED9170-AE78-4D21-9EBC-AEFBAB8988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26f5d-1c72-4bc5-a8fe-71717eca57f2"/>
    <ds:schemaRef ds:uri="579f5eea-5841-42bc-b2cf-22e16a85a1d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72B017-864F-4E51-9C10-19DEF5363A4F}">
  <ds:schemaRefs>
    <ds:schemaRef ds:uri="http://schemas.microsoft.com/sharepoint/v3/contenttype/forms"/>
  </ds:schemaRefs>
</ds:datastoreItem>
</file>

<file path=customXml/itemProps3.xml><?xml version="1.0" encoding="utf-8"?>
<ds:datastoreItem xmlns:ds="http://schemas.openxmlformats.org/officeDocument/2006/customXml" ds:itemID="{09A8257E-F7E7-4DD0-AD45-A80FBA47D2D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1899</TotalTime>
  <Words>771</Words>
  <Application>Microsoft Office PowerPoint</Application>
  <PresentationFormat>Widescreen</PresentationFormat>
  <Paragraphs>61</Paragraphs>
  <Slides>12</Slides>
  <Notes>1</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Office Theme</vt:lpstr>
      <vt:lpstr>1_Custom Design</vt:lpstr>
      <vt:lpstr>1_Office Theme</vt:lpstr>
      <vt:lpstr>PowerPoint Presentation</vt:lpstr>
      <vt:lpstr>Disclosure</vt:lpstr>
      <vt:lpstr>Learning Objectives</vt:lpstr>
      <vt:lpstr>PowerPoint Presentation</vt:lpstr>
      <vt:lpstr>PowerPoint Presentation</vt:lpstr>
      <vt:lpstr>Effective Educational Practices</vt:lpstr>
      <vt:lpstr>Conclusion/Summary – at the end of your talk</vt:lpstr>
      <vt:lpstr>Widescreen Format</vt:lpstr>
      <vt:lpstr>Adding your Twitter handle</vt:lpstr>
      <vt:lpstr>Want to remove the Twitter handle icon?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Jaimie Hernandez</dc:creator>
  <cp:lastModifiedBy>Beth Bukata</cp:lastModifiedBy>
  <cp:revision>6</cp:revision>
  <dcterms:created xsi:type="dcterms:W3CDTF">2021-09-30T11:49:10Z</dcterms:created>
  <dcterms:modified xsi:type="dcterms:W3CDTF">2022-05-04T22:42:24Z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0x01010058FCBBCE91B2F746A60A637FC75E60D4</vt:lpwstr>
  </property>
</Properties>
</file>