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0"/>
  </p:notesMasterIdLst>
  <p:sldIdLst>
    <p:sldId id="258" r:id="rId5"/>
    <p:sldId id="259" r:id="rId6"/>
    <p:sldId id="260" r:id="rId7"/>
    <p:sldId id="261" r:id="rId8"/>
    <p:sldId id="282" r:id="rId9"/>
    <p:sldId id="284" r:id="rId10"/>
    <p:sldId id="293" r:id="rId11"/>
    <p:sldId id="305" r:id="rId12"/>
    <p:sldId id="262" r:id="rId13"/>
    <p:sldId id="270" r:id="rId14"/>
    <p:sldId id="271" r:id="rId15"/>
    <p:sldId id="272" r:id="rId16"/>
    <p:sldId id="273" r:id="rId17"/>
    <p:sldId id="274" r:id="rId18"/>
    <p:sldId id="306" r:id="rId19"/>
    <p:sldId id="264" r:id="rId20"/>
    <p:sldId id="275" r:id="rId21"/>
    <p:sldId id="276" r:id="rId22"/>
    <p:sldId id="277" r:id="rId23"/>
    <p:sldId id="307" r:id="rId24"/>
    <p:sldId id="265" r:id="rId25"/>
    <p:sldId id="290" r:id="rId26"/>
    <p:sldId id="278" r:id="rId27"/>
    <p:sldId id="279" r:id="rId28"/>
    <p:sldId id="308" r:id="rId29"/>
    <p:sldId id="268" r:id="rId30"/>
    <p:sldId id="280" r:id="rId31"/>
    <p:sldId id="285" r:id="rId32"/>
    <p:sldId id="286" r:id="rId33"/>
    <p:sldId id="287" r:id="rId34"/>
    <p:sldId id="299" r:id="rId35"/>
    <p:sldId id="300" r:id="rId36"/>
    <p:sldId id="301" r:id="rId37"/>
    <p:sldId id="310" r:id="rId38"/>
    <p:sldId id="292" r:id="rId39"/>
    <p:sldId id="294" r:id="rId40"/>
    <p:sldId id="296" r:id="rId41"/>
    <p:sldId id="297" r:id="rId42"/>
    <p:sldId id="298" r:id="rId43"/>
    <p:sldId id="311" r:id="rId44"/>
    <p:sldId id="309" r:id="rId45"/>
    <p:sldId id="302" r:id="rId46"/>
    <p:sldId id="303" r:id="rId47"/>
    <p:sldId id="304" r:id="rId48"/>
    <p:sldId id="295" r:id="rId4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4FDF85-9EC9-3411-754B-0C6B627323F6}" name="Ben Reader" initials="BR" userId="eea4d1aaa426875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37" autoAdjust="0"/>
    <p:restoredTop sz="84592" autoAdjust="0"/>
  </p:normalViewPr>
  <p:slideViewPr>
    <p:cSldViewPr snapToGrid="0">
      <p:cViewPr varScale="1">
        <p:scale>
          <a:sx n="72" d="100"/>
          <a:sy n="72" d="100"/>
        </p:scale>
        <p:origin x="60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DEA7AC-2C5F-344D-BA78-87CEFE660AC8}"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n-US"/>
        </a:p>
      </dgm:t>
    </dgm:pt>
    <dgm:pt modelId="{DABF48E1-96AF-8445-9382-9AFC7AB31D03}">
      <dgm:prSet phldrT="[Text]"/>
      <dgm:spPr/>
      <dgm:t>
        <a:bodyPr/>
        <a:lstStyle/>
        <a:p>
          <a:r>
            <a:rPr lang="en-US" dirty="0"/>
            <a:t>OT/PT</a:t>
          </a:r>
        </a:p>
      </dgm:t>
    </dgm:pt>
    <dgm:pt modelId="{89FDC0FC-5D54-654B-9AEC-AD4F36C7F0D8}" type="parTrans" cxnId="{4B2E98FF-CC99-F740-A152-3B5FA9CD15D5}">
      <dgm:prSet/>
      <dgm:spPr/>
      <dgm:t>
        <a:bodyPr/>
        <a:lstStyle/>
        <a:p>
          <a:endParaRPr lang="en-US"/>
        </a:p>
      </dgm:t>
    </dgm:pt>
    <dgm:pt modelId="{DE3871BE-E41B-D046-A269-F33632330D38}" type="sibTrans" cxnId="{4B2E98FF-CC99-F740-A152-3B5FA9CD15D5}">
      <dgm:prSet/>
      <dgm:spPr/>
      <dgm:t>
        <a:bodyPr/>
        <a:lstStyle/>
        <a:p>
          <a:endParaRPr lang="en-US"/>
        </a:p>
      </dgm:t>
    </dgm:pt>
    <dgm:pt modelId="{359206B5-7E10-0D4D-99DE-865CB0EA5DE1}">
      <dgm:prSet phldrT="[Text]"/>
      <dgm:spPr/>
      <dgm:t>
        <a:bodyPr/>
        <a:lstStyle/>
        <a:p>
          <a:r>
            <a:rPr lang="en-US" dirty="0"/>
            <a:t>Gradient Compression Bandaging</a:t>
          </a:r>
        </a:p>
      </dgm:t>
    </dgm:pt>
    <dgm:pt modelId="{B9151597-6494-0647-84F5-197CA97E2464}" type="parTrans" cxnId="{17F2E426-7FFC-CB42-ABAF-A76ADB8319BD}">
      <dgm:prSet/>
      <dgm:spPr/>
      <dgm:t>
        <a:bodyPr/>
        <a:lstStyle/>
        <a:p>
          <a:endParaRPr lang="en-US"/>
        </a:p>
      </dgm:t>
    </dgm:pt>
    <dgm:pt modelId="{3AD6649A-9319-D64E-A316-8F26E5642458}" type="sibTrans" cxnId="{17F2E426-7FFC-CB42-ABAF-A76ADB8319BD}">
      <dgm:prSet/>
      <dgm:spPr/>
      <dgm:t>
        <a:bodyPr/>
        <a:lstStyle/>
        <a:p>
          <a:endParaRPr lang="en-US"/>
        </a:p>
      </dgm:t>
    </dgm:pt>
    <dgm:pt modelId="{A9F5237D-57D6-3643-8130-3FFFC2546222}">
      <dgm:prSet phldrT="[Text]"/>
      <dgm:spPr/>
      <dgm:t>
        <a:bodyPr/>
        <a:lstStyle/>
        <a:p>
          <a:r>
            <a:rPr lang="en-US" dirty="0"/>
            <a:t>Myofascial Release</a:t>
          </a:r>
        </a:p>
      </dgm:t>
    </dgm:pt>
    <dgm:pt modelId="{F5537FB4-8F9D-F746-8C43-A897EB8C5DB0}" type="parTrans" cxnId="{5458EE25-D175-AA46-A665-5AEE6E095499}">
      <dgm:prSet/>
      <dgm:spPr/>
      <dgm:t>
        <a:bodyPr/>
        <a:lstStyle/>
        <a:p>
          <a:endParaRPr lang="en-US"/>
        </a:p>
      </dgm:t>
    </dgm:pt>
    <dgm:pt modelId="{9C8C6182-7EB3-134B-B387-0D87B2696B96}" type="sibTrans" cxnId="{5458EE25-D175-AA46-A665-5AEE6E095499}">
      <dgm:prSet/>
      <dgm:spPr/>
      <dgm:t>
        <a:bodyPr/>
        <a:lstStyle/>
        <a:p>
          <a:endParaRPr lang="en-US"/>
        </a:p>
      </dgm:t>
    </dgm:pt>
    <dgm:pt modelId="{1E7F8375-52BF-6D44-AE1D-3C225E28C496}">
      <dgm:prSet phldrT="[Text]"/>
      <dgm:spPr/>
      <dgm:t>
        <a:bodyPr/>
        <a:lstStyle/>
        <a:p>
          <a:r>
            <a:rPr lang="en-US" dirty="0"/>
            <a:t>Medical Management</a:t>
          </a:r>
        </a:p>
      </dgm:t>
    </dgm:pt>
    <dgm:pt modelId="{1B80008E-C7D8-7D46-9B20-B08546FBFA31}" type="parTrans" cxnId="{D96DC2B7-74E1-EF4D-B818-40B298DCAA2C}">
      <dgm:prSet/>
      <dgm:spPr/>
      <dgm:t>
        <a:bodyPr/>
        <a:lstStyle/>
        <a:p>
          <a:endParaRPr lang="en-US"/>
        </a:p>
      </dgm:t>
    </dgm:pt>
    <dgm:pt modelId="{712588F6-6BDD-6B46-BF34-E4C9D68F385B}" type="sibTrans" cxnId="{D96DC2B7-74E1-EF4D-B818-40B298DCAA2C}">
      <dgm:prSet/>
      <dgm:spPr/>
      <dgm:t>
        <a:bodyPr/>
        <a:lstStyle/>
        <a:p>
          <a:endParaRPr lang="en-US"/>
        </a:p>
      </dgm:t>
    </dgm:pt>
    <dgm:pt modelId="{596E51DC-5C67-2948-9D0E-F1D30B43644B}">
      <dgm:prSet phldrT="[Text]"/>
      <dgm:spPr/>
      <dgm:t>
        <a:bodyPr/>
        <a:lstStyle/>
        <a:p>
          <a:r>
            <a:rPr lang="en-US" dirty="0"/>
            <a:t>Anti-Inflammatory Medications</a:t>
          </a:r>
        </a:p>
      </dgm:t>
    </dgm:pt>
    <dgm:pt modelId="{B11685D0-63DE-F749-B111-067BDB11F46E}" type="parTrans" cxnId="{FCC58611-9377-F340-B554-EF2DBD4ED07E}">
      <dgm:prSet/>
      <dgm:spPr/>
      <dgm:t>
        <a:bodyPr/>
        <a:lstStyle/>
        <a:p>
          <a:endParaRPr lang="en-US"/>
        </a:p>
      </dgm:t>
    </dgm:pt>
    <dgm:pt modelId="{6A80FE21-E7D3-444D-8D72-57A63ECB0D1B}" type="sibTrans" cxnId="{FCC58611-9377-F340-B554-EF2DBD4ED07E}">
      <dgm:prSet/>
      <dgm:spPr/>
      <dgm:t>
        <a:bodyPr/>
        <a:lstStyle/>
        <a:p>
          <a:endParaRPr lang="en-US"/>
        </a:p>
      </dgm:t>
    </dgm:pt>
    <dgm:pt modelId="{B9BA067C-1159-4646-B7C5-723B18392FD6}">
      <dgm:prSet phldrT="[Text]"/>
      <dgm:spPr/>
      <dgm:t>
        <a:bodyPr/>
        <a:lstStyle/>
        <a:p>
          <a:r>
            <a:rPr lang="en-US" dirty="0"/>
            <a:t>Collagenase Injections</a:t>
          </a:r>
        </a:p>
      </dgm:t>
    </dgm:pt>
    <dgm:pt modelId="{EDFB31F4-D416-2341-BA0E-6152B2827178}" type="parTrans" cxnId="{6A9EEC30-4CD7-C847-AF51-84159105AD60}">
      <dgm:prSet/>
      <dgm:spPr/>
      <dgm:t>
        <a:bodyPr/>
        <a:lstStyle/>
        <a:p>
          <a:endParaRPr lang="en-US"/>
        </a:p>
      </dgm:t>
    </dgm:pt>
    <dgm:pt modelId="{DE716D37-AF3A-D545-98BA-82442BF5B712}" type="sibTrans" cxnId="{6A9EEC30-4CD7-C847-AF51-84159105AD60}">
      <dgm:prSet/>
      <dgm:spPr/>
      <dgm:t>
        <a:bodyPr/>
        <a:lstStyle/>
        <a:p>
          <a:endParaRPr lang="en-US"/>
        </a:p>
      </dgm:t>
    </dgm:pt>
    <dgm:pt modelId="{8935CA98-56E9-614E-A02D-BAF65CC1BE5F}">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Massage Therapy</a:t>
          </a:r>
        </a:p>
      </dgm:t>
    </dgm:pt>
    <dgm:pt modelId="{867F713D-C213-7849-9BD9-616A19C3FC0A}" type="parTrans" cxnId="{B0E10788-07E0-A744-8184-AF6B53D558F3}">
      <dgm:prSet/>
      <dgm:spPr/>
      <dgm:t>
        <a:bodyPr/>
        <a:lstStyle/>
        <a:p>
          <a:endParaRPr lang="en-US"/>
        </a:p>
      </dgm:t>
    </dgm:pt>
    <dgm:pt modelId="{23CD9F0C-827B-294F-85B9-F4D767342DEF}" type="sibTrans" cxnId="{B0E10788-07E0-A744-8184-AF6B53D558F3}">
      <dgm:prSet/>
      <dgm:spPr/>
      <dgm:t>
        <a:bodyPr/>
        <a:lstStyle/>
        <a:p>
          <a:endParaRPr lang="en-US"/>
        </a:p>
      </dgm:t>
    </dgm:pt>
    <dgm:pt modelId="{719D19C5-B317-494B-AD75-45F5D41AACE7}">
      <dgm:prSet/>
      <dgm:spPr/>
      <dgm:t>
        <a:bodyPr/>
        <a:lstStyle/>
        <a:p>
          <a:r>
            <a:rPr lang="en-US" dirty="0"/>
            <a:t>Stretching</a:t>
          </a:r>
        </a:p>
      </dgm:t>
    </dgm:pt>
    <dgm:pt modelId="{B3529C3B-F995-A140-AE89-49682FDD0516}" type="parTrans" cxnId="{CB552FB3-BEB2-D545-AEA0-ED370484DDA1}">
      <dgm:prSet/>
      <dgm:spPr/>
      <dgm:t>
        <a:bodyPr/>
        <a:lstStyle/>
        <a:p>
          <a:endParaRPr lang="en-US"/>
        </a:p>
      </dgm:t>
    </dgm:pt>
    <dgm:pt modelId="{821C4FE0-798A-9D43-9FC0-BAB9B104FCBD}" type="sibTrans" cxnId="{CB552FB3-BEB2-D545-AEA0-ED370484DDA1}">
      <dgm:prSet/>
      <dgm:spPr/>
      <dgm:t>
        <a:bodyPr/>
        <a:lstStyle/>
        <a:p>
          <a:endParaRPr lang="en-US"/>
        </a:p>
      </dgm:t>
    </dgm:pt>
    <dgm:pt modelId="{71E72EAF-CB34-194E-94A2-B26722447A9E}">
      <dgm:prSet/>
      <dgm:spPr/>
      <dgm:t>
        <a:bodyPr/>
        <a:lstStyle/>
        <a:p>
          <a:r>
            <a:rPr lang="en-US" dirty="0"/>
            <a:t>Fat Grafting</a:t>
          </a:r>
        </a:p>
      </dgm:t>
    </dgm:pt>
    <dgm:pt modelId="{E3337832-90BB-7F49-B55C-B7DC78A4EC77}" type="parTrans" cxnId="{7B1852B0-6614-7147-8D26-711A214F58C9}">
      <dgm:prSet/>
      <dgm:spPr/>
      <dgm:t>
        <a:bodyPr/>
        <a:lstStyle/>
        <a:p>
          <a:endParaRPr lang="en-US"/>
        </a:p>
      </dgm:t>
    </dgm:pt>
    <dgm:pt modelId="{51C6076A-1EAB-7C4D-AD0E-1AB514D2815B}" type="sibTrans" cxnId="{7B1852B0-6614-7147-8D26-711A214F58C9}">
      <dgm:prSet/>
      <dgm:spPr/>
      <dgm:t>
        <a:bodyPr/>
        <a:lstStyle/>
        <a:p>
          <a:endParaRPr lang="en-US"/>
        </a:p>
      </dgm:t>
    </dgm:pt>
    <dgm:pt modelId="{366DE25C-1B68-4B44-A5BC-5D60C88A006A}" type="pres">
      <dgm:prSet presAssocID="{C3DEA7AC-2C5F-344D-BA78-87CEFE660AC8}" presName="diagram" presStyleCnt="0">
        <dgm:presLayoutVars>
          <dgm:chPref val="1"/>
          <dgm:dir/>
          <dgm:animOne val="branch"/>
          <dgm:animLvl val="lvl"/>
          <dgm:resizeHandles/>
        </dgm:presLayoutVars>
      </dgm:prSet>
      <dgm:spPr/>
    </dgm:pt>
    <dgm:pt modelId="{2B4DC5B7-5926-3C44-837E-A44BE9EEDDF7}" type="pres">
      <dgm:prSet presAssocID="{DABF48E1-96AF-8445-9382-9AFC7AB31D03}" presName="root" presStyleCnt="0"/>
      <dgm:spPr/>
    </dgm:pt>
    <dgm:pt modelId="{FBA92F37-DFC3-8249-A736-29272623B94F}" type="pres">
      <dgm:prSet presAssocID="{DABF48E1-96AF-8445-9382-9AFC7AB31D03}" presName="rootComposite" presStyleCnt="0"/>
      <dgm:spPr/>
    </dgm:pt>
    <dgm:pt modelId="{39261198-B668-4641-AEC2-3BB6C5A5FBE1}" type="pres">
      <dgm:prSet presAssocID="{DABF48E1-96AF-8445-9382-9AFC7AB31D03}" presName="rootText" presStyleLbl="node1" presStyleIdx="0" presStyleCnt="2"/>
      <dgm:spPr/>
    </dgm:pt>
    <dgm:pt modelId="{B9C96E58-EDD6-DF4A-ACFD-A966C2C0123F}" type="pres">
      <dgm:prSet presAssocID="{DABF48E1-96AF-8445-9382-9AFC7AB31D03}" presName="rootConnector" presStyleLbl="node1" presStyleIdx="0" presStyleCnt="2"/>
      <dgm:spPr/>
    </dgm:pt>
    <dgm:pt modelId="{022B4643-BB6D-3F4F-8047-DC5FEE73AAE8}" type="pres">
      <dgm:prSet presAssocID="{DABF48E1-96AF-8445-9382-9AFC7AB31D03}" presName="childShape" presStyleCnt="0"/>
      <dgm:spPr/>
    </dgm:pt>
    <dgm:pt modelId="{DFA9EFD9-0CFC-E44F-AC52-D2FF44159F86}" type="pres">
      <dgm:prSet presAssocID="{B9151597-6494-0647-84F5-197CA97E2464}" presName="Name13" presStyleLbl="parChTrans1D2" presStyleIdx="0" presStyleCnt="7"/>
      <dgm:spPr/>
    </dgm:pt>
    <dgm:pt modelId="{D3220CE1-43D9-324C-90D4-675E38FD994B}" type="pres">
      <dgm:prSet presAssocID="{359206B5-7E10-0D4D-99DE-865CB0EA5DE1}" presName="childText" presStyleLbl="bgAcc1" presStyleIdx="0" presStyleCnt="7">
        <dgm:presLayoutVars>
          <dgm:bulletEnabled val="1"/>
        </dgm:presLayoutVars>
      </dgm:prSet>
      <dgm:spPr/>
    </dgm:pt>
    <dgm:pt modelId="{4253530A-95F7-A449-864E-0411118A0C9F}" type="pres">
      <dgm:prSet presAssocID="{F5537FB4-8F9D-F746-8C43-A897EB8C5DB0}" presName="Name13" presStyleLbl="parChTrans1D2" presStyleIdx="1" presStyleCnt="7"/>
      <dgm:spPr/>
    </dgm:pt>
    <dgm:pt modelId="{3EDCCE41-CD8D-3A44-92E4-61D19C48306E}" type="pres">
      <dgm:prSet presAssocID="{A9F5237D-57D6-3643-8130-3FFFC2546222}" presName="childText" presStyleLbl="bgAcc1" presStyleIdx="1" presStyleCnt="7">
        <dgm:presLayoutVars>
          <dgm:bulletEnabled val="1"/>
        </dgm:presLayoutVars>
      </dgm:prSet>
      <dgm:spPr/>
    </dgm:pt>
    <dgm:pt modelId="{4D96AF06-85A4-AC4C-A56A-D7FCAA4793F7}" type="pres">
      <dgm:prSet presAssocID="{867F713D-C213-7849-9BD9-616A19C3FC0A}" presName="Name13" presStyleLbl="parChTrans1D2" presStyleIdx="2" presStyleCnt="7"/>
      <dgm:spPr/>
    </dgm:pt>
    <dgm:pt modelId="{207DD622-1E4F-7241-A8DB-8B34784AB399}" type="pres">
      <dgm:prSet presAssocID="{8935CA98-56E9-614E-A02D-BAF65CC1BE5F}" presName="childText" presStyleLbl="bgAcc1" presStyleIdx="2" presStyleCnt="7">
        <dgm:presLayoutVars>
          <dgm:bulletEnabled val="1"/>
        </dgm:presLayoutVars>
      </dgm:prSet>
      <dgm:spPr/>
    </dgm:pt>
    <dgm:pt modelId="{061C6910-1BDA-2743-BA5B-295A06558726}" type="pres">
      <dgm:prSet presAssocID="{B3529C3B-F995-A140-AE89-49682FDD0516}" presName="Name13" presStyleLbl="parChTrans1D2" presStyleIdx="3" presStyleCnt="7"/>
      <dgm:spPr/>
    </dgm:pt>
    <dgm:pt modelId="{9BC0AE32-DEB8-4649-870F-0C43C755BDAD}" type="pres">
      <dgm:prSet presAssocID="{719D19C5-B317-494B-AD75-45F5D41AACE7}" presName="childText" presStyleLbl="bgAcc1" presStyleIdx="3" presStyleCnt="7">
        <dgm:presLayoutVars>
          <dgm:bulletEnabled val="1"/>
        </dgm:presLayoutVars>
      </dgm:prSet>
      <dgm:spPr/>
    </dgm:pt>
    <dgm:pt modelId="{E61230D1-4A24-D54C-A2B7-08C1713A67B3}" type="pres">
      <dgm:prSet presAssocID="{1E7F8375-52BF-6D44-AE1D-3C225E28C496}" presName="root" presStyleCnt="0"/>
      <dgm:spPr/>
    </dgm:pt>
    <dgm:pt modelId="{114EF8D6-B670-4846-804F-A249C2387B17}" type="pres">
      <dgm:prSet presAssocID="{1E7F8375-52BF-6D44-AE1D-3C225E28C496}" presName="rootComposite" presStyleCnt="0"/>
      <dgm:spPr/>
    </dgm:pt>
    <dgm:pt modelId="{58FB7A1C-44B7-8844-9F38-B905C5956D65}" type="pres">
      <dgm:prSet presAssocID="{1E7F8375-52BF-6D44-AE1D-3C225E28C496}" presName="rootText" presStyleLbl="node1" presStyleIdx="1" presStyleCnt="2"/>
      <dgm:spPr/>
    </dgm:pt>
    <dgm:pt modelId="{86B8D9BA-8B13-C542-AC5E-5E45EAAD4202}" type="pres">
      <dgm:prSet presAssocID="{1E7F8375-52BF-6D44-AE1D-3C225E28C496}" presName="rootConnector" presStyleLbl="node1" presStyleIdx="1" presStyleCnt="2"/>
      <dgm:spPr/>
    </dgm:pt>
    <dgm:pt modelId="{89AB238D-8710-DF4C-ADDE-2C1DAE790D31}" type="pres">
      <dgm:prSet presAssocID="{1E7F8375-52BF-6D44-AE1D-3C225E28C496}" presName="childShape" presStyleCnt="0"/>
      <dgm:spPr/>
    </dgm:pt>
    <dgm:pt modelId="{BAAEE57F-C8B5-BD42-A1F4-2A3A97F02174}" type="pres">
      <dgm:prSet presAssocID="{B11685D0-63DE-F749-B111-067BDB11F46E}" presName="Name13" presStyleLbl="parChTrans1D2" presStyleIdx="4" presStyleCnt="7"/>
      <dgm:spPr/>
    </dgm:pt>
    <dgm:pt modelId="{59CB13B4-73BE-4B45-B5A5-F9F659E8CFB0}" type="pres">
      <dgm:prSet presAssocID="{596E51DC-5C67-2948-9D0E-F1D30B43644B}" presName="childText" presStyleLbl="bgAcc1" presStyleIdx="4" presStyleCnt="7">
        <dgm:presLayoutVars>
          <dgm:bulletEnabled val="1"/>
        </dgm:presLayoutVars>
      </dgm:prSet>
      <dgm:spPr/>
    </dgm:pt>
    <dgm:pt modelId="{B42F2F22-DA50-4640-A8FC-5C7B09273C38}" type="pres">
      <dgm:prSet presAssocID="{E3337832-90BB-7F49-B55C-B7DC78A4EC77}" presName="Name13" presStyleLbl="parChTrans1D2" presStyleIdx="5" presStyleCnt="7"/>
      <dgm:spPr/>
    </dgm:pt>
    <dgm:pt modelId="{250F1AF0-3C64-F14A-84E9-AFE34BFD7120}" type="pres">
      <dgm:prSet presAssocID="{71E72EAF-CB34-194E-94A2-B26722447A9E}" presName="childText" presStyleLbl="bgAcc1" presStyleIdx="5" presStyleCnt="7">
        <dgm:presLayoutVars>
          <dgm:bulletEnabled val="1"/>
        </dgm:presLayoutVars>
      </dgm:prSet>
      <dgm:spPr/>
    </dgm:pt>
    <dgm:pt modelId="{576CEF4E-FCE6-DD46-8F7E-E694260900BA}" type="pres">
      <dgm:prSet presAssocID="{EDFB31F4-D416-2341-BA0E-6152B2827178}" presName="Name13" presStyleLbl="parChTrans1D2" presStyleIdx="6" presStyleCnt="7"/>
      <dgm:spPr/>
    </dgm:pt>
    <dgm:pt modelId="{2502243E-6746-5547-B817-B474B9A61069}" type="pres">
      <dgm:prSet presAssocID="{B9BA067C-1159-4646-B7C5-723B18392FD6}" presName="childText" presStyleLbl="bgAcc1" presStyleIdx="6" presStyleCnt="7">
        <dgm:presLayoutVars>
          <dgm:bulletEnabled val="1"/>
        </dgm:presLayoutVars>
      </dgm:prSet>
      <dgm:spPr/>
    </dgm:pt>
  </dgm:ptLst>
  <dgm:cxnLst>
    <dgm:cxn modelId="{CC44CF07-841D-1C42-907C-8BF90667B09A}" type="presOf" srcId="{F5537FB4-8F9D-F746-8C43-A897EB8C5DB0}" destId="{4253530A-95F7-A449-864E-0411118A0C9F}" srcOrd="0" destOrd="0" presId="urn:microsoft.com/office/officeart/2005/8/layout/hierarchy3"/>
    <dgm:cxn modelId="{FCC58611-9377-F340-B554-EF2DBD4ED07E}" srcId="{1E7F8375-52BF-6D44-AE1D-3C225E28C496}" destId="{596E51DC-5C67-2948-9D0E-F1D30B43644B}" srcOrd="0" destOrd="0" parTransId="{B11685D0-63DE-F749-B111-067BDB11F46E}" sibTransId="{6A80FE21-E7D3-444D-8D72-57A63ECB0D1B}"/>
    <dgm:cxn modelId="{BDBB6012-8FEB-1C4D-B72E-C737CA436AD3}" type="presOf" srcId="{C3DEA7AC-2C5F-344D-BA78-87CEFE660AC8}" destId="{366DE25C-1B68-4B44-A5BC-5D60C88A006A}" srcOrd="0" destOrd="0" presId="urn:microsoft.com/office/officeart/2005/8/layout/hierarchy3"/>
    <dgm:cxn modelId="{607AED13-0415-2F49-BDC7-EEF38BC4E455}" type="presOf" srcId="{1E7F8375-52BF-6D44-AE1D-3C225E28C496}" destId="{58FB7A1C-44B7-8844-9F38-B905C5956D65}" srcOrd="0" destOrd="0" presId="urn:microsoft.com/office/officeart/2005/8/layout/hierarchy3"/>
    <dgm:cxn modelId="{5458EE25-D175-AA46-A665-5AEE6E095499}" srcId="{DABF48E1-96AF-8445-9382-9AFC7AB31D03}" destId="{A9F5237D-57D6-3643-8130-3FFFC2546222}" srcOrd="1" destOrd="0" parTransId="{F5537FB4-8F9D-F746-8C43-A897EB8C5DB0}" sibTransId="{9C8C6182-7EB3-134B-B387-0D87B2696B96}"/>
    <dgm:cxn modelId="{17F2E426-7FFC-CB42-ABAF-A76ADB8319BD}" srcId="{DABF48E1-96AF-8445-9382-9AFC7AB31D03}" destId="{359206B5-7E10-0D4D-99DE-865CB0EA5DE1}" srcOrd="0" destOrd="0" parTransId="{B9151597-6494-0647-84F5-197CA97E2464}" sibTransId="{3AD6649A-9319-D64E-A316-8F26E5642458}"/>
    <dgm:cxn modelId="{6A9EEC30-4CD7-C847-AF51-84159105AD60}" srcId="{1E7F8375-52BF-6D44-AE1D-3C225E28C496}" destId="{B9BA067C-1159-4646-B7C5-723B18392FD6}" srcOrd="2" destOrd="0" parTransId="{EDFB31F4-D416-2341-BA0E-6152B2827178}" sibTransId="{DE716D37-AF3A-D545-98BA-82442BF5B712}"/>
    <dgm:cxn modelId="{647BCC38-80C7-8A48-9B6F-B314789691DD}" type="presOf" srcId="{8935CA98-56E9-614E-A02D-BAF65CC1BE5F}" destId="{207DD622-1E4F-7241-A8DB-8B34784AB399}" srcOrd="0" destOrd="0" presId="urn:microsoft.com/office/officeart/2005/8/layout/hierarchy3"/>
    <dgm:cxn modelId="{7F4E8840-77F4-324D-95F9-4360805EB86E}" type="presOf" srcId="{B11685D0-63DE-F749-B111-067BDB11F46E}" destId="{BAAEE57F-C8B5-BD42-A1F4-2A3A97F02174}" srcOrd="0" destOrd="0" presId="urn:microsoft.com/office/officeart/2005/8/layout/hierarchy3"/>
    <dgm:cxn modelId="{FE20115B-87CC-CF41-A0DD-A2E422E116EC}" type="presOf" srcId="{DABF48E1-96AF-8445-9382-9AFC7AB31D03}" destId="{B9C96E58-EDD6-DF4A-ACFD-A966C2C0123F}" srcOrd="1" destOrd="0" presId="urn:microsoft.com/office/officeart/2005/8/layout/hierarchy3"/>
    <dgm:cxn modelId="{0BFBCF42-73DC-914B-BFB2-F86BEDF9574C}" type="presOf" srcId="{DABF48E1-96AF-8445-9382-9AFC7AB31D03}" destId="{39261198-B668-4641-AEC2-3BB6C5A5FBE1}" srcOrd="0" destOrd="0" presId="urn:microsoft.com/office/officeart/2005/8/layout/hierarchy3"/>
    <dgm:cxn modelId="{FD089445-29B0-B844-BA0D-02399B65A317}" type="presOf" srcId="{719D19C5-B317-494B-AD75-45F5D41AACE7}" destId="{9BC0AE32-DEB8-4649-870F-0C43C755BDAD}" srcOrd="0" destOrd="0" presId="urn:microsoft.com/office/officeart/2005/8/layout/hierarchy3"/>
    <dgm:cxn modelId="{FF239A6C-499B-E146-8703-F11E31771F4B}" type="presOf" srcId="{B9151597-6494-0647-84F5-197CA97E2464}" destId="{DFA9EFD9-0CFC-E44F-AC52-D2FF44159F86}" srcOrd="0" destOrd="0" presId="urn:microsoft.com/office/officeart/2005/8/layout/hierarchy3"/>
    <dgm:cxn modelId="{76E59274-9317-4E41-915D-AB91AAD85BA9}" type="presOf" srcId="{867F713D-C213-7849-9BD9-616A19C3FC0A}" destId="{4D96AF06-85A4-AC4C-A56A-D7FCAA4793F7}" srcOrd="0" destOrd="0" presId="urn:microsoft.com/office/officeart/2005/8/layout/hierarchy3"/>
    <dgm:cxn modelId="{84B2B880-A1E2-F241-8E43-75FFDAF48B7B}" type="presOf" srcId="{1E7F8375-52BF-6D44-AE1D-3C225E28C496}" destId="{86B8D9BA-8B13-C542-AC5E-5E45EAAD4202}" srcOrd="1" destOrd="0" presId="urn:microsoft.com/office/officeart/2005/8/layout/hierarchy3"/>
    <dgm:cxn modelId="{DE9E5381-A508-4B4A-91A6-C5BD2BA64C60}" type="presOf" srcId="{E3337832-90BB-7F49-B55C-B7DC78A4EC77}" destId="{B42F2F22-DA50-4640-A8FC-5C7B09273C38}" srcOrd="0" destOrd="0" presId="urn:microsoft.com/office/officeart/2005/8/layout/hierarchy3"/>
    <dgm:cxn modelId="{C15C6A86-A1F9-A542-AF0F-40F160E55F7E}" type="presOf" srcId="{359206B5-7E10-0D4D-99DE-865CB0EA5DE1}" destId="{D3220CE1-43D9-324C-90D4-675E38FD994B}" srcOrd="0" destOrd="0" presId="urn:microsoft.com/office/officeart/2005/8/layout/hierarchy3"/>
    <dgm:cxn modelId="{B0E10788-07E0-A744-8184-AF6B53D558F3}" srcId="{DABF48E1-96AF-8445-9382-9AFC7AB31D03}" destId="{8935CA98-56E9-614E-A02D-BAF65CC1BE5F}" srcOrd="2" destOrd="0" parTransId="{867F713D-C213-7849-9BD9-616A19C3FC0A}" sibTransId="{23CD9F0C-827B-294F-85B9-F4D767342DEF}"/>
    <dgm:cxn modelId="{7391DC8F-89AD-4341-8AA8-7F27F8532004}" type="presOf" srcId="{B3529C3B-F995-A140-AE89-49682FDD0516}" destId="{061C6910-1BDA-2743-BA5B-295A06558726}" srcOrd="0" destOrd="0" presId="urn:microsoft.com/office/officeart/2005/8/layout/hierarchy3"/>
    <dgm:cxn modelId="{990FFB99-3AEE-2B42-9172-793CAD4ABA93}" type="presOf" srcId="{EDFB31F4-D416-2341-BA0E-6152B2827178}" destId="{576CEF4E-FCE6-DD46-8F7E-E694260900BA}" srcOrd="0" destOrd="0" presId="urn:microsoft.com/office/officeart/2005/8/layout/hierarchy3"/>
    <dgm:cxn modelId="{7B1852B0-6614-7147-8D26-711A214F58C9}" srcId="{1E7F8375-52BF-6D44-AE1D-3C225E28C496}" destId="{71E72EAF-CB34-194E-94A2-B26722447A9E}" srcOrd="1" destOrd="0" parTransId="{E3337832-90BB-7F49-B55C-B7DC78A4EC77}" sibTransId="{51C6076A-1EAB-7C4D-AD0E-1AB514D2815B}"/>
    <dgm:cxn modelId="{02685CB1-4240-7B4F-9F35-1967E47D8215}" type="presOf" srcId="{A9F5237D-57D6-3643-8130-3FFFC2546222}" destId="{3EDCCE41-CD8D-3A44-92E4-61D19C48306E}" srcOrd="0" destOrd="0" presId="urn:microsoft.com/office/officeart/2005/8/layout/hierarchy3"/>
    <dgm:cxn modelId="{CB552FB3-BEB2-D545-AEA0-ED370484DDA1}" srcId="{DABF48E1-96AF-8445-9382-9AFC7AB31D03}" destId="{719D19C5-B317-494B-AD75-45F5D41AACE7}" srcOrd="3" destOrd="0" parTransId="{B3529C3B-F995-A140-AE89-49682FDD0516}" sibTransId="{821C4FE0-798A-9D43-9FC0-BAB9B104FCBD}"/>
    <dgm:cxn modelId="{D96DC2B7-74E1-EF4D-B818-40B298DCAA2C}" srcId="{C3DEA7AC-2C5F-344D-BA78-87CEFE660AC8}" destId="{1E7F8375-52BF-6D44-AE1D-3C225E28C496}" srcOrd="1" destOrd="0" parTransId="{1B80008E-C7D8-7D46-9B20-B08546FBFA31}" sibTransId="{712588F6-6BDD-6B46-BF34-E4C9D68F385B}"/>
    <dgm:cxn modelId="{EB6B88CB-49CC-884E-8CDD-8C6AA719BE85}" type="presOf" srcId="{B9BA067C-1159-4646-B7C5-723B18392FD6}" destId="{2502243E-6746-5547-B817-B474B9A61069}" srcOrd="0" destOrd="0" presId="urn:microsoft.com/office/officeart/2005/8/layout/hierarchy3"/>
    <dgm:cxn modelId="{58F5A1CC-5CC9-F74D-A68C-EA563E32A6AE}" type="presOf" srcId="{596E51DC-5C67-2948-9D0E-F1D30B43644B}" destId="{59CB13B4-73BE-4B45-B5A5-F9F659E8CFB0}" srcOrd="0" destOrd="0" presId="urn:microsoft.com/office/officeart/2005/8/layout/hierarchy3"/>
    <dgm:cxn modelId="{BF3796FA-4FB0-9149-B0EC-BAA1E24A3625}" type="presOf" srcId="{71E72EAF-CB34-194E-94A2-B26722447A9E}" destId="{250F1AF0-3C64-F14A-84E9-AFE34BFD7120}" srcOrd="0" destOrd="0" presId="urn:microsoft.com/office/officeart/2005/8/layout/hierarchy3"/>
    <dgm:cxn modelId="{4B2E98FF-CC99-F740-A152-3B5FA9CD15D5}" srcId="{C3DEA7AC-2C5F-344D-BA78-87CEFE660AC8}" destId="{DABF48E1-96AF-8445-9382-9AFC7AB31D03}" srcOrd="0" destOrd="0" parTransId="{89FDC0FC-5D54-654B-9AEC-AD4F36C7F0D8}" sibTransId="{DE3871BE-E41B-D046-A269-F33632330D38}"/>
    <dgm:cxn modelId="{14F26634-F787-BF42-9614-80E57207EFB2}" type="presParOf" srcId="{366DE25C-1B68-4B44-A5BC-5D60C88A006A}" destId="{2B4DC5B7-5926-3C44-837E-A44BE9EEDDF7}" srcOrd="0" destOrd="0" presId="urn:microsoft.com/office/officeart/2005/8/layout/hierarchy3"/>
    <dgm:cxn modelId="{CA512A7B-2FB8-C947-811F-84FA502438C5}" type="presParOf" srcId="{2B4DC5B7-5926-3C44-837E-A44BE9EEDDF7}" destId="{FBA92F37-DFC3-8249-A736-29272623B94F}" srcOrd="0" destOrd="0" presId="urn:microsoft.com/office/officeart/2005/8/layout/hierarchy3"/>
    <dgm:cxn modelId="{B5EDF93F-5648-3E4D-8BDF-64D39FEB090E}" type="presParOf" srcId="{FBA92F37-DFC3-8249-A736-29272623B94F}" destId="{39261198-B668-4641-AEC2-3BB6C5A5FBE1}" srcOrd="0" destOrd="0" presId="urn:microsoft.com/office/officeart/2005/8/layout/hierarchy3"/>
    <dgm:cxn modelId="{3D7A14D0-70DB-7743-B15D-64F2723934EB}" type="presParOf" srcId="{FBA92F37-DFC3-8249-A736-29272623B94F}" destId="{B9C96E58-EDD6-DF4A-ACFD-A966C2C0123F}" srcOrd="1" destOrd="0" presId="urn:microsoft.com/office/officeart/2005/8/layout/hierarchy3"/>
    <dgm:cxn modelId="{387480B6-49B1-8547-A03E-8582D544A344}" type="presParOf" srcId="{2B4DC5B7-5926-3C44-837E-A44BE9EEDDF7}" destId="{022B4643-BB6D-3F4F-8047-DC5FEE73AAE8}" srcOrd="1" destOrd="0" presId="urn:microsoft.com/office/officeart/2005/8/layout/hierarchy3"/>
    <dgm:cxn modelId="{FEEAF371-1BEE-1D4E-80E4-EDA5E4E17E48}" type="presParOf" srcId="{022B4643-BB6D-3F4F-8047-DC5FEE73AAE8}" destId="{DFA9EFD9-0CFC-E44F-AC52-D2FF44159F86}" srcOrd="0" destOrd="0" presId="urn:microsoft.com/office/officeart/2005/8/layout/hierarchy3"/>
    <dgm:cxn modelId="{E8C3FBFA-7AFC-CE44-9AA9-B42517041578}" type="presParOf" srcId="{022B4643-BB6D-3F4F-8047-DC5FEE73AAE8}" destId="{D3220CE1-43D9-324C-90D4-675E38FD994B}" srcOrd="1" destOrd="0" presId="urn:microsoft.com/office/officeart/2005/8/layout/hierarchy3"/>
    <dgm:cxn modelId="{9542FCD9-9299-E34B-842C-45703C966294}" type="presParOf" srcId="{022B4643-BB6D-3F4F-8047-DC5FEE73AAE8}" destId="{4253530A-95F7-A449-864E-0411118A0C9F}" srcOrd="2" destOrd="0" presId="urn:microsoft.com/office/officeart/2005/8/layout/hierarchy3"/>
    <dgm:cxn modelId="{95481ABF-FFF2-0943-ABBF-D25C092C220C}" type="presParOf" srcId="{022B4643-BB6D-3F4F-8047-DC5FEE73AAE8}" destId="{3EDCCE41-CD8D-3A44-92E4-61D19C48306E}" srcOrd="3" destOrd="0" presId="urn:microsoft.com/office/officeart/2005/8/layout/hierarchy3"/>
    <dgm:cxn modelId="{381B2A49-3701-8342-B806-5386331B7BA8}" type="presParOf" srcId="{022B4643-BB6D-3F4F-8047-DC5FEE73AAE8}" destId="{4D96AF06-85A4-AC4C-A56A-D7FCAA4793F7}" srcOrd="4" destOrd="0" presId="urn:microsoft.com/office/officeart/2005/8/layout/hierarchy3"/>
    <dgm:cxn modelId="{F21D703A-6717-894E-8565-F206AA9FC548}" type="presParOf" srcId="{022B4643-BB6D-3F4F-8047-DC5FEE73AAE8}" destId="{207DD622-1E4F-7241-A8DB-8B34784AB399}" srcOrd="5" destOrd="0" presId="urn:microsoft.com/office/officeart/2005/8/layout/hierarchy3"/>
    <dgm:cxn modelId="{02260686-1E0C-1542-A063-E7DC5AD54336}" type="presParOf" srcId="{022B4643-BB6D-3F4F-8047-DC5FEE73AAE8}" destId="{061C6910-1BDA-2743-BA5B-295A06558726}" srcOrd="6" destOrd="0" presId="urn:microsoft.com/office/officeart/2005/8/layout/hierarchy3"/>
    <dgm:cxn modelId="{8DAD560C-14D2-F44A-8346-5398D945DDDA}" type="presParOf" srcId="{022B4643-BB6D-3F4F-8047-DC5FEE73AAE8}" destId="{9BC0AE32-DEB8-4649-870F-0C43C755BDAD}" srcOrd="7" destOrd="0" presId="urn:microsoft.com/office/officeart/2005/8/layout/hierarchy3"/>
    <dgm:cxn modelId="{ACB37552-46AA-FF40-8FB0-97ADDC052A7F}" type="presParOf" srcId="{366DE25C-1B68-4B44-A5BC-5D60C88A006A}" destId="{E61230D1-4A24-D54C-A2B7-08C1713A67B3}" srcOrd="1" destOrd="0" presId="urn:microsoft.com/office/officeart/2005/8/layout/hierarchy3"/>
    <dgm:cxn modelId="{FC8B1DD2-DED1-9B4D-88CF-7747E6801123}" type="presParOf" srcId="{E61230D1-4A24-D54C-A2B7-08C1713A67B3}" destId="{114EF8D6-B670-4846-804F-A249C2387B17}" srcOrd="0" destOrd="0" presId="urn:microsoft.com/office/officeart/2005/8/layout/hierarchy3"/>
    <dgm:cxn modelId="{B1BE9882-9C6B-9749-8EC5-581DDF1A37B9}" type="presParOf" srcId="{114EF8D6-B670-4846-804F-A249C2387B17}" destId="{58FB7A1C-44B7-8844-9F38-B905C5956D65}" srcOrd="0" destOrd="0" presId="urn:microsoft.com/office/officeart/2005/8/layout/hierarchy3"/>
    <dgm:cxn modelId="{CBA52664-EF1D-3743-AE82-91BAC082BE45}" type="presParOf" srcId="{114EF8D6-B670-4846-804F-A249C2387B17}" destId="{86B8D9BA-8B13-C542-AC5E-5E45EAAD4202}" srcOrd="1" destOrd="0" presId="urn:microsoft.com/office/officeart/2005/8/layout/hierarchy3"/>
    <dgm:cxn modelId="{30743F2F-2C44-3243-8795-72ED357AED84}" type="presParOf" srcId="{E61230D1-4A24-D54C-A2B7-08C1713A67B3}" destId="{89AB238D-8710-DF4C-ADDE-2C1DAE790D31}" srcOrd="1" destOrd="0" presId="urn:microsoft.com/office/officeart/2005/8/layout/hierarchy3"/>
    <dgm:cxn modelId="{CE92E5FE-D787-2248-8EDD-EE2868D1BB2E}" type="presParOf" srcId="{89AB238D-8710-DF4C-ADDE-2C1DAE790D31}" destId="{BAAEE57F-C8B5-BD42-A1F4-2A3A97F02174}" srcOrd="0" destOrd="0" presId="urn:microsoft.com/office/officeart/2005/8/layout/hierarchy3"/>
    <dgm:cxn modelId="{EACF766E-9AA7-6641-9866-DB43A2A1D13E}" type="presParOf" srcId="{89AB238D-8710-DF4C-ADDE-2C1DAE790D31}" destId="{59CB13B4-73BE-4B45-B5A5-F9F659E8CFB0}" srcOrd="1" destOrd="0" presId="urn:microsoft.com/office/officeart/2005/8/layout/hierarchy3"/>
    <dgm:cxn modelId="{4442589D-1DFC-3742-8F6A-26F3BDA561CF}" type="presParOf" srcId="{89AB238D-8710-DF4C-ADDE-2C1DAE790D31}" destId="{B42F2F22-DA50-4640-A8FC-5C7B09273C38}" srcOrd="2" destOrd="0" presId="urn:microsoft.com/office/officeart/2005/8/layout/hierarchy3"/>
    <dgm:cxn modelId="{0AF6784A-7410-A64F-9294-D8401E41167D}" type="presParOf" srcId="{89AB238D-8710-DF4C-ADDE-2C1DAE790D31}" destId="{250F1AF0-3C64-F14A-84E9-AFE34BFD7120}" srcOrd="3" destOrd="0" presId="urn:microsoft.com/office/officeart/2005/8/layout/hierarchy3"/>
    <dgm:cxn modelId="{2A139293-A297-714B-866F-33F31EE3B3B0}" type="presParOf" srcId="{89AB238D-8710-DF4C-ADDE-2C1DAE790D31}" destId="{576CEF4E-FCE6-DD46-8F7E-E694260900BA}" srcOrd="4" destOrd="0" presId="urn:microsoft.com/office/officeart/2005/8/layout/hierarchy3"/>
    <dgm:cxn modelId="{CAA59326-B832-3C42-AD81-A3779302522F}" type="presParOf" srcId="{89AB238D-8710-DF4C-ADDE-2C1DAE790D31}" destId="{2502243E-6746-5547-B817-B474B9A61069}"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61198-B668-4641-AEC2-3BB6C5A5FBE1}">
      <dsp:nvSpPr>
        <dsp:cNvPr id="0" name=""/>
        <dsp:cNvSpPr/>
      </dsp:nvSpPr>
      <dsp:spPr>
        <a:xfrm>
          <a:off x="3259657" y="436"/>
          <a:ext cx="1760317" cy="8801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dirty="0"/>
            <a:t>OT/PT</a:t>
          </a:r>
        </a:p>
      </dsp:txBody>
      <dsp:txXfrm>
        <a:off x="3285436" y="26215"/>
        <a:ext cx="1708759" cy="828600"/>
      </dsp:txXfrm>
    </dsp:sp>
    <dsp:sp modelId="{DFA9EFD9-0CFC-E44F-AC52-D2FF44159F86}">
      <dsp:nvSpPr>
        <dsp:cNvPr id="0" name=""/>
        <dsp:cNvSpPr/>
      </dsp:nvSpPr>
      <dsp:spPr>
        <a:xfrm>
          <a:off x="3435689" y="880594"/>
          <a:ext cx="176031" cy="660119"/>
        </a:xfrm>
        <a:custGeom>
          <a:avLst/>
          <a:gdLst/>
          <a:ahLst/>
          <a:cxnLst/>
          <a:rect l="0" t="0" r="0" b="0"/>
          <a:pathLst>
            <a:path>
              <a:moveTo>
                <a:pt x="0" y="0"/>
              </a:moveTo>
              <a:lnTo>
                <a:pt x="0" y="660119"/>
              </a:lnTo>
              <a:lnTo>
                <a:pt x="176031" y="6601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220CE1-43D9-324C-90D4-675E38FD994B}">
      <dsp:nvSpPr>
        <dsp:cNvPr id="0" name=""/>
        <dsp:cNvSpPr/>
      </dsp:nvSpPr>
      <dsp:spPr>
        <a:xfrm>
          <a:off x="3611721" y="1100634"/>
          <a:ext cx="1408254" cy="8801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Gradient Compression Bandaging</a:t>
          </a:r>
        </a:p>
      </dsp:txBody>
      <dsp:txXfrm>
        <a:off x="3637500" y="1126413"/>
        <a:ext cx="1356696" cy="828600"/>
      </dsp:txXfrm>
    </dsp:sp>
    <dsp:sp modelId="{4253530A-95F7-A449-864E-0411118A0C9F}">
      <dsp:nvSpPr>
        <dsp:cNvPr id="0" name=""/>
        <dsp:cNvSpPr/>
      </dsp:nvSpPr>
      <dsp:spPr>
        <a:xfrm>
          <a:off x="3435689" y="880594"/>
          <a:ext cx="176031" cy="1760317"/>
        </a:xfrm>
        <a:custGeom>
          <a:avLst/>
          <a:gdLst/>
          <a:ahLst/>
          <a:cxnLst/>
          <a:rect l="0" t="0" r="0" b="0"/>
          <a:pathLst>
            <a:path>
              <a:moveTo>
                <a:pt x="0" y="0"/>
              </a:moveTo>
              <a:lnTo>
                <a:pt x="0" y="1760317"/>
              </a:lnTo>
              <a:lnTo>
                <a:pt x="176031" y="17603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DCCE41-CD8D-3A44-92E4-61D19C48306E}">
      <dsp:nvSpPr>
        <dsp:cNvPr id="0" name=""/>
        <dsp:cNvSpPr/>
      </dsp:nvSpPr>
      <dsp:spPr>
        <a:xfrm>
          <a:off x="3611721" y="2200833"/>
          <a:ext cx="1408254" cy="8801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Myofascial Release</a:t>
          </a:r>
        </a:p>
      </dsp:txBody>
      <dsp:txXfrm>
        <a:off x="3637500" y="2226612"/>
        <a:ext cx="1356696" cy="828600"/>
      </dsp:txXfrm>
    </dsp:sp>
    <dsp:sp modelId="{4D96AF06-85A4-AC4C-A56A-D7FCAA4793F7}">
      <dsp:nvSpPr>
        <dsp:cNvPr id="0" name=""/>
        <dsp:cNvSpPr/>
      </dsp:nvSpPr>
      <dsp:spPr>
        <a:xfrm>
          <a:off x="3435689" y="880594"/>
          <a:ext cx="176031" cy="2860516"/>
        </a:xfrm>
        <a:custGeom>
          <a:avLst/>
          <a:gdLst/>
          <a:ahLst/>
          <a:cxnLst/>
          <a:rect l="0" t="0" r="0" b="0"/>
          <a:pathLst>
            <a:path>
              <a:moveTo>
                <a:pt x="0" y="0"/>
              </a:moveTo>
              <a:lnTo>
                <a:pt x="0" y="2860516"/>
              </a:lnTo>
              <a:lnTo>
                <a:pt x="176031" y="28605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7DD622-1E4F-7241-A8DB-8B34784AB399}">
      <dsp:nvSpPr>
        <dsp:cNvPr id="0" name=""/>
        <dsp:cNvSpPr/>
      </dsp:nvSpPr>
      <dsp:spPr>
        <a:xfrm>
          <a:off x="3611721" y="3301031"/>
          <a:ext cx="1408254" cy="8801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a:t>Massage Therapy</a:t>
          </a:r>
        </a:p>
      </dsp:txBody>
      <dsp:txXfrm>
        <a:off x="3637500" y="3326810"/>
        <a:ext cx="1356696" cy="828600"/>
      </dsp:txXfrm>
    </dsp:sp>
    <dsp:sp modelId="{061C6910-1BDA-2743-BA5B-295A06558726}">
      <dsp:nvSpPr>
        <dsp:cNvPr id="0" name=""/>
        <dsp:cNvSpPr/>
      </dsp:nvSpPr>
      <dsp:spPr>
        <a:xfrm>
          <a:off x="3435689" y="880594"/>
          <a:ext cx="176031" cy="3960714"/>
        </a:xfrm>
        <a:custGeom>
          <a:avLst/>
          <a:gdLst/>
          <a:ahLst/>
          <a:cxnLst/>
          <a:rect l="0" t="0" r="0" b="0"/>
          <a:pathLst>
            <a:path>
              <a:moveTo>
                <a:pt x="0" y="0"/>
              </a:moveTo>
              <a:lnTo>
                <a:pt x="0" y="3960714"/>
              </a:lnTo>
              <a:lnTo>
                <a:pt x="176031" y="39607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C0AE32-DEB8-4649-870F-0C43C755BDAD}">
      <dsp:nvSpPr>
        <dsp:cNvPr id="0" name=""/>
        <dsp:cNvSpPr/>
      </dsp:nvSpPr>
      <dsp:spPr>
        <a:xfrm>
          <a:off x="3611721" y="4401230"/>
          <a:ext cx="1408254" cy="8801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Stretching</a:t>
          </a:r>
        </a:p>
      </dsp:txBody>
      <dsp:txXfrm>
        <a:off x="3637500" y="4427009"/>
        <a:ext cx="1356696" cy="828600"/>
      </dsp:txXfrm>
    </dsp:sp>
    <dsp:sp modelId="{58FB7A1C-44B7-8844-9F38-B905C5956D65}">
      <dsp:nvSpPr>
        <dsp:cNvPr id="0" name=""/>
        <dsp:cNvSpPr/>
      </dsp:nvSpPr>
      <dsp:spPr>
        <a:xfrm>
          <a:off x="5460054" y="436"/>
          <a:ext cx="1760317" cy="8801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dirty="0"/>
            <a:t>Medical Management</a:t>
          </a:r>
        </a:p>
      </dsp:txBody>
      <dsp:txXfrm>
        <a:off x="5485833" y="26215"/>
        <a:ext cx="1708759" cy="828600"/>
      </dsp:txXfrm>
    </dsp:sp>
    <dsp:sp modelId="{BAAEE57F-C8B5-BD42-A1F4-2A3A97F02174}">
      <dsp:nvSpPr>
        <dsp:cNvPr id="0" name=""/>
        <dsp:cNvSpPr/>
      </dsp:nvSpPr>
      <dsp:spPr>
        <a:xfrm>
          <a:off x="5636086" y="880594"/>
          <a:ext cx="176031" cy="660119"/>
        </a:xfrm>
        <a:custGeom>
          <a:avLst/>
          <a:gdLst/>
          <a:ahLst/>
          <a:cxnLst/>
          <a:rect l="0" t="0" r="0" b="0"/>
          <a:pathLst>
            <a:path>
              <a:moveTo>
                <a:pt x="0" y="0"/>
              </a:moveTo>
              <a:lnTo>
                <a:pt x="0" y="660119"/>
              </a:lnTo>
              <a:lnTo>
                <a:pt x="176031" y="6601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CB13B4-73BE-4B45-B5A5-F9F659E8CFB0}">
      <dsp:nvSpPr>
        <dsp:cNvPr id="0" name=""/>
        <dsp:cNvSpPr/>
      </dsp:nvSpPr>
      <dsp:spPr>
        <a:xfrm>
          <a:off x="5812118" y="1100634"/>
          <a:ext cx="1408254" cy="8801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Anti-Inflammatory Medications</a:t>
          </a:r>
        </a:p>
      </dsp:txBody>
      <dsp:txXfrm>
        <a:off x="5837897" y="1126413"/>
        <a:ext cx="1356696" cy="828600"/>
      </dsp:txXfrm>
    </dsp:sp>
    <dsp:sp modelId="{B42F2F22-DA50-4640-A8FC-5C7B09273C38}">
      <dsp:nvSpPr>
        <dsp:cNvPr id="0" name=""/>
        <dsp:cNvSpPr/>
      </dsp:nvSpPr>
      <dsp:spPr>
        <a:xfrm>
          <a:off x="5636086" y="880594"/>
          <a:ext cx="176031" cy="1760317"/>
        </a:xfrm>
        <a:custGeom>
          <a:avLst/>
          <a:gdLst/>
          <a:ahLst/>
          <a:cxnLst/>
          <a:rect l="0" t="0" r="0" b="0"/>
          <a:pathLst>
            <a:path>
              <a:moveTo>
                <a:pt x="0" y="0"/>
              </a:moveTo>
              <a:lnTo>
                <a:pt x="0" y="1760317"/>
              </a:lnTo>
              <a:lnTo>
                <a:pt x="176031" y="17603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0F1AF0-3C64-F14A-84E9-AFE34BFD7120}">
      <dsp:nvSpPr>
        <dsp:cNvPr id="0" name=""/>
        <dsp:cNvSpPr/>
      </dsp:nvSpPr>
      <dsp:spPr>
        <a:xfrm>
          <a:off x="5812118" y="2200833"/>
          <a:ext cx="1408254" cy="8801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Fat Grafting</a:t>
          </a:r>
        </a:p>
      </dsp:txBody>
      <dsp:txXfrm>
        <a:off x="5837897" y="2226612"/>
        <a:ext cx="1356696" cy="828600"/>
      </dsp:txXfrm>
    </dsp:sp>
    <dsp:sp modelId="{576CEF4E-FCE6-DD46-8F7E-E694260900BA}">
      <dsp:nvSpPr>
        <dsp:cNvPr id="0" name=""/>
        <dsp:cNvSpPr/>
      </dsp:nvSpPr>
      <dsp:spPr>
        <a:xfrm>
          <a:off x="5636086" y="880594"/>
          <a:ext cx="176031" cy="2860516"/>
        </a:xfrm>
        <a:custGeom>
          <a:avLst/>
          <a:gdLst/>
          <a:ahLst/>
          <a:cxnLst/>
          <a:rect l="0" t="0" r="0" b="0"/>
          <a:pathLst>
            <a:path>
              <a:moveTo>
                <a:pt x="0" y="0"/>
              </a:moveTo>
              <a:lnTo>
                <a:pt x="0" y="2860516"/>
              </a:lnTo>
              <a:lnTo>
                <a:pt x="176031" y="28605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02243E-6746-5547-B817-B474B9A61069}">
      <dsp:nvSpPr>
        <dsp:cNvPr id="0" name=""/>
        <dsp:cNvSpPr/>
      </dsp:nvSpPr>
      <dsp:spPr>
        <a:xfrm>
          <a:off x="5812118" y="3301031"/>
          <a:ext cx="1408254" cy="8801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Collagenase Injections</a:t>
          </a:r>
        </a:p>
      </dsp:txBody>
      <dsp:txXfrm>
        <a:off x="5837897" y="3326810"/>
        <a:ext cx="1356696" cy="8286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93EAFA8-0390-3A45-A25D-DFFE0879133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FACF44C-12B2-7645-BDDB-E8AE1B362F58}"/>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ECA2951-512D-FB44-B906-96EF8034B590}" type="datetimeFigureOut">
              <a:rPr lang="en-US"/>
              <a:pPr>
                <a:defRPr/>
              </a:pPr>
              <a:t>3/27/2023</a:t>
            </a:fld>
            <a:endParaRPr lang="en-US"/>
          </a:p>
        </p:txBody>
      </p:sp>
      <p:sp>
        <p:nvSpPr>
          <p:cNvPr id="4" name="Slide Image Placeholder 3">
            <a:extLst>
              <a:ext uri="{FF2B5EF4-FFF2-40B4-BE49-F238E27FC236}">
                <a16:creationId xmlns:a16="http://schemas.microsoft.com/office/drawing/2014/main" id="{F0609DA3-0D5D-124F-8A8A-0F72B7C27C8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45EAD01-C0D2-BA42-B1D6-44B299537F78}"/>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5E60A51-0516-9B4E-A926-DAD4A91401F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54D34465-64C1-2D47-9758-5F21CDDC49C4}"/>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EF35BD3-E1D1-1944-BE88-0B94BC01D50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FC63B2B8-2489-0B4F-8325-9AECA85169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D5AC17AF-4BA3-2D49-BC5E-335DFA06DF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3" name="Slide Number Placeholder 3">
            <a:extLst>
              <a:ext uri="{FF2B5EF4-FFF2-40B4-BE49-F238E27FC236}">
                <a16:creationId xmlns:a16="http://schemas.microsoft.com/office/drawing/2014/main" id="{6BE9AC44-201F-674A-A785-26D0544AFA1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77762C5-47B0-4947-9BA6-D39A2EE7AB64}"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55BDF1C0-D689-6344-962E-564EDB57A9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8885473A-2F3D-A249-942B-EFC0DD827D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7891" name="Slide Number Placeholder 3">
            <a:extLst>
              <a:ext uri="{FF2B5EF4-FFF2-40B4-BE49-F238E27FC236}">
                <a16:creationId xmlns:a16="http://schemas.microsoft.com/office/drawing/2014/main" id="{AB94AD6F-4C07-CD4B-BA24-5BAE9BB694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CD20FDF-D859-1D4B-AAE0-107960EA9552}" type="slidenum">
              <a:rPr lang="en-US" altLang="en-US"/>
              <a:pPr/>
              <a:t>17</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DCFB127F-31E7-FC47-BD57-B49D18280B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B4B11983-E310-364E-AF26-0BE2B2AD70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EMG measures muscle response or electrical activity in response to a nerve’s stimulation of the muscle. </a:t>
            </a:r>
          </a:p>
        </p:txBody>
      </p:sp>
      <p:sp>
        <p:nvSpPr>
          <p:cNvPr id="39939" name="Slide Number Placeholder 3">
            <a:extLst>
              <a:ext uri="{FF2B5EF4-FFF2-40B4-BE49-F238E27FC236}">
                <a16:creationId xmlns:a16="http://schemas.microsoft.com/office/drawing/2014/main" id="{3FC3412D-A500-2D42-8CD1-DA127AE60D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A6EB4A2-8239-1440-84D6-323603841A96}" type="slidenum">
              <a:rPr lang="en-US" altLang="en-US"/>
              <a:pPr/>
              <a:t>18</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4053E572-5AA4-0B49-88E7-382EDA6E7D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7B5D8F95-EF88-FE47-8595-F277EDAB12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Neurolysis</a:t>
            </a:r>
            <a:r>
              <a:rPr lang="en-US" altLang="en-US" dirty="0"/>
              <a:t>: frees up the nerve from scar tissue</a:t>
            </a:r>
          </a:p>
          <a:p>
            <a:endParaRPr lang="en-US" altLang="en-US" dirty="0"/>
          </a:p>
          <a:p>
            <a:r>
              <a:rPr lang="en-US" altLang="en-US" b="1" dirty="0"/>
              <a:t>Nerve graft: </a:t>
            </a:r>
            <a:r>
              <a:rPr lang="en-US" altLang="en-US" dirty="0"/>
              <a:t>damaged part of the plexus is removed and replaced with sections of nerves taken from other parts of the body.</a:t>
            </a:r>
          </a:p>
          <a:p>
            <a:endParaRPr lang="en-US" altLang="en-US" dirty="0"/>
          </a:p>
          <a:p>
            <a:r>
              <a:rPr lang="en-US" altLang="en-US" b="1" dirty="0"/>
              <a:t>Nerve transfer: </a:t>
            </a:r>
            <a:r>
              <a:rPr lang="en-US" altLang="en-US" dirty="0"/>
              <a:t>take less important nerve that’s still working and connects it to a nerve that’s more important but not working (“bypass”)</a:t>
            </a:r>
          </a:p>
          <a:p>
            <a:endParaRPr lang="en-US" altLang="en-US" dirty="0"/>
          </a:p>
          <a:p>
            <a:r>
              <a:rPr lang="en-US" altLang="en-US" dirty="0"/>
              <a:t>These procedures are performed by neurosurgeons. </a:t>
            </a:r>
          </a:p>
        </p:txBody>
      </p:sp>
      <p:sp>
        <p:nvSpPr>
          <p:cNvPr id="41987" name="Slide Number Placeholder 3">
            <a:extLst>
              <a:ext uri="{FF2B5EF4-FFF2-40B4-BE49-F238E27FC236}">
                <a16:creationId xmlns:a16="http://schemas.microsoft.com/office/drawing/2014/main" id="{D70C4886-1F81-FD4B-A1DA-6C76A0E307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DB3153A-BD77-5543-BEA5-A0FA0A79A593}" type="slidenum">
              <a:rPr lang="en-US" altLang="en-US"/>
              <a:pPr/>
              <a:t>19</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CC43A4C7-4FE8-2F40-9E5E-949279D201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18DD619D-6037-4047-AADE-6B88276EB8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Ann </a:t>
            </a:r>
            <a:r>
              <a:rPr lang="en-US" altLang="en-US" dirty="0" err="1"/>
              <a:t>Plast</a:t>
            </a:r>
            <a:r>
              <a:rPr lang="en-US" altLang="en-US" dirty="0"/>
              <a:t> Surg. 2016 May;76 </a:t>
            </a:r>
            <a:r>
              <a:rPr lang="en-US" altLang="en-US" dirty="0" err="1"/>
              <a:t>Suppl</a:t>
            </a:r>
            <a:r>
              <a:rPr lang="en-US" altLang="en-US" dirty="0"/>
              <a:t> 3:S227-31.</a:t>
            </a:r>
            <a:r>
              <a:rPr lang="en-US" altLang="en-US" dirty="0">
                <a:solidFill>
                  <a:srgbClr val="212121"/>
                </a:solidFill>
              </a:rPr>
              <a:t> </a:t>
            </a:r>
            <a:r>
              <a:rPr lang="en-US" altLang="en-US" dirty="0" err="1">
                <a:solidFill>
                  <a:srgbClr val="5B616B"/>
                </a:solidFill>
              </a:rPr>
              <a:t>doi</a:t>
            </a:r>
            <a:r>
              <a:rPr lang="en-US" altLang="en-US" dirty="0">
                <a:solidFill>
                  <a:srgbClr val="5B616B"/>
                </a:solidFill>
              </a:rPr>
              <a:t>: 10.1097/SAP.0000000000000767</a:t>
            </a:r>
          </a:p>
          <a:p>
            <a:endParaRPr lang="en-US" altLang="en-US" dirty="0">
              <a:solidFill>
                <a:srgbClr val="5B616B"/>
              </a:solidFill>
            </a:endParaRPr>
          </a:p>
          <a:p>
            <a:r>
              <a:rPr lang="en-US" altLang="en-US" b="1" dirty="0">
                <a:solidFill>
                  <a:srgbClr val="5B616B"/>
                </a:solidFill>
              </a:rPr>
              <a:t>Myofascial Release </a:t>
            </a:r>
            <a:r>
              <a:rPr lang="en-US" altLang="en-US" dirty="0">
                <a:solidFill>
                  <a:srgbClr val="5B616B"/>
                </a:solidFill>
              </a:rPr>
              <a:t>is a safe and effective hands-on technique that involves applying gentle sustained pressure into the myofascial connective tissue restrictions to eliminate pain and restore motion.</a:t>
            </a:r>
          </a:p>
          <a:p>
            <a:endParaRPr lang="en-US" altLang="en-US" dirty="0">
              <a:solidFill>
                <a:srgbClr val="5B616B"/>
              </a:solidFill>
            </a:endParaRPr>
          </a:p>
          <a:p>
            <a:r>
              <a:rPr lang="en-US" altLang="en-US" b="1" dirty="0">
                <a:solidFill>
                  <a:srgbClr val="5B616B"/>
                </a:solidFill>
              </a:rPr>
              <a:t>Fat grafting</a:t>
            </a:r>
            <a:r>
              <a:rPr lang="en-US" altLang="en-US" dirty="0">
                <a:solidFill>
                  <a:srgbClr val="5B616B"/>
                </a:solidFill>
              </a:rPr>
              <a:t>: the scar/cord is released and then a fat graft is harvested and injected into the area of scar release. </a:t>
            </a:r>
          </a:p>
          <a:p>
            <a:endParaRPr lang="en-US" altLang="en-US" dirty="0">
              <a:solidFill>
                <a:srgbClr val="5B616B"/>
              </a:solidFill>
            </a:endParaRPr>
          </a:p>
          <a:p>
            <a:r>
              <a:rPr lang="en-US" altLang="en-US" b="1" dirty="0">
                <a:solidFill>
                  <a:srgbClr val="5B616B"/>
                </a:solidFill>
              </a:rPr>
              <a:t>Collagenase</a:t>
            </a:r>
            <a:r>
              <a:rPr lang="en-US" altLang="en-US" dirty="0">
                <a:solidFill>
                  <a:srgbClr val="5B616B"/>
                </a:solidFill>
              </a:rPr>
              <a:t> (</a:t>
            </a:r>
            <a:r>
              <a:rPr lang="en-US" altLang="en-US" dirty="0" err="1">
                <a:solidFill>
                  <a:srgbClr val="5B616B"/>
                </a:solidFill>
              </a:rPr>
              <a:t>Xiaflex</a:t>
            </a:r>
            <a:r>
              <a:rPr lang="en-US" altLang="en-US" dirty="0">
                <a:solidFill>
                  <a:srgbClr val="5B616B"/>
                </a:solidFill>
              </a:rPr>
              <a:t>) can be injected to disrupt the cords.</a:t>
            </a:r>
            <a:endParaRPr lang="en-US" altLang="en-US" dirty="0"/>
          </a:p>
        </p:txBody>
      </p:sp>
      <p:sp>
        <p:nvSpPr>
          <p:cNvPr id="48131" name="Slide Number Placeholder 3">
            <a:extLst>
              <a:ext uri="{FF2B5EF4-FFF2-40B4-BE49-F238E27FC236}">
                <a16:creationId xmlns:a16="http://schemas.microsoft.com/office/drawing/2014/main" id="{E378C5B0-7E01-D04F-A7A4-2B05E70529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2D1B526-16B0-7D40-AEB6-0AF976DB2074}" type="slidenum">
              <a:rPr lang="en-US" altLang="en-US"/>
              <a:pPr/>
              <a:t>24</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290D08F4-A553-7545-BEEF-3A0A774D2E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684EBDB9-B249-6140-B3C3-29DF5E52E4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https://pubmed.ncbi.nlm.nih.gov/31580930/</a:t>
            </a:r>
          </a:p>
        </p:txBody>
      </p:sp>
      <p:sp>
        <p:nvSpPr>
          <p:cNvPr id="56323" name="Slide Number Placeholder 3">
            <a:extLst>
              <a:ext uri="{FF2B5EF4-FFF2-40B4-BE49-F238E27FC236}">
                <a16:creationId xmlns:a16="http://schemas.microsoft.com/office/drawing/2014/main" id="{68D625A7-0DFE-CB4E-A87F-BFF7DD8B67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784ACA9-3174-0941-88BC-6F7A6CC99155}" type="slidenum">
              <a:rPr lang="en-US" altLang="en-US"/>
              <a:pPr/>
              <a:t>31</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7EB745D1-B71D-B743-BAA5-965C016EBB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a16="http://schemas.microsoft.com/office/drawing/2014/main" id="{D36289B6-1820-4642-8B53-4A711B9F40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8371" name="Slide Number Placeholder 3">
            <a:extLst>
              <a:ext uri="{FF2B5EF4-FFF2-40B4-BE49-F238E27FC236}">
                <a16:creationId xmlns:a16="http://schemas.microsoft.com/office/drawing/2014/main" id="{7B720F10-F06D-304B-959A-66424150BA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5D5FE21-DC18-BE42-9CFF-E637871D31F4}" type="slidenum">
              <a:rPr lang="en-US" altLang="en-US"/>
              <a:pPr/>
              <a:t>32</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70DD40C5-E306-464C-82E2-99FBD6796B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a:extLst>
              <a:ext uri="{FF2B5EF4-FFF2-40B4-BE49-F238E27FC236}">
                <a16:creationId xmlns:a16="http://schemas.microsoft.com/office/drawing/2014/main" id="{9A515FD7-FF1D-CE40-A400-1A8300F561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https://www.ncbi.nlm.nih.gov/pmc/articles/PMC4252160/</a:t>
            </a:r>
          </a:p>
        </p:txBody>
      </p:sp>
      <p:sp>
        <p:nvSpPr>
          <p:cNvPr id="60419" name="Slide Number Placeholder 3">
            <a:extLst>
              <a:ext uri="{FF2B5EF4-FFF2-40B4-BE49-F238E27FC236}">
                <a16:creationId xmlns:a16="http://schemas.microsoft.com/office/drawing/2014/main" id="{BD9BCB66-B354-A842-BB6F-639C237EB44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8FA3562-F53C-A64D-B70F-02F53DDC0A0A}" type="slidenum">
              <a:rPr lang="en-US" altLang="en-US"/>
              <a:pPr/>
              <a:t>33</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a:defRPr/>
            </a:pPr>
            <a:fld id="{3EF35BD3-E1D1-1944-BE88-0B94BC01D50B}" type="slidenum">
              <a:rPr lang="en-US" altLang="en-US"/>
              <a:pPr>
                <a:defRPr/>
              </a:pPr>
              <a:t>35</a:t>
            </a:fld>
            <a:endParaRPr lang="en-US" altLang="en-US"/>
          </a:p>
        </p:txBody>
      </p:sp>
    </p:spTree>
    <p:extLst>
      <p:ext uri="{BB962C8B-B14F-4D97-AF65-F5344CB8AC3E}">
        <p14:creationId xmlns:p14="http://schemas.microsoft.com/office/powerpoint/2010/main" val="1594676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972F4BBA-94A4-0A46-A163-DA35B31BE7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a:extLst>
              <a:ext uri="{FF2B5EF4-FFF2-40B4-BE49-F238E27FC236}">
                <a16:creationId xmlns:a16="http://schemas.microsoft.com/office/drawing/2014/main" id="{F110B91F-FEFC-224E-8724-B940A1D9B1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https://www.thegreenjournal.com/article/S0167-8140(19)33072-5/fulltext</a:t>
            </a:r>
          </a:p>
          <a:p>
            <a:endParaRPr lang="en-US" altLang="en-US"/>
          </a:p>
          <a:p>
            <a:r>
              <a:rPr lang="en-US" altLang="en-US"/>
              <a:t>SINS calculator: https://qxmd.com/calculate/calculator_810/spinal-instability-neoplastic-score-sins</a:t>
            </a:r>
          </a:p>
        </p:txBody>
      </p:sp>
      <p:sp>
        <p:nvSpPr>
          <p:cNvPr id="65539" name="Slide Number Placeholder 3">
            <a:extLst>
              <a:ext uri="{FF2B5EF4-FFF2-40B4-BE49-F238E27FC236}">
                <a16:creationId xmlns:a16="http://schemas.microsoft.com/office/drawing/2014/main" id="{1AF487B8-3A0A-BE4E-B6B8-ACB22D14B3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9934B2E-EDCB-404F-927F-367B975FDC4F}" type="slidenum">
              <a:rPr lang="en-US" altLang="en-US"/>
              <a:pPr/>
              <a:t>37</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D02F587F-4836-9641-9A63-7034AFF8B0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a:extLst>
              <a:ext uri="{FF2B5EF4-FFF2-40B4-BE49-F238E27FC236}">
                <a16:creationId xmlns:a16="http://schemas.microsoft.com/office/drawing/2014/main" id="{9246EBA0-C9D7-E844-8FB4-8691E18B14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Vertebroplasty: small amount of orthopedic cement is pushed through a needle into the vertebral body</a:t>
            </a:r>
          </a:p>
          <a:p>
            <a:r>
              <a:rPr lang="en-US" altLang="en-US"/>
              <a:t>Kyphoplasty: bone is drilled and a balloon is inserted. The space created by the balloon creates a cavity for the cement</a:t>
            </a:r>
          </a:p>
        </p:txBody>
      </p:sp>
      <p:sp>
        <p:nvSpPr>
          <p:cNvPr id="68611" name="Slide Number Placeholder 3">
            <a:extLst>
              <a:ext uri="{FF2B5EF4-FFF2-40B4-BE49-F238E27FC236}">
                <a16:creationId xmlns:a16="http://schemas.microsoft.com/office/drawing/2014/main" id="{31BE51B6-C425-1446-ABC7-33414FAA181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35B5963-4DA1-6A4C-BF12-8456B9F184A1}" type="slidenum">
              <a:rPr lang="en-US" altLang="en-US"/>
              <a:pPr/>
              <a:t>39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a:extLst>
              <a:ext uri="{FF2B5EF4-FFF2-40B4-BE49-F238E27FC236}">
                <a16:creationId xmlns:a16="http://schemas.microsoft.com/office/drawing/2014/main" id="{833290CE-C531-F844-BF18-3F410F7F41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a:extLst>
              <a:ext uri="{FF2B5EF4-FFF2-40B4-BE49-F238E27FC236}">
                <a16:creationId xmlns:a16="http://schemas.microsoft.com/office/drawing/2014/main" id="{5BA35EAE-60D0-E642-828D-37206D1FEB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7827" name="Slide Number Placeholder 3">
            <a:extLst>
              <a:ext uri="{FF2B5EF4-FFF2-40B4-BE49-F238E27FC236}">
                <a16:creationId xmlns:a16="http://schemas.microsoft.com/office/drawing/2014/main" id="{4CE3E8D2-D2F3-1A42-A670-39410B9B86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85CDE54-2031-D943-B206-EFCE26963304}" type="slidenum">
              <a:rPr lang="en-US" altLang="en-US"/>
              <a:pPr/>
              <a:t>3</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F35BD3-E1D1-1944-BE88-0B94BC01D50B}" type="slidenum">
              <a:rPr lang="en-US" altLang="en-US" smtClean="0"/>
              <a:pPr>
                <a:defRPr/>
              </a:pPr>
              <a:t>40</a:t>
            </a:fld>
            <a:endParaRPr lang="en-US" altLang="en-US"/>
          </a:p>
        </p:txBody>
      </p:sp>
    </p:spTree>
    <p:extLst>
      <p:ext uri="{BB962C8B-B14F-4D97-AF65-F5344CB8AC3E}">
        <p14:creationId xmlns:p14="http://schemas.microsoft.com/office/powerpoint/2010/main" val="152210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3E6216A4-0156-4E40-AAEC-3E7D55AF7A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a:extLst>
              <a:ext uri="{FF2B5EF4-FFF2-40B4-BE49-F238E27FC236}">
                <a16:creationId xmlns:a16="http://schemas.microsoft.com/office/drawing/2014/main" id="{1FEA05AA-0273-1942-8FE0-9A07094F00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1683" name="Slide Number Placeholder 3">
            <a:extLst>
              <a:ext uri="{FF2B5EF4-FFF2-40B4-BE49-F238E27FC236}">
                <a16:creationId xmlns:a16="http://schemas.microsoft.com/office/drawing/2014/main" id="{6197CF9A-AE17-9B42-9372-8C8F12D70A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2750A02-4A0D-AC4C-BA60-508DC8E73AB4}" type="slidenum">
              <a:rPr lang="en-US" altLang="en-US"/>
              <a:pPr/>
              <a:t>42</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45C4EA2E-DE22-6347-BB0E-861F4406BA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a:extLst>
              <a:ext uri="{FF2B5EF4-FFF2-40B4-BE49-F238E27FC236}">
                <a16:creationId xmlns:a16="http://schemas.microsoft.com/office/drawing/2014/main" id="{D024A068-2253-DF4B-B969-3FDF36843F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https://www.ncbi.nlm.nih.gov/pmc/articles/PMC8364991/</a:t>
            </a:r>
          </a:p>
        </p:txBody>
      </p:sp>
      <p:sp>
        <p:nvSpPr>
          <p:cNvPr id="74755" name="Slide Number Placeholder 3">
            <a:extLst>
              <a:ext uri="{FF2B5EF4-FFF2-40B4-BE49-F238E27FC236}">
                <a16:creationId xmlns:a16="http://schemas.microsoft.com/office/drawing/2014/main" id="{B76567CD-41A2-834B-BFCA-A3C00449DD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5FF1B3E-28E4-DB4B-B46A-340B2609BFC4}" type="slidenum">
              <a:rPr lang="en-US" altLang="en-US"/>
              <a:pPr/>
              <a:t>44</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B69ABB24-C486-BB4D-9219-73260A6021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a:extLst>
              <a:ext uri="{FF2B5EF4-FFF2-40B4-BE49-F238E27FC236}">
                <a16:creationId xmlns:a16="http://schemas.microsoft.com/office/drawing/2014/main" id="{8B635DDF-A34B-3B4B-B949-CBD49FFB46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6803" name="Slide Number Placeholder 3">
            <a:extLst>
              <a:ext uri="{FF2B5EF4-FFF2-40B4-BE49-F238E27FC236}">
                <a16:creationId xmlns:a16="http://schemas.microsoft.com/office/drawing/2014/main" id="{53240DA0-1CA8-3844-9051-07B5088718B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407D575-80A2-F14A-9B4B-6C94232D6490}" type="slidenum">
              <a:rPr lang="en-US" altLang="en-US"/>
              <a:pPr/>
              <a:t>45</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EF35BD3-E1D1-1944-BE88-0B94BC01D50B}" type="slidenum">
              <a:rPr lang="en-US" altLang="en-US" smtClean="0"/>
              <a:pPr>
                <a:defRPr/>
              </a:pPr>
              <a:t>6</a:t>
            </a:fld>
            <a:endParaRPr lang="en-US" altLang="en-US"/>
          </a:p>
        </p:txBody>
      </p:sp>
    </p:spTree>
    <p:extLst>
      <p:ext uri="{BB962C8B-B14F-4D97-AF65-F5344CB8AC3E}">
        <p14:creationId xmlns:p14="http://schemas.microsoft.com/office/powerpoint/2010/main" val="3089909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2662D5FE-07B2-EA4D-B3B7-7D9A91F7FE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B7965C9-193A-134F-A6A5-7A1659976769}"/>
              </a:ext>
            </a:extLst>
          </p:cNvPr>
          <p:cNvSpPr>
            <a:spLocks noGrp="1"/>
          </p:cNvSpPr>
          <p:nvPr>
            <p:ph type="body" idx="1"/>
          </p:nvPr>
        </p:nvSpPr>
        <p:spPr/>
        <p:txBody>
          <a:bodyPr>
            <a:normAutofit/>
          </a:bodyPr>
          <a:lstStyle/>
          <a:p>
            <a:pPr eaLnBrk="1" fontAlgn="auto" hangingPunct="1">
              <a:spcBef>
                <a:spcPts val="0"/>
              </a:spcBef>
              <a:spcAft>
                <a:spcPts val="0"/>
              </a:spcAft>
              <a:defRPr/>
            </a:pPr>
            <a:r>
              <a:rPr lang="en-US" dirty="0">
                <a:solidFill>
                  <a:schemeClr val="tx1">
                    <a:lumMod val="85000"/>
                    <a:lumOff val="15000"/>
                  </a:schemeClr>
                </a:solidFill>
                <a:latin typeface="Verdana" pitchFamily="34" charset="0"/>
                <a:ea typeface="Verdana" pitchFamily="34" charset="0"/>
                <a:cs typeface="Verdana" pitchFamily="34" charset="0"/>
              </a:rPr>
              <a:t>Explain how the machine actually works: Electricity </a:t>
            </a:r>
            <a:r>
              <a:rPr lang="en-US" dirty="0">
                <a:solidFill>
                  <a:schemeClr val="tx1">
                    <a:lumMod val="85000"/>
                    <a:lumOff val="15000"/>
                  </a:schemeClr>
                </a:solidFill>
                <a:latin typeface="Verdana" pitchFamily="34" charset="0"/>
                <a:ea typeface="Verdana" pitchFamily="34" charset="0"/>
                <a:cs typeface="Verdana" pitchFamily="34" charset="0"/>
                <a:sym typeface="Wingdings" pitchFamily="2" charset="2"/>
              </a:rPr>
              <a:t> powers e</a:t>
            </a:r>
            <a:r>
              <a:rPr lang="en-US" dirty="0">
                <a:solidFill>
                  <a:schemeClr val="tx1">
                    <a:lumMod val="85000"/>
                    <a:lumOff val="15000"/>
                  </a:schemeClr>
                </a:solidFill>
                <a:latin typeface="Verdana" pitchFamily="34" charset="0"/>
                <a:ea typeface="Verdana" pitchFamily="34" charset="0"/>
                <a:cs typeface="Verdana" pitchFamily="34" charset="0"/>
              </a:rPr>
              <a:t>lectron gun </a:t>
            </a:r>
            <a:r>
              <a:rPr lang="en-US" dirty="0">
                <a:solidFill>
                  <a:schemeClr val="tx1">
                    <a:lumMod val="85000"/>
                    <a:lumOff val="15000"/>
                  </a:schemeClr>
                </a:solidFill>
                <a:latin typeface="Verdana" pitchFamily="34" charset="0"/>
                <a:ea typeface="Verdana" pitchFamily="34" charset="0"/>
                <a:cs typeface="Verdana" pitchFamily="34" charset="0"/>
                <a:sym typeface="Wingdings" pitchFamily="2" charset="2"/>
              </a:rPr>
              <a:t></a:t>
            </a:r>
            <a:r>
              <a:rPr lang="en-US" dirty="0">
                <a:solidFill>
                  <a:schemeClr val="tx1">
                    <a:lumMod val="85000"/>
                    <a:lumOff val="15000"/>
                  </a:schemeClr>
                </a:solidFill>
                <a:latin typeface="Verdana" pitchFamily="34" charset="0"/>
                <a:ea typeface="Verdana" pitchFamily="34" charset="0"/>
                <a:cs typeface="Verdana" pitchFamily="34" charset="0"/>
              </a:rPr>
              <a:t> generates high energy electrons </a:t>
            </a:r>
            <a:r>
              <a:rPr lang="en-US" dirty="0">
                <a:solidFill>
                  <a:schemeClr val="tx1">
                    <a:lumMod val="85000"/>
                    <a:lumOff val="15000"/>
                  </a:schemeClr>
                </a:solidFill>
                <a:latin typeface="Verdana" pitchFamily="34" charset="0"/>
                <a:ea typeface="Verdana" pitchFamily="34" charset="0"/>
                <a:cs typeface="Verdana" pitchFamily="34" charset="0"/>
                <a:sym typeface="Wingdings" pitchFamily="2" charset="2"/>
              </a:rPr>
              <a:t> accelerated along waveguide  strike a Tungsten target  bremsstrahlung generates high energy photons (X-rays)  pass over a filter to generate uniform field  shaped by jaws and collimators  enter patient</a:t>
            </a:r>
            <a:endParaRPr lang="en-US" dirty="0"/>
          </a:p>
          <a:p>
            <a:pPr eaLnBrk="1" fontAlgn="auto" hangingPunct="1">
              <a:spcBef>
                <a:spcPts val="0"/>
              </a:spcBef>
              <a:spcAft>
                <a:spcPts val="0"/>
              </a:spcAft>
              <a:defRPr/>
            </a:pPr>
            <a:endParaRPr lang="en-US" dirty="0"/>
          </a:p>
        </p:txBody>
      </p:sp>
      <p:sp>
        <p:nvSpPr>
          <p:cNvPr id="22531" name="Slide Number Placeholder 3">
            <a:extLst>
              <a:ext uri="{FF2B5EF4-FFF2-40B4-BE49-F238E27FC236}">
                <a16:creationId xmlns:a16="http://schemas.microsoft.com/office/drawing/2014/main" id="{27B2FC0C-9F54-CE43-B06F-052ACBA0D9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A1D97CD-A696-3C41-994A-982156C873B8}" type="slidenum">
              <a:rPr lang="en-US" altLang="en-US"/>
              <a:pPr/>
              <a:t>7</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F30363C6-711E-8D4B-BAEB-EC23DB3AC9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31A69E8C-05E7-C74D-A254-4A2E9C5F9C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5603" name="Slide Number Placeholder 3">
            <a:extLst>
              <a:ext uri="{FF2B5EF4-FFF2-40B4-BE49-F238E27FC236}">
                <a16:creationId xmlns:a16="http://schemas.microsoft.com/office/drawing/2014/main" id="{FF1B164E-C4AE-1D4C-82E8-85270D8FE6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288A50E-15A9-5B48-B2DA-48E752F5DF6F}" type="slidenum">
              <a:rPr lang="en-US" altLang="en-US"/>
              <a:pPr/>
              <a:t>9</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A8D1E3EB-471B-9D46-BDD7-CBEFD7A6DD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639151E7-B351-964D-B6B6-C6CD22DED4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Calibri"/>
                <a:cs typeface="Calibri"/>
              </a:rPr>
              <a:t>In the previous slide you mention several cancers with risk of lymphedema but here only talk about percentages for breast cancer.  Since we try to avoid ALND in favor of sentinel LN biopsy, I am not sure these percentages are truly helpful. </a:t>
            </a:r>
            <a:endParaRPr lang="en-US" altLang="en-US" dirty="0"/>
          </a:p>
        </p:txBody>
      </p:sp>
      <p:sp>
        <p:nvSpPr>
          <p:cNvPr id="27651" name="Slide Number Placeholder 3">
            <a:extLst>
              <a:ext uri="{FF2B5EF4-FFF2-40B4-BE49-F238E27FC236}">
                <a16:creationId xmlns:a16="http://schemas.microsoft.com/office/drawing/2014/main" id="{C1E8B7AA-ADAB-B646-BA16-574EBFCC7B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5C496E7-8EB7-6048-BF70-F6E8ED6C6B03}" type="slidenum">
              <a:rPr lang="en-US" altLang="en-US"/>
              <a:pPr/>
              <a:t>10</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3F3CC93F-6F5A-8445-B2A3-D1A7A6AC4E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5A4DA1C3-ABB1-7E4A-A026-5C3E690E2F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b="1" dirty="0"/>
              <a:t>Lymphoscintigraphy</a:t>
            </a:r>
            <a:r>
              <a:rPr lang="en-US" altLang="en-US" sz="1400" dirty="0"/>
              <a:t>: a type of nuclear medicine imaging that provides images of the lymphatic system. Uses small amounts of radiotracers, which accumulate in regions of inflammation. </a:t>
            </a:r>
          </a:p>
          <a:p>
            <a:endParaRPr lang="en-US" altLang="en-US" sz="1400" dirty="0"/>
          </a:p>
          <a:p>
            <a:r>
              <a:rPr lang="en-US" altLang="en-US" sz="1400" b="1" dirty="0"/>
              <a:t>Bioimpedance testing</a:t>
            </a:r>
            <a:r>
              <a:rPr lang="en-US" altLang="en-US" sz="1400" dirty="0"/>
              <a:t>: method for estimating body composition where a weak electric current flows through the body and the voltage is measured in order to calculated impedance (resistance) of the body</a:t>
            </a:r>
          </a:p>
        </p:txBody>
      </p:sp>
      <p:sp>
        <p:nvSpPr>
          <p:cNvPr id="29699" name="Slide Number Placeholder 3">
            <a:extLst>
              <a:ext uri="{FF2B5EF4-FFF2-40B4-BE49-F238E27FC236}">
                <a16:creationId xmlns:a16="http://schemas.microsoft.com/office/drawing/2014/main" id="{A7C6FBB7-9689-3D4D-90E3-014E8848F5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3988C3B-23B5-BB4D-A9C7-6AABD50F2DB6}" type="slidenum">
              <a:rPr lang="en-US" altLang="en-US"/>
              <a:pPr/>
              <a:t>11</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EF35BD3-E1D1-1944-BE88-0B94BC01D50B}" type="slidenum">
              <a:rPr lang="en-US" altLang="en-US" smtClean="0"/>
              <a:pPr>
                <a:defRPr/>
              </a:pPr>
              <a:t>13</a:t>
            </a:fld>
            <a:endParaRPr lang="en-US" altLang="en-US"/>
          </a:p>
        </p:txBody>
      </p:sp>
    </p:spTree>
    <p:extLst>
      <p:ext uri="{BB962C8B-B14F-4D97-AF65-F5344CB8AC3E}">
        <p14:creationId xmlns:p14="http://schemas.microsoft.com/office/powerpoint/2010/main" val="3078569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BDD77478-6AC4-774B-9C7E-58FE3B6DAF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9AB4024B-0FF4-E04D-B695-2769AF7A33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b="1" dirty="0"/>
              <a:t>Lymphatic bypass surgery </a:t>
            </a:r>
            <a:r>
              <a:rPr lang="en-US" altLang="en-US" sz="1400" dirty="0"/>
              <a:t>is sometimes called </a:t>
            </a:r>
            <a:r>
              <a:rPr lang="en-US" altLang="en-US" sz="1400" dirty="0" err="1"/>
              <a:t>lymphovenous</a:t>
            </a:r>
            <a:r>
              <a:rPr lang="en-US" altLang="en-US" sz="1400" dirty="0"/>
              <a:t> anastomosis surgery. Part of the lymphatic vessel that is not blocked is connected to a nearby vein. This allows the lymphatic fluid to get past the blockage and away from the affected limb. Typically performed by a vascular surgeon.</a:t>
            </a:r>
          </a:p>
          <a:p>
            <a:endParaRPr lang="en-US" altLang="en-US" sz="1400" dirty="0"/>
          </a:p>
          <a:p>
            <a:r>
              <a:rPr lang="en-US" altLang="en-US" sz="1400" b="1" dirty="0"/>
              <a:t>Liposuction</a:t>
            </a:r>
            <a:r>
              <a:rPr lang="en-US" altLang="en-US" sz="1400" dirty="0"/>
              <a:t> is the treatment of choice for solid extremity lymphedema. The solid disease becomes prominent as the pathology progresses. Chronic lymphedema causes inflammation that can lead to excess fat growth in the affected limb. Liposuction is technically simple and minimally invasive. Removes fat only.</a:t>
            </a:r>
          </a:p>
          <a:p>
            <a:endParaRPr lang="en-US" altLang="en-US" sz="1400" dirty="0"/>
          </a:p>
          <a:p>
            <a:r>
              <a:rPr lang="en-US" altLang="en-US" sz="1400" b="1" dirty="0"/>
              <a:t>Lymph node transfer: </a:t>
            </a:r>
            <a:r>
              <a:rPr lang="en-US" altLang="en-US" sz="1400" dirty="0"/>
              <a:t>involves moving lymph nodes with an intact blood supply to restore or augment lymphatic drainage. Typically performed by a surgical oncologist.</a:t>
            </a:r>
          </a:p>
          <a:p>
            <a:endParaRPr lang="en-US" altLang="en-US" dirty="0"/>
          </a:p>
          <a:p>
            <a:r>
              <a:rPr lang="en-US" altLang="en-US" b="1" dirty="0" err="1"/>
              <a:t>Debulking</a:t>
            </a:r>
            <a:r>
              <a:rPr lang="en-US" altLang="en-US" dirty="0"/>
              <a:t>: removes damage skin and fat down to the muscle. Area of resurfaced with a skin graft. This is an extreme measure limited only for the most advanced cases of lymphedema.</a:t>
            </a:r>
          </a:p>
        </p:txBody>
      </p:sp>
      <p:sp>
        <p:nvSpPr>
          <p:cNvPr id="33795" name="Slide Number Placeholder 3">
            <a:extLst>
              <a:ext uri="{FF2B5EF4-FFF2-40B4-BE49-F238E27FC236}">
                <a16:creationId xmlns:a16="http://schemas.microsoft.com/office/drawing/2014/main" id="{7108A377-C1BF-0342-955D-7BA85470AA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C47AA13-163E-4342-893D-0E350170B887}" type="slidenum">
              <a:rPr lang="en-US" altLang="en-US"/>
              <a:pPr/>
              <a:t>14</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DE7D8A5-014A-0843-9146-B2C3B00F5E8A}"/>
              </a:ext>
            </a:extLst>
          </p:cNvPr>
          <p:cNvSpPr>
            <a:spLocks noGrp="1"/>
          </p:cNvSpPr>
          <p:nvPr>
            <p:ph type="dt" sz="half" idx="10"/>
          </p:nvPr>
        </p:nvSpPr>
        <p:spPr/>
        <p:txBody>
          <a:bodyPr/>
          <a:lstStyle>
            <a:lvl1pPr>
              <a:defRPr/>
            </a:lvl1pPr>
          </a:lstStyle>
          <a:p>
            <a:pPr>
              <a:defRPr/>
            </a:pPr>
            <a:fld id="{FC02CB2F-E0F3-A747-B560-CD6641C983E8}" type="datetime1">
              <a:rPr lang="en-US"/>
              <a:pPr>
                <a:defRPr/>
              </a:pPr>
              <a:t>3/27/2023</a:t>
            </a:fld>
            <a:endParaRPr lang="en-US"/>
          </a:p>
        </p:txBody>
      </p:sp>
      <p:sp>
        <p:nvSpPr>
          <p:cNvPr id="5" name="Footer Placeholder 4">
            <a:extLst>
              <a:ext uri="{FF2B5EF4-FFF2-40B4-BE49-F238E27FC236}">
                <a16:creationId xmlns:a16="http://schemas.microsoft.com/office/drawing/2014/main" id="{74FB50AD-DE0A-0044-B0D9-068AE5D5252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D288643-7BAF-D848-8A69-F54339CAB39A}"/>
              </a:ext>
            </a:extLst>
          </p:cNvPr>
          <p:cNvSpPr>
            <a:spLocks noGrp="1"/>
          </p:cNvSpPr>
          <p:nvPr>
            <p:ph type="sldNum" sz="quarter" idx="12"/>
          </p:nvPr>
        </p:nvSpPr>
        <p:spPr/>
        <p:txBody>
          <a:bodyPr/>
          <a:lstStyle>
            <a:lvl1pPr>
              <a:defRPr/>
            </a:lvl1pPr>
          </a:lstStyle>
          <a:p>
            <a:pPr>
              <a:defRPr/>
            </a:pPr>
            <a:fld id="{8DF384CB-C68E-1E43-BCF0-76B7EEC901C4}" type="slidenum">
              <a:rPr lang="en-US" altLang="en-US"/>
              <a:pPr>
                <a:defRPr/>
              </a:pPr>
              <a:t>‹#›</a:t>
            </a:fld>
            <a:endParaRPr lang="en-US" altLang="en-US"/>
          </a:p>
        </p:txBody>
      </p:sp>
    </p:spTree>
    <p:extLst>
      <p:ext uri="{BB962C8B-B14F-4D97-AF65-F5344CB8AC3E}">
        <p14:creationId xmlns:p14="http://schemas.microsoft.com/office/powerpoint/2010/main" val="665831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521A7B-6113-3043-984D-44B1DD08A38A}"/>
              </a:ext>
            </a:extLst>
          </p:cNvPr>
          <p:cNvSpPr>
            <a:spLocks noGrp="1"/>
          </p:cNvSpPr>
          <p:nvPr>
            <p:ph type="dt" sz="half" idx="10"/>
          </p:nvPr>
        </p:nvSpPr>
        <p:spPr/>
        <p:txBody>
          <a:bodyPr/>
          <a:lstStyle>
            <a:lvl1pPr>
              <a:defRPr/>
            </a:lvl1pPr>
          </a:lstStyle>
          <a:p>
            <a:pPr>
              <a:defRPr/>
            </a:pPr>
            <a:fld id="{114D70DE-9E2F-F64C-99D7-92971E20CFEC}" type="datetime1">
              <a:rPr lang="en-US"/>
              <a:pPr>
                <a:defRPr/>
              </a:pPr>
              <a:t>3/27/2023</a:t>
            </a:fld>
            <a:endParaRPr lang="en-US"/>
          </a:p>
        </p:txBody>
      </p:sp>
      <p:sp>
        <p:nvSpPr>
          <p:cNvPr id="5" name="Footer Placeholder 4">
            <a:extLst>
              <a:ext uri="{FF2B5EF4-FFF2-40B4-BE49-F238E27FC236}">
                <a16:creationId xmlns:a16="http://schemas.microsoft.com/office/drawing/2014/main" id="{724F8FE0-F732-5840-984F-7B10438E04E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3C6FF62-D359-7742-AD84-9032C419FB34}"/>
              </a:ext>
            </a:extLst>
          </p:cNvPr>
          <p:cNvSpPr>
            <a:spLocks noGrp="1"/>
          </p:cNvSpPr>
          <p:nvPr>
            <p:ph type="sldNum" sz="quarter" idx="12"/>
          </p:nvPr>
        </p:nvSpPr>
        <p:spPr/>
        <p:txBody>
          <a:bodyPr/>
          <a:lstStyle>
            <a:lvl1pPr>
              <a:defRPr/>
            </a:lvl1pPr>
          </a:lstStyle>
          <a:p>
            <a:pPr>
              <a:defRPr/>
            </a:pPr>
            <a:fld id="{F9832A30-290E-3D49-A702-F0FDB67ACDA7}" type="slidenum">
              <a:rPr lang="en-US" altLang="en-US"/>
              <a:pPr>
                <a:defRPr/>
              </a:pPr>
              <a:t>‹#›</a:t>
            </a:fld>
            <a:endParaRPr lang="en-US" altLang="en-US"/>
          </a:p>
        </p:txBody>
      </p:sp>
    </p:spTree>
    <p:extLst>
      <p:ext uri="{BB962C8B-B14F-4D97-AF65-F5344CB8AC3E}">
        <p14:creationId xmlns:p14="http://schemas.microsoft.com/office/powerpoint/2010/main" val="3966182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AB713-A355-A14E-B1BA-0135A1E6F3DC}"/>
              </a:ext>
            </a:extLst>
          </p:cNvPr>
          <p:cNvSpPr>
            <a:spLocks noGrp="1"/>
          </p:cNvSpPr>
          <p:nvPr>
            <p:ph type="dt" sz="half" idx="10"/>
          </p:nvPr>
        </p:nvSpPr>
        <p:spPr/>
        <p:txBody>
          <a:bodyPr/>
          <a:lstStyle>
            <a:lvl1pPr>
              <a:defRPr/>
            </a:lvl1pPr>
          </a:lstStyle>
          <a:p>
            <a:pPr>
              <a:defRPr/>
            </a:pPr>
            <a:fld id="{2E313A5D-FA1A-E84E-BED6-D0FBEC702101}" type="datetime1">
              <a:rPr lang="en-US"/>
              <a:pPr>
                <a:defRPr/>
              </a:pPr>
              <a:t>3/27/2023</a:t>
            </a:fld>
            <a:endParaRPr lang="en-US"/>
          </a:p>
        </p:txBody>
      </p:sp>
      <p:sp>
        <p:nvSpPr>
          <p:cNvPr id="5" name="Footer Placeholder 4">
            <a:extLst>
              <a:ext uri="{FF2B5EF4-FFF2-40B4-BE49-F238E27FC236}">
                <a16:creationId xmlns:a16="http://schemas.microsoft.com/office/drawing/2014/main" id="{B004FE6A-907A-3A4E-B547-CC8D773ECA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C4D7388-DCDC-6A4D-A669-3AFB3BE4FCA8}"/>
              </a:ext>
            </a:extLst>
          </p:cNvPr>
          <p:cNvSpPr>
            <a:spLocks noGrp="1"/>
          </p:cNvSpPr>
          <p:nvPr>
            <p:ph type="sldNum" sz="quarter" idx="12"/>
          </p:nvPr>
        </p:nvSpPr>
        <p:spPr/>
        <p:txBody>
          <a:bodyPr/>
          <a:lstStyle>
            <a:lvl1pPr>
              <a:defRPr/>
            </a:lvl1pPr>
          </a:lstStyle>
          <a:p>
            <a:pPr>
              <a:defRPr/>
            </a:pPr>
            <a:fld id="{E0E95472-F2FA-5C4F-BAC6-E956037889BA}" type="slidenum">
              <a:rPr lang="en-US" altLang="en-US"/>
              <a:pPr>
                <a:defRPr/>
              </a:pPr>
              <a:t>‹#›</a:t>
            </a:fld>
            <a:endParaRPr lang="en-US" altLang="en-US"/>
          </a:p>
        </p:txBody>
      </p:sp>
    </p:spTree>
    <p:extLst>
      <p:ext uri="{BB962C8B-B14F-4D97-AF65-F5344CB8AC3E}">
        <p14:creationId xmlns:p14="http://schemas.microsoft.com/office/powerpoint/2010/main" val="672076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664164-DCA6-9548-99E4-420196A1DFA1}"/>
              </a:ext>
            </a:extLst>
          </p:cNvPr>
          <p:cNvSpPr>
            <a:spLocks noGrp="1"/>
          </p:cNvSpPr>
          <p:nvPr>
            <p:ph type="dt" sz="half" idx="10"/>
          </p:nvPr>
        </p:nvSpPr>
        <p:spPr/>
        <p:txBody>
          <a:bodyPr/>
          <a:lstStyle>
            <a:lvl1pPr>
              <a:defRPr/>
            </a:lvl1pPr>
          </a:lstStyle>
          <a:p>
            <a:pPr>
              <a:defRPr/>
            </a:pPr>
            <a:fld id="{E73F4C16-A2D2-494B-A71C-4F5CB38B2208}" type="datetime1">
              <a:rPr lang="en-US"/>
              <a:pPr>
                <a:defRPr/>
              </a:pPr>
              <a:t>3/27/2023</a:t>
            </a:fld>
            <a:endParaRPr lang="en-US"/>
          </a:p>
        </p:txBody>
      </p:sp>
      <p:sp>
        <p:nvSpPr>
          <p:cNvPr id="5" name="Footer Placeholder 4">
            <a:extLst>
              <a:ext uri="{FF2B5EF4-FFF2-40B4-BE49-F238E27FC236}">
                <a16:creationId xmlns:a16="http://schemas.microsoft.com/office/drawing/2014/main" id="{FC8A6B4F-FFCE-3B42-B60B-86F1E6740B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3E76861-72A0-D843-A776-4329ADE5449D}"/>
              </a:ext>
            </a:extLst>
          </p:cNvPr>
          <p:cNvSpPr>
            <a:spLocks noGrp="1"/>
          </p:cNvSpPr>
          <p:nvPr>
            <p:ph type="sldNum" sz="quarter" idx="12"/>
          </p:nvPr>
        </p:nvSpPr>
        <p:spPr/>
        <p:txBody>
          <a:bodyPr/>
          <a:lstStyle>
            <a:lvl1pPr>
              <a:defRPr/>
            </a:lvl1pPr>
          </a:lstStyle>
          <a:p>
            <a:pPr>
              <a:defRPr/>
            </a:pPr>
            <a:fld id="{03DC3B0B-84B3-7947-A098-0F49AAFFB677}" type="slidenum">
              <a:rPr lang="en-US" altLang="en-US"/>
              <a:pPr>
                <a:defRPr/>
              </a:pPr>
              <a:t>‹#›</a:t>
            </a:fld>
            <a:endParaRPr lang="en-US" altLang="en-US"/>
          </a:p>
        </p:txBody>
      </p:sp>
    </p:spTree>
    <p:extLst>
      <p:ext uri="{BB962C8B-B14F-4D97-AF65-F5344CB8AC3E}">
        <p14:creationId xmlns:p14="http://schemas.microsoft.com/office/powerpoint/2010/main" val="879176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CDEA7D-2DD9-0F48-86FF-E18274A9BD6E}"/>
              </a:ext>
            </a:extLst>
          </p:cNvPr>
          <p:cNvSpPr>
            <a:spLocks noGrp="1"/>
          </p:cNvSpPr>
          <p:nvPr>
            <p:ph type="dt" sz="half" idx="10"/>
          </p:nvPr>
        </p:nvSpPr>
        <p:spPr/>
        <p:txBody>
          <a:bodyPr/>
          <a:lstStyle>
            <a:lvl1pPr>
              <a:defRPr/>
            </a:lvl1pPr>
          </a:lstStyle>
          <a:p>
            <a:pPr>
              <a:defRPr/>
            </a:pPr>
            <a:fld id="{8E89428B-34D3-7F4F-981F-10C8917C1DE6}" type="datetime1">
              <a:rPr lang="en-US"/>
              <a:pPr>
                <a:defRPr/>
              </a:pPr>
              <a:t>3/27/2023</a:t>
            </a:fld>
            <a:endParaRPr lang="en-US"/>
          </a:p>
        </p:txBody>
      </p:sp>
      <p:sp>
        <p:nvSpPr>
          <p:cNvPr id="5" name="Footer Placeholder 4">
            <a:extLst>
              <a:ext uri="{FF2B5EF4-FFF2-40B4-BE49-F238E27FC236}">
                <a16:creationId xmlns:a16="http://schemas.microsoft.com/office/drawing/2014/main" id="{9F22906F-C6B5-BF4F-B54A-1E057D54370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4A91B8-EE97-7447-ADC4-15F631A4A101}"/>
              </a:ext>
            </a:extLst>
          </p:cNvPr>
          <p:cNvSpPr>
            <a:spLocks noGrp="1"/>
          </p:cNvSpPr>
          <p:nvPr>
            <p:ph type="sldNum" sz="quarter" idx="12"/>
          </p:nvPr>
        </p:nvSpPr>
        <p:spPr/>
        <p:txBody>
          <a:bodyPr/>
          <a:lstStyle>
            <a:lvl1pPr>
              <a:defRPr/>
            </a:lvl1pPr>
          </a:lstStyle>
          <a:p>
            <a:pPr>
              <a:defRPr/>
            </a:pPr>
            <a:fld id="{9755B1A2-F9CD-0F40-A116-592DFEA9CB94}" type="slidenum">
              <a:rPr lang="en-US" altLang="en-US"/>
              <a:pPr>
                <a:defRPr/>
              </a:pPr>
              <a:t>‹#›</a:t>
            </a:fld>
            <a:endParaRPr lang="en-US" altLang="en-US"/>
          </a:p>
        </p:txBody>
      </p:sp>
    </p:spTree>
    <p:extLst>
      <p:ext uri="{BB962C8B-B14F-4D97-AF65-F5344CB8AC3E}">
        <p14:creationId xmlns:p14="http://schemas.microsoft.com/office/powerpoint/2010/main" val="3486422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D4473CA-825E-7D43-A4B2-A0222346448E}"/>
              </a:ext>
            </a:extLst>
          </p:cNvPr>
          <p:cNvSpPr>
            <a:spLocks noGrp="1"/>
          </p:cNvSpPr>
          <p:nvPr>
            <p:ph type="dt" sz="half" idx="10"/>
          </p:nvPr>
        </p:nvSpPr>
        <p:spPr/>
        <p:txBody>
          <a:bodyPr/>
          <a:lstStyle>
            <a:lvl1pPr>
              <a:defRPr/>
            </a:lvl1pPr>
          </a:lstStyle>
          <a:p>
            <a:pPr>
              <a:defRPr/>
            </a:pPr>
            <a:fld id="{9439296B-1B2B-304C-9150-A9D356E32D37}" type="datetime1">
              <a:rPr lang="en-US"/>
              <a:pPr>
                <a:defRPr/>
              </a:pPr>
              <a:t>3/27/2023</a:t>
            </a:fld>
            <a:endParaRPr lang="en-US"/>
          </a:p>
        </p:txBody>
      </p:sp>
      <p:sp>
        <p:nvSpPr>
          <p:cNvPr id="6" name="Footer Placeholder 4">
            <a:extLst>
              <a:ext uri="{FF2B5EF4-FFF2-40B4-BE49-F238E27FC236}">
                <a16:creationId xmlns:a16="http://schemas.microsoft.com/office/drawing/2014/main" id="{C8624DF4-B823-6D4D-B1D2-D240B8FA01D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165FAF6-7734-5B4F-9783-2C41679CE69B}"/>
              </a:ext>
            </a:extLst>
          </p:cNvPr>
          <p:cNvSpPr>
            <a:spLocks noGrp="1"/>
          </p:cNvSpPr>
          <p:nvPr>
            <p:ph type="sldNum" sz="quarter" idx="12"/>
          </p:nvPr>
        </p:nvSpPr>
        <p:spPr/>
        <p:txBody>
          <a:bodyPr/>
          <a:lstStyle>
            <a:lvl1pPr>
              <a:defRPr/>
            </a:lvl1pPr>
          </a:lstStyle>
          <a:p>
            <a:pPr>
              <a:defRPr/>
            </a:pPr>
            <a:fld id="{934FCD3D-ABD9-9440-9A56-D754679BB316}" type="slidenum">
              <a:rPr lang="en-US" altLang="en-US"/>
              <a:pPr>
                <a:defRPr/>
              </a:pPr>
              <a:t>‹#›</a:t>
            </a:fld>
            <a:endParaRPr lang="en-US" altLang="en-US"/>
          </a:p>
        </p:txBody>
      </p:sp>
    </p:spTree>
    <p:extLst>
      <p:ext uri="{BB962C8B-B14F-4D97-AF65-F5344CB8AC3E}">
        <p14:creationId xmlns:p14="http://schemas.microsoft.com/office/powerpoint/2010/main" val="1006446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3477469-522C-904F-9651-8AD80C03C3D0}"/>
              </a:ext>
            </a:extLst>
          </p:cNvPr>
          <p:cNvSpPr>
            <a:spLocks noGrp="1"/>
          </p:cNvSpPr>
          <p:nvPr>
            <p:ph type="dt" sz="half" idx="10"/>
          </p:nvPr>
        </p:nvSpPr>
        <p:spPr/>
        <p:txBody>
          <a:bodyPr/>
          <a:lstStyle>
            <a:lvl1pPr>
              <a:defRPr/>
            </a:lvl1pPr>
          </a:lstStyle>
          <a:p>
            <a:pPr>
              <a:defRPr/>
            </a:pPr>
            <a:fld id="{9F09B829-8B88-FB4A-AF58-0140D725B80C}" type="datetime1">
              <a:rPr lang="en-US"/>
              <a:pPr>
                <a:defRPr/>
              </a:pPr>
              <a:t>3/27/2023</a:t>
            </a:fld>
            <a:endParaRPr lang="en-US"/>
          </a:p>
        </p:txBody>
      </p:sp>
      <p:sp>
        <p:nvSpPr>
          <p:cNvPr id="8" name="Footer Placeholder 4">
            <a:extLst>
              <a:ext uri="{FF2B5EF4-FFF2-40B4-BE49-F238E27FC236}">
                <a16:creationId xmlns:a16="http://schemas.microsoft.com/office/drawing/2014/main" id="{4213C33B-BAEE-054D-B714-3DB1816C054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B73206E-9D61-1B49-A603-22EBBD62A416}"/>
              </a:ext>
            </a:extLst>
          </p:cNvPr>
          <p:cNvSpPr>
            <a:spLocks noGrp="1"/>
          </p:cNvSpPr>
          <p:nvPr>
            <p:ph type="sldNum" sz="quarter" idx="12"/>
          </p:nvPr>
        </p:nvSpPr>
        <p:spPr/>
        <p:txBody>
          <a:bodyPr/>
          <a:lstStyle>
            <a:lvl1pPr>
              <a:defRPr/>
            </a:lvl1pPr>
          </a:lstStyle>
          <a:p>
            <a:pPr>
              <a:defRPr/>
            </a:pPr>
            <a:fld id="{C84DF38F-7602-924E-B5C5-BF6BD7740D43}" type="slidenum">
              <a:rPr lang="en-US" altLang="en-US"/>
              <a:pPr>
                <a:defRPr/>
              </a:pPr>
              <a:t>‹#›</a:t>
            </a:fld>
            <a:endParaRPr lang="en-US" altLang="en-US"/>
          </a:p>
        </p:txBody>
      </p:sp>
    </p:spTree>
    <p:extLst>
      <p:ext uri="{BB962C8B-B14F-4D97-AF65-F5344CB8AC3E}">
        <p14:creationId xmlns:p14="http://schemas.microsoft.com/office/powerpoint/2010/main" val="1844848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3B44B97-66E8-ED4F-B505-08E8B9A7341B}"/>
              </a:ext>
            </a:extLst>
          </p:cNvPr>
          <p:cNvSpPr>
            <a:spLocks noGrp="1"/>
          </p:cNvSpPr>
          <p:nvPr>
            <p:ph type="dt" sz="half" idx="10"/>
          </p:nvPr>
        </p:nvSpPr>
        <p:spPr/>
        <p:txBody>
          <a:bodyPr/>
          <a:lstStyle>
            <a:lvl1pPr>
              <a:defRPr/>
            </a:lvl1pPr>
          </a:lstStyle>
          <a:p>
            <a:pPr>
              <a:defRPr/>
            </a:pPr>
            <a:fld id="{2744DC7A-D7C3-154E-BD59-FC43DB3B2FFA}" type="datetime1">
              <a:rPr lang="en-US"/>
              <a:pPr>
                <a:defRPr/>
              </a:pPr>
              <a:t>3/27/2023</a:t>
            </a:fld>
            <a:endParaRPr lang="en-US"/>
          </a:p>
        </p:txBody>
      </p:sp>
      <p:sp>
        <p:nvSpPr>
          <p:cNvPr id="4" name="Footer Placeholder 4">
            <a:extLst>
              <a:ext uri="{FF2B5EF4-FFF2-40B4-BE49-F238E27FC236}">
                <a16:creationId xmlns:a16="http://schemas.microsoft.com/office/drawing/2014/main" id="{04B05F90-9D98-2940-83BC-818366A1480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98925FB-0CE4-4A44-B7DD-9F084B303DFE}"/>
              </a:ext>
            </a:extLst>
          </p:cNvPr>
          <p:cNvSpPr>
            <a:spLocks noGrp="1"/>
          </p:cNvSpPr>
          <p:nvPr>
            <p:ph type="sldNum" sz="quarter" idx="12"/>
          </p:nvPr>
        </p:nvSpPr>
        <p:spPr/>
        <p:txBody>
          <a:bodyPr/>
          <a:lstStyle>
            <a:lvl1pPr>
              <a:defRPr/>
            </a:lvl1pPr>
          </a:lstStyle>
          <a:p>
            <a:pPr>
              <a:defRPr/>
            </a:pPr>
            <a:fld id="{5D8E36B8-D671-D547-8833-B1B226D43478}" type="slidenum">
              <a:rPr lang="en-US" altLang="en-US"/>
              <a:pPr>
                <a:defRPr/>
              </a:pPr>
              <a:t>‹#›</a:t>
            </a:fld>
            <a:endParaRPr lang="en-US" altLang="en-US"/>
          </a:p>
        </p:txBody>
      </p:sp>
    </p:spTree>
    <p:extLst>
      <p:ext uri="{BB962C8B-B14F-4D97-AF65-F5344CB8AC3E}">
        <p14:creationId xmlns:p14="http://schemas.microsoft.com/office/powerpoint/2010/main" val="2252698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DEE402E-307F-6C4A-B5A4-1662386F5473}"/>
              </a:ext>
            </a:extLst>
          </p:cNvPr>
          <p:cNvSpPr>
            <a:spLocks noGrp="1"/>
          </p:cNvSpPr>
          <p:nvPr>
            <p:ph type="dt" sz="half" idx="10"/>
          </p:nvPr>
        </p:nvSpPr>
        <p:spPr/>
        <p:txBody>
          <a:bodyPr/>
          <a:lstStyle>
            <a:lvl1pPr>
              <a:defRPr/>
            </a:lvl1pPr>
          </a:lstStyle>
          <a:p>
            <a:pPr>
              <a:defRPr/>
            </a:pPr>
            <a:fld id="{1A988824-4728-7844-87EA-6FB6B123FA36}" type="datetime1">
              <a:rPr lang="en-US"/>
              <a:pPr>
                <a:defRPr/>
              </a:pPr>
              <a:t>3/27/2023</a:t>
            </a:fld>
            <a:endParaRPr lang="en-US"/>
          </a:p>
        </p:txBody>
      </p:sp>
      <p:sp>
        <p:nvSpPr>
          <p:cNvPr id="3" name="Footer Placeholder 4">
            <a:extLst>
              <a:ext uri="{FF2B5EF4-FFF2-40B4-BE49-F238E27FC236}">
                <a16:creationId xmlns:a16="http://schemas.microsoft.com/office/drawing/2014/main" id="{51DA3456-6E94-5940-9009-B8B1254DD02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AE70D13-9CD8-0443-8D16-1E86A0BCE7EC}"/>
              </a:ext>
            </a:extLst>
          </p:cNvPr>
          <p:cNvSpPr>
            <a:spLocks noGrp="1"/>
          </p:cNvSpPr>
          <p:nvPr>
            <p:ph type="sldNum" sz="quarter" idx="12"/>
          </p:nvPr>
        </p:nvSpPr>
        <p:spPr/>
        <p:txBody>
          <a:bodyPr/>
          <a:lstStyle>
            <a:lvl1pPr>
              <a:defRPr/>
            </a:lvl1pPr>
          </a:lstStyle>
          <a:p>
            <a:pPr>
              <a:defRPr/>
            </a:pPr>
            <a:fld id="{FAA1BBE8-9B0A-EB4D-82D5-4F5D6B5EDB2C}" type="slidenum">
              <a:rPr lang="en-US" altLang="en-US"/>
              <a:pPr>
                <a:defRPr/>
              </a:pPr>
              <a:t>‹#›</a:t>
            </a:fld>
            <a:endParaRPr lang="en-US" altLang="en-US"/>
          </a:p>
        </p:txBody>
      </p:sp>
    </p:spTree>
    <p:extLst>
      <p:ext uri="{BB962C8B-B14F-4D97-AF65-F5344CB8AC3E}">
        <p14:creationId xmlns:p14="http://schemas.microsoft.com/office/powerpoint/2010/main" val="2399972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CF119B3-1A09-584A-9776-FF62C88F8AA8}"/>
              </a:ext>
            </a:extLst>
          </p:cNvPr>
          <p:cNvSpPr>
            <a:spLocks noGrp="1"/>
          </p:cNvSpPr>
          <p:nvPr>
            <p:ph type="dt" sz="half" idx="10"/>
          </p:nvPr>
        </p:nvSpPr>
        <p:spPr/>
        <p:txBody>
          <a:bodyPr/>
          <a:lstStyle>
            <a:lvl1pPr>
              <a:defRPr/>
            </a:lvl1pPr>
          </a:lstStyle>
          <a:p>
            <a:pPr>
              <a:defRPr/>
            </a:pPr>
            <a:fld id="{5F97BC81-2E55-1448-A152-455A00B1CB9A}" type="datetime1">
              <a:rPr lang="en-US"/>
              <a:pPr>
                <a:defRPr/>
              </a:pPr>
              <a:t>3/27/2023</a:t>
            </a:fld>
            <a:endParaRPr lang="en-US"/>
          </a:p>
        </p:txBody>
      </p:sp>
      <p:sp>
        <p:nvSpPr>
          <p:cNvPr id="6" name="Footer Placeholder 4">
            <a:extLst>
              <a:ext uri="{FF2B5EF4-FFF2-40B4-BE49-F238E27FC236}">
                <a16:creationId xmlns:a16="http://schemas.microsoft.com/office/drawing/2014/main" id="{AEB09966-C215-664C-AEAC-12382BA4DF4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228C430-2121-F549-935F-902B99E2EA26}"/>
              </a:ext>
            </a:extLst>
          </p:cNvPr>
          <p:cNvSpPr>
            <a:spLocks noGrp="1"/>
          </p:cNvSpPr>
          <p:nvPr>
            <p:ph type="sldNum" sz="quarter" idx="12"/>
          </p:nvPr>
        </p:nvSpPr>
        <p:spPr/>
        <p:txBody>
          <a:bodyPr/>
          <a:lstStyle>
            <a:lvl1pPr>
              <a:defRPr/>
            </a:lvl1pPr>
          </a:lstStyle>
          <a:p>
            <a:pPr>
              <a:defRPr/>
            </a:pPr>
            <a:fld id="{EE76AA0C-60A1-EC46-9847-AD74CCF5EB9D}" type="slidenum">
              <a:rPr lang="en-US" altLang="en-US"/>
              <a:pPr>
                <a:defRPr/>
              </a:pPr>
              <a:t>‹#›</a:t>
            </a:fld>
            <a:endParaRPr lang="en-US" altLang="en-US"/>
          </a:p>
        </p:txBody>
      </p:sp>
    </p:spTree>
    <p:extLst>
      <p:ext uri="{BB962C8B-B14F-4D97-AF65-F5344CB8AC3E}">
        <p14:creationId xmlns:p14="http://schemas.microsoft.com/office/powerpoint/2010/main" val="3821422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E143093-1621-0044-BAFF-C6B2B7E72AEE}"/>
              </a:ext>
            </a:extLst>
          </p:cNvPr>
          <p:cNvSpPr>
            <a:spLocks noGrp="1"/>
          </p:cNvSpPr>
          <p:nvPr>
            <p:ph type="dt" sz="half" idx="10"/>
          </p:nvPr>
        </p:nvSpPr>
        <p:spPr/>
        <p:txBody>
          <a:bodyPr/>
          <a:lstStyle>
            <a:lvl1pPr>
              <a:defRPr/>
            </a:lvl1pPr>
          </a:lstStyle>
          <a:p>
            <a:pPr>
              <a:defRPr/>
            </a:pPr>
            <a:fld id="{8B6E1113-866E-D144-9BED-7E0C381B7586}" type="datetime1">
              <a:rPr lang="en-US"/>
              <a:pPr>
                <a:defRPr/>
              </a:pPr>
              <a:t>3/27/2023</a:t>
            </a:fld>
            <a:endParaRPr lang="en-US"/>
          </a:p>
        </p:txBody>
      </p:sp>
      <p:sp>
        <p:nvSpPr>
          <p:cNvPr id="6" name="Footer Placeholder 4">
            <a:extLst>
              <a:ext uri="{FF2B5EF4-FFF2-40B4-BE49-F238E27FC236}">
                <a16:creationId xmlns:a16="http://schemas.microsoft.com/office/drawing/2014/main" id="{BAD1AABA-17F8-D641-ABCD-46E438A5A0F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E428E99-D653-C743-8C7E-C68BFEB4AEEC}"/>
              </a:ext>
            </a:extLst>
          </p:cNvPr>
          <p:cNvSpPr>
            <a:spLocks noGrp="1"/>
          </p:cNvSpPr>
          <p:nvPr>
            <p:ph type="sldNum" sz="quarter" idx="12"/>
          </p:nvPr>
        </p:nvSpPr>
        <p:spPr/>
        <p:txBody>
          <a:bodyPr/>
          <a:lstStyle>
            <a:lvl1pPr>
              <a:defRPr/>
            </a:lvl1pPr>
          </a:lstStyle>
          <a:p>
            <a:pPr>
              <a:defRPr/>
            </a:pPr>
            <a:fld id="{A0DE7EC4-E823-464B-B4C1-A063B91DEC6F}" type="slidenum">
              <a:rPr lang="en-US" altLang="en-US"/>
              <a:pPr>
                <a:defRPr/>
              </a:pPr>
              <a:t>‹#›</a:t>
            </a:fld>
            <a:endParaRPr lang="en-US" altLang="en-US"/>
          </a:p>
        </p:txBody>
      </p:sp>
    </p:spTree>
    <p:extLst>
      <p:ext uri="{BB962C8B-B14F-4D97-AF65-F5344CB8AC3E}">
        <p14:creationId xmlns:p14="http://schemas.microsoft.com/office/powerpoint/2010/main" val="1931026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E62F273-EF9A-5642-8887-3A7AE527DCE1}"/>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0CA3EF4-7063-EE4F-96EE-1FC277C4FFB9}"/>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D93BFDA-3530-7C44-932C-DCD7BE7A58F5}"/>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1799DAD-99DE-0D4E-9F50-116C007D2F9A}" type="datetime1">
              <a:rPr lang="en-US"/>
              <a:pPr>
                <a:defRPr/>
              </a:pPr>
              <a:t>3/27/2023</a:t>
            </a:fld>
            <a:endParaRPr lang="en-US"/>
          </a:p>
        </p:txBody>
      </p:sp>
      <p:sp>
        <p:nvSpPr>
          <p:cNvPr id="5" name="Footer Placeholder 4">
            <a:extLst>
              <a:ext uri="{FF2B5EF4-FFF2-40B4-BE49-F238E27FC236}">
                <a16:creationId xmlns:a16="http://schemas.microsoft.com/office/drawing/2014/main" id="{39DB53A8-3724-3E44-B4D6-EE19CB433630}"/>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EB75469-BCE2-C04E-B35A-275810ABB6D4}"/>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EDC783EB-183C-674D-A8BD-22671D6D366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b="1" kern="1200">
          <a:solidFill>
            <a:srgbClr val="254061"/>
          </a:solidFill>
          <a:latin typeface="+mj-lt"/>
          <a:ea typeface="+mj-ea"/>
          <a:cs typeface="+mj-cs"/>
        </a:defRPr>
      </a:lvl1pPr>
      <a:lvl2pPr algn="ctr" rtl="0" eaLnBrk="0" fontAlgn="base" hangingPunct="0">
        <a:spcBef>
          <a:spcPct val="0"/>
        </a:spcBef>
        <a:spcAft>
          <a:spcPct val="0"/>
        </a:spcAft>
        <a:defRPr sz="4400" b="1">
          <a:solidFill>
            <a:srgbClr val="254061"/>
          </a:solidFill>
          <a:latin typeface="Calibri Light" panose="020F0302020204030204" pitchFamily="34" charset="0"/>
        </a:defRPr>
      </a:lvl2pPr>
      <a:lvl3pPr algn="ctr" rtl="0" eaLnBrk="0" fontAlgn="base" hangingPunct="0">
        <a:spcBef>
          <a:spcPct val="0"/>
        </a:spcBef>
        <a:spcAft>
          <a:spcPct val="0"/>
        </a:spcAft>
        <a:defRPr sz="4400" b="1">
          <a:solidFill>
            <a:srgbClr val="254061"/>
          </a:solidFill>
          <a:latin typeface="Calibri Light" panose="020F0302020204030204" pitchFamily="34" charset="0"/>
        </a:defRPr>
      </a:lvl3pPr>
      <a:lvl4pPr algn="ctr" rtl="0" eaLnBrk="0" fontAlgn="base" hangingPunct="0">
        <a:spcBef>
          <a:spcPct val="0"/>
        </a:spcBef>
        <a:spcAft>
          <a:spcPct val="0"/>
        </a:spcAft>
        <a:defRPr sz="4400" b="1">
          <a:solidFill>
            <a:srgbClr val="254061"/>
          </a:solidFill>
          <a:latin typeface="Calibri Light" panose="020F0302020204030204" pitchFamily="34" charset="0"/>
        </a:defRPr>
      </a:lvl4pPr>
      <a:lvl5pPr algn="ctr" rtl="0" eaLnBrk="0" fontAlgn="base" hangingPunct="0">
        <a:spcBef>
          <a:spcPct val="0"/>
        </a:spcBef>
        <a:spcAft>
          <a:spcPct val="0"/>
        </a:spcAft>
        <a:defRPr sz="4400" b="1">
          <a:solidFill>
            <a:srgbClr val="254061"/>
          </a:solidFill>
          <a:latin typeface="Calibri Light" panose="020F0302020204030204" pitchFamily="34" charset="0"/>
        </a:defRPr>
      </a:lvl5pPr>
      <a:lvl6pPr marL="457200" algn="ctr" rtl="0" fontAlgn="base">
        <a:spcBef>
          <a:spcPct val="0"/>
        </a:spcBef>
        <a:spcAft>
          <a:spcPct val="0"/>
        </a:spcAft>
        <a:defRPr sz="4400" b="1">
          <a:solidFill>
            <a:srgbClr val="254061"/>
          </a:solidFill>
          <a:latin typeface="Calibri Light" panose="020F0302020204030204" pitchFamily="34" charset="0"/>
        </a:defRPr>
      </a:lvl6pPr>
      <a:lvl7pPr marL="914400" algn="ctr" rtl="0" fontAlgn="base">
        <a:spcBef>
          <a:spcPct val="0"/>
        </a:spcBef>
        <a:spcAft>
          <a:spcPct val="0"/>
        </a:spcAft>
        <a:defRPr sz="4400" b="1">
          <a:solidFill>
            <a:srgbClr val="254061"/>
          </a:solidFill>
          <a:latin typeface="Calibri Light" panose="020F0302020204030204" pitchFamily="34" charset="0"/>
        </a:defRPr>
      </a:lvl7pPr>
      <a:lvl8pPr marL="1371600" algn="ctr" rtl="0" fontAlgn="base">
        <a:spcBef>
          <a:spcPct val="0"/>
        </a:spcBef>
        <a:spcAft>
          <a:spcPct val="0"/>
        </a:spcAft>
        <a:defRPr sz="4400" b="1">
          <a:solidFill>
            <a:srgbClr val="254061"/>
          </a:solidFill>
          <a:latin typeface="Calibri Light" panose="020F0302020204030204" pitchFamily="34" charset="0"/>
        </a:defRPr>
      </a:lvl8pPr>
      <a:lvl9pPr marL="1828800" algn="ctr" rtl="0" fontAlgn="base">
        <a:spcBef>
          <a:spcPct val="0"/>
        </a:spcBef>
        <a:spcAft>
          <a:spcPct val="0"/>
        </a:spcAft>
        <a:defRPr sz="4400" b="1">
          <a:solidFill>
            <a:srgbClr val="254061"/>
          </a:solidFill>
          <a:latin typeface="Calibri Light" panose="020F03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edcap.link/rehab_pre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redcap.link/rehab_post1"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hyperlink" Target="https://www.worldcat.org/issn/2002-4436" TargetMode="External"/><Relationship Id="rId3" Type="http://schemas.openxmlformats.org/officeDocument/2006/relationships/image" Target="../media/image7.png"/><Relationship Id="rId7" Type="http://schemas.openxmlformats.org/officeDocument/2006/relationships/hyperlink" Target="https://en.wikipedia.org/wiki/International_Standard_Serial_Number"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doi.org/10.15347/wjm/2014.010" TargetMode="External"/><Relationship Id="rId5" Type="http://schemas.openxmlformats.org/officeDocument/2006/relationships/hyperlink" Target="https://en.wikipedia.org/wiki/Digital_object_identifier" TargetMode="External"/><Relationship Id="rId4" Type="http://schemas.openxmlformats.org/officeDocument/2006/relationships/hyperlink" Target="https://en.wikiversity.org/wiki/WikiJournal_of_Medicine/Medical_gallery_of_Blausen_Medical_201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5646F8-3CEB-0E4B-97D6-5AD9679FF80F}"/>
              </a:ext>
            </a:extLst>
          </p:cNvPr>
          <p:cNvSpPr>
            <a:spLocks noGrp="1"/>
          </p:cNvSpPr>
          <p:nvPr>
            <p:ph idx="1"/>
          </p:nvPr>
        </p:nvSpPr>
        <p:spPr>
          <a:xfrm>
            <a:off x="990600" y="1100138"/>
            <a:ext cx="10439400" cy="5638800"/>
          </a:xfrm>
        </p:spPr>
        <p:txBody>
          <a:bodyPr lIns="68580" tIns="34290" rIns="68580" bIns="34290" rtlCol="0">
            <a:noAutofit/>
          </a:bodyPr>
          <a:lstStyle/>
          <a:p>
            <a:pPr eaLnBrk="1" fontAlgn="auto" hangingPunct="1">
              <a:spcAft>
                <a:spcPts val="0"/>
              </a:spcAft>
              <a:defRPr/>
            </a:pPr>
            <a:r>
              <a:rPr lang="en-US" sz="1800" dirty="0"/>
              <a:t>The purpose of these slides is to serve as a resource that any radiation oncologist can use when speaking about the role of radiation therapy to health care professionals involved in cancer rehabilitation (PT, OT, PM&amp;R, </a:t>
            </a:r>
            <a:r>
              <a:rPr lang="en-US" sz="1800" dirty="0" err="1"/>
              <a:t>etc</a:t>
            </a:r>
            <a:r>
              <a:rPr lang="en-US" sz="1800" dirty="0"/>
              <a:t>)</a:t>
            </a:r>
          </a:p>
          <a:p>
            <a:pPr eaLnBrk="1" fontAlgn="auto" hangingPunct="1">
              <a:spcAft>
                <a:spcPts val="0"/>
              </a:spcAft>
              <a:defRPr/>
            </a:pPr>
            <a:endParaRPr lang="en-US" sz="1800" dirty="0"/>
          </a:p>
          <a:p>
            <a:pPr eaLnBrk="1" fontAlgn="auto" hangingPunct="1">
              <a:spcAft>
                <a:spcPts val="0"/>
              </a:spcAft>
              <a:defRPr/>
            </a:pPr>
            <a:r>
              <a:rPr lang="en-US" sz="1800" dirty="0"/>
              <a:t>Any user is welcome to format the slides as needed to fit their target audience.  </a:t>
            </a:r>
          </a:p>
          <a:p>
            <a:pPr eaLnBrk="1" fontAlgn="auto" hangingPunct="1">
              <a:spcAft>
                <a:spcPts val="0"/>
              </a:spcAft>
              <a:defRPr/>
            </a:pPr>
            <a:endParaRPr lang="en-US" sz="1800" dirty="0"/>
          </a:p>
          <a:p>
            <a:pPr eaLnBrk="1" fontAlgn="auto" hangingPunct="1">
              <a:spcAft>
                <a:spcPts val="0"/>
              </a:spcAft>
              <a:defRPr/>
            </a:pPr>
            <a:r>
              <a:rPr lang="en-US" sz="1800" dirty="0"/>
              <a:t>Please ask attendees to complete either the pre-test or post-test so that we can assess the effectiveness of the slides. If you make significant changes to the content of the slides for your presentation, we prefer that you use the pre-test only. </a:t>
            </a:r>
          </a:p>
          <a:p>
            <a:pPr lvl="1" eaLnBrk="1" fontAlgn="auto" hangingPunct="1">
              <a:spcAft>
                <a:spcPts val="0"/>
              </a:spcAft>
              <a:defRPr/>
            </a:pPr>
            <a:r>
              <a:rPr lang="en-US" sz="1800" dirty="0"/>
              <a:t>Pre-test link: </a:t>
            </a:r>
            <a:r>
              <a:rPr lang="en-US" sz="1800" dirty="0">
                <a:hlinkClick r:id="rId3"/>
              </a:rPr>
              <a:t>https://redcap.link/rehab_pre1</a:t>
            </a:r>
            <a:endParaRPr lang="en-US" sz="1800" dirty="0"/>
          </a:p>
          <a:p>
            <a:pPr lvl="1" eaLnBrk="1" fontAlgn="auto" hangingPunct="1">
              <a:spcAft>
                <a:spcPts val="0"/>
              </a:spcAft>
              <a:defRPr/>
            </a:pPr>
            <a:r>
              <a:rPr lang="en-US" sz="1800" dirty="0"/>
              <a:t>Post-test link: </a:t>
            </a:r>
            <a:r>
              <a:rPr lang="en-US" sz="1800" b="0" i="0" dirty="0">
                <a:solidFill>
                  <a:srgbClr val="1155CC"/>
                </a:solidFill>
                <a:effectLst/>
                <a:hlinkClick r:id="rId4"/>
              </a:rPr>
              <a:t>https://redcap.link/rehab_post1</a:t>
            </a:r>
            <a:endParaRPr lang="en-US" altLang="en-US" sz="1800" dirty="0"/>
          </a:p>
          <a:p>
            <a:pPr lvl="1" eaLnBrk="1" fontAlgn="auto" hangingPunct="1">
              <a:spcAft>
                <a:spcPts val="0"/>
              </a:spcAft>
              <a:defRPr/>
            </a:pPr>
            <a:endParaRPr lang="en-US" sz="1800" dirty="0"/>
          </a:p>
          <a:p>
            <a:pPr marL="457200" lvl="1" indent="0" eaLnBrk="1" fontAlgn="auto" hangingPunct="1">
              <a:spcAft>
                <a:spcPts val="0"/>
              </a:spcAft>
              <a:buFont typeface="Arial" panose="020B0604020202020204" pitchFamily="34" charset="0"/>
              <a:buNone/>
              <a:defRPr/>
            </a:pPr>
            <a:endParaRPr lang="en-US" sz="1800" dirty="0"/>
          </a:p>
          <a:p>
            <a:pPr eaLnBrk="1" fontAlgn="auto" hangingPunct="1">
              <a:spcAft>
                <a:spcPts val="0"/>
              </a:spcAft>
              <a:defRPr/>
            </a:pPr>
            <a:r>
              <a:rPr lang="en-US" sz="1800" dirty="0"/>
              <a:t>Primary Author: Bailey Nelson, MD</a:t>
            </a:r>
          </a:p>
          <a:p>
            <a:pPr eaLnBrk="1" fontAlgn="auto" hangingPunct="1">
              <a:spcAft>
                <a:spcPts val="0"/>
              </a:spcAft>
              <a:defRPr/>
            </a:pPr>
            <a:r>
              <a:rPr lang="en-US" sz="1800" dirty="0"/>
              <a:t>Peer Reviewer(s):  Maddie </a:t>
            </a:r>
            <a:r>
              <a:rPr lang="en-US" sz="1800" dirty="0" err="1"/>
              <a:t>Duzyk</a:t>
            </a:r>
            <a:r>
              <a:rPr lang="en-US" sz="1800" dirty="0"/>
              <a:t>, OTR/L; Ben Reader PT, DPT; Malcolm Mattes MD; Michael </a:t>
            </a:r>
            <a:r>
              <a:rPr lang="en-US" sz="1800" dirty="0" err="1"/>
              <a:t>Corradetti</a:t>
            </a:r>
            <a:r>
              <a:rPr lang="en-US" sz="1800" dirty="0"/>
              <a:t>, MD</a:t>
            </a:r>
          </a:p>
          <a:p>
            <a:pPr eaLnBrk="1" fontAlgn="auto" hangingPunct="1">
              <a:spcAft>
                <a:spcPts val="0"/>
              </a:spcAft>
              <a:defRPr/>
            </a:pPr>
            <a:endParaRPr lang="en-US" sz="1800" b="1" dirty="0"/>
          </a:p>
          <a:p>
            <a:pPr eaLnBrk="1" fontAlgn="auto" hangingPunct="1">
              <a:spcAft>
                <a:spcPts val="0"/>
              </a:spcAft>
              <a:defRPr/>
            </a:pPr>
            <a:r>
              <a:rPr lang="en-US" sz="1800" b="1" dirty="0"/>
              <a:t>Last updated in February 2022 </a:t>
            </a:r>
            <a:r>
              <a:rPr lang="en-US" sz="1800" dirty="0"/>
              <a:t>– newer data may impact the accuracy of the content of these slides</a:t>
            </a:r>
          </a:p>
          <a:p>
            <a:pPr eaLnBrk="1" fontAlgn="auto" hangingPunct="1">
              <a:spcAft>
                <a:spcPts val="0"/>
              </a:spcAft>
              <a:defRPr/>
            </a:pPr>
            <a:endParaRPr lang="en-US" sz="1800" dirty="0"/>
          </a:p>
        </p:txBody>
      </p:sp>
      <p:sp>
        <p:nvSpPr>
          <p:cNvPr id="14338" name="Title 1">
            <a:extLst>
              <a:ext uri="{FF2B5EF4-FFF2-40B4-BE49-F238E27FC236}">
                <a16:creationId xmlns:a16="http://schemas.microsoft.com/office/drawing/2014/main" id="{73AFD67F-0298-8643-9129-D78859B6EB6A}"/>
              </a:ext>
            </a:extLst>
          </p:cNvPr>
          <p:cNvSpPr txBox="1">
            <a:spLocks/>
          </p:cNvSpPr>
          <p:nvPr/>
        </p:nvSpPr>
        <p:spPr bwMode="auto">
          <a:xfrm>
            <a:off x="152400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400" b="1">
                <a:solidFill>
                  <a:srgbClr val="1F497D"/>
                </a:solidFill>
                <a:ea typeface="Verdana" panose="020B0604030504040204" pitchFamily="34" charset="0"/>
                <a:cs typeface="Verdana" panose="020B0604030504040204" pitchFamily="34" charset="0"/>
              </a:rPr>
              <a:t>Instructions for Use of These Slides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24EB74A1-95BC-0E44-8C50-50F4782DDEAA}"/>
              </a:ext>
            </a:extLst>
          </p:cNvPr>
          <p:cNvSpPr>
            <a:spLocks noGrp="1"/>
          </p:cNvSpPr>
          <p:nvPr>
            <p:ph type="title"/>
          </p:nvPr>
        </p:nvSpPr>
        <p:spPr/>
        <p:txBody>
          <a:bodyPr/>
          <a:lstStyle/>
          <a:p>
            <a:pPr eaLnBrk="1" hangingPunct="1"/>
            <a:r>
              <a:rPr lang="en-US" altLang="en-US"/>
              <a:t>Lymphedema</a:t>
            </a:r>
          </a:p>
        </p:txBody>
      </p:sp>
      <p:sp>
        <p:nvSpPr>
          <p:cNvPr id="26626" name="Content Placeholder 2">
            <a:extLst>
              <a:ext uri="{FF2B5EF4-FFF2-40B4-BE49-F238E27FC236}">
                <a16:creationId xmlns:a16="http://schemas.microsoft.com/office/drawing/2014/main" id="{B83E7A81-5E00-BE48-BB77-96B4B1595615}"/>
              </a:ext>
            </a:extLst>
          </p:cNvPr>
          <p:cNvSpPr>
            <a:spLocks noGrp="1"/>
          </p:cNvSpPr>
          <p:nvPr>
            <p:ph idx="1"/>
          </p:nvPr>
        </p:nvSpPr>
        <p:spPr>
          <a:xfrm>
            <a:off x="609600" y="1533525"/>
            <a:ext cx="10972800" cy="4740275"/>
          </a:xfrm>
        </p:spPr>
        <p:txBody>
          <a:bodyPr/>
          <a:lstStyle/>
          <a:p>
            <a:pPr eaLnBrk="1" hangingPunct="1"/>
            <a:r>
              <a:rPr lang="en-US" altLang="en-US" sz="3000" dirty="0"/>
              <a:t>Lymphedema is a build-up of excess lymph in soft tissues</a:t>
            </a:r>
          </a:p>
          <a:p>
            <a:pPr lvl="1" eaLnBrk="1" hangingPunct="1"/>
            <a:r>
              <a:rPr lang="en-US" altLang="en-US" sz="2600" dirty="0"/>
              <a:t>Surgery (~20-25% risk of lymphedema with ALND alone)</a:t>
            </a:r>
          </a:p>
          <a:p>
            <a:pPr lvl="2" eaLnBrk="1" hangingPunct="1"/>
            <a:r>
              <a:rPr lang="en-US" altLang="en-US" sz="2200" dirty="0"/>
              <a:t>Removal of lymph nodes</a:t>
            </a:r>
          </a:p>
          <a:p>
            <a:pPr lvl="2" eaLnBrk="1" hangingPunct="1"/>
            <a:r>
              <a:rPr lang="en-US" altLang="en-US" sz="2200" dirty="0"/>
              <a:t>Disruption of lymphatic channels</a:t>
            </a:r>
          </a:p>
          <a:p>
            <a:pPr lvl="1" eaLnBrk="1" hangingPunct="1"/>
            <a:r>
              <a:rPr lang="en-US" altLang="en-US" sz="2600" dirty="0"/>
              <a:t>Radiation (~10% risk of lymphedema with axillary RT alone)</a:t>
            </a:r>
          </a:p>
          <a:p>
            <a:pPr lvl="2" eaLnBrk="1" hangingPunct="1"/>
            <a:r>
              <a:rPr lang="en-US" altLang="en-US" sz="2200" dirty="0"/>
              <a:t>Scar tissue/fibrosis</a:t>
            </a:r>
          </a:p>
          <a:p>
            <a:pPr eaLnBrk="1" hangingPunct="1"/>
            <a:r>
              <a:rPr lang="en-US" altLang="en-US" sz="3000" dirty="0"/>
              <a:t>Symptoms</a:t>
            </a:r>
          </a:p>
          <a:p>
            <a:pPr lvl="1" eaLnBrk="1" hangingPunct="1"/>
            <a:r>
              <a:rPr lang="en-US" altLang="en-US" sz="2200" dirty="0"/>
              <a:t>Skin redness, differing sizes of extremities, tightness, heaviness/fullness, burning, itching, skin thickening</a:t>
            </a:r>
          </a:p>
          <a:p>
            <a:pPr eaLnBrk="1" hangingPunct="1"/>
            <a:r>
              <a:rPr lang="en-US" altLang="en-US" sz="3000" dirty="0"/>
              <a:t>Lymphedema is typically not curable, but is manageable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E73DB40E-A9AB-9749-A186-EDBE7C9EF3F4}"/>
              </a:ext>
            </a:extLst>
          </p:cNvPr>
          <p:cNvSpPr>
            <a:spLocks noGrp="1"/>
          </p:cNvSpPr>
          <p:nvPr>
            <p:ph type="title"/>
          </p:nvPr>
        </p:nvSpPr>
        <p:spPr/>
        <p:txBody>
          <a:bodyPr/>
          <a:lstStyle/>
          <a:p>
            <a:pPr eaLnBrk="1" hangingPunct="1"/>
            <a:r>
              <a:rPr lang="en-US" altLang="en-US"/>
              <a:t>Lymphedema</a:t>
            </a:r>
          </a:p>
        </p:txBody>
      </p:sp>
      <p:sp>
        <p:nvSpPr>
          <p:cNvPr id="28674" name="Content Placeholder 2">
            <a:extLst>
              <a:ext uri="{FF2B5EF4-FFF2-40B4-BE49-F238E27FC236}">
                <a16:creationId xmlns:a16="http://schemas.microsoft.com/office/drawing/2014/main" id="{F72A417B-7B88-0849-8013-AD536E5CE1BE}"/>
              </a:ext>
            </a:extLst>
          </p:cNvPr>
          <p:cNvSpPr>
            <a:spLocks noGrp="1"/>
          </p:cNvSpPr>
          <p:nvPr>
            <p:ph sz="half" idx="1"/>
          </p:nvPr>
        </p:nvSpPr>
        <p:spPr>
          <a:xfrm>
            <a:off x="609600" y="1881188"/>
            <a:ext cx="5384800" cy="4090987"/>
          </a:xfrm>
        </p:spPr>
        <p:txBody>
          <a:bodyPr/>
          <a:lstStyle/>
          <a:p>
            <a:pPr eaLnBrk="1" hangingPunct="1"/>
            <a:r>
              <a:rPr lang="en-US" altLang="en-US" dirty="0"/>
              <a:t>Diagnosis</a:t>
            </a:r>
          </a:p>
          <a:p>
            <a:pPr lvl="1" eaLnBrk="1" hangingPunct="1"/>
            <a:r>
              <a:rPr lang="en-US" altLang="en-US" dirty="0"/>
              <a:t>Comparing circumference with tape measure</a:t>
            </a:r>
          </a:p>
          <a:p>
            <a:pPr lvl="1" eaLnBrk="1" hangingPunct="1"/>
            <a:r>
              <a:rPr lang="en-US" altLang="en-US" dirty="0"/>
              <a:t>Lymphoscintigraphy</a:t>
            </a:r>
          </a:p>
          <a:p>
            <a:pPr lvl="1" eaLnBrk="1" hangingPunct="1"/>
            <a:r>
              <a:rPr lang="en-US" altLang="en-US" dirty="0"/>
              <a:t>Bioimpedance testing</a:t>
            </a:r>
          </a:p>
          <a:p>
            <a:pPr eaLnBrk="1" hangingPunct="1"/>
            <a:r>
              <a:rPr lang="en-US" altLang="en-US" dirty="0"/>
              <a:t>Important to rule out cellulitis!</a:t>
            </a:r>
          </a:p>
          <a:p>
            <a:pPr lvl="1" eaLnBrk="1" hangingPunct="1"/>
            <a:r>
              <a:rPr lang="en-US" altLang="en-US" dirty="0"/>
              <a:t>Associated with infectious symptoms</a:t>
            </a:r>
          </a:p>
          <a:p>
            <a:pPr lvl="2" eaLnBrk="1" hangingPunct="1"/>
            <a:r>
              <a:rPr lang="en-US" altLang="en-US" dirty="0"/>
              <a:t>Fevers, chills, erythema, warmth</a:t>
            </a:r>
          </a:p>
          <a:p>
            <a:pPr lvl="1" eaLnBrk="1" hangingPunct="1"/>
            <a:endParaRPr lang="en-US" altLang="en-US" dirty="0"/>
          </a:p>
        </p:txBody>
      </p:sp>
      <p:pic>
        <p:nvPicPr>
          <p:cNvPr id="28675" name="Picture 3">
            <a:extLst>
              <a:ext uri="{FF2B5EF4-FFF2-40B4-BE49-F238E27FC236}">
                <a16:creationId xmlns:a16="http://schemas.microsoft.com/office/drawing/2014/main" id="{F2D40B8E-B8F7-4546-99C1-C1412C05AE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85025" y="2035175"/>
            <a:ext cx="4479925"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019E8D0D-3744-D54B-BD76-0E6057CB9D0D}"/>
              </a:ext>
            </a:extLst>
          </p:cNvPr>
          <p:cNvSpPr>
            <a:spLocks noGrp="1"/>
          </p:cNvSpPr>
          <p:nvPr>
            <p:ph type="title"/>
          </p:nvPr>
        </p:nvSpPr>
        <p:spPr/>
        <p:txBody>
          <a:bodyPr/>
          <a:lstStyle/>
          <a:p>
            <a:pPr eaLnBrk="1" hangingPunct="1"/>
            <a:r>
              <a:rPr lang="en-US" altLang="en-US"/>
              <a:t>Cheng Lymphedema Grading</a:t>
            </a:r>
          </a:p>
        </p:txBody>
      </p:sp>
      <p:graphicFrame>
        <p:nvGraphicFramePr>
          <p:cNvPr id="4" name="Content Placeholder 3">
            <a:extLst>
              <a:ext uri="{FF2B5EF4-FFF2-40B4-BE49-F238E27FC236}">
                <a16:creationId xmlns:a16="http://schemas.microsoft.com/office/drawing/2014/main" id="{2FF8CE93-E8F1-464D-8BDD-BA639AE1DD3C}"/>
              </a:ext>
            </a:extLst>
          </p:cNvPr>
          <p:cNvGraphicFramePr>
            <a:graphicFrameLocks noGrp="1"/>
          </p:cNvGraphicFramePr>
          <p:nvPr>
            <p:ph idx="1"/>
          </p:nvPr>
        </p:nvGraphicFramePr>
        <p:xfrm>
          <a:off x="711200" y="2054225"/>
          <a:ext cx="10972800" cy="3597275"/>
        </p:xfrm>
        <a:graphic>
          <a:graphicData uri="http://schemas.openxmlformats.org/drawingml/2006/table">
            <a:tbl>
              <a:tblPr firstRow="1" bandRow="1">
                <a:tableStyleId>{5C22544A-7EE6-4342-B048-85BDC9FD1C3A}</a:tableStyleId>
              </a:tblPr>
              <a:tblGrid>
                <a:gridCol w="2186679">
                  <a:extLst>
                    <a:ext uri="{9D8B030D-6E8A-4147-A177-3AD203B41FA5}">
                      <a16:colId xmlns:a16="http://schemas.microsoft.com/office/drawing/2014/main" val="20000"/>
                    </a:ext>
                  </a:extLst>
                </a:gridCol>
                <a:gridCol w="2525916">
                  <a:extLst>
                    <a:ext uri="{9D8B030D-6E8A-4147-A177-3AD203B41FA5}">
                      <a16:colId xmlns:a16="http://schemas.microsoft.com/office/drawing/2014/main" val="20001"/>
                    </a:ext>
                  </a:extLst>
                </a:gridCol>
                <a:gridCol w="2824682">
                  <a:extLst>
                    <a:ext uri="{9D8B030D-6E8A-4147-A177-3AD203B41FA5}">
                      <a16:colId xmlns:a16="http://schemas.microsoft.com/office/drawing/2014/main" val="20002"/>
                    </a:ext>
                  </a:extLst>
                </a:gridCol>
                <a:gridCol w="3435523">
                  <a:extLst>
                    <a:ext uri="{9D8B030D-6E8A-4147-A177-3AD203B41FA5}">
                      <a16:colId xmlns:a16="http://schemas.microsoft.com/office/drawing/2014/main" val="20003"/>
                    </a:ext>
                  </a:extLst>
                </a:gridCol>
              </a:tblGrid>
              <a:tr h="1006000">
                <a:tc>
                  <a:txBody>
                    <a:bodyPr/>
                    <a:lstStyle/>
                    <a:p>
                      <a:r>
                        <a:rPr lang="en-US" sz="3000" dirty="0"/>
                        <a:t>Grade</a:t>
                      </a:r>
                    </a:p>
                  </a:txBody>
                  <a:tcPr marT="45739" marB="45739"/>
                </a:tc>
                <a:tc>
                  <a:txBody>
                    <a:bodyPr/>
                    <a:lstStyle/>
                    <a:p>
                      <a:r>
                        <a:rPr lang="en-US" sz="3000" dirty="0"/>
                        <a:t>Symptoms</a:t>
                      </a:r>
                    </a:p>
                  </a:txBody>
                  <a:tcPr marT="45739" marB="45739"/>
                </a:tc>
                <a:tc>
                  <a:txBody>
                    <a:bodyPr/>
                    <a:lstStyle/>
                    <a:p>
                      <a:r>
                        <a:rPr lang="en-US" sz="3000" dirty="0"/>
                        <a:t>Circumferential Difference</a:t>
                      </a:r>
                    </a:p>
                  </a:txBody>
                  <a:tcPr marT="45739" marB="45739"/>
                </a:tc>
                <a:tc>
                  <a:txBody>
                    <a:bodyPr/>
                    <a:lstStyle/>
                    <a:p>
                      <a:r>
                        <a:rPr lang="en-US" sz="3000" dirty="0"/>
                        <a:t>Lymphoscintigraphy</a:t>
                      </a:r>
                    </a:p>
                  </a:txBody>
                  <a:tcPr marT="45739" marB="45739"/>
                </a:tc>
                <a:extLst>
                  <a:ext uri="{0D108BD9-81ED-4DB2-BD59-A6C34878D82A}">
                    <a16:rowId xmlns:a16="http://schemas.microsoft.com/office/drawing/2014/main" val="10000"/>
                  </a:ext>
                </a:extLst>
              </a:tr>
              <a:tr h="518255">
                <a:tc>
                  <a:txBody>
                    <a:bodyPr/>
                    <a:lstStyle/>
                    <a:p>
                      <a:r>
                        <a:rPr lang="en-US" sz="2800" dirty="0"/>
                        <a:t>0</a:t>
                      </a:r>
                    </a:p>
                  </a:txBody>
                  <a:tcPr marT="45739" marB="45739"/>
                </a:tc>
                <a:tc>
                  <a:txBody>
                    <a:bodyPr/>
                    <a:lstStyle/>
                    <a:p>
                      <a:r>
                        <a:rPr lang="en-US" sz="2800" dirty="0"/>
                        <a:t>Reversible</a:t>
                      </a:r>
                    </a:p>
                  </a:txBody>
                  <a:tcPr marT="45739" marB="45739"/>
                </a:tc>
                <a:tc>
                  <a:txBody>
                    <a:bodyPr/>
                    <a:lstStyle/>
                    <a:p>
                      <a:r>
                        <a:rPr lang="en-US" sz="2800" dirty="0"/>
                        <a:t>&lt;10%</a:t>
                      </a:r>
                    </a:p>
                  </a:txBody>
                  <a:tcPr marT="45739" marB="45739"/>
                </a:tc>
                <a:tc>
                  <a:txBody>
                    <a:bodyPr/>
                    <a:lstStyle/>
                    <a:p>
                      <a:r>
                        <a:rPr lang="en-US" sz="2800" dirty="0"/>
                        <a:t>Partial</a:t>
                      </a:r>
                      <a:r>
                        <a:rPr lang="en-US" sz="2800" baseline="0" dirty="0"/>
                        <a:t> Occlusion</a:t>
                      </a:r>
                      <a:endParaRPr lang="en-US" sz="2800" dirty="0"/>
                    </a:p>
                  </a:txBody>
                  <a:tcPr marT="45739" marB="45739"/>
                </a:tc>
                <a:extLst>
                  <a:ext uri="{0D108BD9-81ED-4DB2-BD59-A6C34878D82A}">
                    <a16:rowId xmlns:a16="http://schemas.microsoft.com/office/drawing/2014/main" val="10001"/>
                  </a:ext>
                </a:extLst>
              </a:tr>
              <a:tr h="518255">
                <a:tc>
                  <a:txBody>
                    <a:bodyPr/>
                    <a:lstStyle/>
                    <a:p>
                      <a:r>
                        <a:rPr lang="en-US" sz="2800" dirty="0"/>
                        <a:t>1</a:t>
                      </a:r>
                    </a:p>
                  </a:txBody>
                  <a:tcPr marT="45739" marB="45739"/>
                </a:tc>
                <a:tc>
                  <a:txBody>
                    <a:bodyPr/>
                    <a:lstStyle/>
                    <a:p>
                      <a:r>
                        <a:rPr lang="en-US" sz="2800" dirty="0"/>
                        <a:t>Mild</a:t>
                      </a:r>
                    </a:p>
                  </a:txBody>
                  <a:tcPr marT="45739" marB="45739"/>
                </a:tc>
                <a:tc>
                  <a:txBody>
                    <a:bodyPr/>
                    <a:lstStyle/>
                    <a:p>
                      <a:r>
                        <a:rPr lang="en-US" sz="2800" dirty="0"/>
                        <a:t>10-19%</a:t>
                      </a:r>
                    </a:p>
                  </a:txBody>
                  <a:tcPr marT="45739" marB="45739"/>
                </a:tc>
                <a:tc>
                  <a:txBody>
                    <a:bodyPr/>
                    <a:lstStyle/>
                    <a:p>
                      <a:r>
                        <a:rPr lang="en-US" sz="2800" dirty="0"/>
                        <a:t>Partial Occlusion</a:t>
                      </a:r>
                    </a:p>
                  </a:txBody>
                  <a:tcPr marT="45739" marB="45739"/>
                </a:tc>
                <a:extLst>
                  <a:ext uri="{0D108BD9-81ED-4DB2-BD59-A6C34878D82A}">
                    <a16:rowId xmlns:a16="http://schemas.microsoft.com/office/drawing/2014/main" val="10002"/>
                  </a:ext>
                </a:extLst>
              </a:tr>
              <a:tr h="518255">
                <a:tc>
                  <a:txBody>
                    <a:bodyPr/>
                    <a:lstStyle/>
                    <a:p>
                      <a:r>
                        <a:rPr lang="en-US" sz="2800" dirty="0"/>
                        <a:t>2</a:t>
                      </a:r>
                    </a:p>
                  </a:txBody>
                  <a:tcPr marT="45739" marB="45739"/>
                </a:tc>
                <a:tc>
                  <a:txBody>
                    <a:bodyPr/>
                    <a:lstStyle/>
                    <a:p>
                      <a:r>
                        <a:rPr lang="en-US" sz="2800" dirty="0"/>
                        <a:t>Moderate</a:t>
                      </a:r>
                    </a:p>
                  </a:txBody>
                  <a:tcPr marT="45739" marB="45739"/>
                </a:tc>
                <a:tc>
                  <a:txBody>
                    <a:bodyPr/>
                    <a:lstStyle/>
                    <a:p>
                      <a:r>
                        <a:rPr lang="en-US" sz="2800" dirty="0"/>
                        <a:t>20-29%</a:t>
                      </a:r>
                    </a:p>
                  </a:txBody>
                  <a:tcPr marT="45739" marB="45739"/>
                </a:tc>
                <a:tc>
                  <a:txBody>
                    <a:bodyPr/>
                    <a:lstStyle/>
                    <a:p>
                      <a:r>
                        <a:rPr lang="en-US" sz="2800" dirty="0"/>
                        <a:t>Total Occlusion</a:t>
                      </a:r>
                    </a:p>
                  </a:txBody>
                  <a:tcPr marT="45739" marB="45739"/>
                </a:tc>
                <a:extLst>
                  <a:ext uri="{0D108BD9-81ED-4DB2-BD59-A6C34878D82A}">
                    <a16:rowId xmlns:a16="http://schemas.microsoft.com/office/drawing/2014/main" val="10003"/>
                  </a:ext>
                </a:extLst>
              </a:tr>
              <a:tr h="518255">
                <a:tc>
                  <a:txBody>
                    <a:bodyPr/>
                    <a:lstStyle/>
                    <a:p>
                      <a:r>
                        <a:rPr lang="en-US" sz="2800" dirty="0"/>
                        <a:t>3</a:t>
                      </a:r>
                    </a:p>
                  </a:txBody>
                  <a:tcPr marT="45739" marB="45739"/>
                </a:tc>
                <a:tc>
                  <a:txBody>
                    <a:bodyPr/>
                    <a:lstStyle/>
                    <a:p>
                      <a:r>
                        <a:rPr lang="en-US" sz="2800" dirty="0"/>
                        <a:t>Severe</a:t>
                      </a:r>
                    </a:p>
                  </a:txBody>
                  <a:tcPr marT="45739" marB="45739"/>
                </a:tc>
                <a:tc>
                  <a:txBody>
                    <a:bodyPr/>
                    <a:lstStyle/>
                    <a:p>
                      <a:r>
                        <a:rPr lang="en-US" sz="2800" dirty="0"/>
                        <a:t>30-39%</a:t>
                      </a:r>
                    </a:p>
                  </a:txBody>
                  <a:tcPr marT="45739" marB="45739"/>
                </a:tc>
                <a:tc>
                  <a:txBody>
                    <a:bodyPr/>
                    <a:lstStyle/>
                    <a:p>
                      <a:r>
                        <a:rPr lang="en-US" sz="2800" dirty="0"/>
                        <a:t>Total Occlusion</a:t>
                      </a:r>
                    </a:p>
                  </a:txBody>
                  <a:tcPr marT="45739" marB="45739"/>
                </a:tc>
                <a:extLst>
                  <a:ext uri="{0D108BD9-81ED-4DB2-BD59-A6C34878D82A}">
                    <a16:rowId xmlns:a16="http://schemas.microsoft.com/office/drawing/2014/main" val="10004"/>
                  </a:ext>
                </a:extLst>
              </a:tr>
              <a:tr h="518255">
                <a:tc>
                  <a:txBody>
                    <a:bodyPr/>
                    <a:lstStyle/>
                    <a:p>
                      <a:r>
                        <a:rPr lang="en-US" sz="2800" dirty="0"/>
                        <a:t>4</a:t>
                      </a:r>
                    </a:p>
                  </a:txBody>
                  <a:tcPr marT="45739" marB="45739"/>
                </a:tc>
                <a:tc>
                  <a:txBody>
                    <a:bodyPr/>
                    <a:lstStyle/>
                    <a:p>
                      <a:r>
                        <a:rPr lang="en-US" sz="2800" dirty="0"/>
                        <a:t>Very</a:t>
                      </a:r>
                      <a:r>
                        <a:rPr lang="en-US" sz="2800" baseline="0" dirty="0"/>
                        <a:t> Severe</a:t>
                      </a:r>
                      <a:endParaRPr lang="en-US" sz="2800" dirty="0"/>
                    </a:p>
                  </a:txBody>
                  <a:tcPr marT="45739" marB="45739"/>
                </a:tc>
                <a:tc>
                  <a:txBody>
                    <a:bodyPr/>
                    <a:lstStyle/>
                    <a:p>
                      <a:r>
                        <a:rPr lang="en-US" sz="2800" dirty="0"/>
                        <a:t>&gt;40%</a:t>
                      </a:r>
                    </a:p>
                  </a:txBody>
                  <a:tcPr marT="45739" marB="45739"/>
                </a:tc>
                <a:tc>
                  <a:txBody>
                    <a:bodyPr/>
                    <a:lstStyle/>
                    <a:p>
                      <a:r>
                        <a:rPr lang="en-US" sz="2800" dirty="0"/>
                        <a:t>Total Occlusion</a:t>
                      </a:r>
                    </a:p>
                  </a:txBody>
                  <a:tcPr marT="45739" marB="45739"/>
                </a:tc>
                <a:extLst>
                  <a:ext uri="{0D108BD9-81ED-4DB2-BD59-A6C34878D82A}">
                    <a16:rowId xmlns:a16="http://schemas.microsoft.com/office/drawing/2014/main" val="1000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95AF215B-B113-FE4F-8B51-915FCE75679B}"/>
              </a:ext>
            </a:extLst>
          </p:cNvPr>
          <p:cNvSpPr>
            <a:spLocks noGrp="1"/>
          </p:cNvSpPr>
          <p:nvPr>
            <p:ph type="title"/>
          </p:nvPr>
        </p:nvSpPr>
        <p:spPr/>
        <p:txBody>
          <a:bodyPr/>
          <a:lstStyle/>
          <a:p>
            <a:pPr eaLnBrk="1" hangingPunct="1"/>
            <a:r>
              <a:rPr lang="en-US" altLang="en-US"/>
              <a:t>Lymphedema: Non-Invasive Treatments</a:t>
            </a:r>
          </a:p>
        </p:txBody>
      </p:sp>
      <p:sp>
        <p:nvSpPr>
          <p:cNvPr id="31746" name="Content Placeholder 2">
            <a:extLst>
              <a:ext uri="{FF2B5EF4-FFF2-40B4-BE49-F238E27FC236}">
                <a16:creationId xmlns:a16="http://schemas.microsoft.com/office/drawing/2014/main" id="{7A487468-A4C5-E34D-8B65-161434FC172E}"/>
              </a:ext>
            </a:extLst>
          </p:cNvPr>
          <p:cNvSpPr>
            <a:spLocks noGrp="1"/>
          </p:cNvSpPr>
          <p:nvPr>
            <p:ph sz="half" idx="1"/>
          </p:nvPr>
        </p:nvSpPr>
        <p:spPr>
          <a:xfrm>
            <a:off x="609600" y="1600200"/>
            <a:ext cx="5384800" cy="4525963"/>
          </a:xfrm>
        </p:spPr>
        <p:txBody>
          <a:bodyPr/>
          <a:lstStyle/>
          <a:p>
            <a:pPr eaLnBrk="1" hangingPunct="1"/>
            <a:r>
              <a:rPr lang="en-US" altLang="en-US" sz="3000" dirty="0"/>
              <a:t>Compression </a:t>
            </a:r>
          </a:p>
          <a:p>
            <a:pPr lvl="1" eaLnBrk="1" hangingPunct="1"/>
            <a:r>
              <a:rPr lang="en-US" altLang="en-US" sz="2600" dirty="0"/>
              <a:t>Garments and bandaging</a:t>
            </a:r>
          </a:p>
          <a:p>
            <a:pPr lvl="1" eaLnBrk="1" hangingPunct="1"/>
            <a:r>
              <a:rPr lang="en-US" altLang="en-US" sz="2600" dirty="0"/>
              <a:t>Devices: pneumatic pumps</a:t>
            </a:r>
          </a:p>
          <a:p>
            <a:pPr eaLnBrk="1" hangingPunct="1"/>
            <a:r>
              <a:rPr lang="en-US" altLang="en-US" sz="3000" dirty="0"/>
              <a:t>Manual lymphatic drainage</a:t>
            </a:r>
          </a:p>
          <a:p>
            <a:pPr lvl="1" eaLnBrk="1" hangingPunct="1"/>
            <a:r>
              <a:rPr lang="en-US" altLang="en-US" sz="2600" dirty="0"/>
              <a:t>Massage</a:t>
            </a:r>
          </a:p>
          <a:p>
            <a:pPr eaLnBrk="1" hangingPunct="1"/>
            <a:r>
              <a:rPr lang="en-US" altLang="en-US" sz="3000" dirty="0"/>
              <a:t>Exercise</a:t>
            </a:r>
          </a:p>
          <a:p>
            <a:pPr lvl="1" eaLnBrk="1" hangingPunct="1"/>
            <a:r>
              <a:rPr lang="en-US" altLang="en-US" sz="2600" dirty="0"/>
              <a:t>Flexibility and stretching</a:t>
            </a:r>
          </a:p>
          <a:p>
            <a:pPr lvl="1" eaLnBrk="1" hangingPunct="1"/>
            <a:r>
              <a:rPr lang="en-US" altLang="en-US" sz="2600" dirty="0"/>
              <a:t>Progressive weight training</a:t>
            </a:r>
          </a:p>
          <a:p>
            <a:pPr lvl="1" eaLnBrk="1" hangingPunct="1"/>
            <a:r>
              <a:rPr lang="en-US" altLang="en-US" sz="2600" dirty="0"/>
              <a:t>Aerobic exercise</a:t>
            </a:r>
          </a:p>
          <a:p>
            <a:pPr eaLnBrk="1" hangingPunct="1"/>
            <a:endParaRPr lang="en-US" altLang="en-US" sz="3000" dirty="0"/>
          </a:p>
        </p:txBody>
      </p:sp>
      <p:pic>
        <p:nvPicPr>
          <p:cNvPr id="31747" name="Content Placeholder 4">
            <a:extLst>
              <a:ext uri="{FF2B5EF4-FFF2-40B4-BE49-F238E27FC236}">
                <a16:creationId xmlns:a16="http://schemas.microsoft.com/office/drawing/2014/main" id="{E01C959A-26F0-BE47-8B69-10372C57F6F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419975" y="1600200"/>
            <a:ext cx="3744913" cy="4183063"/>
          </a:xfrm>
        </p:spPr>
      </p:pic>
      <p:sp>
        <p:nvSpPr>
          <p:cNvPr id="31748" name="TextBox 5">
            <a:extLst>
              <a:ext uri="{FF2B5EF4-FFF2-40B4-BE49-F238E27FC236}">
                <a16:creationId xmlns:a16="http://schemas.microsoft.com/office/drawing/2014/main" id="{8F7D0B1B-892D-9149-A14F-830FC49863D6}"/>
              </a:ext>
            </a:extLst>
          </p:cNvPr>
          <p:cNvSpPr txBox="1">
            <a:spLocks noChangeArrowheads="1"/>
          </p:cNvSpPr>
          <p:nvPr/>
        </p:nvSpPr>
        <p:spPr bwMode="auto">
          <a:xfrm>
            <a:off x="7491413" y="5783263"/>
            <a:ext cx="3673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a:t>British Journal of Community Nursing Vol 22 No 10 Chronic Oedema October 2017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F221BA87-1894-4F47-848A-06A15020ECF8}"/>
              </a:ext>
            </a:extLst>
          </p:cNvPr>
          <p:cNvSpPr>
            <a:spLocks noGrp="1"/>
          </p:cNvSpPr>
          <p:nvPr>
            <p:ph type="title"/>
          </p:nvPr>
        </p:nvSpPr>
        <p:spPr/>
        <p:txBody>
          <a:bodyPr/>
          <a:lstStyle/>
          <a:p>
            <a:pPr eaLnBrk="1" hangingPunct="1"/>
            <a:r>
              <a:rPr lang="en-US" altLang="en-US"/>
              <a:t>Lymphedema: Invasive Treatments</a:t>
            </a:r>
          </a:p>
        </p:txBody>
      </p:sp>
      <p:sp>
        <p:nvSpPr>
          <p:cNvPr id="32770" name="Content Placeholder 2">
            <a:extLst>
              <a:ext uri="{FF2B5EF4-FFF2-40B4-BE49-F238E27FC236}">
                <a16:creationId xmlns:a16="http://schemas.microsoft.com/office/drawing/2014/main" id="{B89EEE9E-D93D-EC4A-8BEA-B1399302C61D}"/>
              </a:ext>
            </a:extLst>
          </p:cNvPr>
          <p:cNvSpPr>
            <a:spLocks noGrp="1"/>
          </p:cNvSpPr>
          <p:nvPr>
            <p:ph sz="half" idx="1"/>
          </p:nvPr>
        </p:nvSpPr>
        <p:spPr>
          <a:xfrm>
            <a:off x="609600" y="2025650"/>
            <a:ext cx="4740275" cy="3573463"/>
          </a:xfrm>
        </p:spPr>
        <p:txBody>
          <a:bodyPr/>
          <a:lstStyle/>
          <a:p>
            <a:pPr eaLnBrk="1" hangingPunct="1"/>
            <a:r>
              <a:rPr lang="en-US" altLang="en-US" sz="3000"/>
              <a:t>Liposuction</a:t>
            </a:r>
          </a:p>
          <a:p>
            <a:pPr eaLnBrk="1" hangingPunct="1"/>
            <a:r>
              <a:rPr lang="en-US" altLang="en-US" sz="3000"/>
              <a:t>Lymph node transfer</a:t>
            </a:r>
          </a:p>
          <a:p>
            <a:pPr eaLnBrk="1" hangingPunct="1"/>
            <a:r>
              <a:rPr lang="en-US" altLang="en-US" sz="3000"/>
              <a:t>Debulking</a:t>
            </a:r>
          </a:p>
          <a:p>
            <a:pPr lvl="1" eaLnBrk="1" hangingPunct="1"/>
            <a:r>
              <a:rPr lang="en-US" altLang="en-US" sz="2600"/>
              <a:t>Only used in severe cases</a:t>
            </a:r>
          </a:p>
          <a:p>
            <a:pPr eaLnBrk="1" hangingPunct="1"/>
            <a:r>
              <a:rPr lang="en-US" altLang="en-US" sz="3000"/>
              <a:t>Lymphatic bypass procedure</a:t>
            </a:r>
          </a:p>
        </p:txBody>
      </p:sp>
      <p:pic>
        <p:nvPicPr>
          <p:cNvPr id="32771" name="Picture 4">
            <a:extLst>
              <a:ext uri="{FF2B5EF4-FFF2-40B4-BE49-F238E27FC236}">
                <a16:creationId xmlns:a16="http://schemas.microsoft.com/office/drawing/2014/main" id="{837F58B7-EE01-D747-BC24-D107647F6C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49875" y="2770188"/>
            <a:ext cx="6524625"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70A39-A74D-0245-BA30-920056260CBA}"/>
              </a:ext>
            </a:extLst>
          </p:cNvPr>
          <p:cNvSpPr>
            <a:spLocks noGrp="1"/>
          </p:cNvSpPr>
          <p:nvPr>
            <p:ph type="title"/>
          </p:nvPr>
        </p:nvSpPr>
        <p:spPr>
          <a:xfrm>
            <a:off x="963613" y="4406900"/>
            <a:ext cx="10363200" cy="1362075"/>
          </a:xfrm>
        </p:spPr>
        <p:txBody>
          <a:bodyPr/>
          <a:lstStyle/>
          <a:p>
            <a:pPr>
              <a:defRPr/>
            </a:pPr>
            <a:r>
              <a:rPr lang="en-US" dirty="0"/>
              <a:t>Brachial </a:t>
            </a:r>
            <a:r>
              <a:rPr lang="en-US" dirty="0" err="1"/>
              <a:t>Plexopathy</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B7699C2D-2AF8-0B44-B4E6-28FAE57CB0ED}"/>
              </a:ext>
            </a:extLst>
          </p:cNvPr>
          <p:cNvSpPr>
            <a:spLocks noGrp="1"/>
          </p:cNvSpPr>
          <p:nvPr>
            <p:ph type="title"/>
          </p:nvPr>
        </p:nvSpPr>
        <p:spPr/>
        <p:txBody>
          <a:bodyPr/>
          <a:lstStyle/>
          <a:p>
            <a:pPr eaLnBrk="1" hangingPunct="1"/>
            <a:r>
              <a:rPr lang="en-US" altLang="en-US"/>
              <a:t>Brachial Plexopathy</a:t>
            </a:r>
          </a:p>
        </p:txBody>
      </p:sp>
      <p:sp>
        <p:nvSpPr>
          <p:cNvPr id="3" name="Content Placeholder 2">
            <a:extLst>
              <a:ext uri="{FF2B5EF4-FFF2-40B4-BE49-F238E27FC236}">
                <a16:creationId xmlns:a16="http://schemas.microsoft.com/office/drawing/2014/main" id="{05F5480B-BD27-244E-BDFC-952D18E53B0A}"/>
              </a:ext>
            </a:extLst>
          </p:cNvPr>
          <p:cNvSpPr>
            <a:spLocks noGrp="1"/>
          </p:cNvSpPr>
          <p:nvPr>
            <p:ph sz="half" idx="1"/>
          </p:nvPr>
        </p:nvSpPr>
        <p:spPr>
          <a:xfrm>
            <a:off x="609600" y="1600200"/>
            <a:ext cx="5384800" cy="4525963"/>
          </a:xfrm>
        </p:spPr>
        <p:txBody>
          <a:bodyPr rtlCol="0">
            <a:normAutofit lnSpcReduction="10000"/>
          </a:bodyPr>
          <a:lstStyle/>
          <a:p>
            <a:pPr eaLnBrk="1" fontAlgn="auto" hangingPunct="1">
              <a:spcAft>
                <a:spcPts val="0"/>
              </a:spcAft>
              <a:defRPr/>
            </a:pPr>
            <a:r>
              <a:rPr lang="en-US" dirty="0"/>
              <a:t>Network of nerves that carry movement and sensory signals from hands and arms to spinal cord</a:t>
            </a:r>
          </a:p>
          <a:p>
            <a:pPr eaLnBrk="1" fontAlgn="auto" hangingPunct="1">
              <a:spcAft>
                <a:spcPts val="0"/>
              </a:spcAft>
              <a:defRPr/>
            </a:pPr>
            <a:r>
              <a:rPr lang="en-US" dirty="0"/>
              <a:t>Maximum point dose of radiation to brachial plexus is important</a:t>
            </a:r>
          </a:p>
          <a:p>
            <a:pPr lvl="1" eaLnBrk="1" fontAlgn="auto" hangingPunct="1">
              <a:spcAft>
                <a:spcPts val="0"/>
              </a:spcAft>
              <a:defRPr/>
            </a:pPr>
            <a:r>
              <a:rPr lang="en-US" dirty="0"/>
              <a:t>Serial structure</a:t>
            </a:r>
          </a:p>
          <a:p>
            <a:pPr eaLnBrk="1" fontAlgn="auto" hangingPunct="1">
              <a:spcAft>
                <a:spcPts val="0"/>
              </a:spcAft>
              <a:defRPr/>
            </a:pPr>
            <a:r>
              <a:rPr lang="en-US" dirty="0"/>
              <a:t>Higher risk with re-irradiation of regional lymph nodes and when gross disease is near plexus</a:t>
            </a:r>
          </a:p>
        </p:txBody>
      </p:sp>
      <p:pic>
        <p:nvPicPr>
          <p:cNvPr id="35843" name="Picture 2" descr="File:Brachial plexus.jpg">
            <a:extLst>
              <a:ext uri="{FF2B5EF4-FFF2-40B4-BE49-F238E27FC236}">
                <a16:creationId xmlns:a16="http://schemas.microsoft.com/office/drawing/2014/main" id="{4A1025C5-1657-2C4B-B6DA-0FBA28D8FB1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10325" y="1600200"/>
            <a:ext cx="5313363" cy="4525963"/>
          </a:xfrm>
          <a:noFill/>
        </p:spPr>
      </p:pic>
      <p:sp>
        <p:nvSpPr>
          <p:cNvPr id="35844" name="TextBox 4">
            <a:extLst>
              <a:ext uri="{FF2B5EF4-FFF2-40B4-BE49-F238E27FC236}">
                <a16:creationId xmlns:a16="http://schemas.microsoft.com/office/drawing/2014/main" id="{DAD8127B-88E1-F244-8508-73A9025A5D97}"/>
              </a:ext>
            </a:extLst>
          </p:cNvPr>
          <p:cNvSpPr txBox="1">
            <a:spLocks noChangeArrowheads="1"/>
          </p:cNvSpPr>
          <p:nvPr/>
        </p:nvSpPr>
        <p:spPr bwMode="auto">
          <a:xfrm>
            <a:off x="8021638" y="6192838"/>
            <a:ext cx="48847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a:t>1918 Edition of Gray's Anatomy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BE6F0D28-E35D-014F-9089-60F31EEB52CB}"/>
              </a:ext>
            </a:extLst>
          </p:cNvPr>
          <p:cNvSpPr>
            <a:spLocks noGrp="1"/>
          </p:cNvSpPr>
          <p:nvPr>
            <p:ph type="title"/>
          </p:nvPr>
        </p:nvSpPr>
        <p:spPr/>
        <p:txBody>
          <a:bodyPr/>
          <a:lstStyle/>
          <a:p>
            <a:pPr eaLnBrk="1" hangingPunct="1"/>
            <a:r>
              <a:rPr lang="en-US" altLang="en-US"/>
              <a:t>Radiation-Induced Brachial Plexopathy</a:t>
            </a:r>
          </a:p>
        </p:txBody>
      </p:sp>
      <p:sp>
        <p:nvSpPr>
          <p:cNvPr id="36866" name="Content Placeholder 2">
            <a:extLst>
              <a:ext uri="{FF2B5EF4-FFF2-40B4-BE49-F238E27FC236}">
                <a16:creationId xmlns:a16="http://schemas.microsoft.com/office/drawing/2014/main" id="{982AB2C7-B607-5F43-918F-99F240B96E69}"/>
              </a:ext>
            </a:extLst>
          </p:cNvPr>
          <p:cNvSpPr>
            <a:spLocks noGrp="1"/>
          </p:cNvSpPr>
          <p:nvPr>
            <p:ph idx="1"/>
          </p:nvPr>
        </p:nvSpPr>
        <p:spPr>
          <a:xfrm>
            <a:off x="609600" y="1189913"/>
            <a:ext cx="10972800" cy="4619605"/>
          </a:xfrm>
        </p:spPr>
        <p:txBody>
          <a:bodyPr/>
          <a:lstStyle/>
          <a:p>
            <a:pPr eaLnBrk="1" hangingPunct="1"/>
            <a:r>
              <a:rPr lang="en-US" altLang="en-US" sz="2600" dirty="0"/>
              <a:t>Incidence ~1-2%</a:t>
            </a:r>
          </a:p>
          <a:p>
            <a:pPr lvl="1" eaLnBrk="1" hangingPunct="1"/>
            <a:r>
              <a:rPr lang="en-US" altLang="en-US" sz="2400" dirty="0"/>
              <a:t>Typically, H&amp;N, breast cancer, lung cancer patients</a:t>
            </a:r>
          </a:p>
          <a:p>
            <a:pPr eaLnBrk="1" hangingPunct="1"/>
            <a:r>
              <a:rPr lang="en-US" altLang="en-US" sz="2600" dirty="0"/>
              <a:t>Risk increases if max dose &gt; 60-66 Gy</a:t>
            </a:r>
          </a:p>
          <a:p>
            <a:pPr lvl="1" eaLnBrk="1" hangingPunct="1"/>
            <a:r>
              <a:rPr lang="en-US" altLang="en-US" sz="2200" dirty="0"/>
              <a:t>Typical post-mastectomy radiation dose is 50 Gy unless gross disease </a:t>
            </a:r>
          </a:p>
          <a:p>
            <a:pPr eaLnBrk="1" hangingPunct="1"/>
            <a:r>
              <a:rPr lang="en-US" altLang="en-US" sz="2600" dirty="0"/>
              <a:t>Progression of symptoms is delayed and gradual</a:t>
            </a:r>
          </a:p>
          <a:p>
            <a:pPr lvl="1" eaLnBrk="1" hangingPunct="1"/>
            <a:r>
              <a:rPr lang="en-US" altLang="en-US" sz="2400" dirty="0"/>
              <a:t>Most commonly 1-5 years after RT</a:t>
            </a:r>
          </a:p>
          <a:p>
            <a:pPr eaLnBrk="1" hangingPunct="1"/>
            <a:r>
              <a:rPr lang="en-US" altLang="en-US" sz="2600" dirty="0"/>
              <a:t>Symptoms</a:t>
            </a:r>
          </a:p>
          <a:p>
            <a:pPr lvl="1" eaLnBrk="1" hangingPunct="1"/>
            <a:r>
              <a:rPr lang="en-US" altLang="en-US" sz="2400" dirty="0"/>
              <a:t>Numbness, paresthesia, dysesthesia, motor weakness</a:t>
            </a:r>
          </a:p>
          <a:p>
            <a:pPr lvl="1" eaLnBrk="1" hangingPunct="1"/>
            <a:r>
              <a:rPr lang="en-US" altLang="en-US" sz="2400" dirty="0"/>
              <a:t>Typically, paresthesia </a:t>
            </a:r>
            <a:r>
              <a:rPr lang="en-US" altLang="en-US" sz="2400" dirty="0">
                <a:sym typeface="Wingdings" pitchFamily="2" charset="2"/>
              </a:rPr>
              <a:t> pain  weakness</a:t>
            </a:r>
          </a:p>
          <a:p>
            <a:pPr eaLnBrk="1" hangingPunct="1"/>
            <a:r>
              <a:rPr lang="en-US" altLang="en-US" sz="2600" dirty="0">
                <a:sym typeface="Wingdings" pitchFamily="2" charset="2"/>
              </a:rPr>
              <a:t>Important for treating Radiation Oncologist to keep brachial plexus dose below tolerance, and clinically correlate symptoms with radiation plan</a:t>
            </a:r>
          </a:p>
          <a:p>
            <a:r>
              <a:rPr lang="en-US" altLang="en-US" sz="2600" b="1" dirty="0">
                <a:cs typeface="Calibri" panose="020F0502020204030204"/>
              </a:rPr>
              <a:t>Important to rule out recurrent tumor</a:t>
            </a:r>
          </a:p>
        </p:txBody>
      </p:sp>
      <p:sp>
        <p:nvSpPr>
          <p:cNvPr id="36867" name="Rectangle 3">
            <a:extLst>
              <a:ext uri="{FF2B5EF4-FFF2-40B4-BE49-F238E27FC236}">
                <a16:creationId xmlns:a16="http://schemas.microsoft.com/office/drawing/2014/main" id="{5A2FA9E8-C025-044C-AFB4-AA3863D8CBF5}"/>
              </a:ext>
            </a:extLst>
          </p:cNvPr>
          <p:cNvSpPr>
            <a:spLocks noChangeArrowheads="1"/>
          </p:cNvSpPr>
          <p:nvPr/>
        </p:nvSpPr>
        <p:spPr bwMode="auto">
          <a:xfrm>
            <a:off x="8894763" y="6599238"/>
            <a:ext cx="32972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a:t>https://www.ncbi.nlm.nih.gov/pmc/articles/PMC7703345/#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CEE88564-C9B7-7944-ADFD-29E22CD4F618}"/>
              </a:ext>
            </a:extLst>
          </p:cNvPr>
          <p:cNvSpPr>
            <a:spLocks noGrp="1"/>
          </p:cNvSpPr>
          <p:nvPr>
            <p:ph type="title"/>
          </p:nvPr>
        </p:nvSpPr>
        <p:spPr/>
        <p:txBody>
          <a:bodyPr/>
          <a:lstStyle/>
          <a:p>
            <a:pPr eaLnBrk="1" hangingPunct="1"/>
            <a:r>
              <a:rPr lang="en-US" altLang="en-US"/>
              <a:t>Brachial Plexopathy</a:t>
            </a:r>
          </a:p>
        </p:txBody>
      </p:sp>
      <p:sp>
        <p:nvSpPr>
          <p:cNvPr id="38914" name="Content Placeholder 2">
            <a:extLst>
              <a:ext uri="{FF2B5EF4-FFF2-40B4-BE49-F238E27FC236}">
                <a16:creationId xmlns:a16="http://schemas.microsoft.com/office/drawing/2014/main" id="{23EEB657-F6F0-4546-A0B0-344733DE1FFE}"/>
              </a:ext>
            </a:extLst>
          </p:cNvPr>
          <p:cNvSpPr>
            <a:spLocks noGrp="1"/>
          </p:cNvSpPr>
          <p:nvPr>
            <p:ph sz="half" idx="1"/>
          </p:nvPr>
        </p:nvSpPr>
        <p:spPr>
          <a:xfrm>
            <a:off x="609600" y="1636713"/>
            <a:ext cx="5384800" cy="4489450"/>
          </a:xfrm>
        </p:spPr>
        <p:txBody>
          <a:bodyPr/>
          <a:lstStyle/>
          <a:p>
            <a:pPr eaLnBrk="1" hangingPunct="1"/>
            <a:r>
              <a:rPr lang="en-US" altLang="en-US" sz="3000" b="1" dirty="0"/>
              <a:t>Differential</a:t>
            </a:r>
          </a:p>
          <a:p>
            <a:pPr lvl="1" eaLnBrk="1" hangingPunct="1"/>
            <a:r>
              <a:rPr lang="en-US" altLang="en-US" sz="2600" b="1" dirty="0"/>
              <a:t>Disease progression!</a:t>
            </a:r>
          </a:p>
          <a:p>
            <a:pPr lvl="1" eaLnBrk="1" hangingPunct="1"/>
            <a:r>
              <a:rPr lang="en-US" altLang="en-US" sz="2600" dirty="0"/>
              <a:t>Neuritis</a:t>
            </a:r>
          </a:p>
          <a:p>
            <a:pPr lvl="1" eaLnBrk="1" hangingPunct="1"/>
            <a:r>
              <a:rPr lang="en-US" altLang="en-US" sz="2600" dirty="0"/>
              <a:t>Carpal Tunnel Syndrome</a:t>
            </a:r>
          </a:p>
          <a:p>
            <a:pPr lvl="1" eaLnBrk="1" hangingPunct="1"/>
            <a:r>
              <a:rPr lang="en-US" altLang="en-US" sz="2600" dirty="0"/>
              <a:t>Cervical spine disease</a:t>
            </a:r>
          </a:p>
          <a:p>
            <a:pPr eaLnBrk="1" hangingPunct="1"/>
            <a:r>
              <a:rPr lang="en-US" altLang="en-US" sz="3000" b="1" dirty="0"/>
              <a:t>Work-up</a:t>
            </a:r>
          </a:p>
          <a:p>
            <a:pPr lvl="1" eaLnBrk="1" hangingPunct="1"/>
            <a:r>
              <a:rPr lang="en-US" altLang="en-US" sz="2600" dirty="0"/>
              <a:t>Physical examination</a:t>
            </a:r>
          </a:p>
          <a:p>
            <a:pPr lvl="1" eaLnBrk="1" hangingPunct="1"/>
            <a:r>
              <a:rPr lang="en-US" altLang="en-US" sz="2600" dirty="0"/>
              <a:t>EMG</a:t>
            </a:r>
          </a:p>
          <a:p>
            <a:pPr lvl="1" eaLnBrk="1" hangingPunct="1"/>
            <a:r>
              <a:rPr lang="en-US" altLang="en-US" sz="2600" dirty="0"/>
              <a:t>Nerve conduction studies</a:t>
            </a:r>
          </a:p>
          <a:p>
            <a:pPr lvl="1" eaLnBrk="1" hangingPunct="1"/>
            <a:r>
              <a:rPr lang="en-US" altLang="en-US" sz="2600" dirty="0"/>
              <a:t>MRI</a:t>
            </a:r>
          </a:p>
        </p:txBody>
      </p:sp>
      <p:pic>
        <p:nvPicPr>
          <p:cNvPr id="38915" name="Content Placeholder 4">
            <a:extLst>
              <a:ext uri="{FF2B5EF4-FFF2-40B4-BE49-F238E27FC236}">
                <a16:creationId xmlns:a16="http://schemas.microsoft.com/office/drawing/2014/main" id="{FB53D845-7500-A74B-B5FE-9117CA803CB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254875" y="1797050"/>
            <a:ext cx="4402138" cy="3794125"/>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75330326-0F1B-5547-8956-CBBC4E017FE9}"/>
              </a:ext>
            </a:extLst>
          </p:cNvPr>
          <p:cNvSpPr>
            <a:spLocks noGrp="1"/>
          </p:cNvSpPr>
          <p:nvPr>
            <p:ph type="title"/>
          </p:nvPr>
        </p:nvSpPr>
        <p:spPr/>
        <p:txBody>
          <a:bodyPr/>
          <a:lstStyle/>
          <a:p>
            <a:pPr eaLnBrk="1" hangingPunct="1"/>
            <a:r>
              <a:rPr lang="en-US" altLang="en-US"/>
              <a:t>Brachial Plexopathy: Treatment</a:t>
            </a:r>
          </a:p>
        </p:txBody>
      </p:sp>
      <p:sp>
        <p:nvSpPr>
          <p:cNvPr id="21507" name="Content Placeholder 2">
            <a:extLst>
              <a:ext uri="{FF2B5EF4-FFF2-40B4-BE49-F238E27FC236}">
                <a16:creationId xmlns:a16="http://schemas.microsoft.com/office/drawing/2014/main" id="{63B14E09-7F5F-2942-8F35-BAC520287C35}"/>
              </a:ext>
            </a:extLst>
          </p:cNvPr>
          <p:cNvSpPr>
            <a:spLocks noGrp="1"/>
          </p:cNvSpPr>
          <p:nvPr>
            <p:ph sz="half" idx="1"/>
          </p:nvPr>
        </p:nvSpPr>
        <p:spPr>
          <a:xfrm>
            <a:off x="6197600" y="1903413"/>
            <a:ext cx="5384800" cy="4525962"/>
          </a:xfrm>
        </p:spPr>
        <p:txBody>
          <a:bodyPr/>
          <a:lstStyle/>
          <a:p>
            <a:pPr eaLnBrk="1" hangingPunct="1">
              <a:defRPr/>
            </a:pPr>
            <a:r>
              <a:rPr lang="en-US" altLang="en-US" b="1" dirty="0"/>
              <a:t>Invasive Treatment</a:t>
            </a:r>
          </a:p>
          <a:p>
            <a:pPr lvl="1" eaLnBrk="1" hangingPunct="1">
              <a:defRPr/>
            </a:pPr>
            <a:r>
              <a:rPr lang="en-US" altLang="en-US" dirty="0" err="1"/>
              <a:t>Neurolysis</a:t>
            </a:r>
            <a:endParaRPr lang="en-US" altLang="en-US" dirty="0"/>
          </a:p>
          <a:p>
            <a:pPr lvl="1" eaLnBrk="1" hangingPunct="1">
              <a:defRPr/>
            </a:pPr>
            <a:r>
              <a:rPr lang="en-US" altLang="en-US" dirty="0"/>
              <a:t>Nerve graft</a:t>
            </a:r>
          </a:p>
          <a:p>
            <a:pPr lvl="1" eaLnBrk="1" hangingPunct="1">
              <a:defRPr/>
            </a:pPr>
            <a:r>
              <a:rPr lang="en-US" altLang="en-US" dirty="0"/>
              <a:t>Nerve transfer</a:t>
            </a:r>
          </a:p>
          <a:p>
            <a:pPr marL="57150" indent="0" eaLnBrk="1" hangingPunct="1">
              <a:buFont typeface="Arial" panose="020B0604020202020204" pitchFamily="34" charset="0"/>
              <a:buNone/>
              <a:defRPr/>
            </a:pPr>
            <a:r>
              <a:rPr lang="en-US" altLang="en-US" dirty="0"/>
              <a:t>*80-90% of patients see improvement, but it can take months to years.</a:t>
            </a:r>
          </a:p>
        </p:txBody>
      </p:sp>
      <p:sp>
        <p:nvSpPr>
          <p:cNvPr id="40963" name="Content Placeholder 3">
            <a:extLst>
              <a:ext uri="{FF2B5EF4-FFF2-40B4-BE49-F238E27FC236}">
                <a16:creationId xmlns:a16="http://schemas.microsoft.com/office/drawing/2014/main" id="{DF6DE63C-A636-3248-BB81-0CB0EDA31428}"/>
              </a:ext>
            </a:extLst>
          </p:cNvPr>
          <p:cNvSpPr>
            <a:spLocks noGrp="1"/>
          </p:cNvSpPr>
          <p:nvPr>
            <p:ph sz="half" idx="2"/>
          </p:nvPr>
        </p:nvSpPr>
        <p:spPr>
          <a:xfrm>
            <a:off x="609600" y="1903413"/>
            <a:ext cx="5384800" cy="4525962"/>
          </a:xfrm>
        </p:spPr>
        <p:txBody>
          <a:bodyPr/>
          <a:lstStyle/>
          <a:p>
            <a:pPr eaLnBrk="1" hangingPunct="1"/>
            <a:r>
              <a:rPr lang="en-US" altLang="en-US" b="1"/>
              <a:t>Non-invasive Treatment</a:t>
            </a:r>
          </a:p>
          <a:p>
            <a:pPr lvl="1" eaLnBrk="1" hangingPunct="1"/>
            <a:r>
              <a:rPr lang="en-US" altLang="en-US"/>
              <a:t>Range of motion exercises</a:t>
            </a:r>
          </a:p>
          <a:p>
            <a:pPr lvl="1" eaLnBrk="1" hangingPunct="1"/>
            <a:r>
              <a:rPr lang="en-US" altLang="en-US"/>
              <a:t>Stretching</a:t>
            </a:r>
          </a:p>
          <a:p>
            <a:pPr lvl="1" eaLnBrk="1" hangingPunct="1"/>
            <a:r>
              <a:rPr lang="en-US" altLang="en-US"/>
              <a:t>Joint compression</a:t>
            </a:r>
          </a:p>
          <a:p>
            <a:pPr lvl="1" eaLnBrk="1" hangingPunct="1"/>
            <a:r>
              <a:rPr lang="en-US" altLang="en-US"/>
              <a:t>Aquatic therapy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D2C1BE8-5CAD-E040-9DFE-BD20915CC23B}"/>
              </a:ext>
            </a:extLst>
          </p:cNvPr>
          <p:cNvSpPr>
            <a:spLocks noGrp="1"/>
          </p:cNvSpPr>
          <p:nvPr>
            <p:ph type="ctrTitle"/>
          </p:nvPr>
        </p:nvSpPr>
        <p:spPr>
          <a:xfrm>
            <a:off x="906463" y="2595563"/>
            <a:ext cx="10363200" cy="1911123"/>
          </a:xfrm>
        </p:spPr>
        <p:txBody>
          <a:bodyPr/>
          <a:lstStyle/>
          <a:p>
            <a:pPr eaLnBrk="1" hangingPunct="1"/>
            <a:r>
              <a:rPr lang="en-US" altLang="en-US" dirty="0"/>
              <a:t>Introduction to Radiation Therapy for </a:t>
            </a:r>
            <a:r>
              <a:rPr lang="en-US" altLang="en-US"/>
              <a:t>Health Care </a:t>
            </a:r>
            <a:r>
              <a:rPr lang="en-US" altLang="en-US" dirty="0"/>
              <a:t>Professionals Involved in Cancer Rehabilitation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3279D-B851-FB44-A429-C944DB9935E5}"/>
              </a:ext>
            </a:extLst>
          </p:cNvPr>
          <p:cNvSpPr>
            <a:spLocks noGrp="1"/>
          </p:cNvSpPr>
          <p:nvPr>
            <p:ph type="title"/>
          </p:nvPr>
        </p:nvSpPr>
        <p:spPr>
          <a:xfrm>
            <a:off x="963613" y="4406900"/>
            <a:ext cx="10363200" cy="1362075"/>
          </a:xfrm>
        </p:spPr>
        <p:txBody>
          <a:bodyPr/>
          <a:lstStyle/>
          <a:p>
            <a:pPr>
              <a:defRPr/>
            </a:pPr>
            <a:r>
              <a:rPr lang="en-US" dirty="0"/>
              <a:t>fibrosis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D76CD292-4A7E-F24F-AFAA-051510168A41}"/>
              </a:ext>
            </a:extLst>
          </p:cNvPr>
          <p:cNvSpPr>
            <a:spLocks noGrp="1"/>
          </p:cNvSpPr>
          <p:nvPr>
            <p:ph type="title"/>
          </p:nvPr>
        </p:nvSpPr>
        <p:spPr/>
        <p:txBody>
          <a:bodyPr/>
          <a:lstStyle/>
          <a:p>
            <a:pPr eaLnBrk="1" hangingPunct="1"/>
            <a:r>
              <a:rPr lang="en-US" altLang="en-US"/>
              <a:t>Fibrosis</a:t>
            </a:r>
          </a:p>
        </p:txBody>
      </p:sp>
      <p:sp>
        <p:nvSpPr>
          <p:cNvPr id="44034" name="Content Placeholder 2">
            <a:extLst>
              <a:ext uri="{FF2B5EF4-FFF2-40B4-BE49-F238E27FC236}">
                <a16:creationId xmlns:a16="http://schemas.microsoft.com/office/drawing/2014/main" id="{BD53BF30-3C37-8D48-A008-5483A2E4CBB3}"/>
              </a:ext>
            </a:extLst>
          </p:cNvPr>
          <p:cNvSpPr>
            <a:spLocks noGrp="1"/>
          </p:cNvSpPr>
          <p:nvPr>
            <p:ph idx="1"/>
          </p:nvPr>
        </p:nvSpPr>
        <p:spPr>
          <a:xfrm>
            <a:off x="609600" y="1458168"/>
            <a:ext cx="10972800" cy="4525963"/>
          </a:xfrm>
        </p:spPr>
        <p:txBody>
          <a:bodyPr/>
          <a:lstStyle/>
          <a:p>
            <a:pPr eaLnBrk="1" hangingPunct="1"/>
            <a:r>
              <a:rPr lang="en-US" altLang="en-US" sz="2600" dirty="0"/>
              <a:t>Swelling and inflammation caused by surgery and radiation can lead to scar tissue formation</a:t>
            </a:r>
          </a:p>
          <a:p>
            <a:pPr eaLnBrk="1" hangingPunct="1"/>
            <a:r>
              <a:rPr lang="en-US" altLang="en-US" sz="2600" dirty="0"/>
              <a:t>Increased risk with increased radiation dose, larger treatment volume, larger dose/fraction, previous and/or concurrent treatments</a:t>
            </a:r>
          </a:p>
          <a:p>
            <a:pPr eaLnBrk="1" hangingPunct="1"/>
            <a:r>
              <a:rPr lang="en-US" altLang="en-US" sz="2600" dirty="0"/>
              <a:t>Certain co-morbidities can worsen fibrosis</a:t>
            </a:r>
          </a:p>
          <a:p>
            <a:pPr lvl="1" eaLnBrk="1" hangingPunct="1"/>
            <a:r>
              <a:rPr lang="en-US" altLang="en-US" sz="2400" dirty="0"/>
              <a:t>Diabetes</a:t>
            </a:r>
          </a:p>
          <a:p>
            <a:pPr lvl="1" eaLnBrk="1" hangingPunct="1"/>
            <a:r>
              <a:rPr lang="en-US" altLang="en-US" sz="2400" dirty="0"/>
              <a:t>Connective tissue disorders</a:t>
            </a:r>
          </a:p>
          <a:p>
            <a:pPr lvl="1" eaLnBrk="1" hangingPunct="1"/>
            <a:r>
              <a:rPr lang="en-US" altLang="en-US" sz="2400" dirty="0"/>
              <a:t>Circulatory disorders</a:t>
            </a:r>
          </a:p>
          <a:p>
            <a:pPr eaLnBrk="1" hangingPunct="1"/>
            <a:r>
              <a:rPr lang="en-US" altLang="en-US" sz="2600" dirty="0"/>
              <a:t>Symptoms</a:t>
            </a:r>
          </a:p>
          <a:p>
            <a:pPr lvl="1" eaLnBrk="1" hangingPunct="1"/>
            <a:r>
              <a:rPr lang="en-US" altLang="en-US" sz="2400" dirty="0"/>
              <a:t>Pain, decreased range of motion, tightness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B5D82862-944E-0F49-95EA-CDF5EB1C178F}"/>
              </a:ext>
            </a:extLst>
          </p:cNvPr>
          <p:cNvSpPr>
            <a:spLocks noGrp="1"/>
          </p:cNvSpPr>
          <p:nvPr>
            <p:ph type="title"/>
          </p:nvPr>
        </p:nvSpPr>
        <p:spPr/>
        <p:txBody>
          <a:bodyPr/>
          <a:lstStyle/>
          <a:p>
            <a:pPr eaLnBrk="1" hangingPunct="1"/>
            <a:r>
              <a:rPr lang="en-US" altLang="en-US"/>
              <a:t>Fibrosis in Sarcoma</a:t>
            </a:r>
          </a:p>
        </p:txBody>
      </p:sp>
      <p:sp>
        <p:nvSpPr>
          <p:cNvPr id="3" name="Content Placeholder 2">
            <a:extLst>
              <a:ext uri="{FF2B5EF4-FFF2-40B4-BE49-F238E27FC236}">
                <a16:creationId xmlns:a16="http://schemas.microsoft.com/office/drawing/2014/main" id="{760D7A53-E1CB-984D-BD50-B73A8D2DEF30}"/>
              </a:ext>
            </a:extLst>
          </p:cNvPr>
          <p:cNvSpPr>
            <a:spLocks noGrp="1"/>
          </p:cNvSpPr>
          <p:nvPr>
            <p:ph idx="1"/>
          </p:nvPr>
        </p:nvSpPr>
        <p:spPr/>
        <p:txBody>
          <a:bodyPr rtlCol="0">
            <a:normAutofit lnSpcReduction="10000"/>
          </a:bodyPr>
          <a:lstStyle/>
          <a:p>
            <a:pPr eaLnBrk="1" fontAlgn="auto" hangingPunct="1">
              <a:spcAft>
                <a:spcPts val="0"/>
              </a:spcAft>
              <a:defRPr/>
            </a:pPr>
            <a:r>
              <a:rPr lang="en-US" dirty="0"/>
              <a:t>Typically, the main treatment for sarcomas is surgery</a:t>
            </a:r>
          </a:p>
          <a:p>
            <a:pPr lvl="1" eaLnBrk="1" fontAlgn="auto" hangingPunct="1">
              <a:spcAft>
                <a:spcPts val="0"/>
              </a:spcAft>
              <a:defRPr/>
            </a:pPr>
            <a:r>
              <a:rPr lang="en-US" dirty="0"/>
              <a:t>Pre-op vs post-op radiotherapy can be given</a:t>
            </a:r>
          </a:p>
          <a:p>
            <a:pPr lvl="1" eaLnBrk="1" fontAlgn="auto" hangingPunct="1">
              <a:spcAft>
                <a:spcPts val="0"/>
              </a:spcAft>
              <a:defRPr/>
            </a:pPr>
            <a:r>
              <a:rPr lang="en-US" dirty="0"/>
              <a:t>Goal is to avoid amputation and preserve limb</a:t>
            </a:r>
          </a:p>
          <a:p>
            <a:pPr eaLnBrk="1" fontAlgn="auto" hangingPunct="1">
              <a:spcAft>
                <a:spcPts val="0"/>
              </a:spcAft>
              <a:defRPr/>
            </a:pPr>
            <a:r>
              <a:rPr lang="en-US" u="sng" dirty="0"/>
              <a:t>Pre-op RT</a:t>
            </a:r>
          </a:p>
          <a:p>
            <a:pPr lvl="1" eaLnBrk="1" fontAlgn="auto" hangingPunct="1">
              <a:spcAft>
                <a:spcPts val="0"/>
              </a:spcAft>
              <a:defRPr/>
            </a:pPr>
            <a:r>
              <a:rPr lang="en-US" dirty="0"/>
              <a:t>Advantages: lower radiation dose, smaller treatment volume</a:t>
            </a:r>
          </a:p>
          <a:p>
            <a:pPr lvl="1" eaLnBrk="1" fontAlgn="auto" hangingPunct="1">
              <a:spcAft>
                <a:spcPts val="0"/>
              </a:spcAft>
              <a:defRPr/>
            </a:pPr>
            <a:r>
              <a:rPr lang="en-US" dirty="0"/>
              <a:t>Disadvantage: higher rate of </a:t>
            </a:r>
            <a:r>
              <a:rPr lang="en-US" b="1" dirty="0"/>
              <a:t>wound complications</a:t>
            </a:r>
          </a:p>
          <a:p>
            <a:pPr lvl="2" eaLnBrk="1" fontAlgn="auto" hangingPunct="1">
              <a:spcAft>
                <a:spcPts val="0"/>
              </a:spcAft>
              <a:defRPr/>
            </a:pPr>
            <a:r>
              <a:rPr lang="en-US" dirty="0"/>
              <a:t>Worse in lower extremities vs upper extremities</a:t>
            </a:r>
          </a:p>
          <a:p>
            <a:pPr eaLnBrk="1" fontAlgn="auto" hangingPunct="1">
              <a:spcAft>
                <a:spcPts val="0"/>
              </a:spcAft>
              <a:defRPr/>
            </a:pPr>
            <a:r>
              <a:rPr lang="en-US" u="sng" dirty="0"/>
              <a:t>Post-op RT</a:t>
            </a:r>
          </a:p>
          <a:p>
            <a:pPr lvl="1" eaLnBrk="1" fontAlgn="auto" hangingPunct="1">
              <a:spcAft>
                <a:spcPts val="0"/>
              </a:spcAft>
              <a:defRPr/>
            </a:pPr>
            <a:r>
              <a:rPr lang="en-US" dirty="0"/>
              <a:t>Associated with worse long-term</a:t>
            </a:r>
            <a:r>
              <a:rPr lang="en-US" b="1" dirty="0"/>
              <a:t> fibrosis and decreased mobility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21DE64F6-E5BD-8C4A-8685-DB4DC8091FA7}"/>
              </a:ext>
            </a:extLst>
          </p:cNvPr>
          <p:cNvSpPr>
            <a:spLocks noGrp="1"/>
          </p:cNvSpPr>
          <p:nvPr>
            <p:ph type="title"/>
          </p:nvPr>
        </p:nvSpPr>
        <p:spPr/>
        <p:txBody>
          <a:bodyPr/>
          <a:lstStyle/>
          <a:p>
            <a:pPr eaLnBrk="1" hangingPunct="1"/>
            <a:r>
              <a:rPr lang="en-US" altLang="en-US"/>
              <a:t>Cording</a:t>
            </a:r>
          </a:p>
        </p:txBody>
      </p:sp>
      <p:sp>
        <p:nvSpPr>
          <p:cNvPr id="46082" name="Content Placeholder 2">
            <a:extLst>
              <a:ext uri="{FF2B5EF4-FFF2-40B4-BE49-F238E27FC236}">
                <a16:creationId xmlns:a16="http://schemas.microsoft.com/office/drawing/2014/main" id="{6C1125F6-5551-0449-BC74-27A2FB8FF823}"/>
              </a:ext>
            </a:extLst>
          </p:cNvPr>
          <p:cNvSpPr>
            <a:spLocks noGrp="1"/>
          </p:cNvSpPr>
          <p:nvPr>
            <p:ph idx="1"/>
          </p:nvPr>
        </p:nvSpPr>
        <p:spPr>
          <a:xfrm>
            <a:off x="609600" y="1600200"/>
            <a:ext cx="10972800" cy="1416050"/>
          </a:xfrm>
        </p:spPr>
        <p:txBody>
          <a:bodyPr/>
          <a:lstStyle/>
          <a:p>
            <a:pPr algn="ctr" eaLnBrk="1" hangingPunct="1"/>
            <a:r>
              <a:rPr lang="en-US" altLang="en-US"/>
              <a:t>Axillary Web Syndrome aka “Cording”</a:t>
            </a:r>
          </a:p>
          <a:p>
            <a:pPr lvl="1" algn="ctr" eaLnBrk="1" hangingPunct="1"/>
            <a:r>
              <a:rPr lang="en-US" altLang="en-US"/>
              <a:t>Scarring of connective tissue under arm</a:t>
            </a:r>
          </a:p>
        </p:txBody>
      </p:sp>
      <p:pic>
        <p:nvPicPr>
          <p:cNvPr id="46083" name="Picture 3">
            <a:extLst>
              <a:ext uri="{FF2B5EF4-FFF2-40B4-BE49-F238E27FC236}">
                <a16:creationId xmlns:a16="http://schemas.microsoft.com/office/drawing/2014/main" id="{F01C47CD-50E4-D748-913F-9354F7A905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79675" y="3016250"/>
            <a:ext cx="7088188"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Box 4">
            <a:extLst>
              <a:ext uri="{FF2B5EF4-FFF2-40B4-BE49-F238E27FC236}">
                <a16:creationId xmlns:a16="http://schemas.microsoft.com/office/drawing/2014/main" id="{64AAFA76-2383-3C49-880F-FB3D71D4E95D}"/>
              </a:ext>
            </a:extLst>
          </p:cNvPr>
          <p:cNvSpPr txBox="1">
            <a:spLocks noChangeArrowheads="1"/>
          </p:cNvSpPr>
          <p:nvPr/>
        </p:nvSpPr>
        <p:spPr bwMode="auto">
          <a:xfrm>
            <a:off x="3802063" y="6035675"/>
            <a:ext cx="41783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900"/>
              <a:t>The American Journal of Medicine, 2017</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60B5D2D9-0819-CB41-8E5B-1F92B6281EEC}"/>
              </a:ext>
            </a:extLst>
          </p:cNvPr>
          <p:cNvSpPr>
            <a:spLocks noGrp="1"/>
          </p:cNvSpPr>
          <p:nvPr>
            <p:ph type="title"/>
          </p:nvPr>
        </p:nvSpPr>
        <p:spPr/>
        <p:txBody>
          <a:bodyPr/>
          <a:lstStyle/>
          <a:p>
            <a:pPr eaLnBrk="1" hangingPunct="1"/>
            <a:r>
              <a:rPr lang="en-US" altLang="en-US"/>
              <a:t>Cording: Treatment</a:t>
            </a:r>
          </a:p>
        </p:txBody>
      </p:sp>
      <p:sp>
        <p:nvSpPr>
          <p:cNvPr id="47106" name="Rectangle 2">
            <a:extLst>
              <a:ext uri="{FF2B5EF4-FFF2-40B4-BE49-F238E27FC236}">
                <a16:creationId xmlns:a16="http://schemas.microsoft.com/office/drawing/2014/main" id="{64DFFE51-055B-0A42-A828-22DE0DC6E343}"/>
              </a:ext>
            </a:extLst>
          </p:cNvPr>
          <p:cNvSpPr>
            <a:spLocks noChangeArrowheads="1"/>
          </p:cNvSpPr>
          <p:nvPr/>
        </p:nvSpPr>
        <p:spPr bwMode="auto">
          <a:xfrm>
            <a:off x="0" y="-92075"/>
            <a:ext cx="0" cy="1841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200">
              <a:solidFill>
                <a:srgbClr val="5B616B"/>
              </a:solidFill>
              <a:latin typeface="BlinkMacSystemFont"/>
            </a:endParaRPr>
          </a:p>
        </p:txBody>
      </p:sp>
      <p:graphicFrame>
        <p:nvGraphicFramePr>
          <p:cNvPr id="4" name="Diagram 3">
            <a:extLst>
              <a:ext uri="{FF2B5EF4-FFF2-40B4-BE49-F238E27FC236}">
                <a16:creationId xmlns:a16="http://schemas.microsoft.com/office/drawing/2014/main" id="{9BF94A12-C072-5542-A1BB-647AC4E5DFC9}"/>
              </a:ext>
            </a:extLst>
          </p:cNvPr>
          <p:cNvGraphicFramePr/>
          <p:nvPr>
            <p:extLst>
              <p:ext uri="{D42A27DB-BD31-4B8C-83A1-F6EECF244321}">
                <p14:modId xmlns:p14="http://schemas.microsoft.com/office/powerpoint/2010/main" val="3345106769"/>
              </p:ext>
            </p:extLst>
          </p:nvPr>
        </p:nvGraphicFramePr>
        <p:xfrm>
          <a:off x="855985" y="1283249"/>
          <a:ext cx="10480030" cy="5281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5C407-B30E-3941-89F2-B7029EB8B893}"/>
              </a:ext>
            </a:extLst>
          </p:cNvPr>
          <p:cNvSpPr>
            <a:spLocks noGrp="1"/>
          </p:cNvSpPr>
          <p:nvPr>
            <p:ph type="title"/>
          </p:nvPr>
        </p:nvSpPr>
        <p:spPr>
          <a:xfrm>
            <a:off x="963613" y="4406900"/>
            <a:ext cx="10363200" cy="1362075"/>
          </a:xfrm>
        </p:spPr>
        <p:txBody>
          <a:bodyPr/>
          <a:lstStyle/>
          <a:p>
            <a:pPr>
              <a:defRPr/>
            </a:pPr>
            <a:r>
              <a:rPr lang="en-US" dirty="0"/>
              <a:t>Pelvic toxicity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26875A3F-73C4-7048-97BD-74B5B7160251}"/>
              </a:ext>
            </a:extLst>
          </p:cNvPr>
          <p:cNvSpPr>
            <a:spLocks noGrp="1"/>
          </p:cNvSpPr>
          <p:nvPr>
            <p:ph type="title"/>
          </p:nvPr>
        </p:nvSpPr>
        <p:spPr/>
        <p:txBody>
          <a:bodyPr/>
          <a:lstStyle/>
          <a:p>
            <a:pPr eaLnBrk="1" hangingPunct="1"/>
            <a:r>
              <a:rPr lang="en-US" altLang="en-US"/>
              <a:t>Pelvic Floor Dysfunction</a:t>
            </a:r>
          </a:p>
        </p:txBody>
      </p:sp>
      <p:sp>
        <p:nvSpPr>
          <p:cNvPr id="50178" name="Content Placeholder 2">
            <a:extLst>
              <a:ext uri="{FF2B5EF4-FFF2-40B4-BE49-F238E27FC236}">
                <a16:creationId xmlns:a16="http://schemas.microsoft.com/office/drawing/2014/main" id="{8056B34C-5FE2-6B41-B219-F78E77BCE569}"/>
              </a:ext>
            </a:extLst>
          </p:cNvPr>
          <p:cNvSpPr>
            <a:spLocks noGrp="1"/>
          </p:cNvSpPr>
          <p:nvPr>
            <p:ph idx="1"/>
          </p:nvPr>
        </p:nvSpPr>
        <p:spPr/>
        <p:txBody>
          <a:bodyPr/>
          <a:lstStyle/>
          <a:p>
            <a:pPr eaLnBrk="1" hangingPunct="1"/>
            <a:r>
              <a:rPr lang="en-US" altLang="en-US"/>
              <a:t>Radiation is used to treat many pelvic cancers</a:t>
            </a:r>
          </a:p>
          <a:p>
            <a:pPr lvl="1" eaLnBrk="1" hangingPunct="1"/>
            <a:r>
              <a:rPr lang="en-US" altLang="en-US"/>
              <a:t>Anal, rectal, gynecologic, prostate, etc.</a:t>
            </a:r>
          </a:p>
          <a:p>
            <a:pPr eaLnBrk="1" hangingPunct="1"/>
            <a:r>
              <a:rPr lang="en-US" altLang="en-US"/>
              <a:t>Changes in the pelvic floor musculature after RT are unclear, but RT can cause many pelvic floor dysfunctions</a:t>
            </a:r>
          </a:p>
          <a:p>
            <a:pPr lvl="1" eaLnBrk="1" hangingPunct="1"/>
            <a:r>
              <a:rPr lang="en-US" altLang="en-US"/>
              <a:t>Urinary symptoms</a:t>
            </a:r>
          </a:p>
          <a:p>
            <a:pPr lvl="1" eaLnBrk="1" hangingPunct="1"/>
            <a:r>
              <a:rPr lang="en-US" altLang="en-US"/>
              <a:t>Fecal symptoms</a:t>
            </a:r>
          </a:p>
          <a:p>
            <a:pPr lvl="1" eaLnBrk="1" hangingPunct="1"/>
            <a:r>
              <a:rPr lang="en-US" altLang="en-US"/>
              <a:t>Dyspareunia</a:t>
            </a:r>
          </a:p>
          <a:p>
            <a:pPr eaLnBrk="1" hangingPunct="1"/>
            <a:r>
              <a:rPr lang="en-US" altLang="en-US"/>
              <a:t>RT can also cause pelvic insufficiency fractures</a:t>
            </a:r>
          </a:p>
          <a:p>
            <a:pPr lvl="1" eaLnBrk="1" hangingPunct="1"/>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2889040D-B526-9B47-A556-6E7C1EE2287F}"/>
              </a:ext>
            </a:extLst>
          </p:cNvPr>
          <p:cNvSpPr>
            <a:spLocks noGrp="1"/>
          </p:cNvSpPr>
          <p:nvPr>
            <p:ph type="title"/>
          </p:nvPr>
        </p:nvSpPr>
        <p:spPr/>
        <p:txBody>
          <a:bodyPr/>
          <a:lstStyle/>
          <a:p>
            <a:pPr eaLnBrk="1" hangingPunct="1"/>
            <a:r>
              <a:rPr lang="en-US" altLang="en-US"/>
              <a:t>Sexual Dysfunction</a:t>
            </a:r>
          </a:p>
        </p:txBody>
      </p:sp>
      <p:sp>
        <p:nvSpPr>
          <p:cNvPr id="51202" name="Content Placeholder 2">
            <a:extLst>
              <a:ext uri="{FF2B5EF4-FFF2-40B4-BE49-F238E27FC236}">
                <a16:creationId xmlns:a16="http://schemas.microsoft.com/office/drawing/2014/main" id="{B929D551-B8D3-2D42-9678-CAFF0F729A15}"/>
              </a:ext>
            </a:extLst>
          </p:cNvPr>
          <p:cNvSpPr>
            <a:spLocks noGrp="1"/>
          </p:cNvSpPr>
          <p:nvPr>
            <p:ph idx="1"/>
          </p:nvPr>
        </p:nvSpPr>
        <p:spPr/>
        <p:txBody>
          <a:bodyPr/>
          <a:lstStyle/>
          <a:p>
            <a:pPr eaLnBrk="1" hangingPunct="1"/>
            <a:r>
              <a:rPr lang="en-US" altLang="en-US"/>
              <a:t>Dyspareunia</a:t>
            </a:r>
          </a:p>
          <a:p>
            <a:pPr lvl="1" eaLnBrk="1" hangingPunct="1"/>
            <a:r>
              <a:rPr lang="en-US" altLang="en-US"/>
              <a:t>Women getting pelvic RT often receive high doses of radiation to the vagina</a:t>
            </a:r>
          </a:p>
          <a:p>
            <a:pPr lvl="2" eaLnBrk="1" hangingPunct="1"/>
            <a:r>
              <a:rPr lang="en-US" altLang="en-US"/>
              <a:t>RT can cause vaginal stenosis, dryness, adhesions, telangiectasias and atrophy</a:t>
            </a:r>
          </a:p>
          <a:p>
            <a:pPr lvl="1" eaLnBrk="1" hangingPunct="1"/>
            <a:r>
              <a:rPr lang="en-US" altLang="en-US"/>
              <a:t>Sometimes a vaginal dilator is inserted during radiation treatment to allow for maximum sparing of the genitalia</a:t>
            </a:r>
          </a:p>
          <a:p>
            <a:pPr lvl="1" eaLnBrk="1" hangingPunct="1"/>
            <a:r>
              <a:rPr lang="en-US" altLang="en-US"/>
              <a:t>A vaginal dilator is typically recommended after RT</a:t>
            </a:r>
          </a:p>
          <a:p>
            <a:pPr lvl="2" eaLnBrk="1" hangingPunct="1"/>
            <a:r>
              <a:rPr lang="en-US" altLang="en-US"/>
              <a:t>Use 3x weekly, a few minutes at a time, starting 1 month following RT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3EE01201-FE44-F64F-A1E8-6FEF0684D7D1}"/>
              </a:ext>
            </a:extLst>
          </p:cNvPr>
          <p:cNvSpPr>
            <a:spLocks noGrp="1"/>
          </p:cNvSpPr>
          <p:nvPr>
            <p:ph type="title"/>
          </p:nvPr>
        </p:nvSpPr>
        <p:spPr/>
        <p:txBody>
          <a:bodyPr/>
          <a:lstStyle/>
          <a:p>
            <a:pPr eaLnBrk="1" hangingPunct="1"/>
            <a:r>
              <a:rPr lang="en-US" altLang="en-US"/>
              <a:t>Urinary Incontinence</a:t>
            </a:r>
          </a:p>
        </p:txBody>
      </p:sp>
      <p:sp>
        <p:nvSpPr>
          <p:cNvPr id="52226" name="Content Placeholder 2">
            <a:extLst>
              <a:ext uri="{FF2B5EF4-FFF2-40B4-BE49-F238E27FC236}">
                <a16:creationId xmlns:a16="http://schemas.microsoft.com/office/drawing/2014/main" id="{A8DF0485-D891-E448-819C-47822AAFBBC4}"/>
              </a:ext>
            </a:extLst>
          </p:cNvPr>
          <p:cNvSpPr>
            <a:spLocks noGrp="1"/>
          </p:cNvSpPr>
          <p:nvPr>
            <p:ph idx="1"/>
          </p:nvPr>
        </p:nvSpPr>
        <p:spPr/>
        <p:txBody>
          <a:bodyPr/>
          <a:lstStyle/>
          <a:p>
            <a:pPr eaLnBrk="1" hangingPunct="1"/>
            <a:r>
              <a:rPr lang="en-US" altLang="en-US"/>
              <a:t>Need to identify type of incontinence</a:t>
            </a:r>
          </a:p>
          <a:p>
            <a:pPr lvl="1" eaLnBrk="1" hangingPunct="1"/>
            <a:r>
              <a:rPr lang="en-US" altLang="en-US"/>
              <a:t>Stress</a:t>
            </a:r>
          </a:p>
          <a:p>
            <a:pPr lvl="2" eaLnBrk="1" hangingPunct="1"/>
            <a:r>
              <a:rPr lang="en-US" altLang="en-US"/>
              <a:t>Most common after pelvic RT</a:t>
            </a:r>
          </a:p>
          <a:p>
            <a:pPr lvl="1" eaLnBrk="1" hangingPunct="1"/>
            <a:r>
              <a:rPr lang="en-US" altLang="en-US"/>
              <a:t>Urge</a:t>
            </a:r>
          </a:p>
          <a:p>
            <a:pPr lvl="1" eaLnBrk="1" hangingPunct="1"/>
            <a:r>
              <a:rPr lang="en-US" altLang="en-US"/>
              <a:t>Overflow</a:t>
            </a:r>
          </a:p>
          <a:p>
            <a:pPr lvl="1" eaLnBrk="1" hangingPunct="1"/>
            <a:r>
              <a:rPr lang="en-US" altLang="en-US"/>
              <a:t>Functional</a:t>
            </a:r>
          </a:p>
          <a:p>
            <a:pPr lvl="1" eaLnBrk="1" hangingPunct="1"/>
            <a:r>
              <a:rPr lang="en-US" altLang="en-US"/>
              <a:t>Mixed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A960814D-1B4B-564A-BAF3-FE9094EDB655}"/>
              </a:ext>
            </a:extLst>
          </p:cNvPr>
          <p:cNvSpPr>
            <a:spLocks noGrp="1"/>
          </p:cNvSpPr>
          <p:nvPr>
            <p:ph type="title"/>
          </p:nvPr>
        </p:nvSpPr>
        <p:spPr/>
        <p:txBody>
          <a:bodyPr/>
          <a:lstStyle/>
          <a:p>
            <a:pPr eaLnBrk="1" hangingPunct="1"/>
            <a:r>
              <a:rPr lang="en-US" altLang="en-US"/>
              <a:t>Stress Urinary Incontinence</a:t>
            </a:r>
          </a:p>
        </p:txBody>
      </p:sp>
      <p:sp>
        <p:nvSpPr>
          <p:cNvPr id="3" name="Content Placeholder 2">
            <a:extLst>
              <a:ext uri="{FF2B5EF4-FFF2-40B4-BE49-F238E27FC236}">
                <a16:creationId xmlns:a16="http://schemas.microsoft.com/office/drawing/2014/main" id="{006E0993-78DA-1D44-95D6-0CC748CE48F4}"/>
              </a:ext>
            </a:extLst>
          </p:cNvPr>
          <p:cNvSpPr>
            <a:spLocks noGrp="1"/>
          </p:cNvSpPr>
          <p:nvPr>
            <p:ph idx="1"/>
          </p:nvPr>
        </p:nvSpPr>
        <p:spPr>
          <a:xfrm>
            <a:off x="609600" y="1600200"/>
            <a:ext cx="10972800" cy="4640263"/>
          </a:xfrm>
        </p:spPr>
        <p:txBody>
          <a:bodyPr rtlCol="0">
            <a:normAutofit lnSpcReduction="10000"/>
          </a:bodyPr>
          <a:lstStyle/>
          <a:p>
            <a:pPr eaLnBrk="1" fontAlgn="auto" hangingPunct="1">
              <a:spcAft>
                <a:spcPts val="0"/>
              </a:spcAft>
              <a:defRPr/>
            </a:pPr>
            <a:r>
              <a:rPr lang="en-US" dirty="0"/>
              <a:t>Incontinence with movement or activity (coughing, sneezing, lifting weight, etc.)</a:t>
            </a:r>
          </a:p>
          <a:p>
            <a:pPr eaLnBrk="1" fontAlgn="auto" hangingPunct="1">
              <a:spcAft>
                <a:spcPts val="0"/>
              </a:spcAft>
              <a:defRPr/>
            </a:pPr>
            <a:r>
              <a:rPr lang="en-US" dirty="0"/>
              <a:t>Important to rule-out infection</a:t>
            </a:r>
          </a:p>
          <a:p>
            <a:pPr eaLnBrk="1" fontAlgn="auto" hangingPunct="1">
              <a:spcAft>
                <a:spcPts val="0"/>
              </a:spcAft>
              <a:defRPr/>
            </a:pPr>
            <a:r>
              <a:rPr lang="en-US" dirty="0"/>
              <a:t>Treatment</a:t>
            </a:r>
          </a:p>
          <a:p>
            <a:pPr lvl="1" eaLnBrk="1" fontAlgn="auto" hangingPunct="1">
              <a:spcAft>
                <a:spcPts val="0"/>
              </a:spcAft>
              <a:defRPr/>
            </a:pPr>
            <a:r>
              <a:rPr lang="en-US" dirty="0"/>
              <a:t>Kegel exercises</a:t>
            </a:r>
          </a:p>
          <a:p>
            <a:pPr lvl="1" eaLnBrk="1" fontAlgn="auto" hangingPunct="1">
              <a:spcAft>
                <a:spcPts val="0"/>
              </a:spcAft>
              <a:defRPr/>
            </a:pPr>
            <a:r>
              <a:rPr lang="en-US" dirty="0"/>
              <a:t>Pelvic floor rehab</a:t>
            </a:r>
          </a:p>
          <a:p>
            <a:pPr lvl="1" eaLnBrk="1" fontAlgn="auto" hangingPunct="1">
              <a:spcAft>
                <a:spcPts val="0"/>
              </a:spcAft>
              <a:defRPr/>
            </a:pPr>
            <a:r>
              <a:rPr lang="en-US" dirty="0"/>
              <a:t>Medications: anticholinergics, etc.</a:t>
            </a:r>
          </a:p>
          <a:p>
            <a:pPr lvl="1" eaLnBrk="1" fontAlgn="auto" hangingPunct="1">
              <a:spcAft>
                <a:spcPts val="0"/>
              </a:spcAft>
              <a:defRPr/>
            </a:pPr>
            <a:r>
              <a:rPr lang="en-US" dirty="0"/>
              <a:t>Nerve stimulator</a:t>
            </a:r>
          </a:p>
          <a:p>
            <a:pPr lvl="1" eaLnBrk="1" fontAlgn="auto" hangingPunct="1">
              <a:spcAft>
                <a:spcPts val="0"/>
              </a:spcAft>
              <a:defRPr/>
            </a:pPr>
            <a:r>
              <a:rPr lang="en-US" dirty="0"/>
              <a:t>Surgery</a:t>
            </a:r>
          </a:p>
          <a:p>
            <a:pPr lvl="2" eaLnBrk="1" fontAlgn="auto" hangingPunct="1">
              <a:spcAft>
                <a:spcPts val="0"/>
              </a:spcAft>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6304F61C-07B1-D149-9A4E-679420273446}"/>
              </a:ext>
            </a:extLst>
          </p:cNvPr>
          <p:cNvSpPr>
            <a:spLocks noGrp="1"/>
          </p:cNvSpPr>
          <p:nvPr>
            <p:ph type="title"/>
          </p:nvPr>
        </p:nvSpPr>
        <p:spPr/>
        <p:txBody>
          <a:bodyPr/>
          <a:lstStyle/>
          <a:p>
            <a:pPr eaLnBrk="1" hangingPunct="1"/>
            <a:r>
              <a:rPr lang="en-US" altLang="en-US" dirty="0"/>
              <a:t>Learning Objectives</a:t>
            </a:r>
          </a:p>
        </p:txBody>
      </p:sp>
      <p:sp>
        <p:nvSpPr>
          <p:cNvPr id="17410" name="Content Placeholder 2">
            <a:extLst>
              <a:ext uri="{FF2B5EF4-FFF2-40B4-BE49-F238E27FC236}">
                <a16:creationId xmlns:a16="http://schemas.microsoft.com/office/drawing/2014/main" id="{0DE1CD42-8A4A-5A4D-B82C-4C1DB0060605}"/>
              </a:ext>
            </a:extLst>
          </p:cNvPr>
          <p:cNvSpPr>
            <a:spLocks noGrp="1"/>
          </p:cNvSpPr>
          <p:nvPr>
            <p:ph idx="1"/>
          </p:nvPr>
        </p:nvSpPr>
        <p:spPr>
          <a:xfrm>
            <a:off x="609600" y="1836738"/>
            <a:ext cx="10972800" cy="4289425"/>
          </a:xfrm>
        </p:spPr>
        <p:txBody>
          <a:bodyPr/>
          <a:lstStyle/>
          <a:p>
            <a:pPr eaLnBrk="1" hangingPunct="1"/>
            <a:r>
              <a:rPr lang="en-US" altLang="en-US" dirty="0"/>
              <a:t>Understand basic principles of radiotherapy</a:t>
            </a:r>
          </a:p>
          <a:p>
            <a:pPr eaLnBrk="1" hangingPunct="1"/>
            <a:r>
              <a:rPr lang="en-US" altLang="en-US" dirty="0"/>
              <a:t>Identify radiotherapy side effects that can benefit from rehabilitation</a:t>
            </a:r>
          </a:p>
          <a:p>
            <a:pPr eaLnBrk="1" hangingPunct="1"/>
            <a:r>
              <a:rPr lang="en-US" altLang="en-US" dirty="0"/>
              <a:t>Review work-up and treatment options for different types of radiation toxicity</a:t>
            </a:r>
          </a:p>
          <a:p>
            <a:pPr eaLnBrk="1" hangingPunct="1"/>
            <a:r>
              <a:rPr lang="en-US" altLang="en-US" dirty="0"/>
              <a:t>Identify clinical situations where Radiation Oncology should be asked to see patient</a:t>
            </a:r>
          </a:p>
          <a:p>
            <a:pPr eaLnBrk="1" hangingPunct="1"/>
            <a:endParaRPr lang="en-US" altLang="en-US" dirty="0"/>
          </a:p>
          <a:p>
            <a:pPr eaLnBrk="1" hangingPunct="1"/>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CDDB761D-B05D-C147-A667-135274A0E612}"/>
              </a:ext>
            </a:extLst>
          </p:cNvPr>
          <p:cNvSpPr>
            <a:spLocks noGrp="1"/>
          </p:cNvSpPr>
          <p:nvPr>
            <p:ph type="title"/>
          </p:nvPr>
        </p:nvSpPr>
        <p:spPr/>
        <p:txBody>
          <a:bodyPr/>
          <a:lstStyle/>
          <a:p>
            <a:pPr eaLnBrk="1" hangingPunct="1"/>
            <a:r>
              <a:rPr lang="en-US" altLang="en-US"/>
              <a:t>Fecal Incontinence</a:t>
            </a:r>
          </a:p>
        </p:txBody>
      </p:sp>
      <p:sp>
        <p:nvSpPr>
          <p:cNvPr id="3" name="Content Placeholder 2">
            <a:extLst>
              <a:ext uri="{FF2B5EF4-FFF2-40B4-BE49-F238E27FC236}">
                <a16:creationId xmlns:a16="http://schemas.microsoft.com/office/drawing/2014/main" id="{44C139F7-EE5B-EE40-97DD-5BE9DAED8A51}"/>
              </a:ext>
            </a:extLst>
          </p:cNvPr>
          <p:cNvSpPr>
            <a:spLocks noGrp="1"/>
          </p:cNvSpPr>
          <p:nvPr>
            <p:ph idx="1"/>
          </p:nvPr>
        </p:nvSpPr>
        <p:spPr>
          <a:xfrm>
            <a:off x="609600" y="1600200"/>
            <a:ext cx="10972800" cy="4687888"/>
          </a:xfrm>
        </p:spPr>
        <p:txBody>
          <a:bodyPr rtlCol="0">
            <a:normAutofit fontScale="85000" lnSpcReduction="20000"/>
          </a:bodyPr>
          <a:lstStyle/>
          <a:p>
            <a:pPr eaLnBrk="1" fontAlgn="auto" hangingPunct="1">
              <a:spcAft>
                <a:spcPts val="0"/>
              </a:spcAft>
              <a:defRPr/>
            </a:pPr>
            <a:r>
              <a:rPr lang="en-US" dirty="0"/>
              <a:t>Late side effect of RT</a:t>
            </a:r>
          </a:p>
          <a:p>
            <a:pPr lvl="1" eaLnBrk="1" fontAlgn="auto" hangingPunct="1">
              <a:spcAft>
                <a:spcPts val="0"/>
              </a:spcAft>
              <a:defRPr/>
            </a:pPr>
            <a:r>
              <a:rPr lang="en-US" dirty="0"/>
              <a:t>Result of muscle and sphincter damage</a:t>
            </a:r>
          </a:p>
          <a:p>
            <a:pPr eaLnBrk="1" fontAlgn="auto" hangingPunct="1">
              <a:spcAft>
                <a:spcPts val="0"/>
              </a:spcAft>
              <a:defRPr/>
            </a:pPr>
            <a:r>
              <a:rPr lang="en-US" dirty="0"/>
              <a:t>Radiation Oncologists aim to limit radiation dose to bowel to a known tolerance level </a:t>
            </a:r>
          </a:p>
          <a:p>
            <a:pPr eaLnBrk="1" fontAlgn="auto" hangingPunct="1">
              <a:spcAft>
                <a:spcPts val="0"/>
              </a:spcAft>
              <a:defRPr/>
            </a:pPr>
            <a:r>
              <a:rPr lang="en-US" dirty="0"/>
              <a:t>Treatment</a:t>
            </a:r>
          </a:p>
          <a:p>
            <a:pPr lvl="1" eaLnBrk="1" fontAlgn="auto" hangingPunct="1">
              <a:spcAft>
                <a:spcPts val="0"/>
              </a:spcAft>
              <a:defRPr/>
            </a:pPr>
            <a:r>
              <a:rPr lang="en-US" dirty="0"/>
              <a:t>Diet modification</a:t>
            </a:r>
          </a:p>
          <a:p>
            <a:pPr lvl="1" eaLnBrk="1" fontAlgn="auto" hangingPunct="1">
              <a:spcAft>
                <a:spcPts val="0"/>
              </a:spcAft>
              <a:defRPr/>
            </a:pPr>
            <a:r>
              <a:rPr lang="en-US" dirty="0"/>
              <a:t>Anti-diarrheal drugs, bulk fiber (psyllium)</a:t>
            </a:r>
          </a:p>
          <a:p>
            <a:pPr lvl="1" eaLnBrk="1" fontAlgn="auto" hangingPunct="1">
              <a:spcAft>
                <a:spcPts val="0"/>
              </a:spcAft>
              <a:defRPr/>
            </a:pPr>
            <a:r>
              <a:rPr lang="en-US" dirty="0"/>
              <a:t>Kegels</a:t>
            </a:r>
          </a:p>
          <a:p>
            <a:pPr lvl="1" eaLnBrk="1" fontAlgn="auto" hangingPunct="1">
              <a:spcAft>
                <a:spcPts val="0"/>
              </a:spcAft>
              <a:defRPr/>
            </a:pPr>
            <a:r>
              <a:rPr lang="en-US" dirty="0"/>
              <a:t>Biofeedback</a:t>
            </a:r>
          </a:p>
          <a:p>
            <a:pPr lvl="1" eaLnBrk="1" fontAlgn="auto" hangingPunct="1">
              <a:spcAft>
                <a:spcPts val="0"/>
              </a:spcAft>
              <a:defRPr/>
            </a:pPr>
            <a:r>
              <a:rPr lang="en-US" dirty="0"/>
              <a:t>Sacral nerve stimulator</a:t>
            </a:r>
          </a:p>
          <a:p>
            <a:pPr lvl="1" eaLnBrk="1" fontAlgn="auto" hangingPunct="1">
              <a:spcAft>
                <a:spcPts val="0"/>
              </a:spcAft>
              <a:defRPr/>
            </a:pPr>
            <a:r>
              <a:rPr lang="en-US" dirty="0"/>
              <a:t>Bowel training</a:t>
            </a:r>
          </a:p>
          <a:p>
            <a:pPr lvl="1" eaLnBrk="1" fontAlgn="auto" hangingPunct="1">
              <a:spcAft>
                <a:spcPts val="0"/>
              </a:spcAft>
              <a:defRPr/>
            </a:pPr>
            <a:r>
              <a:rPr lang="en-US" dirty="0"/>
              <a:t>Surgery: bowel diversion</a:t>
            </a:r>
          </a:p>
          <a:p>
            <a:pPr lvl="2" eaLnBrk="1" fontAlgn="auto" hangingPunct="1">
              <a:spcAft>
                <a:spcPts val="0"/>
              </a:spcAft>
              <a:defRPr/>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0FA5AC39-9CE2-DD45-B61D-5F889418D7C6}"/>
              </a:ext>
            </a:extLst>
          </p:cNvPr>
          <p:cNvSpPr>
            <a:spLocks noGrp="1"/>
          </p:cNvSpPr>
          <p:nvPr>
            <p:ph type="title"/>
          </p:nvPr>
        </p:nvSpPr>
        <p:spPr/>
        <p:txBody>
          <a:bodyPr/>
          <a:lstStyle/>
          <a:p>
            <a:r>
              <a:rPr lang="en-US" altLang="en-US"/>
              <a:t>Pelvic Insufficiency Fractures</a:t>
            </a:r>
          </a:p>
        </p:txBody>
      </p:sp>
      <p:sp>
        <p:nvSpPr>
          <p:cNvPr id="55298" name="Content Placeholder 2">
            <a:extLst>
              <a:ext uri="{FF2B5EF4-FFF2-40B4-BE49-F238E27FC236}">
                <a16:creationId xmlns:a16="http://schemas.microsoft.com/office/drawing/2014/main" id="{2976DDE2-E598-5D40-A9A8-AA5671539D38}"/>
              </a:ext>
            </a:extLst>
          </p:cNvPr>
          <p:cNvSpPr>
            <a:spLocks noGrp="1"/>
          </p:cNvSpPr>
          <p:nvPr>
            <p:ph idx="1"/>
          </p:nvPr>
        </p:nvSpPr>
        <p:spPr/>
        <p:txBody>
          <a:bodyPr/>
          <a:lstStyle/>
          <a:p>
            <a:r>
              <a:rPr lang="en-US" altLang="en-US"/>
              <a:t>Incidence of PIF after RT for gynecologic cancers is ~15%</a:t>
            </a:r>
          </a:p>
          <a:p>
            <a:r>
              <a:rPr lang="en-US" altLang="en-US"/>
              <a:t>Most common fracture sites</a:t>
            </a:r>
          </a:p>
          <a:p>
            <a:pPr lvl="1"/>
            <a:r>
              <a:rPr lang="en-US" altLang="en-US"/>
              <a:t>SI joint</a:t>
            </a:r>
          </a:p>
          <a:p>
            <a:pPr lvl="1"/>
            <a:r>
              <a:rPr lang="en-US" altLang="en-US"/>
              <a:t>Sacrum</a:t>
            </a:r>
          </a:p>
          <a:p>
            <a:pPr lvl="1"/>
            <a:r>
              <a:rPr lang="en-US" altLang="en-US"/>
              <a:t>Pubis</a:t>
            </a:r>
          </a:p>
          <a:p>
            <a:r>
              <a:rPr lang="en-US" altLang="en-US"/>
              <a:t>Median time to fracture is ~7-20 months after RT</a:t>
            </a:r>
          </a:p>
          <a:p>
            <a:r>
              <a:rPr lang="en-US" altLang="en-US"/>
              <a:t>Osteoporosis is a pre-disposing condition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6F1F4938-D7D6-7343-ADC8-D02594E3AC01}"/>
              </a:ext>
            </a:extLst>
          </p:cNvPr>
          <p:cNvSpPr>
            <a:spLocks noGrp="1"/>
          </p:cNvSpPr>
          <p:nvPr>
            <p:ph type="title"/>
          </p:nvPr>
        </p:nvSpPr>
        <p:spPr/>
        <p:txBody>
          <a:bodyPr/>
          <a:lstStyle/>
          <a:p>
            <a:r>
              <a:rPr lang="en-US" altLang="en-US"/>
              <a:t>Pelvic Insufficiency Fractures</a:t>
            </a:r>
          </a:p>
        </p:txBody>
      </p:sp>
      <p:sp>
        <p:nvSpPr>
          <p:cNvPr id="57346" name="Content Placeholder 2">
            <a:extLst>
              <a:ext uri="{FF2B5EF4-FFF2-40B4-BE49-F238E27FC236}">
                <a16:creationId xmlns:a16="http://schemas.microsoft.com/office/drawing/2014/main" id="{47B6409B-AA10-1041-B134-968A2E334BB9}"/>
              </a:ext>
            </a:extLst>
          </p:cNvPr>
          <p:cNvSpPr>
            <a:spLocks noGrp="1"/>
          </p:cNvSpPr>
          <p:nvPr>
            <p:ph idx="1"/>
          </p:nvPr>
        </p:nvSpPr>
        <p:spPr>
          <a:xfrm>
            <a:off x="609600" y="1166019"/>
            <a:ext cx="10972800" cy="4525962"/>
          </a:xfrm>
        </p:spPr>
        <p:txBody>
          <a:bodyPr/>
          <a:lstStyle/>
          <a:p>
            <a:r>
              <a:rPr lang="en-US" altLang="en-US" sz="2600" dirty="0"/>
              <a:t>Symptoms</a:t>
            </a:r>
          </a:p>
          <a:p>
            <a:pPr lvl="1"/>
            <a:r>
              <a:rPr lang="en-US" altLang="en-US" sz="2200" dirty="0"/>
              <a:t>Intractable pain that is exacerbated by weight bearing and relieved by rest</a:t>
            </a:r>
            <a:endParaRPr lang="en-US" altLang="en-US" sz="2200" dirty="0">
              <a:cs typeface="Calibri"/>
            </a:endParaRPr>
          </a:p>
          <a:p>
            <a:pPr lvl="1"/>
            <a:r>
              <a:rPr lang="en-US" altLang="en-US" sz="2200" dirty="0"/>
              <a:t>Presentation often in the absence of trauma</a:t>
            </a:r>
            <a:endParaRPr lang="en-US" altLang="en-US" sz="2200" dirty="0">
              <a:cs typeface="Calibri"/>
            </a:endParaRPr>
          </a:p>
          <a:p>
            <a:r>
              <a:rPr lang="en-US" altLang="en-US" sz="2600" dirty="0"/>
              <a:t>Work-up</a:t>
            </a:r>
            <a:endParaRPr lang="en-US" altLang="en-US" sz="2600" dirty="0">
              <a:cs typeface="Calibri"/>
            </a:endParaRPr>
          </a:p>
          <a:p>
            <a:pPr lvl="1"/>
            <a:r>
              <a:rPr lang="en-US" altLang="en-US" sz="2200" dirty="0"/>
              <a:t>Plain films </a:t>
            </a:r>
            <a:endParaRPr lang="en-US" altLang="en-US" sz="2200" dirty="0">
              <a:cs typeface="Calibri"/>
            </a:endParaRPr>
          </a:p>
          <a:p>
            <a:pPr lvl="2"/>
            <a:r>
              <a:rPr lang="en-US" altLang="en-US" sz="2200" dirty="0"/>
              <a:t>If negative and suspicion is high </a:t>
            </a:r>
            <a:r>
              <a:rPr lang="en-US" altLang="en-US" sz="2200" dirty="0">
                <a:sym typeface="Wingdings" pitchFamily="2" charset="2"/>
              </a:rPr>
              <a:t> MRI</a:t>
            </a:r>
            <a:endParaRPr lang="en-US" altLang="en-US" sz="2200" dirty="0"/>
          </a:p>
          <a:p>
            <a:r>
              <a:rPr lang="en-US" altLang="en-US" sz="2600" dirty="0"/>
              <a:t>Differential</a:t>
            </a:r>
            <a:endParaRPr lang="en-US" altLang="en-US" sz="2600" dirty="0">
              <a:cs typeface="Calibri"/>
            </a:endParaRPr>
          </a:p>
          <a:p>
            <a:pPr lvl="1"/>
            <a:r>
              <a:rPr lang="en-US" altLang="en-US" sz="2200" dirty="0">
                <a:cs typeface="Calibri"/>
              </a:rPr>
              <a:t>Metastatic disease</a:t>
            </a:r>
          </a:p>
          <a:p>
            <a:pPr lvl="1"/>
            <a:r>
              <a:rPr lang="en-US" altLang="en-US" sz="2200" dirty="0"/>
              <a:t>Osteoarthritis</a:t>
            </a:r>
            <a:endParaRPr lang="en-US" altLang="en-US" sz="2200" dirty="0">
              <a:cs typeface="Calibri"/>
            </a:endParaRPr>
          </a:p>
          <a:p>
            <a:pPr lvl="1"/>
            <a:r>
              <a:rPr lang="en-US" altLang="en-US" sz="2200" dirty="0"/>
              <a:t>Trochanteric bursitis</a:t>
            </a:r>
            <a:endParaRPr lang="en-US" altLang="en-US" sz="2200" dirty="0">
              <a:cs typeface="Calibri"/>
            </a:endParaRPr>
          </a:p>
          <a:p>
            <a:pPr lvl="1"/>
            <a:r>
              <a:rPr lang="en-US" altLang="en-US" sz="2200" dirty="0"/>
              <a:t>Spinal stenosis</a:t>
            </a:r>
            <a:endParaRPr lang="en-US" altLang="en-US" sz="2200" dirty="0">
              <a:cs typeface="Calibri"/>
            </a:endParaRPr>
          </a:p>
          <a:p>
            <a:pPr lvl="1"/>
            <a:r>
              <a:rPr lang="en-US" altLang="en-US" sz="2200" dirty="0"/>
              <a:t>Disc herniation</a:t>
            </a:r>
            <a:endParaRPr lang="en-US" altLang="en-US" sz="2200" dirty="0">
              <a:cs typeface="Calibri"/>
            </a:endParaRPr>
          </a:p>
          <a:p>
            <a:pPr lvl="1"/>
            <a:r>
              <a:rPr lang="en-US" altLang="en-US" sz="2200" dirty="0"/>
              <a:t>Multiple Myeloma</a:t>
            </a:r>
            <a:endParaRPr lang="en-US" altLang="en-US" sz="2200" dirty="0">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FDED4242-9DC3-0B40-A261-FDF198C50390}"/>
              </a:ext>
            </a:extLst>
          </p:cNvPr>
          <p:cNvSpPr>
            <a:spLocks noGrp="1"/>
          </p:cNvSpPr>
          <p:nvPr>
            <p:ph type="title"/>
          </p:nvPr>
        </p:nvSpPr>
        <p:spPr/>
        <p:txBody>
          <a:bodyPr/>
          <a:lstStyle/>
          <a:p>
            <a:r>
              <a:rPr lang="en-US" altLang="en-US"/>
              <a:t>Pelvic Insufficiency Fractures: Treatment</a:t>
            </a:r>
          </a:p>
        </p:txBody>
      </p:sp>
      <p:sp>
        <p:nvSpPr>
          <p:cNvPr id="59394" name="Content Placeholder 2">
            <a:extLst>
              <a:ext uri="{FF2B5EF4-FFF2-40B4-BE49-F238E27FC236}">
                <a16:creationId xmlns:a16="http://schemas.microsoft.com/office/drawing/2014/main" id="{7634562E-19BC-4042-A7AA-400EB917E50E}"/>
              </a:ext>
            </a:extLst>
          </p:cNvPr>
          <p:cNvSpPr>
            <a:spLocks noGrp="1"/>
          </p:cNvSpPr>
          <p:nvPr>
            <p:ph idx="1"/>
          </p:nvPr>
        </p:nvSpPr>
        <p:spPr>
          <a:xfrm>
            <a:off x="609600" y="1417638"/>
            <a:ext cx="10972800" cy="4525962"/>
          </a:xfrm>
        </p:spPr>
        <p:txBody>
          <a:bodyPr/>
          <a:lstStyle/>
          <a:p>
            <a:r>
              <a:rPr lang="en-US" altLang="en-US"/>
              <a:t>Evaluate for reversible secondary causes </a:t>
            </a:r>
          </a:p>
          <a:p>
            <a:pPr lvl="1"/>
            <a:r>
              <a:rPr lang="en-US" altLang="en-US"/>
              <a:t>Thyroid disease, Vitamin D deficiency, etc</a:t>
            </a:r>
          </a:p>
          <a:p>
            <a:r>
              <a:rPr lang="en-US" altLang="en-US"/>
              <a:t>Goals: </a:t>
            </a:r>
            <a:r>
              <a:rPr lang="en-US" altLang="en-US" b="1"/>
              <a:t>minimize pain and optimize mobility</a:t>
            </a:r>
          </a:p>
          <a:p>
            <a:r>
              <a:rPr lang="en-US" altLang="en-US"/>
              <a:t>Anti-resorptive medications</a:t>
            </a:r>
          </a:p>
          <a:p>
            <a:pPr lvl="1"/>
            <a:r>
              <a:rPr lang="en-US" altLang="en-US"/>
              <a:t>Bisphosphonates</a:t>
            </a:r>
          </a:p>
          <a:p>
            <a:pPr lvl="1"/>
            <a:r>
              <a:rPr lang="en-US" altLang="en-US"/>
              <a:t>Calcitonin</a:t>
            </a:r>
          </a:p>
          <a:p>
            <a:r>
              <a:rPr lang="en-US" altLang="en-US"/>
              <a:t>Operative</a:t>
            </a:r>
          </a:p>
          <a:p>
            <a:pPr lvl="1"/>
            <a:r>
              <a:rPr lang="en-US" altLang="en-US"/>
              <a:t>Internal fixation</a:t>
            </a:r>
          </a:p>
          <a:p>
            <a:pPr lvl="1"/>
            <a:r>
              <a:rPr lang="en-US" altLang="en-US"/>
              <a:t>Sacroplasty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E75A0-9639-AA44-9024-E14DDC539FA7}"/>
              </a:ext>
            </a:extLst>
          </p:cNvPr>
          <p:cNvSpPr>
            <a:spLocks noGrp="1"/>
          </p:cNvSpPr>
          <p:nvPr>
            <p:ph type="title"/>
          </p:nvPr>
        </p:nvSpPr>
        <p:spPr>
          <a:xfrm>
            <a:off x="963613" y="4406900"/>
            <a:ext cx="10363200" cy="1362075"/>
          </a:xfrm>
        </p:spPr>
        <p:txBody>
          <a:bodyPr/>
          <a:lstStyle/>
          <a:p>
            <a:pPr>
              <a:defRPr/>
            </a:pPr>
            <a:r>
              <a:rPr lang="en-US" dirty="0"/>
              <a:t>Bone/spine disease and toxicity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6AC51E73-E9C9-E246-93EE-09613308AE4D}"/>
              </a:ext>
            </a:extLst>
          </p:cNvPr>
          <p:cNvSpPr>
            <a:spLocks noGrp="1"/>
          </p:cNvSpPr>
          <p:nvPr>
            <p:ph type="title"/>
          </p:nvPr>
        </p:nvSpPr>
        <p:spPr/>
        <p:txBody>
          <a:bodyPr/>
          <a:lstStyle/>
          <a:p>
            <a:pPr eaLnBrk="1" hangingPunct="1"/>
            <a:r>
              <a:rPr lang="en-US" altLang="en-US" dirty="0"/>
              <a:t>Cord Compression</a:t>
            </a:r>
          </a:p>
        </p:txBody>
      </p:sp>
      <p:sp>
        <p:nvSpPr>
          <p:cNvPr id="3" name="Content Placeholder 2">
            <a:extLst>
              <a:ext uri="{FF2B5EF4-FFF2-40B4-BE49-F238E27FC236}">
                <a16:creationId xmlns:a16="http://schemas.microsoft.com/office/drawing/2014/main" id="{60521C6E-957A-DA4B-BED3-BCAEA427310F}"/>
              </a:ext>
            </a:extLst>
          </p:cNvPr>
          <p:cNvSpPr>
            <a:spLocks noGrp="1"/>
          </p:cNvSpPr>
          <p:nvPr>
            <p:ph idx="1"/>
          </p:nvPr>
        </p:nvSpPr>
        <p:spPr>
          <a:xfrm>
            <a:off x="609600" y="1600200"/>
            <a:ext cx="10972800" cy="4687888"/>
          </a:xfrm>
        </p:spPr>
        <p:txBody>
          <a:bodyPr rtlCol="0">
            <a:normAutofit fontScale="85000" lnSpcReduction="20000"/>
          </a:bodyPr>
          <a:lstStyle/>
          <a:p>
            <a:pPr eaLnBrk="1" fontAlgn="auto" hangingPunct="1">
              <a:spcAft>
                <a:spcPts val="0"/>
              </a:spcAft>
              <a:defRPr/>
            </a:pPr>
            <a:r>
              <a:rPr lang="en-US" dirty="0"/>
              <a:t>~10% of cancer patients develop cord compression</a:t>
            </a:r>
          </a:p>
          <a:p>
            <a:pPr eaLnBrk="1" fontAlgn="auto" hangingPunct="1">
              <a:spcAft>
                <a:spcPts val="0"/>
              </a:spcAft>
              <a:defRPr/>
            </a:pPr>
            <a:r>
              <a:rPr lang="en-US" dirty="0"/>
              <a:t>Symptoms: </a:t>
            </a:r>
            <a:r>
              <a:rPr lang="en-US" b="1" dirty="0"/>
              <a:t>back pain, bowel/bladder dysfunction, saddle anesthesia, paralysis</a:t>
            </a:r>
          </a:p>
          <a:p>
            <a:pPr lvl="1" eaLnBrk="1" fontAlgn="auto" hangingPunct="1">
              <a:spcAft>
                <a:spcPts val="0"/>
              </a:spcAft>
              <a:defRPr/>
            </a:pPr>
            <a:r>
              <a:rPr lang="en-US" dirty="0"/>
              <a:t>Ability to ambulate before treatment is predictive of ability to ambulate after treatment</a:t>
            </a:r>
          </a:p>
          <a:p>
            <a:pPr eaLnBrk="1" fontAlgn="auto" hangingPunct="1">
              <a:spcAft>
                <a:spcPts val="0"/>
              </a:spcAft>
              <a:defRPr/>
            </a:pPr>
            <a:r>
              <a:rPr lang="en-US" dirty="0"/>
              <a:t>Workup: physical exam and MRI of brain/spine, biopsy (if no cancer history)</a:t>
            </a:r>
            <a:endParaRPr lang="en-US" dirty="0">
              <a:cs typeface="Calibri"/>
            </a:endParaRPr>
          </a:p>
          <a:p>
            <a:pPr eaLnBrk="1" fontAlgn="auto" hangingPunct="1">
              <a:spcAft>
                <a:spcPts val="0"/>
              </a:spcAft>
              <a:defRPr/>
            </a:pPr>
            <a:r>
              <a:rPr lang="en-US" dirty="0"/>
              <a:t>Treatment</a:t>
            </a:r>
          </a:p>
          <a:p>
            <a:pPr lvl="1" eaLnBrk="1" fontAlgn="auto" hangingPunct="1">
              <a:spcAft>
                <a:spcPts val="0"/>
              </a:spcAft>
              <a:defRPr/>
            </a:pPr>
            <a:r>
              <a:rPr lang="en-US" dirty="0"/>
              <a:t>Steroids first</a:t>
            </a:r>
          </a:p>
          <a:p>
            <a:pPr lvl="1" eaLnBrk="1" fontAlgn="auto" hangingPunct="1">
              <a:spcAft>
                <a:spcPts val="0"/>
              </a:spcAft>
              <a:defRPr/>
            </a:pPr>
            <a:r>
              <a:rPr lang="en-US" dirty="0"/>
              <a:t>Surgery typically preferred</a:t>
            </a:r>
          </a:p>
          <a:p>
            <a:pPr lvl="2" eaLnBrk="1" fontAlgn="auto" hangingPunct="1">
              <a:spcAft>
                <a:spcPts val="0"/>
              </a:spcAft>
              <a:defRPr/>
            </a:pPr>
            <a:r>
              <a:rPr lang="en-US" dirty="0"/>
              <a:t>Improves ambulation (vs RT)</a:t>
            </a:r>
          </a:p>
          <a:p>
            <a:pPr lvl="1" eaLnBrk="1" fontAlgn="auto" hangingPunct="1">
              <a:spcAft>
                <a:spcPts val="0"/>
              </a:spcAft>
              <a:defRPr/>
            </a:pPr>
            <a:r>
              <a:rPr lang="en-US" dirty="0"/>
              <a:t>Radiation can be given if surgery not recommended. It can also be given post-operatively.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4F1E75E2-D2FF-3145-863D-DC02AEE83E64}"/>
              </a:ext>
            </a:extLst>
          </p:cNvPr>
          <p:cNvSpPr>
            <a:spLocks noGrp="1"/>
          </p:cNvSpPr>
          <p:nvPr>
            <p:ph type="title"/>
          </p:nvPr>
        </p:nvSpPr>
        <p:spPr/>
        <p:txBody>
          <a:bodyPr/>
          <a:lstStyle/>
          <a:p>
            <a:pPr eaLnBrk="1" hangingPunct="1"/>
            <a:r>
              <a:rPr lang="en-US" altLang="en-US"/>
              <a:t>Bone Metastases</a:t>
            </a:r>
          </a:p>
        </p:txBody>
      </p:sp>
      <p:sp>
        <p:nvSpPr>
          <p:cNvPr id="63490" name="Content Placeholder 2">
            <a:extLst>
              <a:ext uri="{FF2B5EF4-FFF2-40B4-BE49-F238E27FC236}">
                <a16:creationId xmlns:a16="http://schemas.microsoft.com/office/drawing/2014/main" id="{AC3C7B7D-33E7-4E4C-8F70-0ABC8556D42D}"/>
              </a:ext>
            </a:extLst>
          </p:cNvPr>
          <p:cNvSpPr>
            <a:spLocks noGrp="1"/>
          </p:cNvSpPr>
          <p:nvPr>
            <p:ph idx="1"/>
          </p:nvPr>
        </p:nvSpPr>
        <p:spPr/>
        <p:txBody>
          <a:bodyPr/>
          <a:lstStyle/>
          <a:p>
            <a:pPr eaLnBrk="1" hangingPunct="1"/>
            <a:r>
              <a:rPr lang="en-US" altLang="en-US" dirty="0"/>
              <a:t>RT can be used to treat painful bony disease in patients with metastatic cancer</a:t>
            </a:r>
          </a:p>
          <a:p>
            <a:pPr eaLnBrk="1" hangingPunct="1"/>
            <a:r>
              <a:rPr lang="en-US" altLang="en-US" dirty="0"/>
              <a:t>Treatment is usually delivered in 1-10 treatments</a:t>
            </a:r>
          </a:p>
          <a:p>
            <a:pPr lvl="1" eaLnBrk="1" hangingPunct="1"/>
            <a:r>
              <a:rPr lang="en-US" altLang="en-US" dirty="0"/>
              <a:t>Side effects are minimal. </a:t>
            </a:r>
            <a:r>
              <a:rPr lang="en-US" altLang="en-US" b="1" dirty="0"/>
              <a:t>Pain flares are possible. </a:t>
            </a:r>
          </a:p>
          <a:p>
            <a:pPr eaLnBrk="1" hangingPunct="1"/>
            <a:r>
              <a:rPr lang="en-US" altLang="en-US" dirty="0"/>
              <a:t>RT provides pain relief in 60-80% of patients with 1/3 of those patients having a complete response</a:t>
            </a:r>
          </a:p>
          <a:p>
            <a:pPr lvl="1" eaLnBrk="1" hangingPunct="1"/>
            <a:r>
              <a:rPr lang="en-US" altLang="en-US" dirty="0"/>
              <a:t>Can take up to 1 month to have relief (typical time frame is 1-2 weeks after treatment)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8D93E949-FA5E-E145-94D7-98F99EF2EA14}"/>
              </a:ext>
            </a:extLst>
          </p:cNvPr>
          <p:cNvSpPr>
            <a:spLocks noGrp="1"/>
          </p:cNvSpPr>
          <p:nvPr>
            <p:ph type="title"/>
          </p:nvPr>
        </p:nvSpPr>
        <p:spPr>
          <a:xfrm>
            <a:off x="609600" y="265113"/>
            <a:ext cx="10972800" cy="1143000"/>
          </a:xfrm>
        </p:spPr>
        <p:txBody>
          <a:bodyPr/>
          <a:lstStyle/>
          <a:p>
            <a:r>
              <a:rPr lang="en-US" altLang="en-US"/>
              <a:t>Vertebral Body Fracture</a:t>
            </a:r>
          </a:p>
        </p:txBody>
      </p:sp>
      <p:sp>
        <p:nvSpPr>
          <p:cNvPr id="64514" name="Content Placeholder 2">
            <a:extLst>
              <a:ext uri="{FF2B5EF4-FFF2-40B4-BE49-F238E27FC236}">
                <a16:creationId xmlns:a16="http://schemas.microsoft.com/office/drawing/2014/main" id="{CCA26F0F-1436-1246-B066-3E2CB3351633}"/>
              </a:ext>
            </a:extLst>
          </p:cNvPr>
          <p:cNvSpPr>
            <a:spLocks noGrp="1"/>
          </p:cNvSpPr>
          <p:nvPr>
            <p:ph idx="1"/>
          </p:nvPr>
        </p:nvSpPr>
        <p:spPr/>
        <p:txBody>
          <a:bodyPr/>
          <a:lstStyle/>
          <a:p>
            <a:r>
              <a:rPr lang="en-US" altLang="en-US" dirty="0"/>
              <a:t>Patients with metastatic disease can be treated with spine SBRT (high dose per fraction)</a:t>
            </a:r>
          </a:p>
          <a:p>
            <a:pPr lvl="1"/>
            <a:r>
              <a:rPr lang="en-US" altLang="en-US" dirty="0"/>
              <a:t>Risk of progressive vertebral body compression fracture: ~15%</a:t>
            </a:r>
          </a:p>
          <a:p>
            <a:pPr lvl="1"/>
            <a:r>
              <a:rPr lang="en-US" altLang="en-US" dirty="0"/>
              <a:t>Risk of new vertebral body compression fracture: ~15-20%</a:t>
            </a:r>
          </a:p>
          <a:p>
            <a:r>
              <a:rPr lang="en-US" altLang="en-US" dirty="0"/>
              <a:t>Spinal Instability Neoplastic Score (SINS)</a:t>
            </a:r>
          </a:p>
          <a:p>
            <a:pPr lvl="1"/>
            <a:r>
              <a:rPr lang="en-US" altLang="en-US" dirty="0"/>
              <a:t>Determine instability risk in patients with spinal neoplasia</a:t>
            </a:r>
          </a:p>
          <a:p>
            <a:pPr lvl="1"/>
            <a:r>
              <a:rPr lang="en-US" altLang="en-US" dirty="0"/>
              <a:t>Location, mechanical pain, type of lesion, spinal alignment, posterolateral involvement, vertebral body collapse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a:extLst>
              <a:ext uri="{FF2B5EF4-FFF2-40B4-BE49-F238E27FC236}">
                <a16:creationId xmlns:a16="http://schemas.microsoft.com/office/drawing/2014/main" id="{D0BBB555-5D64-664A-916B-CC28AEB77B4F}"/>
              </a:ext>
            </a:extLst>
          </p:cNvPr>
          <p:cNvSpPr>
            <a:spLocks noGrp="1"/>
          </p:cNvSpPr>
          <p:nvPr>
            <p:ph type="title"/>
          </p:nvPr>
        </p:nvSpPr>
        <p:spPr/>
        <p:txBody>
          <a:bodyPr/>
          <a:lstStyle/>
          <a:p>
            <a:r>
              <a:rPr lang="en-US" altLang="en-US"/>
              <a:t>Vertebral Body Fracture</a:t>
            </a:r>
          </a:p>
        </p:txBody>
      </p:sp>
      <p:sp>
        <p:nvSpPr>
          <p:cNvPr id="66562" name="Content Placeholder 2">
            <a:extLst>
              <a:ext uri="{FF2B5EF4-FFF2-40B4-BE49-F238E27FC236}">
                <a16:creationId xmlns:a16="http://schemas.microsoft.com/office/drawing/2014/main" id="{07C6313C-C05E-7546-B1EA-8975124FA0DC}"/>
              </a:ext>
            </a:extLst>
          </p:cNvPr>
          <p:cNvSpPr>
            <a:spLocks noGrp="1"/>
          </p:cNvSpPr>
          <p:nvPr>
            <p:ph idx="1"/>
          </p:nvPr>
        </p:nvSpPr>
        <p:spPr/>
        <p:txBody>
          <a:bodyPr/>
          <a:lstStyle/>
          <a:p>
            <a:r>
              <a:rPr lang="en-US" altLang="en-US"/>
              <a:t>Symptoms</a:t>
            </a:r>
          </a:p>
          <a:p>
            <a:pPr lvl="1"/>
            <a:r>
              <a:rPr lang="en-US" altLang="en-US"/>
              <a:t>Severe pain</a:t>
            </a:r>
          </a:p>
          <a:p>
            <a:pPr lvl="2"/>
            <a:r>
              <a:rPr lang="en-US" altLang="en-US"/>
              <a:t>Increase of intensity when standing or walking</a:t>
            </a:r>
          </a:p>
          <a:p>
            <a:pPr lvl="2"/>
            <a:r>
              <a:rPr lang="en-US" altLang="en-US"/>
              <a:t>Decrease while lying on back</a:t>
            </a:r>
          </a:p>
          <a:p>
            <a:pPr lvl="1"/>
            <a:r>
              <a:rPr lang="en-US" altLang="en-US"/>
              <a:t>Decreased mobility</a:t>
            </a:r>
          </a:p>
          <a:p>
            <a:pPr lvl="1"/>
            <a:r>
              <a:rPr lang="en-US" altLang="en-US"/>
              <a:t>Deformity</a:t>
            </a:r>
          </a:p>
          <a:p>
            <a:r>
              <a:rPr lang="en-US" altLang="en-US"/>
              <a:t>Work-up</a:t>
            </a:r>
          </a:p>
          <a:p>
            <a:pPr lvl="1"/>
            <a:r>
              <a:rPr lang="en-US" altLang="en-US"/>
              <a:t>CT scan</a:t>
            </a:r>
          </a:p>
          <a:p>
            <a:pPr lvl="1"/>
            <a:r>
              <a:rPr lang="en-US" altLang="en-US"/>
              <a:t>MRI if concerned about spinal cord compression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901B259A-7271-3F42-BFE3-C28EEC691D7E}"/>
              </a:ext>
            </a:extLst>
          </p:cNvPr>
          <p:cNvSpPr>
            <a:spLocks noGrp="1"/>
          </p:cNvSpPr>
          <p:nvPr>
            <p:ph type="title"/>
          </p:nvPr>
        </p:nvSpPr>
        <p:spPr/>
        <p:txBody>
          <a:bodyPr/>
          <a:lstStyle/>
          <a:p>
            <a:r>
              <a:rPr lang="en-US" altLang="en-US"/>
              <a:t>Vertebral Body Fracture: Treatment</a:t>
            </a:r>
          </a:p>
        </p:txBody>
      </p:sp>
      <p:sp>
        <p:nvSpPr>
          <p:cNvPr id="67586" name="Text Placeholder 3">
            <a:extLst>
              <a:ext uri="{FF2B5EF4-FFF2-40B4-BE49-F238E27FC236}">
                <a16:creationId xmlns:a16="http://schemas.microsoft.com/office/drawing/2014/main" id="{03ABD470-72CF-154C-AA42-9CA35DBB42A1}"/>
              </a:ext>
            </a:extLst>
          </p:cNvPr>
          <p:cNvSpPr>
            <a:spLocks noGrp="1"/>
          </p:cNvSpPr>
          <p:nvPr>
            <p:ph type="body" idx="1"/>
          </p:nvPr>
        </p:nvSpPr>
        <p:spPr>
          <a:xfrm>
            <a:off x="609600" y="1535113"/>
            <a:ext cx="5386388" cy="639762"/>
          </a:xfrm>
        </p:spPr>
        <p:txBody>
          <a:bodyPr/>
          <a:lstStyle/>
          <a:p>
            <a:pPr algn="ctr"/>
            <a:r>
              <a:rPr lang="en-US" altLang="en-US"/>
              <a:t>Vertebroplasty</a:t>
            </a:r>
          </a:p>
        </p:txBody>
      </p:sp>
      <p:pic>
        <p:nvPicPr>
          <p:cNvPr id="67587" name="Content Placeholder 7">
            <a:extLst>
              <a:ext uri="{FF2B5EF4-FFF2-40B4-BE49-F238E27FC236}">
                <a16:creationId xmlns:a16="http://schemas.microsoft.com/office/drawing/2014/main" id="{DFD779D8-4C83-614C-9CB0-A3F9A889A1E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328738" y="2195513"/>
            <a:ext cx="3948112" cy="3986212"/>
          </a:xfrm>
        </p:spPr>
      </p:pic>
      <p:sp>
        <p:nvSpPr>
          <p:cNvPr id="67588" name="Text Placeholder 5">
            <a:extLst>
              <a:ext uri="{FF2B5EF4-FFF2-40B4-BE49-F238E27FC236}">
                <a16:creationId xmlns:a16="http://schemas.microsoft.com/office/drawing/2014/main" id="{91A997C3-91AA-B540-BF2D-4862B1F008BE}"/>
              </a:ext>
            </a:extLst>
          </p:cNvPr>
          <p:cNvSpPr>
            <a:spLocks noGrp="1"/>
          </p:cNvSpPr>
          <p:nvPr>
            <p:ph type="body" sz="quarter" idx="3"/>
          </p:nvPr>
        </p:nvSpPr>
        <p:spPr>
          <a:xfrm>
            <a:off x="6192838" y="1535113"/>
            <a:ext cx="5389562" cy="639762"/>
          </a:xfrm>
        </p:spPr>
        <p:txBody>
          <a:bodyPr/>
          <a:lstStyle/>
          <a:p>
            <a:pPr algn="ctr"/>
            <a:r>
              <a:rPr lang="en-US" altLang="en-US"/>
              <a:t>Kyphoplasty</a:t>
            </a:r>
          </a:p>
        </p:txBody>
      </p:sp>
      <p:pic>
        <p:nvPicPr>
          <p:cNvPr id="67589" name="Content Placeholder 8">
            <a:extLst>
              <a:ext uri="{FF2B5EF4-FFF2-40B4-BE49-F238E27FC236}">
                <a16:creationId xmlns:a16="http://schemas.microsoft.com/office/drawing/2014/main" id="{C60805F1-3F05-AE42-A133-9D70447313BC}"/>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6980238" y="2195513"/>
            <a:ext cx="3998912" cy="3986212"/>
          </a:xfrm>
        </p:spPr>
      </p:pic>
      <p:sp>
        <p:nvSpPr>
          <p:cNvPr id="67590" name="TextBox 9">
            <a:extLst>
              <a:ext uri="{FF2B5EF4-FFF2-40B4-BE49-F238E27FC236}">
                <a16:creationId xmlns:a16="http://schemas.microsoft.com/office/drawing/2014/main" id="{BC984FB9-85B7-154E-A3EF-7BD4E928BE26}"/>
              </a:ext>
            </a:extLst>
          </p:cNvPr>
          <p:cNvSpPr txBox="1">
            <a:spLocks noChangeArrowheads="1"/>
          </p:cNvSpPr>
          <p:nvPr/>
        </p:nvSpPr>
        <p:spPr bwMode="auto">
          <a:xfrm>
            <a:off x="7542213" y="6627813"/>
            <a:ext cx="45259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900"/>
              <a:t>http://www.axis-hospital-croatia.com/surgical-procedures/kyphoplasty-and-vertebroplasty/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1B755-4F3C-404F-B44D-3E02C8A12155}"/>
              </a:ext>
            </a:extLst>
          </p:cNvPr>
          <p:cNvSpPr>
            <a:spLocks noGrp="1"/>
          </p:cNvSpPr>
          <p:nvPr>
            <p:ph type="title"/>
          </p:nvPr>
        </p:nvSpPr>
        <p:spPr>
          <a:xfrm>
            <a:off x="963613" y="4406900"/>
            <a:ext cx="10363200" cy="1362075"/>
          </a:xfrm>
        </p:spPr>
        <p:txBody>
          <a:bodyPr rtlCol="0">
            <a:normAutofit/>
          </a:bodyPr>
          <a:lstStyle/>
          <a:p>
            <a:pPr eaLnBrk="1" fontAlgn="auto" hangingPunct="1">
              <a:spcAft>
                <a:spcPts val="0"/>
              </a:spcAft>
              <a:defRPr/>
            </a:pPr>
            <a:r>
              <a:rPr lang="en-US" dirty="0">
                <a:solidFill>
                  <a:schemeClr val="accent1">
                    <a:lumMod val="50000"/>
                  </a:schemeClr>
                </a:solidFill>
              </a:rPr>
              <a:t>Principles of Radiotherapy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Radionuclides</a:t>
            </a:r>
          </a:p>
        </p:txBody>
      </p:sp>
      <p:sp>
        <p:nvSpPr>
          <p:cNvPr id="3" name="Content Placeholder 2"/>
          <p:cNvSpPr>
            <a:spLocks noGrp="1"/>
          </p:cNvSpPr>
          <p:nvPr>
            <p:ph idx="1"/>
          </p:nvPr>
        </p:nvSpPr>
        <p:spPr/>
        <p:txBody>
          <a:bodyPr/>
          <a:lstStyle/>
          <a:p>
            <a:r>
              <a:rPr lang="en-US" dirty="0"/>
              <a:t>Helpful for select patients with diffuse painful metastases and have poor response to standard therapies</a:t>
            </a:r>
          </a:p>
          <a:p>
            <a:r>
              <a:rPr lang="en-US" dirty="0"/>
              <a:t>Commonly used radionuclides</a:t>
            </a:r>
          </a:p>
          <a:p>
            <a:pPr lvl="1"/>
            <a:r>
              <a:rPr lang="en-US" dirty="0"/>
              <a:t>Strontium-89</a:t>
            </a:r>
          </a:p>
          <a:p>
            <a:pPr lvl="1"/>
            <a:r>
              <a:rPr lang="en-US" dirty="0"/>
              <a:t>Samarium-153</a:t>
            </a:r>
          </a:p>
          <a:p>
            <a:pPr lvl="1"/>
            <a:r>
              <a:rPr lang="en-US" dirty="0"/>
              <a:t>Radium-223</a:t>
            </a:r>
          </a:p>
          <a:p>
            <a:r>
              <a:rPr lang="en-US" dirty="0"/>
              <a:t>Common adverse events</a:t>
            </a:r>
          </a:p>
          <a:p>
            <a:pPr lvl="1"/>
            <a:r>
              <a:rPr lang="en-US" dirty="0" err="1"/>
              <a:t>Myelosuppression</a:t>
            </a:r>
            <a:endParaRPr lang="en-US" dirty="0"/>
          </a:p>
          <a:p>
            <a:pPr lvl="1"/>
            <a:r>
              <a:rPr lang="en-US" dirty="0"/>
              <a:t>GI upset</a:t>
            </a:r>
          </a:p>
        </p:txBody>
      </p:sp>
    </p:spTree>
    <p:extLst>
      <p:ext uri="{BB962C8B-B14F-4D97-AF65-F5344CB8AC3E}">
        <p14:creationId xmlns:p14="http://schemas.microsoft.com/office/powerpoint/2010/main" val="1406129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64204-5944-864B-B256-BBAC5330EC79}"/>
              </a:ext>
            </a:extLst>
          </p:cNvPr>
          <p:cNvSpPr>
            <a:spLocks noGrp="1"/>
          </p:cNvSpPr>
          <p:nvPr>
            <p:ph type="title"/>
          </p:nvPr>
        </p:nvSpPr>
        <p:spPr>
          <a:xfrm>
            <a:off x="963613" y="4406900"/>
            <a:ext cx="10363200" cy="1362075"/>
          </a:xfrm>
        </p:spPr>
        <p:txBody>
          <a:bodyPr/>
          <a:lstStyle/>
          <a:p>
            <a:pPr>
              <a:defRPr/>
            </a:pPr>
            <a:r>
              <a:rPr lang="en-US" dirty="0"/>
              <a:t>Lung toxicity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9163AA66-6297-2548-969A-D40F17C79C6B}"/>
              </a:ext>
            </a:extLst>
          </p:cNvPr>
          <p:cNvSpPr>
            <a:spLocks noGrp="1"/>
          </p:cNvSpPr>
          <p:nvPr>
            <p:ph type="title"/>
          </p:nvPr>
        </p:nvSpPr>
        <p:spPr/>
        <p:txBody>
          <a:bodyPr/>
          <a:lstStyle/>
          <a:p>
            <a:r>
              <a:rPr lang="en-US" altLang="en-US"/>
              <a:t>Radiation-Induced Lung Injury</a:t>
            </a:r>
          </a:p>
        </p:txBody>
      </p:sp>
      <p:sp>
        <p:nvSpPr>
          <p:cNvPr id="70658" name="Content Placeholder 2">
            <a:extLst>
              <a:ext uri="{FF2B5EF4-FFF2-40B4-BE49-F238E27FC236}">
                <a16:creationId xmlns:a16="http://schemas.microsoft.com/office/drawing/2014/main" id="{D3E1CCDB-5311-734F-A26B-BB51F50C8FC8}"/>
              </a:ext>
            </a:extLst>
          </p:cNvPr>
          <p:cNvSpPr>
            <a:spLocks noGrp="1"/>
          </p:cNvSpPr>
          <p:nvPr>
            <p:ph idx="1"/>
          </p:nvPr>
        </p:nvSpPr>
        <p:spPr>
          <a:xfrm>
            <a:off x="609600" y="1292225"/>
            <a:ext cx="10972800" cy="4525963"/>
          </a:xfrm>
        </p:spPr>
        <p:txBody>
          <a:bodyPr/>
          <a:lstStyle/>
          <a:p>
            <a:r>
              <a:rPr lang="en-US" altLang="en-US" sz="3000" dirty="0"/>
              <a:t>Radiation is an important treatment modality for lung cancer</a:t>
            </a:r>
          </a:p>
          <a:p>
            <a:r>
              <a:rPr lang="en-US" altLang="en-US" sz="3000" dirty="0"/>
              <a:t>Radiation can cause damage to normal lung tissue</a:t>
            </a:r>
          </a:p>
          <a:p>
            <a:pPr lvl="1"/>
            <a:r>
              <a:rPr lang="en-US" altLang="en-US" dirty="0"/>
              <a:t>Pneumonitis</a:t>
            </a:r>
          </a:p>
          <a:p>
            <a:pPr lvl="2"/>
            <a:r>
              <a:rPr lang="en-US" altLang="en-US" dirty="0"/>
              <a:t>Symptoms (timeline: 3 - 6 months after RT)</a:t>
            </a:r>
          </a:p>
          <a:p>
            <a:pPr lvl="3"/>
            <a:r>
              <a:rPr lang="en-US" altLang="en-US" dirty="0"/>
              <a:t>Low-grade fevers</a:t>
            </a:r>
          </a:p>
          <a:p>
            <a:pPr lvl="3"/>
            <a:r>
              <a:rPr lang="en-US" altLang="en-US" dirty="0"/>
              <a:t>Dry cough</a:t>
            </a:r>
          </a:p>
          <a:p>
            <a:pPr lvl="3"/>
            <a:r>
              <a:rPr lang="en-US" altLang="en-US" dirty="0"/>
              <a:t>Shortness of breath</a:t>
            </a:r>
          </a:p>
          <a:p>
            <a:pPr lvl="2"/>
            <a:r>
              <a:rPr lang="en-US" altLang="en-US" b="1" dirty="0"/>
              <a:t>Call Radiation Oncologist if suspicion is high for pneumonitis!</a:t>
            </a:r>
          </a:p>
          <a:p>
            <a:pPr lvl="1"/>
            <a:r>
              <a:rPr lang="en-US" altLang="en-US" dirty="0"/>
              <a:t>Fibrosis</a:t>
            </a:r>
          </a:p>
          <a:p>
            <a:pPr lvl="2"/>
            <a:r>
              <a:rPr lang="en-US" altLang="en-US" dirty="0"/>
              <a:t>Symptoms (timeline: 6 months - years after radiotherapy)</a:t>
            </a:r>
          </a:p>
          <a:p>
            <a:pPr lvl="3"/>
            <a:r>
              <a:rPr lang="en-US" altLang="en-US" dirty="0"/>
              <a:t>Shortness of breath</a:t>
            </a:r>
          </a:p>
          <a:p>
            <a:pPr lvl="3"/>
            <a:r>
              <a:rPr lang="en-US" altLang="en-US" dirty="0"/>
              <a:t>Decreased tolerance for physical activity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55CBD5D6-5486-2A45-8A36-F9B5201E9886}"/>
              </a:ext>
            </a:extLst>
          </p:cNvPr>
          <p:cNvSpPr>
            <a:spLocks noGrp="1"/>
          </p:cNvSpPr>
          <p:nvPr>
            <p:ph type="title"/>
          </p:nvPr>
        </p:nvSpPr>
        <p:spPr/>
        <p:txBody>
          <a:bodyPr/>
          <a:lstStyle/>
          <a:p>
            <a:r>
              <a:rPr lang="en-US" altLang="en-US"/>
              <a:t>Pneumonitis</a:t>
            </a:r>
          </a:p>
        </p:txBody>
      </p:sp>
      <p:sp>
        <p:nvSpPr>
          <p:cNvPr id="72706" name="Content Placeholder 2">
            <a:extLst>
              <a:ext uri="{FF2B5EF4-FFF2-40B4-BE49-F238E27FC236}">
                <a16:creationId xmlns:a16="http://schemas.microsoft.com/office/drawing/2014/main" id="{E43C14BF-2CF7-1140-B464-8D8880A85B2E}"/>
              </a:ext>
            </a:extLst>
          </p:cNvPr>
          <p:cNvSpPr>
            <a:spLocks noGrp="1"/>
          </p:cNvSpPr>
          <p:nvPr>
            <p:ph idx="1"/>
          </p:nvPr>
        </p:nvSpPr>
        <p:spPr/>
        <p:txBody>
          <a:bodyPr/>
          <a:lstStyle/>
          <a:p>
            <a:r>
              <a:rPr lang="en-US" altLang="en-US"/>
              <a:t>Risk depends on dose of radiation received by lung and receipt of systemic therapy (immunotherapy, chemotherapy)</a:t>
            </a:r>
          </a:p>
          <a:p>
            <a:r>
              <a:rPr lang="en-US" altLang="en-US"/>
              <a:t>Work-up	</a:t>
            </a:r>
          </a:p>
          <a:p>
            <a:pPr lvl="1"/>
            <a:r>
              <a:rPr lang="en-US" altLang="en-US"/>
              <a:t>CT Chest</a:t>
            </a:r>
          </a:p>
          <a:p>
            <a:pPr lvl="2"/>
            <a:r>
              <a:rPr lang="en-US" altLang="en-US"/>
              <a:t>Inflammation that correlates with radiation plan</a:t>
            </a:r>
          </a:p>
          <a:p>
            <a:r>
              <a:rPr lang="en-US" altLang="en-US"/>
              <a:t>Treatment</a:t>
            </a:r>
          </a:p>
          <a:p>
            <a:pPr lvl="1"/>
            <a:r>
              <a:rPr lang="en-US" altLang="en-US"/>
              <a:t>Long steroid taper (months)</a:t>
            </a:r>
          </a:p>
          <a:p>
            <a:pPr lvl="1"/>
            <a:r>
              <a:rPr lang="en-US" altLang="en-US"/>
              <a:t>Supplemental oxygen if needed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a:extLst>
              <a:ext uri="{FF2B5EF4-FFF2-40B4-BE49-F238E27FC236}">
                <a16:creationId xmlns:a16="http://schemas.microsoft.com/office/drawing/2014/main" id="{76796A3C-F171-2E44-A984-202726020E61}"/>
              </a:ext>
            </a:extLst>
          </p:cNvPr>
          <p:cNvSpPr>
            <a:spLocks noGrp="1"/>
          </p:cNvSpPr>
          <p:nvPr>
            <p:ph type="title"/>
          </p:nvPr>
        </p:nvSpPr>
        <p:spPr/>
        <p:txBody>
          <a:bodyPr/>
          <a:lstStyle/>
          <a:p>
            <a:r>
              <a:rPr lang="en-US" altLang="en-US"/>
              <a:t>Pulmonary Rehabilitation</a:t>
            </a:r>
          </a:p>
        </p:txBody>
      </p:sp>
      <p:sp>
        <p:nvSpPr>
          <p:cNvPr id="3" name="Content Placeholder 2">
            <a:extLst>
              <a:ext uri="{FF2B5EF4-FFF2-40B4-BE49-F238E27FC236}">
                <a16:creationId xmlns:a16="http://schemas.microsoft.com/office/drawing/2014/main" id="{EECDB7CE-A1E7-A34C-B9D6-90406C4B09F0}"/>
              </a:ext>
            </a:extLst>
          </p:cNvPr>
          <p:cNvSpPr>
            <a:spLocks noGrp="1"/>
          </p:cNvSpPr>
          <p:nvPr>
            <p:ph idx="1"/>
          </p:nvPr>
        </p:nvSpPr>
        <p:spPr>
          <a:xfrm>
            <a:off x="609600" y="1801813"/>
            <a:ext cx="10972800" cy="4243387"/>
          </a:xfrm>
        </p:spPr>
        <p:txBody>
          <a:bodyPr/>
          <a:lstStyle/>
          <a:p>
            <a:pPr>
              <a:defRPr/>
            </a:pPr>
            <a:r>
              <a:rPr lang="en-US" dirty="0"/>
              <a:t>Pulmonary rehab during, throughout and after treatment can improve exercise tolerance and quality of life</a:t>
            </a:r>
          </a:p>
          <a:p>
            <a:pPr>
              <a:defRPr/>
            </a:pPr>
            <a:r>
              <a:rPr lang="en-US" dirty="0"/>
              <a:t>PR can decrease need for hospital visits</a:t>
            </a:r>
          </a:p>
          <a:p>
            <a:pPr>
              <a:defRPr/>
            </a:pPr>
            <a:r>
              <a:rPr lang="en-US" dirty="0"/>
              <a:t>If patient is post-operative, likely need time to heal from surgery before starting program to avoid pain</a:t>
            </a:r>
          </a:p>
          <a:p>
            <a:pPr marL="0" indent="0">
              <a:buFont typeface="Arial" panose="020B0604020202020204" pitchFamily="34" charset="0"/>
              <a:buNone/>
              <a:defRPr/>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275F7E9A-1238-2D4E-8FCC-5E1DE840B58B}"/>
              </a:ext>
            </a:extLst>
          </p:cNvPr>
          <p:cNvSpPr>
            <a:spLocks noGrp="1"/>
          </p:cNvSpPr>
          <p:nvPr>
            <p:ph type="title"/>
          </p:nvPr>
        </p:nvSpPr>
        <p:spPr/>
        <p:txBody>
          <a:bodyPr/>
          <a:lstStyle/>
          <a:p>
            <a:pPr eaLnBrk="1" hangingPunct="1"/>
            <a:r>
              <a:rPr lang="en-US" altLang="en-US"/>
              <a:t>Take Home Points</a:t>
            </a:r>
          </a:p>
        </p:txBody>
      </p:sp>
      <p:sp>
        <p:nvSpPr>
          <p:cNvPr id="75778" name="Content Placeholder 2">
            <a:extLst>
              <a:ext uri="{FF2B5EF4-FFF2-40B4-BE49-F238E27FC236}">
                <a16:creationId xmlns:a16="http://schemas.microsoft.com/office/drawing/2014/main" id="{4A145962-4777-FF46-BD8B-F0D04E0C0F0B}"/>
              </a:ext>
            </a:extLst>
          </p:cNvPr>
          <p:cNvSpPr>
            <a:spLocks noGrp="1"/>
          </p:cNvSpPr>
          <p:nvPr>
            <p:ph idx="1"/>
          </p:nvPr>
        </p:nvSpPr>
        <p:spPr/>
        <p:txBody>
          <a:bodyPr/>
          <a:lstStyle/>
          <a:p>
            <a:pPr eaLnBrk="1" hangingPunct="1"/>
            <a:r>
              <a:rPr lang="en-US" altLang="en-US" dirty="0"/>
              <a:t>Radiation can cause several chronic toxicities that can impact patients’ quality of life</a:t>
            </a:r>
          </a:p>
          <a:p>
            <a:pPr eaLnBrk="1" hangingPunct="1"/>
            <a:r>
              <a:rPr lang="en-US" altLang="en-US" dirty="0"/>
              <a:t>For cancer survivors to have the best functional outcomes, oncologists and </a:t>
            </a:r>
            <a:r>
              <a:rPr lang="en-US" altLang="en-US"/>
              <a:t>other health care </a:t>
            </a:r>
            <a:r>
              <a:rPr lang="en-US" altLang="en-US" dirty="0"/>
              <a:t>professionals must work as a team</a:t>
            </a:r>
          </a:p>
          <a:p>
            <a:pPr eaLnBrk="1" hangingPunct="1"/>
            <a:r>
              <a:rPr lang="en-US" altLang="en-US" dirty="0"/>
              <a:t>Please contact Radiation Oncology with any concerns about shared patients</a:t>
            </a:r>
          </a:p>
          <a:p>
            <a:pPr lvl="1" eaLnBrk="1" hangingPunct="1"/>
            <a:r>
              <a:rPr lang="en-US" altLang="en-US" dirty="0"/>
              <a:t>New pain, worsening pain, new neurologic symptoms, etc.</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892A788E-E0AB-F145-B2A4-133C9AACA7A7}"/>
              </a:ext>
            </a:extLst>
          </p:cNvPr>
          <p:cNvSpPr>
            <a:spLocks noGrp="1"/>
          </p:cNvSpPr>
          <p:nvPr>
            <p:ph type="title"/>
          </p:nvPr>
        </p:nvSpPr>
        <p:spPr>
          <a:xfrm>
            <a:off x="1524000" y="0"/>
            <a:ext cx="9144000" cy="1143000"/>
          </a:xfrm>
        </p:spPr>
        <p:txBody>
          <a:bodyPr/>
          <a:lstStyle/>
          <a:p>
            <a:pPr eaLnBrk="1" hangingPunct="1"/>
            <a:r>
              <a:rPr lang="en-US" altLang="en-US" sz="3600">
                <a:solidFill>
                  <a:schemeClr val="tx2"/>
                </a:solidFill>
                <a:latin typeface="Verdana" panose="020B0604030504040204" pitchFamily="34" charset="0"/>
                <a:ea typeface="Verdana" panose="020B0604030504040204" pitchFamily="34" charset="0"/>
                <a:cs typeface="Verdana" panose="020B0604030504040204" pitchFamily="34" charset="0"/>
              </a:rPr>
              <a:t>How Does Radiation Work?</a:t>
            </a:r>
          </a:p>
        </p:txBody>
      </p:sp>
      <p:sp>
        <p:nvSpPr>
          <p:cNvPr id="3" name="Content Placeholder 2">
            <a:extLst>
              <a:ext uri="{FF2B5EF4-FFF2-40B4-BE49-F238E27FC236}">
                <a16:creationId xmlns:a16="http://schemas.microsoft.com/office/drawing/2014/main" id="{61537A55-FE71-4145-9B8D-1FB3E747FC8C}"/>
              </a:ext>
            </a:extLst>
          </p:cNvPr>
          <p:cNvSpPr>
            <a:spLocks noGrp="1"/>
          </p:cNvSpPr>
          <p:nvPr>
            <p:ph idx="1"/>
          </p:nvPr>
        </p:nvSpPr>
        <p:spPr>
          <a:xfrm>
            <a:off x="6237288" y="1223963"/>
            <a:ext cx="4899025" cy="4333875"/>
          </a:xfrm>
        </p:spPr>
        <p:txBody>
          <a:bodyPr rtlCol="0">
            <a:normAutofit/>
          </a:bodyPr>
          <a:lstStyle/>
          <a:p>
            <a:pPr algn="ctr" eaLnBrk="1" fontAlgn="auto" hangingPunct="1">
              <a:spcBef>
                <a:spcPts val="0"/>
              </a:spcBef>
              <a:spcAft>
                <a:spcPts val="0"/>
              </a:spcAft>
              <a:buFont typeface="Arial" panose="020B0604020202020204" pitchFamily="34" charset="0"/>
              <a:buNone/>
              <a:defRPr/>
            </a:pPr>
            <a:r>
              <a:rPr lang="en-US" sz="2500" b="1" dirty="0">
                <a:solidFill>
                  <a:schemeClr val="tx1">
                    <a:lumMod val="85000"/>
                    <a:lumOff val="15000"/>
                  </a:schemeClr>
                </a:solidFill>
                <a:latin typeface="Verdana" pitchFamily="34" charset="0"/>
                <a:ea typeface="Verdana" pitchFamily="34" charset="0"/>
                <a:cs typeface="Verdana" pitchFamily="34" charset="0"/>
              </a:rPr>
              <a:t>X-rays interact with water</a:t>
            </a:r>
            <a:r>
              <a:rPr lang="en-US" sz="2500" dirty="0">
                <a:solidFill>
                  <a:schemeClr val="tx1">
                    <a:lumMod val="85000"/>
                    <a:lumOff val="15000"/>
                  </a:schemeClr>
                </a:solidFill>
                <a:latin typeface="Verdana" pitchFamily="34" charset="0"/>
                <a:ea typeface="Verdana" pitchFamily="34" charset="0"/>
                <a:cs typeface="Verdana" pitchFamily="34" charset="0"/>
              </a:rPr>
              <a:t> </a:t>
            </a:r>
          </a:p>
          <a:p>
            <a:pPr algn="ctr" eaLnBrk="1" fontAlgn="auto" hangingPunct="1">
              <a:spcBef>
                <a:spcPts val="0"/>
              </a:spcBef>
              <a:spcAft>
                <a:spcPts val="0"/>
              </a:spcAft>
              <a:defRPr/>
            </a:pPr>
            <a:endParaRPr lang="en-US" sz="2500" dirty="0">
              <a:solidFill>
                <a:schemeClr val="tx1">
                  <a:lumMod val="85000"/>
                  <a:lumOff val="15000"/>
                </a:schemeClr>
              </a:solidFill>
              <a:latin typeface="Verdana" pitchFamily="34" charset="0"/>
              <a:ea typeface="Verdana" pitchFamily="34" charset="0"/>
              <a:cs typeface="Verdana" pitchFamily="34" charset="0"/>
              <a:sym typeface="Wingdings" pitchFamily="2" charset="2"/>
            </a:endParaRPr>
          </a:p>
          <a:p>
            <a:pPr algn="ctr" eaLnBrk="1" fontAlgn="auto" hangingPunct="1">
              <a:spcBef>
                <a:spcPts val="0"/>
              </a:spcBef>
              <a:spcAft>
                <a:spcPts val="0"/>
              </a:spcAft>
              <a:buFont typeface="Arial" panose="020B0604020202020204" pitchFamily="34" charset="0"/>
              <a:buNone/>
              <a:defRPr/>
            </a:pPr>
            <a:r>
              <a:rPr lang="en-US" sz="2500" b="1" dirty="0">
                <a:solidFill>
                  <a:schemeClr val="tx1">
                    <a:lumMod val="85000"/>
                    <a:lumOff val="15000"/>
                  </a:schemeClr>
                </a:solidFill>
                <a:latin typeface="Verdana" pitchFamily="34" charset="0"/>
                <a:ea typeface="Verdana" pitchFamily="34" charset="0"/>
                <a:cs typeface="Verdana" pitchFamily="34" charset="0"/>
                <a:sym typeface="Wingdings" pitchFamily="2" charset="2"/>
              </a:rPr>
              <a:t>radiolysis</a:t>
            </a:r>
            <a:r>
              <a:rPr lang="en-US" sz="2500" dirty="0">
                <a:solidFill>
                  <a:schemeClr val="tx1">
                    <a:lumMod val="85000"/>
                    <a:lumOff val="15000"/>
                  </a:schemeClr>
                </a:solidFill>
                <a:latin typeface="Verdana" pitchFamily="34" charset="0"/>
                <a:ea typeface="Verdana" pitchFamily="34" charset="0"/>
                <a:cs typeface="Verdana" pitchFamily="34" charset="0"/>
                <a:sym typeface="Wingdings" pitchFamily="2" charset="2"/>
              </a:rPr>
              <a:t> </a:t>
            </a:r>
          </a:p>
          <a:p>
            <a:pPr algn="ctr" eaLnBrk="1" fontAlgn="auto" hangingPunct="1">
              <a:spcBef>
                <a:spcPts val="0"/>
              </a:spcBef>
              <a:spcAft>
                <a:spcPts val="0"/>
              </a:spcAft>
              <a:buFont typeface="Arial" panose="020B0604020202020204" pitchFamily="34" charset="0"/>
              <a:buNone/>
              <a:defRPr/>
            </a:pPr>
            <a:endParaRPr lang="en-US" sz="2500" b="1" dirty="0">
              <a:solidFill>
                <a:schemeClr val="tx1">
                  <a:lumMod val="85000"/>
                  <a:lumOff val="15000"/>
                </a:schemeClr>
              </a:solidFill>
              <a:latin typeface="Verdana" pitchFamily="34" charset="0"/>
              <a:ea typeface="Verdana" pitchFamily="34" charset="0"/>
              <a:cs typeface="Verdana" pitchFamily="34" charset="0"/>
            </a:endParaRPr>
          </a:p>
          <a:p>
            <a:pPr algn="ctr" eaLnBrk="1" fontAlgn="auto" hangingPunct="1">
              <a:spcBef>
                <a:spcPts val="0"/>
              </a:spcBef>
              <a:spcAft>
                <a:spcPts val="0"/>
              </a:spcAft>
              <a:buFont typeface="Arial" panose="020B0604020202020204" pitchFamily="34" charset="0"/>
              <a:buNone/>
              <a:defRPr/>
            </a:pPr>
            <a:r>
              <a:rPr lang="en-US" sz="2500" b="1" dirty="0">
                <a:solidFill>
                  <a:schemeClr val="tx1">
                    <a:lumMod val="85000"/>
                    <a:lumOff val="15000"/>
                  </a:schemeClr>
                </a:solidFill>
                <a:latin typeface="Verdana" pitchFamily="34" charset="0"/>
                <a:ea typeface="Verdana" pitchFamily="34" charset="0"/>
                <a:cs typeface="Verdana" pitchFamily="34" charset="0"/>
              </a:rPr>
              <a:t>free radicals</a:t>
            </a:r>
            <a:r>
              <a:rPr lang="en-US" sz="2500" dirty="0">
                <a:solidFill>
                  <a:schemeClr val="tx1">
                    <a:lumMod val="85000"/>
                    <a:lumOff val="15000"/>
                  </a:schemeClr>
                </a:solidFill>
                <a:latin typeface="Verdana" pitchFamily="34" charset="0"/>
                <a:ea typeface="Verdana" pitchFamily="34" charset="0"/>
                <a:cs typeface="Verdana" pitchFamily="34" charset="0"/>
              </a:rPr>
              <a:t> </a:t>
            </a:r>
          </a:p>
          <a:p>
            <a:pPr algn="ctr" eaLnBrk="1" fontAlgn="auto" hangingPunct="1">
              <a:spcBef>
                <a:spcPts val="0"/>
              </a:spcBef>
              <a:spcAft>
                <a:spcPts val="0"/>
              </a:spcAft>
              <a:buFont typeface="Arial" panose="020B0604020202020204" pitchFamily="34" charset="0"/>
              <a:buNone/>
              <a:defRPr/>
            </a:pPr>
            <a:endParaRPr lang="en-US" sz="2500" dirty="0">
              <a:solidFill>
                <a:schemeClr val="tx1">
                  <a:lumMod val="85000"/>
                  <a:lumOff val="15000"/>
                </a:schemeClr>
              </a:solidFill>
              <a:latin typeface="Verdana" pitchFamily="34" charset="0"/>
              <a:ea typeface="Verdana" pitchFamily="34" charset="0"/>
              <a:cs typeface="Verdana" pitchFamily="34" charset="0"/>
              <a:sym typeface="Wingdings" pitchFamily="2" charset="2"/>
            </a:endParaRPr>
          </a:p>
          <a:p>
            <a:pPr algn="ctr" eaLnBrk="1" fontAlgn="auto" hangingPunct="1">
              <a:spcBef>
                <a:spcPts val="0"/>
              </a:spcBef>
              <a:spcAft>
                <a:spcPts val="0"/>
              </a:spcAft>
              <a:buFont typeface="Arial" panose="020B0604020202020204" pitchFamily="34" charset="0"/>
              <a:buNone/>
              <a:defRPr/>
            </a:pPr>
            <a:r>
              <a:rPr lang="en-US" sz="2500" b="1" dirty="0">
                <a:solidFill>
                  <a:schemeClr val="tx1">
                    <a:lumMod val="85000"/>
                    <a:lumOff val="15000"/>
                  </a:schemeClr>
                </a:solidFill>
                <a:latin typeface="Verdana" pitchFamily="34" charset="0"/>
                <a:ea typeface="Verdana" pitchFamily="34" charset="0"/>
                <a:cs typeface="Verdana" pitchFamily="34" charset="0"/>
                <a:sym typeface="Wingdings" pitchFamily="2" charset="2"/>
              </a:rPr>
              <a:t>bind to and </a:t>
            </a:r>
            <a:r>
              <a:rPr lang="en-US" sz="2500" b="1" dirty="0">
                <a:solidFill>
                  <a:schemeClr val="tx1">
                    <a:lumMod val="85000"/>
                    <a:lumOff val="15000"/>
                  </a:schemeClr>
                </a:solidFill>
                <a:latin typeface="Verdana" pitchFamily="34" charset="0"/>
                <a:ea typeface="Verdana" pitchFamily="34" charset="0"/>
                <a:cs typeface="Verdana" pitchFamily="34" charset="0"/>
              </a:rPr>
              <a:t>damage DNA</a:t>
            </a:r>
            <a:endParaRPr lang="en-US" sz="2500" dirty="0">
              <a:solidFill>
                <a:schemeClr val="tx1">
                  <a:lumMod val="85000"/>
                  <a:lumOff val="15000"/>
                </a:schemeClr>
              </a:solidFill>
              <a:latin typeface="Verdana" pitchFamily="34" charset="0"/>
              <a:ea typeface="Verdana" pitchFamily="34" charset="0"/>
              <a:cs typeface="Verdana" pitchFamily="34" charset="0"/>
            </a:endParaRPr>
          </a:p>
          <a:p>
            <a:pPr algn="ctr" eaLnBrk="1" fontAlgn="auto" hangingPunct="1">
              <a:spcBef>
                <a:spcPts val="0"/>
              </a:spcBef>
              <a:spcAft>
                <a:spcPts val="0"/>
              </a:spcAft>
              <a:buFont typeface="Arial" panose="020B0604020202020204" pitchFamily="34" charset="0"/>
              <a:buNone/>
              <a:defRPr/>
            </a:pPr>
            <a:endParaRPr lang="en-US" sz="2500" dirty="0">
              <a:solidFill>
                <a:schemeClr val="tx1">
                  <a:lumMod val="85000"/>
                  <a:lumOff val="15000"/>
                </a:schemeClr>
              </a:solidFill>
              <a:latin typeface="Verdana" pitchFamily="34" charset="0"/>
              <a:ea typeface="Verdana" pitchFamily="34" charset="0"/>
              <a:cs typeface="Verdana" pitchFamily="34" charset="0"/>
              <a:sym typeface="Wingdings" pitchFamily="2" charset="2"/>
            </a:endParaRPr>
          </a:p>
          <a:p>
            <a:pPr algn="ctr" eaLnBrk="1" fontAlgn="auto" hangingPunct="1">
              <a:spcBef>
                <a:spcPts val="0"/>
              </a:spcBef>
              <a:spcAft>
                <a:spcPts val="0"/>
              </a:spcAft>
              <a:buFont typeface="Arial" panose="020B0604020202020204" pitchFamily="34" charset="0"/>
              <a:buNone/>
              <a:defRPr/>
            </a:pPr>
            <a:r>
              <a:rPr lang="en-US" sz="2500" b="1" dirty="0">
                <a:solidFill>
                  <a:schemeClr val="tx1">
                    <a:lumMod val="85000"/>
                    <a:lumOff val="15000"/>
                  </a:schemeClr>
                </a:solidFill>
                <a:latin typeface="Verdana" pitchFamily="34" charset="0"/>
                <a:ea typeface="Verdana" pitchFamily="34" charset="0"/>
                <a:cs typeface="Verdana" pitchFamily="34" charset="0"/>
                <a:sym typeface="Wingdings" pitchFamily="2" charset="2"/>
              </a:rPr>
              <a:t>cell death </a:t>
            </a:r>
          </a:p>
          <a:p>
            <a:pPr algn="ctr" eaLnBrk="1" fontAlgn="auto" hangingPunct="1">
              <a:spcBef>
                <a:spcPts val="0"/>
              </a:spcBef>
              <a:spcAft>
                <a:spcPts val="0"/>
              </a:spcAft>
              <a:buFont typeface="Arial" panose="020B0604020202020204" pitchFamily="34" charset="0"/>
              <a:buNone/>
              <a:defRPr/>
            </a:pPr>
            <a:r>
              <a:rPr lang="en-US" sz="2500" b="1" dirty="0">
                <a:solidFill>
                  <a:schemeClr val="tx1">
                    <a:lumMod val="85000"/>
                    <a:lumOff val="15000"/>
                  </a:schemeClr>
                </a:solidFill>
                <a:latin typeface="Verdana" pitchFamily="34" charset="0"/>
                <a:ea typeface="Verdana" pitchFamily="34" charset="0"/>
                <a:cs typeface="Verdana" pitchFamily="34" charset="0"/>
                <a:sym typeface="Wingdings" pitchFamily="2" charset="2"/>
              </a:rPr>
              <a:t>(by mitotic catastrophe)</a:t>
            </a:r>
          </a:p>
        </p:txBody>
      </p:sp>
      <p:pic>
        <p:nvPicPr>
          <p:cNvPr id="19459" name="Picture 1027" descr="1">
            <a:extLst>
              <a:ext uri="{FF2B5EF4-FFF2-40B4-BE49-F238E27FC236}">
                <a16:creationId xmlns:a16="http://schemas.microsoft.com/office/drawing/2014/main" id="{5A31A36D-D0D3-3549-BA0B-CF950CABCE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092"/>
          <a:stretch>
            <a:fillRect/>
          </a:stretch>
        </p:blipFill>
        <p:spPr bwMode="auto">
          <a:xfrm>
            <a:off x="1731963" y="1239838"/>
            <a:ext cx="3860800" cy="432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13">
            <a:extLst>
              <a:ext uri="{FF2B5EF4-FFF2-40B4-BE49-F238E27FC236}">
                <a16:creationId xmlns:a16="http://schemas.microsoft.com/office/drawing/2014/main" id="{CD873045-E553-1F46-B49E-EBCD73413189}"/>
              </a:ext>
            </a:extLst>
          </p:cNvPr>
          <p:cNvSpPr txBox="1">
            <a:spLocks noChangeArrowheads="1"/>
          </p:cNvSpPr>
          <p:nvPr/>
        </p:nvSpPr>
        <p:spPr bwMode="auto">
          <a:xfrm>
            <a:off x="4983163" y="1296988"/>
            <a:ext cx="609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FF0000"/>
                </a:solidFill>
              </a:rPr>
              <a:t>80%</a:t>
            </a:r>
          </a:p>
        </p:txBody>
      </p:sp>
      <p:sp>
        <p:nvSpPr>
          <p:cNvPr id="19461" name="TextBox 14">
            <a:extLst>
              <a:ext uri="{FF2B5EF4-FFF2-40B4-BE49-F238E27FC236}">
                <a16:creationId xmlns:a16="http://schemas.microsoft.com/office/drawing/2014/main" id="{7FFA3693-FF8B-DB4D-9A85-D720E6E3BA0E}"/>
              </a:ext>
            </a:extLst>
          </p:cNvPr>
          <p:cNvSpPr txBox="1">
            <a:spLocks noChangeArrowheads="1"/>
          </p:cNvSpPr>
          <p:nvPr/>
        </p:nvSpPr>
        <p:spPr bwMode="auto">
          <a:xfrm>
            <a:off x="4954588" y="5056188"/>
            <a:ext cx="611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FF0000"/>
                </a:solidFill>
              </a:rPr>
              <a:t>20%</a:t>
            </a:r>
          </a:p>
        </p:txBody>
      </p:sp>
      <p:cxnSp>
        <p:nvCxnSpPr>
          <p:cNvPr id="9" name="Straight Arrow Connector 8">
            <a:extLst>
              <a:ext uri="{FF2B5EF4-FFF2-40B4-BE49-F238E27FC236}">
                <a16:creationId xmlns:a16="http://schemas.microsoft.com/office/drawing/2014/main" id="{E9821D56-A947-E141-832B-B4338FB1272C}"/>
              </a:ext>
            </a:extLst>
          </p:cNvPr>
          <p:cNvCxnSpPr>
            <a:cxnSpLocks/>
          </p:cNvCxnSpPr>
          <p:nvPr/>
        </p:nvCxnSpPr>
        <p:spPr>
          <a:xfrm>
            <a:off x="8528050" y="1665288"/>
            <a:ext cx="0" cy="381000"/>
          </a:xfrm>
          <a:prstGeom prst="straightConnector1">
            <a:avLst/>
          </a:prstGeom>
          <a:ln w="28575">
            <a:tailEnd type="arrow"/>
          </a:ln>
        </p:spPr>
        <p:style>
          <a:lnRef idx="3">
            <a:schemeClr val="accent1"/>
          </a:lnRef>
          <a:fillRef idx="0">
            <a:schemeClr val="accent1"/>
          </a:fillRef>
          <a:effectRef idx="2">
            <a:schemeClr val="accent1"/>
          </a:effectRef>
          <a:fontRef idx="minor">
            <a:schemeClr val="tx1"/>
          </a:fontRef>
        </p:style>
      </p:cxnSp>
      <p:sp>
        <p:nvSpPr>
          <p:cNvPr id="20" name="Rectangle 19">
            <a:extLst>
              <a:ext uri="{FF2B5EF4-FFF2-40B4-BE49-F238E27FC236}">
                <a16:creationId xmlns:a16="http://schemas.microsoft.com/office/drawing/2014/main" id="{A3806C62-4BD4-6145-93CE-51364E4AB5B5}"/>
              </a:ext>
            </a:extLst>
          </p:cNvPr>
          <p:cNvSpPr/>
          <p:nvPr/>
        </p:nvSpPr>
        <p:spPr>
          <a:xfrm>
            <a:off x="4114800" y="5003800"/>
            <a:ext cx="1355725" cy="487363"/>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1" name="Rectangle 20">
            <a:extLst>
              <a:ext uri="{FF2B5EF4-FFF2-40B4-BE49-F238E27FC236}">
                <a16:creationId xmlns:a16="http://schemas.microsoft.com/office/drawing/2014/main" id="{7BA3F7A2-B002-AB42-88F8-A61A69BF0BC5}"/>
              </a:ext>
            </a:extLst>
          </p:cNvPr>
          <p:cNvSpPr/>
          <p:nvPr/>
        </p:nvSpPr>
        <p:spPr>
          <a:xfrm>
            <a:off x="4114800" y="1239838"/>
            <a:ext cx="1355725" cy="487362"/>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4" name="TextBox 3">
            <a:extLst>
              <a:ext uri="{FF2B5EF4-FFF2-40B4-BE49-F238E27FC236}">
                <a16:creationId xmlns:a16="http://schemas.microsoft.com/office/drawing/2014/main" id="{4C0052EB-308B-764C-BA54-5EF5DE09C0A5}"/>
              </a:ext>
            </a:extLst>
          </p:cNvPr>
          <p:cNvSpPr txBox="1">
            <a:spLocks noChangeArrowheads="1"/>
          </p:cNvSpPr>
          <p:nvPr/>
        </p:nvSpPr>
        <p:spPr bwMode="auto">
          <a:xfrm>
            <a:off x="1524000" y="5846763"/>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solidFill>
                  <a:srgbClr val="0070C0"/>
                </a:solidFill>
                <a:latin typeface="Verdana" panose="020B0604030504040204" pitchFamily="34" charset="0"/>
                <a:ea typeface="Verdana" panose="020B0604030504040204" pitchFamily="34" charset="0"/>
                <a:cs typeface="Verdana" panose="020B0604030504040204" pitchFamily="34" charset="0"/>
              </a:rPr>
              <a:t>Cancer cells are more susceptible to RT </a:t>
            </a:r>
          </a:p>
          <a:p>
            <a:pPr algn="ctr" eaLnBrk="1" hangingPunct="1">
              <a:spcBef>
                <a:spcPct val="0"/>
              </a:spcBef>
              <a:buFontTx/>
              <a:buNone/>
            </a:pPr>
            <a:r>
              <a:rPr lang="en-US" altLang="en-US" sz="2400" b="1">
                <a:solidFill>
                  <a:srgbClr val="0070C0"/>
                </a:solidFill>
                <a:latin typeface="Verdana" panose="020B0604030504040204" pitchFamily="34" charset="0"/>
                <a:ea typeface="Verdana" panose="020B0604030504040204" pitchFamily="34" charset="0"/>
                <a:cs typeface="Verdana" panose="020B0604030504040204" pitchFamily="34" charset="0"/>
              </a:rPr>
              <a:t>due to impaired DNA repair pathways</a:t>
            </a:r>
          </a:p>
          <a:p>
            <a:pPr algn="ctr" eaLnBrk="1" hangingPunct="1">
              <a:spcBef>
                <a:spcPct val="0"/>
              </a:spcBef>
              <a:buFontTx/>
              <a:buNone/>
            </a:pPr>
            <a:endParaRPr lang="en-US" altLang="en-US" sz="2400" b="1">
              <a:solidFill>
                <a:srgbClr val="376092"/>
              </a:solidFill>
              <a:latin typeface="Verdana" panose="020B0604030504040204" pitchFamily="34" charset="0"/>
              <a:ea typeface="Verdana" panose="020B0604030504040204" pitchFamily="34" charset="0"/>
              <a:cs typeface="Verdana" panose="020B0604030504040204" pitchFamily="34" charset="0"/>
            </a:endParaRPr>
          </a:p>
        </p:txBody>
      </p:sp>
      <p:cxnSp>
        <p:nvCxnSpPr>
          <p:cNvPr id="22" name="Straight Arrow Connector 21">
            <a:extLst>
              <a:ext uri="{FF2B5EF4-FFF2-40B4-BE49-F238E27FC236}">
                <a16:creationId xmlns:a16="http://schemas.microsoft.com/office/drawing/2014/main" id="{25EC5FEE-D8F6-2544-ADA1-0523655E155F}"/>
              </a:ext>
            </a:extLst>
          </p:cNvPr>
          <p:cNvCxnSpPr>
            <a:cxnSpLocks/>
          </p:cNvCxnSpPr>
          <p:nvPr/>
        </p:nvCxnSpPr>
        <p:spPr>
          <a:xfrm>
            <a:off x="8547100" y="2413000"/>
            <a:ext cx="0" cy="381000"/>
          </a:xfrm>
          <a:prstGeom prst="straightConnector1">
            <a:avLst/>
          </a:prstGeom>
          <a:ln w="28575">
            <a:tailEnd type="arrow"/>
          </a:ln>
        </p:spPr>
        <p:style>
          <a:lnRef idx="3">
            <a:schemeClr val="accent1"/>
          </a:lnRef>
          <a:fillRef idx="0">
            <a:schemeClr val="accent1"/>
          </a:fillRef>
          <a:effectRef idx="2">
            <a:schemeClr val="accent1"/>
          </a:effectRef>
          <a:fontRef idx="minor">
            <a:schemeClr val="tx1"/>
          </a:fontRef>
        </p:style>
      </p:cxnSp>
      <p:cxnSp>
        <p:nvCxnSpPr>
          <p:cNvPr id="23" name="Straight Arrow Connector 22">
            <a:extLst>
              <a:ext uri="{FF2B5EF4-FFF2-40B4-BE49-F238E27FC236}">
                <a16:creationId xmlns:a16="http://schemas.microsoft.com/office/drawing/2014/main" id="{85414B28-5507-7544-9286-3B4FF64EAEFF}"/>
              </a:ext>
            </a:extLst>
          </p:cNvPr>
          <p:cNvCxnSpPr>
            <a:cxnSpLocks/>
          </p:cNvCxnSpPr>
          <p:nvPr/>
        </p:nvCxnSpPr>
        <p:spPr>
          <a:xfrm>
            <a:off x="8547100" y="3175000"/>
            <a:ext cx="0" cy="381000"/>
          </a:xfrm>
          <a:prstGeom prst="straightConnector1">
            <a:avLst/>
          </a:prstGeom>
          <a:ln w="28575">
            <a:tailEnd type="arrow"/>
          </a:ln>
        </p:spPr>
        <p:style>
          <a:lnRef idx="3">
            <a:schemeClr val="accent1"/>
          </a:lnRef>
          <a:fillRef idx="0">
            <a:schemeClr val="accent1"/>
          </a:fillRef>
          <a:effectRef idx="2">
            <a:schemeClr val="accent1"/>
          </a:effectRef>
          <a:fontRef idx="minor">
            <a:schemeClr val="tx1"/>
          </a:fontRef>
        </p:style>
      </p:cxnSp>
      <p:cxnSp>
        <p:nvCxnSpPr>
          <p:cNvPr id="25" name="Straight Arrow Connector 24">
            <a:extLst>
              <a:ext uri="{FF2B5EF4-FFF2-40B4-BE49-F238E27FC236}">
                <a16:creationId xmlns:a16="http://schemas.microsoft.com/office/drawing/2014/main" id="{672A7289-779D-1144-AEE8-8875493E9194}"/>
              </a:ext>
            </a:extLst>
          </p:cNvPr>
          <p:cNvCxnSpPr>
            <a:cxnSpLocks/>
          </p:cNvCxnSpPr>
          <p:nvPr/>
        </p:nvCxnSpPr>
        <p:spPr>
          <a:xfrm>
            <a:off x="8547100" y="3937000"/>
            <a:ext cx="0" cy="381000"/>
          </a:xfrm>
          <a:prstGeom prst="straightConnector1">
            <a:avLst/>
          </a:prstGeom>
          <a:ln w="28575">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par>
                          <p:cTn id="28" fill="hold" nodeType="afterGroup">
                            <p:stCondLst>
                              <p:cond delay="0"/>
                            </p:stCondLst>
                            <p:childTnLst>
                              <p:par>
                                <p:cTn id="29" presetID="1"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BF955896-9635-1E44-AC8E-207687D74AB9}"/>
              </a:ext>
            </a:extLst>
          </p:cNvPr>
          <p:cNvSpPr>
            <a:spLocks noGrp="1"/>
          </p:cNvSpPr>
          <p:nvPr>
            <p:ph type="title"/>
          </p:nvPr>
        </p:nvSpPr>
        <p:spPr>
          <a:xfrm>
            <a:off x="0" y="228600"/>
            <a:ext cx="12192000" cy="990600"/>
          </a:xfrm>
        </p:spPr>
        <p:txBody>
          <a:bodyPr/>
          <a:lstStyle/>
          <a:p>
            <a:pPr eaLnBrk="1" hangingPunct="1"/>
            <a:r>
              <a:rPr lang="en-US" altLang="en-US" sz="3600">
                <a:solidFill>
                  <a:schemeClr val="tx2"/>
                </a:solidFill>
                <a:latin typeface="Verdana" panose="020B0604030504040204" pitchFamily="34" charset="0"/>
                <a:ea typeface="Verdana" panose="020B0604030504040204" pitchFamily="34" charset="0"/>
                <a:cs typeface="Verdana" panose="020B0604030504040204" pitchFamily="34" charset="0"/>
              </a:rPr>
              <a:t>Approaches to Radiation Delivery</a:t>
            </a:r>
          </a:p>
        </p:txBody>
      </p:sp>
      <p:pic>
        <p:nvPicPr>
          <p:cNvPr id="20482" name="Picture 2" descr="Image result for truebeam">
            <a:extLst>
              <a:ext uri="{FF2B5EF4-FFF2-40B4-BE49-F238E27FC236}">
                <a16:creationId xmlns:a16="http://schemas.microsoft.com/office/drawing/2014/main" id="{CC74F86F-5901-0C43-8CFD-8FCD5F9775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590800"/>
            <a:ext cx="5995988" cy="39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F8101A1B-243B-6D47-96FD-06FB92682B1B}"/>
              </a:ext>
            </a:extLst>
          </p:cNvPr>
          <p:cNvSpPr>
            <a:spLocks noGrp="1"/>
          </p:cNvSpPr>
          <p:nvPr>
            <p:ph sz="half" idx="1"/>
          </p:nvPr>
        </p:nvSpPr>
        <p:spPr>
          <a:xfrm>
            <a:off x="328612" y="1569719"/>
            <a:ext cx="6877731" cy="5190309"/>
          </a:xfrm>
        </p:spPr>
        <p:txBody>
          <a:bodyPr rtlCol="0">
            <a:noAutofit/>
          </a:bodyPr>
          <a:lstStyle/>
          <a:p>
            <a:pPr eaLnBrk="1" fontAlgn="auto" hangingPunct="1">
              <a:spcAft>
                <a:spcPts val="0"/>
              </a:spcAft>
              <a:defRPr/>
            </a:pPr>
            <a:r>
              <a:rPr lang="en-US" sz="2400" b="1" dirty="0">
                <a:latin typeface="Verdana"/>
                <a:ea typeface="Verdana"/>
              </a:rPr>
              <a:t>External Beam Radiation (majority)</a:t>
            </a:r>
          </a:p>
          <a:p>
            <a:pPr marL="457200" lvl="1" indent="0" eaLnBrk="1" fontAlgn="auto" hangingPunct="1">
              <a:spcAft>
                <a:spcPts val="0"/>
              </a:spcAft>
              <a:buNone/>
              <a:defRPr/>
            </a:pPr>
            <a:endParaRPr lang="en-US" sz="2400" dirty="0">
              <a:latin typeface="Verdana" panose="020B0604030504040204" pitchFamily="34" charset="0"/>
              <a:ea typeface="Verdana" panose="020B0604030504040204" pitchFamily="34" charset="0"/>
            </a:endParaRPr>
          </a:p>
          <a:p>
            <a:pPr eaLnBrk="1" fontAlgn="auto" hangingPunct="1">
              <a:spcAft>
                <a:spcPts val="0"/>
              </a:spcAft>
              <a:defRPr/>
            </a:pPr>
            <a:r>
              <a:rPr lang="en-US" sz="2400" b="1" dirty="0">
                <a:latin typeface="Verdana" panose="020B0604030504040204" pitchFamily="34" charset="0"/>
                <a:ea typeface="Verdana" panose="020B0604030504040204" pitchFamily="34" charset="0"/>
              </a:rPr>
              <a:t>Brachytherapy</a:t>
            </a:r>
          </a:p>
          <a:p>
            <a:pPr lvl="1" eaLnBrk="1" fontAlgn="auto" hangingPunct="1">
              <a:spcAft>
                <a:spcPts val="0"/>
              </a:spcAft>
              <a:defRPr/>
            </a:pPr>
            <a:r>
              <a:rPr lang="en-US" sz="2000" dirty="0">
                <a:latin typeface="Verdana" panose="020B0604030504040204" pitchFamily="34" charset="0"/>
                <a:ea typeface="Verdana" panose="020B0604030504040204" pitchFamily="34" charset="0"/>
              </a:rPr>
              <a:t>Internally delivered radiation</a:t>
            </a:r>
          </a:p>
          <a:p>
            <a:pPr lvl="1" eaLnBrk="1" fontAlgn="auto" hangingPunct="1">
              <a:spcAft>
                <a:spcPts val="0"/>
              </a:spcAft>
              <a:defRPr/>
            </a:pPr>
            <a:r>
              <a:rPr lang="en-US" sz="2000" dirty="0">
                <a:latin typeface="Verdana" panose="020B0604030504040204" pitchFamily="34" charset="0"/>
                <a:ea typeface="Verdana" panose="020B0604030504040204" pitchFamily="34" charset="0"/>
              </a:rPr>
              <a:t>Commonly used in gynecologic and </a:t>
            </a:r>
          </a:p>
          <a:p>
            <a:pPr marL="457200" lvl="1" indent="0" eaLnBrk="1" fontAlgn="auto" hangingPunct="1">
              <a:spcAft>
                <a:spcPts val="0"/>
              </a:spcAft>
              <a:buNone/>
              <a:defRPr/>
            </a:pPr>
            <a:r>
              <a:rPr lang="en-US" sz="2000" dirty="0">
                <a:latin typeface="Verdana" panose="020B0604030504040204" pitchFamily="34" charset="0"/>
                <a:ea typeface="Verdana" panose="020B0604030504040204" pitchFamily="34" charset="0"/>
              </a:rPr>
              <a:t>prostate cancers</a:t>
            </a:r>
          </a:p>
          <a:p>
            <a:pPr marL="457200" lvl="1" indent="0" eaLnBrk="1" fontAlgn="auto" hangingPunct="1">
              <a:spcAft>
                <a:spcPts val="0"/>
              </a:spcAft>
              <a:buNone/>
              <a:defRPr/>
            </a:pPr>
            <a:endParaRPr lang="en-US" sz="2400" dirty="0">
              <a:latin typeface="Verdana" panose="020B0604030504040204" pitchFamily="34" charset="0"/>
              <a:ea typeface="Verdana" panose="020B0604030504040204" pitchFamily="34" charset="0"/>
            </a:endParaRPr>
          </a:p>
          <a:p>
            <a:pPr eaLnBrk="1" fontAlgn="auto" hangingPunct="1">
              <a:spcAft>
                <a:spcPts val="0"/>
              </a:spcAft>
              <a:defRPr/>
            </a:pPr>
            <a:r>
              <a:rPr lang="en-US" sz="2400" b="1" dirty="0">
                <a:latin typeface="Verdana" panose="020B0604030504040204" pitchFamily="34" charset="0"/>
                <a:ea typeface="Verdana" panose="020B0604030504040204" pitchFamily="34" charset="0"/>
              </a:rPr>
              <a:t>Radiopharmaceuticals</a:t>
            </a:r>
            <a:r>
              <a:rPr lang="en-US" sz="2400" dirty="0">
                <a:latin typeface="Verdana" panose="020B0604030504040204" pitchFamily="34" charset="0"/>
                <a:ea typeface="Verdana" panose="020B0604030504040204" pitchFamily="34" charset="0"/>
              </a:rPr>
              <a:t> </a:t>
            </a:r>
          </a:p>
          <a:p>
            <a:pPr lvl="1" eaLnBrk="1" fontAlgn="auto" hangingPunct="1">
              <a:spcAft>
                <a:spcPts val="0"/>
              </a:spcAft>
              <a:defRPr/>
            </a:pPr>
            <a:r>
              <a:rPr lang="en-US" sz="2000" dirty="0">
                <a:latin typeface="Verdana" panose="020B0604030504040204" pitchFamily="34" charset="0"/>
                <a:ea typeface="Verdana" panose="020B0604030504040204" pitchFamily="34" charset="0"/>
              </a:rPr>
              <a:t>Radioactive drugs used to treat</a:t>
            </a:r>
          </a:p>
          <a:p>
            <a:pPr marL="457200" lvl="1" indent="0" eaLnBrk="1" fontAlgn="auto" hangingPunct="1">
              <a:spcAft>
                <a:spcPts val="0"/>
              </a:spcAft>
              <a:buNone/>
              <a:defRPr/>
            </a:pPr>
            <a:r>
              <a:rPr lang="en-US" sz="2000" dirty="0">
                <a:latin typeface="Verdana" panose="020B0604030504040204" pitchFamily="34" charset="0"/>
                <a:ea typeface="Verdana" panose="020B0604030504040204" pitchFamily="34" charset="0"/>
              </a:rPr>
              <a:t>cancer</a:t>
            </a:r>
          </a:p>
          <a:p>
            <a:pPr marL="0" indent="0" eaLnBrk="1" fontAlgn="auto" hangingPunct="1">
              <a:spcAft>
                <a:spcPts val="0"/>
              </a:spcAft>
              <a:buFont typeface="Arial" panose="020B0604020202020204" pitchFamily="34" charset="0"/>
              <a:buNone/>
              <a:defRPr/>
            </a:pPr>
            <a:endParaRPr lang="en-US" sz="2400" dirty="0">
              <a:latin typeface="Verdana" panose="020B0604030504040204" pitchFamily="34" charset="0"/>
              <a:ea typeface="Verdana" panose="020B060403050404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FD2C6B27-C1D3-FB4B-9C8C-882A8983CD3E}"/>
              </a:ext>
            </a:extLst>
          </p:cNvPr>
          <p:cNvSpPr>
            <a:spLocks noGrp="1"/>
          </p:cNvSpPr>
          <p:nvPr>
            <p:ph type="title"/>
          </p:nvPr>
        </p:nvSpPr>
        <p:spPr>
          <a:xfrm>
            <a:off x="1524000" y="0"/>
            <a:ext cx="9144000" cy="1143000"/>
          </a:xfrm>
        </p:spPr>
        <p:txBody>
          <a:bodyPr/>
          <a:lstStyle/>
          <a:p>
            <a:pPr eaLnBrk="1" hangingPunct="1"/>
            <a:r>
              <a:rPr lang="en-US" altLang="en-US" sz="3600">
                <a:solidFill>
                  <a:schemeClr val="tx2"/>
                </a:solidFill>
                <a:latin typeface="Verdana" panose="020B0604030504040204" pitchFamily="34" charset="0"/>
                <a:ea typeface="Verdana" panose="020B0604030504040204" pitchFamily="34" charset="0"/>
                <a:cs typeface="Verdana" panose="020B0604030504040204" pitchFamily="34" charset="0"/>
              </a:rPr>
              <a:t>Linear Accelerator (Linac)</a:t>
            </a:r>
          </a:p>
        </p:txBody>
      </p:sp>
      <p:sp>
        <p:nvSpPr>
          <p:cNvPr id="3" name="Content Placeholder 2">
            <a:extLst>
              <a:ext uri="{FF2B5EF4-FFF2-40B4-BE49-F238E27FC236}">
                <a16:creationId xmlns:a16="http://schemas.microsoft.com/office/drawing/2014/main" id="{894EA210-9854-2643-BA32-D30ED89B9E3E}"/>
              </a:ext>
            </a:extLst>
          </p:cNvPr>
          <p:cNvSpPr>
            <a:spLocks noGrp="1"/>
          </p:cNvSpPr>
          <p:nvPr>
            <p:ph idx="1"/>
          </p:nvPr>
        </p:nvSpPr>
        <p:spPr>
          <a:xfrm>
            <a:off x="939800" y="1447800"/>
            <a:ext cx="10312400" cy="2362200"/>
          </a:xfrm>
        </p:spPr>
        <p:txBody>
          <a:bodyPr rtlCol="0">
            <a:normAutofit/>
          </a:bodyPr>
          <a:lstStyle/>
          <a:p>
            <a:pPr eaLnBrk="1" fontAlgn="auto" hangingPunct="1">
              <a:spcAft>
                <a:spcPts val="0"/>
              </a:spcAft>
              <a:defRPr/>
            </a:pPr>
            <a:r>
              <a:rPr lang="en-US" sz="3000" dirty="0">
                <a:solidFill>
                  <a:schemeClr val="tx1">
                    <a:lumMod val="85000"/>
                    <a:lumOff val="15000"/>
                  </a:schemeClr>
                </a:solidFill>
                <a:latin typeface="Verdana" pitchFamily="34" charset="0"/>
                <a:ea typeface="Verdana" pitchFamily="34" charset="0"/>
                <a:cs typeface="Verdana" pitchFamily="34" charset="0"/>
              </a:rPr>
              <a:t>Delivers high energy X-rays (photons) or electrons</a:t>
            </a:r>
          </a:p>
          <a:p>
            <a:pPr eaLnBrk="1" fontAlgn="auto" hangingPunct="1">
              <a:spcAft>
                <a:spcPts val="0"/>
              </a:spcAft>
              <a:defRPr/>
            </a:pPr>
            <a:r>
              <a:rPr lang="en-US" sz="3000" dirty="0">
                <a:solidFill>
                  <a:schemeClr val="tx1">
                    <a:lumMod val="85000"/>
                    <a:lumOff val="15000"/>
                  </a:schemeClr>
                </a:solidFill>
                <a:latin typeface="Verdana" pitchFamily="34" charset="0"/>
                <a:ea typeface="Verdana" pitchFamily="34" charset="0"/>
                <a:cs typeface="Verdana" pitchFamily="34" charset="0"/>
              </a:rPr>
              <a:t>Non-invasive</a:t>
            </a:r>
          </a:p>
          <a:p>
            <a:pPr eaLnBrk="1" fontAlgn="auto" hangingPunct="1">
              <a:spcAft>
                <a:spcPts val="0"/>
              </a:spcAft>
              <a:defRPr/>
            </a:pPr>
            <a:r>
              <a:rPr lang="en-US" sz="3000" dirty="0">
                <a:solidFill>
                  <a:schemeClr val="tx1">
                    <a:lumMod val="85000"/>
                    <a:lumOff val="15000"/>
                  </a:schemeClr>
                </a:solidFill>
                <a:latin typeface="Verdana" pitchFamily="34" charset="0"/>
                <a:ea typeface="Verdana" pitchFamily="34" charset="0"/>
                <a:cs typeface="Verdana" pitchFamily="34" charset="0"/>
              </a:rPr>
              <a:t>Rapid treatment delivery, in minutes</a:t>
            </a:r>
          </a:p>
          <a:p>
            <a:pPr eaLnBrk="1" fontAlgn="auto" hangingPunct="1">
              <a:spcAft>
                <a:spcPts val="0"/>
              </a:spcAft>
              <a:defRPr/>
            </a:pPr>
            <a:endParaRPr lang="en-US" sz="3000" dirty="0">
              <a:solidFill>
                <a:schemeClr val="tx1">
                  <a:lumMod val="85000"/>
                  <a:lumOff val="15000"/>
                </a:schemeClr>
              </a:solidFill>
              <a:latin typeface="Verdana" pitchFamily="34" charset="0"/>
              <a:ea typeface="Verdana" pitchFamily="34" charset="0"/>
              <a:cs typeface="Verdana" pitchFamily="34" charset="0"/>
            </a:endParaRPr>
          </a:p>
          <a:p>
            <a:pPr eaLnBrk="1" fontAlgn="auto" hangingPunct="1">
              <a:spcAft>
                <a:spcPts val="0"/>
              </a:spcAft>
              <a:defRPr/>
            </a:pPr>
            <a:endParaRPr lang="en-US" sz="3000" dirty="0">
              <a:solidFill>
                <a:schemeClr val="tx1">
                  <a:lumMod val="85000"/>
                  <a:lumOff val="15000"/>
                </a:schemeClr>
              </a:solidFill>
              <a:latin typeface="Verdana" pitchFamily="34" charset="0"/>
              <a:ea typeface="Verdana" pitchFamily="34" charset="0"/>
              <a:cs typeface="Verdana" pitchFamily="34" charset="0"/>
            </a:endParaRPr>
          </a:p>
          <a:p>
            <a:pPr eaLnBrk="1" fontAlgn="auto" hangingPunct="1">
              <a:spcAft>
                <a:spcPts val="0"/>
              </a:spcAft>
              <a:defRPr/>
            </a:pPr>
            <a:endParaRPr lang="en-US" sz="3000" dirty="0">
              <a:solidFill>
                <a:schemeClr val="tx1">
                  <a:lumMod val="85000"/>
                  <a:lumOff val="15000"/>
                </a:schemeClr>
              </a:solidFill>
              <a:latin typeface="Verdana" pitchFamily="34" charset="0"/>
              <a:ea typeface="Verdana" pitchFamily="34" charset="0"/>
              <a:cs typeface="Verdana" pitchFamily="34" charset="0"/>
            </a:endParaRPr>
          </a:p>
        </p:txBody>
      </p:sp>
      <p:pic>
        <p:nvPicPr>
          <p:cNvPr id="21507" name="Picture 2">
            <a:extLst>
              <a:ext uri="{FF2B5EF4-FFF2-40B4-BE49-F238E27FC236}">
                <a16:creationId xmlns:a16="http://schemas.microsoft.com/office/drawing/2014/main" id="{453FD0EF-7BDC-8C4B-A679-B098AE0D30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3413125"/>
            <a:ext cx="3024188"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a:extLst>
              <a:ext uri="{FF2B5EF4-FFF2-40B4-BE49-F238E27FC236}">
                <a16:creationId xmlns:a16="http://schemas.microsoft.com/office/drawing/2014/main" id="{EE3E2502-E7D4-8F40-9890-FE743E9648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429000"/>
            <a:ext cx="38068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
            <a:extLst>
              <a:ext uri="{FF2B5EF4-FFF2-40B4-BE49-F238E27FC236}">
                <a16:creationId xmlns:a16="http://schemas.microsoft.com/office/drawing/2014/main" id="{BFBBEDBD-07E8-CE44-A376-FD64FAB14A4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01075" y="3413125"/>
            <a:ext cx="188595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79BD1-EE49-E84C-945D-CC6255B929D6}"/>
              </a:ext>
            </a:extLst>
          </p:cNvPr>
          <p:cNvSpPr>
            <a:spLocks noGrp="1"/>
          </p:cNvSpPr>
          <p:nvPr>
            <p:ph type="title"/>
          </p:nvPr>
        </p:nvSpPr>
        <p:spPr>
          <a:xfrm>
            <a:off x="963613" y="4406900"/>
            <a:ext cx="10363200" cy="1362075"/>
          </a:xfrm>
        </p:spPr>
        <p:txBody>
          <a:bodyPr/>
          <a:lstStyle/>
          <a:p>
            <a:pPr>
              <a:defRPr/>
            </a:pPr>
            <a:r>
              <a:rPr lang="en-US" dirty="0"/>
              <a:t>Lymphedema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B8C31A89-AC68-C141-BD14-09D2982243EE}"/>
              </a:ext>
            </a:extLst>
          </p:cNvPr>
          <p:cNvSpPr>
            <a:spLocks noGrp="1"/>
          </p:cNvSpPr>
          <p:nvPr>
            <p:ph type="title"/>
          </p:nvPr>
        </p:nvSpPr>
        <p:spPr/>
        <p:txBody>
          <a:bodyPr/>
          <a:lstStyle/>
          <a:p>
            <a:pPr eaLnBrk="1" hangingPunct="1"/>
            <a:r>
              <a:rPr lang="en-US" altLang="en-US"/>
              <a:t>Lymphedema</a:t>
            </a:r>
          </a:p>
        </p:txBody>
      </p:sp>
      <p:sp>
        <p:nvSpPr>
          <p:cNvPr id="24578" name="Content Placeholder 2">
            <a:extLst>
              <a:ext uri="{FF2B5EF4-FFF2-40B4-BE49-F238E27FC236}">
                <a16:creationId xmlns:a16="http://schemas.microsoft.com/office/drawing/2014/main" id="{89E1A08B-03FE-584A-827E-1E871C4C2F8E}"/>
              </a:ext>
            </a:extLst>
          </p:cNvPr>
          <p:cNvSpPr>
            <a:spLocks noGrp="1"/>
          </p:cNvSpPr>
          <p:nvPr>
            <p:ph sz="half" idx="1"/>
          </p:nvPr>
        </p:nvSpPr>
        <p:spPr>
          <a:xfrm>
            <a:off x="609600" y="1600200"/>
            <a:ext cx="5384800" cy="4525963"/>
          </a:xfrm>
        </p:spPr>
        <p:txBody>
          <a:bodyPr/>
          <a:lstStyle/>
          <a:p>
            <a:pPr eaLnBrk="1" hangingPunct="1"/>
            <a:r>
              <a:rPr lang="en-US" altLang="en-US" dirty="0"/>
              <a:t>Lymphatic system is responsible for filtering waste from the body and fighting infections</a:t>
            </a:r>
          </a:p>
          <a:p>
            <a:pPr eaLnBrk="1" hangingPunct="1"/>
            <a:r>
              <a:rPr lang="en-US" altLang="en-US" dirty="0"/>
              <a:t>Lymph node dissection and radiation can both cause lymphedema </a:t>
            </a:r>
          </a:p>
          <a:p>
            <a:pPr lvl="1" eaLnBrk="1" hangingPunct="1"/>
            <a:r>
              <a:rPr lang="en-US" altLang="en-US" dirty="0"/>
              <a:t>Most common in…</a:t>
            </a:r>
          </a:p>
          <a:p>
            <a:pPr lvl="2" eaLnBrk="1" hangingPunct="1"/>
            <a:r>
              <a:rPr lang="en-US" altLang="en-US" dirty="0"/>
              <a:t>Sarcomas</a:t>
            </a:r>
          </a:p>
          <a:p>
            <a:pPr lvl="2" eaLnBrk="1" hangingPunct="1"/>
            <a:r>
              <a:rPr lang="en-US" altLang="en-US" dirty="0"/>
              <a:t>Vulvar Cancer</a:t>
            </a:r>
          </a:p>
          <a:p>
            <a:pPr lvl="2" eaLnBrk="1" hangingPunct="1"/>
            <a:r>
              <a:rPr lang="en-US" altLang="en-US" dirty="0"/>
              <a:t>Breast Cancer</a:t>
            </a:r>
          </a:p>
          <a:p>
            <a:pPr lvl="2" eaLnBrk="1" hangingPunct="1"/>
            <a:r>
              <a:rPr lang="en-US" altLang="en-US" dirty="0"/>
              <a:t>Head &amp; Neck Cancers</a:t>
            </a:r>
          </a:p>
        </p:txBody>
      </p:sp>
      <p:pic>
        <p:nvPicPr>
          <p:cNvPr id="24579" name="Picture 2" descr="Lymphatic system - Wikipedia">
            <a:extLst>
              <a:ext uri="{FF2B5EF4-FFF2-40B4-BE49-F238E27FC236}">
                <a16:creationId xmlns:a16="http://schemas.microsoft.com/office/drawing/2014/main" id="{0844D4D1-986D-7646-88E1-1F421CD86E8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437313" y="1600200"/>
            <a:ext cx="4905375" cy="4525963"/>
          </a:xfrm>
          <a:noFill/>
        </p:spPr>
      </p:pic>
      <p:sp>
        <p:nvSpPr>
          <p:cNvPr id="24580" name="TextBox 5">
            <a:extLst>
              <a:ext uri="{FF2B5EF4-FFF2-40B4-BE49-F238E27FC236}">
                <a16:creationId xmlns:a16="http://schemas.microsoft.com/office/drawing/2014/main" id="{EFF1FABC-1922-C74C-9A86-59D7E7992D9B}"/>
              </a:ext>
            </a:extLst>
          </p:cNvPr>
          <p:cNvSpPr txBox="1">
            <a:spLocks noChangeArrowheads="1"/>
          </p:cNvSpPr>
          <p:nvPr/>
        </p:nvSpPr>
        <p:spPr bwMode="auto">
          <a:xfrm>
            <a:off x="7170738" y="6256338"/>
            <a:ext cx="4411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a:t>Blausen.com staff (2014). "</a:t>
            </a:r>
            <a:r>
              <a:rPr lang="en-US" altLang="en-US" sz="900">
                <a:hlinkClick r:id="rId4"/>
              </a:rPr>
              <a:t>Medical gallery of Blausen Medical 2014</a:t>
            </a:r>
            <a:r>
              <a:rPr lang="en-US" altLang="en-US" sz="900"/>
              <a:t>". </a:t>
            </a:r>
            <a:r>
              <a:rPr lang="en-US" altLang="en-US" sz="900" i="1"/>
              <a:t>WikiJournal of Medicine</a:t>
            </a:r>
            <a:r>
              <a:rPr lang="en-US" altLang="en-US" sz="900"/>
              <a:t> </a:t>
            </a:r>
            <a:r>
              <a:rPr lang="en-US" altLang="en-US" sz="900" b="1"/>
              <a:t>1</a:t>
            </a:r>
            <a:r>
              <a:rPr lang="en-US" altLang="en-US" sz="900"/>
              <a:t> (2). </a:t>
            </a:r>
            <a:r>
              <a:rPr lang="en-US" altLang="en-US" sz="900">
                <a:hlinkClick r:id="rId5" tooltip="w:Digital object identifier"/>
              </a:rPr>
              <a:t>DOI</a:t>
            </a:r>
            <a:r>
              <a:rPr lang="en-US" altLang="en-US" sz="900"/>
              <a:t>:</a:t>
            </a:r>
            <a:r>
              <a:rPr lang="en-US" altLang="en-US" sz="900">
                <a:hlinkClick r:id="rId6"/>
              </a:rPr>
              <a:t>10.15347/wjm/2014.010</a:t>
            </a:r>
            <a:r>
              <a:rPr lang="en-US" altLang="en-US" sz="900"/>
              <a:t>. </a:t>
            </a:r>
            <a:r>
              <a:rPr lang="en-US" altLang="en-US" sz="900">
                <a:hlinkClick r:id="rId7" tooltip="en:International Standard Serial Number"/>
              </a:rPr>
              <a:t>ISSN</a:t>
            </a:r>
            <a:r>
              <a:rPr lang="en-US" altLang="en-US" sz="900"/>
              <a:t> </a:t>
            </a:r>
            <a:r>
              <a:rPr lang="en-US" altLang="en-US" sz="900" u="sng">
                <a:hlinkClick r:id="rId8"/>
              </a:rPr>
              <a:t>2002-4436</a:t>
            </a:r>
            <a:endParaRPr lang="en-US" altLang="en-US" sz="900"/>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FCBBCE91B2F746A60A637FC75E60D4" ma:contentTypeVersion="16" ma:contentTypeDescription="Create a new document." ma:contentTypeScope="" ma:versionID="687fccdc98549d10a1fef925b7ff59fc">
  <xsd:schema xmlns:xsd="http://www.w3.org/2001/XMLSchema" xmlns:xs="http://www.w3.org/2001/XMLSchema" xmlns:p="http://schemas.microsoft.com/office/2006/metadata/properties" xmlns:ns2="c9226f5d-1c72-4bc5-a8fe-71717eca57f2" xmlns:ns3="579f5eea-5841-42bc-b2cf-22e16a85a1d4" targetNamespace="http://schemas.microsoft.com/office/2006/metadata/properties" ma:root="true" ma:fieldsID="411dbde1a8dcb2f43de440cc3384228a" ns2:_="" ns3:_="">
    <xsd:import namespace="c9226f5d-1c72-4bc5-a8fe-71717eca57f2"/>
    <xsd:import namespace="579f5eea-5841-42bc-b2cf-22e16a85a1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226f5d-1c72-4bc5-a8fe-71717eca57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d61e26d-7d18-4a9e-9f9c-afcdcfd5d8f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79f5eea-5841-42bc-b2cf-22e16a85a1d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8792c8-bb1f-4cb9-8f43-97d65445eda4}" ma:internalName="TaxCatchAll" ma:showField="CatchAllData" ma:web="579f5eea-5841-42bc-b2cf-22e16a85a1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79f5eea-5841-42bc-b2cf-22e16a85a1d4" xsi:nil="true"/>
    <lcf76f155ced4ddcb4097134ff3c332f xmlns="c9226f5d-1c72-4bc5-a8fe-71717eca57f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2A2569C-58E3-41EB-9E35-A6BBC20188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226f5d-1c72-4bc5-a8fe-71717eca57f2"/>
    <ds:schemaRef ds:uri="579f5eea-5841-42bc-b2cf-22e16a85a1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C7487F-01C1-40A9-B25B-5597879FEDA0}">
  <ds:schemaRefs>
    <ds:schemaRef ds:uri="http://schemas.microsoft.com/sharepoint/v3/contenttype/forms"/>
  </ds:schemaRefs>
</ds:datastoreItem>
</file>

<file path=customXml/itemProps3.xml><?xml version="1.0" encoding="utf-8"?>
<ds:datastoreItem xmlns:ds="http://schemas.openxmlformats.org/officeDocument/2006/customXml" ds:itemID="{84167F3C-479D-427B-919B-BBFE9E48B0AE}">
  <ds:schemaRefs>
    <ds:schemaRef ds:uri="http://schemas.microsoft.com/office/2006/metadata/properties"/>
    <ds:schemaRef ds:uri="http://schemas.microsoft.com/office/infopath/2007/PartnerControls"/>
    <ds:schemaRef ds:uri="579f5eea-5841-42bc-b2cf-22e16a85a1d4"/>
    <ds:schemaRef ds:uri="c9226f5d-1c72-4bc5-a8fe-71717eca57f2"/>
  </ds:schemaRefs>
</ds:datastoreItem>
</file>

<file path=docProps/app.xml><?xml version="1.0" encoding="utf-8"?>
<Properties xmlns="http://schemas.openxmlformats.org/officeDocument/2006/extended-properties" xmlns:vt="http://schemas.openxmlformats.org/officeDocument/2006/docPropsVTypes">
  <TotalTime>2265</TotalTime>
  <Words>2483</Words>
  <Application>Microsoft Office PowerPoint</Application>
  <PresentationFormat>Widescreen</PresentationFormat>
  <Paragraphs>411</Paragraphs>
  <Slides>45</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BlinkMacSystemFont</vt:lpstr>
      <vt:lpstr>Calibri</vt:lpstr>
      <vt:lpstr>Calibri Light</vt:lpstr>
      <vt:lpstr>Verdana</vt:lpstr>
      <vt:lpstr>1_Office Theme</vt:lpstr>
      <vt:lpstr>PowerPoint Presentation</vt:lpstr>
      <vt:lpstr>Introduction to Radiation Therapy for Health Care Professionals Involved in Cancer Rehabilitation</vt:lpstr>
      <vt:lpstr>Learning Objectives</vt:lpstr>
      <vt:lpstr>Principles of Radiotherapy</vt:lpstr>
      <vt:lpstr>How Does Radiation Work?</vt:lpstr>
      <vt:lpstr>Approaches to Radiation Delivery</vt:lpstr>
      <vt:lpstr>Linear Accelerator (Linac)</vt:lpstr>
      <vt:lpstr>Lymphedema</vt:lpstr>
      <vt:lpstr>Lymphedema</vt:lpstr>
      <vt:lpstr>Lymphedema</vt:lpstr>
      <vt:lpstr>Lymphedema</vt:lpstr>
      <vt:lpstr>Cheng Lymphedema Grading</vt:lpstr>
      <vt:lpstr>Lymphedema: Non-Invasive Treatments</vt:lpstr>
      <vt:lpstr>Lymphedema: Invasive Treatments</vt:lpstr>
      <vt:lpstr>Brachial Plexopathy</vt:lpstr>
      <vt:lpstr>Brachial Plexopathy</vt:lpstr>
      <vt:lpstr>Radiation-Induced Brachial Plexopathy</vt:lpstr>
      <vt:lpstr>Brachial Plexopathy</vt:lpstr>
      <vt:lpstr>Brachial Plexopathy: Treatment</vt:lpstr>
      <vt:lpstr>fibrosis</vt:lpstr>
      <vt:lpstr>Fibrosis</vt:lpstr>
      <vt:lpstr>Fibrosis in Sarcoma</vt:lpstr>
      <vt:lpstr>Cording</vt:lpstr>
      <vt:lpstr>Cording: Treatment</vt:lpstr>
      <vt:lpstr>Pelvic toxicity</vt:lpstr>
      <vt:lpstr>Pelvic Floor Dysfunction</vt:lpstr>
      <vt:lpstr>Sexual Dysfunction</vt:lpstr>
      <vt:lpstr>Urinary Incontinence</vt:lpstr>
      <vt:lpstr>Stress Urinary Incontinence</vt:lpstr>
      <vt:lpstr>Fecal Incontinence</vt:lpstr>
      <vt:lpstr>Pelvic Insufficiency Fractures</vt:lpstr>
      <vt:lpstr>Pelvic Insufficiency Fractures</vt:lpstr>
      <vt:lpstr>Pelvic Insufficiency Fractures: Treatment</vt:lpstr>
      <vt:lpstr>Bone/spine disease and toxicity</vt:lpstr>
      <vt:lpstr>Cord Compression</vt:lpstr>
      <vt:lpstr>Bone Metastases</vt:lpstr>
      <vt:lpstr>Vertebral Body Fracture</vt:lpstr>
      <vt:lpstr>Vertebral Body Fracture</vt:lpstr>
      <vt:lpstr>Vertebral Body Fracture: Treatment</vt:lpstr>
      <vt:lpstr>Radionuclides</vt:lpstr>
      <vt:lpstr>Lung toxicity</vt:lpstr>
      <vt:lpstr>Radiation-Induced Lung Injury</vt:lpstr>
      <vt:lpstr>Pneumonitis</vt:lpstr>
      <vt:lpstr>Pulmonary Rehabilitation</vt:lpstr>
      <vt:lpstr>Take Home Points</vt:lpstr>
    </vt:vector>
  </TitlesOfParts>
  <Company>UC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Nelson, Bailey</dc:creator>
  <cp:lastModifiedBy>Beth Bukata</cp:lastModifiedBy>
  <cp:revision>135</cp:revision>
  <dcterms:created xsi:type="dcterms:W3CDTF">2021-11-29T15:31:44Z</dcterms:created>
  <dcterms:modified xsi:type="dcterms:W3CDTF">2023-03-27T18:15:13Z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0x01010058FCBBCE91B2F746A60A637FC75E60D4</vt:lpwstr>
  </property>
  <property fmtid="{D5CDD505-2E9C-101B-9397-08002B2CF9AE}" pid="3" name="MediaServiceImageTags">
    <vt:lpwstr/>
  </property>
</Properties>
</file>