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8"/>
  </p:notesMasterIdLst>
  <p:handoutMasterIdLst>
    <p:handoutMasterId r:id="rId89"/>
  </p:handoutMasterIdLst>
  <p:sldIdLst>
    <p:sldId id="863" r:id="rId2"/>
    <p:sldId id="831" r:id="rId3"/>
    <p:sldId id="864" r:id="rId4"/>
    <p:sldId id="909" r:id="rId5"/>
    <p:sldId id="788" r:id="rId6"/>
    <p:sldId id="907" r:id="rId7"/>
    <p:sldId id="819" r:id="rId8"/>
    <p:sldId id="906" r:id="rId9"/>
    <p:sldId id="903" r:id="rId10"/>
    <p:sldId id="910" r:id="rId11"/>
    <p:sldId id="908" r:id="rId12"/>
    <p:sldId id="911" r:id="rId13"/>
    <p:sldId id="803" r:id="rId14"/>
    <p:sldId id="912" r:id="rId15"/>
    <p:sldId id="914" r:id="rId16"/>
    <p:sldId id="913" r:id="rId17"/>
    <p:sldId id="892" r:id="rId18"/>
    <p:sldId id="893" r:id="rId19"/>
    <p:sldId id="894" r:id="rId20"/>
    <p:sldId id="916" r:id="rId21"/>
    <p:sldId id="895" r:id="rId22"/>
    <p:sldId id="915" r:id="rId23"/>
    <p:sldId id="281" r:id="rId24"/>
    <p:sldId id="282" r:id="rId25"/>
    <p:sldId id="804" r:id="rId26"/>
    <p:sldId id="862" r:id="rId27"/>
    <p:sldId id="917" r:id="rId28"/>
    <p:sldId id="856" r:id="rId29"/>
    <p:sldId id="918" r:id="rId30"/>
    <p:sldId id="919" r:id="rId31"/>
    <p:sldId id="847" r:id="rId32"/>
    <p:sldId id="834" r:id="rId33"/>
    <p:sldId id="835" r:id="rId34"/>
    <p:sldId id="885" r:id="rId35"/>
    <p:sldId id="829" r:id="rId36"/>
    <p:sldId id="806" r:id="rId37"/>
    <p:sldId id="808" r:id="rId38"/>
    <p:sldId id="841" r:id="rId39"/>
    <p:sldId id="872" r:id="rId40"/>
    <p:sldId id="873" r:id="rId41"/>
    <p:sldId id="874" r:id="rId42"/>
    <p:sldId id="800" r:id="rId43"/>
    <p:sldId id="890" r:id="rId44"/>
    <p:sldId id="920" r:id="rId45"/>
    <p:sldId id="871" r:id="rId46"/>
    <p:sldId id="695" r:id="rId47"/>
    <p:sldId id="887" r:id="rId48"/>
    <p:sldId id="883" r:id="rId49"/>
    <p:sldId id="345" r:id="rId50"/>
    <p:sldId id="888" r:id="rId51"/>
    <p:sldId id="922" r:id="rId52"/>
    <p:sldId id="861" r:id="rId53"/>
    <p:sldId id="810" r:id="rId54"/>
    <p:sldId id="854" r:id="rId55"/>
    <p:sldId id="921" r:id="rId56"/>
    <p:sldId id="896" r:id="rId57"/>
    <p:sldId id="855" r:id="rId58"/>
    <p:sldId id="849" r:id="rId59"/>
    <p:sldId id="853" r:id="rId60"/>
    <p:sldId id="902" r:id="rId61"/>
    <p:sldId id="851" r:id="rId62"/>
    <p:sldId id="924" r:id="rId63"/>
    <p:sldId id="897" r:id="rId64"/>
    <p:sldId id="899" r:id="rId65"/>
    <p:sldId id="898" r:id="rId66"/>
    <p:sldId id="852" r:id="rId67"/>
    <p:sldId id="900" r:id="rId68"/>
    <p:sldId id="840" r:id="rId69"/>
    <p:sldId id="858" r:id="rId70"/>
    <p:sldId id="875" r:id="rId71"/>
    <p:sldId id="859" r:id="rId72"/>
    <p:sldId id="877" r:id="rId73"/>
    <p:sldId id="923" r:id="rId74"/>
    <p:sldId id="857" r:id="rId75"/>
    <p:sldId id="366" r:id="rId76"/>
    <p:sldId id="884" r:id="rId77"/>
    <p:sldId id="865" r:id="rId78"/>
    <p:sldId id="881" r:id="rId79"/>
    <p:sldId id="882" r:id="rId80"/>
    <p:sldId id="889" r:id="rId81"/>
    <p:sldId id="844" r:id="rId82"/>
    <p:sldId id="845" r:id="rId83"/>
    <p:sldId id="878" r:id="rId84"/>
    <p:sldId id="886" r:id="rId85"/>
    <p:sldId id="846" r:id="rId86"/>
    <p:sldId id="880" r:id="rId8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Arnone" initials="AA" lastIdx="24" clrIdx="0"/>
  <p:cmAuthor id="2" name="Sabin Motwani" initials="SM" lastIdx="1" clrIdx="1"/>
  <p:cmAuthor id="3" name="Sabin Motwani" initials="SM [2]" lastIdx="1" clrIdx="2"/>
  <p:cmAuthor id="4" name="Sabin Motwani" initials="SM [3]" lastIdx="1" clrIdx="3"/>
  <p:cmAuthor id="5" name="Sabin Motwani" initials="SM [4]" lastIdx="1" clrIdx="4"/>
  <p:cmAuthor id="6" name="Sabin Motwani" initials="SM [5]" lastIdx="1" clrIdx="5"/>
  <p:cmAuthor id="7" name="Sabin Motwani" initials="SM [6]" lastIdx="1" clrIdx="6"/>
  <p:cmAuthor id="8" name="Sabin Motwani" initials="SM [7]" lastIdx="1" clrIdx="7"/>
  <p:cmAuthor id="9" name="Sabin Motwani" initials="SM [8]" lastIdx="1" clrIdx="8"/>
  <p:cmAuthor id="10" name="Sabin Motwani" initials="SM [9]" lastIdx="1" clrIdx="9"/>
  <p:cmAuthor id="11" name="Sabin Motwani" initials="SM [10]" lastIdx="1" clrIdx="10"/>
  <p:cmAuthor id="12" name="Sabin Motwani" initials="SM [11]" lastIdx="1" clrIdx="11"/>
  <p:cmAuthor id="13" name="Sabin Motwani" initials="SM [12]" lastIdx="1" clrIdx="12"/>
  <p:cmAuthor id="14" name="Sabin Motwani" initials="SM [13]" lastIdx="1" clrIdx="13"/>
  <p:cmAuthor id="15" name="Sabin Motwani" initials="SM [14]" lastIdx="1" clrIdx="14"/>
  <p:cmAuthor id="16" name="Sabin Motwani" initials="SM [15]" lastIdx="1" clrIdx="15"/>
  <p:cmAuthor id="17" name="Sabin Motwani" initials="SM [16]" lastIdx="1" clrIdx="16"/>
  <p:cmAuthor id="18" name="Sabin Motwani" initials="SM [17]" lastIdx="1" clrIdx="17"/>
  <p:cmAuthor id="19" name="Sabin Motwani" initials="SM [18]" lastIdx="1" clrIdx="18"/>
  <p:cmAuthor id="20" name="Sabin Motwani" initials="SM [19]" lastIdx="1" clrIdx="19"/>
  <p:cmAuthor id="21" name="Sabin Motwani" initials="SM [20]" lastIdx="1" clrIdx="20"/>
  <p:cmAuthor id="22" name="Sabin Motwani" initials="SM [21]" lastIdx="1" clrIdx="21"/>
  <p:cmAuthor id="23" name="Sabin Motwani" initials="SM [22]" lastIdx="1" clrIdx="22"/>
  <p:cmAuthor id="24" name="Sabin Motwani" initials="SM [23]" lastIdx="1" clrIdx="23"/>
  <p:cmAuthor id="25" name="Sabin Motwani" initials="SM [24]" lastIdx="1" clrIdx="24"/>
  <p:cmAuthor id="26" name="Sabin Motwani" initials="SM [25]" lastIdx="1" clrIdx="25"/>
  <p:cmAuthor id="27" name="Sabin Motwani" initials="SM [26]" lastIdx="1" clrIdx="2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8B"/>
    <a:srgbClr val="FF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E6716-AC58-47FB-8464-24216BB6721F}" v="2" dt="2020-09-11T14:55:30.047"/>
    <p1510:client id="{99CBAA88-4848-4182-9629-76A946C15A63}" v="361" dt="2020-09-11T14:45:29.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168" autoAdjust="0"/>
    <p:restoredTop sz="81155" autoAdjust="0"/>
  </p:normalViewPr>
  <p:slideViewPr>
    <p:cSldViewPr>
      <p:cViewPr varScale="1">
        <p:scale>
          <a:sx n="103" d="100"/>
          <a:sy n="103" d="100"/>
        </p:scale>
        <p:origin x="114" y="348"/>
      </p:cViewPr>
      <p:guideLst>
        <p:guide orient="horz" pos="2160"/>
        <p:guide pos="3840"/>
      </p:guideLst>
    </p:cSldViewPr>
  </p:slideViewPr>
  <p:outlineViewPr>
    <p:cViewPr>
      <p:scale>
        <a:sx n="33" d="100"/>
        <a:sy n="33" d="100"/>
      </p:scale>
      <p:origin x="0" y="-91192"/>
    </p:cViewPr>
  </p:outlineViewPr>
  <p:notesTextViewPr>
    <p:cViewPr>
      <p:scale>
        <a:sx n="100" d="100"/>
        <a:sy n="100" d="100"/>
      </p:scale>
      <p:origin x="0" y="0"/>
    </p:cViewPr>
  </p:notesTextViewPr>
  <p:sorterViewPr>
    <p:cViewPr varScale="1">
      <p:scale>
        <a:sx n="1" d="1"/>
        <a:sy n="1" d="1"/>
      </p:scale>
      <p:origin x="0" y="-12496"/>
    </p:cViewPr>
  </p:sorterViewPr>
  <p:notesViewPr>
    <p:cSldViewPr>
      <p:cViewPr varScale="1">
        <p:scale>
          <a:sx n="85" d="100"/>
          <a:sy n="85" d="100"/>
        </p:scale>
        <p:origin x="377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27T13:31:19.903" idx="14">
    <p:pos x="177" y="4104"/>
    <p:text>What is this? Does it need to be ledgible?</p:text>
    <p:extLst>
      <p:ext uri="{C676402C-5697-4E1C-873F-D02D1690AC5C}">
        <p15:threadingInfo xmlns:p15="http://schemas.microsoft.com/office/powerpoint/2012/main" timeZoneBias="240"/>
      </p:ext>
    </p:extLst>
  </p:cm>
  <p:cm authorId="14" dt="2020-07-31T13:00:23.007" idx="1">
    <p:pos x="177" y="4200"/>
    <p:text>I deleted it.  It was not necessary</p:text>
    <p:extLst>
      <p:ext uri="{C676402C-5697-4E1C-873F-D02D1690AC5C}">
        <p15:threadingInfo xmlns:p15="http://schemas.microsoft.com/office/powerpoint/2012/main" timeZoneBias="240">
          <p15:parentCm authorId="1" idx="14"/>
        </p15:threadingInfo>
      </p:ext>
    </p:extLst>
  </p:cm>
  <p:cm authorId="15" dt="2020-07-31T13:00:28.544" idx="1">
    <p:pos x="177" y="4296"/>
    <p:text>good catch</p:text>
    <p:extLst>
      <p:ext uri="{C676402C-5697-4E1C-873F-D02D1690AC5C}">
        <p15:threadingInfo xmlns:p15="http://schemas.microsoft.com/office/powerpoint/2012/main" timeZoneBias="240">
          <p15:parentCm authorId="1" idx="14"/>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363CBD-3C79-4ED1-8582-66CEF63CC104}" type="datetimeFigureOut">
              <a:rPr lang="en-US" smtClean="0"/>
              <a:pPr/>
              <a:t>10/15/2020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FAE732A-6480-4148-909D-922E4B103715}" type="slidenum">
              <a:rPr lang="en-US" smtClean="0"/>
              <a:pPr/>
              <a:t>‹#›</a:t>
            </a:fld>
            <a:endParaRPr lang="en-US"/>
          </a:p>
        </p:txBody>
      </p:sp>
    </p:spTree>
    <p:extLst>
      <p:ext uri="{BB962C8B-B14F-4D97-AF65-F5344CB8AC3E}">
        <p14:creationId xmlns:p14="http://schemas.microsoft.com/office/powerpoint/2010/main" val="155751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70C99C-9B45-4B10-B26E-5B1F3C58348B}" type="datetimeFigureOut">
              <a:rPr lang="en-US" smtClean="0"/>
              <a:pPr/>
              <a:t>10/15/2020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5A7E40-5F5C-4FBC-8BC4-B8AC93C1D56D}" type="slidenum">
              <a:rPr lang="en-US" smtClean="0"/>
              <a:pPr/>
              <a:t>‹#›</a:t>
            </a:fld>
            <a:endParaRPr lang="en-US"/>
          </a:p>
        </p:txBody>
      </p:sp>
    </p:spTree>
    <p:extLst>
      <p:ext uri="{BB962C8B-B14F-4D97-AF65-F5344CB8AC3E}">
        <p14:creationId xmlns:p14="http://schemas.microsoft.com/office/powerpoint/2010/main" val="367274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a:t>
            </a:fld>
            <a:endParaRPr lang="en-US"/>
          </a:p>
        </p:txBody>
      </p:sp>
    </p:spTree>
    <p:extLst>
      <p:ext uri="{BB962C8B-B14F-4D97-AF65-F5344CB8AC3E}">
        <p14:creationId xmlns:p14="http://schemas.microsoft.com/office/powerpoint/2010/main" val="164596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err="1">
                <a:cs typeface="Calibri"/>
              </a:rPr>
              <a:t>SpaceOAR</a:t>
            </a:r>
            <a:r>
              <a:rPr lang="en-US" dirty="0">
                <a:cs typeface="Calibri"/>
              </a:rPr>
              <a:t> is a commercial product made by Boston Scientific Group.  Please keep in mind ASTRO does not endorse nor reject any specific commercial products.</a:t>
            </a:r>
            <a:endParaRPr lang="en-US" dirty="0" err="1"/>
          </a:p>
        </p:txBody>
      </p:sp>
      <p:sp>
        <p:nvSpPr>
          <p:cNvPr id="4" name="Slide Number Placeholder 3"/>
          <p:cNvSpPr>
            <a:spLocks noGrp="1"/>
          </p:cNvSpPr>
          <p:nvPr>
            <p:ph type="sldNum" sz="quarter" idx="5"/>
          </p:nvPr>
        </p:nvSpPr>
        <p:spPr/>
        <p:txBody>
          <a:bodyPr/>
          <a:lstStyle/>
          <a:p>
            <a:fld id="{9D5A7E40-5F5C-4FBC-8BC4-B8AC93C1D56D}" type="slidenum">
              <a:rPr lang="en-US" smtClean="0"/>
              <a:pPr/>
              <a:t>15</a:t>
            </a:fld>
            <a:endParaRPr lang="en-US"/>
          </a:p>
        </p:txBody>
      </p:sp>
    </p:spTree>
    <p:extLst>
      <p:ext uri="{BB962C8B-B14F-4D97-AF65-F5344CB8AC3E}">
        <p14:creationId xmlns:p14="http://schemas.microsoft.com/office/powerpoint/2010/main" val="872037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err="1"/>
              <a:t>Hypofractionation</a:t>
            </a:r>
            <a:r>
              <a:rPr lang="en-US" dirty="0"/>
              <a:t> is less (total) fractions and increase dose/fraction</a:t>
            </a:r>
          </a:p>
        </p:txBody>
      </p:sp>
      <p:sp>
        <p:nvSpPr>
          <p:cNvPr id="4" name="Slide Number Placeholder 3"/>
          <p:cNvSpPr>
            <a:spLocks noGrp="1"/>
          </p:cNvSpPr>
          <p:nvPr>
            <p:ph type="sldNum" sz="quarter" idx="5"/>
          </p:nvPr>
        </p:nvSpPr>
        <p:spPr/>
        <p:txBody>
          <a:bodyPr/>
          <a:lstStyle/>
          <a:p>
            <a:fld id="{9D5A7E40-5F5C-4FBC-8BC4-B8AC93C1D56D}" type="slidenum">
              <a:rPr lang="en-US" smtClean="0"/>
              <a:pPr/>
              <a:t>16</a:t>
            </a:fld>
            <a:endParaRPr lang="en-US"/>
          </a:p>
        </p:txBody>
      </p:sp>
    </p:spTree>
    <p:extLst>
      <p:ext uri="{BB962C8B-B14F-4D97-AF65-F5344CB8AC3E}">
        <p14:creationId xmlns:p14="http://schemas.microsoft.com/office/powerpoint/2010/main" val="81686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17</a:t>
            </a:fld>
            <a:endParaRPr lang="en-US"/>
          </a:p>
        </p:txBody>
      </p:sp>
    </p:spTree>
    <p:extLst>
      <p:ext uri="{BB962C8B-B14F-4D97-AF65-F5344CB8AC3E}">
        <p14:creationId xmlns:p14="http://schemas.microsoft.com/office/powerpoint/2010/main" val="1680392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18</a:t>
            </a:fld>
            <a:endParaRPr lang="en-US"/>
          </a:p>
        </p:txBody>
      </p:sp>
    </p:spTree>
    <p:extLst>
      <p:ext uri="{BB962C8B-B14F-4D97-AF65-F5344CB8AC3E}">
        <p14:creationId xmlns:p14="http://schemas.microsoft.com/office/powerpoint/2010/main" val="33451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20</a:t>
            </a:fld>
            <a:endParaRPr lang="en-US"/>
          </a:p>
        </p:txBody>
      </p:sp>
    </p:spTree>
    <p:extLst>
      <p:ext uri="{BB962C8B-B14F-4D97-AF65-F5344CB8AC3E}">
        <p14:creationId xmlns:p14="http://schemas.microsoft.com/office/powerpoint/2010/main" val="434479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21</a:t>
            </a:fld>
            <a:endParaRPr lang="en-US"/>
          </a:p>
        </p:txBody>
      </p:sp>
    </p:spTree>
    <p:extLst>
      <p:ext uri="{BB962C8B-B14F-4D97-AF65-F5344CB8AC3E}">
        <p14:creationId xmlns:p14="http://schemas.microsoft.com/office/powerpoint/2010/main" val="297761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TRUS = trans rectal ultrasound</a:t>
            </a:r>
          </a:p>
        </p:txBody>
      </p:sp>
      <p:sp>
        <p:nvSpPr>
          <p:cNvPr id="4" name="Slide Number Placeholder 3"/>
          <p:cNvSpPr>
            <a:spLocks noGrp="1"/>
          </p:cNvSpPr>
          <p:nvPr>
            <p:ph type="sldNum" sz="quarter" idx="10"/>
          </p:nvPr>
        </p:nvSpPr>
        <p:spPr/>
        <p:txBody>
          <a:bodyPr/>
          <a:lstStyle/>
          <a:p>
            <a:fld id="{9D5A7E40-5F5C-4FBC-8BC4-B8AC93C1D56D}" type="slidenum">
              <a:rPr lang="en-US" smtClean="0"/>
              <a:pPr/>
              <a:t>22</a:t>
            </a:fld>
            <a:endParaRPr lang="en-US"/>
          </a:p>
        </p:txBody>
      </p:sp>
    </p:spTree>
    <p:extLst>
      <p:ext uri="{BB962C8B-B14F-4D97-AF65-F5344CB8AC3E}">
        <p14:creationId xmlns:p14="http://schemas.microsoft.com/office/powerpoint/2010/main" val="1556296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24</a:t>
            </a:fld>
            <a:endParaRPr lang="en-US" dirty="0"/>
          </a:p>
        </p:txBody>
      </p:sp>
    </p:spTree>
    <p:extLst>
      <p:ext uri="{BB962C8B-B14F-4D97-AF65-F5344CB8AC3E}">
        <p14:creationId xmlns:p14="http://schemas.microsoft.com/office/powerpoint/2010/main" val="812985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25</a:t>
            </a:fld>
            <a:endParaRPr lang="en-US"/>
          </a:p>
        </p:txBody>
      </p:sp>
    </p:spTree>
    <p:extLst>
      <p:ext uri="{BB962C8B-B14F-4D97-AF65-F5344CB8AC3E}">
        <p14:creationId xmlns:p14="http://schemas.microsoft.com/office/powerpoint/2010/main" val="1599785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27</a:t>
            </a:fld>
            <a:endParaRPr lang="en-US"/>
          </a:p>
        </p:txBody>
      </p:sp>
    </p:spTree>
    <p:extLst>
      <p:ext uri="{BB962C8B-B14F-4D97-AF65-F5344CB8AC3E}">
        <p14:creationId xmlns:p14="http://schemas.microsoft.com/office/powerpoint/2010/main" val="13621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6</a:t>
            </a:fld>
            <a:endParaRPr lang="en-US"/>
          </a:p>
        </p:txBody>
      </p:sp>
    </p:spTree>
    <p:extLst>
      <p:ext uri="{BB962C8B-B14F-4D97-AF65-F5344CB8AC3E}">
        <p14:creationId xmlns:p14="http://schemas.microsoft.com/office/powerpoint/2010/main" val="403793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28</a:t>
            </a:fld>
            <a:endParaRPr lang="en-US"/>
          </a:p>
        </p:txBody>
      </p:sp>
    </p:spTree>
    <p:extLst>
      <p:ext uri="{BB962C8B-B14F-4D97-AF65-F5344CB8AC3E}">
        <p14:creationId xmlns:p14="http://schemas.microsoft.com/office/powerpoint/2010/main" val="1951697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29</a:t>
            </a:fld>
            <a:endParaRPr lang="en-US"/>
          </a:p>
        </p:txBody>
      </p:sp>
    </p:spTree>
    <p:extLst>
      <p:ext uri="{BB962C8B-B14F-4D97-AF65-F5344CB8AC3E}">
        <p14:creationId xmlns:p14="http://schemas.microsoft.com/office/powerpoint/2010/main" val="2497806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31</a:t>
            </a:fld>
            <a:endParaRPr lang="en-US"/>
          </a:p>
        </p:txBody>
      </p:sp>
    </p:spTree>
    <p:extLst>
      <p:ext uri="{BB962C8B-B14F-4D97-AF65-F5344CB8AC3E}">
        <p14:creationId xmlns:p14="http://schemas.microsoft.com/office/powerpoint/2010/main" val="2931815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 are based on tumor pathology, unlike something like the 4Kscore which is a serum biomarker for the probability of high grade cancer. </a:t>
            </a:r>
          </a:p>
          <a:p>
            <a:r>
              <a:rPr lang="en-US" sz="1200" b="0" i="0" kern="1200" dirty="0">
                <a:solidFill>
                  <a:schemeClr val="tx1"/>
                </a:solidFill>
                <a:effectLst/>
                <a:latin typeface="+mn-lt"/>
                <a:ea typeface="+mn-ea"/>
                <a:cs typeface="+mn-cs"/>
              </a:rPr>
              <a:t>Cost was not available on the website and was therefore obtained by contacting sales team or customer support for each company during the week of April 22, 2019. List prices do not necessarily reflect prices paid by Medicare or out of pocket by patients, or other discounted rates.</a:t>
            </a:r>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34</a:t>
            </a:fld>
            <a:endParaRPr lang="en-US"/>
          </a:p>
        </p:txBody>
      </p:sp>
    </p:spTree>
    <p:extLst>
      <p:ext uri="{BB962C8B-B14F-4D97-AF65-F5344CB8AC3E}">
        <p14:creationId xmlns:p14="http://schemas.microsoft.com/office/powerpoint/2010/main" val="3516404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35</a:t>
            </a:fld>
            <a:endParaRPr lang="en-US"/>
          </a:p>
        </p:txBody>
      </p:sp>
    </p:spTree>
    <p:extLst>
      <p:ext uri="{BB962C8B-B14F-4D97-AF65-F5344CB8AC3E}">
        <p14:creationId xmlns:p14="http://schemas.microsoft.com/office/powerpoint/2010/main" val="2084224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Specifics practices of active surveillance are practitioner dependent</a:t>
            </a:r>
          </a:p>
          <a:p>
            <a:endParaRPr lang="en-US"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Verdana" panose="020B0604030504040204" pitchFamily="34" charset="0"/>
                <a:ea typeface="Verdana" panose="020B0604030504040204" pitchFamily="34" charset="0"/>
                <a:cs typeface="Verdana" panose="020B0604030504040204" pitchFamily="34" charset="0"/>
              </a:rPr>
              <a:t>mpMRI</a:t>
            </a:r>
            <a:r>
              <a:rPr lang="en-US" dirty="0">
                <a:latin typeface="Verdana" panose="020B0604030504040204" pitchFamily="34" charset="0"/>
                <a:ea typeface="Verdana" panose="020B0604030504040204" pitchFamily="34" charset="0"/>
                <a:cs typeface="Verdana" panose="020B0604030504040204" pitchFamily="34" charset="0"/>
              </a:rPr>
              <a:t> = </a:t>
            </a:r>
            <a:r>
              <a:rPr lang="en-US" dirty="0" err="1">
                <a:latin typeface="Verdana" panose="020B0604030504040204" pitchFamily="34" charset="0"/>
                <a:ea typeface="Verdana" panose="020B0604030504040204" pitchFamily="34" charset="0"/>
                <a:cs typeface="Verdana" panose="020B0604030504040204" pitchFamily="34" charset="0"/>
              </a:rPr>
              <a:t>multiparmetric</a:t>
            </a:r>
            <a:r>
              <a:rPr lang="en-US" dirty="0">
                <a:latin typeface="Verdana" panose="020B0604030504040204" pitchFamily="34" charset="0"/>
                <a:ea typeface="Verdana" panose="020B0604030504040204" pitchFamily="34" charset="0"/>
                <a:cs typeface="Verdana" panose="020B0604030504040204" pitchFamily="34" charset="0"/>
              </a:rPr>
              <a:t> MRI</a:t>
            </a:r>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37</a:t>
            </a:fld>
            <a:endParaRPr lang="en-US"/>
          </a:p>
        </p:txBody>
      </p:sp>
    </p:spTree>
    <p:extLst>
      <p:ext uri="{BB962C8B-B14F-4D97-AF65-F5344CB8AC3E}">
        <p14:creationId xmlns:p14="http://schemas.microsoft.com/office/powerpoint/2010/main" val="1157487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42</a:t>
            </a:fld>
            <a:endParaRPr lang="en-US"/>
          </a:p>
        </p:txBody>
      </p:sp>
    </p:spTree>
    <p:extLst>
      <p:ext uri="{BB962C8B-B14F-4D97-AF65-F5344CB8AC3E}">
        <p14:creationId xmlns:p14="http://schemas.microsoft.com/office/powerpoint/2010/main" val="1527839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Prostate Cancer Outcomes and </a:t>
            </a:r>
            <a:r>
              <a:rPr lang="en-US" dirty="0" err="1"/>
              <a:t>Satisfation</a:t>
            </a:r>
            <a:r>
              <a:rPr lang="en-US" dirty="0"/>
              <a:t> with Treatment Data</a:t>
            </a:r>
          </a:p>
          <a:p>
            <a:r>
              <a:rPr lang="en-US" dirty="0"/>
              <a:t>Included mix of nerve sparing and non-nerve sparing prostatectomies</a:t>
            </a:r>
          </a:p>
        </p:txBody>
      </p:sp>
      <p:sp>
        <p:nvSpPr>
          <p:cNvPr id="4" name="Slide Number Placeholder 3"/>
          <p:cNvSpPr>
            <a:spLocks noGrp="1"/>
          </p:cNvSpPr>
          <p:nvPr>
            <p:ph type="sldNum" sz="quarter" idx="10"/>
          </p:nvPr>
        </p:nvSpPr>
        <p:spPr/>
        <p:txBody>
          <a:bodyPr/>
          <a:lstStyle/>
          <a:p>
            <a:fld id="{9D5A7E40-5F5C-4FBC-8BC4-B8AC93C1D56D}" type="slidenum">
              <a:rPr lang="en-US" smtClean="0"/>
              <a:pPr/>
              <a:t>46</a:t>
            </a:fld>
            <a:endParaRPr lang="en-US"/>
          </a:p>
        </p:txBody>
      </p:sp>
    </p:spTree>
    <p:extLst>
      <p:ext uri="{BB962C8B-B14F-4D97-AF65-F5344CB8AC3E}">
        <p14:creationId xmlns:p14="http://schemas.microsoft.com/office/powerpoint/2010/main" val="1989463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47</a:t>
            </a:fld>
            <a:endParaRPr lang="en-US"/>
          </a:p>
        </p:txBody>
      </p:sp>
    </p:spTree>
    <p:extLst>
      <p:ext uri="{BB962C8B-B14F-4D97-AF65-F5344CB8AC3E}">
        <p14:creationId xmlns:p14="http://schemas.microsoft.com/office/powerpoint/2010/main" val="4225976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48</a:t>
            </a:fld>
            <a:endParaRPr lang="en-US"/>
          </a:p>
        </p:txBody>
      </p:sp>
    </p:spTree>
    <p:extLst>
      <p:ext uri="{BB962C8B-B14F-4D97-AF65-F5344CB8AC3E}">
        <p14:creationId xmlns:p14="http://schemas.microsoft.com/office/powerpoint/2010/main" val="117681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8</a:t>
            </a:fld>
            <a:endParaRPr lang="en-US"/>
          </a:p>
        </p:txBody>
      </p:sp>
    </p:spTree>
    <p:extLst>
      <p:ext uri="{BB962C8B-B14F-4D97-AF65-F5344CB8AC3E}">
        <p14:creationId xmlns:p14="http://schemas.microsoft.com/office/powerpoint/2010/main" val="3681013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Part of the explanation for this data is that prostate cancer is largely a disease of older men, and these problems are common regardless of the treatment used. </a:t>
            </a:r>
          </a:p>
        </p:txBody>
      </p:sp>
      <p:sp>
        <p:nvSpPr>
          <p:cNvPr id="4" name="Slide Number Placeholder 3"/>
          <p:cNvSpPr>
            <a:spLocks noGrp="1"/>
          </p:cNvSpPr>
          <p:nvPr>
            <p:ph type="sldNum" sz="quarter" idx="10"/>
          </p:nvPr>
        </p:nvSpPr>
        <p:spPr/>
        <p:txBody>
          <a:bodyPr/>
          <a:lstStyle/>
          <a:p>
            <a:fld id="{9D5A7E40-5F5C-4FBC-8BC4-B8AC93C1D56D}" type="slidenum">
              <a:rPr lang="en-US" smtClean="0"/>
              <a:pPr/>
              <a:t>50</a:t>
            </a:fld>
            <a:endParaRPr lang="en-US"/>
          </a:p>
        </p:txBody>
      </p:sp>
    </p:spTree>
    <p:extLst>
      <p:ext uri="{BB962C8B-B14F-4D97-AF65-F5344CB8AC3E}">
        <p14:creationId xmlns:p14="http://schemas.microsoft.com/office/powerpoint/2010/main" val="3141049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51</a:t>
            </a:fld>
            <a:endParaRPr lang="en-US"/>
          </a:p>
        </p:txBody>
      </p:sp>
    </p:spTree>
    <p:extLst>
      <p:ext uri="{BB962C8B-B14F-4D97-AF65-F5344CB8AC3E}">
        <p14:creationId xmlns:p14="http://schemas.microsoft.com/office/powerpoint/2010/main" val="4060301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ADT has not been shown to be beneficial in conjunction with surgery, suggesting synergism with RT in the irradiated areas, rather than simple controlling </a:t>
            </a:r>
            <a:r>
              <a:rPr lang="en-US" dirty="0" err="1"/>
              <a:t>micrometastatic</a:t>
            </a:r>
            <a:r>
              <a:rPr lang="en-US" dirty="0"/>
              <a:t> disease that is not irradiated. </a:t>
            </a:r>
          </a:p>
        </p:txBody>
      </p:sp>
      <p:sp>
        <p:nvSpPr>
          <p:cNvPr id="4" name="Slide Number Placeholder 3"/>
          <p:cNvSpPr>
            <a:spLocks noGrp="1"/>
          </p:cNvSpPr>
          <p:nvPr>
            <p:ph type="sldNum" sz="quarter" idx="5"/>
          </p:nvPr>
        </p:nvSpPr>
        <p:spPr/>
        <p:txBody>
          <a:bodyPr/>
          <a:lstStyle/>
          <a:p>
            <a:fld id="{9D5A7E40-5F5C-4FBC-8BC4-B8AC93C1D56D}" type="slidenum">
              <a:rPr lang="en-US" smtClean="0"/>
              <a:pPr/>
              <a:t>53</a:t>
            </a:fld>
            <a:endParaRPr lang="en-US"/>
          </a:p>
        </p:txBody>
      </p:sp>
    </p:spTree>
    <p:extLst>
      <p:ext uri="{BB962C8B-B14F-4D97-AF65-F5344CB8AC3E}">
        <p14:creationId xmlns:p14="http://schemas.microsoft.com/office/powerpoint/2010/main" val="612192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54</a:t>
            </a:fld>
            <a:endParaRPr lang="en-US"/>
          </a:p>
        </p:txBody>
      </p:sp>
    </p:spTree>
    <p:extLst>
      <p:ext uri="{BB962C8B-B14F-4D97-AF65-F5344CB8AC3E}">
        <p14:creationId xmlns:p14="http://schemas.microsoft.com/office/powerpoint/2010/main" val="1077597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55</a:t>
            </a:fld>
            <a:endParaRPr lang="en-US"/>
          </a:p>
        </p:txBody>
      </p:sp>
    </p:spTree>
    <p:extLst>
      <p:ext uri="{BB962C8B-B14F-4D97-AF65-F5344CB8AC3E}">
        <p14:creationId xmlns:p14="http://schemas.microsoft.com/office/powerpoint/2010/main" val="2119497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56</a:t>
            </a:fld>
            <a:endParaRPr lang="en-US"/>
          </a:p>
        </p:txBody>
      </p:sp>
    </p:spTree>
    <p:extLst>
      <p:ext uri="{BB962C8B-B14F-4D97-AF65-F5344CB8AC3E}">
        <p14:creationId xmlns:p14="http://schemas.microsoft.com/office/powerpoint/2010/main" val="1179160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57</a:t>
            </a:fld>
            <a:endParaRPr lang="en-US"/>
          </a:p>
        </p:txBody>
      </p:sp>
    </p:spTree>
    <p:extLst>
      <p:ext uri="{BB962C8B-B14F-4D97-AF65-F5344CB8AC3E}">
        <p14:creationId xmlns:p14="http://schemas.microsoft.com/office/powerpoint/2010/main" val="3402295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58</a:t>
            </a:fld>
            <a:endParaRPr lang="en-US"/>
          </a:p>
        </p:txBody>
      </p:sp>
    </p:spTree>
    <p:extLst>
      <p:ext uri="{BB962C8B-B14F-4D97-AF65-F5344CB8AC3E}">
        <p14:creationId xmlns:p14="http://schemas.microsoft.com/office/powerpoint/2010/main" val="762051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60</a:t>
            </a:fld>
            <a:endParaRPr lang="en-US"/>
          </a:p>
        </p:txBody>
      </p:sp>
    </p:spTree>
    <p:extLst>
      <p:ext uri="{BB962C8B-B14F-4D97-AF65-F5344CB8AC3E}">
        <p14:creationId xmlns:p14="http://schemas.microsoft.com/office/powerpoint/2010/main" val="923141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61</a:t>
            </a:fld>
            <a:endParaRPr lang="en-US"/>
          </a:p>
        </p:txBody>
      </p:sp>
    </p:spTree>
    <p:extLst>
      <p:ext uri="{BB962C8B-B14F-4D97-AF65-F5344CB8AC3E}">
        <p14:creationId xmlns:p14="http://schemas.microsoft.com/office/powerpoint/2010/main" val="87242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Verdana" pitchFamily="34" charset="0"/>
                <a:ea typeface="Verdana" pitchFamily="34" charset="0"/>
                <a:cs typeface="Verdana" pitchFamily="34" charset="0"/>
              </a:rPr>
              <a:t>Electricity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powers e</a:t>
            </a:r>
            <a:r>
              <a:rPr lang="en-US" sz="1200" dirty="0">
                <a:solidFill>
                  <a:schemeClr val="tx1">
                    <a:lumMod val="85000"/>
                    <a:lumOff val="15000"/>
                  </a:schemeClr>
                </a:solidFill>
                <a:latin typeface="Verdana" pitchFamily="34" charset="0"/>
                <a:ea typeface="Verdana" pitchFamily="34" charset="0"/>
                <a:cs typeface="Verdana" pitchFamily="34" charset="0"/>
              </a:rPr>
              <a:t>lectron gun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a:t>
            </a:r>
            <a:r>
              <a:rPr lang="en-US" sz="1200" dirty="0">
                <a:solidFill>
                  <a:schemeClr val="tx1">
                    <a:lumMod val="85000"/>
                    <a:lumOff val="15000"/>
                  </a:schemeClr>
                </a:solidFill>
                <a:latin typeface="Verdana" pitchFamily="34" charset="0"/>
                <a:ea typeface="Verdana" pitchFamily="34" charset="0"/>
                <a:cs typeface="Verdana" pitchFamily="34" charset="0"/>
              </a:rPr>
              <a:t> generates high energy electrons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accelerated along waveguide  strike a Tungsten target  </a:t>
            </a:r>
            <a:r>
              <a:rPr lang="en-US" sz="1200" dirty="0" err="1">
                <a:solidFill>
                  <a:schemeClr val="tx1">
                    <a:lumMod val="85000"/>
                    <a:lumOff val="15000"/>
                  </a:schemeClr>
                </a:solidFill>
                <a:latin typeface="Verdana" pitchFamily="34" charset="0"/>
                <a:ea typeface="Verdana" pitchFamily="34" charset="0"/>
                <a:cs typeface="Verdana" pitchFamily="34" charset="0"/>
                <a:sym typeface="Wingdings" pitchFamily="2" charset="2"/>
              </a:rPr>
              <a:t>bremsstrahlung</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generates high energy photons (X-rays)  pass over a filter to generate uniform field  shaped by jaws and collimators  enter patient</a:t>
            </a:r>
            <a:endParaRPr lang="en-US" sz="1200" dirty="0"/>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9</a:t>
            </a:fld>
            <a:endParaRPr lang="en-US"/>
          </a:p>
        </p:txBody>
      </p:sp>
    </p:spTree>
    <p:extLst>
      <p:ext uri="{BB962C8B-B14F-4D97-AF65-F5344CB8AC3E}">
        <p14:creationId xmlns:p14="http://schemas.microsoft.com/office/powerpoint/2010/main" val="1665939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62</a:t>
            </a:fld>
            <a:endParaRPr lang="en-US"/>
          </a:p>
        </p:txBody>
      </p:sp>
    </p:spTree>
    <p:extLst>
      <p:ext uri="{BB962C8B-B14F-4D97-AF65-F5344CB8AC3E}">
        <p14:creationId xmlns:p14="http://schemas.microsoft.com/office/powerpoint/2010/main" val="161491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retrospective analysis of 2460 patients treated at 10 tertiary care centers</a:t>
            </a: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63</a:t>
            </a:fld>
            <a:endParaRPr lang="en-US"/>
          </a:p>
        </p:txBody>
      </p:sp>
    </p:spTree>
    <p:extLst>
      <p:ext uri="{BB962C8B-B14F-4D97-AF65-F5344CB8AC3E}">
        <p14:creationId xmlns:p14="http://schemas.microsoft.com/office/powerpoint/2010/main" val="2696903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retrospective analysis of 2460 patients treated at 10 tertiary care centers</a:t>
            </a: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64</a:t>
            </a:fld>
            <a:endParaRPr lang="en-US"/>
          </a:p>
        </p:txBody>
      </p:sp>
    </p:spTree>
    <p:extLst>
      <p:ext uri="{BB962C8B-B14F-4D97-AF65-F5344CB8AC3E}">
        <p14:creationId xmlns:p14="http://schemas.microsoft.com/office/powerpoint/2010/main" val="1583144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From prior studies</a:t>
            </a:r>
          </a:p>
        </p:txBody>
      </p:sp>
      <p:sp>
        <p:nvSpPr>
          <p:cNvPr id="4" name="Slide Number Placeholder 3"/>
          <p:cNvSpPr>
            <a:spLocks noGrp="1"/>
          </p:cNvSpPr>
          <p:nvPr>
            <p:ph type="sldNum" sz="quarter" idx="5"/>
          </p:nvPr>
        </p:nvSpPr>
        <p:spPr/>
        <p:txBody>
          <a:bodyPr/>
          <a:lstStyle/>
          <a:p>
            <a:fld id="{9D5A7E40-5F5C-4FBC-8BC4-B8AC93C1D56D}" type="slidenum">
              <a:rPr lang="en-US" smtClean="0"/>
              <a:pPr/>
              <a:t>65</a:t>
            </a:fld>
            <a:endParaRPr lang="en-US"/>
          </a:p>
        </p:txBody>
      </p:sp>
    </p:spTree>
    <p:extLst>
      <p:ext uri="{BB962C8B-B14F-4D97-AF65-F5344CB8AC3E}">
        <p14:creationId xmlns:p14="http://schemas.microsoft.com/office/powerpoint/2010/main" val="3976582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Keep in mind,</a:t>
            </a:r>
            <a:r>
              <a:rPr lang="en-US" baseline="0" dirty="0"/>
              <a:t> data from RTOG 9601 was 2 years of 150mg </a:t>
            </a:r>
            <a:r>
              <a:rPr lang="en-US" baseline="0" dirty="0" err="1"/>
              <a:t>bicalutamide</a:t>
            </a:r>
            <a:r>
              <a:rPr lang="en-US" baseline="0" dirty="0"/>
              <a:t> monotherapy, which many providers may not use today in 2020. </a:t>
            </a:r>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67</a:t>
            </a:fld>
            <a:endParaRPr lang="en-US"/>
          </a:p>
        </p:txBody>
      </p:sp>
    </p:spTree>
    <p:extLst>
      <p:ext uri="{BB962C8B-B14F-4D97-AF65-F5344CB8AC3E}">
        <p14:creationId xmlns:p14="http://schemas.microsoft.com/office/powerpoint/2010/main" val="2241810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71</a:t>
            </a:fld>
            <a:endParaRPr lang="en-US"/>
          </a:p>
        </p:txBody>
      </p:sp>
    </p:spTree>
    <p:extLst>
      <p:ext uri="{BB962C8B-B14F-4D97-AF65-F5344CB8AC3E}">
        <p14:creationId xmlns:p14="http://schemas.microsoft.com/office/powerpoint/2010/main" val="2834942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72</a:t>
            </a:fld>
            <a:endParaRPr lang="en-US"/>
          </a:p>
        </p:txBody>
      </p:sp>
    </p:spTree>
    <p:extLst>
      <p:ext uri="{BB962C8B-B14F-4D97-AF65-F5344CB8AC3E}">
        <p14:creationId xmlns:p14="http://schemas.microsoft.com/office/powerpoint/2010/main" val="8001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74</a:t>
            </a:fld>
            <a:endParaRPr lang="en-US"/>
          </a:p>
        </p:txBody>
      </p:sp>
    </p:spTree>
    <p:extLst>
      <p:ext uri="{BB962C8B-B14F-4D97-AF65-F5344CB8AC3E}">
        <p14:creationId xmlns:p14="http://schemas.microsoft.com/office/powerpoint/2010/main" val="10139355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76</a:t>
            </a:fld>
            <a:endParaRPr lang="en-US"/>
          </a:p>
        </p:txBody>
      </p:sp>
    </p:spTree>
    <p:extLst>
      <p:ext uri="{BB962C8B-B14F-4D97-AF65-F5344CB8AC3E}">
        <p14:creationId xmlns:p14="http://schemas.microsoft.com/office/powerpoint/2010/main" val="3492413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81</a:t>
            </a:fld>
            <a:endParaRPr lang="en-US"/>
          </a:p>
        </p:txBody>
      </p:sp>
    </p:spTree>
    <p:extLst>
      <p:ext uri="{BB962C8B-B14F-4D97-AF65-F5344CB8AC3E}">
        <p14:creationId xmlns:p14="http://schemas.microsoft.com/office/powerpoint/2010/main" val="2893612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10</a:t>
            </a:fld>
            <a:endParaRPr lang="en-US"/>
          </a:p>
        </p:txBody>
      </p:sp>
    </p:spTree>
    <p:extLst>
      <p:ext uri="{BB962C8B-B14F-4D97-AF65-F5344CB8AC3E}">
        <p14:creationId xmlns:p14="http://schemas.microsoft.com/office/powerpoint/2010/main" val="584306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82</a:t>
            </a:fld>
            <a:endParaRPr lang="en-US"/>
          </a:p>
        </p:txBody>
      </p:sp>
    </p:spTree>
    <p:extLst>
      <p:ext uri="{BB962C8B-B14F-4D97-AF65-F5344CB8AC3E}">
        <p14:creationId xmlns:p14="http://schemas.microsoft.com/office/powerpoint/2010/main" val="2658822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83</a:t>
            </a:fld>
            <a:endParaRPr lang="en-US"/>
          </a:p>
        </p:txBody>
      </p:sp>
    </p:spTree>
    <p:extLst>
      <p:ext uri="{BB962C8B-B14F-4D97-AF65-F5344CB8AC3E}">
        <p14:creationId xmlns:p14="http://schemas.microsoft.com/office/powerpoint/2010/main" val="303017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These are basically the NCCN recommendations</a:t>
            </a:r>
          </a:p>
        </p:txBody>
      </p:sp>
      <p:sp>
        <p:nvSpPr>
          <p:cNvPr id="4" name="Slide Number Placeholder 3"/>
          <p:cNvSpPr>
            <a:spLocks noGrp="1"/>
          </p:cNvSpPr>
          <p:nvPr>
            <p:ph type="sldNum" sz="quarter" idx="10"/>
          </p:nvPr>
        </p:nvSpPr>
        <p:spPr/>
        <p:txBody>
          <a:bodyPr/>
          <a:lstStyle/>
          <a:p>
            <a:fld id="{9D5A7E40-5F5C-4FBC-8BC4-B8AC93C1D56D}" type="slidenum">
              <a:rPr lang="en-US" smtClean="0"/>
              <a:pPr/>
              <a:t>84</a:t>
            </a:fld>
            <a:endParaRPr lang="en-US"/>
          </a:p>
        </p:txBody>
      </p:sp>
    </p:spTree>
    <p:extLst>
      <p:ext uri="{BB962C8B-B14F-4D97-AF65-F5344CB8AC3E}">
        <p14:creationId xmlns:p14="http://schemas.microsoft.com/office/powerpoint/2010/main" val="769112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85</a:t>
            </a:fld>
            <a:endParaRPr lang="en-US"/>
          </a:p>
        </p:txBody>
      </p:sp>
    </p:spTree>
    <p:extLst>
      <p:ext uri="{BB962C8B-B14F-4D97-AF65-F5344CB8AC3E}">
        <p14:creationId xmlns:p14="http://schemas.microsoft.com/office/powerpoint/2010/main" val="3079688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86</a:t>
            </a:fld>
            <a:endParaRPr lang="en-US"/>
          </a:p>
        </p:txBody>
      </p:sp>
    </p:spTree>
    <p:extLst>
      <p:ext uri="{BB962C8B-B14F-4D97-AF65-F5344CB8AC3E}">
        <p14:creationId xmlns:p14="http://schemas.microsoft.com/office/powerpoint/2010/main" val="238558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11</a:t>
            </a:fld>
            <a:endParaRPr lang="en-US"/>
          </a:p>
        </p:txBody>
      </p:sp>
    </p:spTree>
    <p:extLst>
      <p:ext uri="{BB962C8B-B14F-4D97-AF65-F5344CB8AC3E}">
        <p14:creationId xmlns:p14="http://schemas.microsoft.com/office/powerpoint/2010/main" val="203772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12</a:t>
            </a:fld>
            <a:endParaRPr lang="en-US"/>
          </a:p>
        </p:txBody>
      </p:sp>
    </p:spTree>
    <p:extLst>
      <p:ext uri="{BB962C8B-B14F-4D97-AF65-F5344CB8AC3E}">
        <p14:creationId xmlns:p14="http://schemas.microsoft.com/office/powerpoint/2010/main" val="409249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13</a:t>
            </a:fld>
            <a:endParaRPr lang="en-US"/>
          </a:p>
        </p:txBody>
      </p:sp>
    </p:spTree>
    <p:extLst>
      <p:ext uri="{BB962C8B-B14F-4D97-AF65-F5344CB8AC3E}">
        <p14:creationId xmlns:p14="http://schemas.microsoft.com/office/powerpoint/2010/main" val="6952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14</a:t>
            </a:fld>
            <a:endParaRPr lang="en-US"/>
          </a:p>
        </p:txBody>
      </p:sp>
    </p:spTree>
    <p:extLst>
      <p:ext uri="{BB962C8B-B14F-4D97-AF65-F5344CB8AC3E}">
        <p14:creationId xmlns:p14="http://schemas.microsoft.com/office/powerpoint/2010/main" val="2684447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6AA388-F839-4D8A-A54D-20D1E8CF00B5}" type="datetime1">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E022F-A828-421E-8C5B-042357FE28EA}" type="datetime1">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47736-B54B-42CB-A51D-D7E42EC605F8}" type="datetime1">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A70DA1-72D8-4F8C-A30F-A25F5DCEB628}" type="datetime1">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6F3229-B558-4D75-BF91-C2790D3160C6}" type="datetime1">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38B261-CE5E-41AA-9FE3-902135D0AF92}" type="datetime1">
              <a:rPr lang="en-US" smtClean="0"/>
              <a:pPr/>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969D8-77BA-49A3-A0E6-5C678AAB8C9B}" type="datetime1">
              <a:rPr lang="en-US" smtClean="0"/>
              <a:pPr/>
              <a:t>10/15/2020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DD85CA-CDA9-4365-9146-9061B2E9B11E}" type="datetime1">
              <a:rPr lang="en-US" smtClean="0"/>
              <a:pPr/>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AC7E6-A6A8-4686-8C34-ADA105F03D48}" type="datetime1">
              <a:rPr lang="en-US" smtClean="0"/>
              <a:pPr/>
              <a:t>10/15/2020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23B76A-9EAC-4510-AD0F-223B51390550}" type="datetime1">
              <a:rPr lang="en-US" smtClean="0"/>
              <a:pPr/>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3F9AD-C79B-4C44-9871-D5CC5386D03B}" type="datetime1">
              <a:rPr lang="en-US" smtClean="0"/>
              <a:pPr/>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14979-5F47-4B47-8BF1-22BCBC71E472}" type="datetime1">
              <a:rPr lang="en-US" smtClean="0"/>
              <a:pPr/>
              <a:t>10/15/2020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F6FE-55EC-4699-ABBD-953C255798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b="1" kern="120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s.gd/prostate_post1" TargetMode="External"/><Relationship Id="rId2" Type="http://schemas.openxmlformats.org/officeDocument/2006/relationships/hyperlink" Target="https://is.gd/prostate_pre1"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www.google.com/url?sa=i&amp;rct=j&amp;q=&amp;esrc=s&amp;frm=1&amp;source=images&amp;cd=&amp;cad=rja&amp;uact=8&amp;ved=0CAcQjRxqFQoTCKubs5nSksgCFQk6PgodutkFMQ&amp;url=http://hdrprostatebrachytherapy.com/hdr-method/&amp;psig=AFQjCNHc0CgOBoeRp2asohCT813faXZGLA&amp;ust=144328619308815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nccn.org/" TargetMode="External"/><Relationship Id="rId2" Type="http://schemas.openxmlformats.org/officeDocument/2006/relationships/hyperlink" Target="https://www.uptodate.com/home"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638800"/>
          </a:xfrm>
        </p:spPr>
        <p:txBody>
          <a:bodyPr vert="horz" lIns="68580" tIns="34290" rIns="68580" bIns="34290" rtlCol="0" anchor="t">
            <a:normAutofit lnSpcReduction="10000"/>
          </a:bodyPr>
          <a:lstStyle/>
          <a:p>
            <a:r>
              <a:rPr lang="en-US" sz="1600" dirty="0"/>
              <a:t>The purpose of these slides is to serve as a resource that any radiation oncologist can use when speaking about the role of radiation therapy in treating prostate cancer.</a:t>
            </a:r>
          </a:p>
          <a:p>
            <a:endParaRPr lang="en-US" sz="1600" dirty="0"/>
          </a:p>
          <a:p>
            <a:r>
              <a:rPr lang="en-US" sz="1600" dirty="0"/>
              <a:t>The target audience could include residents/fellows, staff physicians, or mid-level providers in the fields of Urology and Medical Oncology. </a:t>
            </a:r>
          </a:p>
          <a:p>
            <a:pPr lvl="1"/>
            <a:r>
              <a:rPr lang="en-US" sz="1600" dirty="0"/>
              <a:t>However, any user is welcome to format the slides as needed to fit their target audience.  </a:t>
            </a:r>
          </a:p>
          <a:p>
            <a:endParaRPr lang="en-US" sz="1600" dirty="0"/>
          </a:p>
          <a:p>
            <a:r>
              <a:rPr lang="en-US" sz="1600" dirty="0"/>
              <a:t>Please ask attendees to complete either the pre-test or post-test so that we can assess the effectiveness of the slides. If you make significant changes to the content of the slides for your presentation, we prefer that you use the pre-test only. </a:t>
            </a:r>
          </a:p>
          <a:p>
            <a:pPr lvl="1"/>
            <a:r>
              <a:rPr lang="en-US" sz="1600" dirty="0"/>
              <a:t>Pre-test link: </a:t>
            </a:r>
            <a:r>
              <a:rPr lang="en-US" sz="1600" dirty="0">
                <a:hlinkClick r:id="rId2"/>
              </a:rPr>
              <a:t>https://is.gd/prostate_pre1</a:t>
            </a:r>
            <a:endParaRPr lang="en-US" sz="1600" dirty="0"/>
          </a:p>
          <a:p>
            <a:pPr lvl="1"/>
            <a:r>
              <a:rPr lang="en-US" sz="1600" dirty="0"/>
              <a:t>Post-test link: </a:t>
            </a:r>
            <a:r>
              <a:rPr lang="en-US" sz="1600" dirty="0">
                <a:hlinkClick r:id="rId3"/>
              </a:rPr>
              <a:t>https://is.gd/prostate_post1</a:t>
            </a:r>
            <a:endParaRPr lang="en-US" sz="1600" dirty="0"/>
          </a:p>
          <a:p>
            <a:endParaRPr lang="en-US" sz="1600" dirty="0"/>
          </a:p>
          <a:p>
            <a:r>
              <a:rPr lang="en-US" sz="1600" dirty="0"/>
              <a:t>Primary Author(s): Malcolm Mattes </a:t>
            </a:r>
          </a:p>
          <a:p>
            <a:r>
              <a:rPr lang="en-US" sz="1600" dirty="0"/>
              <a:t>Peer Reviewer(s): Shauna Campbell, Edina Wang, Eric </a:t>
            </a:r>
            <a:r>
              <a:rPr lang="en-US" sz="1600" dirty="0" err="1"/>
              <a:t>Gressen</a:t>
            </a:r>
            <a:r>
              <a:rPr lang="en-US" sz="1600" dirty="0"/>
              <a:t>, J. Ben Wilkinson, Scott Morgan,  Sabin B. </a:t>
            </a:r>
            <a:r>
              <a:rPr lang="en-US" sz="1600" dirty="0" err="1"/>
              <a:t>Motwani</a:t>
            </a:r>
            <a:r>
              <a:rPr lang="en-US" sz="1600" dirty="0"/>
              <a:t>, Kyle </a:t>
            </a:r>
            <a:r>
              <a:rPr lang="en-US" sz="1600" dirty="0" err="1"/>
              <a:t>Stang</a:t>
            </a:r>
            <a:endParaRPr lang="en-US" sz="1600" dirty="0"/>
          </a:p>
          <a:p>
            <a:r>
              <a:rPr lang="en-US" sz="1600" dirty="0"/>
              <a:t>Additional Support: The ASTRO communications committee and ARRO communications subcommittee</a:t>
            </a:r>
          </a:p>
          <a:p>
            <a:endParaRPr lang="en-US" sz="1600" dirty="0"/>
          </a:p>
          <a:p>
            <a:r>
              <a:rPr lang="en-US" sz="1600" b="1" dirty="0"/>
              <a:t>Last updated </a:t>
            </a:r>
            <a:r>
              <a:rPr lang="en-US" sz="1600" b="1"/>
              <a:t>in October </a:t>
            </a:r>
            <a:r>
              <a:rPr lang="en-US" sz="1600" b="1" dirty="0"/>
              <a:t>2020 </a:t>
            </a:r>
            <a:r>
              <a:rPr lang="en-US" sz="1600" dirty="0"/>
              <a:t>– newer data may impact the accuracy of the content of these slides</a:t>
            </a:r>
          </a:p>
          <a:p>
            <a:endParaRPr lang="en-US" sz="1600" dirty="0"/>
          </a:p>
        </p:txBody>
      </p:sp>
      <p:sp>
        <p:nvSpPr>
          <p:cNvPr id="4" name="Title 1"/>
          <p:cNvSpPr txBox="1">
            <a:spLocks/>
          </p:cNvSpPr>
          <p:nvPr/>
        </p:nvSpPr>
        <p:spPr>
          <a:xfrm>
            <a:off x="1524000"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solidFill>
                  <a:schemeClr val="tx2"/>
                </a:solidFill>
                <a:latin typeface="+mn-lt"/>
                <a:ea typeface="Verdana" pitchFamily="34" charset="0"/>
                <a:cs typeface="Verdana" pitchFamily="34" charset="0"/>
              </a:rPr>
              <a:t>Instructions for Use of These Slides</a:t>
            </a:r>
          </a:p>
        </p:txBody>
      </p:sp>
    </p:spTree>
    <p:extLst>
      <p:ext uri="{BB962C8B-B14F-4D97-AF65-F5344CB8AC3E}">
        <p14:creationId xmlns:p14="http://schemas.microsoft.com/office/powerpoint/2010/main" val="265868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486400"/>
          </a:xfrm>
        </p:spPr>
        <p:txBody>
          <a:bodyPr>
            <a:normAutofit fontScale="92500" lnSpcReduction="10000"/>
          </a:bodyPr>
          <a:lstStyle/>
          <a:p>
            <a:r>
              <a:rPr lang="en-US" dirty="0">
                <a:latin typeface="Verdana" panose="020B0604030504040204" pitchFamily="34" charset="0"/>
                <a:ea typeface="Verdana" panose="020B0604030504040204" pitchFamily="34" charset="0"/>
                <a:cs typeface="Verdana" panose="020B0604030504040204" pitchFamily="34" charset="0"/>
              </a:rPr>
              <a:t>3-D treatment planning using CT scan</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Enables more accurate tumor targeting</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Can co-register MRI or PET with CT as indicated for more accurate target delineation</a:t>
            </a: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Evolution of External Beam Radiation Therapy</a:t>
            </a:r>
          </a:p>
        </p:txBody>
      </p:sp>
      <p:pic>
        <p:nvPicPr>
          <p:cNvPr id="6" name="Picture 5">
            <a:extLst>
              <a:ext uri="{FF2B5EF4-FFF2-40B4-BE49-F238E27FC236}">
                <a16:creationId xmlns:a16="http://schemas.microsoft.com/office/drawing/2014/main" id="{A8555CF5-5E51-4C47-8957-856B7895737F}"/>
              </a:ext>
            </a:extLst>
          </p:cNvPr>
          <p:cNvPicPr>
            <a:picLocks noChangeAspect="1"/>
          </p:cNvPicPr>
          <p:nvPr/>
        </p:nvPicPr>
        <p:blipFill>
          <a:blip r:embed="rId3"/>
          <a:stretch>
            <a:fillRect/>
          </a:stretch>
        </p:blipFill>
        <p:spPr>
          <a:xfrm>
            <a:off x="6286500" y="2248479"/>
            <a:ext cx="4166488" cy="2846669"/>
          </a:xfrm>
          <a:prstGeom prst="rect">
            <a:avLst/>
          </a:prstGeom>
        </p:spPr>
      </p:pic>
      <p:pic>
        <p:nvPicPr>
          <p:cNvPr id="2" name="Picture 1">
            <a:extLst>
              <a:ext uri="{FF2B5EF4-FFF2-40B4-BE49-F238E27FC236}">
                <a16:creationId xmlns:a16="http://schemas.microsoft.com/office/drawing/2014/main" id="{F0348CCC-2C4F-45CD-BAED-341BB4026666}"/>
              </a:ext>
            </a:extLst>
          </p:cNvPr>
          <p:cNvPicPr>
            <a:picLocks noChangeAspect="1"/>
          </p:cNvPicPr>
          <p:nvPr/>
        </p:nvPicPr>
        <p:blipFill>
          <a:blip r:embed="rId4"/>
          <a:stretch>
            <a:fillRect/>
          </a:stretch>
        </p:blipFill>
        <p:spPr>
          <a:xfrm>
            <a:off x="2057400" y="2209801"/>
            <a:ext cx="2971800" cy="2885347"/>
          </a:xfrm>
          <a:prstGeom prst="rect">
            <a:avLst/>
          </a:prstGeom>
        </p:spPr>
      </p:pic>
      <p:sp>
        <p:nvSpPr>
          <p:cNvPr id="7" name="Arrow: Right 6">
            <a:extLst>
              <a:ext uri="{FF2B5EF4-FFF2-40B4-BE49-F238E27FC236}">
                <a16:creationId xmlns:a16="http://schemas.microsoft.com/office/drawing/2014/main" id="{FF338A37-E6F2-40C1-AEB2-EF3B331076B7}"/>
              </a:ext>
            </a:extLst>
          </p:cNvPr>
          <p:cNvSpPr/>
          <p:nvPr/>
        </p:nvSpPr>
        <p:spPr>
          <a:xfrm>
            <a:off x="5219700" y="323850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67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2197100"/>
          </a:xfrm>
        </p:spPr>
        <p:txBody>
          <a:bodyPr>
            <a:normAutofit fontScale="92500" lnSpcReduction="10000"/>
          </a:bodyPr>
          <a:lstStyle/>
          <a:p>
            <a:r>
              <a:rPr lang="en-US" dirty="0">
                <a:latin typeface="Verdana" panose="020B0604030504040204" pitchFamily="34" charset="0"/>
                <a:ea typeface="Verdana" panose="020B0604030504040204" pitchFamily="34" charset="0"/>
                <a:cs typeface="Verdana" panose="020B0604030504040204" pitchFamily="34" charset="0"/>
              </a:rPr>
              <a:t>Use of sophisticated computer software to accurately calculate dose to tumor and organs at risk of toxicity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Enables assessment of “quality” of a RT plan (i.e., probability of cure or toxicity)</a:t>
            </a: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Evolution of External Beam Radiation Therapy</a:t>
            </a:r>
          </a:p>
        </p:txBody>
      </p:sp>
      <p:pic>
        <p:nvPicPr>
          <p:cNvPr id="8" name="Picture 7">
            <a:extLst>
              <a:ext uri="{FF2B5EF4-FFF2-40B4-BE49-F238E27FC236}">
                <a16:creationId xmlns:a16="http://schemas.microsoft.com/office/drawing/2014/main" id="{EF03CEF5-51AE-49CD-8BE4-56B501D680FC}"/>
              </a:ext>
            </a:extLst>
          </p:cNvPr>
          <p:cNvPicPr>
            <a:picLocks noChangeAspect="1"/>
          </p:cNvPicPr>
          <p:nvPr/>
        </p:nvPicPr>
        <p:blipFill>
          <a:blip r:embed="rId3"/>
          <a:stretch>
            <a:fillRect/>
          </a:stretch>
        </p:blipFill>
        <p:spPr>
          <a:xfrm>
            <a:off x="2286000" y="3441700"/>
            <a:ext cx="4416848" cy="3071718"/>
          </a:xfrm>
          <a:prstGeom prst="rect">
            <a:avLst/>
          </a:prstGeom>
        </p:spPr>
      </p:pic>
      <p:sp>
        <p:nvSpPr>
          <p:cNvPr id="9" name="TextBox 8">
            <a:extLst>
              <a:ext uri="{FF2B5EF4-FFF2-40B4-BE49-F238E27FC236}">
                <a16:creationId xmlns:a16="http://schemas.microsoft.com/office/drawing/2014/main" id="{3E2B7A9A-08D6-4205-A765-0509A231AF22}"/>
              </a:ext>
            </a:extLst>
          </p:cNvPr>
          <p:cNvSpPr txBox="1"/>
          <p:nvPr/>
        </p:nvSpPr>
        <p:spPr>
          <a:xfrm>
            <a:off x="6702848" y="5380672"/>
            <a:ext cx="3608176" cy="1477328"/>
          </a:xfrm>
          <a:prstGeom prst="rect">
            <a:avLst/>
          </a:prstGeom>
          <a:noFill/>
        </p:spPr>
        <p:txBody>
          <a:bodyPr wrap="square" rtlCol="0">
            <a:spAutoFit/>
          </a:bodyPr>
          <a:lstStyle/>
          <a:p>
            <a:r>
              <a:rPr lang="en-US" b="1" dirty="0">
                <a:latin typeface="Verdana" pitchFamily="34" charset="0"/>
                <a:ea typeface="Verdana" pitchFamily="34" charset="0"/>
                <a:cs typeface="Verdana" pitchFamily="34" charset="0"/>
              </a:rPr>
              <a:t>Dose-Volume Histogram </a:t>
            </a:r>
            <a:r>
              <a:rPr lang="en-US" dirty="0">
                <a:latin typeface="Verdana" pitchFamily="34" charset="0"/>
                <a:ea typeface="Verdana" pitchFamily="34" charset="0"/>
                <a:cs typeface="Verdana" pitchFamily="34" charset="0"/>
              </a:rPr>
              <a:t>relates irradiated dose to the volume of all contoured structures</a:t>
            </a:r>
          </a:p>
          <a:p>
            <a:endParaRPr lang="en-US" dirty="0"/>
          </a:p>
        </p:txBody>
      </p:sp>
    </p:spTree>
    <p:extLst>
      <p:ext uri="{BB962C8B-B14F-4D97-AF65-F5344CB8AC3E}">
        <p14:creationId xmlns:p14="http://schemas.microsoft.com/office/powerpoint/2010/main" val="2919679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5213" y="1260480"/>
            <a:ext cx="4397731" cy="2854321"/>
          </a:xfrm>
        </p:spPr>
        <p:txBody>
          <a:bodyPr>
            <a:normAutofit fontScale="77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Use of dynamic MLCs to create </a:t>
            </a:r>
            <a:r>
              <a:rPr lang="en-US" dirty="0">
                <a:solidFill>
                  <a:schemeClr val="tx1">
                    <a:lumMod val="85000"/>
                    <a:lumOff val="15000"/>
                  </a:schemeClr>
                </a:solidFill>
                <a:latin typeface="Verdana" pitchFamily="34" charset="0"/>
                <a:ea typeface="Verdana" pitchFamily="34" charset="0"/>
                <a:cs typeface="Verdana" pitchFamily="34" charset="0"/>
              </a:rPr>
              <a:t>irregular (non-uniform) radiation from each field and adjust the intensity around a curved target volume</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Enables dose escalation or reduction in toxicity </a:t>
            </a: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Evolution of External Beam Radiation Therapy</a:t>
            </a:r>
          </a:p>
        </p:txBody>
      </p:sp>
      <p:pic>
        <p:nvPicPr>
          <p:cNvPr id="4" name="Picture 3">
            <a:extLst>
              <a:ext uri="{FF2B5EF4-FFF2-40B4-BE49-F238E27FC236}">
                <a16:creationId xmlns:a16="http://schemas.microsoft.com/office/drawing/2014/main" id="{06D57AF0-E817-4BE1-B47C-241ABB94D73B}"/>
              </a:ext>
            </a:extLst>
          </p:cNvPr>
          <p:cNvPicPr>
            <a:picLocks noChangeAspect="1"/>
          </p:cNvPicPr>
          <p:nvPr/>
        </p:nvPicPr>
        <p:blipFill>
          <a:blip r:embed="rId3"/>
          <a:stretch>
            <a:fillRect/>
          </a:stretch>
        </p:blipFill>
        <p:spPr>
          <a:xfrm>
            <a:off x="1751712" y="4114801"/>
            <a:ext cx="3787282" cy="2638421"/>
          </a:xfrm>
          <a:prstGeom prst="rect">
            <a:avLst/>
          </a:prstGeom>
        </p:spPr>
      </p:pic>
      <p:pic>
        <p:nvPicPr>
          <p:cNvPr id="6" name="Picture 5">
            <a:extLst>
              <a:ext uri="{FF2B5EF4-FFF2-40B4-BE49-F238E27FC236}">
                <a16:creationId xmlns:a16="http://schemas.microsoft.com/office/drawing/2014/main" id="{A8555CF5-5E51-4C47-8957-856B7895737F}"/>
              </a:ext>
            </a:extLst>
          </p:cNvPr>
          <p:cNvPicPr>
            <a:picLocks noChangeAspect="1"/>
          </p:cNvPicPr>
          <p:nvPr/>
        </p:nvPicPr>
        <p:blipFill>
          <a:blip r:embed="rId4"/>
          <a:stretch>
            <a:fillRect/>
          </a:stretch>
        </p:blipFill>
        <p:spPr>
          <a:xfrm>
            <a:off x="6653008" y="4114801"/>
            <a:ext cx="3861688" cy="2638421"/>
          </a:xfrm>
          <a:prstGeom prst="rect">
            <a:avLst/>
          </a:prstGeom>
        </p:spPr>
      </p:pic>
      <p:pic>
        <p:nvPicPr>
          <p:cNvPr id="2" name="Picture 1">
            <a:extLst>
              <a:ext uri="{FF2B5EF4-FFF2-40B4-BE49-F238E27FC236}">
                <a16:creationId xmlns:a16="http://schemas.microsoft.com/office/drawing/2014/main" id="{1F3D2881-9CE7-498D-B48C-1FFFCDFDD4A5}"/>
              </a:ext>
            </a:extLst>
          </p:cNvPr>
          <p:cNvPicPr>
            <a:picLocks noChangeAspect="1"/>
          </p:cNvPicPr>
          <p:nvPr/>
        </p:nvPicPr>
        <p:blipFill>
          <a:blip r:embed="rId5"/>
          <a:stretch>
            <a:fillRect/>
          </a:stretch>
        </p:blipFill>
        <p:spPr>
          <a:xfrm>
            <a:off x="6810732" y="1266820"/>
            <a:ext cx="3425469" cy="2470829"/>
          </a:xfrm>
          <a:prstGeom prst="rect">
            <a:avLst/>
          </a:prstGeom>
        </p:spPr>
      </p:pic>
      <p:sp>
        <p:nvSpPr>
          <p:cNvPr id="7" name="Arrow: Right 6">
            <a:extLst>
              <a:ext uri="{FF2B5EF4-FFF2-40B4-BE49-F238E27FC236}">
                <a16:creationId xmlns:a16="http://schemas.microsoft.com/office/drawing/2014/main" id="{1E28DCD4-EF49-488F-922D-F057F8B67AD3}"/>
              </a:ext>
            </a:extLst>
          </p:cNvPr>
          <p:cNvSpPr/>
          <p:nvPr/>
        </p:nvSpPr>
        <p:spPr>
          <a:xfrm>
            <a:off x="5638800" y="516731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079153-C283-40B2-843B-F31E47D4C4D8}"/>
              </a:ext>
            </a:extLst>
          </p:cNvPr>
          <p:cNvSpPr txBox="1"/>
          <p:nvPr/>
        </p:nvSpPr>
        <p:spPr>
          <a:xfrm>
            <a:off x="1777112" y="4242481"/>
            <a:ext cx="1601088" cy="430887"/>
          </a:xfrm>
          <a:prstGeom prst="rect">
            <a:avLst/>
          </a:prstGeom>
          <a:noFill/>
        </p:spPr>
        <p:txBody>
          <a:bodyPr wrap="square" rtlCol="0">
            <a:spAutoFit/>
          </a:bodyPr>
          <a:lstStyle/>
          <a:p>
            <a:r>
              <a:rPr lang="en-US" sz="2200" dirty="0">
                <a:solidFill>
                  <a:schemeClr val="bg1"/>
                </a:solidFill>
                <a:latin typeface="Verdana" panose="020B0604030504040204" pitchFamily="34" charset="0"/>
                <a:ea typeface="Verdana" panose="020B0604030504040204" pitchFamily="34" charset="0"/>
              </a:rPr>
              <a:t>3DCRT</a:t>
            </a:r>
          </a:p>
        </p:txBody>
      </p:sp>
      <p:sp>
        <p:nvSpPr>
          <p:cNvPr id="9" name="TextBox 8">
            <a:extLst>
              <a:ext uri="{FF2B5EF4-FFF2-40B4-BE49-F238E27FC236}">
                <a16:creationId xmlns:a16="http://schemas.microsoft.com/office/drawing/2014/main" id="{26582E0B-21C3-4AFE-8090-8FB465AEBD91}"/>
              </a:ext>
            </a:extLst>
          </p:cNvPr>
          <p:cNvSpPr txBox="1"/>
          <p:nvPr/>
        </p:nvSpPr>
        <p:spPr>
          <a:xfrm>
            <a:off x="6653008" y="4255181"/>
            <a:ext cx="1601088" cy="430887"/>
          </a:xfrm>
          <a:prstGeom prst="rect">
            <a:avLst/>
          </a:prstGeom>
          <a:noFill/>
        </p:spPr>
        <p:txBody>
          <a:bodyPr wrap="square" rtlCol="0">
            <a:spAutoFit/>
          </a:bodyPr>
          <a:lstStyle/>
          <a:p>
            <a:r>
              <a:rPr lang="en-US" sz="2200" dirty="0">
                <a:solidFill>
                  <a:schemeClr val="bg1"/>
                </a:solidFill>
                <a:latin typeface="Verdana" panose="020B0604030504040204" pitchFamily="34" charset="0"/>
                <a:ea typeface="Verdana" panose="020B0604030504040204" pitchFamily="34" charset="0"/>
              </a:rPr>
              <a:t>IMRT</a:t>
            </a:r>
          </a:p>
        </p:txBody>
      </p:sp>
    </p:spTree>
    <p:extLst>
      <p:ext uri="{BB962C8B-B14F-4D97-AF65-F5344CB8AC3E}">
        <p14:creationId xmlns:p14="http://schemas.microsoft.com/office/powerpoint/2010/main" val="377038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3600" b="1" dirty="0">
                <a:solidFill>
                  <a:schemeClr val="tx2"/>
                </a:solidFill>
                <a:latin typeface="Verdana" pitchFamily="34" charset="0"/>
                <a:ea typeface="Verdana" pitchFamily="34" charset="0"/>
                <a:cs typeface="Verdana" pitchFamily="34" charset="0"/>
              </a:rPr>
              <a:t>Prostate Cancer Intensity-Modulated Radiation Therapy (IMRT)</a:t>
            </a:r>
          </a:p>
        </p:txBody>
      </p:sp>
      <p:pic>
        <p:nvPicPr>
          <p:cNvPr id="6" name="Picture 2"/>
          <p:cNvPicPr>
            <a:picLocks noChangeAspect="1" noChangeArrowheads="1"/>
          </p:cNvPicPr>
          <p:nvPr/>
        </p:nvPicPr>
        <p:blipFill>
          <a:blip r:embed="rId3" cstate="print"/>
          <a:srcRect/>
          <a:stretch>
            <a:fillRect/>
          </a:stretch>
        </p:blipFill>
        <p:spPr bwMode="auto">
          <a:xfrm>
            <a:off x="1584714" y="4190999"/>
            <a:ext cx="3038536" cy="2624958"/>
          </a:xfrm>
          <a:prstGeom prst="rect">
            <a:avLst/>
          </a:prstGeom>
          <a:noFill/>
          <a:ln w="38100">
            <a:solidFill>
              <a:schemeClr val="bg2"/>
            </a:solidFill>
            <a:miter lim="800000"/>
            <a:headEnd/>
            <a:tailEnd/>
          </a:ln>
          <a:effectLst/>
        </p:spPr>
      </p:pic>
      <p:pic>
        <p:nvPicPr>
          <p:cNvPr id="8" name="Picture 6"/>
          <p:cNvPicPr>
            <a:picLocks noChangeAspect="1" noChangeArrowheads="1"/>
          </p:cNvPicPr>
          <p:nvPr/>
        </p:nvPicPr>
        <p:blipFill>
          <a:blip r:embed="rId4" cstate="print"/>
          <a:srcRect l="26315" t="20160" r="26315" b="8260"/>
          <a:stretch>
            <a:fillRect/>
          </a:stretch>
        </p:blipFill>
        <p:spPr bwMode="auto">
          <a:xfrm rot="10800000">
            <a:off x="7717013" y="4191000"/>
            <a:ext cx="2814260" cy="2624959"/>
          </a:xfrm>
          <a:prstGeom prst="rect">
            <a:avLst/>
          </a:prstGeom>
          <a:noFill/>
          <a:ln w="12700">
            <a:noFill/>
            <a:miter lim="800000"/>
            <a:headEnd type="none" w="sm" len="sm"/>
            <a:tailEnd type="none" w="sm" len="sm"/>
          </a:ln>
          <a:effectLst/>
        </p:spPr>
      </p:pic>
      <p:sp>
        <p:nvSpPr>
          <p:cNvPr id="3" name="TextBox 2"/>
          <p:cNvSpPr txBox="1"/>
          <p:nvPr/>
        </p:nvSpPr>
        <p:spPr>
          <a:xfrm>
            <a:off x="1905000" y="1389728"/>
            <a:ext cx="4038600" cy="255454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An advanced radiation treatment planning technique, and commonly used for prostate cancer</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Target volume is contoured, with margin added to account for daily setup variation</a:t>
            </a:r>
          </a:p>
        </p:txBody>
      </p:sp>
      <p:sp>
        <p:nvSpPr>
          <p:cNvPr id="5" name="TextBox 4"/>
          <p:cNvSpPr txBox="1"/>
          <p:nvPr/>
        </p:nvSpPr>
        <p:spPr>
          <a:xfrm>
            <a:off x="4623250" y="4569190"/>
            <a:ext cx="3185450" cy="255454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Dosimetrist or physicist uses computer software to “optimize” plan based on planning objectives to conform to target while sparing other organs</a:t>
            </a:r>
          </a:p>
          <a:p>
            <a:endParaRPr lang="en-US" sz="2000" dirty="0"/>
          </a:p>
        </p:txBody>
      </p:sp>
      <p:pic>
        <p:nvPicPr>
          <p:cNvPr id="4" name="Picture 3">
            <a:extLst>
              <a:ext uri="{FF2B5EF4-FFF2-40B4-BE49-F238E27FC236}">
                <a16:creationId xmlns:a16="http://schemas.microsoft.com/office/drawing/2014/main" id="{ED27381F-74C7-4A16-96D5-013FC61687EB}"/>
              </a:ext>
            </a:extLst>
          </p:cNvPr>
          <p:cNvPicPr>
            <a:picLocks noChangeAspect="1"/>
          </p:cNvPicPr>
          <p:nvPr/>
        </p:nvPicPr>
        <p:blipFill>
          <a:blip r:embed="rId5"/>
          <a:stretch>
            <a:fillRect/>
          </a:stretch>
        </p:blipFill>
        <p:spPr>
          <a:xfrm>
            <a:off x="6096000" y="1270058"/>
            <a:ext cx="3962400" cy="2793887"/>
          </a:xfrm>
          <a:prstGeom prst="rect">
            <a:avLst/>
          </a:prstGeom>
        </p:spPr>
      </p:pic>
    </p:spTree>
    <p:extLst>
      <p:ext uri="{BB962C8B-B14F-4D97-AF65-F5344CB8AC3E}">
        <p14:creationId xmlns:p14="http://schemas.microsoft.com/office/powerpoint/2010/main" val="1767948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47800"/>
            <a:ext cx="8229600" cy="1968500"/>
          </a:xfrm>
        </p:spPr>
        <p:txBody>
          <a:bodyPr>
            <a:normAutofit fontScale="92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Daily image guidance to assess for shifts in soft tissue anatomy (e.g., bladder and rectum filling)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Enables reduced margin around the prostate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l</a:t>
            </a:r>
            <a:r>
              <a:rPr lang="en-US" dirty="0">
                <a:latin typeface="Verdana" panose="020B0604030504040204" pitchFamily="34" charset="0"/>
                <a:ea typeface="Verdana" panose="020B0604030504040204" pitchFamily="34" charset="0"/>
                <a:cs typeface="Verdana" panose="020B0604030504040204" pitchFamily="34" charset="0"/>
              </a:rPr>
              <a:t>ess risk of toxicity </a:t>
            </a: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Evolution of External Beam Radiation Therapy</a:t>
            </a:r>
          </a:p>
        </p:txBody>
      </p:sp>
      <p:pic>
        <p:nvPicPr>
          <p:cNvPr id="2" name="Picture 1">
            <a:extLst>
              <a:ext uri="{FF2B5EF4-FFF2-40B4-BE49-F238E27FC236}">
                <a16:creationId xmlns:a16="http://schemas.microsoft.com/office/drawing/2014/main" id="{F8E23ACD-23A3-4F92-9439-B223CC9D1DAC}"/>
              </a:ext>
            </a:extLst>
          </p:cNvPr>
          <p:cNvPicPr>
            <a:picLocks noChangeAspect="1"/>
          </p:cNvPicPr>
          <p:nvPr/>
        </p:nvPicPr>
        <p:blipFill>
          <a:blip r:embed="rId3"/>
          <a:stretch>
            <a:fillRect/>
          </a:stretch>
        </p:blipFill>
        <p:spPr>
          <a:xfrm>
            <a:off x="3657600" y="3441701"/>
            <a:ext cx="4876800" cy="3344472"/>
          </a:xfrm>
          <a:prstGeom prst="rect">
            <a:avLst/>
          </a:prstGeom>
        </p:spPr>
      </p:pic>
      <p:sp>
        <p:nvSpPr>
          <p:cNvPr id="4" name="TextBox 3">
            <a:extLst>
              <a:ext uri="{FF2B5EF4-FFF2-40B4-BE49-F238E27FC236}">
                <a16:creationId xmlns:a16="http://schemas.microsoft.com/office/drawing/2014/main" id="{967F0A36-B4B2-4680-A848-3A0868AAF575}"/>
              </a:ext>
            </a:extLst>
          </p:cNvPr>
          <p:cNvSpPr txBox="1"/>
          <p:nvPr/>
        </p:nvSpPr>
        <p:spPr>
          <a:xfrm>
            <a:off x="3665517" y="3469575"/>
            <a:ext cx="2133600" cy="400110"/>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rPr>
              <a:t>Cone Beam CT</a:t>
            </a:r>
          </a:p>
        </p:txBody>
      </p:sp>
    </p:spTree>
    <p:extLst>
      <p:ext uri="{BB962C8B-B14F-4D97-AF65-F5344CB8AC3E}">
        <p14:creationId xmlns:p14="http://schemas.microsoft.com/office/powerpoint/2010/main" val="8901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47800"/>
            <a:ext cx="8229600" cy="19685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Implantable hydrogel spacer to physically separate rectum from prostate and decrease rectal dose</a:t>
            </a: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Evolution of External Beam Radiation Therapy</a:t>
            </a:r>
          </a:p>
        </p:txBody>
      </p:sp>
      <p:sp>
        <p:nvSpPr>
          <p:cNvPr id="4" name="TextBox 3">
            <a:extLst>
              <a:ext uri="{FF2B5EF4-FFF2-40B4-BE49-F238E27FC236}">
                <a16:creationId xmlns:a16="http://schemas.microsoft.com/office/drawing/2014/main" id="{967F0A36-B4B2-4680-A848-3A0868AAF575}"/>
              </a:ext>
            </a:extLst>
          </p:cNvPr>
          <p:cNvSpPr txBox="1"/>
          <p:nvPr/>
        </p:nvSpPr>
        <p:spPr>
          <a:xfrm>
            <a:off x="3665517" y="3469575"/>
            <a:ext cx="2133600" cy="400110"/>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rPr>
              <a:t>Cone Beam CT</a:t>
            </a:r>
          </a:p>
        </p:txBody>
      </p:sp>
      <p:pic>
        <p:nvPicPr>
          <p:cNvPr id="6" name="Picture 5">
            <a:extLst>
              <a:ext uri="{FF2B5EF4-FFF2-40B4-BE49-F238E27FC236}">
                <a16:creationId xmlns:a16="http://schemas.microsoft.com/office/drawing/2014/main" id="{FED2557D-FFBC-40CB-80D5-1BD62D0E75E6}"/>
              </a:ext>
            </a:extLst>
          </p:cNvPr>
          <p:cNvPicPr>
            <a:picLocks noChangeAspect="1"/>
          </p:cNvPicPr>
          <p:nvPr/>
        </p:nvPicPr>
        <p:blipFill>
          <a:blip r:embed="rId3"/>
          <a:stretch>
            <a:fillRect/>
          </a:stretch>
        </p:blipFill>
        <p:spPr>
          <a:xfrm>
            <a:off x="3121486" y="3352801"/>
            <a:ext cx="5949028" cy="3244925"/>
          </a:xfrm>
          <a:prstGeom prst="rect">
            <a:avLst/>
          </a:prstGeom>
        </p:spPr>
      </p:pic>
    </p:spTree>
    <p:extLst>
      <p:ext uri="{BB962C8B-B14F-4D97-AF65-F5344CB8AC3E}">
        <p14:creationId xmlns:p14="http://schemas.microsoft.com/office/powerpoint/2010/main" val="135366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47800"/>
            <a:ext cx="8229600" cy="2819401"/>
          </a:xfrm>
        </p:spPr>
        <p:txBody>
          <a:bodyPr>
            <a:normAutofit fontScale="92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In sum, these technological advances have enabled:</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Dose escalation </a:t>
            </a:r>
            <a:r>
              <a:rPr lang="en-US" dirty="0">
                <a:latin typeface="Verdana" panose="020B0604030504040204" pitchFamily="34" charset="0"/>
                <a:ea typeface="Verdana" panose="020B0604030504040204" pitchFamily="34" charset="0"/>
                <a:cs typeface="Verdana" panose="020B0604030504040204" pitchFamily="34" charset="0"/>
              </a:rPr>
              <a:t>to increase RT cure rates</a:t>
            </a:r>
          </a:p>
          <a:p>
            <a:pPr lvl="1"/>
            <a:endParaRPr lang="en-US" b="1"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Hypofractionation </a:t>
            </a:r>
            <a:r>
              <a:rPr lang="en-US" dirty="0">
                <a:latin typeface="Verdana" panose="020B0604030504040204" pitchFamily="34" charset="0"/>
                <a:ea typeface="Verdana" panose="020B0604030504040204" pitchFamily="34" charset="0"/>
                <a:cs typeface="Verdana" panose="020B0604030504040204" pitchFamily="34" charset="0"/>
              </a:rPr>
              <a:t>to increase patient convenience</a:t>
            </a: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Evolution of External Beam Radiation Therapy</a:t>
            </a:r>
          </a:p>
        </p:txBody>
      </p:sp>
      <p:graphicFrame>
        <p:nvGraphicFramePr>
          <p:cNvPr id="6" name="Table 5">
            <a:extLst>
              <a:ext uri="{FF2B5EF4-FFF2-40B4-BE49-F238E27FC236}">
                <a16:creationId xmlns:a16="http://schemas.microsoft.com/office/drawing/2014/main" id="{5578126E-B0ED-4AAD-ABBD-AB12B3E1CC5E}"/>
              </a:ext>
            </a:extLst>
          </p:cNvPr>
          <p:cNvGraphicFramePr>
            <a:graphicFrameLocks noGrp="1"/>
          </p:cNvGraphicFramePr>
          <p:nvPr>
            <p:extLst>
              <p:ext uri="{D42A27DB-BD31-4B8C-83A1-F6EECF244321}">
                <p14:modId xmlns:p14="http://schemas.microsoft.com/office/powerpoint/2010/main" val="2059950727"/>
              </p:ext>
            </p:extLst>
          </p:nvPr>
        </p:nvGraphicFramePr>
        <p:xfrm>
          <a:off x="1981200" y="4508028"/>
          <a:ext cx="8300402" cy="1742440"/>
        </p:xfrm>
        <a:graphic>
          <a:graphicData uri="http://schemas.openxmlformats.org/drawingml/2006/table">
            <a:tbl>
              <a:tblPr firstRow="1" bandRow="1">
                <a:tableStyleId>{5C22544A-7EE6-4342-B048-85BDC9FD1C3A}</a:tableStyleId>
              </a:tblPr>
              <a:tblGrid>
                <a:gridCol w="2022792">
                  <a:extLst>
                    <a:ext uri="{9D8B030D-6E8A-4147-A177-3AD203B41FA5}">
                      <a16:colId xmlns:a16="http://schemas.microsoft.com/office/drawing/2014/main" val="2660988461"/>
                    </a:ext>
                  </a:extLst>
                </a:gridCol>
                <a:gridCol w="2576830">
                  <a:extLst>
                    <a:ext uri="{9D8B030D-6E8A-4147-A177-3AD203B41FA5}">
                      <a16:colId xmlns:a16="http://schemas.microsoft.com/office/drawing/2014/main" val="1986127560"/>
                    </a:ext>
                  </a:extLst>
                </a:gridCol>
                <a:gridCol w="3700780">
                  <a:extLst>
                    <a:ext uri="{9D8B030D-6E8A-4147-A177-3AD203B41FA5}">
                      <a16:colId xmlns:a16="http://schemas.microsoft.com/office/drawing/2014/main" val="1578128856"/>
                    </a:ext>
                  </a:extLst>
                </a:gridCol>
              </a:tblGrid>
              <a:tr h="190595">
                <a:tc>
                  <a:txBody>
                    <a:bodyPr/>
                    <a:lstStyle/>
                    <a:p>
                      <a:pPr algn="ctr"/>
                      <a:r>
                        <a:rPr lang="en-US" dirty="0">
                          <a:latin typeface="Verdana" panose="020B0604030504040204" pitchFamily="34" charset="0"/>
                          <a:ea typeface="Verdana" panose="020B0604030504040204" pitchFamily="34" charset="0"/>
                        </a:rPr>
                        <a:t>Conventional </a:t>
                      </a:r>
                    </a:p>
                    <a:p>
                      <a:pPr algn="ctr"/>
                      <a:r>
                        <a:rPr lang="en-US" dirty="0">
                          <a:latin typeface="Verdana" panose="020B0604030504040204" pitchFamily="34" charset="0"/>
                          <a:ea typeface="Verdana" panose="020B0604030504040204" pitchFamily="34" charset="0"/>
                        </a:rPr>
                        <a:t>Fractionation</a:t>
                      </a:r>
                    </a:p>
                  </a:txBody>
                  <a:tcPr anchor="ctr"/>
                </a:tc>
                <a:tc>
                  <a:txBody>
                    <a:bodyPr/>
                    <a:lstStyle/>
                    <a:p>
                      <a:pPr algn="ctr"/>
                      <a:r>
                        <a:rPr lang="en-US" dirty="0">
                          <a:latin typeface="Verdana" panose="020B0604030504040204" pitchFamily="34" charset="0"/>
                          <a:ea typeface="Verdana" panose="020B0604030504040204" pitchFamily="34" charset="0"/>
                        </a:rPr>
                        <a:t>Moderate</a:t>
                      </a:r>
                    </a:p>
                    <a:p>
                      <a:pPr algn="ctr"/>
                      <a:r>
                        <a:rPr lang="en-US" dirty="0">
                          <a:latin typeface="Verdana" panose="020B0604030504040204" pitchFamily="34" charset="0"/>
                          <a:ea typeface="Verdana" panose="020B0604030504040204" pitchFamily="34" charset="0"/>
                        </a:rPr>
                        <a:t>Hypofractionation</a:t>
                      </a:r>
                    </a:p>
                  </a:txBody>
                  <a:tcPr anchor="ctr"/>
                </a:tc>
                <a:tc>
                  <a:txBody>
                    <a:bodyPr/>
                    <a:lstStyle/>
                    <a:p>
                      <a:pPr algn="ctr"/>
                      <a:r>
                        <a:rPr lang="en-US" dirty="0">
                          <a:latin typeface="Verdana" panose="020B0604030504040204" pitchFamily="34" charset="0"/>
                          <a:ea typeface="Verdana" panose="020B0604030504040204" pitchFamily="34" charset="0"/>
                        </a:rPr>
                        <a:t>SBRT </a:t>
                      </a:r>
                    </a:p>
                    <a:p>
                      <a:pPr algn="ctr"/>
                      <a:r>
                        <a:rPr lang="en-US" dirty="0">
                          <a:latin typeface="Verdana" panose="020B0604030504040204" pitchFamily="34" charset="0"/>
                          <a:ea typeface="Verdana" panose="020B0604030504040204" pitchFamily="34" charset="0"/>
                        </a:rPr>
                        <a:t>(“</a:t>
                      </a:r>
                      <a:r>
                        <a:rPr lang="en-US" dirty="0" err="1">
                          <a:latin typeface="Verdana" panose="020B0604030504040204" pitchFamily="34" charset="0"/>
                          <a:ea typeface="Verdana" panose="020B0604030504040204" pitchFamily="34" charset="0"/>
                        </a:rPr>
                        <a:t>Ultrahypofractionation</a:t>
                      </a:r>
                      <a:r>
                        <a:rPr lang="en-US" dirty="0">
                          <a:latin typeface="Verdana" panose="020B0604030504040204" pitchFamily="34" charset="0"/>
                          <a:ea typeface="Verdana" panose="020B0604030504040204" pitchFamily="34" charset="0"/>
                        </a:rPr>
                        <a:t>”)</a:t>
                      </a:r>
                    </a:p>
                  </a:txBody>
                  <a:tcPr anchor="ctr"/>
                </a:tc>
                <a:extLst>
                  <a:ext uri="{0D108BD9-81ED-4DB2-BD59-A6C34878D82A}">
                    <a16:rowId xmlns:a16="http://schemas.microsoft.com/office/drawing/2014/main" val="3354275630"/>
                  </a:ext>
                </a:extLst>
              </a:tr>
              <a:tr h="370840">
                <a:tc>
                  <a:txBody>
                    <a:bodyPr/>
                    <a:lstStyle/>
                    <a:p>
                      <a:pPr algn="ctr"/>
                      <a:r>
                        <a:rPr lang="en-US" dirty="0">
                          <a:latin typeface="Verdana" panose="020B0604030504040204" pitchFamily="34" charset="0"/>
                          <a:ea typeface="Verdana" panose="020B0604030504040204" pitchFamily="34" charset="0"/>
                        </a:rPr>
                        <a:t>78-81 </a:t>
                      </a:r>
                      <a:r>
                        <a:rPr lang="en-US" dirty="0" err="1">
                          <a:latin typeface="Verdana" panose="020B0604030504040204" pitchFamily="34" charset="0"/>
                          <a:ea typeface="Verdana" panose="020B0604030504040204" pitchFamily="34" charset="0"/>
                        </a:rPr>
                        <a:t>Gy</a:t>
                      </a:r>
                      <a:endParaRPr lang="en-US" dirty="0">
                        <a:latin typeface="Verdana" panose="020B0604030504040204" pitchFamily="34" charset="0"/>
                        <a:ea typeface="Verdana" panose="020B0604030504040204" pitchFamily="34" charset="0"/>
                      </a:endParaRPr>
                    </a:p>
                  </a:txBody>
                  <a:tcPr/>
                </a:tc>
                <a:tc>
                  <a:txBody>
                    <a:bodyPr/>
                    <a:lstStyle/>
                    <a:p>
                      <a:pPr algn="ctr"/>
                      <a:r>
                        <a:rPr lang="en-US" dirty="0">
                          <a:latin typeface="Verdana" panose="020B0604030504040204" pitchFamily="34" charset="0"/>
                          <a:ea typeface="Verdana" panose="020B0604030504040204" pitchFamily="34" charset="0"/>
                        </a:rPr>
                        <a:t>60-70 </a:t>
                      </a:r>
                      <a:r>
                        <a:rPr lang="en-US" dirty="0" err="1">
                          <a:latin typeface="Verdana" panose="020B0604030504040204" pitchFamily="34" charset="0"/>
                          <a:ea typeface="Verdana" panose="020B0604030504040204" pitchFamily="34" charset="0"/>
                        </a:rPr>
                        <a:t>Gy</a:t>
                      </a:r>
                      <a:endParaRPr lang="en-US" dirty="0">
                        <a:latin typeface="Verdana" panose="020B0604030504040204" pitchFamily="34" charset="0"/>
                        <a:ea typeface="Verdana" panose="020B0604030504040204" pitchFamily="34" charset="0"/>
                      </a:endParaRPr>
                    </a:p>
                  </a:txBody>
                  <a:tcPr/>
                </a:tc>
                <a:tc>
                  <a:txBody>
                    <a:bodyPr/>
                    <a:lstStyle/>
                    <a:p>
                      <a:pPr algn="ctr"/>
                      <a:r>
                        <a:rPr lang="en-US" dirty="0">
                          <a:latin typeface="Verdana" panose="020B0604030504040204" pitchFamily="34" charset="0"/>
                          <a:ea typeface="Verdana" panose="020B0604030504040204" pitchFamily="34" charset="0"/>
                        </a:rPr>
                        <a:t>36-40 </a:t>
                      </a:r>
                      <a:r>
                        <a:rPr lang="en-US" dirty="0" err="1">
                          <a:latin typeface="Verdana" panose="020B0604030504040204" pitchFamily="34" charset="0"/>
                          <a:ea typeface="Verdana" panose="020B0604030504040204" pitchFamily="34" charset="0"/>
                        </a:rPr>
                        <a:t>Gy</a:t>
                      </a:r>
                      <a:endParaRPr lang="en-US"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906714381"/>
                  </a:ext>
                </a:extLst>
              </a:tr>
              <a:tr h="185420">
                <a:tc>
                  <a:txBody>
                    <a:bodyPr/>
                    <a:lstStyle/>
                    <a:p>
                      <a:pPr algn="ctr"/>
                      <a:r>
                        <a:rPr lang="en-US" dirty="0">
                          <a:latin typeface="Verdana" panose="020B0604030504040204" pitchFamily="34" charset="0"/>
                          <a:ea typeface="Verdana" panose="020B0604030504040204" pitchFamily="34" charset="0"/>
                        </a:rPr>
                        <a:t>39-45 fractions</a:t>
                      </a:r>
                    </a:p>
                  </a:txBody>
                  <a:tcPr/>
                </a:tc>
                <a:tc>
                  <a:txBody>
                    <a:bodyPr/>
                    <a:lstStyle/>
                    <a:p>
                      <a:pPr algn="ctr"/>
                      <a:r>
                        <a:rPr lang="en-US" dirty="0">
                          <a:latin typeface="Verdana" panose="020B0604030504040204" pitchFamily="34" charset="0"/>
                          <a:ea typeface="Verdana" panose="020B0604030504040204" pitchFamily="34" charset="0"/>
                        </a:rPr>
                        <a:t>19-28 fractions</a:t>
                      </a:r>
                    </a:p>
                  </a:txBody>
                  <a:tcPr/>
                </a:tc>
                <a:tc>
                  <a:txBody>
                    <a:bodyPr/>
                    <a:lstStyle/>
                    <a:p>
                      <a:pPr algn="ctr"/>
                      <a:r>
                        <a:rPr lang="en-US" dirty="0">
                          <a:latin typeface="Verdana" panose="020B0604030504040204" pitchFamily="34" charset="0"/>
                          <a:ea typeface="Verdana" panose="020B0604030504040204" pitchFamily="34" charset="0"/>
                        </a:rPr>
                        <a:t>5 fractions</a:t>
                      </a:r>
                    </a:p>
                  </a:txBody>
                  <a:tcPr/>
                </a:tc>
                <a:extLst>
                  <a:ext uri="{0D108BD9-81ED-4DB2-BD59-A6C34878D82A}">
                    <a16:rowId xmlns:a16="http://schemas.microsoft.com/office/drawing/2014/main" val="3316192517"/>
                  </a:ext>
                </a:extLst>
              </a:tr>
              <a:tr h="185420">
                <a:tc>
                  <a:txBody>
                    <a:bodyPr/>
                    <a:lstStyle/>
                    <a:p>
                      <a:pPr algn="ctr"/>
                      <a:r>
                        <a:rPr lang="en-US" dirty="0">
                          <a:latin typeface="Verdana" panose="020B0604030504040204" pitchFamily="34" charset="0"/>
                          <a:ea typeface="Verdana" panose="020B0604030504040204" pitchFamily="34" charset="0"/>
                        </a:rPr>
                        <a:t>8-9 weeks</a:t>
                      </a:r>
                    </a:p>
                  </a:txBody>
                  <a:tcPr/>
                </a:tc>
                <a:tc>
                  <a:txBody>
                    <a:bodyPr/>
                    <a:lstStyle/>
                    <a:p>
                      <a:pPr algn="ctr"/>
                      <a:r>
                        <a:rPr lang="en-US" dirty="0">
                          <a:latin typeface="Verdana" panose="020B0604030504040204" pitchFamily="34" charset="0"/>
                          <a:ea typeface="Verdana" panose="020B0604030504040204" pitchFamily="34" charset="0"/>
                        </a:rPr>
                        <a:t>4-5.5 weeks</a:t>
                      </a:r>
                    </a:p>
                  </a:txBody>
                  <a:tcPr/>
                </a:tc>
                <a:tc>
                  <a:txBody>
                    <a:bodyPr/>
                    <a:lstStyle/>
                    <a:p>
                      <a:pPr algn="ctr"/>
                      <a:r>
                        <a:rPr lang="en-US" dirty="0">
                          <a:latin typeface="Verdana" panose="020B0604030504040204" pitchFamily="34" charset="0"/>
                          <a:ea typeface="Verdana" panose="020B0604030504040204" pitchFamily="34" charset="0"/>
                        </a:rPr>
                        <a:t>1.5-2 weeks</a:t>
                      </a:r>
                    </a:p>
                  </a:txBody>
                  <a:tcPr/>
                </a:tc>
                <a:extLst>
                  <a:ext uri="{0D108BD9-81ED-4DB2-BD59-A6C34878D82A}">
                    <a16:rowId xmlns:a16="http://schemas.microsoft.com/office/drawing/2014/main" val="1852903171"/>
                  </a:ext>
                </a:extLst>
              </a:tr>
            </a:tbl>
          </a:graphicData>
        </a:graphic>
      </p:graphicFrame>
    </p:spTree>
    <p:extLst>
      <p:ext uri="{BB962C8B-B14F-4D97-AF65-F5344CB8AC3E}">
        <p14:creationId xmlns:p14="http://schemas.microsoft.com/office/powerpoint/2010/main" val="2143237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143000"/>
          </a:xfrm>
        </p:spPr>
        <p:txBody>
          <a:bodyPr>
            <a:normAutofit fontScale="90000"/>
          </a:bodyPr>
          <a:lstStyle/>
          <a:p>
            <a:r>
              <a:rPr lang="en-US" sz="3600" b="1" dirty="0">
                <a:solidFill>
                  <a:schemeClr val="tx2"/>
                </a:solidFill>
                <a:latin typeface="Verdana" pitchFamily="34" charset="0"/>
                <a:ea typeface="Verdana" pitchFamily="34" charset="0"/>
                <a:cs typeface="Verdana" pitchFamily="34" charset="0"/>
              </a:rPr>
              <a:t>Data for Moderate Hypofractionation</a:t>
            </a:r>
            <a:endParaRPr lang="en-US" sz="3600" dirty="0"/>
          </a:p>
        </p:txBody>
      </p:sp>
      <p:sp>
        <p:nvSpPr>
          <p:cNvPr id="3" name="Content Placeholder 2"/>
          <p:cNvSpPr>
            <a:spLocks noGrp="1"/>
          </p:cNvSpPr>
          <p:nvPr>
            <p:ph idx="1"/>
          </p:nvPr>
        </p:nvSpPr>
        <p:spPr>
          <a:xfrm>
            <a:off x="1981200" y="1219200"/>
            <a:ext cx="8229600" cy="2209800"/>
          </a:xfrm>
        </p:spPr>
        <p:txBody>
          <a:bodyPr>
            <a:normAutofit/>
          </a:bodyPr>
          <a:lstStyle/>
          <a:p>
            <a:r>
              <a:rPr lang="en-US" dirty="0"/>
              <a:t>Several randomized trials demonstrated no difference in efficacy between conventional vs. moderate hypofractionation, with marginal difference in toxicity</a:t>
            </a:r>
          </a:p>
        </p:txBody>
      </p:sp>
      <p:graphicFrame>
        <p:nvGraphicFramePr>
          <p:cNvPr id="4" name="Table 4">
            <a:extLst>
              <a:ext uri="{FF2B5EF4-FFF2-40B4-BE49-F238E27FC236}">
                <a16:creationId xmlns:a16="http://schemas.microsoft.com/office/drawing/2014/main" id="{5FD2EC2D-54AF-4B77-9E02-B43211FF524D}"/>
              </a:ext>
            </a:extLst>
          </p:cNvPr>
          <p:cNvGraphicFramePr>
            <a:graphicFrameLocks noGrp="1"/>
          </p:cNvGraphicFramePr>
          <p:nvPr>
            <p:extLst>
              <p:ext uri="{D42A27DB-BD31-4B8C-83A1-F6EECF244321}">
                <p14:modId xmlns:p14="http://schemas.microsoft.com/office/powerpoint/2010/main" val="1578046673"/>
              </p:ext>
            </p:extLst>
          </p:nvPr>
        </p:nvGraphicFramePr>
        <p:xfrm>
          <a:off x="2113471" y="3436188"/>
          <a:ext cx="8998776" cy="3271929"/>
        </p:xfrm>
        <a:graphic>
          <a:graphicData uri="http://schemas.openxmlformats.org/drawingml/2006/table">
            <a:tbl>
              <a:tblPr firstRow="1" bandRow="1">
                <a:tableStyleId>{7DF18680-E054-41AD-8BC1-D1AEF772440D}</a:tableStyleId>
              </a:tblPr>
              <a:tblGrid>
                <a:gridCol w="1499796">
                  <a:extLst>
                    <a:ext uri="{9D8B030D-6E8A-4147-A177-3AD203B41FA5}">
                      <a16:colId xmlns:a16="http://schemas.microsoft.com/office/drawing/2014/main" val="3136200862"/>
                    </a:ext>
                  </a:extLst>
                </a:gridCol>
                <a:gridCol w="1499796">
                  <a:extLst>
                    <a:ext uri="{9D8B030D-6E8A-4147-A177-3AD203B41FA5}">
                      <a16:colId xmlns:a16="http://schemas.microsoft.com/office/drawing/2014/main" val="3182112289"/>
                    </a:ext>
                  </a:extLst>
                </a:gridCol>
                <a:gridCol w="1499796">
                  <a:extLst>
                    <a:ext uri="{9D8B030D-6E8A-4147-A177-3AD203B41FA5}">
                      <a16:colId xmlns:a16="http://schemas.microsoft.com/office/drawing/2014/main" val="762779296"/>
                    </a:ext>
                  </a:extLst>
                </a:gridCol>
                <a:gridCol w="1499796">
                  <a:extLst>
                    <a:ext uri="{9D8B030D-6E8A-4147-A177-3AD203B41FA5}">
                      <a16:colId xmlns:a16="http://schemas.microsoft.com/office/drawing/2014/main" val="615139741"/>
                    </a:ext>
                  </a:extLst>
                </a:gridCol>
                <a:gridCol w="1499796">
                  <a:extLst>
                    <a:ext uri="{9D8B030D-6E8A-4147-A177-3AD203B41FA5}">
                      <a16:colId xmlns:a16="http://schemas.microsoft.com/office/drawing/2014/main" val="3599571184"/>
                    </a:ext>
                  </a:extLst>
                </a:gridCol>
                <a:gridCol w="1499796">
                  <a:extLst>
                    <a:ext uri="{9D8B030D-6E8A-4147-A177-3AD203B41FA5}">
                      <a16:colId xmlns:a16="http://schemas.microsoft.com/office/drawing/2014/main" val="1408164989"/>
                    </a:ext>
                  </a:extLst>
                </a:gridCol>
              </a:tblGrid>
              <a:tr h="788819">
                <a:tc>
                  <a:txBody>
                    <a:bodyPr/>
                    <a:lstStyle/>
                    <a:p>
                      <a:pPr algn="ctr"/>
                      <a:r>
                        <a:rPr lang="en-US" dirty="0"/>
                        <a:t>Study</a:t>
                      </a:r>
                    </a:p>
                  </a:txBody>
                  <a:tcPr/>
                </a:tc>
                <a:tc>
                  <a:txBody>
                    <a:bodyPr/>
                    <a:lstStyle/>
                    <a:p>
                      <a:pPr algn="ctr"/>
                      <a:r>
                        <a:rPr lang="en-US" dirty="0"/>
                        <a:t>'Longer Arm'</a:t>
                      </a:r>
                    </a:p>
                  </a:txBody>
                  <a:tcPr/>
                </a:tc>
                <a:tc>
                  <a:txBody>
                    <a:bodyPr/>
                    <a:lstStyle/>
                    <a:p>
                      <a:pPr algn="ctr"/>
                      <a:r>
                        <a:rPr lang="en-US" dirty="0"/>
                        <a:t>'Shorter Arm'</a:t>
                      </a:r>
                    </a:p>
                  </a:txBody>
                  <a:tcPr/>
                </a:tc>
                <a:tc>
                  <a:txBody>
                    <a:bodyPr/>
                    <a:lstStyle/>
                    <a:p>
                      <a:pPr algn="ctr"/>
                      <a:r>
                        <a:rPr lang="en-US" dirty="0"/>
                        <a:t>Efficacy at 5 years</a:t>
                      </a:r>
                    </a:p>
                  </a:txBody>
                  <a:tcPr/>
                </a:tc>
                <a:tc>
                  <a:txBody>
                    <a:bodyPr/>
                    <a:lstStyle/>
                    <a:p>
                      <a:pPr algn="ctr"/>
                      <a:r>
                        <a:rPr lang="en-US" dirty="0"/>
                        <a:t>Late Toxicity</a:t>
                      </a:r>
                    </a:p>
                  </a:txBody>
                  <a:tcPr/>
                </a:tc>
                <a:tc>
                  <a:txBody>
                    <a:bodyPr/>
                    <a:lstStyle/>
                    <a:p>
                      <a:pPr algn="ctr"/>
                      <a:r>
                        <a:rPr lang="en-US" dirty="0"/>
                        <a:t>PROs</a:t>
                      </a:r>
                    </a:p>
                  </a:txBody>
                  <a:tcPr/>
                </a:tc>
                <a:extLst>
                  <a:ext uri="{0D108BD9-81ED-4DB2-BD59-A6C34878D82A}">
                    <a16:rowId xmlns:a16="http://schemas.microsoft.com/office/drawing/2014/main" val="846218545"/>
                  </a:ext>
                </a:extLst>
              </a:tr>
              <a:tr h="749378">
                <a:tc>
                  <a:txBody>
                    <a:bodyPr/>
                    <a:lstStyle/>
                    <a:p>
                      <a:pPr algn="ctr"/>
                      <a:r>
                        <a:rPr lang="en-US" b="1" dirty="0" err="1"/>
                        <a:t>CHHiP</a:t>
                      </a:r>
                    </a:p>
                  </a:txBody>
                  <a:tcPr/>
                </a:tc>
                <a:tc>
                  <a:txBody>
                    <a:bodyPr/>
                    <a:lstStyle/>
                    <a:p>
                      <a:pPr algn="ctr"/>
                      <a:r>
                        <a:rPr lang="en-US" dirty="0"/>
                        <a:t>74Gy/37Fx</a:t>
                      </a:r>
                    </a:p>
                  </a:txBody>
                  <a:tcPr/>
                </a:tc>
                <a:tc>
                  <a:txBody>
                    <a:bodyPr/>
                    <a:lstStyle/>
                    <a:p>
                      <a:pPr algn="ctr"/>
                      <a:r>
                        <a:rPr lang="en-US" dirty="0"/>
                        <a:t>60Gy/20Fx</a:t>
                      </a:r>
                    </a:p>
                  </a:txBody>
                  <a:tcPr/>
                </a:tc>
                <a:tc>
                  <a:txBody>
                    <a:bodyPr/>
                    <a:lstStyle/>
                    <a:p>
                      <a:pPr algn="ctr"/>
                      <a:r>
                        <a:rPr lang="en-US" dirty="0"/>
                        <a:t>Similar</a:t>
                      </a:r>
                    </a:p>
                  </a:txBody>
                  <a:tcPr/>
                </a:tc>
                <a:tc>
                  <a:txBody>
                    <a:bodyPr/>
                    <a:lstStyle/>
                    <a:p>
                      <a:pPr lvl="0" algn="ctr">
                        <a:buNone/>
                      </a:pPr>
                      <a:r>
                        <a:rPr lang="en-US" sz="1800" b="0" i="0" u="none" strike="noStrike" noProof="0" dirty="0">
                          <a:latin typeface="Calibri"/>
                        </a:rPr>
                        <a:t>Similar</a:t>
                      </a:r>
                      <a:endParaRPr lang="en-US" dirty="0"/>
                    </a:p>
                  </a:txBody>
                  <a:tcPr/>
                </a:tc>
                <a:tc>
                  <a:txBody>
                    <a:bodyPr/>
                    <a:lstStyle/>
                    <a:p>
                      <a:pPr lvl="0" algn="ctr">
                        <a:buNone/>
                      </a:pPr>
                      <a:r>
                        <a:rPr lang="en-US" sz="1800" b="0" i="0" u="none" strike="noStrike" noProof="0" dirty="0">
                          <a:latin typeface="Calibri"/>
                        </a:rPr>
                        <a:t>Similar</a:t>
                      </a:r>
                      <a:endParaRPr lang="en-US" dirty="0"/>
                    </a:p>
                  </a:txBody>
                  <a:tcPr/>
                </a:tc>
                <a:extLst>
                  <a:ext uri="{0D108BD9-81ED-4DB2-BD59-A6C34878D82A}">
                    <a16:rowId xmlns:a16="http://schemas.microsoft.com/office/drawing/2014/main" val="1690101576"/>
                  </a:ext>
                </a:extLst>
              </a:tr>
              <a:tr h="453572">
                <a:tc>
                  <a:txBody>
                    <a:bodyPr/>
                    <a:lstStyle/>
                    <a:p>
                      <a:pPr algn="ctr"/>
                      <a:r>
                        <a:rPr lang="en-US" b="1" dirty="0"/>
                        <a:t>PROFIT</a:t>
                      </a:r>
                    </a:p>
                  </a:txBody>
                  <a:tcPr/>
                </a:tc>
                <a:tc>
                  <a:txBody>
                    <a:bodyPr/>
                    <a:lstStyle/>
                    <a:p>
                      <a:pPr algn="ctr"/>
                      <a:r>
                        <a:rPr lang="en-US" dirty="0"/>
                        <a:t>78Gy/39Fx</a:t>
                      </a:r>
                    </a:p>
                  </a:txBody>
                  <a:tcPr/>
                </a:tc>
                <a:tc>
                  <a:txBody>
                    <a:bodyPr/>
                    <a:lstStyle/>
                    <a:p>
                      <a:pPr algn="ctr"/>
                      <a:r>
                        <a:rPr lang="en-US" dirty="0"/>
                        <a:t>60Gy/20Fx</a:t>
                      </a:r>
                    </a:p>
                  </a:txBody>
                  <a:tcPr/>
                </a:tc>
                <a:tc>
                  <a:txBody>
                    <a:bodyPr/>
                    <a:lstStyle/>
                    <a:p>
                      <a:pPr lvl="0" algn="ctr">
                        <a:buNone/>
                      </a:pPr>
                      <a:r>
                        <a:rPr lang="en-US" sz="1800" b="0" i="0" u="none" strike="noStrike" noProof="0" dirty="0">
                          <a:latin typeface="Calibri"/>
                        </a:rPr>
                        <a:t>Similar</a:t>
                      </a:r>
                      <a:endParaRPr lang="en-US" dirty="0"/>
                    </a:p>
                  </a:txBody>
                  <a:tcPr/>
                </a:tc>
                <a:tc>
                  <a:txBody>
                    <a:bodyPr/>
                    <a:lstStyle/>
                    <a:p>
                      <a:pPr lvl="0" algn="ctr">
                        <a:buNone/>
                      </a:pPr>
                      <a:r>
                        <a:rPr lang="en-US" sz="1800" b="0" i="0" u="none" strike="noStrike" noProof="0" dirty="0">
                          <a:latin typeface="Calibri"/>
                        </a:rPr>
                        <a:t>Similar</a:t>
                      </a:r>
                      <a:endParaRPr lang="en-US" dirty="0"/>
                    </a:p>
                  </a:txBody>
                  <a:tcPr/>
                </a:tc>
                <a:tc>
                  <a:txBody>
                    <a:bodyPr/>
                    <a:lstStyle/>
                    <a:p>
                      <a:pPr lvl="0" algn="ctr">
                        <a:buNone/>
                      </a:pPr>
                      <a:r>
                        <a:rPr lang="en-US" sz="1800" b="0" i="0" u="none" strike="noStrike" noProof="0" dirty="0">
                          <a:latin typeface="Calibri"/>
                        </a:rPr>
                        <a:t>Similar</a:t>
                      </a:r>
                      <a:endParaRPr lang="en-US" dirty="0"/>
                    </a:p>
                  </a:txBody>
                  <a:tcPr/>
                </a:tc>
                <a:extLst>
                  <a:ext uri="{0D108BD9-81ED-4DB2-BD59-A6C34878D82A}">
                    <a16:rowId xmlns:a16="http://schemas.microsoft.com/office/drawing/2014/main" val="3099690939"/>
                  </a:ext>
                </a:extLst>
              </a:tr>
              <a:tr h="453572">
                <a:tc>
                  <a:txBody>
                    <a:bodyPr/>
                    <a:lstStyle/>
                    <a:p>
                      <a:pPr algn="ctr"/>
                      <a:r>
                        <a:rPr lang="en-US" b="1" dirty="0"/>
                        <a:t>NRG 0415</a:t>
                      </a:r>
                    </a:p>
                  </a:txBody>
                  <a:tcPr/>
                </a:tc>
                <a:tc>
                  <a:txBody>
                    <a:bodyPr/>
                    <a:lstStyle/>
                    <a:p>
                      <a:pPr algn="ctr"/>
                      <a:r>
                        <a:rPr lang="en-US" dirty="0"/>
                        <a:t>73.8Gy/41Fx</a:t>
                      </a:r>
                    </a:p>
                  </a:txBody>
                  <a:tcPr/>
                </a:tc>
                <a:tc>
                  <a:txBody>
                    <a:bodyPr/>
                    <a:lstStyle/>
                    <a:p>
                      <a:pPr algn="ctr"/>
                      <a:r>
                        <a:rPr lang="en-US" dirty="0"/>
                        <a:t>70Gy/28Fx</a:t>
                      </a:r>
                    </a:p>
                  </a:txBody>
                  <a:tcPr/>
                </a:tc>
                <a:tc>
                  <a:txBody>
                    <a:bodyPr/>
                    <a:lstStyle/>
                    <a:p>
                      <a:pPr lvl="0" algn="ctr">
                        <a:buNone/>
                      </a:pPr>
                      <a:r>
                        <a:rPr lang="en-US" sz="1800" b="0" i="0" u="none" strike="noStrike" noProof="0" dirty="0">
                          <a:latin typeface="Calibri"/>
                        </a:rPr>
                        <a:t>Similar</a:t>
                      </a:r>
                      <a:endParaRPr lang="en-US" dirty="0"/>
                    </a:p>
                  </a:txBody>
                  <a:tcPr/>
                </a:tc>
                <a:tc>
                  <a:txBody>
                    <a:bodyPr/>
                    <a:lstStyle/>
                    <a:p>
                      <a:pPr algn="ctr"/>
                      <a:r>
                        <a:rPr lang="en-US" dirty="0"/>
                        <a:t>Small ↑</a:t>
                      </a:r>
                    </a:p>
                    <a:p>
                      <a:pPr algn="ctr"/>
                      <a:r>
                        <a:rPr lang="en-US" dirty="0"/>
                        <a:t>GU/GI</a:t>
                      </a:r>
                    </a:p>
                  </a:txBody>
                  <a:tcPr/>
                </a:tc>
                <a:tc>
                  <a:txBody>
                    <a:bodyPr/>
                    <a:lstStyle/>
                    <a:p>
                      <a:pPr algn="ctr"/>
                      <a:r>
                        <a:rPr lang="en-US" dirty="0"/>
                        <a:t>Not </a:t>
                      </a:r>
                    </a:p>
                    <a:p>
                      <a:pPr algn="ctr"/>
                      <a:r>
                        <a:rPr lang="en-US" dirty="0"/>
                        <a:t>reported</a:t>
                      </a:r>
                    </a:p>
                  </a:txBody>
                  <a:tcPr/>
                </a:tc>
                <a:extLst>
                  <a:ext uri="{0D108BD9-81ED-4DB2-BD59-A6C34878D82A}">
                    <a16:rowId xmlns:a16="http://schemas.microsoft.com/office/drawing/2014/main" val="1487009458"/>
                  </a:ext>
                </a:extLst>
              </a:tr>
              <a:tr h="453572">
                <a:tc>
                  <a:txBody>
                    <a:bodyPr/>
                    <a:lstStyle/>
                    <a:p>
                      <a:pPr algn="ctr"/>
                      <a:r>
                        <a:rPr lang="en-US" b="1" dirty="0"/>
                        <a:t>HYPRO</a:t>
                      </a:r>
                    </a:p>
                  </a:txBody>
                  <a:tcPr/>
                </a:tc>
                <a:tc>
                  <a:txBody>
                    <a:bodyPr/>
                    <a:lstStyle/>
                    <a:p>
                      <a:pPr algn="ctr"/>
                      <a:r>
                        <a:rPr lang="en-US" dirty="0"/>
                        <a:t>78Gy/39Fx</a:t>
                      </a:r>
                    </a:p>
                  </a:txBody>
                  <a:tcPr/>
                </a:tc>
                <a:tc>
                  <a:txBody>
                    <a:bodyPr/>
                    <a:lstStyle/>
                    <a:p>
                      <a:pPr algn="ctr"/>
                      <a:r>
                        <a:rPr lang="en-US" dirty="0"/>
                        <a:t>64.6Gy/19Fx</a:t>
                      </a:r>
                    </a:p>
                  </a:txBody>
                  <a:tcPr/>
                </a:tc>
                <a:tc>
                  <a:txBody>
                    <a:bodyPr/>
                    <a:lstStyle/>
                    <a:p>
                      <a:pPr lvl="0" algn="ctr">
                        <a:buNone/>
                      </a:pPr>
                      <a:r>
                        <a:rPr lang="en-US" sz="1800" b="0" i="0" u="none" strike="noStrike" noProof="0" dirty="0">
                          <a:latin typeface="Calibri"/>
                        </a:rPr>
                        <a:t>Similar</a:t>
                      </a:r>
                      <a:endParaRPr lang="en-US" dirty="0"/>
                    </a:p>
                  </a:txBody>
                  <a:tcPr/>
                </a:tc>
                <a:tc>
                  <a:txBody>
                    <a:bodyPr/>
                    <a:lstStyle/>
                    <a:p>
                      <a:pPr algn="ctr"/>
                      <a:r>
                        <a:rPr lang="en-US" dirty="0"/>
                        <a:t>↑GU</a:t>
                      </a:r>
                    </a:p>
                  </a:txBody>
                  <a:tcPr/>
                </a:tc>
                <a:tc>
                  <a:txBody>
                    <a:bodyPr/>
                    <a:lstStyle/>
                    <a:p>
                      <a:pPr algn="ctr"/>
                      <a:r>
                        <a:rPr lang="en-US" dirty="0"/>
                        <a:t>Not </a:t>
                      </a:r>
                    </a:p>
                    <a:p>
                      <a:pPr algn="ctr"/>
                      <a:r>
                        <a:rPr lang="en-US" dirty="0"/>
                        <a:t>reported</a:t>
                      </a:r>
                    </a:p>
                  </a:txBody>
                  <a:tcPr/>
                </a:tc>
                <a:extLst>
                  <a:ext uri="{0D108BD9-81ED-4DB2-BD59-A6C34878D82A}">
                    <a16:rowId xmlns:a16="http://schemas.microsoft.com/office/drawing/2014/main" val="1251670289"/>
                  </a:ext>
                </a:extLst>
              </a:tr>
            </a:tbl>
          </a:graphicData>
        </a:graphic>
      </p:graphicFrame>
    </p:spTree>
    <p:extLst>
      <p:ext uri="{BB962C8B-B14F-4D97-AF65-F5344CB8AC3E}">
        <p14:creationId xmlns:p14="http://schemas.microsoft.com/office/powerpoint/2010/main" val="1453121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Data for </a:t>
            </a:r>
            <a:r>
              <a:rPr lang="en-US" sz="3600" b="1" dirty="0" err="1">
                <a:solidFill>
                  <a:schemeClr val="tx2"/>
                </a:solidFill>
                <a:latin typeface="Verdana" pitchFamily="34" charset="0"/>
                <a:ea typeface="Verdana" pitchFamily="34" charset="0"/>
                <a:cs typeface="Verdana" pitchFamily="34" charset="0"/>
              </a:rPr>
              <a:t>Ultrahypofractionation</a:t>
            </a:r>
            <a:endParaRPr lang="en-US" sz="3600" dirty="0"/>
          </a:p>
        </p:txBody>
      </p:sp>
      <p:sp>
        <p:nvSpPr>
          <p:cNvPr id="3" name="Content Placeholder 2"/>
          <p:cNvSpPr>
            <a:spLocks noGrp="1"/>
          </p:cNvSpPr>
          <p:nvPr>
            <p:ph idx="1"/>
          </p:nvPr>
        </p:nvSpPr>
        <p:spPr>
          <a:xfrm>
            <a:off x="1981200" y="1167578"/>
            <a:ext cx="8229600" cy="6553200"/>
          </a:xfrm>
        </p:spPr>
        <p:txBody>
          <a:bodyPr>
            <a:noAutofit/>
          </a:bodyPr>
          <a:lstStyle/>
          <a:p>
            <a:r>
              <a:rPr lang="en-US" sz="1700" dirty="0">
                <a:latin typeface="Verdana" panose="020B0604030504040204" pitchFamily="34" charset="0"/>
                <a:ea typeface="Verdana" panose="020B0604030504040204" pitchFamily="34" charset="0"/>
              </a:rPr>
              <a:t>Long term Phase II data suggests comparable efficacy and toxicity to conventional fractionation. Data is maturing from the following randomized trials:</a:t>
            </a:r>
          </a:p>
          <a:p>
            <a:endParaRPr lang="en-US" sz="1700" b="1" dirty="0">
              <a:latin typeface="Verdana" panose="020B0604030504040204" pitchFamily="34" charset="0"/>
              <a:ea typeface="Verdana" panose="020B0604030504040204" pitchFamily="34" charset="0"/>
            </a:endParaRPr>
          </a:p>
          <a:p>
            <a:r>
              <a:rPr lang="en-US" sz="1700" b="1" dirty="0">
                <a:latin typeface="Verdana" panose="020B0604030504040204" pitchFamily="34" charset="0"/>
                <a:ea typeface="Verdana" panose="020B0604030504040204" pitchFamily="34" charset="0"/>
              </a:rPr>
              <a:t>Scandinavian HYPO-RT-PC trial:</a:t>
            </a:r>
          </a:p>
          <a:p>
            <a:pPr lvl="1">
              <a:buFont typeface="Wingdings" panose="05000000000000000000" pitchFamily="2" charset="2"/>
              <a:buChar char="§"/>
            </a:pPr>
            <a:r>
              <a:rPr lang="en-US" sz="1700" dirty="0">
                <a:latin typeface="Verdana" panose="020B0604030504040204" pitchFamily="34" charset="0"/>
                <a:ea typeface="Verdana" panose="020B0604030504040204" pitchFamily="34" charset="0"/>
              </a:rPr>
              <a:t>1200 men with intermediate or high-risk prostate cancer randomized to 78Gy/39Fx vs. 42.7Gy/7Fx </a:t>
            </a:r>
          </a:p>
          <a:p>
            <a:pPr lvl="1">
              <a:buFont typeface="Wingdings" panose="05000000000000000000" pitchFamily="2" charset="2"/>
              <a:buChar char="§"/>
            </a:pPr>
            <a:r>
              <a:rPr lang="en-US" sz="1700" dirty="0">
                <a:latin typeface="Verdana" panose="020B0604030504040204" pitchFamily="34" charset="0"/>
                <a:ea typeface="Verdana" panose="020B0604030504040204" pitchFamily="34" charset="0"/>
              </a:rPr>
              <a:t>80% of pts treated with 3D-CRT</a:t>
            </a:r>
          </a:p>
          <a:p>
            <a:pPr lvl="1">
              <a:buFont typeface="Wingdings" panose="05000000000000000000" pitchFamily="2" charset="2"/>
              <a:buChar char="§"/>
            </a:pPr>
            <a:r>
              <a:rPr lang="en-US" sz="1700" dirty="0">
                <a:latin typeface="Verdana" panose="020B0604030504040204" pitchFamily="34" charset="0"/>
                <a:ea typeface="Verdana" panose="020B0604030504040204" pitchFamily="34" charset="0"/>
              </a:rPr>
              <a:t>No difference in 5Y-bPFS (~84%). </a:t>
            </a:r>
          </a:p>
          <a:p>
            <a:pPr lvl="1">
              <a:buFont typeface="Wingdings" panose="05000000000000000000" pitchFamily="2" charset="2"/>
              <a:buChar char="§"/>
            </a:pPr>
            <a:r>
              <a:rPr lang="en-US" sz="1700" dirty="0">
                <a:latin typeface="Verdana" panose="020B0604030504040204" pitchFamily="34" charset="0"/>
                <a:ea typeface="Verdana" panose="020B0604030504040204" pitchFamily="34" charset="0"/>
              </a:rPr>
              <a:t>SBRT </a:t>
            </a:r>
            <a:r>
              <a:rPr lang="en-US" sz="1700" dirty="0">
                <a:latin typeface="Verdana" panose="020B0604030504040204" pitchFamily="34" charset="0"/>
                <a:ea typeface="Verdana" panose="020B0604030504040204" pitchFamily="34" charset="0"/>
                <a:sym typeface="Wingdings" panose="05000000000000000000" pitchFamily="2" charset="2"/>
              </a:rPr>
              <a:t> small </a:t>
            </a:r>
            <a:r>
              <a:rPr lang="en-US" sz="1700" dirty="0">
                <a:latin typeface="Verdana" panose="020B0604030504040204" pitchFamily="34" charset="0"/>
                <a:ea typeface="Verdana" panose="020B0604030504040204" pitchFamily="34" charset="0"/>
              </a:rPr>
              <a:t>↑ Grade </a:t>
            </a:r>
            <a:r>
              <a:rPr lang="en-US" sz="1700" u="sng" dirty="0">
                <a:latin typeface="Verdana" panose="020B0604030504040204" pitchFamily="34" charset="0"/>
                <a:ea typeface="Verdana" panose="020B0604030504040204" pitchFamily="34" charset="0"/>
              </a:rPr>
              <a:t>&gt;</a:t>
            </a:r>
            <a:r>
              <a:rPr lang="en-US" sz="1700" dirty="0">
                <a:latin typeface="Verdana" panose="020B0604030504040204" pitchFamily="34" charset="0"/>
                <a:ea typeface="Verdana" panose="020B0604030504040204" pitchFamily="34" charset="0"/>
              </a:rPr>
              <a:t> 2 acute urinary toxicity (23</a:t>
            </a:r>
            <a:r>
              <a:rPr lang="en-US" sz="1700" dirty="0">
                <a:latin typeface="Verdana" panose="020B0604030504040204" pitchFamily="34" charset="0"/>
                <a:ea typeface="Verdana" panose="020B0604030504040204" pitchFamily="34" charset="0"/>
                <a:sym typeface="Wingdings" panose="05000000000000000000" pitchFamily="2" charset="2"/>
              </a:rPr>
              <a:t>28%) and late urinary toxicity (26%), but no difference in late GI toxicity. </a:t>
            </a:r>
          </a:p>
          <a:p>
            <a:endParaRPr lang="en-US" sz="1700" b="1" dirty="0">
              <a:latin typeface="Verdana" panose="020B0604030504040204" pitchFamily="34" charset="0"/>
              <a:ea typeface="Verdana" panose="020B0604030504040204" pitchFamily="34" charset="0"/>
              <a:sym typeface="Wingdings" panose="05000000000000000000" pitchFamily="2" charset="2"/>
            </a:endParaRPr>
          </a:p>
          <a:p>
            <a:r>
              <a:rPr lang="en-US" sz="1700" b="1" dirty="0">
                <a:latin typeface="Verdana" panose="020B0604030504040204" pitchFamily="34" charset="0"/>
                <a:ea typeface="Verdana" panose="020B0604030504040204" pitchFamily="34" charset="0"/>
                <a:sym typeface="Wingdings" panose="05000000000000000000" pitchFamily="2" charset="2"/>
              </a:rPr>
              <a:t>UK PACE-B trial (Brand, 2019):</a:t>
            </a:r>
          </a:p>
          <a:p>
            <a:pPr lvl="1">
              <a:buFont typeface="Wingdings" panose="05000000000000000000" pitchFamily="2" charset="2"/>
              <a:buChar char="§"/>
            </a:pPr>
            <a:r>
              <a:rPr lang="en-US" sz="1700" dirty="0">
                <a:latin typeface="Verdana" panose="020B0604030504040204" pitchFamily="34" charset="0"/>
                <a:ea typeface="Verdana" panose="020B0604030504040204" pitchFamily="34" charset="0"/>
              </a:rPr>
              <a:t>874 men with low- or favorable intermediate-risk prostate cancer randomized to 78Gy/39Fx or 62Gy/20Fx vs. 36.25Gy/5Fx</a:t>
            </a:r>
          </a:p>
          <a:p>
            <a:pPr lvl="1">
              <a:buFont typeface="Wingdings" panose="05000000000000000000" pitchFamily="2" charset="2"/>
              <a:buChar char="§"/>
            </a:pPr>
            <a:r>
              <a:rPr lang="en-US" sz="1700" dirty="0">
                <a:latin typeface="Verdana" panose="020B0604030504040204" pitchFamily="34" charset="0"/>
                <a:ea typeface="Verdana" panose="020B0604030504040204" pitchFamily="34" charset="0"/>
              </a:rPr>
              <a:t>All pts were treated with SBRT</a:t>
            </a:r>
          </a:p>
          <a:p>
            <a:pPr lvl="1">
              <a:buFont typeface="Wingdings" panose="05000000000000000000" pitchFamily="2" charset="2"/>
              <a:buChar char="§"/>
            </a:pPr>
            <a:r>
              <a:rPr lang="en-US" sz="1700" dirty="0">
                <a:latin typeface="Verdana" panose="020B0604030504040204" pitchFamily="34" charset="0"/>
                <a:ea typeface="Verdana" panose="020B0604030504040204" pitchFamily="34" charset="0"/>
              </a:rPr>
              <a:t>Results: No significant difference in Grade </a:t>
            </a:r>
            <a:r>
              <a:rPr lang="en-US" sz="1700" u="sng" dirty="0">
                <a:latin typeface="Verdana" panose="020B0604030504040204" pitchFamily="34" charset="0"/>
                <a:ea typeface="Verdana" panose="020B0604030504040204" pitchFamily="34" charset="0"/>
              </a:rPr>
              <a:t>&gt;</a:t>
            </a:r>
            <a:r>
              <a:rPr lang="en-US" sz="1700" dirty="0">
                <a:latin typeface="Verdana" panose="020B0604030504040204" pitchFamily="34" charset="0"/>
                <a:ea typeface="Verdana" panose="020B0604030504040204" pitchFamily="34" charset="0"/>
              </a:rPr>
              <a:t> 2 acute GI toxicity (~11%) or GU toxicity (~25%).</a:t>
            </a:r>
          </a:p>
        </p:txBody>
      </p:sp>
    </p:spTree>
    <p:extLst>
      <p:ext uri="{BB962C8B-B14F-4D97-AF65-F5344CB8AC3E}">
        <p14:creationId xmlns:p14="http://schemas.microsoft.com/office/powerpoint/2010/main" val="412203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Proton Beam Therapy</a:t>
            </a:r>
            <a:endParaRPr lang="en-US" sz="3600" dirty="0"/>
          </a:p>
        </p:txBody>
      </p:sp>
      <p:sp>
        <p:nvSpPr>
          <p:cNvPr id="3" name="Content Placeholder 2"/>
          <p:cNvSpPr>
            <a:spLocks noGrp="1"/>
          </p:cNvSpPr>
          <p:nvPr>
            <p:ph idx="1"/>
          </p:nvPr>
        </p:nvSpPr>
        <p:spPr>
          <a:xfrm>
            <a:off x="1981200" y="1153510"/>
            <a:ext cx="8229600" cy="5562600"/>
          </a:xfrm>
        </p:spPr>
        <p:txBody>
          <a:bodyPr>
            <a:noAutofit/>
          </a:bodyPr>
          <a:lstStyle/>
          <a:p>
            <a:r>
              <a:rPr lang="en-US" sz="2400" dirty="0">
                <a:latin typeface="Verdana" panose="020B0604030504040204" pitchFamily="34" charset="0"/>
                <a:ea typeface="Verdana" panose="020B0604030504040204" pitchFamily="34" charset="0"/>
              </a:rPr>
              <a:t>Theoretical advantage over photon IMRT in dose distribution, since less "scatter" dose received by surrounding tissues</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marL="0" indent="0">
              <a:buNone/>
            </a:pPr>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However, no published randomized trials comparing proton therapy to IMRT or brachy for prostate cancer (</a:t>
            </a:r>
            <a:r>
              <a:rPr lang="en-US" sz="2400" dirty="0" err="1">
                <a:latin typeface="Verdana" panose="020B0604030504040204" pitchFamily="34" charset="0"/>
                <a:ea typeface="Verdana" panose="020B0604030504040204" pitchFamily="34" charset="0"/>
              </a:rPr>
              <a:t>PARTIQoL</a:t>
            </a:r>
            <a:r>
              <a:rPr lang="en-US" sz="2400" dirty="0">
                <a:latin typeface="Verdana" panose="020B0604030504040204" pitchFamily="34" charset="0"/>
                <a:ea typeface="Verdana" panose="020B0604030504040204" pitchFamily="34" charset="0"/>
              </a:rPr>
              <a:t> trial is ongoing)</a:t>
            </a:r>
          </a:p>
          <a:p>
            <a:r>
              <a:rPr lang="en-US" sz="2400" dirty="0">
                <a:latin typeface="Verdana" panose="020B0604030504040204" pitchFamily="34" charset="0"/>
                <a:ea typeface="Verdana" panose="020B0604030504040204" pitchFamily="34" charset="0"/>
              </a:rPr>
              <a:t>Major disadvantage of proton therapy is cost</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4">
            <a:extLst>
              <a:ext uri="{FF2B5EF4-FFF2-40B4-BE49-F238E27FC236}">
                <a16:creationId xmlns:a16="http://schemas.microsoft.com/office/drawing/2014/main" id="{99E5571B-0152-40FC-8725-49809A567219}"/>
              </a:ext>
            </a:extLst>
          </p:cNvPr>
          <p:cNvPicPr>
            <a:picLocks noChangeAspect="1" noChangeArrowheads="1"/>
          </p:cNvPicPr>
          <p:nvPr/>
        </p:nvPicPr>
        <p:blipFill>
          <a:blip r:embed="rId2" cstate="print"/>
          <a:srcRect/>
          <a:stretch>
            <a:fillRect/>
          </a:stretch>
        </p:blipFill>
        <p:spPr bwMode="auto">
          <a:xfrm>
            <a:off x="3124200" y="2448910"/>
            <a:ext cx="3649472" cy="2438400"/>
          </a:xfrm>
          <a:prstGeom prst="rect">
            <a:avLst/>
          </a:prstGeom>
          <a:noFill/>
          <a:ln w="9525">
            <a:noFill/>
            <a:miter lim="800000"/>
            <a:headEnd/>
            <a:tailEnd/>
          </a:ln>
        </p:spPr>
      </p:pic>
      <p:pic>
        <p:nvPicPr>
          <p:cNvPr id="7" name="Picture 6">
            <a:extLst>
              <a:ext uri="{FF2B5EF4-FFF2-40B4-BE49-F238E27FC236}">
                <a16:creationId xmlns:a16="http://schemas.microsoft.com/office/drawing/2014/main" id="{8F386176-3736-475D-A8FA-CD8C2B986127}"/>
              </a:ext>
            </a:extLst>
          </p:cNvPr>
          <p:cNvPicPr>
            <a:picLocks noChangeAspect="1"/>
          </p:cNvPicPr>
          <p:nvPr/>
        </p:nvPicPr>
        <p:blipFill>
          <a:blip r:embed="rId3"/>
          <a:stretch>
            <a:fillRect/>
          </a:stretch>
        </p:blipFill>
        <p:spPr>
          <a:xfrm>
            <a:off x="7449098" y="2133601"/>
            <a:ext cx="2086276" cy="2873951"/>
          </a:xfrm>
          <a:prstGeom prst="rect">
            <a:avLst/>
          </a:prstGeom>
        </p:spPr>
      </p:pic>
    </p:spTree>
    <p:extLst>
      <p:ext uri="{BB962C8B-B14F-4D97-AF65-F5344CB8AC3E}">
        <p14:creationId xmlns:p14="http://schemas.microsoft.com/office/powerpoint/2010/main" val="181173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6000"/>
            <a:ext cx="9144000" cy="4572000"/>
          </a:xfrm>
        </p:spPr>
        <p:txBody>
          <a:bodyPr>
            <a:noAutofit/>
          </a:bodyPr>
          <a:lstStyle/>
          <a:p>
            <a:r>
              <a:rPr lang="en-US" sz="4000" b="1" dirty="0">
                <a:solidFill>
                  <a:schemeClr val="tx2"/>
                </a:solidFill>
                <a:latin typeface="+mn-lt"/>
                <a:ea typeface="Verdana" pitchFamily="34" charset="0"/>
                <a:cs typeface="Verdana" pitchFamily="34" charset="0"/>
              </a:rPr>
              <a:t>Radiation Therapy as a Component of Multidisciplinary Prostate Cancer Management</a:t>
            </a:r>
            <a:endParaRPr lang="en-US" sz="4000" dirty="0">
              <a:latin typeface="+mn-lt"/>
            </a:endParaRPr>
          </a:p>
        </p:txBody>
      </p:sp>
      <p:pic>
        <p:nvPicPr>
          <p:cNvPr id="3" name="Picture 1">
            <a:extLst>
              <a:ext uri="{FF2B5EF4-FFF2-40B4-BE49-F238E27FC236}">
                <a16:creationId xmlns:a16="http://schemas.microsoft.com/office/drawing/2014/main" id="{FD7CA21A-9D17-4B80-B025-7878FA032D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6736" y="503712"/>
            <a:ext cx="1930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1F67261-0424-45C7-924D-EBBFC273AE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238" y="1043438"/>
            <a:ext cx="2739591" cy="182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4F6E6290-5583-417A-B81B-5452A51F16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043438"/>
            <a:ext cx="2724836" cy="18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1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latin typeface="Verdana" pitchFamily="34" charset="0"/>
                <a:ea typeface="Verdana" pitchFamily="34" charset="0"/>
                <a:cs typeface="Verdana" pitchFamily="34" charset="0"/>
              </a:rPr>
              <a:t>Methods of RT Delivery</a:t>
            </a:r>
          </a:p>
        </p:txBody>
      </p:sp>
      <p:sp>
        <p:nvSpPr>
          <p:cNvPr id="5" name="Content Placeholder 2"/>
          <p:cNvSpPr>
            <a:spLocks noGrp="1"/>
          </p:cNvSpPr>
          <p:nvPr>
            <p:ph idx="1"/>
          </p:nvPr>
        </p:nvSpPr>
        <p:spPr>
          <a:xfrm>
            <a:off x="1981200" y="1417638"/>
            <a:ext cx="8229600" cy="5440363"/>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External Beam Radiation Therapy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Linear accelerator</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Proton Therapy</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Interstitial Brachytherapy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Permanent or Temporary Prostate Implant</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Unsealed Source Brachytherapy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Radiopharmaceuticals (e.g., </a:t>
            </a:r>
            <a:r>
              <a:rPr lang="en-US" dirty="0" err="1">
                <a:latin typeface="Verdana" panose="020B0604030504040204" pitchFamily="34" charset="0"/>
                <a:ea typeface="Verdana" panose="020B0604030504040204" pitchFamily="34" charset="0"/>
                <a:cs typeface="Verdana" panose="020B0604030504040204" pitchFamily="34" charset="0"/>
              </a:rPr>
              <a:t>Xofigo</a:t>
            </a:r>
            <a:r>
              <a:rPr lang="en-US" dirty="0">
                <a:latin typeface="Verdana" panose="020B0604030504040204" pitchFamily="34" charset="0"/>
                <a:ea typeface="Verdana" panose="020B0604030504040204" pitchFamily="34" charset="0"/>
                <a:cs typeface="Verdana" panose="020B0604030504040204" pitchFamily="34" charset="0"/>
              </a:rPr>
              <a:t>)</a:t>
            </a:r>
          </a:p>
        </p:txBody>
      </p:sp>
      <p:sp>
        <p:nvSpPr>
          <p:cNvPr id="3" name="Rectangle 2">
            <a:extLst>
              <a:ext uri="{FF2B5EF4-FFF2-40B4-BE49-F238E27FC236}">
                <a16:creationId xmlns:a16="http://schemas.microsoft.com/office/drawing/2014/main" id="{FCF60754-9F66-4822-B438-420F9AA1B0EE}"/>
              </a:ext>
            </a:extLst>
          </p:cNvPr>
          <p:cNvSpPr/>
          <p:nvPr/>
        </p:nvSpPr>
        <p:spPr>
          <a:xfrm>
            <a:off x="1828800" y="3276600"/>
            <a:ext cx="8229600" cy="1981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873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Method #2 of RT Delivery: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Interstitial Brachytherapy </a:t>
            </a:r>
            <a:endParaRPr lang="en-US" sz="3600" dirty="0"/>
          </a:p>
        </p:txBody>
      </p:sp>
      <p:sp>
        <p:nvSpPr>
          <p:cNvPr id="3" name="Content Placeholder 2"/>
          <p:cNvSpPr>
            <a:spLocks noGrp="1"/>
          </p:cNvSpPr>
          <p:nvPr>
            <p:ph idx="1"/>
          </p:nvPr>
        </p:nvSpPr>
        <p:spPr>
          <a:xfrm>
            <a:off x="1752600" y="1447800"/>
            <a:ext cx="8458200" cy="2830660"/>
          </a:xfrm>
        </p:spPr>
        <p:txBody>
          <a:bodyPr>
            <a:normAutofit lnSpcReduction="10000"/>
          </a:bodyPr>
          <a:lstStyle/>
          <a:p>
            <a:r>
              <a:rPr lang="en-US" sz="3000" dirty="0">
                <a:solidFill>
                  <a:schemeClr val="tx1">
                    <a:lumMod val="85000"/>
                    <a:lumOff val="15000"/>
                  </a:schemeClr>
                </a:solidFill>
                <a:latin typeface="Verdana" panose="020B0604030504040204" pitchFamily="34" charset="0"/>
                <a:ea typeface="Verdana" panose="020B0604030504040204" pitchFamily="34" charset="0"/>
                <a:cs typeface="Vani" panose="020B0502040204020203" pitchFamily="34" charset="0"/>
              </a:rPr>
              <a:t>Radioactive sources are placed inside the prostate, either temporarily or permanently</a:t>
            </a:r>
          </a:p>
          <a:p>
            <a:endParaRPr lang="en-US" sz="3000" dirty="0">
              <a:latin typeface="Verdana" panose="020B0604030504040204" pitchFamily="34" charset="0"/>
              <a:ea typeface="Verdana" panose="020B0604030504040204" pitchFamily="34" charset="0"/>
              <a:cs typeface="Vani" panose="020B0502040204020203" pitchFamily="34" charset="0"/>
            </a:endParaRPr>
          </a:p>
          <a:p>
            <a:r>
              <a:rPr lang="en-US" sz="3000" dirty="0">
                <a:latin typeface="Verdana" panose="020B0604030504040204" pitchFamily="34" charset="0"/>
                <a:ea typeface="Verdana" panose="020B0604030504040204" pitchFamily="34" charset="0"/>
                <a:cs typeface="Vani" panose="020B0502040204020203" pitchFamily="34" charset="0"/>
              </a:rPr>
              <a:t>Allows for greater dose escalation by sparing normal tissue</a:t>
            </a:r>
          </a:p>
          <a:p>
            <a:endParaRPr lang="en-US" sz="3000" dirty="0">
              <a:latin typeface="Verdana" panose="020B0604030504040204" pitchFamily="34" charset="0"/>
              <a:ea typeface="Verdana" panose="020B0604030504040204" pitchFamily="34" charset="0"/>
              <a:cs typeface="Vani" panose="020B0502040204020203" pitchFamily="34" charset="0"/>
            </a:endParaRPr>
          </a:p>
        </p:txBody>
      </p:sp>
      <p:pic>
        <p:nvPicPr>
          <p:cNvPr id="6" name="Picture 5">
            <a:extLst>
              <a:ext uri="{FF2B5EF4-FFF2-40B4-BE49-F238E27FC236}">
                <a16:creationId xmlns:a16="http://schemas.microsoft.com/office/drawing/2014/main" id="{3CE00BE2-3EC2-4F0E-A311-D7292B4E6A78}"/>
              </a:ext>
            </a:extLst>
          </p:cNvPr>
          <p:cNvPicPr>
            <a:picLocks noChangeAspect="1"/>
          </p:cNvPicPr>
          <p:nvPr/>
        </p:nvPicPr>
        <p:blipFill>
          <a:blip r:embed="rId3"/>
          <a:stretch>
            <a:fillRect/>
          </a:stretch>
        </p:blipFill>
        <p:spPr>
          <a:xfrm>
            <a:off x="2514601" y="4185743"/>
            <a:ext cx="3258005" cy="2210108"/>
          </a:xfrm>
          <a:prstGeom prst="rect">
            <a:avLst/>
          </a:prstGeom>
        </p:spPr>
      </p:pic>
      <p:pic>
        <p:nvPicPr>
          <p:cNvPr id="7" name="Picture 6">
            <a:extLst>
              <a:ext uri="{FF2B5EF4-FFF2-40B4-BE49-F238E27FC236}">
                <a16:creationId xmlns:a16="http://schemas.microsoft.com/office/drawing/2014/main" id="{BA366C95-7B0C-48EE-9EC7-C8C46EF82BC5}"/>
              </a:ext>
            </a:extLst>
          </p:cNvPr>
          <p:cNvPicPr>
            <a:picLocks noChangeAspect="1"/>
          </p:cNvPicPr>
          <p:nvPr/>
        </p:nvPicPr>
        <p:blipFill>
          <a:blip r:embed="rId4"/>
          <a:stretch>
            <a:fillRect/>
          </a:stretch>
        </p:blipFill>
        <p:spPr>
          <a:xfrm>
            <a:off x="6177338" y="4185744"/>
            <a:ext cx="3302262" cy="2215056"/>
          </a:xfrm>
          <a:prstGeom prst="rect">
            <a:avLst/>
          </a:prstGeom>
        </p:spPr>
      </p:pic>
      <p:sp>
        <p:nvSpPr>
          <p:cNvPr id="8" name="TextBox 7">
            <a:extLst>
              <a:ext uri="{FF2B5EF4-FFF2-40B4-BE49-F238E27FC236}">
                <a16:creationId xmlns:a16="http://schemas.microsoft.com/office/drawing/2014/main" id="{AC0B9768-14EC-4722-AA3B-70FC9FD6295C}"/>
              </a:ext>
            </a:extLst>
          </p:cNvPr>
          <p:cNvSpPr txBox="1"/>
          <p:nvPr/>
        </p:nvSpPr>
        <p:spPr>
          <a:xfrm>
            <a:off x="3810000" y="6452942"/>
            <a:ext cx="6096000"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IMRT                            Brachytherapy </a:t>
            </a:r>
          </a:p>
        </p:txBody>
      </p:sp>
    </p:spTree>
    <p:extLst>
      <p:ext uri="{BB962C8B-B14F-4D97-AF65-F5344CB8AC3E}">
        <p14:creationId xmlns:p14="http://schemas.microsoft.com/office/powerpoint/2010/main" val="116967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Implant Procedure</a:t>
            </a:r>
          </a:p>
        </p:txBody>
      </p:sp>
      <p:sp>
        <p:nvSpPr>
          <p:cNvPr id="4" name="TextBox 3"/>
          <p:cNvSpPr txBox="1"/>
          <p:nvPr/>
        </p:nvSpPr>
        <p:spPr>
          <a:xfrm>
            <a:off x="1687033" y="1371600"/>
            <a:ext cx="8817935"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ani" panose="020B0502040204020203" pitchFamily="34" charset="0"/>
              </a:rPr>
              <a:t>More invasive than external beam RT, but less than radical prostatectomy</a:t>
            </a:r>
          </a:p>
          <a:p>
            <a:pPr marL="457200" indent="-457200">
              <a:buFont typeface="Arial" panose="020B0604020202020204" pitchFamily="34" charset="0"/>
              <a:buChar char="•"/>
            </a:pPr>
            <a:endParaRPr lang="en-US" sz="2400" dirty="0">
              <a:latin typeface="Verdana" panose="020B0604030504040204" pitchFamily="34" charset="0"/>
              <a:ea typeface="Verdana" panose="020B0604030504040204" pitchFamily="34" charset="0"/>
              <a:cs typeface="Vani" panose="020B0502040204020203" pitchFamily="34" charset="0"/>
            </a:endParaRPr>
          </a:p>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ani" panose="020B0502040204020203" pitchFamily="34" charset="0"/>
              </a:rPr>
              <a:t>Begins with placement of 14-20 needles/catheters under TRUS guidance.</a:t>
            </a:r>
          </a:p>
        </p:txBody>
      </p:sp>
      <p:pic>
        <p:nvPicPr>
          <p:cNvPr id="5" name="Picture 7" descr="G:\temp\prostate6.tif">
            <a:extLst>
              <a:ext uri="{FF2B5EF4-FFF2-40B4-BE49-F238E27FC236}">
                <a16:creationId xmlns:a16="http://schemas.microsoft.com/office/drawing/2014/main" id="{F084E68B-4E24-4DD6-B58F-E80DE184D120}"/>
              </a:ext>
            </a:extLst>
          </p:cNvPr>
          <p:cNvPicPr>
            <a:picLocks noChangeAspect="1" noChangeArrowheads="1"/>
          </p:cNvPicPr>
          <p:nvPr/>
        </p:nvPicPr>
        <p:blipFill>
          <a:blip r:embed="rId3" cstate="print">
            <a:lum bright="10000" contrast="20000"/>
          </a:blip>
          <a:srcRect/>
          <a:stretch>
            <a:fillRect/>
          </a:stretch>
        </p:blipFill>
        <p:spPr bwMode="auto">
          <a:xfrm>
            <a:off x="5632894" y="3276601"/>
            <a:ext cx="4845354" cy="3487459"/>
          </a:xfrm>
          <a:prstGeom prst="rect">
            <a:avLst/>
          </a:prstGeom>
          <a:noFill/>
        </p:spPr>
      </p:pic>
      <p:pic>
        <p:nvPicPr>
          <p:cNvPr id="6" name="Picture 5">
            <a:extLst>
              <a:ext uri="{FF2B5EF4-FFF2-40B4-BE49-F238E27FC236}">
                <a16:creationId xmlns:a16="http://schemas.microsoft.com/office/drawing/2014/main" id="{05B36495-38D5-4405-9355-C0E97E859FD1}"/>
              </a:ext>
            </a:extLst>
          </p:cNvPr>
          <p:cNvPicPr>
            <a:picLocks noChangeAspect="1"/>
          </p:cNvPicPr>
          <p:nvPr/>
        </p:nvPicPr>
        <p:blipFill>
          <a:blip r:embed="rId4"/>
          <a:stretch>
            <a:fillRect/>
          </a:stretch>
        </p:blipFill>
        <p:spPr>
          <a:xfrm>
            <a:off x="1878281" y="3230851"/>
            <a:ext cx="3560486" cy="3524302"/>
          </a:xfrm>
          <a:prstGeom prst="rect">
            <a:avLst/>
          </a:prstGeom>
        </p:spPr>
      </p:pic>
    </p:spTree>
    <p:extLst>
      <p:ext uri="{BB962C8B-B14F-4D97-AF65-F5344CB8AC3E}">
        <p14:creationId xmlns:p14="http://schemas.microsoft.com/office/powerpoint/2010/main" val="423113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anose="020B0604030504040204" pitchFamily="34" charset="0"/>
                <a:ea typeface="Verdana" panose="020B0604030504040204" pitchFamily="34" charset="0"/>
                <a:cs typeface="Verdana" panose="020B0604030504040204" pitchFamily="34" charset="0"/>
              </a:rPr>
              <a:t>Low-Dose-Rate (LDR) </a:t>
            </a:r>
            <a:br>
              <a:rPr lang="en-US" sz="36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chemeClr val="tx2"/>
                </a:solidFill>
                <a:latin typeface="Verdana" panose="020B0604030504040204" pitchFamily="34" charset="0"/>
                <a:ea typeface="Verdana" panose="020B0604030504040204" pitchFamily="34" charset="0"/>
                <a:cs typeface="Verdana" panose="020B0604030504040204" pitchFamily="34" charset="0"/>
              </a:rPr>
              <a:t>Prostate Brachytherapy</a:t>
            </a:r>
          </a:p>
        </p:txBody>
      </p:sp>
      <p:sp>
        <p:nvSpPr>
          <p:cNvPr id="3" name="Content Placeholder 2"/>
          <p:cNvSpPr>
            <a:spLocks noGrp="1"/>
          </p:cNvSpPr>
          <p:nvPr>
            <p:ph idx="1"/>
          </p:nvPr>
        </p:nvSpPr>
        <p:spPr>
          <a:xfrm>
            <a:off x="1981200" y="1447800"/>
            <a:ext cx="8229600" cy="5410200"/>
          </a:xfrm>
        </p:spPr>
        <p:txBody>
          <a:bodyPr>
            <a:normAutofit fontScale="62500" lnSpcReduction="20000"/>
          </a:bodyPr>
          <a:lstStyle/>
          <a:p>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Radioactive sources (“seeds”) are placed into specified positions through the needles (I-125, Pd-103, Cs-131)</a:t>
            </a: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Seeds remain in place </a:t>
            </a:r>
            <a:r>
              <a:rPr lang="en-US" u="sng"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permanently</a:t>
            </a: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though most of the radioactive dose is deposited over </a:t>
            </a:r>
            <a:r>
              <a:rPr lang="en-US" u="sng"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 few months</a:t>
            </a:r>
          </a:p>
        </p:txBody>
      </p:sp>
      <p:pic>
        <p:nvPicPr>
          <p:cNvPr id="6" name="Picture 6" descr="E:\6711 seed.tif"/>
          <p:cNvPicPr>
            <a:picLocks noChangeAspect="1" noChangeArrowheads="1"/>
          </p:cNvPicPr>
          <p:nvPr/>
        </p:nvPicPr>
        <p:blipFill>
          <a:blip r:embed="rId2" cstate="print"/>
          <a:srcRect/>
          <a:stretch>
            <a:fillRect/>
          </a:stretch>
        </p:blipFill>
        <p:spPr bwMode="auto">
          <a:xfrm>
            <a:off x="2209800" y="2133600"/>
            <a:ext cx="3200400" cy="1753960"/>
          </a:xfrm>
          <a:prstGeom prst="rect">
            <a:avLst/>
          </a:prstGeom>
          <a:noFill/>
        </p:spPr>
      </p:pic>
      <p:pic>
        <p:nvPicPr>
          <p:cNvPr id="5" name="Picture 6" descr="penny seeds"/>
          <p:cNvPicPr>
            <a:picLocks noChangeAspect="1" noChangeArrowheads="1"/>
          </p:cNvPicPr>
          <p:nvPr/>
        </p:nvPicPr>
        <p:blipFill>
          <a:blip r:embed="rId3" cstate="print"/>
          <a:srcRect/>
          <a:stretch>
            <a:fillRect/>
          </a:stretch>
        </p:blipFill>
        <p:spPr>
          <a:xfrm>
            <a:off x="7924800" y="2122147"/>
            <a:ext cx="2133600" cy="1812925"/>
          </a:xfrm>
          <a:prstGeom prst="rect">
            <a:avLst/>
          </a:prstGeom>
          <a:noFill/>
        </p:spPr>
      </p:pic>
      <p:pic>
        <p:nvPicPr>
          <p:cNvPr id="7" name="Picture 9" descr="250px-Brachytherapy"/>
          <p:cNvPicPr>
            <a:picLocks noChangeAspect="1" noChangeArrowheads="1"/>
          </p:cNvPicPr>
          <p:nvPr/>
        </p:nvPicPr>
        <p:blipFill>
          <a:blip r:embed="rId4" cstate="print"/>
          <a:srcRect/>
          <a:stretch>
            <a:fillRect/>
          </a:stretch>
        </p:blipFill>
        <p:spPr>
          <a:xfrm>
            <a:off x="5562600" y="2133601"/>
            <a:ext cx="2209800" cy="1793819"/>
          </a:xfrm>
          <a:prstGeom prst="rect">
            <a:avLst/>
          </a:prstGeom>
          <a:noFill/>
        </p:spPr>
      </p:pic>
      <p:pic>
        <p:nvPicPr>
          <p:cNvPr id="8" name="Picture 7" descr="http://www.sgh.com.sg/Clinical-Departments-Centers/Urology/Medical-Technology-Surgical-Procedures/PublishingImages/Xray.jpg">
            <a:extLst>
              <a:ext uri="{FF2B5EF4-FFF2-40B4-BE49-F238E27FC236}">
                <a16:creationId xmlns:a16="http://schemas.microsoft.com/office/drawing/2014/main" id="{DC514605-65B6-4497-B8A2-F9F7AC96332E}"/>
              </a:ext>
            </a:extLst>
          </p:cNvPr>
          <p:cNvPicPr>
            <a:picLocks noChangeAspect="1" noChangeArrowheads="1"/>
          </p:cNvPicPr>
          <p:nvPr/>
        </p:nvPicPr>
        <p:blipFill>
          <a:blip r:embed="rId5" cstate="print"/>
          <a:srcRect/>
          <a:stretch>
            <a:fillRect/>
          </a:stretch>
        </p:blipFill>
        <p:spPr bwMode="auto">
          <a:xfrm>
            <a:off x="6346372" y="4041510"/>
            <a:ext cx="2753674" cy="1718797"/>
          </a:xfrm>
          <a:prstGeom prst="rect">
            <a:avLst/>
          </a:prstGeom>
          <a:noFill/>
        </p:spPr>
      </p:pic>
      <p:pic>
        <p:nvPicPr>
          <p:cNvPr id="9" name="Picture 8">
            <a:extLst>
              <a:ext uri="{FF2B5EF4-FFF2-40B4-BE49-F238E27FC236}">
                <a16:creationId xmlns:a16="http://schemas.microsoft.com/office/drawing/2014/main" id="{698FFF4A-95CD-4322-A8B8-31AC386ADA44}"/>
              </a:ext>
            </a:extLst>
          </p:cNvPr>
          <p:cNvPicPr>
            <a:picLocks noChangeAspect="1"/>
          </p:cNvPicPr>
          <p:nvPr/>
        </p:nvPicPr>
        <p:blipFill>
          <a:blip r:embed="rId6"/>
          <a:stretch>
            <a:fillRect/>
          </a:stretch>
        </p:blipFill>
        <p:spPr>
          <a:xfrm>
            <a:off x="3025311" y="4042196"/>
            <a:ext cx="3277518" cy="1718110"/>
          </a:xfrm>
          <a:prstGeom prst="rect">
            <a:avLst/>
          </a:prstGeom>
        </p:spPr>
      </p:pic>
    </p:spTree>
    <p:extLst>
      <p:ext uri="{BB962C8B-B14F-4D97-AF65-F5344CB8AC3E}">
        <p14:creationId xmlns:p14="http://schemas.microsoft.com/office/powerpoint/2010/main" val="2109177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t>High-Dose-Rate (HDR) </a:t>
            </a:r>
            <a:b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t>Prostate Brachytherapy</a:t>
            </a:r>
          </a:p>
        </p:txBody>
      </p:sp>
      <p:sp>
        <p:nvSpPr>
          <p:cNvPr id="3" name="Content Placeholder 2"/>
          <p:cNvSpPr>
            <a:spLocks noGrp="1"/>
          </p:cNvSpPr>
          <p:nvPr>
            <p:ph idx="1"/>
          </p:nvPr>
        </p:nvSpPr>
        <p:spPr>
          <a:xfrm>
            <a:off x="1981200" y="1295400"/>
            <a:ext cx="5791200" cy="5257800"/>
          </a:xfrm>
        </p:spPr>
        <p:txBody>
          <a:bodyPr>
            <a:normAutofit/>
          </a:bodyPr>
          <a:lstStyle/>
          <a:p>
            <a:r>
              <a:rPr lang="en-US" dirty="0">
                <a:solidFill>
                  <a:schemeClr val="tx1">
                    <a:lumMod val="85000"/>
                    <a:lumOff val="15000"/>
                  </a:schemeClr>
                </a:solidFill>
                <a:latin typeface="+mj-lt"/>
                <a:ea typeface="Verdana" pitchFamily="34" charset="0"/>
                <a:cs typeface="Verdana" pitchFamily="34" charset="0"/>
              </a:rPr>
              <a:t>Each catheter is connected to an HDR </a:t>
            </a:r>
            <a:r>
              <a:rPr lang="en-US" dirty="0" err="1">
                <a:solidFill>
                  <a:schemeClr val="tx1">
                    <a:lumMod val="85000"/>
                    <a:lumOff val="15000"/>
                  </a:schemeClr>
                </a:solidFill>
                <a:latin typeface="+mj-lt"/>
                <a:ea typeface="Verdana" pitchFamily="34" charset="0"/>
                <a:cs typeface="Verdana" pitchFamily="34" charset="0"/>
              </a:rPr>
              <a:t>Afterloader</a:t>
            </a:r>
            <a:r>
              <a:rPr lang="en-US" dirty="0">
                <a:solidFill>
                  <a:schemeClr val="tx1">
                    <a:lumMod val="85000"/>
                    <a:lumOff val="15000"/>
                  </a:schemeClr>
                </a:solidFill>
                <a:latin typeface="+mj-lt"/>
                <a:ea typeface="Verdana" pitchFamily="34" charset="0"/>
                <a:cs typeface="Verdana" pitchFamily="34" charset="0"/>
              </a:rPr>
              <a:t>, and a single Ir-192 radioactive source on a </a:t>
            </a:r>
            <a:r>
              <a:rPr lang="en-US" dirty="0">
                <a:solidFill>
                  <a:schemeClr val="tx1">
                    <a:lumMod val="85000"/>
                    <a:lumOff val="15000"/>
                  </a:schemeClr>
                </a:solidFill>
                <a:ea typeface="Verdana" pitchFamily="34" charset="0"/>
                <a:cs typeface="Verdana" pitchFamily="34" charset="0"/>
              </a:rPr>
              <a:t>wire</a:t>
            </a:r>
            <a:r>
              <a:rPr lang="en-US" dirty="0">
                <a:solidFill>
                  <a:schemeClr val="tx1">
                    <a:lumMod val="85000"/>
                    <a:lumOff val="15000"/>
                  </a:schemeClr>
                </a:solidFill>
                <a:latin typeface="+mj-lt"/>
                <a:ea typeface="Verdana" pitchFamily="34" charset="0"/>
                <a:cs typeface="Verdana" pitchFamily="34" charset="0"/>
              </a:rPr>
              <a:t> travels within each catheter into specific positions, for specific periods of time</a:t>
            </a:r>
          </a:p>
          <a:p>
            <a:r>
              <a:rPr lang="en-US" dirty="0">
                <a:solidFill>
                  <a:schemeClr val="tx1">
                    <a:lumMod val="85000"/>
                    <a:lumOff val="15000"/>
                  </a:schemeClr>
                </a:solidFill>
                <a:latin typeface="+mj-lt"/>
                <a:ea typeface="Verdana" pitchFamily="34" charset="0"/>
                <a:cs typeface="Verdana" pitchFamily="34" charset="0"/>
              </a:rPr>
              <a:t>All catheters are removed after treatment</a:t>
            </a:r>
          </a:p>
        </p:txBody>
      </p:sp>
      <p:pic>
        <p:nvPicPr>
          <p:cNvPr id="1026" name="Picture 2"/>
          <p:cNvPicPr>
            <a:picLocks noChangeAspect="1" noChangeArrowheads="1"/>
          </p:cNvPicPr>
          <p:nvPr/>
        </p:nvPicPr>
        <p:blipFill>
          <a:blip r:embed="rId3" cstate="print"/>
          <a:srcRect/>
          <a:stretch>
            <a:fillRect/>
          </a:stretch>
        </p:blipFill>
        <p:spPr bwMode="auto">
          <a:xfrm>
            <a:off x="7812203" y="3276600"/>
            <a:ext cx="2279540" cy="2828926"/>
          </a:xfrm>
          <a:prstGeom prst="rect">
            <a:avLst/>
          </a:prstGeom>
          <a:noFill/>
          <a:ln w="9525">
            <a:noFill/>
            <a:miter lim="800000"/>
            <a:headEnd/>
            <a:tailEnd/>
          </a:ln>
        </p:spPr>
      </p:pic>
      <p:pic>
        <p:nvPicPr>
          <p:cNvPr id="5" name="Picture 2" descr="http://hdrprostatebrachytherapy.com/~denhill/wp-content/uploads/2013/02/Diagram-of-HDR-Prostate-Bracytherapy-Metho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205" y="1295401"/>
            <a:ext cx="2279539" cy="189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10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LDR vs. HDR</a:t>
            </a:r>
          </a:p>
        </p:txBody>
      </p:sp>
      <p:sp>
        <p:nvSpPr>
          <p:cNvPr id="4" name="TextBox 3"/>
          <p:cNvSpPr txBox="1"/>
          <p:nvPr/>
        </p:nvSpPr>
        <p:spPr>
          <a:xfrm>
            <a:off x="1687033" y="1371601"/>
            <a:ext cx="8817935" cy="3323987"/>
          </a:xfrm>
          <a:prstGeom prst="rect">
            <a:avLst/>
          </a:prstGeom>
          <a:noFill/>
        </p:spPr>
        <p:txBody>
          <a:bodyPr wrap="square" rtlCol="0">
            <a:spAutoFit/>
          </a:bodyPr>
          <a:lstStyle/>
          <a:p>
            <a:pPr marL="342900" indent="-342900">
              <a:buFont typeface="Arial" panose="020B0604020202020204" pitchFamily="34" charset="0"/>
              <a:buChar char="•"/>
            </a:pPr>
            <a:r>
              <a:rPr lang="en-US" sz="3000" b="1" dirty="0">
                <a:latin typeface="Verdana" panose="020B0604030504040204" pitchFamily="34" charset="0"/>
                <a:ea typeface="Verdana" panose="020B0604030504040204" pitchFamily="34" charset="0"/>
                <a:cs typeface="Verdana" panose="020B0604030504040204" pitchFamily="34" charset="0"/>
              </a:rPr>
              <a:t>Advantages of LDR: </a:t>
            </a:r>
          </a:p>
          <a:p>
            <a:pPr marL="800100" lvl="1" indent="-3429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Single day catheter insertion for monotherapy</a:t>
            </a:r>
          </a:p>
          <a:p>
            <a:pPr marL="800100" lvl="1" indent="-3429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Shorter day for patient</a:t>
            </a:r>
            <a:endParaRPr lang="en-US" sz="3000" b="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3000" b="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3000" b="1" dirty="0">
                <a:latin typeface="Verdana" panose="020B0604030504040204" pitchFamily="34" charset="0"/>
                <a:ea typeface="Verdana" panose="020B0604030504040204" pitchFamily="34" charset="0"/>
                <a:cs typeface="Verdana" panose="020B0604030504040204" pitchFamily="34" charset="0"/>
              </a:rPr>
              <a:t>Advantages of HDR: </a:t>
            </a:r>
          </a:p>
          <a:p>
            <a:pPr marL="800100" lvl="1" indent="-3429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Higher biologically effective dose</a:t>
            </a:r>
          </a:p>
          <a:p>
            <a:pPr marL="800100" lvl="1" indent="-3429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Less radiation safety hazard</a:t>
            </a:r>
          </a:p>
          <a:p>
            <a:pPr marL="800100" lvl="1" indent="-3429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Easier dose modulation</a:t>
            </a:r>
          </a:p>
        </p:txBody>
      </p:sp>
    </p:spTree>
    <p:extLst>
      <p:ext uri="{BB962C8B-B14F-4D97-AF65-F5344CB8AC3E}">
        <p14:creationId xmlns:p14="http://schemas.microsoft.com/office/powerpoint/2010/main" val="2600700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Brachytherapy is Not For Everyone</a:t>
            </a:r>
          </a:p>
        </p:txBody>
      </p:sp>
      <p:sp>
        <p:nvSpPr>
          <p:cNvPr id="10" name="Content Placeholder 9"/>
          <p:cNvSpPr>
            <a:spLocks noGrp="1"/>
          </p:cNvSpPr>
          <p:nvPr>
            <p:ph idx="1"/>
          </p:nvPr>
        </p:nvSpPr>
        <p:spPr>
          <a:xfrm>
            <a:off x="1981200" y="1143000"/>
            <a:ext cx="8229600" cy="5715000"/>
          </a:xfrm>
        </p:spPr>
        <p:txBody>
          <a:bodyPr>
            <a:no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Increased risk of complications</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Severe urinary frequency/obstructive symptoms (AUA score &gt; 15)</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Previous TURP </a:t>
            </a:r>
            <a:r>
              <a:rPr lang="en-US"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600" dirty="0">
                <a:latin typeface="Verdana" panose="020B0604030504040204" pitchFamily="34" charset="0"/>
                <a:ea typeface="Verdana" panose="020B0604030504040204" pitchFamily="34" charset="0"/>
                <a:cs typeface="Verdana" panose="020B0604030504040204" pitchFamily="34" charset="0"/>
              </a:rPr>
              <a:t> risk for incontinence </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Gland size &gt; 60cc</a:t>
            </a:r>
          </a:p>
          <a:p>
            <a:pPr lvl="2"/>
            <a:r>
              <a:rPr lang="en-US" sz="1600" dirty="0">
                <a:latin typeface="Verdana" panose="020B0604030504040204" pitchFamily="34" charset="0"/>
                <a:ea typeface="Verdana" panose="020B0604030504040204" pitchFamily="34" charset="0"/>
                <a:cs typeface="Verdana" panose="020B0604030504040204" pitchFamily="34" charset="0"/>
              </a:rPr>
              <a:t>higher rate of acute urinary retention</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Substantial median lobe hyperplasia</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Active IBD involving the rectum</a:t>
            </a:r>
          </a:p>
          <a:p>
            <a:pPr lvl="2"/>
            <a:r>
              <a:rPr lang="en-US" sz="1600" dirty="0">
                <a:latin typeface="Verdana" panose="020B0604030504040204" pitchFamily="34" charset="0"/>
                <a:ea typeface="Verdana" panose="020B0604030504040204" pitchFamily="34" charset="0"/>
                <a:cs typeface="Verdana" panose="020B0604030504040204" pitchFamily="34" charset="0"/>
              </a:rPr>
              <a:t>Best if asymptomatic (w/o need for </a:t>
            </a:r>
            <a:r>
              <a:rPr lang="en-US" sz="1600" dirty="0" err="1">
                <a:latin typeface="Verdana" panose="020B0604030504040204" pitchFamily="34" charset="0"/>
                <a:ea typeface="Verdana" panose="020B0604030504040204" pitchFamily="34" charset="0"/>
                <a:cs typeface="Verdana" panose="020B0604030504040204" pitchFamily="34" charset="0"/>
              </a:rPr>
              <a:t>Tx</a:t>
            </a:r>
            <a:r>
              <a:rPr lang="en-US" sz="1600" dirty="0">
                <a:latin typeface="Verdana" panose="020B0604030504040204" pitchFamily="34" charset="0"/>
                <a:ea typeface="Verdana" panose="020B0604030504040204" pitchFamily="34" charset="0"/>
                <a:cs typeface="Verdana" panose="020B0604030504040204" pitchFamily="34" charset="0"/>
              </a:rPr>
              <a:t>) for at least 6 months. </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Prior pelvic radiotherapy</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History of multiple pelvic surgeries</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Severe diabetes with healing problems</a:t>
            </a:r>
          </a:p>
          <a:p>
            <a:endParaRPr lang="en-US" sz="1600" b="1" dirty="0">
              <a:latin typeface="Verdana" panose="020B0604030504040204" pitchFamily="34" charset="0"/>
              <a:ea typeface="Verdana" panose="020B0604030504040204" pitchFamily="34" charset="0"/>
              <a:cs typeface="Verdana" panose="020B0604030504040204" pitchFamily="34" charset="0"/>
            </a:endParaRPr>
          </a:p>
          <a:p>
            <a:r>
              <a:rPr lang="en-US" sz="1800" b="1" dirty="0">
                <a:latin typeface="Verdana" panose="020B0604030504040204" pitchFamily="34" charset="0"/>
                <a:ea typeface="Verdana" panose="020B0604030504040204" pitchFamily="34" charset="0"/>
                <a:cs typeface="Verdana" panose="020B0604030504040204" pitchFamily="34" charset="0"/>
              </a:rPr>
              <a:t>Technical Difficulties that may </a:t>
            </a:r>
            <a:r>
              <a:rPr lang="en-US" sz="1800" b="1"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800" b="1" dirty="0">
                <a:latin typeface="Verdana" panose="020B0604030504040204" pitchFamily="34" charset="0"/>
                <a:ea typeface="Verdana" panose="020B0604030504040204" pitchFamily="34" charset="0"/>
                <a:cs typeface="Verdana" panose="020B0604030504040204" pitchFamily="34" charset="0"/>
              </a:rPr>
              <a:t> inadequate dose coverage</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Previous TURP </a:t>
            </a:r>
            <a:r>
              <a:rPr lang="en-US"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600" dirty="0">
                <a:latin typeface="Verdana" panose="020B0604030504040204" pitchFamily="34" charset="0"/>
                <a:ea typeface="Verdana" panose="020B0604030504040204" pitchFamily="34" charset="0"/>
                <a:cs typeface="Verdana" panose="020B0604030504040204" pitchFamily="34" charset="0"/>
              </a:rPr>
              <a:t> risk for incontinence </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Gland size &gt; 60cc</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Prominent median lobe</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Severe pubic arch interference (can pre-plan with pubic arch template to assess)</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Gross seminal vesicle involvement</a:t>
            </a:r>
          </a:p>
        </p:txBody>
      </p:sp>
    </p:spTree>
    <p:extLst>
      <p:ext uri="{BB962C8B-B14F-4D97-AF65-F5344CB8AC3E}">
        <p14:creationId xmlns:p14="http://schemas.microsoft.com/office/powerpoint/2010/main" val="17498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15" end="1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xEl>
                                              <p:pRg st="16" end="1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latin typeface="Verdana" pitchFamily="34" charset="0"/>
                <a:ea typeface="Verdana" pitchFamily="34" charset="0"/>
                <a:cs typeface="Verdana" pitchFamily="34" charset="0"/>
              </a:rPr>
              <a:t>Methods of RT Delivery</a:t>
            </a:r>
          </a:p>
        </p:txBody>
      </p:sp>
      <p:sp>
        <p:nvSpPr>
          <p:cNvPr id="5" name="Content Placeholder 2"/>
          <p:cNvSpPr>
            <a:spLocks noGrp="1"/>
          </p:cNvSpPr>
          <p:nvPr>
            <p:ph idx="1"/>
          </p:nvPr>
        </p:nvSpPr>
        <p:spPr>
          <a:xfrm>
            <a:off x="1981200" y="1417638"/>
            <a:ext cx="8686800" cy="5440363"/>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External Beam Radiation Therapy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Linear accelerator</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Proton Therapy</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Interstitial Brachytherapy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Permanent or Temporary Prostate Implant</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Unsealed Source Brachytherapy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Radiopharmaceuticals (e.g., Radium-223)</a:t>
            </a:r>
          </a:p>
        </p:txBody>
      </p:sp>
      <p:sp>
        <p:nvSpPr>
          <p:cNvPr id="3" name="Rectangle 2">
            <a:extLst>
              <a:ext uri="{FF2B5EF4-FFF2-40B4-BE49-F238E27FC236}">
                <a16:creationId xmlns:a16="http://schemas.microsoft.com/office/drawing/2014/main" id="{FCF60754-9F66-4822-B438-420F9AA1B0EE}"/>
              </a:ext>
            </a:extLst>
          </p:cNvPr>
          <p:cNvSpPr/>
          <p:nvPr/>
        </p:nvSpPr>
        <p:spPr>
          <a:xfrm>
            <a:off x="1949548" y="5257800"/>
            <a:ext cx="8413652" cy="13414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570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3600" b="1" dirty="0">
                <a:solidFill>
                  <a:schemeClr val="tx2"/>
                </a:solidFill>
                <a:latin typeface="Verdana" pitchFamily="34" charset="0"/>
                <a:ea typeface="Verdana" pitchFamily="34" charset="0"/>
                <a:cs typeface="Verdana" pitchFamily="34" charset="0"/>
              </a:rPr>
              <a:t>Method #3 of RT Delivery: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Unsealed Sources</a:t>
            </a:r>
          </a:p>
        </p:txBody>
      </p:sp>
      <p:sp>
        <p:nvSpPr>
          <p:cNvPr id="5" name="Content Placeholder 2"/>
          <p:cNvSpPr>
            <a:spLocks noGrp="1"/>
          </p:cNvSpPr>
          <p:nvPr>
            <p:ph idx="1"/>
          </p:nvPr>
        </p:nvSpPr>
        <p:spPr>
          <a:xfrm>
            <a:off x="1981200" y="1143000"/>
            <a:ext cx="8229600" cy="2514600"/>
          </a:xfrm>
        </p:spPr>
        <p:txBody>
          <a:bodyPr>
            <a:normAutofit fontScale="85000" lnSpcReduction="20000"/>
          </a:bodyPr>
          <a:lstStyle/>
          <a:p>
            <a:r>
              <a:rPr lang="en-US" b="1" dirty="0">
                <a:latin typeface="Verdana" panose="020B0604030504040204" pitchFamily="34" charset="0"/>
                <a:ea typeface="Verdana" panose="020B0604030504040204" pitchFamily="34" charset="0"/>
                <a:cs typeface="Verdana" panose="020B0604030504040204" pitchFamily="34" charset="0"/>
              </a:rPr>
              <a:t>Radium-223</a:t>
            </a:r>
            <a:r>
              <a:rPr lang="en-US" dirty="0">
                <a:latin typeface="Verdana" panose="020B0604030504040204" pitchFamily="34" charset="0"/>
                <a:ea typeface="Verdana" panose="020B0604030504040204" pitchFamily="34" charset="0"/>
                <a:cs typeface="Verdana" panose="020B0604030504040204" pitchFamily="34" charset="0"/>
              </a:rPr>
              <a:t> is an α-emitting, bone-seeking element administered IV</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Less bone marrow suppression than </a:t>
            </a:r>
            <a:r>
              <a:rPr lang="en-US" dirty="0">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-emitters (e.g., Samarium-153)</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Used in patients with CRPC and symptomatic bone metastases without other visceral metastases</a:t>
            </a:r>
          </a:p>
          <a:p>
            <a:pPr marL="514350" lvl="1"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lvl="1"/>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stretch>
            <a:fillRect/>
          </a:stretch>
        </p:blipFill>
        <p:spPr>
          <a:xfrm>
            <a:off x="2971800" y="3429000"/>
            <a:ext cx="5867400" cy="3367930"/>
          </a:xfrm>
          <a:prstGeom prst="rect">
            <a:avLst/>
          </a:prstGeom>
        </p:spPr>
      </p:pic>
    </p:spTree>
    <p:extLst>
      <p:ext uri="{BB962C8B-B14F-4D97-AF65-F5344CB8AC3E}">
        <p14:creationId xmlns:p14="http://schemas.microsoft.com/office/powerpoint/2010/main" val="2502860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Radium-223</a:t>
            </a:r>
          </a:p>
        </p:txBody>
      </p:sp>
      <p:sp>
        <p:nvSpPr>
          <p:cNvPr id="5" name="Content Placeholder 2"/>
          <p:cNvSpPr>
            <a:spLocks noGrp="1"/>
          </p:cNvSpPr>
          <p:nvPr>
            <p:ph idx="1"/>
          </p:nvPr>
        </p:nvSpPr>
        <p:spPr>
          <a:xfrm>
            <a:off x="1981200" y="1143000"/>
            <a:ext cx="8229600" cy="3048001"/>
          </a:xfrm>
        </p:spPr>
        <p:txBody>
          <a:bodyPr>
            <a:normAutofit fontScale="70000" lnSpcReduction="20000"/>
          </a:bodyPr>
          <a:lstStyle/>
          <a:p>
            <a:r>
              <a:rPr lang="en-US" b="1" dirty="0">
                <a:latin typeface="Verdana" panose="020B0604030504040204" pitchFamily="34" charset="0"/>
                <a:ea typeface="Verdana" panose="020B0604030504040204" pitchFamily="34" charset="0"/>
                <a:cs typeface="Verdana" panose="020B0604030504040204" pitchFamily="34" charset="0"/>
              </a:rPr>
              <a:t>ALSYMPCA Trial (Parker, 2013)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922 men with CRPC &amp; bone metastases who either failed or were ineligible for chemo.</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Ra-223 (6 injections q4wks) vs. placebo</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Ra-223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dirty="0">
                <a:latin typeface="Verdana" panose="020B0604030504040204" pitchFamily="34" charset="0"/>
                <a:ea typeface="Verdana" panose="020B0604030504040204" pitchFamily="34" charset="0"/>
                <a:cs typeface="Verdana" panose="020B0604030504040204" pitchFamily="34" charset="0"/>
              </a:rPr>
              <a:t> ↑ median-OS (11</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dirty="0">
                <a:latin typeface="Verdana" panose="020B0604030504040204" pitchFamily="34" charset="0"/>
                <a:ea typeface="Verdana" panose="020B0604030504040204" pitchFamily="34" charset="0"/>
                <a:cs typeface="Verdana" panose="020B0604030504040204" pitchFamily="34" charset="0"/>
              </a:rPr>
              <a:t>14mo), time to 1</a:t>
            </a:r>
            <a:r>
              <a:rPr lang="en-US" baseline="30000" dirty="0">
                <a:latin typeface="Verdana" panose="020B0604030504040204" pitchFamily="34" charset="0"/>
                <a:ea typeface="Verdana" panose="020B0604030504040204" pitchFamily="34" charset="0"/>
                <a:cs typeface="Verdana" panose="020B0604030504040204" pitchFamily="34" charset="0"/>
              </a:rPr>
              <a:t>st</a:t>
            </a:r>
            <a:r>
              <a:rPr lang="en-US" dirty="0">
                <a:latin typeface="Verdana" panose="020B0604030504040204" pitchFamily="34" charset="0"/>
                <a:ea typeface="Verdana" panose="020B0604030504040204" pitchFamily="34" charset="0"/>
                <a:cs typeface="Verdana" panose="020B0604030504040204" pitchFamily="34" charset="0"/>
              </a:rPr>
              <a:t> skeletal event (8</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dirty="0">
                <a:latin typeface="Verdana" panose="020B0604030504040204" pitchFamily="34" charset="0"/>
                <a:ea typeface="Verdana" panose="020B0604030504040204" pitchFamily="34" charset="0"/>
                <a:cs typeface="Verdana" panose="020B0604030504040204" pitchFamily="34" charset="0"/>
              </a:rPr>
              <a:t>14mo), &amp; time to PSA progression</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No difference in overall hematologic toxicity, but G3/4 Thrombocytopenia ↑ Ra-223 (6% vs 2%)</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Mild G1/2 increase in diarrhea with Ra-223</a:t>
            </a:r>
          </a:p>
          <a:p>
            <a:endParaRPr lang="en-US" dirty="0"/>
          </a:p>
          <a:p>
            <a:pPr marL="514350" lvl="1"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lvl="1"/>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6C4F2455-B27E-44A5-A8AA-1F46388B995B}"/>
              </a:ext>
            </a:extLst>
          </p:cNvPr>
          <p:cNvPicPr>
            <a:picLocks noChangeAspect="1"/>
          </p:cNvPicPr>
          <p:nvPr/>
        </p:nvPicPr>
        <p:blipFill>
          <a:blip r:embed="rId3"/>
          <a:stretch>
            <a:fillRect/>
          </a:stretch>
        </p:blipFill>
        <p:spPr>
          <a:xfrm>
            <a:off x="6220210" y="3926493"/>
            <a:ext cx="4035098" cy="2793529"/>
          </a:xfrm>
          <a:prstGeom prst="rect">
            <a:avLst/>
          </a:prstGeom>
        </p:spPr>
      </p:pic>
      <p:pic>
        <p:nvPicPr>
          <p:cNvPr id="9" name="Picture 8">
            <a:extLst>
              <a:ext uri="{FF2B5EF4-FFF2-40B4-BE49-F238E27FC236}">
                <a16:creationId xmlns:a16="http://schemas.microsoft.com/office/drawing/2014/main" id="{73512B53-925A-4471-BDED-826BEF1A220E}"/>
              </a:ext>
            </a:extLst>
          </p:cNvPr>
          <p:cNvPicPr>
            <a:picLocks noChangeAspect="1"/>
          </p:cNvPicPr>
          <p:nvPr/>
        </p:nvPicPr>
        <p:blipFill>
          <a:blip r:embed="rId4"/>
          <a:stretch>
            <a:fillRect/>
          </a:stretch>
        </p:blipFill>
        <p:spPr>
          <a:xfrm>
            <a:off x="2057401" y="3886201"/>
            <a:ext cx="3933195" cy="2753237"/>
          </a:xfrm>
          <a:prstGeom prst="rect">
            <a:avLst/>
          </a:prstGeom>
        </p:spPr>
      </p:pic>
    </p:spTree>
    <p:extLst>
      <p:ext uri="{BB962C8B-B14F-4D97-AF65-F5344CB8AC3E}">
        <p14:creationId xmlns:p14="http://schemas.microsoft.com/office/powerpoint/2010/main" val="2329271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638800"/>
          </a:xfrm>
        </p:spPr>
        <p:txBody>
          <a:bodyPr>
            <a:normAutofit fontScale="70000" lnSpcReduction="20000"/>
          </a:bodyPr>
          <a:lstStyle/>
          <a:p>
            <a:r>
              <a:rPr lang="en-US" dirty="0">
                <a:ea typeface="Verdana" panose="020B0604030504040204" pitchFamily="34" charset="0"/>
                <a:cs typeface="Verdana" panose="020B0604030504040204" pitchFamily="34" charset="0"/>
              </a:rPr>
              <a:t>Understand the different ways in which radiation is used to treat prostate cancer</a:t>
            </a:r>
          </a:p>
          <a:p>
            <a:pPr marL="0" indent="0">
              <a:buNone/>
            </a:pPr>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Compare each standard treatment modality (active surveillance, surgery and radiation therapy) for each prostate cancer risk group</a:t>
            </a:r>
          </a:p>
          <a:p>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Identify common toxicities from prostate radiation therapy and their optimal management</a:t>
            </a:r>
          </a:p>
          <a:p>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Review the role of hormonal therapy with radiation therapy</a:t>
            </a:r>
          </a:p>
          <a:p>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Understand indications for adjuvant or salvage radiation therapy after a prior radical prostatectomy </a:t>
            </a:r>
          </a:p>
          <a:p>
            <a:pPr marL="0" indent="0">
              <a:buNone/>
            </a:pPr>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Discuss the emerging role of radiation therapy for </a:t>
            </a:r>
            <a:r>
              <a:rPr lang="en-US" dirty="0" err="1">
                <a:ea typeface="Verdana" panose="020B0604030504040204" pitchFamily="34" charset="0"/>
                <a:cs typeface="Verdana" panose="020B0604030504040204" pitchFamily="34" charset="0"/>
              </a:rPr>
              <a:t>oligometastatic</a:t>
            </a:r>
            <a:r>
              <a:rPr lang="en-US" dirty="0">
                <a:ea typeface="Verdana" panose="020B0604030504040204" pitchFamily="34" charset="0"/>
                <a:cs typeface="Verdana" panose="020B0604030504040204" pitchFamily="34" charset="0"/>
              </a:rPr>
              <a:t> prostate cancer</a:t>
            </a:r>
          </a:p>
          <a:p>
            <a:endParaRPr lang="en-US" dirty="0">
              <a:ea typeface="Verdana" panose="020B0604030504040204" pitchFamily="34" charset="0"/>
              <a:cs typeface="Verdana" panose="020B0604030504040204" pitchFamily="34" charset="0"/>
            </a:endParaRP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mn-lt"/>
                <a:ea typeface="Verdana" panose="020B0604030504040204" pitchFamily="34" charset="0"/>
                <a:cs typeface="Verdana" panose="020B0604030504040204" pitchFamily="34" charset="0"/>
              </a:rPr>
              <a:t>Learning Objectives</a:t>
            </a:r>
          </a:p>
        </p:txBody>
      </p:sp>
    </p:spTree>
    <p:extLst>
      <p:ext uri="{BB962C8B-B14F-4D97-AF65-F5344CB8AC3E}">
        <p14:creationId xmlns:p14="http://schemas.microsoft.com/office/powerpoint/2010/main" val="3775847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24100"/>
            <a:ext cx="8229600" cy="2209800"/>
          </a:xfrm>
        </p:spPr>
        <p:txBody>
          <a:bodyPr>
            <a:noAutofit/>
          </a:bodyPr>
          <a:lstStyle/>
          <a:p>
            <a:r>
              <a:rPr lang="en-US" sz="5000" b="1" dirty="0">
                <a:solidFill>
                  <a:schemeClr val="tx2"/>
                </a:solidFill>
                <a:latin typeface="Verdana" pitchFamily="34" charset="0"/>
                <a:ea typeface="Verdana" pitchFamily="34" charset="0"/>
                <a:cs typeface="Verdana" pitchFamily="34" charset="0"/>
              </a:rPr>
              <a:t>Prostate Cancer Management</a:t>
            </a:r>
          </a:p>
        </p:txBody>
      </p:sp>
    </p:spTree>
    <p:extLst>
      <p:ext uri="{BB962C8B-B14F-4D97-AF65-F5344CB8AC3E}">
        <p14:creationId xmlns:p14="http://schemas.microsoft.com/office/powerpoint/2010/main" val="994139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66800"/>
          </a:xfrm>
        </p:spPr>
        <p:txBody>
          <a:bodyPr>
            <a:normAutofit/>
          </a:bodyPr>
          <a:lstStyle/>
          <a:p>
            <a:r>
              <a:rPr lang="en-US" sz="3600" b="1" dirty="0">
                <a:solidFill>
                  <a:schemeClr val="tx2"/>
                </a:solidFill>
                <a:latin typeface="Verdana" pitchFamily="34" charset="0"/>
                <a:ea typeface="Verdana" pitchFamily="34" charset="0"/>
                <a:cs typeface="Verdana" pitchFamily="34" charset="0"/>
              </a:rPr>
              <a:t>NCCN Risk Stratification</a:t>
            </a:r>
          </a:p>
        </p:txBody>
      </p:sp>
      <p:graphicFrame>
        <p:nvGraphicFramePr>
          <p:cNvPr id="3" name="Table 2"/>
          <p:cNvGraphicFramePr>
            <a:graphicFrameLocks noGrp="1"/>
          </p:cNvGraphicFramePr>
          <p:nvPr/>
        </p:nvGraphicFramePr>
        <p:xfrm>
          <a:off x="1618734" y="3015815"/>
          <a:ext cx="8954533" cy="3647662"/>
        </p:xfrm>
        <a:graphic>
          <a:graphicData uri="http://schemas.openxmlformats.org/drawingml/2006/table">
            <a:tbl>
              <a:tblPr firstRow="1" firstCol="1" bandRow="1">
                <a:tableStyleId>{5C22544A-7EE6-4342-B048-85BDC9FD1C3A}</a:tableStyleId>
              </a:tblPr>
              <a:tblGrid>
                <a:gridCol w="772160">
                  <a:extLst>
                    <a:ext uri="{9D8B030D-6E8A-4147-A177-3AD203B41FA5}">
                      <a16:colId xmlns:a16="http://schemas.microsoft.com/office/drawing/2014/main" val="4269708358"/>
                    </a:ext>
                  </a:extLst>
                </a:gridCol>
                <a:gridCol w="1379396">
                  <a:extLst>
                    <a:ext uri="{9D8B030D-6E8A-4147-A177-3AD203B41FA5}">
                      <a16:colId xmlns:a16="http://schemas.microsoft.com/office/drawing/2014/main" val="1858270657"/>
                    </a:ext>
                  </a:extLst>
                </a:gridCol>
                <a:gridCol w="805247">
                  <a:extLst>
                    <a:ext uri="{9D8B030D-6E8A-4147-A177-3AD203B41FA5}">
                      <a16:colId xmlns:a16="http://schemas.microsoft.com/office/drawing/2014/main" val="4140501606"/>
                    </a:ext>
                  </a:extLst>
                </a:gridCol>
                <a:gridCol w="1165284">
                  <a:extLst>
                    <a:ext uri="{9D8B030D-6E8A-4147-A177-3AD203B41FA5}">
                      <a16:colId xmlns:a16="http://schemas.microsoft.com/office/drawing/2014/main" val="2487000694"/>
                    </a:ext>
                  </a:extLst>
                </a:gridCol>
                <a:gridCol w="1284694">
                  <a:extLst>
                    <a:ext uri="{9D8B030D-6E8A-4147-A177-3AD203B41FA5}">
                      <a16:colId xmlns:a16="http://schemas.microsoft.com/office/drawing/2014/main" val="3816156424"/>
                    </a:ext>
                  </a:extLst>
                </a:gridCol>
                <a:gridCol w="680132">
                  <a:extLst>
                    <a:ext uri="{9D8B030D-6E8A-4147-A177-3AD203B41FA5}">
                      <a16:colId xmlns:a16="http://schemas.microsoft.com/office/drawing/2014/main" val="3384694996"/>
                    </a:ext>
                  </a:extLst>
                </a:gridCol>
                <a:gridCol w="1057984">
                  <a:extLst>
                    <a:ext uri="{9D8B030D-6E8A-4147-A177-3AD203B41FA5}">
                      <a16:colId xmlns:a16="http://schemas.microsoft.com/office/drawing/2014/main" val="396547249"/>
                    </a:ext>
                  </a:extLst>
                </a:gridCol>
                <a:gridCol w="845706">
                  <a:extLst>
                    <a:ext uri="{9D8B030D-6E8A-4147-A177-3AD203B41FA5}">
                      <a16:colId xmlns:a16="http://schemas.microsoft.com/office/drawing/2014/main" val="1613360442"/>
                    </a:ext>
                  </a:extLst>
                </a:gridCol>
                <a:gridCol w="963930">
                  <a:extLst>
                    <a:ext uri="{9D8B030D-6E8A-4147-A177-3AD203B41FA5}">
                      <a16:colId xmlns:a16="http://schemas.microsoft.com/office/drawing/2014/main" val="2829413678"/>
                    </a:ext>
                  </a:extLst>
                </a:gridCol>
              </a:tblGrid>
              <a:tr h="660622">
                <a:tc>
                  <a:txBody>
                    <a:bodyPr/>
                    <a:lstStyle/>
                    <a:p>
                      <a:pPr marL="0" marR="0" indent="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Very Low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Low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Favorable Intermediate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Unfavorable Intermediate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High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Very High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Regional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Metastatic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5767418"/>
                  </a:ext>
                </a:extLst>
              </a:tr>
              <a:tr h="233428">
                <a:tc>
                  <a:txBody>
                    <a:bodyPr/>
                    <a:lstStyle/>
                    <a:p>
                      <a:pPr marL="0" marR="0" indent="0">
                        <a:spcBef>
                          <a:spcPts val="0"/>
                        </a:spcBef>
                        <a:spcAft>
                          <a:spcPts val="0"/>
                        </a:spcAft>
                      </a:pPr>
                      <a:r>
                        <a:rPr lang="en-US" sz="1400">
                          <a:effectLst/>
                        </a:rPr>
                        <a:t>Stage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T1c</a:t>
                      </a:r>
                    </a:p>
                    <a:p>
                      <a:pPr marL="0" marR="0" indent="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AND</a:t>
                      </a:r>
                    </a:p>
                  </a:txBody>
                  <a:tcPr marL="68580" marR="68580" marT="0" marB="0"/>
                </a:tc>
                <a:tc>
                  <a:txBody>
                    <a:bodyPr/>
                    <a:lstStyle/>
                    <a:p>
                      <a:pPr marL="0" marR="0" indent="0" algn="ctr">
                        <a:spcBef>
                          <a:spcPts val="0"/>
                        </a:spcBef>
                        <a:spcAft>
                          <a:spcPts val="0"/>
                        </a:spcAft>
                      </a:pPr>
                      <a:r>
                        <a:rPr lang="en-US" sz="1400" dirty="0">
                          <a:effectLst/>
                        </a:rPr>
                        <a:t>T1-T2a</a:t>
                      </a:r>
                    </a:p>
                    <a:p>
                      <a:pPr marL="0" marR="0" indent="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AND</a:t>
                      </a:r>
                    </a:p>
                  </a:txBody>
                  <a:tcPr marL="68580" marR="68580" marT="0" marB="0"/>
                </a:tc>
                <a:tc>
                  <a:txBody>
                    <a:bodyPr/>
                    <a:lstStyle/>
                    <a:p>
                      <a:pPr marL="0" marR="0" indent="0" algn="ctr">
                        <a:spcBef>
                          <a:spcPts val="0"/>
                        </a:spcBef>
                        <a:spcAft>
                          <a:spcPts val="0"/>
                        </a:spcAft>
                      </a:pPr>
                      <a:r>
                        <a:rPr lang="en-US" sz="1400" dirty="0">
                          <a:effectLst/>
                        </a:rPr>
                        <a:t>T2b-T2c</a:t>
                      </a:r>
                    </a:p>
                    <a:p>
                      <a:pPr marL="0" marR="0" indent="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OR</a:t>
                      </a:r>
                    </a:p>
                  </a:txBody>
                  <a:tcPr marL="68580" marR="68580" marT="0" marB="0"/>
                </a:tc>
                <a:tc>
                  <a:txBody>
                    <a:bodyPr/>
                    <a:lstStyle/>
                    <a:p>
                      <a:pPr marL="0" marR="0" indent="0" algn="ctr">
                        <a:spcBef>
                          <a:spcPts val="0"/>
                        </a:spcBef>
                        <a:spcAft>
                          <a:spcPts val="0"/>
                        </a:spcAft>
                      </a:pPr>
                      <a:r>
                        <a:rPr lang="en-US" sz="1400" dirty="0">
                          <a:effectLst/>
                        </a:rPr>
                        <a:t>T2b-T2c</a:t>
                      </a:r>
                    </a:p>
                    <a:p>
                      <a:pPr marL="0" marR="0" indent="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OR</a:t>
                      </a:r>
                    </a:p>
                  </a:txBody>
                  <a:tcPr marL="68580" marR="68580" marT="0" marB="0"/>
                </a:tc>
                <a:tc>
                  <a:txBody>
                    <a:bodyPr/>
                    <a:lstStyle/>
                    <a:p>
                      <a:pPr marL="0" marR="0" indent="0" algn="ctr">
                        <a:spcBef>
                          <a:spcPts val="0"/>
                        </a:spcBef>
                        <a:spcAft>
                          <a:spcPts val="0"/>
                        </a:spcAft>
                      </a:pPr>
                      <a:r>
                        <a:rPr lang="en-US" sz="1400" dirty="0">
                          <a:effectLst/>
                        </a:rPr>
                        <a:t>T3a</a:t>
                      </a:r>
                    </a:p>
                    <a:p>
                      <a:pPr marL="0" marR="0" indent="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dirty="0">
                          <a:effectLst/>
                        </a:rPr>
                        <a:t>T3b-T4</a:t>
                      </a:r>
                    </a:p>
                    <a:p>
                      <a:pPr marL="0" marR="0" indent="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a:effectLst/>
                        </a:rPr>
                        <a:t>N1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a:effectLst/>
                        </a:rPr>
                        <a:t>M1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1930029"/>
                  </a:ext>
                </a:extLst>
              </a:tr>
              <a:tr h="2079191">
                <a:tc>
                  <a:txBody>
                    <a:bodyPr/>
                    <a:lstStyle/>
                    <a:p>
                      <a:pPr marL="0" marR="0" indent="0">
                        <a:spcBef>
                          <a:spcPts val="0"/>
                        </a:spcBef>
                        <a:spcAft>
                          <a:spcPts val="0"/>
                        </a:spcAft>
                      </a:pPr>
                      <a:r>
                        <a:rPr lang="en-US" sz="1400">
                          <a:effectLst/>
                        </a:rPr>
                        <a:t>Gleason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u="sng" dirty="0">
                          <a:effectLst/>
                        </a:rPr>
                        <a:t>&lt;</a:t>
                      </a:r>
                      <a:r>
                        <a:rPr lang="en-US" sz="1400" dirty="0">
                          <a:effectLst/>
                        </a:rPr>
                        <a:t> 6 (G1)</a:t>
                      </a:r>
                    </a:p>
                    <a:p>
                      <a:pPr marL="0" marR="0" indent="0" algn="ctr">
                        <a:spcBef>
                          <a:spcPts val="0"/>
                        </a:spcBef>
                        <a:spcAft>
                          <a:spcPts val="0"/>
                        </a:spcAft>
                      </a:pPr>
                      <a:r>
                        <a:rPr lang="en-US" sz="1400" b="1" dirty="0">
                          <a:effectLst/>
                        </a:rPr>
                        <a:t>AND</a:t>
                      </a:r>
                    </a:p>
                    <a:p>
                      <a:pPr marL="0" marR="0" indent="0" algn="ctr">
                        <a:spcBef>
                          <a:spcPts val="0"/>
                        </a:spcBef>
                        <a:spcAft>
                          <a:spcPts val="0"/>
                        </a:spcAft>
                      </a:pPr>
                      <a:r>
                        <a:rPr lang="en-US" sz="1400" dirty="0">
                          <a:effectLst/>
                        </a:rPr>
                        <a:t>&lt; 3 cores positive</a:t>
                      </a:r>
                    </a:p>
                    <a:p>
                      <a:pPr marL="0" marR="0" indent="0" algn="ctr">
                        <a:spcBef>
                          <a:spcPts val="0"/>
                        </a:spcBef>
                        <a:spcAft>
                          <a:spcPts val="0"/>
                        </a:spcAft>
                      </a:pPr>
                      <a:r>
                        <a:rPr lang="en-US" sz="1400" b="1" dirty="0">
                          <a:effectLst/>
                        </a:rPr>
                        <a:t>AND</a:t>
                      </a:r>
                    </a:p>
                    <a:p>
                      <a:pPr marL="0" marR="0" indent="0" algn="ctr">
                        <a:spcBef>
                          <a:spcPts val="0"/>
                        </a:spcBef>
                        <a:spcAft>
                          <a:spcPts val="0"/>
                        </a:spcAft>
                      </a:pPr>
                      <a:r>
                        <a:rPr lang="en-US" sz="1400" u="sng" dirty="0">
                          <a:effectLst/>
                        </a:rPr>
                        <a:t>&lt;</a:t>
                      </a:r>
                      <a:r>
                        <a:rPr lang="en-US" sz="1400" dirty="0">
                          <a:effectLst/>
                        </a:rPr>
                        <a:t>50% cancer in each core</a:t>
                      </a:r>
                    </a:p>
                    <a:p>
                      <a:pPr marL="0" marR="0" indent="0" algn="ctr">
                        <a:spcBef>
                          <a:spcPts val="0"/>
                        </a:spcBef>
                        <a:spcAft>
                          <a:spcPts val="0"/>
                        </a:spcAft>
                      </a:pPr>
                      <a:r>
                        <a:rPr lang="en-US" sz="1400" b="1" dirty="0">
                          <a:effectLst/>
                        </a:rPr>
                        <a:t>AND</a:t>
                      </a:r>
                    </a:p>
                    <a:p>
                      <a:pPr marL="0" marR="0" indent="0" algn="ctr">
                        <a:spcBef>
                          <a:spcPts val="0"/>
                        </a:spcBef>
                        <a:spcAft>
                          <a:spcPts val="0"/>
                        </a:spcAft>
                      </a:pPr>
                      <a:r>
                        <a:rPr lang="en-US" sz="1400" dirty="0">
                          <a:effectLst/>
                        </a:rPr>
                        <a:t>PSA density &lt;0.15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u="sng">
                          <a:effectLst/>
                        </a:rPr>
                        <a:t>&lt;</a:t>
                      </a:r>
                      <a:r>
                        <a:rPr lang="en-US" sz="1400">
                          <a:effectLst/>
                        </a:rPr>
                        <a:t> 6 (G1)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dirty="0">
                          <a:effectLst/>
                        </a:rPr>
                        <a:t>3+4 (G2)</a:t>
                      </a:r>
                    </a:p>
                    <a:p>
                      <a:pPr marL="0" marR="0" indent="0" algn="ctr">
                        <a:spcBef>
                          <a:spcPts val="0"/>
                        </a:spcBef>
                        <a:spcAft>
                          <a:spcPts val="0"/>
                        </a:spcAft>
                      </a:pPr>
                      <a:r>
                        <a:rPr lang="en-US" sz="1400" b="1" dirty="0">
                          <a:effectLst/>
                        </a:rPr>
                        <a:t>AND</a:t>
                      </a:r>
                      <a:r>
                        <a:rPr lang="en-US" sz="1400" dirty="0">
                          <a:effectLst/>
                        </a:rPr>
                        <a:t> </a:t>
                      </a:r>
                    </a:p>
                    <a:p>
                      <a:pPr marL="0" marR="0" indent="0" algn="ctr">
                        <a:spcBef>
                          <a:spcPts val="0"/>
                        </a:spcBef>
                        <a:spcAft>
                          <a:spcPts val="0"/>
                        </a:spcAft>
                      </a:pPr>
                      <a:r>
                        <a:rPr lang="en-US" sz="1400" dirty="0">
                          <a:effectLst/>
                        </a:rPr>
                        <a:t>&lt;50% of cores positive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dirty="0">
                          <a:effectLst/>
                        </a:rPr>
                        <a:t>3+4 (G2) </a:t>
                      </a:r>
                    </a:p>
                    <a:p>
                      <a:pPr marL="0" marR="0" indent="0" algn="ctr">
                        <a:spcBef>
                          <a:spcPts val="0"/>
                        </a:spcBef>
                        <a:spcAft>
                          <a:spcPts val="0"/>
                        </a:spcAft>
                      </a:pPr>
                      <a:r>
                        <a:rPr lang="en-US" sz="1400" b="1" dirty="0">
                          <a:effectLst/>
                        </a:rPr>
                        <a:t>AND </a:t>
                      </a:r>
                    </a:p>
                    <a:p>
                      <a:pPr marL="0" marR="0" indent="0" algn="ctr">
                        <a:spcBef>
                          <a:spcPts val="0"/>
                        </a:spcBef>
                        <a:spcAft>
                          <a:spcPts val="0"/>
                        </a:spcAft>
                      </a:pPr>
                      <a:r>
                        <a:rPr lang="en-US" sz="1400" u="sng" dirty="0">
                          <a:effectLst/>
                        </a:rPr>
                        <a:t>&gt;</a:t>
                      </a:r>
                      <a:r>
                        <a:rPr lang="en-US" sz="1400" dirty="0">
                          <a:effectLst/>
                        </a:rPr>
                        <a:t>50% cores positive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pPr>
                      <a:endParaRPr lang="en-US" sz="1400" dirty="0">
                        <a:effectLst/>
                      </a:endParaRPr>
                    </a:p>
                    <a:p>
                      <a:pPr marL="0" marR="0" indent="0" algn="ctr">
                        <a:spcBef>
                          <a:spcPts val="0"/>
                        </a:spcBef>
                        <a:spcAft>
                          <a:spcPts val="0"/>
                        </a:spcAft>
                      </a:pPr>
                      <a:r>
                        <a:rPr lang="en-US" sz="1400" b="1" dirty="0">
                          <a:effectLst/>
                        </a:rPr>
                        <a:t>OR</a:t>
                      </a:r>
                    </a:p>
                    <a:p>
                      <a:pPr marL="0" marR="0" indent="0" algn="ctr">
                        <a:spcBef>
                          <a:spcPts val="0"/>
                        </a:spcBef>
                        <a:spcAft>
                          <a:spcPts val="0"/>
                        </a:spcAft>
                      </a:pPr>
                      <a:endParaRPr lang="en-US" sz="1400" dirty="0">
                        <a:effectLst/>
                      </a:endParaRPr>
                    </a:p>
                    <a:p>
                      <a:pPr marL="0" marR="0" indent="0" algn="ctr">
                        <a:spcBef>
                          <a:spcPts val="0"/>
                        </a:spcBef>
                        <a:spcAft>
                          <a:spcPts val="0"/>
                        </a:spcAft>
                      </a:pPr>
                      <a:r>
                        <a:rPr lang="en-US" sz="1400" dirty="0">
                          <a:effectLst/>
                        </a:rPr>
                        <a:t>4+3 (G3)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dirty="0">
                          <a:effectLst/>
                        </a:rPr>
                        <a:t>GS8 or GS4+5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dirty="0">
                          <a:effectLst/>
                        </a:rPr>
                        <a:t>1’ Gleason pattern 5</a:t>
                      </a:r>
                    </a:p>
                    <a:p>
                      <a:pPr marL="0" marR="0" indent="0" algn="ctr">
                        <a:spcBef>
                          <a:spcPts val="0"/>
                        </a:spcBef>
                        <a:spcAft>
                          <a:spcPts val="0"/>
                        </a:spcAft>
                      </a:pPr>
                      <a:endParaRPr lang="en-US" sz="1400" dirty="0">
                        <a:effectLst/>
                      </a:endParaRPr>
                    </a:p>
                    <a:p>
                      <a:pPr marL="0" marR="0" indent="0" algn="ctr">
                        <a:spcBef>
                          <a:spcPts val="0"/>
                        </a:spcBef>
                        <a:spcAft>
                          <a:spcPts val="0"/>
                        </a:spcAft>
                      </a:pPr>
                      <a:r>
                        <a:rPr lang="en-US" sz="1400" b="1" dirty="0">
                          <a:effectLst/>
                        </a:rPr>
                        <a:t>OR</a:t>
                      </a:r>
                    </a:p>
                    <a:p>
                      <a:pPr marL="0" marR="0" indent="0" algn="ctr">
                        <a:spcBef>
                          <a:spcPts val="0"/>
                        </a:spcBef>
                        <a:spcAft>
                          <a:spcPts val="0"/>
                        </a:spcAft>
                      </a:pPr>
                      <a:endParaRPr lang="en-US" sz="1400" dirty="0">
                        <a:effectLst/>
                      </a:endParaRPr>
                    </a:p>
                    <a:p>
                      <a:pPr marL="0" marR="0" indent="0" algn="ctr">
                        <a:spcBef>
                          <a:spcPts val="0"/>
                        </a:spcBef>
                        <a:spcAft>
                          <a:spcPts val="0"/>
                        </a:spcAft>
                      </a:pPr>
                      <a:r>
                        <a:rPr lang="en-US" sz="1400" dirty="0">
                          <a:effectLst/>
                        </a:rPr>
                        <a:t>&gt;4 (+) cores</a:t>
                      </a:r>
                    </a:p>
                    <a:p>
                      <a:pPr marL="0" marR="0" indent="0" algn="ctr">
                        <a:spcBef>
                          <a:spcPts val="0"/>
                        </a:spcBef>
                        <a:spcAft>
                          <a:spcPts val="0"/>
                        </a:spcAft>
                      </a:pPr>
                      <a:r>
                        <a:rPr lang="en-US" sz="1400" dirty="0">
                          <a:effectLst/>
                        </a:rPr>
                        <a:t>GS8-10 </a:t>
                      </a:r>
                    </a:p>
                    <a:p>
                      <a:pPr marL="0" marR="0" indent="0" algn="ctr">
                        <a:spcBef>
                          <a:spcPts val="0"/>
                        </a:spcBef>
                        <a:spcAft>
                          <a:spcPts val="0"/>
                        </a:spcAft>
                      </a:pPr>
                      <a:r>
                        <a:rPr lang="en-US" sz="1400" dirty="0">
                          <a:effectLst/>
                        </a:rPr>
                        <a:t>(G4-5)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1942237"/>
                  </a:ext>
                </a:extLst>
              </a:tr>
              <a:tr h="233428">
                <a:tc>
                  <a:txBody>
                    <a:bodyPr/>
                    <a:lstStyle/>
                    <a:p>
                      <a:pPr marL="0" marR="0" indent="0">
                        <a:spcBef>
                          <a:spcPts val="0"/>
                        </a:spcBef>
                        <a:spcAft>
                          <a:spcPts val="0"/>
                        </a:spcAft>
                      </a:pPr>
                      <a:r>
                        <a:rPr lang="en-US" sz="1400">
                          <a:effectLst/>
                        </a:rPr>
                        <a:t>PSA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b="1" dirty="0">
                          <a:effectLst/>
                        </a:rPr>
                        <a:t>AND</a:t>
                      </a:r>
                    </a:p>
                    <a:p>
                      <a:pPr marL="0" marR="0" indent="0" algn="ctr">
                        <a:spcBef>
                          <a:spcPts val="0"/>
                        </a:spcBef>
                        <a:spcAft>
                          <a:spcPts val="0"/>
                        </a:spcAft>
                      </a:pPr>
                      <a:r>
                        <a:rPr lang="en-US" sz="1400" dirty="0">
                          <a:effectLst/>
                        </a:rPr>
                        <a:t>&lt; 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b="1" dirty="0">
                          <a:effectLst/>
                        </a:rPr>
                        <a:t>AND</a:t>
                      </a:r>
                    </a:p>
                    <a:p>
                      <a:pPr marL="0" marR="0" indent="0" algn="ctr">
                        <a:spcBef>
                          <a:spcPts val="0"/>
                        </a:spcBef>
                        <a:spcAft>
                          <a:spcPts val="0"/>
                        </a:spcAft>
                      </a:pPr>
                      <a:r>
                        <a:rPr lang="en-US" sz="1400" dirty="0">
                          <a:effectLst/>
                        </a:rPr>
                        <a:t>&lt; 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effectLst/>
                        </a:rPr>
                        <a:t>OR</a:t>
                      </a:r>
                    </a:p>
                    <a:p>
                      <a:pPr marL="0" marR="0" indent="0" algn="ctr">
                        <a:spcBef>
                          <a:spcPts val="0"/>
                        </a:spcBef>
                        <a:spcAft>
                          <a:spcPts val="0"/>
                        </a:spcAft>
                      </a:pPr>
                      <a:r>
                        <a:rPr lang="en-US" sz="1400" dirty="0">
                          <a:effectLst/>
                        </a:rPr>
                        <a:t>10-20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b="1" dirty="0">
                          <a:effectLst/>
                        </a:rPr>
                        <a:t>OR</a:t>
                      </a:r>
                    </a:p>
                    <a:p>
                      <a:pPr marL="0" marR="0" indent="0" algn="ctr">
                        <a:spcBef>
                          <a:spcPts val="0"/>
                        </a:spcBef>
                        <a:spcAft>
                          <a:spcPts val="0"/>
                        </a:spcAft>
                      </a:pPr>
                      <a:r>
                        <a:rPr lang="en-US" sz="1400" dirty="0">
                          <a:effectLst/>
                        </a:rPr>
                        <a:t>10-20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effectLst/>
                        </a:rPr>
                        <a:t>OR</a:t>
                      </a:r>
                    </a:p>
                    <a:p>
                      <a:pPr marL="0" marR="0" indent="0" algn="ctr">
                        <a:spcBef>
                          <a:spcPts val="0"/>
                        </a:spcBef>
                        <a:spcAft>
                          <a:spcPts val="0"/>
                        </a:spcAft>
                      </a:pPr>
                      <a:r>
                        <a:rPr lang="en-US" sz="1400" dirty="0">
                          <a:effectLst/>
                        </a:rPr>
                        <a:t>&gt; 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3854478"/>
                  </a:ext>
                </a:extLst>
              </a:tr>
            </a:tbl>
          </a:graphicData>
        </a:graphic>
      </p:graphicFrame>
      <p:sp>
        <p:nvSpPr>
          <p:cNvPr id="6" name="TextBox 5"/>
          <p:cNvSpPr txBox="1"/>
          <p:nvPr/>
        </p:nvSpPr>
        <p:spPr>
          <a:xfrm>
            <a:off x="2057400" y="1219825"/>
            <a:ext cx="8345838" cy="1785104"/>
          </a:xfrm>
          <a:prstGeom prst="rect">
            <a:avLst/>
          </a:prstGeom>
          <a:noFill/>
        </p:spPr>
        <p:txBody>
          <a:bodyPr wrap="square" rtlCol="0">
            <a:spAutoFit/>
          </a:bodyPr>
          <a:lstStyle/>
          <a:p>
            <a:pPr marL="457200" indent="-457200">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Commonly used tool to guide management decisions based on clinical parameters</a:t>
            </a:r>
          </a:p>
          <a:p>
            <a:pPr marL="457200" indent="-457200">
              <a:buFont typeface="Arial" panose="020B0604020202020204" pitchFamily="34" charset="0"/>
              <a:buChar char="•"/>
            </a:pPr>
            <a:endParaRPr lang="en-US" sz="2200" dirty="0">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Predicts pretreatment biochemical recurrence risk, but not optimized for risk of metastases or overall survival</a:t>
            </a:r>
          </a:p>
        </p:txBody>
      </p:sp>
      <p:sp>
        <p:nvSpPr>
          <p:cNvPr id="4" name="TextBox 3"/>
          <p:cNvSpPr txBox="1"/>
          <p:nvPr/>
        </p:nvSpPr>
        <p:spPr>
          <a:xfrm>
            <a:off x="10820400" y="5867400"/>
            <a:ext cx="1295400" cy="369332"/>
          </a:xfrm>
          <a:prstGeom prst="rect">
            <a:avLst/>
          </a:prstGeom>
          <a:noFill/>
        </p:spPr>
        <p:txBody>
          <a:bodyPr wrap="square" rtlCol="0">
            <a:spAutoFit/>
          </a:bodyPr>
          <a:lstStyle/>
          <a:p>
            <a:r>
              <a:rPr lang="en-US" dirty="0" err="1"/>
              <a:t>nccn.org</a:t>
            </a:r>
            <a:endParaRPr lang="en-US" dirty="0"/>
          </a:p>
        </p:txBody>
      </p:sp>
    </p:spTree>
    <p:extLst>
      <p:ext uri="{BB962C8B-B14F-4D97-AF65-F5344CB8AC3E}">
        <p14:creationId xmlns:p14="http://schemas.microsoft.com/office/powerpoint/2010/main" val="512230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Integrating Genomic Information</a:t>
            </a:r>
            <a:endParaRPr lang="en-US" sz="3600" dirty="0"/>
          </a:p>
        </p:txBody>
      </p:sp>
      <p:pic>
        <p:nvPicPr>
          <p:cNvPr id="4" name="Picture 3" descr="crazydu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439718"/>
            <a:ext cx="5516654" cy="4191000"/>
          </a:xfrm>
          <a:prstGeom prst="rect">
            <a:avLst/>
          </a:prstGeom>
        </p:spPr>
      </p:pic>
      <p:sp>
        <p:nvSpPr>
          <p:cNvPr id="6" name="TextBox 5"/>
          <p:cNvSpPr txBox="1"/>
          <p:nvPr/>
        </p:nvSpPr>
        <p:spPr>
          <a:xfrm>
            <a:off x="2019300" y="1143001"/>
            <a:ext cx="81534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Incorporation of both clinical and genomic classifiers can better stratify patients based on clinical outcomes (</a:t>
            </a:r>
            <a:r>
              <a:rPr lang="en-US" sz="2400" dirty="0"/>
              <a:t>Spratt </a:t>
            </a:r>
            <a:r>
              <a:rPr lang="en-US" sz="2400" i="1" dirty="0"/>
              <a:t>et al, </a:t>
            </a:r>
            <a:r>
              <a:rPr lang="en-US" sz="2400" dirty="0"/>
              <a:t>JCO, 2018</a:t>
            </a:r>
            <a:r>
              <a:rPr lang="en-US" sz="2400" dirty="0">
                <a:latin typeface="Verdana" panose="020B0604030504040204" pitchFamily="34" charset="0"/>
                <a:ea typeface="Verdana" panose="020B0604030504040204" pitchFamily="34" charset="0"/>
                <a:cs typeface="Verdana" panose="020B0604030504040204" pitchFamily="34" charset="0"/>
              </a:rPr>
              <a:t>)</a:t>
            </a:r>
            <a:endParaRPr lang="en-US" sz="2400" dirty="0"/>
          </a:p>
        </p:txBody>
      </p:sp>
    </p:spTree>
    <p:extLst>
      <p:ext uri="{BB962C8B-B14F-4D97-AF65-F5344CB8AC3E}">
        <p14:creationId xmlns:p14="http://schemas.microsoft.com/office/powerpoint/2010/main" val="311568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azyduck.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5468" y="1129843"/>
            <a:ext cx="6530118" cy="3023203"/>
          </a:xfrm>
          <a:prstGeom prst="rect">
            <a:avLst/>
          </a:prstGeom>
        </p:spPr>
      </p:pic>
      <p:pic>
        <p:nvPicPr>
          <p:cNvPr id="5" name="Picture 4" descr="crazydu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468" y="3948192"/>
            <a:ext cx="6530118" cy="2872522"/>
          </a:xfrm>
          <a:prstGeom prst="rect">
            <a:avLst/>
          </a:prstGeom>
        </p:spPr>
      </p:pic>
      <p:sp>
        <p:nvSpPr>
          <p:cNvPr id="6" name="TextBox 5">
            <a:extLst>
              <a:ext uri="{FF2B5EF4-FFF2-40B4-BE49-F238E27FC236}">
                <a16:creationId xmlns:a16="http://schemas.microsoft.com/office/drawing/2014/main" id="{4112D8ED-F384-4C69-B7FE-A60CF03C4441}"/>
              </a:ext>
            </a:extLst>
          </p:cNvPr>
          <p:cNvSpPr txBox="1"/>
          <p:nvPr/>
        </p:nvSpPr>
        <p:spPr>
          <a:xfrm>
            <a:off x="9832902" y="6434667"/>
            <a:ext cx="990600" cy="400110"/>
          </a:xfrm>
          <a:prstGeom prst="rect">
            <a:avLst/>
          </a:prstGeom>
          <a:noFill/>
        </p:spPr>
        <p:txBody>
          <a:bodyPr wrap="square" rtlCol="0">
            <a:spAutoFit/>
          </a:bodyPr>
          <a:lstStyle/>
          <a:p>
            <a:r>
              <a:rPr lang="en-US" sz="1000" dirty="0"/>
              <a:t>Spratt </a:t>
            </a:r>
            <a:r>
              <a:rPr lang="en-US" sz="1000" i="1" dirty="0"/>
              <a:t>et al, </a:t>
            </a:r>
            <a:r>
              <a:rPr lang="en-US" sz="1000" dirty="0"/>
              <a:t>JCO, 2018</a:t>
            </a:r>
          </a:p>
        </p:txBody>
      </p:sp>
      <p:sp>
        <p:nvSpPr>
          <p:cNvPr id="7" name="Title 1">
            <a:extLst>
              <a:ext uri="{FF2B5EF4-FFF2-40B4-BE49-F238E27FC236}">
                <a16:creationId xmlns:a16="http://schemas.microsoft.com/office/drawing/2014/main" id="{05BBB7DB-1CED-4DB2-B55B-9EC8D6CC1792}"/>
              </a:ext>
            </a:extLst>
          </p:cNvPr>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Integrating Genomic Information</a:t>
            </a:r>
            <a:endParaRPr lang="en-US" sz="3600" dirty="0"/>
          </a:p>
        </p:txBody>
      </p:sp>
      <p:sp>
        <p:nvSpPr>
          <p:cNvPr id="3" name="TextBox 2"/>
          <p:cNvSpPr txBox="1"/>
          <p:nvPr/>
        </p:nvSpPr>
        <p:spPr>
          <a:xfrm>
            <a:off x="1600200" y="1932931"/>
            <a:ext cx="1600200" cy="646331"/>
          </a:xfrm>
          <a:prstGeom prst="rect">
            <a:avLst/>
          </a:prstGeom>
          <a:noFill/>
        </p:spPr>
        <p:txBody>
          <a:bodyPr wrap="square" rtlCol="0">
            <a:spAutoFit/>
          </a:bodyPr>
          <a:lstStyle/>
          <a:p>
            <a:r>
              <a:rPr lang="en-US" b="1" dirty="0"/>
              <a:t>NCCN Classification</a:t>
            </a:r>
          </a:p>
        </p:txBody>
      </p:sp>
      <p:sp>
        <p:nvSpPr>
          <p:cNvPr id="8" name="TextBox 7"/>
          <p:cNvSpPr txBox="1"/>
          <p:nvPr/>
        </p:nvSpPr>
        <p:spPr>
          <a:xfrm>
            <a:off x="1600200" y="4738123"/>
            <a:ext cx="2209800" cy="646331"/>
          </a:xfrm>
          <a:prstGeom prst="rect">
            <a:avLst/>
          </a:prstGeom>
          <a:noFill/>
        </p:spPr>
        <p:txBody>
          <a:bodyPr wrap="square" rtlCol="0">
            <a:spAutoFit/>
          </a:bodyPr>
          <a:lstStyle/>
          <a:p>
            <a:r>
              <a:rPr lang="en-US" b="1" dirty="0"/>
              <a:t>Genomic Classification</a:t>
            </a:r>
          </a:p>
        </p:txBody>
      </p:sp>
    </p:spTree>
    <p:extLst>
      <p:ext uri="{BB962C8B-B14F-4D97-AF65-F5344CB8AC3E}">
        <p14:creationId xmlns:p14="http://schemas.microsoft.com/office/powerpoint/2010/main" val="160249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Molecular Biomarker Prognostic Assays for Prostate Cancer</a:t>
            </a:r>
            <a:endParaRPr lang="en-US" sz="3600" dirty="0"/>
          </a:p>
        </p:txBody>
      </p:sp>
      <p:sp>
        <p:nvSpPr>
          <p:cNvPr id="3" name="Content Placeholder 2"/>
          <p:cNvSpPr>
            <a:spLocks noGrp="1"/>
          </p:cNvSpPr>
          <p:nvPr>
            <p:ph idx="1"/>
          </p:nvPr>
        </p:nvSpPr>
        <p:spPr>
          <a:xfrm>
            <a:off x="1981200" y="1371600"/>
            <a:ext cx="8229600" cy="5486400"/>
          </a:xfrm>
        </p:spPr>
        <p:txBody>
          <a:bodyPr>
            <a:normAutofit fontScale="62500" lnSpcReduction="20000"/>
          </a:bodyPr>
          <a:lstStyle/>
          <a:p>
            <a:r>
              <a:rPr lang="en-US" dirty="0"/>
              <a:t>Decipher (</a:t>
            </a:r>
            <a:r>
              <a:rPr lang="en-US" dirty="0" err="1"/>
              <a:t>approx</a:t>
            </a:r>
            <a:r>
              <a:rPr lang="en-US" dirty="0"/>
              <a:t> $5,150)</a:t>
            </a:r>
          </a:p>
          <a:p>
            <a:pPr lvl="1">
              <a:buFont typeface="Wingdings" panose="05000000000000000000" pitchFamily="2" charset="2"/>
              <a:buChar char="§"/>
            </a:pPr>
            <a:r>
              <a:rPr lang="en-US" dirty="0"/>
              <a:t>mRNA expression of 22 genes</a:t>
            </a:r>
          </a:p>
          <a:p>
            <a:pPr lvl="1">
              <a:buFont typeface="Wingdings" panose="05000000000000000000" pitchFamily="2" charset="2"/>
              <a:buChar char="§"/>
            </a:pPr>
            <a:r>
              <a:rPr lang="en-US" dirty="0"/>
              <a:t>Decision-aid post-biopsy for surveillance vs. treatment</a:t>
            </a:r>
          </a:p>
          <a:p>
            <a:pPr lvl="1">
              <a:buFont typeface="Wingdings" panose="05000000000000000000" pitchFamily="2" charset="2"/>
              <a:buChar char="§"/>
            </a:pPr>
            <a:r>
              <a:rPr lang="en-US" dirty="0"/>
              <a:t>Decision-aid post-RP for surveillance vs. RT</a:t>
            </a:r>
          </a:p>
          <a:p>
            <a:pPr lvl="1"/>
            <a:endParaRPr lang="en-US" dirty="0"/>
          </a:p>
          <a:p>
            <a:r>
              <a:rPr lang="en-US" dirty="0"/>
              <a:t>Oncotype Dx GPS (</a:t>
            </a:r>
            <a:r>
              <a:rPr lang="en-US" dirty="0" err="1"/>
              <a:t>approx</a:t>
            </a:r>
            <a:r>
              <a:rPr lang="en-US" dirty="0"/>
              <a:t> $4,520)</a:t>
            </a:r>
          </a:p>
          <a:p>
            <a:pPr lvl="1">
              <a:buFont typeface="Wingdings" panose="05000000000000000000" pitchFamily="2" charset="2"/>
              <a:buChar char="§"/>
            </a:pPr>
            <a:r>
              <a:rPr lang="en-US" dirty="0"/>
              <a:t>mRNA expression of 17 genes</a:t>
            </a:r>
          </a:p>
          <a:p>
            <a:pPr lvl="1">
              <a:buFont typeface="Wingdings" panose="05000000000000000000" pitchFamily="2" charset="2"/>
              <a:buChar char="§"/>
            </a:pPr>
            <a:r>
              <a:rPr lang="en-US" dirty="0"/>
              <a:t>Decision-aid post-biopsy to predict adverse pathologic features on RP</a:t>
            </a:r>
          </a:p>
          <a:p>
            <a:pPr lvl="1">
              <a:buFont typeface="Wingdings" panose="05000000000000000000" pitchFamily="2" charset="2"/>
              <a:buChar char="§"/>
            </a:pPr>
            <a:r>
              <a:rPr lang="en-US" dirty="0"/>
              <a:t>Decision-aid post-RP for surveillance vs. RT</a:t>
            </a:r>
          </a:p>
          <a:p>
            <a:endParaRPr lang="en-US" dirty="0"/>
          </a:p>
          <a:p>
            <a:r>
              <a:rPr lang="en-US" dirty="0" err="1"/>
              <a:t>Prolaris</a:t>
            </a:r>
            <a:r>
              <a:rPr lang="en-US" dirty="0"/>
              <a:t> (</a:t>
            </a:r>
            <a:r>
              <a:rPr lang="en-US" dirty="0" err="1"/>
              <a:t>approx</a:t>
            </a:r>
            <a:r>
              <a:rPr lang="en-US" dirty="0"/>
              <a:t> $3,900)</a:t>
            </a:r>
          </a:p>
          <a:p>
            <a:pPr lvl="1">
              <a:buFont typeface="Wingdings" panose="05000000000000000000" pitchFamily="2" charset="2"/>
              <a:buChar char="§"/>
            </a:pPr>
            <a:r>
              <a:rPr lang="en-US" dirty="0"/>
              <a:t>mRNA expression for cell-cycle progression genes + clinical factors</a:t>
            </a:r>
          </a:p>
          <a:p>
            <a:pPr lvl="1">
              <a:buFont typeface="Wingdings" panose="05000000000000000000" pitchFamily="2" charset="2"/>
              <a:buChar char="§"/>
            </a:pPr>
            <a:r>
              <a:rPr lang="en-US" dirty="0"/>
              <a:t>Provides 10-year risk of DMs after definitive therapy</a:t>
            </a:r>
          </a:p>
          <a:p>
            <a:pPr lvl="1">
              <a:buFont typeface="Wingdings" panose="05000000000000000000" pitchFamily="2" charset="2"/>
              <a:buChar char="§"/>
            </a:pPr>
            <a:r>
              <a:rPr lang="en-US" dirty="0"/>
              <a:t>Provides disease-specific mortality under conservative management</a:t>
            </a:r>
          </a:p>
          <a:p>
            <a:endParaRPr lang="en-US" dirty="0"/>
          </a:p>
          <a:p>
            <a:r>
              <a:rPr lang="en-US" dirty="0" err="1"/>
              <a:t>ProMark</a:t>
            </a:r>
            <a:r>
              <a:rPr lang="en-US" dirty="0"/>
              <a:t> Proteomic Prognostic Test (</a:t>
            </a:r>
            <a:r>
              <a:rPr lang="en-US" dirty="0" err="1"/>
              <a:t>approx</a:t>
            </a:r>
            <a:r>
              <a:rPr lang="en-US" dirty="0"/>
              <a:t> $3,900)</a:t>
            </a:r>
          </a:p>
          <a:p>
            <a:pPr lvl="1">
              <a:buFont typeface="Wingdings" panose="05000000000000000000" pitchFamily="2" charset="2"/>
              <a:buChar char="§"/>
            </a:pPr>
            <a:r>
              <a:rPr lang="en-US" dirty="0"/>
              <a:t>Expression of 8 proteins</a:t>
            </a:r>
          </a:p>
          <a:p>
            <a:pPr lvl="1">
              <a:buFont typeface="Wingdings" panose="05000000000000000000" pitchFamily="2" charset="2"/>
              <a:buChar char="§"/>
            </a:pPr>
            <a:r>
              <a:rPr lang="en-US" dirty="0"/>
              <a:t>Predicts likelihood of grade group </a:t>
            </a:r>
            <a:r>
              <a:rPr lang="en-US" u="sng" dirty="0"/>
              <a:t>&gt;</a:t>
            </a:r>
            <a:r>
              <a:rPr lang="en-US" dirty="0"/>
              <a:t> 2 or stage </a:t>
            </a:r>
            <a:r>
              <a:rPr lang="en-US" u="sng" dirty="0"/>
              <a:t>&gt;</a:t>
            </a:r>
            <a:r>
              <a:rPr lang="en-US" dirty="0"/>
              <a:t> T3b</a:t>
            </a:r>
          </a:p>
        </p:txBody>
      </p:sp>
    </p:spTree>
    <p:extLst>
      <p:ext uri="{BB962C8B-B14F-4D97-AF65-F5344CB8AC3E}">
        <p14:creationId xmlns:p14="http://schemas.microsoft.com/office/powerpoint/2010/main" val="3962263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Overview of Treatment Options</a:t>
            </a:r>
            <a:endParaRPr lang="en-US" sz="3600" dirty="0"/>
          </a:p>
        </p:txBody>
      </p:sp>
      <p:sp>
        <p:nvSpPr>
          <p:cNvPr id="3" name="Content Placeholder 2"/>
          <p:cNvSpPr>
            <a:spLocks noGrp="1"/>
          </p:cNvSpPr>
          <p:nvPr>
            <p:ph idx="1"/>
          </p:nvPr>
        </p:nvSpPr>
        <p:spPr>
          <a:xfrm>
            <a:off x="1981200" y="1143000"/>
            <a:ext cx="8229600" cy="5486400"/>
          </a:xfrm>
        </p:spPr>
        <p:txBody>
          <a:bodyPr>
            <a:normAutofit/>
          </a:bodyPr>
          <a:lstStyle/>
          <a:p>
            <a:r>
              <a:rPr lang="en-US" sz="3000" dirty="0">
                <a:solidFill>
                  <a:schemeClr val="tx1">
                    <a:lumMod val="85000"/>
                    <a:lumOff val="15000"/>
                  </a:schemeClr>
                </a:solidFill>
                <a:latin typeface="Verdana" pitchFamily="34" charset="0"/>
                <a:ea typeface="Verdana" pitchFamily="34" charset="0"/>
                <a:cs typeface="Verdana" pitchFamily="34" charset="0"/>
              </a:rPr>
              <a:t>Standard of Care Options:</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Radical Prostatectomy (RP)</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External Beam Radiotherapy (EBRT)</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Brachytherapy (BT)</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Active Surveillance (AS)</a:t>
            </a:r>
          </a:p>
          <a:p>
            <a:pPr marL="0" indent="0">
              <a:buNone/>
            </a:pPr>
            <a:endParaRPr lang="en-US" sz="3000" dirty="0">
              <a:solidFill>
                <a:schemeClr val="tx1">
                  <a:lumMod val="85000"/>
                  <a:lumOff val="15000"/>
                </a:schemeClr>
              </a:solidFill>
              <a:latin typeface="Verdana" pitchFamily="34" charset="0"/>
              <a:ea typeface="Verdana" pitchFamily="34" charset="0"/>
              <a:cs typeface="Verdana" pitchFamily="34" charset="0"/>
            </a:endParaRPr>
          </a:p>
          <a:p>
            <a:r>
              <a:rPr lang="en-US" sz="3000" dirty="0">
                <a:solidFill>
                  <a:schemeClr val="tx1">
                    <a:lumMod val="85000"/>
                    <a:lumOff val="15000"/>
                  </a:schemeClr>
                </a:solidFill>
                <a:latin typeface="Verdana" pitchFamily="34" charset="0"/>
                <a:ea typeface="Verdana" pitchFamily="34" charset="0"/>
                <a:cs typeface="Verdana" pitchFamily="34" charset="0"/>
              </a:rPr>
              <a:t>“Experimental Options”:  </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Cryotherapy</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High-Intensity Focused Ultrasound (HIFU)</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Transurethral Ultrasound Ablation (TULSA)</a:t>
            </a:r>
          </a:p>
          <a:p>
            <a:pPr lvl="1">
              <a:buFont typeface="Wingdings" panose="05000000000000000000" pitchFamily="2" charset="2"/>
              <a:buChar char="§"/>
            </a:pPr>
            <a:r>
              <a:rPr lang="en-US" sz="2600" dirty="0">
                <a:solidFill>
                  <a:schemeClr val="tx1">
                    <a:lumMod val="85000"/>
                    <a:lumOff val="15000"/>
                  </a:schemeClr>
                </a:solidFill>
                <a:latin typeface="Verdana" pitchFamily="34" charset="0"/>
                <a:ea typeface="Verdana" pitchFamily="34" charset="0"/>
                <a:cs typeface="Verdana" pitchFamily="34" charset="0"/>
              </a:rPr>
              <a:t>Focal Laser Ablation (FLA)</a:t>
            </a:r>
            <a:endParaRPr lang="en-US" dirty="0">
              <a:solidFill>
                <a:schemeClr val="tx1">
                  <a:lumMod val="85000"/>
                  <a:lumOff val="15000"/>
                </a:schemeClr>
              </a:solidFill>
              <a:latin typeface="Verdana" pitchFamily="34" charset="0"/>
              <a:ea typeface="Verdana" pitchFamily="34" charset="0"/>
              <a:cs typeface="Verdana" pitchFamily="34" charset="0"/>
            </a:endParaRPr>
          </a:p>
          <a:p>
            <a:endParaRPr lang="en-US" dirty="0"/>
          </a:p>
        </p:txBody>
      </p:sp>
    </p:spTree>
    <p:extLst>
      <p:ext uri="{BB962C8B-B14F-4D97-AF65-F5344CB8AC3E}">
        <p14:creationId xmlns:p14="http://schemas.microsoft.com/office/powerpoint/2010/main" val="2056319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824"/>
            <a:ext cx="9144000" cy="1057977"/>
          </a:xfrm>
        </p:spPr>
        <p:txBody>
          <a:bodyPr>
            <a:normAutofit/>
          </a:bodyPr>
          <a:lstStyle/>
          <a:p>
            <a:r>
              <a:rPr lang="en-US" sz="3600" b="1" dirty="0">
                <a:solidFill>
                  <a:schemeClr val="tx2"/>
                </a:solidFill>
                <a:latin typeface="Verdana" pitchFamily="34" charset="0"/>
                <a:ea typeface="Verdana" pitchFamily="34" charset="0"/>
                <a:cs typeface="Verdana" pitchFamily="34" charset="0"/>
              </a:rPr>
              <a:t>NCCN Management Guidelines</a:t>
            </a:r>
            <a:endParaRPr lang="en-US" sz="3600" dirty="0"/>
          </a:p>
        </p:txBody>
      </p:sp>
      <p:sp>
        <p:nvSpPr>
          <p:cNvPr id="3" name="Content Placeholder 2"/>
          <p:cNvSpPr>
            <a:spLocks noGrp="1"/>
          </p:cNvSpPr>
          <p:nvPr>
            <p:ph idx="1"/>
          </p:nvPr>
        </p:nvSpPr>
        <p:spPr>
          <a:xfrm>
            <a:off x="1981201" y="1143000"/>
            <a:ext cx="8472407" cy="5943600"/>
          </a:xfrm>
        </p:spPr>
        <p:txBody>
          <a:bodyPr>
            <a:norm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Very Low Risk:</a:t>
            </a:r>
            <a:endParaRPr lang="en-US" sz="3000" dirty="0">
              <a:latin typeface="Verdana" panose="020B0604030504040204" pitchFamily="34" charset="0"/>
              <a:ea typeface="Verdana" panose="020B0604030504040204" pitchFamily="34" charset="0"/>
              <a:cs typeface="Verdana" panose="020B0604030504040204" pitchFamily="34" charset="0"/>
            </a:endParaRPr>
          </a:p>
          <a:p>
            <a:endParaRPr lang="en-US" sz="3000" b="1" dirty="0">
              <a:latin typeface="Verdana" panose="020B0604030504040204" pitchFamily="34" charset="0"/>
              <a:ea typeface="Verdana" panose="020B0604030504040204" pitchFamily="34" charset="0"/>
              <a:cs typeface="Verdana" panose="020B0604030504040204" pitchFamily="34" charset="0"/>
            </a:endParaRPr>
          </a:p>
          <a:p>
            <a:endParaRPr lang="en-US" sz="3000" b="1" dirty="0">
              <a:latin typeface="Verdana" panose="020B0604030504040204" pitchFamily="34" charset="0"/>
              <a:ea typeface="Verdana" panose="020B0604030504040204" pitchFamily="34" charset="0"/>
              <a:cs typeface="Verdana" panose="020B0604030504040204" pitchFamily="34" charset="0"/>
            </a:endParaRPr>
          </a:p>
          <a:p>
            <a:endParaRPr lang="en-US" sz="3000" b="1" dirty="0">
              <a:latin typeface="Verdana" panose="020B0604030504040204" pitchFamily="34" charset="0"/>
              <a:ea typeface="Verdana" panose="020B0604030504040204" pitchFamily="34" charset="0"/>
              <a:cs typeface="Verdana" panose="020B0604030504040204" pitchFamily="34" charset="0"/>
            </a:endParaRPr>
          </a:p>
          <a:p>
            <a:endParaRPr lang="en-US" sz="3000" b="1" dirty="0">
              <a:latin typeface="Verdana" panose="020B0604030504040204" pitchFamily="34" charset="0"/>
              <a:ea typeface="Verdana" panose="020B0604030504040204" pitchFamily="34" charset="0"/>
              <a:cs typeface="Verdana" panose="020B0604030504040204" pitchFamily="34" charset="0"/>
            </a:endParaRPr>
          </a:p>
          <a:p>
            <a:r>
              <a:rPr lang="en-US" sz="3000" b="1" dirty="0">
                <a:latin typeface="Verdana" panose="020B0604030504040204" pitchFamily="34" charset="0"/>
                <a:ea typeface="Verdana" panose="020B0604030504040204" pitchFamily="34" charset="0"/>
                <a:cs typeface="Verdana" panose="020B0604030504040204" pitchFamily="34" charset="0"/>
              </a:rPr>
              <a:t>Low Risk:</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4">
            <a:extLst>
              <a:ext uri="{FF2B5EF4-FFF2-40B4-BE49-F238E27FC236}">
                <a16:creationId xmlns:a16="http://schemas.microsoft.com/office/drawing/2014/main" id="{0D17EE90-1900-46B3-888D-5762E6A0F724}"/>
              </a:ext>
            </a:extLst>
          </p:cNvPr>
          <p:cNvGraphicFramePr>
            <a:graphicFrameLocks noGrp="1"/>
          </p:cNvGraphicFramePr>
          <p:nvPr>
            <p:extLst>
              <p:ext uri="{D42A27DB-BD31-4B8C-83A1-F6EECF244321}">
                <p14:modId xmlns:p14="http://schemas.microsoft.com/office/powerpoint/2010/main" val="2850643246"/>
              </p:ext>
            </p:extLst>
          </p:nvPr>
        </p:nvGraphicFramePr>
        <p:xfrm>
          <a:off x="2362201" y="1676400"/>
          <a:ext cx="5953761" cy="1483360"/>
        </p:xfrm>
        <a:graphic>
          <a:graphicData uri="http://schemas.openxmlformats.org/drawingml/2006/table">
            <a:tbl>
              <a:tblPr firstRow="1" bandRow="1">
                <a:tableStyleId>{5C22544A-7EE6-4342-B048-85BDC9FD1C3A}</a:tableStyleId>
              </a:tblPr>
              <a:tblGrid>
                <a:gridCol w="2733993">
                  <a:extLst>
                    <a:ext uri="{9D8B030D-6E8A-4147-A177-3AD203B41FA5}">
                      <a16:colId xmlns:a16="http://schemas.microsoft.com/office/drawing/2014/main" val="2025227099"/>
                    </a:ext>
                  </a:extLst>
                </a:gridCol>
                <a:gridCol w="3219768">
                  <a:extLst>
                    <a:ext uri="{9D8B030D-6E8A-4147-A177-3AD203B41FA5}">
                      <a16:colId xmlns:a16="http://schemas.microsoft.com/office/drawing/2014/main" val="1395985001"/>
                    </a:ext>
                  </a:extLst>
                </a:gridCol>
              </a:tblGrid>
              <a:tr h="370840">
                <a:tc>
                  <a:txBody>
                    <a:bodyPr/>
                    <a:lstStyle/>
                    <a:p>
                      <a:r>
                        <a:rPr lang="en-US" sz="1800" dirty="0">
                          <a:latin typeface="Verdana" panose="020B0604030504040204" pitchFamily="34" charset="0"/>
                          <a:ea typeface="Verdana" panose="020B0604030504040204" pitchFamily="34" charset="0"/>
                        </a:rPr>
                        <a:t>Life Expectancy</a:t>
                      </a:r>
                    </a:p>
                  </a:txBody>
                  <a:tcPr/>
                </a:tc>
                <a:tc>
                  <a:txBody>
                    <a:bodyPr/>
                    <a:lstStyle/>
                    <a:p>
                      <a:r>
                        <a:rPr lang="en-US" sz="1800" dirty="0">
                          <a:latin typeface="Verdana" panose="020B0604030504040204" pitchFamily="34" charset="0"/>
                          <a:ea typeface="Verdana" panose="020B0604030504040204" pitchFamily="34" charset="0"/>
                        </a:rPr>
                        <a:t>Treatment Options</a:t>
                      </a:r>
                    </a:p>
                  </a:txBody>
                  <a:tcPr/>
                </a:tc>
                <a:extLst>
                  <a:ext uri="{0D108BD9-81ED-4DB2-BD59-A6C34878D82A}">
                    <a16:rowId xmlns:a16="http://schemas.microsoft.com/office/drawing/2014/main" val="3024059379"/>
                  </a:ext>
                </a:extLst>
              </a:tr>
              <a:tr h="370840">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&lt; 10 years </a:t>
                      </a:r>
                      <a:endParaRPr lang="en-US" sz="1800" dirty="0">
                        <a:latin typeface="Verdana" panose="020B0604030504040204" pitchFamily="34" charset="0"/>
                        <a:ea typeface="Verdana" panose="020B0604030504040204" pitchFamily="34" charset="0"/>
                      </a:endParaRPr>
                    </a:p>
                  </a:txBody>
                  <a:tcPr/>
                </a:tc>
                <a:tc>
                  <a:txBody>
                    <a:bodyPr/>
                    <a:lstStyle/>
                    <a:p>
                      <a:r>
                        <a:rPr lang="en-US" sz="1800" dirty="0">
                          <a:latin typeface="Verdana" panose="020B0604030504040204" pitchFamily="34" charset="0"/>
                          <a:ea typeface="Verdana" panose="020B0604030504040204" pitchFamily="34" charset="0"/>
                        </a:rPr>
                        <a:t>Observation</a:t>
                      </a:r>
                    </a:p>
                  </a:txBody>
                  <a:tcPr/>
                </a:tc>
                <a:extLst>
                  <a:ext uri="{0D108BD9-81ED-4DB2-BD59-A6C34878D82A}">
                    <a16:rowId xmlns:a16="http://schemas.microsoft.com/office/drawing/2014/main" val="366860482"/>
                  </a:ext>
                </a:extLst>
              </a:tr>
              <a:tr h="370840">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10-20 years </a:t>
                      </a:r>
                      <a:endParaRPr lang="en-US" sz="1800" dirty="0">
                        <a:latin typeface="Verdana" panose="020B0604030504040204" pitchFamily="34" charset="0"/>
                        <a:ea typeface="Verdana" panose="020B0604030504040204" pitchFamily="34" charset="0"/>
                      </a:endParaRPr>
                    </a:p>
                  </a:txBody>
                  <a:tcPr/>
                </a:tc>
                <a:tc>
                  <a:txBody>
                    <a:bodyPr/>
                    <a:lstStyle/>
                    <a:p>
                      <a:r>
                        <a:rPr lang="en-US" sz="1800" dirty="0">
                          <a:latin typeface="Verdana" panose="020B0604030504040204" pitchFamily="34" charset="0"/>
                          <a:ea typeface="Verdana" panose="020B0604030504040204" pitchFamily="34" charset="0"/>
                        </a:rPr>
                        <a:t>Active Surveillance</a:t>
                      </a:r>
                    </a:p>
                  </a:txBody>
                  <a:tcPr/>
                </a:tc>
                <a:extLst>
                  <a:ext uri="{0D108BD9-81ED-4DB2-BD59-A6C34878D82A}">
                    <a16:rowId xmlns:a16="http://schemas.microsoft.com/office/drawing/2014/main" val="117949150"/>
                  </a:ext>
                </a:extLst>
              </a:tr>
              <a:tr h="370840">
                <a:tc>
                  <a:txBody>
                    <a:bodyPr/>
                    <a:lstStyle/>
                    <a:p>
                      <a:r>
                        <a:rPr lang="en-US" sz="1800" u="sng" dirty="0">
                          <a:latin typeface="Verdana" panose="020B0604030504040204" pitchFamily="34" charset="0"/>
                          <a:ea typeface="Verdana" panose="020B0604030504040204" pitchFamily="34" charset="0"/>
                          <a:cs typeface="Verdana" panose="020B0604030504040204" pitchFamily="34" charset="0"/>
                        </a:rPr>
                        <a:t>&gt;</a:t>
                      </a:r>
                      <a:r>
                        <a:rPr lang="en-US" sz="1800" dirty="0">
                          <a:latin typeface="Verdana" panose="020B0604030504040204" pitchFamily="34" charset="0"/>
                          <a:ea typeface="Verdana" panose="020B0604030504040204" pitchFamily="34" charset="0"/>
                          <a:cs typeface="Verdana" panose="020B0604030504040204" pitchFamily="34" charset="0"/>
                        </a:rPr>
                        <a:t> 20 years </a:t>
                      </a:r>
                      <a:endParaRPr lang="en-US" sz="1800" dirty="0">
                        <a:latin typeface="Verdana" panose="020B0604030504040204" pitchFamily="34" charset="0"/>
                        <a:ea typeface="Verdana" panose="020B0604030504040204" pitchFamily="34" charset="0"/>
                      </a:endParaRPr>
                    </a:p>
                  </a:txBody>
                  <a:tcPr/>
                </a:tc>
                <a:tc>
                  <a:txBody>
                    <a:bodyPr/>
                    <a:lstStyle/>
                    <a:p>
                      <a:r>
                        <a:rPr lang="en-US" sz="1800" dirty="0">
                          <a:latin typeface="Verdana" panose="020B0604030504040204" pitchFamily="34" charset="0"/>
                          <a:ea typeface="Verdana" panose="020B0604030504040204" pitchFamily="34" charset="0"/>
                        </a:rPr>
                        <a:t>Treat as Low Risk</a:t>
                      </a:r>
                    </a:p>
                  </a:txBody>
                  <a:tcPr/>
                </a:tc>
                <a:extLst>
                  <a:ext uri="{0D108BD9-81ED-4DB2-BD59-A6C34878D82A}">
                    <a16:rowId xmlns:a16="http://schemas.microsoft.com/office/drawing/2014/main" val="3008825639"/>
                  </a:ext>
                </a:extLst>
              </a:tr>
            </a:tbl>
          </a:graphicData>
        </a:graphic>
      </p:graphicFrame>
      <p:graphicFrame>
        <p:nvGraphicFramePr>
          <p:cNvPr id="6" name="Table 4">
            <a:extLst>
              <a:ext uri="{FF2B5EF4-FFF2-40B4-BE49-F238E27FC236}">
                <a16:creationId xmlns:a16="http://schemas.microsoft.com/office/drawing/2014/main" id="{C23501F8-3ED4-4620-9FC5-63DFC4FEE675}"/>
              </a:ext>
            </a:extLst>
          </p:cNvPr>
          <p:cNvGraphicFramePr>
            <a:graphicFrameLocks noGrp="1"/>
          </p:cNvGraphicFramePr>
          <p:nvPr>
            <p:extLst>
              <p:ext uri="{D42A27DB-BD31-4B8C-83A1-F6EECF244321}">
                <p14:modId xmlns:p14="http://schemas.microsoft.com/office/powerpoint/2010/main" val="3915016426"/>
              </p:ext>
            </p:extLst>
          </p:nvPr>
        </p:nvGraphicFramePr>
        <p:xfrm>
          <a:off x="2362201" y="4495800"/>
          <a:ext cx="7072059" cy="1930400"/>
        </p:xfrm>
        <a:graphic>
          <a:graphicData uri="http://schemas.openxmlformats.org/drawingml/2006/table">
            <a:tbl>
              <a:tblPr firstRow="1" bandRow="1">
                <a:tableStyleId>{5C22544A-7EE6-4342-B048-85BDC9FD1C3A}</a:tableStyleId>
              </a:tblPr>
              <a:tblGrid>
                <a:gridCol w="2733993">
                  <a:extLst>
                    <a:ext uri="{9D8B030D-6E8A-4147-A177-3AD203B41FA5}">
                      <a16:colId xmlns:a16="http://schemas.microsoft.com/office/drawing/2014/main" val="2025227099"/>
                    </a:ext>
                  </a:extLst>
                </a:gridCol>
                <a:gridCol w="4338066">
                  <a:extLst>
                    <a:ext uri="{9D8B030D-6E8A-4147-A177-3AD203B41FA5}">
                      <a16:colId xmlns:a16="http://schemas.microsoft.com/office/drawing/2014/main" val="1395985001"/>
                    </a:ext>
                  </a:extLst>
                </a:gridCol>
              </a:tblGrid>
              <a:tr h="370840">
                <a:tc>
                  <a:txBody>
                    <a:bodyPr/>
                    <a:lstStyle/>
                    <a:p>
                      <a:r>
                        <a:rPr lang="en-US" sz="1800" dirty="0">
                          <a:latin typeface="Verdana" panose="020B0604030504040204" pitchFamily="34" charset="0"/>
                          <a:ea typeface="Verdana" panose="020B0604030504040204" pitchFamily="34" charset="0"/>
                        </a:rPr>
                        <a:t>Life Expectancy</a:t>
                      </a:r>
                    </a:p>
                  </a:txBody>
                  <a:tcPr/>
                </a:tc>
                <a:tc>
                  <a:txBody>
                    <a:bodyPr/>
                    <a:lstStyle/>
                    <a:p>
                      <a:r>
                        <a:rPr lang="en-US" sz="1800" dirty="0">
                          <a:latin typeface="Verdana" panose="020B0604030504040204" pitchFamily="34" charset="0"/>
                          <a:ea typeface="Verdana" panose="020B0604030504040204" pitchFamily="34" charset="0"/>
                        </a:rPr>
                        <a:t>Treatment Options</a:t>
                      </a:r>
                    </a:p>
                  </a:txBody>
                  <a:tcPr/>
                </a:tc>
                <a:extLst>
                  <a:ext uri="{0D108BD9-81ED-4DB2-BD59-A6C34878D82A}">
                    <a16:rowId xmlns:a16="http://schemas.microsoft.com/office/drawing/2014/main" val="3024059379"/>
                  </a:ext>
                </a:extLst>
              </a:tr>
              <a:tr h="370840">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&lt; 10 years </a:t>
                      </a:r>
                      <a:endParaRPr lang="en-US" sz="1800" dirty="0">
                        <a:latin typeface="Verdana" panose="020B0604030504040204" pitchFamily="34" charset="0"/>
                        <a:ea typeface="Verdana" panose="020B0604030504040204" pitchFamily="34" charset="0"/>
                      </a:endParaRPr>
                    </a:p>
                  </a:txBody>
                  <a:tcPr/>
                </a:tc>
                <a:tc>
                  <a:txBody>
                    <a:bodyPr/>
                    <a:lstStyle/>
                    <a:p>
                      <a:r>
                        <a:rPr lang="en-US" sz="1800" dirty="0">
                          <a:latin typeface="Verdana" panose="020B0604030504040204" pitchFamily="34" charset="0"/>
                          <a:ea typeface="Verdana" panose="020B0604030504040204" pitchFamily="34" charset="0"/>
                        </a:rPr>
                        <a:t>Observation</a:t>
                      </a:r>
                    </a:p>
                  </a:txBody>
                  <a:tcPr/>
                </a:tc>
                <a:extLst>
                  <a:ext uri="{0D108BD9-81ED-4DB2-BD59-A6C34878D82A}">
                    <a16:rowId xmlns:a16="http://schemas.microsoft.com/office/drawing/2014/main" val="366860482"/>
                  </a:ext>
                </a:extLst>
              </a:tr>
              <a:tr h="370840">
                <a:tc>
                  <a:txBody>
                    <a:bodyPr/>
                    <a:lstStyle/>
                    <a:p>
                      <a:r>
                        <a:rPr lang="en-US" sz="1800" u="sng" dirty="0">
                          <a:latin typeface="Verdana" panose="020B0604030504040204" pitchFamily="34" charset="0"/>
                          <a:ea typeface="Verdana" panose="020B0604030504040204" pitchFamily="34" charset="0"/>
                          <a:cs typeface="Verdana" panose="020B0604030504040204" pitchFamily="34" charset="0"/>
                        </a:rPr>
                        <a:t>&gt;</a:t>
                      </a:r>
                      <a:r>
                        <a:rPr lang="en-US" sz="1800" dirty="0">
                          <a:latin typeface="Verdana" panose="020B0604030504040204" pitchFamily="34" charset="0"/>
                          <a:ea typeface="Verdana" panose="020B0604030504040204" pitchFamily="34" charset="0"/>
                          <a:cs typeface="Verdana" panose="020B0604030504040204" pitchFamily="34" charset="0"/>
                        </a:rPr>
                        <a:t> 10 years </a:t>
                      </a:r>
                      <a:endParaRPr lang="en-US" sz="1800" dirty="0">
                        <a:latin typeface="Verdana" panose="020B0604030504040204" pitchFamily="34" charset="0"/>
                        <a:ea typeface="Verdana" panose="020B0604030504040204" pitchFamily="34" charset="0"/>
                      </a:endParaRPr>
                    </a:p>
                  </a:txBody>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Active Surveillance (</a:t>
                      </a:r>
                      <a:r>
                        <a:rPr lang="en-US" sz="1800" b="1" dirty="0">
                          <a:latin typeface="Verdana" panose="020B0604030504040204" pitchFamily="34" charset="0"/>
                          <a:ea typeface="Verdana" panose="020B0604030504040204" pitchFamily="34" charset="0"/>
                          <a:cs typeface="Verdana" panose="020B0604030504040204" pitchFamily="34" charset="0"/>
                        </a:rPr>
                        <a:t>preferred</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p>
                    <a:p>
                      <a:r>
                        <a:rPr lang="en-US" sz="1800" dirty="0">
                          <a:latin typeface="Verdana" panose="020B0604030504040204" pitchFamily="34" charset="0"/>
                          <a:ea typeface="Verdana" panose="020B0604030504040204" pitchFamily="34" charset="0"/>
                          <a:cs typeface="Verdana" panose="020B0604030504040204" pitchFamily="34" charset="0"/>
                        </a:rPr>
                        <a:t>External Beam RT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p>
                    <a:p>
                      <a:r>
                        <a:rPr lang="en-US" sz="1800" dirty="0">
                          <a:latin typeface="Verdana" panose="020B0604030504040204" pitchFamily="34" charset="0"/>
                          <a:ea typeface="Verdana" panose="020B0604030504040204" pitchFamily="34" charset="0"/>
                          <a:cs typeface="Verdana" panose="020B0604030504040204" pitchFamily="34" charset="0"/>
                        </a:rPr>
                        <a:t>Brachytherapy </a:t>
                      </a:r>
                      <a:r>
                        <a:rPr lang="en-US" sz="1800" u="sng" dirty="0">
                          <a:latin typeface="Verdana" panose="020B0604030504040204" pitchFamily="34" charset="0"/>
                          <a:ea typeface="Verdana" panose="020B0604030504040204" pitchFamily="34" charset="0"/>
                          <a:cs typeface="Verdana" panose="020B0604030504040204" pitchFamily="34" charset="0"/>
                        </a:rPr>
                        <a:t>or</a:t>
                      </a:r>
                    </a:p>
                    <a:p>
                      <a:r>
                        <a:rPr lang="en-US" sz="1800" u="none" dirty="0">
                          <a:latin typeface="Verdana" panose="020B0604030504040204" pitchFamily="34" charset="0"/>
                          <a:ea typeface="Verdana" panose="020B0604030504040204" pitchFamily="34" charset="0"/>
                        </a:rPr>
                        <a:t>Radical Prostatectomy</a:t>
                      </a:r>
                    </a:p>
                  </a:txBody>
                  <a:tcPr/>
                </a:tc>
                <a:extLst>
                  <a:ext uri="{0D108BD9-81ED-4DB2-BD59-A6C34878D82A}">
                    <a16:rowId xmlns:a16="http://schemas.microsoft.com/office/drawing/2014/main" val="3008825639"/>
                  </a:ext>
                </a:extLst>
              </a:tr>
            </a:tbl>
          </a:graphicData>
        </a:graphic>
      </p:graphicFrame>
      <p:sp>
        <p:nvSpPr>
          <p:cNvPr id="5" name="TextBox 4"/>
          <p:cNvSpPr txBox="1"/>
          <p:nvPr/>
        </p:nvSpPr>
        <p:spPr>
          <a:xfrm>
            <a:off x="4343400" y="6426200"/>
            <a:ext cx="2376740" cy="461665"/>
          </a:xfrm>
          <a:prstGeom prst="rect">
            <a:avLst/>
          </a:prstGeom>
          <a:noFill/>
        </p:spPr>
        <p:txBody>
          <a:bodyPr wrap="square" rtlCol="0">
            <a:spAutoFit/>
          </a:bodyPr>
          <a:lstStyle/>
          <a:p>
            <a:r>
              <a:rPr lang="en-US" sz="2400"/>
              <a:t>Source: </a:t>
            </a:r>
            <a:r>
              <a:rPr lang="en-US" sz="2400" dirty="0" err="1"/>
              <a:t>nccn.org</a:t>
            </a:r>
            <a:endParaRPr lang="en-US" sz="2400" dirty="0"/>
          </a:p>
        </p:txBody>
      </p:sp>
    </p:spTree>
    <p:extLst>
      <p:ext uri="{BB962C8B-B14F-4D97-AF65-F5344CB8AC3E}">
        <p14:creationId xmlns:p14="http://schemas.microsoft.com/office/powerpoint/2010/main" val="892472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rgbClr val="002060"/>
                </a:solidFill>
                <a:latin typeface="Verdana" pitchFamily="34" charset="0"/>
                <a:ea typeface="Verdana" pitchFamily="34" charset="0"/>
                <a:cs typeface="Verdana" pitchFamily="34" charset="0"/>
              </a:rPr>
              <a:t>Active Surveillance</a:t>
            </a:r>
            <a:endParaRPr lang="en-US" sz="3600" dirty="0">
              <a:solidFill>
                <a:srgbClr val="002060"/>
              </a:solidFill>
            </a:endParaRPr>
          </a:p>
        </p:txBody>
      </p:sp>
      <p:sp>
        <p:nvSpPr>
          <p:cNvPr id="3" name="Content Placeholder 2"/>
          <p:cNvSpPr>
            <a:spLocks noGrp="1"/>
          </p:cNvSpPr>
          <p:nvPr>
            <p:ph idx="1"/>
          </p:nvPr>
        </p:nvSpPr>
        <p:spPr>
          <a:xfrm>
            <a:off x="1981200" y="1143000"/>
            <a:ext cx="8229600" cy="5684838"/>
          </a:xfrm>
        </p:spPr>
        <p:txBody>
          <a:bodyPr>
            <a:normAutofit fontScale="62500" lnSpcReduction="20000"/>
          </a:bodyPr>
          <a:lstStyle/>
          <a:p>
            <a:pPr lvl="0"/>
            <a:r>
              <a:rPr lang="en-US" u="sng" dirty="0">
                <a:latin typeface="Verdana" panose="020B0604030504040204" pitchFamily="34" charset="0"/>
                <a:ea typeface="Verdana" panose="020B0604030504040204" pitchFamily="34" charset="0"/>
                <a:cs typeface="Verdana" panose="020B0604030504040204" pitchFamily="34" charset="0"/>
              </a:rPr>
              <a:t>Rationale:</a:t>
            </a:r>
            <a:r>
              <a:rPr lang="en-US" dirty="0">
                <a:latin typeface="Verdana" panose="020B0604030504040204" pitchFamily="34" charset="0"/>
                <a:ea typeface="Verdana" panose="020B0604030504040204" pitchFamily="34" charset="0"/>
                <a:cs typeface="Verdana" panose="020B0604030504040204" pitchFamily="34" charset="0"/>
              </a:rPr>
              <a:t>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Avoid toxicity from overtreatment of relatively indolent cancers</a:t>
            </a:r>
            <a:endParaRPr lang="en-US" sz="3600" dirty="0">
              <a:latin typeface="Verdana" panose="020B0604030504040204" pitchFamily="34" charset="0"/>
              <a:ea typeface="Verdana" panose="020B0604030504040204" pitchFamily="34" charset="0"/>
              <a:cs typeface="Verdana" panose="020B0604030504040204" pitchFamily="34" charset="0"/>
            </a:endParaRPr>
          </a:p>
          <a:p>
            <a:pPr lvl="0"/>
            <a:endParaRPr lang="en-US" u="sng" dirty="0">
              <a:latin typeface="Verdana" panose="020B0604030504040204" pitchFamily="34" charset="0"/>
              <a:ea typeface="Verdana" panose="020B0604030504040204" pitchFamily="34" charset="0"/>
              <a:cs typeface="Verdana" panose="020B0604030504040204" pitchFamily="34" charset="0"/>
            </a:endParaRPr>
          </a:p>
          <a:p>
            <a:pPr lvl="0"/>
            <a:r>
              <a:rPr lang="en-US" u="sng" dirty="0">
                <a:latin typeface="Verdana" panose="020B0604030504040204" pitchFamily="34" charset="0"/>
                <a:ea typeface="Verdana" panose="020B0604030504040204" pitchFamily="34" charset="0"/>
                <a:cs typeface="Verdana" panose="020B0604030504040204" pitchFamily="34" charset="0"/>
              </a:rPr>
              <a:t>General Approach:</a:t>
            </a:r>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PSA</a:t>
            </a:r>
            <a:r>
              <a:rPr lang="en-US" dirty="0">
                <a:latin typeface="Verdana" panose="020B0604030504040204" pitchFamily="34" charset="0"/>
                <a:ea typeface="Verdana" panose="020B0604030504040204" pitchFamily="34" charset="0"/>
                <a:cs typeface="Verdana" panose="020B0604030504040204" pitchFamily="34" charset="0"/>
              </a:rPr>
              <a:t> no more often than q6 months unless clinically indicated</a:t>
            </a:r>
          </a:p>
          <a:p>
            <a:pPr lvl="1"/>
            <a:endParaRPr lang="en-US" b="1"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DRE</a:t>
            </a:r>
            <a:r>
              <a:rPr lang="en-US" dirty="0">
                <a:latin typeface="Verdana" panose="020B0604030504040204" pitchFamily="34" charset="0"/>
                <a:ea typeface="Verdana" panose="020B0604030504040204" pitchFamily="34" charset="0"/>
                <a:cs typeface="Verdana" panose="020B0604030504040204" pitchFamily="34" charset="0"/>
              </a:rPr>
              <a:t> no more often than q12 months unless clinically indicated</a:t>
            </a:r>
          </a:p>
          <a:p>
            <a:pPr lvl="1"/>
            <a:endParaRPr lang="en-US" b="1"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Repeat </a:t>
            </a:r>
            <a:r>
              <a:rPr lang="en-US" b="1" dirty="0" err="1">
                <a:latin typeface="Verdana" panose="020B0604030504040204" pitchFamily="34" charset="0"/>
                <a:ea typeface="Verdana" panose="020B0604030504040204" pitchFamily="34" charset="0"/>
                <a:cs typeface="Verdana" panose="020B0604030504040204" pitchFamily="34" charset="0"/>
              </a:rPr>
              <a:t>Bx</a:t>
            </a:r>
            <a:r>
              <a:rPr lang="en-US" b="1"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no more often than q12 months unless indicated</a:t>
            </a:r>
          </a:p>
          <a:p>
            <a:pPr lvl="2"/>
            <a:r>
              <a:rPr lang="en-US" dirty="0">
                <a:latin typeface="Verdana" panose="020B0604030504040204" pitchFamily="34" charset="0"/>
                <a:ea typeface="Verdana" panose="020B0604030504040204" pitchFamily="34" charset="0"/>
                <a:cs typeface="Verdana" panose="020B0604030504040204" pitchFamily="34" charset="0"/>
              </a:rPr>
              <a:t> To r/o any high-grade disease missed on original Bx</a:t>
            </a:r>
          </a:p>
          <a:p>
            <a:pPr lvl="1"/>
            <a:endParaRPr lang="en-US" b="1"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Molecular and biomarker analysis</a:t>
            </a:r>
            <a:r>
              <a:rPr lang="en-US" dirty="0">
                <a:latin typeface="Verdana" panose="020B0604030504040204" pitchFamily="34" charset="0"/>
                <a:ea typeface="Verdana" panose="020B0604030504040204" pitchFamily="34" charset="0"/>
                <a:cs typeface="Verdana" panose="020B0604030504040204" pitchFamily="34" charset="0"/>
              </a:rPr>
              <a:t> of tumor can be considered for patients with low and favorable intermediate risk with life expectancy </a:t>
            </a:r>
            <a:r>
              <a:rPr lang="en-US" u="sng" dirty="0">
                <a:latin typeface="Verdana" panose="020B0604030504040204" pitchFamily="34" charset="0"/>
                <a:ea typeface="Verdana" panose="020B0604030504040204" pitchFamily="34" charset="0"/>
                <a:cs typeface="Verdana" panose="020B0604030504040204" pitchFamily="34" charset="0"/>
              </a:rPr>
              <a:t>&gt;</a:t>
            </a:r>
            <a:r>
              <a:rPr lang="en-US" dirty="0">
                <a:latin typeface="Verdana" panose="020B0604030504040204" pitchFamily="34" charset="0"/>
                <a:ea typeface="Verdana" panose="020B0604030504040204" pitchFamily="34" charset="0"/>
                <a:cs typeface="Verdana" panose="020B0604030504040204" pitchFamily="34" charset="0"/>
              </a:rPr>
              <a:t> 10 years considering AS</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Consider </a:t>
            </a:r>
            <a:r>
              <a:rPr lang="en-US" dirty="0" err="1">
                <a:latin typeface="Verdana" panose="020B0604030504040204" pitchFamily="34" charset="0"/>
                <a:ea typeface="Verdana" panose="020B0604030504040204" pitchFamily="34" charset="0"/>
                <a:cs typeface="Verdana" panose="020B0604030504040204" pitchFamily="34" charset="0"/>
              </a:rPr>
              <a:t>mpMRI</a:t>
            </a:r>
            <a:r>
              <a:rPr lang="en-US" dirty="0">
                <a:latin typeface="Verdana" panose="020B0604030504040204" pitchFamily="34" charset="0"/>
                <a:ea typeface="Verdana" panose="020B0604030504040204" pitchFamily="34" charset="0"/>
                <a:cs typeface="Verdana" panose="020B0604030504040204" pitchFamily="34" charset="0"/>
              </a:rPr>
              <a:t> if anterior or more aggressive cancer is suspected when PSA increases, but repeat biopsy is negative </a:t>
            </a:r>
            <a:endParaRPr lang="en-US" sz="3600" dirty="0">
              <a:latin typeface="Verdana" panose="020B0604030504040204" pitchFamily="34" charset="0"/>
              <a:ea typeface="Verdana" panose="020B0604030504040204" pitchFamily="34" charset="0"/>
              <a:cs typeface="Verdana" panose="020B0604030504040204" pitchFamily="34" charset="0"/>
            </a:endParaRPr>
          </a:p>
          <a:p>
            <a:pPr lvl="1"/>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May switch to observation/watchful waiting if life expectancy becomes &lt; 10 years. Patients on observation are only treated if symptoms develop or are imminent</a:t>
            </a:r>
          </a:p>
        </p:txBody>
      </p:sp>
    </p:spTree>
    <p:extLst>
      <p:ext uri="{BB962C8B-B14F-4D97-AF65-F5344CB8AC3E}">
        <p14:creationId xmlns:p14="http://schemas.microsoft.com/office/powerpoint/2010/main" val="63298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Potential Disadvantages of </a:t>
            </a:r>
            <a:b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Active Surveillance</a:t>
            </a:r>
          </a:p>
        </p:txBody>
      </p:sp>
      <p:sp>
        <p:nvSpPr>
          <p:cNvPr id="3" name="Content Placeholder 2"/>
          <p:cNvSpPr>
            <a:spLocks noGrp="1"/>
          </p:cNvSpPr>
          <p:nvPr>
            <p:ph idx="1"/>
          </p:nvPr>
        </p:nvSpPr>
        <p:spPr>
          <a:xfrm>
            <a:off x="1981200" y="1371600"/>
            <a:ext cx="8229600" cy="5105400"/>
          </a:xfrm>
        </p:spPr>
        <p:txBody>
          <a:bodyPr>
            <a:normAutofit fontScale="77500" lnSpcReduction="20000"/>
          </a:bodyPr>
          <a:lstStyle/>
          <a:p>
            <a:pPr lvl="1"/>
            <a:endParaRPr lang="en-US" dirty="0">
              <a:latin typeface="Verdana" panose="020B0604030504040204" pitchFamily="34" charset="0"/>
              <a:ea typeface="Verdana" panose="020B0604030504040204" pitchFamily="34" charset="0"/>
              <a:cs typeface="Verdana" panose="020B0604030504040204" pitchFamily="34" charset="0"/>
            </a:endParaRPr>
          </a:p>
          <a:p>
            <a:r>
              <a:rPr lang="en-US" sz="3100" dirty="0">
                <a:latin typeface="Verdana" panose="020B0604030504040204" pitchFamily="34" charset="0"/>
                <a:ea typeface="Verdana" panose="020B0604030504040204" pitchFamily="34" charset="0"/>
                <a:cs typeface="Verdana" panose="020B0604030504040204" pitchFamily="34" charset="0"/>
              </a:rPr>
              <a:t>Chance of missed opportunity for cure</a:t>
            </a:r>
          </a:p>
          <a:p>
            <a:endParaRPr lang="en-US" sz="3100" dirty="0">
              <a:latin typeface="Verdana" panose="020B0604030504040204" pitchFamily="34" charset="0"/>
              <a:ea typeface="Verdana" panose="020B0604030504040204" pitchFamily="34" charset="0"/>
              <a:cs typeface="Verdana" panose="020B0604030504040204" pitchFamily="34" charset="0"/>
            </a:endParaRPr>
          </a:p>
          <a:p>
            <a:r>
              <a:rPr lang="en-US" sz="3100" dirty="0">
                <a:latin typeface="Verdana" panose="020B0604030504040204" pitchFamily="34" charset="0"/>
                <a:ea typeface="Verdana" panose="020B0604030504040204" pitchFamily="34" charset="0"/>
                <a:cs typeface="Verdana" panose="020B0604030504040204" pitchFamily="34" charset="0"/>
              </a:rPr>
              <a:t>Risk of progression and/or metastases</a:t>
            </a:r>
          </a:p>
          <a:p>
            <a:endParaRPr lang="en-US" sz="3100" dirty="0">
              <a:latin typeface="Verdana" panose="020B0604030504040204" pitchFamily="34" charset="0"/>
              <a:ea typeface="Verdana" panose="020B0604030504040204" pitchFamily="34" charset="0"/>
              <a:cs typeface="Verdana" panose="020B0604030504040204" pitchFamily="34" charset="0"/>
            </a:endParaRPr>
          </a:p>
          <a:p>
            <a:r>
              <a:rPr lang="en-US" sz="3100" dirty="0">
                <a:latin typeface="Verdana" panose="020B0604030504040204" pitchFamily="34" charset="0"/>
                <a:ea typeface="Verdana" panose="020B0604030504040204" pitchFamily="34" charset="0"/>
                <a:cs typeface="Verdana" panose="020B0604030504040204" pitchFamily="34" charset="0"/>
              </a:rPr>
              <a:t>Subsequent treatment may be more intense with increased risk of side effects</a:t>
            </a:r>
          </a:p>
          <a:p>
            <a:endParaRPr lang="en-US" sz="3100" dirty="0">
              <a:latin typeface="Verdana" panose="020B0604030504040204" pitchFamily="34" charset="0"/>
              <a:ea typeface="Verdana" panose="020B0604030504040204" pitchFamily="34" charset="0"/>
              <a:cs typeface="Verdana" panose="020B0604030504040204" pitchFamily="34" charset="0"/>
            </a:endParaRPr>
          </a:p>
          <a:p>
            <a:r>
              <a:rPr lang="en-US" sz="3100" dirty="0">
                <a:latin typeface="Verdana" panose="020B0604030504040204" pitchFamily="34" charset="0"/>
                <a:ea typeface="Verdana" panose="020B0604030504040204" pitchFamily="34" charset="0"/>
                <a:cs typeface="Verdana" panose="020B0604030504040204" pitchFamily="34" charset="0"/>
              </a:rPr>
              <a:t>Uncertain long-term natural history of prostate cancer</a:t>
            </a:r>
          </a:p>
          <a:p>
            <a:endParaRPr lang="en-US" sz="3100" dirty="0">
              <a:latin typeface="Verdana" panose="020B0604030504040204" pitchFamily="34" charset="0"/>
              <a:ea typeface="Verdana" panose="020B0604030504040204" pitchFamily="34" charset="0"/>
              <a:cs typeface="Verdana" panose="020B0604030504040204" pitchFamily="34" charset="0"/>
            </a:endParaRPr>
          </a:p>
          <a:p>
            <a:r>
              <a:rPr lang="en-US" sz="3100" dirty="0">
                <a:latin typeface="Verdana" panose="020B0604030504040204" pitchFamily="34" charset="0"/>
                <a:ea typeface="Verdana" panose="020B0604030504040204" pitchFamily="34" charset="0"/>
                <a:cs typeface="Verdana" panose="020B0604030504040204" pitchFamily="34" charset="0"/>
              </a:rPr>
              <a:t>Potentially increased </a:t>
            </a:r>
            <a:r>
              <a:rPr lang="en-US" sz="3100" u="sng" dirty="0">
                <a:latin typeface="Verdana" panose="020B0604030504040204" pitchFamily="34" charset="0"/>
                <a:ea typeface="Verdana" panose="020B0604030504040204" pitchFamily="34" charset="0"/>
                <a:cs typeface="Verdana" panose="020B0604030504040204" pitchFamily="34" charset="0"/>
              </a:rPr>
              <a:t>anxiety</a:t>
            </a:r>
            <a:r>
              <a:rPr lang="en-US" sz="3100" dirty="0">
                <a:latin typeface="Verdana" panose="020B0604030504040204" pitchFamily="34" charset="0"/>
                <a:ea typeface="Verdana" panose="020B0604030504040204" pitchFamily="34" charset="0"/>
                <a:cs typeface="Verdana" panose="020B0604030504040204" pitchFamily="34" charset="0"/>
              </a:rPr>
              <a:t> (many men eventually decide on treatment even in absence of progression)</a:t>
            </a:r>
          </a:p>
          <a:p>
            <a:endParaRPr lang="en-US" sz="360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Tree>
    <p:extLst>
      <p:ext uri="{BB962C8B-B14F-4D97-AF65-F5344CB8AC3E}">
        <p14:creationId xmlns:p14="http://schemas.microsoft.com/office/powerpoint/2010/main" val="3616166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Outcomes from UK </a:t>
            </a:r>
            <a:r>
              <a:rPr lang="en-US" sz="3600" b="1" dirty="0" err="1">
                <a:solidFill>
                  <a:schemeClr val="tx2"/>
                </a:solidFill>
                <a:latin typeface="Verdana" pitchFamily="34" charset="0"/>
                <a:ea typeface="Verdana" pitchFamily="34" charset="0"/>
                <a:cs typeface="Verdana" pitchFamily="34" charset="0"/>
              </a:rPr>
              <a:t>ProTECT</a:t>
            </a:r>
            <a:r>
              <a:rPr lang="en-US" sz="3600" b="1" dirty="0">
                <a:solidFill>
                  <a:schemeClr val="tx2"/>
                </a:solidFill>
                <a:latin typeface="Verdana" pitchFamily="34" charset="0"/>
                <a:ea typeface="Verdana" pitchFamily="34" charset="0"/>
                <a:cs typeface="Verdana" pitchFamily="34" charset="0"/>
              </a:rPr>
              <a:t> Trial</a:t>
            </a:r>
            <a:endParaRPr lang="en-US" sz="3600" dirty="0"/>
          </a:p>
        </p:txBody>
      </p:sp>
      <p:pic>
        <p:nvPicPr>
          <p:cNvPr id="4" name="Picture 3">
            <a:extLst>
              <a:ext uri="{FF2B5EF4-FFF2-40B4-BE49-F238E27FC236}">
                <a16:creationId xmlns:a16="http://schemas.microsoft.com/office/drawing/2014/main" id="{B116BC4D-1A0D-47C3-87C9-A46894EA7B47}"/>
              </a:ext>
            </a:extLst>
          </p:cNvPr>
          <p:cNvPicPr>
            <a:picLocks noChangeAspect="1"/>
          </p:cNvPicPr>
          <p:nvPr/>
        </p:nvPicPr>
        <p:blipFill>
          <a:blip r:embed="rId2"/>
          <a:stretch>
            <a:fillRect/>
          </a:stretch>
        </p:blipFill>
        <p:spPr>
          <a:xfrm>
            <a:off x="1766622" y="3704585"/>
            <a:ext cx="4215079" cy="2942509"/>
          </a:xfrm>
          <a:prstGeom prst="rect">
            <a:avLst/>
          </a:prstGeom>
        </p:spPr>
      </p:pic>
      <p:pic>
        <p:nvPicPr>
          <p:cNvPr id="5" name="Picture 4">
            <a:extLst>
              <a:ext uri="{FF2B5EF4-FFF2-40B4-BE49-F238E27FC236}">
                <a16:creationId xmlns:a16="http://schemas.microsoft.com/office/drawing/2014/main" id="{7B1CB90D-E889-4550-A1A1-65CF5F2071EC}"/>
              </a:ext>
            </a:extLst>
          </p:cNvPr>
          <p:cNvPicPr>
            <a:picLocks noChangeAspect="1"/>
          </p:cNvPicPr>
          <p:nvPr/>
        </p:nvPicPr>
        <p:blipFill>
          <a:blip r:embed="rId3"/>
          <a:stretch>
            <a:fillRect/>
          </a:stretch>
        </p:blipFill>
        <p:spPr>
          <a:xfrm>
            <a:off x="6511966" y="3704585"/>
            <a:ext cx="3818205" cy="2942509"/>
          </a:xfrm>
          <a:prstGeom prst="rect">
            <a:avLst/>
          </a:prstGeom>
        </p:spPr>
      </p:pic>
      <p:pic>
        <p:nvPicPr>
          <p:cNvPr id="9" name="Picture 8">
            <a:extLst>
              <a:ext uri="{FF2B5EF4-FFF2-40B4-BE49-F238E27FC236}">
                <a16:creationId xmlns:a16="http://schemas.microsoft.com/office/drawing/2014/main" id="{E1E0DD51-47F0-400A-8B96-77A9B9AABB46}"/>
              </a:ext>
            </a:extLst>
          </p:cNvPr>
          <p:cNvPicPr>
            <a:picLocks noChangeAspect="1"/>
          </p:cNvPicPr>
          <p:nvPr/>
        </p:nvPicPr>
        <p:blipFill>
          <a:blip r:embed="rId4"/>
          <a:stretch>
            <a:fillRect/>
          </a:stretch>
        </p:blipFill>
        <p:spPr>
          <a:xfrm>
            <a:off x="1765587" y="1219200"/>
            <a:ext cx="8660826" cy="2162434"/>
          </a:xfrm>
          <a:prstGeom prst="rect">
            <a:avLst/>
          </a:prstGeom>
        </p:spPr>
      </p:pic>
    </p:spTree>
    <p:extLst>
      <p:ext uri="{BB962C8B-B14F-4D97-AF65-F5344CB8AC3E}">
        <p14:creationId xmlns:p14="http://schemas.microsoft.com/office/powerpoint/2010/main" val="371599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24100"/>
            <a:ext cx="8229600" cy="2209800"/>
          </a:xfrm>
        </p:spPr>
        <p:txBody>
          <a:bodyPr>
            <a:noAutofit/>
          </a:bodyPr>
          <a:lstStyle/>
          <a:p>
            <a:r>
              <a:rPr lang="en-US" sz="5000" b="1" dirty="0">
                <a:solidFill>
                  <a:schemeClr val="tx2"/>
                </a:solidFill>
                <a:latin typeface="+mn-lt"/>
                <a:ea typeface="Verdana" pitchFamily="34" charset="0"/>
                <a:cs typeface="Verdana" pitchFamily="34" charset="0"/>
              </a:rPr>
              <a:t>Radiation Therapy Concepts</a:t>
            </a:r>
          </a:p>
        </p:txBody>
      </p:sp>
    </p:spTree>
    <p:extLst>
      <p:ext uri="{BB962C8B-B14F-4D97-AF65-F5344CB8AC3E}">
        <p14:creationId xmlns:p14="http://schemas.microsoft.com/office/powerpoint/2010/main" val="40709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824"/>
            <a:ext cx="9144000" cy="1057977"/>
          </a:xfrm>
        </p:spPr>
        <p:txBody>
          <a:bodyPr>
            <a:normAutofit/>
          </a:bodyPr>
          <a:lstStyle/>
          <a:p>
            <a:r>
              <a:rPr lang="en-US" sz="3600" b="1" dirty="0">
                <a:solidFill>
                  <a:schemeClr val="tx2"/>
                </a:solidFill>
                <a:latin typeface="Verdana" pitchFamily="34" charset="0"/>
                <a:ea typeface="Verdana" pitchFamily="34" charset="0"/>
                <a:cs typeface="Verdana" pitchFamily="34" charset="0"/>
              </a:rPr>
              <a:t>NCCN Management Guidelines</a:t>
            </a:r>
            <a:endParaRPr lang="en-US" sz="3600" dirty="0"/>
          </a:p>
        </p:txBody>
      </p:sp>
      <p:sp>
        <p:nvSpPr>
          <p:cNvPr id="3" name="Content Placeholder 2"/>
          <p:cNvSpPr>
            <a:spLocks noGrp="1"/>
          </p:cNvSpPr>
          <p:nvPr>
            <p:ph idx="1"/>
          </p:nvPr>
        </p:nvSpPr>
        <p:spPr>
          <a:xfrm>
            <a:off x="1960536" y="914401"/>
            <a:ext cx="8472407" cy="3186497"/>
          </a:xfrm>
        </p:spPr>
        <p:txBody>
          <a:bodyPr>
            <a:norm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Favorable Intermediate Risk:</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4">
            <a:extLst>
              <a:ext uri="{FF2B5EF4-FFF2-40B4-BE49-F238E27FC236}">
                <a16:creationId xmlns:a16="http://schemas.microsoft.com/office/drawing/2014/main" id="{9A78C2AD-F954-40C1-93E7-FFF457DD9F86}"/>
              </a:ext>
            </a:extLst>
          </p:cNvPr>
          <p:cNvGraphicFramePr>
            <a:graphicFrameLocks noGrp="1"/>
          </p:cNvGraphicFramePr>
          <p:nvPr/>
        </p:nvGraphicFramePr>
        <p:xfrm>
          <a:off x="2373086" y="1481909"/>
          <a:ext cx="7696200" cy="1925320"/>
        </p:xfrm>
        <a:graphic>
          <a:graphicData uri="http://schemas.openxmlformats.org/drawingml/2006/table">
            <a:tbl>
              <a:tblPr firstRow="1" bandRow="1">
                <a:tableStyleId>{5C22544A-7EE6-4342-B048-85BDC9FD1C3A}</a:tableStyleId>
              </a:tblPr>
              <a:tblGrid>
                <a:gridCol w="2733993">
                  <a:extLst>
                    <a:ext uri="{9D8B030D-6E8A-4147-A177-3AD203B41FA5}">
                      <a16:colId xmlns:a16="http://schemas.microsoft.com/office/drawing/2014/main" val="2025227099"/>
                    </a:ext>
                  </a:extLst>
                </a:gridCol>
                <a:gridCol w="4962207">
                  <a:extLst>
                    <a:ext uri="{9D8B030D-6E8A-4147-A177-3AD203B41FA5}">
                      <a16:colId xmlns:a16="http://schemas.microsoft.com/office/drawing/2014/main" val="1395985001"/>
                    </a:ext>
                  </a:extLst>
                </a:gridCol>
              </a:tblGrid>
              <a:tr h="370840">
                <a:tc>
                  <a:txBody>
                    <a:bodyPr/>
                    <a:lstStyle/>
                    <a:p>
                      <a:r>
                        <a:rPr lang="en-US" sz="1800" dirty="0">
                          <a:latin typeface="Verdana" panose="020B0604030504040204" pitchFamily="34" charset="0"/>
                          <a:ea typeface="Verdana" panose="020B0604030504040204" pitchFamily="34" charset="0"/>
                        </a:rPr>
                        <a:t>Life Expectancy</a:t>
                      </a:r>
                    </a:p>
                  </a:txBody>
                  <a:tcPr/>
                </a:tc>
                <a:tc>
                  <a:txBody>
                    <a:bodyPr/>
                    <a:lstStyle/>
                    <a:p>
                      <a:r>
                        <a:rPr lang="en-US" sz="1800" dirty="0">
                          <a:latin typeface="Verdana" panose="020B0604030504040204" pitchFamily="34" charset="0"/>
                          <a:ea typeface="Verdana" panose="020B0604030504040204" pitchFamily="34" charset="0"/>
                        </a:rPr>
                        <a:t>Treatment Options</a:t>
                      </a:r>
                    </a:p>
                  </a:txBody>
                  <a:tcPr/>
                </a:tc>
                <a:extLst>
                  <a:ext uri="{0D108BD9-81ED-4DB2-BD59-A6C34878D82A}">
                    <a16:rowId xmlns:a16="http://schemas.microsoft.com/office/drawing/2014/main" val="3024059379"/>
                  </a:ext>
                </a:extLst>
              </a:tr>
              <a:tr h="370840">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&lt; 10 years </a:t>
                      </a:r>
                      <a:endParaRPr lang="en-US" sz="1800"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rPr>
                        <a:t>Observation (</a:t>
                      </a:r>
                      <a:r>
                        <a:rPr lang="en-US" sz="1800" b="1" dirty="0">
                          <a:latin typeface="Verdana" panose="020B0604030504040204" pitchFamily="34" charset="0"/>
                          <a:ea typeface="Verdana" panose="020B0604030504040204" pitchFamily="34" charset="0"/>
                        </a:rPr>
                        <a:t>preferred</a:t>
                      </a:r>
                      <a:r>
                        <a:rPr lang="en-US" sz="1800" dirty="0">
                          <a:latin typeface="Verdana" panose="020B0604030504040204" pitchFamily="34" charset="0"/>
                          <a:ea typeface="Verdana" panose="020B0604030504040204" pitchFamily="34" charset="0"/>
                        </a:rPr>
                        <a: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endParaRPr lang="en-US" sz="18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Brachytherapy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Verdana" panose="020B0604030504040204" pitchFamily="34" charset="0"/>
                          <a:ea typeface="Verdana" panose="020B0604030504040204" pitchFamily="34" charset="0"/>
                          <a:cs typeface="Verdana" panose="020B0604030504040204" pitchFamily="34" charset="0"/>
                        </a:rPr>
                        <a:t>(</a:t>
                      </a:r>
                      <a:r>
                        <a:rPr lang="en-US" sz="1800" i="1" u="sng" dirty="0">
                          <a:latin typeface="Verdana" panose="020B0604030504040204" pitchFamily="34" charset="0"/>
                          <a:ea typeface="Verdana" panose="020B0604030504040204" pitchFamily="34" charset="0"/>
                          <a:cs typeface="Verdana" panose="020B0604030504040204" pitchFamily="34" charset="0"/>
                        </a:rPr>
                        <a:t>Note</a:t>
                      </a:r>
                      <a:r>
                        <a:rPr lang="en-US" sz="1800" i="1" u="none" dirty="0">
                          <a:latin typeface="Verdana" panose="020B0604030504040204" pitchFamily="34" charset="0"/>
                          <a:ea typeface="Verdana" panose="020B0604030504040204" pitchFamily="34" charset="0"/>
                          <a:cs typeface="Verdana" panose="020B0604030504040204" pitchFamily="34" charset="0"/>
                        </a:rPr>
                        <a:t>:</a:t>
                      </a:r>
                      <a:r>
                        <a:rPr lang="en-US" sz="1800" i="1" dirty="0">
                          <a:latin typeface="Verdana" panose="020B0604030504040204" pitchFamily="34" charset="0"/>
                          <a:ea typeface="Verdana" panose="020B0604030504040204" pitchFamily="34" charset="0"/>
                          <a:cs typeface="Verdana" panose="020B0604030504040204" pitchFamily="34" charset="0"/>
                        </a:rPr>
                        <a:t> RP is not an option)</a:t>
                      </a:r>
                    </a:p>
                  </a:txBody>
                  <a:tcPr/>
                </a:tc>
                <a:extLst>
                  <a:ext uri="{0D108BD9-81ED-4DB2-BD59-A6C34878D82A}">
                    <a16:rowId xmlns:a16="http://schemas.microsoft.com/office/drawing/2014/main" val="366860482"/>
                  </a:ext>
                </a:extLst>
              </a:tr>
              <a:tr h="370840">
                <a:tc>
                  <a:txBody>
                    <a:bodyPr/>
                    <a:lstStyle/>
                    <a:p>
                      <a:r>
                        <a:rPr lang="en-US" sz="1800" u="sng" dirty="0">
                          <a:latin typeface="Verdana" panose="020B0604030504040204" pitchFamily="34" charset="0"/>
                          <a:ea typeface="Verdana" panose="020B0604030504040204" pitchFamily="34" charset="0"/>
                          <a:cs typeface="Verdana" panose="020B0604030504040204" pitchFamily="34" charset="0"/>
                        </a:rPr>
                        <a:t>&gt;</a:t>
                      </a:r>
                      <a:r>
                        <a:rPr lang="en-US" sz="1800" dirty="0">
                          <a:latin typeface="Verdana" panose="020B0604030504040204" pitchFamily="34" charset="0"/>
                          <a:ea typeface="Verdana" panose="020B0604030504040204" pitchFamily="34" charset="0"/>
                          <a:cs typeface="Verdana" panose="020B0604030504040204" pitchFamily="34" charset="0"/>
                        </a:rPr>
                        <a:t> 10 years </a:t>
                      </a:r>
                      <a:endParaRPr lang="en-US" sz="1800" dirty="0">
                        <a:latin typeface="Verdana" panose="020B0604030504040204" pitchFamily="34" charset="0"/>
                        <a:ea typeface="Verdana" panose="020B0604030504040204" pitchFamily="34" charset="0"/>
                      </a:endParaRPr>
                    </a:p>
                  </a:txBody>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Active Surveillance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EBRT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Brachytherapy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u="none" dirty="0">
                          <a:latin typeface="Verdana" panose="020B0604030504040204" pitchFamily="34" charset="0"/>
                          <a:ea typeface="Verdana" panose="020B0604030504040204" pitchFamily="34" charset="0"/>
                          <a:cs typeface="Verdana" panose="020B0604030504040204" pitchFamily="34" charset="0"/>
                        </a:rPr>
                        <a:t> RP</a:t>
                      </a:r>
                      <a:endParaRPr lang="en-US" sz="1800" u="sng"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008825639"/>
                  </a:ext>
                </a:extLst>
              </a:tr>
            </a:tbl>
          </a:graphicData>
        </a:graphic>
      </p:graphicFrame>
      <p:graphicFrame>
        <p:nvGraphicFramePr>
          <p:cNvPr id="5" name="Table 4">
            <a:extLst>
              <a:ext uri="{FF2B5EF4-FFF2-40B4-BE49-F238E27FC236}">
                <a16:creationId xmlns:a16="http://schemas.microsoft.com/office/drawing/2014/main" id="{0DEF48D4-0961-403C-B9E4-71B3026095B5}"/>
              </a:ext>
            </a:extLst>
          </p:cNvPr>
          <p:cNvGraphicFramePr>
            <a:graphicFrameLocks noGrp="1"/>
          </p:cNvGraphicFramePr>
          <p:nvPr/>
        </p:nvGraphicFramePr>
        <p:xfrm>
          <a:off x="2332129" y="4100897"/>
          <a:ext cx="7979411" cy="2748280"/>
        </p:xfrm>
        <a:graphic>
          <a:graphicData uri="http://schemas.openxmlformats.org/drawingml/2006/table">
            <a:tbl>
              <a:tblPr firstRow="1" bandRow="1">
                <a:tableStyleId>{5C22544A-7EE6-4342-B048-85BDC9FD1C3A}</a:tableStyleId>
              </a:tblPr>
              <a:tblGrid>
                <a:gridCol w="2733993">
                  <a:extLst>
                    <a:ext uri="{9D8B030D-6E8A-4147-A177-3AD203B41FA5}">
                      <a16:colId xmlns:a16="http://schemas.microsoft.com/office/drawing/2014/main" val="2025227099"/>
                    </a:ext>
                  </a:extLst>
                </a:gridCol>
                <a:gridCol w="5245418">
                  <a:extLst>
                    <a:ext uri="{9D8B030D-6E8A-4147-A177-3AD203B41FA5}">
                      <a16:colId xmlns:a16="http://schemas.microsoft.com/office/drawing/2014/main" val="1395985001"/>
                    </a:ext>
                  </a:extLst>
                </a:gridCol>
              </a:tblGrid>
              <a:tr h="370840">
                <a:tc>
                  <a:txBody>
                    <a:bodyPr/>
                    <a:lstStyle/>
                    <a:p>
                      <a:r>
                        <a:rPr lang="en-US" sz="1800" dirty="0">
                          <a:latin typeface="Verdana" panose="020B0604030504040204" pitchFamily="34" charset="0"/>
                          <a:ea typeface="Verdana" panose="020B0604030504040204" pitchFamily="34" charset="0"/>
                        </a:rPr>
                        <a:t>Life Expectancy</a:t>
                      </a:r>
                    </a:p>
                  </a:txBody>
                  <a:tcPr/>
                </a:tc>
                <a:tc>
                  <a:txBody>
                    <a:bodyPr/>
                    <a:lstStyle/>
                    <a:p>
                      <a:r>
                        <a:rPr lang="en-US" sz="1800" dirty="0">
                          <a:latin typeface="Verdana" panose="020B0604030504040204" pitchFamily="34" charset="0"/>
                          <a:ea typeface="Verdana" panose="020B0604030504040204" pitchFamily="34" charset="0"/>
                        </a:rPr>
                        <a:t>Treatment Options</a:t>
                      </a:r>
                    </a:p>
                  </a:txBody>
                  <a:tcPr/>
                </a:tc>
                <a:extLst>
                  <a:ext uri="{0D108BD9-81ED-4DB2-BD59-A6C34878D82A}">
                    <a16:rowId xmlns:a16="http://schemas.microsoft.com/office/drawing/2014/main" val="3024059379"/>
                  </a:ext>
                </a:extLst>
              </a:tr>
              <a:tr h="370840">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&lt; 10 years </a:t>
                      </a:r>
                      <a:endParaRPr lang="en-US" sz="1800"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rPr>
                        <a:t>Observation (</a:t>
                      </a:r>
                      <a:r>
                        <a:rPr lang="en-US" sz="1800" b="1" dirty="0">
                          <a:latin typeface="Verdana" panose="020B0604030504040204" pitchFamily="34" charset="0"/>
                          <a:ea typeface="Verdana" panose="020B0604030504040204" pitchFamily="34" charset="0"/>
                        </a:rPr>
                        <a:t>preferred</a:t>
                      </a:r>
                      <a:r>
                        <a:rPr lang="en-US" sz="1800" dirty="0">
                          <a:latin typeface="Verdana" panose="020B0604030504040204" pitchFamily="34" charset="0"/>
                          <a:ea typeface="Verdana" panose="020B0604030504040204" pitchFamily="34" charset="0"/>
                        </a:rPr>
                        <a: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endParaRPr lang="en-US" sz="18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+ 4-6mo ADT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 BT Boost +/- 4-6mo ADT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Verdana" panose="020B0604030504040204" pitchFamily="34" charset="0"/>
                          <a:ea typeface="Verdana" panose="020B0604030504040204" pitchFamily="34" charset="0"/>
                          <a:cs typeface="Verdana" panose="020B0604030504040204" pitchFamily="34" charset="0"/>
                        </a:rPr>
                        <a:t>(</a:t>
                      </a:r>
                      <a:r>
                        <a:rPr lang="en-US" sz="1800" i="1" u="sng" dirty="0">
                          <a:latin typeface="Verdana" panose="020B0604030504040204" pitchFamily="34" charset="0"/>
                          <a:ea typeface="Verdana" panose="020B0604030504040204" pitchFamily="34" charset="0"/>
                          <a:cs typeface="Verdana" panose="020B0604030504040204" pitchFamily="34" charset="0"/>
                        </a:rPr>
                        <a:t>Note</a:t>
                      </a:r>
                      <a:r>
                        <a:rPr lang="en-US" sz="1800" i="1" u="none" dirty="0">
                          <a:latin typeface="Verdana" panose="020B0604030504040204" pitchFamily="34" charset="0"/>
                          <a:ea typeface="Verdana" panose="020B0604030504040204" pitchFamily="34" charset="0"/>
                          <a:cs typeface="Verdana" panose="020B0604030504040204" pitchFamily="34" charset="0"/>
                        </a:rPr>
                        <a:t>:</a:t>
                      </a:r>
                      <a:r>
                        <a:rPr lang="en-US" sz="1800" i="1" dirty="0">
                          <a:latin typeface="Verdana" panose="020B0604030504040204" pitchFamily="34" charset="0"/>
                          <a:ea typeface="Verdana" panose="020B0604030504040204" pitchFamily="34" charset="0"/>
                          <a:cs typeface="Verdana" panose="020B0604030504040204" pitchFamily="34" charset="0"/>
                        </a:rPr>
                        <a:t> RP is not an option)</a:t>
                      </a:r>
                    </a:p>
                  </a:txBody>
                  <a:tcPr/>
                </a:tc>
                <a:extLst>
                  <a:ext uri="{0D108BD9-81ED-4DB2-BD59-A6C34878D82A}">
                    <a16:rowId xmlns:a16="http://schemas.microsoft.com/office/drawing/2014/main" val="366860482"/>
                  </a:ext>
                </a:extLst>
              </a:tr>
              <a:tr h="370840">
                <a:tc>
                  <a:txBody>
                    <a:bodyPr/>
                    <a:lstStyle/>
                    <a:p>
                      <a:r>
                        <a:rPr lang="en-US" sz="1800" u="sng" dirty="0">
                          <a:latin typeface="Verdana" panose="020B0604030504040204" pitchFamily="34" charset="0"/>
                          <a:ea typeface="Verdana" panose="020B0604030504040204" pitchFamily="34" charset="0"/>
                          <a:cs typeface="Verdana" panose="020B0604030504040204" pitchFamily="34" charset="0"/>
                        </a:rPr>
                        <a:t>&gt;</a:t>
                      </a:r>
                      <a:r>
                        <a:rPr lang="en-US" sz="1800" dirty="0">
                          <a:latin typeface="Verdana" panose="020B0604030504040204" pitchFamily="34" charset="0"/>
                          <a:ea typeface="Verdana" panose="020B0604030504040204" pitchFamily="34" charset="0"/>
                          <a:cs typeface="Verdana" panose="020B0604030504040204" pitchFamily="34" charset="0"/>
                        </a:rPr>
                        <a:t> 10 years </a:t>
                      </a:r>
                      <a:endParaRPr lang="en-US" sz="1800"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+ 4-6mo ADT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 BT Boost +/- 4-6mo ADT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p>
                    <a:p>
                      <a:r>
                        <a:rPr lang="en-US" sz="1800" dirty="0">
                          <a:latin typeface="Verdana" panose="020B0604030504040204" pitchFamily="34" charset="0"/>
                          <a:ea typeface="Verdana" panose="020B0604030504040204" pitchFamily="34" charset="0"/>
                          <a:cs typeface="Verdana" panose="020B0604030504040204" pitchFamily="34" charset="0"/>
                        </a:rPr>
                        <a:t>Radical Prostatectomy </a:t>
                      </a:r>
                    </a:p>
                    <a:p>
                      <a:r>
                        <a:rPr lang="en-US" sz="1800" i="1" dirty="0">
                          <a:latin typeface="Verdana" panose="020B0604030504040204" pitchFamily="34" charset="0"/>
                          <a:ea typeface="Verdana" panose="020B0604030504040204" pitchFamily="34" charset="0"/>
                          <a:cs typeface="Verdana" panose="020B0604030504040204" pitchFamily="34" charset="0"/>
                        </a:rPr>
                        <a:t>(</a:t>
                      </a:r>
                      <a:r>
                        <a:rPr lang="en-US" sz="1800" i="1" u="sng" dirty="0">
                          <a:latin typeface="Verdana" panose="020B0604030504040204" pitchFamily="34" charset="0"/>
                          <a:ea typeface="Verdana" panose="020B0604030504040204" pitchFamily="34" charset="0"/>
                          <a:cs typeface="Verdana" panose="020B0604030504040204" pitchFamily="34" charset="0"/>
                        </a:rPr>
                        <a:t>Note:</a:t>
                      </a:r>
                      <a:r>
                        <a:rPr lang="en-US" sz="1800" i="1" dirty="0">
                          <a:latin typeface="Verdana" panose="020B0604030504040204" pitchFamily="34" charset="0"/>
                          <a:ea typeface="Verdana" panose="020B0604030504040204" pitchFamily="34" charset="0"/>
                          <a:cs typeface="Verdana" panose="020B0604030504040204" pitchFamily="34" charset="0"/>
                        </a:rPr>
                        <a:t> Active Surveillance is not an option)</a:t>
                      </a:r>
                      <a:endParaRPr lang="en-US" sz="1800" i="1" u="none"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008825639"/>
                  </a:ext>
                </a:extLst>
              </a:tr>
            </a:tbl>
          </a:graphicData>
        </a:graphic>
      </p:graphicFrame>
      <p:sp>
        <p:nvSpPr>
          <p:cNvPr id="7" name="TextBox 6">
            <a:extLst>
              <a:ext uri="{FF2B5EF4-FFF2-40B4-BE49-F238E27FC236}">
                <a16:creationId xmlns:a16="http://schemas.microsoft.com/office/drawing/2014/main" id="{A716D0A4-9845-43A4-8B78-17B9AA23104B}"/>
              </a:ext>
            </a:extLst>
          </p:cNvPr>
          <p:cNvSpPr txBox="1"/>
          <p:nvPr/>
        </p:nvSpPr>
        <p:spPr>
          <a:xfrm>
            <a:off x="1960536" y="3581400"/>
            <a:ext cx="8270929" cy="553998"/>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Verdana" panose="020B0604030504040204" pitchFamily="34" charset="0"/>
                <a:ea typeface="Verdana" panose="020B0604030504040204" pitchFamily="34" charset="0"/>
                <a:cs typeface="Verdana" panose="020B0604030504040204" pitchFamily="34" charset="0"/>
              </a:rPr>
              <a:t>Unfavorable Intermediate Risk:</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75503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824"/>
            <a:ext cx="9144000" cy="1057977"/>
          </a:xfrm>
        </p:spPr>
        <p:txBody>
          <a:bodyPr>
            <a:normAutofit/>
          </a:bodyPr>
          <a:lstStyle/>
          <a:p>
            <a:r>
              <a:rPr lang="en-US" sz="3600" b="1" dirty="0">
                <a:solidFill>
                  <a:schemeClr val="tx2"/>
                </a:solidFill>
                <a:latin typeface="Verdana" pitchFamily="34" charset="0"/>
                <a:ea typeface="Verdana" pitchFamily="34" charset="0"/>
                <a:cs typeface="Verdana" pitchFamily="34" charset="0"/>
              </a:rPr>
              <a:t>NCCN Management Guidelines</a:t>
            </a:r>
            <a:endParaRPr lang="en-US" sz="3600" dirty="0"/>
          </a:p>
        </p:txBody>
      </p:sp>
      <p:sp>
        <p:nvSpPr>
          <p:cNvPr id="3" name="Content Placeholder 2"/>
          <p:cNvSpPr>
            <a:spLocks noGrp="1"/>
          </p:cNvSpPr>
          <p:nvPr>
            <p:ph idx="1"/>
          </p:nvPr>
        </p:nvSpPr>
        <p:spPr>
          <a:xfrm>
            <a:off x="1859797" y="1219200"/>
            <a:ext cx="8472407" cy="3921760"/>
          </a:xfrm>
        </p:spPr>
        <p:txBody>
          <a:bodyPr>
            <a:normAutofit fontScale="62500" lnSpcReduction="20000"/>
          </a:bodyPr>
          <a:lstStyle/>
          <a:p>
            <a:r>
              <a:rPr lang="en-US" sz="4800" b="1" dirty="0">
                <a:latin typeface="Verdana" panose="020B0604030504040204" pitchFamily="34" charset="0"/>
                <a:ea typeface="Verdana" panose="020B0604030504040204" pitchFamily="34" charset="0"/>
                <a:cs typeface="Verdana" panose="020B0604030504040204" pitchFamily="34" charset="0"/>
              </a:rPr>
              <a:t>High or Very High Risk:</a:t>
            </a:r>
          </a:p>
          <a:p>
            <a:endParaRPr lang="en-US" sz="5500" b="1"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b="1" dirty="0">
                <a:latin typeface="Verdana" panose="020B0604030504040204" pitchFamily="34" charset="0"/>
                <a:ea typeface="Verdana" panose="020B0604030504040204" pitchFamily="34" charset="0"/>
                <a:cs typeface="Verdana" panose="020B0604030504040204" pitchFamily="34" charset="0"/>
              </a:rPr>
              <a:t> </a:t>
            </a:r>
          </a:p>
          <a:p>
            <a:pPr lvl="1"/>
            <a:r>
              <a:rPr lang="en-US" sz="3300" u="sng" dirty="0">
                <a:latin typeface="Verdana" panose="020B0604030504040204" pitchFamily="34" charset="0"/>
                <a:ea typeface="Verdana" panose="020B0604030504040204" pitchFamily="34" charset="0"/>
                <a:cs typeface="Verdana" panose="020B0604030504040204" pitchFamily="34" charset="0"/>
              </a:rPr>
              <a:t>Note:</a:t>
            </a:r>
            <a:r>
              <a:rPr lang="en-US" sz="3300" dirty="0">
                <a:latin typeface="Verdana" panose="020B0604030504040204" pitchFamily="34" charset="0"/>
                <a:ea typeface="Verdana" panose="020B0604030504040204" pitchFamily="34" charset="0"/>
                <a:cs typeface="Verdana" panose="020B0604030504040204" pitchFamily="34" charset="0"/>
              </a:rPr>
              <a:t> Docetaxel may be used for very high-risk patients</a:t>
            </a:r>
          </a:p>
          <a:p>
            <a:pPr marL="457200" lvl="1" indent="0">
              <a:buNone/>
            </a:pPr>
            <a:endParaRPr lang="en-US" sz="3300" dirty="0">
              <a:latin typeface="Verdana" panose="020B0604030504040204" pitchFamily="34" charset="0"/>
              <a:ea typeface="Verdana" panose="020B0604030504040204" pitchFamily="34" charset="0"/>
              <a:cs typeface="Verdana" panose="020B0604030504040204" pitchFamily="34" charset="0"/>
            </a:endParaRPr>
          </a:p>
          <a:p>
            <a:r>
              <a:rPr lang="en-US" sz="4800" b="1" dirty="0">
                <a:latin typeface="Verdana" panose="020B0604030504040204" pitchFamily="34" charset="0"/>
                <a:ea typeface="Verdana" panose="020B0604030504040204" pitchFamily="34" charset="0"/>
                <a:cs typeface="Verdana" panose="020B0604030504040204" pitchFamily="34" charset="0"/>
              </a:rPr>
              <a:t>Regional Disease:</a:t>
            </a:r>
            <a:endParaRPr lang="en-US" sz="4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3">
            <a:extLst>
              <a:ext uri="{FF2B5EF4-FFF2-40B4-BE49-F238E27FC236}">
                <a16:creationId xmlns:a16="http://schemas.microsoft.com/office/drawing/2014/main" id="{C3A5EBC5-9564-4CE3-8160-8DF935751B27}"/>
              </a:ext>
            </a:extLst>
          </p:cNvPr>
          <p:cNvGraphicFramePr>
            <a:graphicFrameLocks noGrp="1"/>
          </p:cNvGraphicFramePr>
          <p:nvPr>
            <p:extLst>
              <p:ext uri="{D42A27DB-BD31-4B8C-83A1-F6EECF244321}">
                <p14:modId xmlns:p14="http://schemas.microsoft.com/office/powerpoint/2010/main" val="637088379"/>
              </p:ext>
            </p:extLst>
          </p:nvPr>
        </p:nvGraphicFramePr>
        <p:xfrm>
          <a:off x="2362200" y="1676400"/>
          <a:ext cx="8186756" cy="1656080"/>
        </p:xfrm>
        <a:graphic>
          <a:graphicData uri="http://schemas.openxmlformats.org/drawingml/2006/table">
            <a:tbl>
              <a:tblPr firstRow="1" bandRow="1">
                <a:tableStyleId>{5C22544A-7EE6-4342-B048-85BDC9FD1C3A}</a:tableStyleId>
              </a:tblPr>
              <a:tblGrid>
                <a:gridCol w="3007392">
                  <a:extLst>
                    <a:ext uri="{9D8B030D-6E8A-4147-A177-3AD203B41FA5}">
                      <a16:colId xmlns:a16="http://schemas.microsoft.com/office/drawing/2014/main" val="2025227099"/>
                    </a:ext>
                  </a:extLst>
                </a:gridCol>
                <a:gridCol w="5179364">
                  <a:extLst>
                    <a:ext uri="{9D8B030D-6E8A-4147-A177-3AD203B41FA5}">
                      <a16:colId xmlns:a16="http://schemas.microsoft.com/office/drawing/2014/main" val="1395985001"/>
                    </a:ext>
                  </a:extLst>
                </a:gridCol>
              </a:tblGrid>
              <a:tr h="370840">
                <a:tc>
                  <a:txBody>
                    <a:bodyPr/>
                    <a:lstStyle/>
                    <a:p>
                      <a:r>
                        <a:rPr lang="en-US" sz="1800" dirty="0">
                          <a:latin typeface="Verdana" panose="020B0604030504040204" pitchFamily="34" charset="0"/>
                          <a:ea typeface="Verdana" panose="020B0604030504040204" pitchFamily="34" charset="0"/>
                        </a:rPr>
                        <a:t>Life Expectancy</a:t>
                      </a:r>
                    </a:p>
                  </a:txBody>
                  <a:tcPr marL="100584" marR="100584"/>
                </a:tc>
                <a:tc>
                  <a:txBody>
                    <a:bodyPr/>
                    <a:lstStyle/>
                    <a:p>
                      <a:r>
                        <a:rPr lang="en-US" sz="1800" dirty="0">
                          <a:latin typeface="Verdana" panose="020B0604030504040204" pitchFamily="34" charset="0"/>
                          <a:ea typeface="Verdana" panose="020B0604030504040204" pitchFamily="34" charset="0"/>
                        </a:rPr>
                        <a:t>Treatment Options</a:t>
                      </a:r>
                    </a:p>
                  </a:txBody>
                  <a:tcPr marL="100584" marR="100584"/>
                </a:tc>
                <a:extLst>
                  <a:ext uri="{0D108BD9-81ED-4DB2-BD59-A6C34878D82A}">
                    <a16:rowId xmlns:a16="http://schemas.microsoft.com/office/drawing/2014/main" val="3024059379"/>
                  </a:ext>
                </a:extLst>
              </a:tr>
              <a:tr h="370840">
                <a:tc>
                  <a:txBody>
                    <a:bodyPr/>
                    <a:lstStyle/>
                    <a:p>
                      <a:r>
                        <a:rPr lang="en-US" sz="1800" u="sng" dirty="0">
                          <a:latin typeface="Verdana" panose="020B0604030504040204" pitchFamily="34" charset="0"/>
                          <a:ea typeface="Verdana" panose="020B0604030504040204" pitchFamily="34" charset="0"/>
                          <a:cs typeface="Verdana" panose="020B0604030504040204" pitchFamily="34" charset="0"/>
                        </a:rPr>
                        <a:t>&lt;</a:t>
                      </a:r>
                      <a:r>
                        <a:rPr lang="en-US" sz="1800" dirty="0">
                          <a:latin typeface="Verdana" panose="020B0604030504040204" pitchFamily="34" charset="0"/>
                          <a:ea typeface="Verdana" panose="020B0604030504040204" pitchFamily="34" charset="0"/>
                          <a:cs typeface="Verdana" panose="020B0604030504040204" pitchFamily="34" charset="0"/>
                        </a:rPr>
                        <a:t> 5 years </a:t>
                      </a:r>
                      <a:endParaRPr lang="en-US" sz="1800" dirty="0">
                        <a:latin typeface="Verdana" panose="020B0604030504040204" pitchFamily="34" charset="0"/>
                        <a:ea typeface="Verdana" panose="020B0604030504040204" pitchFamily="34" charset="0"/>
                      </a:endParaRPr>
                    </a:p>
                  </a:txBody>
                  <a:tcPr marL="100584" marR="1005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rPr>
                        <a:t>Observation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ADT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EBRT</a:t>
                      </a:r>
                      <a:endParaRPr lang="en-US" sz="1800" dirty="0">
                        <a:latin typeface="Verdana" panose="020B0604030504040204" pitchFamily="34" charset="0"/>
                        <a:ea typeface="Verdana" panose="020B0604030504040204" pitchFamily="34" charset="0"/>
                      </a:endParaRPr>
                    </a:p>
                  </a:txBody>
                  <a:tcPr marL="100584" marR="100584"/>
                </a:tc>
                <a:extLst>
                  <a:ext uri="{0D108BD9-81ED-4DB2-BD59-A6C34878D82A}">
                    <a16:rowId xmlns:a16="http://schemas.microsoft.com/office/drawing/2014/main" val="366860482"/>
                  </a:ext>
                </a:extLst>
              </a:tr>
              <a:tr h="370840">
                <a:tc>
                  <a:txBody>
                    <a:bodyPr/>
                    <a:lstStyle/>
                    <a:p>
                      <a:r>
                        <a:rPr lang="en-US" sz="1800" u="none" dirty="0">
                          <a:latin typeface="Verdana" panose="020B0604030504040204" pitchFamily="34" charset="0"/>
                          <a:ea typeface="Verdana" panose="020B0604030504040204" pitchFamily="34" charset="0"/>
                          <a:cs typeface="Verdana" panose="020B0604030504040204" pitchFamily="34" charset="0"/>
                        </a:rPr>
                        <a:t>&gt;</a:t>
                      </a:r>
                      <a:r>
                        <a:rPr lang="en-US" sz="1800" dirty="0">
                          <a:latin typeface="Verdana" panose="020B0604030504040204" pitchFamily="34" charset="0"/>
                          <a:ea typeface="Verdana" panose="020B0604030504040204" pitchFamily="34" charset="0"/>
                          <a:cs typeface="Verdana" panose="020B0604030504040204" pitchFamily="34" charset="0"/>
                        </a:rPr>
                        <a:t> 5 years </a:t>
                      </a:r>
                      <a:endParaRPr lang="en-US" sz="1800" dirty="0">
                        <a:latin typeface="Verdana" panose="020B0604030504040204" pitchFamily="34" charset="0"/>
                        <a:ea typeface="Verdana" panose="020B0604030504040204" pitchFamily="34" charset="0"/>
                      </a:endParaRPr>
                    </a:p>
                  </a:txBody>
                  <a:tcPr marL="100584" marR="1005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+ 1.5-3 years ADT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 BT Boost + 1-3 </a:t>
                      </a:r>
                      <a:r>
                        <a:rPr lang="en-US" sz="1800" dirty="0" err="1">
                          <a:latin typeface="Verdana" panose="020B0604030504040204" pitchFamily="34" charset="0"/>
                          <a:ea typeface="Verdana" panose="020B0604030504040204" pitchFamily="34" charset="0"/>
                          <a:cs typeface="Verdana" panose="020B0604030504040204" pitchFamily="34" charset="0"/>
                        </a:rPr>
                        <a:t>yrs</a:t>
                      </a:r>
                      <a:r>
                        <a:rPr lang="en-US" sz="1800" dirty="0">
                          <a:latin typeface="Verdana" panose="020B0604030504040204" pitchFamily="34" charset="0"/>
                          <a:ea typeface="Verdana" panose="020B0604030504040204" pitchFamily="34" charset="0"/>
                          <a:cs typeface="Verdana" panose="020B0604030504040204" pitchFamily="34" charset="0"/>
                        </a:rPr>
                        <a:t> ADT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p>
                    <a:p>
                      <a:r>
                        <a:rPr lang="en-US" sz="1800" dirty="0">
                          <a:latin typeface="Verdana" panose="020B0604030504040204" pitchFamily="34" charset="0"/>
                          <a:ea typeface="Verdana" panose="020B0604030504040204" pitchFamily="34" charset="0"/>
                          <a:cs typeface="Verdana" panose="020B0604030504040204" pitchFamily="34" charset="0"/>
                        </a:rPr>
                        <a:t>Radical Prostatectomy </a:t>
                      </a:r>
                    </a:p>
                  </a:txBody>
                  <a:tcPr marL="100584" marR="100584"/>
                </a:tc>
                <a:extLst>
                  <a:ext uri="{0D108BD9-81ED-4DB2-BD59-A6C34878D82A}">
                    <a16:rowId xmlns:a16="http://schemas.microsoft.com/office/drawing/2014/main" val="3008825639"/>
                  </a:ext>
                </a:extLst>
              </a:tr>
            </a:tbl>
          </a:graphicData>
        </a:graphic>
      </p:graphicFrame>
      <p:graphicFrame>
        <p:nvGraphicFramePr>
          <p:cNvPr id="5" name="Table 4">
            <a:extLst>
              <a:ext uri="{FF2B5EF4-FFF2-40B4-BE49-F238E27FC236}">
                <a16:creationId xmlns:a16="http://schemas.microsoft.com/office/drawing/2014/main" id="{27881498-46F4-4B73-B27F-DFB7524AE1F0}"/>
              </a:ext>
            </a:extLst>
          </p:cNvPr>
          <p:cNvGraphicFramePr>
            <a:graphicFrameLocks noGrp="1"/>
          </p:cNvGraphicFramePr>
          <p:nvPr>
            <p:extLst>
              <p:ext uri="{D42A27DB-BD31-4B8C-83A1-F6EECF244321}">
                <p14:modId xmlns:p14="http://schemas.microsoft.com/office/powerpoint/2010/main" val="2995174227"/>
              </p:ext>
            </p:extLst>
          </p:nvPr>
        </p:nvGraphicFramePr>
        <p:xfrm>
          <a:off x="2362200" y="4813300"/>
          <a:ext cx="8186756" cy="1651000"/>
        </p:xfrm>
        <a:graphic>
          <a:graphicData uri="http://schemas.openxmlformats.org/drawingml/2006/table">
            <a:tbl>
              <a:tblPr firstRow="1" bandRow="1">
                <a:tableStyleId>{5C22544A-7EE6-4342-B048-85BDC9FD1C3A}</a:tableStyleId>
              </a:tblPr>
              <a:tblGrid>
                <a:gridCol w="3007392">
                  <a:extLst>
                    <a:ext uri="{9D8B030D-6E8A-4147-A177-3AD203B41FA5}">
                      <a16:colId xmlns:a16="http://schemas.microsoft.com/office/drawing/2014/main" val="2025227099"/>
                    </a:ext>
                  </a:extLst>
                </a:gridCol>
                <a:gridCol w="5179364">
                  <a:extLst>
                    <a:ext uri="{9D8B030D-6E8A-4147-A177-3AD203B41FA5}">
                      <a16:colId xmlns:a16="http://schemas.microsoft.com/office/drawing/2014/main" val="1395985001"/>
                    </a:ext>
                  </a:extLst>
                </a:gridCol>
              </a:tblGrid>
              <a:tr h="370840">
                <a:tc>
                  <a:txBody>
                    <a:bodyPr/>
                    <a:lstStyle/>
                    <a:p>
                      <a:r>
                        <a:rPr lang="en-US" sz="1800" dirty="0">
                          <a:latin typeface="Verdana" panose="020B0604030504040204" pitchFamily="34" charset="0"/>
                          <a:ea typeface="Verdana" panose="020B0604030504040204" pitchFamily="34" charset="0"/>
                        </a:rPr>
                        <a:t>Life Expectancy</a:t>
                      </a:r>
                    </a:p>
                  </a:txBody>
                  <a:tcPr marL="100584" marR="100584"/>
                </a:tc>
                <a:tc>
                  <a:txBody>
                    <a:bodyPr/>
                    <a:lstStyle/>
                    <a:p>
                      <a:r>
                        <a:rPr lang="en-US" sz="1800" dirty="0">
                          <a:latin typeface="Verdana" panose="020B0604030504040204" pitchFamily="34" charset="0"/>
                          <a:ea typeface="Verdana" panose="020B0604030504040204" pitchFamily="34" charset="0"/>
                        </a:rPr>
                        <a:t>Treatment Options</a:t>
                      </a:r>
                    </a:p>
                  </a:txBody>
                  <a:tcPr marL="100584" marR="100584"/>
                </a:tc>
                <a:extLst>
                  <a:ext uri="{0D108BD9-81ED-4DB2-BD59-A6C34878D82A}">
                    <a16:rowId xmlns:a16="http://schemas.microsoft.com/office/drawing/2014/main" val="3024059379"/>
                  </a:ext>
                </a:extLst>
              </a:tr>
              <a:tr h="370840">
                <a:tc>
                  <a:txBody>
                    <a:bodyPr/>
                    <a:lstStyle/>
                    <a:p>
                      <a:r>
                        <a:rPr lang="en-US" sz="1800" u="sng" dirty="0">
                          <a:latin typeface="Verdana" panose="020B0604030504040204" pitchFamily="34" charset="0"/>
                          <a:ea typeface="Verdana" panose="020B0604030504040204" pitchFamily="34" charset="0"/>
                          <a:cs typeface="Verdana" panose="020B0604030504040204" pitchFamily="34" charset="0"/>
                        </a:rPr>
                        <a:t>&lt;</a:t>
                      </a:r>
                      <a:r>
                        <a:rPr lang="en-US" sz="1800" dirty="0">
                          <a:latin typeface="Verdana" panose="020B0604030504040204" pitchFamily="34" charset="0"/>
                          <a:ea typeface="Verdana" panose="020B0604030504040204" pitchFamily="34" charset="0"/>
                          <a:cs typeface="Verdana" panose="020B0604030504040204" pitchFamily="34" charset="0"/>
                        </a:rPr>
                        <a:t> 5 years </a:t>
                      </a:r>
                    </a:p>
                    <a:p>
                      <a:r>
                        <a:rPr lang="en-US" sz="1800" dirty="0">
                          <a:latin typeface="Verdana" panose="020B0604030504040204" pitchFamily="34" charset="0"/>
                          <a:ea typeface="Verdana" panose="020B0604030504040204" pitchFamily="34" charset="0"/>
                          <a:cs typeface="Verdana" panose="020B0604030504040204" pitchFamily="34" charset="0"/>
                        </a:rPr>
                        <a:t>(and asymptomatic)</a:t>
                      </a:r>
                      <a:endParaRPr lang="en-US" sz="1800" dirty="0">
                        <a:latin typeface="Verdana" panose="020B0604030504040204" pitchFamily="34" charset="0"/>
                        <a:ea typeface="Verdana" panose="020B0604030504040204" pitchFamily="34" charset="0"/>
                      </a:endParaRPr>
                    </a:p>
                  </a:txBody>
                  <a:tcPr marL="100584" marR="1005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ADT </a:t>
                      </a:r>
                      <a:r>
                        <a:rPr lang="en-US" sz="1800" u="sng" dirty="0">
                          <a:latin typeface="Verdana" panose="020B0604030504040204" pitchFamily="34" charset="0"/>
                          <a:ea typeface="Verdana" panose="020B0604030504040204" pitchFamily="34" charset="0"/>
                          <a:cs typeface="Verdana" panose="020B0604030504040204" pitchFamily="34" charset="0"/>
                        </a:rPr>
                        <a:t>or</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rPr>
                        <a:t>Observation</a:t>
                      </a:r>
                    </a:p>
                  </a:txBody>
                  <a:tcPr marL="100584" marR="100584"/>
                </a:tc>
                <a:extLst>
                  <a:ext uri="{0D108BD9-81ED-4DB2-BD59-A6C34878D82A}">
                    <a16:rowId xmlns:a16="http://schemas.microsoft.com/office/drawing/2014/main" val="366860482"/>
                  </a:ext>
                </a:extLst>
              </a:tr>
              <a:tr h="370840">
                <a:tc>
                  <a:txBody>
                    <a:bodyPr/>
                    <a:lstStyle/>
                    <a:p>
                      <a:r>
                        <a:rPr lang="en-US" sz="1800" u="none" dirty="0">
                          <a:latin typeface="Verdana" panose="020B0604030504040204" pitchFamily="34" charset="0"/>
                          <a:ea typeface="Verdana" panose="020B0604030504040204" pitchFamily="34" charset="0"/>
                          <a:cs typeface="Verdana" panose="020B0604030504040204" pitchFamily="34" charset="0"/>
                        </a:rPr>
                        <a:t>&gt;</a:t>
                      </a:r>
                      <a:r>
                        <a:rPr lang="en-US" sz="1800" dirty="0">
                          <a:latin typeface="Verdana" panose="020B0604030504040204" pitchFamily="34" charset="0"/>
                          <a:ea typeface="Verdana" panose="020B0604030504040204" pitchFamily="34" charset="0"/>
                          <a:cs typeface="Verdana" panose="020B0604030504040204" pitchFamily="34" charset="0"/>
                        </a:rPr>
                        <a:t> 5 years </a:t>
                      </a:r>
                    </a:p>
                    <a:p>
                      <a:r>
                        <a:rPr lang="en-US" sz="1800" dirty="0">
                          <a:latin typeface="Verdana" panose="020B0604030504040204" pitchFamily="34" charset="0"/>
                          <a:ea typeface="Verdana" panose="020B0604030504040204" pitchFamily="34" charset="0"/>
                          <a:cs typeface="Verdana" panose="020B0604030504040204" pitchFamily="34" charset="0"/>
                        </a:rPr>
                        <a:t>(or symptomatic)</a:t>
                      </a:r>
                      <a:endParaRPr lang="en-US" sz="1800" dirty="0">
                        <a:latin typeface="Verdana" panose="020B0604030504040204" pitchFamily="34" charset="0"/>
                        <a:ea typeface="Verdana" panose="020B0604030504040204" pitchFamily="34" charset="0"/>
                      </a:endParaRPr>
                    </a:p>
                  </a:txBody>
                  <a:tcPr marL="100584" marR="1005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EBRT + 2-3 years ADT (</a:t>
                      </a:r>
                      <a:r>
                        <a:rPr lang="en-US" sz="1800" b="1" dirty="0">
                          <a:latin typeface="Verdana" panose="020B0604030504040204" pitchFamily="34" charset="0"/>
                          <a:ea typeface="Verdana" panose="020B0604030504040204" pitchFamily="34" charset="0"/>
                          <a:cs typeface="Verdana" panose="020B0604030504040204" pitchFamily="34" charset="0"/>
                        </a:rPr>
                        <a:t>preferred</a:t>
                      </a:r>
                      <a:r>
                        <a:rPr lang="en-US" sz="1800" dirty="0">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cs typeface="Verdana" panose="020B0604030504040204" pitchFamily="34" charset="0"/>
                        </a:rPr>
                        <a:t>+/- Abiraterone</a:t>
                      </a:r>
                    </a:p>
                  </a:txBody>
                  <a:tcPr marL="100584" marR="100584"/>
                </a:tc>
                <a:extLst>
                  <a:ext uri="{0D108BD9-81ED-4DB2-BD59-A6C34878D82A}">
                    <a16:rowId xmlns:a16="http://schemas.microsoft.com/office/drawing/2014/main" val="3008825639"/>
                  </a:ext>
                </a:extLst>
              </a:tr>
            </a:tbl>
          </a:graphicData>
        </a:graphic>
      </p:graphicFrame>
    </p:spTree>
    <p:extLst>
      <p:ext uri="{BB962C8B-B14F-4D97-AF65-F5344CB8AC3E}">
        <p14:creationId xmlns:p14="http://schemas.microsoft.com/office/powerpoint/2010/main" val="3465717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Surgery vs. Radiation </a:t>
            </a:r>
          </a:p>
        </p:txBody>
      </p:sp>
      <p:sp>
        <p:nvSpPr>
          <p:cNvPr id="3" name="Content Placeholder 2"/>
          <p:cNvSpPr>
            <a:spLocks noGrp="1"/>
          </p:cNvSpPr>
          <p:nvPr>
            <p:ph idx="1"/>
          </p:nvPr>
        </p:nvSpPr>
        <p:spPr>
          <a:xfrm>
            <a:off x="1981200" y="1219200"/>
            <a:ext cx="8229600" cy="6096000"/>
          </a:xfrm>
        </p:spPr>
        <p:txBody>
          <a:bodyPr>
            <a:noAutofit/>
          </a:bodyPr>
          <a:lstStyle/>
          <a:p>
            <a:r>
              <a:rPr lang="en-US" sz="2000" dirty="0">
                <a:latin typeface="Verdana" pitchFamily="34" charset="0"/>
                <a:ea typeface="Verdana" pitchFamily="34" charset="0"/>
                <a:cs typeface="Verdana" pitchFamily="34" charset="0"/>
              </a:rPr>
              <a:t>Radiation therapy is an option for essentially all patients regardless of NCCN risk group</a:t>
            </a:r>
          </a:p>
          <a:p>
            <a:endParaRPr lang="en-US" sz="2000" dirty="0">
              <a:latin typeface="Verdana" pitchFamily="34" charset="0"/>
              <a:ea typeface="Verdana" pitchFamily="34" charset="0"/>
              <a:cs typeface="Verdana" pitchFamily="34" charset="0"/>
            </a:endParaRPr>
          </a:p>
          <a:p>
            <a:r>
              <a:rPr lang="en-US" sz="2000" dirty="0">
                <a:latin typeface="Verdana" pitchFamily="34" charset="0"/>
                <a:ea typeface="Verdana" pitchFamily="34" charset="0"/>
                <a:cs typeface="Verdana" pitchFamily="34" charset="0"/>
              </a:rPr>
              <a:t>Surgery and Radiation therapy are appropriate options for patients who have life expectancy of at least 10 years and have cancer confined to the prostate</a:t>
            </a:r>
          </a:p>
          <a:p>
            <a:endParaRPr lang="en-US" sz="2000" dirty="0">
              <a:latin typeface="Verdana" pitchFamily="34" charset="0"/>
              <a:ea typeface="Verdana" pitchFamily="34" charset="0"/>
              <a:cs typeface="Verdana" pitchFamily="34" charset="0"/>
            </a:endParaRPr>
          </a:p>
          <a:p>
            <a:r>
              <a:rPr lang="en-US" sz="2000" dirty="0">
                <a:latin typeface="Verdana" pitchFamily="34" charset="0"/>
                <a:ea typeface="Verdana" pitchFamily="34" charset="0"/>
                <a:cs typeface="Verdana" pitchFamily="34" charset="0"/>
              </a:rPr>
              <a:t>Randomized evidence supports comparable cure rates for low-intermediate risk patients (</a:t>
            </a:r>
            <a:r>
              <a:rPr lang="en-US" sz="2000" dirty="0" err="1">
                <a:latin typeface="Verdana" pitchFamily="34" charset="0"/>
                <a:ea typeface="Verdana" pitchFamily="34" charset="0"/>
                <a:cs typeface="Verdana" pitchFamily="34" charset="0"/>
              </a:rPr>
              <a:t>ProTECT</a:t>
            </a:r>
            <a:r>
              <a:rPr lang="en-US" sz="2000" dirty="0">
                <a:latin typeface="Verdana" pitchFamily="34" charset="0"/>
                <a:ea typeface="Verdana" pitchFamily="34" charset="0"/>
                <a:cs typeface="Verdana" pitchFamily="34" charset="0"/>
              </a:rPr>
              <a:t> trial)</a:t>
            </a:r>
          </a:p>
          <a:p>
            <a:pPr lvl="1">
              <a:buFont typeface="Wingdings" panose="05000000000000000000" pitchFamily="2" charset="2"/>
              <a:buChar char="§"/>
            </a:pPr>
            <a:r>
              <a:rPr lang="en-US" sz="1800" dirty="0">
                <a:latin typeface="Verdana" pitchFamily="34" charset="0"/>
                <a:ea typeface="Verdana" pitchFamily="34" charset="0"/>
                <a:cs typeface="Verdana" pitchFamily="34" charset="0"/>
              </a:rPr>
              <a:t>The treatment modality chosen depends more on potential for toxicity and patient preference </a:t>
            </a:r>
          </a:p>
          <a:p>
            <a:endParaRPr lang="en-US" sz="2000" dirty="0">
              <a:latin typeface="Verdana" pitchFamily="34" charset="0"/>
              <a:ea typeface="Verdana" pitchFamily="34" charset="0"/>
              <a:cs typeface="Verdana" pitchFamily="34" charset="0"/>
            </a:endParaRPr>
          </a:p>
          <a:p>
            <a:r>
              <a:rPr lang="en-US" sz="2000" dirty="0">
                <a:latin typeface="Verdana" pitchFamily="34" charset="0"/>
                <a:ea typeface="Verdana" pitchFamily="34" charset="0"/>
                <a:cs typeface="Verdana" pitchFamily="34" charset="0"/>
              </a:rPr>
              <a:t>Lack of randomized evidence comparing modalities for high risk patients</a:t>
            </a:r>
          </a:p>
          <a:p>
            <a:pPr lvl="1">
              <a:buFont typeface="Wingdings" panose="05000000000000000000" pitchFamily="2" charset="2"/>
              <a:buChar char="§"/>
            </a:pPr>
            <a:r>
              <a:rPr lang="en-US" sz="1800" dirty="0">
                <a:latin typeface="Verdana" pitchFamily="34" charset="0"/>
                <a:ea typeface="Verdana" pitchFamily="34" charset="0"/>
                <a:cs typeface="Verdana" pitchFamily="34" charset="0"/>
              </a:rPr>
              <a:t>Though surgery alone is usually insufficient in this setting due to risk of local recurrence or disseminated metastases</a:t>
            </a:r>
          </a:p>
        </p:txBody>
      </p:sp>
    </p:spTree>
    <p:extLst>
      <p:ext uri="{BB962C8B-B14F-4D97-AF65-F5344CB8AC3E}">
        <p14:creationId xmlns:p14="http://schemas.microsoft.com/office/powerpoint/2010/main" val="602749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4495800"/>
          </a:xfrm>
        </p:spPr>
        <p:txBody>
          <a:bodyPr>
            <a:normAutofit fontScale="85000" lnSpcReduction="10000"/>
          </a:bodyPr>
          <a:lstStyle/>
          <a:p>
            <a:r>
              <a:rPr lang="en-US" dirty="0">
                <a:latin typeface="Verdana" panose="020B0604030504040204" pitchFamily="34" charset="0"/>
                <a:ea typeface="Verdana" panose="020B0604030504040204" pitchFamily="34" charset="0"/>
                <a:cs typeface="Verdana" panose="020B0604030504040204" pitchFamily="34" charset="0"/>
              </a:rPr>
              <a:t>Ultimately, long term survival is expected for most patients, regardless of whether they are cured with up-front therapy or not </a:t>
            </a: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As such, long-term quality-of-life is a critical component of management decisions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All patients should be given the opportunity to see both a Urologist and Radiation Oncologist to help them reach a patient-centered decision</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Surgery vs. Radiation</a:t>
            </a:r>
          </a:p>
        </p:txBody>
      </p:sp>
    </p:spTree>
    <p:extLst>
      <p:ext uri="{BB962C8B-B14F-4D97-AF65-F5344CB8AC3E}">
        <p14:creationId xmlns:p14="http://schemas.microsoft.com/office/powerpoint/2010/main" val="287061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24000"/>
            <a:ext cx="8229600" cy="5181600"/>
          </a:xfrm>
        </p:spPr>
        <p:txBody>
          <a:bodyPr>
            <a:normAutofit/>
          </a:bodyPr>
          <a:lstStyle/>
          <a:p>
            <a:r>
              <a:rPr lang="en-US" dirty="0"/>
              <a:t>Perioperative morbidity rates generally &lt; 10%</a:t>
            </a:r>
          </a:p>
          <a:p>
            <a:pPr lvl="1">
              <a:buFont typeface="Wingdings" panose="05000000000000000000" pitchFamily="2" charset="2"/>
              <a:buChar char="§"/>
            </a:pPr>
            <a:r>
              <a:rPr lang="en-US" dirty="0"/>
              <a:t>Serious complications include myocardial infarction and thromboembolic, infectious, and neurologic events, but most complications are minor and resolve without sequelae</a:t>
            </a:r>
          </a:p>
          <a:p>
            <a:endParaRPr lang="en-US" dirty="0"/>
          </a:p>
          <a:p>
            <a:r>
              <a:rPr lang="en-US" dirty="0"/>
              <a:t>Perioperative mortality rates generally &lt; 0.3%</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nvSpPr>
        <p:spPr>
          <a:xfrm>
            <a:off x="1524000" y="0"/>
            <a:ext cx="91440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Potential Perioperative Complications from Surgery</a:t>
            </a:r>
          </a:p>
        </p:txBody>
      </p:sp>
    </p:spTree>
    <p:extLst>
      <p:ext uri="{BB962C8B-B14F-4D97-AF65-F5344CB8AC3E}">
        <p14:creationId xmlns:p14="http://schemas.microsoft.com/office/powerpoint/2010/main" val="212808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Potential Acute Toxicity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from External Beam RT</a:t>
            </a:r>
            <a:endParaRPr lang="en-US" sz="3600" dirty="0"/>
          </a:p>
        </p:txBody>
      </p:sp>
      <p:sp>
        <p:nvSpPr>
          <p:cNvPr id="3" name="Content Placeholder 2"/>
          <p:cNvSpPr>
            <a:spLocks noGrp="1"/>
          </p:cNvSpPr>
          <p:nvPr>
            <p:ph idx="1"/>
          </p:nvPr>
        </p:nvSpPr>
        <p:spPr>
          <a:xfrm>
            <a:off x="1981200" y="1600200"/>
            <a:ext cx="8229600" cy="4800600"/>
          </a:xfrm>
        </p:spPr>
        <p:txBody>
          <a:bodyPr>
            <a:normAutofit fontScale="77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Acute toxicity is </a:t>
            </a:r>
            <a:r>
              <a:rPr lang="en-US" b="1" dirty="0">
                <a:latin typeface="Verdana" panose="020B0604030504040204" pitchFamily="34" charset="0"/>
                <a:ea typeface="Verdana" panose="020B0604030504040204" pitchFamily="34" charset="0"/>
                <a:cs typeface="Verdana" panose="020B0604030504040204" pitchFamily="34" charset="0"/>
              </a:rPr>
              <a:t>common but generally mild and easily managed </a:t>
            </a:r>
            <a:r>
              <a:rPr lang="en-US" dirty="0">
                <a:latin typeface="Verdana" panose="020B0604030504040204" pitchFamily="34" charset="0"/>
                <a:ea typeface="Verdana" panose="020B0604030504040204" pitchFamily="34" charset="0"/>
                <a:cs typeface="Verdana" panose="020B0604030504040204" pitchFamily="34" charset="0"/>
              </a:rPr>
              <a:t>with supportive medications</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Cystitis or urethritis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Treatment = Cranberry juice, alpha-blockers (e.g., </a:t>
            </a:r>
            <a:r>
              <a:rPr lang="en-US" dirty="0" err="1">
                <a:latin typeface="Verdana" panose="020B0604030504040204" pitchFamily="34" charset="0"/>
                <a:ea typeface="Verdana" panose="020B0604030504040204" pitchFamily="34" charset="0"/>
                <a:cs typeface="Verdana" panose="020B0604030504040204" pitchFamily="34" charset="0"/>
              </a:rPr>
              <a:t>tamsulosin</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err="1">
                <a:latin typeface="Verdana" panose="020B0604030504040204" pitchFamily="34" charset="0"/>
                <a:ea typeface="Verdana" panose="020B0604030504040204" pitchFamily="34" charset="0"/>
                <a:cs typeface="Verdana" panose="020B0604030504040204" pitchFamily="34" charset="0"/>
              </a:rPr>
              <a:t>tolterodine</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err="1">
                <a:latin typeface="Verdana" panose="020B0604030504040204" pitchFamily="34" charset="0"/>
                <a:ea typeface="Verdana" panose="020B0604030504040204" pitchFamily="34" charset="0"/>
                <a:cs typeface="Verdana" panose="020B0604030504040204" pitchFamily="34" charset="0"/>
              </a:rPr>
              <a:t>phenazopyridine</a:t>
            </a:r>
            <a:r>
              <a:rPr lang="en-US" dirty="0">
                <a:latin typeface="Verdana" panose="020B0604030504040204" pitchFamily="34" charset="0"/>
                <a:ea typeface="Verdana" panose="020B0604030504040204" pitchFamily="34" charset="0"/>
                <a:cs typeface="Verdana" panose="020B0604030504040204" pitchFamily="34" charset="0"/>
              </a:rPr>
              <a:t>, NSAIDs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err="1">
                <a:latin typeface="Verdana" panose="020B0604030504040204" pitchFamily="34" charset="0"/>
                <a:ea typeface="Verdana" panose="020B0604030504040204" pitchFamily="34" charset="0"/>
                <a:cs typeface="Verdana" panose="020B0604030504040204" pitchFamily="34" charset="0"/>
              </a:rPr>
              <a:t>Proctitis</a:t>
            </a:r>
            <a:r>
              <a:rPr lang="en-US" dirty="0">
                <a:latin typeface="Verdana" panose="020B0604030504040204" pitchFamily="34" charset="0"/>
                <a:ea typeface="Verdana" panose="020B0604030504040204" pitchFamily="34" charset="0"/>
                <a:cs typeface="Verdana" panose="020B0604030504040204" pitchFamily="34" charset="0"/>
              </a:rPr>
              <a:t>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Treatment = diet, antidiarrheal agent or topical anti-inflammatory</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Fatigue</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Treatment = exercise</a:t>
            </a:r>
          </a:p>
        </p:txBody>
      </p:sp>
    </p:spTree>
    <p:extLst>
      <p:ext uri="{BB962C8B-B14F-4D97-AF65-F5344CB8AC3E}">
        <p14:creationId xmlns:p14="http://schemas.microsoft.com/office/powerpoint/2010/main" val="14814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1371599"/>
          </a:xfrm>
        </p:spPr>
        <p:txBody>
          <a:bodyPr>
            <a:normAutofit/>
          </a:bodyPr>
          <a:lstStyle/>
          <a:p>
            <a:r>
              <a:rPr lang="en-US" sz="3600" b="1" dirty="0">
                <a:solidFill>
                  <a:schemeClr val="tx2"/>
                </a:solidFill>
                <a:latin typeface="Verdana" pitchFamily="34" charset="0"/>
                <a:ea typeface="Verdana" pitchFamily="34" charset="0"/>
                <a:cs typeface="Verdana" pitchFamily="34" charset="0"/>
              </a:rPr>
              <a:t>Long-Term Toxicity from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Radical Prostatectomy</a:t>
            </a:r>
          </a:p>
        </p:txBody>
      </p:sp>
      <p:sp>
        <p:nvSpPr>
          <p:cNvPr id="3" name="Content Placeholder 2"/>
          <p:cNvSpPr>
            <a:spLocks noGrp="1"/>
          </p:cNvSpPr>
          <p:nvPr>
            <p:ph idx="1"/>
          </p:nvPr>
        </p:nvSpPr>
        <p:spPr>
          <a:xfrm>
            <a:off x="1981200" y="2219324"/>
            <a:ext cx="2590800" cy="1749622"/>
          </a:xfrm>
        </p:spPr>
        <p:txBody>
          <a:bodyPr>
            <a:noAutofit/>
          </a:bodyPr>
          <a:lstStyle/>
          <a:p>
            <a:pPr marL="0" indent="0">
              <a:buNone/>
            </a:pPr>
            <a:r>
              <a:rPr lang="en-US" sz="2400" b="1" dirty="0">
                <a:solidFill>
                  <a:schemeClr val="tx1">
                    <a:lumMod val="85000"/>
                    <a:lumOff val="15000"/>
                  </a:schemeClr>
                </a:solidFill>
                <a:latin typeface="Verdana" pitchFamily="34" charset="0"/>
                <a:ea typeface="Verdana" pitchFamily="34" charset="0"/>
                <a:cs typeface="Verdana" pitchFamily="34" charset="0"/>
              </a:rPr>
              <a:t>Erectile Dysfunction</a:t>
            </a:r>
            <a:endParaRPr lang="en-US" sz="2400" dirty="0">
              <a:solidFill>
                <a:schemeClr val="tx1">
                  <a:lumMod val="85000"/>
                  <a:lumOff val="15000"/>
                </a:schemeClr>
              </a:solidFill>
              <a:latin typeface="Verdana" pitchFamily="34" charset="0"/>
              <a:ea typeface="Verdana" pitchFamily="34" charset="0"/>
              <a:cs typeface="Verdana" pitchFamily="34" charset="0"/>
            </a:endParaRPr>
          </a:p>
          <a:p>
            <a:endParaRPr lang="en-US" sz="2400" dirty="0">
              <a:solidFill>
                <a:schemeClr val="tx1">
                  <a:lumMod val="85000"/>
                  <a:lumOff val="15000"/>
                </a:schemeClr>
              </a:solidFill>
              <a:latin typeface="Verdana" pitchFamily="34" charset="0"/>
              <a:ea typeface="Verdana" pitchFamily="34" charset="0"/>
              <a:cs typeface="Verdana" pitchFamily="34" charset="0"/>
            </a:endParaRPr>
          </a:p>
          <a:p>
            <a:endParaRPr lang="en-US" sz="2400" dirty="0">
              <a:solidFill>
                <a:schemeClr val="tx1">
                  <a:lumMod val="85000"/>
                  <a:lumOff val="15000"/>
                </a:schemeClr>
              </a:solidFill>
              <a:latin typeface="Verdana" pitchFamily="34" charset="0"/>
              <a:ea typeface="Verdana" pitchFamily="34" charset="0"/>
              <a:cs typeface="Verdana" pitchFamily="34" charset="0"/>
            </a:endParaRPr>
          </a:p>
          <a:p>
            <a:endParaRPr lang="en-US" sz="2400" dirty="0">
              <a:solidFill>
                <a:schemeClr val="tx1">
                  <a:lumMod val="85000"/>
                  <a:lumOff val="15000"/>
                </a:schemeClr>
              </a:solidFill>
              <a:latin typeface="Verdana" pitchFamily="34" charset="0"/>
              <a:ea typeface="Verdana" pitchFamily="34" charset="0"/>
              <a:cs typeface="Verdana"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4217915" y="1371600"/>
            <a:ext cx="6311686" cy="2359223"/>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3111247017"/>
              </p:ext>
            </p:extLst>
          </p:nvPr>
        </p:nvGraphicFramePr>
        <p:xfrm>
          <a:off x="1589363" y="4114800"/>
          <a:ext cx="9013275" cy="2438400"/>
        </p:xfrm>
        <a:graphic>
          <a:graphicData uri="http://schemas.openxmlformats.org/drawingml/2006/table">
            <a:tbl>
              <a:tblPr firstRow="1" firstCol="1" bandRow="1">
                <a:tableStyleId>{5C22544A-7EE6-4342-B048-85BDC9FD1C3A}</a:tableStyleId>
              </a:tblPr>
              <a:tblGrid>
                <a:gridCol w="1530985">
                  <a:extLst>
                    <a:ext uri="{9D8B030D-6E8A-4147-A177-3AD203B41FA5}">
                      <a16:colId xmlns:a16="http://schemas.microsoft.com/office/drawing/2014/main" val="20000"/>
                    </a:ext>
                  </a:extLst>
                </a:gridCol>
                <a:gridCol w="1333182">
                  <a:extLst>
                    <a:ext uri="{9D8B030D-6E8A-4147-A177-3AD203B41FA5}">
                      <a16:colId xmlns:a16="http://schemas.microsoft.com/office/drawing/2014/main" val="20001"/>
                    </a:ext>
                  </a:extLst>
                </a:gridCol>
                <a:gridCol w="182648">
                  <a:extLst>
                    <a:ext uri="{9D8B030D-6E8A-4147-A177-3AD203B41FA5}">
                      <a16:colId xmlns:a16="http://schemas.microsoft.com/office/drawing/2014/main" val="20002"/>
                    </a:ext>
                  </a:extLst>
                </a:gridCol>
                <a:gridCol w="2282607">
                  <a:extLst>
                    <a:ext uri="{9D8B030D-6E8A-4147-A177-3AD203B41FA5}">
                      <a16:colId xmlns:a16="http://schemas.microsoft.com/office/drawing/2014/main" val="20003"/>
                    </a:ext>
                  </a:extLst>
                </a:gridCol>
                <a:gridCol w="1645856">
                  <a:extLst>
                    <a:ext uri="{9D8B030D-6E8A-4147-A177-3AD203B41FA5}">
                      <a16:colId xmlns:a16="http://schemas.microsoft.com/office/drawing/2014/main" val="20004"/>
                    </a:ext>
                  </a:extLst>
                </a:gridCol>
                <a:gridCol w="2037997">
                  <a:extLst>
                    <a:ext uri="{9D8B030D-6E8A-4147-A177-3AD203B41FA5}">
                      <a16:colId xmlns:a16="http://schemas.microsoft.com/office/drawing/2014/main" val="20005"/>
                    </a:ext>
                  </a:extLst>
                </a:gridCol>
              </a:tblGrid>
              <a:tr h="387350">
                <a:tc gridSpan="2">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Risk Factors</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hMerge="1">
                  <a:txBody>
                    <a:bodyPr/>
                    <a:lstStyle/>
                    <a:p>
                      <a:endParaRPr lang="en-US"/>
                    </a:p>
                  </a:txBody>
                  <a:tcPr/>
                </a:tc>
                <a:tc rowSpan="8">
                  <a:txBody>
                    <a:bodyPr/>
                    <a:lstStyle/>
                    <a:p>
                      <a:endParaRPr lang="en-US" sz="1600">
                        <a:effectLst/>
                        <a:latin typeface="Verdana" panose="020B0604030504040204" pitchFamily="34" charset="0"/>
                        <a:ea typeface="Verdana" panose="020B0604030504040204" pitchFamily="34" charset="0"/>
                      </a:endParaRPr>
                    </a:p>
                  </a:txBody>
                  <a:tcPr marL="68580" marR="68580" marT="0" marB="0" anchor="ctr"/>
                </a:tc>
                <a:tc gridSpan="3">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Probability of </a:t>
                      </a:r>
                      <a:r>
                        <a:rPr lang="en-US" sz="1600" u="sng" dirty="0">
                          <a:effectLst/>
                          <a:latin typeface="Verdana" panose="020B0604030504040204" pitchFamily="34" charset="0"/>
                          <a:ea typeface="Verdana" panose="020B0604030504040204" pitchFamily="34" charset="0"/>
                        </a:rPr>
                        <a:t>Functional Erection</a:t>
                      </a:r>
                      <a:r>
                        <a:rPr lang="en-US" sz="1600" dirty="0">
                          <a:effectLst/>
                          <a:latin typeface="Verdana" panose="020B0604030504040204" pitchFamily="34" charset="0"/>
                          <a:ea typeface="Verdana" panose="020B0604030504040204" pitchFamily="34" charset="0"/>
                        </a:rPr>
                        <a:t> 2 Years After RP</a:t>
                      </a:r>
                    </a:p>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(according to Pre-</a:t>
                      </a:r>
                      <a:r>
                        <a:rPr lang="en-US" sz="1600" dirty="0" err="1">
                          <a:effectLst/>
                          <a:latin typeface="Verdana" panose="020B0604030504040204" pitchFamily="34" charset="0"/>
                          <a:ea typeface="Verdana" panose="020B0604030504040204" pitchFamily="34" charset="0"/>
                        </a:rPr>
                        <a:t>Tx</a:t>
                      </a:r>
                      <a:r>
                        <a:rPr lang="en-US" sz="1600" dirty="0">
                          <a:effectLst/>
                          <a:latin typeface="Verdana" panose="020B0604030504040204" pitchFamily="34" charset="0"/>
                          <a:ea typeface="Verdana" panose="020B0604030504040204" pitchFamily="34" charset="0"/>
                        </a:rPr>
                        <a:t> Sexual Function)</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Patient Age</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Pre-Tx PSA</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vMerge="1">
                  <a:txBody>
                    <a:bodyPr/>
                    <a:lstStyle/>
                    <a:p>
                      <a:endParaRPr lang="en-US"/>
                    </a:p>
                  </a:txBody>
                  <a:tcPr/>
                </a:tc>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&lt; 25</a:t>
                      </a:r>
                      <a:r>
                        <a:rPr lang="en-US" sz="1600" baseline="30000" dirty="0">
                          <a:effectLst/>
                          <a:latin typeface="Verdana" panose="020B0604030504040204" pitchFamily="34" charset="0"/>
                          <a:ea typeface="Verdana" panose="020B0604030504040204" pitchFamily="34" charset="0"/>
                        </a:rPr>
                        <a:t>th</a:t>
                      </a:r>
                      <a:r>
                        <a:rPr lang="en-US" sz="1600" dirty="0">
                          <a:effectLst/>
                          <a:latin typeface="Verdana" panose="020B0604030504040204" pitchFamily="34" charset="0"/>
                          <a:ea typeface="Verdana" panose="020B0604030504040204" pitchFamily="34" charset="0"/>
                        </a:rPr>
                        <a:t> </a:t>
                      </a:r>
                    </a:p>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Percentile</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25-75</a:t>
                      </a:r>
                      <a:r>
                        <a:rPr lang="en-US" sz="1600" baseline="30000" dirty="0">
                          <a:effectLst/>
                          <a:latin typeface="Verdana" panose="020B0604030504040204" pitchFamily="34" charset="0"/>
                          <a:ea typeface="Verdana" panose="020B0604030504040204" pitchFamily="34" charset="0"/>
                        </a:rPr>
                        <a:t>th</a:t>
                      </a:r>
                      <a:r>
                        <a:rPr lang="en-US" sz="1600" dirty="0">
                          <a:effectLst/>
                          <a:latin typeface="Verdana" panose="020B0604030504040204" pitchFamily="34" charset="0"/>
                          <a:ea typeface="Verdana" panose="020B0604030504040204" pitchFamily="34" charset="0"/>
                        </a:rPr>
                        <a:t> Percentile</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&gt; 75</a:t>
                      </a:r>
                      <a:r>
                        <a:rPr lang="en-US" sz="1600" baseline="30000" dirty="0">
                          <a:effectLst/>
                          <a:latin typeface="Verdana" panose="020B0604030504040204" pitchFamily="34" charset="0"/>
                          <a:ea typeface="Verdana" panose="020B0604030504040204" pitchFamily="34" charset="0"/>
                        </a:rPr>
                        <a:t>th</a:t>
                      </a:r>
                      <a:r>
                        <a:rPr lang="en-US" sz="1600" dirty="0">
                          <a:effectLst/>
                          <a:latin typeface="Verdana" panose="020B0604030504040204" pitchFamily="34" charset="0"/>
                          <a:ea typeface="Verdana" panose="020B0604030504040204" pitchFamily="34" charset="0"/>
                        </a:rPr>
                        <a:t> </a:t>
                      </a:r>
                    </a:p>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Percentile</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190500">
                <a:tc rowSpan="2">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50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228600" marR="0" indent="-228600" algn="ctr">
                        <a:spcBef>
                          <a:spcPts val="0"/>
                        </a:spcBef>
                        <a:spcAft>
                          <a:spcPts val="0"/>
                        </a:spcAft>
                      </a:pPr>
                      <a:r>
                        <a:rPr lang="en-US" sz="1600" u="sng">
                          <a:effectLst/>
                          <a:latin typeface="Verdana" panose="020B0604030504040204" pitchFamily="34" charset="0"/>
                          <a:ea typeface="Verdana" panose="020B0604030504040204" pitchFamily="34" charset="0"/>
                        </a:rPr>
                        <a:t>&lt;</a:t>
                      </a:r>
                      <a:r>
                        <a:rPr lang="en-US" sz="1600">
                          <a:effectLst/>
                          <a:latin typeface="Verdana" panose="020B0604030504040204" pitchFamily="34" charset="0"/>
                          <a:ea typeface="Verdana" panose="020B0604030504040204" pitchFamily="34" charset="0"/>
                        </a:rPr>
                        <a:t> 10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vMerge="1">
                  <a:txBody>
                    <a:bodyPr/>
                    <a:lstStyle/>
                    <a:p>
                      <a:endParaRPr lang="en-US"/>
                    </a:p>
                  </a:txBody>
                  <a:tcPr/>
                </a:tc>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35%</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52%</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70%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190500">
                <a:tc vMerge="1">
                  <a:txBody>
                    <a:bodyPr/>
                    <a:lstStyle/>
                    <a:p>
                      <a:endParaRPr lang="en-US"/>
                    </a:p>
                  </a:txBody>
                  <a:tcPr/>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&gt; 10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vMerge="1">
                  <a:txBody>
                    <a:bodyPr/>
                    <a:lstStyle/>
                    <a:p>
                      <a:endParaRPr lang="en-US"/>
                    </a:p>
                  </a:txBody>
                  <a:tcPr/>
                </a:tc>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18%</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32%</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50%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190500">
                <a:tc rowSpan="2">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60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228600" marR="0" indent="-228600" algn="ctr">
                        <a:spcBef>
                          <a:spcPts val="0"/>
                        </a:spcBef>
                        <a:spcAft>
                          <a:spcPts val="0"/>
                        </a:spcAft>
                      </a:pPr>
                      <a:r>
                        <a:rPr lang="en-US" sz="1600" u="sng" dirty="0">
                          <a:effectLst/>
                          <a:latin typeface="Verdana" panose="020B0604030504040204" pitchFamily="34" charset="0"/>
                          <a:ea typeface="Verdana" panose="020B0604030504040204" pitchFamily="34" charset="0"/>
                        </a:rPr>
                        <a:t>&lt;</a:t>
                      </a:r>
                      <a:r>
                        <a:rPr lang="en-US" sz="1600" dirty="0">
                          <a:effectLst/>
                          <a:latin typeface="Verdana" panose="020B0604030504040204" pitchFamily="34" charset="0"/>
                          <a:ea typeface="Verdana" panose="020B0604030504040204" pitchFamily="34" charset="0"/>
                        </a:rPr>
                        <a:t> 10</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vMerge="1">
                  <a:txBody>
                    <a:bodyPr/>
                    <a:lstStyle/>
                    <a:p>
                      <a:endParaRPr lang="en-US"/>
                    </a:p>
                  </a:txBody>
                  <a:tcPr/>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23%</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38%</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57%</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190500">
                <a:tc vMerge="1">
                  <a:txBody>
                    <a:bodyPr/>
                    <a:lstStyle/>
                    <a:p>
                      <a:endParaRPr lang="en-US"/>
                    </a:p>
                  </a:txBody>
                  <a:tcPr/>
                </a:tc>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&gt; 10</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vMerge="1">
                  <a:txBody>
                    <a:bodyPr/>
                    <a:lstStyle/>
                    <a:p>
                      <a:endParaRPr lang="en-US"/>
                    </a:p>
                  </a:txBody>
                  <a:tcPr/>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11%</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21%</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36%</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190500">
                <a:tc rowSpan="2">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70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marL="228600" marR="0" indent="-228600" algn="ctr">
                        <a:spcBef>
                          <a:spcPts val="0"/>
                        </a:spcBef>
                        <a:spcAft>
                          <a:spcPts val="0"/>
                        </a:spcAft>
                      </a:pPr>
                      <a:r>
                        <a:rPr lang="en-US" sz="1600" u="sng">
                          <a:effectLst/>
                          <a:latin typeface="Verdana" panose="020B0604030504040204" pitchFamily="34" charset="0"/>
                          <a:ea typeface="Verdana" panose="020B0604030504040204" pitchFamily="34" charset="0"/>
                        </a:rPr>
                        <a:t>&lt;</a:t>
                      </a:r>
                      <a:r>
                        <a:rPr lang="en-US" sz="1600">
                          <a:effectLst/>
                          <a:latin typeface="Verdana" panose="020B0604030504040204" pitchFamily="34" charset="0"/>
                          <a:ea typeface="Verdana" panose="020B0604030504040204" pitchFamily="34" charset="0"/>
                        </a:rPr>
                        <a:t> 10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vMerge="1">
                  <a:txBody>
                    <a:bodyPr/>
                    <a:lstStyle/>
                    <a:p>
                      <a:endParaRPr lang="en-US"/>
                    </a:p>
                  </a:txBody>
                  <a:tcPr/>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15%</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26%</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43%</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190500">
                <a:tc vMerge="1">
                  <a:txBody>
                    <a:bodyPr/>
                    <a:lstStyle/>
                    <a:p>
                      <a:endParaRPr lang="en-US"/>
                    </a:p>
                  </a:txBody>
                  <a:tcPr/>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&gt; 10</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vMerge="1">
                  <a:txBody>
                    <a:bodyPr/>
                    <a:lstStyle/>
                    <a:p>
                      <a:endParaRPr lang="en-US"/>
                    </a:p>
                  </a:txBody>
                  <a:tcPr/>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7%</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a:effectLst/>
                          <a:latin typeface="Verdana" panose="020B0604030504040204" pitchFamily="34" charset="0"/>
                          <a:ea typeface="Verdana" panose="020B0604030504040204" pitchFamily="34" charset="0"/>
                        </a:rPr>
                        <a:t>13%</a:t>
                      </a:r>
                      <a:endParaRPr lang="en-US" sz="16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tc>
                  <a:txBody>
                    <a:bodyPr/>
                    <a:lstStyle/>
                    <a:p>
                      <a:pPr marL="228600" marR="0" indent="-228600" algn="ctr">
                        <a:spcBef>
                          <a:spcPts val="0"/>
                        </a:spcBef>
                        <a:spcAft>
                          <a:spcPts val="0"/>
                        </a:spcAft>
                      </a:pPr>
                      <a:r>
                        <a:rPr lang="en-US" sz="1600" dirty="0">
                          <a:effectLst/>
                          <a:latin typeface="Verdana" panose="020B0604030504040204" pitchFamily="34" charset="0"/>
                          <a:ea typeface="Verdana" panose="020B0604030504040204" pitchFamily="34" charset="0"/>
                        </a:rPr>
                        <a:t>24%</a:t>
                      </a:r>
                      <a:endParaRPr lang="en-US"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bl>
          </a:graphicData>
        </a:graphic>
      </p:graphicFrame>
      <p:sp>
        <p:nvSpPr>
          <p:cNvPr id="6" name="TextBox 5"/>
          <p:cNvSpPr txBox="1"/>
          <p:nvPr/>
        </p:nvSpPr>
        <p:spPr>
          <a:xfrm>
            <a:off x="7772400" y="6517567"/>
            <a:ext cx="2895600" cy="307777"/>
          </a:xfrm>
          <a:prstGeom prst="rect">
            <a:avLst/>
          </a:prstGeom>
          <a:noFill/>
        </p:spPr>
        <p:txBody>
          <a:bodyPr wrap="square" rtlCol="0">
            <a:spAutoFit/>
          </a:bodyPr>
          <a:lstStyle/>
          <a:p>
            <a:r>
              <a:rPr lang="en-US" sz="1400" dirty="0" err="1">
                <a:solidFill>
                  <a:schemeClr val="tx1">
                    <a:lumMod val="85000"/>
                    <a:lumOff val="15000"/>
                  </a:schemeClr>
                </a:solidFill>
                <a:latin typeface="Verdana" pitchFamily="34" charset="0"/>
                <a:ea typeface="Verdana" pitchFamily="34" charset="0"/>
                <a:cs typeface="Verdana" pitchFamily="34" charset="0"/>
              </a:rPr>
              <a:t>Alemozaffar</a:t>
            </a:r>
            <a:r>
              <a:rPr lang="en-US" sz="1400" dirty="0">
                <a:solidFill>
                  <a:schemeClr val="tx1">
                    <a:lumMod val="85000"/>
                    <a:lumOff val="15000"/>
                  </a:schemeClr>
                </a:solidFill>
                <a:latin typeface="Verdana" pitchFamily="34" charset="0"/>
                <a:ea typeface="Verdana" pitchFamily="34" charset="0"/>
                <a:cs typeface="Verdana" pitchFamily="34" charset="0"/>
              </a:rPr>
              <a:t> </a:t>
            </a:r>
            <a:r>
              <a:rPr lang="en-US" sz="1400" i="1" dirty="0">
                <a:solidFill>
                  <a:schemeClr val="tx1">
                    <a:lumMod val="85000"/>
                    <a:lumOff val="15000"/>
                  </a:schemeClr>
                </a:solidFill>
                <a:latin typeface="Verdana" pitchFamily="34" charset="0"/>
                <a:ea typeface="Verdana" pitchFamily="34" charset="0"/>
                <a:cs typeface="Verdana" pitchFamily="34" charset="0"/>
              </a:rPr>
              <a:t>et al</a:t>
            </a:r>
            <a:r>
              <a:rPr lang="en-US" sz="1400" dirty="0">
                <a:solidFill>
                  <a:schemeClr val="tx1">
                    <a:lumMod val="85000"/>
                    <a:lumOff val="15000"/>
                  </a:schemeClr>
                </a:solidFill>
                <a:latin typeface="Verdana" pitchFamily="34" charset="0"/>
                <a:ea typeface="Verdana" pitchFamily="34" charset="0"/>
                <a:cs typeface="Verdana" pitchFamily="34" charset="0"/>
              </a:rPr>
              <a:t>, JAMA, 2011</a:t>
            </a:r>
          </a:p>
        </p:txBody>
      </p:sp>
    </p:spTree>
    <p:extLst>
      <p:ext uri="{BB962C8B-B14F-4D97-AF65-F5344CB8AC3E}">
        <p14:creationId xmlns:p14="http://schemas.microsoft.com/office/powerpoint/2010/main" val="2611765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47800"/>
            <a:ext cx="8229600" cy="4114800"/>
          </a:xfrm>
        </p:spPr>
        <p:txBody>
          <a:bodyPr>
            <a:noAutofit/>
          </a:bodyPr>
          <a:lstStyle/>
          <a:p>
            <a:r>
              <a:rPr lang="en-US" sz="2900" b="1" dirty="0">
                <a:solidFill>
                  <a:schemeClr val="tx1">
                    <a:lumMod val="85000"/>
                    <a:lumOff val="15000"/>
                  </a:schemeClr>
                </a:solidFill>
                <a:latin typeface="Verdana" pitchFamily="34" charset="0"/>
                <a:ea typeface="Verdana" pitchFamily="34" charset="0"/>
                <a:cs typeface="Verdana" pitchFamily="34" charset="0"/>
              </a:rPr>
              <a:t>Urinary Incontinence </a:t>
            </a:r>
          </a:p>
          <a:p>
            <a:pPr marL="0" indent="0">
              <a:buNone/>
            </a:pPr>
            <a:endParaRPr lang="en-US" sz="2900" dirty="0">
              <a:solidFill>
                <a:schemeClr val="tx1">
                  <a:lumMod val="85000"/>
                  <a:lumOff val="15000"/>
                </a:schemeClr>
              </a:solidFill>
              <a:latin typeface="Verdana" pitchFamily="34" charset="0"/>
              <a:ea typeface="Verdana" pitchFamily="34" charset="0"/>
              <a:cs typeface="Verdana" pitchFamily="34" charset="0"/>
            </a:endParaRPr>
          </a:p>
          <a:p>
            <a:pPr marL="0" indent="0">
              <a:buNone/>
            </a:pPr>
            <a:endParaRPr lang="en-US" sz="2900" dirty="0">
              <a:solidFill>
                <a:schemeClr val="tx1">
                  <a:lumMod val="85000"/>
                  <a:lumOff val="15000"/>
                </a:schemeClr>
              </a:solidFill>
              <a:latin typeface="Verdana" pitchFamily="34" charset="0"/>
              <a:ea typeface="Verdana" pitchFamily="34" charset="0"/>
              <a:cs typeface="Verdana" pitchFamily="34" charset="0"/>
            </a:endParaRPr>
          </a:p>
          <a:p>
            <a:pPr marL="0" indent="0">
              <a:buNone/>
            </a:pPr>
            <a:endParaRPr lang="en-US" sz="2900" dirty="0">
              <a:solidFill>
                <a:schemeClr val="tx1">
                  <a:lumMod val="85000"/>
                  <a:lumOff val="15000"/>
                </a:schemeClr>
              </a:solidFill>
              <a:latin typeface="Verdana" pitchFamily="34" charset="0"/>
              <a:ea typeface="Verdana" pitchFamily="34" charset="0"/>
              <a:cs typeface="Verdana" pitchFamily="34" charset="0"/>
            </a:endParaRPr>
          </a:p>
          <a:p>
            <a:pPr marL="0" indent="0">
              <a:buNone/>
            </a:pPr>
            <a:endParaRPr lang="en-US" sz="2900" dirty="0">
              <a:solidFill>
                <a:schemeClr val="tx1">
                  <a:lumMod val="85000"/>
                  <a:lumOff val="15000"/>
                </a:schemeClr>
              </a:solidFill>
              <a:latin typeface="Verdana" pitchFamily="34" charset="0"/>
              <a:ea typeface="Verdana" pitchFamily="34" charset="0"/>
              <a:cs typeface="Verdana" pitchFamily="34" charset="0"/>
            </a:endParaRPr>
          </a:p>
          <a:p>
            <a:r>
              <a:rPr lang="en-US" sz="2900" dirty="0">
                <a:solidFill>
                  <a:schemeClr val="tx1">
                    <a:lumMod val="85000"/>
                    <a:lumOff val="15000"/>
                  </a:schemeClr>
                </a:solidFill>
                <a:latin typeface="Verdana" pitchFamily="34" charset="0"/>
                <a:ea typeface="Verdana" pitchFamily="34" charset="0"/>
                <a:cs typeface="Verdana" pitchFamily="34" charset="0"/>
              </a:rPr>
              <a:t>There is conflicting data on whether continuing recovery takes place beyond 2 years</a:t>
            </a:r>
          </a:p>
        </p:txBody>
      </p:sp>
      <p:graphicFrame>
        <p:nvGraphicFramePr>
          <p:cNvPr id="4" name="Table 3"/>
          <p:cNvGraphicFramePr>
            <a:graphicFrameLocks noGrp="1"/>
          </p:cNvGraphicFramePr>
          <p:nvPr>
            <p:extLst>
              <p:ext uri="{D42A27DB-BD31-4B8C-83A1-F6EECF244321}">
                <p14:modId xmlns:p14="http://schemas.microsoft.com/office/powerpoint/2010/main" val="1996047010"/>
              </p:ext>
            </p:extLst>
          </p:nvPr>
        </p:nvGraphicFramePr>
        <p:xfrm>
          <a:off x="2468975" y="2209800"/>
          <a:ext cx="7254050" cy="1371600"/>
        </p:xfrm>
        <a:graphic>
          <a:graphicData uri="http://schemas.openxmlformats.org/drawingml/2006/table">
            <a:tbl>
              <a:tblPr firstRow="1" firstCol="1" bandRow="1">
                <a:tableStyleId>{5C22544A-7EE6-4342-B048-85BDC9FD1C3A}</a:tableStyleId>
              </a:tblPr>
              <a:tblGrid>
                <a:gridCol w="2019935">
                  <a:extLst>
                    <a:ext uri="{9D8B030D-6E8A-4147-A177-3AD203B41FA5}">
                      <a16:colId xmlns:a16="http://schemas.microsoft.com/office/drawing/2014/main" val="20000"/>
                    </a:ext>
                  </a:extLst>
                </a:gridCol>
                <a:gridCol w="1073785">
                  <a:extLst>
                    <a:ext uri="{9D8B030D-6E8A-4147-A177-3AD203B41FA5}">
                      <a16:colId xmlns:a16="http://schemas.microsoft.com/office/drawing/2014/main" val="20001"/>
                    </a:ext>
                  </a:extLst>
                </a:gridCol>
                <a:gridCol w="2924620">
                  <a:extLst>
                    <a:ext uri="{9D8B030D-6E8A-4147-A177-3AD203B41FA5}">
                      <a16:colId xmlns:a16="http://schemas.microsoft.com/office/drawing/2014/main" val="20002"/>
                    </a:ext>
                  </a:extLst>
                </a:gridCol>
                <a:gridCol w="1235710">
                  <a:extLst>
                    <a:ext uri="{9D8B030D-6E8A-4147-A177-3AD203B41FA5}">
                      <a16:colId xmlns:a16="http://schemas.microsoft.com/office/drawing/2014/main" val="20003"/>
                    </a:ext>
                  </a:extLst>
                </a:gridCol>
              </a:tblGrid>
              <a:tr h="0">
                <a:tc>
                  <a:txBody>
                    <a:bodyPr/>
                    <a:lstStyle/>
                    <a:p>
                      <a:pPr marL="228600" marR="0" indent="-228600">
                        <a:spcBef>
                          <a:spcPts val="0"/>
                        </a:spcBef>
                        <a:spcAft>
                          <a:spcPts val="0"/>
                        </a:spcAft>
                      </a:pPr>
                      <a:r>
                        <a:rPr lang="en-US" sz="1800" dirty="0">
                          <a:effectLst/>
                          <a:latin typeface="Verdana" panose="020B0604030504040204" pitchFamily="34" charset="0"/>
                          <a:ea typeface="Verdana" panose="020B0604030504040204" pitchFamily="34" charset="0"/>
                        </a:rPr>
                        <a:t> </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 2mo</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 12mo</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 24mo</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228600" marR="0" indent="-228600">
                        <a:spcBef>
                          <a:spcPts val="0"/>
                        </a:spcBef>
                        <a:spcAft>
                          <a:spcPts val="0"/>
                        </a:spcAft>
                      </a:pPr>
                      <a:r>
                        <a:rPr lang="en-US" sz="1800" dirty="0">
                          <a:effectLst/>
                          <a:latin typeface="Verdana" panose="020B0604030504040204" pitchFamily="34" charset="0"/>
                          <a:ea typeface="Verdana" panose="020B0604030504040204" pitchFamily="34" charset="0"/>
                        </a:rPr>
                        <a:t>Lance, 2001</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50%</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a:effectLst/>
                          <a:latin typeface="Verdana" panose="020B0604030504040204" pitchFamily="34" charset="0"/>
                          <a:ea typeface="Verdana" panose="020B0604030504040204" pitchFamily="34" charset="0"/>
                        </a:rPr>
                        <a:t>15%</a:t>
                      </a:r>
                      <a:endParaRPr lang="en-US" sz="18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7%</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228600" marR="0" indent="-228600">
                        <a:spcBef>
                          <a:spcPts val="0"/>
                        </a:spcBef>
                        <a:spcAft>
                          <a:spcPts val="0"/>
                        </a:spcAft>
                      </a:pPr>
                      <a:r>
                        <a:rPr lang="en-US" sz="1800" dirty="0" err="1">
                          <a:effectLst/>
                          <a:latin typeface="Verdana" panose="020B0604030504040204" pitchFamily="34" charset="0"/>
                          <a:ea typeface="Verdana" panose="020B0604030504040204" pitchFamily="34" charset="0"/>
                        </a:rPr>
                        <a:t>Sanda</a:t>
                      </a:r>
                      <a:r>
                        <a:rPr lang="en-US" sz="1800" dirty="0">
                          <a:effectLst/>
                          <a:latin typeface="Verdana" panose="020B0604030504040204" pitchFamily="34" charset="0"/>
                          <a:ea typeface="Verdana" panose="020B0604030504040204" pitchFamily="34" charset="0"/>
                        </a:rPr>
                        <a:t>, 2008</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52%</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25% </a:t>
                      </a:r>
                    </a:p>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(5-10% mod-severe)</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7% </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228600" marR="0" indent="-228600">
                        <a:spcBef>
                          <a:spcPts val="0"/>
                        </a:spcBef>
                        <a:spcAft>
                          <a:spcPts val="0"/>
                        </a:spcAft>
                      </a:pPr>
                      <a:r>
                        <a:rPr lang="en-US" sz="1800" dirty="0">
                          <a:effectLst/>
                          <a:latin typeface="Verdana" panose="020B0604030504040204" pitchFamily="34" charset="0"/>
                          <a:ea typeface="Verdana" panose="020B0604030504040204" pitchFamily="34" charset="0"/>
                        </a:rPr>
                        <a:t>Resnick, 2013</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a:effectLst/>
                          <a:latin typeface="Verdana" panose="020B0604030504040204" pitchFamily="34" charset="0"/>
                          <a:ea typeface="Verdana" panose="020B0604030504040204" pitchFamily="34" charset="0"/>
                        </a:rPr>
                        <a:t> </a:t>
                      </a:r>
                      <a:endParaRPr lang="en-US" sz="18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 </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228600" marR="0" indent="-228600" algn="ctr">
                        <a:spcBef>
                          <a:spcPts val="0"/>
                        </a:spcBef>
                        <a:spcAft>
                          <a:spcPts val="0"/>
                        </a:spcAft>
                      </a:pPr>
                      <a:r>
                        <a:rPr lang="en-US" sz="1800" dirty="0">
                          <a:effectLst/>
                          <a:latin typeface="Verdana" panose="020B0604030504040204" pitchFamily="34" charset="0"/>
                          <a:ea typeface="Verdana" panose="020B0604030504040204" pitchFamily="34" charset="0"/>
                        </a:rPr>
                        <a:t>10%</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7" name="Title 1">
            <a:extLst>
              <a:ext uri="{FF2B5EF4-FFF2-40B4-BE49-F238E27FC236}">
                <a16:creationId xmlns:a16="http://schemas.microsoft.com/office/drawing/2014/main" id="{AF472DF5-0D16-4A6F-86E8-79F1C3A5D833}"/>
              </a:ext>
            </a:extLst>
          </p:cNvPr>
          <p:cNvSpPr txBox="1">
            <a:spLocks/>
          </p:cNvSpPr>
          <p:nvPr/>
        </p:nvSpPr>
        <p:spPr>
          <a:xfrm>
            <a:off x="1524000" y="-1"/>
            <a:ext cx="9144000" cy="13715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Long-Term Toxicity from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Radical Prostatectomy</a:t>
            </a:r>
          </a:p>
        </p:txBody>
      </p:sp>
    </p:spTree>
    <p:extLst>
      <p:ext uri="{BB962C8B-B14F-4D97-AF65-F5344CB8AC3E}">
        <p14:creationId xmlns:p14="http://schemas.microsoft.com/office/powerpoint/2010/main" val="1347576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Potential Long-Term Toxicity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from External Beam RT</a:t>
            </a:r>
            <a:endParaRPr lang="en-US" sz="3600" dirty="0"/>
          </a:p>
        </p:txBody>
      </p:sp>
      <p:sp>
        <p:nvSpPr>
          <p:cNvPr id="3" name="Content Placeholder 2"/>
          <p:cNvSpPr>
            <a:spLocks noGrp="1"/>
          </p:cNvSpPr>
          <p:nvPr>
            <p:ph idx="1"/>
          </p:nvPr>
        </p:nvSpPr>
        <p:spPr>
          <a:xfrm>
            <a:off x="1752600" y="1447800"/>
            <a:ext cx="8458200" cy="5399690"/>
          </a:xfrm>
        </p:spPr>
        <p:txBody>
          <a:bodyPr>
            <a:normAutofit fontScale="62500" lnSpcReduction="20000"/>
          </a:bodyPr>
          <a:lstStyle/>
          <a:p>
            <a:r>
              <a:rPr lang="en-US" sz="3900" dirty="0">
                <a:latin typeface="Verdana" panose="020B0604030504040204" pitchFamily="34" charset="0"/>
                <a:ea typeface="Verdana" panose="020B0604030504040204" pitchFamily="34" charset="0"/>
                <a:cs typeface="Verdana" panose="020B0604030504040204" pitchFamily="34" charset="0"/>
              </a:rPr>
              <a:t>Late toxicity is due to fibrosis, and is generally less reversible - s</a:t>
            </a:r>
            <a:r>
              <a:rPr lang="en-US" sz="3500" dirty="0">
                <a:latin typeface="Verdana" panose="020B0604030504040204" pitchFamily="34" charset="0"/>
                <a:ea typeface="Verdana" panose="020B0604030504040204" pitchFamily="34" charset="0"/>
                <a:cs typeface="Verdana" panose="020B0604030504040204" pitchFamily="34" charset="0"/>
              </a:rPr>
              <a:t>evere (grade 3 or higher) toxicity in &lt;5%</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r>
              <a:rPr lang="en-US" sz="3800" dirty="0">
                <a:latin typeface="Verdana" panose="020B0604030504040204" pitchFamily="34" charset="0"/>
                <a:ea typeface="Verdana" panose="020B0604030504040204" pitchFamily="34" charset="0"/>
                <a:cs typeface="Verdana" panose="020B0604030504040204" pitchFamily="34" charset="0"/>
              </a:rPr>
              <a:t>Rectal urgency</a:t>
            </a:r>
          </a:p>
          <a:p>
            <a:pPr lvl="1">
              <a:buFont typeface="Wingdings" panose="05000000000000000000" pitchFamily="2" charset="2"/>
              <a:buChar char="§"/>
            </a:pPr>
            <a:r>
              <a:rPr lang="en-US" sz="3300" dirty="0">
                <a:latin typeface="Verdana" panose="020B0604030504040204" pitchFamily="34" charset="0"/>
                <a:ea typeface="Verdana" panose="020B0604030504040204" pitchFamily="34" charset="0"/>
                <a:cs typeface="Verdana" panose="020B0604030504040204" pitchFamily="34" charset="0"/>
              </a:rPr>
              <a:t>Treatment = fiber, cholestyramine</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sz="3800" dirty="0">
                <a:latin typeface="Verdana" panose="020B0604030504040204" pitchFamily="34" charset="0"/>
                <a:ea typeface="Verdana" panose="020B0604030504040204" pitchFamily="34" charset="0"/>
                <a:cs typeface="Verdana" panose="020B0604030504040204" pitchFamily="34" charset="0"/>
              </a:rPr>
              <a:t>Rectal bleeding </a:t>
            </a:r>
          </a:p>
          <a:p>
            <a:pPr lvl="1">
              <a:buFont typeface="Wingdings" panose="05000000000000000000" pitchFamily="2" charset="2"/>
              <a:buChar char="§"/>
            </a:pPr>
            <a:r>
              <a:rPr lang="en-US" sz="3300" dirty="0">
                <a:latin typeface="Verdana" panose="020B0604030504040204" pitchFamily="34" charset="0"/>
                <a:ea typeface="Verdana" panose="020B0604030504040204" pitchFamily="34" charset="0"/>
                <a:cs typeface="Verdana" panose="020B0604030504040204" pitchFamily="34" charset="0"/>
              </a:rPr>
              <a:t>Often self-limited and does not require an intervention</a:t>
            </a:r>
          </a:p>
          <a:p>
            <a:pPr lvl="1">
              <a:buFont typeface="Wingdings" panose="05000000000000000000" pitchFamily="2" charset="2"/>
              <a:buChar char="§"/>
            </a:pPr>
            <a:r>
              <a:rPr lang="en-US" sz="3300" dirty="0">
                <a:latin typeface="Verdana" panose="020B0604030504040204" pitchFamily="34" charset="0"/>
                <a:ea typeface="Verdana" panose="020B0604030504040204" pitchFamily="34" charset="0"/>
                <a:cs typeface="Verdana" panose="020B0604030504040204" pitchFamily="34" charset="0"/>
              </a:rPr>
              <a:t>Treatment = sucralfate enema, steroid enema, argon plasma coagulation, Formalin solution</a:t>
            </a:r>
          </a:p>
          <a:p>
            <a:pPr lvl="1">
              <a:buFont typeface="Wingdings" panose="05000000000000000000" pitchFamily="2" charset="2"/>
              <a:buChar char="§"/>
            </a:pPr>
            <a:r>
              <a:rPr lang="en-US" sz="3300" dirty="0">
                <a:latin typeface="Verdana" panose="020B0604030504040204" pitchFamily="34" charset="0"/>
                <a:ea typeface="Verdana" panose="020B0604030504040204" pitchFamily="34" charset="0"/>
                <a:cs typeface="Verdana" panose="020B0604030504040204" pitchFamily="34" charset="0"/>
              </a:rPr>
              <a:t>Minimize rectal trauma or biopsies due to risk of fistula formation</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sz="3800" dirty="0">
                <a:latin typeface="Verdana" panose="020B0604030504040204" pitchFamily="34" charset="0"/>
                <a:ea typeface="Verdana" panose="020B0604030504040204" pitchFamily="34" charset="0"/>
                <a:cs typeface="Verdana" panose="020B0604030504040204" pitchFamily="34" charset="0"/>
              </a:rPr>
              <a:t>Erectile Dysfunction (also “dry” orgasm):</a:t>
            </a:r>
          </a:p>
          <a:p>
            <a:pPr lvl="1">
              <a:buFont typeface="Wingdings" panose="05000000000000000000" pitchFamily="2" charset="2"/>
              <a:buChar char="§"/>
            </a:pPr>
            <a:r>
              <a:rPr lang="en-US" sz="3300" dirty="0">
                <a:latin typeface="Verdana" panose="020B0604030504040204" pitchFamily="34" charset="0"/>
                <a:ea typeface="Verdana" panose="020B0604030504040204" pitchFamily="34" charset="0"/>
                <a:cs typeface="Verdana" panose="020B0604030504040204" pitchFamily="34" charset="0"/>
              </a:rPr>
              <a:t>Higher risk if poor pre-treatment sexual function and ADT used</a:t>
            </a:r>
          </a:p>
          <a:p>
            <a:pPr lvl="1">
              <a:buFont typeface="Wingdings" panose="05000000000000000000" pitchFamily="2" charset="2"/>
              <a:buChar char="§"/>
            </a:pPr>
            <a:r>
              <a:rPr lang="en-US" sz="3300" dirty="0">
                <a:latin typeface="Verdana" panose="020B0604030504040204" pitchFamily="34" charset="0"/>
                <a:ea typeface="Verdana" panose="020B0604030504040204" pitchFamily="34" charset="0"/>
                <a:cs typeface="Verdana" panose="020B0604030504040204" pitchFamily="34" charset="0"/>
              </a:rPr>
              <a:t>Treatment = PDE-5 inhibitors</a:t>
            </a:r>
          </a:p>
        </p:txBody>
      </p:sp>
    </p:spTree>
    <p:extLst>
      <p:ext uri="{BB962C8B-B14F-4D97-AF65-F5344CB8AC3E}">
        <p14:creationId xmlns:p14="http://schemas.microsoft.com/office/powerpoint/2010/main" val="12481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en-US" sz="3500" b="1" dirty="0">
                <a:solidFill>
                  <a:schemeClr val="tx2"/>
                </a:solidFill>
                <a:latin typeface="Verdana" pitchFamily="34" charset="0"/>
                <a:ea typeface="Verdana" pitchFamily="34" charset="0"/>
                <a:cs typeface="Verdana" pitchFamily="34" charset="0"/>
              </a:rPr>
              <a:t>Radiation-Induced </a:t>
            </a:r>
            <a:br>
              <a:rPr lang="en-US" sz="3500" b="1" dirty="0">
                <a:solidFill>
                  <a:schemeClr val="tx2"/>
                </a:solidFill>
                <a:latin typeface="Verdana" pitchFamily="34" charset="0"/>
                <a:ea typeface="Verdana" pitchFamily="34" charset="0"/>
                <a:cs typeface="Verdana" pitchFamily="34" charset="0"/>
              </a:rPr>
            </a:br>
            <a:r>
              <a:rPr lang="en-US" sz="3500" b="1" dirty="0">
                <a:solidFill>
                  <a:schemeClr val="tx2"/>
                </a:solidFill>
                <a:latin typeface="Verdana" pitchFamily="34" charset="0"/>
                <a:ea typeface="Verdana" pitchFamily="34" charset="0"/>
                <a:cs typeface="Verdana" pitchFamily="34" charset="0"/>
              </a:rPr>
              <a:t>Secondary Malignancy</a:t>
            </a:r>
          </a:p>
        </p:txBody>
      </p:sp>
      <p:sp>
        <p:nvSpPr>
          <p:cNvPr id="3" name="Content Placeholder 2"/>
          <p:cNvSpPr>
            <a:spLocks noGrp="1"/>
          </p:cNvSpPr>
          <p:nvPr>
            <p:ph idx="1"/>
          </p:nvPr>
        </p:nvSpPr>
        <p:spPr>
          <a:xfrm>
            <a:off x="1981200" y="1447800"/>
            <a:ext cx="8229600" cy="4800600"/>
          </a:xfrm>
        </p:spPr>
        <p:txBody>
          <a:bodyPr>
            <a:normAutofit fontScale="92500" lnSpcReduction="20000"/>
          </a:bodyPr>
          <a:lstStyle/>
          <a:p>
            <a:r>
              <a:rPr lang="en-US" b="0" i="0" u="none" dirty="0">
                <a:solidFill>
                  <a:schemeClr val="tx1">
                    <a:lumMod val="85000"/>
                    <a:lumOff val="15000"/>
                  </a:schemeClr>
                </a:solidFill>
                <a:effectLst/>
                <a:latin typeface="Verdana" pitchFamily="34" charset="0"/>
                <a:ea typeface="Verdana" pitchFamily="34" charset="0"/>
                <a:cs typeface="Verdana" pitchFamily="34" charset="0"/>
              </a:rPr>
              <a:t>Rarely develop after prostate </a:t>
            </a:r>
            <a:r>
              <a:rPr lang="en-US" dirty="0">
                <a:solidFill>
                  <a:schemeClr val="tx1">
                    <a:lumMod val="85000"/>
                    <a:lumOff val="15000"/>
                  </a:schemeClr>
                </a:solidFill>
                <a:latin typeface="Verdana" pitchFamily="34" charset="0"/>
                <a:ea typeface="Verdana" pitchFamily="34" charset="0"/>
                <a:cs typeface="Verdana" pitchFamily="34" charset="0"/>
              </a:rPr>
              <a:t>RT </a:t>
            </a:r>
            <a:r>
              <a:rPr lang="en-US" b="0" i="0" u="none" dirty="0">
                <a:solidFill>
                  <a:schemeClr val="tx1">
                    <a:lumMod val="85000"/>
                    <a:lumOff val="15000"/>
                  </a:schemeClr>
                </a:solidFill>
                <a:effectLst/>
                <a:latin typeface="Verdana" pitchFamily="34" charset="0"/>
                <a:ea typeface="Verdana" pitchFamily="34" charset="0"/>
                <a:cs typeface="Verdana" pitchFamily="34" charset="0"/>
              </a:rPr>
              <a:t>(&lt;1%)</a:t>
            </a:r>
          </a:p>
          <a:p>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chemeClr val="tx1">
                    <a:lumMod val="85000"/>
                    <a:lumOff val="15000"/>
                  </a:schemeClr>
                </a:solidFill>
                <a:latin typeface="Verdana" pitchFamily="34" charset="0"/>
                <a:ea typeface="Verdana" pitchFamily="34" charset="0"/>
                <a:cs typeface="Verdana" pitchFamily="34" charset="0"/>
              </a:rPr>
              <a:t>Reason for low incidence:</a:t>
            </a:r>
          </a:p>
          <a:p>
            <a:pPr lvl="1">
              <a:buFont typeface="Wingdings" panose="05000000000000000000" pitchFamily="2" charset="2"/>
              <a:buChar char="§"/>
            </a:pPr>
            <a:r>
              <a:rPr lang="en-US" b="0" i="0" u="none" dirty="0">
                <a:solidFill>
                  <a:schemeClr val="tx1">
                    <a:lumMod val="85000"/>
                    <a:lumOff val="15000"/>
                  </a:schemeClr>
                </a:solidFill>
                <a:effectLst/>
                <a:latin typeface="Verdana" pitchFamily="34" charset="0"/>
                <a:ea typeface="Verdana" pitchFamily="34" charset="0"/>
                <a:cs typeface="Verdana" pitchFamily="34" charset="0"/>
              </a:rPr>
              <a:t>Adults are less susceptible than children</a:t>
            </a:r>
          </a:p>
          <a:p>
            <a:pPr lvl="1">
              <a:buFont typeface="Wingdings" panose="05000000000000000000" pitchFamily="2" charset="2"/>
              <a:buChar char="§"/>
            </a:pPr>
            <a:r>
              <a:rPr lang="en-US" dirty="0">
                <a:solidFill>
                  <a:schemeClr val="tx1">
                    <a:lumMod val="85000"/>
                    <a:lumOff val="15000"/>
                  </a:schemeClr>
                </a:solidFill>
                <a:latin typeface="Verdana" pitchFamily="34" charset="0"/>
                <a:ea typeface="Verdana" pitchFamily="34" charset="0"/>
                <a:cs typeface="Verdana" pitchFamily="34" charset="0"/>
              </a:rPr>
              <a:t>Risk is highest 10-30 years post-treatment, and most prostate cancer patients are elderly men</a:t>
            </a:r>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pPr lvl="1"/>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r>
              <a:rPr lang="en-US" b="0" i="0" u="none" dirty="0">
                <a:solidFill>
                  <a:schemeClr val="tx1">
                    <a:lumMod val="85000"/>
                    <a:lumOff val="15000"/>
                  </a:schemeClr>
                </a:solidFill>
                <a:effectLst/>
                <a:latin typeface="Verdana" pitchFamily="34" charset="0"/>
                <a:ea typeface="Verdana" pitchFamily="34" charset="0"/>
                <a:cs typeface="Verdana" pitchFamily="34" charset="0"/>
              </a:rPr>
              <a:t>In perspective:</a:t>
            </a:r>
          </a:p>
          <a:p>
            <a:pPr lvl="1">
              <a:buFont typeface="Wingdings" panose="05000000000000000000" pitchFamily="2" charset="2"/>
              <a:buChar char="§"/>
            </a:pPr>
            <a:r>
              <a:rPr lang="en-US" dirty="0">
                <a:solidFill>
                  <a:schemeClr val="tx1">
                    <a:lumMod val="85000"/>
                    <a:lumOff val="15000"/>
                  </a:schemeClr>
                </a:solidFill>
                <a:latin typeface="Verdana" pitchFamily="34" charset="0"/>
                <a:ea typeface="Verdana" pitchFamily="34" charset="0"/>
                <a:cs typeface="Verdana" pitchFamily="34" charset="0"/>
              </a:rPr>
              <a:t>Rate of RT-induced malignancy is similar to peri-operative mortality rates </a:t>
            </a:r>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sz="4000" b="1" dirty="0">
                <a:solidFill>
                  <a:schemeClr val="tx2"/>
                </a:solidFill>
                <a:latin typeface="+mn-lt"/>
                <a:ea typeface="Verdana" pitchFamily="34" charset="0"/>
                <a:cs typeface="Verdana" pitchFamily="34" charset="0"/>
              </a:rPr>
              <a:t>How Does Radiation Work?</a:t>
            </a:r>
          </a:p>
        </p:txBody>
      </p:sp>
      <p:sp>
        <p:nvSpPr>
          <p:cNvPr id="3" name="Content Placeholder 2"/>
          <p:cNvSpPr>
            <a:spLocks noGrp="1"/>
          </p:cNvSpPr>
          <p:nvPr>
            <p:ph idx="1"/>
          </p:nvPr>
        </p:nvSpPr>
        <p:spPr>
          <a:xfrm>
            <a:off x="6172200" y="1242219"/>
            <a:ext cx="4495800" cy="5440363"/>
          </a:xfrm>
        </p:spPr>
        <p:txBody>
          <a:bodyPr>
            <a:normAutofit/>
          </a:bodyPr>
          <a:lstStyle/>
          <a:p>
            <a:pPr algn="ctr">
              <a:buNone/>
            </a:pPr>
            <a:r>
              <a:rPr lang="en-US" sz="2600" dirty="0">
                <a:solidFill>
                  <a:schemeClr val="tx1">
                    <a:lumMod val="85000"/>
                    <a:lumOff val="15000"/>
                  </a:schemeClr>
                </a:solidFill>
                <a:ea typeface="Verdana" pitchFamily="34" charset="0"/>
                <a:cs typeface="Verdana" pitchFamily="34" charset="0"/>
              </a:rPr>
              <a:t>X-rays interact with </a:t>
            </a:r>
            <a:r>
              <a:rPr lang="en-US" sz="2600" b="1" dirty="0">
                <a:solidFill>
                  <a:schemeClr val="tx1">
                    <a:lumMod val="85000"/>
                    <a:lumOff val="15000"/>
                  </a:schemeClr>
                </a:solidFill>
                <a:ea typeface="Verdana" pitchFamily="34" charset="0"/>
                <a:cs typeface="Verdana" pitchFamily="34" charset="0"/>
              </a:rPr>
              <a:t>water</a:t>
            </a:r>
            <a:r>
              <a:rPr lang="en-US" sz="2600" dirty="0">
                <a:solidFill>
                  <a:schemeClr val="tx1">
                    <a:lumMod val="85000"/>
                    <a:lumOff val="15000"/>
                  </a:schemeClr>
                </a:solidFill>
                <a:ea typeface="Verdana" pitchFamily="34" charset="0"/>
                <a:cs typeface="Verdana" pitchFamily="34" charset="0"/>
              </a:rPr>
              <a:t> </a:t>
            </a:r>
          </a:p>
          <a:p>
            <a:pPr algn="ctr"/>
            <a:endParaRPr lang="en-US" sz="2600" dirty="0">
              <a:solidFill>
                <a:schemeClr val="tx1">
                  <a:lumMod val="85000"/>
                  <a:lumOff val="15000"/>
                </a:schemeClr>
              </a:solidFill>
              <a:ea typeface="Verdana" pitchFamily="34" charset="0"/>
              <a:cs typeface="Verdana" pitchFamily="34" charset="0"/>
              <a:sym typeface="Wingdings" pitchFamily="2" charset="2"/>
            </a:endParaRPr>
          </a:p>
          <a:p>
            <a:pPr algn="ctr">
              <a:buNone/>
            </a:pPr>
            <a:r>
              <a:rPr lang="en-US" sz="2600" dirty="0">
                <a:solidFill>
                  <a:schemeClr val="tx1">
                    <a:lumMod val="85000"/>
                    <a:lumOff val="15000"/>
                  </a:schemeClr>
                </a:solidFill>
                <a:ea typeface="Verdana" pitchFamily="34" charset="0"/>
                <a:cs typeface="Verdana" pitchFamily="34" charset="0"/>
                <a:sym typeface="Wingdings" pitchFamily="2" charset="2"/>
              </a:rPr>
              <a:t>radiolysis </a:t>
            </a:r>
          </a:p>
          <a:p>
            <a:pPr algn="ctr">
              <a:buNone/>
            </a:pPr>
            <a:endParaRPr lang="en-US" sz="2600" b="1" dirty="0">
              <a:solidFill>
                <a:schemeClr val="tx1">
                  <a:lumMod val="85000"/>
                  <a:lumOff val="15000"/>
                </a:schemeClr>
              </a:solidFill>
              <a:ea typeface="Verdana" pitchFamily="34" charset="0"/>
              <a:cs typeface="Verdana" pitchFamily="34" charset="0"/>
            </a:endParaRPr>
          </a:p>
          <a:p>
            <a:pPr algn="ctr">
              <a:buNone/>
            </a:pPr>
            <a:r>
              <a:rPr lang="en-US" sz="2600" b="1" dirty="0">
                <a:solidFill>
                  <a:schemeClr val="tx1">
                    <a:lumMod val="85000"/>
                    <a:lumOff val="15000"/>
                  </a:schemeClr>
                </a:solidFill>
                <a:ea typeface="Verdana" pitchFamily="34" charset="0"/>
                <a:cs typeface="Verdana" pitchFamily="34" charset="0"/>
              </a:rPr>
              <a:t>free radicals</a:t>
            </a:r>
            <a:r>
              <a:rPr lang="en-US" sz="2600" dirty="0">
                <a:solidFill>
                  <a:schemeClr val="tx1">
                    <a:lumMod val="85000"/>
                    <a:lumOff val="15000"/>
                  </a:schemeClr>
                </a:solidFill>
                <a:ea typeface="Verdana" pitchFamily="34" charset="0"/>
                <a:cs typeface="Verdana" pitchFamily="34" charset="0"/>
              </a:rPr>
              <a:t> </a:t>
            </a:r>
          </a:p>
          <a:p>
            <a:pPr algn="ctr">
              <a:buNone/>
            </a:pPr>
            <a:endParaRPr lang="en-US" sz="2600" dirty="0">
              <a:solidFill>
                <a:schemeClr val="tx1">
                  <a:lumMod val="85000"/>
                  <a:lumOff val="15000"/>
                </a:schemeClr>
              </a:solidFill>
              <a:ea typeface="Verdana" pitchFamily="34" charset="0"/>
              <a:cs typeface="Verdana" pitchFamily="34" charset="0"/>
              <a:sym typeface="Wingdings" pitchFamily="2" charset="2"/>
            </a:endParaRPr>
          </a:p>
          <a:p>
            <a:pPr algn="ctr">
              <a:buNone/>
            </a:pPr>
            <a:r>
              <a:rPr lang="en-US" sz="2600" dirty="0">
                <a:solidFill>
                  <a:schemeClr val="tx1">
                    <a:lumMod val="85000"/>
                    <a:lumOff val="15000"/>
                  </a:schemeClr>
                </a:solidFill>
                <a:ea typeface="Verdana" pitchFamily="34" charset="0"/>
                <a:cs typeface="Verdana" pitchFamily="34" charset="0"/>
                <a:sym typeface="Wingdings" pitchFamily="2" charset="2"/>
              </a:rPr>
              <a:t>bind to and </a:t>
            </a:r>
            <a:r>
              <a:rPr lang="en-US" sz="2600" dirty="0">
                <a:solidFill>
                  <a:schemeClr val="tx1">
                    <a:lumMod val="85000"/>
                    <a:lumOff val="15000"/>
                  </a:schemeClr>
                </a:solidFill>
                <a:ea typeface="Verdana" pitchFamily="34" charset="0"/>
                <a:cs typeface="Verdana" pitchFamily="34" charset="0"/>
              </a:rPr>
              <a:t>damages </a:t>
            </a:r>
            <a:r>
              <a:rPr lang="en-US" sz="2600" b="1" dirty="0">
                <a:solidFill>
                  <a:schemeClr val="tx1">
                    <a:lumMod val="85000"/>
                    <a:lumOff val="15000"/>
                  </a:schemeClr>
                </a:solidFill>
                <a:ea typeface="Verdana" pitchFamily="34" charset="0"/>
                <a:cs typeface="Verdana" pitchFamily="34" charset="0"/>
              </a:rPr>
              <a:t>DNA</a:t>
            </a:r>
            <a:endParaRPr lang="en-US" sz="2600" dirty="0">
              <a:solidFill>
                <a:schemeClr val="tx1">
                  <a:lumMod val="85000"/>
                  <a:lumOff val="15000"/>
                </a:schemeClr>
              </a:solidFill>
              <a:ea typeface="Verdana" pitchFamily="34" charset="0"/>
              <a:cs typeface="Verdana" pitchFamily="34" charset="0"/>
            </a:endParaRPr>
          </a:p>
          <a:p>
            <a:pPr algn="ctr">
              <a:buNone/>
            </a:pPr>
            <a:endParaRPr lang="en-US" sz="2600" dirty="0">
              <a:solidFill>
                <a:schemeClr val="tx1">
                  <a:lumMod val="85000"/>
                  <a:lumOff val="15000"/>
                </a:schemeClr>
              </a:solidFill>
              <a:ea typeface="Verdana" pitchFamily="34" charset="0"/>
              <a:cs typeface="Verdana" pitchFamily="34" charset="0"/>
              <a:sym typeface="Wingdings" pitchFamily="2" charset="2"/>
            </a:endParaRPr>
          </a:p>
          <a:p>
            <a:pPr algn="ctr">
              <a:buNone/>
            </a:pPr>
            <a:r>
              <a:rPr lang="en-US" sz="2600" b="1" dirty="0">
                <a:solidFill>
                  <a:schemeClr val="tx1">
                    <a:lumMod val="85000"/>
                    <a:lumOff val="15000"/>
                  </a:schemeClr>
                </a:solidFill>
                <a:ea typeface="Verdana" pitchFamily="34" charset="0"/>
                <a:cs typeface="Verdana" pitchFamily="34" charset="0"/>
                <a:sym typeface="Wingdings" pitchFamily="2" charset="2"/>
              </a:rPr>
              <a:t>mitotic catastrophe</a:t>
            </a:r>
          </a:p>
          <a:p>
            <a:pPr algn="ctr">
              <a:buNone/>
            </a:pPr>
            <a:endParaRPr lang="en-US" sz="2600" b="1" dirty="0">
              <a:solidFill>
                <a:schemeClr val="tx1">
                  <a:lumMod val="85000"/>
                  <a:lumOff val="15000"/>
                </a:schemeClr>
              </a:solidFill>
              <a:ea typeface="Verdana" pitchFamily="34" charset="0"/>
              <a:cs typeface="Verdana" pitchFamily="34" charset="0"/>
              <a:sym typeface="Wingdings" pitchFamily="2" charset="2"/>
            </a:endParaRPr>
          </a:p>
          <a:p>
            <a:pPr algn="ctr">
              <a:buNone/>
            </a:pPr>
            <a:r>
              <a:rPr lang="en-US" sz="2600" b="1" dirty="0">
                <a:solidFill>
                  <a:schemeClr val="tx1">
                    <a:lumMod val="85000"/>
                    <a:lumOff val="15000"/>
                  </a:schemeClr>
                </a:solidFill>
                <a:ea typeface="Verdana" pitchFamily="34" charset="0"/>
                <a:cs typeface="Verdana" pitchFamily="34" charset="0"/>
                <a:sym typeface="Wingdings" pitchFamily="2" charset="2"/>
              </a:rPr>
              <a:t>cell death</a:t>
            </a:r>
            <a:endParaRPr lang="en-US" sz="2600" dirty="0">
              <a:solidFill>
                <a:schemeClr val="tx1">
                  <a:lumMod val="85000"/>
                  <a:lumOff val="15000"/>
                </a:schemeClr>
              </a:solidFill>
              <a:ea typeface="Verdana" pitchFamily="34" charset="0"/>
              <a:cs typeface="Verdana" pitchFamily="34" charset="0"/>
            </a:endParaRPr>
          </a:p>
        </p:txBody>
      </p:sp>
      <p:pic>
        <p:nvPicPr>
          <p:cNvPr id="13" name="Picture 1027" descr="1"/>
          <p:cNvPicPr>
            <a:picLocks noChangeAspect="1" noChangeArrowheads="1"/>
          </p:cNvPicPr>
          <p:nvPr/>
        </p:nvPicPr>
        <p:blipFill>
          <a:blip r:embed="rId3" cstate="print"/>
          <a:srcRect t="7092"/>
          <a:stretch>
            <a:fillRect/>
          </a:stretch>
        </p:blipFill>
        <p:spPr bwMode="auto">
          <a:xfrm>
            <a:off x="1828800" y="1295400"/>
            <a:ext cx="4219502" cy="4724400"/>
          </a:xfrm>
          <a:prstGeom prst="rect">
            <a:avLst/>
          </a:prstGeom>
          <a:noFill/>
          <a:ln w="9525">
            <a:noFill/>
            <a:miter lim="800000"/>
            <a:headEnd/>
            <a:tailEnd/>
          </a:ln>
        </p:spPr>
      </p:pic>
      <p:sp>
        <p:nvSpPr>
          <p:cNvPr id="14" name="TextBox 13"/>
          <p:cNvSpPr txBox="1"/>
          <p:nvPr/>
        </p:nvSpPr>
        <p:spPr>
          <a:xfrm>
            <a:off x="5410200" y="1371600"/>
            <a:ext cx="609600" cy="369332"/>
          </a:xfrm>
          <a:prstGeom prst="rect">
            <a:avLst/>
          </a:prstGeom>
          <a:noFill/>
        </p:spPr>
        <p:txBody>
          <a:bodyPr wrap="square" rtlCol="0">
            <a:spAutoFit/>
          </a:bodyPr>
          <a:lstStyle/>
          <a:p>
            <a:r>
              <a:rPr lang="en-US" dirty="0">
                <a:solidFill>
                  <a:srgbClr val="FF0000"/>
                </a:solidFill>
              </a:rPr>
              <a:t>80%</a:t>
            </a:r>
          </a:p>
        </p:txBody>
      </p:sp>
      <p:sp>
        <p:nvSpPr>
          <p:cNvPr id="15" name="TextBox 14"/>
          <p:cNvSpPr txBox="1"/>
          <p:nvPr/>
        </p:nvSpPr>
        <p:spPr>
          <a:xfrm>
            <a:off x="5334000" y="5486400"/>
            <a:ext cx="685800" cy="369332"/>
          </a:xfrm>
          <a:prstGeom prst="rect">
            <a:avLst/>
          </a:prstGeom>
          <a:noFill/>
        </p:spPr>
        <p:txBody>
          <a:bodyPr wrap="square" rtlCol="0">
            <a:spAutoFit/>
          </a:bodyPr>
          <a:lstStyle/>
          <a:p>
            <a:r>
              <a:rPr lang="en-US" dirty="0">
                <a:solidFill>
                  <a:srgbClr val="FF0000"/>
                </a:solidFill>
              </a:rPr>
              <a:t>20%</a:t>
            </a:r>
          </a:p>
        </p:txBody>
      </p:sp>
      <p:cxnSp>
        <p:nvCxnSpPr>
          <p:cNvPr id="9" name="Straight Arrow Connector 8"/>
          <p:cNvCxnSpPr/>
          <p:nvPr/>
        </p:nvCxnSpPr>
        <p:spPr>
          <a:xfrm>
            <a:off x="8382000" y="17526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8382000" y="26670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8382000" y="45720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8382000" y="55626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8382000" y="36576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4419600" y="5410200"/>
            <a:ext cx="1524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419600" y="1295400"/>
            <a:ext cx="1524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6427857"/>
            <a:ext cx="8686800" cy="353943"/>
          </a:xfrm>
          <a:prstGeom prst="rect">
            <a:avLst/>
          </a:prstGeom>
          <a:noFill/>
        </p:spPr>
        <p:txBody>
          <a:bodyPr wrap="square" rtlCol="0">
            <a:spAutoFit/>
          </a:bodyPr>
          <a:lstStyle/>
          <a:p>
            <a:pPr algn="ctr"/>
            <a:r>
              <a:rPr lang="en-US" sz="1700" dirty="0">
                <a:solidFill>
                  <a:srgbClr val="FF0000"/>
                </a:solidFill>
                <a:ea typeface="Verdana" pitchFamily="34" charset="0"/>
                <a:cs typeface="Verdana" pitchFamily="34" charset="0"/>
              </a:rPr>
              <a:t>Cancer cells are more susceptible to RT due to impaired DNA repair pathways</a:t>
            </a:r>
          </a:p>
        </p:txBody>
      </p:sp>
    </p:spTree>
    <p:extLst>
      <p:ext uri="{BB962C8B-B14F-4D97-AF65-F5344CB8AC3E}">
        <p14:creationId xmlns:p14="http://schemas.microsoft.com/office/powerpoint/2010/main" val="7393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Comparing Long-Term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Toxicities of Surgery and RT</a:t>
            </a:r>
          </a:p>
        </p:txBody>
      </p:sp>
      <p:sp>
        <p:nvSpPr>
          <p:cNvPr id="3" name="Content Placeholder 2"/>
          <p:cNvSpPr>
            <a:spLocks noGrp="1"/>
          </p:cNvSpPr>
          <p:nvPr>
            <p:ph idx="1"/>
          </p:nvPr>
        </p:nvSpPr>
        <p:spPr>
          <a:xfrm>
            <a:off x="1981200" y="1447800"/>
            <a:ext cx="8229600" cy="3581400"/>
          </a:xfrm>
        </p:spPr>
        <p:txBody>
          <a:bodyPr>
            <a:noAutofit/>
          </a:bodyPr>
          <a:lstStyle/>
          <a:p>
            <a:r>
              <a:rPr lang="en-US" sz="2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EBRT rarely causes incontinence, causes less ED within the first 5 years, but causes more long-term rectal toxicity (e.g., urgency, bleeding)</a:t>
            </a:r>
          </a:p>
          <a:p>
            <a:endParaRPr lang="en-US" sz="2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en-US" sz="2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Brachytherapy generally causes less bowel toxicity and ED, but more long-term genitourinary toxicity (e.g. urethral stricture risk ~ 5-10%)</a:t>
            </a:r>
          </a:p>
          <a:p>
            <a:endParaRPr lang="en-US" sz="2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lvl="0"/>
            <a:r>
              <a:rPr lang="en-US" sz="2200" dirty="0">
                <a:latin typeface="Verdana" panose="020B0604030504040204" pitchFamily="34" charset="0"/>
                <a:ea typeface="Verdana" panose="020B0604030504040204" pitchFamily="34" charset="0"/>
                <a:cs typeface="Verdana" panose="020B0604030504040204" pitchFamily="34" charset="0"/>
              </a:rPr>
              <a:t>The Prostate Cancer Outcomes Study (Resnick</a:t>
            </a:r>
            <a:r>
              <a:rPr lang="en-US" sz="2200" i="1" dirty="0">
                <a:latin typeface="Verdana" panose="020B0604030504040204" pitchFamily="34" charset="0"/>
                <a:ea typeface="Verdana" panose="020B0604030504040204" pitchFamily="34" charset="0"/>
                <a:cs typeface="Verdana" panose="020B0604030504040204" pitchFamily="34" charset="0"/>
              </a:rPr>
              <a:t>, </a:t>
            </a:r>
            <a:r>
              <a:rPr lang="en-US" sz="2200" dirty="0">
                <a:latin typeface="Verdana" panose="020B0604030504040204" pitchFamily="34" charset="0"/>
                <a:ea typeface="Verdana" panose="020B0604030504040204" pitchFamily="34" charset="0"/>
                <a:cs typeface="Verdana" panose="020B0604030504040204" pitchFamily="34" charset="0"/>
              </a:rPr>
              <a:t>2013): </a:t>
            </a:r>
          </a:p>
        </p:txBody>
      </p:sp>
      <p:graphicFrame>
        <p:nvGraphicFramePr>
          <p:cNvPr id="5" name="Table 4"/>
          <p:cNvGraphicFramePr>
            <a:graphicFrameLocks noGrp="1"/>
          </p:cNvGraphicFramePr>
          <p:nvPr>
            <p:extLst>
              <p:ext uri="{D42A27DB-BD31-4B8C-83A1-F6EECF244321}">
                <p14:modId xmlns:p14="http://schemas.microsoft.com/office/powerpoint/2010/main" val="1237000723"/>
              </p:ext>
            </p:extLst>
          </p:nvPr>
        </p:nvGraphicFramePr>
        <p:xfrm>
          <a:off x="3429000" y="4809101"/>
          <a:ext cx="5943600" cy="1645920"/>
        </p:xfrm>
        <a:graphic>
          <a:graphicData uri="http://schemas.openxmlformats.org/drawingml/2006/table">
            <a:tbl>
              <a:tblPr firstRow="1" firstCol="1" bandRow="1">
                <a:tableStyleId>{5C22544A-7EE6-4342-B048-85BDC9FD1C3A}</a:tableStyleId>
              </a:tblPr>
              <a:tblGrid>
                <a:gridCol w="974789">
                  <a:extLst>
                    <a:ext uri="{9D8B030D-6E8A-4147-A177-3AD203B41FA5}">
                      <a16:colId xmlns:a16="http://schemas.microsoft.com/office/drawing/2014/main" val="20000"/>
                    </a:ext>
                  </a:extLst>
                </a:gridCol>
                <a:gridCol w="711835">
                  <a:extLst>
                    <a:ext uri="{9D8B030D-6E8A-4147-A177-3AD203B41FA5}">
                      <a16:colId xmlns:a16="http://schemas.microsoft.com/office/drawing/2014/main" val="20001"/>
                    </a:ext>
                  </a:extLst>
                </a:gridCol>
                <a:gridCol w="1056576">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0">
                <a:tc>
                  <a:txBody>
                    <a:bodyPr/>
                    <a:lstStyle/>
                    <a:p>
                      <a:pPr marL="228600" marR="0" indent="-22860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228600" marR="0" indent="-228600" algn="ctr">
                        <a:spcBef>
                          <a:spcPts val="0"/>
                        </a:spcBef>
                        <a:spcAft>
                          <a:spcPts val="0"/>
                        </a:spcAft>
                      </a:pPr>
                      <a:r>
                        <a:rPr lang="en-US" sz="1800" dirty="0">
                          <a:effectLst/>
                        </a:rPr>
                        <a:t>Urinary Incontinence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228600" marR="0" indent="-228600" algn="ctr">
                        <a:spcBef>
                          <a:spcPts val="0"/>
                        </a:spcBef>
                        <a:spcAft>
                          <a:spcPts val="0"/>
                        </a:spcAft>
                      </a:pPr>
                      <a:r>
                        <a:rPr lang="en-US" sz="1800" dirty="0">
                          <a:effectLst/>
                        </a:rPr>
                        <a:t>Erectile Dysfunction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228600" marR="0" indent="-228600" algn="ctr">
                        <a:spcBef>
                          <a:spcPts val="0"/>
                        </a:spcBef>
                        <a:spcAft>
                          <a:spcPts val="0"/>
                        </a:spcAft>
                      </a:pPr>
                      <a:r>
                        <a:rPr lang="en-US" sz="1800" dirty="0">
                          <a:effectLst/>
                        </a:rPr>
                        <a:t>Bowel Urgency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0">
                <a:tc>
                  <a:txBody>
                    <a:bodyPr/>
                    <a:lstStyle/>
                    <a:p>
                      <a:pPr marL="228600" marR="0" indent="-228600">
                        <a:spcBef>
                          <a:spcPts val="0"/>
                        </a:spcBef>
                        <a:spcAft>
                          <a:spcPts val="0"/>
                        </a:spcAft>
                      </a:pPr>
                      <a:r>
                        <a:rPr lang="en-US" sz="1800" u="none" strike="noStrike">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u="sng">
                          <a:effectLst/>
                        </a:rPr>
                        <a:t>RP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u="sng">
                          <a:effectLst/>
                        </a:rPr>
                        <a:t>EBRT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u="sng">
                          <a:effectLst/>
                        </a:rPr>
                        <a:t>RP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u="sng">
                          <a:effectLst/>
                        </a:rPr>
                        <a:t>EBRT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u="sng">
                          <a:effectLst/>
                        </a:rPr>
                        <a:t>RP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u="sng">
                          <a:effectLst/>
                        </a:rPr>
                        <a:t>EBRT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228600" marR="0" indent="-228600">
                        <a:spcBef>
                          <a:spcPts val="0"/>
                        </a:spcBef>
                        <a:spcAft>
                          <a:spcPts val="0"/>
                        </a:spcAft>
                      </a:pPr>
                      <a:r>
                        <a:rPr lang="en-US" sz="1800" dirty="0">
                          <a:effectLst/>
                        </a:rPr>
                        <a:t>2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a:effectLst/>
                        </a:rPr>
                        <a:t>80%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60%*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a:effectLst/>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228600" marR="0" indent="-228600">
                        <a:spcBef>
                          <a:spcPts val="0"/>
                        </a:spcBef>
                        <a:spcAft>
                          <a:spcPts val="0"/>
                        </a:spcAft>
                      </a:pPr>
                      <a:r>
                        <a:rPr lang="en-US" sz="1800">
                          <a:effectLst/>
                        </a:rPr>
                        <a:t>5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dirty="0">
                          <a:effectLst/>
                        </a:rPr>
                        <a:t>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a:effectLst/>
                        </a:rPr>
                        <a:t>76%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72%*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a:effectLst/>
                        </a:rPr>
                        <a:t>16%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31%*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3660">
                <a:tc>
                  <a:txBody>
                    <a:bodyPr/>
                    <a:lstStyle/>
                    <a:p>
                      <a:pPr marL="228600" marR="0" indent="-228600">
                        <a:spcBef>
                          <a:spcPts val="0"/>
                        </a:spcBef>
                        <a:spcAft>
                          <a:spcPts val="0"/>
                        </a:spcAft>
                      </a:pPr>
                      <a:r>
                        <a:rPr lang="en-US" sz="1800">
                          <a:effectLst/>
                        </a:rPr>
                        <a:t>15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dirty="0">
                          <a:effectLst/>
                        </a:rPr>
                        <a:t>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dirty="0">
                          <a:effectLst/>
                        </a:rPr>
                        <a:t>87%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r">
                        <a:spcBef>
                          <a:spcPts val="0"/>
                        </a:spcBef>
                        <a:spcAft>
                          <a:spcPts val="0"/>
                        </a:spcAft>
                      </a:pPr>
                      <a:r>
                        <a:rPr lang="en-US" sz="1800" dirty="0">
                          <a:effectLst/>
                        </a:rPr>
                        <a:t>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indent="-228600" algn="l">
                        <a:spcBef>
                          <a:spcPts val="0"/>
                        </a:spcBef>
                        <a:spcAft>
                          <a:spcPts val="0"/>
                        </a:spcAft>
                      </a:pPr>
                      <a:r>
                        <a:rPr lang="en-US" sz="1800" dirty="0">
                          <a:effectLst/>
                        </a:rPr>
                        <a:t>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6" name="TextBox 5"/>
          <p:cNvSpPr txBox="1"/>
          <p:nvPr/>
        </p:nvSpPr>
        <p:spPr>
          <a:xfrm>
            <a:off x="7010400" y="6455021"/>
            <a:ext cx="2514600" cy="369332"/>
          </a:xfrm>
          <a:prstGeom prst="rect">
            <a:avLst/>
          </a:prstGeom>
          <a:noFill/>
        </p:spPr>
        <p:txBody>
          <a:bodyPr wrap="square" rtlCol="0">
            <a:spAutoFit/>
          </a:bodyPr>
          <a:lstStyle/>
          <a:p>
            <a:r>
              <a:rPr lang="en-US" dirty="0"/>
              <a:t>* Statistically significant</a:t>
            </a:r>
          </a:p>
        </p:txBody>
      </p:sp>
    </p:spTree>
    <p:extLst>
      <p:ext uri="{BB962C8B-B14F-4D97-AF65-F5344CB8AC3E}">
        <p14:creationId xmlns:p14="http://schemas.microsoft.com/office/powerpoint/2010/main" val="2708050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err="1">
                <a:solidFill>
                  <a:schemeClr val="tx2"/>
                </a:solidFill>
                <a:latin typeface="Verdana" pitchFamily="34" charset="0"/>
                <a:ea typeface="Verdana" pitchFamily="34" charset="0"/>
                <a:cs typeface="Verdana" pitchFamily="34" charset="0"/>
              </a:rPr>
              <a:t>ProTECT</a:t>
            </a:r>
            <a:r>
              <a:rPr lang="en-US" sz="3600" b="1" dirty="0">
                <a:solidFill>
                  <a:schemeClr val="tx2"/>
                </a:solidFill>
                <a:latin typeface="Verdana" pitchFamily="34" charset="0"/>
                <a:ea typeface="Verdana" pitchFamily="34" charset="0"/>
                <a:cs typeface="Verdana" pitchFamily="34" charset="0"/>
              </a:rPr>
              <a:t> Trial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Patient Reported Outcomes</a:t>
            </a:r>
          </a:p>
        </p:txBody>
      </p:sp>
      <p:pic>
        <p:nvPicPr>
          <p:cNvPr id="4" name="Picture 3">
            <a:extLst>
              <a:ext uri="{FF2B5EF4-FFF2-40B4-BE49-F238E27FC236}">
                <a16:creationId xmlns:a16="http://schemas.microsoft.com/office/drawing/2014/main" id="{15EDD263-A2FD-44D1-8BCB-398FBBDE415A}"/>
              </a:ext>
            </a:extLst>
          </p:cNvPr>
          <p:cNvPicPr>
            <a:picLocks noChangeAspect="1"/>
          </p:cNvPicPr>
          <p:nvPr/>
        </p:nvPicPr>
        <p:blipFill>
          <a:blip r:embed="rId3"/>
          <a:stretch>
            <a:fillRect/>
          </a:stretch>
        </p:blipFill>
        <p:spPr>
          <a:xfrm>
            <a:off x="1752601" y="1828800"/>
            <a:ext cx="5878109" cy="4495800"/>
          </a:xfrm>
          <a:prstGeom prst="rect">
            <a:avLst/>
          </a:prstGeom>
        </p:spPr>
      </p:pic>
      <p:pic>
        <p:nvPicPr>
          <p:cNvPr id="12" name="Picture 11">
            <a:extLst>
              <a:ext uri="{FF2B5EF4-FFF2-40B4-BE49-F238E27FC236}">
                <a16:creationId xmlns:a16="http://schemas.microsoft.com/office/drawing/2014/main" id="{3FFF48CA-D7D4-4FEF-B625-ED9CC4B76A97}"/>
              </a:ext>
            </a:extLst>
          </p:cNvPr>
          <p:cNvPicPr>
            <a:picLocks noChangeAspect="1"/>
          </p:cNvPicPr>
          <p:nvPr/>
        </p:nvPicPr>
        <p:blipFill>
          <a:blip r:embed="rId4"/>
          <a:stretch>
            <a:fillRect/>
          </a:stretch>
        </p:blipFill>
        <p:spPr>
          <a:xfrm>
            <a:off x="7505700" y="1841501"/>
            <a:ext cx="2904782" cy="2274985"/>
          </a:xfrm>
          <a:prstGeom prst="rect">
            <a:avLst/>
          </a:prstGeom>
        </p:spPr>
      </p:pic>
      <p:pic>
        <p:nvPicPr>
          <p:cNvPr id="13" name="Picture 12">
            <a:extLst>
              <a:ext uri="{FF2B5EF4-FFF2-40B4-BE49-F238E27FC236}">
                <a16:creationId xmlns:a16="http://schemas.microsoft.com/office/drawing/2014/main" id="{47F0A322-A35F-4880-B11C-C23FC745DBF2}"/>
              </a:ext>
            </a:extLst>
          </p:cNvPr>
          <p:cNvPicPr>
            <a:picLocks noChangeAspect="1"/>
          </p:cNvPicPr>
          <p:nvPr/>
        </p:nvPicPr>
        <p:blipFill>
          <a:blip r:embed="rId5"/>
          <a:stretch>
            <a:fillRect/>
          </a:stretch>
        </p:blipFill>
        <p:spPr>
          <a:xfrm>
            <a:off x="7551097" y="4076700"/>
            <a:ext cx="2910904" cy="2247900"/>
          </a:xfrm>
          <a:prstGeom prst="rect">
            <a:avLst/>
          </a:prstGeom>
        </p:spPr>
      </p:pic>
    </p:spTree>
    <p:extLst>
      <p:ext uri="{BB962C8B-B14F-4D97-AF65-F5344CB8AC3E}">
        <p14:creationId xmlns:p14="http://schemas.microsoft.com/office/powerpoint/2010/main" val="3189312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546"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Why Consider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EBRT + Brachytherapy?</a:t>
            </a:r>
            <a:endParaRPr lang="en-US" sz="3600" dirty="0"/>
          </a:p>
        </p:txBody>
      </p:sp>
      <p:sp>
        <p:nvSpPr>
          <p:cNvPr id="3" name="Content Placeholder 2"/>
          <p:cNvSpPr>
            <a:spLocks noGrp="1"/>
          </p:cNvSpPr>
          <p:nvPr>
            <p:ph idx="1"/>
          </p:nvPr>
        </p:nvSpPr>
        <p:spPr>
          <a:xfrm>
            <a:off x="1981200" y="1371600"/>
            <a:ext cx="8229600" cy="5486400"/>
          </a:xfrm>
        </p:spPr>
        <p:txBody>
          <a:bodyPr>
            <a:normAutofit fontScale="55000" lnSpcReduction="20000"/>
          </a:bodyPr>
          <a:lstStyle/>
          <a:p>
            <a:pPr lvl="0"/>
            <a:r>
              <a:rPr lang="en-US" dirty="0">
                <a:latin typeface="Verdana" panose="020B0604030504040204" pitchFamily="34" charset="0"/>
                <a:ea typeface="Verdana" panose="020B0604030504040204" pitchFamily="34" charset="0"/>
                <a:cs typeface="Verdana" panose="020B0604030504040204" pitchFamily="34" charset="0"/>
              </a:rPr>
              <a:t>EBRT can better cover </a:t>
            </a:r>
            <a:r>
              <a:rPr lang="en-US" dirty="0" err="1">
                <a:latin typeface="Verdana" panose="020B0604030504040204" pitchFamily="34" charset="0"/>
                <a:ea typeface="Verdana" panose="020B0604030504040204" pitchFamily="34" charset="0"/>
                <a:cs typeface="Verdana" panose="020B0604030504040204" pitchFamily="34" charset="0"/>
              </a:rPr>
              <a:t>periprostatic</a:t>
            </a:r>
            <a:r>
              <a:rPr lang="en-US" dirty="0">
                <a:latin typeface="Verdana" panose="020B0604030504040204" pitchFamily="34" charset="0"/>
                <a:ea typeface="Verdana" panose="020B0604030504040204" pitchFamily="34" charset="0"/>
                <a:cs typeface="Verdana" panose="020B0604030504040204" pitchFamily="34" charset="0"/>
              </a:rPr>
              <a:t> tissue, seminal vesicles and LNs, whereas brachytherapy enables a higher prostate dose</a:t>
            </a:r>
          </a:p>
          <a:p>
            <a:pPr lvl="0"/>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For higher risk patients, </a:t>
            </a:r>
            <a:r>
              <a:rPr lang="en-US" dirty="0">
                <a:latin typeface="Verdana" panose="020B0604030504040204" pitchFamily="34" charset="0"/>
                <a:ea typeface="Verdana" panose="020B0604030504040204" pitchFamily="34" charset="0"/>
                <a:cs typeface="Verdana" panose="020B0604030504040204" pitchFamily="34" charset="0"/>
              </a:rPr>
              <a:t>all of these areas may harbor malignant cells, and outcomes are improved with combined modality therapy</a:t>
            </a:r>
          </a:p>
          <a:p>
            <a:pPr lvl="1">
              <a:buFont typeface="Wingdings" panose="05000000000000000000" pitchFamily="2" charset="2"/>
              <a:buChar char="§"/>
            </a:pPr>
            <a:r>
              <a:rPr lang="en-US" sz="2900" dirty="0">
                <a:latin typeface="Verdana" panose="020B0604030504040204" pitchFamily="34" charset="0"/>
                <a:ea typeface="Verdana" panose="020B0604030504040204" pitchFamily="34" charset="0"/>
                <a:cs typeface="Verdana" panose="020B0604030504040204" pitchFamily="34" charset="0"/>
              </a:rPr>
              <a:t>ASCENDE-RT Trial (Morris 2016):</a:t>
            </a:r>
          </a:p>
          <a:p>
            <a:pPr lvl="2"/>
            <a:r>
              <a:rPr lang="en-US" sz="2900" dirty="0">
                <a:latin typeface="Verdana" panose="020B0604030504040204" pitchFamily="34" charset="0"/>
                <a:ea typeface="Verdana" panose="020B0604030504040204" pitchFamily="34" charset="0"/>
                <a:cs typeface="Verdana" panose="020B0604030504040204" pitchFamily="34" charset="0"/>
              </a:rPr>
              <a:t>398 men, </a:t>
            </a:r>
            <a:r>
              <a:rPr lang="en-US" sz="2900" u="sng" dirty="0" err="1">
                <a:latin typeface="Verdana" panose="020B0604030504040204" pitchFamily="34" charset="0"/>
                <a:ea typeface="Verdana" panose="020B0604030504040204" pitchFamily="34" charset="0"/>
                <a:cs typeface="Verdana" panose="020B0604030504040204" pitchFamily="34" charset="0"/>
              </a:rPr>
              <a:t>unfav</a:t>
            </a:r>
            <a:r>
              <a:rPr lang="en-US" sz="2900" u="sng" dirty="0">
                <a:latin typeface="Verdana" panose="020B0604030504040204" pitchFamily="34" charset="0"/>
                <a:ea typeface="Verdana" panose="020B0604030504040204" pitchFamily="34" charset="0"/>
                <a:cs typeface="Verdana" panose="020B0604030504040204" pitchFamily="34" charset="0"/>
              </a:rPr>
              <a:t> </a:t>
            </a:r>
            <a:r>
              <a:rPr lang="en-US" sz="2900" u="sng" dirty="0" err="1">
                <a:latin typeface="Verdana" panose="020B0604030504040204" pitchFamily="34" charset="0"/>
                <a:ea typeface="Verdana" panose="020B0604030504040204" pitchFamily="34" charset="0"/>
                <a:cs typeface="Verdana" panose="020B0604030504040204" pitchFamily="34" charset="0"/>
              </a:rPr>
              <a:t>int</a:t>
            </a:r>
            <a:r>
              <a:rPr lang="en-US" sz="2900" u="sng" dirty="0">
                <a:latin typeface="Verdana" panose="020B0604030504040204" pitchFamily="34" charset="0"/>
                <a:ea typeface="Verdana" panose="020B0604030504040204" pitchFamily="34" charset="0"/>
                <a:cs typeface="Verdana" panose="020B0604030504040204" pitchFamily="34" charset="0"/>
              </a:rPr>
              <a:t> &amp; high risk</a:t>
            </a:r>
            <a:r>
              <a:rPr lang="en-US" sz="2900" dirty="0">
                <a:latin typeface="Verdana" panose="020B0604030504040204" pitchFamily="34" charset="0"/>
                <a:ea typeface="Verdana" panose="020B0604030504040204" pitchFamily="34" charset="0"/>
                <a:cs typeface="Verdana" panose="020B0604030504040204" pitchFamily="34" charset="0"/>
              </a:rPr>
              <a:t>, all received 12mo ADT</a:t>
            </a:r>
          </a:p>
          <a:p>
            <a:pPr lvl="2"/>
            <a:r>
              <a:rPr lang="en-US" sz="2900" dirty="0">
                <a:latin typeface="Verdana" panose="020B0604030504040204" pitchFamily="34" charset="0"/>
                <a:ea typeface="Verdana" panose="020B0604030504040204" pitchFamily="34" charset="0"/>
                <a:cs typeface="Verdana" panose="020B0604030504040204" pitchFamily="34" charset="0"/>
              </a:rPr>
              <a:t>Randomized to 78/2Gy vs. 46/2+LDR</a:t>
            </a:r>
          </a:p>
          <a:p>
            <a:pPr lvl="2"/>
            <a:r>
              <a:rPr lang="en-US" sz="2900" dirty="0">
                <a:latin typeface="Verdana" panose="020B0604030504040204" pitchFamily="34" charset="0"/>
                <a:ea typeface="Verdana" panose="020B0604030504040204" pitchFamily="34" charset="0"/>
                <a:cs typeface="Verdana" panose="020B0604030504040204" pitchFamily="34" charset="0"/>
              </a:rPr>
              <a:t>LDR </a:t>
            </a:r>
            <a:r>
              <a:rPr lang="en-US" sz="29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900" dirty="0">
                <a:latin typeface="Verdana" panose="020B0604030504040204" pitchFamily="34" charset="0"/>
                <a:ea typeface="Verdana" panose="020B0604030504040204" pitchFamily="34" charset="0"/>
                <a:cs typeface="Verdana" panose="020B0604030504040204" pitchFamily="34" charset="0"/>
              </a:rPr>
              <a:t> </a:t>
            </a:r>
            <a:r>
              <a:rPr lang="en-US" sz="2900" b="1" dirty="0">
                <a:latin typeface="Verdana" panose="020B0604030504040204" pitchFamily="34" charset="0"/>
                <a:ea typeface="Verdana" panose="020B0604030504040204" pitchFamily="34" charset="0"/>
                <a:cs typeface="Verdana" panose="020B0604030504040204" pitchFamily="34" charset="0"/>
              </a:rPr>
              <a:t>↑ 7Y-bPFS (75</a:t>
            </a:r>
            <a:r>
              <a:rPr lang="en-US" sz="2900" b="1"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900" b="1" dirty="0">
                <a:latin typeface="Verdana" panose="020B0604030504040204" pitchFamily="34" charset="0"/>
                <a:ea typeface="Verdana" panose="020B0604030504040204" pitchFamily="34" charset="0"/>
                <a:cs typeface="Verdana" panose="020B0604030504040204" pitchFamily="34" charset="0"/>
              </a:rPr>
              <a:t>86%) </a:t>
            </a:r>
            <a:r>
              <a:rPr lang="en-US" sz="2900" dirty="0">
                <a:latin typeface="Verdana" panose="020B0604030504040204" pitchFamily="34" charset="0"/>
                <a:ea typeface="Verdana" panose="020B0604030504040204" pitchFamily="34" charset="0"/>
                <a:cs typeface="Verdana" panose="020B0604030504040204" pitchFamily="34" charset="0"/>
              </a:rPr>
              <a:t>but no difference in OS</a:t>
            </a:r>
          </a:p>
          <a:p>
            <a:pPr lvl="2"/>
            <a:r>
              <a:rPr lang="en-US" sz="2900" dirty="0">
                <a:latin typeface="Verdana" panose="020B0604030504040204" pitchFamily="34" charset="0"/>
                <a:ea typeface="Verdana" panose="020B0604030504040204" pitchFamily="34" charset="0"/>
                <a:cs typeface="Verdana" panose="020B0604030504040204" pitchFamily="34" charset="0"/>
              </a:rPr>
              <a:t>Both int and high risk patients benefited</a:t>
            </a:r>
          </a:p>
          <a:p>
            <a:pPr lvl="2"/>
            <a:r>
              <a:rPr lang="en-US" sz="2900" dirty="0">
                <a:latin typeface="Verdana" panose="020B0604030504040204" pitchFamily="34" charset="0"/>
                <a:ea typeface="Verdana" panose="020B0604030504040204" pitchFamily="34" charset="0"/>
                <a:cs typeface="Verdana" panose="020B0604030504040204" pitchFamily="34" charset="0"/>
              </a:rPr>
              <a:t>LDR </a:t>
            </a:r>
            <a:r>
              <a:rPr lang="en-US" sz="29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900" dirty="0">
                <a:latin typeface="Verdana" panose="020B0604030504040204" pitchFamily="34" charset="0"/>
                <a:ea typeface="Verdana" panose="020B0604030504040204" pitchFamily="34" charset="0"/>
                <a:cs typeface="Verdana" panose="020B0604030504040204" pitchFamily="34" charset="0"/>
              </a:rPr>
              <a:t> </a:t>
            </a:r>
            <a:r>
              <a:rPr lang="en-US" sz="2900" b="1" dirty="0">
                <a:latin typeface="Verdana" panose="020B0604030504040204" pitchFamily="34" charset="0"/>
                <a:ea typeface="Verdana" panose="020B0604030504040204" pitchFamily="34" charset="0"/>
                <a:cs typeface="Verdana" panose="020B0604030504040204" pitchFamily="34" charset="0"/>
              </a:rPr>
              <a:t>↑ late GU toxicity </a:t>
            </a:r>
            <a:r>
              <a:rPr lang="en-US" sz="2900" dirty="0">
                <a:latin typeface="Verdana" panose="020B0604030504040204" pitchFamily="34" charset="0"/>
                <a:ea typeface="Verdana" panose="020B0604030504040204" pitchFamily="34" charset="0"/>
                <a:cs typeface="Verdana" panose="020B0604030504040204" pitchFamily="34" charset="0"/>
              </a:rPr>
              <a:t>(5</a:t>
            </a:r>
            <a:r>
              <a:rPr lang="en-US" sz="29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900" dirty="0">
                <a:latin typeface="Verdana" panose="020B0604030504040204" pitchFamily="34" charset="0"/>
                <a:ea typeface="Verdana" panose="020B0604030504040204" pitchFamily="34" charset="0"/>
                <a:cs typeface="Verdana" panose="020B0604030504040204" pitchFamily="34" charset="0"/>
              </a:rPr>
              <a:t>18%, mostly urethral strictures)</a:t>
            </a:r>
          </a:p>
          <a:p>
            <a:pPr lvl="1"/>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For lower risk patients, </a:t>
            </a:r>
            <a:r>
              <a:rPr lang="en-US" dirty="0">
                <a:latin typeface="Verdana" panose="020B0604030504040204" pitchFamily="34" charset="0"/>
                <a:ea typeface="Verdana" panose="020B0604030504040204" pitchFamily="34" charset="0"/>
                <a:cs typeface="Verdana" panose="020B0604030504040204" pitchFamily="34" charset="0"/>
              </a:rPr>
              <a:t>there is not the same benefit and still increased risk</a:t>
            </a:r>
          </a:p>
          <a:p>
            <a:pPr lvl="1">
              <a:buFont typeface="Wingdings" panose="05000000000000000000" pitchFamily="2" charset="2"/>
              <a:buChar char="§"/>
            </a:pPr>
            <a:r>
              <a:rPr lang="en-US" sz="2900" dirty="0">
                <a:latin typeface="Verdana" panose="020B0604030504040204" pitchFamily="34" charset="0"/>
                <a:ea typeface="Verdana" panose="020B0604030504040204" pitchFamily="34" charset="0"/>
                <a:cs typeface="Verdana" panose="020B0604030504040204" pitchFamily="34" charset="0"/>
              </a:rPr>
              <a:t>RTOG 0232 (</a:t>
            </a:r>
            <a:r>
              <a:rPr lang="en-US" sz="2900" dirty="0" err="1">
                <a:latin typeface="Verdana" panose="020B0604030504040204" pitchFamily="34" charset="0"/>
                <a:ea typeface="Verdana" panose="020B0604030504040204" pitchFamily="34" charset="0"/>
                <a:cs typeface="Verdana" panose="020B0604030504040204" pitchFamily="34" charset="0"/>
              </a:rPr>
              <a:t>Prestidge</a:t>
            </a:r>
            <a:r>
              <a:rPr lang="en-US" sz="2900" dirty="0">
                <a:latin typeface="Verdana" panose="020B0604030504040204" pitchFamily="34" charset="0"/>
                <a:ea typeface="Verdana" panose="020B0604030504040204" pitchFamily="34" charset="0"/>
                <a:cs typeface="Verdana" panose="020B0604030504040204" pitchFamily="34" charset="0"/>
              </a:rPr>
              <a:t> 2016)</a:t>
            </a:r>
          </a:p>
          <a:p>
            <a:pPr lvl="2"/>
            <a:r>
              <a:rPr lang="en-US" sz="2900" dirty="0">
                <a:latin typeface="Verdana" panose="020B0604030504040204" pitchFamily="34" charset="0"/>
                <a:ea typeface="Verdana" panose="020B0604030504040204" pitchFamily="34" charset="0"/>
                <a:cs typeface="Verdana" panose="020B0604030504040204" pitchFamily="34" charset="0"/>
              </a:rPr>
              <a:t>cT1-2b/GS6 and PSA10-20/GS7 and PSA &lt;10 (</a:t>
            </a:r>
            <a:r>
              <a:rPr lang="en-US" sz="2900" u="sng" dirty="0">
                <a:latin typeface="Verdana" panose="020B0604030504040204" pitchFamily="34" charset="0"/>
                <a:ea typeface="Verdana" panose="020B0604030504040204" pitchFamily="34" charset="0"/>
                <a:cs typeface="Verdana" panose="020B0604030504040204" pitchFamily="34" charset="0"/>
              </a:rPr>
              <a:t>low &amp; favorable intermediate risk</a:t>
            </a:r>
            <a:r>
              <a:rPr lang="en-US" sz="2900" dirty="0">
                <a:latin typeface="Verdana" panose="020B0604030504040204" pitchFamily="34" charset="0"/>
                <a:ea typeface="Verdana" panose="020B0604030504040204" pitchFamily="34" charset="0"/>
                <a:cs typeface="Verdana" panose="020B0604030504040204" pitchFamily="34" charset="0"/>
              </a:rPr>
              <a:t>)</a:t>
            </a:r>
          </a:p>
          <a:p>
            <a:pPr lvl="2"/>
            <a:r>
              <a:rPr lang="en-US" sz="2900" dirty="0">
                <a:latin typeface="Verdana" panose="020B0604030504040204" pitchFamily="34" charset="0"/>
                <a:ea typeface="Verdana" panose="020B0604030504040204" pitchFamily="34" charset="0"/>
                <a:cs typeface="Verdana" panose="020B0604030504040204" pitchFamily="34" charset="0"/>
              </a:rPr>
              <a:t>Randomized to LDR monotherapy vs. EBRT+LDR boost</a:t>
            </a:r>
          </a:p>
          <a:p>
            <a:pPr lvl="2"/>
            <a:r>
              <a:rPr lang="en-US" sz="2900" b="1" dirty="0">
                <a:latin typeface="Verdana" panose="020B0604030504040204" pitchFamily="34" charset="0"/>
                <a:ea typeface="Verdana" panose="020B0604030504040204" pitchFamily="34" charset="0"/>
                <a:cs typeface="Verdana" panose="020B0604030504040204" pitchFamily="34" charset="0"/>
              </a:rPr>
              <a:t>No difference in 5Y-PFS </a:t>
            </a:r>
            <a:r>
              <a:rPr lang="en-US" sz="2900" dirty="0">
                <a:latin typeface="Verdana" panose="020B0604030504040204" pitchFamily="34" charset="0"/>
                <a:ea typeface="Verdana" panose="020B0604030504040204" pitchFamily="34" charset="0"/>
                <a:cs typeface="Verdana" panose="020B0604030504040204" pitchFamily="34" charset="0"/>
              </a:rPr>
              <a:t>(~85%), but combined modality therapy </a:t>
            </a:r>
            <a:r>
              <a:rPr lang="en-US" sz="29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900" dirty="0">
                <a:latin typeface="Verdana" panose="020B0604030504040204" pitchFamily="34" charset="0"/>
                <a:ea typeface="Verdana" panose="020B0604030504040204" pitchFamily="34" charset="0"/>
                <a:cs typeface="Verdana" panose="020B0604030504040204" pitchFamily="34" charset="0"/>
              </a:rPr>
              <a:t> </a:t>
            </a:r>
            <a:r>
              <a:rPr lang="en-US" sz="2900" b="1" dirty="0">
                <a:latin typeface="Verdana" panose="020B0604030504040204" pitchFamily="34" charset="0"/>
                <a:ea typeface="Verdana" panose="020B0604030504040204" pitchFamily="34" charset="0"/>
                <a:cs typeface="Verdana" panose="020B0604030504040204" pitchFamily="34" charset="0"/>
              </a:rPr>
              <a:t>↑ G3 toxicity</a:t>
            </a:r>
            <a:r>
              <a:rPr lang="en-US" sz="2900" dirty="0">
                <a:latin typeface="Verdana" panose="020B0604030504040204" pitchFamily="34" charset="0"/>
                <a:ea typeface="Verdana" panose="020B0604030504040204" pitchFamily="34" charset="0"/>
                <a:cs typeface="Verdana" panose="020B0604030504040204" pitchFamily="34" charset="0"/>
              </a:rPr>
              <a:t> (7</a:t>
            </a:r>
            <a:r>
              <a:rPr lang="en-US" sz="29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900" dirty="0">
                <a:latin typeface="Verdana" panose="020B0604030504040204" pitchFamily="34" charset="0"/>
                <a:ea typeface="Verdana" panose="020B0604030504040204" pitchFamily="34" charset="0"/>
                <a:cs typeface="Verdana" panose="020B0604030504040204" pitchFamily="34" charset="0"/>
              </a:rPr>
              <a:t>12%, mostly GU)</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88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Hormonal Therapy Helps RT Cure More Aggressive Tumors</a:t>
            </a:r>
            <a:endParaRPr lang="en-US" sz="3600" dirty="0"/>
          </a:p>
        </p:txBody>
      </p:sp>
      <p:sp>
        <p:nvSpPr>
          <p:cNvPr id="3" name="Content Placeholder 2"/>
          <p:cNvSpPr>
            <a:spLocks noGrp="1"/>
          </p:cNvSpPr>
          <p:nvPr>
            <p:ph idx="1"/>
          </p:nvPr>
        </p:nvSpPr>
        <p:spPr>
          <a:xfrm>
            <a:off x="1981200" y="1371600"/>
            <a:ext cx="8229600" cy="5486400"/>
          </a:xfrm>
        </p:spPr>
        <p:txBody>
          <a:bodyPr>
            <a:normAutofit fontScale="62500" lnSpcReduction="20000"/>
          </a:bodyPr>
          <a:lstStyle/>
          <a:p>
            <a:pPr lvl="0"/>
            <a:r>
              <a:rPr lang="en-US" dirty="0">
                <a:latin typeface="Verdana" panose="020B0604030504040204" pitchFamily="34" charset="0"/>
                <a:ea typeface="Verdana" panose="020B0604030504040204" pitchFamily="34" charset="0"/>
                <a:cs typeface="Verdana" panose="020B0604030504040204" pitchFamily="34" charset="0"/>
              </a:rPr>
              <a:t>Potential mechanisms by which ADT enhances effect of RT:</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Tumor volume reduction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dirty="0">
                <a:latin typeface="Verdana" panose="020B0604030504040204" pitchFamily="34" charset="0"/>
                <a:ea typeface="Verdana" panose="020B0604030504040204" pitchFamily="34" charset="0"/>
                <a:cs typeface="Verdana" panose="020B0604030504040204" pitchFamily="34" charset="0"/>
              </a:rPr>
              <a:t> ↓ number of viable </a:t>
            </a:r>
            <a:r>
              <a:rPr lang="en-US" dirty="0" err="1">
                <a:latin typeface="Verdana" panose="020B0604030504040204" pitchFamily="34" charset="0"/>
                <a:ea typeface="Verdana" panose="020B0604030504040204" pitchFamily="34" charset="0"/>
                <a:cs typeface="Verdana" panose="020B0604030504040204" pitchFamily="34" charset="0"/>
              </a:rPr>
              <a:t>clonogens</a:t>
            </a:r>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Improved blood flow</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Eradication of microscopic deposits outside irradiated target</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Decreased androgen stimulation</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 downregulation of DNA repair and enhanced apoptosis</a:t>
            </a:r>
            <a:endParaRPr lang="en-US" dirty="0">
              <a:latin typeface="Verdana" panose="020B0604030504040204" pitchFamily="34" charset="0"/>
              <a:ea typeface="Verdana" panose="020B0604030504040204" pitchFamily="34" charset="0"/>
              <a:cs typeface="Verdana" panose="020B0604030504040204" pitchFamily="34" charset="0"/>
            </a:endParaRPr>
          </a:p>
          <a:p>
            <a:pPr lvl="0"/>
            <a:endParaRPr lang="en-US" dirty="0">
              <a:latin typeface="Verdana" panose="020B0604030504040204" pitchFamily="34" charset="0"/>
              <a:ea typeface="Verdana" panose="020B0604030504040204" pitchFamily="34" charset="0"/>
              <a:cs typeface="Verdana" panose="020B0604030504040204" pitchFamily="34" charset="0"/>
            </a:endParaRPr>
          </a:p>
          <a:p>
            <a:pPr lvl="0"/>
            <a:endParaRPr lang="en-US"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Studies of ADT + RT have generally used complete androgen blockade (for at least the first 4 months of Tx)</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Whether the addition of the antiandrogen is necessary is not entirely clear</a:t>
            </a:r>
          </a:p>
          <a:p>
            <a:pPr lvl="0"/>
            <a:endParaRPr lang="en-US" dirty="0">
              <a:latin typeface="Verdana" panose="020B0604030504040204" pitchFamily="34" charset="0"/>
              <a:ea typeface="Verdana" panose="020B0604030504040204" pitchFamily="34" charset="0"/>
              <a:cs typeface="Verdana" panose="020B0604030504040204" pitchFamily="34" charset="0"/>
            </a:endParaRPr>
          </a:p>
          <a:p>
            <a:pPr lvl="0"/>
            <a:endParaRPr lang="en-US"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Use of ADT also impacts radiation toxicity:</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Definite worsening of sexual function</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Comparable late GU and GI toxicity</a:t>
            </a:r>
          </a:p>
        </p:txBody>
      </p:sp>
    </p:spTree>
    <p:extLst>
      <p:ext uri="{BB962C8B-B14F-4D97-AF65-F5344CB8AC3E}">
        <p14:creationId xmlns:p14="http://schemas.microsoft.com/office/powerpoint/2010/main" val="111199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4000" b="1" dirty="0">
                <a:solidFill>
                  <a:schemeClr val="tx2"/>
                </a:solidFill>
                <a:latin typeface="Verdana" pitchFamily="34" charset="0"/>
                <a:ea typeface="Verdana" pitchFamily="34" charset="0"/>
                <a:cs typeface="Verdana" pitchFamily="34" charset="0"/>
              </a:rPr>
              <a:t>Most Common Side Effects of ADT When Used with Definitive RT</a:t>
            </a:r>
          </a:p>
        </p:txBody>
      </p:sp>
      <p:sp>
        <p:nvSpPr>
          <p:cNvPr id="3" name="Content Placeholder 2"/>
          <p:cNvSpPr>
            <a:spLocks noGrp="1"/>
          </p:cNvSpPr>
          <p:nvPr>
            <p:ph idx="1"/>
          </p:nvPr>
        </p:nvSpPr>
        <p:spPr>
          <a:xfrm>
            <a:off x="1981200" y="1676400"/>
            <a:ext cx="8229600" cy="5181600"/>
          </a:xfrm>
        </p:spPr>
        <p:txBody>
          <a:bodyPr>
            <a:noAutofit/>
          </a:bodyPr>
          <a:lstStyle/>
          <a:p>
            <a:r>
              <a:rPr lang="en-US" sz="2600" b="1" dirty="0">
                <a:latin typeface="Verdana" panose="020B0604030504040204" pitchFamily="34" charset="0"/>
                <a:ea typeface="Verdana" panose="020B0604030504040204" pitchFamily="34" charset="0"/>
                <a:cs typeface="Verdana" panose="020B0604030504040204" pitchFamily="34" charset="0"/>
              </a:rPr>
              <a:t>Sexual dysfunction</a:t>
            </a:r>
          </a:p>
          <a:p>
            <a:pPr lvl="1">
              <a:buFont typeface="Wingdings" panose="05000000000000000000" pitchFamily="2" charset="2"/>
              <a:buChar char="§"/>
            </a:pPr>
            <a:r>
              <a:rPr lang="en-US" sz="2300" dirty="0" err="1">
                <a:latin typeface="Verdana" panose="020B0604030504040204" pitchFamily="34" charset="0"/>
                <a:ea typeface="Verdana" panose="020B0604030504040204" pitchFamily="34" charset="0"/>
                <a:cs typeface="Verdana" panose="020B0604030504040204" pitchFamily="34" charset="0"/>
              </a:rPr>
              <a:t>GnRH</a:t>
            </a:r>
            <a:r>
              <a:rPr lang="en-US" sz="2300" dirty="0">
                <a:latin typeface="Verdana" panose="020B0604030504040204" pitchFamily="34" charset="0"/>
                <a:ea typeface="Verdana" panose="020B0604030504040204" pitchFamily="34" charset="0"/>
                <a:cs typeface="Verdana" panose="020B0604030504040204" pitchFamily="34" charset="0"/>
              </a:rPr>
              <a:t> agonists </a:t>
            </a:r>
            <a:r>
              <a:rPr lang="en-US" sz="23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300" dirty="0">
                <a:latin typeface="Verdana" panose="020B0604030504040204" pitchFamily="34" charset="0"/>
                <a:ea typeface="Verdana" panose="020B0604030504040204" pitchFamily="34" charset="0"/>
                <a:cs typeface="Verdana" panose="020B0604030504040204" pitchFamily="34" charset="0"/>
              </a:rPr>
              <a:t> loss of libido within the first several months </a:t>
            </a:r>
            <a:r>
              <a:rPr lang="en-US" sz="23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2300" dirty="0">
                <a:latin typeface="Verdana" panose="020B0604030504040204" pitchFamily="34" charset="0"/>
                <a:ea typeface="Verdana" panose="020B0604030504040204" pitchFamily="34" charset="0"/>
                <a:cs typeface="Verdana" panose="020B0604030504040204" pitchFamily="34" charset="0"/>
              </a:rPr>
              <a:t> erectile dysfunction </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Recovery may be delayed and incomplete</a:t>
            </a:r>
          </a:p>
          <a:p>
            <a:endParaRPr lang="en-US" sz="2600" b="1" dirty="0">
              <a:latin typeface="Verdana" panose="020B0604030504040204" pitchFamily="34" charset="0"/>
              <a:ea typeface="Verdana" panose="020B0604030504040204" pitchFamily="34" charset="0"/>
              <a:cs typeface="Verdana" panose="020B0604030504040204" pitchFamily="34" charset="0"/>
            </a:endParaRPr>
          </a:p>
          <a:p>
            <a:r>
              <a:rPr lang="en-US" sz="2600" b="1" dirty="0">
                <a:latin typeface="Verdana" panose="020B0604030504040204" pitchFamily="34" charset="0"/>
                <a:ea typeface="Verdana" panose="020B0604030504040204" pitchFamily="34" charset="0"/>
                <a:cs typeface="Verdana" panose="020B0604030504040204" pitchFamily="34" charset="0"/>
              </a:rPr>
              <a:t>Vasomotor instability</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Manifested by hot flashes and sleep problems</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80% incidence</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Treatment similar as in women: antidepressants (venlafaxine) , hormonal agents (medroxyprogesterone acetate), </a:t>
            </a:r>
            <a:r>
              <a:rPr lang="en-US" sz="2300" dirty="0" err="1">
                <a:latin typeface="Verdana" panose="020B0604030504040204" pitchFamily="34" charset="0"/>
                <a:ea typeface="Verdana" panose="020B0604030504040204" pitchFamily="34" charset="0"/>
                <a:cs typeface="Verdana" panose="020B0604030504040204" pitchFamily="34" charset="0"/>
              </a:rPr>
              <a:t>nonhormonal</a:t>
            </a:r>
            <a:r>
              <a:rPr lang="en-US" sz="2300" dirty="0">
                <a:latin typeface="Verdana" panose="020B0604030504040204" pitchFamily="34" charset="0"/>
                <a:ea typeface="Verdana" panose="020B0604030504040204" pitchFamily="34" charset="0"/>
                <a:cs typeface="Verdana" panose="020B0604030504040204" pitchFamily="34" charset="0"/>
              </a:rPr>
              <a:t> agents (gabapentin)</a:t>
            </a:r>
          </a:p>
        </p:txBody>
      </p:sp>
    </p:spTree>
    <p:extLst>
      <p:ext uri="{BB962C8B-B14F-4D97-AF65-F5344CB8AC3E}">
        <p14:creationId xmlns:p14="http://schemas.microsoft.com/office/powerpoint/2010/main" val="362870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4000" b="1" dirty="0">
                <a:solidFill>
                  <a:schemeClr val="tx2"/>
                </a:solidFill>
                <a:latin typeface="Verdana" pitchFamily="34" charset="0"/>
                <a:ea typeface="Verdana" pitchFamily="34" charset="0"/>
                <a:cs typeface="Verdana" pitchFamily="34" charset="0"/>
              </a:rPr>
              <a:t>Most Common Side Effects of ADT When Used with Definitive RT</a:t>
            </a:r>
          </a:p>
        </p:txBody>
      </p:sp>
      <p:sp>
        <p:nvSpPr>
          <p:cNvPr id="3" name="Content Placeholder 2"/>
          <p:cNvSpPr>
            <a:spLocks noGrp="1"/>
          </p:cNvSpPr>
          <p:nvPr>
            <p:ph idx="1"/>
          </p:nvPr>
        </p:nvSpPr>
        <p:spPr>
          <a:xfrm>
            <a:off x="1981200" y="1524000"/>
            <a:ext cx="8229600" cy="5334000"/>
          </a:xfrm>
        </p:spPr>
        <p:txBody>
          <a:bodyPr>
            <a:noAutofit/>
          </a:bodyPr>
          <a:lstStyle/>
          <a:p>
            <a:r>
              <a:rPr lang="en-US" sz="2600" b="1" dirty="0">
                <a:latin typeface="Verdana" panose="020B0604030504040204" pitchFamily="34" charset="0"/>
                <a:ea typeface="Verdana" panose="020B0604030504040204" pitchFamily="34" charset="0"/>
                <a:cs typeface="Verdana" panose="020B0604030504040204" pitchFamily="34" charset="0"/>
              </a:rPr>
              <a:t>Fatigue or lack of energy</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Severe in 14% of men after 3 months of ADT (independent of anemia or emotional cognitive issues)</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Exercise is helpful for treating it</a:t>
            </a:r>
          </a:p>
          <a:p>
            <a:endParaRPr lang="en-US" sz="2600" b="1" dirty="0">
              <a:latin typeface="Verdana" panose="020B0604030504040204" pitchFamily="34" charset="0"/>
              <a:ea typeface="Verdana" panose="020B0604030504040204" pitchFamily="34" charset="0"/>
              <a:cs typeface="Verdana" panose="020B0604030504040204" pitchFamily="34" charset="0"/>
            </a:endParaRPr>
          </a:p>
          <a:p>
            <a:r>
              <a:rPr lang="en-US" sz="2600" b="1" dirty="0">
                <a:latin typeface="Verdana" panose="020B0604030504040204" pitchFamily="34" charset="0"/>
                <a:ea typeface="Verdana" panose="020B0604030504040204" pitchFamily="34" charset="0"/>
                <a:cs typeface="Verdana" panose="020B0604030504040204" pitchFamily="34" charset="0"/>
              </a:rPr>
              <a:t>Loss of lean body mass, increased body fat, and ↓ muscle strength</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Most of it occurs during the first 18 months of treatment</a:t>
            </a:r>
          </a:p>
          <a:p>
            <a:pPr lvl="1">
              <a:buFont typeface="Wingdings" panose="05000000000000000000" pitchFamily="2" charset="2"/>
              <a:buChar char="§"/>
            </a:pPr>
            <a:r>
              <a:rPr lang="en-US" sz="2300" dirty="0">
                <a:latin typeface="Verdana" panose="020B0604030504040204" pitchFamily="34" charset="0"/>
                <a:ea typeface="Verdana" panose="020B0604030504040204" pitchFamily="34" charset="0"/>
                <a:cs typeface="Verdana" panose="020B0604030504040204" pitchFamily="34" charset="0"/>
              </a:rPr>
              <a:t>Treatment: encourage exercise</a:t>
            </a:r>
          </a:p>
          <a:p>
            <a:endParaRPr lang="en-US" sz="2600" b="1" dirty="0">
              <a:latin typeface="Verdana" panose="020B0604030504040204" pitchFamily="34" charset="0"/>
              <a:ea typeface="Verdana" panose="020B0604030504040204" pitchFamily="34" charset="0"/>
              <a:cs typeface="Verdana" panose="020B0604030504040204" pitchFamily="34" charset="0"/>
            </a:endParaRPr>
          </a:p>
          <a:p>
            <a:pPr lvl="1"/>
            <a:endParaRPr lang="en-US" sz="2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84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rmAutofit fontScale="90000"/>
          </a:bodyPr>
          <a:lstStyle/>
          <a:p>
            <a:r>
              <a:rPr lang="en-US" sz="4000" b="1" dirty="0">
                <a:solidFill>
                  <a:schemeClr val="tx2"/>
                </a:solidFill>
                <a:latin typeface="Verdana" pitchFamily="34" charset="0"/>
                <a:ea typeface="Verdana" pitchFamily="34" charset="0"/>
                <a:cs typeface="Verdana" pitchFamily="34" charset="0"/>
              </a:rPr>
              <a:t>Less Common, but Potentially Life-Threatening, Side Effects of ADT When Used with Definitive RT</a:t>
            </a:r>
          </a:p>
        </p:txBody>
      </p:sp>
      <p:sp>
        <p:nvSpPr>
          <p:cNvPr id="3" name="Content Placeholder 2"/>
          <p:cNvSpPr>
            <a:spLocks noGrp="1"/>
          </p:cNvSpPr>
          <p:nvPr>
            <p:ph idx="1"/>
          </p:nvPr>
        </p:nvSpPr>
        <p:spPr>
          <a:xfrm>
            <a:off x="1828800" y="1828800"/>
            <a:ext cx="8686800" cy="4800600"/>
          </a:xfrm>
        </p:spPr>
        <p:txBody>
          <a:bodyPr>
            <a:noAutofit/>
          </a:bodyPr>
          <a:lstStyle/>
          <a:p>
            <a:r>
              <a:rPr lang="en-US" sz="2200" b="1" dirty="0">
                <a:latin typeface="Verdana" panose="020B0604030504040204" pitchFamily="34" charset="0"/>
                <a:ea typeface="Verdana" panose="020B0604030504040204" pitchFamily="34" charset="0"/>
                <a:cs typeface="Verdana" panose="020B0604030504040204" pitchFamily="34" charset="0"/>
              </a:rPr>
              <a:t>Cardiovascular and metabolic abnormalities</a:t>
            </a:r>
          </a:p>
          <a:p>
            <a:pPr lvl="1">
              <a:buFont typeface="Wingdings" panose="05000000000000000000" pitchFamily="2" charset="2"/>
              <a:buChar char="§"/>
            </a:pPr>
            <a:r>
              <a:rPr lang="en-US" sz="2200" dirty="0">
                <a:latin typeface="Verdana" panose="020B0604030504040204" pitchFamily="34" charset="0"/>
                <a:ea typeface="Verdana" panose="020B0604030504040204" pitchFamily="34" charset="0"/>
                <a:cs typeface="Verdana" panose="020B0604030504040204" pitchFamily="34" charset="0"/>
              </a:rPr>
              <a:t>Statistically significant ↑ in CVD &amp; Diabetes, but no significant ↑ in CV death</a:t>
            </a:r>
          </a:p>
          <a:p>
            <a:pPr lvl="1">
              <a:buFont typeface="Wingdings" panose="05000000000000000000" pitchFamily="2" charset="2"/>
              <a:buChar char="§"/>
            </a:pPr>
            <a:r>
              <a:rPr lang="en-US" sz="2200" dirty="0">
                <a:latin typeface="Verdana" panose="020B0604030504040204" pitchFamily="34" charset="0"/>
                <a:ea typeface="Verdana" panose="020B0604030504040204" pitchFamily="34" charset="0"/>
                <a:cs typeface="Verdana" panose="020B0604030504040204" pitchFamily="34" charset="0"/>
              </a:rPr>
              <a:t>The potential benefits appear to outweigh the risks when ADT is indicated</a:t>
            </a:r>
          </a:p>
          <a:p>
            <a:pPr lvl="1">
              <a:buFont typeface="Wingdings" panose="05000000000000000000" pitchFamily="2" charset="2"/>
              <a:buChar char="§"/>
            </a:pPr>
            <a:r>
              <a:rPr lang="en-US" sz="2200" dirty="0">
                <a:latin typeface="Verdana" panose="020B0604030504040204" pitchFamily="34" charset="0"/>
                <a:ea typeface="Verdana" panose="020B0604030504040204" pitchFamily="34" charset="0"/>
                <a:cs typeface="Verdana" panose="020B0604030504040204" pitchFamily="34" charset="0"/>
              </a:rPr>
              <a:t>Prevention: CV risk reduction measures</a:t>
            </a:r>
          </a:p>
          <a:p>
            <a:pPr lvl="1">
              <a:buFont typeface="Wingdings" panose="05000000000000000000" pitchFamily="2" charset="2"/>
              <a:buChar char="§"/>
            </a:pPr>
            <a:r>
              <a:rPr lang="en-US" sz="2200" dirty="0">
                <a:latin typeface="Verdana" charset="0"/>
                <a:ea typeface="Verdana" charset="0"/>
                <a:cs typeface="Verdana" charset="0"/>
              </a:rPr>
              <a:t>Pre-existing cardiovascular disease appears to modulate the risk of complications from ADT</a:t>
            </a:r>
          </a:p>
          <a:p>
            <a:endParaRPr lang="en-US" sz="2200" b="1" dirty="0">
              <a:latin typeface="Verdana" panose="020B0604030504040204" pitchFamily="34" charset="0"/>
              <a:ea typeface="Verdana" panose="020B0604030504040204" pitchFamily="34" charset="0"/>
              <a:cs typeface="Verdana" panose="020B0604030504040204" pitchFamily="34" charset="0"/>
            </a:endParaRPr>
          </a:p>
          <a:p>
            <a:r>
              <a:rPr lang="en-US" sz="2200" b="1" dirty="0">
                <a:latin typeface="Verdana" panose="020B0604030504040204" pitchFamily="34" charset="0"/>
                <a:ea typeface="Verdana" panose="020B0604030504040204" pitchFamily="34" charset="0"/>
                <a:cs typeface="Verdana" panose="020B0604030504040204" pitchFamily="34" charset="0"/>
              </a:rPr>
              <a:t>Thromboembolic Events</a:t>
            </a:r>
          </a:p>
          <a:p>
            <a:pPr lvl="1">
              <a:buFont typeface="Wingdings" panose="05000000000000000000" pitchFamily="2" charset="2"/>
              <a:buChar char="§"/>
            </a:pPr>
            <a:r>
              <a:rPr lang="en-US" sz="2200" dirty="0">
                <a:latin typeface="Verdana" panose="020B0604030504040204" pitchFamily="34" charset="0"/>
                <a:ea typeface="Verdana" panose="020B0604030504040204" pitchFamily="34" charset="0"/>
                <a:cs typeface="Verdana" panose="020B0604030504040204" pitchFamily="34" charset="0"/>
              </a:rPr>
              <a:t>In a meta-analysis (</a:t>
            </a:r>
            <a:r>
              <a:rPr lang="en-US" sz="2200" dirty="0" err="1">
                <a:latin typeface="Verdana" panose="020B0604030504040204" pitchFamily="34" charset="0"/>
                <a:ea typeface="Verdana" panose="020B0604030504040204" pitchFamily="34" charset="0"/>
                <a:cs typeface="Verdana" panose="020B0604030504040204" pitchFamily="34" charset="0"/>
              </a:rPr>
              <a:t>Nead</a:t>
            </a:r>
            <a:r>
              <a:rPr lang="en-US" sz="2200" i="1" dirty="0">
                <a:latin typeface="Verdana" panose="020B0604030504040204" pitchFamily="34" charset="0"/>
                <a:ea typeface="Verdana" panose="020B0604030504040204" pitchFamily="34" charset="0"/>
                <a:cs typeface="Verdana" panose="020B0604030504040204" pitchFamily="34" charset="0"/>
              </a:rPr>
              <a:t>,</a:t>
            </a:r>
            <a:r>
              <a:rPr lang="en-US" sz="2200" dirty="0">
                <a:latin typeface="Verdana" panose="020B0604030504040204" pitchFamily="34" charset="0"/>
                <a:ea typeface="Verdana" panose="020B0604030504040204" pitchFamily="34" charset="0"/>
                <a:cs typeface="Verdana" panose="020B0604030504040204" pitchFamily="34" charset="0"/>
              </a:rPr>
              <a:t> 2018), HR was 1.43 for M1 prostate cancer and 1.10 for localized prostate cancer</a:t>
            </a:r>
          </a:p>
          <a:p>
            <a:endParaRPr lang="en-US" sz="2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333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Other Side Effects of ADT</a:t>
            </a:r>
          </a:p>
        </p:txBody>
      </p:sp>
      <p:sp>
        <p:nvSpPr>
          <p:cNvPr id="3" name="Content Placeholder 2"/>
          <p:cNvSpPr>
            <a:spLocks noGrp="1"/>
          </p:cNvSpPr>
          <p:nvPr>
            <p:ph idx="1"/>
          </p:nvPr>
        </p:nvSpPr>
        <p:spPr>
          <a:xfrm>
            <a:off x="1981200" y="1143000"/>
            <a:ext cx="8229600" cy="5715000"/>
          </a:xfrm>
        </p:spPr>
        <p:txBody>
          <a:bodyPr>
            <a:no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Anemia</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Usually mild-moderate</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Incidence</a:t>
            </a:r>
            <a:r>
              <a:rPr lang="en-US" sz="1600" b="1" dirty="0">
                <a:latin typeface="Verdana" panose="020B0604030504040204" pitchFamily="34" charset="0"/>
                <a:ea typeface="Verdana" panose="020B0604030504040204" pitchFamily="34" charset="0"/>
                <a:cs typeface="Verdana" panose="020B0604030504040204" pitchFamily="34" charset="0"/>
              </a:rPr>
              <a:t> 90%</a:t>
            </a:r>
            <a:r>
              <a:rPr lang="en-US" sz="1600" dirty="0">
                <a:latin typeface="Verdana" panose="020B0604030504040204" pitchFamily="34" charset="0"/>
                <a:ea typeface="Verdana" panose="020B0604030504040204" pitchFamily="34" charset="0"/>
                <a:cs typeface="Verdana" panose="020B0604030504040204" pitchFamily="34" charset="0"/>
              </a:rPr>
              <a:t> of men receiving long-term ADT</a:t>
            </a:r>
          </a:p>
          <a:p>
            <a:endParaRPr lang="en-US" sz="2000" b="1"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Osteoporosis </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Longer therapy </a:t>
            </a:r>
            <a:r>
              <a:rPr lang="en-US"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600" dirty="0">
                <a:latin typeface="Verdana" panose="020B0604030504040204" pitchFamily="34" charset="0"/>
                <a:ea typeface="Verdana" panose="020B0604030504040204" pitchFamily="34" charset="0"/>
                <a:cs typeface="Verdana" panose="020B0604030504040204" pitchFamily="34" charset="0"/>
              </a:rPr>
              <a:t> higher risk of fracture</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Fractures in up to 20% of men within five years of ADT</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Prevention: </a:t>
            </a:r>
            <a:r>
              <a:rPr lang="en-US" sz="1600" dirty="0" err="1">
                <a:latin typeface="Verdana" panose="020B0604030504040204" pitchFamily="34" charset="0"/>
                <a:ea typeface="Verdana" panose="020B0604030504040204" pitchFamily="34" charset="0"/>
                <a:cs typeface="Verdana" panose="020B0604030504040204" pitchFamily="34" charset="0"/>
              </a:rPr>
              <a:t>Ca+Vit</a:t>
            </a:r>
            <a:r>
              <a:rPr lang="en-US" sz="1600" dirty="0">
                <a:latin typeface="Verdana" panose="020B0604030504040204" pitchFamily="34" charset="0"/>
                <a:ea typeface="Verdana" panose="020B0604030504040204" pitchFamily="34" charset="0"/>
                <a:cs typeface="Verdana" panose="020B0604030504040204" pitchFamily="34" charset="0"/>
              </a:rPr>
              <a:t> D + resistance exercises, smoking/alcohol cessation, bisphosphonates</a:t>
            </a:r>
          </a:p>
          <a:p>
            <a:endParaRPr lang="en-US" sz="2000" b="1"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Gynecomastia</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Particularly prevalent with anti-androgen monotherapy</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Often associated with breast tenderness as well</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Prevention: tamoxifen, aromatase inhibitors, prophylactic breast RT (8Gy x1 or 3Gy x4-5, 70</a:t>
            </a:r>
            <a:r>
              <a:rPr lang="en-US"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600" dirty="0">
                <a:latin typeface="Verdana" panose="020B0604030504040204" pitchFamily="34" charset="0"/>
                <a:ea typeface="Verdana" panose="020B0604030504040204" pitchFamily="34" charset="0"/>
                <a:cs typeface="Verdana" panose="020B0604030504040204" pitchFamily="34" charset="0"/>
              </a:rPr>
              <a:t>30% incidence) </a:t>
            </a:r>
          </a:p>
          <a:p>
            <a:endParaRPr lang="en-US" sz="2000" b="1"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 body hair, smaller penile and/or testicular size, behavioral and neurologic effects</a:t>
            </a:r>
          </a:p>
        </p:txBody>
      </p:sp>
    </p:spTree>
    <p:extLst>
      <p:ext uri="{BB962C8B-B14F-4D97-AF65-F5344CB8AC3E}">
        <p14:creationId xmlns:p14="http://schemas.microsoft.com/office/powerpoint/2010/main" val="356075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Current Guidelines For Use of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ADT with Definitive RT</a:t>
            </a:r>
            <a:endParaRPr lang="en-US" sz="3600" dirty="0"/>
          </a:p>
        </p:txBody>
      </p:sp>
      <p:sp>
        <p:nvSpPr>
          <p:cNvPr id="3" name="Content Placeholder 2"/>
          <p:cNvSpPr>
            <a:spLocks noGrp="1"/>
          </p:cNvSpPr>
          <p:nvPr>
            <p:ph idx="1"/>
          </p:nvPr>
        </p:nvSpPr>
        <p:spPr>
          <a:xfrm>
            <a:off x="1828800" y="1447800"/>
            <a:ext cx="8229600" cy="5181600"/>
          </a:xfrm>
        </p:spPr>
        <p:txBody>
          <a:bodyPr>
            <a:normAutofit fontScale="700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Low and Favorable Intermediate Risk Groups: </a:t>
            </a: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No role for ADT</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Unfavorable Intermediate Risk Group: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Usually would use </a:t>
            </a:r>
            <a:r>
              <a:rPr lang="en-US" b="1" dirty="0">
                <a:latin typeface="Verdana" panose="020B0604030504040204" pitchFamily="34" charset="0"/>
                <a:ea typeface="Verdana" panose="020B0604030504040204" pitchFamily="34" charset="0"/>
                <a:cs typeface="Verdana" panose="020B0604030504040204" pitchFamily="34" charset="0"/>
              </a:rPr>
              <a:t>4-6mo ADT</a:t>
            </a:r>
            <a:r>
              <a:rPr lang="en-US" dirty="0">
                <a:latin typeface="Verdana" panose="020B0604030504040204" pitchFamily="34" charset="0"/>
                <a:ea typeface="Verdana" panose="020B0604030504040204" pitchFamily="34" charset="0"/>
                <a:cs typeface="Verdana" panose="020B0604030504040204" pitchFamily="34" charset="0"/>
              </a:rPr>
              <a:t> with EBRT</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High Risk and Regional Risk Groups: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Usually would use </a:t>
            </a:r>
            <a:r>
              <a:rPr lang="en-US" b="1" dirty="0">
                <a:latin typeface="Verdana" panose="020B0604030504040204" pitchFamily="34" charset="0"/>
                <a:ea typeface="Verdana" panose="020B0604030504040204" pitchFamily="34" charset="0"/>
                <a:cs typeface="Verdana" panose="020B0604030504040204" pitchFamily="34" charset="0"/>
              </a:rPr>
              <a:t>18-36mo ADT</a:t>
            </a:r>
            <a:r>
              <a:rPr lang="en-US" dirty="0">
                <a:latin typeface="Verdana" panose="020B0604030504040204" pitchFamily="34" charset="0"/>
                <a:ea typeface="Verdana" panose="020B0604030504040204" pitchFamily="34" charset="0"/>
                <a:cs typeface="Verdana" panose="020B0604030504040204" pitchFamily="34" charset="0"/>
              </a:rPr>
              <a:t> with EBRT</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Have the option of as little as 12mo ADT if using a brachytherapy boost</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Duration of ADT is generally guided by disease characteristics, patient age, life expectancy, and comorbidities</a:t>
            </a:r>
          </a:p>
          <a:p>
            <a:pPr lvl="2"/>
            <a:r>
              <a:rPr lang="en-US" dirty="0">
                <a:latin typeface="Verdana" panose="020B0604030504040204" pitchFamily="34" charset="0"/>
                <a:ea typeface="Verdana" panose="020B0604030504040204" pitchFamily="34" charset="0"/>
                <a:cs typeface="Verdana" panose="020B0604030504040204" pitchFamily="34" charset="0"/>
              </a:rPr>
              <a:t>For younger healthier patients, better to go with longer duration</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Consider adding </a:t>
            </a:r>
            <a:r>
              <a:rPr lang="en-US" dirty="0" err="1">
                <a:latin typeface="Verdana" panose="020B0604030504040204" pitchFamily="34" charset="0"/>
                <a:ea typeface="Verdana" panose="020B0604030504040204" pitchFamily="34" charset="0"/>
                <a:cs typeface="Verdana" panose="020B0604030504040204" pitchFamily="34" charset="0"/>
              </a:rPr>
              <a:t>abiraterone</a:t>
            </a:r>
            <a:r>
              <a:rPr lang="en-US" dirty="0">
                <a:latin typeface="Verdana" panose="020B0604030504040204" pitchFamily="34" charset="0"/>
                <a:ea typeface="Verdana" panose="020B0604030504040204" pitchFamily="34" charset="0"/>
                <a:cs typeface="Verdana" panose="020B0604030504040204" pitchFamily="34" charset="0"/>
              </a:rPr>
              <a:t> for </a:t>
            </a:r>
            <a:r>
              <a:rPr lang="en-US" dirty="0" err="1">
                <a:latin typeface="Verdana" panose="020B0604030504040204" pitchFamily="34" charset="0"/>
                <a:ea typeface="Verdana" panose="020B0604030504040204" pitchFamily="34" charset="0"/>
                <a:cs typeface="Verdana" panose="020B0604030504040204" pitchFamily="34" charset="0"/>
              </a:rPr>
              <a:t>cN</a:t>
            </a:r>
            <a:r>
              <a:rPr lang="en-US" dirty="0">
                <a:latin typeface="Verdana" panose="020B0604030504040204" pitchFamily="34" charset="0"/>
                <a:ea typeface="Verdana" panose="020B0604030504040204" pitchFamily="34" charset="0"/>
                <a:cs typeface="Verdana" panose="020B0604030504040204" pitchFamily="34" charset="0"/>
              </a:rPr>
              <a:t>+ patients</a:t>
            </a:r>
          </a:p>
        </p:txBody>
      </p:sp>
    </p:spTree>
    <p:extLst>
      <p:ext uri="{BB962C8B-B14F-4D97-AF65-F5344CB8AC3E}">
        <p14:creationId xmlns:p14="http://schemas.microsoft.com/office/powerpoint/2010/main" val="12148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Assessing for Recurrence</a:t>
            </a:r>
            <a:endParaRPr lang="en-US" sz="3600" dirty="0"/>
          </a:p>
        </p:txBody>
      </p:sp>
      <p:sp>
        <p:nvSpPr>
          <p:cNvPr id="3" name="Content Placeholder 2"/>
          <p:cNvSpPr>
            <a:spLocks noGrp="1"/>
          </p:cNvSpPr>
          <p:nvPr>
            <p:ph idx="1"/>
          </p:nvPr>
        </p:nvSpPr>
        <p:spPr>
          <a:xfrm>
            <a:off x="1981200" y="1295400"/>
            <a:ext cx="8229600" cy="5562600"/>
          </a:xfrm>
        </p:spPr>
        <p:txBody>
          <a:bodyPr>
            <a:normAutofit fontScale="92500" lnSpcReduction="10000"/>
          </a:bodyPr>
          <a:lstStyle/>
          <a:p>
            <a:r>
              <a:rPr lang="en-US" b="1" dirty="0"/>
              <a:t>After Radical Prostatectomy:</a:t>
            </a:r>
          </a:p>
          <a:p>
            <a:pPr lvl="1">
              <a:buFont typeface="Wingdings" panose="05000000000000000000" pitchFamily="2" charset="2"/>
              <a:buChar char="§"/>
            </a:pPr>
            <a:r>
              <a:rPr lang="en-US" dirty="0"/>
              <a:t>PSA should rapidly decrease to undetectable (assuming negative margins)</a:t>
            </a:r>
            <a:endParaRPr lang="en-US" sz="3600" dirty="0"/>
          </a:p>
          <a:p>
            <a:pPr lvl="1">
              <a:buFont typeface="Wingdings" panose="05000000000000000000" pitchFamily="2" charset="2"/>
              <a:buChar char="§"/>
            </a:pPr>
            <a:r>
              <a:rPr lang="en-US" dirty="0"/>
              <a:t>AUA definition of biochemical failure: </a:t>
            </a:r>
            <a:r>
              <a:rPr lang="en-US" b="1" dirty="0"/>
              <a:t>PSA &gt;0.2</a:t>
            </a:r>
            <a:r>
              <a:rPr lang="en-US" dirty="0"/>
              <a:t> ng/ml</a:t>
            </a:r>
          </a:p>
          <a:p>
            <a:pPr lvl="1"/>
            <a:endParaRPr lang="en-US" dirty="0"/>
          </a:p>
          <a:p>
            <a:r>
              <a:rPr lang="en-US" b="1" dirty="0"/>
              <a:t>After External Beam RT and/or Brachytherapy:</a:t>
            </a:r>
          </a:p>
          <a:p>
            <a:pPr lvl="1">
              <a:buFont typeface="Wingdings" panose="05000000000000000000" pitchFamily="2" charset="2"/>
              <a:buChar char="§"/>
            </a:pPr>
            <a:r>
              <a:rPr lang="en-US" dirty="0"/>
              <a:t>More Gradual decline in PSA </a:t>
            </a:r>
          </a:p>
          <a:p>
            <a:pPr lvl="2"/>
            <a:r>
              <a:rPr lang="en-US" dirty="0"/>
              <a:t>Mean time to nadir is 18 months after EBRT alone</a:t>
            </a:r>
          </a:p>
          <a:p>
            <a:pPr lvl="1">
              <a:buFont typeface="Wingdings" panose="05000000000000000000" pitchFamily="2" charset="2"/>
              <a:buChar char="§"/>
            </a:pPr>
            <a:r>
              <a:rPr lang="en-US" dirty="0"/>
              <a:t>Biochemical Failure is defined as a rise of </a:t>
            </a:r>
            <a:r>
              <a:rPr lang="en-US" b="1" dirty="0"/>
              <a:t>PSA</a:t>
            </a:r>
            <a:r>
              <a:rPr lang="en-US" dirty="0"/>
              <a:t> </a:t>
            </a:r>
            <a:r>
              <a:rPr lang="en-US" b="1" dirty="0"/>
              <a:t>2 ng/mL above the nadir PSA </a:t>
            </a:r>
            <a:endParaRPr lang="en-US" dirty="0"/>
          </a:p>
          <a:p>
            <a:pPr lvl="2"/>
            <a:r>
              <a:rPr lang="en-US" b="1" dirty="0"/>
              <a:t>PSA "bounce"</a:t>
            </a:r>
            <a:r>
              <a:rPr lang="en-US" dirty="0"/>
              <a:t> is a transient ↑ in PSA (usually 0.2-0.8 ng/mL) that does not signify a treatment failure. It is seen in ~25% of patients, a median of 12-18 months after RT</a:t>
            </a:r>
            <a:endParaRPr lang="en-US" sz="3200" dirty="0"/>
          </a:p>
        </p:txBody>
      </p:sp>
    </p:spTree>
    <p:extLst>
      <p:ext uri="{BB962C8B-B14F-4D97-AF65-F5344CB8AC3E}">
        <p14:creationId xmlns:p14="http://schemas.microsoft.com/office/powerpoint/2010/main" val="18830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sz="4000" b="1" dirty="0">
                <a:solidFill>
                  <a:schemeClr val="tx2"/>
                </a:solidFill>
                <a:latin typeface="+mn-lt"/>
                <a:ea typeface="Verdana" panose="020B0604030504040204" pitchFamily="34" charset="0"/>
                <a:cs typeface="Verdana" panose="020B0604030504040204" pitchFamily="34" charset="0"/>
              </a:rPr>
              <a:t>RT Terminology</a:t>
            </a:r>
          </a:p>
        </p:txBody>
      </p:sp>
      <p:sp>
        <p:nvSpPr>
          <p:cNvPr id="3" name="Content Placeholder 2"/>
          <p:cNvSpPr>
            <a:spLocks noGrp="1"/>
          </p:cNvSpPr>
          <p:nvPr>
            <p:ph idx="1"/>
          </p:nvPr>
        </p:nvSpPr>
        <p:spPr>
          <a:xfrm>
            <a:off x="1828800" y="1295400"/>
            <a:ext cx="8534400" cy="5410200"/>
          </a:xfrm>
        </p:spPr>
        <p:txBody>
          <a:bodyPr>
            <a:normAutofit fontScale="92500" lnSpcReduction="20000"/>
          </a:bodyPr>
          <a:lstStyle/>
          <a:p>
            <a:pPr lvl="0"/>
            <a:r>
              <a:rPr lang="en-US" sz="2800" dirty="0">
                <a:ea typeface="Verdana" panose="020B0604030504040204" pitchFamily="34" charset="0"/>
              </a:rPr>
              <a:t>RT is used to treat prostate cancer in the following ways:</a:t>
            </a:r>
          </a:p>
          <a:p>
            <a:pPr lvl="1"/>
            <a:endParaRPr lang="en-US" sz="2400" b="1" dirty="0">
              <a:ea typeface="Verdana" panose="020B0604030504040204" pitchFamily="34" charset="0"/>
            </a:endParaRPr>
          </a:p>
          <a:p>
            <a:pPr lvl="1">
              <a:buFont typeface="Wingdings" panose="05000000000000000000" pitchFamily="2" charset="2"/>
              <a:buChar char="§"/>
            </a:pPr>
            <a:r>
              <a:rPr lang="en-US" sz="2400" b="1" dirty="0">
                <a:ea typeface="Verdana" panose="020B0604030504040204" pitchFamily="34" charset="0"/>
              </a:rPr>
              <a:t>Definitive RT</a:t>
            </a:r>
            <a:r>
              <a:rPr lang="en-US" sz="2400" dirty="0">
                <a:ea typeface="Verdana" panose="020B0604030504040204" pitchFamily="34" charset="0"/>
              </a:rPr>
              <a:t> directed at the prostate and seminal vesicles +/- regional lymph nodes, can be used instead of surgery as the primary curative treatment modality </a:t>
            </a:r>
          </a:p>
          <a:p>
            <a:pPr lvl="1"/>
            <a:endParaRPr lang="en-US" sz="2400" dirty="0">
              <a:ea typeface="Verdana" panose="020B0604030504040204" pitchFamily="34" charset="0"/>
            </a:endParaRPr>
          </a:p>
          <a:p>
            <a:pPr lvl="1">
              <a:buFont typeface="Wingdings" panose="05000000000000000000" pitchFamily="2" charset="2"/>
              <a:buChar char="§"/>
            </a:pPr>
            <a:r>
              <a:rPr lang="en-US" sz="2400" b="1" dirty="0">
                <a:ea typeface="Verdana" panose="020B0604030504040204" pitchFamily="34" charset="0"/>
              </a:rPr>
              <a:t>Adjuvant RT</a:t>
            </a:r>
            <a:r>
              <a:rPr lang="en-US" sz="2400" dirty="0">
                <a:ea typeface="Verdana" panose="020B0604030504040204" pitchFamily="34" charset="0"/>
              </a:rPr>
              <a:t> directed at the prostate bed +/- regional lymph nodes can be used after radical prostatectomy in patients at </a:t>
            </a:r>
            <a:r>
              <a:rPr lang="en-US" sz="2400" i="1" dirty="0">
                <a:ea typeface="Verdana" panose="020B0604030504040204" pitchFamily="34" charset="0"/>
              </a:rPr>
              <a:t>high risk of recurrence, but undetectable PSA</a:t>
            </a:r>
          </a:p>
          <a:p>
            <a:pPr lvl="1"/>
            <a:endParaRPr lang="en-US" sz="2400" b="1" dirty="0">
              <a:ea typeface="Verdana" panose="020B0604030504040204" pitchFamily="34" charset="0"/>
            </a:endParaRPr>
          </a:p>
          <a:p>
            <a:pPr lvl="1">
              <a:buFont typeface="Wingdings" panose="05000000000000000000" pitchFamily="2" charset="2"/>
              <a:buChar char="§"/>
            </a:pPr>
            <a:r>
              <a:rPr lang="en-US" sz="2400" b="1" dirty="0">
                <a:ea typeface="Verdana" panose="020B0604030504040204" pitchFamily="34" charset="0"/>
              </a:rPr>
              <a:t>Salvage RT</a:t>
            </a:r>
            <a:r>
              <a:rPr lang="en-US" sz="2400" dirty="0">
                <a:ea typeface="Verdana" panose="020B0604030504040204" pitchFamily="34" charset="0"/>
              </a:rPr>
              <a:t> directed at the prostate bed +/- regional lymph nodes can be used after radical prostatectomy in patients with </a:t>
            </a:r>
            <a:r>
              <a:rPr lang="en-US" sz="2400" i="1" dirty="0">
                <a:ea typeface="Verdana" panose="020B0604030504040204" pitchFamily="34" charset="0"/>
              </a:rPr>
              <a:t>clinical or biochemical evidence of recurrent/persistent disease</a:t>
            </a:r>
          </a:p>
          <a:p>
            <a:pPr lvl="1"/>
            <a:endParaRPr lang="en-US" sz="2400" dirty="0">
              <a:ea typeface="Verdana" panose="020B0604030504040204" pitchFamily="34" charset="0"/>
            </a:endParaRPr>
          </a:p>
          <a:p>
            <a:pPr lvl="1">
              <a:buFont typeface="Wingdings" panose="05000000000000000000" pitchFamily="2" charset="2"/>
              <a:buChar char="§"/>
            </a:pPr>
            <a:r>
              <a:rPr lang="en-US" sz="2400" b="1" dirty="0">
                <a:ea typeface="Verdana" panose="020B0604030504040204" pitchFamily="34" charset="0"/>
              </a:rPr>
              <a:t>Palliative RT</a:t>
            </a:r>
            <a:r>
              <a:rPr lang="en-US" sz="2400" dirty="0">
                <a:ea typeface="Verdana" panose="020B0604030504040204" pitchFamily="34" charset="0"/>
              </a:rPr>
              <a:t> directed at a site of metastatic disease can be used for symptom relief (e.g., pain, hematuria, urinary obstruction)</a:t>
            </a:r>
          </a:p>
        </p:txBody>
      </p:sp>
    </p:spTree>
    <p:extLst>
      <p:ext uri="{BB962C8B-B14F-4D97-AF65-F5344CB8AC3E}">
        <p14:creationId xmlns:p14="http://schemas.microsoft.com/office/powerpoint/2010/main" val="19032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3600" b="1" dirty="0">
                <a:solidFill>
                  <a:schemeClr val="tx2"/>
                </a:solidFill>
                <a:latin typeface="Verdana" pitchFamily="34" charset="0"/>
                <a:ea typeface="Verdana" pitchFamily="34" charset="0"/>
                <a:cs typeface="Verdana" pitchFamily="34" charset="0"/>
              </a:rPr>
              <a:t>Advanced Imaging Techniques May Help Define Area of Recurrence</a:t>
            </a:r>
            <a:endParaRPr lang="en-US" sz="3600" dirty="0"/>
          </a:p>
        </p:txBody>
      </p:sp>
      <p:sp>
        <p:nvSpPr>
          <p:cNvPr id="3" name="Content Placeholder 2"/>
          <p:cNvSpPr>
            <a:spLocks noGrp="1"/>
          </p:cNvSpPr>
          <p:nvPr>
            <p:ph idx="1"/>
          </p:nvPr>
        </p:nvSpPr>
        <p:spPr>
          <a:xfrm>
            <a:off x="1981200" y="1143000"/>
            <a:ext cx="8229600" cy="3192420"/>
          </a:xfrm>
        </p:spPr>
        <p:txBody>
          <a:bodyPr>
            <a:normAutofit fontScale="70000" lnSpcReduction="20000"/>
          </a:bodyPr>
          <a:lstStyle/>
          <a:p>
            <a:endParaRPr lang="en-US" dirty="0"/>
          </a:p>
          <a:p>
            <a:r>
              <a:rPr lang="en-US" b="1" dirty="0"/>
              <a:t>C-11 Choline and F-18 </a:t>
            </a:r>
            <a:r>
              <a:rPr lang="en-US" b="1" dirty="0" err="1"/>
              <a:t>Fluciclovine</a:t>
            </a:r>
            <a:r>
              <a:rPr lang="en-US" b="1" dirty="0"/>
              <a:t> PET </a:t>
            </a:r>
            <a:r>
              <a:rPr lang="en-US" dirty="0"/>
              <a:t>are reported to have sensitivity and specificity of 80-95%, however:</a:t>
            </a:r>
          </a:p>
          <a:p>
            <a:pPr lvl="1">
              <a:buFont typeface="Wingdings" panose="05000000000000000000" pitchFamily="2" charset="2"/>
              <a:buChar char="§"/>
            </a:pPr>
            <a:r>
              <a:rPr lang="en-US" dirty="0"/>
              <a:t>limited sensitivity when PSA &lt; 2 ng/mL</a:t>
            </a:r>
          </a:p>
          <a:p>
            <a:pPr lvl="1">
              <a:buFont typeface="Wingdings" panose="05000000000000000000" pitchFamily="2" charset="2"/>
              <a:buChar char="§"/>
            </a:pPr>
            <a:r>
              <a:rPr lang="en-US" dirty="0"/>
              <a:t>limited specificity when PSA &lt;1 ng/mL, PSA velocity &lt;1ng/mL/year, and PSA-DT &gt; 3 months</a:t>
            </a:r>
          </a:p>
          <a:p>
            <a:endParaRPr lang="en-US" dirty="0"/>
          </a:p>
          <a:p>
            <a:r>
              <a:rPr lang="en-US" b="1" dirty="0"/>
              <a:t>Ga-68 PSMA PET </a:t>
            </a:r>
            <a:r>
              <a:rPr lang="en-US" dirty="0"/>
              <a:t>has the best sensitivity at low PSA (sensitivity of ~50% when PSA is &lt; 1,  increases to &gt; 70% when PSA&gt;1, and up to 90% when PSA&gt;2)</a:t>
            </a:r>
          </a:p>
        </p:txBody>
      </p:sp>
      <p:pic>
        <p:nvPicPr>
          <p:cNvPr id="4" name="Picture 3"/>
          <p:cNvPicPr>
            <a:picLocks noChangeAspect="1"/>
          </p:cNvPicPr>
          <p:nvPr/>
        </p:nvPicPr>
        <p:blipFill>
          <a:blip r:embed="rId3"/>
          <a:stretch>
            <a:fillRect/>
          </a:stretch>
        </p:blipFill>
        <p:spPr>
          <a:xfrm>
            <a:off x="2448994" y="4479840"/>
            <a:ext cx="3694827" cy="2240844"/>
          </a:xfrm>
          <a:prstGeom prst="rect">
            <a:avLst/>
          </a:prstGeom>
        </p:spPr>
      </p:pic>
      <p:pic>
        <p:nvPicPr>
          <p:cNvPr id="5" name="Picture 4"/>
          <p:cNvPicPr>
            <a:picLocks noChangeAspect="1"/>
          </p:cNvPicPr>
          <p:nvPr/>
        </p:nvPicPr>
        <p:blipFill>
          <a:blip r:embed="rId4"/>
          <a:stretch>
            <a:fillRect/>
          </a:stretch>
        </p:blipFill>
        <p:spPr>
          <a:xfrm>
            <a:off x="6684415" y="4487821"/>
            <a:ext cx="3058593" cy="2231947"/>
          </a:xfrm>
          <a:prstGeom prst="rect">
            <a:avLst/>
          </a:prstGeom>
        </p:spPr>
      </p:pic>
    </p:spTree>
    <p:extLst>
      <p:ext uri="{BB962C8B-B14F-4D97-AF65-F5344CB8AC3E}">
        <p14:creationId xmlns:p14="http://schemas.microsoft.com/office/powerpoint/2010/main" val="3386849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Adjuvant &amp; Salvage RT After RP</a:t>
            </a:r>
            <a:endParaRPr lang="en-US" sz="3600" dirty="0"/>
          </a:p>
        </p:txBody>
      </p:sp>
      <p:sp>
        <p:nvSpPr>
          <p:cNvPr id="3" name="Content Placeholder 2"/>
          <p:cNvSpPr>
            <a:spLocks noGrp="1"/>
          </p:cNvSpPr>
          <p:nvPr>
            <p:ph idx="1"/>
          </p:nvPr>
        </p:nvSpPr>
        <p:spPr>
          <a:xfrm>
            <a:off x="2065283" y="1295400"/>
            <a:ext cx="8382000" cy="2133600"/>
          </a:xfrm>
        </p:spPr>
        <p:txBody>
          <a:bodyPr>
            <a:noAutofit/>
          </a:bodyPr>
          <a:lstStyle/>
          <a:p>
            <a:pPr lvl="0"/>
            <a:r>
              <a:rPr lang="en-US" sz="2000" dirty="0">
                <a:latin typeface="Verdana" panose="020B0604030504040204" pitchFamily="34" charset="0"/>
                <a:ea typeface="Verdana" panose="020B0604030504040204" pitchFamily="34" charset="0"/>
                <a:cs typeface="Verdana" panose="020B0604030504040204" pitchFamily="34" charset="0"/>
              </a:rPr>
              <a:t>Within 10 years of RP, 15-40% of patients will have PSA recurrence (</a:t>
            </a:r>
            <a:r>
              <a:rPr lang="en-US" sz="2000" b="1" dirty="0">
                <a:latin typeface="Verdana" panose="020B0604030504040204" pitchFamily="34" charset="0"/>
                <a:ea typeface="Verdana" panose="020B0604030504040204" pitchFamily="34" charset="0"/>
                <a:cs typeface="Verdana" panose="020B0604030504040204" pitchFamily="34" charset="0"/>
              </a:rPr>
              <a:t>40-70%</a:t>
            </a:r>
            <a:r>
              <a:rPr lang="en-US" sz="2000" dirty="0">
                <a:latin typeface="Verdana" panose="020B0604030504040204" pitchFamily="34" charset="0"/>
                <a:ea typeface="Verdana" panose="020B0604030504040204" pitchFamily="34" charset="0"/>
                <a:cs typeface="Verdana" panose="020B0604030504040204" pitchFamily="34" charset="0"/>
              </a:rPr>
              <a:t> if high risk features like ECE, SVI, or +margin)</a:t>
            </a:r>
          </a:p>
          <a:p>
            <a:pPr lvl="0"/>
            <a:endParaRPr lang="en-US" sz="2000" dirty="0">
              <a:latin typeface="Verdana" panose="020B0604030504040204" pitchFamily="34" charset="0"/>
              <a:ea typeface="Verdana" panose="020B0604030504040204" pitchFamily="34" charset="0"/>
              <a:cs typeface="Verdana" panose="020B0604030504040204" pitchFamily="34" charset="0"/>
            </a:endParaRPr>
          </a:p>
          <a:p>
            <a:pPr lvl="0"/>
            <a:r>
              <a:rPr lang="en-US" sz="2000" dirty="0">
                <a:latin typeface="Verdana" panose="020B0604030504040204" pitchFamily="34" charset="0"/>
                <a:ea typeface="Verdana" panose="020B0604030504040204" pitchFamily="34" charset="0"/>
                <a:cs typeface="Verdana" panose="020B0604030504040204" pitchFamily="34" charset="0"/>
              </a:rPr>
              <a:t>RT directed at the </a:t>
            </a:r>
            <a:r>
              <a:rPr lang="en-US" sz="2000" dirty="0">
                <a:latin typeface="Verdana" panose="020B0604030504040204" pitchFamily="34" charset="0"/>
                <a:ea typeface="Verdana" panose="020B0604030504040204" pitchFamily="34" charset="0"/>
              </a:rPr>
              <a:t>prostate/SV bed + urethral anastomosis +/- pelvic nodes can still </a:t>
            </a:r>
            <a:r>
              <a:rPr lang="en-US" sz="2000" b="1" dirty="0">
                <a:latin typeface="Verdana" panose="020B0604030504040204" pitchFamily="34" charset="0"/>
                <a:ea typeface="Verdana" panose="020B0604030504040204" pitchFamily="34" charset="0"/>
              </a:rPr>
              <a:t>cure</a:t>
            </a:r>
            <a:r>
              <a:rPr lang="en-US" sz="2000" dirty="0">
                <a:latin typeface="Verdana" panose="020B0604030504040204" pitchFamily="34" charset="0"/>
                <a:ea typeface="Verdana" panose="020B0604030504040204" pitchFamily="34" charset="0"/>
              </a:rPr>
              <a:t> a high percentage of patients</a:t>
            </a:r>
          </a:p>
          <a:p>
            <a:pPr lvl="0"/>
            <a:endParaRPr lang="en-US" sz="2000" u="sng" dirty="0">
              <a:latin typeface="Verdana" panose="020B0604030504040204" pitchFamily="34" charset="0"/>
              <a:ea typeface="Verdana" panose="020B0604030504040204" pitchFamily="34" charset="0"/>
              <a:cs typeface="Verdana" panose="020B0604030504040204" pitchFamily="34" charset="0"/>
            </a:endParaRPr>
          </a:p>
          <a:p>
            <a:pPr lvl="0"/>
            <a:endParaRPr lang="en-US" sz="2000" u="sng" dirty="0">
              <a:latin typeface="Verdana" panose="020B0604030504040204" pitchFamily="34" charset="0"/>
              <a:ea typeface="Verdana" panose="020B0604030504040204" pitchFamily="34" charset="0"/>
              <a:cs typeface="Verdana" panose="020B0604030504040204" pitchFamily="34" charset="0"/>
            </a:endParaRPr>
          </a:p>
          <a:p>
            <a:pPr lvl="0"/>
            <a:endParaRPr lang="en-US" sz="2000" u="sng" dirty="0">
              <a:latin typeface="Verdana" panose="020B0604030504040204" pitchFamily="34" charset="0"/>
              <a:ea typeface="Verdana" panose="020B0604030504040204" pitchFamily="34" charset="0"/>
              <a:cs typeface="Verdana" panose="020B0604030504040204" pitchFamily="34" charset="0"/>
            </a:endParaRPr>
          </a:p>
          <a:p>
            <a:pPr lvl="0"/>
            <a:endParaRPr lang="en-US" sz="2000" u="sng"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stretch>
            <a:fillRect/>
          </a:stretch>
        </p:blipFill>
        <p:spPr>
          <a:xfrm>
            <a:off x="6705601" y="3423408"/>
            <a:ext cx="3741683" cy="3405893"/>
          </a:xfrm>
          <a:prstGeom prst="rect">
            <a:avLst/>
          </a:prstGeom>
        </p:spPr>
      </p:pic>
      <p:sp>
        <p:nvSpPr>
          <p:cNvPr id="5" name="TextBox 4">
            <a:extLst>
              <a:ext uri="{FF2B5EF4-FFF2-40B4-BE49-F238E27FC236}">
                <a16:creationId xmlns:a16="http://schemas.microsoft.com/office/drawing/2014/main" id="{9D998A78-F14C-4FC0-B8D5-F804746E5D3E}"/>
              </a:ext>
            </a:extLst>
          </p:cNvPr>
          <p:cNvSpPr txBox="1"/>
          <p:nvPr/>
        </p:nvSpPr>
        <p:spPr>
          <a:xfrm>
            <a:off x="2065284" y="3581401"/>
            <a:ext cx="4517515" cy="3508653"/>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“Adjuvant” </a:t>
            </a:r>
            <a:r>
              <a:rPr lang="en-US" sz="2000" dirty="0">
                <a:latin typeface="Verdana" panose="020B0604030504040204" pitchFamily="34" charset="0"/>
                <a:ea typeface="Verdana" panose="020B0604030504040204" pitchFamily="34" charset="0"/>
                <a:cs typeface="Verdana" panose="020B0604030504040204" pitchFamily="34" charset="0"/>
              </a:rPr>
              <a:t>describes RT for:</a:t>
            </a:r>
          </a:p>
          <a:p>
            <a:pPr marL="800100" lvl="1" indent="-342900">
              <a:buFont typeface="Courier New" panose="02070309020205020404" pitchFamily="49" charset="0"/>
              <a:buChar char="o"/>
            </a:pPr>
            <a:r>
              <a:rPr lang="en-US" dirty="0">
                <a:latin typeface="Verdana" panose="020B0604030504040204" pitchFamily="34" charset="0"/>
                <a:ea typeface="Verdana" panose="020B0604030504040204" pitchFamily="34" charset="0"/>
                <a:cs typeface="Verdana" panose="020B0604030504040204" pitchFamily="34" charset="0"/>
              </a:rPr>
              <a:t>undetectable PSA but high-risk features </a:t>
            </a:r>
          </a:p>
          <a:p>
            <a:pPr marL="342900" indent="-342900">
              <a:buFont typeface="Arial" panose="020B0604020202020204" pitchFamily="34" charset="0"/>
              <a:buChar char="•"/>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“Salvage” </a:t>
            </a:r>
            <a:r>
              <a:rPr lang="en-US" sz="2000" dirty="0">
                <a:latin typeface="Verdana" panose="020B0604030504040204" pitchFamily="34" charset="0"/>
                <a:ea typeface="Verdana" panose="020B0604030504040204" pitchFamily="34" charset="0"/>
                <a:cs typeface="Verdana" panose="020B0604030504040204" pitchFamily="34" charset="0"/>
              </a:rPr>
              <a:t>describes RT for:</a:t>
            </a:r>
          </a:p>
          <a:p>
            <a:pPr marL="800100" lvl="1" indent="-342900">
              <a:buFont typeface="Courier New" panose="02070309020205020404" pitchFamily="49" charset="0"/>
              <a:buChar char="o"/>
            </a:pPr>
            <a:r>
              <a:rPr lang="en-US" dirty="0">
                <a:latin typeface="Verdana" panose="020B0604030504040204" pitchFamily="34" charset="0"/>
                <a:ea typeface="Verdana" panose="020B0604030504040204" pitchFamily="34" charset="0"/>
                <a:cs typeface="Verdana" panose="020B0604030504040204" pitchFamily="34" charset="0"/>
              </a:rPr>
              <a:t>persistently detectable post-op PSA </a:t>
            </a:r>
            <a:r>
              <a:rPr lang="en-US" b="1" dirty="0">
                <a:latin typeface="Verdana" panose="020B0604030504040204" pitchFamily="34" charset="0"/>
                <a:ea typeface="Verdana" panose="020B0604030504040204" pitchFamily="34" charset="0"/>
                <a:cs typeface="Verdana" panose="020B0604030504040204" pitchFamily="34" charset="0"/>
              </a:rPr>
              <a:t>or</a:t>
            </a:r>
            <a:r>
              <a:rPr lang="en-US" dirty="0">
                <a:latin typeface="Verdana" panose="020B0604030504040204" pitchFamily="34" charset="0"/>
                <a:ea typeface="Verdana" panose="020B0604030504040204" pitchFamily="34" charset="0"/>
                <a:cs typeface="Verdana" panose="020B0604030504040204" pitchFamily="34" charset="0"/>
              </a:rPr>
              <a:t> </a:t>
            </a:r>
          </a:p>
          <a:p>
            <a:pPr marL="800100" lvl="1" indent="-342900">
              <a:buFont typeface="Courier New" panose="02070309020205020404" pitchFamily="49" charset="0"/>
              <a:buChar char="o"/>
            </a:pPr>
            <a:r>
              <a:rPr lang="en-US" dirty="0">
                <a:latin typeface="Verdana" panose="020B0604030504040204" pitchFamily="34" charset="0"/>
                <a:ea typeface="Verdana" panose="020B0604030504040204" pitchFamily="34" charset="0"/>
                <a:cs typeface="Verdana" panose="020B0604030504040204" pitchFamily="34" charset="0"/>
              </a:rPr>
              <a:t>initially undetectable PSA that rose at a later date </a:t>
            </a:r>
            <a:r>
              <a:rPr lang="en-US" b="1" dirty="0">
                <a:latin typeface="Verdana" panose="020B0604030504040204" pitchFamily="34" charset="0"/>
                <a:ea typeface="Verdana" panose="020B0604030504040204" pitchFamily="34" charset="0"/>
                <a:cs typeface="Verdana" panose="020B0604030504040204" pitchFamily="34" charset="0"/>
              </a:rPr>
              <a:t>or</a:t>
            </a:r>
          </a:p>
          <a:p>
            <a:pPr marL="800100" lvl="1" indent="-342900">
              <a:buFont typeface="Courier New" panose="02070309020205020404" pitchFamily="49" charset="0"/>
              <a:buChar char="o"/>
            </a:pPr>
            <a:r>
              <a:rPr lang="en-US" dirty="0">
                <a:latin typeface="Verdana" panose="020B0604030504040204" pitchFamily="34" charset="0"/>
                <a:ea typeface="Verdana" panose="020B0604030504040204" pitchFamily="34" charset="0"/>
                <a:cs typeface="Verdana" panose="020B0604030504040204" pitchFamily="34" charset="0"/>
              </a:rPr>
              <a:t>palpable recurrence in prostatic fossa</a:t>
            </a:r>
          </a:p>
          <a:p>
            <a:endParaRPr lang="en-US" dirty="0"/>
          </a:p>
        </p:txBody>
      </p:sp>
    </p:spTree>
    <p:extLst>
      <p:ext uri="{BB962C8B-B14F-4D97-AF65-F5344CB8AC3E}">
        <p14:creationId xmlns:p14="http://schemas.microsoft.com/office/powerpoint/2010/main" val="1318374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862"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Adjuvant vs. Early Salvage RT</a:t>
            </a:r>
            <a:endParaRPr lang="en-US" sz="3600" dirty="0"/>
          </a:p>
        </p:txBody>
      </p:sp>
      <p:sp>
        <p:nvSpPr>
          <p:cNvPr id="3" name="Content Placeholder 2"/>
          <p:cNvSpPr>
            <a:spLocks noGrp="1"/>
          </p:cNvSpPr>
          <p:nvPr>
            <p:ph idx="1"/>
          </p:nvPr>
        </p:nvSpPr>
        <p:spPr>
          <a:xfrm>
            <a:off x="457200" y="1195377"/>
            <a:ext cx="5605262" cy="4900623"/>
          </a:xfrm>
        </p:spPr>
        <p:txBody>
          <a:bodyPr>
            <a:no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Three randomized trials (EORTC 22911, SWOG 8794, ARO 96-02) established a ~20% absolute benefit in </a:t>
            </a:r>
            <a:r>
              <a:rPr lang="en-US" sz="2000" dirty="0" err="1">
                <a:latin typeface="Verdana" panose="020B0604030504040204" pitchFamily="34" charset="0"/>
                <a:ea typeface="Verdana" panose="020B0604030504040204" pitchFamily="34" charset="0"/>
                <a:cs typeface="Verdana" panose="020B0604030504040204" pitchFamily="34" charset="0"/>
              </a:rPr>
              <a:t>bPFS</a:t>
            </a:r>
            <a:r>
              <a:rPr lang="en-US" sz="2000" dirty="0">
                <a:latin typeface="Verdana" panose="020B0604030504040204" pitchFamily="34" charset="0"/>
                <a:ea typeface="Verdana" panose="020B0604030504040204" pitchFamily="34" charset="0"/>
                <a:cs typeface="Verdana" panose="020B0604030504040204" pitchFamily="34" charset="0"/>
              </a:rPr>
              <a:t> from post-operative RT compared to observation. </a:t>
            </a:r>
          </a:p>
          <a:p>
            <a:pPr marL="285750" indent="-28575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Three recent randomized trials (RADICALS-RT, GETUG-AFU17, RAVES) demonstrated that early salvage RT has comparable efficacy to adjuvant RT, with </a:t>
            </a:r>
            <a:r>
              <a:rPr lang="en-US" sz="2000" dirty="0">
                <a:latin typeface="Verdana" panose="020B0604030504040204" pitchFamily="34" charset="0"/>
                <a:ea typeface="Verdana" panose="020B0604030504040204" pitchFamily="34" charset="0"/>
              </a:rPr>
              <a:t>decreased toxicity of early salvage RT since some patients will never recur or need RT</a:t>
            </a:r>
          </a:p>
          <a:p>
            <a:pPr marL="685800" lvl="1">
              <a:buFont typeface="Arial" panose="020B0604020202020204" pitchFamily="34" charset="0"/>
              <a:buChar char="•"/>
            </a:pPr>
            <a:r>
              <a:rPr lang="en-US" sz="1600" dirty="0">
                <a:latin typeface="Verdana" panose="020B0604030504040204" pitchFamily="34" charset="0"/>
                <a:ea typeface="Verdana" panose="020B0604030504040204" pitchFamily="34" charset="0"/>
              </a:rPr>
              <a:t>However, only 20% of men in the 3 trials had high risk of progression (pT3b, N1, GS8-10)</a:t>
            </a:r>
          </a:p>
          <a:p>
            <a:endParaRPr lang="en-US" sz="2000" dirty="0"/>
          </a:p>
          <a:p>
            <a:pPr lvl="0"/>
            <a:endParaRPr lang="en-US" sz="2000" dirty="0">
              <a:latin typeface="Verdana" panose="020B0604030504040204" pitchFamily="34" charset="0"/>
              <a:ea typeface="Verdana" panose="020B0604030504040204" pitchFamily="34" charset="0"/>
              <a:cs typeface="Verdana" panose="020B0604030504040204" pitchFamily="34" charset="0"/>
            </a:endParaRPr>
          </a:p>
          <a:p>
            <a:pPr lvl="0"/>
            <a:endParaRPr lang="en-US" sz="1600" dirty="0">
              <a:latin typeface="Verdana" panose="020B0604030504040204" pitchFamily="34" charset="0"/>
              <a:ea typeface="Verdana" panose="020B0604030504040204" pitchFamily="34" charset="0"/>
              <a:cs typeface="Verdana" panose="020B0604030504040204" pitchFamily="34" charset="0"/>
            </a:endParaRPr>
          </a:p>
          <a:p>
            <a:pPr lvl="0"/>
            <a:endParaRPr lang="en-US" sz="2000" dirty="0">
              <a:latin typeface="Verdana" panose="020B0604030504040204" pitchFamily="34" charset="0"/>
              <a:ea typeface="Verdana" panose="020B0604030504040204" pitchFamily="34" charset="0"/>
            </a:endParaRPr>
          </a:p>
          <a:p>
            <a:pPr lvl="0"/>
            <a:endParaRPr lang="en-US" sz="2000" dirty="0">
              <a:latin typeface="Verdana" panose="020B0604030504040204" pitchFamily="34" charset="0"/>
              <a:ea typeface="Verdana" panose="020B0604030504040204" pitchFamily="34" charset="0"/>
            </a:endParaRPr>
          </a:p>
          <a:p>
            <a:pPr lvl="0"/>
            <a:endParaRPr lang="en-US" sz="2000" dirty="0">
              <a:latin typeface="Verdana" panose="020B0604030504040204" pitchFamily="34" charset="0"/>
              <a:ea typeface="Verdana" panose="020B0604030504040204" pitchFamily="34" charset="0"/>
            </a:endParaRPr>
          </a:p>
          <a:p>
            <a:pPr lvl="0"/>
            <a:endParaRPr lang="en-US" sz="2000" dirty="0">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37424A55-28AB-423F-BC3A-2F58D1863251}"/>
              </a:ext>
            </a:extLst>
          </p:cNvPr>
          <p:cNvPicPr>
            <a:picLocks noChangeAspect="1"/>
          </p:cNvPicPr>
          <p:nvPr/>
        </p:nvPicPr>
        <p:blipFill>
          <a:blip r:embed="rId3"/>
          <a:stretch>
            <a:fillRect/>
          </a:stretch>
        </p:blipFill>
        <p:spPr>
          <a:xfrm>
            <a:off x="6004991" y="1195377"/>
            <a:ext cx="5863119" cy="2372102"/>
          </a:xfrm>
          <a:prstGeom prst="rect">
            <a:avLst/>
          </a:prstGeom>
        </p:spPr>
      </p:pic>
      <p:pic>
        <p:nvPicPr>
          <p:cNvPr id="5" name="Picture 4">
            <a:extLst>
              <a:ext uri="{FF2B5EF4-FFF2-40B4-BE49-F238E27FC236}">
                <a16:creationId xmlns:a16="http://schemas.microsoft.com/office/drawing/2014/main" id="{8ACA5704-301C-4F77-89F6-8C1970FA087A}"/>
              </a:ext>
            </a:extLst>
          </p:cNvPr>
          <p:cNvPicPr>
            <a:picLocks noChangeAspect="1"/>
          </p:cNvPicPr>
          <p:nvPr/>
        </p:nvPicPr>
        <p:blipFill>
          <a:blip r:embed="rId4"/>
          <a:stretch>
            <a:fillRect/>
          </a:stretch>
        </p:blipFill>
        <p:spPr>
          <a:xfrm>
            <a:off x="6129540" y="4183680"/>
            <a:ext cx="5738571" cy="2123197"/>
          </a:xfrm>
          <a:prstGeom prst="rect">
            <a:avLst/>
          </a:prstGeom>
        </p:spPr>
      </p:pic>
      <p:sp>
        <p:nvSpPr>
          <p:cNvPr id="6" name="TextBox 5">
            <a:extLst>
              <a:ext uri="{FF2B5EF4-FFF2-40B4-BE49-F238E27FC236}">
                <a16:creationId xmlns:a16="http://schemas.microsoft.com/office/drawing/2014/main" id="{12239295-7743-4457-8E9C-53236484D170}"/>
              </a:ext>
            </a:extLst>
          </p:cNvPr>
          <p:cNvSpPr txBox="1"/>
          <p:nvPr/>
        </p:nvSpPr>
        <p:spPr>
          <a:xfrm>
            <a:off x="8510888" y="2926863"/>
            <a:ext cx="3886200" cy="369332"/>
          </a:xfrm>
          <a:prstGeom prst="rect">
            <a:avLst/>
          </a:prstGeom>
          <a:noFill/>
        </p:spPr>
        <p:txBody>
          <a:bodyPr wrap="square" rtlCol="0">
            <a:spAutoFit/>
          </a:bodyPr>
          <a:lstStyle/>
          <a:p>
            <a:r>
              <a:rPr lang="en-US" dirty="0"/>
              <a:t>RADICALS-RT Trial, Parker </a:t>
            </a:r>
            <a:r>
              <a:rPr lang="en-US" i="1" dirty="0"/>
              <a:t>et al</a:t>
            </a:r>
            <a:r>
              <a:rPr lang="en-US" dirty="0"/>
              <a:t>, 2020</a:t>
            </a:r>
          </a:p>
        </p:txBody>
      </p:sp>
      <p:pic>
        <p:nvPicPr>
          <p:cNvPr id="8" name="Picture 7">
            <a:extLst>
              <a:ext uri="{FF2B5EF4-FFF2-40B4-BE49-F238E27FC236}">
                <a16:creationId xmlns:a16="http://schemas.microsoft.com/office/drawing/2014/main" id="{9AE395DD-EDC2-4C9B-AD42-9EB53DE38ADD}"/>
              </a:ext>
            </a:extLst>
          </p:cNvPr>
          <p:cNvPicPr>
            <a:picLocks noChangeAspect="1"/>
          </p:cNvPicPr>
          <p:nvPr/>
        </p:nvPicPr>
        <p:blipFill>
          <a:blip r:embed="rId5"/>
          <a:stretch>
            <a:fillRect/>
          </a:stretch>
        </p:blipFill>
        <p:spPr>
          <a:xfrm>
            <a:off x="8153399" y="3576033"/>
            <a:ext cx="2362530" cy="285790"/>
          </a:xfrm>
          <a:prstGeom prst="rect">
            <a:avLst/>
          </a:prstGeom>
        </p:spPr>
      </p:pic>
      <p:pic>
        <p:nvPicPr>
          <p:cNvPr id="12" name="Picture 11">
            <a:extLst>
              <a:ext uri="{FF2B5EF4-FFF2-40B4-BE49-F238E27FC236}">
                <a16:creationId xmlns:a16="http://schemas.microsoft.com/office/drawing/2014/main" id="{27A1F2B4-CB26-42D4-A978-7BF4653572DA}"/>
              </a:ext>
            </a:extLst>
          </p:cNvPr>
          <p:cNvPicPr>
            <a:picLocks noChangeAspect="1"/>
          </p:cNvPicPr>
          <p:nvPr/>
        </p:nvPicPr>
        <p:blipFill>
          <a:blip r:embed="rId6"/>
          <a:stretch>
            <a:fillRect/>
          </a:stretch>
        </p:blipFill>
        <p:spPr>
          <a:xfrm>
            <a:off x="6157613" y="6256077"/>
            <a:ext cx="4296375" cy="266737"/>
          </a:xfrm>
          <a:prstGeom prst="rect">
            <a:avLst/>
          </a:prstGeom>
        </p:spPr>
      </p:pic>
      <p:sp>
        <p:nvSpPr>
          <p:cNvPr id="16" name="TextBox 15">
            <a:extLst>
              <a:ext uri="{FF2B5EF4-FFF2-40B4-BE49-F238E27FC236}">
                <a16:creationId xmlns:a16="http://schemas.microsoft.com/office/drawing/2014/main" id="{6671E6EA-6EDB-4358-9B11-DFB01CC0904A}"/>
              </a:ext>
            </a:extLst>
          </p:cNvPr>
          <p:cNvSpPr txBox="1"/>
          <p:nvPr/>
        </p:nvSpPr>
        <p:spPr>
          <a:xfrm>
            <a:off x="8305799" y="6522814"/>
            <a:ext cx="4457700" cy="369332"/>
          </a:xfrm>
          <a:prstGeom prst="rect">
            <a:avLst/>
          </a:prstGeom>
          <a:noFill/>
        </p:spPr>
        <p:txBody>
          <a:bodyPr wrap="square" rtlCol="0">
            <a:spAutoFit/>
          </a:bodyPr>
          <a:lstStyle/>
          <a:p>
            <a:r>
              <a:rPr lang="en-US" dirty="0"/>
              <a:t>ARTISTIC Meta-Analysis, Vale </a:t>
            </a:r>
            <a:r>
              <a:rPr lang="en-US" i="1" dirty="0"/>
              <a:t>et al</a:t>
            </a:r>
            <a:r>
              <a:rPr lang="en-US" dirty="0"/>
              <a:t>, 2020</a:t>
            </a:r>
          </a:p>
        </p:txBody>
      </p:sp>
    </p:spTree>
    <p:extLst>
      <p:ext uri="{BB962C8B-B14F-4D97-AF65-F5344CB8AC3E}">
        <p14:creationId xmlns:p14="http://schemas.microsoft.com/office/powerpoint/2010/main" val="2072107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862"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Predictive Factors for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Effectiveness of Salvage RT</a:t>
            </a:r>
            <a:endParaRPr lang="en-US" sz="3600" dirty="0"/>
          </a:p>
        </p:txBody>
      </p:sp>
      <p:sp>
        <p:nvSpPr>
          <p:cNvPr id="3" name="Content Placeholder 2"/>
          <p:cNvSpPr>
            <a:spLocks noGrp="1"/>
          </p:cNvSpPr>
          <p:nvPr>
            <p:ph idx="1"/>
          </p:nvPr>
        </p:nvSpPr>
        <p:spPr>
          <a:xfrm>
            <a:off x="2057400" y="1582387"/>
            <a:ext cx="8153400" cy="1676400"/>
          </a:xfrm>
        </p:spPr>
        <p:txBody>
          <a:bodyPr>
            <a:no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Lower PSA at time of salvage RT</a:t>
            </a:r>
          </a:p>
          <a:p>
            <a:pPr lvl="1">
              <a:buFont typeface="Wingdings" panose="05000000000000000000" pitchFamily="2" charset="2"/>
              <a:buChar char="§"/>
            </a:pPr>
            <a:r>
              <a:rPr lang="en-US" sz="2400" b="1" dirty="0">
                <a:latin typeface="Verdana" panose="020B0604030504040204" pitchFamily="34" charset="0"/>
                <a:ea typeface="Verdana" panose="020B0604030504040204" pitchFamily="34" charset="0"/>
                <a:cs typeface="Verdana" panose="020B0604030504040204" pitchFamily="34" charset="0"/>
              </a:rPr>
              <a:t>Early referrals are important!</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B94CB870-28CD-490F-B344-A502A8847C34}"/>
              </a:ext>
            </a:extLst>
          </p:cNvPr>
          <p:cNvPicPr>
            <a:picLocks noChangeAspect="1"/>
          </p:cNvPicPr>
          <p:nvPr/>
        </p:nvPicPr>
        <p:blipFill>
          <a:blip r:embed="rId3"/>
          <a:stretch>
            <a:fillRect/>
          </a:stretch>
        </p:blipFill>
        <p:spPr>
          <a:xfrm>
            <a:off x="1892194" y="2895600"/>
            <a:ext cx="8318606" cy="3352800"/>
          </a:xfrm>
          <a:prstGeom prst="rect">
            <a:avLst/>
          </a:prstGeom>
        </p:spPr>
      </p:pic>
      <p:sp>
        <p:nvSpPr>
          <p:cNvPr id="5" name="TextBox 4">
            <a:extLst>
              <a:ext uri="{FF2B5EF4-FFF2-40B4-BE49-F238E27FC236}">
                <a16:creationId xmlns:a16="http://schemas.microsoft.com/office/drawing/2014/main" id="{0513D8FE-AA16-430D-9186-9CA2B22F80AB}"/>
              </a:ext>
            </a:extLst>
          </p:cNvPr>
          <p:cNvSpPr txBox="1"/>
          <p:nvPr/>
        </p:nvSpPr>
        <p:spPr>
          <a:xfrm>
            <a:off x="8305800" y="6400800"/>
            <a:ext cx="2286000"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(Tendulkar 2016)</a:t>
            </a:r>
          </a:p>
        </p:txBody>
      </p:sp>
    </p:spTree>
    <p:extLst>
      <p:ext uri="{BB962C8B-B14F-4D97-AF65-F5344CB8AC3E}">
        <p14:creationId xmlns:p14="http://schemas.microsoft.com/office/powerpoint/2010/main" val="3495744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862"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Predictive Nomogram for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Effectiveness of Salvage RT</a:t>
            </a:r>
            <a:endParaRPr lang="en-US" sz="3600" dirty="0"/>
          </a:p>
        </p:txBody>
      </p:sp>
      <p:sp>
        <p:nvSpPr>
          <p:cNvPr id="5" name="TextBox 4">
            <a:extLst>
              <a:ext uri="{FF2B5EF4-FFF2-40B4-BE49-F238E27FC236}">
                <a16:creationId xmlns:a16="http://schemas.microsoft.com/office/drawing/2014/main" id="{0513D8FE-AA16-430D-9186-9CA2B22F80AB}"/>
              </a:ext>
            </a:extLst>
          </p:cNvPr>
          <p:cNvSpPr txBox="1"/>
          <p:nvPr/>
        </p:nvSpPr>
        <p:spPr>
          <a:xfrm>
            <a:off x="8534400" y="6488668"/>
            <a:ext cx="2277862"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(Tendulkar 2016)</a:t>
            </a:r>
          </a:p>
        </p:txBody>
      </p:sp>
      <p:pic>
        <p:nvPicPr>
          <p:cNvPr id="6" name="Picture 5">
            <a:extLst>
              <a:ext uri="{FF2B5EF4-FFF2-40B4-BE49-F238E27FC236}">
                <a16:creationId xmlns:a16="http://schemas.microsoft.com/office/drawing/2014/main" id="{1B20DCF3-AC13-41D0-A039-98F96CDF4066}"/>
              </a:ext>
            </a:extLst>
          </p:cNvPr>
          <p:cNvPicPr>
            <a:picLocks noChangeAspect="1"/>
          </p:cNvPicPr>
          <p:nvPr/>
        </p:nvPicPr>
        <p:blipFill>
          <a:blip r:embed="rId3"/>
          <a:stretch>
            <a:fillRect/>
          </a:stretch>
        </p:blipFill>
        <p:spPr>
          <a:xfrm>
            <a:off x="2762854" y="1363093"/>
            <a:ext cx="6650016" cy="5129535"/>
          </a:xfrm>
          <a:prstGeom prst="rect">
            <a:avLst/>
          </a:prstGeom>
        </p:spPr>
      </p:pic>
    </p:spTree>
    <p:extLst>
      <p:ext uri="{BB962C8B-B14F-4D97-AF65-F5344CB8AC3E}">
        <p14:creationId xmlns:p14="http://schemas.microsoft.com/office/powerpoint/2010/main" val="4255292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862"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Other Predictive Factors for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Effectiveness of Salvage RT</a:t>
            </a:r>
            <a:endParaRPr lang="en-US" sz="3600" dirty="0"/>
          </a:p>
        </p:txBody>
      </p:sp>
      <p:sp>
        <p:nvSpPr>
          <p:cNvPr id="3" name="Content Placeholder 2"/>
          <p:cNvSpPr>
            <a:spLocks noGrp="1"/>
          </p:cNvSpPr>
          <p:nvPr>
            <p:ph idx="1"/>
          </p:nvPr>
        </p:nvSpPr>
        <p:spPr>
          <a:xfrm>
            <a:off x="2057400" y="1526970"/>
            <a:ext cx="7924800" cy="3121231"/>
          </a:xfrm>
        </p:spPr>
        <p:txBody>
          <a:bodyPr>
            <a:noAutofit/>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PSA initially nadired at undetectable levels after RP before rising</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Later rise in PSA after RP</a:t>
            </a:r>
          </a:p>
        </p:txBody>
      </p:sp>
    </p:spTree>
    <p:extLst>
      <p:ext uri="{BB962C8B-B14F-4D97-AF65-F5344CB8AC3E}">
        <p14:creationId xmlns:p14="http://schemas.microsoft.com/office/powerpoint/2010/main" val="275988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883"/>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ADT with Salvage RT</a:t>
            </a:r>
            <a:endParaRPr lang="en-US" sz="3600" dirty="0"/>
          </a:p>
        </p:txBody>
      </p:sp>
      <p:sp>
        <p:nvSpPr>
          <p:cNvPr id="3" name="Content Placeholder 2"/>
          <p:cNvSpPr>
            <a:spLocks noGrp="1"/>
          </p:cNvSpPr>
          <p:nvPr>
            <p:ph idx="1"/>
          </p:nvPr>
        </p:nvSpPr>
        <p:spPr>
          <a:xfrm>
            <a:off x="2002221" y="1219200"/>
            <a:ext cx="8229600" cy="1981200"/>
          </a:xfrm>
        </p:spPr>
        <p:txBody>
          <a:bodyPr>
            <a:noAutofit/>
          </a:bodyPr>
          <a:lstStyle/>
          <a:p>
            <a:r>
              <a:rPr lang="en-US" sz="2200" b="1" dirty="0">
                <a:latin typeface="Verdana" panose="020B0604030504040204" pitchFamily="34" charset="0"/>
                <a:ea typeface="Verdana" panose="020B0604030504040204" pitchFamily="34" charset="0"/>
              </a:rPr>
              <a:t>Clearest benefit when pre-RT PSA &gt; 0.6</a:t>
            </a:r>
          </a:p>
          <a:p>
            <a:endParaRPr lang="en-US" sz="2200" dirty="0">
              <a:latin typeface="Verdana" panose="020B0604030504040204" pitchFamily="34" charset="0"/>
              <a:ea typeface="Verdana" panose="020B0604030504040204" pitchFamily="34" charset="0"/>
            </a:endParaRPr>
          </a:p>
          <a:p>
            <a:r>
              <a:rPr lang="en-US" sz="2200" dirty="0">
                <a:latin typeface="Verdana" panose="020B0604030504040204" pitchFamily="34" charset="0"/>
                <a:ea typeface="Verdana" panose="020B0604030504040204" pitchFamily="34" charset="0"/>
              </a:rPr>
              <a:t>May also be indicated for patients with pre-RT PSA &lt; 0.6 if other high-risk features (GS&gt;7, SVI, PSA never undetectable post-RP, high genomic recurrence score)</a:t>
            </a:r>
            <a:endParaRPr lang="en-US" sz="2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8D98F7C6-5783-4D91-9702-D8D1EDED7ED7}"/>
              </a:ext>
            </a:extLst>
          </p:cNvPr>
          <p:cNvPicPr>
            <a:picLocks noChangeAspect="1"/>
          </p:cNvPicPr>
          <p:nvPr/>
        </p:nvPicPr>
        <p:blipFill>
          <a:blip r:embed="rId2"/>
          <a:stretch>
            <a:fillRect/>
          </a:stretch>
        </p:blipFill>
        <p:spPr>
          <a:xfrm>
            <a:off x="1676400" y="3200400"/>
            <a:ext cx="8839200" cy="3493100"/>
          </a:xfrm>
          <a:prstGeom prst="rect">
            <a:avLst/>
          </a:prstGeom>
        </p:spPr>
      </p:pic>
    </p:spTree>
    <p:extLst>
      <p:ext uri="{BB962C8B-B14F-4D97-AF65-F5344CB8AC3E}">
        <p14:creationId xmlns:p14="http://schemas.microsoft.com/office/powerpoint/2010/main" val="1030449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862"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ADT With Salvage RT</a:t>
            </a:r>
            <a:endParaRPr lang="en-US" sz="3600" dirty="0"/>
          </a:p>
        </p:txBody>
      </p:sp>
      <p:pic>
        <p:nvPicPr>
          <p:cNvPr id="4" name="Picture 3">
            <a:extLst>
              <a:ext uri="{FF2B5EF4-FFF2-40B4-BE49-F238E27FC236}">
                <a16:creationId xmlns:a16="http://schemas.microsoft.com/office/drawing/2014/main" id="{2B37BFD1-BE1C-45E8-B67A-93233DEA0367}"/>
              </a:ext>
            </a:extLst>
          </p:cNvPr>
          <p:cNvPicPr>
            <a:picLocks noChangeAspect="1"/>
          </p:cNvPicPr>
          <p:nvPr/>
        </p:nvPicPr>
        <p:blipFill>
          <a:blip r:embed="rId3"/>
          <a:stretch>
            <a:fillRect/>
          </a:stretch>
        </p:blipFill>
        <p:spPr>
          <a:xfrm>
            <a:off x="1561605" y="1092530"/>
            <a:ext cx="9144000" cy="3498444"/>
          </a:xfrm>
          <a:prstGeom prst="rect">
            <a:avLst/>
          </a:prstGeom>
        </p:spPr>
      </p:pic>
      <p:pic>
        <p:nvPicPr>
          <p:cNvPr id="5" name="Picture 4">
            <a:extLst>
              <a:ext uri="{FF2B5EF4-FFF2-40B4-BE49-F238E27FC236}">
                <a16:creationId xmlns:a16="http://schemas.microsoft.com/office/drawing/2014/main" id="{926CC28E-D9C4-467E-A0F5-2D53DDC4A27F}"/>
              </a:ext>
            </a:extLst>
          </p:cNvPr>
          <p:cNvPicPr>
            <a:picLocks noChangeAspect="1"/>
          </p:cNvPicPr>
          <p:nvPr/>
        </p:nvPicPr>
        <p:blipFill>
          <a:blip r:embed="rId4"/>
          <a:stretch>
            <a:fillRect/>
          </a:stretch>
        </p:blipFill>
        <p:spPr>
          <a:xfrm>
            <a:off x="1524000" y="4885960"/>
            <a:ext cx="9144000" cy="1595088"/>
          </a:xfrm>
          <a:prstGeom prst="rect">
            <a:avLst/>
          </a:prstGeom>
        </p:spPr>
      </p:pic>
      <p:sp>
        <p:nvSpPr>
          <p:cNvPr id="6" name="TextBox 5">
            <a:extLst>
              <a:ext uri="{FF2B5EF4-FFF2-40B4-BE49-F238E27FC236}">
                <a16:creationId xmlns:a16="http://schemas.microsoft.com/office/drawing/2014/main" id="{9D145FC8-A0D0-4797-AE27-BD5654523484}"/>
              </a:ext>
            </a:extLst>
          </p:cNvPr>
          <p:cNvSpPr txBox="1"/>
          <p:nvPr/>
        </p:nvSpPr>
        <p:spPr>
          <a:xfrm>
            <a:off x="9067800" y="6512716"/>
            <a:ext cx="1592062"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Spratt 2018</a:t>
            </a:r>
          </a:p>
        </p:txBody>
      </p:sp>
    </p:spTree>
    <p:extLst>
      <p:ext uri="{BB962C8B-B14F-4D97-AF65-F5344CB8AC3E}">
        <p14:creationId xmlns:p14="http://schemas.microsoft.com/office/powerpoint/2010/main" val="2466993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Can Biochemical Failure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After EBRT Be Salvaged?</a:t>
            </a:r>
            <a:endParaRPr lang="en-US" sz="3600" dirty="0"/>
          </a:p>
        </p:txBody>
      </p:sp>
      <p:sp>
        <p:nvSpPr>
          <p:cNvPr id="3" name="Content Placeholder 2"/>
          <p:cNvSpPr>
            <a:spLocks noGrp="1"/>
          </p:cNvSpPr>
          <p:nvPr>
            <p:ph idx="1"/>
          </p:nvPr>
        </p:nvSpPr>
        <p:spPr>
          <a:xfrm>
            <a:off x="1981200" y="1371600"/>
            <a:ext cx="8229600" cy="5486400"/>
          </a:xfrm>
        </p:spPr>
        <p:txBody>
          <a:bodyPr>
            <a:normAutofit fontScale="62500" lnSpcReduction="20000"/>
          </a:bodyPr>
          <a:lstStyle/>
          <a:p>
            <a:pPr lvl="0"/>
            <a:r>
              <a:rPr lang="en-US" sz="3800" dirty="0">
                <a:latin typeface="Verdana" panose="020B0604030504040204" pitchFamily="34" charset="0"/>
                <a:ea typeface="Verdana" panose="020B0604030504040204" pitchFamily="34" charset="0"/>
                <a:cs typeface="Verdana" panose="020B0604030504040204" pitchFamily="34" charset="0"/>
              </a:rPr>
              <a:t>Yes…but that doesn’t mean it is appropriate for most patients</a:t>
            </a:r>
          </a:p>
          <a:p>
            <a:pPr lvl="1">
              <a:buFont typeface="Wingdings" panose="05000000000000000000" pitchFamily="2" charset="2"/>
              <a:buChar char="§"/>
            </a:pPr>
            <a:r>
              <a:rPr lang="en-US" sz="3000" dirty="0">
                <a:latin typeface="Verdana" panose="020B0604030504040204" pitchFamily="34" charset="0"/>
                <a:ea typeface="Verdana" panose="020B0604030504040204" pitchFamily="34" charset="0"/>
                <a:cs typeface="Verdana" panose="020B0604030504040204" pitchFamily="34" charset="0"/>
              </a:rPr>
              <a:t>Salvage local therapy may be considered if patient is healthy, has biopsy proven local recurrence, and has no evidence of distant metastases</a:t>
            </a:r>
          </a:p>
          <a:p>
            <a:endParaRPr lang="en-US" sz="3400" dirty="0">
              <a:latin typeface="Verdana" panose="020B0604030504040204" pitchFamily="34" charset="0"/>
              <a:ea typeface="Verdana" panose="020B0604030504040204" pitchFamily="34" charset="0"/>
              <a:cs typeface="Verdana" panose="020B0604030504040204" pitchFamily="34" charset="0"/>
            </a:endParaRPr>
          </a:p>
          <a:p>
            <a:pPr lvl="0"/>
            <a:r>
              <a:rPr lang="en-US" sz="3800" dirty="0">
                <a:latin typeface="Verdana" panose="020B0604030504040204" pitchFamily="34" charset="0"/>
                <a:ea typeface="Verdana" panose="020B0604030504040204" pitchFamily="34" charset="0"/>
                <a:cs typeface="Verdana" panose="020B0604030504040204" pitchFamily="34" charset="0"/>
              </a:rPr>
              <a:t>Treatment Options: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Radical Prostatectomy – very high risk for urinary incontinence (worse than primary radical prostatectomy) </a:t>
            </a:r>
          </a:p>
          <a:p>
            <a:pPr lvl="2">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High risk also of rectal injury due to scarring from RT</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Cryotherapy – urinary incontinence and erectile dysfunction is common</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Brachytherapy – low rates of </a:t>
            </a:r>
            <a:r>
              <a:rPr lang="en-US" u="sng" dirty="0">
                <a:latin typeface="Verdana" panose="020B0604030504040204" pitchFamily="34" charset="0"/>
                <a:ea typeface="Verdana" panose="020B0604030504040204" pitchFamily="34" charset="0"/>
                <a:cs typeface="Verdana" panose="020B0604030504040204" pitchFamily="34" charset="0"/>
              </a:rPr>
              <a:t>&gt;</a:t>
            </a:r>
            <a:r>
              <a:rPr lang="en-US" dirty="0">
                <a:latin typeface="Verdana" panose="020B0604030504040204" pitchFamily="34" charset="0"/>
                <a:ea typeface="Verdana" panose="020B0604030504040204" pitchFamily="34" charset="0"/>
                <a:cs typeface="Verdana" panose="020B0604030504040204" pitchFamily="34" charset="0"/>
              </a:rPr>
              <a:t> G3 toxicity</a:t>
            </a:r>
          </a:p>
          <a:p>
            <a:endParaRPr lang="en-US" sz="3800" dirty="0">
              <a:latin typeface="Verdana" panose="020B0604030504040204" pitchFamily="34" charset="0"/>
              <a:ea typeface="Verdana" panose="020B0604030504040204" pitchFamily="34" charset="0"/>
              <a:cs typeface="Verdana" panose="020B0604030504040204" pitchFamily="34" charset="0"/>
            </a:endParaRPr>
          </a:p>
          <a:p>
            <a:r>
              <a:rPr lang="en-US" sz="3800" dirty="0">
                <a:latin typeface="Verdana" panose="020B0604030504040204" pitchFamily="34" charset="0"/>
                <a:ea typeface="Verdana" panose="020B0604030504040204" pitchFamily="34" charset="0"/>
                <a:cs typeface="Verdana" panose="020B0604030504040204" pitchFamily="34" charset="0"/>
              </a:rPr>
              <a:t>Outcomes: </a:t>
            </a:r>
          </a:p>
          <a:p>
            <a:pPr lvl="1">
              <a:buFont typeface="Wingdings" panose="05000000000000000000" pitchFamily="2" charset="2"/>
              <a:buChar char="§"/>
            </a:pPr>
            <a:r>
              <a:rPr lang="en-US" sz="3400" dirty="0">
                <a:latin typeface="Verdana" panose="020B0604030504040204" pitchFamily="34" charset="0"/>
                <a:ea typeface="Verdana" panose="020B0604030504040204" pitchFamily="34" charset="0"/>
                <a:cs typeface="Verdana" panose="020B0604030504040204" pitchFamily="34" charset="0"/>
              </a:rPr>
              <a:t>5Y-bDFS ~50% for each modality, based on relatively small published series</a:t>
            </a:r>
          </a:p>
        </p:txBody>
      </p:sp>
    </p:spTree>
    <p:extLst>
      <p:ext uri="{BB962C8B-B14F-4D97-AF65-F5344CB8AC3E}">
        <p14:creationId xmlns:p14="http://schemas.microsoft.com/office/powerpoint/2010/main" val="62714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971800"/>
            <a:ext cx="8229600" cy="1143000"/>
          </a:xfrm>
        </p:spPr>
        <p:txBody>
          <a:bodyPr>
            <a:noAutofit/>
          </a:bodyPr>
          <a:lstStyle/>
          <a:p>
            <a:r>
              <a:rPr lang="en-US" sz="4000" b="1" dirty="0">
                <a:solidFill>
                  <a:schemeClr val="tx2"/>
                </a:solidFill>
                <a:latin typeface="Verdana" pitchFamily="34" charset="0"/>
                <a:ea typeface="Verdana" pitchFamily="34" charset="0"/>
                <a:cs typeface="Verdana" pitchFamily="34" charset="0"/>
              </a:rPr>
              <a:t>Radiation For Metastatic Prostate Cancer</a:t>
            </a:r>
          </a:p>
        </p:txBody>
      </p:sp>
    </p:spTree>
    <p:extLst>
      <p:ext uri="{BB962C8B-B14F-4D97-AF65-F5344CB8AC3E}">
        <p14:creationId xmlns:p14="http://schemas.microsoft.com/office/powerpoint/2010/main" val="208119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latin typeface="+mn-lt"/>
                <a:ea typeface="Verdana" panose="020B0604030504040204" pitchFamily="34" charset="0"/>
                <a:cs typeface="Verdana" panose="020B0604030504040204" pitchFamily="34" charset="0"/>
              </a:rPr>
              <a:t>Radiation Dosing</a:t>
            </a:r>
          </a:p>
        </p:txBody>
      </p:sp>
      <p:sp>
        <p:nvSpPr>
          <p:cNvPr id="3" name="Content Placeholder 2"/>
          <p:cNvSpPr>
            <a:spLocks noGrp="1"/>
          </p:cNvSpPr>
          <p:nvPr>
            <p:ph idx="1"/>
          </p:nvPr>
        </p:nvSpPr>
        <p:spPr>
          <a:xfrm>
            <a:off x="1981200" y="1371600"/>
            <a:ext cx="8229600" cy="5410200"/>
          </a:xfrm>
        </p:spPr>
        <p:txBody>
          <a:bodyPr>
            <a:normAutofit fontScale="85000" lnSpcReduction="20000"/>
          </a:bodyPr>
          <a:lstStyle/>
          <a:p>
            <a:r>
              <a:rPr lang="en-US" sz="3400" b="1" dirty="0">
                <a:solidFill>
                  <a:schemeClr val="tx1">
                    <a:lumMod val="85000"/>
                    <a:lumOff val="15000"/>
                  </a:schemeClr>
                </a:solidFill>
                <a:ea typeface="Verdana" panose="020B0604030504040204" pitchFamily="34" charset="0"/>
                <a:cs typeface="Verdana" panose="020B0604030504040204" pitchFamily="34" charset="0"/>
              </a:rPr>
              <a:t>Gray (</a:t>
            </a:r>
            <a:r>
              <a:rPr lang="en-US" sz="3400" b="1" dirty="0" err="1">
                <a:solidFill>
                  <a:schemeClr val="tx1">
                    <a:lumMod val="85000"/>
                    <a:lumOff val="15000"/>
                  </a:schemeClr>
                </a:solidFill>
                <a:ea typeface="Verdana" panose="020B0604030504040204" pitchFamily="34" charset="0"/>
                <a:cs typeface="Verdana" panose="020B0604030504040204" pitchFamily="34" charset="0"/>
              </a:rPr>
              <a:t>Gy</a:t>
            </a:r>
            <a:r>
              <a:rPr lang="en-US" sz="3400" b="1" dirty="0">
                <a:solidFill>
                  <a:schemeClr val="tx1">
                    <a:lumMod val="85000"/>
                    <a:lumOff val="15000"/>
                  </a:schemeClr>
                </a:solidFill>
                <a:ea typeface="Verdana" panose="020B0604030504040204" pitchFamily="34" charset="0"/>
                <a:cs typeface="Verdana" panose="020B0604030504040204" pitchFamily="34" charset="0"/>
              </a:rPr>
              <a:t>) </a:t>
            </a:r>
            <a:r>
              <a:rPr lang="en-US" sz="3400" dirty="0">
                <a:solidFill>
                  <a:schemeClr val="tx1">
                    <a:lumMod val="85000"/>
                    <a:lumOff val="15000"/>
                  </a:schemeClr>
                </a:solidFill>
                <a:ea typeface="Verdana" panose="020B0604030504040204" pitchFamily="34" charset="0"/>
                <a:cs typeface="Verdana" panose="020B0604030504040204" pitchFamily="34" charset="0"/>
              </a:rPr>
              <a:t>is the unit of RT dose </a:t>
            </a:r>
          </a:p>
          <a:p>
            <a:pPr lvl="1">
              <a:buFont typeface="Wingdings" panose="05000000000000000000" pitchFamily="2" charset="2"/>
              <a:buChar char="§"/>
            </a:pPr>
            <a:r>
              <a:rPr lang="en-US" dirty="0">
                <a:solidFill>
                  <a:schemeClr val="tx1">
                    <a:lumMod val="85000"/>
                    <a:lumOff val="15000"/>
                  </a:schemeClr>
                </a:solidFill>
                <a:ea typeface="Verdana" panose="020B0604030504040204" pitchFamily="34" charset="0"/>
                <a:cs typeface="Verdana" panose="020B0604030504040204" pitchFamily="34" charset="0"/>
              </a:rPr>
              <a:t>1 </a:t>
            </a:r>
            <a:r>
              <a:rPr lang="en-US" dirty="0" err="1">
                <a:solidFill>
                  <a:schemeClr val="tx1">
                    <a:lumMod val="85000"/>
                    <a:lumOff val="15000"/>
                  </a:schemeClr>
                </a:solidFill>
                <a:ea typeface="Verdana" panose="020B0604030504040204" pitchFamily="34" charset="0"/>
                <a:cs typeface="Verdana" panose="020B0604030504040204" pitchFamily="34" charset="0"/>
              </a:rPr>
              <a:t>Gy</a:t>
            </a:r>
            <a:r>
              <a:rPr lang="en-US" dirty="0">
                <a:solidFill>
                  <a:schemeClr val="tx1">
                    <a:lumMod val="85000"/>
                    <a:lumOff val="15000"/>
                  </a:schemeClr>
                </a:solidFill>
                <a:ea typeface="Verdana" panose="020B0604030504040204" pitchFamily="34" charset="0"/>
                <a:cs typeface="Verdana" panose="020B0604030504040204" pitchFamily="34" charset="0"/>
              </a:rPr>
              <a:t> = 100 </a:t>
            </a:r>
            <a:r>
              <a:rPr lang="en-US" dirty="0" err="1">
                <a:solidFill>
                  <a:schemeClr val="tx1">
                    <a:lumMod val="85000"/>
                    <a:lumOff val="15000"/>
                  </a:schemeClr>
                </a:solidFill>
                <a:ea typeface="Verdana" panose="020B0604030504040204" pitchFamily="34" charset="0"/>
                <a:cs typeface="Verdana" panose="020B0604030504040204" pitchFamily="34" charset="0"/>
              </a:rPr>
              <a:t>centiGray</a:t>
            </a:r>
            <a:r>
              <a:rPr lang="en-US" dirty="0">
                <a:solidFill>
                  <a:schemeClr val="tx1">
                    <a:lumMod val="85000"/>
                    <a:lumOff val="15000"/>
                  </a:schemeClr>
                </a:solidFill>
                <a:ea typeface="Verdana" panose="020B0604030504040204" pitchFamily="34" charset="0"/>
                <a:cs typeface="Verdana" panose="020B0604030504040204" pitchFamily="34" charset="0"/>
              </a:rPr>
              <a:t> (</a:t>
            </a:r>
            <a:r>
              <a:rPr lang="en-US" dirty="0" err="1">
                <a:solidFill>
                  <a:schemeClr val="tx1">
                    <a:lumMod val="85000"/>
                    <a:lumOff val="15000"/>
                  </a:schemeClr>
                </a:solidFill>
                <a:ea typeface="Verdana" panose="020B0604030504040204" pitchFamily="34" charset="0"/>
                <a:cs typeface="Verdana" panose="020B0604030504040204" pitchFamily="34" charset="0"/>
              </a:rPr>
              <a:t>cGy</a:t>
            </a:r>
            <a:r>
              <a:rPr lang="en-US" dirty="0">
                <a:solidFill>
                  <a:schemeClr val="tx1">
                    <a:lumMod val="85000"/>
                    <a:lumOff val="15000"/>
                  </a:schemeClr>
                </a:solidFill>
                <a:ea typeface="Verdana" pitchFamily="34" charset="0"/>
                <a:cs typeface="Verdana" pitchFamily="34" charset="0"/>
              </a:rPr>
              <a:t>)</a:t>
            </a:r>
          </a:p>
          <a:p>
            <a:pPr lvl="1">
              <a:buFont typeface="Wingdings" panose="05000000000000000000" pitchFamily="2" charset="2"/>
              <a:buChar char="§"/>
            </a:pPr>
            <a:r>
              <a:rPr lang="en-US" dirty="0">
                <a:solidFill>
                  <a:schemeClr val="tx1">
                    <a:lumMod val="85000"/>
                    <a:lumOff val="15000"/>
                  </a:schemeClr>
                </a:solidFill>
                <a:ea typeface="Verdana" pitchFamily="34" charset="0"/>
                <a:cs typeface="Verdana" pitchFamily="34" charset="0"/>
              </a:rPr>
              <a:t>The dose from 1 </a:t>
            </a:r>
            <a:r>
              <a:rPr lang="en-US" dirty="0" err="1">
                <a:solidFill>
                  <a:schemeClr val="tx1">
                    <a:lumMod val="85000"/>
                    <a:lumOff val="15000"/>
                  </a:schemeClr>
                </a:solidFill>
                <a:ea typeface="Verdana" panose="020B0604030504040204" pitchFamily="34" charset="0"/>
                <a:cs typeface="Verdana" panose="020B0604030504040204" pitchFamily="34" charset="0"/>
              </a:rPr>
              <a:t>cGy</a:t>
            </a:r>
            <a:r>
              <a:rPr lang="en-US" dirty="0">
                <a:solidFill>
                  <a:schemeClr val="tx1">
                    <a:lumMod val="85000"/>
                    <a:lumOff val="15000"/>
                  </a:schemeClr>
                </a:solidFill>
                <a:ea typeface="Verdana" pitchFamily="34" charset="0"/>
                <a:cs typeface="Verdana" pitchFamily="34" charset="0"/>
              </a:rPr>
              <a:t> roughly equals 1 CT scan </a:t>
            </a:r>
          </a:p>
          <a:p>
            <a:pPr marL="0" indent="0">
              <a:buNone/>
            </a:pPr>
            <a:endParaRPr lang="en-US" dirty="0">
              <a:solidFill>
                <a:schemeClr val="tx1">
                  <a:lumMod val="85000"/>
                  <a:lumOff val="15000"/>
                </a:schemeClr>
              </a:solidFill>
              <a:ea typeface="Verdana" pitchFamily="34" charset="0"/>
              <a:cs typeface="Verdana" pitchFamily="34" charset="0"/>
            </a:endParaRPr>
          </a:p>
          <a:p>
            <a:r>
              <a:rPr lang="en-US" sz="3400" b="1" dirty="0">
                <a:solidFill>
                  <a:schemeClr val="tx1">
                    <a:lumMod val="85000"/>
                    <a:lumOff val="15000"/>
                  </a:schemeClr>
                </a:solidFill>
                <a:ea typeface="Verdana" panose="020B0604030504040204" pitchFamily="34" charset="0"/>
                <a:cs typeface="Verdana" panose="020B0604030504040204" pitchFamily="34" charset="0"/>
              </a:rPr>
              <a:t>Dose prescription </a:t>
            </a:r>
            <a:r>
              <a:rPr lang="en-US" sz="3400" dirty="0">
                <a:solidFill>
                  <a:schemeClr val="tx1">
                    <a:lumMod val="85000"/>
                    <a:lumOff val="15000"/>
                  </a:schemeClr>
                </a:solidFill>
                <a:ea typeface="Verdana" panose="020B0604030504040204" pitchFamily="34" charset="0"/>
                <a:cs typeface="Verdana" panose="020B0604030504040204" pitchFamily="34" charset="0"/>
              </a:rPr>
              <a:t>depends on:</a:t>
            </a:r>
          </a:p>
          <a:p>
            <a:pPr lvl="1">
              <a:buFont typeface="Wingdings" panose="05000000000000000000" pitchFamily="2" charset="2"/>
              <a:buChar char="§"/>
            </a:pPr>
            <a:r>
              <a:rPr lang="en-US" dirty="0">
                <a:solidFill>
                  <a:schemeClr val="tx1">
                    <a:lumMod val="85000"/>
                    <a:lumOff val="15000"/>
                  </a:schemeClr>
                </a:solidFill>
                <a:ea typeface="Verdana" pitchFamily="34" charset="0"/>
                <a:cs typeface="Verdana" pitchFamily="34" charset="0"/>
              </a:rPr>
              <a:t>Goal of treatment (curative &gt; palliative)</a:t>
            </a:r>
          </a:p>
          <a:p>
            <a:pPr lvl="1">
              <a:buFont typeface="Wingdings" panose="05000000000000000000" pitchFamily="2" charset="2"/>
              <a:buChar char="§"/>
            </a:pPr>
            <a:r>
              <a:rPr lang="en-US" dirty="0">
                <a:solidFill>
                  <a:schemeClr val="tx1">
                    <a:lumMod val="85000"/>
                    <a:lumOff val="15000"/>
                  </a:schemeClr>
                </a:solidFill>
                <a:ea typeface="Verdana" pitchFamily="34" charset="0"/>
                <a:cs typeface="Verdana" pitchFamily="34" charset="0"/>
              </a:rPr>
              <a:t>Amount of disease (gross &gt; microscopic)</a:t>
            </a:r>
          </a:p>
          <a:p>
            <a:pPr lvl="1">
              <a:buFont typeface="Wingdings" panose="05000000000000000000" pitchFamily="2" charset="2"/>
              <a:buChar char="§"/>
            </a:pPr>
            <a:r>
              <a:rPr lang="en-US" dirty="0">
                <a:solidFill>
                  <a:schemeClr val="tx1">
                    <a:lumMod val="85000"/>
                    <a:lumOff val="15000"/>
                  </a:schemeClr>
                </a:solidFill>
                <a:ea typeface="Verdana" pitchFamily="34" charset="0"/>
                <a:cs typeface="Verdana" pitchFamily="34" charset="0"/>
              </a:rPr>
              <a:t>RT sensitivity of tumor </a:t>
            </a:r>
          </a:p>
          <a:p>
            <a:pPr lvl="1">
              <a:buFont typeface="Wingdings" panose="05000000000000000000" pitchFamily="2" charset="2"/>
              <a:buChar char="§"/>
            </a:pPr>
            <a:r>
              <a:rPr lang="en-US" dirty="0">
                <a:solidFill>
                  <a:schemeClr val="tx1">
                    <a:lumMod val="85000"/>
                    <a:lumOff val="15000"/>
                  </a:schemeClr>
                </a:solidFill>
                <a:ea typeface="Verdana" pitchFamily="34" charset="0"/>
                <a:cs typeface="Verdana" pitchFamily="34" charset="0"/>
              </a:rPr>
              <a:t>RT sensitivity of surrounding normal tissue </a:t>
            </a:r>
          </a:p>
          <a:p>
            <a:pPr marL="0" indent="0">
              <a:buNone/>
            </a:pPr>
            <a:endParaRPr lang="en-US" dirty="0">
              <a:solidFill>
                <a:schemeClr val="tx1">
                  <a:lumMod val="85000"/>
                  <a:lumOff val="15000"/>
                </a:schemeClr>
              </a:solidFill>
              <a:ea typeface="Verdana" pitchFamily="34" charset="0"/>
              <a:cs typeface="Verdana" pitchFamily="34" charset="0"/>
            </a:endParaRPr>
          </a:p>
          <a:p>
            <a:r>
              <a:rPr lang="en-US" sz="3400" b="1" dirty="0">
                <a:ea typeface="Verdana" panose="020B0604030504040204" pitchFamily="34" charset="0"/>
              </a:rPr>
              <a:t>Biologically Effective Dose (BED) </a:t>
            </a:r>
            <a:r>
              <a:rPr lang="en-US" sz="3400" dirty="0">
                <a:ea typeface="Verdana" panose="020B0604030504040204" pitchFamily="34" charset="0"/>
              </a:rPr>
              <a:t>depends not only on total dose, but how that dose </a:t>
            </a:r>
            <a:r>
              <a:rPr lang="en-US" sz="3400" dirty="0">
                <a:ea typeface="Verdana" charset="0"/>
                <a:cs typeface="Verdana" charset="0"/>
              </a:rPr>
              <a:t>is</a:t>
            </a:r>
            <a:r>
              <a:rPr lang="en-US" dirty="0"/>
              <a:t> </a:t>
            </a:r>
            <a:r>
              <a:rPr lang="en-US" sz="3400" dirty="0">
                <a:ea typeface="Verdana" panose="020B0604030504040204" pitchFamily="34" charset="0"/>
              </a:rPr>
              <a:t>fractionated, and the tissue irradiated</a:t>
            </a:r>
            <a:endParaRPr lang="en-US" sz="3400" dirty="0">
              <a:solidFill>
                <a:schemeClr val="tx1">
                  <a:lumMod val="85000"/>
                  <a:lumOff val="15000"/>
                </a:schemeClr>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79685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823"/>
            <a:ext cx="9144000" cy="1155948"/>
          </a:xfrm>
        </p:spPr>
        <p:txBody>
          <a:bodyPr>
            <a:normAutofit/>
          </a:bodyPr>
          <a:lstStyle/>
          <a:p>
            <a:r>
              <a:rPr lang="en-US" sz="3600" b="1" dirty="0">
                <a:solidFill>
                  <a:schemeClr val="tx2"/>
                </a:solidFill>
                <a:latin typeface="Verdana" pitchFamily="34" charset="0"/>
                <a:ea typeface="Verdana" pitchFamily="34" charset="0"/>
                <a:cs typeface="Verdana" pitchFamily="34" charset="0"/>
              </a:rPr>
              <a:t>NCCN Management Guidelines</a:t>
            </a:r>
            <a:endParaRPr lang="en-US" sz="3600" dirty="0"/>
          </a:p>
        </p:txBody>
      </p:sp>
      <p:sp>
        <p:nvSpPr>
          <p:cNvPr id="3" name="Content Placeholder 2"/>
          <p:cNvSpPr>
            <a:spLocks noGrp="1"/>
          </p:cNvSpPr>
          <p:nvPr>
            <p:ph idx="1"/>
          </p:nvPr>
        </p:nvSpPr>
        <p:spPr>
          <a:xfrm>
            <a:off x="2209800" y="1676400"/>
            <a:ext cx="7924801" cy="4267200"/>
          </a:xfrm>
        </p:spPr>
        <p:txBody>
          <a:bodyPr>
            <a:no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Metastatic Disease:</a:t>
            </a:r>
            <a:endParaRPr lang="en-US" sz="3000"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Orchiectomy or ADT +/- </a:t>
            </a:r>
          </a:p>
          <a:p>
            <a:pPr lvl="2">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Docetaxel, </a:t>
            </a:r>
          </a:p>
          <a:p>
            <a:pPr lvl="2">
              <a:buFont typeface="Wingdings" panose="05000000000000000000" pitchFamily="2" charset="2"/>
              <a:buChar char="§"/>
            </a:pPr>
            <a:r>
              <a:rPr lang="en-US" dirty="0" err="1">
                <a:latin typeface="Verdana" panose="020B0604030504040204" pitchFamily="34" charset="0"/>
                <a:ea typeface="Verdana" panose="020B0604030504040204" pitchFamily="34" charset="0"/>
                <a:cs typeface="Verdana" panose="020B0604030504040204" pitchFamily="34" charset="0"/>
              </a:rPr>
              <a:t>Abiraterone</a:t>
            </a:r>
            <a:endParaRPr lang="en-US" dirty="0">
              <a:latin typeface="Verdana" panose="020B0604030504040204" pitchFamily="34" charset="0"/>
              <a:ea typeface="Verdana" panose="020B0604030504040204" pitchFamily="34" charset="0"/>
              <a:cs typeface="Verdana" panose="020B0604030504040204" pitchFamily="34" charset="0"/>
            </a:endParaRPr>
          </a:p>
          <a:p>
            <a:pPr lvl="2">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Enzalutamide</a:t>
            </a:r>
          </a:p>
          <a:p>
            <a:pPr lvl="2">
              <a:buFont typeface="Wingdings" panose="05000000000000000000" pitchFamily="2" charset="2"/>
              <a:buChar char="§"/>
            </a:pPr>
            <a:r>
              <a:rPr lang="en-US" dirty="0" err="1">
                <a:latin typeface="Verdana" panose="020B0604030504040204" pitchFamily="34" charset="0"/>
                <a:ea typeface="Verdana" panose="020B0604030504040204" pitchFamily="34" charset="0"/>
                <a:cs typeface="Verdana" panose="020B0604030504040204" pitchFamily="34" charset="0"/>
              </a:rPr>
              <a:t>Apalutamide</a:t>
            </a:r>
            <a:endParaRPr lang="en-US" dirty="0">
              <a:latin typeface="Verdana" panose="020B0604030504040204" pitchFamily="34" charset="0"/>
              <a:ea typeface="Verdana" panose="020B0604030504040204" pitchFamily="34" charset="0"/>
              <a:cs typeface="Verdana" panose="020B0604030504040204" pitchFamily="34" charset="0"/>
            </a:endParaRPr>
          </a:p>
          <a:p>
            <a:pPr lvl="1"/>
            <a:endParaRPr lang="en-US" sz="2400"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EBRT (but not RP) to the primary tumor may also be given for </a:t>
            </a:r>
            <a:r>
              <a:rPr lang="en-US" sz="2400" b="1" i="1" dirty="0">
                <a:latin typeface="Verdana" panose="020B0604030504040204" pitchFamily="34" charset="0"/>
                <a:ea typeface="Verdana" panose="020B0604030504040204" pitchFamily="34" charset="0"/>
                <a:cs typeface="Verdana" panose="020B0604030504040204" pitchFamily="34" charset="0"/>
              </a:rPr>
              <a:t>low volume </a:t>
            </a:r>
            <a:r>
              <a:rPr lang="en-US" sz="2400" dirty="0">
                <a:latin typeface="Verdana" panose="020B0604030504040204" pitchFamily="34" charset="0"/>
                <a:ea typeface="Verdana" panose="020B0604030504040204" pitchFamily="34" charset="0"/>
                <a:cs typeface="Verdana" panose="020B0604030504040204" pitchFamily="34" charset="0"/>
              </a:rPr>
              <a:t>castration-sensitive M1 disease</a:t>
            </a:r>
          </a:p>
        </p:txBody>
      </p:sp>
    </p:spTree>
    <p:extLst>
      <p:ext uri="{BB962C8B-B14F-4D97-AF65-F5344CB8AC3E}">
        <p14:creationId xmlns:p14="http://schemas.microsoft.com/office/powerpoint/2010/main" val="2997214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95400"/>
          </a:xfrm>
        </p:spPr>
        <p:txBody>
          <a:bodyPr>
            <a:normAutofit fontScale="90000"/>
          </a:bodyPr>
          <a:lstStyle/>
          <a:p>
            <a:r>
              <a:rPr lang="en-US" sz="4000" b="1" dirty="0">
                <a:solidFill>
                  <a:schemeClr val="tx2"/>
                </a:solidFill>
                <a:latin typeface="Verdana" pitchFamily="34" charset="0"/>
                <a:ea typeface="Verdana" pitchFamily="34" charset="0"/>
                <a:cs typeface="Verdana" pitchFamily="34" charset="0"/>
              </a:rPr>
              <a:t>Data for Prostate-Directed RT For Oligometastatic Disease</a:t>
            </a:r>
          </a:p>
        </p:txBody>
      </p:sp>
      <p:sp>
        <p:nvSpPr>
          <p:cNvPr id="3" name="Content Placeholder 2"/>
          <p:cNvSpPr>
            <a:spLocks noGrp="1"/>
          </p:cNvSpPr>
          <p:nvPr>
            <p:ph idx="1"/>
          </p:nvPr>
        </p:nvSpPr>
        <p:spPr>
          <a:xfrm>
            <a:off x="1981200" y="1319645"/>
            <a:ext cx="8229600" cy="5410200"/>
          </a:xfrm>
        </p:spPr>
        <p:txBody>
          <a:bodyPr>
            <a:noAutofit/>
          </a:bodyPr>
          <a:lstStyle/>
          <a:p>
            <a:pPr lvl="0"/>
            <a:r>
              <a:rPr lang="en-US" sz="2400" b="1" dirty="0">
                <a:latin typeface="Verdana" panose="020B0604030504040204" pitchFamily="34" charset="0"/>
                <a:ea typeface="Verdana" panose="020B0604030504040204" pitchFamily="34" charset="0"/>
                <a:cs typeface="Verdana" panose="020B0604030504040204" pitchFamily="34" charset="0"/>
              </a:rPr>
              <a:t>STAMPEDE Trial (Parker 2018)</a:t>
            </a:r>
            <a:endParaRPr lang="en-US" sz="2400"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2061 men with newly diagnosed M1 prostate cancer randomized to systemic therapy +/- Prostate RT (55Gy/20fx daily or 36Gy/6fx weekly)</a:t>
            </a:r>
          </a:p>
          <a:p>
            <a:pPr lvl="2"/>
            <a:r>
              <a:rPr lang="en-US" sz="1600" dirty="0">
                <a:latin typeface="Verdana" panose="020B0604030504040204" pitchFamily="34" charset="0"/>
                <a:ea typeface="Verdana" panose="020B0604030504040204" pitchFamily="34" charset="0"/>
                <a:cs typeface="Verdana" panose="020B0604030504040204" pitchFamily="34" charset="0"/>
              </a:rPr>
              <a:t>The metastatic burden was classified according to the definition used in the CHAARTED trial (high metastatic burden = four or more bone </a:t>
            </a:r>
            <a:r>
              <a:rPr lang="en-US" sz="1600" dirty="0" err="1">
                <a:latin typeface="Verdana" panose="020B0604030504040204" pitchFamily="34" charset="0"/>
                <a:ea typeface="Verdana" panose="020B0604030504040204" pitchFamily="34" charset="0"/>
                <a:cs typeface="Verdana" panose="020B0604030504040204" pitchFamily="34" charset="0"/>
              </a:rPr>
              <a:t>mets</a:t>
            </a:r>
            <a:r>
              <a:rPr lang="en-US" sz="1600" dirty="0">
                <a:latin typeface="Verdana" panose="020B0604030504040204" pitchFamily="34" charset="0"/>
                <a:ea typeface="Verdana" panose="020B0604030504040204" pitchFamily="34" charset="0"/>
                <a:cs typeface="Verdana" panose="020B0604030504040204" pitchFamily="34" charset="0"/>
              </a:rPr>
              <a:t> with one or more outside the vertebral bodies or pelvis, or visceral metastases, or both; all other assessable patients were considered to have low metastatic burden</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For overall cohort, RT </a:t>
            </a:r>
            <a:r>
              <a:rPr lang="en-US"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600" dirty="0">
                <a:latin typeface="Verdana" panose="020B0604030504040204" pitchFamily="34" charset="0"/>
                <a:ea typeface="Verdana" panose="020B0604030504040204" pitchFamily="34" charset="0"/>
                <a:cs typeface="Verdana" panose="020B0604030504040204" pitchFamily="34" charset="0"/>
              </a:rPr>
              <a:t> ↑ FFS (HR 0.76) but not OS (HR 0.92)</a:t>
            </a:r>
          </a:p>
          <a:p>
            <a:pPr lvl="2"/>
            <a:r>
              <a:rPr lang="en-US" sz="1600" dirty="0">
                <a:latin typeface="Verdana" panose="020B0604030504040204" pitchFamily="34" charset="0"/>
                <a:ea typeface="Verdana" panose="020B0604030504040204" pitchFamily="34" charset="0"/>
                <a:cs typeface="Verdana" panose="020B0604030504040204" pitchFamily="34" charset="0"/>
              </a:rPr>
              <a:t>5% G3 or higher acute toxicity and 4% G3 or higher late toxicity</a:t>
            </a:r>
          </a:p>
          <a:p>
            <a:pPr lvl="1">
              <a:buFont typeface="Wingdings" panose="05000000000000000000" pitchFamily="2" charset="2"/>
              <a:buChar char="§"/>
            </a:pPr>
            <a:r>
              <a:rPr lang="en-US" sz="1600" b="1" dirty="0">
                <a:latin typeface="Verdana" panose="020B0604030504040204" pitchFamily="34" charset="0"/>
                <a:ea typeface="Verdana" panose="020B0604030504040204" pitchFamily="34" charset="0"/>
                <a:cs typeface="Verdana" panose="020B0604030504040204" pitchFamily="34" charset="0"/>
              </a:rPr>
              <a:t>For the subgroup with low metastatic burden, RT </a:t>
            </a:r>
            <a:r>
              <a:rPr lang="en-US" sz="1600" b="1"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600" b="1" dirty="0">
                <a:latin typeface="Verdana" panose="020B0604030504040204" pitchFamily="34" charset="0"/>
                <a:ea typeface="Verdana" panose="020B0604030504040204" pitchFamily="34" charset="0"/>
                <a:cs typeface="Verdana" panose="020B0604030504040204" pitchFamily="34" charset="0"/>
              </a:rPr>
              <a:t> ↑ FFS (HR 0.59) and OS (HS 0.68)</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b="1" dirty="0">
              <a:latin typeface="Verdana" panose="020B0604030504040204" pitchFamily="34" charset="0"/>
              <a:ea typeface="Verdana" panose="020B0604030504040204" pitchFamily="34" charset="0"/>
              <a:cs typeface="Verdana" panose="020B0604030504040204" pitchFamily="34" charset="0"/>
            </a:endParaRPr>
          </a:p>
          <a:p>
            <a:pPr lvl="0"/>
            <a:r>
              <a:rPr lang="en-US" sz="2400" b="1" dirty="0">
                <a:latin typeface="Verdana" panose="020B0604030504040204" pitchFamily="34" charset="0"/>
                <a:ea typeface="Verdana" panose="020B0604030504040204" pitchFamily="34" charset="0"/>
                <a:cs typeface="Verdana" panose="020B0604030504040204" pitchFamily="34" charset="0"/>
              </a:rPr>
              <a:t>HORRAD trial (</a:t>
            </a:r>
            <a:r>
              <a:rPr lang="en-US" sz="2400" b="1" dirty="0" err="1">
                <a:latin typeface="Verdana" panose="020B0604030504040204" pitchFamily="34" charset="0"/>
                <a:ea typeface="Verdana" panose="020B0604030504040204" pitchFamily="34" charset="0"/>
                <a:cs typeface="Verdana" panose="020B0604030504040204" pitchFamily="34" charset="0"/>
              </a:rPr>
              <a:t>Boeve</a:t>
            </a:r>
            <a:r>
              <a:rPr lang="en-US" sz="2400" b="1" dirty="0">
                <a:latin typeface="Verdana" panose="020B0604030504040204" pitchFamily="34" charset="0"/>
                <a:ea typeface="Verdana" panose="020B0604030504040204" pitchFamily="34" charset="0"/>
                <a:cs typeface="Verdana" panose="020B0604030504040204" pitchFamily="34" charset="0"/>
              </a:rPr>
              <a:t> 2019)</a:t>
            </a:r>
            <a:endParaRPr lang="en-US" sz="2400"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432 men with primary bone M1 prostate cancer randomized to ADT +/- prostate RT (70Gy/35fx)</a:t>
            </a:r>
          </a:p>
          <a:p>
            <a:pPr lvl="1">
              <a:buFont typeface="Wingdings" panose="05000000000000000000" pitchFamily="2" charset="2"/>
              <a:buChar char="§"/>
            </a:pPr>
            <a:r>
              <a:rPr lang="en-US" sz="1600" dirty="0">
                <a:latin typeface="Verdana" panose="020B0604030504040204" pitchFamily="34" charset="0"/>
                <a:ea typeface="Verdana" panose="020B0604030504040204" pitchFamily="34" charset="0"/>
                <a:cs typeface="Verdana" panose="020B0604030504040204" pitchFamily="34" charset="0"/>
              </a:rPr>
              <a:t>RT </a:t>
            </a:r>
            <a:r>
              <a:rPr lang="en-US"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en-US" sz="1600" dirty="0">
                <a:latin typeface="Verdana" panose="020B0604030504040204" pitchFamily="34" charset="0"/>
                <a:ea typeface="Verdana" panose="020B0604030504040204" pitchFamily="34" charset="0"/>
                <a:cs typeface="Verdana" panose="020B0604030504040204" pitchFamily="34" charset="0"/>
              </a:rPr>
              <a:t> No difference in median OS or TTP (trend towards improvement if &lt; 5 </a:t>
            </a:r>
            <a:r>
              <a:rPr lang="en-US" sz="1600" dirty="0" err="1">
                <a:latin typeface="Verdana" panose="020B0604030504040204" pitchFamily="34" charset="0"/>
                <a:ea typeface="Verdana" panose="020B0604030504040204" pitchFamily="34" charset="0"/>
                <a:cs typeface="Verdana" panose="020B0604030504040204" pitchFamily="34" charset="0"/>
              </a:rPr>
              <a:t>mets</a:t>
            </a:r>
            <a:r>
              <a:rPr lang="en-US" sz="16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2529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95400"/>
          </a:xfrm>
        </p:spPr>
        <p:txBody>
          <a:bodyPr>
            <a:normAutofit fontScale="90000"/>
          </a:bodyPr>
          <a:lstStyle/>
          <a:p>
            <a:r>
              <a:rPr lang="en-US" sz="4000" b="1" dirty="0">
                <a:solidFill>
                  <a:schemeClr val="tx2"/>
                </a:solidFill>
                <a:latin typeface="Verdana" pitchFamily="34" charset="0"/>
                <a:ea typeface="Verdana" pitchFamily="34" charset="0"/>
                <a:cs typeface="Verdana" pitchFamily="34" charset="0"/>
              </a:rPr>
              <a:t>Data for Metastasis Directed-RT For Oligometastatic Disease</a:t>
            </a:r>
          </a:p>
        </p:txBody>
      </p:sp>
      <p:sp>
        <p:nvSpPr>
          <p:cNvPr id="3" name="Content Placeholder 2"/>
          <p:cNvSpPr>
            <a:spLocks noGrp="1"/>
          </p:cNvSpPr>
          <p:nvPr>
            <p:ph idx="1"/>
          </p:nvPr>
        </p:nvSpPr>
        <p:spPr>
          <a:xfrm>
            <a:off x="1505243" y="1260231"/>
            <a:ext cx="9296400" cy="4343400"/>
          </a:xfrm>
        </p:spPr>
        <p:txBody>
          <a:bodyPr>
            <a:noAutofit/>
          </a:bodyPr>
          <a:lstStyle/>
          <a:p>
            <a:pPr lvl="0"/>
            <a:r>
              <a:rPr lang="en-US" sz="1400" b="1" dirty="0">
                <a:latin typeface="Verdana" panose="020B0604030504040204" pitchFamily="34" charset="0"/>
                <a:ea typeface="Verdana" panose="020B0604030504040204" pitchFamily="34" charset="0"/>
                <a:cs typeface="Verdana" panose="020B0604030504040204" pitchFamily="34" charset="0"/>
              </a:rPr>
              <a:t>ORIOLE Study (Phillips 2020)</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cs typeface="Verdana" panose="020B0604030504040204" pitchFamily="34" charset="0"/>
              </a:rPr>
              <a:t>54 men with </a:t>
            </a:r>
            <a:r>
              <a:rPr lang="en-US" sz="1400" dirty="0">
                <a:latin typeface="Verdana" panose="020B0604030504040204" pitchFamily="34" charset="0"/>
                <a:ea typeface="Verdana" panose="020B0604030504040204" pitchFamily="34" charset="0"/>
              </a:rPr>
              <a:t>recurrent, hormone-sensitive, oligometastatic prostate cancer (three or fewer lesions as determined by conventional imaging) </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Randomized to observation (and no further treatment for six months) or SBRT to the metastatic sites outside of the prostate</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cs typeface="Verdana" panose="020B0604030504040204" pitchFamily="34" charset="0"/>
              </a:rPr>
              <a:t>SBRT </a:t>
            </a:r>
            <a:r>
              <a:rPr lang="en-US" sz="14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US" sz="1400" dirty="0">
                <a:latin typeface="Verdana" panose="020B0604030504040204" pitchFamily="34" charset="0"/>
                <a:ea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progression at 6 months (61</a:t>
            </a:r>
            <a:r>
              <a:rPr lang="en-US" sz="14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19%)</a:t>
            </a:r>
            <a:endParaRPr lang="en-US" sz="1400"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cs typeface="Verdana" panose="020B0604030504040204" pitchFamily="34" charset="0"/>
              </a:rPr>
              <a:t>No G3 or higher toxicity</a:t>
            </a:r>
          </a:p>
          <a:p>
            <a:pPr lvl="1">
              <a:buFont typeface="Wingdings" panose="05000000000000000000" pitchFamily="2" charset="2"/>
              <a:buChar char="§"/>
            </a:pPr>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SABR-COMET Study (Palma 2019)</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99 patients with </a:t>
            </a:r>
            <a:r>
              <a:rPr lang="en-US" sz="1400" b="1" dirty="0">
                <a:latin typeface="Verdana" panose="020B0604030504040204" pitchFamily="34" charset="0"/>
                <a:ea typeface="Verdana" panose="020B0604030504040204" pitchFamily="34" charset="0"/>
              </a:rPr>
              <a:t>variety of </a:t>
            </a:r>
            <a:r>
              <a:rPr lang="en-US" sz="1400" b="1" dirty="0" err="1">
                <a:latin typeface="Verdana" panose="020B0604030504040204" pitchFamily="34" charset="0"/>
                <a:ea typeface="Verdana" panose="020B0604030504040204" pitchFamily="34" charset="0"/>
              </a:rPr>
              <a:t>oligometastatic</a:t>
            </a:r>
            <a:r>
              <a:rPr lang="en-US" sz="1400" b="1" dirty="0">
                <a:latin typeface="Verdana" panose="020B0604030504040204" pitchFamily="34" charset="0"/>
                <a:ea typeface="Verdana" panose="020B0604030504040204" pitchFamily="34" charset="0"/>
              </a:rPr>
              <a:t> cancers</a:t>
            </a:r>
            <a:r>
              <a:rPr lang="en-US" sz="1400" dirty="0">
                <a:latin typeface="Verdana" panose="020B0604030504040204" pitchFamily="34" charset="0"/>
                <a:ea typeface="Verdana" panose="020B0604030504040204" pitchFamily="34" charset="0"/>
              </a:rPr>
              <a:t> with </a:t>
            </a:r>
            <a:r>
              <a:rPr lang="en-US" sz="1400" i="1" u="sng" dirty="0">
                <a:latin typeface="Verdana" panose="020B0604030504040204" pitchFamily="34" charset="0"/>
                <a:ea typeface="Verdana" panose="020B0604030504040204" pitchFamily="34" charset="0"/>
              </a:rPr>
              <a:t>&lt;</a:t>
            </a:r>
            <a:r>
              <a:rPr lang="en-US" sz="1400" dirty="0">
                <a:latin typeface="Verdana" panose="020B0604030504040204" pitchFamily="34" charset="0"/>
                <a:ea typeface="Verdana" panose="020B0604030504040204" pitchFamily="34" charset="0"/>
              </a:rPr>
              <a:t> 5 sites of disease, PR/SD on systemic therapy, randomized 1:2 to +/- </a:t>
            </a:r>
            <a:r>
              <a:rPr lang="en-US" sz="1400" dirty="0" err="1">
                <a:latin typeface="Verdana" panose="020B0604030504040204" pitchFamily="34" charset="0"/>
                <a:ea typeface="Verdana" panose="020B0604030504040204" pitchFamily="34" charset="0"/>
              </a:rPr>
              <a:t>SAbR</a:t>
            </a:r>
            <a:r>
              <a:rPr lang="en-US" sz="1400" dirty="0">
                <a:latin typeface="Verdana" panose="020B0604030504040204" pitchFamily="34" charset="0"/>
                <a:ea typeface="Verdana" panose="020B0604030504040204" pitchFamily="34" charset="0"/>
              </a:rPr>
              <a:t> (at ablative doses)</a:t>
            </a:r>
          </a:p>
          <a:p>
            <a:pPr lvl="2"/>
            <a:r>
              <a:rPr lang="en-US" sz="1400" dirty="0">
                <a:latin typeface="Verdana" panose="020B0604030504040204" pitchFamily="34" charset="0"/>
                <a:ea typeface="Verdana" panose="020B0604030504040204" pitchFamily="34" charset="0"/>
              </a:rPr>
              <a:t>Most common </a:t>
            </a:r>
            <a:r>
              <a:rPr lang="en-US" sz="1400" dirty="0" err="1">
                <a:latin typeface="Verdana" panose="020B0604030504040204" pitchFamily="34" charset="0"/>
                <a:ea typeface="Verdana" panose="020B0604030504040204" pitchFamily="34" charset="0"/>
              </a:rPr>
              <a:t>histologies</a:t>
            </a:r>
            <a:r>
              <a:rPr lang="en-US" sz="1400" dirty="0">
                <a:latin typeface="Verdana" panose="020B0604030504040204" pitchFamily="34" charset="0"/>
                <a:ea typeface="Verdana" panose="020B0604030504040204" pitchFamily="34" charset="0"/>
              </a:rPr>
              <a:t>: breast, lung, colorectal, prostate</a:t>
            </a:r>
          </a:p>
          <a:p>
            <a:pPr lvl="1">
              <a:buFont typeface="Wingdings" panose="05000000000000000000" pitchFamily="2" charset="2"/>
              <a:buChar char="§"/>
            </a:pPr>
            <a:r>
              <a:rPr lang="en-US" sz="1400" dirty="0" err="1">
                <a:latin typeface="Verdana" panose="020B0604030504040204" pitchFamily="34" charset="0"/>
                <a:ea typeface="Verdana" panose="020B0604030504040204" pitchFamily="34" charset="0"/>
              </a:rPr>
              <a:t>SAbR</a:t>
            </a:r>
            <a:r>
              <a:rPr lang="en-US" sz="1400" dirty="0">
                <a:latin typeface="Verdana" panose="020B0604030504040204" pitchFamily="34" charset="0"/>
                <a:ea typeface="Verdana" panose="020B0604030504040204" pitchFamily="34" charset="0"/>
              </a:rPr>
              <a:t> </a:t>
            </a:r>
            <a:r>
              <a:rPr lang="en-US" sz="1400" dirty="0">
                <a:latin typeface="Verdana" panose="020B0604030504040204" pitchFamily="34" charset="0"/>
                <a:ea typeface="Verdana" panose="020B0604030504040204" pitchFamily="34" charset="0"/>
                <a:sym typeface="Wingdings" panose="05000000000000000000" pitchFamily="2" charset="2"/>
              </a:rPr>
              <a:t></a:t>
            </a:r>
            <a:r>
              <a:rPr lang="en-US" sz="1400" dirty="0">
                <a:latin typeface="Verdana" panose="020B0604030504040204" pitchFamily="34" charset="0"/>
                <a:ea typeface="Verdana" panose="020B0604030504040204" pitchFamily="34" charset="0"/>
              </a:rPr>
              <a:t> ↑ M-PFS (6</a:t>
            </a:r>
            <a:r>
              <a:rPr lang="en-US" sz="1400" dirty="0">
                <a:latin typeface="Verdana" panose="020B0604030504040204" pitchFamily="34" charset="0"/>
                <a:ea typeface="Verdana" panose="020B0604030504040204" pitchFamily="34" charset="0"/>
                <a:sym typeface="Wingdings" panose="05000000000000000000" pitchFamily="2" charset="2"/>
              </a:rPr>
              <a:t></a:t>
            </a:r>
            <a:r>
              <a:rPr lang="en-US" sz="1400" dirty="0">
                <a:latin typeface="Verdana" panose="020B0604030504040204" pitchFamily="34" charset="0"/>
                <a:ea typeface="Verdana" panose="020B0604030504040204" pitchFamily="34" charset="0"/>
              </a:rPr>
              <a:t>12mo, p&lt;0.001) &amp; M-OS (28</a:t>
            </a:r>
            <a:r>
              <a:rPr lang="en-US" sz="1400" dirty="0">
                <a:latin typeface="Verdana" panose="020B0604030504040204" pitchFamily="34" charset="0"/>
                <a:ea typeface="Verdana" panose="020B0604030504040204" pitchFamily="34" charset="0"/>
                <a:sym typeface="Wingdings" panose="05000000000000000000" pitchFamily="2" charset="2"/>
              </a:rPr>
              <a:t></a:t>
            </a:r>
            <a:r>
              <a:rPr lang="en-US" sz="1400" dirty="0">
                <a:latin typeface="Verdana" panose="020B0604030504040204" pitchFamily="34" charset="0"/>
                <a:ea typeface="Verdana" panose="020B0604030504040204" pitchFamily="34" charset="0"/>
              </a:rPr>
              <a:t>41mo, p=0.09)</a:t>
            </a:r>
          </a:p>
          <a:p>
            <a:pPr lvl="1">
              <a:buFont typeface="Wingdings" charset="2"/>
              <a:buChar char="§"/>
            </a:pPr>
            <a:endParaRPr lang="en-US" sz="1400"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STOMP Study (</a:t>
            </a:r>
            <a:r>
              <a:rPr lang="en-US" sz="1400" b="1" dirty="0" err="1">
                <a:latin typeface="Verdana" panose="020B0604030504040204" pitchFamily="34" charset="0"/>
                <a:ea typeface="Verdana" panose="020B0604030504040204" pitchFamily="34" charset="0"/>
              </a:rPr>
              <a:t>Ost</a:t>
            </a:r>
            <a:r>
              <a:rPr lang="en-US" sz="1400" b="1" dirty="0">
                <a:latin typeface="Verdana" panose="020B0604030504040204" pitchFamily="34" charset="0"/>
                <a:ea typeface="Verdana" panose="020B0604030504040204" pitchFamily="34" charset="0"/>
              </a:rPr>
              <a:t> 2018)</a:t>
            </a:r>
          </a:p>
          <a:p>
            <a:pPr lvl="1">
              <a:buFont typeface="Wingdings" charset="2"/>
              <a:buChar char="§"/>
            </a:pPr>
            <a:r>
              <a:rPr lang="en-US" sz="1400" dirty="0">
                <a:latin typeface="Verdana" panose="020B0604030504040204" pitchFamily="34" charset="0"/>
                <a:ea typeface="Verdana" panose="020B0604030504040204" pitchFamily="34" charset="0"/>
              </a:rPr>
              <a:t>62 men with biochemically, recurrent asymptomatic prostate cancer pts after primary </a:t>
            </a:r>
            <a:r>
              <a:rPr lang="en-US" sz="1400" dirty="0" err="1">
                <a:latin typeface="Verdana" panose="020B0604030504040204" pitchFamily="34" charset="0"/>
                <a:ea typeface="Verdana" panose="020B0604030504040204" pitchFamily="34" charset="0"/>
              </a:rPr>
              <a:t>PCa</a:t>
            </a:r>
            <a:r>
              <a:rPr lang="en-US" sz="1400" dirty="0">
                <a:latin typeface="Verdana" panose="020B0604030504040204" pitchFamily="34" charset="0"/>
                <a:ea typeface="Verdana" panose="020B0604030504040204" pitchFamily="34" charset="0"/>
              </a:rPr>
              <a:t> treatment with curative intent with 3 or fewer extracranial lesions determined by Choline PET-CT, and testosterone &gt;50ng/mL</a:t>
            </a:r>
          </a:p>
          <a:p>
            <a:pPr lvl="1">
              <a:buFont typeface="Wingdings" charset="2"/>
              <a:buChar char="§"/>
            </a:pPr>
            <a:r>
              <a:rPr lang="en-US" sz="1400" dirty="0">
                <a:latin typeface="Verdana" panose="020B0604030504040204" pitchFamily="34" charset="0"/>
                <a:ea typeface="Verdana" panose="020B0604030504040204" pitchFamily="34" charset="0"/>
              </a:rPr>
              <a:t>Randomized to surveillance or Metastasis directed therapy(MDT)  (surgery or SBRT)</a:t>
            </a:r>
          </a:p>
          <a:p>
            <a:pPr lvl="1">
              <a:buFont typeface="Wingdings" charset="2"/>
              <a:buChar char="§"/>
            </a:pPr>
            <a:r>
              <a:rPr lang="en-US" sz="1400" dirty="0"/>
              <a:t>Median ADT-free survival was 13 months  for the surveillance group and 21 months for the MDT group at 3 years follow-up</a:t>
            </a:r>
          </a:p>
          <a:p>
            <a:pPr lvl="1">
              <a:buFont typeface="Wingdings" charset="2"/>
              <a:buChar char="§"/>
            </a:pPr>
            <a:r>
              <a:rPr lang="en-US" sz="1400" dirty="0"/>
              <a:t>QOL similar in both arms at baseline and remained comparable at 3mo and 1yr follow-up</a:t>
            </a:r>
          </a:p>
        </p:txBody>
      </p:sp>
    </p:spTree>
    <p:extLst>
      <p:ext uri="{BB962C8B-B14F-4D97-AF65-F5344CB8AC3E}">
        <p14:creationId xmlns:p14="http://schemas.microsoft.com/office/powerpoint/2010/main" val="274431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2"/>
                </a:solidFill>
                <a:latin typeface="Verdana" pitchFamily="34" charset="0"/>
                <a:ea typeface="Verdana" pitchFamily="34" charset="0"/>
                <a:cs typeface="Verdana" pitchFamily="34" charset="0"/>
              </a:rPr>
              <a:t>Data for Metastasis Directed-RT For </a:t>
            </a:r>
            <a:r>
              <a:rPr lang="en-US" dirty="0" err="1">
                <a:solidFill>
                  <a:schemeClr val="tx2"/>
                </a:solidFill>
                <a:latin typeface="Verdana" pitchFamily="34" charset="0"/>
                <a:ea typeface="Verdana" pitchFamily="34" charset="0"/>
                <a:cs typeface="Verdana" pitchFamily="34" charset="0"/>
              </a:rPr>
              <a:t>Oligometastatic</a:t>
            </a:r>
            <a:r>
              <a:rPr lang="en-US" dirty="0">
                <a:solidFill>
                  <a:schemeClr val="tx2"/>
                </a:solidFill>
                <a:latin typeface="Verdana" pitchFamily="34" charset="0"/>
                <a:ea typeface="Verdana" pitchFamily="34" charset="0"/>
                <a:cs typeface="Verdana" pitchFamily="34" charset="0"/>
              </a:rPr>
              <a:t> Disease</a:t>
            </a:r>
            <a:endParaRPr lang="en-US" dirty="0"/>
          </a:p>
        </p:txBody>
      </p:sp>
      <p:sp>
        <p:nvSpPr>
          <p:cNvPr id="3" name="Content Placeholder 2"/>
          <p:cNvSpPr>
            <a:spLocks noGrp="1"/>
          </p:cNvSpPr>
          <p:nvPr>
            <p:ph idx="1"/>
          </p:nvPr>
        </p:nvSpPr>
        <p:spPr/>
        <p:txBody>
          <a:bodyPr/>
          <a:lstStyle/>
          <a:p>
            <a:r>
              <a:rPr lang="en-US" dirty="0"/>
              <a:t>ORIOLE, SABR-COMET, and STOMP are all relatively small phase II  </a:t>
            </a:r>
            <a:r>
              <a:rPr lang="en-US" dirty="0" err="1"/>
              <a:t>Oligometastatic</a:t>
            </a:r>
            <a:r>
              <a:rPr lang="en-US" dirty="0"/>
              <a:t> trials and that the results of Phase III trials  (PLATON and PEACE-5) in this setting are awaited.</a:t>
            </a:r>
          </a:p>
        </p:txBody>
      </p:sp>
    </p:spTree>
    <p:extLst>
      <p:ext uri="{BB962C8B-B14F-4D97-AF65-F5344CB8AC3E}">
        <p14:creationId xmlns:p14="http://schemas.microsoft.com/office/powerpoint/2010/main" val="9910612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latin typeface="Verdana" pitchFamily="34" charset="0"/>
                <a:ea typeface="Verdana" pitchFamily="34" charset="0"/>
                <a:cs typeface="Verdana" pitchFamily="34" charset="0"/>
              </a:rPr>
              <a:t>Palliative External Beam RT</a:t>
            </a:r>
          </a:p>
        </p:txBody>
      </p:sp>
      <p:sp>
        <p:nvSpPr>
          <p:cNvPr id="5" name="Content Placeholder 2"/>
          <p:cNvSpPr>
            <a:spLocks noGrp="1"/>
          </p:cNvSpPr>
          <p:nvPr>
            <p:ph idx="1"/>
          </p:nvPr>
        </p:nvSpPr>
        <p:spPr>
          <a:xfrm>
            <a:off x="1981200" y="1417638"/>
            <a:ext cx="8229600" cy="5440363"/>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Bone metastases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Pain</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Spinal cord compression</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Pathologic fractures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Urinary symptoms</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Bleeding</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Obstruction</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244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709" y="30678"/>
            <a:ext cx="9144000" cy="1264722"/>
          </a:xfrm>
        </p:spPr>
        <p:txBody>
          <a:bodyPr>
            <a:noAutofit/>
          </a:bodyPr>
          <a:lstStyle/>
          <a:p>
            <a:r>
              <a:rPr lang="en-US" b="1" dirty="0">
                <a:solidFill>
                  <a:schemeClr val="tx2"/>
                </a:solidFill>
                <a:ea typeface="Verdana" panose="020B0604030504040204" pitchFamily="34" charset="0"/>
                <a:cs typeface="Verdana" panose="020B0604030504040204" pitchFamily="34" charset="0"/>
              </a:rPr>
              <a:t>The Future…A Few Examples of </a:t>
            </a:r>
            <a:br>
              <a:rPr lang="en-US" b="1" dirty="0">
                <a:solidFill>
                  <a:schemeClr val="tx2"/>
                </a:solidFill>
                <a:ea typeface="Verdana" panose="020B0604030504040204" pitchFamily="34" charset="0"/>
                <a:cs typeface="Verdana" panose="020B0604030504040204" pitchFamily="34" charset="0"/>
              </a:rPr>
            </a:br>
            <a:r>
              <a:rPr lang="en-US" b="1" dirty="0">
                <a:solidFill>
                  <a:schemeClr val="tx2"/>
                </a:solidFill>
                <a:ea typeface="Verdana" panose="020B0604030504040204" pitchFamily="34" charset="0"/>
                <a:cs typeface="Verdana" panose="020B0604030504040204" pitchFamily="34" charset="0"/>
              </a:rPr>
              <a:t>Active Clinical Trials in Prostate Cancer</a:t>
            </a:r>
          </a:p>
        </p:txBody>
      </p:sp>
      <p:sp>
        <p:nvSpPr>
          <p:cNvPr id="3" name="Content Placeholder 2"/>
          <p:cNvSpPr>
            <a:spLocks noGrp="1"/>
          </p:cNvSpPr>
          <p:nvPr>
            <p:ph idx="1"/>
          </p:nvPr>
        </p:nvSpPr>
        <p:spPr>
          <a:xfrm>
            <a:off x="2008909" y="1297745"/>
            <a:ext cx="8229600" cy="5029200"/>
          </a:xfrm>
        </p:spPr>
        <p:txBody>
          <a:bodyPr>
            <a:noAutofit/>
          </a:bodyPr>
          <a:lstStyle/>
          <a:p>
            <a:r>
              <a:rPr lang="en-US" sz="2000" b="1" dirty="0">
                <a:latin typeface="Verdana" panose="020B0604030504040204" pitchFamily="34" charset="0"/>
                <a:ea typeface="Verdana" panose="020B0604030504040204" pitchFamily="34" charset="0"/>
              </a:rPr>
              <a:t>Intact Prostate:</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SBRT vs. </a:t>
            </a:r>
            <a:r>
              <a:rPr lang="en-US" sz="1400" dirty="0" err="1">
                <a:latin typeface="Verdana" panose="020B0604030504040204" pitchFamily="34" charset="0"/>
                <a:ea typeface="Verdana" panose="020B0604030504040204" pitchFamily="34" charset="0"/>
              </a:rPr>
              <a:t>hypofractionated</a:t>
            </a:r>
            <a:r>
              <a:rPr lang="en-US" sz="1400" dirty="0">
                <a:latin typeface="Verdana" panose="020B0604030504040204" pitchFamily="34" charset="0"/>
                <a:ea typeface="Verdana" panose="020B0604030504040204" pitchFamily="34" charset="0"/>
              </a:rPr>
              <a:t> IMRT for </a:t>
            </a:r>
            <a:r>
              <a:rPr lang="en-US" sz="1400" dirty="0" err="1">
                <a:latin typeface="Verdana" panose="020B0604030504040204" pitchFamily="34" charset="0"/>
                <a:ea typeface="Verdana" panose="020B0604030504040204" pitchFamily="34" charset="0"/>
              </a:rPr>
              <a:t>interm</a:t>
            </a:r>
            <a:r>
              <a:rPr lang="en-US" sz="1400" dirty="0">
                <a:latin typeface="Verdana" panose="020B0604030504040204" pitchFamily="34" charset="0"/>
                <a:ea typeface="Verdana" panose="020B0604030504040204" pitchFamily="34" charset="0"/>
              </a:rPr>
              <a:t> risk group (NRG-GU005)</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PARP-inhibitor vs. placebo with IMRT for high risk group (NRG-GU007)</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SBRT vs. surgery with toxicity/QOL primary endpoint (UK PACE-A)</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SBRT vs. IMRT for variety of risk groups (UK PACE-B and C)</a:t>
            </a:r>
          </a:p>
          <a:p>
            <a:r>
              <a:rPr lang="en-US" sz="2000" b="1" dirty="0">
                <a:latin typeface="Verdana" panose="020B0604030504040204" pitchFamily="34" charset="0"/>
                <a:ea typeface="Verdana" panose="020B0604030504040204" pitchFamily="34" charset="0"/>
              </a:rPr>
              <a:t>Post-prostatectomy:</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Conventional vs. </a:t>
            </a:r>
            <a:r>
              <a:rPr lang="en-US" sz="1400" dirty="0" err="1">
                <a:latin typeface="Verdana" panose="020B0604030504040204" pitchFamily="34" charset="0"/>
                <a:ea typeface="Verdana" panose="020B0604030504040204" pitchFamily="34" charset="0"/>
              </a:rPr>
              <a:t>hypofractionated</a:t>
            </a:r>
            <a:r>
              <a:rPr lang="en-US" sz="1400" dirty="0">
                <a:latin typeface="Verdana" panose="020B0604030504040204" pitchFamily="34" charset="0"/>
                <a:ea typeface="Verdana" panose="020B0604030504040204" pitchFamily="34" charset="0"/>
              </a:rPr>
              <a:t> RT (NRG-GU003)</a:t>
            </a:r>
          </a:p>
          <a:p>
            <a:pPr lvl="1">
              <a:buFont typeface="Wingdings" panose="05000000000000000000" pitchFamily="2" charset="2"/>
              <a:buChar char="§"/>
            </a:pPr>
            <a:r>
              <a:rPr lang="en-US" sz="1400" dirty="0" err="1">
                <a:latin typeface="Verdana" panose="020B0604030504040204" pitchFamily="34" charset="0"/>
                <a:ea typeface="Verdana" panose="020B0604030504040204" pitchFamily="34" charset="0"/>
              </a:rPr>
              <a:t>Apalutamide</a:t>
            </a:r>
            <a:r>
              <a:rPr lang="en-US" sz="1400" dirty="0">
                <a:latin typeface="Verdana" panose="020B0604030504040204" pitchFamily="34" charset="0"/>
                <a:ea typeface="Verdana" panose="020B0604030504040204" pitchFamily="34" charset="0"/>
              </a:rPr>
              <a:t> vs. placebo with salvage RT in patients with low PSA (NRG GU006)</a:t>
            </a:r>
          </a:p>
          <a:p>
            <a:pPr lvl="1">
              <a:buFont typeface="Wingdings" panose="05000000000000000000" pitchFamily="2" charset="2"/>
              <a:buChar char="§"/>
            </a:pPr>
            <a:r>
              <a:rPr lang="en-US" sz="1400" dirty="0">
                <a:latin typeface="Verdana" panose="020B0604030504040204" pitchFamily="34" charset="0"/>
                <a:ea typeface="Verdana" panose="020B0604030504040204" pitchFamily="34" charset="0"/>
              </a:rPr>
              <a:t>Docetaxel vs. placebo with salvage RT for high risk patients (NRG GU002)</a:t>
            </a:r>
          </a:p>
          <a:p>
            <a:pPr lvl="1">
              <a:buFont typeface="Wingdings" panose="05000000000000000000" pitchFamily="2" charset="2"/>
              <a:buChar char="§"/>
            </a:pPr>
            <a:r>
              <a:rPr lang="en-US" sz="1400" dirty="0" err="1">
                <a:latin typeface="Verdana" panose="020B0604030504040204" pitchFamily="34" charset="0"/>
                <a:ea typeface="Verdana" panose="020B0604030504040204" pitchFamily="34" charset="0"/>
              </a:rPr>
              <a:t>Abiraterone</a:t>
            </a:r>
            <a:r>
              <a:rPr lang="en-US" sz="1400" dirty="0">
                <a:latin typeface="Verdana" panose="020B0604030504040204" pitchFamily="34" charset="0"/>
                <a:ea typeface="Verdana" panose="020B0604030504040204" pitchFamily="34" charset="0"/>
              </a:rPr>
              <a:t> + </a:t>
            </a:r>
            <a:r>
              <a:rPr lang="en-US" sz="1400" dirty="0" err="1">
                <a:latin typeface="Verdana" panose="020B0604030504040204" pitchFamily="34" charset="0"/>
                <a:ea typeface="Verdana" panose="020B0604030504040204" pitchFamily="34" charset="0"/>
              </a:rPr>
              <a:t>Apalutamide</a:t>
            </a:r>
            <a:r>
              <a:rPr lang="en-US" sz="1400" dirty="0">
                <a:latin typeface="Verdana" panose="020B0604030504040204" pitchFamily="34" charset="0"/>
                <a:ea typeface="Verdana" panose="020B0604030504040204" pitchFamily="34" charset="0"/>
              </a:rPr>
              <a:t> with Salvage RT for node-positive patients </a:t>
            </a:r>
            <a:r>
              <a:rPr lang="en-US" sz="1600" dirty="0">
                <a:latin typeface="Verdana" panose="020B0604030504040204" pitchFamily="34" charset="0"/>
                <a:ea typeface="Verdana" panose="020B0604030504040204" pitchFamily="34" charset="0"/>
              </a:rPr>
              <a:t>(NRG-GU008)</a:t>
            </a:r>
          </a:p>
          <a:p>
            <a:pPr>
              <a:buFont typeface="Arial" charset="0"/>
              <a:buChar char="•"/>
            </a:pPr>
            <a:r>
              <a:rPr lang="en-US" sz="2000" b="1" dirty="0" err="1">
                <a:latin typeface="Verdana" panose="020B0604030504040204" pitchFamily="34" charset="0"/>
                <a:ea typeface="Verdana" panose="020B0604030504040204" pitchFamily="34" charset="0"/>
              </a:rPr>
              <a:t>Oligometastatic</a:t>
            </a:r>
            <a:r>
              <a:rPr lang="en-US" sz="2000" b="1" dirty="0">
                <a:latin typeface="Verdana" panose="020B0604030504040204" pitchFamily="34" charset="0"/>
                <a:ea typeface="Verdana" panose="020B0604030504040204" pitchFamily="34" charset="0"/>
              </a:rPr>
              <a:t>-Directed RT:</a:t>
            </a:r>
          </a:p>
          <a:p>
            <a:pPr lvl="1">
              <a:buFont typeface="Arial" charset="0"/>
              <a:buChar char="•"/>
            </a:pPr>
            <a:r>
              <a:rPr lang="en-US" sz="1400" dirty="0">
                <a:latin typeface="Verdana" charset="0"/>
                <a:ea typeface="Verdana" charset="0"/>
                <a:cs typeface="Verdana" charset="0"/>
              </a:rPr>
              <a:t>Standard systemic therapy vs Standard systemic </a:t>
            </a:r>
            <a:r>
              <a:rPr lang="en-US" sz="1400" dirty="0" err="1">
                <a:latin typeface="Verdana" charset="0"/>
                <a:ea typeface="Verdana" charset="0"/>
                <a:cs typeface="Verdana" charset="0"/>
              </a:rPr>
              <a:t>therapy+local</a:t>
            </a:r>
            <a:r>
              <a:rPr lang="en-US" sz="1400" dirty="0">
                <a:latin typeface="Verdana" charset="0"/>
                <a:ea typeface="Verdana" charset="0"/>
                <a:cs typeface="Verdana" charset="0"/>
              </a:rPr>
              <a:t> ablative therapy to all sites of disease in hormone sensitive prostate cancer (PLATON)</a:t>
            </a:r>
          </a:p>
          <a:p>
            <a:pPr lvl="1">
              <a:buFont typeface="Arial" charset="0"/>
              <a:buChar char="•"/>
            </a:pPr>
            <a:r>
              <a:rPr lang="en-US" sz="1400" dirty="0">
                <a:latin typeface="Verdana" charset="0"/>
                <a:ea typeface="Verdana" charset="0"/>
                <a:cs typeface="Verdana" charset="0"/>
              </a:rPr>
              <a:t>Metastasis-Directed Therapy(salvage LND or SBRT) + ADT vs Metastasis-Directed </a:t>
            </a:r>
            <a:r>
              <a:rPr lang="en-US" sz="1400" dirty="0" err="1">
                <a:latin typeface="Verdana" charset="0"/>
                <a:ea typeface="Verdana" charset="0"/>
                <a:cs typeface="Verdana" charset="0"/>
              </a:rPr>
              <a:t>Therapy+Whole</a:t>
            </a:r>
            <a:r>
              <a:rPr lang="en-US" sz="1400" dirty="0">
                <a:latin typeface="Verdana" charset="0"/>
                <a:ea typeface="Verdana" charset="0"/>
                <a:cs typeface="Verdana" charset="0"/>
              </a:rPr>
              <a:t> Pelvis Radiotherapy + ADT in Salvage Treatment of </a:t>
            </a:r>
            <a:r>
              <a:rPr lang="en-US" sz="1400" dirty="0" err="1">
                <a:latin typeface="Verdana" charset="0"/>
                <a:ea typeface="Verdana" charset="0"/>
                <a:cs typeface="Verdana" charset="0"/>
              </a:rPr>
              <a:t>OligoRecurrent</a:t>
            </a:r>
            <a:r>
              <a:rPr lang="en-US" sz="1400" dirty="0">
                <a:latin typeface="Verdana" charset="0"/>
                <a:ea typeface="Verdana" charset="0"/>
                <a:cs typeface="Verdana" charset="0"/>
              </a:rPr>
              <a:t> Nodal Prostate Cancer Metastases (PEACE V: STORM)</a:t>
            </a:r>
          </a:p>
          <a:p>
            <a:pPr lvl="1"/>
            <a:endParaRPr lang="en-US" sz="1600" dirty="0">
              <a:latin typeface="Verdana" panose="020B0604030504040204" pitchFamily="34" charset="0"/>
              <a:ea typeface="Verdana" panose="020B0604030504040204" pitchFamily="34" charset="0"/>
            </a:endParaRPr>
          </a:p>
          <a:p>
            <a:pPr lvl="1"/>
            <a:endParaRPr lang="en-US" sz="1600"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a:p>
            <a:pPr lvl="1"/>
            <a:endParaRPr lang="en-US" sz="1600"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1769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latin typeface="Verdana" pitchFamily="34" charset="0"/>
                <a:ea typeface="Verdana" pitchFamily="34" charset="0"/>
                <a:cs typeface="Verdana" pitchFamily="34" charset="0"/>
              </a:rPr>
              <a:t>Take Home Points</a:t>
            </a:r>
          </a:p>
        </p:txBody>
      </p:sp>
      <p:sp>
        <p:nvSpPr>
          <p:cNvPr id="5" name="Content Placeholder 2"/>
          <p:cNvSpPr>
            <a:spLocks noGrp="1"/>
          </p:cNvSpPr>
          <p:nvPr>
            <p:ph idx="1"/>
          </p:nvPr>
        </p:nvSpPr>
        <p:spPr>
          <a:xfrm>
            <a:off x="1981200" y="1143001"/>
            <a:ext cx="8229600" cy="5715000"/>
          </a:xfrm>
        </p:spPr>
        <p:txBody>
          <a:bodyPr>
            <a:normAutofit fontScale="77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Radiation therapy is a treatment option for all stages and risk groups of prostate cancer</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All patients should be offered the opportunity to speak with a Urologist and Radiation Oncologist prior to pursuing definitive treatment of prostate cancer</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ADT enhances the effects of radiation for more aggressive tumors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Early referral for salvage RT leads to better outcomes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RT has an emerging role in the management of oligometastatic prostate cancer</a:t>
            </a:r>
          </a:p>
        </p:txBody>
      </p:sp>
    </p:spTree>
    <p:extLst>
      <p:ext uri="{BB962C8B-B14F-4D97-AF65-F5344CB8AC3E}">
        <p14:creationId xmlns:p14="http://schemas.microsoft.com/office/powerpoint/2010/main" val="962920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2000"/>
            <a:ext cx="8229600" cy="6096000"/>
          </a:xfrm>
        </p:spPr>
        <p:txBody>
          <a:bodyPr>
            <a:noAutofit/>
          </a:bodyPr>
          <a:lstStyle/>
          <a:p>
            <a:r>
              <a:rPr lang="en-US" sz="1400" dirty="0" err="1">
                <a:latin typeface="Verdana" panose="020B0604030504040204" pitchFamily="34" charset="0"/>
                <a:ea typeface="Verdana" panose="020B0604030504040204" pitchFamily="34" charset="0"/>
                <a:cs typeface="Times New Roman" panose="02020603050405020304" pitchFamily="18" charset="0"/>
              </a:rPr>
              <a:t>UptoDate</a:t>
            </a:r>
            <a:r>
              <a:rPr lang="en-US" sz="1400" dirty="0">
                <a:latin typeface="Verdana" panose="020B0604030504040204" pitchFamily="34" charset="0"/>
                <a:ea typeface="Verdana" panose="020B0604030504040204" pitchFamily="34" charset="0"/>
                <a:cs typeface="Times New Roman" panose="02020603050405020304" pitchFamily="18" charset="0"/>
              </a:rPr>
              <a:t>: </a:t>
            </a:r>
            <a:r>
              <a:rPr lang="en-US" sz="1400" dirty="0">
                <a:latin typeface="Verdana" panose="020B0604030504040204" pitchFamily="34" charset="0"/>
                <a:ea typeface="Verdana" panose="020B0604030504040204" pitchFamily="34" charset="0"/>
                <a:cs typeface="Times New Roman" panose="02020603050405020304" pitchFamily="18" charset="0"/>
                <a:hlinkClick r:id="rId2"/>
              </a:rPr>
              <a:t>https://www.uptodate.com/home</a:t>
            </a:r>
            <a:endParaRPr lang="en-US" sz="1400" dirty="0">
              <a:latin typeface="Verdana" panose="020B0604030504040204" pitchFamily="34" charset="0"/>
              <a:ea typeface="Verdana" panose="020B0604030504040204" pitchFamily="34" charset="0"/>
              <a:cs typeface="Times New Roman" panose="02020603050405020304" pitchFamily="18" charset="0"/>
            </a:endParaRPr>
          </a:p>
          <a:p>
            <a:r>
              <a:rPr lang="en-US" sz="1400" dirty="0">
                <a:latin typeface="Verdana" panose="020B0604030504040204" pitchFamily="34" charset="0"/>
                <a:ea typeface="Verdana" panose="020B0604030504040204" pitchFamily="34" charset="0"/>
                <a:cs typeface="Times New Roman" panose="02020603050405020304" pitchFamily="18" charset="0"/>
              </a:rPr>
              <a:t>NCCN: </a:t>
            </a:r>
            <a:r>
              <a:rPr lang="en-US" sz="1400" dirty="0">
                <a:latin typeface="Verdana" panose="020B0604030504040204" pitchFamily="34" charset="0"/>
                <a:ea typeface="Verdana" panose="020B0604030504040204" pitchFamily="34" charset="0"/>
                <a:cs typeface="Times New Roman" panose="02020603050405020304" pitchFamily="18" charset="0"/>
                <a:hlinkClick r:id="rId3"/>
              </a:rPr>
              <a:t>https://www.nccn.org/</a:t>
            </a:r>
            <a:endParaRPr lang="en-US" sz="1400" dirty="0">
              <a:latin typeface="Verdana" panose="020B0604030504040204" pitchFamily="34" charset="0"/>
              <a:ea typeface="Verdana" panose="020B0604030504040204" pitchFamily="34" charset="0"/>
              <a:cs typeface="Times New Roman" panose="02020603050405020304" pitchFamily="18" charset="0"/>
            </a:endParaRPr>
          </a:p>
          <a:p>
            <a:r>
              <a:rPr lang="en-US" sz="1400" dirty="0" err="1">
                <a:latin typeface="Verdana" panose="020B0604030504040204" pitchFamily="34" charset="0"/>
                <a:ea typeface="Verdana" panose="020B0604030504040204" pitchFamily="34" charset="0"/>
                <a:cs typeface="Times New Roman" panose="02020603050405020304" pitchFamily="18" charset="0"/>
              </a:rPr>
              <a:t>Alemozaffar</a:t>
            </a:r>
            <a:r>
              <a:rPr lang="en-US" sz="1400" dirty="0">
                <a:latin typeface="Verdana" panose="020B0604030504040204" pitchFamily="34" charset="0"/>
                <a:ea typeface="Verdana" panose="020B0604030504040204" pitchFamily="34" charset="0"/>
                <a:cs typeface="Times New Roman" panose="02020603050405020304" pitchFamily="18" charset="0"/>
              </a:rPr>
              <a:t> M, Regan MM, </a:t>
            </a:r>
            <a:r>
              <a:rPr lang="en-US" sz="1400" dirty="0" err="1">
                <a:latin typeface="Verdana" panose="020B0604030504040204" pitchFamily="34" charset="0"/>
                <a:ea typeface="Verdana" panose="020B0604030504040204" pitchFamily="34" charset="0"/>
                <a:cs typeface="Times New Roman" panose="02020603050405020304" pitchFamily="18" charset="0"/>
              </a:rPr>
              <a:t>Cooperberg</a:t>
            </a:r>
            <a:r>
              <a:rPr lang="en-US" sz="1400" dirty="0">
                <a:latin typeface="Verdana" panose="020B0604030504040204" pitchFamily="34" charset="0"/>
                <a:ea typeface="Verdana" panose="020B0604030504040204" pitchFamily="34" charset="0"/>
                <a:cs typeface="Times New Roman" panose="02020603050405020304" pitchFamily="18" charset="0"/>
              </a:rPr>
              <a:t> MR, et al. Prediction of erectile function following treatment for prostate cancer. JAMA. 2011 Sep 21;306(11):1205-14. </a:t>
            </a:r>
          </a:p>
          <a:p>
            <a:r>
              <a:rPr lang="en-US" sz="1400" dirty="0" err="1">
                <a:latin typeface="Verdana" panose="020B0604030504040204" pitchFamily="34" charset="0"/>
                <a:ea typeface="Verdana" panose="020B0604030504040204" pitchFamily="34" charset="0"/>
                <a:cs typeface="Times New Roman" panose="02020603050405020304" pitchFamily="18" charset="0"/>
              </a:rPr>
              <a:t>Bekelman</a:t>
            </a:r>
            <a:r>
              <a:rPr lang="en-US" sz="1400" dirty="0">
                <a:latin typeface="Verdana" panose="020B0604030504040204" pitchFamily="34" charset="0"/>
                <a:ea typeface="Verdana" panose="020B0604030504040204" pitchFamily="34" charset="0"/>
                <a:cs typeface="Times New Roman" panose="02020603050405020304" pitchFamily="18" charset="0"/>
              </a:rPr>
              <a:t> JE, Rumble RB, Chen RC, et al. Clinically Localized Prostate Cancer: ASCO Clinical Practice Guideline Endorsement of an American Urological Association/American Society for Radiation Oncology/Society of Urologic Oncology  Guideline. J </a:t>
            </a:r>
            <a:r>
              <a:rPr lang="en-US" sz="1400" dirty="0" err="1">
                <a:latin typeface="Verdana" panose="020B0604030504040204" pitchFamily="34" charset="0"/>
                <a:ea typeface="Verdana" panose="020B0604030504040204" pitchFamily="34" charset="0"/>
                <a:cs typeface="Times New Roman" panose="02020603050405020304" pitchFamily="18" charset="0"/>
              </a:rPr>
              <a:t>Clin</a:t>
            </a:r>
            <a:r>
              <a:rPr lang="en-US" sz="1400" dirty="0">
                <a:latin typeface="Verdana" panose="020B0604030504040204" pitchFamily="34" charset="0"/>
                <a:ea typeface="Verdana" panose="020B0604030504040204" pitchFamily="34" charset="0"/>
                <a:cs typeface="Times New Roman" panose="02020603050405020304" pitchFamily="18" charset="0"/>
              </a:rPr>
              <a:t> </a:t>
            </a:r>
            <a:r>
              <a:rPr lang="en-US" sz="1400" dirty="0" err="1">
                <a:latin typeface="Verdana" panose="020B0604030504040204" pitchFamily="34" charset="0"/>
                <a:ea typeface="Verdana" panose="020B0604030504040204" pitchFamily="34" charset="0"/>
                <a:cs typeface="Times New Roman" panose="02020603050405020304" pitchFamily="18" charset="0"/>
              </a:rPr>
              <a:t>Oncol</a:t>
            </a:r>
            <a:r>
              <a:rPr lang="en-US" sz="1400" dirty="0">
                <a:latin typeface="Verdana" panose="020B0604030504040204" pitchFamily="34" charset="0"/>
                <a:ea typeface="Verdana" panose="020B0604030504040204" pitchFamily="34" charset="0"/>
                <a:cs typeface="Times New Roman" panose="02020603050405020304" pitchFamily="18" charset="0"/>
              </a:rPr>
              <a:t>. 2018 Sep 5:JCO1800606. </a:t>
            </a:r>
          </a:p>
          <a:p>
            <a:r>
              <a:rPr lang="en-US" sz="1400" dirty="0">
                <a:latin typeface="Verdana" panose="020B0604030504040204" pitchFamily="34" charset="0"/>
                <a:ea typeface="Verdana" panose="020B0604030504040204" pitchFamily="34" charset="0"/>
              </a:rPr>
              <a:t>Brand DH et al. Intensity-modulated fractionated radiotherapy versus stereotactic body radiotherapy for prostate cancer (PACE-B): acute toxicity findings from an international, </a:t>
            </a:r>
            <a:r>
              <a:rPr lang="en-US" sz="1400" dirty="0" err="1">
                <a:latin typeface="Verdana" panose="020B0604030504040204" pitchFamily="34" charset="0"/>
                <a:ea typeface="Verdana" panose="020B0604030504040204" pitchFamily="34" charset="0"/>
              </a:rPr>
              <a:t>randomised</a:t>
            </a:r>
            <a:r>
              <a:rPr lang="en-US" sz="1400" dirty="0">
                <a:latin typeface="Verdana" panose="020B0604030504040204" pitchFamily="34" charset="0"/>
                <a:ea typeface="Verdana" panose="020B0604030504040204" pitchFamily="34" charset="0"/>
              </a:rPr>
              <a:t>, open-label, phase 3, non-inferiority trial. Lancet Oncol. 2019;20(11):1531. </a:t>
            </a:r>
            <a:r>
              <a:rPr lang="en-US" sz="1400" dirty="0" err="1">
                <a:latin typeface="Verdana" panose="020B0604030504040204" pitchFamily="34" charset="0"/>
                <a:ea typeface="Verdana" panose="020B0604030504040204" pitchFamily="34" charset="0"/>
              </a:rPr>
              <a:t>Epub</a:t>
            </a:r>
            <a:r>
              <a:rPr lang="en-US" sz="1400" dirty="0">
                <a:latin typeface="Verdana" panose="020B0604030504040204" pitchFamily="34" charset="0"/>
                <a:ea typeface="Verdana" panose="020B0604030504040204" pitchFamily="34" charset="0"/>
              </a:rPr>
              <a:t> 2019 Sep 17.  </a:t>
            </a:r>
          </a:p>
          <a:p>
            <a:r>
              <a:rPr lang="en-US" sz="1400" dirty="0" err="1">
                <a:latin typeface="Verdana" panose="020B0604030504040204" pitchFamily="34" charset="0"/>
                <a:ea typeface="Verdana" panose="020B0604030504040204" pitchFamily="34" charset="0"/>
                <a:cs typeface="Times New Roman" panose="02020603050405020304" pitchFamily="18" charset="0"/>
              </a:rPr>
              <a:t>Boevé</a:t>
            </a:r>
            <a:r>
              <a:rPr lang="en-US" sz="1400" dirty="0">
                <a:latin typeface="Verdana" panose="020B0604030504040204" pitchFamily="34" charset="0"/>
                <a:ea typeface="Verdana" panose="020B0604030504040204" pitchFamily="34" charset="0"/>
                <a:cs typeface="Times New Roman" panose="02020603050405020304" pitchFamily="18" charset="0"/>
              </a:rPr>
              <a:t> LMS, Hulshof MCCM, Vis AN, et al. Effect on Survival of Androgen Deprivation Therapy Alone Compared to Androgen Deprivation Therapy Combined with Concurrent Radiation Therapy to the Prostate in Patients with Primary Bone Metastatic Prostate Cancer in a Prospective </a:t>
            </a:r>
            <a:r>
              <a:rPr lang="en-US" sz="1400" dirty="0" err="1">
                <a:latin typeface="Verdana" panose="020B0604030504040204" pitchFamily="34" charset="0"/>
                <a:ea typeface="Verdana" panose="020B0604030504040204" pitchFamily="34" charset="0"/>
                <a:cs typeface="Times New Roman" panose="02020603050405020304" pitchFamily="18" charset="0"/>
              </a:rPr>
              <a:t>Randomised</a:t>
            </a:r>
            <a:r>
              <a:rPr lang="en-US" sz="1400" dirty="0">
                <a:latin typeface="Verdana" panose="020B0604030504040204" pitchFamily="34" charset="0"/>
                <a:ea typeface="Verdana" panose="020B0604030504040204" pitchFamily="34" charset="0"/>
                <a:cs typeface="Times New Roman" panose="02020603050405020304" pitchFamily="18" charset="0"/>
              </a:rPr>
              <a:t> Clinical Trial: Data from  the HORRAD Trial. </a:t>
            </a:r>
            <a:r>
              <a:rPr lang="en-US" sz="1400" dirty="0" err="1">
                <a:latin typeface="Verdana" panose="020B0604030504040204" pitchFamily="34" charset="0"/>
                <a:ea typeface="Verdana" panose="020B0604030504040204" pitchFamily="34" charset="0"/>
                <a:cs typeface="Times New Roman" panose="02020603050405020304" pitchFamily="18" charset="0"/>
              </a:rPr>
              <a:t>Eur</a:t>
            </a:r>
            <a:r>
              <a:rPr lang="en-US" sz="1400" dirty="0">
                <a:latin typeface="Verdana" panose="020B0604030504040204" pitchFamily="34" charset="0"/>
                <a:ea typeface="Verdana" panose="020B0604030504040204" pitchFamily="34" charset="0"/>
                <a:cs typeface="Times New Roman" panose="02020603050405020304" pitchFamily="18" charset="0"/>
              </a:rPr>
              <a:t> Urol. 2019 Mar;75(3):410-418. </a:t>
            </a:r>
          </a:p>
          <a:p>
            <a:r>
              <a:rPr lang="en-US" sz="1400" dirty="0" err="1">
                <a:latin typeface="Verdana" panose="020B0604030504040204" pitchFamily="34" charset="0"/>
                <a:ea typeface="Verdana" panose="020B0604030504040204" pitchFamily="34" charset="0"/>
                <a:cs typeface="Times New Roman" panose="02020603050405020304" pitchFamily="18" charset="0"/>
              </a:rPr>
              <a:t>Bolla</a:t>
            </a:r>
            <a:r>
              <a:rPr lang="en-US" sz="1400" dirty="0">
                <a:latin typeface="Verdana" panose="020B0604030504040204" pitchFamily="34" charset="0"/>
                <a:ea typeface="Verdana" panose="020B0604030504040204" pitchFamily="34" charset="0"/>
                <a:cs typeface="Times New Roman" panose="02020603050405020304" pitchFamily="18" charset="0"/>
              </a:rPr>
              <a:t> M, van </a:t>
            </a:r>
            <a:r>
              <a:rPr lang="en-US" sz="1400" dirty="0" err="1">
                <a:latin typeface="Verdana" panose="020B0604030504040204" pitchFamily="34" charset="0"/>
                <a:ea typeface="Verdana" panose="020B0604030504040204" pitchFamily="34" charset="0"/>
                <a:cs typeface="Times New Roman" panose="02020603050405020304" pitchFamily="18" charset="0"/>
              </a:rPr>
              <a:t>Poppel</a:t>
            </a:r>
            <a:r>
              <a:rPr lang="en-US" sz="1400" dirty="0">
                <a:latin typeface="Verdana" panose="020B0604030504040204" pitchFamily="34" charset="0"/>
                <a:ea typeface="Verdana" panose="020B0604030504040204" pitchFamily="34" charset="0"/>
                <a:cs typeface="Times New Roman" panose="02020603050405020304" pitchFamily="18" charset="0"/>
              </a:rPr>
              <a:t> H, </a:t>
            </a:r>
            <a:r>
              <a:rPr lang="en-US" sz="1400" dirty="0" err="1">
                <a:latin typeface="Verdana" panose="020B0604030504040204" pitchFamily="34" charset="0"/>
                <a:ea typeface="Verdana" panose="020B0604030504040204" pitchFamily="34" charset="0"/>
                <a:cs typeface="Times New Roman" panose="02020603050405020304" pitchFamily="18" charset="0"/>
              </a:rPr>
              <a:t>Tombal</a:t>
            </a:r>
            <a:r>
              <a:rPr lang="en-US" sz="1400" dirty="0">
                <a:latin typeface="Verdana" panose="020B0604030504040204" pitchFamily="34" charset="0"/>
                <a:ea typeface="Verdana" panose="020B0604030504040204" pitchFamily="34" charset="0"/>
                <a:cs typeface="Times New Roman" panose="02020603050405020304" pitchFamily="18" charset="0"/>
              </a:rPr>
              <a:t> B, et al. Postoperative radiotherapy after radical prostatectomy for high-risk prostate cancer: long-term results of a </a:t>
            </a:r>
            <a:r>
              <a:rPr lang="en-US" sz="1400" dirty="0" err="1">
                <a:latin typeface="Verdana" panose="020B0604030504040204" pitchFamily="34" charset="0"/>
                <a:ea typeface="Verdana" panose="020B0604030504040204" pitchFamily="34" charset="0"/>
                <a:cs typeface="Times New Roman" panose="02020603050405020304" pitchFamily="18" charset="0"/>
              </a:rPr>
              <a:t>randomised</a:t>
            </a:r>
            <a:r>
              <a:rPr lang="en-US" sz="1400" dirty="0">
                <a:latin typeface="Verdana" panose="020B0604030504040204" pitchFamily="34" charset="0"/>
                <a:ea typeface="Verdana" panose="020B0604030504040204" pitchFamily="34" charset="0"/>
                <a:cs typeface="Times New Roman" panose="02020603050405020304" pitchFamily="18" charset="0"/>
              </a:rPr>
              <a:t> controlled trial (EORTC trial 22911). Lancet. 2012 Dec 8;380(9858):2018-27. </a:t>
            </a:r>
          </a:p>
          <a:p>
            <a:r>
              <a:rPr lang="en-US" sz="1400" dirty="0" err="1">
                <a:latin typeface="Verdana" panose="020B0604030504040204" pitchFamily="34" charset="0"/>
                <a:ea typeface="Verdana" panose="020B0604030504040204" pitchFamily="34" charset="0"/>
                <a:cs typeface="Times New Roman" panose="02020603050405020304" pitchFamily="18" charset="0"/>
              </a:rPr>
              <a:t>Hamdy</a:t>
            </a:r>
            <a:r>
              <a:rPr lang="en-US" sz="1400" dirty="0">
                <a:latin typeface="Verdana" panose="020B0604030504040204" pitchFamily="34" charset="0"/>
                <a:ea typeface="Verdana" panose="020B0604030504040204" pitchFamily="34" charset="0"/>
                <a:cs typeface="Times New Roman" panose="02020603050405020304" pitchFamily="18" charset="0"/>
              </a:rPr>
              <a:t> FC, Donovan JL, Lane JA, et al. 10-Year Outcomes after Monitoring, Surgery, or Radiotherapy for Localized Prostate Cancer. N </a:t>
            </a:r>
            <a:r>
              <a:rPr lang="en-US" sz="1400" dirty="0" err="1">
                <a:latin typeface="Verdana" panose="020B0604030504040204" pitchFamily="34" charset="0"/>
                <a:ea typeface="Verdana" panose="020B0604030504040204" pitchFamily="34" charset="0"/>
                <a:cs typeface="Times New Roman" panose="02020603050405020304" pitchFamily="18" charset="0"/>
              </a:rPr>
              <a:t>Engl</a:t>
            </a:r>
            <a:r>
              <a:rPr lang="en-US" sz="1400" dirty="0">
                <a:latin typeface="Verdana" panose="020B0604030504040204" pitchFamily="34" charset="0"/>
                <a:ea typeface="Verdana" panose="020B0604030504040204" pitchFamily="34" charset="0"/>
                <a:cs typeface="Times New Roman" panose="02020603050405020304" pitchFamily="18" charset="0"/>
              </a:rPr>
              <a:t> J Med. 2016 Oct 13;375(15):1415-1424.</a:t>
            </a:r>
          </a:p>
          <a:p>
            <a:r>
              <a:rPr lang="en-US" sz="1400" dirty="0" err="1">
                <a:latin typeface="Verdana" panose="020B0604030504040204" pitchFamily="34" charset="0"/>
                <a:ea typeface="Verdana" panose="020B0604030504040204" pitchFamily="34" charset="0"/>
              </a:rPr>
              <a:t>Kishan</a:t>
            </a:r>
            <a:r>
              <a:rPr lang="en-US" sz="1400" dirty="0">
                <a:latin typeface="Verdana" panose="020B0604030504040204" pitchFamily="34" charset="0"/>
                <a:ea typeface="Verdana" panose="020B0604030504040204" pitchFamily="34" charset="0"/>
              </a:rPr>
              <a:t> AU, et al.  Long-term Outcomes of Stereotactic Body Radiotherapy for Low-Risk and Intermediate-Risk Prostate Cancer. JAMA </a:t>
            </a:r>
            <a:r>
              <a:rPr lang="en-US" sz="1400" dirty="0" err="1">
                <a:latin typeface="Verdana" panose="020B0604030504040204" pitchFamily="34" charset="0"/>
                <a:ea typeface="Verdana" panose="020B0604030504040204" pitchFamily="34" charset="0"/>
              </a:rPr>
              <a:t>Netw</a:t>
            </a:r>
            <a:r>
              <a:rPr lang="en-US" sz="1400" dirty="0">
                <a:latin typeface="Verdana" panose="020B0604030504040204" pitchFamily="34" charset="0"/>
                <a:ea typeface="Verdana" panose="020B0604030504040204" pitchFamily="34" charset="0"/>
              </a:rPr>
              <a:t> Open. 2019;2(2):e188006. </a:t>
            </a:r>
            <a:r>
              <a:rPr lang="en-US" sz="1400" dirty="0" err="1">
                <a:latin typeface="Verdana" panose="020B0604030504040204" pitchFamily="34" charset="0"/>
                <a:ea typeface="Verdana" panose="020B0604030504040204" pitchFamily="34" charset="0"/>
              </a:rPr>
              <a:t>Epub</a:t>
            </a:r>
            <a:r>
              <a:rPr lang="en-US" sz="1400" dirty="0">
                <a:latin typeface="Verdana" panose="020B0604030504040204" pitchFamily="34" charset="0"/>
                <a:ea typeface="Verdana" panose="020B0604030504040204" pitchFamily="34" charset="0"/>
              </a:rPr>
              <a:t> 2019 Feb 1. </a:t>
            </a:r>
          </a:p>
        </p:txBody>
      </p:sp>
      <p:sp>
        <p:nvSpPr>
          <p:cNvPr id="5" name="Title 1"/>
          <p:cNvSpPr txBox="1">
            <a:spLocks/>
          </p:cNvSpPr>
          <p:nvPr/>
        </p:nvSpPr>
        <p:spPr>
          <a:xfrm>
            <a:off x="152400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References</a:t>
            </a:r>
          </a:p>
        </p:txBody>
      </p:sp>
    </p:spTree>
    <p:extLst>
      <p:ext uri="{BB962C8B-B14F-4D97-AF65-F5344CB8AC3E}">
        <p14:creationId xmlns:p14="http://schemas.microsoft.com/office/powerpoint/2010/main" val="3784147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2000"/>
            <a:ext cx="8229600" cy="6096000"/>
          </a:xfrm>
        </p:spPr>
        <p:txBody>
          <a:bodyPr>
            <a:noAutofit/>
          </a:bodyPr>
          <a:lstStyle/>
          <a:p>
            <a:r>
              <a:rPr lang="en-US" sz="1400" dirty="0">
                <a:latin typeface="Verdana" panose="020B0604030504040204" pitchFamily="34" charset="0"/>
                <a:ea typeface="Verdana" panose="020B0604030504040204" pitchFamily="34" charset="0"/>
                <a:cs typeface="Times New Roman" panose="02020603050405020304" pitchFamily="18" charset="0"/>
              </a:rPr>
              <a:t>Morris WJ, </a:t>
            </a:r>
            <a:r>
              <a:rPr lang="en-US" sz="1400" dirty="0" err="1">
                <a:latin typeface="Verdana" panose="020B0604030504040204" pitchFamily="34" charset="0"/>
                <a:ea typeface="Verdana" panose="020B0604030504040204" pitchFamily="34" charset="0"/>
                <a:cs typeface="Times New Roman" panose="02020603050405020304" pitchFamily="18" charset="0"/>
              </a:rPr>
              <a:t>Tyldesley</a:t>
            </a:r>
            <a:r>
              <a:rPr lang="en-US" sz="1400" dirty="0">
                <a:latin typeface="Verdana" panose="020B0604030504040204" pitchFamily="34" charset="0"/>
                <a:ea typeface="Verdana" panose="020B0604030504040204" pitchFamily="34" charset="0"/>
                <a:cs typeface="Times New Roman" panose="02020603050405020304" pitchFamily="18" charset="0"/>
              </a:rPr>
              <a:t> S, </a:t>
            </a:r>
            <a:r>
              <a:rPr lang="en-US" sz="1400" dirty="0" err="1">
                <a:latin typeface="Verdana" panose="020B0604030504040204" pitchFamily="34" charset="0"/>
                <a:ea typeface="Verdana" panose="020B0604030504040204" pitchFamily="34" charset="0"/>
                <a:cs typeface="Times New Roman" panose="02020603050405020304" pitchFamily="18" charset="0"/>
              </a:rPr>
              <a:t>Rodda</a:t>
            </a:r>
            <a:r>
              <a:rPr lang="en-US" sz="1400" dirty="0">
                <a:latin typeface="Verdana" panose="020B0604030504040204" pitchFamily="34" charset="0"/>
                <a:ea typeface="Verdana" panose="020B0604030504040204" pitchFamily="34" charset="0"/>
                <a:cs typeface="Times New Roman" panose="02020603050405020304" pitchFamily="18" charset="0"/>
              </a:rPr>
              <a:t> S, et al. Androgen Suppression Combined with Elective Nodal and Dose Escalated Radiation Therapy (the ASCENDE-RT Trial): An Analysis of Survival Endpoints for a Randomized Trial Comparing a Low-Dose-Rate Brachytherapy Boost to a Dose-Escalated External Beam Boost for High- and Intermediate-risk Prostate Cancer. </a:t>
            </a:r>
            <a:r>
              <a:rPr lang="en-US" sz="1400" dirty="0" err="1">
                <a:latin typeface="Verdana" panose="020B0604030504040204" pitchFamily="34" charset="0"/>
                <a:ea typeface="Verdana" panose="020B0604030504040204" pitchFamily="34" charset="0"/>
                <a:cs typeface="Times New Roman" panose="02020603050405020304" pitchFamily="18" charset="0"/>
              </a:rPr>
              <a:t>Int</a:t>
            </a:r>
            <a:r>
              <a:rPr lang="en-US" sz="1400" dirty="0">
                <a:latin typeface="Verdana" panose="020B0604030504040204" pitchFamily="34" charset="0"/>
                <a:ea typeface="Verdana" panose="020B0604030504040204" pitchFamily="34" charset="0"/>
                <a:cs typeface="Times New Roman" panose="02020603050405020304" pitchFamily="18" charset="0"/>
              </a:rPr>
              <a:t> J </a:t>
            </a:r>
            <a:r>
              <a:rPr lang="en-US" sz="1400" dirty="0" err="1">
                <a:latin typeface="Verdana" panose="020B0604030504040204" pitchFamily="34" charset="0"/>
                <a:ea typeface="Verdana" panose="020B0604030504040204" pitchFamily="34" charset="0"/>
                <a:cs typeface="Times New Roman" panose="02020603050405020304" pitchFamily="18" charset="0"/>
              </a:rPr>
              <a:t>Radiat</a:t>
            </a:r>
            <a:r>
              <a:rPr lang="en-US" sz="1400" dirty="0">
                <a:latin typeface="Verdana" panose="020B0604030504040204" pitchFamily="34" charset="0"/>
                <a:ea typeface="Verdana" panose="020B0604030504040204" pitchFamily="34" charset="0"/>
                <a:cs typeface="Times New Roman" panose="02020603050405020304" pitchFamily="18" charset="0"/>
              </a:rPr>
              <a:t> </a:t>
            </a:r>
            <a:r>
              <a:rPr lang="en-US" sz="1400" dirty="0" err="1">
                <a:latin typeface="Verdana" panose="020B0604030504040204" pitchFamily="34" charset="0"/>
                <a:ea typeface="Verdana" panose="020B0604030504040204" pitchFamily="34" charset="0"/>
                <a:cs typeface="Times New Roman" panose="02020603050405020304" pitchFamily="18" charset="0"/>
              </a:rPr>
              <a:t>Oncol</a:t>
            </a:r>
            <a:r>
              <a:rPr lang="en-US" sz="1400" dirty="0">
                <a:latin typeface="Verdana" panose="020B0604030504040204" pitchFamily="34" charset="0"/>
                <a:ea typeface="Verdana" panose="020B0604030504040204" pitchFamily="34" charset="0"/>
                <a:cs typeface="Times New Roman" panose="02020603050405020304" pitchFamily="18" charset="0"/>
              </a:rPr>
              <a:t> </a:t>
            </a:r>
            <a:r>
              <a:rPr lang="en-US" sz="1400" dirty="0" err="1">
                <a:latin typeface="Verdana" panose="020B0604030504040204" pitchFamily="34" charset="0"/>
                <a:ea typeface="Verdana" panose="020B0604030504040204" pitchFamily="34" charset="0"/>
                <a:cs typeface="Times New Roman" panose="02020603050405020304" pitchFamily="18" charset="0"/>
              </a:rPr>
              <a:t>Biol</a:t>
            </a:r>
            <a:r>
              <a:rPr lang="en-US" sz="1400" dirty="0">
                <a:latin typeface="Verdana" panose="020B0604030504040204" pitchFamily="34" charset="0"/>
                <a:ea typeface="Verdana" panose="020B0604030504040204" pitchFamily="34" charset="0"/>
                <a:cs typeface="Times New Roman" panose="02020603050405020304" pitchFamily="18" charset="0"/>
              </a:rPr>
              <a:t> Phys. 2017 Jun 1;98(2):275-285.</a:t>
            </a:r>
          </a:p>
          <a:p>
            <a:r>
              <a:rPr lang="en-US" sz="1400" dirty="0" err="1">
                <a:latin typeface="Verdana" panose="020B0604030504040204" pitchFamily="34" charset="0"/>
                <a:ea typeface="Verdana" panose="020B0604030504040204" pitchFamily="34" charset="0"/>
              </a:rPr>
              <a:t>Nead</a:t>
            </a:r>
            <a:r>
              <a:rPr lang="en-US" sz="1400" dirty="0">
                <a:latin typeface="Verdana" panose="020B0604030504040204" pitchFamily="34" charset="0"/>
                <a:ea typeface="Verdana" panose="020B0604030504040204" pitchFamily="34" charset="0"/>
              </a:rPr>
              <a:t> KT et al. Association of Androgen Deprivation Therapy and Thromboembolic Events: A Systematic Review and Meta-analysis. Urology. 2018;114:155. </a:t>
            </a:r>
            <a:r>
              <a:rPr lang="en-US" sz="1400" dirty="0" err="1">
                <a:latin typeface="Verdana" panose="020B0604030504040204" pitchFamily="34" charset="0"/>
                <a:ea typeface="Verdana" panose="020B0604030504040204" pitchFamily="34" charset="0"/>
              </a:rPr>
              <a:t>Epub</a:t>
            </a:r>
            <a:r>
              <a:rPr lang="en-US" sz="1400" dirty="0">
                <a:latin typeface="Verdana" panose="020B0604030504040204" pitchFamily="34" charset="0"/>
                <a:ea typeface="Verdana" panose="020B0604030504040204" pitchFamily="34" charset="0"/>
              </a:rPr>
              <a:t> 2018 Jan 17. </a:t>
            </a:r>
            <a:endParaRPr lang="en-US" sz="1400" dirty="0">
              <a:latin typeface="Verdana" panose="020B0604030504040204" pitchFamily="34" charset="0"/>
              <a:ea typeface="Verdana" panose="020B0604030504040204" pitchFamily="34" charset="0"/>
              <a:cs typeface="Times New Roman" panose="02020603050405020304" pitchFamily="18" charset="0"/>
            </a:endParaRPr>
          </a:p>
          <a:p>
            <a:r>
              <a:rPr lang="en-US" sz="1400" dirty="0">
                <a:latin typeface="Verdana" panose="020B0604030504040204" pitchFamily="34" charset="0"/>
                <a:ea typeface="Verdana" panose="020B0604030504040204" pitchFamily="34" charset="0"/>
                <a:cs typeface="Times New Roman" panose="02020603050405020304" pitchFamily="18" charset="0"/>
              </a:rPr>
              <a:t>Parker CC, James ND, Brawley CD, et al. Radiotherapy to the primary </a:t>
            </a:r>
            <a:r>
              <a:rPr lang="en-US" sz="1400" dirty="0" err="1">
                <a:latin typeface="Verdana" panose="020B0604030504040204" pitchFamily="34" charset="0"/>
                <a:ea typeface="Verdana" panose="020B0604030504040204" pitchFamily="34" charset="0"/>
                <a:cs typeface="Times New Roman" panose="02020603050405020304" pitchFamily="18" charset="0"/>
              </a:rPr>
              <a:t>tumour</a:t>
            </a:r>
            <a:r>
              <a:rPr lang="en-US" sz="1400" dirty="0">
                <a:latin typeface="Verdana" panose="020B0604030504040204" pitchFamily="34" charset="0"/>
                <a:ea typeface="Verdana" panose="020B0604030504040204" pitchFamily="34" charset="0"/>
                <a:cs typeface="Times New Roman" panose="02020603050405020304" pitchFamily="18" charset="0"/>
              </a:rPr>
              <a:t> for newly diagnosed, metastatic prostate cancer (STAMPEDE): a </a:t>
            </a:r>
            <a:r>
              <a:rPr lang="en-US" sz="1400" dirty="0" err="1">
                <a:latin typeface="Verdana" panose="020B0604030504040204" pitchFamily="34" charset="0"/>
                <a:ea typeface="Verdana" panose="020B0604030504040204" pitchFamily="34" charset="0"/>
                <a:cs typeface="Times New Roman" panose="02020603050405020304" pitchFamily="18" charset="0"/>
              </a:rPr>
              <a:t>randomised</a:t>
            </a:r>
            <a:r>
              <a:rPr lang="en-US" sz="1400" dirty="0">
                <a:latin typeface="Verdana" panose="020B0604030504040204" pitchFamily="34" charset="0"/>
                <a:ea typeface="Verdana" panose="020B0604030504040204" pitchFamily="34" charset="0"/>
                <a:cs typeface="Times New Roman" panose="02020603050405020304" pitchFamily="18" charset="0"/>
              </a:rPr>
              <a:t> controlled phase 3 trial. Lancet. 2018 Dec 1;392(10162):2353-2366. </a:t>
            </a:r>
          </a:p>
          <a:p>
            <a:r>
              <a:rPr lang="en-US" sz="1400" dirty="0">
                <a:latin typeface="Verdana" panose="020B0604030504040204" pitchFamily="34" charset="0"/>
                <a:ea typeface="Verdana" panose="020B0604030504040204" pitchFamily="34" charset="0"/>
                <a:cs typeface="Times New Roman" panose="02020603050405020304" pitchFamily="18" charset="0"/>
              </a:rPr>
              <a:t>Resnick MJ, Koyama T, Fan KH, et al. Long-term functional outcomes after treatment for localized prostate cancer. N </a:t>
            </a:r>
            <a:r>
              <a:rPr lang="en-US" sz="1400" dirty="0" err="1">
                <a:latin typeface="Verdana" panose="020B0604030504040204" pitchFamily="34" charset="0"/>
                <a:ea typeface="Verdana" panose="020B0604030504040204" pitchFamily="34" charset="0"/>
                <a:cs typeface="Times New Roman" panose="02020603050405020304" pitchFamily="18" charset="0"/>
              </a:rPr>
              <a:t>Engl</a:t>
            </a:r>
            <a:r>
              <a:rPr lang="en-US" sz="1400" dirty="0">
                <a:latin typeface="Verdana" panose="020B0604030504040204" pitchFamily="34" charset="0"/>
                <a:ea typeface="Verdana" panose="020B0604030504040204" pitchFamily="34" charset="0"/>
                <a:cs typeface="Times New Roman" panose="02020603050405020304" pitchFamily="18" charset="0"/>
              </a:rPr>
              <a:t> J Med. 2013 Jan 31;368(5):436-45. </a:t>
            </a:r>
          </a:p>
          <a:p>
            <a:r>
              <a:rPr lang="en-US" sz="1400" dirty="0" err="1">
                <a:latin typeface="Verdana" panose="020B0604030504040204" pitchFamily="34" charset="0"/>
                <a:ea typeface="Verdana" panose="020B0604030504040204" pitchFamily="34" charset="0"/>
                <a:cs typeface="Times New Roman" panose="02020603050405020304" pitchFamily="18" charset="0"/>
              </a:rPr>
              <a:t>Rodda</a:t>
            </a:r>
            <a:r>
              <a:rPr lang="en-US" sz="1400" dirty="0">
                <a:latin typeface="Verdana" panose="020B0604030504040204" pitchFamily="34" charset="0"/>
                <a:ea typeface="Verdana" panose="020B0604030504040204" pitchFamily="34" charset="0"/>
                <a:cs typeface="Times New Roman" panose="02020603050405020304" pitchFamily="18" charset="0"/>
              </a:rPr>
              <a:t> S, </a:t>
            </a:r>
            <a:r>
              <a:rPr lang="en-US" sz="1400" dirty="0" err="1">
                <a:latin typeface="Verdana" panose="020B0604030504040204" pitchFamily="34" charset="0"/>
                <a:ea typeface="Verdana" panose="020B0604030504040204" pitchFamily="34" charset="0"/>
                <a:cs typeface="Times New Roman" panose="02020603050405020304" pitchFamily="18" charset="0"/>
              </a:rPr>
              <a:t>Tyldesley</a:t>
            </a:r>
            <a:r>
              <a:rPr lang="en-US" sz="1400" dirty="0">
                <a:latin typeface="Verdana" panose="020B0604030504040204" pitchFamily="34" charset="0"/>
                <a:ea typeface="Verdana" panose="020B0604030504040204" pitchFamily="34" charset="0"/>
                <a:cs typeface="Times New Roman" panose="02020603050405020304" pitchFamily="18" charset="0"/>
              </a:rPr>
              <a:t> S, Morris WJ, et al. ASCENDE-RT: An Analysis of Treatment-Related Morbidity for a Randomized Trial Comparing a Low-Dose-Rate Brachytherapy Boost with a Dose-Escalated External Beam Boost for High- and Intermediate-Risk Prostate Cancer. </a:t>
            </a:r>
            <a:r>
              <a:rPr lang="en-US" sz="1400" dirty="0" err="1">
                <a:latin typeface="Verdana" panose="020B0604030504040204" pitchFamily="34" charset="0"/>
                <a:ea typeface="Verdana" panose="020B0604030504040204" pitchFamily="34" charset="0"/>
                <a:cs typeface="Times New Roman" panose="02020603050405020304" pitchFamily="18" charset="0"/>
              </a:rPr>
              <a:t>Int</a:t>
            </a:r>
            <a:r>
              <a:rPr lang="en-US" sz="1400" dirty="0">
                <a:latin typeface="Verdana" panose="020B0604030504040204" pitchFamily="34" charset="0"/>
                <a:ea typeface="Verdana" panose="020B0604030504040204" pitchFamily="34" charset="0"/>
                <a:cs typeface="Times New Roman" panose="02020603050405020304" pitchFamily="18" charset="0"/>
              </a:rPr>
              <a:t> J </a:t>
            </a:r>
            <a:r>
              <a:rPr lang="en-US" sz="1400" dirty="0" err="1">
                <a:latin typeface="Verdana" panose="020B0604030504040204" pitchFamily="34" charset="0"/>
                <a:ea typeface="Verdana" panose="020B0604030504040204" pitchFamily="34" charset="0"/>
                <a:cs typeface="Times New Roman" panose="02020603050405020304" pitchFamily="18" charset="0"/>
              </a:rPr>
              <a:t>Radiat</a:t>
            </a:r>
            <a:r>
              <a:rPr lang="en-US" sz="1400" dirty="0">
                <a:latin typeface="Verdana" panose="020B0604030504040204" pitchFamily="34" charset="0"/>
                <a:ea typeface="Verdana" panose="020B0604030504040204" pitchFamily="34" charset="0"/>
                <a:cs typeface="Times New Roman" panose="02020603050405020304" pitchFamily="18" charset="0"/>
              </a:rPr>
              <a:t> </a:t>
            </a:r>
            <a:r>
              <a:rPr lang="en-US" sz="1400" dirty="0" err="1">
                <a:latin typeface="Verdana" panose="020B0604030504040204" pitchFamily="34" charset="0"/>
                <a:ea typeface="Verdana" panose="020B0604030504040204" pitchFamily="34" charset="0"/>
                <a:cs typeface="Times New Roman" panose="02020603050405020304" pitchFamily="18" charset="0"/>
              </a:rPr>
              <a:t>Oncol</a:t>
            </a:r>
            <a:r>
              <a:rPr lang="en-US" sz="1400" dirty="0">
                <a:latin typeface="Verdana" panose="020B0604030504040204" pitchFamily="34" charset="0"/>
                <a:ea typeface="Verdana" panose="020B0604030504040204" pitchFamily="34" charset="0"/>
                <a:cs typeface="Times New Roman" panose="02020603050405020304" pitchFamily="18" charset="0"/>
              </a:rPr>
              <a:t> </a:t>
            </a:r>
            <a:r>
              <a:rPr lang="en-US" sz="1400" dirty="0" err="1">
                <a:latin typeface="Verdana" panose="020B0604030504040204" pitchFamily="34" charset="0"/>
                <a:ea typeface="Verdana" panose="020B0604030504040204" pitchFamily="34" charset="0"/>
                <a:cs typeface="Times New Roman" panose="02020603050405020304" pitchFamily="18" charset="0"/>
              </a:rPr>
              <a:t>Biol</a:t>
            </a:r>
            <a:r>
              <a:rPr lang="en-US" sz="1400" dirty="0">
                <a:latin typeface="Verdana" panose="020B0604030504040204" pitchFamily="34" charset="0"/>
                <a:ea typeface="Verdana" panose="020B0604030504040204" pitchFamily="34" charset="0"/>
                <a:cs typeface="Times New Roman" panose="02020603050405020304" pitchFamily="18" charset="0"/>
              </a:rPr>
              <a:t> Phys. 2017 Jun 1;98(2):286-295. </a:t>
            </a:r>
          </a:p>
          <a:p>
            <a:r>
              <a:rPr lang="en-US" sz="1400" dirty="0" err="1">
                <a:latin typeface="Verdana" panose="020B0604030504040204" pitchFamily="34" charset="0"/>
                <a:ea typeface="Verdana" panose="020B0604030504040204" pitchFamily="34" charset="0"/>
                <a:cs typeface="Times New Roman" panose="02020603050405020304" pitchFamily="18" charset="0"/>
              </a:rPr>
              <a:t>Sanda</a:t>
            </a:r>
            <a:r>
              <a:rPr lang="en-US" sz="1400" dirty="0">
                <a:latin typeface="Verdana" panose="020B0604030504040204" pitchFamily="34" charset="0"/>
                <a:ea typeface="Verdana" panose="020B0604030504040204" pitchFamily="34" charset="0"/>
                <a:cs typeface="Times New Roman" panose="02020603050405020304" pitchFamily="18" charset="0"/>
              </a:rPr>
              <a:t> MG, Dunn RL, Michalski J, et al. Quality of life and satisfaction with outcome among prostate-cancer survivors. N </a:t>
            </a:r>
            <a:r>
              <a:rPr lang="en-US" sz="1400" dirty="0" err="1">
                <a:latin typeface="Verdana" panose="020B0604030504040204" pitchFamily="34" charset="0"/>
                <a:ea typeface="Verdana" panose="020B0604030504040204" pitchFamily="34" charset="0"/>
                <a:cs typeface="Times New Roman" panose="02020603050405020304" pitchFamily="18" charset="0"/>
              </a:rPr>
              <a:t>Engl</a:t>
            </a:r>
            <a:r>
              <a:rPr lang="en-US" sz="1400" dirty="0">
                <a:latin typeface="Verdana" panose="020B0604030504040204" pitchFamily="34" charset="0"/>
                <a:ea typeface="Verdana" panose="020B0604030504040204" pitchFamily="34" charset="0"/>
                <a:cs typeface="Times New Roman" panose="02020603050405020304" pitchFamily="18" charset="0"/>
              </a:rPr>
              <a:t> J Med. 2008 Mar 20;358(12):1250-61. </a:t>
            </a:r>
          </a:p>
          <a:p>
            <a:r>
              <a:rPr lang="en-US" sz="1400" dirty="0">
                <a:latin typeface="Verdana" panose="020B0604030504040204" pitchFamily="34" charset="0"/>
                <a:ea typeface="Verdana" panose="020B0604030504040204" pitchFamily="34" charset="0"/>
                <a:cs typeface="Times New Roman" panose="02020603050405020304" pitchFamily="18" charset="0"/>
              </a:rPr>
              <a:t>Shipley WU, </a:t>
            </a:r>
            <a:r>
              <a:rPr lang="en-US" sz="1400" dirty="0" err="1">
                <a:latin typeface="Verdana" panose="020B0604030504040204" pitchFamily="34" charset="0"/>
                <a:ea typeface="Verdana" panose="020B0604030504040204" pitchFamily="34" charset="0"/>
                <a:cs typeface="Times New Roman" panose="02020603050405020304" pitchFamily="18" charset="0"/>
              </a:rPr>
              <a:t>Seiferheld</a:t>
            </a:r>
            <a:r>
              <a:rPr lang="en-US" sz="1400" dirty="0">
                <a:latin typeface="Verdana" panose="020B0604030504040204" pitchFamily="34" charset="0"/>
                <a:ea typeface="Verdana" panose="020B0604030504040204" pitchFamily="34" charset="0"/>
                <a:cs typeface="Times New Roman" panose="02020603050405020304" pitchFamily="18" charset="0"/>
              </a:rPr>
              <a:t> W, </a:t>
            </a:r>
            <a:r>
              <a:rPr lang="en-US" sz="1400" dirty="0" err="1">
                <a:latin typeface="Verdana" panose="020B0604030504040204" pitchFamily="34" charset="0"/>
                <a:ea typeface="Verdana" panose="020B0604030504040204" pitchFamily="34" charset="0"/>
                <a:cs typeface="Times New Roman" panose="02020603050405020304" pitchFamily="18" charset="0"/>
              </a:rPr>
              <a:t>Lukka</a:t>
            </a:r>
            <a:r>
              <a:rPr lang="en-US" sz="1400" dirty="0">
                <a:latin typeface="Verdana" panose="020B0604030504040204" pitchFamily="34" charset="0"/>
                <a:ea typeface="Verdana" panose="020B0604030504040204" pitchFamily="34" charset="0"/>
                <a:cs typeface="Times New Roman" panose="02020603050405020304" pitchFamily="18" charset="0"/>
              </a:rPr>
              <a:t> HR, et al. Radiation with or without Antiandrogen Therapy in Recurrent Prostate Cancer. N </a:t>
            </a:r>
            <a:r>
              <a:rPr lang="en-US" sz="1400" dirty="0" err="1">
                <a:latin typeface="Verdana" panose="020B0604030504040204" pitchFamily="34" charset="0"/>
                <a:ea typeface="Verdana" panose="020B0604030504040204" pitchFamily="34" charset="0"/>
                <a:cs typeface="Times New Roman" panose="02020603050405020304" pitchFamily="18" charset="0"/>
              </a:rPr>
              <a:t>Engl</a:t>
            </a:r>
            <a:r>
              <a:rPr lang="en-US" sz="1400" dirty="0">
                <a:latin typeface="Verdana" panose="020B0604030504040204" pitchFamily="34" charset="0"/>
                <a:ea typeface="Verdana" panose="020B0604030504040204" pitchFamily="34" charset="0"/>
                <a:cs typeface="Times New Roman" panose="02020603050405020304" pitchFamily="18" charset="0"/>
              </a:rPr>
              <a:t> J Med. 2017 Feb 2;376(5):417-428. </a:t>
            </a:r>
          </a:p>
          <a:p>
            <a:r>
              <a:rPr lang="en-US" sz="1400" dirty="0">
                <a:latin typeface="Verdana" panose="020B0604030504040204" pitchFamily="34" charset="0"/>
                <a:ea typeface="Verdana" panose="020B0604030504040204" pitchFamily="34" charset="0"/>
                <a:cs typeface="Times New Roman" panose="02020603050405020304" pitchFamily="18" charset="0"/>
              </a:rPr>
              <a:t>Spratt DE, Zhang J, Santiago-Jiménez M, et al. Development and Validation of a Novel Integrated Clinical-Genomic Risk Group Classification for Localized Prostate Cancer. J </a:t>
            </a:r>
            <a:r>
              <a:rPr lang="en-US" sz="1400" dirty="0" err="1">
                <a:latin typeface="Verdana" panose="020B0604030504040204" pitchFamily="34" charset="0"/>
                <a:ea typeface="Verdana" panose="020B0604030504040204" pitchFamily="34" charset="0"/>
                <a:cs typeface="Times New Roman" panose="02020603050405020304" pitchFamily="18" charset="0"/>
              </a:rPr>
              <a:t>Clin</a:t>
            </a:r>
            <a:r>
              <a:rPr lang="en-US" sz="1400" dirty="0">
                <a:latin typeface="Verdana" panose="020B0604030504040204" pitchFamily="34" charset="0"/>
                <a:ea typeface="Verdana" panose="020B0604030504040204" pitchFamily="34" charset="0"/>
                <a:cs typeface="Times New Roman" panose="02020603050405020304" pitchFamily="18" charset="0"/>
              </a:rPr>
              <a:t> </a:t>
            </a:r>
            <a:r>
              <a:rPr lang="en-US" sz="1400" dirty="0" err="1">
                <a:latin typeface="Verdana" panose="020B0604030504040204" pitchFamily="34" charset="0"/>
                <a:ea typeface="Verdana" panose="020B0604030504040204" pitchFamily="34" charset="0"/>
                <a:cs typeface="Times New Roman" panose="02020603050405020304" pitchFamily="18" charset="0"/>
              </a:rPr>
              <a:t>Oncol</a:t>
            </a:r>
            <a:r>
              <a:rPr lang="en-US" sz="1400" dirty="0">
                <a:latin typeface="Verdana" panose="020B0604030504040204" pitchFamily="34" charset="0"/>
                <a:ea typeface="Verdana" panose="020B0604030504040204" pitchFamily="34" charset="0"/>
                <a:cs typeface="Times New Roman" panose="02020603050405020304" pitchFamily="18" charset="0"/>
              </a:rPr>
              <a:t>. 2018 Feb 20;36(6):581-590. </a:t>
            </a:r>
          </a:p>
        </p:txBody>
      </p:sp>
      <p:sp>
        <p:nvSpPr>
          <p:cNvPr id="5" name="Title 1"/>
          <p:cNvSpPr txBox="1">
            <a:spLocks/>
          </p:cNvSpPr>
          <p:nvPr/>
        </p:nvSpPr>
        <p:spPr>
          <a:xfrm>
            <a:off x="152400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References</a:t>
            </a:r>
          </a:p>
        </p:txBody>
      </p:sp>
    </p:spTree>
    <p:extLst>
      <p:ext uri="{BB962C8B-B14F-4D97-AF65-F5344CB8AC3E}">
        <p14:creationId xmlns:p14="http://schemas.microsoft.com/office/powerpoint/2010/main" val="2993874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2000"/>
            <a:ext cx="8229600" cy="6096000"/>
          </a:xfrm>
        </p:spPr>
        <p:txBody>
          <a:bodyPr>
            <a:noAutofit/>
          </a:bodyPr>
          <a:lstStyle/>
          <a:p>
            <a:r>
              <a:rPr lang="en-US" sz="1400" dirty="0">
                <a:latin typeface="Verdana" panose="020B0604030504040204" pitchFamily="34" charset="0"/>
                <a:ea typeface="Verdana" panose="020B0604030504040204" pitchFamily="34" charset="0"/>
              </a:rPr>
              <a:t>Spratt DE. Evidence-based Risk Stratification to Guide Hormone Therapy Use With Salvage Radiation Therapy for Prostate Cancer. Int J </a:t>
            </a:r>
            <a:r>
              <a:rPr lang="en-US" sz="1400" dirty="0" err="1">
                <a:latin typeface="Verdana" panose="020B0604030504040204" pitchFamily="34" charset="0"/>
                <a:ea typeface="Verdana" panose="020B0604030504040204" pitchFamily="34" charset="0"/>
              </a:rPr>
              <a:t>Radiat</a:t>
            </a:r>
            <a:r>
              <a:rPr lang="en-US" sz="1400" dirty="0">
                <a:latin typeface="Verdana" panose="020B0604030504040204" pitchFamily="34" charset="0"/>
                <a:ea typeface="Verdana" panose="020B0604030504040204" pitchFamily="34" charset="0"/>
              </a:rPr>
              <a:t> Oncol Biol Phys. 2018;102(3):556-560. </a:t>
            </a:r>
          </a:p>
          <a:p>
            <a:r>
              <a:rPr lang="en-US" sz="1400" dirty="0">
                <a:latin typeface="Verdana" panose="020B0604030504040204" pitchFamily="34" charset="0"/>
                <a:ea typeface="Verdana" panose="020B0604030504040204" pitchFamily="34" charset="0"/>
                <a:cs typeface="Verdana" panose="020B0604030504040204" pitchFamily="34" charset="0"/>
              </a:rPr>
              <a:t>Stephenson AJ, Scardino PT, </a:t>
            </a:r>
            <a:r>
              <a:rPr lang="en-US" sz="1400" dirty="0" err="1">
                <a:latin typeface="Verdana" panose="020B0604030504040204" pitchFamily="34" charset="0"/>
                <a:ea typeface="Verdana" panose="020B0604030504040204" pitchFamily="34" charset="0"/>
                <a:cs typeface="Verdana" panose="020B0604030504040204" pitchFamily="34" charset="0"/>
              </a:rPr>
              <a:t>Kattan</a:t>
            </a:r>
            <a:r>
              <a:rPr lang="en-US" sz="1400" dirty="0">
                <a:latin typeface="Verdana" panose="020B0604030504040204" pitchFamily="34" charset="0"/>
                <a:ea typeface="Verdana" panose="020B0604030504040204" pitchFamily="34" charset="0"/>
                <a:cs typeface="Verdana" panose="020B0604030504040204" pitchFamily="34" charset="0"/>
              </a:rPr>
              <a:t> MW, et al. Predicting the outcome of salvage radiation therapy for recurrent prostate cancer after radical prostatectomy. J </a:t>
            </a:r>
            <a:r>
              <a:rPr lang="en-US" sz="1400" dirty="0" err="1">
                <a:latin typeface="Verdana" panose="020B0604030504040204" pitchFamily="34" charset="0"/>
                <a:ea typeface="Verdana" panose="020B0604030504040204" pitchFamily="34" charset="0"/>
                <a:cs typeface="Verdana" panose="020B0604030504040204" pitchFamily="34" charset="0"/>
              </a:rPr>
              <a:t>Clin</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Oncol</a:t>
            </a:r>
            <a:r>
              <a:rPr lang="en-US" sz="1400" dirty="0">
                <a:latin typeface="Verdana" panose="020B0604030504040204" pitchFamily="34" charset="0"/>
                <a:ea typeface="Verdana" panose="020B0604030504040204" pitchFamily="34" charset="0"/>
                <a:cs typeface="Verdana" panose="020B0604030504040204" pitchFamily="34" charset="0"/>
              </a:rPr>
              <a:t>. 2007 May 20;25(15):2035-41.</a:t>
            </a:r>
          </a:p>
          <a:p>
            <a:r>
              <a:rPr lang="en-US" sz="1400" dirty="0">
                <a:latin typeface="Verdana" panose="020B0604030504040204" pitchFamily="34" charset="0"/>
                <a:ea typeface="Verdana" panose="020B0604030504040204" pitchFamily="34" charset="0"/>
              </a:rPr>
              <a:t>Tendulkar RD et al. Contemporary Update of a Multi-Institutional Predictive Nomogram for Salvage Radiotherapy After Radical Prostatectomy. J Clin Oncol. 2016 Aug; </a:t>
            </a:r>
          </a:p>
          <a:p>
            <a:r>
              <a:rPr lang="en-US" sz="1400" dirty="0">
                <a:latin typeface="Verdana" panose="020B0604030504040204" pitchFamily="34" charset="0"/>
                <a:ea typeface="Verdana" panose="020B0604030504040204" pitchFamily="34" charset="0"/>
                <a:cs typeface="Verdana" panose="020B0604030504040204" pitchFamily="34" charset="0"/>
              </a:rPr>
              <a:t>Thompson IM, </a:t>
            </a:r>
            <a:r>
              <a:rPr lang="en-US" sz="1400" dirty="0" err="1">
                <a:latin typeface="Verdana" panose="020B0604030504040204" pitchFamily="34" charset="0"/>
                <a:ea typeface="Verdana" panose="020B0604030504040204" pitchFamily="34" charset="0"/>
                <a:cs typeface="Verdana" panose="020B0604030504040204" pitchFamily="34" charset="0"/>
              </a:rPr>
              <a:t>Tangen</a:t>
            </a:r>
            <a:r>
              <a:rPr lang="en-US" sz="1400" dirty="0">
                <a:latin typeface="Verdana" panose="020B0604030504040204" pitchFamily="34" charset="0"/>
                <a:ea typeface="Verdana" panose="020B0604030504040204" pitchFamily="34" charset="0"/>
                <a:cs typeface="Verdana" panose="020B0604030504040204" pitchFamily="34" charset="0"/>
              </a:rPr>
              <a:t> CM, </a:t>
            </a:r>
            <a:r>
              <a:rPr lang="en-US" sz="1400" dirty="0" err="1">
                <a:latin typeface="Verdana" panose="020B0604030504040204" pitchFamily="34" charset="0"/>
                <a:ea typeface="Verdana" panose="020B0604030504040204" pitchFamily="34" charset="0"/>
                <a:cs typeface="Verdana" panose="020B0604030504040204" pitchFamily="34" charset="0"/>
              </a:rPr>
              <a:t>Paradelo</a:t>
            </a:r>
            <a:r>
              <a:rPr lang="en-US" sz="1400" dirty="0">
                <a:latin typeface="Verdana" panose="020B0604030504040204" pitchFamily="34" charset="0"/>
                <a:ea typeface="Verdana" panose="020B0604030504040204" pitchFamily="34" charset="0"/>
                <a:cs typeface="Verdana" panose="020B0604030504040204" pitchFamily="34" charset="0"/>
              </a:rPr>
              <a:t> J, et al. Adjuvant radiotherapy for pathological T3N0M0 prostate cancer significantly reduces risk of metastases and improves survival: long-term </a:t>
            </a:r>
            <a:r>
              <a:rPr lang="en-US" sz="1400" dirty="0" err="1">
                <a:latin typeface="Verdana" panose="020B0604030504040204" pitchFamily="34" charset="0"/>
                <a:ea typeface="Verdana" panose="020B0604030504040204" pitchFamily="34" charset="0"/>
                <a:cs typeface="Verdana" panose="020B0604030504040204" pitchFamily="34" charset="0"/>
              </a:rPr>
              <a:t>followup</a:t>
            </a:r>
            <a:r>
              <a:rPr lang="en-US" sz="1400" dirty="0">
                <a:latin typeface="Verdana" panose="020B0604030504040204" pitchFamily="34" charset="0"/>
                <a:ea typeface="Verdana" panose="020B0604030504040204" pitchFamily="34" charset="0"/>
                <a:cs typeface="Verdana" panose="020B0604030504040204" pitchFamily="34" charset="0"/>
              </a:rPr>
              <a:t> of a randomized clinical trial. J Urol.</a:t>
            </a:r>
          </a:p>
          <a:p>
            <a:r>
              <a:rPr lang="en-US" sz="1400" dirty="0">
                <a:latin typeface="Verdana" panose="020B0604030504040204" pitchFamily="34" charset="0"/>
                <a:ea typeface="Verdana" panose="020B0604030504040204" pitchFamily="34" charset="0"/>
                <a:cs typeface="Verdana" panose="020B0604030504040204" pitchFamily="34" charset="0"/>
              </a:rPr>
              <a:t>2009 Mar;181(3):956-62. </a:t>
            </a:r>
          </a:p>
          <a:p>
            <a:r>
              <a:rPr lang="en-US" sz="1400" dirty="0">
                <a:latin typeface="Verdana" panose="020B0604030504040204" pitchFamily="34" charset="0"/>
                <a:ea typeface="Verdana" panose="020B0604030504040204" pitchFamily="34" charset="0"/>
                <a:cs typeface="Verdana" panose="020B0604030504040204" pitchFamily="34" charset="0"/>
              </a:rPr>
              <a:t>Vale CL, </a:t>
            </a:r>
            <a:r>
              <a:rPr lang="en-US" sz="1400" dirty="0" err="1">
                <a:latin typeface="Verdana" panose="020B0604030504040204" pitchFamily="34" charset="0"/>
                <a:ea typeface="Verdana" panose="020B0604030504040204" pitchFamily="34" charset="0"/>
                <a:cs typeface="Verdana" panose="020B0604030504040204" pitchFamily="34" charset="0"/>
              </a:rPr>
              <a:t>Brihoum</a:t>
            </a:r>
            <a:r>
              <a:rPr lang="en-US" sz="1400" dirty="0">
                <a:latin typeface="Verdana" panose="020B0604030504040204" pitchFamily="34" charset="0"/>
                <a:ea typeface="Verdana" panose="020B0604030504040204" pitchFamily="34" charset="0"/>
                <a:cs typeface="Verdana" panose="020B0604030504040204" pitchFamily="34" charset="0"/>
              </a:rPr>
              <a:t> M, </a:t>
            </a:r>
            <a:r>
              <a:rPr lang="en-US" sz="1400" dirty="0" err="1">
                <a:latin typeface="Verdana" panose="020B0604030504040204" pitchFamily="34" charset="0"/>
                <a:ea typeface="Verdana" panose="020B0604030504040204" pitchFamily="34" charset="0"/>
                <a:cs typeface="Verdana" panose="020B0604030504040204" pitchFamily="34" charset="0"/>
              </a:rPr>
              <a:t>Chabaud</a:t>
            </a:r>
            <a:r>
              <a:rPr lang="en-US" sz="1400" dirty="0">
                <a:latin typeface="Verdana" panose="020B0604030504040204" pitchFamily="34" charset="0"/>
                <a:ea typeface="Verdana" panose="020B0604030504040204" pitchFamily="34" charset="0"/>
                <a:cs typeface="Verdana" panose="020B0604030504040204" pitchFamily="34" charset="0"/>
              </a:rPr>
              <a:t> S, et al. Adjuvant or salvage radiotherapy for the treatment of </a:t>
            </a:r>
            <a:r>
              <a:rPr lang="en-US" sz="1400" dirty="0" err="1">
                <a:latin typeface="Verdana" panose="020B0604030504040204" pitchFamily="34" charset="0"/>
                <a:ea typeface="Verdana" panose="020B0604030504040204" pitchFamily="34" charset="0"/>
                <a:cs typeface="Verdana" panose="020B0604030504040204" pitchFamily="34" charset="0"/>
              </a:rPr>
              <a:t>localised</a:t>
            </a:r>
            <a:r>
              <a:rPr lang="en-US" sz="1400" dirty="0">
                <a:latin typeface="Verdana" panose="020B0604030504040204" pitchFamily="34" charset="0"/>
                <a:ea typeface="Verdana" panose="020B0604030504040204" pitchFamily="34" charset="0"/>
                <a:cs typeface="Verdana" panose="020B0604030504040204" pitchFamily="34" charset="0"/>
              </a:rPr>
              <a:t> prostate cancer? A prospectively planned aggregate data meta-analysis (LBA48). Data presented at the 2019 European Society for Medical Oncology (ESMO) Congress, September 27, 2019, Barcelona, Spain. </a:t>
            </a:r>
          </a:p>
          <a:p>
            <a:r>
              <a:rPr lang="en-US" sz="1400" dirty="0" err="1">
                <a:latin typeface="Verdana" panose="020B0604030504040204" pitchFamily="34" charset="0"/>
                <a:ea typeface="Verdana" panose="020B0604030504040204" pitchFamily="34" charset="0"/>
                <a:cs typeface="Verdana" panose="020B0604030504040204" pitchFamily="34" charset="0"/>
              </a:rPr>
              <a:t>Widmark</a:t>
            </a:r>
            <a:r>
              <a:rPr lang="en-US" sz="1400" dirty="0">
                <a:latin typeface="Verdana" panose="020B0604030504040204" pitchFamily="34" charset="0"/>
                <a:ea typeface="Verdana" panose="020B0604030504040204" pitchFamily="34" charset="0"/>
                <a:cs typeface="Verdana" panose="020B0604030504040204" pitchFamily="34" charset="0"/>
              </a:rPr>
              <a:t> A, </a:t>
            </a:r>
            <a:r>
              <a:rPr lang="en-US" sz="1400" dirty="0" err="1">
                <a:latin typeface="Verdana" panose="020B0604030504040204" pitchFamily="34" charset="0"/>
                <a:ea typeface="Verdana" panose="020B0604030504040204" pitchFamily="34" charset="0"/>
                <a:cs typeface="Verdana" panose="020B0604030504040204" pitchFamily="34" charset="0"/>
              </a:rPr>
              <a:t>Gunnlaugsson</a:t>
            </a:r>
            <a:r>
              <a:rPr lang="en-US" sz="1400" dirty="0">
                <a:latin typeface="Verdana" panose="020B0604030504040204" pitchFamily="34" charset="0"/>
                <a:ea typeface="Verdana" panose="020B0604030504040204" pitchFamily="34" charset="0"/>
                <a:cs typeface="Verdana" panose="020B0604030504040204" pitchFamily="34" charset="0"/>
              </a:rPr>
              <a:t> A, Beckman L, et al. Ultra-</a:t>
            </a:r>
            <a:r>
              <a:rPr lang="en-US" sz="1400" dirty="0" err="1">
                <a:latin typeface="Verdana" panose="020B0604030504040204" pitchFamily="34" charset="0"/>
                <a:ea typeface="Verdana" panose="020B0604030504040204" pitchFamily="34" charset="0"/>
                <a:cs typeface="Verdana" panose="020B0604030504040204" pitchFamily="34" charset="0"/>
              </a:rPr>
              <a:t>hypofractionated</a:t>
            </a:r>
            <a:r>
              <a:rPr lang="en-US" sz="1400" dirty="0">
                <a:latin typeface="Verdana" panose="020B0604030504040204" pitchFamily="34" charset="0"/>
                <a:ea typeface="Verdana" panose="020B0604030504040204" pitchFamily="34" charset="0"/>
                <a:cs typeface="Verdana" panose="020B0604030504040204" pitchFamily="34" charset="0"/>
              </a:rPr>
              <a:t> versus conventionally fractionated radiotherapy for prostate cancer: 5-year outcomes of the HYPO-RT-PC </a:t>
            </a:r>
            <a:r>
              <a:rPr lang="en-US" sz="1400" dirty="0" err="1">
                <a:latin typeface="Verdana" panose="020B0604030504040204" pitchFamily="34" charset="0"/>
                <a:ea typeface="Verdana" panose="020B0604030504040204" pitchFamily="34" charset="0"/>
                <a:cs typeface="Verdana" panose="020B0604030504040204" pitchFamily="34" charset="0"/>
              </a:rPr>
              <a:t>randomised</a:t>
            </a:r>
            <a:r>
              <a:rPr lang="en-US" sz="1400" dirty="0">
                <a:latin typeface="Verdana" panose="020B0604030504040204" pitchFamily="34" charset="0"/>
                <a:ea typeface="Verdana" panose="020B0604030504040204" pitchFamily="34" charset="0"/>
                <a:cs typeface="Verdana" panose="020B0604030504040204" pitchFamily="34" charset="0"/>
              </a:rPr>
              <a:t>, non-inferiority, phase 3 trial. Lancet. 2019 Aug 3;394(10196):385-395.</a:t>
            </a:r>
          </a:p>
          <a:p>
            <a:r>
              <a:rPr lang="en-US" sz="1400" dirty="0" err="1">
                <a:latin typeface="Verdana" panose="020B0604030504040204" pitchFamily="34" charset="0"/>
                <a:ea typeface="Verdana" panose="020B0604030504040204" pitchFamily="34" charset="0"/>
                <a:cs typeface="Verdana" panose="020B0604030504040204" pitchFamily="34" charset="0"/>
              </a:rPr>
              <a:t>Wiegel</a:t>
            </a:r>
            <a:r>
              <a:rPr lang="en-US" sz="1400" dirty="0">
                <a:latin typeface="Verdana" panose="020B0604030504040204" pitchFamily="34" charset="0"/>
                <a:ea typeface="Verdana" panose="020B0604030504040204" pitchFamily="34" charset="0"/>
                <a:cs typeface="Verdana" panose="020B0604030504040204" pitchFamily="34" charset="0"/>
              </a:rPr>
              <a:t> T, </a:t>
            </a:r>
            <a:r>
              <a:rPr lang="en-US" sz="1400" dirty="0" err="1">
                <a:latin typeface="Verdana" panose="020B0604030504040204" pitchFamily="34" charset="0"/>
                <a:ea typeface="Verdana" panose="020B0604030504040204" pitchFamily="34" charset="0"/>
                <a:cs typeface="Verdana" panose="020B0604030504040204" pitchFamily="34" charset="0"/>
              </a:rPr>
              <a:t>Bartkowiak</a:t>
            </a:r>
            <a:r>
              <a:rPr lang="en-US" sz="1400" dirty="0">
                <a:latin typeface="Verdana" panose="020B0604030504040204" pitchFamily="34" charset="0"/>
                <a:ea typeface="Verdana" panose="020B0604030504040204" pitchFamily="34" charset="0"/>
                <a:cs typeface="Verdana" panose="020B0604030504040204" pitchFamily="34" charset="0"/>
              </a:rPr>
              <a:t> D, </a:t>
            </a:r>
            <a:r>
              <a:rPr lang="en-US" sz="1400" dirty="0" err="1">
                <a:latin typeface="Verdana" panose="020B0604030504040204" pitchFamily="34" charset="0"/>
                <a:ea typeface="Verdana" panose="020B0604030504040204" pitchFamily="34" charset="0"/>
                <a:cs typeface="Verdana" panose="020B0604030504040204" pitchFamily="34" charset="0"/>
              </a:rPr>
              <a:t>Bottke</a:t>
            </a:r>
            <a:r>
              <a:rPr lang="en-US" sz="1400" dirty="0">
                <a:latin typeface="Verdana" panose="020B0604030504040204" pitchFamily="34" charset="0"/>
                <a:ea typeface="Verdana" panose="020B0604030504040204" pitchFamily="34" charset="0"/>
                <a:cs typeface="Verdana" panose="020B0604030504040204" pitchFamily="34" charset="0"/>
              </a:rPr>
              <a:t> D, et al. Adjuvant radiotherapy versus wait-and-see after radical prostatectomy: 10-year follow-up of the ARO 96-02/AUO AP 09/95 trial. </a:t>
            </a:r>
            <a:r>
              <a:rPr lang="en-US" sz="1400" dirty="0" err="1">
                <a:latin typeface="Verdana" panose="020B0604030504040204" pitchFamily="34" charset="0"/>
                <a:ea typeface="Verdana" panose="020B0604030504040204" pitchFamily="34" charset="0"/>
                <a:cs typeface="Verdana" panose="020B0604030504040204" pitchFamily="34" charset="0"/>
              </a:rPr>
              <a:t>Eur</a:t>
            </a:r>
            <a:r>
              <a:rPr lang="en-US" sz="1400" dirty="0">
                <a:latin typeface="Verdana" panose="020B0604030504040204" pitchFamily="34" charset="0"/>
                <a:ea typeface="Verdana" panose="020B0604030504040204" pitchFamily="34" charset="0"/>
                <a:cs typeface="Verdana" panose="020B0604030504040204" pitchFamily="34" charset="0"/>
              </a:rPr>
              <a:t> Urol. 2014 Aug;66(2):243-50. </a:t>
            </a:r>
          </a:p>
          <a:p>
            <a:endParaRPr lang="en-US" sz="1400" dirty="0">
              <a:latin typeface="Verdana" panose="020B0604030504040204" pitchFamily="34" charset="0"/>
              <a:ea typeface="Verdana" panose="020B0604030504040204" pitchFamily="34" charset="0"/>
              <a:cs typeface="Verdana" panose="020B0604030504040204" pitchFamily="34" charset="0"/>
            </a:endParaRPr>
          </a:p>
          <a:p>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nvSpPr>
        <p:spPr>
          <a:xfrm>
            <a:off x="152400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References</a:t>
            </a:r>
          </a:p>
        </p:txBody>
      </p:sp>
    </p:spTree>
    <p:extLst>
      <p:ext uri="{BB962C8B-B14F-4D97-AF65-F5344CB8AC3E}">
        <p14:creationId xmlns:p14="http://schemas.microsoft.com/office/powerpoint/2010/main" val="1643954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latin typeface="+mn-lt"/>
                <a:ea typeface="Verdana" pitchFamily="34" charset="0"/>
                <a:cs typeface="Verdana" pitchFamily="34" charset="0"/>
              </a:rPr>
              <a:t>Methods of RT Delivery</a:t>
            </a:r>
          </a:p>
        </p:txBody>
      </p:sp>
      <p:sp>
        <p:nvSpPr>
          <p:cNvPr id="5" name="Content Placeholder 2"/>
          <p:cNvSpPr>
            <a:spLocks noGrp="1"/>
          </p:cNvSpPr>
          <p:nvPr>
            <p:ph idx="1"/>
          </p:nvPr>
        </p:nvSpPr>
        <p:spPr>
          <a:xfrm>
            <a:off x="1981200" y="1417638"/>
            <a:ext cx="8229600" cy="5440363"/>
          </a:xfrm>
        </p:spPr>
        <p:txBody>
          <a:bodyPr vert="horz" lIns="91440" tIns="45720" rIns="91440" bIns="45720" rtlCol="0" anchor="t">
            <a:normAutofit/>
          </a:bodyPr>
          <a:lstStyle/>
          <a:p>
            <a:r>
              <a:rPr lang="en-US" dirty="0">
                <a:ea typeface="Verdana" panose="020B0604030504040204" pitchFamily="34" charset="0"/>
                <a:cs typeface="Verdana" panose="020B0604030504040204" pitchFamily="34" charset="0"/>
              </a:rPr>
              <a:t>External Beam Radiation Therapy</a:t>
            </a:r>
          </a:p>
          <a:p>
            <a:pPr lvl="1">
              <a:buFont typeface="Wingdings" panose="05000000000000000000" pitchFamily="2" charset="2"/>
              <a:buChar char="§"/>
            </a:pPr>
            <a:r>
              <a:rPr lang="en-US" dirty="0">
                <a:ea typeface="Verdana" panose="020B0604030504040204" pitchFamily="34" charset="0"/>
                <a:cs typeface="Verdana" panose="020B0604030504040204" pitchFamily="34" charset="0"/>
              </a:rPr>
              <a:t>Linear accelerator</a:t>
            </a:r>
          </a:p>
          <a:p>
            <a:pPr lvl="1">
              <a:buFont typeface="Wingdings" panose="05000000000000000000" pitchFamily="2" charset="2"/>
              <a:buChar char="§"/>
            </a:pPr>
            <a:r>
              <a:rPr lang="en-US" dirty="0">
                <a:ea typeface="Verdana" panose="020B0604030504040204" pitchFamily="34" charset="0"/>
                <a:cs typeface="Verdana" panose="020B0604030504040204" pitchFamily="34" charset="0"/>
              </a:rPr>
              <a:t>Proton Therapy</a:t>
            </a:r>
          </a:p>
          <a:p>
            <a:pPr lvl="1"/>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Interstitial Brachytherapy</a:t>
            </a:r>
          </a:p>
          <a:p>
            <a:pPr lvl="1">
              <a:buFont typeface="Wingdings" panose="05000000000000000000" pitchFamily="2" charset="2"/>
              <a:buChar char="§"/>
            </a:pPr>
            <a:r>
              <a:rPr lang="en-US" dirty="0">
                <a:ea typeface="Verdana" panose="020B0604030504040204" pitchFamily="34" charset="0"/>
                <a:cs typeface="Verdana" panose="020B0604030504040204" pitchFamily="34" charset="0"/>
              </a:rPr>
              <a:t>Permanent or Temporary Prostate Implant</a:t>
            </a:r>
          </a:p>
          <a:p>
            <a:pPr marL="457200" lvl="1" indent="0">
              <a:buNone/>
            </a:pPr>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Unsealed Source Brachytherapy</a:t>
            </a:r>
          </a:p>
          <a:p>
            <a:pPr marL="457200" lvl="1" indent="0">
              <a:buNone/>
            </a:pPr>
            <a:r>
              <a:rPr lang="en-US" dirty="0">
                <a:ea typeface="Verdana"/>
                <a:cs typeface="Verdana"/>
              </a:rPr>
              <a:t>Radiopharmaceuticals (e.g., Radium-223)</a:t>
            </a:r>
          </a:p>
        </p:txBody>
      </p:sp>
      <p:sp>
        <p:nvSpPr>
          <p:cNvPr id="3" name="Rectangle 2">
            <a:extLst>
              <a:ext uri="{FF2B5EF4-FFF2-40B4-BE49-F238E27FC236}">
                <a16:creationId xmlns:a16="http://schemas.microsoft.com/office/drawing/2014/main" id="{FCF60754-9F66-4822-B438-420F9AA1B0EE}"/>
              </a:ext>
            </a:extLst>
          </p:cNvPr>
          <p:cNvSpPr/>
          <p:nvPr/>
        </p:nvSpPr>
        <p:spPr>
          <a:xfrm>
            <a:off x="1828800" y="1295400"/>
            <a:ext cx="8229600" cy="1981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4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95400"/>
            <a:ext cx="9144000" cy="1143000"/>
          </a:xfrm>
        </p:spPr>
        <p:txBody>
          <a:bodyPr>
            <a:noAutofit/>
          </a:bodyPr>
          <a:lstStyle/>
          <a:p>
            <a:r>
              <a:rPr lang="en-US" sz="5000" b="1" dirty="0">
                <a:solidFill>
                  <a:schemeClr val="tx2"/>
                </a:solidFill>
                <a:latin typeface="Verdana" pitchFamily="34" charset="0"/>
                <a:ea typeface="Verdana" pitchFamily="34" charset="0"/>
                <a:cs typeface="Verdana" pitchFamily="34" charset="0"/>
              </a:rPr>
              <a:t>Supplementary Slides</a:t>
            </a:r>
          </a:p>
        </p:txBody>
      </p:sp>
      <p:sp>
        <p:nvSpPr>
          <p:cNvPr id="3" name="TextBox 2">
            <a:extLst>
              <a:ext uri="{FF2B5EF4-FFF2-40B4-BE49-F238E27FC236}">
                <a16:creationId xmlns:a16="http://schemas.microsoft.com/office/drawing/2014/main" id="{1889A1D7-31D8-48BB-A83F-BB9A433518BA}"/>
              </a:ext>
            </a:extLst>
          </p:cNvPr>
          <p:cNvSpPr txBox="1"/>
          <p:nvPr/>
        </p:nvSpPr>
        <p:spPr>
          <a:xfrm>
            <a:off x="2438400" y="2979227"/>
            <a:ext cx="7620000" cy="286232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The following slides were originally developed to be used in this presentation. However, they were ultimately excluded from it because their content is not as specific to the integration of radiation therapy into multidisciplinary management of prostate cancer.</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We have included them below in case any individual who uses these slides would like to incorporate them into their presentation.</a:t>
            </a:r>
          </a:p>
        </p:txBody>
      </p:sp>
    </p:spTree>
    <p:extLst>
      <p:ext uri="{BB962C8B-B14F-4D97-AF65-F5344CB8AC3E}">
        <p14:creationId xmlns:p14="http://schemas.microsoft.com/office/powerpoint/2010/main" val="1358402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Anatomy</a:t>
            </a:r>
          </a:p>
        </p:txBody>
      </p:sp>
      <p:sp>
        <p:nvSpPr>
          <p:cNvPr id="3" name="Content Placeholder 2"/>
          <p:cNvSpPr>
            <a:spLocks noGrp="1"/>
          </p:cNvSpPr>
          <p:nvPr>
            <p:ph idx="1"/>
          </p:nvPr>
        </p:nvSpPr>
        <p:spPr>
          <a:xfrm>
            <a:off x="1981200" y="3657600"/>
            <a:ext cx="8229600" cy="3200400"/>
          </a:xfrm>
        </p:spPr>
        <p:txBody>
          <a:bodyPr>
            <a:normAutofit fontScale="77500" lnSpcReduction="20000"/>
          </a:bodyPr>
          <a:lstStyle/>
          <a:p>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Most benign prostatic hypertrophy (BPH) arises from transitional zone</a:t>
            </a:r>
          </a:p>
          <a:p>
            <a:pPr lvl="1">
              <a:buFont typeface="Wingdings" panose="05000000000000000000" pitchFamily="2" charset="2"/>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Causes obstructive urinary symptoms</a:t>
            </a: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r>
              <a:rPr lang="en-US" b="0" i="0" u="none" dirty="0">
                <a:solidFill>
                  <a:schemeClr val="tx1">
                    <a:lumMod val="85000"/>
                    <a:lumOff val="15000"/>
                  </a:schemeClr>
                </a:solidFill>
                <a:effectLst/>
                <a:latin typeface="Verdana" pitchFamily="34" charset="0"/>
                <a:ea typeface="Verdana" pitchFamily="34" charset="0"/>
                <a:cs typeface="Verdana" pitchFamily="34" charset="0"/>
              </a:rPr>
              <a:t>75% of prostate cancer arises from peripheral zone (contains most of glandular tissue)</a:t>
            </a:r>
          </a:p>
          <a:p>
            <a:pPr lvl="1">
              <a:buFont typeface="Wingdings" panose="05000000000000000000" pitchFamily="2" charset="2"/>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Usually asymptomatic and detected because of abnormal screening PSA</a:t>
            </a:r>
            <a:endParaRPr lang="en-US" b="0" i="0" u="non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143000"/>
            <a:ext cx="8229600" cy="2209800"/>
          </a:xfrm>
          <a:prstGeom prst="rect">
            <a:avLst/>
          </a:prstGeom>
          <a:noFill/>
          <a:ln>
            <a:noFill/>
          </a:ln>
        </p:spPr>
      </p:pic>
    </p:spTree>
    <p:extLst>
      <p:ext uri="{BB962C8B-B14F-4D97-AF65-F5344CB8AC3E}">
        <p14:creationId xmlns:p14="http://schemas.microsoft.com/office/powerpoint/2010/main" val="3251310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PSA Screening</a:t>
            </a:r>
          </a:p>
        </p:txBody>
      </p:sp>
      <p:sp>
        <p:nvSpPr>
          <p:cNvPr id="3" name="Content Placeholder 2"/>
          <p:cNvSpPr>
            <a:spLocks noGrp="1"/>
          </p:cNvSpPr>
          <p:nvPr>
            <p:ph idx="1"/>
          </p:nvPr>
        </p:nvSpPr>
        <p:spPr>
          <a:xfrm>
            <a:off x="1981200" y="1295400"/>
            <a:ext cx="8229600" cy="5562600"/>
          </a:xfrm>
        </p:spPr>
        <p:txBody>
          <a:bodyPr>
            <a:normAutofit fontScale="70000" lnSpcReduction="20000"/>
          </a:bodyPr>
          <a:lstStyle/>
          <a:p>
            <a:r>
              <a:rPr lang="en-US" b="1" i="0" u="non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Somewhat Controversial: </a:t>
            </a:r>
          </a:p>
          <a:p>
            <a:pPr lvl="1">
              <a:buFont typeface="Wingdings" panose="05000000000000000000" pitchFamily="2" charset="2"/>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Clinical trials do not show a clear benefit </a:t>
            </a:r>
          </a:p>
          <a:p>
            <a:pPr lvl="2"/>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Lifetime </a:t>
            </a:r>
            <a:r>
              <a:rPr lang="en-US" dirty="0">
                <a:latin typeface="Verdana" panose="020B0604030504040204" pitchFamily="34" charset="0"/>
                <a:ea typeface="Verdana" panose="020B0604030504040204" pitchFamily="34" charset="0"/>
                <a:cs typeface="Verdana" panose="020B0604030504040204" pitchFamily="34" charset="0"/>
              </a:rPr>
              <a:t>risk of dying from prostate cancer has not changed after the advent of PSA screening</a:t>
            </a:r>
          </a:p>
          <a:p>
            <a:pPr marL="0" indent="0">
              <a:buNone/>
            </a:pPr>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b="1" dirty="0">
                <a:solidFill>
                  <a:schemeClr val="tx1">
                    <a:lumMod val="85000"/>
                    <a:lumOff val="15000"/>
                  </a:schemeClr>
                </a:solidFill>
                <a:latin typeface="Verdana" pitchFamily="34" charset="0"/>
                <a:ea typeface="Verdana" pitchFamily="34" charset="0"/>
                <a:cs typeface="Verdana" pitchFamily="34" charset="0"/>
              </a:rPr>
              <a:t>Potential Harms from PSA Screening:</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High rate of false positives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US" dirty="0">
                <a:latin typeface="Verdana" panose="020B0604030504040204" pitchFamily="34" charset="0"/>
                <a:ea typeface="Verdana" panose="020B0604030504040204" pitchFamily="34" charset="0"/>
                <a:cs typeface="Verdana" panose="020B0604030504040204" pitchFamily="34" charset="0"/>
              </a:rPr>
              <a:t>unnecessary biopsies</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Risks of biopsy: ↑ hospitalizations for complications in first 30 days (infection, bleeding, pain), anxiety </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Risk of over-diagnosis: most men with screening detected prostate cancer have early stage disease, which may not ever become clinically significant, but will be offered aggressive treatment</a:t>
            </a:r>
          </a:p>
          <a:p>
            <a:pPr lvl="1"/>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Risks of therapy</a:t>
            </a:r>
          </a:p>
          <a:p>
            <a:pPr lvl="1"/>
            <a:endParaRPr lang="en-US" dirty="0">
              <a:solidFill>
                <a:schemeClr val="tx1">
                  <a:lumMod val="85000"/>
                  <a:lumOff val="15000"/>
                </a:schemeClr>
              </a:solidFill>
              <a:latin typeface="Verdana" pitchFamily="34" charset="0"/>
              <a:ea typeface="Verdana" pitchFamily="34" charset="0"/>
              <a:cs typeface="Verdana" pitchFamily="34" charset="0"/>
            </a:endParaRPr>
          </a:p>
          <a:p>
            <a:endParaRPr lang="en-US" dirty="0">
              <a:solidFill>
                <a:schemeClr val="tx1">
                  <a:lumMod val="85000"/>
                  <a:lumOff val="1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29844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PSA Screening Guidelines</a:t>
            </a:r>
          </a:p>
        </p:txBody>
      </p:sp>
      <p:sp>
        <p:nvSpPr>
          <p:cNvPr id="3" name="Content Placeholder 2"/>
          <p:cNvSpPr>
            <a:spLocks noGrp="1"/>
          </p:cNvSpPr>
          <p:nvPr>
            <p:ph idx="1"/>
          </p:nvPr>
        </p:nvSpPr>
        <p:spPr>
          <a:xfrm>
            <a:off x="1981200" y="1295400"/>
            <a:ext cx="8229600" cy="2971800"/>
          </a:xfrm>
        </p:spPr>
        <p:txBody>
          <a:bodyPr>
            <a:normAutofit fontScale="700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Guidelines differ to some extent between countries &amp; professional societies (AUA, ACS, USPTF, NCCN, </a:t>
            </a:r>
            <a:r>
              <a:rPr lang="en-US" dirty="0" err="1">
                <a:latin typeface="Verdana" panose="020B0604030504040204" pitchFamily="34" charset="0"/>
                <a:ea typeface="Verdana" panose="020B0604030504040204" pitchFamily="34" charset="0"/>
                <a:cs typeface="Verdana" panose="020B0604030504040204" pitchFamily="34" charset="0"/>
              </a:rPr>
              <a:t>etc</a:t>
            </a:r>
            <a:r>
              <a:rPr lang="en-US" dirty="0">
                <a:latin typeface="Verdana" panose="020B0604030504040204" pitchFamily="34" charset="0"/>
                <a:ea typeface="Verdana" panose="020B0604030504040204" pitchFamily="34" charset="0"/>
                <a:cs typeface="Verdana" panose="020B0604030504040204" pitchFamily="34" charset="0"/>
              </a:rPr>
              <a:t>)</a:t>
            </a:r>
          </a:p>
          <a:p>
            <a:pPr lvl="1">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Generally support shared decision-making based on patient’s individual risk factors. </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Routine screening is NOT recommended</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rPr>
              <a:t>Shared decision-making begins with H&amp;P including FH, meds, h/o prostate disease, race. </a:t>
            </a:r>
          </a:p>
        </p:txBody>
      </p:sp>
    </p:spTree>
    <p:extLst>
      <p:ext uri="{BB962C8B-B14F-4D97-AF65-F5344CB8AC3E}">
        <p14:creationId xmlns:p14="http://schemas.microsoft.com/office/powerpoint/2010/main" val="17591519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PSA Screening Guidelines</a:t>
            </a:r>
          </a:p>
        </p:txBody>
      </p:sp>
      <p:sp>
        <p:nvSpPr>
          <p:cNvPr id="3" name="Content Placeholder 2"/>
          <p:cNvSpPr>
            <a:spLocks noGrp="1"/>
          </p:cNvSpPr>
          <p:nvPr>
            <p:ph idx="1"/>
          </p:nvPr>
        </p:nvSpPr>
        <p:spPr>
          <a:xfrm>
            <a:off x="1981200" y="1295400"/>
            <a:ext cx="8229600" cy="4495800"/>
          </a:xfrm>
        </p:spPr>
        <p:txBody>
          <a:bodyPr>
            <a:normAutofit fontScale="70000" lnSpcReduction="20000"/>
          </a:bodyPr>
          <a:lstStyle/>
          <a:p>
            <a:r>
              <a:rPr lang="en-US" dirty="0">
                <a:latin typeface="Verdana" panose="020B0604030504040204" pitchFamily="34" charset="0"/>
                <a:ea typeface="Verdana" panose="020B0604030504040204" pitchFamily="34" charset="0"/>
              </a:rPr>
              <a:t>For patients age 45-75 who want PSA screening, consider biopsy if PSA &gt; 3 or suspicious DRE</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rPr>
              <a:t>High risk patients (i.e. +FH or inherited mutations) should discuss screening by age 40</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For patients age &gt;75 who want PSA screening, consider biopsy for PSA </a:t>
            </a:r>
            <a:r>
              <a:rPr lang="en-US" u="sng" dirty="0">
                <a:latin typeface="Verdana" panose="020B0604030504040204" pitchFamily="34" charset="0"/>
                <a:ea typeface="Verdana" panose="020B0604030504040204" pitchFamily="34" charset="0"/>
              </a:rPr>
              <a:t>&gt;</a:t>
            </a:r>
            <a:r>
              <a:rPr lang="en-US" dirty="0">
                <a:latin typeface="Verdana" panose="020B0604030504040204" pitchFamily="34" charset="0"/>
                <a:ea typeface="Verdana" panose="020B0604030504040204" pitchFamily="34" charset="0"/>
              </a:rPr>
              <a:t> 4 or suspicious DRE</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rPr>
              <a:t>Generally stop screening if &lt; 10 years life expectancy</a:t>
            </a: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itchFamily="34" charset="0"/>
            </a:endParaRPr>
          </a:p>
          <a:p>
            <a:r>
              <a:rPr lang="en-US" dirty="0">
                <a:solidFill>
                  <a:schemeClr val="tx1">
                    <a:lumMod val="85000"/>
                    <a:lumOff val="15000"/>
                  </a:schemeClr>
                </a:solidFill>
                <a:latin typeface="Verdana" panose="020B0604030504040204" pitchFamily="34" charset="0"/>
                <a:ea typeface="Verdana" panose="020B0604030504040204" pitchFamily="34" charset="0"/>
                <a:cs typeface="Verdana" pitchFamily="34" charset="0"/>
              </a:rPr>
              <a:t>In patients with elevated PSA, multiparametric MRI, as well as other serum biomarkers, can help define probability of high-risk cancer prior to biopsy (or after negative biopsy) </a:t>
            </a:r>
          </a:p>
          <a:p>
            <a:pPr lvl="1">
              <a:buFont typeface="Wingdings" panose="05000000000000000000" pitchFamily="2" charset="2"/>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itchFamily="34" charset="0"/>
              </a:rPr>
              <a:t>e.g., percent-free PSA &lt;10%, PHI &gt; 35, EPI score &gt;15,6, 4Kscore)</a:t>
            </a:r>
          </a:p>
        </p:txBody>
      </p:sp>
    </p:spTree>
    <p:extLst>
      <p:ext uri="{BB962C8B-B14F-4D97-AF65-F5344CB8AC3E}">
        <p14:creationId xmlns:p14="http://schemas.microsoft.com/office/powerpoint/2010/main" val="2085174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Prostate Biopsy</a:t>
            </a:r>
          </a:p>
        </p:txBody>
      </p:sp>
      <p:sp>
        <p:nvSpPr>
          <p:cNvPr id="3" name="Content Placeholder 2"/>
          <p:cNvSpPr>
            <a:spLocks noGrp="1"/>
          </p:cNvSpPr>
          <p:nvPr>
            <p:ph idx="1"/>
          </p:nvPr>
        </p:nvSpPr>
        <p:spPr>
          <a:xfrm>
            <a:off x="1981200" y="1295400"/>
            <a:ext cx="8458200" cy="3252318"/>
          </a:xfrm>
        </p:spPr>
        <p:txBody>
          <a:bodyPr>
            <a:normAutofit fontScale="70000" lnSpcReduction="20000"/>
          </a:bodyPr>
          <a:lstStyle/>
          <a:p>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Systematic TRUS-guided vs. MRI-guided vs. both </a:t>
            </a:r>
          </a:p>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PRECISION Study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err="1">
                <a:latin typeface="Verdana" panose="020B0604030504040204" pitchFamily="34" charset="0"/>
                <a:ea typeface="Verdana" panose="020B0604030504040204" pitchFamily="34" charset="0"/>
                <a:cs typeface="Verdana" panose="020B0604030504040204" pitchFamily="34" charset="0"/>
              </a:rPr>
              <a:t>Kasivisvanathan</a:t>
            </a:r>
            <a:r>
              <a:rPr lang="en-US" dirty="0">
                <a:latin typeface="Verdana" panose="020B0604030504040204" pitchFamily="34" charset="0"/>
                <a:ea typeface="Verdana" panose="020B0604030504040204" pitchFamily="34" charset="0"/>
                <a:cs typeface="Verdana" panose="020B0604030504040204" pitchFamily="34" charset="0"/>
              </a:rPr>
              <a:t>, NEJM, 2018)</a:t>
            </a:r>
          </a:p>
          <a:p>
            <a:pPr lvl="1" fontAlgn="base">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500 men with elevated PSA and no prior </a:t>
            </a:r>
            <a:r>
              <a:rPr lang="en-US" dirty="0" err="1">
                <a:latin typeface="Verdana" panose="020B0604030504040204" pitchFamily="34" charset="0"/>
                <a:ea typeface="Verdana" panose="020B0604030504040204" pitchFamily="34" charset="0"/>
                <a:cs typeface="Verdana" panose="020B0604030504040204" pitchFamily="34" charset="0"/>
              </a:rPr>
              <a:t>Bx</a:t>
            </a:r>
            <a:r>
              <a:rPr lang="en-US" dirty="0">
                <a:latin typeface="Verdana" panose="020B0604030504040204" pitchFamily="34" charset="0"/>
                <a:ea typeface="Verdana" panose="020B0604030504040204" pitchFamily="34" charset="0"/>
                <a:cs typeface="Verdana" panose="020B0604030504040204" pitchFamily="34" charset="0"/>
              </a:rPr>
              <a:t> were randomized to MRI-guided vs. TRUS-guided (10-12 core) biopsy </a:t>
            </a:r>
          </a:p>
          <a:p>
            <a:pPr lvl="2" fontAlgn="base"/>
            <a:r>
              <a:rPr lang="en-US" dirty="0">
                <a:latin typeface="Verdana" panose="020B0604030504040204" pitchFamily="34" charset="0"/>
                <a:ea typeface="Verdana" panose="020B0604030504040204" pitchFamily="34" charset="0"/>
                <a:cs typeface="Verdana" panose="020B0604030504040204" pitchFamily="34" charset="0"/>
              </a:rPr>
              <a:t>If MRI negative, then biopsy was not offered</a:t>
            </a:r>
          </a:p>
          <a:p>
            <a:pPr lvl="1" fontAlgn="base"/>
            <a:endParaRPr lang="en-US" dirty="0">
              <a:latin typeface="Verdana" panose="020B0604030504040204" pitchFamily="34" charset="0"/>
              <a:ea typeface="Verdana" panose="020B0604030504040204" pitchFamily="34" charset="0"/>
              <a:cs typeface="Verdana" panose="020B0604030504040204" pitchFamily="34" charset="0"/>
            </a:endParaRPr>
          </a:p>
          <a:p>
            <a:pPr lvl="1" fontAlgn="base">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MRI spared 28% of patients a biopsy</a:t>
            </a:r>
          </a:p>
          <a:p>
            <a:pPr lvl="1" fontAlgn="base">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MRI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increased clinically significant (GS </a:t>
            </a:r>
            <a:r>
              <a:rPr lang="en-US" u="sng"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&gt;</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7) cancer detection (2638%) </a:t>
            </a: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8"/>
          <p:cNvPicPr>
            <a:picLocks noChangeAspect="1" noChangeArrowheads="1"/>
          </p:cNvPicPr>
          <p:nvPr/>
        </p:nvPicPr>
        <p:blipFill>
          <a:blip r:embed="rId3" cstate="print"/>
          <a:srcRect/>
          <a:stretch>
            <a:fillRect/>
          </a:stretch>
        </p:blipFill>
        <p:spPr bwMode="auto">
          <a:xfrm>
            <a:off x="1752600" y="4547718"/>
            <a:ext cx="3130017" cy="211836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7573021" y="4547718"/>
            <a:ext cx="2895600" cy="2118360"/>
          </a:xfrm>
          <a:prstGeom prst="rect">
            <a:avLst/>
          </a:prstGeom>
        </p:spPr>
      </p:pic>
      <p:pic>
        <p:nvPicPr>
          <p:cNvPr id="9" name="Picture 8"/>
          <p:cNvPicPr>
            <a:picLocks noChangeAspect="1"/>
          </p:cNvPicPr>
          <p:nvPr/>
        </p:nvPicPr>
        <p:blipFill>
          <a:blip r:embed="rId5"/>
          <a:stretch>
            <a:fillRect/>
          </a:stretch>
        </p:blipFill>
        <p:spPr>
          <a:xfrm>
            <a:off x="5105401" y="4547719"/>
            <a:ext cx="2195743" cy="2222197"/>
          </a:xfrm>
          <a:prstGeom prst="rect">
            <a:avLst/>
          </a:prstGeom>
        </p:spPr>
      </p:pic>
    </p:spTree>
    <p:extLst>
      <p:ext uri="{BB962C8B-B14F-4D97-AF65-F5344CB8AC3E}">
        <p14:creationId xmlns:p14="http://schemas.microsoft.com/office/powerpoint/2010/main" val="2255503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600" b="1" dirty="0">
                <a:solidFill>
                  <a:schemeClr val="tx2"/>
                </a:solidFill>
                <a:latin typeface="Verdana" pitchFamily="34" charset="0"/>
                <a:ea typeface="Verdana" pitchFamily="34" charset="0"/>
                <a:cs typeface="Verdana" pitchFamily="34" charset="0"/>
              </a:rPr>
              <a:t>Prostate Cancer Grading</a:t>
            </a:r>
          </a:p>
        </p:txBody>
      </p:sp>
      <p:sp>
        <p:nvSpPr>
          <p:cNvPr id="5" name="TextBox 4"/>
          <p:cNvSpPr txBox="1"/>
          <p:nvPr/>
        </p:nvSpPr>
        <p:spPr>
          <a:xfrm>
            <a:off x="2362200" y="1524000"/>
            <a:ext cx="323850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new grading system adopted in 2014 provides more accurate risk stratification than the Gleason score</a:t>
            </a:r>
          </a:p>
        </p:txBody>
      </p:sp>
      <p:pic>
        <p:nvPicPr>
          <p:cNvPr id="3" name="Picture 2"/>
          <p:cNvPicPr>
            <a:picLocks noChangeAspect="1"/>
          </p:cNvPicPr>
          <p:nvPr/>
        </p:nvPicPr>
        <p:blipFill>
          <a:blip r:embed="rId3"/>
          <a:stretch>
            <a:fillRect/>
          </a:stretch>
        </p:blipFill>
        <p:spPr>
          <a:xfrm>
            <a:off x="6019800" y="1355943"/>
            <a:ext cx="4495800" cy="5336137"/>
          </a:xfrm>
          <a:prstGeom prst="rect">
            <a:avLst/>
          </a:prstGeom>
        </p:spPr>
      </p:pic>
    </p:spTree>
    <p:extLst>
      <p:ext uri="{BB962C8B-B14F-4D97-AF65-F5344CB8AC3E}">
        <p14:creationId xmlns:p14="http://schemas.microsoft.com/office/powerpoint/2010/main" val="1364951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4000" b="1" dirty="0">
                <a:solidFill>
                  <a:schemeClr val="tx2"/>
                </a:solidFill>
                <a:latin typeface="Verdana" pitchFamily="34" charset="0"/>
                <a:ea typeface="Verdana" pitchFamily="34" charset="0"/>
                <a:cs typeface="Verdana" pitchFamily="34" charset="0"/>
              </a:rPr>
              <a:t>Method #1 of RT Delivery: </a:t>
            </a:r>
            <a:br>
              <a:rPr lang="en-US" sz="4000" b="1" dirty="0">
                <a:solidFill>
                  <a:schemeClr val="tx2"/>
                </a:solidFill>
                <a:latin typeface="Verdana" pitchFamily="34" charset="0"/>
                <a:ea typeface="Verdana" pitchFamily="34" charset="0"/>
                <a:cs typeface="Verdana" pitchFamily="34" charset="0"/>
              </a:rPr>
            </a:br>
            <a:r>
              <a:rPr lang="en-US" sz="4000" b="1" dirty="0">
                <a:solidFill>
                  <a:schemeClr val="tx2"/>
                </a:solidFill>
                <a:latin typeface="Verdana" pitchFamily="34" charset="0"/>
                <a:ea typeface="Verdana" pitchFamily="34" charset="0"/>
                <a:cs typeface="Verdana" pitchFamily="34" charset="0"/>
              </a:rPr>
              <a:t>External Beam </a:t>
            </a:r>
          </a:p>
        </p:txBody>
      </p:sp>
      <p:sp>
        <p:nvSpPr>
          <p:cNvPr id="3" name="Content Placeholder 2"/>
          <p:cNvSpPr>
            <a:spLocks noGrp="1"/>
          </p:cNvSpPr>
          <p:nvPr>
            <p:ph idx="1"/>
          </p:nvPr>
        </p:nvSpPr>
        <p:spPr>
          <a:xfrm>
            <a:off x="1981200" y="1752600"/>
            <a:ext cx="8229600" cy="1729628"/>
          </a:xfrm>
        </p:spPr>
        <p:txBody>
          <a:bodyPr>
            <a:normAutofit/>
          </a:bodyPr>
          <a:lstStyle/>
          <a:p>
            <a:r>
              <a:rPr lang="en-US" b="1" i="0" u="none" dirty="0">
                <a:solidFill>
                  <a:schemeClr val="tx1">
                    <a:lumMod val="85000"/>
                    <a:lumOff val="15000"/>
                  </a:schemeClr>
                </a:solidFill>
                <a:effectLst/>
                <a:latin typeface="Verdana" pitchFamily="34" charset="0"/>
                <a:ea typeface="Verdana" pitchFamily="34" charset="0"/>
                <a:cs typeface="Verdana" pitchFamily="34" charset="0"/>
              </a:rPr>
              <a:t>Linear accelerator</a:t>
            </a:r>
            <a:r>
              <a:rPr lang="en-US" dirty="0">
                <a:solidFill>
                  <a:schemeClr val="tx1">
                    <a:lumMod val="85000"/>
                    <a:lumOff val="15000"/>
                  </a:schemeClr>
                </a:solidFill>
                <a:latin typeface="Verdana" pitchFamily="34" charset="0"/>
                <a:ea typeface="Verdana" pitchFamily="34" charset="0"/>
                <a:cs typeface="Verdana" pitchFamily="34" charset="0"/>
              </a:rPr>
              <a:t> </a:t>
            </a:r>
            <a:r>
              <a:rPr lang="en-US" b="1" i="0" u="none" dirty="0">
                <a:solidFill>
                  <a:schemeClr val="tx1">
                    <a:lumMod val="85000"/>
                    <a:lumOff val="15000"/>
                  </a:schemeClr>
                </a:solidFill>
                <a:effectLst/>
                <a:latin typeface="Verdana" pitchFamily="34" charset="0"/>
                <a:ea typeface="Verdana" pitchFamily="34" charset="0"/>
                <a:cs typeface="Verdana" pitchFamily="34" charset="0"/>
              </a:rPr>
              <a:t>(</a:t>
            </a:r>
            <a:r>
              <a:rPr lang="en-US" b="1" i="0" u="none" dirty="0" err="1">
                <a:solidFill>
                  <a:schemeClr val="tx1">
                    <a:lumMod val="85000"/>
                    <a:lumOff val="15000"/>
                  </a:schemeClr>
                </a:solidFill>
                <a:effectLst/>
                <a:latin typeface="Verdana" pitchFamily="34" charset="0"/>
                <a:ea typeface="Verdana" pitchFamily="34" charset="0"/>
                <a:cs typeface="Verdana" pitchFamily="34" charset="0"/>
              </a:rPr>
              <a:t>Linac</a:t>
            </a:r>
            <a:r>
              <a:rPr lang="en-US" b="1" i="0" u="none" dirty="0">
                <a:solidFill>
                  <a:schemeClr val="tx1">
                    <a:lumMod val="85000"/>
                    <a:lumOff val="15000"/>
                  </a:schemeClr>
                </a:solidFill>
                <a:effectLst/>
                <a:latin typeface="Verdana" pitchFamily="34" charset="0"/>
                <a:ea typeface="Verdana" pitchFamily="34" charset="0"/>
                <a:cs typeface="Verdana" pitchFamily="34" charset="0"/>
              </a:rPr>
              <a:t>)</a:t>
            </a:r>
          </a:p>
          <a:p>
            <a:pPr lvl="1">
              <a:buFont typeface="Wingdings" panose="05000000000000000000" pitchFamily="2" charset="2"/>
              <a:buChar char="§"/>
            </a:pPr>
            <a:r>
              <a:rPr lang="en-US" dirty="0">
                <a:solidFill>
                  <a:schemeClr val="tx1">
                    <a:lumMod val="85000"/>
                    <a:lumOff val="15000"/>
                  </a:schemeClr>
                </a:solidFill>
                <a:latin typeface="Verdana" pitchFamily="34" charset="0"/>
                <a:ea typeface="Verdana" pitchFamily="34" charset="0"/>
                <a:cs typeface="Verdana" pitchFamily="34" charset="0"/>
              </a:rPr>
              <a:t>Delivers high energy X-rays</a:t>
            </a:r>
          </a:p>
          <a:p>
            <a:pPr lvl="1">
              <a:buFont typeface="Wingdings" panose="05000000000000000000" pitchFamily="2" charset="2"/>
              <a:buChar char="§"/>
            </a:pPr>
            <a:r>
              <a:rPr lang="en-US" dirty="0">
                <a:solidFill>
                  <a:schemeClr val="tx1">
                    <a:lumMod val="85000"/>
                    <a:lumOff val="15000"/>
                  </a:schemeClr>
                </a:solidFill>
                <a:latin typeface="Verdana" pitchFamily="34" charset="0"/>
                <a:ea typeface="Verdana" pitchFamily="34" charset="0"/>
                <a:cs typeface="Verdana" pitchFamily="34" charset="0"/>
              </a:rPr>
              <a:t>Non-invasive </a:t>
            </a:r>
            <a:endParaRPr lang="en-US" i="0" u="none" dirty="0">
              <a:solidFill>
                <a:schemeClr val="tx1">
                  <a:lumMod val="85000"/>
                  <a:lumOff val="15000"/>
                </a:schemeClr>
              </a:solidFill>
              <a:effectLst/>
              <a:latin typeface="Verdana" pitchFamily="34" charset="0"/>
              <a:ea typeface="Verdana" pitchFamily="34" charset="0"/>
              <a:cs typeface="Verdana"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1639036" y="3482228"/>
            <a:ext cx="3023393" cy="283452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724401" y="3497356"/>
            <a:ext cx="3807219" cy="2819400"/>
          </a:xfrm>
          <a:prstGeom prst="rect">
            <a:avLst/>
          </a:prstGeom>
          <a:noFill/>
          <a:ln w="9525">
            <a:noFill/>
            <a:miter lim="800000"/>
            <a:headEnd/>
            <a:tailEnd/>
          </a:ln>
        </p:spPr>
      </p:pic>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1614" y="3482228"/>
            <a:ext cx="1884643" cy="282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16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28773</TotalTime>
  <Words>7090</Words>
  <Application>Microsoft Office PowerPoint</Application>
  <PresentationFormat>Widescreen</PresentationFormat>
  <Paragraphs>1036</Paragraphs>
  <Slides>86</Slides>
  <Notes>54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Calibri Light</vt:lpstr>
      <vt:lpstr>Courier New</vt:lpstr>
      <vt:lpstr>Verdana</vt:lpstr>
      <vt:lpstr>Wingdings</vt:lpstr>
      <vt:lpstr>Office Theme</vt:lpstr>
      <vt:lpstr>PowerPoint Presentation</vt:lpstr>
      <vt:lpstr>Radiation Therapy as a Component of Multidisciplinary Prostate Cancer Management</vt:lpstr>
      <vt:lpstr>PowerPoint Presentation</vt:lpstr>
      <vt:lpstr>Radiation Therapy Concepts</vt:lpstr>
      <vt:lpstr>How Does Radiation Work?</vt:lpstr>
      <vt:lpstr>RT Terminology</vt:lpstr>
      <vt:lpstr>Radiation Dosing</vt:lpstr>
      <vt:lpstr>Methods of RT Delivery</vt:lpstr>
      <vt:lpstr>Method #1 of RT Delivery:  External Beam </vt:lpstr>
      <vt:lpstr>PowerPoint Presentation</vt:lpstr>
      <vt:lpstr>PowerPoint Presentation</vt:lpstr>
      <vt:lpstr>PowerPoint Presentation</vt:lpstr>
      <vt:lpstr>Prostate Cancer Intensity-Modulated Radiation Therapy (IMRT)</vt:lpstr>
      <vt:lpstr>PowerPoint Presentation</vt:lpstr>
      <vt:lpstr>PowerPoint Presentation</vt:lpstr>
      <vt:lpstr>PowerPoint Presentation</vt:lpstr>
      <vt:lpstr>Data for Moderate Hypofractionation</vt:lpstr>
      <vt:lpstr>Data for Ultrahypofractionation</vt:lpstr>
      <vt:lpstr>Proton Beam Therapy</vt:lpstr>
      <vt:lpstr>Methods of RT Delivery</vt:lpstr>
      <vt:lpstr>Method #2 of RT Delivery:  Interstitial Brachytherapy </vt:lpstr>
      <vt:lpstr>Implant Procedure</vt:lpstr>
      <vt:lpstr>Low-Dose-Rate (LDR)  Prostate Brachytherapy</vt:lpstr>
      <vt:lpstr>High-Dose-Rate (HDR)  Prostate Brachytherapy</vt:lpstr>
      <vt:lpstr>LDR vs. HDR</vt:lpstr>
      <vt:lpstr>Brachytherapy is Not For Everyone</vt:lpstr>
      <vt:lpstr>Methods of RT Delivery</vt:lpstr>
      <vt:lpstr>Method #3 of RT Delivery:  Unsealed Sources</vt:lpstr>
      <vt:lpstr>Radium-223</vt:lpstr>
      <vt:lpstr>Prostate Cancer Management</vt:lpstr>
      <vt:lpstr>NCCN Risk Stratification</vt:lpstr>
      <vt:lpstr>Integrating Genomic Information</vt:lpstr>
      <vt:lpstr>Integrating Genomic Information</vt:lpstr>
      <vt:lpstr>Molecular Biomarker Prognostic Assays for Prostate Cancer</vt:lpstr>
      <vt:lpstr>Overview of Treatment Options</vt:lpstr>
      <vt:lpstr>NCCN Management Guidelines</vt:lpstr>
      <vt:lpstr>Active Surveillance</vt:lpstr>
      <vt:lpstr>Potential Disadvantages of  Active Surveillance</vt:lpstr>
      <vt:lpstr>Outcomes from UK ProTECT Trial</vt:lpstr>
      <vt:lpstr>NCCN Management Guidelines</vt:lpstr>
      <vt:lpstr>NCCN Management Guidelines</vt:lpstr>
      <vt:lpstr>Surgery vs. Radiation </vt:lpstr>
      <vt:lpstr>PowerPoint Presentation</vt:lpstr>
      <vt:lpstr>PowerPoint Presentation</vt:lpstr>
      <vt:lpstr>Potential Acute Toxicity  from External Beam RT</vt:lpstr>
      <vt:lpstr>Long-Term Toxicity from  Radical Prostatectomy</vt:lpstr>
      <vt:lpstr>PowerPoint Presentation</vt:lpstr>
      <vt:lpstr>Potential Long-Term Toxicity  from External Beam RT</vt:lpstr>
      <vt:lpstr>Radiation-Induced  Secondary Malignancy</vt:lpstr>
      <vt:lpstr>Comparing Long-Term  Toxicities of Surgery and RT</vt:lpstr>
      <vt:lpstr>ProTECT Trial  Patient Reported Outcomes</vt:lpstr>
      <vt:lpstr>Why Consider  EBRT + Brachytherapy?</vt:lpstr>
      <vt:lpstr>Hormonal Therapy Helps RT Cure More Aggressive Tumors</vt:lpstr>
      <vt:lpstr>Most Common Side Effects of ADT When Used with Definitive RT</vt:lpstr>
      <vt:lpstr>Most Common Side Effects of ADT When Used with Definitive RT</vt:lpstr>
      <vt:lpstr>Less Common, but Potentially Life-Threatening, Side Effects of ADT When Used with Definitive RT</vt:lpstr>
      <vt:lpstr>Other Side Effects of ADT</vt:lpstr>
      <vt:lpstr>Current Guidelines For Use of  ADT with Definitive RT</vt:lpstr>
      <vt:lpstr>Assessing for Recurrence</vt:lpstr>
      <vt:lpstr>Advanced Imaging Techniques May Help Define Area of Recurrence</vt:lpstr>
      <vt:lpstr>Adjuvant &amp; Salvage RT After RP</vt:lpstr>
      <vt:lpstr>Adjuvant vs. Early Salvage RT</vt:lpstr>
      <vt:lpstr>Predictive Factors for  Effectiveness of Salvage RT</vt:lpstr>
      <vt:lpstr>Predictive Nomogram for  Effectiveness of Salvage RT</vt:lpstr>
      <vt:lpstr>Other Predictive Factors for  Effectiveness of Salvage RT</vt:lpstr>
      <vt:lpstr>ADT with Salvage RT</vt:lpstr>
      <vt:lpstr>ADT With Salvage RT</vt:lpstr>
      <vt:lpstr>Can Biochemical Failure  After EBRT Be Salvaged?</vt:lpstr>
      <vt:lpstr>Radiation For Metastatic Prostate Cancer</vt:lpstr>
      <vt:lpstr>NCCN Management Guidelines</vt:lpstr>
      <vt:lpstr>Data for Prostate-Directed RT For Oligometastatic Disease</vt:lpstr>
      <vt:lpstr>Data for Metastasis Directed-RT For Oligometastatic Disease</vt:lpstr>
      <vt:lpstr>Data for Metastasis Directed-RT For Oligometastatic Disease</vt:lpstr>
      <vt:lpstr>Palliative External Beam RT</vt:lpstr>
      <vt:lpstr>The Future…A Few Examples of  Active Clinical Trials in Prostate Cancer</vt:lpstr>
      <vt:lpstr>Take Home Points</vt:lpstr>
      <vt:lpstr>PowerPoint Presentation</vt:lpstr>
      <vt:lpstr>PowerPoint Presentation</vt:lpstr>
      <vt:lpstr>PowerPoint Presentation</vt:lpstr>
      <vt:lpstr>Supplementary Slides</vt:lpstr>
      <vt:lpstr>Anatomy</vt:lpstr>
      <vt:lpstr>PSA Screening</vt:lpstr>
      <vt:lpstr>PSA Screening Guidelines</vt:lpstr>
      <vt:lpstr>PSA Screening Guidelines</vt:lpstr>
      <vt:lpstr>Prostate Biopsy</vt:lpstr>
      <vt:lpstr>Prostate Cancer Grading</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Clinical Oncology</dc:title>
  <dc:creator>Malcolm</dc:creator>
  <cp:lastModifiedBy>Beth Bukata</cp:lastModifiedBy>
  <cp:revision>981</cp:revision>
  <dcterms:created xsi:type="dcterms:W3CDTF">2012-05-23T00:50:12Z</dcterms:created>
  <dcterms:modified xsi:type="dcterms:W3CDTF">2020-10-15T12:25:59Z</dcterms:modified>
</cp:coreProperties>
</file>