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2" r:id="rId5"/>
    <p:sldMasterId id="2147483692" r:id="rId6"/>
    <p:sldMasterId id="2147483702" r:id="rId7"/>
    <p:sldMasterId id="2147483712" r:id="rId8"/>
  </p:sldMasterIdLst>
  <p:notesMasterIdLst>
    <p:notesMasterId r:id="rId73"/>
  </p:notesMasterIdLst>
  <p:sldIdLst>
    <p:sldId id="256" r:id="rId9"/>
    <p:sldId id="257" r:id="rId10"/>
    <p:sldId id="258" r:id="rId11"/>
    <p:sldId id="788" r:id="rId12"/>
    <p:sldId id="819" r:id="rId13"/>
    <p:sldId id="289" r:id="rId14"/>
    <p:sldId id="903" r:id="rId15"/>
    <p:sldId id="910" r:id="rId16"/>
    <p:sldId id="936" r:id="rId17"/>
    <p:sldId id="911" r:id="rId18"/>
    <p:sldId id="292" r:id="rId19"/>
    <p:sldId id="293" r:id="rId20"/>
    <p:sldId id="895" r:id="rId21"/>
    <p:sldId id="298" r:id="rId22"/>
    <p:sldId id="300" r:id="rId23"/>
    <p:sldId id="301" r:id="rId24"/>
    <p:sldId id="296" r:id="rId25"/>
    <p:sldId id="935" r:id="rId26"/>
    <p:sldId id="303" r:id="rId27"/>
    <p:sldId id="937" r:id="rId28"/>
    <p:sldId id="305" r:id="rId29"/>
    <p:sldId id="306" r:id="rId30"/>
    <p:sldId id="938" r:id="rId31"/>
    <p:sldId id="940" r:id="rId32"/>
    <p:sldId id="933" r:id="rId33"/>
    <p:sldId id="969" r:id="rId34"/>
    <p:sldId id="941" r:id="rId35"/>
    <p:sldId id="943" r:id="rId36"/>
    <p:sldId id="944" r:id="rId37"/>
    <p:sldId id="945" r:id="rId38"/>
    <p:sldId id="946" r:id="rId39"/>
    <p:sldId id="939" r:id="rId40"/>
    <p:sldId id="287" r:id="rId41"/>
    <p:sldId id="947" r:id="rId42"/>
    <p:sldId id="965" r:id="rId43"/>
    <p:sldId id="949" r:id="rId44"/>
    <p:sldId id="948" r:id="rId45"/>
    <p:sldId id="970" r:id="rId46"/>
    <p:sldId id="308" r:id="rId47"/>
    <p:sldId id="952" r:id="rId48"/>
    <p:sldId id="950" r:id="rId49"/>
    <p:sldId id="954" r:id="rId50"/>
    <p:sldId id="1065" r:id="rId51"/>
    <p:sldId id="953" r:id="rId52"/>
    <p:sldId id="1061" r:id="rId53"/>
    <p:sldId id="260" r:id="rId54"/>
    <p:sldId id="1062" r:id="rId55"/>
    <p:sldId id="955" r:id="rId56"/>
    <p:sldId id="1063" r:id="rId57"/>
    <p:sldId id="1064" r:id="rId58"/>
    <p:sldId id="957" r:id="rId59"/>
    <p:sldId id="958" r:id="rId60"/>
    <p:sldId id="959" r:id="rId61"/>
    <p:sldId id="967" r:id="rId62"/>
    <p:sldId id="334" r:id="rId63"/>
    <p:sldId id="963" r:id="rId64"/>
    <p:sldId id="964" r:id="rId65"/>
    <p:sldId id="966" r:id="rId66"/>
    <p:sldId id="926" r:id="rId67"/>
    <p:sldId id="1057" r:id="rId68"/>
    <p:sldId id="1058" r:id="rId69"/>
    <p:sldId id="961" r:id="rId70"/>
    <p:sldId id="968" r:id="rId71"/>
    <p:sldId id="347"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6FAE11-416D-8981-23AE-3DC734335C37}" name="Jennifer Jang" initials="JJ" userId="S::jennifer.jang@astro.org::a7a895c4-5dd4-4993-85f6-f2d67e2d3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ttes, Malcolm" initials="MM" lastIdx="1" clrIdx="0"/>
  <p:cmAuthor id="2" name="Jill Remick" initials="JR" lastIdx="1" clrIdx="1">
    <p:extLst>
      <p:ext uri="{19B8F6BF-5375-455C-9EA6-DF929625EA0E}">
        <p15:presenceInfo xmlns:p15="http://schemas.microsoft.com/office/powerpoint/2012/main" userId="S-1-5-21-1010041579-812787744-1982612992-3370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962" autoAdjust="0"/>
    <p:restoredTop sz="69757" autoAdjust="0"/>
  </p:normalViewPr>
  <p:slideViewPr>
    <p:cSldViewPr snapToGrid="0" showGuides="1">
      <p:cViewPr varScale="1">
        <p:scale>
          <a:sx n="48" d="100"/>
          <a:sy n="48" d="100"/>
        </p:scale>
        <p:origin x="1190" y="250"/>
      </p:cViewPr>
      <p:guideLst>
        <p:guide orient="horz" pos="2160"/>
        <p:guide pos="3840"/>
      </p:guideLst>
    </p:cSldViewPr>
  </p:slideViewPr>
  <p:notesTextViewPr>
    <p:cViewPr>
      <p:scale>
        <a:sx n="200" d="100"/>
        <a:sy n="200" d="100"/>
      </p:scale>
      <p:origin x="0" y="0"/>
    </p:cViewPr>
  </p:notesTextViewPr>
  <p:sorterViewPr>
    <p:cViewPr>
      <p:scale>
        <a:sx n="100" d="100"/>
        <a:sy n="100" d="100"/>
      </p:scale>
      <p:origin x="0" y="-237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commentAuthors" Target="commentAuthors.xml"/><Relationship Id="rId79"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h Bukata" userId="0382d14a-a41b-4188-8821-460d6548945b" providerId="ADAL" clId="{7F7FCF9B-0D13-409E-BF25-800E79BC3485}"/>
    <pc:docChg chg="custSel modSld sldOrd">
      <pc:chgData name="Beth Bukata" userId="0382d14a-a41b-4188-8821-460d6548945b" providerId="ADAL" clId="{7F7FCF9B-0D13-409E-BF25-800E79BC3485}" dt="2023-08-16T10:42:03.358" v="12"/>
      <pc:docMkLst>
        <pc:docMk/>
      </pc:docMkLst>
      <pc:sldChg chg="modSp mod ord">
        <pc:chgData name="Beth Bukata" userId="0382d14a-a41b-4188-8821-460d6548945b" providerId="ADAL" clId="{7F7FCF9B-0D13-409E-BF25-800E79BC3485}" dt="2023-08-16T10:42:03.358" v="12"/>
        <pc:sldMkLst>
          <pc:docMk/>
          <pc:sldMk cId="0" sldId="256"/>
        </pc:sldMkLst>
        <pc:spChg chg="mod">
          <ac:chgData name="Beth Bukata" userId="0382d14a-a41b-4188-8821-460d6548945b" providerId="ADAL" clId="{7F7FCF9B-0D13-409E-BF25-800E79BC3485}" dt="2023-08-16T10:35:43.668" v="0" actId="20577"/>
          <ac:spMkLst>
            <pc:docMk/>
            <pc:sldMk cId="0" sldId="256"/>
            <ac:spMk id="108" creationId="{00000000-0000-0000-0000-000000000000}"/>
          </ac:spMkLst>
        </pc:spChg>
      </pc:sldChg>
      <pc:sldChg chg="modNotesTx">
        <pc:chgData name="Beth Bukata" userId="0382d14a-a41b-4188-8821-460d6548945b" providerId="ADAL" clId="{7F7FCF9B-0D13-409E-BF25-800E79BC3485}" dt="2023-08-16T10:37:45.255" v="5" actId="20577"/>
        <pc:sldMkLst>
          <pc:docMk/>
          <pc:sldMk cId="3561909148" sldId="260"/>
        </pc:sldMkLst>
      </pc:sldChg>
      <pc:sldChg chg="modSp mod">
        <pc:chgData name="Beth Bukata" userId="0382d14a-a41b-4188-8821-460d6548945b" providerId="ADAL" clId="{7F7FCF9B-0D13-409E-BF25-800E79BC3485}" dt="2023-08-16T10:36:35.569" v="1" actId="33524"/>
        <pc:sldMkLst>
          <pc:docMk/>
          <pc:sldMk cId="1994409471" sldId="941"/>
        </pc:sldMkLst>
        <pc:spChg chg="mod">
          <ac:chgData name="Beth Bukata" userId="0382d14a-a41b-4188-8821-460d6548945b" providerId="ADAL" clId="{7F7FCF9B-0D13-409E-BF25-800E79BC3485}" dt="2023-08-16T10:36:35.569" v="1" actId="33524"/>
          <ac:spMkLst>
            <pc:docMk/>
            <pc:sldMk cId="1994409471" sldId="941"/>
            <ac:spMk id="2" creationId="{00000000-0000-0000-0000-000000000000}"/>
          </ac:spMkLst>
        </pc:spChg>
      </pc:sldChg>
      <pc:sldChg chg="modSp mod">
        <pc:chgData name="Beth Bukata" userId="0382d14a-a41b-4188-8821-460d6548945b" providerId="ADAL" clId="{7F7FCF9B-0D13-409E-BF25-800E79BC3485}" dt="2023-08-16T10:38:45.114" v="10" actId="20577"/>
        <pc:sldMkLst>
          <pc:docMk/>
          <pc:sldMk cId="2784301009" sldId="955"/>
        </pc:sldMkLst>
        <pc:spChg chg="mod">
          <ac:chgData name="Beth Bukata" userId="0382d14a-a41b-4188-8821-460d6548945b" providerId="ADAL" clId="{7F7FCF9B-0D13-409E-BF25-800E79BC3485}" dt="2023-08-16T10:38:32.433" v="7" actId="20577"/>
          <ac:spMkLst>
            <pc:docMk/>
            <pc:sldMk cId="2784301009" sldId="955"/>
            <ac:spMk id="6" creationId="{00000000-0000-0000-0000-000000000000}"/>
          </ac:spMkLst>
        </pc:spChg>
        <pc:spChg chg="mod">
          <ac:chgData name="Beth Bukata" userId="0382d14a-a41b-4188-8821-460d6548945b" providerId="ADAL" clId="{7F7FCF9B-0D13-409E-BF25-800E79BC3485}" dt="2023-08-16T10:38:37.886" v="9" actId="20577"/>
          <ac:spMkLst>
            <pc:docMk/>
            <pc:sldMk cId="2784301009" sldId="955"/>
            <ac:spMk id="18" creationId="{00000000-0000-0000-0000-000000000000}"/>
          </ac:spMkLst>
        </pc:spChg>
        <pc:spChg chg="mod">
          <ac:chgData name="Beth Bukata" userId="0382d14a-a41b-4188-8821-460d6548945b" providerId="ADAL" clId="{7F7FCF9B-0D13-409E-BF25-800E79BC3485}" dt="2023-08-16T10:38:45.114" v="10" actId="20577"/>
          <ac:spMkLst>
            <pc:docMk/>
            <pc:sldMk cId="2784301009" sldId="955"/>
            <ac:spMk id="2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D9011D-B4CF-4642-923E-FDD66245FD2C}" type="datetimeFigureOut">
              <a:rPr lang="en-US" smtClean="0"/>
              <a:t>8/15/2023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86B021-C28D-4BAE-9144-C80234FBDC2A}" type="slidenum">
              <a:rPr lang="en-US" smtClean="0"/>
              <a:t>‹#›</a:t>
            </a:fld>
            <a:endParaRPr lang="en-US"/>
          </a:p>
        </p:txBody>
      </p:sp>
    </p:spTree>
    <p:extLst>
      <p:ext uri="{BB962C8B-B14F-4D97-AF65-F5344CB8AC3E}">
        <p14:creationId xmlns:p14="http://schemas.microsoft.com/office/powerpoint/2010/main" val="3940105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ea typeface="Verdana" panose="020B0604030504040204" pitchFamily="34" charset="0"/>
            </a:endParaRPr>
          </a:p>
        </p:txBody>
      </p:sp>
    </p:spTree>
    <p:extLst>
      <p:ext uri="{BB962C8B-B14F-4D97-AF65-F5344CB8AC3E}">
        <p14:creationId xmlns:p14="http://schemas.microsoft.com/office/powerpoint/2010/main" val="3490242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ea typeface="Verdana" panose="020B0604030504040204" pitchFamily="34" charset="0"/>
            </a:endParaRPr>
          </a:p>
        </p:txBody>
      </p:sp>
      <p:sp>
        <p:nvSpPr>
          <p:cNvPr id="448" name="Google Shape;448;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6337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ea typeface="Verdana" panose="020B0604030504040204" pitchFamily="34" charset="0"/>
            </a:endParaRPr>
          </a:p>
        </p:txBody>
      </p:sp>
      <p:sp>
        <p:nvSpPr>
          <p:cNvPr id="460" name="Google Shape;460;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1808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latin typeface="Arial" panose="020B0604020202020204" pitchFamily="34" charset="0"/>
              <a:ea typeface="Verdana" panose="020B0604030504040204" pitchFamily="34" charset="0"/>
            </a:endParaRPr>
          </a:p>
        </p:txBody>
      </p:sp>
    </p:spTree>
    <p:extLst>
      <p:ext uri="{BB962C8B-B14F-4D97-AF65-F5344CB8AC3E}">
        <p14:creationId xmlns:p14="http://schemas.microsoft.com/office/powerpoint/2010/main" val="2977610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ea typeface="Verdana" panose="020B0604030504040204" pitchFamily="34" charset="0"/>
            </a:endParaRPr>
          </a:p>
        </p:txBody>
      </p:sp>
      <p:sp>
        <p:nvSpPr>
          <p:cNvPr id="493" name="Google Shape;493;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2070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Arial" panose="020B0604020202020204" pitchFamily="34" charset="0"/>
                <a:ea typeface="Verdana" panose="020B0604030504040204" pitchFamily="34" charset="0"/>
              </a:rPr>
              <a:t>Utrecht applicator, Vienna Applicator – both made by </a:t>
            </a:r>
            <a:r>
              <a:rPr lang="en-US" dirty="0" err="1">
                <a:latin typeface="Arial" panose="020B0604020202020204" pitchFamily="34" charset="0"/>
                <a:ea typeface="Verdana" panose="020B0604030504040204" pitchFamily="34" charset="0"/>
              </a:rPr>
              <a:t>Nucletron</a:t>
            </a:r>
            <a:endParaRPr dirty="0">
              <a:latin typeface="Arial" panose="020B0604020202020204" pitchFamily="34" charset="0"/>
              <a:ea typeface="Verdana" panose="020B0604030504040204" pitchFamily="34" charset="0"/>
            </a:endParaRPr>
          </a:p>
          <a:p>
            <a:pPr marL="0" lvl="0" indent="0" algn="l" rtl="0">
              <a:spcBef>
                <a:spcPts val="0"/>
              </a:spcBef>
              <a:spcAft>
                <a:spcPts val="0"/>
              </a:spcAft>
              <a:buNone/>
            </a:pPr>
            <a:r>
              <a:rPr lang="en-US" dirty="0">
                <a:latin typeface="Arial" panose="020B0604020202020204" pitchFamily="34" charset="0"/>
                <a:ea typeface="Verdana" panose="020B0604030504040204" pitchFamily="34" charset="0"/>
              </a:rPr>
              <a:t>Can add about 1cm of lateral coverage</a:t>
            </a:r>
            <a:endParaRPr dirty="0">
              <a:latin typeface="Arial" panose="020B0604020202020204" pitchFamily="34" charset="0"/>
              <a:ea typeface="Verdana" panose="020B0604030504040204" pitchFamily="34" charset="0"/>
            </a:endParaRPr>
          </a:p>
          <a:p>
            <a:pPr marL="0" lvl="0" indent="0" algn="l" rtl="0">
              <a:spcBef>
                <a:spcPts val="0"/>
              </a:spcBef>
              <a:spcAft>
                <a:spcPts val="0"/>
              </a:spcAft>
              <a:buNone/>
            </a:pPr>
            <a:r>
              <a:rPr lang="en-US" dirty="0">
                <a:latin typeface="Arial" panose="020B0604020202020204" pitchFamily="34" charset="0"/>
                <a:ea typeface="Verdana" panose="020B0604030504040204" pitchFamily="34" charset="0"/>
              </a:rPr>
              <a:t>Dose ~10% through the needles</a:t>
            </a:r>
            <a:endParaRPr dirty="0">
              <a:latin typeface="Arial" panose="020B0604020202020204" pitchFamily="34" charset="0"/>
              <a:ea typeface="Verdana" panose="020B0604030504040204" pitchFamily="34" charset="0"/>
            </a:endParaRPr>
          </a:p>
        </p:txBody>
      </p:sp>
    </p:spTree>
    <p:extLst>
      <p:ext uri="{BB962C8B-B14F-4D97-AF65-F5344CB8AC3E}">
        <p14:creationId xmlns:p14="http://schemas.microsoft.com/office/powerpoint/2010/main" val="3890727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ea typeface="Verdana" panose="020B0604030504040204" pitchFamily="34" charset="0"/>
            </a:endParaRPr>
          </a:p>
        </p:txBody>
      </p:sp>
      <p:sp>
        <p:nvSpPr>
          <p:cNvPr id="517" name="Google Shape;517;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9295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ea typeface="Verdana" panose="020B0604030504040204" pitchFamily="34" charset="0"/>
            </a:endParaRPr>
          </a:p>
        </p:txBody>
      </p:sp>
    </p:spTree>
    <p:extLst>
      <p:ext uri="{BB962C8B-B14F-4D97-AF65-F5344CB8AC3E}">
        <p14:creationId xmlns:p14="http://schemas.microsoft.com/office/powerpoint/2010/main" val="1242185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latin typeface="Arial" panose="020B0604020202020204" pitchFamily="34" charset="0"/>
              <a:ea typeface="Verdana" panose="020B0604030504040204" pitchFamily="34" charset="0"/>
            </a:endParaRPr>
          </a:p>
        </p:txBody>
      </p:sp>
    </p:spTree>
    <p:extLst>
      <p:ext uri="{BB962C8B-B14F-4D97-AF65-F5344CB8AC3E}">
        <p14:creationId xmlns:p14="http://schemas.microsoft.com/office/powerpoint/2010/main" val="3029088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ea typeface="Verdana" panose="020B0604030504040204" pitchFamily="34" charset="0"/>
            </a:endParaRPr>
          </a:p>
        </p:txBody>
      </p:sp>
      <p:sp>
        <p:nvSpPr>
          <p:cNvPr id="533" name="Google Shape;533;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9408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ea typeface="Verdana" panose="020B0604030504040204" pitchFamily="34" charset="0"/>
            </a:endParaRPr>
          </a:p>
        </p:txBody>
      </p:sp>
      <p:sp>
        <p:nvSpPr>
          <p:cNvPr id="533" name="Google Shape;533;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7611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ea typeface="Verdana" panose="020B0604030504040204" pitchFamily="34" charset="0"/>
            </a:endParaRPr>
          </a:p>
        </p:txBody>
      </p:sp>
      <p:sp>
        <p:nvSpPr>
          <p:cNvPr id="111" name="Google Shape;11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3662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ea typeface="Verdana" panose="020B0604030504040204" pitchFamily="34" charset="0"/>
            </a:endParaRPr>
          </a:p>
        </p:txBody>
      </p:sp>
      <p:sp>
        <p:nvSpPr>
          <p:cNvPr id="548" name="Google Shape;548;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7917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ea typeface="Verdana" panose="020B0604030504040204" pitchFamily="34" charset="0"/>
            </a:endParaRPr>
          </a:p>
        </p:txBody>
      </p:sp>
      <p:sp>
        <p:nvSpPr>
          <p:cNvPr id="556" name="Google Shape;556;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073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ea typeface="Verdana" panose="020B0604030504040204" pitchFamily="34" charset="0"/>
            </a:endParaRPr>
          </a:p>
        </p:txBody>
      </p:sp>
      <p:sp>
        <p:nvSpPr>
          <p:cNvPr id="493" name="Google Shape;493;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4240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latin typeface="Arial" panose="020B0604020202020204" pitchFamily="34" charset="0"/>
              <a:ea typeface="Verdana" panose="020B0604030504040204" pitchFamily="34" charset="0"/>
            </a:endParaRPr>
          </a:p>
        </p:txBody>
      </p:sp>
    </p:spTree>
    <p:extLst>
      <p:ext uri="{BB962C8B-B14F-4D97-AF65-F5344CB8AC3E}">
        <p14:creationId xmlns:p14="http://schemas.microsoft.com/office/powerpoint/2010/main" val="32904564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latin typeface="Arial" panose="020B0604020202020204" pitchFamily="34" charset="0"/>
              <a:ea typeface="Verdana" panose="020B0604030504040204" pitchFamily="34" charset="0"/>
            </a:endParaRPr>
          </a:p>
        </p:txBody>
      </p:sp>
    </p:spTree>
    <p:extLst>
      <p:ext uri="{BB962C8B-B14F-4D97-AF65-F5344CB8AC3E}">
        <p14:creationId xmlns:p14="http://schemas.microsoft.com/office/powerpoint/2010/main" val="1770938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ea typeface="Verdana" panose="020B0604030504040204" pitchFamily="34" charset="0"/>
            </a:endParaRPr>
          </a:p>
        </p:txBody>
      </p:sp>
      <p:sp>
        <p:nvSpPr>
          <p:cNvPr id="203" name="Google Shape;20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58654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sz="1200" b="1" i="0" u="none" strike="noStrike" cap="none" dirty="0">
                <a:solidFill>
                  <a:schemeClr val="dk1"/>
                </a:solidFill>
                <a:effectLst/>
                <a:latin typeface="Lato"/>
                <a:ea typeface="Lato"/>
                <a:cs typeface="Lato"/>
                <a:sym typeface="Lato"/>
              </a:rPr>
              <a:t>GOG 92</a:t>
            </a:r>
            <a:r>
              <a:rPr lang="en-US" sz="1200" b="0" i="0" u="none" strike="noStrike" cap="none" dirty="0">
                <a:solidFill>
                  <a:schemeClr val="dk1"/>
                </a:solidFill>
                <a:effectLst/>
                <a:latin typeface="Lato"/>
                <a:ea typeface="Lato"/>
                <a:cs typeface="Lato"/>
                <a:sym typeface="Lato"/>
              </a:rPr>
              <a:t> (</a:t>
            </a:r>
            <a:r>
              <a:rPr lang="en-US" sz="1200" b="0" i="0" u="none" strike="noStrike" cap="none" dirty="0" err="1">
                <a:solidFill>
                  <a:schemeClr val="dk1"/>
                </a:solidFill>
                <a:effectLst/>
                <a:latin typeface="Lato"/>
                <a:ea typeface="Lato"/>
                <a:cs typeface="Lato"/>
                <a:sym typeface="Lato"/>
              </a:rPr>
              <a:t>Sedlis</a:t>
            </a:r>
            <a:r>
              <a:rPr lang="en-US" sz="1200" b="0" i="0" u="none" strike="noStrike" cap="none" dirty="0">
                <a:solidFill>
                  <a:schemeClr val="dk1"/>
                </a:solidFill>
                <a:effectLst/>
                <a:latin typeface="Lato"/>
                <a:ea typeface="Lato"/>
                <a:cs typeface="Lato"/>
                <a:sym typeface="Lato"/>
              </a:rPr>
              <a:t> 1999, Rotman 2006)</a:t>
            </a:r>
            <a:endParaRPr lang="en-US" sz="1100" b="0" i="0" u="none" strike="noStrike" cap="none" dirty="0">
              <a:solidFill>
                <a:schemeClr val="dk1"/>
              </a:solidFill>
              <a:effectLst/>
              <a:latin typeface="Lato"/>
              <a:ea typeface="Lato"/>
              <a:cs typeface="Lato"/>
              <a:sym typeface="Lato"/>
            </a:endParaRPr>
          </a:p>
          <a:p>
            <a:r>
              <a:rPr lang="en-US" sz="1200" b="0" i="0" u="none" strike="noStrike" cap="none" dirty="0">
                <a:solidFill>
                  <a:schemeClr val="dk1"/>
                </a:solidFill>
                <a:effectLst/>
                <a:latin typeface="Lato"/>
                <a:ea typeface="Lato"/>
                <a:cs typeface="Lato"/>
                <a:sym typeface="Lato"/>
              </a:rPr>
              <a:t>277 pts, IB s/p radical hysterectomy + LND (node negative) randomized to ± WPRT (46-50.4 Gy).</a:t>
            </a:r>
            <a:r>
              <a:rPr lang="en-US" dirty="0">
                <a:solidFill>
                  <a:schemeClr val="dk1"/>
                </a:solidFill>
                <a:latin typeface="Lato"/>
                <a:ea typeface="Lato"/>
                <a:cs typeface="Lato"/>
                <a:sym typeface="Lato"/>
              </a:rPr>
              <a:t> </a:t>
            </a:r>
            <a:endParaRPr lang="en-US" sz="1100" b="0" i="0" u="none" strike="noStrike" cap="none" dirty="0">
              <a:solidFill>
                <a:schemeClr val="dk1"/>
              </a:solidFill>
              <a:effectLst/>
              <a:latin typeface="Lato"/>
              <a:ea typeface="Lato"/>
              <a:cs typeface="Lato"/>
              <a:sym typeface="Lato"/>
            </a:endParaRPr>
          </a:p>
          <a:p>
            <a:r>
              <a:rPr lang="en-US" sz="1200" b="1" i="0" strike="noStrike" cap="none" dirty="0">
                <a:solidFill>
                  <a:schemeClr val="dk1"/>
                </a:solidFill>
                <a:effectLst/>
                <a:latin typeface="Lato"/>
                <a:ea typeface="Lato"/>
                <a:cs typeface="Lato"/>
                <a:sym typeface="Lato"/>
              </a:rPr>
              <a:t>Inclusion criteria</a:t>
            </a:r>
            <a:r>
              <a:rPr lang="en-US" sz="1200" b="0" i="0" u="none" strike="noStrike" cap="none" dirty="0">
                <a:solidFill>
                  <a:schemeClr val="dk1"/>
                </a:solidFill>
                <a:effectLst/>
                <a:latin typeface="Lato"/>
                <a:ea typeface="Lato"/>
                <a:cs typeface="Lato"/>
                <a:sym typeface="Lato"/>
              </a:rPr>
              <a:t> (</a:t>
            </a:r>
            <a:r>
              <a:rPr lang="en-US" sz="1200" b="0" i="1" u="none" strike="noStrike" cap="none" dirty="0">
                <a:solidFill>
                  <a:schemeClr val="dk1"/>
                </a:solidFill>
                <a:effectLst/>
                <a:latin typeface="Lato"/>
                <a:ea typeface="Lato"/>
                <a:cs typeface="Lato"/>
                <a:sym typeface="Lato"/>
              </a:rPr>
              <a:t>intermediate risk features</a:t>
            </a:r>
            <a:r>
              <a:rPr lang="en-US" sz="1200" b="0" i="0" u="none" strike="noStrike" cap="none" dirty="0">
                <a:solidFill>
                  <a:schemeClr val="dk1"/>
                </a:solidFill>
                <a:effectLst/>
                <a:latin typeface="Lato"/>
                <a:ea typeface="Lato"/>
                <a:cs typeface="Lato"/>
                <a:sym typeface="Lato"/>
              </a:rPr>
              <a:t>; 3Y-LR (</a:t>
            </a:r>
            <a:r>
              <a:rPr lang="en-US" sz="1200" b="1" i="0" u="none" strike="noStrike" cap="none" dirty="0">
                <a:solidFill>
                  <a:schemeClr val="dk1"/>
                </a:solidFill>
                <a:effectLst/>
                <a:latin typeface="Lato"/>
                <a:ea typeface="Lato"/>
                <a:cs typeface="Lato"/>
                <a:sym typeface="Lato"/>
              </a:rPr>
              <a:t>31%</a:t>
            </a:r>
            <a:r>
              <a:rPr lang="en-US" sz="1200" b="0" i="0" u="none" strike="noStrike" cap="none" dirty="0">
                <a:solidFill>
                  <a:schemeClr val="dk1"/>
                </a:solidFill>
                <a:effectLst/>
                <a:latin typeface="Lato"/>
                <a:ea typeface="Lato"/>
                <a:cs typeface="Lato"/>
                <a:sym typeface="Lato"/>
              </a:rPr>
              <a:t>) in </a:t>
            </a:r>
            <a:r>
              <a:rPr lang="en-US" sz="1200" b="1" i="0" u="none" strike="noStrike" cap="none" dirty="0">
                <a:solidFill>
                  <a:schemeClr val="dk1"/>
                </a:solidFill>
                <a:effectLst/>
                <a:latin typeface="Lato"/>
                <a:ea typeface="Lato"/>
                <a:cs typeface="Lato"/>
                <a:sym typeface="Lato"/>
              </a:rPr>
              <a:t>GOG 49</a:t>
            </a:r>
            <a:r>
              <a:rPr lang="en-US" sz="1200" b="0" i="0" u="none" strike="noStrike" cap="none" dirty="0">
                <a:solidFill>
                  <a:schemeClr val="dk1"/>
                </a:solidFill>
                <a:effectLst/>
                <a:latin typeface="Lato"/>
                <a:ea typeface="Lato"/>
                <a:cs typeface="Lato"/>
                <a:sym typeface="Lato"/>
              </a:rPr>
              <a:t>):</a:t>
            </a:r>
            <a:r>
              <a:rPr lang="en-US" dirty="0">
                <a:solidFill>
                  <a:schemeClr val="dk1"/>
                </a:solidFill>
                <a:latin typeface="Lato"/>
                <a:ea typeface="Lato"/>
                <a:cs typeface="Lato"/>
                <a:sym typeface="Lato"/>
              </a:rPr>
              <a:t> </a:t>
            </a:r>
            <a:endParaRPr lang="en-US" sz="1100" b="0" i="0" u="none" strike="noStrike" cap="none" dirty="0">
              <a:solidFill>
                <a:schemeClr val="dk1"/>
              </a:solidFill>
              <a:effectLst/>
              <a:latin typeface="Lato"/>
              <a:ea typeface="Lato"/>
              <a:cs typeface="Lato"/>
              <a:sym typeface="Lato"/>
            </a:endParaRPr>
          </a:p>
          <a:p>
            <a:pPr lvl="1"/>
            <a:r>
              <a:rPr lang="en-US" sz="1200" b="0" i="0" u="none" strike="noStrike" cap="none" dirty="0">
                <a:solidFill>
                  <a:schemeClr val="dk1"/>
                </a:solidFill>
                <a:effectLst/>
                <a:latin typeface="Lato"/>
                <a:ea typeface="Lato"/>
                <a:cs typeface="Lato"/>
                <a:sym typeface="Lato"/>
              </a:rPr>
              <a:t>+CLS, deep 1/3 stromal invasion, any size</a:t>
            </a:r>
            <a:endParaRPr lang="en-US" sz="1100" b="0" i="0" u="none" strike="noStrike" cap="none" dirty="0">
              <a:solidFill>
                <a:schemeClr val="dk1"/>
              </a:solidFill>
              <a:effectLst/>
              <a:latin typeface="Lato"/>
              <a:ea typeface="Lato"/>
              <a:cs typeface="Lato"/>
              <a:sym typeface="Lato"/>
            </a:endParaRPr>
          </a:p>
          <a:p>
            <a:pPr lvl="1"/>
            <a:r>
              <a:rPr lang="en-US" sz="1200" b="0" i="0" u="none" strike="noStrike" cap="none" dirty="0">
                <a:solidFill>
                  <a:schemeClr val="dk1"/>
                </a:solidFill>
                <a:effectLst/>
                <a:latin typeface="Lato"/>
                <a:ea typeface="Lato"/>
                <a:cs typeface="Lato"/>
                <a:sym typeface="Lato"/>
              </a:rPr>
              <a:t>+CLS, middle 1/3 stromal invasion, size </a:t>
            </a:r>
            <a:r>
              <a:rPr lang="en-US" sz="1200" b="0" i="0" u="sng" strike="noStrike" cap="none" dirty="0">
                <a:solidFill>
                  <a:schemeClr val="dk1"/>
                </a:solidFill>
                <a:effectLst/>
                <a:latin typeface="Lato"/>
                <a:ea typeface="Lato"/>
                <a:cs typeface="Lato"/>
                <a:sym typeface="Lato"/>
              </a:rPr>
              <a:t>&gt;</a:t>
            </a:r>
            <a:r>
              <a:rPr lang="en-US" sz="1200" b="0" i="0" u="none" strike="noStrike" cap="none" dirty="0">
                <a:solidFill>
                  <a:schemeClr val="dk1"/>
                </a:solidFill>
                <a:effectLst/>
                <a:latin typeface="Lato"/>
                <a:ea typeface="Lato"/>
                <a:cs typeface="Lato"/>
                <a:sym typeface="Lato"/>
              </a:rPr>
              <a:t> 2cm </a:t>
            </a:r>
            <a:endParaRPr lang="en-US" sz="1100" b="0" i="0" u="none" strike="noStrike" cap="none" dirty="0">
              <a:solidFill>
                <a:schemeClr val="dk1"/>
              </a:solidFill>
              <a:effectLst/>
              <a:latin typeface="Lato"/>
              <a:ea typeface="Lato"/>
              <a:cs typeface="Lato"/>
              <a:sym typeface="Lato"/>
            </a:endParaRPr>
          </a:p>
          <a:p>
            <a:pPr lvl="1"/>
            <a:r>
              <a:rPr lang="en-US" sz="1200" b="0" i="0" u="none" strike="noStrike" cap="none" dirty="0">
                <a:solidFill>
                  <a:schemeClr val="dk1"/>
                </a:solidFill>
                <a:effectLst/>
                <a:latin typeface="Lato"/>
                <a:ea typeface="Lato"/>
                <a:cs typeface="Lato"/>
                <a:sym typeface="Lato"/>
              </a:rPr>
              <a:t>+CLS, superficial 1/3 stromal invasion, </a:t>
            </a:r>
            <a:r>
              <a:rPr lang="en-US" sz="1200" b="0" i="0" u="sng" strike="noStrike" cap="none" dirty="0">
                <a:solidFill>
                  <a:schemeClr val="dk1"/>
                </a:solidFill>
                <a:effectLst/>
                <a:latin typeface="Lato"/>
                <a:ea typeface="Lato"/>
                <a:cs typeface="Lato"/>
                <a:sym typeface="Lato"/>
              </a:rPr>
              <a:t>&gt;</a:t>
            </a:r>
            <a:r>
              <a:rPr lang="en-US" sz="1200" b="0" i="0" u="none" strike="noStrike" cap="none" dirty="0">
                <a:solidFill>
                  <a:schemeClr val="dk1"/>
                </a:solidFill>
                <a:effectLst/>
                <a:latin typeface="Lato"/>
                <a:ea typeface="Lato"/>
                <a:cs typeface="Lato"/>
                <a:sym typeface="Lato"/>
              </a:rPr>
              <a:t> 5 cm </a:t>
            </a:r>
            <a:endParaRPr lang="en-US" sz="1100" b="0" i="0" u="none" strike="noStrike" cap="none" dirty="0">
              <a:solidFill>
                <a:schemeClr val="dk1"/>
              </a:solidFill>
              <a:effectLst/>
              <a:latin typeface="Lato"/>
              <a:ea typeface="Lato"/>
              <a:cs typeface="Lato"/>
              <a:sym typeface="Lato"/>
            </a:endParaRPr>
          </a:p>
          <a:p>
            <a:pPr lvl="1"/>
            <a:r>
              <a:rPr lang="en-US" sz="1200" b="0" i="0" u="none" strike="noStrike" cap="none" dirty="0">
                <a:solidFill>
                  <a:schemeClr val="dk1"/>
                </a:solidFill>
                <a:effectLst/>
                <a:latin typeface="Lato"/>
                <a:ea typeface="Lato"/>
                <a:cs typeface="Lato"/>
                <a:sym typeface="Lato"/>
              </a:rPr>
              <a:t>–CLS, deep or middle 1/3 invasion, </a:t>
            </a:r>
            <a:r>
              <a:rPr lang="en-US" sz="1200" b="0" i="0" u="sng" strike="noStrike" cap="none" dirty="0">
                <a:solidFill>
                  <a:schemeClr val="dk1"/>
                </a:solidFill>
                <a:effectLst/>
                <a:latin typeface="Lato"/>
                <a:ea typeface="Lato"/>
                <a:cs typeface="Lato"/>
                <a:sym typeface="Lato"/>
              </a:rPr>
              <a:t>&gt;</a:t>
            </a:r>
            <a:r>
              <a:rPr lang="en-US" sz="1200" b="0" i="0" u="none" strike="noStrike" cap="none" dirty="0">
                <a:solidFill>
                  <a:schemeClr val="dk1"/>
                </a:solidFill>
                <a:effectLst/>
                <a:latin typeface="Lato"/>
                <a:ea typeface="Lato"/>
                <a:cs typeface="Lato"/>
                <a:sym typeface="Lato"/>
              </a:rPr>
              <a:t> 4 cm. </a:t>
            </a:r>
            <a:endParaRPr lang="en-US" sz="1100" b="0" i="0" u="none" strike="noStrike" cap="none" dirty="0">
              <a:solidFill>
                <a:schemeClr val="dk1"/>
              </a:solidFill>
              <a:effectLst/>
              <a:latin typeface="Lato"/>
              <a:ea typeface="Lato"/>
              <a:cs typeface="Lato"/>
              <a:sym typeface="Lato"/>
            </a:endParaRPr>
          </a:p>
          <a:p>
            <a:pPr lvl="0"/>
            <a:r>
              <a:rPr lang="en-US" sz="1200" b="0" i="0" u="none" strike="noStrike" cap="none" dirty="0">
                <a:solidFill>
                  <a:schemeClr val="dk1"/>
                </a:solidFill>
                <a:effectLst/>
                <a:latin typeface="Lato"/>
                <a:ea typeface="Lato"/>
                <a:cs typeface="Lato"/>
                <a:sym typeface="Lato"/>
              </a:rPr>
              <a:t>RT </a:t>
            </a:r>
            <a:r>
              <a:rPr lang="en-US" sz="1200" b="0" i="0" u="none" strike="noStrike" cap="none" dirty="0">
                <a:solidFill>
                  <a:schemeClr val="dk1"/>
                </a:solidFill>
                <a:effectLst/>
                <a:latin typeface="Lato"/>
                <a:ea typeface="Lato"/>
                <a:cs typeface="Lato"/>
                <a:sym typeface="Wingdings" panose="05000000000000000000" pitchFamily="2" charset="2"/>
              </a:rPr>
              <a:t></a:t>
            </a:r>
            <a:r>
              <a:rPr lang="en-US" sz="1200" b="0" i="0" u="none" strike="noStrike" cap="none" dirty="0">
                <a:solidFill>
                  <a:schemeClr val="dk1"/>
                </a:solidFill>
                <a:effectLst/>
                <a:latin typeface="Lato"/>
                <a:ea typeface="Lato"/>
                <a:cs typeface="Lato"/>
                <a:sym typeface="Lato"/>
              </a:rPr>
              <a:t> ↓ 2Y-LRR (28</a:t>
            </a:r>
            <a:r>
              <a:rPr lang="en-US" sz="1200" b="0" i="0" u="none" strike="noStrike" cap="none" dirty="0">
                <a:solidFill>
                  <a:schemeClr val="dk1"/>
                </a:solidFill>
                <a:effectLst/>
                <a:latin typeface="Lato"/>
                <a:ea typeface="Lato"/>
                <a:cs typeface="Lato"/>
                <a:sym typeface="Wingdings" panose="05000000000000000000" pitchFamily="2" charset="2"/>
              </a:rPr>
              <a:t></a:t>
            </a:r>
            <a:r>
              <a:rPr lang="en-US" sz="1200" b="0" i="0" u="none" strike="noStrike" cap="none" dirty="0">
                <a:solidFill>
                  <a:schemeClr val="dk1"/>
                </a:solidFill>
                <a:effectLst/>
                <a:latin typeface="Lato"/>
                <a:ea typeface="Lato"/>
                <a:cs typeface="Lato"/>
                <a:sym typeface="Lato"/>
              </a:rPr>
              <a:t>15%), ↑ 2Y-RFS (79</a:t>
            </a:r>
            <a:r>
              <a:rPr lang="en-US" sz="1200" b="0" i="0" u="none" strike="noStrike" cap="none" dirty="0">
                <a:solidFill>
                  <a:schemeClr val="dk1"/>
                </a:solidFill>
                <a:effectLst/>
                <a:latin typeface="Lato"/>
                <a:ea typeface="Lato"/>
                <a:cs typeface="Lato"/>
                <a:sym typeface="Wingdings" panose="05000000000000000000" pitchFamily="2" charset="2"/>
              </a:rPr>
              <a:t></a:t>
            </a:r>
            <a:r>
              <a:rPr lang="en-US" sz="1200" b="0" i="0" u="none" strike="noStrike" cap="none" dirty="0">
                <a:solidFill>
                  <a:schemeClr val="dk1"/>
                </a:solidFill>
                <a:effectLst/>
                <a:latin typeface="Lato"/>
                <a:ea typeface="Lato"/>
                <a:cs typeface="Lato"/>
                <a:sym typeface="Lato"/>
              </a:rPr>
              <a:t>88%) and ↑ toxicity (2</a:t>
            </a:r>
            <a:r>
              <a:rPr lang="en-US" sz="1200" b="0" i="0" u="none" strike="noStrike" cap="none" dirty="0">
                <a:solidFill>
                  <a:schemeClr val="dk1"/>
                </a:solidFill>
                <a:effectLst/>
                <a:latin typeface="Lato"/>
                <a:ea typeface="Lato"/>
                <a:cs typeface="Lato"/>
                <a:sym typeface="Wingdings" panose="05000000000000000000" pitchFamily="2" charset="2"/>
              </a:rPr>
              <a:t></a:t>
            </a:r>
            <a:r>
              <a:rPr lang="en-US" sz="1200" b="0" i="0" u="none" strike="noStrike" cap="none" dirty="0">
                <a:solidFill>
                  <a:schemeClr val="dk1"/>
                </a:solidFill>
                <a:effectLst/>
                <a:latin typeface="Lato"/>
                <a:ea typeface="Lato"/>
                <a:cs typeface="Lato"/>
                <a:sym typeface="Lato"/>
              </a:rPr>
              <a:t>6%).</a:t>
            </a:r>
            <a:endParaRPr lang="en-US" sz="1100" b="0" i="0" u="none" strike="noStrike" cap="none" dirty="0">
              <a:solidFill>
                <a:schemeClr val="dk1"/>
              </a:solidFill>
              <a:effectLst/>
              <a:latin typeface="Lato"/>
              <a:ea typeface="Lato"/>
              <a:cs typeface="Lato"/>
              <a:sym typeface="Lato"/>
            </a:endParaRPr>
          </a:p>
          <a:p>
            <a:pPr lvl="0"/>
            <a:r>
              <a:rPr lang="en-US" sz="1200" b="0" i="0" u="none" strike="noStrike" cap="none" dirty="0">
                <a:solidFill>
                  <a:schemeClr val="dk1"/>
                </a:solidFill>
                <a:effectLst/>
                <a:latin typeface="Lato"/>
                <a:ea typeface="Lato"/>
                <a:cs typeface="Lato"/>
                <a:sym typeface="Lato"/>
              </a:rPr>
              <a:t>Long-term f/u: </a:t>
            </a:r>
            <a:r>
              <a:rPr lang="en-US" sz="1200" b="1" i="0" u="none" strike="noStrike" cap="none" dirty="0">
                <a:solidFill>
                  <a:schemeClr val="dk1"/>
                </a:solidFill>
                <a:effectLst/>
                <a:latin typeface="Lato"/>
                <a:ea typeface="Lato"/>
                <a:cs typeface="Lato"/>
                <a:sym typeface="Lato"/>
              </a:rPr>
              <a:t>RT </a:t>
            </a:r>
            <a:r>
              <a:rPr lang="en-US" sz="1200" b="1" i="0" u="none" strike="noStrike" cap="none" dirty="0">
                <a:solidFill>
                  <a:schemeClr val="dk1"/>
                </a:solidFill>
                <a:effectLst/>
                <a:latin typeface="Lato"/>
                <a:ea typeface="Lato"/>
                <a:cs typeface="Lato"/>
                <a:sym typeface="Wingdings" panose="05000000000000000000" pitchFamily="2" charset="2"/>
              </a:rPr>
              <a:t></a:t>
            </a:r>
            <a:r>
              <a:rPr lang="en-US" sz="1200" b="1" i="0" u="none" strike="noStrike" cap="none" dirty="0">
                <a:solidFill>
                  <a:schemeClr val="dk1"/>
                </a:solidFill>
                <a:effectLst/>
                <a:latin typeface="Lato"/>
                <a:ea typeface="Lato"/>
                <a:cs typeface="Lato"/>
                <a:sym typeface="Lato"/>
              </a:rPr>
              <a:t> 44% ↓ recurrence</a:t>
            </a:r>
            <a:r>
              <a:rPr lang="en-US" sz="1200" b="0" i="0" u="none" strike="noStrike" cap="none" dirty="0">
                <a:solidFill>
                  <a:schemeClr val="dk1"/>
                </a:solidFill>
                <a:effectLst/>
                <a:latin typeface="Lato"/>
                <a:ea typeface="Lato"/>
                <a:cs typeface="Lato"/>
                <a:sym typeface="Lato"/>
              </a:rPr>
              <a:t> and 42% ↑ PFS and </a:t>
            </a:r>
            <a:r>
              <a:rPr lang="en-US" sz="1200" b="1" i="0" strike="noStrike" cap="none" dirty="0">
                <a:solidFill>
                  <a:schemeClr val="dk1"/>
                </a:solidFill>
                <a:effectLst/>
                <a:latin typeface="Lato"/>
                <a:ea typeface="Lato"/>
                <a:cs typeface="Lato"/>
                <a:sym typeface="Lato"/>
              </a:rPr>
              <a:t>trend</a:t>
            </a:r>
            <a:r>
              <a:rPr lang="en-US" sz="1200" b="0" i="0" u="none" strike="noStrike" cap="none" dirty="0">
                <a:solidFill>
                  <a:schemeClr val="dk1"/>
                </a:solidFill>
                <a:effectLst/>
                <a:latin typeface="Lato"/>
                <a:ea typeface="Lato"/>
                <a:cs typeface="Lato"/>
                <a:sym typeface="Lato"/>
              </a:rPr>
              <a:t> towards 30% ↓ death (p=0.07)</a:t>
            </a:r>
            <a:endParaRPr lang="en-US" sz="1100" b="0" i="0" u="none" strike="noStrike" cap="none" dirty="0">
              <a:solidFill>
                <a:schemeClr val="dk1"/>
              </a:solidFill>
              <a:effectLst/>
              <a:latin typeface="Lato"/>
              <a:ea typeface="Lato"/>
              <a:cs typeface="Lato"/>
              <a:sym typeface="Lato"/>
            </a:endParaRPr>
          </a:p>
          <a:p>
            <a:pPr lvl="0"/>
            <a:r>
              <a:rPr lang="en-US" sz="1200" b="1" i="0" strike="noStrike" cap="none" dirty="0">
                <a:solidFill>
                  <a:schemeClr val="dk1"/>
                </a:solidFill>
                <a:effectLst/>
                <a:latin typeface="Lato"/>
                <a:ea typeface="Lato"/>
                <a:cs typeface="Lato"/>
                <a:sym typeface="Lato"/>
              </a:rPr>
              <a:t>Greater benefit of RT for </a:t>
            </a:r>
            <a:r>
              <a:rPr lang="en-US" sz="1200" b="1" i="0" strike="noStrike" cap="none" err="1">
                <a:solidFill>
                  <a:schemeClr val="dk1"/>
                </a:solidFill>
                <a:effectLst/>
                <a:latin typeface="Lato"/>
                <a:ea typeface="Lato"/>
                <a:cs typeface="Lato"/>
                <a:sym typeface="Lato"/>
              </a:rPr>
              <a:t>AdenoCA</a:t>
            </a:r>
            <a:r>
              <a:rPr lang="en-US" sz="1200" b="1" i="0" u="none" strike="noStrike" cap="none" dirty="0">
                <a:solidFill>
                  <a:schemeClr val="dk1"/>
                </a:solidFill>
                <a:effectLst/>
                <a:latin typeface="Lato"/>
                <a:ea typeface="Lato"/>
                <a:cs typeface="Lato"/>
                <a:sym typeface="Lato"/>
              </a:rPr>
              <a:t> </a:t>
            </a:r>
            <a:r>
              <a:rPr lang="en-US" sz="1200" b="0" i="0" u="none" strike="noStrike" cap="none" dirty="0">
                <a:solidFill>
                  <a:schemeClr val="dk1"/>
                </a:solidFill>
                <a:effectLst/>
                <a:latin typeface="Lato"/>
                <a:ea typeface="Lato"/>
                <a:cs typeface="Lato"/>
                <a:sym typeface="Lato"/>
              </a:rPr>
              <a:t>and </a:t>
            </a:r>
            <a:r>
              <a:rPr lang="en-US" sz="1200" b="0" i="0" u="none" strike="noStrike" cap="none" err="1">
                <a:solidFill>
                  <a:schemeClr val="dk1"/>
                </a:solidFill>
                <a:effectLst/>
                <a:latin typeface="Lato"/>
                <a:ea typeface="Lato"/>
                <a:cs typeface="Lato"/>
                <a:sym typeface="Lato"/>
              </a:rPr>
              <a:t>adenosquamous</a:t>
            </a:r>
            <a:r>
              <a:rPr lang="en-US" sz="1200" b="0" i="0" u="none" strike="noStrike" cap="none" dirty="0">
                <a:solidFill>
                  <a:schemeClr val="dk1"/>
                </a:solidFill>
                <a:effectLst/>
                <a:latin typeface="Lato"/>
                <a:ea typeface="Lato"/>
                <a:cs typeface="Lato"/>
                <a:sym typeface="Lato"/>
              </a:rPr>
              <a:t> </a:t>
            </a:r>
            <a:r>
              <a:rPr lang="en-US" sz="1200" b="0" i="0" u="none" strike="noStrike" cap="none" err="1">
                <a:solidFill>
                  <a:schemeClr val="dk1"/>
                </a:solidFill>
                <a:effectLst/>
                <a:latin typeface="Lato"/>
                <a:ea typeface="Lato"/>
                <a:cs typeface="Lato"/>
                <a:sym typeface="Lato"/>
              </a:rPr>
              <a:t>histologies</a:t>
            </a:r>
            <a:r>
              <a:rPr lang="en-US" sz="1200" b="0" i="0" u="none" strike="noStrike" cap="none" dirty="0">
                <a:solidFill>
                  <a:schemeClr val="dk1"/>
                </a:solidFill>
                <a:effectLst/>
                <a:latin typeface="Lato"/>
                <a:ea typeface="Lato"/>
                <a:cs typeface="Lato"/>
                <a:sym typeface="Lato"/>
              </a:rPr>
              <a:t> (</a:t>
            </a:r>
            <a:r>
              <a:rPr lang="en-US" sz="1200" b="1" i="0" u="none" strike="noStrike" cap="none" dirty="0">
                <a:solidFill>
                  <a:schemeClr val="dk1"/>
                </a:solidFill>
                <a:effectLst/>
                <a:latin typeface="Lato"/>
                <a:ea typeface="Lato"/>
                <a:cs typeface="Lato"/>
                <a:sym typeface="Lato"/>
              </a:rPr>
              <a:t>44</a:t>
            </a:r>
            <a:r>
              <a:rPr lang="en-US" sz="1200" b="1" i="0" u="none" strike="noStrike" cap="none" dirty="0">
                <a:solidFill>
                  <a:schemeClr val="dk1"/>
                </a:solidFill>
                <a:effectLst/>
                <a:latin typeface="Lato"/>
                <a:ea typeface="Lato"/>
                <a:cs typeface="Lato"/>
                <a:sym typeface="Wingdings" panose="05000000000000000000" pitchFamily="2" charset="2"/>
              </a:rPr>
              <a:t></a:t>
            </a:r>
            <a:r>
              <a:rPr lang="en-US" sz="1200" b="1" i="0" u="none" strike="noStrike" cap="none" dirty="0">
                <a:solidFill>
                  <a:schemeClr val="dk1"/>
                </a:solidFill>
                <a:effectLst/>
                <a:latin typeface="Lato"/>
                <a:ea typeface="Lato"/>
                <a:cs typeface="Lato"/>
                <a:sym typeface="Lato"/>
              </a:rPr>
              <a:t>8% recurrence</a:t>
            </a:r>
            <a:r>
              <a:rPr lang="en-US" sz="1200" b="0" i="0" u="none" strike="noStrike" cap="none" dirty="0">
                <a:solidFill>
                  <a:schemeClr val="dk1"/>
                </a:solidFill>
                <a:effectLst/>
                <a:latin typeface="Lato"/>
                <a:ea typeface="Lato"/>
                <a:cs typeface="Lato"/>
                <a:sym typeface="Lato"/>
              </a:rPr>
              <a:t>)</a:t>
            </a:r>
            <a:endParaRPr lang="en-US" sz="1100" b="0" i="0" u="none" strike="noStrike" cap="none" dirty="0">
              <a:solidFill>
                <a:schemeClr val="dk1"/>
              </a:solidFill>
              <a:effectLst/>
              <a:latin typeface="Lato"/>
              <a:ea typeface="Lato"/>
              <a:cs typeface="Lato"/>
              <a:sym typeface="Lato"/>
            </a:endParaRPr>
          </a:p>
          <a:p>
            <a:pPr lvl="0"/>
            <a:r>
              <a:rPr lang="en-US" sz="1200" b="0" i="0" u="none" strike="noStrike" cap="none" dirty="0">
                <a:solidFill>
                  <a:schemeClr val="dk1"/>
                </a:solidFill>
                <a:effectLst/>
                <a:latin typeface="Lato"/>
                <a:ea typeface="Lato"/>
                <a:cs typeface="Lato"/>
                <a:sym typeface="Lato"/>
              </a:rPr>
              <a:t>Leg lymphedema risk ~ 20%, but most are transient</a:t>
            </a:r>
            <a:endParaRPr lang="en-US" sz="1100" b="0" i="0" u="none" strike="noStrike" cap="none" dirty="0">
              <a:solidFill>
                <a:schemeClr val="dk1"/>
              </a:solidFill>
              <a:effectLst/>
              <a:latin typeface="Lato"/>
              <a:ea typeface="Lato"/>
              <a:cs typeface="Lato"/>
              <a:sym typeface="Lato"/>
            </a:endParaRPr>
          </a:p>
          <a:p>
            <a:r>
              <a:rPr lang="en-US" sz="1200" b="1" i="0" strike="noStrike" cap="none" dirty="0">
                <a:solidFill>
                  <a:schemeClr val="dk1"/>
                </a:solidFill>
                <a:effectLst/>
                <a:latin typeface="Lato"/>
                <a:ea typeface="Lato"/>
                <a:cs typeface="Lato"/>
                <a:sym typeface="Lato"/>
              </a:rPr>
              <a:t>Criticism:</a:t>
            </a:r>
            <a:r>
              <a:rPr lang="en-US" sz="1200" b="0" i="0" u="none" strike="noStrike" cap="none" dirty="0">
                <a:solidFill>
                  <a:schemeClr val="dk1"/>
                </a:solidFill>
                <a:effectLst/>
                <a:latin typeface="Lato"/>
                <a:ea typeface="Lato"/>
                <a:cs typeface="Lato"/>
                <a:sym typeface="Lato"/>
              </a:rPr>
              <a:t> No brachy boost likely raised LRR rate</a:t>
            </a:r>
            <a:r>
              <a:rPr lang="en-US" dirty="0">
                <a:solidFill>
                  <a:schemeClr val="dk1"/>
                </a:solidFill>
                <a:latin typeface="Lato"/>
                <a:ea typeface="Lato"/>
                <a:cs typeface="Lato"/>
                <a:sym typeface="Lato"/>
              </a:rPr>
              <a:t> </a:t>
            </a:r>
            <a:endParaRPr lang="en-US" sz="1100" b="0" i="0" u="none" strike="noStrike" cap="none" dirty="0">
              <a:solidFill>
                <a:schemeClr val="dk1"/>
              </a:solidFill>
              <a:effectLst/>
              <a:latin typeface="Lato"/>
              <a:ea typeface="Lato"/>
              <a:cs typeface="Lato"/>
              <a:sym typeface="Lato"/>
            </a:endParaRPr>
          </a:p>
          <a:p>
            <a:pPr marL="0" lvl="0" indent="0" algn="l" rtl="0">
              <a:spcBef>
                <a:spcPts val="0"/>
              </a:spcBef>
              <a:spcAft>
                <a:spcPts val="0"/>
              </a:spcAft>
              <a:buNone/>
            </a:pPr>
            <a:endParaRPr dirty="0">
              <a:latin typeface="Arial" panose="020B0604020202020204" pitchFamily="34" charset="0"/>
              <a:ea typeface="Verdana" panose="020B0604030504040204" pitchFamily="34" charset="0"/>
            </a:endParaRPr>
          </a:p>
        </p:txBody>
      </p:sp>
      <p:sp>
        <p:nvSpPr>
          <p:cNvPr id="220" name="Google Shape;22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1306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b="1" i="0" u="none" strike="noStrike" cap="none" dirty="0">
                <a:solidFill>
                  <a:schemeClr val="dk1"/>
                </a:solidFill>
                <a:effectLst/>
                <a:latin typeface="Lato"/>
                <a:ea typeface="Lato"/>
                <a:cs typeface="Lato"/>
                <a:sym typeface="Lato"/>
              </a:rPr>
              <a:t>SWOG 8797 / GOG 109 / Intergroup 0107 / RTOG 9112</a:t>
            </a:r>
            <a:r>
              <a:rPr lang="en-US" sz="1200" b="0" i="0" u="none" strike="noStrike" cap="none" dirty="0">
                <a:solidFill>
                  <a:schemeClr val="dk1"/>
                </a:solidFill>
                <a:effectLst/>
                <a:latin typeface="Lato"/>
                <a:ea typeface="Lato"/>
                <a:cs typeface="Lato"/>
                <a:sym typeface="Lato"/>
              </a:rPr>
              <a:t> (Peters, 2000)</a:t>
            </a:r>
            <a:endParaRPr lang="en-US" sz="1100" b="0" i="0" u="none" strike="noStrike" cap="none" dirty="0">
              <a:solidFill>
                <a:schemeClr val="dk1"/>
              </a:solidFill>
              <a:effectLst/>
              <a:latin typeface="Lato"/>
              <a:ea typeface="Lato"/>
              <a:cs typeface="Lato"/>
              <a:sym typeface="Lato"/>
            </a:endParaRPr>
          </a:p>
          <a:p>
            <a:pPr lvl="0"/>
            <a:r>
              <a:rPr lang="en-US" sz="1200" b="0" i="0" u="none" strike="noStrike" cap="none" dirty="0">
                <a:solidFill>
                  <a:schemeClr val="dk1"/>
                </a:solidFill>
                <a:effectLst/>
                <a:latin typeface="Lato"/>
                <a:ea typeface="Lato"/>
                <a:cs typeface="Lato"/>
                <a:sym typeface="Lato"/>
              </a:rPr>
              <a:t>268 pts, clinical IA2-IIA s/p radical hysterectomy + LND with </a:t>
            </a:r>
            <a:r>
              <a:rPr lang="en-US" sz="1200" b="0" i="1" u="none" strike="noStrike" cap="none" dirty="0">
                <a:solidFill>
                  <a:schemeClr val="dk1"/>
                </a:solidFill>
                <a:effectLst/>
                <a:latin typeface="Lato"/>
                <a:ea typeface="Lato"/>
                <a:cs typeface="Lato"/>
                <a:sym typeface="Lato"/>
              </a:rPr>
              <a:t>high risk features</a:t>
            </a:r>
            <a:r>
              <a:rPr lang="en-US" sz="1200" b="0" i="0" u="none" strike="noStrike" cap="none" dirty="0">
                <a:solidFill>
                  <a:schemeClr val="dk1"/>
                </a:solidFill>
                <a:effectLst/>
                <a:latin typeface="Lato"/>
                <a:ea typeface="Lato"/>
                <a:cs typeface="Lato"/>
                <a:sym typeface="Lato"/>
              </a:rPr>
              <a:t> (positive pelvic lymph nodes, positive margins, or microscopic involvement of the parametrium) randomized to RT (49/1.7Gy) ± 4c q3week </a:t>
            </a:r>
            <a:r>
              <a:rPr lang="en-US" sz="1200" b="1" i="0" u="none" strike="noStrike" cap="none" dirty="0">
                <a:solidFill>
                  <a:schemeClr val="dk1"/>
                </a:solidFill>
                <a:effectLst/>
                <a:latin typeface="Lato"/>
                <a:ea typeface="Lato"/>
                <a:cs typeface="Lato"/>
                <a:sym typeface="Lato"/>
              </a:rPr>
              <a:t>Cisplatin/5-FU</a:t>
            </a:r>
            <a:r>
              <a:rPr lang="en-US" sz="1200" b="0" i="0" u="none" strike="noStrike" cap="none" dirty="0">
                <a:solidFill>
                  <a:schemeClr val="dk1"/>
                </a:solidFill>
                <a:effectLst/>
                <a:latin typeface="Lato"/>
                <a:ea typeface="Lato"/>
                <a:cs typeface="Lato"/>
                <a:sym typeface="Lato"/>
              </a:rPr>
              <a:t> (concurrent and adjuvant)</a:t>
            </a:r>
            <a:endParaRPr lang="en-US" sz="1100" b="0" i="0" u="none" strike="noStrike" cap="none" dirty="0">
              <a:solidFill>
                <a:schemeClr val="dk1"/>
              </a:solidFill>
              <a:effectLst/>
              <a:latin typeface="Lato"/>
              <a:ea typeface="Lato"/>
              <a:cs typeface="Lato"/>
              <a:sym typeface="Lato"/>
            </a:endParaRPr>
          </a:p>
          <a:p>
            <a:pPr lvl="1"/>
            <a:r>
              <a:rPr lang="en-US" sz="1200" b="0" i="0" u="none" strike="noStrike" cap="none" dirty="0">
                <a:solidFill>
                  <a:schemeClr val="dk1"/>
                </a:solidFill>
                <a:effectLst/>
                <a:latin typeface="Lato"/>
                <a:ea typeface="Lato"/>
                <a:cs typeface="Lato"/>
                <a:sym typeface="Lato"/>
              </a:rPr>
              <a:t>45/1.5Gy given to PALNs (+) common iliac LN.</a:t>
            </a:r>
            <a:endParaRPr lang="en-US" sz="1100" b="0" i="0" u="none" strike="noStrike" cap="none" dirty="0">
              <a:solidFill>
                <a:schemeClr val="dk1"/>
              </a:solidFill>
              <a:effectLst/>
              <a:latin typeface="Lato"/>
              <a:ea typeface="Lato"/>
              <a:cs typeface="Lato"/>
              <a:sym typeface="Lato"/>
            </a:endParaRPr>
          </a:p>
          <a:p>
            <a:pPr lvl="1"/>
            <a:r>
              <a:rPr lang="en-US" sz="1200" b="0" i="0" u="none" strike="noStrike" cap="none" dirty="0">
                <a:solidFill>
                  <a:schemeClr val="dk1"/>
                </a:solidFill>
                <a:effectLst/>
                <a:latin typeface="Lato"/>
                <a:ea typeface="Lato"/>
                <a:cs typeface="Lato"/>
                <a:sym typeface="Lato"/>
              </a:rPr>
              <a:t>No brachytherapy</a:t>
            </a:r>
            <a:endParaRPr lang="en-US" sz="1100" b="0" i="0" u="none" strike="noStrike" cap="none" dirty="0">
              <a:solidFill>
                <a:schemeClr val="dk1"/>
              </a:solidFill>
              <a:effectLst/>
              <a:latin typeface="Lato"/>
              <a:ea typeface="Lato"/>
              <a:cs typeface="Lato"/>
              <a:sym typeface="Lato"/>
            </a:endParaRPr>
          </a:p>
          <a:p>
            <a:pPr lvl="1"/>
            <a:r>
              <a:rPr lang="en-US" sz="1200" b="0" i="0" u="none" strike="noStrike" cap="none" dirty="0">
                <a:solidFill>
                  <a:schemeClr val="dk1"/>
                </a:solidFill>
                <a:effectLst/>
                <a:latin typeface="Lato"/>
                <a:ea typeface="Lato"/>
                <a:cs typeface="Lato"/>
                <a:sym typeface="Lato"/>
              </a:rPr>
              <a:t>Only 60% of patients received all 4 cycles of chemo (since had 5-FU in it)</a:t>
            </a:r>
            <a:endParaRPr lang="en-US" sz="1100" b="0" i="0" u="none" strike="noStrike" cap="none" dirty="0">
              <a:solidFill>
                <a:schemeClr val="dk1"/>
              </a:solidFill>
              <a:effectLst/>
              <a:latin typeface="Lato"/>
              <a:ea typeface="Lato"/>
              <a:cs typeface="Lato"/>
              <a:sym typeface="Lato"/>
            </a:endParaRPr>
          </a:p>
          <a:p>
            <a:pPr lvl="0"/>
            <a:r>
              <a:rPr lang="en-US" sz="1200" b="0" i="0" u="none" strike="noStrike" cap="none" dirty="0">
                <a:solidFill>
                  <a:schemeClr val="dk1"/>
                </a:solidFill>
                <a:effectLst/>
                <a:latin typeface="Lato"/>
                <a:ea typeface="Lato"/>
                <a:cs typeface="Lato"/>
                <a:sym typeface="Lato"/>
              </a:rPr>
              <a:t>Chemo </a:t>
            </a:r>
            <a:r>
              <a:rPr lang="en-US" sz="1200" b="0" i="0" u="none" strike="noStrike" cap="none" dirty="0">
                <a:solidFill>
                  <a:schemeClr val="dk1"/>
                </a:solidFill>
                <a:effectLst/>
                <a:latin typeface="Lato"/>
                <a:ea typeface="Lato"/>
                <a:cs typeface="Lato"/>
                <a:sym typeface="Wingdings" panose="05000000000000000000" pitchFamily="2" charset="2"/>
              </a:rPr>
              <a:t></a:t>
            </a:r>
            <a:r>
              <a:rPr lang="en-US" sz="1200" b="0" i="0" u="none" strike="noStrike" cap="none" dirty="0">
                <a:solidFill>
                  <a:schemeClr val="dk1"/>
                </a:solidFill>
                <a:effectLst/>
                <a:latin typeface="Lato"/>
                <a:ea typeface="Lato"/>
                <a:cs typeface="Lato"/>
                <a:sym typeface="Lato"/>
              </a:rPr>
              <a:t> </a:t>
            </a:r>
            <a:r>
              <a:rPr lang="en-US" sz="1200" b="1" i="0" u="none" strike="noStrike" cap="none" dirty="0">
                <a:solidFill>
                  <a:schemeClr val="dk1"/>
                </a:solidFill>
                <a:effectLst/>
                <a:latin typeface="Lato"/>
                <a:ea typeface="Lato"/>
                <a:cs typeface="Lato"/>
                <a:sym typeface="Lato"/>
              </a:rPr>
              <a:t>↑ 4Y-OS</a:t>
            </a:r>
            <a:r>
              <a:rPr lang="en-US" sz="1200" b="0" i="0" u="none" strike="noStrike" cap="none" dirty="0">
                <a:solidFill>
                  <a:schemeClr val="dk1"/>
                </a:solidFill>
                <a:effectLst/>
                <a:latin typeface="Lato"/>
                <a:ea typeface="Lato"/>
                <a:cs typeface="Lato"/>
                <a:sym typeface="Lato"/>
              </a:rPr>
              <a:t> (71</a:t>
            </a:r>
            <a:r>
              <a:rPr lang="en-US" sz="1200" b="0" i="0" u="none" strike="noStrike" cap="none" dirty="0">
                <a:solidFill>
                  <a:schemeClr val="dk1"/>
                </a:solidFill>
                <a:effectLst/>
                <a:latin typeface="Lato"/>
                <a:ea typeface="Lato"/>
                <a:cs typeface="Lato"/>
                <a:sym typeface="Wingdings" panose="05000000000000000000" pitchFamily="2" charset="2"/>
              </a:rPr>
              <a:t></a:t>
            </a:r>
            <a:r>
              <a:rPr lang="en-US" sz="1200" b="0" i="0" u="none" strike="noStrike" cap="none" dirty="0">
                <a:solidFill>
                  <a:schemeClr val="dk1"/>
                </a:solidFill>
                <a:effectLst/>
                <a:latin typeface="Lato"/>
                <a:ea typeface="Lato"/>
                <a:cs typeface="Lato"/>
                <a:sym typeface="Lato"/>
              </a:rPr>
              <a:t>81%) &amp; 4Y-PFS (63</a:t>
            </a:r>
            <a:r>
              <a:rPr lang="en-US" sz="1200" b="0" i="0" u="none" strike="noStrike" cap="none" dirty="0">
                <a:solidFill>
                  <a:schemeClr val="dk1"/>
                </a:solidFill>
                <a:effectLst/>
                <a:latin typeface="Lato"/>
                <a:ea typeface="Lato"/>
                <a:cs typeface="Lato"/>
                <a:sym typeface="Wingdings" panose="05000000000000000000" pitchFamily="2" charset="2"/>
              </a:rPr>
              <a:t></a:t>
            </a:r>
            <a:r>
              <a:rPr lang="en-US" sz="1200" b="0" i="0" u="none" strike="noStrike" cap="none" dirty="0">
                <a:solidFill>
                  <a:schemeClr val="dk1"/>
                </a:solidFill>
                <a:effectLst/>
                <a:latin typeface="Lato"/>
                <a:ea typeface="Lato"/>
                <a:cs typeface="Lato"/>
                <a:sym typeface="Lato"/>
              </a:rPr>
              <a:t>80%) and ↓ LF (17</a:t>
            </a:r>
            <a:r>
              <a:rPr lang="en-US" sz="1200" b="0" i="0" u="none" strike="noStrike" cap="none" dirty="0">
                <a:solidFill>
                  <a:schemeClr val="dk1"/>
                </a:solidFill>
                <a:effectLst/>
                <a:latin typeface="Lato"/>
                <a:ea typeface="Lato"/>
                <a:cs typeface="Lato"/>
                <a:sym typeface="Wingdings" panose="05000000000000000000" pitchFamily="2" charset="2"/>
              </a:rPr>
              <a:t></a:t>
            </a:r>
            <a:r>
              <a:rPr lang="en-US" sz="1200" b="0" i="0" u="none" strike="noStrike" cap="none" dirty="0">
                <a:solidFill>
                  <a:schemeClr val="dk1"/>
                </a:solidFill>
                <a:effectLst/>
                <a:latin typeface="Lato"/>
                <a:ea typeface="Lato"/>
                <a:cs typeface="Lato"/>
                <a:sym typeface="Lato"/>
              </a:rPr>
              <a:t>6%) </a:t>
            </a:r>
            <a:endParaRPr lang="en-US" sz="1100" b="0" i="0" u="none" strike="noStrike" cap="none" dirty="0">
              <a:solidFill>
                <a:schemeClr val="dk1"/>
              </a:solidFill>
              <a:effectLst/>
              <a:latin typeface="Lato"/>
              <a:ea typeface="Lato"/>
              <a:cs typeface="Lato"/>
              <a:sym typeface="Lato"/>
            </a:endParaRPr>
          </a:p>
          <a:p>
            <a:pPr lvl="1"/>
            <a:r>
              <a:rPr lang="en-US" sz="1200" b="1" i="0" strike="noStrike" cap="none" dirty="0">
                <a:solidFill>
                  <a:schemeClr val="dk1"/>
                </a:solidFill>
                <a:effectLst/>
                <a:latin typeface="Lato"/>
                <a:ea typeface="Lato"/>
                <a:cs typeface="Lato"/>
                <a:sym typeface="Lato"/>
              </a:rPr>
              <a:t>Smaller benefit for chemo if only 1 LN positive or tumor &lt; 2cm</a:t>
            </a:r>
            <a:r>
              <a:rPr lang="en-US" b="1" dirty="0">
                <a:solidFill>
                  <a:schemeClr val="dk1"/>
                </a:solidFill>
                <a:latin typeface="Lato"/>
                <a:ea typeface="Lato"/>
                <a:cs typeface="Lato"/>
                <a:sym typeface="Lato"/>
              </a:rPr>
              <a:t> </a:t>
            </a:r>
            <a:endParaRPr lang="en-US" sz="1100" b="1" i="0" u="none" strike="noStrike" cap="none" dirty="0">
              <a:solidFill>
                <a:schemeClr val="dk1"/>
              </a:solidFill>
              <a:effectLst/>
              <a:latin typeface="Lato"/>
              <a:ea typeface="Lato"/>
              <a:cs typeface="Lato"/>
              <a:sym typeface="Lato"/>
            </a:endParaRPr>
          </a:p>
          <a:p>
            <a:pPr lvl="2"/>
            <a:r>
              <a:rPr lang="en-US" sz="1200" b="0" i="0" u="none" strike="noStrike" cap="none" dirty="0">
                <a:solidFill>
                  <a:schemeClr val="dk1"/>
                </a:solidFill>
                <a:effectLst/>
                <a:latin typeface="Lato"/>
                <a:ea typeface="Lato"/>
                <a:cs typeface="Lato"/>
                <a:sym typeface="Lato"/>
              </a:rPr>
              <a:t>25% failure with 1 node &amp; 35-55% failure with </a:t>
            </a:r>
            <a:r>
              <a:rPr lang="en-US" sz="1200" b="0" i="0" u="sng" strike="noStrike" cap="none" dirty="0">
                <a:solidFill>
                  <a:schemeClr val="dk1"/>
                </a:solidFill>
                <a:effectLst/>
                <a:latin typeface="Lato"/>
                <a:ea typeface="Lato"/>
                <a:cs typeface="Lato"/>
                <a:sym typeface="Lato"/>
              </a:rPr>
              <a:t>&gt;</a:t>
            </a:r>
            <a:r>
              <a:rPr lang="en-US" sz="1200" b="0" i="0" u="none" strike="noStrike" cap="none" dirty="0">
                <a:solidFill>
                  <a:schemeClr val="dk1"/>
                </a:solidFill>
                <a:effectLst/>
                <a:latin typeface="Lato"/>
                <a:ea typeface="Lato"/>
                <a:cs typeface="Lato"/>
                <a:sym typeface="Lato"/>
              </a:rPr>
              <a:t> 2 nodes   </a:t>
            </a:r>
            <a:endParaRPr lang="en-US" sz="1100" b="0" i="0" u="none" strike="noStrike" cap="none" dirty="0">
              <a:solidFill>
                <a:schemeClr val="dk1"/>
              </a:solidFill>
              <a:effectLst/>
              <a:latin typeface="Lato"/>
              <a:ea typeface="Lato"/>
              <a:cs typeface="Lato"/>
              <a:sym typeface="Lato"/>
            </a:endParaRPr>
          </a:p>
          <a:p>
            <a:pPr lvl="1"/>
            <a:r>
              <a:rPr lang="en-US" sz="1200" b="1" i="0" strike="noStrike" cap="none" err="1">
                <a:solidFill>
                  <a:schemeClr val="dk1"/>
                </a:solidFill>
                <a:effectLst/>
                <a:latin typeface="Lato"/>
                <a:ea typeface="Lato"/>
                <a:cs typeface="Lato"/>
                <a:sym typeface="Lato"/>
              </a:rPr>
              <a:t>AdenoCA</a:t>
            </a:r>
            <a:r>
              <a:rPr lang="en-US" sz="1200" b="1" i="0" strike="noStrike" cap="none" dirty="0">
                <a:solidFill>
                  <a:schemeClr val="dk1"/>
                </a:solidFill>
                <a:effectLst/>
                <a:latin typeface="Lato"/>
                <a:ea typeface="Lato"/>
                <a:cs typeface="Lato"/>
                <a:sym typeface="Lato"/>
              </a:rPr>
              <a:t> had worse prognosis than SCC with RT alone, but same prognosis with chemo-RT</a:t>
            </a:r>
            <a:endParaRPr lang="en-US" sz="1100" b="1" i="0" strike="noStrike" cap="none" dirty="0">
              <a:solidFill>
                <a:schemeClr val="dk1"/>
              </a:solidFill>
              <a:effectLst/>
              <a:latin typeface="Lato"/>
              <a:ea typeface="Lato"/>
              <a:cs typeface="Lato"/>
              <a:sym typeface="Lato"/>
            </a:endParaRPr>
          </a:p>
          <a:p>
            <a:pPr lvl="0"/>
            <a:r>
              <a:rPr lang="en-US" sz="1200" b="0" i="0" u="none" strike="noStrike" cap="none" dirty="0">
                <a:solidFill>
                  <a:schemeClr val="dk1"/>
                </a:solidFill>
                <a:effectLst/>
                <a:latin typeface="Lato"/>
                <a:ea typeface="Lato"/>
                <a:cs typeface="Lato"/>
                <a:sym typeface="Lato"/>
              </a:rPr>
              <a:t>Chemo </a:t>
            </a:r>
            <a:r>
              <a:rPr lang="en-US" sz="1200" b="0" i="0" u="none" strike="noStrike" cap="none" dirty="0">
                <a:solidFill>
                  <a:schemeClr val="dk1"/>
                </a:solidFill>
                <a:effectLst/>
                <a:latin typeface="Lato"/>
                <a:ea typeface="Lato"/>
                <a:cs typeface="Lato"/>
                <a:sym typeface="Wingdings" panose="05000000000000000000" pitchFamily="2" charset="2"/>
              </a:rPr>
              <a:t></a:t>
            </a:r>
            <a:r>
              <a:rPr lang="en-US" sz="1200" b="0" i="0" u="none" strike="noStrike" cap="none" dirty="0">
                <a:solidFill>
                  <a:schemeClr val="dk1"/>
                </a:solidFill>
                <a:effectLst/>
                <a:latin typeface="Lato"/>
                <a:ea typeface="Lato"/>
                <a:cs typeface="Lato"/>
                <a:sym typeface="Lato"/>
              </a:rPr>
              <a:t> ↑ G4 toxicity (4</a:t>
            </a:r>
            <a:r>
              <a:rPr lang="en-US" sz="1200" b="0" i="0" u="none" strike="noStrike" cap="none" dirty="0">
                <a:solidFill>
                  <a:schemeClr val="dk1"/>
                </a:solidFill>
                <a:effectLst/>
                <a:latin typeface="Lato"/>
                <a:ea typeface="Lato"/>
                <a:cs typeface="Lato"/>
                <a:sym typeface="Wingdings" panose="05000000000000000000" pitchFamily="2" charset="2"/>
              </a:rPr>
              <a:t></a:t>
            </a:r>
            <a:r>
              <a:rPr lang="en-US" sz="1200" b="0" i="0" u="none" strike="noStrike" cap="none" dirty="0">
                <a:solidFill>
                  <a:schemeClr val="dk1"/>
                </a:solidFill>
                <a:effectLst/>
                <a:latin typeface="Lato"/>
                <a:ea typeface="Lato"/>
                <a:cs typeface="Lato"/>
                <a:sym typeface="Lato"/>
              </a:rPr>
              <a:t>17%, mainly hematologic)</a:t>
            </a:r>
            <a:endParaRPr lang="en-US" sz="1100" b="0" i="0" u="none" strike="noStrike" cap="none" dirty="0">
              <a:solidFill>
                <a:schemeClr val="dk1"/>
              </a:solidFill>
              <a:effectLst/>
              <a:latin typeface="Lato"/>
              <a:ea typeface="Lato"/>
              <a:cs typeface="Lato"/>
              <a:sym typeface="Lato"/>
            </a:endParaRPr>
          </a:p>
          <a:p>
            <a:endParaRPr lang="en-US" dirty="0">
              <a:latin typeface="Arial" panose="020B0604020202020204" pitchFamily="34" charset="0"/>
              <a:ea typeface="Verdana" panose="020B0604030504040204" pitchFamily="34" charset="0"/>
            </a:endParaRPr>
          </a:p>
        </p:txBody>
      </p:sp>
    </p:spTree>
    <p:extLst>
      <p:ext uri="{BB962C8B-B14F-4D97-AF65-F5344CB8AC3E}">
        <p14:creationId xmlns:p14="http://schemas.microsoft.com/office/powerpoint/2010/main" val="20659261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latin typeface="Arial" panose="020B0604020202020204" pitchFamily="34" charset="0"/>
                <a:ea typeface="Verdana" panose="020B0604030504040204" pitchFamily="34" charset="0"/>
              </a:rPr>
              <a:t>In practice, adjuvant brachytherapy</a:t>
            </a:r>
            <a:r>
              <a:rPr lang="en-US" baseline="0" dirty="0">
                <a:latin typeface="Arial" panose="020B0604020202020204" pitchFamily="34" charset="0"/>
                <a:ea typeface="Verdana" panose="020B0604030504040204" pitchFamily="34" charset="0"/>
              </a:rPr>
              <a:t> is indicated in many cases for which adjuvant EBRT is indicated for cervical cancer. </a:t>
            </a:r>
            <a:endParaRPr lang="en-US" dirty="0">
              <a:latin typeface="Arial" panose="020B0604020202020204" pitchFamily="34" charset="0"/>
              <a:ea typeface="Verdana" panose="020B0604030504040204" pitchFamily="34" charset="0"/>
            </a:endParaRPr>
          </a:p>
        </p:txBody>
      </p:sp>
    </p:spTree>
    <p:extLst>
      <p:ext uri="{BB962C8B-B14F-4D97-AF65-F5344CB8AC3E}">
        <p14:creationId xmlns:p14="http://schemas.microsoft.com/office/powerpoint/2010/main" val="23909665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lnSpc>
                <a:spcPct val="115000"/>
              </a:lnSpc>
            </a:pPr>
            <a:r>
              <a:rPr lang="en-US" sz="1200" b="1" dirty="0">
                <a:effectLst/>
                <a:latin typeface="Arial"/>
                <a:ea typeface="Times New Roman" panose="02020603050405020304" pitchFamily="18" charset="0"/>
                <a:cs typeface="Arial"/>
              </a:rPr>
              <a:t>Milan Trial (Landoni, 1997)</a:t>
            </a:r>
            <a:r>
              <a:rPr lang="en-US" b="1" dirty="0">
                <a:latin typeface="Arial"/>
                <a:ea typeface="Times New Roman" panose="02020603050405020304" pitchFamily="18" charset="0"/>
                <a:cs typeface="Arial"/>
              </a:rPr>
              <a:t> </a:t>
            </a:r>
            <a:r>
              <a:rPr lang="en-US" dirty="0">
                <a:latin typeface="Arial"/>
                <a:ea typeface="Times New Roman" panose="02020603050405020304" pitchFamily="18" charset="0"/>
                <a:cs typeface="Arial"/>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SzPts val="1000"/>
              <a:buFont typeface="Symbol" panose="05050102010706020507" pitchFamily="18" charset="2"/>
              <a:buChar char=""/>
              <a:tabLst>
                <a:tab pos="457200" algn="l"/>
              </a:tabLst>
            </a:pPr>
            <a:r>
              <a:rPr lang="en-US" sz="1200" dirty="0">
                <a:effectLst/>
                <a:latin typeface="Arial" panose="020B0604020202020204" pitchFamily="34" charset="0"/>
                <a:ea typeface="Times New Roman" panose="02020603050405020304" pitchFamily="18" charset="0"/>
                <a:cs typeface="Arial" panose="020B0604020202020204" pitchFamily="34" charset="0"/>
              </a:rPr>
              <a:t>343 pts, IB-IIA (IB1 61%, IB2 27%, IIA 12%) randomized to radical hysterectomy vs. definitive RT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15000"/>
              </a:lnSpc>
              <a:spcBef>
                <a:spcPts val="0"/>
              </a:spcBef>
              <a:spcAft>
                <a:spcPts val="0"/>
              </a:spcAft>
              <a:buSzPts val="1000"/>
              <a:buFont typeface="Courier New" panose="02070309020205020404" pitchFamily="49" charset="0"/>
              <a:buChar char="o"/>
              <a:tabLst>
                <a:tab pos="914400" algn="l"/>
              </a:tabLst>
            </a:pPr>
            <a:r>
              <a:rPr lang="en-US" sz="1200" dirty="0">
                <a:effectLst/>
                <a:latin typeface="Arial" panose="020B0604020202020204" pitchFamily="34" charset="0"/>
                <a:ea typeface="Times New Roman" panose="02020603050405020304" pitchFamily="18" charset="0"/>
                <a:cs typeface="Arial" panose="020B0604020202020204" pitchFamily="34" charset="0"/>
              </a:rPr>
              <a:t>RT = 47Gy EBRT + LDRx1 </a:t>
            </a:r>
            <a:r>
              <a:rPr lang="en-US" sz="12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200" dirty="0">
                <a:effectLst/>
                <a:latin typeface="Arial" panose="020B0604020202020204" pitchFamily="34" charset="0"/>
                <a:ea typeface="Times New Roman" panose="02020603050405020304" pitchFamily="18" charset="0"/>
                <a:cs typeface="Arial" panose="020B0604020202020204" pitchFamily="34" charset="0"/>
              </a:rPr>
              <a:t> 76Gy to Point A</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15000"/>
              </a:lnSpc>
              <a:spcBef>
                <a:spcPts val="0"/>
              </a:spcBef>
              <a:spcAft>
                <a:spcPts val="0"/>
              </a:spcAft>
              <a:buSzPts val="1000"/>
              <a:buFont typeface="Courier New" panose="02070309020205020404" pitchFamily="49" charset="0"/>
              <a:buChar char="o"/>
              <a:tabLst>
                <a:tab pos="914400" algn="l"/>
              </a:tabLst>
            </a:pPr>
            <a:r>
              <a:rPr lang="en-US" sz="1200" dirty="0">
                <a:effectLst/>
                <a:latin typeface="Arial" panose="020B0604020202020204" pitchFamily="34" charset="0"/>
                <a:ea typeface="Times New Roman" panose="02020603050405020304" pitchFamily="18" charset="0"/>
                <a:cs typeface="Arial" panose="020B0604020202020204" pitchFamily="34" charset="0"/>
              </a:rPr>
              <a:t>Adjuvant RT (50.4Gy) given in surgery arm if pathologically </a:t>
            </a:r>
            <a:r>
              <a:rPr lang="en-US" sz="1200" u="sng" dirty="0">
                <a:effectLst/>
                <a:latin typeface="Arial" panose="020B0604020202020204" pitchFamily="34" charset="0"/>
                <a:ea typeface="Times New Roman" panose="02020603050405020304" pitchFamily="18" charset="0"/>
                <a:cs typeface="Arial" panose="020B0604020202020204" pitchFamily="34" charset="0"/>
              </a:rPr>
              <a:t>&gt;</a:t>
            </a:r>
            <a:r>
              <a:rPr lang="en-US" sz="1200" dirty="0">
                <a:effectLst/>
                <a:latin typeface="Arial" panose="020B0604020202020204" pitchFamily="34" charset="0"/>
                <a:ea typeface="Times New Roman" panose="02020603050405020304" pitchFamily="18" charset="0"/>
                <a:cs typeface="Arial" panose="020B0604020202020204" pitchFamily="34" charset="0"/>
              </a:rPr>
              <a:t> Stage IIB, &lt;3mm of uninvolved cervical stroma, positive margins, or positive LN(s)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15000"/>
              </a:lnSpc>
              <a:spcBef>
                <a:spcPts val="0"/>
              </a:spcBef>
              <a:spcAft>
                <a:spcPts val="0"/>
              </a:spcAft>
              <a:buSzPts val="1000"/>
              <a:buFont typeface="Wingdings" panose="05000000000000000000" pitchFamily="2" charset="2"/>
              <a:buChar char=""/>
              <a:tabLst>
                <a:tab pos="1371600" algn="l"/>
              </a:tabLst>
            </a:pPr>
            <a:r>
              <a:rPr lang="en-US" sz="1200" dirty="0">
                <a:effectLst/>
                <a:latin typeface="Arial" panose="020B0604020202020204" pitchFamily="34" charset="0"/>
                <a:ea typeface="Times New Roman" panose="02020603050405020304" pitchFamily="18" charset="0"/>
                <a:cs typeface="Arial" panose="020B0604020202020204" pitchFamily="34" charset="0"/>
              </a:rPr>
              <a:t>Given to 63% of patients overall: 62/114 with Stage IB1 and </a:t>
            </a:r>
            <a:r>
              <a:rPr lang="en-US" sz="1200" b="1" dirty="0">
                <a:effectLst/>
                <a:latin typeface="Arial" panose="020B0604020202020204" pitchFamily="34" charset="0"/>
                <a:ea typeface="Times New Roman" panose="02020603050405020304" pitchFamily="18" charset="0"/>
                <a:cs typeface="Arial" panose="020B0604020202020204" pitchFamily="34" charset="0"/>
              </a:rPr>
              <a:t>46/55 with Stage IB2</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SzPts val="1000"/>
              <a:buFont typeface="Symbol" panose="05050102010706020507" pitchFamily="18" charset="2"/>
              <a:buChar char=""/>
              <a:tabLst>
                <a:tab pos="457200" algn="l"/>
              </a:tabLst>
            </a:pPr>
            <a:r>
              <a:rPr lang="en-US" sz="1200" b="1" dirty="0">
                <a:effectLst/>
                <a:latin typeface="Arial" panose="020B0604020202020204" pitchFamily="34" charset="0"/>
                <a:ea typeface="Times New Roman" panose="02020603050405020304" pitchFamily="18" charset="0"/>
                <a:cs typeface="Arial" panose="020B0604020202020204" pitchFamily="34" charset="0"/>
              </a:rPr>
              <a:t>No difference in 5Y-OS</a:t>
            </a:r>
            <a:r>
              <a:rPr lang="en-US" sz="1200" dirty="0">
                <a:effectLst/>
                <a:latin typeface="Arial" panose="020B0604020202020204" pitchFamily="34" charset="0"/>
                <a:ea typeface="Times New Roman" panose="02020603050405020304" pitchFamily="18" charset="0"/>
                <a:cs typeface="Arial" panose="020B0604020202020204" pitchFamily="34" charset="0"/>
              </a:rPr>
              <a:t> (~88%) or DFS (~81%)</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SzPts val="1000"/>
              <a:buFont typeface="Symbol" panose="05050102010706020507" pitchFamily="18" charset="2"/>
              <a:buChar char=""/>
              <a:tabLst>
                <a:tab pos="457200" algn="l"/>
              </a:tabLst>
            </a:pPr>
            <a:r>
              <a:rPr lang="en-US" sz="1200" dirty="0">
                <a:effectLst/>
                <a:latin typeface="Arial" panose="020B0604020202020204" pitchFamily="34" charset="0"/>
                <a:ea typeface="Times New Roman" panose="02020603050405020304" pitchFamily="18" charset="0"/>
                <a:cs typeface="Arial" panose="020B0604020202020204" pitchFamily="34" charset="0"/>
              </a:rPr>
              <a:t>Surgery arm had </a:t>
            </a:r>
            <a:r>
              <a:rPr lang="en-US" sz="1200" b="1" dirty="0">
                <a:effectLst/>
                <a:latin typeface="Arial" panose="020B0604020202020204" pitchFamily="34" charset="0"/>
                <a:ea typeface="Times New Roman" panose="02020603050405020304" pitchFamily="18" charset="0"/>
                <a:cs typeface="Arial" panose="020B0604020202020204" pitchFamily="34" charset="0"/>
              </a:rPr>
              <a:t>↑ G2-3 complications</a:t>
            </a:r>
            <a:r>
              <a:rPr lang="en-US" sz="1200" dirty="0">
                <a:effectLst/>
                <a:latin typeface="Arial" panose="020B0604020202020204" pitchFamily="34" charset="0"/>
                <a:ea typeface="Times New Roman" panose="02020603050405020304" pitchFamily="18" charset="0"/>
                <a:cs typeface="Arial" panose="020B0604020202020204" pitchFamily="34" charset="0"/>
              </a:rPr>
              <a:t> (12</a:t>
            </a:r>
            <a:r>
              <a:rPr lang="en-US" sz="12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200" dirty="0">
                <a:effectLst/>
                <a:latin typeface="Arial" panose="020B0604020202020204" pitchFamily="34" charset="0"/>
                <a:ea typeface="Times New Roman" panose="02020603050405020304" pitchFamily="18" charset="0"/>
                <a:cs typeface="Arial" panose="020B0604020202020204" pitchFamily="34" charset="0"/>
              </a:rPr>
              <a:t>28%)</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15000"/>
              </a:lnSpc>
              <a:spcBef>
                <a:spcPts val="0"/>
              </a:spcBef>
              <a:spcAft>
                <a:spcPts val="0"/>
              </a:spcAft>
              <a:buSzPts val="1000"/>
              <a:buFont typeface="Courier New" panose="02070309020205020404" pitchFamily="49" charset="0"/>
              <a:buChar char="o"/>
              <a:tabLst>
                <a:tab pos="914400" algn="l"/>
              </a:tabLst>
            </a:pPr>
            <a:r>
              <a:rPr lang="en-US" sz="1200" dirty="0">
                <a:effectLst/>
                <a:latin typeface="Arial" panose="020B0604020202020204" pitchFamily="34" charset="0"/>
                <a:ea typeface="Times New Roman" panose="02020603050405020304" pitchFamily="18" charset="0"/>
                <a:cs typeface="Arial" panose="020B0604020202020204" pitchFamily="34" charset="0"/>
              </a:rPr>
              <a:t>Severe leg edema: surgery 0%, RT 1%, surgery + RT 9%</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342900" indent="-342900">
              <a:lnSpc>
                <a:spcPct val="115000"/>
              </a:lnSpc>
              <a:buSzPts val="1000"/>
              <a:buFont typeface="Symbol" panose="05050102010706020507" pitchFamily="18" charset="2"/>
              <a:buChar char=""/>
              <a:tabLst>
                <a:tab pos="457200" algn="l"/>
              </a:tabLst>
            </a:pPr>
            <a:r>
              <a:rPr lang="en-US" sz="1200" b="1" dirty="0">
                <a:effectLst/>
                <a:latin typeface="Arial"/>
                <a:ea typeface="Times New Roman" panose="02020603050405020304" pitchFamily="18" charset="0"/>
                <a:cs typeface="Arial"/>
              </a:rPr>
              <a:t>Subgroup Analysis</a:t>
            </a:r>
            <a:r>
              <a:rPr lang="en-US" sz="1200" u="sng" dirty="0">
                <a:effectLst/>
                <a:latin typeface="Arial"/>
                <a:ea typeface="Times New Roman" panose="02020603050405020304" pitchFamily="18" charset="0"/>
                <a:cs typeface="Arial"/>
              </a:rPr>
              <a:t>:</a:t>
            </a:r>
            <a:r>
              <a:rPr lang="en-US" sz="1200" dirty="0">
                <a:effectLst/>
                <a:latin typeface="Arial"/>
                <a:ea typeface="Times New Roman" panose="02020603050405020304" pitchFamily="18" charset="0"/>
                <a:cs typeface="Arial"/>
              </a:rPr>
              <a:t> For </a:t>
            </a:r>
            <a:r>
              <a:rPr lang="en-US" sz="1200" err="1">
                <a:effectLst/>
                <a:latin typeface="Arial"/>
                <a:ea typeface="Times New Roman" panose="02020603050405020304" pitchFamily="18" charset="0"/>
                <a:cs typeface="Arial"/>
              </a:rPr>
              <a:t>AdenoCA</a:t>
            </a:r>
            <a:r>
              <a:rPr lang="en-US" sz="1200" dirty="0">
                <a:effectLst/>
                <a:latin typeface="Arial"/>
                <a:ea typeface="Times New Roman" panose="02020603050405020304" pitchFamily="18" charset="0"/>
                <a:cs typeface="Arial"/>
              </a:rPr>
              <a:t>, surgery </a:t>
            </a:r>
            <a:r>
              <a:rPr lang="en-US" sz="1200" dirty="0">
                <a:effectLst/>
                <a:latin typeface="Arial"/>
                <a:ea typeface="Times New Roman" panose="02020603050405020304" pitchFamily="18" charset="0"/>
                <a:cs typeface="Arial"/>
                <a:sym typeface="Wingdings" panose="05000000000000000000" pitchFamily="2" charset="2"/>
              </a:rPr>
              <a:t></a:t>
            </a:r>
            <a:r>
              <a:rPr lang="en-US" sz="1200" dirty="0">
                <a:effectLst/>
                <a:latin typeface="Arial"/>
                <a:ea typeface="Times New Roman" panose="02020603050405020304" pitchFamily="18" charset="0"/>
                <a:cs typeface="Arial"/>
              </a:rPr>
              <a:t> ↑5Y-OS (59</a:t>
            </a:r>
            <a:r>
              <a:rPr lang="en-US" sz="1200" dirty="0">
                <a:effectLst/>
                <a:latin typeface="Arial"/>
                <a:ea typeface="Times New Roman" panose="02020603050405020304" pitchFamily="18" charset="0"/>
                <a:cs typeface="Arial"/>
                <a:sym typeface="Wingdings" panose="05000000000000000000" pitchFamily="2" charset="2"/>
              </a:rPr>
              <a:t></a:t>
            </a:r>
            <a:r>
              <a:rPr lang="en-US" sz="1200" dirty="0">
                <a:effectLst/>
                <a:latin typeface="Arial"/>
                <a:ea typeface="Times New Roman" panose="02020603050405020304" pitchFamily="18" charset="0"/>
                <a:cs typeface="Arial"/>
              </a:rPr>
              <a:t>70%) and DFS (47</a:t>
            </a:r>
            <a:r>
              <a:rPr lang="en-US" sz="1200" dirty="0">
                <a:effectLst/>
                <a:latin typeface="Arial"/>
                <a:ea typeface="Times New Roman" panose="02020603050405020304" pitchFamily="18" charset="0"/>
                <a:cs typeface="Arial"/>
                <a:sym typeface="Wingdings" panose="05000000000000000000" pitchFamily="2" charset="2"/>
              </a:rPr>
              <a:t></a:t>
            </a:r>
            <a:r>
              <a:rPr lang="en-US" sz="1200" dirty="0">
                <a:effectLst/>
                <a:latin typeface="Arial"/>
                <a:ea typeface="Times New Roman" panose="02020603050405020304" pitchFamily="18" charset="0"/>
                <a:cs typeface="Arial"/>
              </a:rPr>
              <a:t>66%)</a:t>
            </a:r>
            <a:r>
              <a:rPr lang="en-US" dirty="0">
                <a:latin typeface="Arial"/>
                <a:ea typeface="Times New Roman" panose="02020603050405020304" pitchFamily="18" charset="0"/>
                <a:cs typeface="Arial"/>
              </a:rPr>
              <a:t> </a:t>
            </a:r>
            <a:endParaRPr lang="en-US" sz="1100" dirty="0">
              <a:effectLst/>
              <a:latin typeface="Times New Roman"/>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SzPts val="1000"/>
              <a:buFont typeface="Symbol" panose="05050102010706020507" pitchFamily="18" charset="2"/>
              <a:buChar char=""/>
              <a:tabLst>
                <a:tab pos="457200" algn="l"/>
              </a:tabLst>
            </a:pPr>
            <a:r>
              <a:rPr lang="en-US" sz="1200" dirty="0">
                <a:effectLst/>
                <a:latin typeface="Arial" panose="020B0604020202020204" pitchFamily="34" charset="0"/>
                <a:ea typeface="Times New Roman" panose="02020603050405020304" pitchFamily="18" charset="0"/>
                <a:cs typeface="Arial" panose="020B0604020202020204" pitchFamily="34" charset="0"/>
              </a:rPr>
              <a:t>Conclusion: Surgery and RT are both acceptable, but favor RT whenever adjuvant RT is likely to be needed (e.g. bulky tumor) and possibly favor surgery for </a:t>
            </a:r>
            <a:r>
              <a:rPr lang="en-US" sz="1200" dirty="0" err="1">
                <a:effectLst/>
                <a:latin typeface="Arial" panose="020B0604020202020204" pitchFamily="34" charset="0"/>
                <a:ea typeface="Times New Roman" panose="02020603050405020304" pitchFamily="18" charset="0"/>
                <a:cs typeface="Arial" panose="020B0604020202020204" pitchFamily="34" charset="0"/>
              </a:rPr>
              <a:t>AdenoCA</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ea typeface="Verdana" panose="020B0604030504040204" pitchFamily="34" charset="0"/>
            </a:endParaRPr>
          </a:p>
        </p:txBody>
      </p:sp>
    </p:spTree>
    <p:extLst>
      <p:ext uri="{BB962C8B-B14F-4D97-AF65-F5344CB8AC3E}">
        <p14:creationId xmlns:p14="http://schemas.microsoft.com/office/powerpoint/2010/main" val="1665810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ea typeface="Verdana" panose="020B0604030504040204" pitchFamily="34" charset="0"/>
            </a:endParaRPr>
          </a:p>
        </p:txBody>
      </p:sp>
      <p:sp>
        <p:nvSpPr>
          <p:cNvPr id="119" name="Google Shape;11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17591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ea typeface="Verdana" panose="020B0604030504040204" pitchFamily="34" charset="0"/>
            </a:endParaRPr>
          </a:p>
        </p:txBody>
      </p:sp>
    </p:spTree>
    <p:extLst>
      <p:ext uri="{BB962C8B-B14F-4D97-AF65-F5344CB8AC3E}">
        <p14:creationId xmlns:p14="http://schemas.microsoft.com/office/powerpoint/2010/main" val="32519628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b="1" i="0" u="none" strike="noStrike" cap="none" dirty="0">
                <a:solidFill>
                  <a:schemeClr val="dk1"/>
                </a:solidFill>
                <a:effectLst/>
                <a:latin typeface="Lato"/>
                <a:ea typeface="Lato"/>
                <a:cs typeface="Lato"/>
                <a:sym typeface="Lato"/>
              </a:rPr>
              <a:t>**RTOG 90-01</a:t>
            </a:r>
            <a:r>
              <a:rPr lang="en-US" sz="1200" b="0" i="0" u="none" strike="noStrike" cap="none" dirty="0">
                <a:solidFill>
                  <a:schemeClr val="dk1"/>
                </a:solidFill>
                <a:effectLst/>
                <a:latin typeface="Lato"/>
                <a:ea typeface="Lato"/>
                <a:cs typeface="Lato"/>
                <a:sym typeface="Lato"/>
              </a:rPr>
              <a:t> (Morris 1999, Eifel 2004)</a:t>
            </a:r>
            <a:endParaRPr lang="en-US" sz="1100" b="0" i="0" u="none" strike="noStrike" cap="none" dirty="0">
              <a:solidFill>
                <a:schemeClr val="dk1"/>
              </a:solidFill>
              <a:effectLst/>
              <a:latin typeface="Lato"/>
              <a:ea typeface="Lato"/>
              <a:cs typeface="Lato"/>
              <a:sym typeface="Lato"/>
            </a:endParaRPr>
          </a:p>
          <a:p>
            <a:pPr lvl="0"/>
            <a:r>
              <a:rPr lang="en-US" sz="1200" b="0" i="0" u="none" strike="noStrike" cap="none" dirty="0">
                <a:solidFill>
                  <a:schemeClr val="dk1"/>
                </a:solidFill>
                <a:effectLst/>
                <a:latin typeface="Lato"/>
                <a:ea typeface="Lato"/>
                <a:cs typeface="Lato"/>
                <a:sym typeface="Lato"/>
              </a:rPr>
              <a:t>403 pts, Stage IB2, IIA2, IIB-IVA, or LN+ (by staging lap or LAG) randomized to EFRT (45Gy) vs. WPRT (45Gy) + concurrent 3c Cisplatin/5-FU, followed by LDR brachy</a:t>
            </a:r>
            <a:endParaRPr lang="en-US" sz="1100" b="0" i="0" u="none" strike="noStrike" cap="none" dirty="0">
              <a:solidFill>
                <a:schemeClr val="dk1"/>
              </a:solidFill>
              <a:effectLst/>
              <a:latin typeface="Lato"/>
              <a:ea typeface="Lato"/>
              <a:cs typeface="Lato"/>
              <a:sym typeface="Lato"/>
            </a:endParaRPr>
          </a:p>
          <a:p>
            <a:pPr lvl="0"/>
            <a:r>
              <a:rPr lang="en-US" sz="1200" b="0" i="0" u="none" strike="noStrike" cap="none" dirty="0">
                <a:solidFill>
                  <a:schemeClr val="dk1"/>
                </a:solidFill>
                <a:effectLst/>
                <a:latin typeface="Lato"/>
                <a:ea typeface="Lato"/>
                <a:cs typeface="Lato"/>
                <a:sym typeface="Lato"/>
              </a:rPr>
              <a:t>Chemo </a:t>
            </a:r>
            <a:r>
              <a:rPr lang="en-US" sz="1200" b="0" i="0" u="none" strike="noStrike" cap="none" dirty="0">
                <a:solidFill>
                  <a:schemeClr val="dk1"/>
                </a:solidFill>
                <a:effectLst/>
                <a:latin typeface="Lato"/>
                <a:ea typeface="Lato"/>
                <a:cs typeface="Lato"/>
                <a:sym typeface="Wingdings" panose="05000000000000000000" pitchFamily="2" charset="2"/>
              </a:rPr>
              <a:t></a:t>
            </a:r>
            <a:r>
              <a:rPr lang="en-US" sz="1200" b="0" i="0" u="none" strike="noStrike" cap="none" dirty="0">
                <a:solidFill>
                  <a:schemeClr val="dk1"/>
                </a:solidFill>
                <a:effectLst/>
                <a:latin typeface="Lato"/>
                <a:ea typeface="Lato"/>
                <a:cs typeface="Lato"/>
                <a:sym typeface="Lato"/>
              </a:rPr>
              <a:t> </a:t>
            </a:r>
            <a:r>
              <a:rPr lang="en-US" sz="1200" b="1" i="0" u="none" strike="noStrike" cap="none" dirty="0">
                <a:solidFill>
                  <a:schemeClr val="dk1"/>
                </a:solidFill>
                <a:effectLst/>
                <a:latin typeface="Lato"/>
                <a:ea typeface="Lato"/>
                <a:cs typeface="Lato"/>
                <a:sym typeface="Lato"/>
              </a:rPr>
              <a:t>↑ 5Y-DFS</a:t>
            </a:r>
            <a:r>
              <a:rPr lang="en-US" sz="1200" b="0" i="0" u="none" strike="noStrike" cap="none" dirty="0">
                <a:solidFill>
                  <a:schemeClr val="dk1"/>
                </a:solidFill>
                <a:effectLst/>
                <a:latin typeface="Lato"/>
                <a:ea typeface="Lato"/>
                <a:cs typeface="Lato"/>
                <a:sym typeface="Lato"/>
              </a:rPr>
              <a:t> (</a:t>
            </a:r>
            <a:r>
              <a:rPr lang="en-US" sz="1200" b="1" i="0" u="none" strike="noStrike" cap="none" dirty="0">
                <a:solidFill>
                  <a:schemeClr val="dk1"/>
                </a:solidFill>
                <a:effectLst/>
                <a:latin typeface="Lato"/>
                <a:ea typeface="Lato"/>
                <a:cs typeface="Lato"/>
                <a:sym typeface="Lato"/>
              </a:rPr>
              <a:t>40</a:t>
            </a:r>
            <a:r>
              <a:rPr lang="en-US" sz="1200" b="1" i="0" u="none" strike="noStrike" cap="none" dirty="0">
                <a:solidFill>
                  <a:schemeClr val="dk1"/>
                </a:solidFill>
                <a:effectLst/>
                <a:latin typeface="Lato"/>
                <a:ea typeface="Lato"/>
                <a:cs typeface="Lato"/>
                <a:sym typeface="Wingdings" panose="05000000000000000000" pitchFamily="2" charset="2"/>
              </a:rPr>
              <a:t></a:t>
            </a:r>
            <a:r>
              <a:rPr lang="en-US" sz="1200" b="1" i="0" u="none" strike="noStrike" cap="none" dirty="0">
                <a:solidFill>
                  <a:schemeClr val="dk1"/>
                </a:solidFill>
                <a:effectLst/>
                <a:latin typeface="Lato"/>
                <a:ea typeface="Lato"/>
                <a:cs typeface="Lato"/>
                <a:sym typeface="Lato"/>
              </a:rPr>
              <a:t>67%, +25%</a:t>
            </a:r>
            <a:r>
              <a:rPr lang="en-US" sz="1200" b="0" i="0" u="none" strike="noStrike" cap="none" dirty="0">
                <a:solidFill>
                  <a:schemeClr val="dk1"/>
                </a:solidFill>
                <a:effectLst/>
                <a:latin typeface="Lato"/>
                <a:ea typeface="Lato"/>
                <a:cs typeface="Lato"/>
                <a:sym typeface="Lato"/>
              </a:rPr>
              <a:t>) </a:t>
            </a:r>
            <a:r>
              <a:rPr lang="en-US" sz="1200" b="1" i="0" u="none" strike="noStrike" cap="none" dirty="0">
                <a:solidFill>
                  <a:schemeClr val="dk1"/>
                </a:solidFill>
                <a:effectLst/>
                <a:latin typeface="Lato"/>
                <a:ea typeface="Lato"/>
                <a:cs typeface="Lato"/>
                <a:sym typeface="Lato"/>
              </a:rPr>
              <a:t>&amp; OS (58</a:t>
            </a:r>
            <a:r>
              <a:rPr lang="en-US" sz="1200" b="1" i="0" u="none" strike="noStrike" cap="none" dirty="0">
                <a:solidFill>
                  <a:schemeClr val="dk1"/>
                </a:solidFill>
                <a:effectLst/>
                <a:latin typeface="Lato"/>
                <a:ea typeface="Lato"/>
                <a:cs typeface="Lato"/>
                <a:sym typeface="Wingdings" panose="05000000000000000000" pitchFamily="2" charset="2"/>
              </a:rPr>
              <a:t></a:t>
            </a:r>
            <a:r>
              <a:rPr lang="en-US" sz="1200" b="1" i="0" u="none" strike="noStrike" cap="none" dirty="0">
                <a:solidFill>
                  <a:schemeClr val="dk1"/>
                </a:solidFill>
                <a:effectLst/>
                <a:latin typeface="Lato"/>
                <a:ea typeface="Lato"/>
                <a:cs typeface="Lato"/>
                <a:sym typeface="Lato"/>
              </a:rPr>
              <a:t>73%)</a:t>
            </a:r>
            <a:r>
              <a:rPr lang="en-US" sz="1200" b="0" i="0" u="none" strike="noStrike" cap="none" dirty="0">
                <a:solidFill>
                  <a:schemeClr val="dk1"/>
                </a:solidFill>
                <a:effectLst/>
                <a:latin typeface="Lato"/>
                <a:ea typeface="Lato"/>
                <a:cs typeface="Lato"/>
                <a:sym typeface="Lato"/>
              </a:rPr>
              <a:t> &amp; ↓ DMs (33</a:t>
            </a:r>
            <a:r>
              <a:rPr lang="en-US" sz="1200" b="0" i="0" u="none" strike="noStrike" cap="none" dirty="0">
                <a:solidFill>
                  <a:schemeClr val="dk1"/>
                </a:solidFill>
                <a:effectLst/>
                <a:latin typeface="Lato"/>
                <a:ea typeface="Lato"/>
                <a:cs typeface="Lato"/>
                <a:sym typeface="Wingdings" panose="05000000000000000000" pitchFamily="2" charset="2"/>
              </a:rPr>
              <a:t></a:t>
            </a:r>
            <a:r>
              <a:rPr lang="en-US" sz="1200" b="0" i="0" u="none" strike="noStrike" cap="none" dirty="0">
                <a:solidFill>
                  <a:schemeClr val="dk1"/>
                </a:solidFill>
                <a:effectLst/>
                <a:latin typeface="Lato"/>
                <a:ea typeface="Lato"/>
                <a:cs typeface="Lato"/>
                <a:sym typeface="Lato"/>
              </a:rPr>
              <a:t>14%) &amp; LRR (35</a:t>
            </a:r>
            <a:r>
              <a:rPr lang="en-US" sz="1200" b="0" i="0" u="none" strike="noStrike" cap="none" dirty="0">
                <a:solidFill>
                  <a:schemeClr val="dk1"/>
                </a:solidFill>
                <a:effectLst/>
                <a:latin typeface="Lato"/>
                <a:ea typeface="Lato"/>
                <a:cs typeface="Lato"/>
                <a:sym typeface="Wingdings" panose="05000000000000000000" pitchFamily="2" charset="2"/>
              </a:rPr>
              <a:t></a:t>
            </a:r>
            <a:r>
              <a:rPr lang="en-US" sz="1200" b="0" i="0" u="none" strike="noStrike" cap="none" dirty="0">
                <a:solidFill>
                  <a:schemeClr val="dk1"/>
                </a:solidFill>
                <a:effectLst/>
                <a:latin typeface="Lato"/>
                <a:ea typeface="Lato"/>
                <a:cs typeface="Lato"/>
                <a:sym typeface="Lato"/>
              </a:rPr>
              <a:t>19%) </a:t>
            </a:r>
            <a:endParaRPr lang="en-US" sz="1100" b="0" i="0" u="none" strike="noStrike" cap="none" dirty="0">
              <a:solidFill>
                <a:schemeClr val="dk1"/>
              </a:solidFill>
              <a:effectLst/>
              <a:latin typeface="Lato"/>
              <a:ea typeface="Lato"/>
              <a:cs typeface="Lato"/>
              <a:sym typeface="Lato"/>
            </a:endParaRPr>
          </a:p>
          <a:p>
            <a:pPr lvl="1"/>
            <a:r>
              <a:rPr lang="en-US" sz="1200" b="0" i="0" u="none" strike="noStrike" cap="none" dirty="0">
                <a:solidFill>
                  <a:schemeClr val="dk1"/>
                </a:solidFill>
                <a:effectLst/>
                <a:latin typeface="Lato"/>
                <a:ea typeface="Lato"/>
                <a:cs typeface="Lato"/>
                <a:sym typeface="Lato"/>
              </a:rPr>
              <a:t>All stages benefitted (though </a:t>
            </a:r>
            <a:r>
              <a:rPr lang="en-US" sz="1200" b="1" i="0" strike="noStrike" cap="none" dirty="0">
                <a:solidFill>
                  <a:schemeClr val="dk1"/>
                </a:solidFill>
                <a:effectLst/>
                <a:latin typeface="Lato"/>
                <a:ea typeface="Lato"/>
                <a:cs typeface="Lato"/>
                <a:sym typeface="Lato"/>
              </a:rPr>
              <a:t>greatest benefit in stages IB-IIB,</a:t>
            </a:r>
            <a:r>
              <a:rPr lang="en-US" sz="1200" b="0" i="0" u="sng" strike="noStrike" cap="none" dirty="0">
                <a:solidFill>
                  <a:schemeClr val="dk1"/>
                </a:solidFill>
                <a:effectLst/>
                <a:latin typeface="Lato"/>
                <a:ea typeface="Lato"/>
                <a:cs typeface="Lato"/>
                <a:sym typeface="Lato"/>
              </a:rPr>
              <a:t> </a:t>
            </a:r>
            <a:r>
              <a:rPr lang="en-US" sz="1200" b="0" i="0" u="none" strike="noStrike" cap="none" dirty="0">
                <a:solidFill>
                  <a:schemeClr val="dk1"/>
                </a:solidFill>
                <a:effectLst/>
                <a:latin typeface="Lato"/>
                <a:ea typeface="Lato"/>
                <a:cs typeface="Lato"/>
                <a:sym typeface="Lato"/>
              </a:rPr>
              <a:t>likely because more advanced stages are more likely to be metastatic)</a:t>
            </a:r>
            <a:endParaRPr lang="en-US" sz="1100" b="0" i="0" u="none" strike="noStrike" cap="none" dirty="0">
              <a:solidFill>
                <a:schemeClr val="dk1"/>
              </a:solidFill>
              <a:effectLst/>
              <a:latin typeface="Lato"/>
              <a:ea typeface="Lato"/>
              <a:cs typeface="Lato"/>
              <a:sym typeface="Lato"/>
            </a:endParaRPr>
          </a:p>
          <a:p>
            <a:pPr lvl="1"/>
            <a:r>
              <a:rPr lang="en-US" sz="1200" b="0" i="0" u="none" strike="noStrike" cap="none" dirty="0">
                <a:solidFill>
                  <a:schemeClr val="dk1"/>
                </a:solidFill>
                <a:effectLst/>
                <a:latin typeface="Lato"/>
                <a:ea typeface="Lato"/>
                <a:cs typeface="Lato"/>
                <a:sym typeface="Lato"/>
              </a:rPr>
              <a:t>Nonsignificant increase in PALN failures w/o EFRT (4</a:t>
            </a:r>
            <a:r>
              <a:rPr lang="en-US" sz="1200" b="0" i="0" u="none" strike="noStrike" cap="none" dirty="0">
                <a:solidFill>
                  <a:schemeClr val="dk1"/>
                </a:solidFill>
                <a:effectLst/>
                <a:latin typeface="Lato"/>
                <a:ea typeface="Lato"/>
                <a:cs typeface="Lato"/>
                <a:sym typeface="Wingdings" panose="05000000000000000000" pitchFamily="2" charset="2"/>
              </a:rPr>
              <a:t></a:t>
            </a:r>
            <a:r>
              <a:rPr lang="en-US" sz="1200" b="0" i="0" u="none" strike="noStrike" cap="none" dirty="0">
                <a:solidFill>
                  <a:schemeClr val="dk1"/>
                </a:solidFill>
                <a:effectLst/>
                <a:latin typeface="Lato"/>
                <a:ea typeface="Lato"/>
                <a:cs typeface="Lato"/>
                <a:sym typeface="Lato"/>
              </a:rPr>
              <a:t>8%)</a:t>
            </a:r>
            <a:endParaRPr lang="en-US" sz="1100" b="0" i="0" u="none" strike="noStrike" cap="none" dirty="0">
              <a:solidFill>
                <a:schemeClr val="dk1"/>
              </a:solidFill>
              <a:effectLst/>
              <a:latin typeface="Lato"/>
              <a:ea typeface="Lato"/>
              <a:cs typeface="Lato"/>
              <a:sym typeface="Lato"/>
            </a:endParaRPr>
          </a:p>
          <a:p>
            <a:pPr lvl="1"/>
            <a:r>
              <a:rPr lang="en-US" sz="1200" b="0" i="0" u="none" strike="noStrike" cap="none" dirty="0">
                <a:solidFill>
                  <a:schemeClr val="dk1"/>
                </a:solidFill>
                <a:effectLst/>
                <a:latin typeface="Lato"/>
                <a:ea typeface="Lato"/>
                <a:cs typeface="Lato"/>
                <a:sym typeface="Lato"/>
              </a:rPr>
              <a:t>No difference in late toxicity</a:t>
            </a:r>
          </a:p>
          <a:p>
            <a:pPr lvl="1"/>
            <a:endParaRPr lang="en-US" sz="1100" b="0" i="0" u="none" strike="noStrike" cap="none" dirty="0">
              <a:solidFill>
                <a:schemeClr val="dk1"/>
              </a:solidFill>
              <a:effectLst/>
              <a:latin typeface="Lato"/>
              <a:ea typeface="Lato"/>
              <a:cs typeface="Lato"/>
              <a:sym typeface="Lato"/>
            </a:endParaRPr>
          </a:p>
          <a:p>
            <a:r>
              <a:rPr lang="en-US" sz="1200" b="1" i="0" u="none" strike="noStrike" cap="none" dirty="0">
                <a:solidFill>
                  <a:schemeClr val="dk1"/>
                </a:solidFill>
                <a:effectLst/>
                <a:latin typeface="Lato"/>
                <a:ea typeface="Lato"/>
                <a:cs typeface="Lato"/>
                <a:sym typeface="Lato"/>
              </a:rPr>
              <a:t>**GOG 123</a:t>
            </a:r>
            <a:r>
              <a:rPr lang="en-US" sz="1200" b="0" i="0" u="none" strike="noStrike" cap="none" dirty="0">
                <a:solidFill>
                  <a:schemeClr val="dk1"/>
                </a:solidFill>
                <a:effectLst/>
                <a:latin typeface="Lato"/>
                <a:ea typeface="Lato"/>
                <a:cs typeface="Lato"/>
                <a:sym typeface="Lato"/>
              </a:rPr>
              <a:t> (Keys 1999, Stehman 2007)</a:t>
            </a:r>
            <a:r>
              <a:rPr lang="en-US" dirty="0">
                <a:solidFill>
                  <a:schemeClr val="dk1"/>
                </a:solidFill>
                <a:latin typeface="Lato"/>
                <a:ea typeface="Lato"/>
                <a:cs typeface="Lato"/>
                <a:sym typeface="Lato"/>
              </a:rPr>
              <a:t> </a:t>
            </a:r>
            <a:endParaRPr lang="en-US" sz="1100" dirty="0">
              <a:solidFill>
                <a:schemeClr val="dk1"/>
              </a:solidFill>
              <a:latin typeface="Lato"/>
              <a:ea typeface="Lato"/>
              <a:cs typeface="Lato"/>
              <a:sym typeface="Lato"/>
            </a:endParaRPr>
          </a:p>
          <a:p>
            <a:r>
              <a:rPr lang="en-US" sz="1200" b="0" i="0" u="none" strike="noStrike" cap="none" dirty="0">
                <a:solidFill>
                  <a:schemeClr val="dk1"/>
                </a:solidFill>
                <a:effectLst/>
                <a:latin typeface="Lato"/>
                <a:ea typeface="Lato"/>
                <a:cs typeface="Lato"/>
                <a:sym typeface="Lato"/>
              </a:rPr>
              <a:t>369 pts, IB2 randomized to neoadjuvant RT (75Gy Pt A, WPRT+LDR brachy) ± weekly cisplatin </a:t>
            </a:r>
            <a:r>
              <a:rPr lang="en-US" sz="1200" b="0" i="0" u="none" strike="noStrike" cap="none" dirty="0">
                <a:solidFill>
                  <a:schemeClr val="dk1"/>
                </a:solidFill>
                <a:effectLst/>
                <a:latin typeface="Lato"/>
                <a:ea typeface="Lato"/>
                <a:cs typeface="Lato"/>
                <a:sym typeface="Wingdings" panose="05000000000000000000" pitchFamily="2" charset="2"/>
              </a:rPr>
              <a:t></a:t>
            </a:r>
            <a:r>
              <a:rPr lang="en-US" sz="1200" b="0" i="0" u="none" strike="noStrike" cap="none" dirty="0">
                <a:solidFill>
                  <a:schemeClr val="dk1"/>
                </a:solidFill>
                <a:effectLst/>
                <a:latin typeface="Lato"/>
                <a:ea typeface="Lato"/>
                <a:cs typeface="Lato"/>
                <a:sym typeface="Lato"/>
              </a:rPr>
              <a:t> </a:t>
            </a:r>
            <a:r>
              <a:rPr lang="en-US" sz="1200" b="0" i="0" u="none" strike="noStrike" cap="none" dirty="0" err="1">
                <a:solidFill>
                  <a:schemeClr val="dk1"/>
                </a:solidFill>
                <a:effectLst/>
                <a:latin typeface="Lato"/>
                <a:ea typeface="Lato"/>
                <a:cs typeface="Lato"/>
                <a:sym typeface="Lato"/>
              </a:rPr>
              <a:t>extrafascial</a:t>
            </a:r>
            <a:r>
              <a:rPr lang="en-US" sz="1200" b="0" i="0" u="none" strike="noStrike" cap="none" dirty="0">
                <a:solidFill>
                  <a:schemeClr val="dk1"/>
                </a:solidFill>
                <a:effectLst/>
                <a:latin typeface="Lato"/>
                <a:ea typeface="Lato"/>
                <a:cs typeface="Lato"/>
                <a:sym typeface="Lato"/>
              </a:rPr>
              <a:t> hysterectomy (3-6 weeks after RT)</a:t>
            </a:r>
            <a:endParaRPr lang="en-US" sz="1100" b="0" i="0" u="none" strike="noStrike" cap="none" dirty="0">
              <a:solidFill>
                <a:schemeClr val="dk1"/>
              </a:solidFill>
              <a:effectLst/>
              <a:latin typeface="Lato"/>
              <a:ea typeface="Lato"/>
              <a:cs typeface="Lato"/>
              <a:sym typeface="Lato"/>
            </a:endParaRPr>
          </a:p>
          <a:p>
            <a:pPr lvl="0"/>
            <a:r>
              <a:rPr lang="en-US" sz="1200" b="0" i="0" u="none" strike="noStrike" cap="none" dirty="0">
                <a:solidFill>
                  <a:schemeClr val="dk1"/>
                </a:solidFill>
                <a:effectLst/>
                <a:latin typeface="Lato"/>
                <a:ea typeface="Lato"/>
                <a:cs typeface="Lato"/>
                <a:sym typeface="Lato"/>
              </a:rPr>
              <a:t>Chemo </a:t>
            </a:r>
            <a:r>
              <a:rPr lang="en-US" sz="1200" b="0" i="0" u="none" strike="noStrike" cap="none" dirty="0">
                <a:solidFill>
                  <a:schemeClr val="dk1"/>
                </a:solidFill>
                <a:effectLst/>
                <a:latin typeface="Lato"/>
                <a:ea typeface="Lato"/>
                <a:cs typeface="Lato"/>
                <a:sym typeface="Wingdings" panose="05000000000000000000" pitchFamily="2" charset="2"/>
              </a:rPr>
              <a:t></a:t>
            </a:r>
            <a:r>
              <a:rPr lang="en-US" sz="1200" b="0" i="0" u="none" strike="noStrike" cap="none" dirty="0">
                <a:solidFill>
                  <a:schemeClr val="dk1"/>
                </a:solidFill>
                <a:effectLst/>
                <a:latin typeface="Lato"/>
                <a:ea typeface="Lato"/>
                <a:cs typeface="Lato"/>
                <a:sym typeface="Lato"/>
              </a:rPr>
              <a:t> </a:t>
            </a:r>
            <a:r>
              <a:rPr lang="en-US" sz="1200" b="1" i="0" u="none" strike="noStrike" cap="none" dirty="0">
                <a:solidFill>
                  <a:schemeClr val="dk1"/>
                </a:solidFill>
                <a:effectLst/>
                <a:latin typeface="Lato"/>
                <a:ea typeface="Lato"/>
                <a:cs typeface="Lato"/>
                <a:sym typeface="Lato"/>
              </a:rPr>
              <a:t>↑ 6Y-OS (64</a:t>
            </a:r>
            <a:r>
              <a:rPr lang="en-US" sz="1200" b="1" i="0" u="none" strike="noStrike" cap="none" dirty="0">
                <a:solidFill>
                  <a:schemeClr val="dk1"/>
                </a:solidFill>
                <a:effectLst/>
                <a:latin typeface="Lato"/>
                <a:ea typeface="Lato"/>
                <a:cs typeface="Lato"/>
                <a:sym typeface="Wingdings" panose="05000000000000000000" pitchFamily="2" charset="2"/>
              </a:rPr>
              <a:t></a:t>
            </a:r>
            <a:r>
              <a:rPr lang="en-US" sz="1200" b="1" i="0" u="none" strike="noStrike" cap="none" dirty="0">
                <a:solidFill>
                  <a:schemeClr val="dk1"/>
                </a:solidFill>
                <a:effectLst/>
                <a:latin typeface="Lato"/>
                <a:ea typeface="Lato"/>
                <a:cs typeface="Lato"/>
                <a:sym typeface="Lato"/>
              </a:rPr>
              <a:t>78%)</a:t>
            </a:r>
            <a:r>
              <a:rPr lang="en-US" sz="1200" b="0" i="0" u="none" strike="noStrike" cap="none" dirty="0">
                <a:solidFill>
                  <a:schemeClr val="dk1"/>
                </a:solidFill>
                <a:effectLst/>
                <a:latin typeface="Lato"/>
                <a:ea typeface="Lato"/>
                <a:cs typeface="Lato"/>
                <a:sym typeface="Lato"/>
              </a:rPr>
              <a:t> &amp; DFS (60</a:t>
            </a:r>
            <a:r>
              <a:rPr lang="en-US" sz="1200" b="0" i="0" u="none" strike="noStrike" cap="none" dirty="0">
                <a:solidFill>
                  <a:schemeClr val="dk1"/>
                </a:solidFill>
                <a:effectLst/>
                <a:latin typeface="Lato"/>
                <a:ea typeface="Lato"/>
                <a:cs typeface="Lato"/>
                <a:sym typeface="Wingdings" panose="05000000000000000000" pitchFamily="2" charset="2"/>
              </a:rPr>
              <a:t></a:t>
            </a:r>
            <a:r>
              <a:rPr lang="en-US" sz="1200" b="0" i="0" u="none" strike="noStrike" cap="none" dirty="0">
                <a:solidFill>
                  <a:schemeClr val="dk1"/>
                </a:solidFill>
                <a:effectLst/>
                <a:latin typeface="Lato"/>
                <a:ea typeface="Lato"/>
                <a:cs typeface="Lato"/>
                <a:sym typeface="Lato"/>
              </a:rPr>
              <a:t>71%) &amp; LC (80%</a:t>
            </a:r>
            <a:r>
              <a:rPr lang="en-US" sz="1200" b="0" i="0" u="none" strike="noStrike" cap="none" dirty="0">
                <a:solidFill>
                  <a:schemeClr val="dk1"/>
                </a:solidFill>
                <a:effectLst/>
                <a:latin typeface="Lato"/>
                <a:ea typeface="Lato"/>
                <a:cs typeface="Lato"/>
                <a:sym typeface="Symbol" panose="05050102010706020507" pitchFamily="18" charset="2"/>
              </a:rPr>
              <a:t></a:t>
            </a:r>
            <a:r>
              <a:rPr lang="en-US" sz="1200" b="0" i="0" u="none" strike="noStrike" cap="none" dirty="0">
                <a:solidFill>
                  <a:schemeClr val="dk1"/>
                </a:solidFill>
                <a:effectLst/>
                <a:latin typeface="Lato"/>
                <a:ea typeface="Lato"/>
                <a:cs typeface="Lato"/>
                <a:sym typeface="Lato"/>
              </a:rPr>
              <a:t>90%) &amp; </a:t>
            </a:r>
            <a:r>
              <a:rPr lang="en-US" sz="1200" b="0" i="0" u="none" strike="noStrike" cap="none" dirty="0" err="1">
                <a:solidFill>
                  <a:schemeClr val="dk1"/>
                </a:solidFill>
                <a:effectLst/>
                <a:latin typeface="Lato"/>
                <a:ea typeface="Lato"/>
                <a:cs typeface="Lato"/>
                <a:sym typeface="Lato"/>
              </a:rPr>
              <a:t>pCR</a:t>
            </a:r>
            <a:r>
              <a:rPr lang="en-US" sz="1200" b="0" i="0" u="none" strike="noStrike" cap="none" dirty="0">
                <a:solidFill>
                  <a:schemeClr val="dk1"/>
                </a:solidFill>
                <a:effectLst/>
                <a:latin typeface="Lato"/>
                <a:ea typeface="Lato"/>
                <a:cs typeface="Lato"/>
                <a:sym typeface="Lato"/>
              </a:rPr>
              <a:t> (41</a:t>
            </a:r>
            <a:r>
              <a:rPr lang="en-US" sz="1200" b="0" i="0" u="none" strike="noStrike" cap="none" dirty="0">
                <a:solidFill>
                  <a:schemeClr val="dk1"/>
                </a:solidFill>
                <a:effectLst/>
                <a:latin typeface="Lato"/>
                <a:ea typeface="Lato"/>
                <a:cs typeface="Lato"/>
                <a:sym typeface="Wingdings" panose="05000000000000000000" pitchFamily="2" charset="2"/>
              </a:rPr>
              <a:t></a:t>
            </a:r>
            <a:r>
              <a:rPr lang="en-US" sz="1200" b="0" i="0" u="none" strike="noStrike" cap="none" dirty="0">
                <a:solidFill>
                  <a:schemeClr val="dk1"/>
                </a:solidFill>
                <a:effectLst/>
                <a:latin typeface="Lato"/>
                <a:ea typeface="Lato"/>
                <a:cs typeface="Lato"/>
                <a:sym typeface="Lato"/>
              </a:rPr>
              <a:t>52%)</a:t>
            </a:r>
            <a:endParaRPr lang="en-US" sz="1100" b="0" i="0" u="none" strike="noStrike" cap="none" dirty="0">
              <a:solidFill>
                <a:schemeClr val="dk1"/>
              </a:solidFill>
              <a:effectLst/>
              <a:latin typeface="Lato"/>
              <a:ea typeface="Lato"/>
              <a:cs typeface="Lato"/>
              <a:sym typeface="Lato"/>
            </a:endParaRPr>
          </a:p>
          <a:p>
            <a:pPr lvl="1"/>
            <a:r>
              <a:rPr lang="en-US" sz="1200" b="0" i="0" u="sng" strike="noStrike" cap="none" dirty="0">
                <a:solidFill>
                  <a:schemeClr val="dk1"/>
                </a:solidFill>
                <a:effectLst/>
                <a:latin typeface="Lato"/>
                <a:ea typeface="Lato"/>
                <a:cs typeface="Lato"/>
                <a:sym typeface="Lato"/>
              </a:rPr>
              <a:t>50% lower relative risk of progression</a:t>
            </a:r>
            <a:endParaRPr lang="en-US" sz="1100" b="0" i="0" u="none" strike="noStrike" cap="none" dirty="0">
              <a:solidFill>
                <a:schemeClr val="dk1"/>
              </a:solidFill>
              <a:effectLst/>
              <a:latin typeface="Lato"/>
              <a:ea typeface="Lato"/>
              <a:cs typeface="Lato"/>
              <a:sym typeface="Lato"/>
            </a:endParaRPr>
          </a:p>
          <a:p>
            <a:r>
              <a:rPr lang="en-US" sz="1200" b="0" i="0" u="none" strike="noStrike" cap="none" dirty="0">
                <a:solidFill>
                  <a:schemeClr val="dk1"/>
                </a:solidFill>
                <a:effectLst/>
                <a:latin typeface="Lato"/>
                <a:ea typeface="Lato"/>
                <a:cs typeface="Lato"/>
                <a:sym typeface="Lato"/>
              </a:rPr>
              <a:t> </a:t>
            </a:r>
            <a:endParaRPr lang="en-US" sz="1100" b="0" i="0" u="none" strike="noStrike" cap="none" dirty="0">
              <a:solidFill>
                <a:schemeClr val="dk1"/>
              </a:solidFill>
              <a:effectLst/>
              <a:latin typeface="Lato"/>
              <a:ea typeface="Lato"/>
              <a:cs typeface="Lato"/>
              <a:sym typeface="Lato"/>
            </a:endParaRPr>
          </a:p>
          <a:p>
            <a:r>
              <a:rPr lang="en-US" sz="1200" b="1" i="0" u="none" strike="noStrike" cap="none" dirty="0">
                <a:solidFill>
                  <a:schemeClr val="dk1"/>
                </a:solidFill>
                <a:effectLst/>
                <a:latin typeface="Lato"/>
                <a:ea typeface="Lato"/>
                <a:cs typeface="Lato"/>
                <a:sym typeface="Lato"/>
              </a:rPr>
              <a:t>**NCI Canada Study </a:t>
            </a:r>
            <a:r>
              <a:rPr lang="en-US" sz="1200" b="0" i="0" u="none" strike="noStrike" cap="none" dirty="0">
                <a:solidFill>
                  <a:schemeClr val="dk1"/>
                </a:solidFill>
                <a:effectLst/>
                <a:latin typeface="Lato"/>
                <a:ea typeface="Lato"/>
                <a:cs typeface="Lato"/>
                <a:sym typeface="Lato"/>
              </a:rPr>
              <a:t>(Pearcey, 2002)</a:t>
            </a:r>
            <a:r>
              <a:rPr lang="en-US" dirty="0">
                <a:solidFill>
                  <a:schemeClr val="dk1"/>
                </a:solidFill>
                <a:latin typeface="Lato"/>
                <a:ea typeface="Lato"/>
                <a:cs typeface="Lato"/>
                <a:sym typeface="Lato"/>
              </a:rPr>
              <a:t> </a:t>
            </a:r>
            <a:endParaRPr lang="en-US" sz="1100" b="0" i="0" u="none" strike="noStrike" cap="none" dirty="0">
              <a:solidFill>
                <a:schemeClr val="dk1"/>
              </a:solidFill>
              <a:effectLst/>
              <a:latin typeface="Lato"/>
              <a:ea typeface="Lato"/>
              <a:cs typeface="Lato"/>
              <a:sym typeface="Lato"/>
            </a:endParaRPr>
          </a:p>
          <a:p>
            <a:pPr lvl="0"/>
            <a:r>
              <a:rPr lang="en-US" sz="1200" b="0" i="0" u="none" strike="noStrike" cap="none" dirty="0">
                <a:solidFill>
                  <a:schemeClr val="dk1"/>
                </a:solidFill>
                <a:effectLst/>
                <a:latin typeface="Lato"/>
                <a:ea typeface="Lato"/>
                <a:cs typeface="Lato"/>
                <a:sym typeface="Lato"/>
              </a:rPr>
              <a:t>259 pts, IB-IVA or pelvic LN+ pathologically. Randomized to RT ± weekly cisplatin (40mg/m</a:t>
            </a:r>
            <a:r>
              <a:rPr lang="en-US" sz="1200" b="0" i="0" u="none" strike="noStrike" cap="none" baseline="30000" dirty="0">
                <a:solidFill>
                  <a:schemeClr val="dk1"/>
                </a:solidFill>
                <a:effectLst/>
                <a:latin typeface="Lato"/>
                <a:ea typeface="Lato"/>
                <a:cs typeface="Lato"/>
                <a:sym typeface="Lato"/>
              </a:rPr>
              <a:t>2</a:t>
            </a:r>
            <a:r>
              <a:rPr lang="en-US" sz="1200" b="0" i="0" u="none" strike="noStrike" cap="none" dirty="0">
                <a:solidFill>
                  <a:schemeClr val="dk1"/>
                </a:solidFill>
                <a:effectLst/>
                <a:latin typeface="Lato"/>
                <a:ea typeface="Lato"/>
                <a:cs typeface="Lato"/>
                <a:sym typeface="Lato"/>
              </a:rPr>
              <a:t>) </a:t>
            </a:r>
            <a:r>
              <a:rPr lang="en-US" sz="1200" b="0" i="0" u="none" strike="noStrike" cap="none" dirty="0">
                <a:solidFill>
                  <a:schemeClr val="dk1"/>
                </a:solidFill>
                <a:effectLst/>
                <a:latin typeface="Lato"/>
                <a:ea typeface="Lato"/>
                <a:cs typeface="Lato"/>
                <a:sym typeface="Wingdings" panose="05000000000000000000" pitchFamily="2" charset="2"/>
              </a:rPr>
              <a:t></a:t>
            </a:r>
            <a:r>
              <a:rPr lang="en-US" sz="1200" b="0" i="0" u="none" strike="noStrike" cap="none" dirty="0">
                <a:solidFill>
                  <a:schemeClr val="dk1"/>
                </a:solidFill>
                <a:effectLst/>
                <a:latin typeface="Lato"/>
                <a:ea typeface="Lato"/>
                <a:cs typeface="Lato"/>
                <a:sym typeface="Lato"/>
              </a:rPr>
              <a:t> brachy (LDR or HDR)</a:t>
            </a:r>
            <a:endParaRPr lang="en-US" sz="1100" b="0" i="0" u="none" strike="noStrike" cap="none" dirty="0">
              <a:solidFill>
                <a:schemeClr val="dk1"/>
              </a:solidFill>
              <a:effectLst/>
              <a:latin typeface="Lato"/>
              <a:ea typeface="Lato"/>
              <a:cs typeface="Lato"/>
              <a:sym typeface="Lato"/>
            </a:endParaRPr>
          </a:p>
          <a:p>
            <a:pPr lvl="0"/>
            <a:r>
              <a:rPr lang="en-US" sz="1200" b="1" i="0" u="none" strike="noStrike" cap="none" dirty="0">
                <a:solidFill>
                  <a:schemeClr val="dk1"/>
                </a:solidFill>
                <a:effectLst/>
                <a:latin typeface="Lato"/>
                <a:ea typeface="Lato"/>
                <a:cs typeface="Lato"/>
                <a:sym typeface="Lato"/>
              </a:rPr>
              <a:t>No difference in 5Y-OS (~60%) </a:t>
            </a:r>
            <a:endParaRPr lang="en-US" sz="1100" b="0" i="0" u="none" strike="noStrike" cap="none" dirty="0">
              <a:solidFill>
                <a:schemeClr val="dk1"/>
              </a:solidFill>
              <a:effectLst/>
              <a:latin typeface="Lato"/>
              <a:ea typeface="Lato"/>
              <a:cs typeface="Lato"/>
              <a:sym typeface="Lato"/>
            </a:endParaRPr>
          </a:p>
          <a:p>
            <a:pPr lvl="0"/>
            <a:r>
              <a:rPr lang="en-US" sz="1200" b="0" i="0" u="none" strike="noStrike" cap="none" dirty="0">
                <a:solidFill>
                  <a:schemeClr val="dk1"/>
                </a:solidFill>
                <a:effectLst/>
                <a:latin typeface="Lato"/>
                <a:ea typeface="Lato"/>
                <a:cs typeface="Lato"/>
                <a:sym typeface="Lato"/>
              </a:rPr>
              <a:t>Possible Reasons Why Negative:</a:t>
            </a:r>
            <a:endParaRPr lang="en-US" sz="1100" b="0" i="0" u="none" strike="noStrike" cap="none" dirty="0">
              <a:solidFill>
                <a:schemeClr val="dk1"/>
              </a:solidFill>
              <a:effectLst/>
              <a:latin typeface="Lato"/>
              <a:ea typeface="Lato"/>
              <a:cs typeface="Lato"/>
              <a:sym typeface="Lato"/>
            </a:endParaRPr>
          </a:p>
          <a:p>
            <a:pPr lvl="1"/>
            <a:r>
              <a:rPr lang="en-US" sz="1200" b="0" i="0" u="none" strike="noStrike" cap="none" dirty="0">
                <a:solidFill>
                  <a:schemeClr val="dk1"/>
                </a:solidFill>
                <a:effectLst/>
                <a:latin typeface="Lato"/>
                <a:ea typeface="Lato"/>
                <a:cs typeface="Lato"/>
                <a:sym typeface="Lato"/>
              </a:rPr>
              <a:t>Not as well powered as other trials, anemia higher in chemo arm, no surgical staging of PALNs, </a:t>
            </a:r>
            <a:r>
              <a:rPr lang="en-US" sz="1200" b="0" i="0" u="none" strike="noStrike" cap="none" dirty="0" err="1">
                <a:solidFill>
                  <a:schemeClr val="dk1"/>
                </a:solidFill>
                <a:effectLst/>
                <a:latin typeface="Lato"/>
                <a:ea typeface="Lato"/>
                <a:cs typeface="Lato"/>
                <a:sym typeface="Lato"/>
              </a:rPr>
              <a:t>AdenoCA</a:t>
            </a:r>
            <a:r>
              <a:rPr lang="en-US" sz="1200" b="0" i="0" u="none" strike="noStrike" cap="none" dirty="0">
                <a:solidFill>
                  <a:schemeClr val="dk1"/>
                </a:solidFill>
                <a:effectLst/>
                <a:latin typeface="Lato"/>
                <a:ea typeface="Lato"/>
                <a:cs typeface="Lato"/>
                <a:sym typeface="Lato"/>
              </a:rPr>
              <a:t> excluded, shorter average treatment duration in this trial than others (is chemo compensating for prolonged treatment in other trials?)</a:t>
            </a:r>
            <a:endParaRPr lang="en-US" sz="1100" b="0" i="0" u="none" strike="noStrike" cap="none" dirty="0">
              <a:solidFill>
                <a:schemeClr val="dk1"/>
              </a:solidFill>
              <a:effectLst/>
              <a:latin typeface="Lato"/>
              <a:ea typeface="Lato"/>
              <a:cs typeface="Lato"/>
              <a:sym typeface="Lato"/>
            </a:endParaRPr>
          </a:p>
          <a:p>
            <a:r>
              <a:rPr lang="en-US" sz="1200" b="0" i="0" u="none" strike="noStrike" cap="none" dirty="0">
                <a:solidFill>
                  <a:schemeClr val="dk1"/>
                </a:solidFill>
                <a:effectLst/>
                <a:latin typeface="Lato"/>
                <a:ea typeface="Lato"/>
                <a:cs typeface="Lato"/>
                <a:sym typeface="Lato"/>
              </a:rPr>
              <a:t> </a:t>
            </a:r>
            <a:endParaRPr lang="en-US" sz="1100" b="0" i="0" u="none" strike="noStrike" cap="none" dirty="0">
              <a:solidFill>
                <a:schemeClr val="dk1"/>
              </a:solidFill>
              <a:effectLst/>
              <a:latin typeface="Lato"/>
              <a:ea typeface="Lato"/>
              <a:cs typeface="Lato"/>
              <a:sym typeface="Lato"/>
            </a:endParaRPr>
          </a:p>
          <a:p>
            <a:r>
              <a:rPr lang="en-US" sz="1200" b="1" i="0" u="none" strike="noStrike" cap="none" dirty="0">
                <a:solidFill>
                  <a:schemeClr val="dk1"/>
                </a:solidFill>
                <a:effectLst/>
                <a:latin typeface="Lato"/>
                <a:ea typeface="Lato"/>
                <a:cs typeface="Lato"/>
                <a:sym typeface="Lato"/>
              </a:rPr>
              <a:t>**Cochrane Meta-Analysis (2010)</a:t>
            </a:r>
            <a:endParaRPr lang="en-US" sz="1100" b="0" i="0" u="none" strike="noStrike" cap="none" dirty="0">
              <a:solidFill>
                <a:schemeClr val="dk1"/>
              </a:solidFill>
              <a:effectLst/>
              <a:latin typeface="Lato"/>
              <a:ea typeface="Lato"/>
              <a:cs typeface="Lato"/>
              <a:sym typeface="Lato"/>
            </a:endParaRPr>
          </a:p>
          <a:p>
            <a:pPr lvl="0"/>
            <a:r>
              <a:rPr lang="en-US" sz="1200" b="0" i="0" u="none" strike="noStrike" cap="none" dirty="0">
                <a:solidFill>
                  <a:schemeClr val="dk1"/>
                </a:solidFill>
                <a:effectLst/>
                <a:latin typeface="Lato"/>
                <a:ea typeface="Lato"/>
                <a:cs typeface="Lato"/>
                <a:sym typeface="Lato"/>
              </a:rPr>
              <a:t>15 trials, 3517 patients, locally advanced cervical CA, RT ± chemo.</a:t>
            </a:r>
            <a:endParaRPr lang="en-US" sz="1100" b="0" i="0" u="none" strike="noStrike" cap="none" dirty="0">
              <a:solidFill>
                <a:schemeClr val="dk1"/>
              </a:solidFill>
              <a:effectLst/>
              <a:latin typeface="Lato"/>
              <a:ea typeface="Lato"/>
              <a:cs typeface="Lato"/>
              <a:sym typeface="Lato"/>
            </a:endParaRPr>
          </a:p>
          <a:p>
            <a:pPr lvl="0"/>
            <a:r>
              <a:rPr lang="en-US" sz="1200" b="0" i="0" u="none" strike="noStrike" cap="none" dirty="0">
                <a:solidFill>
                  <a:schemeClr val="dk1"/>
                </a:solidFill>
                <a:effectLst/>
                <a:latin typeface="Lato"/>
                <a:ea typeface="Lato"/>
                <a:cs typeface="Lato"/>
                <a:sym typeface="Lato"/>
              </a:rPr>
              <a:t>Chemo </a:t>
            </a:r>
            <a:r>
              <a:rPr lang="en-US" sz="1200" b="0" i="0" u="none" strike="noStrike" cap="none" dirty="0">
                <a:solidFill>
                  <a:schemeClr val="dk1"/>
                </a:solidFill>
                <a:effectLst/>
                <a:latin typeface="Lato"/>
                <a:ea typeface="Lato"/>
                <a:cs typeface="Lato"/>
                <a:sym typeface="Wingdings" panose="05000000000000000000" pitchFamily="2" charset="2"/>
              </a:rPr>
              <a:t></a:t>
            </a:r>
            <a:r>
              <a:rPr lang="en-US" sz="1200" b="0" i="0" u="none" strike="noStrike" cap="none" dirty="0">
                <a:solidFill>
                  <a:schemeClr val="dk1"/>
                </a:solidFill>
                <a:effectLst/>
                <a:latin typeface="Lato"/>
                <a:ea typeface="Lato"/>
                <a:cs typeface="Lato"/>
                <a:sym typeface="Lato"/>
              </a:rPr>
              <a:t> </a:t>
            </a:r>
            <a:r>
              <a:rPr lang="en-US" sz="1200" b="1" i="0" u="none" strike="noStrike" cap="none" dirty="0">
                <a:solidFill>
                  <a:schemeClr val="dk1"/>
                </a:solidFill>
                <a:effectLst/>
                <a:latin typeface="Lato"/>
                <a:ea typeface="Lato"/>
                <a:cs typeface="Lato"/>
                <a:sym typeface="Lato"/>
              </a:rPr>
              <a:t>8% ↑ 5Y-OS</a:t>
            </a:r>
            <a:r>
              <a:rPr lang="en-US" sz="1200" b="0" i="0" u="none" strike="noStrike" cap="none" dirty="0">
                <a:solidFill>
                  <a:schemeClr val="dk1"/>
                </a:solidFill>
                <a:effectLst/>
                <a:latin typeface="Lato"/>
                <a:ea typeface="Lato"/>
                <a:cs typeface="Lato"/>
                <a:sym typeface="Lato"/>
              </a:rPr>
              <a:t>, 13% ↑ PFS, no difference in late toxicity</a:t>
            </a:r>
            <a:endParaRPr lang="en-US" sz="1100" b="0" i="0" u="none" strike="noStrike" cap="none" dirty="0">
              <a:solidFill>
                <a:schemeClr val="dk1"/>
              </a:solidFill>
              <a:effectLst/>
              <a:latin typeface="Lato"/>
              <a:ea typeface="Lato"/>
              <a:cs typeface="Lato"/>
              <a:sym typeface="Lato"/>
            </a:endParaRPr>
          </a:p>
          <a:p>
            <a:pPr lvl="1"/>
            <a:r>
              <a:rPr lang="en-US" sz="1200" b="1" i="0" strike="noStrike" cap="none" dirty="0">
                <a:solidFill>
                  <a:schemeClr val="dk1"/>
                </a:solidFill>
                <a:effectLst/>
                <a:latin typeface="Lato"/>
                <a:ea typeface="Lato"/>
                <a:cs typeface="Lato"/>
                <a:sym typeface="Lato"/>
              </a:rPr>
              <a:t>Greatest survival benefit from chemo in Stage IB-IIA</a:t>
            </a:r>
            <a:endParaRPr lang="en-US" sz="1100" i="0" strike="noStrike" cap="none" dirty="0">
              <a:solidFill>
                <a:schemeClr val="dk1"/>
              </a:solidFill>
              <a:effectLst/>
              <a:latin typeface="Lato"/>
              <a:ea typeface="Lato"/>
              <a:cs typeface="Lato"/>
            </a:endParaRPr>
          </a:p>
          <a:p>
            <a:endParaRPr lang="en-US" dirty="0">
              <a:latin typeface="Arial" panose="020B0604020202020204" pitchFamily="34" charset="0"/>
              <a:ea typeface="Verdana" panose="020B0604030504040204" pitchFamily="34" charset="0"/>
            </a:endParaRPr>
          </a:p>
        </p:txBody>
      </p:sp>
    </p:spTree>
    <p:extLst>
      <p:ext uri="{BB962C8B-B14F-4D97-AF65-F5344CB8AC3E}">
        <p14:creationId xmlns:p14="http://schemas.microsoft.com/office/powerpoint/2010/main" val="15426466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ea typeface="Verdana" panose="020B0604030504040204" pitchFamily="34" charset="0"/>
            </a:endParaRPr>
          </a:p>
        </p:txBody>
      </p:sp>
      <p:sp>
        <p:nvSpPr>
          <p:cNvPr id="467" name="Google Shape;467;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67817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231808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451003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ea typeface="Verdana" panose="020B0604030504040204" pitchFamily="34" charset="0"/>
            </a:endParaRPr>
          </a:p>
        </p:txBody>
      </p:sp>
      <p:sp>
        <p:nvSpPr>
          <p:cNvPr id="574" name="Google Shape;574;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64633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ea typeface="Verdana" panose="020B0604030504040204" pitchFamily="34" charset="0"/>
            </a:endParaRPr>
          </a:p>
        </p:txBody>
      </p:sp>
      <p:sp>
        <p:nvSpPr>
          <p:cNvPr id="574" name="Google Shape;574;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29479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ea typeface="Verdana" panose="020B0604030504040204" pitchFamily="34" charset="0"/>
            </a:endParaRPr>
          </a:p>
        </p:txBody>
      </p:sp>
      <p:sp>
        <p:nvSpPr>
          <p:cNvPr id="574" name="Google Shape;574;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60507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ea typeface="Verdana" panose="020B0604030504040204" pitchFamily="34" charset="0"/>
            </a:endParaRPr>
          </a:p>
        </p:txBody>
      </p:sp>
      <p:sp>
        <p:nvSpPr>
          <p:cNvPr id="574" name="Google Shape;574;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41802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ea typeface="Verdana" panose="020B0604030504040204" pitchFamily="34" charset="0"/>
            </a:endParaRPr>
          </a:p>
        </p:txBody>
      </p:sp>
      <p:sp>
        <p:nvSpPr>
          <p:cNvPr id="574" name="Google Shape;574;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0211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ea typeface="Verdana" panose="020B0604030504040204" pitchFamily="34" charset="0"/>
            </a:endParaRPr>
          </a:p>
        </p:txBody>
      </p:sp>
    </p:spTree>
    <p:extLst>
      <p:ext uri="{BB962C8B-B14F-4D97-AF65-F5344CB8AC3E}">
        <p14:creationId xmlns:p14="http://schemas.microsoft.com/office/powerpoint/2010/main" val="16459674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44298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Arial" panose="020B0604020202020204" pitchFamily="34" charset="0"/>
                <a:ea typeface="Verdana" panose="020B0604030504040204" pitchFamily="34" charset="0"/>
              </a:rPr>
              <a:t>Description of how to explain this slide:</a:t>
            </a:r>
          </a:p>
          <a:p>
            <a:pPr marL="0" lvl="0" indent="0" algn="l" rtl="0">
              <a:spcBef>
                <a:spcPts val="0"/>
              </a:spcBef>
              <a:spcAft>
                <a:spcPts val="0"/>
              </a:spcAft>
              <a:buNone/>
            </a:pPr>
            <a:r>
              <a:rPr lang="en-US" dirty="0">
                <a:latin typeface="Arial" panose="020B0604020202020204" pitchFamily="34" charset="0"/>
                <a:ea typeface="Verdana" panose="020B0604030504040204" pitchFamily="34" charset="0"/>
              </a:rPr>
              <a:t>The IA</a:t>
            </a:r>
            <a:r>
              <a:rPr lang="en-US" baseline="0" dirty="0">
                <a:latin typeface="Arial" panose="020B0604020202020204" pitchFamily="34" charset="0"/>
                <a:ea typeface="Verdana" panose="020B0604030504040204" pitchFamily="34" charset="0"/>
              </a:rPr>
              <a:t> G1-2 patients are low risk and observation is preferred</a:t>
            </a:r>
          </a:p>
          <a:p>
            <a:pPr marL="0" lvl="0" indent="0" algn="l" rtl="0">
              <a:spcBef>
                <a:spcPts val="0"/>
              </a:spcBef>
              <a:spcAft>
                <a:spcPts val="0"/>
              </a:spcAft>
              <a:buNone/>
            </a:pPr>
            <a:r>
              <a:rPr lang="en-US" baseline="0" dirty="0">
                <a:latin typeface="Arial" panose="020B0604020202020204" pitchFamily="34" charset="0"/>
                <a:ea typeface="Verdana" panose="020B0604030504040204" pitchFamily="34" charset="0"/>
              </a:rPr>
              <a:t>   - VBT should be considered if other risk factors</a:t>
            </a:r>
          </a:p>
          <a:p>
            <a:pPr marL="0" lvl="0" indent="0" algn="l" rtl="0">
              <a:spcBef>
                <a:spcPts val="0"/>
              </a:spcBef>
              <a:spcAft>
                <a:spcPts val="0"/>
              </a:spcAft>
              <a:buNone/>
            </a:pPr>
            <a:r>
              <a:rPr lang="en-US" baseline="0" dirty="0">
                <a:latin typeface="Arial" panose="020B0604020202020204" pitchFamily="34" charset="0"/>
                <a:ea typeface="Verdana" panose="020B0604030504040204" pitchFamily="34" charset="0"/>
              </a:rPr>
              <a:t>The IB G3 patients are high risk and RT +/- systemic therapy is preferred</a:t>
            </a:r>
          </a:p>
          <a:p>
            <a:pPr marL="0" lvl="0" indent="0" algn="l" rtl="0">
              <a:spcBef>
                <a:spcPts val="0"/>
              </a:spcBef>
              <a:spcAft>
                <a:spcPts val="0"/>
              </a:spcAft>
              <a:buNone/>
            </a:pPr>
            <a:r>
              <a:rPr lang="en-US" baseline="0" dirty="0">
                <a:latin typeface="Arial" panose="020B0604020202020204" pitchFamily="34" charset="0"/>
                <a:ea typeface="Verdana" panose="020B0604030504040204" pitchFamily="34" charset="0"/>
              </a:rPr>
              <a:t>All other patients are stratified into LIR and HIR based on stage, grade, LVSI and age.</a:t>
            </a:r>
          </a:p>
          <a:p>
            <a:pPr marL="0" lvl="0" indent="0" algn="l" rtl="0">
              <a:spcBef>
                <a:spcPts val="0"/>
              </a:spcBef>
              <a:spcAft>
                <a:spcPts val="0"/>
              </a:spcAft>
              <a:buNone/>
            </a:pPr>
            <a:r>
              <a:rPr lang="en-US" baseline="0" dirty="0">
                <a:latin typeface="Arial" panose="020B0604020202020204" pitchFamily="34" charset="0"/>
                <a:ea typeface="Verdana" panose="020B0604030504040204" pitchFamily="34" charset="0"/>
              </a:rPr>
              <a:t>   - VBT is generally preferred for HIR and observation is considered for LIR</a:t>
            </a:r>
          </a:p>
          <a:p>
            <a:pPr marL="0" lvl="0" indent="0" algn="l" rtl="0">
              <a:spcBef>
                <a:spcPts val="0"/>
              </a:spcBef>
              <a:spcAft>
                <a:spcPts val="0"/>
              </a:spcAft>
              <a:buNone/>
            </a:pPr>
            <a:r>
              <a:rPr lang="en-US" baseline="0" dirty="0">
                <a:latin typeface="Arial" panose="020B0604020202020204" pitchFamily="34" charset="0"/>
                <a:ea typeface="Verdana" panose="020B0604030504040204" pitchFamily="34" charset="0"/>
              </a:rPr>
              <a:t>   - EBRT is a consideration for IA G3 and IB G2</a:t>
            </a:r>
            <a:endParaRPr dirty="0">
              <a:latin typeface="Arial" panose="020B0604020202020204" pitchFamily="34" charset="0"/>
              <a:ea typeface="Verdana" panose="020B0604030504040204" pitchFamily="34" charset="0"/>
            </a:endParaRPr>
          </a:p>
        </p:txBody>
      </p:sp>
      <p:sp>
        <p:nvSpPr>
          <p:cNvPr id="574" name="Google Shape;574;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35481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116981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non-overlapping categories that are recognized.  Molecular categorization leads to better prediction of clinical outcomes than traditional morphology and histology factors. </a:t>
            </a:r>
          </a:p>
        </p:txBody>
      </p:sp>
      <p:sp>
        <p:nvSpPr>
          <p:cNvPr id="4" name="Slide Number Placeholder 3"/>
          <p:cNvSpPr>
            <a:spLocks noGrp="1"/>
          </p:cNvSpPr>
          <p:nvPr>
            <p:ph type="sldNum" sz="quarter" idx="5"/>
          </p:nvPr>
        </p:nvSpPr>
        <p:spPr/>
        <p:txBody>
          <a:bodyPr/>
          <a:lstStyle/>
          <a:p>
            <a:fld id="{EB0B72F9-7A29-A946-9142-8C06EBB325C3}" type="slidenum">
              <a:rPr lang="en-US" smtClean="0"/>
              <a:t>46</a:t>
            </a:fld>
            <a:endParaRPr lang="en-US"/>
          </a:p>
        </p:txBody>
      </p:sp>
    </p:spTree>
    <p:extLst>
      <p:ext uri="{BB962C8B-B14F-4D97-AF65-F5344CB8AC3E}">
        <p14:creationId xmlns:p14="http://schemas.microsoft.com/office/powerpoint/2010/main" val="1579634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indent="0">
              <a:buFont typeface="Arial" panose="020B0604020202020204" pitchFamily="34" charset="0"/>
              <a:buNone/>
            </a:pPr>
            <a:endParaRPr lang="en-US" dirty="0">
              <a:sym typeface="Wingdings" panose="05000000000000000000" pitchFamily="2" charset="2"/>
            </a:endParaRPr>
          </a:p>
          <a:p>
            <a:pPr marL="0" lvl="0" indent="0" algn="l" rtl="0">
              <a:spcBef>
                <a:spcPts val="0"/>
              </a:spcBef>
              <a:spcAft>
                <a:spcPts val="0"/>
              </a:spcAft>
              <a:buNone/>
            </a:pPr>
            <a:endParaRPr dirty="0">
              <a:latin typeface="Arial" panose="020B0604020202020204" pitchFamily="34" charset="0"/>
              <a:ea typeface="Verdana" panose="020B0604030504040204" pitchFamily="34" charset="0"/>
            </a:endParaRPr>
          </a:p>
        </p:txBody>
      </p:sp>
      <p:sp>
        <p:nvSpPr>
          <p:cNvPr id="574" name="Google Shape;574;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78238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ea typeface="Verdana" panose="020B0604030504040204" pitchFamily="34" charset="0"/>
            </a:endParaRPr>
          </a:p>
        </p:txBody>
      </p:sp>
      <p:sp>
        <p:nvSpPr>
          <p:cNvPr id="574" name="Google Shape;574;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87335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ea typeface="Verdana" panose="020B0604030504040204" pitchFamily="34" charset="0"/>
            </a:endParaRPr>
          </a:p>
        </p:txBody>
      </p:sp>
      <p:sp>
        <p:nvSpPr>
          <p:cNvPr id="574" name="Google Shape;574;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54732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lvl="2"/>
            <a:endParaRPr lang="en-US" sz="1100" b="0" i="0" u="none" strike="noStrike" cap="none" dirty="0">
              <a:solidFill>
                <a:schemeClr val="dk1"/>
              </a:solidFill>
              <a:effectLst/>
              <a:latin typeface="Lato"/>
              <a:ea typeface="Lato"/>
              <a:cs typeface="Lato"/>
              <a:sym typeface="Lato"/>
            </a:endParaRPr>
          </a:p>
          <a:p>
            <a:pPr marL="0" lvl="0" indent="0" algn="l" rtl="0">
              <a:spcBef>
                <a:spcPts val="0"/>
              </a:spcBef>
              <a:spcAft>
                <a:spcPts val="0"/>
              </a:spcAft>
              <a:buNone/>
            </a:pPr>
            <a:endParaRPr dirty="0">
              <a:latin typeface="Arial" panose="020B0604020202020204" pitchFamily="34" charset="0"/>
              <a:ea typeface="Verdana" panose="020B0604030504040204" pitchFamily="34" charset="0"/>
            </a:endParaRPr>
          </a:p>
        </p:txBody>
      </p:sp>
      <p:sp>
        <p:nvSpPr>
          <p:cNvPr id="574" name="Google Shape;574;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75654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ea typeface="Verdana" panose="020B0604030504040204" pitchFamily="34" charset="0"/>
            </a:endParaRPr>
          </a:p>
        </p:txBody>
      </p:sp>
      <p:sp>
        <p:nvSpPr>
          <p:cNvPr id="996" name="Google Shape;996;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67165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ea typeface="Verdana" panose="020B0604030504040204" pitchFamily="34" charset="0"/>
            </a:endParaRPr>
          </a:p>
        </p:txBody>
      </p:sp>
      <p:sp>
        <p:nvSpPr>
          <p:cNvPr id="878" name="Google Shape;878;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1973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ea typeface="Verdana" panose="020B0604030504040204" pitchFamily="34" charset="0"/>
            </a:endParaRPr>
          </a:p>
        </p:txBody>
      </p:sp>
      <p:sp>
        <p:nvSpPr>
          <p:cNvPr id="425" name="Google Shape;425;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27900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ea typeface="Verdana" panose="020B0604030504040204" pitchFamily="34" charset="0"/>
            </a:endParaRPr>
          </a:p>
        </p:txBody>
      </p:sp>
      <p:sp>
        <p:nvSpPr>
          <p:cNvPr id="878" name="Google Shape;878;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77832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ea typeface="Verdana" panose="020B0604030504040204" pitchFamily="34" charset="0"/>
            </a:endParaRPr>
          </a:p>
        </p:txBody>
      </p:sp>
      <p:sp>
        <p:nvSpPr>
          <p:cNvPr id="878" name="Google Shape;878;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16703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p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ea typeface="Verdana" panose="020B0604030504040204" pitchFamily="34" charset="0"/>
            </a:endParaRPr>
          </a:p>
        </p:txBody>
      </p:sp>
      <p:sp>
        <p:nvSpPr>
          <p:cNvPr id="866" name="Google Shape;866;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34585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54032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380497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763666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ea typeface="Verdana" panose="020B0604030504040204" pitchFamily="34" charset="0"/>
            </a:endParaRPr>
          </a:p>
        </p:txBody>
      </p:sp>
      <p:sp>
        <p:nvSpPr>
          <p:cNvPr id="1017" name="Google Shape;1017;p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8928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85000"/>
                    <a:lumOff val="15000"/>
                  </a:schemeClr>
                </a:solidFill>
                <a:latin typeface="Arial" panose="020B0604020202020204" pitchFamily="34" charset="0"/>
                <a:ea typeface="Verdana" panose="020B0604030504040204" pitchFamily="34" charset="0"/>
                <a:cs typeface="Arial" panose="020B0604020202020204" pitchFamily="34" charset="0"/>
              </a:rPr>
              <a:t>Electricity </a:t>
            </a:r>
            <a:r>
              <a:rPr lang="en-US" sz="1200" dirty="0">
                <a:solidFill>
                  <a:schemeClr val="tx1">
                    <a:lumMod val="85000"/>
                    <a:lumOff val="15000"/>
                  </a:schemeClr>
                </a:solidFill>
                <a:latin typeface="Arial" panose="020B0604020202020204" pitchFamily="34" charset="0"/>
                <a:ea typeface="Verdana" panose="020B0604030504040204" pitchFamily="34" charset="0"/>
                <a:cs typeface="Arial" panose="020B0604020202020204" pitchFamily="34" charset="0"/>
                <a:sym typeface="Wingdings" pitchFamily="2" charset="2"/>
              </a:rPr>
              <a:t> powers e</a:t>
            </a:r>
            <a:r>
              <a:rPr lang="en-US" sz="1200" dirty="0">
                <a:solidFill>
                  <a:schemeClr val="tx1">
                    <a:lumMod val="85000"/>
                    <a:lumOff val="15000"/>
                  </a:schemeClr>
                </a:solidFill>
                <a:latin typeface="Arial" panose="020B0604020202020204" pitchFamily="34" charset="0"/>
                <a:ea typeface="Verdana" panose="020B0604030504040204" pitchFamily="34" charset="0"/>
                <a:cs typeface="Arial" panose="020B0604020202020204" pitchFamily="34" charset="0"/>
              </a:rPr>
              <a:t>lectron gun </a:t>
            </a:r>
            <a:r>
              <a:rPr lang="en-US" sz="1200" dirty="0">
                <a:solidFill>
                  <a:schemeClr val="tx1">
                    <a:lumMod val="85000"/>
                    <a:lumOff val="15000"/>
                  </a:schemeClr>
                </a:solidFill>
                <a:latin typeface="Arial" panose="020B0604020202020204" pitchFamily="34" charset="0"/>
                <a:ea typeface="Verdana" panose="020B0604030504040204" pitchFamily="34" charset="0"/>
                <a:cs typeface="Arial" panose="020B0604020202020204" pitchFamily="34" charset="0"/>
                <a:sym typeface="Wingdings" pitchFamily="2" charset="2"/>
              </a:rPr>
              <a:t></a:t>
            </a:r>
            <a:r>
              <a:rPr lang="en-US" sz="1200" dirty="0">
                <a:solidFill>
                  <a:schemeClr val="tx1">
                    <a:lumMod val="85000"/>
                    <a:lumOff val="15000"/>
                  </a:schemeClr>
                </a:solidFill>
                <a:latin typeface="Arial" panose="020B0604020202020204" pitchFamily="34" charset="0"/>
                <a:ea typeface="Verdana" panose="020B0604030504040204" pitchFamily="34" charset="0"/>
                <a:cs typeface="Arial" panose="020B0604020202020204" pitchFamily="34" charset="0"/>
              </a:rPr>
              <a:t> generates high energy electrons </a:t>
            </a:r>
            <a:r>
              <a:rPr lang="en-US" sz="1200" dirty="0">
                <a:solidFill>
                  <a:schemeClr val="tx1">
                    <a:lumMod val="85000"/>
                    <a:lumOff val="15000"/>
                  </a:schemeClr>
                </a:solidFill>
                <a:latin typeface="Arial" panose="020B0604020202020204" pitchFamily="34" charset="0"/>
                <a:ea typeface="Verdana" panose="020B0604030504040204" pitchFamily="34" charset="0"/>
                <a:cs typeface="Arial" panose="020B0604020202020204" pitchFamily="34" charset="0"/>
                <a:sym typeface="Wingdings" pitchFamily="2" charset="2"/>
              </a:rPr>
              <a:t> accelerated along waveguide  strike a Tungsten target  </a:t>
            </a:r>
            <a:r>
              <a:rPr lang="en-US" sz="1200" dirty="0" err="1">
                <a:solidFill>
                  <a:schemeClr val="tx1">
                    <a:lumMod val="85000"/>
                    <a:lumOff val="15000"/>
                  </a:schemeClr>
                </a:solidFill>
                <a:latin typeface="Arial" panose="020B0604020202020204" pitchFamily="34" charset="0"/>
                <a:ea typeface="Verdana" panose="020B0604030504040204" pitchFamily="34" charset="0"/>
                <a:cs typeface="Arial" panose="020B0604020202020204" pitchFamily="34" charset="0"/>
                <a:sym typeface="Wingdings" pitchFamily="2" charset="2"/>
              </a:rPr>
              <a:t>bremsstrahlung</a:t>
            </a:r>
            <a:r>
              <a:rPr lang="en-US" sz="1200" dirty="0">
                <a:solidFill>
                  <a:schemeClr val="tx1">
                    <a:lumMod val="85000"/>
                    <a:lumOff val="15000"/>
                  </a:schemeClr>
                </a:solidFill>
                <a:latin typeface="Arial" panose="020B0604020202020204" pitchFamily="34" charset="0"/>
                <a:ea typeface="Verdana" panose="020B0604030504040204" pitchFamily="34" charset="0"/>
                <a:cs typeface="Arial" panose="020B0604020202020204" pitchFamily="34" charset="0"/>
                <a:sym typeface="Wingdings" pitchFamily="2" charset="2"/>
              </a:rPr>
              <a:t> generates high energy photons (X-rays)  pass over a filter to generate uniform field  shaped by jaws and collimators  enter patient</a:t>
            </a:r>
            <a:endParaRPr lang="en-US" sz="1200" dirty="0">
              <a:latin typeface="Arial" panose="020B0604020202020204" pitchFamily="34" charset="0"/>
              <a:ea typeface="Verdana" panose="020B0604030504040204" pitchFamily="34" charset="0"/>
            </a:endParaRPr>
          </a:p>
          <a:p>
            <a:endParaRPr lang="en-US" dirty="0">
              <a:latin typeface="Arial" panose="020B0604020202020204" pitchFamily="34" charset="0"/>
              <a:ea typeface="Verdana" panose="020B0604030504040204" pitchFamily="34" charset="0"/>
            </a:endParaRPr>
          </a:p>
        </p:txBody>
      </p:sp>
    </p:spTree>
    <p:extLst>
      <p:ext uri="{BB962C8B-B14F-4D97-AF65-F5344CB8AC3E}">
        <p14:creationId xmlns:p14="http://schemas.microsoft.com/office/powerpoint/2010/main" val="1665939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latin typeface="Arial" panose="020B0604020202020204" pitchFamily="34" charset="0"/>
              <a:ea typeface="Verdana" panose="020B0604030504040204" pitchFamily="34" charset="0"/>
            </a:endParaRPr>
          </a:p>
        </p:txBody>
      </p:sp>
    </p:spTree>
    <p:extLst>
      <p:ext uri="{BB962C8B-B14F-4D97-AF65-F5344CB8AC3E}">
        <p14:creationId xmlns:p14="http://schemas.microsoft.com/office/powerpoint/2010/main" val="584306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latin typeface="Arial" panose="020B0604020202020204" pitchFamily="34" charset="0"/>
              <a:ea typeface="Verdana" panose="020B0604030504040204" pitchFamily="34" charset="0"/>
            </a:endParaRPr>
          </a:p>
        </p:txBody>
      </p:sp>
    </p:spTree>
    <p:extLst>
      <p:ext uri="{BB962C8B-B14F-4D97-AF65-F5344CB8AC3E}">
        <p14:creationId xmlns:p14="http://schemas.microsoft.com/office/powerpoint/2010/main" val="2282695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latin typeface="Arial" panose="020B0604020202020204" pitchFamily="34" charset="0"/>
              <a:ea typeface="Verdana" panose="020B0604030504040204" pitchFamily="34" charset="0"/>
            </a:endParaRPr>
          </a:p>
        </p:txBody>
      </p:sp>
    </p:spTree>
    <p:extLst>
      <p:ext uri="{BB962C8B-B14F-4D97-AF65-F5344CB8AC3E}">
        <p14:creationId xmlns:p14="http://schemas.microsoft.com/office/powerpoint/2010/main" val="4092499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871E2D0-2F73-4EE0-A281-C8159939C13A}"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F40C2-DAE2-4700-BC1D-C069A3165B24}" type="slidenum">
              <a:rPr lang="en-US" smtClean="0"/>
              <a:t>‹#›</a:t>
            </a:fld>
            <a:endParaRPr lang="en-US"/>
          </a:p>
        </p:txBody>
      </p:sp>
    </p:spTree>
    <p:extLst>
      <p:ext uri="{BB962C8B-B14F-4D97-AF65-F5344CB8AC3E}">
        <p14:creationId xmlns:p14="http://schemas.microsoft.com/office/powerpoint/2010/main" val="733362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71E2D0-2F73-4EE0-A281-C8159939C13A}"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F40C2-DAE2-4700-BC1D-C069A3165B24}" type="slidenum">
              <a:rPr lang="en-US" smtClean="0"/>
              <a:t>‹#›</a:t>
            </a:fld>
            <a:endParaRPr lang="en-US"/>
          </a:p>
        </p:txBody>
      </p:sp>
    </p:spTree>
    <p:extLst>
      <p:ext uri="{BB962C8B-B14F-4D97-AF65-F5344CB8AC3E}">
        <p14:creationId xmlns:p14="http://schemas.microsoft.com/office/powerpoint/2010/main" val="1888005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71E2D0-2F73-4EE0-A281-C8159939C13A}"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F40C2-DAE2-4700-BC1D-C069A3165B24}" type="slidenum">
              <a:rPr lang="en-US" smtClean="0"/>
              <a:t>‹#›</a:t>
            </a:fld>
            <a:endParaRPr lang="en-US"/>
          </a:p>
        </p:txBody>
      </p:sp>
    </p:spTree>
    <p:extLst>
      <p:ext uri="{BB962C8B-B14F-4D97-AF65-F5344CB8AC3E}">
        <p14:creationId xmlns:p14="http://schemas.microsoft.com/office/powerpoint/2010/main" val="2986319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vert="horz" lIns="91440" tIns="45720" rIns="91440" bIns="45720" rtlCol="0" anchor="ctr">
            <a:normAutofit/>
          </a:bodyPr>
          <a:lstStyle>
            <a:lvl1pPr>
              <a:defRPr lang="en-US" b="1">
                <a:solidFill>
                  <a:srgbClr val="002855"/>
                </a:solidFill>
                <a:latin typeface="Calibri" panose="020F0502020204030204" pitchFamily="34" charset="0"/>
                <a:cs typeface="Calibri" panose="020F0502020204030204" pitchFamily="34" charset="0"/>
              </a:defRPr>
            </a:lvl1pPr>
          </a:lstStyle>
          <a:p>
            <a:pPr lvl="0"/>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002855"/>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1021367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002855"/>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2855"/>
                </a:solidFill>
                <a:latin typeface="Calibri" panose="020F0502020204030204" pitchFamily="34" charset="0"/>
                <a:cs typeface="Calibri" panose="020F0502020204030204" pitchFamily="34" charset="0"/>
              </a:defRPr>
            </a:lvl1pPr>
            <a:lvl2pPr>
              <a:defRPr>
                <a:solidFill>
                  <a:srgbClr val="002855"/>
                </a:solidFill>
                <a:latin typeface="Calibri" panose="020F0502020204030204" pitchFamily="34" charset="0"/>
                <a:cs typeface="Calibri" panose="020F0502020204030204" pitchFamily="34" charset="0"/>
              </a:defRPr>
            </a:lvl2pPr>
            <a:lvl3pPr>
              <a:defRPr>
                <a:solidFill>
                  <a:srgbClr val="002855"/>
                </a:solidFill>
                <a:latin typeface="Calibri" panose="020F0502020204030204" pitchFamily="34" charset="0"/>
                <a:cs typeface="Calibri" panose="020F0502020204030204" pitchFamily="34" charset="0"/>
              </a:defRPr>
            </a:lvl3pPr>
            <a:lvl4pPr>
              <a:defRPr>
                <a:solidFill>
                  <a:srgbClr val="002855"/>
                </a:solidFill>
                <a:latin typeface="Calibri" panose="020F0502020204030204" pitchFamily="34" charset="0"/>
                <a:cs typeface="Calibri" panose="020F0502020204030204" pitchFamily="34" charset="0"/>
              </a:defRPr>
            </a:lvl4pPr>
            <a:lvl5pPr>
              <a:defRPr>
                <a:solidFill>
                  <a:srgbClr val="002855"/>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3410453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rgbClr val="002855"/>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b="0">
                <a:solidFill>
                  <a:srgbClr val="002855"/>
                </a:solidFill>
                <a:latin typeface="Calibri" panose="020F0502020204030204" pitchFamily="34" charset="0"/>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2574613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002855"/>
                </a:solidFil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2855"/>
                </a:solidFill>
              </a:defRPr>
            </a:lvl1pPr>
            <a:lvl2pPr>
              <a:defRPr sz="2400">
                <a:solidFill>
                  <a:srgbClr val="002855"/>
                </a:solidFill>
              </a:defRPr>
            </a:lvl2pPr>
            <a:lvl3pPr>
              <a:defRPr sz="2000">
                <a:solidFill>
                  <a:srgbClr val="002855"/>
                </a:solidFill>
              </a:defRPr>
            </a:lvl3pPr>
            <a:lvl4pPr>
              <a:defRPr sz="1800">
                <a:solidFill>
                  <a:srgbClr val="002855"/>
                </a:solidFill>
              </a:defRPr>
            </a:lvl4pPr>
            <a:lvl5pPr>
              <a:defRPr sz="1800">
                <a:solidFill>
                  <a:srgbClr val="002855"/>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2855"/>
                </a:solidFill>
              </a:defRPr>
            </a:lvl1pPr>
            <a:lvl2pPr>
              <a:defRPr sz="2400">
                <a:solidFill>
                  <a:srgbClr val="002855"/>
                </a:solidFill>
              </a:defRPr>
            </a:lvl2pPr>
            <a:lvl3pPr>
              <a:defRPr sz="2000">
                <a:solidFill>
                  <a:srgbClr val="002855"/>
                </a:solidFill>
              </a:defRPr>
            </a:lvl3pPr>
            <a:lvl4pPr>
              <a:defRPr sz="1800">
                <a:solidFill>
                  <a:srgbClr val="002855"/>
                </a:solidFill>
              </a:defRPr>
            </a:lvl4pPr>
            <a:lvl5pPr>
              <a:defRPr sz="1800">
                <a:solidFill>
                  <a:srgbClr val="002855"/>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483073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002855"/>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rgbClr val="002855"/>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rgbClr val="002855"/>
                </a:solidFill>
                <a:latin typeface="Calibri" panose="020F0502020204030204" pitchFamily="34" charset="0"/>
                <a:cs typeface="Calibri" panose="020F0502020204030204" pitchFamily="34" charset="0"/>
              </a:defRPr>
            </a:lvl1pPr>
            <a:lvl2pPr>
              <a:defRPr sz="2000">
                <a:solidFill>
                  <a:srgbClr val="002855"/>
                </a:solidFill>
                <a:latin typeface="Calibri" panose="020F0502020204030204" pitchFamily="34" charset="0"/>
                <a:cs typeface="Calibri" panose="020F0502020204030204" pitchFamily="34" charset="0"/>
              </a:defRPr>
            </a:lvl2pPr>
            <a:lvl3pPr>
              <a:defRPr sz="1800">
                <a:solidFill>
                  <a:srgbClr val="002855"/>
                </a:solidFill>
                <a:latin typeface="Calibri" panose="020F0502020204030204" pitchFamily="34" charset="0"/>
                <a:cs typeface="Calibri" panose="020F0502020204030204" pitchFamily="34" charset="0"/>
              </a:defRPr>
            </a:lvl3pPr>
            <a:lvl4pPr>
              <a:defRPr sz="1600">
                <a:solidFill>
                  <a:srgbClr val="002855"/>
                </a:solidFill>
                <a:latin typeface="Calibri" panose="020F0502020204030204" pitchFamily="34" charset="0"/>
                <a:cs typeface="Calibri" panose="020F0502020204030204" pitchFamily="34" charset="0"/>
              </a:defRPr>
            </a:lvl4pPr>
            <a:lvl5pPr>
              <a:defRPr sz="1600">
                <a:solidFill>
                  <a:srgbClr val="002855"/>
                </a:solidFill>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solidFill>
                  <a:srgbClr val="002855"/>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solidFill>
                  <a:srgbClr val="002855"/>
                </a:solidFill>
                <a:latin typeface="Calibri" panose="020F0502020204030204" pitchFamily="34" charset="0"/>
                <a:cs typeface="Calibri" panose="020F0502020204030204" pitchFamily="34" charset="0"/>
              </a:defRPr>
            </a:lvl1pPr>
            <a:lvl2pPr>
              <a:defRPr sz="2000">
                <a:solidFill>
                  <a:srgbClr val="002855"/>
                </a:solidFill>
                <a:latin typeface="Calibri" panose="020F0502020204030204" pitchFamily="34" charset="0"/>
                <a:cs typeface="Calibri" panose="020F0502020204030204" pitchFamily="34" charset="0"/>
              </a:defRPr>
            </a:lvl2pPr>
            <a:lvl3pPr>
              <a:defRPr sz="1800">
                <a:solidFill>
                  <a:srgbClr val="002855"/>
                </a:solidFill>
                <a:latin typeface="Calibri" panose="020F0502020204030204" pitchFamily="34" charset="0"/>
                <a:cs typeface="Calibri" panose="020F0502020204030204" pitchFamily="34" charset="0"/>
              </a:defRPr>
            </a:lvl3pPr>
            <a:lvl4pPr>
              <a:defRPr sz="1600">
                <a:solidFill>
                  <a:srgbClr val="002855"/>
                </a:solidFill>
                <a:latin typeface="Calibri" panose="020F0502020204030204" pitchFamily="34" charset="0"/>
                <a:cs typeface="Calibri" panose="020F0502020204030204" pitchFamily="34" charset="0"/>
              </a:defRPr>
            </a:lvl4pPr>
            <a:lvl5pPr>
              <a:defRPr sz="1600">
                <a:solidFill>
                  <a:srgbClr val="002855"/>
                </a:solidFill>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332957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lvl1pPr>
              <a:defRPr lang="en-US">
                <a:solidFill>
                  <a:schemeClr val="bg1"/>
                </a:solidFill>
              </a:defRPr>
            </a:lvl1pPr>
          </a:lstStyle>
          <a:p>
            <a:pPr lvl="0"/>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3493541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902372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rgbClr val="00285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3574089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71E2D0-2F73-4EE0-A281-C8159939C13A}"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F40C2-DAE2-4700-BC1D-C069A3165B24}" type="slidenum">
              <a:rPr lang="en-US" smtClean="0"/>
              <a:t>‹#›</a:t>
            </a:fld>
            <a:endParaRPr lang="en-US"/>
          </a:p>
        </p:txBody>
      </p:sp>
    </p:spTree>
    <p:extLst>
      <p:ext uri="{BB962C8B-B14F-4D97-AF65-F5344CB8AC3E}">
        <p14:creationId xmlns:p14="http://schemas.microsoft.com/office/powerpoint/2010/main" val="23469118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479422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vert="horz" lIns="91440" tIns="45720" rIns="91440" bIns="45720" rtlCol="0" anchor="ctr">
            <a:normAutofit/>
          </a:bodyPr>
          <a:lstStyle>
            <a:lvl1pPr>
              <a:defRPr lang="en-US"/>
            </a:lvl1pPr>
          </a:lstStyle>
          <a:p>
            <a:pPr lvl="0"/>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00285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37955929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609600" y="1600201"/>
            <a:ext cx="10972800" cy="4525963"/>
          </a:xfrm>
        </p:spPr>
        <p:txBody>
          <a:bodyPr/>
          <a:lstStyle>
            <a:lvl1pPr>
              <a:buClr>
                <a:srgbClr val="002855"/>
              </a:buClr>
              <a:defRPr>
                <a:solidFill>
                  <a:srgbClr val="002855"/>
                </a:solidFill>
              </a:defRPr>
            </a:lvl1pPr>
            <a:lvl2pPr>
              <a:buClr>
                <a:srgbClr val="002855"/>
              </a:buClr>
              <a:defRPr>
                <a:solidFill>
                  <a:srgbClr val="002855"/>
                </a:solidFill>
              </a:defRPr>
            </a:lvl2pPr>
            <a:lvl3pPr>
              <a:buClr>
                <a:srgbClr val="002855"/>
              </a:buClr>
              <a:defRPr>
                <a:solidFill>
                  <a:srgbClr val="002855"/>
                </a:solidFill>
              </a:defRPr>
            </a:lvl3pPr>
            <a:lvl4pPr>
              <a:buClr>
                <a:srgbClr val="002855"/>
              </a:buClr>
              <a:defRPr>
                <a:solidFill>
                  <a:srgbClr val="002855"/>
                </a:solidFill>
              </a:defRPr>
            </a:lvl4pPr>
            <a:lvl5pPr>
              <a:buClr>
                <a:srgbClr val="002855"/>
              </a:buClr>
              <a:defRPr>
                <a:solidFill>
                  <a:srgbClr val="00285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1254801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b="0">
                <a:solidFill>
                  <a:srgbClr val="00285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202566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2723960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rgbClr val="00285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buClr>
                <a:srgbClr val="002855"/>
              </a:buClr>
              <a:defRPr sz="2400"/>
            </a:lvl1pPr>
            <a:lvl2pPr>
              <a:buClr>
                <a:srgbClr val="002855"/>
              </a:buClr>
              <a:defRPr sz="2000"/>
            </a:lvl2pPr>
            <a:lvl3pPr>
              <a:buClr>
                <a:srgbClr val="002855"/>
              </a:buClr>
              <a:defRPr sz="1800"/>
            </a:lvl3pPr>
            <a:lvl4pPr>
              <a:buClr>
                <a:srgbClr val="002855"/>
              </a:buClr>
              <a:defRPr sz="1600"/>
            </a:lvl4pPr>
            <a:lvl5pPr>
              <a:buClr>
                <a:srgbClr val="002855"/>
              </a:buCl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solidFill>
                  <a:srgbClr val="00285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buClr>
                <a:srgbClr val="002855"/>
              </a:buClr>
              <a:defRPr sz="2400">
                <a:solidFill>
                  <a:srgbClr val="002855"/>
                </a:solidFill>
              </a:defRPr>
            </a:lvl1pPr>
            <a:lvl2pPr>
              <a:buClr>
                <a:srgbClr val="002855"/>
              </a:buClr>
              <a:defRPr sz="2000">
                <a:solidFill>
                  <a:srgbClr val="002855"/>
                </a:solidFill>
              </a:defRPr>
            </a:lvl2pPr>
            <a:lvl3pPr>
              <a:buClr>
                <a:srgbClr val="002855"/>
              </a:buClr>
              <a:defRPr sz="1800">
                <a:solidFill>
                  <a:srgbClr val="002855"/>
                </a:solidFill>
              </a:defRPr>
            </a:lvl3pPr>
            <a:lvl4pPr>
              <a:buClr>
                <a:srgbClr val="002855"/>
              </a:buClr>
              <a:defRPr sz="1600">
                <a:solidFill>
                  <a:srgbClr val="002855"/>
                </a:solidFill>
              </a:defRPr>
            </a:lvl4pPr>
            <a:lvl5pPr>
              <a:buClr>
                <a:srgbClr val="002855"/>
              </a:buClr>
              <a:defRPr sz="1600">
                <a:solidFill>
                  <a:srgbClr val="002855"/>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32040196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lvl1pPr>
              <a:defRPr lang="en-US"/>
            </a:lvl1pPr>
          </a:lstStyle>
          <a:p>
            <a:pPr lvl="0"/>
            <a:r>
              <a:rPr lang="en-US"/>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2558813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24818092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buClr>
                <a:srgbClr val="002855"/>
              </a:buClr>
              <a:defRPr sz="3200"/>
            </a:lvl1pPr>
            <a:lvl2pPr>
              <a:buClr>
                <a:srgbClr val="002855"/>
              </a:buClr>
              <a:defRPr sz="2800"/>
            </a:lvl2pPr>
            <a:lvl3pPr>
              <a:buClr>
                <a:srgbClr val="002855"/>
              </a:buClr>
              <a:defRPr sz="2400"/>
            </a:lvl3pPr>
            <a:lvl4pPr>
              <a:buClr>
                <a:srgbClr val="002855"/>
              </a:buClr>
              <a:defRPr sz="2000"/>
            </a:lvl4pPr>
            <a:lvl5pPr>
              <a:buClr>
                <a:srgbClr val="002855"/>
              </a:buCl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rgbClr val="00285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7341100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750548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871E2D0-2F73-4EE0-A281-C8159939C13A}"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F40C2-DAE2-4700-BC1D-C069A3165B24}" type="slidenum">
              <a:rPr lang="en-US" smtClean="0"/>
              <a:t>‹#›</a:t>
            </a:fld>
            <a:endParaRPr lang="en-US"/>
          </a:p>
        </p:txBody>
      </p:sp>
    </p:spTree>
    <p:extLst>
      <p:ext uri="{BB962C8B-B14F-4D97-AF65-F5344CB8AC3E}">
        <p14:creationId xmlns:p14="http://schemas.microsoft.com/office/powerpoint/2010/main" val="7236421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Headline and Bulleted List">
  <p:cSld name="Headline and Bulleted List">
    <p:spTree>
      <p:nvGrpSpPr>
        <p:cNvPr id="1" name="Shape 18"/>
        <p:cNvGrpSpPr/>
        <p:nvPr/>
      </p:nvGrpSpPr>
      <p:grpSpPr>
        <a:xfrm>
          <a:off x="0" y="0"/>
          <a:ext cx="0" cy="0"/>
          <a:chOff x="0" y="0"/>
          <a:chExt cx="0" cy="0"/>
        </a:xfrm>
      </p:grpSpPr>
      <p:sp>
        <p:nvSpPr>
          <p:cNvPr id="19" name="Google Shape;19;p96"/>
          <p:cNvSpPr txBox="1">
            <a:spLocks noGrp="1"/>
          </p:cNvSpPr>
          <p:nvPr>
            <p:ph type="title"/>
          </p:nvPr>
        </p:nvSpPr>
        <p:spPr>
          <a:xfrm>
            <a:off x="975360" y="975360"/>
            <a:ext cx="10045907"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3"/>
              </a:buClr>
              <a:buSzPts val="4000"/>
              <a:buFont typeface="Lato"/>
              <a:buNone/>
              <a:defRPr sz="5333">
                <a:latin typeface="Arial" panose="020B0604020202020204" pitchFamily="34" charset="0"/>
                <a:ea typeface="Verdan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0" name="Google Shape;20;p96"/>
          <p:cNvSpPr txBox="1">
            <a:spLocks noGrp="1"/>
          </p:cNvSpPr>
          <p:nvPr>
            <p:ph type="body" idx="1"/>
          </p:nvPr>
        </p:nvSpPr>
        <p:spPr>
          <a:xfrm>
            <a:off x="975361" y="2316947"/>
            <a:ext cx="10045700" cy="3575852"/>
          </a:xfrm>
          <a:prstGeom prst="rect">
            <a:avLst/>
          </a:prstGeom>
          <a:noFill/>
          <a:ln>
            <a:noFill/>
          </a:ln>
        </p:spPr>
        <p:txBody>
          <a:bodyPr spcFirstLastPara="1" wrap="square" lIns="91425" tIns="45700" rIns="91425" bIns="45700" anchor="t" anchorCtr="0">
            <a:normAutofit/>
          </a:bodyPr>
          <a:lstStyle>
            <a:lvl1pPr marL="609585" lvl="0" indent="-575719" algn="l">
              <a:lnSpc>
                <a:spcPct val="130000"/>
              </a:lnSpc>
              <a:spcBef>
                <a:spcPts val="853"/>
              </a:spcBef>
              <a:spcAft>
                <a:spcPts val="0"/>
              </a:spcAft>
              <a:buClr>
                <a:srgbClr val="364852"/>
              </a:buClr>
              <a:buSzPts val="3200"/>
              <a:buChar char="•"/>
              <a:defRPr>
                <a:latin typeface="Arial" panose="020B0604020202020204" pitchFamily="34" charset="0"/>
                <a:ea typeface="Verdana" panose="020B0604030504040204" pitchFamily="34" charset="0"/>
                <a:cs typeface="Arial"/>
                <a:sym typeface="Arial"/>
              </a:defRPr>
            </a:lvl1pPr>
            <a:lvl2pPr marL="1219170" lvl="1" indent="-541853" algn="l">
              <a:lnSpc>
                <a:spcPct val="130000"/>
              </a:lnSpc>
              <a:spcBef>
                <a:spcPts val="747"/>
              </a:spcBef>
              <a:spcAft>
                <a:spcPts val="0"/>
              </a:spcAft>
              <a:buClr>
                <a:srgbClr val="364852"/>
              </a:buClr>
              <a:buSzPts val="2800"/>
              <a:buChar char="–"/>
              <a:defRPr>
                <a:latin typeface="Arial"/>
                <a:ea typeface="Arial"/>
                <a:cs typeface="Arial"/>
                <a:sym typeface="Arial"/>
              </a:defRPr>
            </a:lvl2pPr>
            <a:lvl3pPr marL="1828754" lvl="2" indent="-507987" algn="l">
              <a:lnSpc>
                <a:spcPct val="130000"/>
              </a:lnSpc>
              <a:spcBef>
                <a:spcPts val="640"/>
              </a:spcBef>
              <a:spcAft>
                <a:spcPts val="0"/>
              </a:spcAft>
              <a:buClr>
                <a:srgbClr val="364852"/>
              </a:buClr>
              <a:buSzPts val="2400"/>
              <a:buChar char="•"/>
              <a:defRPr>
                <a:latin typeface="Arial"/>
                <a:ea typeface="Arial"/>
                <a:cs typeface="Arial"/>
                <a:sym typeface="Arial"/>
              </a:defRPr>
            </a:lvl3pPr>
            <a:lvl4pPr marL="2438339" lvl="3" indent="-474121" algn="l">
              <a:lnSpc>
                <a:spcPct val="130000"/>
              </a:lnSpc>
              <a:spcBef>
                <a:spcPts val="533"/>
              </a:spcBef>
              <a:spcAft>
                <a:spcPts val="0"/>
              </a:spcAft>
              <a:buClr>
                <a:srgbClr val="364852"/>
              </a:buClr>
              <a:buSzPts val="2000"/>
              <a:buChar char="–"/>
              <a:defRPr>
                <a:latin typeface="Arial"/>
                <a:ea typeface="Arial"/>
                <a:cs typeface="Arial"/>
                <a:sym typeface="Arial"/>
              </a:defRPr>
            </a:lvl4pPr>
            <a:lvl5pPr marL="3047924" lvl="4" indent="-474121" algn="l">
              <a:lnSpc>
                <a:spcPct val="130000"/>
              </a:lnSpc>
              <a:spcBef>
                <a:spcPts val="533"/>
              </a:spcBef>
              <a:spcAft>
                <a:spcPts val="0"/>
              </a:spcAft>
              <a:buClr>
                <a:srgbClr val="364852"/>
              </a:buClr>
              <a:buSzPts val="2000"/>
              <a:buChar char="»"/>
              <a:defRPr>
                <a:latin typeface="Arial"/>
                <a:ea typeface="Arial"/>
                <a:cs typeface="Arial"/>
                <a:sym typeface="Arial"/>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23521652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6"/>
        <p:cNvGrpSpPr/>
        <p:nvPr/>
      </p:nvGrpSpPr>
      <p:grpSpPr>
        <a:xfrm>
          <a:off x="0" y="0"/>
          <a:ext cx="0" cy="0"/>
          <a:chOff x="0" y="0"/>
          <a:chExt cx="0" cy="0"/>
        </a:xfrm>
      </p:grpSpPr>
      <p:sp>
        <p:nvSpPr>
          <p:cNvPr id="37" name="Google Shape;37;p100"/>
          <p:cNvSpPr/>
          <p:nvPr/>
        </p:nvSpPr>
        <p:spPr>
          <a:xfrm>
            <a:off x="146325" y="6126202"/>
            <a:ext cx="1003371" cy="731799"/>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dirty="0">
              <a:solidFill>
                <a:schemeClr val="lt1"/>
              </a:solidFill>
              <a:latin typeface="Arial" panose="020B0604020202020204" pitchFamily="34" charset="0"/>
              <a:ea typeface="Verdana" panose="020B0604030504040204" pitchFamily="34" charset="0"/>
              <a:cs typeface="Arial"/>
              <a:sym typeface="Arial"/>
            </a:endParaRPr>
          </a:p>
        </p:txBody>
      </p:sp>
    </p:spTree>
    <p:extLst>
      <p:ext uri="{BB962C8B-B14F-4D97-AF65-F5344CB8AC3E}">
        <p14:creationId xmlns:p14="http://schemas.microsoft.com/office/powerpoint/2010/main" val="41380234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vert="horz" lIns="91440" tIns="45720" rIns="91440" bIns="45720" rtlCol="0" anchor="ctr">
            <a:normAutofit/>
          </a:bodyPr>
          <a:lstStyle>
            <a:lvl1pPr>
              <a:defRPr lang="en-US"/>
            </a:lvl1pPr>
          </a:lstStyle>
          <a:p>
            <a:pPr lvl="0"/>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00285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10404856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rgbClr val="002855"/>
                </a:solidFill>
              </a:defRPr>
            </a:lvl1pPr>
            <a:lvl2pPr>
              <a:defRPr>
                <a:solidFill>
                  <a:srgbClr val="002855"/>
                </a:solidFill>
              </a:defRPr>
            </a:lvl2pPr>
            <a:lvl3pPr>
              <a:defRPr>
                <a:solidFill>
                  <a:srgbClr val="002855"/>
                </a:solidFill>
              </a:defRPr>
            </a:lvl3pPr>
            <a:lvl4pPr>
              <a:defRPr>
                <a:solidFill>
                  <a:srgbClr val="002855"/>
                </a:solidFill>
              </a:defRPr>
            </a:lvl4pPr>
            <a:lvl5pPr>
              <a:defRPr>
                <a:solidFill>
                  <a:srgbClr val="00285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11380086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b="0">
                <a:solidFill>
                  <a:srgbClr val="00285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25675280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2855"/>
                </a:solidFill>
              </a:defRPr>
            </a:lvl1pPr>
            <a:lvl2pPr>
              <a:defRPr sz="2400">
                <a:solidFill>
                  <a:srgbClr val="002855"/>
                </a:solidFill>
              </a:defRPr>
            </a:lvl2pPr>
            <a:lvl3pPr>
              <a:defRPr sz="2000">
                <a:solidFill>
                  <a:srgbClr val="002855"/>
                </a:solidFill>
              </a:defRPr>
            </a:lvl3pPr>
            <a:lvl4pPr>
              <a:defRPr sz="1800">
                <a:solidFill>
                  <a:srgbClr val="002855"/>
                </a:solidFill>
              </a:defRPr>
            </a:lvl4pPr>
            <a:lvl5pPr>
              <a:defRPr sz="1800">
                <a:solidFill>
                  <a:srgbClr val="002855"/>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2855"/>
                </a:solidFill>
              </a:defRPr>
            </a:lvl1pPr>
            <a:lvl2pPr>
              <a:defRPr sz="2400">
                <a:solidFill>
                  <a:srgbClr val="002855"/>
                </a:solidFill>
              </a:defRPr>
            </a:lvl2pPr>
            <a:lvl3pPr>
              <a:defRPr sz="2000">
                <a:solidFill>
                  <a:srgbClr val="002855"/>
                </a:solidFill>
              </a:defRPr>
            </a:lvl3pPr>
            <a:lvl4pPr>
              <a:defRPr sz="1800">
                <a:solidFill>
                  <a:srgbClr val="002855"/>
                </a:solidFill>
              </a:defRPr>
            </a:lvl4pPr>
            <a:lvl5pPr>
              <a:defRPr sz="1800">
                <a:solidFill>
                  <a:srgbClr val="002855"/>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28476813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rgbClr val="00285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rgbClr val="002855"/>
                </a:solidFill>
              </a:defRPr>
            </a:lvl1pPr>
            <a:lvl2pPr>
              <a:defRPr sz="2000">
                <a:solidFill>
                  <a:srgbClr val="002855"/>
                </a:solidFill>
              </a:defRPr>
            </a:lvl2pPr>
            <a:lvl3pPr>
              <a:defRPr sz="1800">
                <a:solidFill>
                  <a:srgbClr val="002855"/>
                </a:solidFill>
              </a:defRPr>
            </a:lvl3pPr>
            <a:lvl4pPr>
              <a:defRPr sz="1600">
                <a:solidFill>
                  <a:srgbClr val="002855"/>
                </a:solidFill>
              </a:defRPr>
            </a:lvl4pPr>
            <a:lvl5pPr>
              <a:defRPr sz="1600">
                <a:solidFill>
                  <a:srgbClr val="002855"/>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solidFill>
                  <a:srgbClr val="00285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solidFill>
                  <a:srgbClr val="002855"/>
                </a:solidFill>
              </a:defRPr>
            </a:lvl1pPr>
            <a:lvl2pPr>
              <a:defRPr sz="2000">
                <a:solidFill>
                  <a:srgbClr val="002855"/>
                </a:solidFill>
              </a:defRPr>
            </a:lvl2pPr>
            <a:lvl3pPr>
              <a:defRPr sz="1800">
                <a:solidFill>
                  <a:srgbClr val="002855"/>
                </a:solidFill>
              </a:defRPr>
            </a:lvl3pPr>
            <a:lvl4pPr>
              <a:defRPr sz="1600">
                <a:solidFill>
                  <a:srgbClr val="002855"/>
                </a:solidFill>
              </a:defRPr>
            </a:lvl4pPr>
            <a:lvl5pPr>
              <a:defRPr sz="1600">
                <a:solidFill>
                  <a:srgbClr val="002855"/>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4024553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lvl1pPr>
              <a:defRPr lang="en-US"/>
            </a:lvl1pPr>
          </a:lstStyle>
          <a:p>
            <a:pPr lvl="0"/>
            <a:r>
              <a:rPr lang="en-US"/>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19455297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2031792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rgbClr val="00285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2885130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71E2D0-2F73-4EE0-A281-C8159939C13A}" type="datetimeFigureOut">
              <a:rPr lang="en-US" smtClean="0"/>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7F40C2-DAE2-4700-BC1D-C069A3165B24}" type="slidenum">
              <a:rPr lang="en-US" smtClean="0"/>
              <a:t>‹#›</a:t>
            </a:fld>
            <a:endParaRPr lang="en-US"/>
          </a:p>
        </p:txBody>
      </p:sp>
    </p:spTree>
    <p:extLst>
      <p:ext uri="{BB962C8B-B14F-4D97-AF65-F5344CB8AC3E}">
        <p14:creationId xmlns:p14="http://schemas.microsoft.com/office/powerpoint/2010/main" val="15479449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8688084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4"/>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CD828698-F8E8-45C8-A455-752F9BF0BC0D}" type="datetimeFigureOut">
              <a:rPr lang="en-US" smtClean="0"/>
              <a:pPr/>
              <a:t>8/15/2023</a:t>
            </a:fld>
            <a:endParaRPr lang="en-US" dirty="0"/>
          </a:p>
        </p:txBody>
      </p:sp>
      <p:sp>
        <p:nvSpPr>
          <p:cNvPr id="5" name="Footer Placeholder 4"/>
          <p:cNvSpPr>
            <a:spLocks noGrp="1"/>
          </p:cNvSpPr>
          <p:nvPr>
            <p:ph type="ftr" sz="quarter" idx="11"/>
          </p:nvPr>
        </p:nvSpPr>
        <p:spPr>
          <a:xfrm>
            <a:off x="4038600" y="6356353"/>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86106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FF52E8B6-F744-4833-92D0-1503AB8C4D1C}" type="slidenum">
              <a:rPr lang="en-US" smtClean="0"/>
              <a:pPr/>
              <a:t>‹#›</a:t>
            </a:fld>
            <a:endParaRPr lang="en-US" dirty="0"/>
          </a:p>
        </p:txBody>
      </p:sp>
    </p:spTree>
    <p:extLst>
      <p:ext uri="{BB962C8B-B14F-4D97-AF65-F5344CB8AC3E}">
        <p14:creationId xmlns:p14="http://schemas.microsoft.com/office/powerpoint/2010/main" val="9004042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10515600" cy="1325563"/>
          </a:xfrm>
          <a:prstGeom prst="rect">
            <a:avLst/>
          </a:prstGeom>
          <a:solidFill>
            <a:schemeClr val="tx1"/>
          </a:solidFill>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a:solidFill>
            <a:schemeClr val="tx1"/>
          </a:solidFill>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3"/>
            <a:ext cx="2743200" cy="365125"/>
          </a:xfrm>
          <a:prstGeom prst="rect">
            <a:avLst/>
          </a:prstGeom>
          <a:solidFill>
            <a:schemeClr val="tx1"/>
          </a:solidFill>
        </p:spPr>
        <p:txBody>
          <a:bodyPr/>
          <a:lstStyle>
            <a:lvl1pPr>
              <a:defRPr>
                <a:solidFill>
                  <a:schemeClr val="bg1"/>
                </a:solidFill>
                <a:latin typeface="Arial" panose="020B0604020202020204" pitchFamily="34" charset="0"/>
                <a:cs typeface="Arial" panose="020B0604020202020204" pitchFamily="34" charset="0"/>
              </a:defRPr>
            </a:lvl1pPr>
          </a:lstStyle>
          <a:p>
            <a:fld id="{CD828698-F8E8-45C8-A455-752F9BF0BC0D}" type="datetimeFigureOut">
              <a:rPr lang="en-US" smtClean="0"/>
              <a:pPr/>
              <a:t>8/15/2023</a:t>
            </a:fld>
            <a:endParaRPr lang="en-US" dirty="0"/>
          </a:p>
        </p:txBody>
      </p:sp>
      <p:sp>
        <p:nvSpPr>
          <p:cNvPr id="5" name="Footer Placeholder 4"/>
          <p:cNvSpPr>
            <a:spLocks noGrp="1"/>
          </p:cNvSpPr>
          <p:nvPr>
            <p:ph type="ftr" sz="quarter" idx="11"/>
          </p:nvPr>
        </p:nvSpPr>
        <p:spPr>
          <a:xfrm>
            <a:off x="4038600" y="6356353"/>
            <a:ext cx="4114800" cy="365125"/>
          </a:xfrm>
          <a:prstGeom prst="rect">
            <a:avLst/>
          </a:prstGeom>
          <a:solidFill>
            <a:schemeClr val="tx1"/>
          </a:solidFill>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8610600" y="6356353"/>
            <a:ext cx="2743200" cy="365125"/>
          </a:xfrm>
          <a:prstGeom prst="rect">
            <a:avLst/>
          </a:prstGeom>
          <a:solidFill>
            <a:schemeClr val="tx1"/>
          </a:solidFill>
        </p:spPr>
        <p:txBody>
          <a:bodyPr/>
          <a:lstStyle>
            <a:lvl1pPr>
              <a:defRPr>
                <a:solidFill>
                  <a:schemeClr val="bg1"/>
                </a:solidFill>
                <a:latin typeface="Arial" panose="020B0604020202020204" pitchFamily="34" charset="0"/>
                <a:cs typeface="Arial" panose="020B0604020202020204" pitchFamily="34" charset="0"/>
              </a:defRPr>
            </a:lvl1pPr>
          </a:lstStyle>
          <a:p>
            <a:fld id="{FF52E8B6-F744-4833-92D0-1503AB8C4D1C}" type="slidenum">
              <a:rPr lang="en-US" smtClean="0"/>
              <a:pPr/>
              <a:t>‹#›</a:t>
            </a:fld>
            <a:endParaRPr lang="en-US" dirty="0"/>
          </a:p>
        </p:txBody>
      </p:sp>
    </p:spTree>
    <p:extLst>
      <p:ext uri="{BB962C8B-B14F-4D97-AF65-F5344CB8AC3E}">
        <p14:creationId xmlns:p14="http://schemas.microsoft.com/office/powerpoint/2010/main" val="9022858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3"/>
            <a:ext cx="10515600" cy="2852737"/>
          </a:xfrm>
          <a:prstGeom prst="rect">
            <a:avLst/>
          </a:prstGeom>
        </p:spPr>
        <p:txBody>
          <a:bodyPr anchor="b"/>
          <a:lstStyle>
            <a:lvl1pPr>
              <a:defRPr sz="60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831851" y="4589466"/>
            <a:ext cx="10515600" cy="1500187"/>
          </a:xfrm>
          <a:prstGeom prst="rect">
            <a:avLst/>
          </a:prstGeo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CD828698-F8E8-45C8-A455-752F9BF0BC0D}" type="datetimeFigureOut">
              <a:rPr lang="en-US" smtClean="0"/>
              <a:pPr/>
              <a:t>8/15/2023</a:t>
            </a:fld>
            <a:endParaRPr lang="en-US" dirty="0"/>
          </a:p>
        </p:txBody>
      </p:sp>
      <p:sp>
        <p:nvSpPr>
          <p:cNvPr id="5" name="Footer Placeholder 4"/>
          <p:cNvSpPr>
            <a:spLocks noGrp="1"/>
          </p:cNvSpPr>
          <p:nvPr>
            <p:ph type="ftr" sz="quarter" idx="11"/>
          </p:nvPr>
        </p:nvSpPr>
        <p:spPr>
          <a:xfrm>
            <a:off x="4038600" y="6356353"/>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86106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FF52E8B6-F744-4833-92D0-1503AB8C4D1C}" type="slidenum">
              <a:rPr lang="en-US" smtClean="0"/>
              <a:pPr/>
              <a:t>‹#›</a:t>
            </a:fld>
            <a:endParaRPr lang="en-US" dirty="0"/>
          </a:p>
        </p:txBody>
      </p:sp>
    </p:spTree>
    <p:extLst>
      <p:ext uri="{BB962C8B-B14F-4D97-AF65-F5344CB8AC3E}">
        <p14:creationId xmlns:p14="http://schemas.microsoft.com/office/powerpoint/2010/main" val="11512225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10515600"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56200" cy="4351339"/>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9"/>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CD828698-F8E8-45C8-A455-752F9BF0BC0D}" type="datetimeFigureOut">
              <a:rPr lang="en-US" smtClean="0"/>
              <a:pPr/>
              <a:t>8/15/2023</a:t>
            </a:fld>
            <a:endParaRPr lang="en-US" dirty="0"/>
          </a:p>
        </p:txBody>
      </p:sp>
      <p:sp>
        <p:nvSpPr>
          <p:cNvPr id="6" name="Footer Placeholder 5"/>
          <p:cNvSpPr>
            <a:spLocks noGrp="1"/>
          </p:cNvSpPr>
          <p:nvPr>
            <p:ph type="ftr" sz="quarter" idx="11"/>
          </p:nvPr>
        </p:nvSpPr>
        <p:spPr>
          <a:xfrm>
            <a:off x="4038600" y="6356353"/>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86106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FF52E8B6-F744-4833-92D0-1503AB8C4D1C}" type="slidenum">
              <a:rPr lang="en-US" smtClean="0"/>
              <a:pPr/>
              <a:t>‹#›</a:t>
            </a:fld>
            <a:endParaRPr lang="en-US" dirty="0"/>
          </a:p>
        </p:txBody>
      </p:sp>
    </p:spTree>
    <p:extLst>
      <p:ext uri="{BB962C8B-B14F-4D97-AF65-F5344CB8AC3E}">
        <p14:creationId xmlns:p14="http://schemas.microsoft.com/office/powerpoint/2010/main" val="35006875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840319" y="1681163"/>
            <a:ext cx="5158316" cy="823912"/>
          </a:xfrm>
          <a:prstGeom prst="rect">
            <a:avLst/>
          </a:prstGeom>
        </p:spPr>
        <p:txBody>
          <a:bodyPr anchor="b"/>
          <a:lstStyle>
            <a:lvl1pPr marL="0" indent="0">
              <a:buNone/>
              <a:defRPr sz="2400" b="1">
                <a:solidFill>
                  <a:schemeClr val="bg1"/>
                </a:solidFill>
                <a:latin typeface="Arial" panose="020B0604020202020204" pitchFamily="34" charset="0"/>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6"/>
            <a:ext cx="5158316" cy="368458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a:prstGeom prst="rect">
            <a:avLst/>
          </a:prstGeom>
        </p:spPr>
        <p:txBody>
          <a:bodyPr anchor="b"/>
          <a:lstStyle>
            <a:lvl1pPr marL="0" indent="0">
              <a:buNone/>
              <a:defRPr sz="2400" b="1">
                <a:solidFill>
                  <a:schemeClr val="bg1"/>
                </a:solidFill>
                <a:latin typeface="Arial" panose="020B0604020202020204" pitchFamily="34" charset="0"/>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6"/>
            <a:ext cx="5183717" cy="368458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CD828698-F8E8-45C8-A455-752F9BF0BC0D}" type="datetimeFigureOut">
              <a:rPr lang="en-US" smtClean="0"/>
              <a:pPr/>
              <a:t>8/15/2023</a:t>
            </a:fld>
            <a:endParaRPr lang="en-US" dirty="0"/>
          </a:p>
        </p:txBody>
      </p:sp>
      <p:sp>
        <p:nvSpPr>
          <p:cNvPr id="8" name="Footer Placeholder 7"/>
          <p:cNvSpPr>
            <a:spLocks noGrp="1"/>
          </p:cNvSpPr>
          <p:nvPr>
            <p:ph type="ftr" sz="quarter" idx="11"/>
          </p:nvPr>
        </p:nvSpPr>
        <p:spPr>
          <a:xfrm>
            <a:off x="4038600" y="6356353"/>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9" name="Slide Number Placeholder 8"/>
          <p:cNvSpPr>
            <a:spLocks noGrp="1"/>
          </p:cNvSpPr>
          <p:nvPr>
            <p:ph type="sldNum" sz="quarter" idx="12"/>
          </p:nvPr>
        </p:nvSpPr>
        <p:spPr>
          <a:xfrm>
            <a:off x="86106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FF52E8B6-F744-4833-92D0-1503AB8C4D1C}" type="slidenum">
              <a:rPr lang="en-US" smtClean="0"/>
              <a:pPr/>
              <a:t>‹#›</a:t>
            </a:fld>
            <a:endParaRPr lang="en-US" dirty="0"/>
          </a:p>
        </p:txBody>
      </p:sp>
    </p:spTree>
    <p:extLst>
      <p:ext uri="{BB962C8B-B14F-4D97-AF65-F5344CB8AC3E}">
        <p14:creationId xmlns:p14="http://schemas.microsoft.com/office/powerpoint/2010/main" val="2739854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10515600"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a:xfrm>
            <a:off x="8382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CD828698-F8E8-45C8-A455-752F9BF0BC0D}" type="datetimeFigureOut">
              <a:rPr lang="en-US" smtClean="0"/>
              <a:pPr/>
              <a:t>8/15/2023</a:t>
            </a:fld>
            <a:endParaRPr lang="en-US" dirty="0"/>
          </a:p>
        </p:txBody>
      </p:sp>
      <p:sp>
        <p:nvSpPr>
          <p:cNvPr id="4" name="Footer Placeholder 3"/>
          <p:cNvSpPr>
            <a:spLocks noGrp="1"/>
          </p:cNvSpPr>
          <p:nvPr>
            <p:ph type="ftr" sz="quarter" idx="11"/>
          </p:nvPr>
        </p:nvSpPr>
        <p:spPr>
          <a:xfrm>
            <a:off x="4038600" y="6356353"/>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a:xfrm>
            <a:off x="86106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FF52E8B6-F744-4833-92D0-1503AB8C4D1C}" type="slidenum">
              <a:rPr lang="en-US" smtClean="0"/>
              <a:pPr/>
              <a:t>‹#›</a:t>
            </a:fld>
            <a:endParaRPr lang="en-US" dirty="0"/>
          </a:p>
        </p:txBody>
      </p:sp>
    </p:spTree>
    <p:extLst>
      <p:ext uri="{BB962C8B-B14F-4D97-AF65-F5344CB8AC3E}">
        <p14:creationId xmlns:p14="http://schemas.microsoft.com/office/powerpoint/2010/main" val="38142330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CD828698-F8E8-45C8-A455-752F9BF0BC0D}" type="datetimeFigureOut">
              <a:rPr lang="en-US" smtClean="0"/>
              <a:pPr/>
              <a:t>8/15/2023</a:t>
            </a:fld>
            <a:endParaRPr lang="en-US" dirty="0"/>
          </a:p>
        </p:txBody>
      </p:sp>
      <p:sp>
        <p:nvSpPr>
          <p:cNvPr id="3" name="Footer Placeholder 2"/>
          <p:cNvSpPr>
            <a:spLocks noGrp="1"/>
          </p:cNvSpPr>
          <p:nvPr>
            <p:ph type="ftr" sz="quarter" idx="11"/>
          </p:nvPr>
        </p:nvSpPr>
        <p:spPr>
          <a:xfrm>
            <a:off x="4038600" y="6356353"/>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a:xfrm>
            <a:off x="86106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FF52E8B6-F744-4833-92D0-1503AB8C4D1C}" type="slidenum">
              <a:rPr lang="en-US" smtClean="0"/>
              <a:pPr/>
              <a:t>‹#›</a:t>
            </a:fld>
            <a:endParaRPr lang="en-US" dirty="0"/>
          </a:p>
        </p:txBody>
      </p:sp>
    </p:spTree>
    <p:extLst>
      <p:ext uri="{BB962C8B-B14F-4D97-AF65-F5344CB8AC3E}">
        <p14:creationId xmlns:p14="http://schemas.microsoft.com/office/powerpoint/2010/main" val="29976118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1" y="457200"/>
            <a:ext cx="3932767" cy="1600200"/>
          </a:xfrm>
          <a:prstGeom prst="rect">
            <a:avLst/>
          </a:prstGeom>
        </p:spPr>
        <p:txBody>
          <a:bodyPr anchor="b"/>
          <a:lstStyle>
            <a:lvl1pPr>
              <a:defRPr sz="32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183717" y="987428"/>
            <a:ext cx="6172200" cy="4873625"/>
          </a:xfrm>
          <a:prstGeom prst="rect">
            <a:avLst/>
          </a:prstGeom>
        </p:spPr>
        <p:txBody>
          <a:bodyPr/>
          <a:lstStyle>
            <a:lvl1pPr>
              <a:defRPr sz="3200">
                <a:solidFill>
                  <a:schemeClr val="bg1"/>
                </a:solidFill>
                <a:latin typeface="Arial" panose="020B0604020202020204" pitchFamily="34" charset="0"/>
                <a:cs typeface="Arial" panose="020B0604020202020204" pitchFamily="34" charset="0"/>
              </a:defRPr>
            </a:lvl1pPr>
            <a:lvl2pPr>
              <a:defRPr sz="28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21" y="2057402"/>
            <a:ext cx="3932767" cy="3811588"/>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CD828698-F8E8-45C8-A455-752F9BF0BC0D}" type="datetimeFigureOut">
              <a:rPr lang="en-US" smtClean="0"/>
              <a:pPr/>
              <a:t>8/15/2023</a:t>
            </a:fld>
            <a:endParaRPr lang="en-US" dirty="0"/>
          </a:p>
        </p:txBody>
      </p:sp>
      <p:sp>
        <p:nvSpPr>
          <p:cNvPr id="6" name="Footer Placeholder 5"/>
          <p:cNvSpPr>
            <a:spLocks noGrp="1"/>
          </p:cNvSpPr>
          <p:nvPr>
            <p:ph type="ftr" sz="quarter" idx="11"/>
          </p:nvPr>
        </p:nvSpPr>
        <p:spPr>
          <a:xfrm>
            <a:off x="4038600" y="6356353"/>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86106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FF52E8B6-F744-4833-92D0-1503AB8C4D1C}" type="slidenum">
              <a:rPr lang="en-US" smtClean="0"/>
              <a:pPr/>
              <a:t>‹#›</a:t>
            </a:fld>
            <a:endParaRPr lang="en-US" dirty="0"/>
          </a:p>
        </p:txBody>
      </p:sp>
    </p:spTree>
    <p:extLst>
      <p:ext uri="{BB962C8B-B14F-4D97-AF65-F5344CB8AC3E}">
        <p14:creationId xmlns:p14="http://schemas.microsoft.com/office/powerpoint/2010/main" val="25709952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1" y="457200"/>
            <a:ext cx="3932767" cy="1600200"/>
          </a:xfrm>
          <a:prstGeom prst="rect">
            <a:avLst/>
          </a:prstGeom>
        </p:spPr>
        <p:txBody>
          <a:bodyPr anchor="b"/>
          <a:lstStyle>
            <a:lvl1pPr>
              <a:defRPr sz="32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5183717" y="987428"/>
            <a:ext cx="6172200" cy="4873625"/>
          </a:xfrm>
          <a:prstGeom prst="rect">
            <a:avLst/>
          </a:prstGeom>
        </p:spPr>
        <p:txBody>
          <a:bodyPr/>
          <a:lstStyle>
            <a:lvl1pPr marL="0" indent="0">
              <a:buNone/>
              <a:defRPr sz="3200">
                <a:solidFill>
                  <a:schemeClr val="bg1"/>
                </a:solidFill>
                <a:latin typeface="Arial" panose="020B0604020202020204" pitchFamily="34" charset="0"/>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840321" y="2057402"/>
            <a:ext cx="3932767" cy="3811588"/>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CD828698-F8E8-45C8-A455-752F9BF0BC0D}" type="datetimeFigureOut">
              <a:rPr lang="en-US" smtClean="0"/>
              <a:pPr/>
              <a:t>8/15/2023</a:t>
            </a:fld>
            <a:endParaRPr lang="en-US" dirty="0"/>
          </a:p>
        </p:txBody>
      </p:sp>
      <p:sp>
        <p:nvSpPr>
          <p:cNvPr id="6" name="Footer Placeholder 5"/>
          <p:cNvSpPr>
            <a:spLocks noGrp="1"/>
          </p:cNvSpPr>
          <p:nvPr>
            <p:ph type="ftr" sz="quarter" idx="11"/>
          </p:nvPr>
        </p:nvSpPr>
        <p:spPr>
          <a:xfrm>
            <a:off x="4038600" y="6356353"/>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86106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FF52E8B6-F744-4833-92D0-1503AB8C4D1C}" type="slidenum">
              <a:rPr lang="en-US" smtClean="0"/>
              <a:pPr/>
              <a:t>‹#›</a:t>
            </a:fld>
            <a:endParaRPr lang="en-US" dirty="0"/>
          </a:p>
        </p:txBody>
      </p:sp>
    </p:spTree>
    <p:extLst>
      <p:ext uri="{BB962C8B-B14F-4D97-AF65-F5344CB8AC3E}">
        <p14:creationId xmlns:p14="http://schemas.microsoft.com/office/powerpoint/2010/main" val="212732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71E2D0-2F73-4EE0-A281-C8159939C13A}" type="datetimeFigureOut">
              <a:rPr lang="en-US" smtClean="0"/>
              <a:t>8/15/2023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7F40C2-DAE2-4700-BC1D-C069A3165B24}" type="slidenum">
              <a:rPr lang="en-US" smtClean="0"/>
              <a:t>‹#›</a:t>
            </a:fld>
            <a:endParaRPr lang="en-US"/>
          </a:p>
        </p:txBody>
      </p:sp>
    </p:spTree>
    <p:extLst>
      <p:ext uri="{BB962C8B-B14F-4D97-AF65-F5344CB8AC3E}">
        <p14:creationId xmlns:p14="http://schemas.microsoft.com/office/powerpoint/2010/main" val="38105878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10515600"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CD828698-F8E8-45C8-A455-752F9BF0BC0D}" type="datetimeFigureOut">
              <a:rPr lang="en-US" smtClean="0"/>
              <a:pPr/>
              <a:t>8/15/2023</a:t>
            </a:fld>
            <a:endParaRPr lang="en-US" dirty="0"/>
          </a:p>
        </p:txBody>
      </p:sp>
      <p:sp>
        <p:nvSpPr>
          <p:cNvPr id="5" name="Footer Placeholder 4"/>
          <p:cNvSpPr>
            <a:spLocks noGrp="1"/>
          </p:cNvSpPr>
          <p:nvPr>
            <p:ph type="ftr" sz="quarter" idx="11"/>
          </p:nvPr>
        </p:nvSpPr>
        <p:spPr>
          <a:xfrm>
            <a:off x="4038600" y="6356353"/>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86106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FF52E8B6-F744-4833-92D0-1503AB8C4D1C}" type="slidenum">
              <a:rPr lang="en-US" smtClean="0"/>
              <a:pPr/>
              <a:t>‹#›</a:t>
            </a:fld>
            <a:endParaRPr lang="en-US" dirty="0"/>
          </a:p>
        </p:txBody>
      </p:sp>
    </p:spTree>
    <p:extLst>
      <p:ext uri="{BB962C8B-B14F-4D97-AF65-F5344CB8AC3E}">
        <p14:creationId xmlns:p14="http://schemas.microsoft.com/office/powerpoint/2010/main" val="27621941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a:prstGeom prst="rect">
            <a:avLst/>
          </a:prstGeom>
        </p:spPr>
        <p:txBody>
          <a:bodyPr vert="eaVert"/>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3" y="365127"/>
            <a:ext cx="7683500" cy="5811839"/>
          </a:xfrm>
          <a:prstGeom prst="rect">
            <a:avLst/>
          </a:prstGeom>
        </p:spPr>
        <p:txBody>
          <a:bodyPr vert="eaVert"/>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CD828698-F8E8-45C8-A455-752F9BF0BC0D}" type="datetimeFigureOut">
              <a:rPr lang="en-US" smtClean="0"/>
              <a:pPr/>
              <a:t>8/15/2023</a:t>
            </a:fld>
            <a:endParaRPr lang="en-US" dirty="0"/>
          </a:p>
        </p:txBody>
      </p:sp>
      <p:sp>
        <p:nvSpPr>
          <p:cNvPr id="5" name="Footer Placeholder 4"/>
          <p:cNvSpPr>
            <a:spLocks noGrp="1"/>
          </p:cNvSpPr>
          <p:nvPr>
            <p:ph type="ftr" sz="quarter" idx="11"/>
          </p:nvPr>
        </p:nvSpPr>
        <p:spPr>
          <a:xfrm>
            <a:off x="4038600" y="6356353"/>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86106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FF52E8B6-F744-4833-92D0-1503AB8C4D1C}" type="slidenum">
              <a:rPr lang="en-US" smtClean="0"/>
              <a:pPr/>
              <a:t>‹#›</a:t>
            </a:fld>
            <a:endParaRPr lang="en-US" dirty="0"/>
          </a:p>
        </p:txBody>
      </p:sp>
    </p:spTree>
    <p:extLst>
      <p:ext uri="{BB962C8B-B14F-4D97-AF65-F5344CB8AC3E}">
        <p14:creationId xmlns:p14="http://schemas.microsoft.com/office/powerpoint/2010/main" val="322497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71E2D0-2F73-4EE0-A281-C8159939C13A}" type="datetimeFigureOut">
              <a:rPr lang="en-US" smtClean="0"/>
              <a:t>8/15/2023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7F40C2-DAE2-4700-BC1D-C069A3165B24}" type="slidenum">
              <a:rPr lang="en-US" smtClean="0"/>
              <a:t>‹#›</a:t>
            </a:fld>
            <a:endParaRPr lang="en-US"/>
          </a:p>
        </p:txBody>
      </p:sp>
    </p:spTree>
    <p:extLst>
      <p:ext uri="{BB962C8B-B14F-4D97-AF65-F5344CB8AC3E}">
        <p14:creationId xmlns:p14="http://schemas.microsoft.com/office/powerpoint/2010/main" val="3697631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71E2D0-2F73-4EE0-A281-C8159939C13A}" type="datetimeFigureOut">
              <a:rPr lang="en-US" smtClean="0"/>
              <a:t>8/15/2023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7F40C2-DAE2-4700-BC1D-C069A3165B24}" type="slidenum">
              <a:rPr lang="en-US" smtClean="0"/>
              <a:t>‹#›</a:t>
            </a:fld>
            <a:endParaRPr lang="en-US"/>
          </a:p>
        </p:txBody>
      </p:sp>
    </p:spTree>
    <p:extLst>
      <p:ext uri="{BB962C8B-B14F-4D97-AF65-F5344CB8AC3E}">
        <p14:creationId xmlns:p14="http://schemas.microsoft.com/office/powerpoint/2010/main" val="497794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71E2D0-2F73-4EE0-A281-C8159939C13A}" type="datetimeFigureOut">
              <a:rPr lang="en-US" smtClean="0"/>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7F40C2-DAE2-4700-BC1D-C069A3165B24}" type="slidenum">
              <a:rPr lang="en-US" smtClean="0"/>
              <a:t>‹#›</a:t>
            </a:fld>
            <a:endParaRPr lang="en-US"/>
          </a:p>
        </p:txBody>
      </p:sp>
    </p:spTree>
    <p:extLst>
      <p:ext uri="{BB962C8B-B14F-4D97-AF65-F5344CB8AC3E}">
        <p14:creationId xmlns:p14="http://schemas.microsoft.com/office/powerpoint/2010/main" val="582977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71E2D0-2F73-4EE0-A281-C8159939C13A}" type="datetimeFigureOut">
              <a:rPr lang="en-US" smtClean="0"/>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7F40C2-DAE2-4700-BC1D-C069A3165B24}" type="slidenum">
              <a:rPr lang="en-US" smtClean="0"/>
              <a:t>‹#›</a:t>
            </a:fld>
            <a:endParaRPr lang="en-US"/>
          </a:p>
        </p:txBody>
      </p:sp>
    </p:spTree>
    <p:extLst>
      <p:ext uri="{BB962C8B-B14F-4D97-AF65-F5344CB8AC3E}">
        <p14:creationId xmlns:p14="http://schemas.microsoft.com/office/powerpoint/2010/main" val="145685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jp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jp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1.jpg"/><Relationship Id="rId5" Type="http://schemas.openxmlformats.org/officeDocument/2006/relationships/slideLayout" Target="../slideLayouts/slideLayout36.xml"/><Relationship Id="rId10"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1.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71E2D0-2F73-4EE0-A281-C8159939C13A}" type="datetimeFigureOut">
              <a:rPr lang="en-US" smtClean="0"/>
              <a:t>8/15/2023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7F40C2-DAE2-4700-BC1D-C069A3165B24}" type="slidenum">
              <a:rPr lang="en-US" smtClean="0"/>
              <a:t>‹#›</a:t>
            </a:fld>
            <a:endParaRPr lang="en-US"/>
          </a:p>
        </p:txBody>
      </p:sp>
    </p:spTree>
    <p:extLst>
      <p:ext uri="{BB962C8B-B14F-4D97-AF65-F5344CB8AC3E}">
        <p14:creationId xmlns:p14="http://schemas.microsoft.com/office/powerpoint/2010/main" val="25538176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pPr lvl="0"/>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5682341" y="6248401"/>
            <a:ext cx="3969659" cy="365125"/>
          </a:xfrm>
          <a:prstGeom prst="rect">
            <a:avLst/>
          </a:prstGeom>
        </p:spPr>
        <p:txBody>
          <a:bodyPr vert="horz" lIns="91440" tIns="45720" rIns="91440" bIns="45720" rtlCol="0" anchor="ctr"/>
          <a:lstStyle>
            <a:lvl1pPr algn="ctr">
              <a:defRPr sz="1200">
                <a:solidFill>
                  <a:srgbClr val="002855"/>
                </a:solidFill>
              </a:defRPr>
            </a:lvl1pPr>
          </a:lstStyle>
          <a:p>
            <a:endParaRPr lang="en-US" dirty="0"/>
          </a:p>
        </p:txBody>
      </p:sp>
      <p:sp>
        <p:nvSpPr>
          <p:cNvPr id="6" name="Slide Number Placeholder 5"/>
          <p:cNvSpPr>
            <a:spLocks noGrp="1"/>
          </p:cNvSpPr>
          <p:nvPr>
            <p:ph type="sldNum" sz="quarter" idx="4"/>
          </p:nvPr>
        </p:nvSpPr>
        <p:spPr>
          <a:xfrm>
            <a:off x="9855200" y="6248401"/>
            <a:ext cx="1727200" cy="365125"/>
          </a:xfrm>
          <a:prstGeom prst="rect">
            <a:avLst/>
          </a:prstGeom>
        </p:spPr>
        <p:txBody>
          <a:bodyPr vert="horz" lIns="91440" tIns="45720" rIns="91440" bIns="45720" rtlCol="0" anchor="ctr"/>
          <a:lstStyle>
            <a:lvl1pPr algn="r">
              <a:defRPr sz="1200">
                <a:solidFill>
                  <a:srgbClr val="002855"/>
                </a:solidFill>
              </a:defRPr>
            </a:lvl1pPr>
          </a:lstStyle>
          <a:p>
            <a:fld id="{4A3FBA54-5C1B-D348-9A99-18A91FDE7B7F}" type="slidenum">
              <a:rPr lang="en-US" smtClean="0"/>
              <a:pPr/>
              <a:t>‹#›</a:t>
            </a:fld>
            <a:endParaRPr lang="en-US" dirty="0"/>
          </a:p>
        </p:txBody>
      </p:sp>
    </p:spTree>
    <p:extLst>
      <p:ext uri="{BB962C8B-B14F-4D97-AF65-F5344CB8AC3E}">
        <p14:creationId xmlns:p14="http://schemas.microsoft.com/office/powerpoint/2010/main" val="337910227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txStyles>
    <p:titleStyle>
      <a:lvl1pPr algn="ctr" defTabSz="457200" rtl="0" eaLnBrk="1" latinLnBrk="0" hangingPunct="1">
        <a:spcBef>
          <a:spcPct val="0"/>
        </a:spcBef>
        <a:buNone/>
        <a:defRPr lang="en-US" sz="4000" b="1" u="none" kern="1200" dirty="0">
          <a:solidFill>
            <a:srgbClr val="002855"/>
          </a:solidFill>
          <a:latin typeface="Calibri" panose="020F0502020204030204" pitchFamily="34" charset="0"/>
          <a:ea typeface="+mj-ea"/>
          <a:cs typeface="Calibri" panose="020F0502020204030204" pitchFamily="34" charset="0"/>
        </a:defRPr>
      </a:lvl1pPr>
    </p:titleStyle>
    <p:bodyStyle>
      <a:lvl1pPr marL="342900" indent="-342900" algn="l" defTabSz="457200" rtl="0" eaLnBrk="1" latinLnBrk="0" hangingPunct="1">
        <a:spcBef>
          <a:spcPct val="20000"/>
        </a:spcBef>
        <a:buClr>
          <a:srgbClr val="002855"/>
        </a:buClr>
        <a:buFont typeface="Arial"/>
        <a:buChar char="•"/>
        <a:defRPr sz="2800" kern="1200">
          <a:solidFill>
            <a:srgbClr val="002855"/>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Clr>
          <a:srgbClr val="002855"/>
        </a:buClr>
        <a:buFont typeface="Arial"/>
        <a:buChar char="•"/>
        <a:defRPr sz="2400" kern="1200">
          <a:solidFill>
            <a:srgbClr val="002855"/>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Clr>
          <a:srgbClr val="002855"/>
        </a:buClr>
        <a:buFont typeface="Arial"/>
        <a:buChar char="•"/>
        <a:defRPr sz="2400" kern="1200">
          <a:solidFill>
            <a:srgbClr val="002855"/>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Clr>
          <a:srgbClr val="002855"/>
        </a:buClr>
        <a:buFont typeface="Arial"/>
        <a:buChar char="•"/>
        <a:defRPr sz="2000" kern="1200">
          <a:solidFill>
            <a:srgbClr val="002855"/>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Clr>
          <a:srgbClr val="002855"/>
        </a:buClr>
        <a:buFont typeface="Arial"/>
        <a:buChar char="•"/>
        <a:defRPr sz="2000" kern="1200">
          <a:solidFill>
            <a:srgbClr val="002855"/>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pPr lvl="0"/>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5682341" y="6248401"/>
            <a:ext cx="3969659"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9855200" y="6248401"/>
            <a:ext cx="1727200" cy="365125"/>
          </a:xfrm>
          <a:prstGeom prst="rect">
            <a:avLst/>
          </a:prstGeom>
        </p:spPr>
        <p:txBody>
          <a:bodyPr vert="horz" lIns="91440" tIns="45720" rIns="91440" bIns="45720" rtlCol="0" anchor="ctr"/>
          <a:lstStyle>
            <a:lvl1pPr algn="r">
              <a:defRPr sz="1200">
                <a:solidFill>
                  <a:srgbClr val="FFFFFF"/>
                </a:solidFill>
              </a:defRPr>
            </a:lvl1pPr>
          </a:lstStyle>
          <a:p>
            <a:fld id="{4A3FBA54-5C1B-D348-9A99-18A91FDE7B7F}" type="slidenum">
              <a:rPr lang="en-US" smtClean="0"/>
              <a:pPr/>
              <a:t>‹#›</a:t>
            </a:fld>
            <a:endParaRPr lang="en-US" dirty="0"/>
          </a:p>
        </p:txBody>
      </p:sp>
    </p:spTree>
    <p:extLst>
      <p:ext uri="{BB962C8B-B14F-4D97-AF65-F5344CB8AC3E}">
        <p14:creationId xmlns:p14="http://schemas.microsoft.com/office/powerpoint/2010/main" val="422303259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24" r:id="rId10"/>
    <p:sldLayoutId id="2147483725" r:id="rId11"/>
  </p:sldLayoutIdLst>
  <p:txStyles>
    <p:titleStyle>
      <a:lvl1pPr algn="ctr" defTabSz="457200" rtl="0" eaLnBrk="1" latinLnBrk="0" hangingPunct="1">
        <a:spcBef>
          <a:spcPct val="0"/>
        </a:spcBef>
        <a:buNone/>
        <a:defRPr lang="en-US" sz="4000" b="1" u="none" kern="1200" dirty="0">
          <a:solidFill>
            <a:srgbClr val="002855"/>
          </a:solidFill>
          <a:latin typeface="+mj-lt"/>
          <a:ea typeface="+mj-ea"/>
          <a:cs typeface="+mj-cs"/>
        </a:defRPr>
      </a:lvl1pPr>
    </p:titleStyle>
    <p:bodyStyle>
      <a:lvl1pPr marL="342900" indent="-342900" algn="l" defTabSz="457200" rtl="0" eaLnBrk="1" latinLnBrk="0" hangingPunct="1">
        <a:spcBef>
          <a:spcPct val="20000"/>
        </a:spcBef>
        <a:buClr>
          <a:srgbClr val="002855"/>
        </a:buClr>
        <a:buFont typeface="Arial"/>
        <a:buChar char="•"/>
        <a:defRPr sz="2800" kern="1200">
          <a:solidFill>
            <a:srgbClr val="002855"/>
          </a:solidFill>
          <a:latin typeface="+mn-lt"/>
          <a:ea typeface="+mn-ea"/>
          <a:cs typeface="+mn-cs"/>
        </a:defRPr>
      </a:lvl1pPr>
      <a:lvl2pPr marL="742950" indent="-285750" algn="l" defTabSz="457200" rtl="0" eaLnBrk="1" latinLnBrk="0" hangingPunct="1">
        <a:spcBef>
          <a:spcPct val="20000"/>
        </a:spcBef>
        <a:buClr>
          <a:srgbClr val="002855"/>
        </a:buClr>
        <a:buFont typeface="Arial"/>
        <a:buChar char="•"/>
        <a:defRPr sz="2400" kern="1200">
          <a:solidFill>
            <a:srgbClr val="002855"/>
          </a:solidFill>
          <a:latin typeface="+mn-lt"/>
          <a:ea typeface="+mn-ea"/>
          <a:cs typeface="+mn-cs"/>
        </a:defRPr>
      </a:lvl2pPr>
      <a:lvl3pPr marL="1143000" indent="-228600" algn="l" defTabSz="457200" rtl="0" eaLnBrk="1" latinLnBrk="0" hangingPunct="1">
        <a:spcBef>
          <a:spcPct val="20000"/>
        </a:spcBef>
        <a:buClr>
          <a:srgbClr val="002855"/>
        </a:buClr>
        <a:buFont typeface="Arial"/>
        <a:buChar char="•"/>
        <a:defRPr sz="2400" kern="1200">
          <a:solidFill>
            <a:srgbClr val="002855"/>
          </a:solidFill>
          <a:latin typeface="+mn-lt"/>
          <a:ea typeface="+mn-ea"/>
          <a:cs typeface="+mn-cs"/>
        </a:defRPr>
      </a:lvl3pPr>
      <a:lvl4pPr marL="1600200" indent="-228600" algn="l" defTabSz="457200" rtl="0" eaLnBrk="1" latinLnBrk="0" hangingPunct="1">
        <a:spcBef>
          <a:spcPct val="20000"/>
        </a:spcBef>
        <a:buClr>
          <a:srgbClr val="002855"/>
        </a:buClr>
        <a:buFont typeface="Arial"/>
        <a:buChar char="•"/>
        <a:defRPr sz="2000" kern="1200">
          <a:solidFill>
            <a:srgbClr val="002855"/>
          </a:solidFill>
          <a:latin typeface="+mn-lt"/>
          <a:ea typeface="+mn-ea"/>
          <a:cs typeface="+mn-cs"/>
        </a:defRPr>
      </a:lvl4pPr>
      <a:lvl5pPr marL="2057400" indent="-228600" algn="l" defTabSz="457200" rtl="0" eaLnBrk="1" latinLnBrk="0" hangingPunct="1">
        <a:spcBef>
          <a:spcPct val="20000"/>
        </a:spcBef>
        <a:buClr>
          <a:srgbClr val="002855"/>
        </a:buClr>
        <a:buFont typeface="Arial"/>
        <a:buChar char="•"/>
        <a:defRPr sz="2000" kern="1200">
          <a:solidFill>
            <a:srgbClr val="00285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pPr lvl="0"/>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5682341" y="6248401"/>
            <a:ext cx="3969659"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9855200" y="6248401"/>
            <a:ext cx="1727200" cy="365125"/>
          </a:xfrm>
          <a:prstGeom prst="rect">
            <a:avLst/>
          </a:prstGeom>
        </p:spPr>
        <p:txBody>
          <a:bodyPr vert="horz" lIns="91440" tIns="45720" rIns="91440" bIns="45720" rtlCol="0" anchor="ctr"/>
          <a:lstStyle>
            <a:lvl1pPr algn="r">
              <a:defRPr sz="1200">
                <a:solidFill>
                  <a:srgbClr val="FFFFFF"/>
                </a:solidFill>
              </a:defRPr>
            </a:lvl1pPr>
          </a:lstStyle>
          <a:p>
            <a:fld id="{4A3FBA54-5C1B-D348-9A99-18A91FDE7B7F}" type="slidenum">
              <a:rPr lang="en-US" smtClean="0"/>
              <a:pPr/>
              <a:t>‹#›</a:t>
            </a:fld>
            <a:endParaRPr lang="en-US" dirty="0"/>
          </a:p>
        </p:txBody>
      </p:sp>
    </p:spTree>
    <p:extLst>
      <p:ext uri="{BB962C8B-B14F-4D97-AF65-F5344CB8AC3E}">
        <p14:creationId xmlns:p14="http://schemas.microsoft.com/office/powerpoint/2010/main" val="209867990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Lst>
  <p:txStyles>
    <p:titleStyle>
      <a:lvl1pPr algn="ctr" defTabSz="457200" rtl="0" eaLnBrk="1" latinLnBrk="0" hangingPunct="1">
        <a:spcBef>
          <a:spcPct val="0"/>
        </a:spcBef>
        <a:buNone/>
        <a:defRPr lang="en-US" sz="4000" b="1" u="none" kern="1200" dirty="0">
          <a:solidFill>
            <a:srgbClr val="002855"/>
          </a:solidFill>
          <a:latin typeface="Calibri" panose="020F0502020204030204" pitchFamily="34" charset="0"/>
          <a:ea typeface="+mj-ea"/>
          <a:cs typeface="Calibri" panose="020F0502020204030204" pitchFamily="34" charset="0"/>
        </a:defRPr>
      </a:lvl1pPr>
    </p:titleStyle>
    <p:bodyStyle>
      <a:lvl1pPr marL="342900" indent="-342900" algn="l" defTabSz="457200" rtl="0" eaLnBrk="1" latinLnBrk="0" hangingPunct="1">
        <a:spcBef>
          <a:spcPct val="20000"/>
        </a:spcBef>
        <a:buClr>
          <a:srgbClr val="002855"/>
        </a:buClr>
        <a:buFont typeface="Arial"/>
        <a:buChar char="•"/>
        <a:defRPr sz="2800" kern="1200">
          <a:solidFill>
            <a:srgbClr val="002855"/>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Clr>
          <a:srgbClr val="002855"/>
        </a:buClr>
        <a:buFont typeface="Arial"/>
        <a:buChar char="•"/>
        <a:defRPr sz="2400" kern="1200">
          <a:solidFill>
            <a:srgbClr val="002855"/>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Clr>
          <a:srgbClr val="002855"/>
        </a:buClr>
        <a:buFont typeface="Arial"/>
        <a:buChar char="•"/>
        <a:defRPr sz="2400" kern="1200">
          <a:solidFill>
            <a:srgbClr val="002855"/>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Clr>
          <a:srgbClr val="002855"/>
        </a:buClr>
        <a:buFont typeface="Arial"/>
        <a:buChar char="•"/>
        <a:defRPr sz="2000" kern="1200">
          <a:solidFill>
            <a:srgbClr val="002855"/>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Clr>
          <a:srgbClr val="002855"/>
        </a:buClr>
        <a:buFont typeface="Arial"/>
        <a:buChar char="•"/>
        <a:defRPr sz="2000" kern="1200">
          <a:solidFill>
            <a:srgbClr val="002855"/>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003941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is.gd/gyn_pre1" TargetMode="External"/><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hyperlink" Target="https://is.gd/gyn_post1"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2.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7.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6.xml"/><Relationship Id="rId5" Type="http://schemas.openxmlformats.org/officeDocument/2006/relationships/image" Target="../media/image30.jp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6.xml"/><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0.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7.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2.xml"/><Relationship Id="rId4" Type="http://schemas.openxmlformats.org/officeDocument/2006/relationships/image" Target="../media/image4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2.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8.xml"/><Relationship Id="rId1" Type="http://schemas.openxmlformats.org/officeDocument/2006/relationships/slideLayout" Target="../slideLayouts/slideLayout22.xml"/><Relationship Id="rId4" Type="http://schemas.openxmlformats.org/officeDocument/2006/relationships/image" Target="../media/image59.jp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52.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31.xml"/><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9.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
          <p:cNvSpPr txBox="1">
            <a:spLocks noGrp="1"/>
          </p:cNvSpPr>
          <p:nvPr>
            <p:ph type="title"/>
          </p:nvPr>
        </p:nvSpPr>
        <p:spPr>
          <a:xfrm>
            <a:off x="0" y="0"/>
            <a:ext cx="12192000" cy="1143000"/>
          </a:xfrm>
          <a:prstGeom prst="rect">
            <a:avLst/>
          </a:prstGeom>
          <a:noFill/>
          <a:ln>
            <a:noFill/>
          </a:ln>
        </p:spPr>
        <p:txBody>
          <a:bodyPr spcFirstLastPara="1" vert="horz" wrap="square" lIns="121900" tIns="60933" rIns="121900" bIns="60933" rtlCol="0" anchor="ctr" anchorCtr="0">
            <a:normAutofit/>
          </a:bodyPr>
          <a:lstStyle/>
          <a:p>
            <a:pPr>
              <a:spcBef>
                <a:spcPts val="0"/>
              </a:spcBef>
              <a:buClr>
                <a:schemeClr val="accent3"/>
              </a:buClr>
              <a:buSzPts val="3600"/>
            </a:pPr>
            <a:r>
              <a:rPr lang="en-US" sz="4800" dirty="0"/>
              <a:t>Instructions for Use of These Slides</a:t>
            </a:r>
            <a:endParaRPr dirty="0"/>
          </a:p>
        </p:txBody>
      </p:sp>
      <p:sp>
        <p:nvSpPr>
          <p:cNvPr id="108" name="Google Shape;108;p1"/>
          <p:cNvSpPr txBox="1">
            <a:spLocks noGrp="1"/>
          </p:cNvSpPr>
          <p:nvPr>
            <p:ph type="body" idx="1"/>
          </p:nvPr>
        </p:nvSpPr>
        <p:spPr>
          <a:xfrm>
            <a:off x="609600" y="1143001"/>
            <a:ext cx="10972800" cy="5715000"/>
          </a:xfrm>
          <a:prstGeom prst="rect">
            <a:avLst/>
          </a:prstGeom>
          <a:noFill/>
          <a:ln>
            <a:noFill/>
          </a:ln>
        </p:spPr>
        <p:txBody>
          <a:bodyPr spcFirstLastPara="1" vert="horz" wrap="square" lIns="91433" tIns="45700" rIns="91433" bIns="45700" rtlCol="0" anchor="t" anchorCtr="0">
            <a:noAutofit/>
          </a:bodyPr>
          <a:lstStyle/>
          <a:p>
            <a:pPr marL="456565" indent="-456565">
              <a:lnSpc>
                <a:spcPct val="80000"/>
              </a:lnSpc>
              <a:spcBef>
                <a:spcPts val="0"/>
              </a:spcBef>
              <a:buClr>
                <a:srgbClr val="364852"/>
              </a:buClr>
              <a:buSzPts val="1280"/>
            </a:pPr>
            <a:r>
              <a:rPr lang="en-US" sz="1850" dirty="0">
                <a:solidFill>
                  <a:srgbClr val="000000"/>
                </a:solidFill>
              </a:rPr>
              <a:t>The purpose of these slides is to serve as a resource that any radiation oncologist can use when speaking about the role of radiation therapy in treating gynecologic malignancies.</a:t>
            </a:r>
            <a:endParaRPr lang="en-US" sz="1867" dirty="0">
              <a:solidFill>
                <a:srgbClr val="000000"/>
              </a:solidFill>
              <a:cs typeface="Calibri" panose="020F0502020204030204"/>
            </a:endParaRPr>
          </a:p>
          <a:p>
            <a:pPr marL="456565" indent="-348615">
              <a:lnSpc>
                <a:spcPct val="80000"/>
              </a:lnSpc>
              <a:spcBef>
                <a:spcPts val="341"/>
              </a:spcBef>
              <a:buClr>
                <a:srgbClr val="364852"/>
              </a:buClr>
              <a:buSzPts val="1280"/>
              <a:buNone/>
            </a:pPr>
            <a:endParaRPr sz="1867" dirty="0">
              <a:solidFill>
                <a:srgbClr val="000000"/>
              </a:solidFill>
              <a:cs typeface="Calibri" panose="020F0502020204030204"/>
            </a:endParaRPr>
          </a:p>
          <a:p>
            <a:pPr marL="456565" indent="-456565">
              <a:lnSpc>
                <a:spcPct val="80000"/>
              </a:lnSpc>
              <a:spcBef>
                <a:spcPts val="341"/>
              </a:spcBef>
              <a:buClr>
                <a:srgbClr val="364852"/>
              </a:buClr>
              <a:buSzPts val="1280"/>
            </a:pPr>
            <a:r>
              <a:rPr lang="en-US" sz="1867" dirty="0">
                <a:solidFill>
                  <a:srgbClr val="000000"/>
                </a:solidFill>
              </a:rPr>
              <a:t>The target audience is </a:t>
            </a:r>
            <a:r>
              <a:rPr lang="en-US" sz="1867" dirty="0" err="1">
                <a:solidFill>
                  <a:srgbClr val="000000"/>
                </a:solidFill>
              </a:rPr>
              <a:t>ob</a:t>
            </a:r>
            <a:r>
              <a:rPr lang="en-US" sz="1867" dirty="0">
                <a:solidFill>
                  <a:srgbClr val="000000"/>
                </a:solidFill>
              </a:rPr>
              <a:t>/gyn residents/gynecologic oncology fellows and gynecologic oncologists</a:t>
            </a:r>
            <a:endParaRPr sz="1867" dirty="0">
              <a:solidFill>
                <a:srgbClr val="000000"/>
              </a:solidFill>
              <a:cs typeface="Calibri" panose="020F0502020204030204"/>
            </a:endParaRPr>
          </a:p>
          <a:p>
            <a:pPr marL="989965" lvl="1" indent="-380365">
              <a:lnSpc>
                <a:spcPct val="80000"/>
              </a:lnSpc>
              <a:spcBef>
                <a:spcPts val="299"/>
              </a:spcBef>
              <a:buClr>
                <a:srgbClr val="364852"/>
              </a:buClr>
              <a:buSzPts val="1120"/>
              <a:buChar char="–"/>
            </a:pPr>
            <a:r>
              <a:rPr lang="en-US" sz="1867" dirty="0">
                <a:solidFill>
                  <a:srgbClr val="000000"/>
                </a:solidFill>
                <a:latin typeface="Arial" panose="020B0604020202020204" pitchFamily="34" charset="0"/>
                <a:ea typeface="Verdana" panose="020B0604030504040204" pitchFamily="34" charset="0"/>
              </a:rPr>
              <a:t>However, any user is welcome to format the slides as needed to fit your target audience.  </a:t>
            </a:r>
            <a:endParaRPr sz="1867" dirty="0">
              <a:solidFill>
                <a:srgbClr val="000000"/>
              </a:solidFill>
              <a:latin typeface="Arial" panose="020B0604020202020204" pitchFamily="34" charset="0"/>
              <a:ea typeface="Verdana" panose="020B0604030504040204" pitchFamily="34" charset="0"/>
              <a:cs typeface="Arial" panose="020B0604020202020204" pitchFamily="34" charset="0"/>
            </a:endParaRPr>
          </a:p>
          <a:p>
            <a:pPr marL="456565" indent="-348615">
              <a:lnSpc>
                <a:spcPct val="80000"/>
              </a:lnSpc>
              <a:spcBef>
                <a:spcPts val="341"/>
              </a:spcBef>
              <a:buClr>
                <a:srgbClr val="364852"/>
              </a:buClr>
              <a:buSzPts val="1280"/>
              <a:buNone/>
            </a:pPr>
            <a:endParaRPr sz="1867" dirty="0">
              <a:solidFill>
                <a:srgbClr val="000000"/>
              </a:solidFill>
              <a:cs typeface="Calibri" panose="020F0502020204030204"/>
            </a:endParaRPr>
          </a:p>
          <a:p>
            <a:pPr marL="456565" indent="-456565">
              <a:lnSpc>
                <a:spcPct val="80000"/>
              </a:lnSpc>
              <a:spcBef>
                <a:spcPts val="341"/>
              </a:spcBef>
              <a:buClr>
                <a:srgbClr val="364852"/>
              </a:buClr>
              <a:buSzPts val="1280"/>
            </a:pPr>
            <a:r>
              <a:rPr lang="en-US" sz="1867" dirty="0">
                <a:solidFill>
                  <a:srgbClr val="000000"/>
                </a:solidFill>
              </a:rPr>
              <a:t>Please ask attendees to complete either the pre-test or post-test so that we can assess the effectiveness of the slides. If you make significant changes to the content of the slides for your presentation, we prefer that you use the pre-test only. </a:t>
            </a:r>
            <a:endParaRPr sz="1867" dirty="0">
              <a:solidFill>
                <a:srgbClr val="000000"/>
              </a:solidFill>
              <a:cs typeface="Calibri" panose="020F0502020204030204"/>
            </a:endParaRPr>
          </a:p>
          <a:p>
            <a:pPr marL="989965" lvl="1" indent="-380365">
              <a:lnSpc>
                <a:spcPct val="80000"/>
              </a:lnSpc>
              <a:spcBef>
                <a:spcPts val="299"/>
              </a:spcBef>
              <a:buSzPts val="1120"/>
            </a:pPr>
            <a:r>
              <a:rPr lang="en-US" sz="1867" dirty="0">
                <a:solidFill>
                  <a:srgbClr val="000000"/>
                </a:solidFill>
                <a:latin typeface="Arial" panose="020B0604020202020204" pitchFamily="34" charset="0"/>
                <a:ea typeface="Verdana" panose="020B0604030504040204" pitchFamily="34" charset="0"/>
              </a:rPr>
              <a:t>Pre-test link: </a:t>
            </a:r>
            <a:r>
              <a:rPr lang="en-US" sz="1867" dirty="0">
                <a:solidFill>
                  <a:srgbClr val="000000"/>
                </a:solidFill>
                <a:latin typeface="Arial" panose="020B0604020202020204" pitchFamily="34" charset="0"/>
                <a:ea typeface="Verdana" panose="020B0604030504040204" pitchFamily="34" charset="0"/>
                <a:hlinkClick r:id="rId3"/>
              </a:rPr>
              <a:t>https://is.gd/gyn_pre1</a:t>
            </a:r>
            <a:endParaRPr lang="en-US" sz="1867" dirty="0">
              <a:solidFill>
                <a:srgbClr val="000000"/>
              </a:solidFill>
              <a:latin typeface="Arial" panose="020B0604020202020204" pitchFamily="34" charset="0"/>
              <a:ea typeface="Verdana" panose="020B0604030504040204" pitchFamily="34" charset="0"/>
              <a:cs typeface="Arial" panose="020B0604020202020204" pitchFamily="34" charset="0"/>
              <a:hlinkClick r:id="rId3"/>
            </a:endParaRPr>
          </a:p>
          <a:p>
            <a:pPr marL="989965" lvl="1" indent="-380365">
              <a:lnSpc>
                <a:spcPct val="80000"/>
              </a:lnSpc>
              <a:spcBef>
                <a:spcPts val="299"/>
              </a:spcBef>
              <a:buSzPts val="1120"/>
            </a:pPr>
            <a:r>
              <a:rPr lang="en-US" sz="1867" dirty="0">
                <a:solidFill>
                  <a:srgbClr val="000000"/>
                </a:solidFill>
                <a:latin typeface="Arial" panose="020B0604020202020204" pitchFamily="34" charset="0"/>
                <a:ea typeface="Verdana" panose="020B0604030504040204" pitchFamily="34" charset="0"/>
              </a:rPr>
              <a:t>Post-test link: </a:t>
            </a:r>
            <a:r>
              <a:rPr lang="en-US" sz="1867" dirty="0">
                <a:solidFill>
                  <a:srgbClr val="000000"/>
                </a:solidFill>
                <a:latin typeface="Arial" panose="020B0604020202020204" pitchFamily="34" charset="0"/>
                <a:ea typeface="Verdana" panose="020B0604030504040204" pitchFamily="34" charset="0"/>
                <a:hlinkClick r:id="rId4"/>
              </a:rPr>
              <a:t>https://is.gd/gyn_post1</a:t>
            </a:r>
            <a:endParaRPr sz="1867" dirty="0">
              <a:solidFill>
                <a:srgbClr val="000000"/>
              </a:solidFill>
              <a:latin typeface="Arial" panose="020B0604020202020204" pitchFamily="34" charset="0"/>
              <a:ea typeface="Verdana" panose="020B0604030504040204" pitchFamily="34" charset="0"/>
              <a:cs typeface="Arial" panose="020B0604020202020204" pitchFamily="34" charset="0"/>
            </a:endParaRPr>
          </a:p>
          <a:p>
            <a:pPr marL="456565" indent="-348615">
              <a:lnSpc>
                <a:spcPct val="80000"/>
              </a:lnSpc>
              <a:spcBef>
                <a:spcPts val="341"/>
              </a:spcBef>
              <a:buClr>
                <a:srgbClr val="364852"/>
              </a:buClr>
              <a:buSzPts val="1280"/>
              <a:buNone/>
            </a:pPr>
            <a:endParaRPr sz="1867" dirty="0">
              <a:solidFill>
                <a:srgbClr val="000000"/>
              </a:solidFill>
              <a:cs typeface="Calibri" panose="020F0502020204030204"/>
            </a:endParaRPr>
          </a:p>
          <a:p>
            <a:pPr marL="456565" indent="-456565">
              <a:lnSpc>
                <a:spcPct val="80000"/>
              </a:lnSpc>
              <a:spcBef>
                <a:spcPts val="341"/>
              </a:spcBef>
              <a:buClr>
                <a:srgbClr val="364852"/>
              </a:buClr>
              <a:buSzPts val="1280"/>
            </a:pPr>
            <a:r>
              <a:rPr lang="en-US" sz="1867" dirty="0">
                <a:solidFill>
                  <a:srgbClr val="000000"/>
                </a:solidFill>
              </a:rPr>
              <a:t>Primary Authors: Jenna Kahn and Malcolm Mattes</a:t>
            </a:r>
            <a:endParaRPr sz="1867" dirty="0">
              <a:solidFill>
                <a:srgbClr val="000000"/>
              </a:solidFill>
              <a:cs typeface="Calibri" panose="020F0502020204030204"/>
            </a:endParaRPr>
          </a:p>
          <a:p>
            <a:pPr marL="456565">
              <a:lnSpc>
                <a:spcPct val="80000"/>
              </a:lnSpc>
              <a:spcBef>
                <a:spcPts val="341"/>
              </a:spcBef>
              <a:buSzPts val="1280"/>
            </a:pPr>
            <a:r>
              <a:rPr lang="en-US" sz="1867" dirty="0">
                <a:solidFill>
                  <a:srgbClr val="000000"/>
                </a:solidFill>
              </a:rPr>
              <a:t>Peer Reviewer(s): Jill Remick MD, Emma Fields MD, Shauna Campbell DO, Sabin Motwani MD, </a:t>
            </a:r>
            <a:r>
              <a:rPr lang="en-US" sz="1867" dirty="0" err="1">
                <a:solidFill>
                  <a:srgbClr val="000000"/>
                </a:solidFill>
              </a:rPr>
              <a:t>Shunqing</a:t>
            </a:r>
            <a:r>
              <a:rPr lang="en-US" sz="1867" dirty="0">
                <a:solidFill>
                  <a:srgbClr val="000000"/>
                </a:solidFill>
              </a:rPr>
              <a:t> Zhang, MD</a:t>
            </a:r>
            <a:endParaRPr sz="1867" dirty="0">
              <a:solidFill>
                <a:srgbClr val="000000"/>
              </a:solidFill>
              <a:cs typeface="Calibri" panose="020F0502020204030204"/>
            </a:endParaRPr>
          </a:p>
          <a:p>
            <a:pPr marL="456565" indent="-456565">
              <a:lnSpc>
                <a:spcPct val="80000"/>
              </a:lnSpc>
              <a:spcBef>
                <a:spcPts val="341"/>
              </a:spcBef>
              <a:buClr>
                <a:srgbClr val="364852"/>
              </a:buClr>
              <a:buSzPts val="1280"/>
            </a:pPr>
            <a:r>
              <a:rPr lang="en-US" sz="1867" dirty="0">
                <a:solidFill>
                  <a:srgbClr val="000000"/>
                </a:solidFill>
              </a:rPr>
              <a:t>Additional Support: The ASTRO communications committee and ARRO communications subcommittee</a:t>
            </a:r>
            <a:endParaRPr sz="1867" dirty="0">
              <a:solidFill>
                <a:srgbClr val="000000"/>
              </a:solidFill>
              <a:cs typeface="Calibri" panose="020F0502020204030204"/>
            </a:endParaRPr>
          </a:p>
          <a:p>
            <a:pPr marL="456565" indent="-348615">
              <a:lnSpc>
                <a:spcPct val="80000"/>
              </a:lnSpc>
              <a:spcBef>
                <a:spcPts val="341"/>
              </a:spcBef>
              <a:buClr>
                <a:srgbClr val="364852"/>
              </a:buClr>
              <a:buSzPts val="1280"/>
              <a:buNone/>
            </a:pPr>
            <a:endParaRPr sz="2133" dirty="0">
              <a:solidFill>
                <a:srgbClr val="000000"/>
              </a:solidFill>
              <a:cs typeface="Calibri" panose="020F0502020204030204"/>
            </a:endParaRPr>
          </a:p>
          <a:p>
            <a:pPr marL="456565" indent="-456565">
              <a:lnSpc>
                <a:spcPct val="80000"/>
              </a:lnSpc>
              <a:spcBef>
                <a:spcPts val="341"/>
              </a:spcBef>
              <a:buClr>
                <a:srgbClr val="364852"/>
              </a:buClr>
              <a:buSzPts val="1280"/>
            </a:pPr>
            <a:r>
              <a:rPr lang="en-US" sz="2133" b="1" dirty="0">
                <a:solidFill>
                  <a:srgbClr val="000000"/>
                </a:solidFill>
              </a:rPr>
              <a:t>Last updated in July 2023 </a:t>
            </a:r>
            <a:r>
              <a:rPr lang="en-US" sz="2133" dirty="0">
                <a:solidFill>
                  <a:srgbClr val="000000"/>
                </a:solidFill>
              </a:rPr>
              <a:t>– newer data may impact the accuracy of the content of these slides.</a:t>
            </a:r>
            <a:endParaRPr sz="2133" dirty="0">
              <a:solidFill>
                <a:srgbClr val="000000"/>
              </a:solidFill>
              <a:cs typeface="Calibri" panose="020F0502020204030204"/>
            </a:endParaRPr>
          </a:p>
          <a:p>
            <a:pPr marL="456565" indent="-348615">
              <a:lnSpc>
                <a:spcPct val="80000"/>
              </a:lnSpc>
              <a:spcBef>
                <a:spcPts val="341"/>
              </a:spcBef>
              <a:buClr>
                <a:srgbClr val="364852"/>
              </a:buClr>
              <a:buSzPts val="1280"/>
              <a:buNone/>
            </a:pPr>
            <a:endParaRPr sz="2133" dirty="0">
              <a:solidFill>
                <a:srgbClr val="000000"/>
              </a:solidFill>
              <a:cs typeface="Calibri" panose="020F050202020403020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3787" y="1143000"/>
            <a:ext cx="5549157" cy="3237013"/>
          </a:xfrm>
        </p:spPr>
        <p:txBody>
          <a:bodyPr>
            <a:normAutofit fontScale="92500"/>
          </a:bodyPr>
          <a:lstStyle/>
          <a:p>
            <a:pPr marL="152396" indent="0">
              <a:buNone/>
            </a:pPr>
            <a:r>
              <a:rPr lang="en-US" dirty="0">
                <a:solidFill>
                  <a:srgbClr val="000000"/>
                </a:solidFill>
                <a:cs typeface="Arial" panose="020B0604020202020204" pitchFamily="34" charset="0"/>
              </a:rPr>
              <a:t>Use of dynamic MLCs to create irregular (non-uniform) radiation from each field and adjust the intensity around a curved target volume</a:t>
            </a:r>
          </a:p>
          <a:p>
            <a:pPr marL="152396" indent="0">
              <a:buNone/>
            </a:pPr>
            <a:endParaRPr lang="en-US" dirty="0">
              <a:solidFill>
                <a:srgbClr val="000000"/>
              </a:solidFill>
              <a:latin typeface="Arial" panose="020B0604020202020204" pitchFamily="34" charset="0"/>
              <a:cs typeface="Arial" panose="020B0604020202020204" pitchFamily="34" charset="0"/>
            </a:endParaRPr>
          </a:p>
          <a:p>
            <a:pPr marL="152396" indent="0">
              <a:buNone/>
            </a:pPr>
            <a:r>
              <a:rPr lang="en-US" dirty="0">
                <a:solidFill>
                  <a:srgbClr val="000000"/>
                </a:solidFill>
                <a:latin typeface="Arial" panose="020B0604020202020204" pitchFamily="34" charset="0"/>
                <a:cs typeface="Arial" panose="020B0604020202020204" pitchFamily="34" charset="0"/>
              </a:rPr>
              <a:t>Enables dose escalation or reduction in toxicity </a:t>
            </a:r>
          </a:p>
        </p:txBody>
      </p:sp>
      <p:sp>
        <p:nvSpPr>
          <p:cNvPr id="5" name="Title 1"/>
          <p:cNvSpPr txBox="1">
            <a:spLocks/>
          </p:cNvSpPr>
          <p:nvPr/>
        </p:nvSpPr>
        <p:spPr>
          <a:xfrm>
            <a:off x="0" y="0"/>
            <a:ext cx="12192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002060"/>
                </a:solidFill>
                <a:latin typeface="Arial" panose="020B0604020202020204" pitchFamily="34" charset="0"/>
                <a:ea typeface="Verdana" panose="020B0604030504040204" pitchFamily="34" charset="0"/>
                <a:cs typeface="Arial" panose="020B0604020202020204" pitchFamily="34" charset="0"/>
              </a:rPr>
              <a:t>Evolution of External Beam Radiation Therapy</a:t>
            </a:r>
          </a:p>
        </p:txBody>
      </p:sp>
      <p:pic>
        <p:nvPicPr>
          <p:cNvPr id="2" name="Picture 1">
            <a:extLst>
              <a:ext uri="{FF2B5EF4-FFF2-40B4-BE49-F238E27FC236}">
                <a16:creationId xmlns:a16="http://schemas.microsoft.com/office/drawing/2014/main" id="{1F3D2881-9CE7-498D-B48C-1FFFCDFDD4A5}"/>
              </a:ext>
            </a:extLst>
          </p:cNvPr>
          <p:cNvPicPr>
            <a:picLocks noChangeAspect="1"/>
          </p:cNvPicPr>
          <p:nvPr/>
        </p:nvPicPr>
        <p:blipFill>
          <a:blip r:embed="rId3"/>
          <a:stretch>
            <a:fillRect/>
          </a:stretch>
        </p:blipFill>
        <p:spPr>
          <a:xfrm>
            <a:off x="6810731" y="1266820"/>
            <a:ext cx="3674388" cy="2650377"/>
          </a:xfrm>
          <a:prstGeom prst="rect">
            <a:avLst/>
          </a:prstGeom>
        </p:spPr>
      </p:pic>
      <p:sp>
        <p:nvSpPr>
          <p:cNvPr id="7" name="Arrow: Right 6">
            <a:extLst>
              <a:ext uri="{FF2B5EF4-FFF2-40B4-BE49-F238E27FC236}">
                <a16:creationId xmlns:a16="http://schemas.microsoft.com/office/drawing/2014/main" id="{1E28DCD4-EF49-488F-922D-F057F8B67AD3}"/>
              </a:ext>
            </a:extLst>
          </p:cNvPr>
          <p:cNvSpPr/>
          <p:nvPr/>
        </p:nvSpPr>
        <p:spPr>
          <a:xfrm>
            <a:off x="5638800" y="5167311"/>
            <a:ext cx="9144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ndParaRPr>
          </a:p>
        </p:txBody>
      </p:sp>
      <p:pic>
        <p:nvPicPr>
          <p:cNvPr id="11" name="Picture 10">
            <a:extLst>
              <a:ext uri="{FF2B5EF4-FFF2-40B4-BE49-F238E27FC236}">
                <a16:creationId xmlns:a16="http://schemas.microsoft.com/office/drawing/2014/main" id="{ADF358A8-AC0A-4C03-9C18-B52BC6AC50AF}"/>
              </a:ext>
            </a:extLst>
          </p:cNvPr>
          <p:cNvPicPr>
            <a:picLocks noChangeAspect="1"/>
          </p:cNvPicPr>
          <p:nvPr/>
        </p:nvPicPr>
        <p:blipFill>
          <a:blip r:embed="rId4"/>
          <a:stretch>
            <a:fillRect/>
          </a:stretch>
        </p:blipFill>
        <p:spPr>
          <a:xfrm>
            <a:off x="6810731" y="4292519"/>
            <a:ext cx="4773167" cy="2273655"/>
          </a:xfrm>
          <a:prstGeom prst="rect">
            <a:avLst/>
          </a:prstGeom>
        </p:spPr>
      </p:pic>
      <p:pic>
        <p:nvPicPr>
          <p:cNvPr id="12" name="Picture 11">
            <a:extLst>
              <a:ext uri="{FF2B5EF4-FFF2-40B4-BE49-F238E27FC236}">
                <a16:creationId xmlns:a16="http://schemas.microsoft.com/office/drawing/2014/main" id="{0A5BF31B-DC8A-426D-A08D-1A0EF2B3CD98}"/>
              </a:ext>
            </a:extLst>
          </p:cNvPr>
          <p:cNvPicPr>
            <a:picLocks noChangeAspect="1"/>
          </p:cNvPicPr>
          <p:nvPr/>
        </p:nvPicPr>
        <p:blipFill>
          <a:blip r:embed="rId5"/>
          <a:stretch>
            <a:fillRect/>
          </a:stretch>
        </p:blipFill>
        <p:spPr>
          <a:xfrm>
            <a:off x="663787" y="4300528"/>
            <a:ext cx="4782140" cy="2270309"/>
          </a:xfrm>
          <a:prstGeom prst="rect">
            <a:avLst/>
          </a:prstGeom>
        </p:spPr>
      </p:pic>
      <p:sp>
        <p:nvSpPr>
          <p:cNvPr id="14" name="TextBox 13">
            <a:extLst>
              <a:ext uri="{FF2B5EF4-FFF2-40B4-BE49-F238E27FC236}">
                <a16:creationId xmlns:a16="http://schemas.microsoft.com/office/drawing/2014/main" id="{EAB77D4E-DC58-4DE0-A142-DFBB3E7145DD}"/>
              </a:ext>
            </a:extLst>
          </p:cNvPr>
          <p:cNvSpPr txBox="1"/>
          <p:nvPr/>
        </p:nvSpPr>
        <p:spPr>
          <a:xfrm>
            <a:off x="2400259" y="4232282"/>
            <a:ext cx="1601088" cy="430887"/>
          </a:xfrm>
          <a:prstGeom prst="rect">
            <a:avLst/>
          </a:prstGeom>
          <a:noFill/>
        </p:spPr>
        <p:txBody>
          <a:bodyPr wrap="square" rtlCol="0">
            <a:spAutoFit/>
          </a:bodyPr>
          <a:lstStyle/>
          <a:p>
            <a:r>
              <a:rPr lang="en-US" sz="2200" b="1" dirty="0">
                <a:solidFill>
                  <a:schemeClr val="bg1"/>
                </a:solidFill>
                <a:latin typeface="Arial" panose="020B0604020202020204" pitchFamily="34" charset="0"/>
                <a:ea typeface="Verdana" panose="020B0604030504040204" pitchFamily="34" charset="0"/>
              </a:rPr>
              <a:t>3-D CRT</a:t>
            </a:r>
          </a:p>
        </p:txBody>
      </p:sp>
      <p:sp>
        <p:nvSpPr>
          <p:cNvPr id="15" name="TextBox 14">
            <a:extLst>
              <a:ext uri="{FF2B5EF4-FFF2-40B4-BE49-F238E27FC236}">
                <a16:creationId xmlns:a16="http://schemas.microsoft.com/office/drawing/2014/main" id="{7F103EF8-2E02-4CB2-93D5-899A744F148D}"/>
              </a:ext>
            </a:extLst>
          </p:cNvPr>
          <p:cNvSpPr txBox="1"/>
          <p:nvPr/>
        </p:nvSpPr>
        <p:spPr>
          <a:xfrm>
            <a:off x="8743487" y="4232282"/>
            <a:ext cx="1601088" cy="430887"/>
          </a:xfrm>
          <a:prstGeom prst="rect">
            <a:avLst/>
          </a:prstGeom>
          <a:noFill/>
        </p:spPr>
        <p:txBody>
          <a:bodyPr wrap="square" rtlCol="0">
            <a:spAutoFit/>
          </a:bodyPr>
          <a:lstStyle/>
          <a:p>
            <a:r>
              <a:rPr lang="en-US" sz="2200" b="1" dirty="0">
                <a:solidFill>
                  <a:schemeClr val="bg1"/>
                </a:solidFill>
                <a:latin typeface="Arial" panose="020B0604020202020204" pitchFamily="34" charset="0"/>
                <a:ea typeface="Verdana" panose="020B0604030504040204" pitchFamily="34" charset="0"/>
              </a:rPr>
              <a:t>IMRT</a:t>
            </a:r>
          </a:p>
        </p:txBody>
      </p:sp>
      <p:sp>
        <p:nvSpPr>
          <p:cNvPr id="10" name="Google Shape;862;p76"/>
          <p:cNvSpPr txBox="1"/>
          <p:nvPr/>
        </p:nvSpPr>
        <p:spPr>
          <a:xfrm>
            <a:off x="10344575" y="6488722"/>
            <a:ext cx="1847427" cy="369277"/>
          </a:xfrm>
          <a:prstGeom prst="rect">
            <a:avLst/>
          </a:prstGeom>
          <a:noFill/>
          <a:ln>
            <a:noFill/>
          </a:ln>
        </p:spPr>
        <p:txBody>
          <a:bodyPr spcFirstLastPara="1" wrap="square" lIns="121900" tIns="60933" rIns="121900" bIns="60933" anchor="t" anchorCtr="0">
            <a:spAutoFit/>
          </a:bodyPr>
          <a:lstStyle/>
          <a:p>
            <a:r>
              <a:rPr lang="en-US" sz="1600" dirty="0">
                <a:latin typeface="Arial" panose="020B0604020202020204" pitchFamily="34" charset="0"/>
                <a:ea typeface="Verdana" panose="020B0604030504040204" pitchFamily="34" charset="0"/>
                <a:sym typeface="Arial"/>
              </a:rPr>
              <a:t>Klopp </a:t>
            </a:r>
            <a:r>
              <a:rPr lang="en-US" sz="1600" i="1" dirty="0">
                <a:latin typeface="Arial" panose="020B0604020202020204" pitchFamily="34" charset="0"/>
                <a:ea typeface="Verdana" panose="020B0604030504040204" pitchFamily="34" charset="0"/>
                <a:sym typeface="Arial"/>
              </a:rPr>
              <a:t>et al, </a:t>
            </a:r>
            <a:r>
              <a:rPr lang="en-US" sz="1600" dirty="0">
                <a:latin typeface="Arial" panose="020B0604020202020204" pitchFamily="34" charset="0"/>
                <a:ea typeface="Verdana" panose="020B0604030504040204" pitchFamily="34" charset="0"/>
                <a:sym typeface="Arial"/>
              </a:rPr>
              <a:t>2018</a:t>
            </a:r>
            <a:endParaRPr sz="1600" dirty="0">
              <a:latin typeface="Arial" panose="020B0604020202020204" pitchFamily="34" charset="0"/>
              <a:ea typeface="Verdana" panose="020B0604030504040204" pitchFamily="34" charset="0"/>
            </a:endParaRPr>
          </a:p>
        </p:txBody>
      </p:sp>
    </p:spTree>
    <p:extLst>
      <p:ext uri="{BB962C8B-B14F-4D97-AF65-F5344CB8AC3E}">
        <p14:creationId xmlns:p14="http://schemas.microsoft.com/office/powerpoint/2010/main" val="3770389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37"/>
          <p:cNvSpPr txBox="1">
            <a:spLocks noGrp="1"/>
          </p:cNvSpPr>
          <p:nvPr>
            <p:ph type="title"/>
          </p:nvPr>
        </p:nvSpPr>
        <p:spPr>
          <a:xfrm>
            <a:off x="0" y="26407"/>
            <a:ext cx="12192000" cy="1143000"/>
          </a:xfrm>
          <a:prstGeom prst="rect">
            <a:avLst/>
          </a:prstGeom>
          <a:noFill/>
          <a:ln>
            <a:noFill/>
          </a:ln>
        </p:spPr>
        <p:txBody>
          <a:bodyPr spcFirstLastPara="1" vert="horz" wrap="square" lIns="121900" tIns="60933" rIns="121900" bIns="60933" rtlCol="0" anchor="ctr" anchorCtr="0">
            <a:normAutofit fontScale="90000"/>
          </a:bodyPr>
          <a:lstStyle/>
          <a:p>
            <a:pPr algn="ctr"/>
            <a:r>
              <a:rPr lang="en-US" sz="4800" dirty="0"/>
              <a:t>Intensity Modulated Radiation Therapy (IMRT)</a:t>
            </a:r>
            <a:endParaRPr sz="4800" dirty="0"/>
          </a:p>
        </p:txBody>
      </p:sp>
      <p:sp>
        <p:nvSpPr>
          <p:cNvPr id="453" name="Google Shape;453;p37"/>
          <p:cNvSpPr txBox="1"/>
          <p:nvPr/>
        </p:nvSpPr>
        <p:spPr>
          <a:xfrm>
            <a:off x="10329334" y="6405129"/>
            <a:ext cx="1840677" cy="369277"/>
          </a:xfrm>
          <a:prstGeom prst="rect">
            <a:avLst/>
          </a:prstGeom>
          <a:noFill/>
          <a:ln>
            <a:noFill/>
          </a:ln>
        </p:spPr>
        <p:txBody>
          <a:bodyPr spcFirstLastPara="1" wrap="square" lIns="121900" tIns="60933" rIns="121900" bIns="60933" anchor="t" anchorCtr="0">
            <a:spAutoFit/>
          </a:bodyPr>
          <a:lstStyle/>
          <a:p>
            <a:r>
              <a:rPr lang="en-US" sz="1600" dirty="0">
                <a:latin typeface="Arial" panose="020B0604020202020204" pitchFamily="34" charset="0"/>
                <a:ea typeface="Verdana" panose="020B0604030504040204" pitchFamily="34" charset="0"/>
                <a:sym typeface="Arial"/>
              </a:rPr>
              <a:t>Deng </a:t>
            </a:r>
            <a:r>
              <a:rPr lang="en-US" sz="1600" i="1" dirty="0">
                <a:latin typeface="Arial" panose="020B0604020202020204" pitchFamily="34" charset="0"/>
                <a:ea typeface="Verdana" panose="020B0604030504040204" pitchFamily="34" charset="0"/>
                <a:sym typeface="Arial"/>
              </a:rPr>
              <a:t>et al,</a:t>
            </a:r>
            <a:r>
              <a:rPr lang="en-US" sz="1600" dirty="0">
                <a:latin typeface="Arial" panose="020B0604020202020204" pitchFamily="34" charset="0"/>
                <a:ea typeface="Verdana" panose="020B0604030504040204" pitchFamily="34" charset="0"/>
                <a:sym typeface="Arial"/>
              </a:rPr>
              <a:t> 2016</a:t>
            </a:r>
            <a:endParaRPr sz="2400" dirty="0">
              <a:latin typeface="Arial" panose="020B0604020202020204" pitchFamily="34" charset="0"/>
              <a:ea typeface="Verdana" panose="020B0604030504040204" pitchFamily="34" charset="0"/>
            </a:endParaRPr>
          </a:p>
        </p:txBody>
      </p:sp>
      <p:pic>
        <p:nvPicPr>
          <p:cNvPr id="3" name="Picture 2">
            <a:extLst>
              <a:ext uri="{FF2B5EF4-FFF2-40B4-BE49-F238E27FC236}">
                <a16:creationId xmlns:a16="http://schemas.microsoft.com/office/drawing/2014/main" id="{E062556F-DB3C-4B30-92C0-2C224A0B0299}"/>
              </a:ext>
            </a:extLst>
          </p:cNvPr>
          <p:cNvPicPr>
            <a:picLocks noChangeAspect="1"/>
          </p:cNvPicPr>
          <p:nvPr/>
        </p:nvPicPr>
        <p:blipFill>
          <a:blip r:embed="rId3"/>
          <a:stretch>
            <a:fillRect/>
          </a:stretch>
        </p:blipFill>
        <p:spPr>
          <a:xfrm>
            <a:off x="6561810" y="1281335"/>
            <a:ext cx="4712285" cy="5069052"/>
          </a:xfrm>
          <a:prstGeom prst="rect">
            <a:avLst/>
          </a:prstGeom>
        </p:spPr>
      </p:pic>
      <p:sp>
        <p:nvSpPr>
          <p:cNvPr id="12" name="TextBox 11">
            <a:extLst>
              <a:ext uri="{FF2B5EF4-FFF2-40B4-BE49-F238E27FC236}">
                <a16:creationId xmlns:a16="http://schemas.microsoft.com/office/drawing/2014/main" id="{4DCB209E-1435-4E82-BA5D-2671DEA77870}"/>
              </a:ext>
            </a:extLst>
          </p:cNvPr>
          <p:cNvSpPr txBox="1"/>
          <p:nvPr/>
        </p:nvSpPr>
        <p:spPr>
          <a:xfrm>
            <a:off x="9582835" y="1169408"/>
            <a:ext cx="1601088" cy="430887"/>
          </a:xfrm>
          <a:prstGeom prst="rect">
            <a:avLst/>
          </a:prstGeom>
          <a:noFill/>
        </p:spPr>
        <p:txBody>
          <a:bodyPr wrap="square" rtlCol="0">
            <a:spAutoFit/>
          </a:bodyPr>
          <a:lstStyle/>
          <a:p>
            <a:r>
              <a:rPr lang="en-US" sz="2200" b="1" dirty="0">
                <a:solidFill>
                  <a:schemeClr val="bg1"/>
                </a:solidFill>
                <a:latin typeface="Arial" panose="020B0604020202020204" pitchFamily="34" charset="0"/>
                <a:ea typeface="Verdana" panose="020B0604030504040204" pitchFamily="34" charset="0"/>
              </a:rPr>
              <a:t>3-D CRT</a:t>
            </a:r>
          </a:p>
        </p:txBody>
      </p:sp>
      <p:sp>
        <p:nvSpPr>
          <p:cNvPr id="13" name="TextBox 12">
            <a:extLst>
              <a:ext uri="{FF2B5EF4-FFF2-40B4-BE49-F238E27FC236}">
                <a16:creationId xmlns:a16="http://schemas.microsoft.com/office/drawing/2014/main" id="{1127B433-BF79-43A0-8056-B7DEE8894027}"/>
              </a:ext>
            </a:extLst>
          </p:cNvPr>
          <p:cNvSpPr txBox="1"/>
          <p:nvPr/>
        </p:nvSpPr>
        <p:spPr>
          <a:xfrm>
            <a:off x="7271779" y="1169407"/>
            <a:ext cx="1601088" cy="430887"/>
          </a:xfrm>
          <a:prstGeom prst="rect">
            <a:avLst/>
          </a:prstGeom>
          <a:noFill/>
        </p:spPr>
        <p:txBody>
          <a:bodyPr wrap="square" rtlCol="0">
            <a:spAutoFit/>
          </a:bodyPr>
          <a:lstStyle/>
          <a:p>
            <a:r>
              <a:rPr lang="en-US" sz="2200" b="1" dirty="0">
                <a:solidFill>
                  <a:schemeClr val="bg1"/>
                </a:solidFill>
                <a:latin typeface="Arial" panose="020B0604020202020204" pitchFamily="34" charset="0"/>
                <a:ea typeface="Verdana" panose="020B0604030504040204" pitchFamily="34" charset="0"/>
              </a:rPr>
              <a:t>IMRT</a:t>
            </a:r>
          </a:p>
        </p:txBody>
      </p:sp>
      <p:sp>
        <p:nvSpPr>
          <p:cNvPr id="14" name="TextBox 13">
            <a:extLst>
              <a:ext uri="{FF2B5EF4-FFF2-40B4-BE49-F238E27FC236}">
                <a16:creationId xmlns:a16="http://schemas.microsoft.com/office/drawing/2014/main" id="{FA9DAF02-22C5-4F4F-970D-339CC80EB185}"/>
              </a:ext>
            </a:extLst>
          </p:cNvPr>
          <p:cNvSpPr txBox="1"/>
          <p:nvPr/>
        </p:nvSpPr>
        <p:spPr>
          <a:xfrm>
            <a:off x="666599" y="1281335"/>
            <a:ext cx="5597103" cy="5017527"/>
          </a:xfrm>
          <a:prstGeom prst="rect">
            <a:avLst/>
          </a:prstGeom>
          <a:noFill/>
        </p:spPr>
        <p:txBody>
          <a:bodyPr wrap="square" rtlCol="0">
            <a:spAutoFit/>
          </a:bodyPr>
          <a:lstStyle/>
          <a:p>
            <a:pPr marL="457189" indent="-457189">
              <a:buFont typeface="Arial" panose="020B0604020202020204" pitchFamily="34" charset="0"/>
              <a:buChar char="•"/>
            </a:pPr>
            <a:r>
              <a:rPr lang="en-US" sz="2667" dirty="0">
                <a:latin typeface="Arial" panose="020B0604020202020204" pitchFamily="34" charset="0"/>
                <a:ea typeface="Verdana" panose="020B0604030504040204" pitchFamily="34" charset="0"/>
                <a:cs typeface="Arial" panose="020B0604020202020204" pitchFamily="34" charset="0"/>
              </a:rPr>
              <a:t>IMRT is commonly used to treat GYN malignancies</a:t>
            </a:r>
          </a:p>
          <a:p>
            <a:pPr marL="457189" indent="-457189">
              <a:buFont typeface="Arial" panose="020B0604020202020204" pitchFamily="34" charset="0"/>
              <a:buChar char="•"/>
            </a:pPr>
            <a:endParaRPr lang="en-US" sz="2667" dirty="0">
              <a:latin typeface="Arial" panose="020B0604020202020204" pitchFamily="34" charset="0"/>
              <a:ea typeface="Verdana" panose="020B0604030504040204" pitchFamily="34" charset="0"/>
              <a:cs typeface="Arial" panose="020B0604020202020204" pitchFamily="34" charset="0"/>
            </a:endParaRPr>
          </a:p>
          <a:p>
            <a:pPr marL="457189" indent="-457189">
              <a:buFont typeface="Arial" panose="020B0604020202020204" pitchFamily="34" charset="0"/>
              <a:buChar char="•"/>
            </a:pPr>
            <a:r>
              <a:rPr lang="en-US" sz="2667" dirty="0">
                <a:latin typeface="Arial" panose="020B0604020202020204" pitchFamily="34" charset="0"/>
                <a:ea typeface="Verdana" panose="020B0604030504040204" pitchFamily="34" charset="0"/>
                <a:cs typeface="Arial" panose="020B0604020202020204" pitchFamily="34" charset="0"/>
              </a:rPr>
              <a:t>Dosimetrist or physicist uses computer software to “optimize” plan based on planning objectives to conform to target while sparing other organs</a:t>
            </a:r>
          </a:p>
          <a:p>
            <a:pPr marL="457189" indent="-457189">
              <a:buFont typeface="Arial" panose="020B0604020202020204" pitchFamily="34" charset="0"/>
              <a:buChar char="•"/>
            </a:pPr>
            <a:endParaRPr lang="en-US" sz="2667" dirty="0">
              <a:latin typeface="Arial" panose="020B0604020202020204" pitchFamily="34" charset="0"/>
              <a:ea typeface="Verdana" panose="020B0604030504040204" pitchFamily="34" charset="0"/>
              <a:cs typeface="Arial" panose="020B0604020202020204" pitchFamily="34" charset="0"/>
            </a:endParaRPr>
          </a:p>
          <a:p>
            <a:pPr marL="457189" indent="-457189">
              <a:buFont typeface="Arial" panose="020B0604020202020204" pitchFamily="34" charset="0"/>
              <a:buChar char="•"/>
            </a:pPr>
            <a:r>
              <a:rPr lang="en-US" sz="2667" dirty="0">
                <a:latin typeface="Arial" panose="020B0604020202020204" pitchFamily="34" charset="0"/>
                <a:ea typeface="Verdana" panose="020B0604030504040204" pitchFamily="34" charset="0"/>
                <a:cs typeface="Arial" panose="020B0604020202020204" pitchFamily="34" charset="0"/>
              </a:rPr>
              <a:t>From consult </a:t>
            </a:r>
            <a:r>
              <a:rPr lang="en-US" sz="2667"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RT start, the planning process typically takes 10-14 days</a:t>
            </a:r>
            <a:endParaRPr lang="en-US" sz="2667" dirty="0">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803495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38"/>
          <p:cNvSpPr txBox="1">
            <a:spLocks noGrp="1"/>
          </p:cNvSpPr>
          <p:nvPr>
            <p:ph type="title"/>
          </p:nvPr>
        </p:nvSpPr>
        <p:spPr>
          <a:xfrm>
            <a:off x="0" y="0"/>
            <a:ext cx="12192000" cy="1143000"/>
          </a:xfrm>
          <a:prstGeom prst="rect">
            <a:avLst/>
          </a:prstGeom>
          <a:noFill/>
          <a:ln>
            <a:noFill/>
          </a:ln>
        </p:spPr>
        <p:txBody>
          <a:bodyPr spcFirstLastPara="1" vert="horz" wrap="square" lIns="121900" tIns="60933" rIns="121900" bIns="60933" rtlCol="0" anchor="ctr" anchorCtr="0">
            <a:normAutofit fontScale="90000"/>
          </a:bodyPr>
          <a:lstStyle/>
          <a:p>
            <a:pPr algn="ctr"/>
            <a:r>
              <a:rPr lang="en-US" sz="4800" dirty="0">
                <a:latin typeface="Arial"/>
                <a:ea typeface="Verdana"/>
                <a:cs typeface="Arial"/>
              </a:rPr>
              <a:t>Managing Internal Organ Motion during Simulation and Treatment</a:t>
            </a:r>
            <a:endParaRPr sz="4800" dirty="0">
              <a:latin typeface="Arial"/>
              <a:ea typeface="Verdana"/>
              <a:cs typeface="Arial"/>
            </a:endParaRPr>
          </a:p>
        </p:txBody>
      </p:sp>
      <p:sp>
        <p:nvSpPr>
          <p:cNvPr id="5" name="TextBox 4">
            <a:extLst>
              <a:ext uri="{FF2B5EF4-FFF2-40B4-BE49-F238E27FC236}">
                <a16:creationId xmlns:a16="http://schemas.microsoft.com/office/drawing/2014/main" id="{C833B0B0-9BE6-4F1D-919D-52270323A451}"/>
              </a:ext>
            </a:extLst>
          </p:cNvPr>
          <p:cNvSpPr txBox="1"/>
          <p:nvPr/>
        </p:nvSpPr>
        <p:spPr>
          <a:xfrm>
            <a:off x="3576320" y="1291536"/>
            <a:ext cx="3413760" cy="2554930"/>
          </a:xfrm>
          <a:prstGeom prst="rect">
            <a:avLst/>
          </a:prstGeom>
          <a:noFill/>
        </p:spPr>
        <p:txBody>
          <a:bodyPr wrap="square" rtlCol="0">
            <a:spAutoFit/>
          </a:bodyPr>
          <a:lstStyle/>
          <a:p>
            <a:r>
              <a:rPr lang="en-US" sz="2667" dirty="0">
                <a:latin typeface="Arial" panose="020B0604020202020204" pitchFamily="34" charset="0"/>
                <a:ea typeface="Verdana" panose="020B0604030504040204" pitchFamily="34" charset="0"/>
                <a:cs typeface="Arial" panose="020B0604020202020204" pitchFamily="34" charset="0"/>
              </a:rPr>
              <a:t>Contour tumor  position with empty and full bladder CTs, but treat with full bladder (to push bowel out of the way </a:t>
            </a:r>
          </a:p>
        </p:txBody>
      </p:sp>
      <p:pic>
        <p:nvPicPr>
          <p:cNvPr id="3" name="Picture 2">
            <a:extLst>
              <a:ext uri="{FF2B5EF4-FFF2-40B4-BE49-F238E27FC236}">
                <a16:creationId xmlns:a16="http://schemas.microsoft.com/office/drawing/2014/main" id="{93719B8E-7159-4EF1-B46F-2C37AD572A64}"/>
              </a:ext>
            </a:extLst>
          </p:cNvPr>
          <p:cNvPicPr>
            <a:picLocks noChangeAspect="1"/>
          </p:cNvPicPr>
          <p:nvPr/>
        </p:nvPicPr>
        <p:blipFill>
          <a:blip r:embed="rId3"/>
          <a:stretch>
            <a:fillRect/>
          </a:stretch>
        </p:blipFill>
        <p:spPr>
          <a:xfrm>
            <a:off x="499330" y="1385083"/>
            <a:ext cx="3076991" cy="5361772"/>
          </a:xfrm>
          <a:prstGeom prst="rect">
            <a:avLst/>
          </a:prstGeom>
        </p:spPr>
      </p:pic>
      <p:pic>
        <p:nvPicPr>
          <p:cNvPr id="6" name="Picture 5">
            <a:extLst>
              <a:ext uri="{FF2B5EF4-FFF2-40B4-BE49-F238E27FC236}">
                <a16:creationId xmlns:a16="http://schemas.microsoft.com/office/drawing/2014/main" id="{9406CAF3-D376-4358-9891-37358241A0CB}"/>
              </a:ext>
            </a:extLst>
          </p:cNvPr>
          <p:cNvPicPr>
            <a:picLocks noChangeAspect="1"/>
          </p:cNvPicPr>
          <p:nvPr/>
        </p:nvPicPr>
        <p:blipFill>
          <a:blip r:embed="rId4"/>
          <a:stretch>
            <a:fillRect/>
          </a:stretch>
        </p:blipFill>
        <p:spPr>
          <a:xfrm>
            <a:off x="7992579" y="1385084"/>
            <a:ext cx="3700093" cy="5379368"/>
          </a:xfrm>
          <a:prstGeom prst="rect">
            <a:avLst/>
          </a:prstGeom>
        </p:spPr>
      </p:pic>
      <p:sp>
        <p:nvSpPr>
          <p:cNvPr id="10" name="TextBox 9">
            <a:extLst>
              <a:ext uri="{FF2B5EF4-FFF2-40B4-BE49-F238E27FC236}">
                <a16:creationId xmlns:a16="http://schemas.microsoft.com/office/drawing/2014/main" id="{E061996A-FA82-433D-91E7-7615EC49EB93}"/>
              </a:ext>
            </a:extLst>
          </p:cNvPr>
          <p:cNvSpPr txBox="1"/>
          <p:nvPr/>
        </p:nvSpPr>
        <p:spPr>
          <a:xfrm>
            <a:off x="4402667" y="3961645"/>
            <a:ext cx="3589912" cy="2965364"/>
          </a:xfrm>
          <a:prstGeom prst="rect">
            <a:avLst/>
          </a:prstGeom>
          <a:noFill/>
        </p:spPr>
        <p:txBody>
          <a:bodyPr wrap="square" rtlCol="0">
            <a:spAutoFit/>
          </a:bodyPr>
          <a:lstStyle/>
          <a:p>
            <a:pPr algn="r"/>
            <a:r>
              <a:rPr lang="en-US" sz="2667" dirty="0">
                <a:latin typeface="Arial" panose="020B0604020202020204" pitchFamily="34" charset="0"/>
                <a:ea typeface="Verdana" panose="020B0604030504040204" pitchFamily="34" charset="0"/>
                <a:cs typeface="Arial" panose="020B0604020202020204" pitchFamily="34" charset="0"/>
              </a:rPr>
              <a:t>Daily image guidance (e.g., CBCT) to assess for shifts in soft tissue anatomy enables margin reduction around tumor</a:t>
            </a:r>
          </a:p>
        </p:txBody>
      </p:sp>
      <p:sp>
        <p:nvSpPr>
          <p:cNvPr id="2" name="TextBox 1">
            <a:extLst>
              <a:ext uri="{FF2B5EF4-FFF2-40B4-BE49-F238E27FC236}">
                <a16:creationId xmlns:a16="http://schemas.microsoft.com/office/drawing/2014/main" id="{4276458B-8C49-4932-8B61-9BBA9FDB496A}"/>
              </a:ext>
            </a:extLst>
          </p:cNvPr>
          <p:cNvSpPr txBox="1"/>
          <p:nvPr/>
        </p:nvSpPr>
        <p:spPr>
          <a:xfrm>
            <a:off x="9983893" y="6400857"/>
            <a:ext cx="1977904" cy="379656"/>
          </a:xfrm>
          <a:prstGeom prst="rect">
            <a:avLst/>
          </a:prstGeom>
          <a:noFill/>
        </p:spPr>
        <p:txBody>
          <a:bodyPr wrap="square" rtlCol="0">
            <a:spAutoFit/>
          </a:bodyPr>
          <a:lstStyle/>
          <a:p>
            <a:r>
              <a:rPr lang="en-US" sz="1867" dirty="0">
                <a:solidFill>
                  <a:schemeClr val="bg1"/>
                </a:solidFill>
                <a:latin typeface="Arial" panose="020B0604020202020204" pitchFamily="34" charset="0"/>
                <a:ea typeface="Verdana" panose="020B0604030504040204" pitchFamily="34" charset="0"/>
                <a:sym typeface="Arial"/>
              </a:rPr>
              <a:t>Sun </a:t>
            </a:r>
            <a:r>
              <a:rPr lang="en-US" sz="1867" i="1" dirty="0">
                <a:solidFill>
                  <a:schemeClr val="bg1"/>
                </a:solidFill>
                <a:latin typeface="Arial" panose="020B0604020202020204" pitchFamily="34" charset="0"/>
                <a:ea typeface="Verdana" panose="020B0604030504040204" pitchFamily="34" charset="0"/>
                <a:sym typeface="Arial"/>
              </a:rPr>
              <a:t>et al</a:t>
            </a:r>
            <a:r>
              <a:rPr lang="en-US" sz="1867" dirty="0">
                <a:solidFill>
                  <a:schemeClr val="bg1"/>
                </a:solidFill>
                <a:latin typeface="Arial" panose="020B0604020202020204" pitchFamily="34" charset="0"/>
                <a:ea typeface="Verdana" panose="020B0604030504040204" pitchFamily="34" charset="0"/>
                <a:sym typeface="Arial"/>
              </a:rPr>
              <a:t>, 2016</a:t>
            </a:r>
            <a:endParaRPr lang="en-US" sz="2400" dirty="0">
              <a:solidFill>
                <a:schemeClr val="bg1"/>
              </a:solidFill>
            </a:endParaRPr>
          </a:p>
        </p:txBody>
      </p:sp>
    </p:spTree>
    <p:extLst>
      <p:ext uri="{BB962C8B-B14F-4D97-AF65-F5344CB8AC3E}">
        <p14:creationId xmlns:p14="http://schemas.microsoft.com/office/powerpoint/2010/main" val="312032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1"/>
            <a:ext cx="12192000" cy="1143000"/>
          </a:xfrm>
        </p:spPr>
        <p:txBody>
          <a:bodyPr>
            <a:noAutofit/>
          </a:bodyPr>
          <a:lstStyle/>
          <a:p>
            <a:pPr algn="ctr"/>
            <a:r>
              <a:rPr lang="en-US" dirty="0">
                <a:solidFill>
                  <a:srgbClr val="002060"/>
                </a:solidFill>
                <a:cs typeface="Arial" panose="020B0604020202020204" pitchFamily="34" charset="0"/>
              </a:rPr>
              <a:t>Brachytherapy </a:t>
            </a:r>
            <a:endParaRPr lang="en-US" dirty="0">
              <a:solidFill>
                <a:srgbClr val="002060"/>
              </a:solidFill>
            </a:endParaRPr>
          </a:p>
        </p:txBody>
      </p:sp>
      <p:sp>
        <p:nvSpPr>
          <p:cNvPr id="3" name="Content Placeholder 2"/>
          <p:cNvSpPr>
            <a:spLocks noGrp="1"/>
          </p:cNvSpPr>
          <p:nvPr>
            <p:ph idx="1"/>
          </p:nvPr>
        </p:nvSpPr>
        <p:spPr>
          <a:xfrm>
            <a:off x="840121" y="1235079"/>
            <a:ext cx="10655193" cy="3276928"/>
          </a:xfrm>
        </p:spPr>
        <p:txBody>
          <a:bodyPr>
            <a:noAutofit/>
          </a:bodyPr>
          <a:lstStyle/>
          <a:p>
            <a:r>
              <a:rPr lang="en-US" sz="2667" dirty="0">
                <a:solidFill>
                  <a:srgbClr val="000000"/>
                </a:solidFill>
                <a:cs typeface="Vani" panose="020B0502040204020203" pitchFamily="34" charset="0"/>
              </a:rPr>
              <a:t>Radioactive sources temporarily placed inside or around a tumor</a:t>
            </a:r>
          </a:p>
          <a:p>
            <a:endParaRPr lang="en-US" sz="2667" dirty="0">
              <a:solidFill>
                <a:srgbClr val="000000"/>
              </a:solidFill>
              <a:cs typeface="Vani" panose="020B0502040204020203" pitchFamily="34" charset="0"/>
            </a:endParaRPr>
          </a:p>
          <a:p>
            <a:r>
              <a:rPr lang="en-US" sz="2667" dirty="0">
                <a:solidFill>
                  <a:srgbClr val="000000"/>
                </a:solidFill>
                <a:cs typeface="Vani" panose="020B0502040204020203" pitchFamily="34" charset="0"/>
              </a:rPr>
              <a:t>Allows for greater dose escalation by sparing normal tissue</a:t>
            </a:r>
          </a:p>
          <a:p>
            <a:endParaRPr lang="en-US" sz="2667" dirty="0">
              <a:solidFill>
                <a:srgbClr val="000000"/>
              </a:solidFill>
              <a:cs typeface="Vani" panose="020B0502040204020203" pitchFamily="34" charset="0"/>
            </a:endParaRPr>
          </a:p>
          <a:p>
            <a:r>
              <a:rPr lang="en-US" sz="2667" dirty="0">
                <a:solidFill>
                  <a:srgbClr val="000000"/>
                </a:solidFill>
                <a:cs typeface="Vani" panose="020B0502040204020203" pitchFamily="34" charset="0"/>
              </a:rPr>
              <a:t>Commonly used in definitive management of cervical cancer after EBRT to boost cervix/parametrium, and in the adjuvant management of uterine cancer to treat vaginal cuff</a:t>
            </a:r>
          </a:p>
          <a:p>
            <a:endParaRPr lang="en-US" sz="2667" dirty="0">
              <a:solidFill>
                <a:srgbClr val="000000"/>
              </a:solidFill>
              <a:cs typeface="Vani" panose="020B0502040204020203" pitchFamily="34" charset="0"/>
            </a:endParaRPr>
          </a:p>
        </p:txBody>
      </p:sp>
      <p:pic>
        <p:nvPicPr>
          <p:cNvPr id="5" name="Picture 4">
            <a:extLst>
              <a:ext uri="{FF2B5EF4-FFF2-40B4-BE49-F238E27FC236}">
                <a16:creationId xmlns:a16="http://schemas.microsoft.com/office/drawing/2014/main" id="{3F9E9BB8-1276-4104-8C52-E38425A9364A}"/>
              </a:ext>
            </a:extLst>
          </p:cNvPr>
          <p:cNvPicPr>
            <a:picLocks noChangeAspect="1"/>
          </p:cNvPicPr>
          <p:nvPr/>
        </p:nvPicPr>
        <p:blipFill>
          <a:blip r:embed="rId3"/>
          <a:stretch>
            <a:fillRect/>
          </a:stretch>
        </p:blipFill>
        <p:spPr>
          <a:xfrm>
            <a:off x="1982350" y="4512009"/>
            <a:ext cx="2453433" cy="2335481"/>
          </a:xfrm>
          <a:prstGeom prst="rect">
            <a:avLst/>
          </a:prstGeom>
        </p:spPr>
      </p:pic>
      <p:pic>
        <p:nvPicPr>
          <p:cNvPr id="10" name="Picture 9">
            <a:extLst>
              <a:ext uri="{FF2B5EF4-FFF2-40B4-BE49-F238E27FC236}">
                <a16:creationId xmlns:a16="http://schemas.microsoft.com/office/drawing/2014/main" id="{E1EF3092-B0E3-4CB5-82B9-60077C91A21D}"/>
              </a:ext>
            </a:extLst>
          </p:cNvPr>
          <p:cNvPicPr>
            <a:picLocks noChangeAspect="1"/>
          </p:cNvPicPr>
          <p:nvPr/>
        </p:nvPicPr>
        <p:blipFill>
          <a:blip r:embed="rId4"/>
          <a:stretch>
            <a:fillRect/>
          </a:stretch>
        </p:blipFill>
        <p:spPr>
          <a:xfrm>
            <a:off x="4829923" y="4512008"/>
            <a:ext cx="2532155" cy="2335480"/>
          </a:xfrm>
          <a:prstGeom prst="rect">
            <a:avLst/>
          </a:prstGeom>
        </p:spPr>
      </p:pic>
      <p:pic>
        <p:nvPicPr>
          <p:cNvPr id="12" name="Picture 11">
            <a:extLst>
              <a:ext uri="{FF2B5EF4-FFF2-40B4-BE49-F238E27FC236}">
                <a16:creationId xmlns:a16="http://schemas.microsoft.com/office/drawing/2014/main" id="{7BEF7172-9EA5-4633-9E0B-5DE64B1EC88F}"/>
              </a:ext>
            </a:extLst>
          </p:cNvPr>
          <p:cNvPicPr>
            <a:picLocks noChangeAspect="1"/>
          </p:cNvPicPr>
          <p:nvPr/>
        </p:nvPicPr>
        <p:blipFill>
          <a:blip r:embed="rId5"/>
          <a:stretch>
            <a:fillRect/>
          </a:stretch>
        </p:blipFill>
        <p:spPr>
          <a:xfrm>
            <a:off x="7727404" y="4512008"/>
            <a:ext cx="2547605" cy="2288865"/>
          </a:xfrm>
          <a:prstGeom prst="rect">
            <a:avLst/>
          </a:prstGeom>
        </p:spPr>
      </p:pic>
    </p:spTree>
    <p:extLst>
      <p:ext uri="{BB962C8B-B14F-4D97-AF65-F5344CB8AC3E}">
        <p14:creationId xmlns:p14="http://schemas.microsoft.com/office/powerpoint/2010/main" val="116967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43"/>
          <p:cNvSpPr txBox="1">
            <a:spLocks noGrp="1"/>
          </p:cNvSpPr>
          <p:nvPr>
            <p:ph type="title" idx="4294967295"/>
          </p:nvPr>
        </p:nvSpPr>
        <p:spPr>
          <a:xfrm>
            <a:off x="0" y="-12701"/>
            <a:ext cx="12192000" cy="1143000"/>
          </a:xfrm>
          <a:prstGeom prst="rect">
            <a:avLst/>
          </a:prstGeom>
          <a:noFill/>
          <a:ln>
            <a:noFill/>
          </a:ln>
        </p:spPr>
        <p:txBody>
          <a:bodyPr spcFirstLastPara="1" vert="horz" wrap="square" lIns="121900" tIns="60933" rIns="121900" bIns="60933" rtlCol="0" anchor="ctr" anchorCtr="0">
            <a:normAutofit fontScale="90000"/>
          </a:bodyPr>
          <a:lstStyle/>
          <a:p>
            <a:pPr>
              <a:spcBef>
                <a:spcPts val="0"/>
              </a:spcBef>
              <a:buClr>
                <a:schemeClr val="accent3"/>
              </a:buClr>
              <a:buSzPts val="4000"/>
            </a:pPr>
            <a:r>
              <a:rPr lang="en-US" dirty="0">
                <a:solidFill>
                  <a:srgbClr val="002060"/>
                </a:solidFill>
                <a:latin typeface="Arial" panose="020B0604020202020204" pitchFamily="34" charset="0"/>
                <a:ea typeface="Verdana" panose="020B0604030504040204" pitchFamily="34" charset="0"/>
              </a:rPr>
              <a:t>Brachytherapy Applicator Types for Cervical Cancer</a:t>
            </a:r>
            <a:endParaRPr dirty="0">
              <a:solidFill>
                <a:srgbClr val="002060"/>
              </a:solidFill>
              <a:latin typeface="Arial" panose="020B0604020202020204" pitchFamily="34" charset="0"/>
              <a:ea typeface="Verdana" panose="020B0604030504040204" pitchFamily="34" charset="0"/>
            </a:endParaRPr>
          </a:p>
        </p:txBody>
      </p:sp>
      <p:pic>
        <p:nvPicPr>
          <p:cNvPr id="496" name="Google Shape;496;p43"/>
          <p:cNvPicPr preferRelativeResize="0"/>
          <p:nvPr/>
        </p:nvPicPr>
        <p:blipFill rotWithShape="1">
          <a:blip r:embed="rId3">
            <a:alphaModFix/>
          </a:blip>
          <a:srcRect/>
          <a:stretch/>
        </p:blipFill>
        <p:spPr>
          <a:xfrm>
            <a:off x="7200349" y="4139134"/>
            <a:ext cx="3522192" cy="2609909"/>
          </a:xfrm>
          <a:prstGeom prst="rect">
            <a:avLst/>
          </a:prstGeom>
          <a:noFill/>
          <a:ln>
            <a:noFill/>
          </a:ln>
        </p:spPr>
      </p:pic>
      <p:sp>
        <p:nvSpPr>
          <p:cNvPr id="497" name="Google Shape;497;p43"/>
          <p:cNvSpPr txBox="1"/>
          <p:nvPr/>
        </p:nvSpPr>
        <p:spPr>
          <a:xfrm>
            <a:off x="983557" y="1731169"/>
            <a:ext cx="6455403" cy="2336247"/>
          </a:xfrm>
          <a:prstGeom prst="rect">
            <a:avLst/>
          </a:prstGeom>
          <a:noFill/>
          <a:ln>
            <a:noFill/>
          </a:ln>
        </p:spPr>
        <p:txBody>
          <a:bodyPr spcFirstLastPara="1" wrap="square" lIns="121900" tIns="60933" rIns="121900" bIns="60933" anchor="t" anchorCtr="0">
            <a:noAutofit/>
          </a:bodyPr>
          <a:lstStyle/>
          <a:p>
            <a:pPr marL="457189" indent="-457189">
              <a:buClr>
                <a:schemeClr val="dk1"/>
              </a:buClr>
              <a:buSzPts val="2400"/>
              <a:buFont typeface="Arial"/>
              <a:buChar char="•"/>
            </a:pPr>
            <a:r>
              <a:rPr lang="en-US" sz="3200" dirty="0">
                <a:latin typeface="Arial" panose="020B0604020202020204" pitchFamily="34" charset="0"/>
                <a:ea typeface="Verdana" panose="020B0604030504040204" pitchFamily="34" charset="0"/>
                <a:sym typeface="Arial"/>
              </a:rPr>
              <a:t>Tandem and </a:t>
            </a:r>
            <a:r>
              <a:rPr lang="en-US" sz="3200" dirty="0" err="1">
                <a:latin typeface="Arial" panose="020B0604020202020204" pitchFamily="34" charset="0"/>
                <a:ea typeface="Verdana" panose="020B0604030504040204" pitchFamily="34" charset="0"/>
                <a:sym typeface="Arial"/>
              </a:rPr>
              <a:t>Ovoids</a:t>
            </a:r>
            <a:endParaRPr sz="3200" dirty="0">
              <a:latin typeface="Arial" panose="020B0604020202020204" pitchFamily="34" charset="0"/>
              <a:ea typeface="Verdana" panose="020B0604030504040204" pitchFamily="34" charset="0"/>
              <a:sym typeface="Arial"/>
            </a:endParaRPr>
          </a:p>
          <a:p>
            <a:pPr marL="457189" indent="-457189">
              <a:spcBef>
                <a:spcPts val="640"/>
              </a:spcBef>
              <a:buClr>
                <a:schemeClr val="dk1"/>
              </a:buClr>
              <a:buSzPts val="2400"/>
              <a:buFont typeface="Arial"/>
              <a:buChar char="•"/>
            </a:pPr>
            <a:r>
              <a:rPr lang="en-US" sz="3200" dirty="0">
                <a:latin typeface="Arial" panose="020B0604020202020204" pitchFamily="34" charset="0"/>
                <a:ea typeface="Verdana" panose="020B0604030504040204" pitchFamily="34" charset="0"/>
                <a:sym typeface="Arial"/>
              </a:rPr>
              <a:t>Tandem and Ring</a:t>
            </a:r>
            <a:endParaRPr sz="2400" dirty="0">
              <a:latin typeface="Arial" panose="020B0604020202020204" pitchFamily="34" charset="0"/>
              <a:ea typeface="Verdana" panose="020B0604030504040204" pitchFamily="34" charset="0"/>
            </a:endParaRPr>
          </a:p>
          <a:p>
            <a:pPr marL="457189" indent="-457189">
              <a:spcBef>
                <a:spcPts val="640"/>
              </a:spcBef>
              <a:buClr>
                <a:schemeClr val="dk1"/>
              </a:buClr>
              <a:buSzPts val="2400"/>
              <a:buFont typeface="Arial"/>
              <a:buChar char="•"/>
            </a:pPr>
            <a:r>
              <a:rPr lang="en-US" sz="3200" dirty="0">
                <a:latin typeface="Arial" panose="020B0604020202020204" pitchFamily="34" charset="0"/>
                <a:ea typeface="Verdana" panose="020B0604030504040204" pitchFamily="34" charset="0"/>
                <a:sym typeface="Arial"/>
              </a:rPr>
              <a:t>Tandem and Cylinder</a:t>
            </a:r>
            <a:endParaRPr sz="2400" dirty="0">
              <a:latin typeface="Arial" panose="020B0604020202020204" pitchFamily="34" charset="0"/>
              <a:ea typeface="Verdana" panose="020B0604030504040204" pitchFamily="34" charset="0"/>
            </a:endParaRPr>
          </a:p>
          <a:p>
            <a:pPr marL="457189" indent="-457189">
              <a:spcBef>
                <a:spcPts val="640"/>
              </a:spcBef>
              <a:buClr>
                <a:schemeClr val="dk1"/>
              </a:buClr>
              <a:buSzPts val="2400"/>
              <a:buFont typeface="Arial"/>
              <a:buChar char="•"/>
            </a:pPr>
            <a:r>
              <a:rPr lang="en-US" sz="3200" dirty="0">
                <a:latin typeface="Arial" panose="020B0604020202020204" pitchFamily="34" charset="0"/>
                <a:ea typeface="Verdana" panose="020B0604030504040204" pitchFamily="34" charset="0"/>
                <a:sym typeface="Arial"/>
              </a:rPr>
              <a:t>Tandem and Interstitial</a:t>
            </a:r>
            <a:endParaRPr sz="2400" dirty="0">
              <a:latin typeface="Arial" panose="020B0604020202020204" pitchFamily="34" charset="0"/>
              <a:ea typeface="Verdana" panose="020B0604030504040204" pitchFamily="34" charset="0"/>
            </a:endParaRPr>
          </a:p>
        </p:txBody>
      </p:sp>
      <p:pic>
        <p:nvPicPr>
          <p:cNvPr id="3" name="Picture 2">
            <a:extLst>
              <a:ext uri="{FF2B5EF4-FFF2-40B4-BE49-F238E27FC236}">
                <a16:creationId xmlns:a16="http://schemas.microsoft.com/office/drawing/2014/main" id="{1052B8E6-92D4-4A2E-934B-D905C9CE85E4}"/>
              </a:ext>
            </a:extLst>
          </p:cNvPr>
          <p:cNvPicPr>
            <a:picLocks noChangeAspect="1"/>
          </p:cNvPicPr>
          <p:nvPr/>
        </p:nvPicPr>
        <p:blipFill>
          <a:blip r:embed="rId4"/>
          <a:stretch>
            <a:fillRect/>
          </a:stretch>
        </p:blipFill>
        <p:spPr>
          <a:xfrm>
            <a:off x="1962381" y="4204405"/>
            <a:ext cx="3522192" cy="2479367"/>
          </a:xfrm>
          <a:prstGeom prst="rect">
            <a:avLst/>
          </a:prstGeom>
        </p:spPr>
      </p:pic>
      <p:pic>
        <p:nvPicPr>
          <p:cNvPr id="9" name="Google Shape;505;p44">
            <a:extLst>
              <a:ext uri="{FF2B5EF4-FFF2-40B4-BE49-F238E27FC236}">
                <a16:creationId xmlns:a16="http://schemas.microsoft.com/office/drawing/2014/main" id="{E3CC74D0-C541-4AE9-8182-E2C3ABDE4946}"/>
              </a:ext>
            </a:extLst>
          </p:cNvPr>
          <p:cNvPicPr preferRelativeResize="0"/>
          <p:nvPr/>
        </p:nvPicPr>
        <p:blipFill rotWithShape="1">
          <a:blip r:embed="rId5">
            <a:alphaModFix/>
          </a:blip>
          <a:srcRect/>
          <a:stretch/>
        </p:blipFill>
        <p:spPr>
          <a:xfrm>
            <a:off x="6572163" y="1659450"/>
            <a:ext cx="4778565" cy="2398197"/>
          </a:xfrm>
          <a:prstGeom prst="rect">
            <a:avLst/>
          </a:prstGeom>
          <a:noFill/>
          <a:ln>
            <a:noFill/>
          </a:ln>
        </p:spPr>
      </p:pic>
    </p:spTree>
    <p:extLst>
      <p:ext uri="{BB962C8B-B14F-4D97-AF65-F5344CB8AC3E}">
        <p14:creationId xmlns:p14="http://schemas.microsoft.com/office/powerpoint/2010/main" val="2872872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45"/>
          <p:cNvSpPr txBox="1">
            <a:spLocks noGrp="1"/>
          </p:cNvSpPr>
          <p:nvPr>
            <p:ph type="title"/>
          </p:nvPr>
        </p:nvSpPr>
        <p:spPr>
          <a:xfrm>
            <a:off x="0" y="-1"/>
            <a:ext cx="12192000" cy="1019508"/>
          </a:xfrm>
          <a:prstGeom prst="rect">
            <a:avLst/>
          </a:prstGeom>
          <a:noFill/>
          <a:ln>
            <a:noFill/>
          </a:ln>
        </p:spPr>
        <p:txBody>
          <a:bodyPr spcFirstLastPara="1" vert="horz" wrap="square" lIns="121900" tIns="60933" rIns="121900" bIns="60933" rtlCol="0" anchor="ctr" anchorCtr="0">
            <a:normAutofit/>
          </a:bodyPr>
          <a:lstStyle/>
          <a:p>
            <a:pPr>
              <a:spcBef>
                <a:spcPts val="0"/>
              </a:spcBef>
              <a:buClr>
                <a:schemeClr val="accent3"/>
              </a:buClr>
              <a:buSzPts val="3600"/>
            </a:pPr>
            <a:r>
              <a:rPr lang="en-US" dirty="0"/>
              <a:t>Hybrid Applicators with Interstitial Needles</a:t>
            </a:r>
            <a:endParaRPr dirty="0"/>
          </a:p>
        </p:txBody>
      </p:sp>
      <p:pic>
        <p:nvPicPr>
          <p:cNvPr id="513" name="Google Shape;513;p45"/>
          <p:cNvPicPr preferRelativeResize="0"/>
          <p:nvPr/>
        </p:nvPicPr>
        <p:blipFill rotWithShape="1">
          <a:blip r:embed="rId3">
            <a:alphaModFix/>
          </a:blip>
          <a:srcRect r="2635"/>
          <a:stretch/>
        </p:blipFill>
        <p:spPr>
          <a:xfrm>
            <a:off x="8961812" y="1293203"/>
            <a:ext cx="2717920" cy="2118495"/>
          </a:xfrm>
          <a:prstGeom prst="rect">
            <a:avLst/>
          </a:prstGeom>
          <a:noFill/>
          <a:ln>
            <a:noFill/>
          </a:ln>
        </p:spPr>
      </p:pic>
      <p:pic>
        <p:nvPicPr>
          <p:cNvPr id="514" name="Google Shape;514;p45"/>
          <p:cNvPicPr preferRelativeResize="0"/>
          <p:nvPr/>
        </p:nvPicPr>
        <p:blipFill rotWithShape="1">
          <a:blip r:embed="rId4">
            <a:alphaModFix/>
          </a:blip>
          <a:srcRect l="4789"/>
          <a:stretch/>
        </p:blipFill>
        <p:spPr>
          <a:xfrm>
            <a:off x="9155002" y="3446303"/>
            <a:ext cx="2750129" cy="2392189"/>
          </a:xfrm>
          <a:prstGeom prst="rect">
            <a:avLst/>
          </a:prstGeom>
          <a:noFill/>
          <a:ln>
            <a:noFill/>
          </a:ln>
        </p:spPr>
      </p:pic>
      <p:sp>
        <p:nvSpPr>
          <p:cNvPr id="5" name="Google Shape;569;p52">
            <a:extLst>
              <a:ext uri="{FF2B5EF4-FFF2-40B4-BE49-F238E27FC236}">
                <a16:creationId xmlns:a16="http://schemas.microsoft.com/office/drawing/2014/main" id="{C8116BCC-1B67-411D-BE50-A58231DBF3FB}"/>
              </a:ext>
            </a:extLst>
          </p:cNvPr>
          <p:cNvSpPr txBox="1">
            <a:spLocks/>
          </p:cNvSpPr>
          <p:nvPr/>
        </p:nvSpPr>
        <p:spPr>
          <a:xfrm>
            <a:off x="408968" y="1846892"/>
            <a:ext cx="8778243" cy="1067181"/>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Verdana" panose="020B0604030504040204" pitchFamily="34" charset="0"/>
                <a:ea typeface="Verdana" panose="020B060403050404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70927">
              <a:buSzPts val="3200"/>
            </a:pPr>
            <a:r>
              <a:rPr lang="en-US" sz="2667" dirty="0">
                <a:latin typeface="+mj-lt"/>
              </a:rPr>
              <a:t>Provide additional degree of freedom to adjust dose distribution around irregular or bulky tumors</a:t>
            </a:r>
          </a:p>
        </p:txBody>
      </p:sp>
      <p:pic>
        <p:nvPicPr>
          <p:cNvPr id="6" name="Google Shape;570;p52" descr="https://ars.els-cdn.com/content/image/1-s2.0-S088985881930111X-gr3.jpg">
            <a:extLst>
              <a:ext uri="{FF2B5EF4-FFF2-40B4-BE49-F238E27FC236}">
                <a16:creationId xmlns:a16="http://schemas.microsoft.com/office/drawing/2014/main" id="{834B8E69-5AC7-479F-89BA-063EF9487973}"/>
              </a:ext>
            </a:extLst>
          </p:cNvPr>
          <p:cNvPicPr preferRelativeResize="0"/>
          <p:nvPr/>
        </p:nvPicPr>
        <p:blipFill rotWithShape="1">
          <a:blip r:embed="rId5">
            <a:alphaModFix/>
          </a:blip>
          <a:srcRect/>
          <a:stretch/>
        </p:blipFill>
        <p:spPr>
          <a:xfrm>
            <a:off x="676059" y="3038973"/>
            <a:ext cx="8206684" cy="2549721"/>
          </a:xfrm>
          <a:prstGeom prst="rect">
            <a:avLst/>
          </a:prstGeom>
          <a:noFill/>
          <a:ln>
            <a:noFill/>
          </a:ln>
        </p:spPr>
      </p:pic>
      <p:sp>
        <p:nvSpPr>
          <p:cNvPr id="7" name="Google Shape;571;p52">
            <a:extLst>
              <a:ext uri="{FF2B5EF4-FFF2-40B4-BE49-F238E27FC236}">
                <a16:creationId xmlns:a16="http://schemas.microsoft.com/office/drawing/2014/main" id="{E3988114-172E-4CD9-90BC-EAFBB14783E4}"/>
              </a:ext>
            </a:extLst>
          </p:cNvPr>
          <p:cNvSpPr txBox="1"/>
          <p:nvPr/>
        </p:nvSpPr>
        <p:spPr>
          <a:xfrm>
            <a:off x="8647522" y="6415645"/>
            <a:ext cx="3544477" cy="369277"/>
          </a:xfrm>
          <a:prstGeom prst="rect">
            <a:avLst/>
          </a:prstGeom>
          <a:noFill/>
          <a:ln>
            <a:noFill/>
          </a:ln>
        </p:spPr>
        <p:txBody>
          <a:bodyPr spcFirstLastPara="1" wrap="square" lIns="121900" tIns="60933" rIns="121900" bIns="60933" anchor="t" anchorCtr="0">
            <a:spAutoFit/>
          </a:bodyPr>
          <a:lstStyle/>
          <a:p>
            <a:r>
              <a:rPr lang="en-US" sz="1600" dirty="0" err="1">
                <a:latin typeface="Arial" panose="020B0604020202020204" pitchFamily="34" charset="0"/>
                <a:ea typeface="Verdana" panose="020B0604030504040204" pitchFamily="34" charset="0"/>
                <a:sym typeface="Arial"/>
              </a:rPr>
              <a:t>Suneja</a:t>
            </a:r>
            <a:r>
              <a:rPr lang="en-US" sz="1600" dirty="0">
                <a:latin typeface="Arial" panose="020B0604020202020204" pitchFamily="34" charset="0"/>
                <a:ea typeface="Verdana" panose="020B0604030504040204" pitchFamily="34" charset="0"/>
                <a:sym typeface="Arial"/>
              </a:rPr>
              <a:t> and Viswanathan </a:t>
            </a:r>
            <a:r>
              <a:rPr lang="en-US" sz="1600" i="1" dirty="0">
                <a:latin typeface="Arial" panose="020B0604020202020204" pitchFamily="34" charset="0"/>
                <a:ea typeface="Verdana" panose="020B0604030504040204" pitchFamily="34" charset="0"/>
                <a:sym typeface="Arial"/>
              </a:rPr>
              <a:t>et al</a:t>
            </a:r>
            <a:r>
              <a:rPr lang="en-US" sz="1600" i="1" dirty="0">
                <a:latin typeface="Arial" panose="020B0604020202020204" pitchFamily="34" charset="0"/>
                <a:ea typeface="Verdana" panose="020B0604030504040204" pitchFamily="34" charset="0"/>
              </a:rPr>
              <a:t>,</a:t>
            </a:r>
            <a:r>
              <a:rPr lang="en-US" sz="1600" dirty="0">
                <a:latin typeface="Arial" panose="020B0604020202020204" pitchFamily="34" charset="0"/>
                <a:ea typeface="Verdana" panose="020B0604030504040204" pitchFamily="34" charset="0"/>
              </a:rPr>
              <a:t> </a:t>
            </a:r>
            <a:r>
              <a:rPr lang="en-US" sz="1600" dirty="0">
                <a:latin typeface="Arial" panose="020B0604020202020204" pitchFamily="34" charset="0"/>
                <a:ea typeface="Verdana" panose="020B0604030504040204" pitchFamily="34" charset="0"/>
                <a:sym typeface="Arial"/>
              </a:rPr>
              <a:t>2020</a:t>
            </a:r>
            <a:endParaRPr sz="2400" dirty="0">
              <a:latin typeface="Arial" panose="020B0604020202020204" pitchFamily="34" charset="0"/>
              <a:ea typeface="Verdana" panose="020B0604030504040204" pitchFamily="34" charset="0"/>
            </a:endParaRPr>
          </a:p>
        </p:txBody>
      </p:sp>
    </p:spTree>
    <p:extLst>
      <p:ext uri="{BB962C8B-B14F-4D97-AF65-F5344CB8AC3E}">
        <p14:creationId xmlns:p14="http://schemas.microsoft.com/office/powerpoint/2010/main" val="2155754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46"/>
          <p:cNvSpPr txBox="1">
            <a:spLocks noGrp="1"/>
          </p:cNvSpPr>
          <p:nvPr>
            <p:ph type="title"/>
          </p:nvPr>
        </p:nvSpPr>
        <p:spPr>
          <a:xfrm>
            <a:off x="0" y="-1"/>
            <a:ext cx="12192000" cy="1061156"/>
          </a:xfrm>
          <a:prstGeom prst="rect">
            <a:avLst/>
          </a:prstGeom>
          <a:noFill/>
          <a:ln>
            <a:noFill/>
          </a:ln>
        </p:spPr>
        <p:txBody>
          <a:bodyPr spcFirstLastPara="1" vert="horz" wrap="square" lIns="121900" tIns="60933" rIns="121900" bIns="60933" rtlCol="0" anchor="ctr" anchorCtr="0">
            <a:normAutofit/>
          </a:bodyPr>
          <a:lstStyle/>
          <a:p>
            <a:pPr>
              <a:spcBef>
                <a:spcPts val="0"/>
              </a:spcBef>
              <a:buClr>
                <a:schemeClr val="accent3"/>
              </a:buClr>
              <a:buSzPts val="3600"/>
            </a:pPr>
            <a:r>
              <a:rPr lang="en-US" dirty="0"/>
              <a:t>Interstitial Templates</a:t>
            </a:r>
            <a:endParaRPr dirty="0"/>
          </a:p>
        </p:txBody>
      </p:sp>
      <p:sp>
        <p:nvSpPr>
          <p:cNvPr id="520" name="Google Shape;520;p46"/>
          <p:cNvSpPr txBox="1">
            <a:spLocks noGrp="1"/>
          </p:cNvSpPr>
          <p:nvPr>
            <p:ph type="body" idx="1"/>
          </p:nvPr>
        </p:nvSpPr>
        <p:spPr>
          <a:xfrm>
            <a:off x="1211527" y="5169970"/>
            <a:ext cx="10268661" cy="683621"/>
          </a:xfrm>
          <a:prstGeom prst="rect">
            <a:avLst/>
          </a:prstGeom>
          <a:noFill/>
          <a:ln>
            <a:noFill/>
          </a:ln>
        </p:spPr>
        <p:txBody>
          <a:bodyPr spcFirstLastPara="1" vert="horz" wrap="square" lIns="121900" tIns="60933" rIns="121900" bIns="60933" rtlCol="0" anchor="t" anchorCtr="0">
            <a:normAutofit fontScale="92500"/>
          </a:bodyPr>
          <a:lstStyle/>
          <a:p>
            <a:pPr marL="0" indent="0">
              <a:spcBef>
                <a:spcPts val="0"/>
              </a:spcBef>
              <a:buClr>
                <a:srgbClr val="364852"/>
              </a:buClr>
              <a:buSzPts val="2200"/>
              <a:buNone/>
            </a:pPr>
            <a:r>
              <a:rPr lang="en-US" sz="2933" dirty="0">
                <a:solidFill>
                  <a:srgbClr val="000000"/>
                </a:solidFill>
              </a:rPr>
              <a:t>Use for post hysterectomy, larger lesions or lower vaginal involvement</a:t>
            </a:r>
            <a:endParaRPr dirty="0">
              <a:solidFill>
                <a:srgbClr val="000000"/>
              </a:solidFill>
            </a:endParaRPr>
          </a:p>
        </p:txBody>
      </p:sp>
      <p:pic>
        <p:nvPicPr>
          <p:cNvPr id="521" name="Google Shape;521;p46"/>
          <p:cNvPicPr preferRelativeResize="0"/>
          <p:nvPr/>
        </p:nvPicPr>
        <p:blipFill rotWithShape="1">
          <a:blip r:embed="rId3">
            <a:alphaModFix/>
          </a:blip>
          <a:srcRect l="10890"/>
          <a:stretch/>
        </p:blipFill>
        <p:spPr>
          <a:xfrm>
            <a:off x="649357" y="1688031"/>
            <a:ext cx="5016968" cy="3131239"/>
          </a:xfrm>
          <a:prstGeom prst="rect">
            <a:avLst/>
          </a:prstGeom>
          <a:noFill/>
          <a:ln>
            <a:noFill/>
          </a:ln>
        </p:spPr>
      </p:pic>
      <p:pic>
        <p:nvPicPr>
          <p:cNvPr id="522" name="Google Shape;522;p46"/>
          <p:cNvPicPr preferRelativeResize="0"/>
          <p:nvPr/>
        </p:nvPicPr>
        <p:blipFill rotWithShape="1">
          <a:blip r:embed="rId4">
            <a:alphaModFix/>
          </a:blip>
          <a:srcRect/>
          <a:stretch/>
        </p:blipFill>
        <p:spPr>
          <a:xfrm>
            <a:off x="6113517" y="1603546"/>
            <a:ext cx="5759249" cy="3149221"/>
          </a:xfrm>
          <a:prstGeom prst="rect">
            <a:avLst/>
          </a:prstGeom>
          <a:noFill/>
          <a:ln>
            <a:noFill/>
          </a:ln>
        </p:spPr>
      </p:pic>
      <p:sp>
        <p:nvSpPr>
          <p:cNvPr id="523" name="Google Shape;523;p46"/>
          <p:cNvSpPr txBox="1"/>
          <p:nvPr/>
        </p:nvSpPr>
        <p:spPr>
          <a:xfrm>
            <a:off x="10368306" y="6488722"/>
            <a:ext cx="1925295" cy="369277"/>
          </a:xfrm>
          <a:prstGeom prst="rect">
            <a:avLst/>
          </a:prstGeom>
          <a:noFill/>
          <a:ln>
            <a:noFill/>
          </a:ln>
        </p:spPr>
        <p:txBody>
          <a:bodyPr spcFirstLastPara="1" wrap="square" lIns="121900" tIns="60933" rIns="121900" bIns="60933" anchor="t" anchorCtr="0">
            <a:spAutoFit/>
          </a:bodyPr>
          <a:lstStyle/>
          <a:p>
            <a:r>
              <a:rPr lang="en-US" sz="1600" dirty="0">
                <a:latin typeface="Arial" panose="020B0604020202020204" pitchFamily="34" charset="0"/>
                <a:ea typeface="Verdana" panose="020B0604030504040204" pitchFamily="34" charset="0"/>
                <a:sym typeface="Arial"/>
              </a:rPr>
              <a:t>Tiwari </a:t>
            </a:r>
            <a:r>
              <a:rPr lang="en-US" sz="1600" i="1" dirty="0">
                <a:latin typeface="Arial" panose="020B0604020202020204" pitchFamily="34" charset="0"/>
                <a:ea typeface="Verdana" panose="020B0604030504040204" pitchFamily="34" charset="0"/>
                <a:sym typeface="Arial"/>
              </a:rPr>
              <a:t>et al, </a:t>
            </a:r>
            <a:r>
              <a:rPr lang="en-US" sz="1600" dirty="0">
                <a:latin typeface="Arial" panose="020B0604020202020204" pitchFamily="34" charset="0"/>
                <a:ea typeface="Verdana" panose="020B0604030504040204" pitchFamily="34" charset="0"/>
                <a:sym typeface="Arial"/>
              </a:rPr>
              <a:t>2020</a:t>
            </a:r>
            <a:endParaRPr sz="1600" dirty="0">
              <a:latin typeface="Arial" panose="020B0604020202020204" pitchFamily="34" charset="0"/>
              <a:ea typeface="Verdana" panose="020B0604030504040204" pitchFamily="34" charset="0"/>
            </a:endParaRPr>
          </a:p>
        </p:txBody>
      </p:sp>
    </p:spTree>
    <p:extLst>
      <p:ext uri="{BB962C8B-B14F-4D97-AF65-F5344CB8AC3E}">
        <p14:creationId xmlns:p14="http://schemas.microsoft.com/office/powerpoint/2010/main" val="2787511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41"/>
          <p:cNvSpPr txBox="1">
            <a:spLocks noGrp="1"/>
          </p:cNvSpPr>
          <p:nvPr>
            <p:ph type="title"/>
          </p:nvPr>
        </p:nvSpPr>
        <p:spPr>
          <a:xfrm>
            <a:off x="0" y="1"/>
            <a:ext cx="12192000" cy="936977"/>
          </a:xfrm>
          <a:prstGeom prst="rect">
            <a:avLst/>
          </a:prstGeom>
          <a:noFill/>
          <a:ln>
            <a:noFill/>
          </a:ln>
        </p:spPr>
        <p:txBody>
          <a:bodyPr spcFirstLastPara="1" vert="horz" wrap="square" lIns="121900" tIns="60933" rIns="121900" bIns="60933" rtlCol="0" anchor="ctr" anchorCtr="0">
            <a:normAutofit/>
          </a:bodyPr>
          <a:lstStyle/>
          <a:p>
            <a:pPr>
              <a:spcBef>
                <a:spcPts val="0"/>
              </a:spcBef>
              <a:buClr>
                <a:schemeClr val="accent3"/>
              </a:buClr>
              <a:buSzPts val="4000"/>
            </a:pPr>
            <a:r>
              <a:rPr lang="en-US" dirty="0"/>
              <a:t>Brachytherapy Dose Rate</a:t>
            </a:r>
            <a:endParaRPr dirty="0"/>
          </a:p>
        </p:txBody>
      </p:sp>
      <p:sp>
        <p:nvSpPr>
          <p:cNvPr id="484" name="Google Shape;484;p41"/>
          <p:cNvSpPr txBox="1">
            <a:spLocks noGrp="1"/>
          </p:cNvSpPr>
          <p:nvPr>
            <p:ph type="body" idx="1"/>
          </p:nvPr>
        </p:nvSpPr>
        <p:spPr>
          <a:xfrm>
            <a:off x="911013" y="1143001"/>
            <a:ext cx="10369975" cy="4949404"/>
          </a:xfrm>
          <a:prstGeom prst="rect">
            <a:avLst/>
          </a:prstGeom>
          <a:noFill/>
          <a:ln>
            <a:noFill/>
          </a:ln>
        </p:spPr>
        <p:txBody>
          <a:bodyPr spcFirstLastPara="1" vert="horz" wrap="square" lIns="121900" tIns="60933" rIns="121900" bIns="60933" rtlCol="0" anchor="t" anchorCtr="0">
            <a:noAutofit/>
          </a:bodyPr>
          <a:lstStyle/>
          <a:p>
            <a:pPr marL="0" indent="0">
              <a:lnSpc>
                <a:spcPct val="80000"/>
              </a:lnSpc>
              <a:spcBef>
                <a:spcPts val="533"/>
              </a:spcBef>
              <a:spcAft>
                <a:spcPts val="533"/>
              </a:spcAft>
              <a:buClr>
                <a:srgbClr val="364852"/>
              </a:buClr>
              <a:buSzPts val="1734"/>
              <a:buNone/>
            </a:pPr>
            <a:r>
              <a:rPr lang="en-US" sz="2667" b="1" dirty="0">
                <a:solidFill>
                  <a:srgbClr val="000000"/>
                </a:solidFill>
              </a:rPr>
              <a:t>Low-Dose-Rate (LDR) Brachytherapy </a:t>
            </a:r>
            <a:r>
              <a:rPr lang="en-US" sz="2667" dirty="0">
                <a:solidFill>
                  <a:srgbClr val="000000"/>
                </a:solidFill>
              </a:rPr>
              <a:t>used to be most common </a:t>
            </a:r>
          </a:p>
          <a:p>
            <a:pPr marL="1066773" lvl="1">
              <a:lnSpc>
                <a:spcPct val="80000"/>
              </a:lnSpc>
              <a:spcBef>
                <a:spcPts val="533"/>
              </a:spcBef>
              <a:spcAft>
                <a:spcPts val="533"/>
              </a:spcAft>
              <a:buSzPts val="1734"/>
            </a:pPr>
            <a:r>
              <a:rPr lang="en-US" dirty="0">
                <a:solidFill>
                  <a:srgbClr val="000000"/>
                </a:solidFill>
              </a:rPr>
              <a:t>Cs-137</a:t>
            </a:r>
            <a:r>
              <a:rPr lang="en-US" dirty="0">
                <a:solidFill>
                  <a:srgbClr val="000000"/>
                </a:solidFill>
                <a:sym typeface="Wingdings" panose="05000000000000000000" pitchFamily="2" charset="2"/>
              </a:rPr>
              <a:t> </a:t>
            </a:r>
            <a:r>
              <a:rPr lang="en-US" dirty="0">
                <a:solidFill>
                  <a:srgbClr val="000000"/>
                </a:solidFill>
              </a:rPr>
              <a:t>manually placed within applicators in patient </a:t>
            </a:r>
          </a:p>
          <a:p>
            <a:pPr marL="1066773" lvl="1">
              <a:lnSpc>
                <a:spcPct val="80000"/>
              </a:lnSpc>
              <a:spcBef>
                <a:spcPts val="533"/>
              </a:spcBef>
              <a:spcAft>
                <a:spcPts val="533"/>
              </a:spcAft>
              <a:buSzPts val="1734"/>
            </a:pPr>
            <a:r>
              <a:rPr lang="en-US" dirty="0">
                <a:solidFill>
                  <a:srgbClr val="000000"/>
                </a:solidFill>
              </a:rPr>
              <a:t>Long half life </a:t>
            </a:r>
            <a:r>
              <a:rPr lang="en-US" dirty="0">
                <a:solidFill>
                  <a:srgbClr val="000000"/>
                </a:solidFill>
                <a:sym typeface="Wingdings" panose="05000000000000000000" pitchFamily="2" charset="2"/>
              </a:rPr>
              <a:t> deposits dose slowly  </a:t>
            </a:r>
            <a:r>
              <a:rPr lang="en-US" dirty="0">
                <a:solidFill>
                  <a:srgbClr val="000000"/>
                </a:solidFill>
              </a:rPr>
              <a:t>patient stays in bed, hospitalized, for 2-4 days </a:t>
            </a:r>
          </a:p>
          <a:p>
            <a:pPr marL="1066773" lvl="1">
              <a:lnSpc>
                <a:spcPct val="80000"/>
              </a:lnSpc>
              <a:spcBef>
                <a:spcPts val="533"/>
              </a:spcBef>
              <a:spcAft>
                <a:spcPts val="533"/>
              </a:spcAft>
              <a:buSzPts val="1734"/>
            </a:pPr>
            <a:r>
              <a:rPr lang="en-US" dirty="0">
                <a:solidFill>
                  <a:srgbClr val="000000"/>
                </a:solidFill>
              </a:rPr>
              <a:t>Inconvenient and radiation safety risks</a:t>
            </a:r>
          </a:p>
          <a:p>
            <a:pPr marL="457189">
              <a:lnSpc>
                <a:spcPct val="80000"/>
              </a:lnSpc>
              <a:spcBef>
                <a:spcPts val="533"/>
              </a:spcBef>
              <a:spcAft>
                <a:spcPts val="533"/>
              </a:spcAft>
              <a:buSzPts val="1734"/>
            </a:pPr>
            <a:endParaRPr lang="en-US" sz="2667" dirty="0">
              <a:solidFill>
                <a:srgbClr val="000000"/>
              </a:solidFill>
            </a:endParaRPr>
          </a:p>
          <a:p>
            <a:pPr marL="0" indent="0">
              <a:lnSpc>
                <a:spcPct val="80000"/>
              </a:lnSpc>
              <a:spcBef>
                <a:spcPts val="533"/>
              </a:spcBef>
              <a:spcAft>
                <a:spcPts val="533"/>
              </a:spcAft>
              <a:buSzPts val="1734"/>
              <a:buNone/>
            </a:pPr>
            <a:r>
              <a:rPr lang="en-US" sz="2667" b="1" dirty="0">
                <a:solidFill>
                  <a:srgbClr val="000000"/>
                </a:solidFill>
              </a:rPr>
              <a:t>High-Dose-Rate (HDR) Brachytherapy </a:t>
            </a:r>
            <a:r>
              <a:rPr lang="en-US" sz="2667" dirty="0">
                <a:solidFill>
                  <a:srgbClr val="000000"/>
                </a:solidFill>
              </a:rPr>
              <a:t>has largely replaced LDR</a:t>
            </a:r>
          </a:p>
          <a:p>
            <a:pPr marL="1066773" lvl="1">
              <a:lnSpc>
                <a:spcPct val="80000"/>
              </a:lnSpc>
              <a:spcBef>
                <a:spcPts val="533"/>
              </a:spcBef>
              <a:spcAft>
                <a:spcPts val="533"/>
              </a:spcAft>
              <a:buSzPts val="1734"/>
              <a:buFont typeface="Arial" panose="020B0604020202020204" pitchFamily="34" charset="0"/>
              <a:buChar char="•"/>
            </a:pPr>
            <a:r>
              <a:rPr lang="en-US" dirty="0">
                <a:solidFill>
                  <a:srgbClr val="000000"/>
                </a:solidFill>
              </a:rPr>
              <a:t>Applicators are placed in an operative room</a:t>
            </a:r>
          </a:p>
          <a:p>
            <a:pPr marL="1066773" lvl="1">
              <a:lnSpc>
                <a:spcPct val="80000"/>
              </a:lnSpc>
              <a:spcBef>
                <a:spcPts val="533"/>
              </a:spcBef>
              <a:spcAft>
                <a:spcPts val="533"/>
              </a:spcAft>
              <a:buSzPts val="1734"/>
              <a:buFont typeface="Arial" panose="020B0604020202020204" pitchFamily="34" charset="0"/>
              <a:buChar char="•"/>
            </a:pPr>
            <a:r>
              <a:rPr lang="en-US" dirty="0">
                <a:solidFill>
                  <a:srgbClr val="000000"/>
                </a:solidFill>
              </a:rPr>
              <a:t>CT scan is used to delineate target volume and applicator position(s) and optimize treatment plan (easier dose modulation)</a:t>
            </a:r>
          </a:p>
          <a:p>
            <a:pPr marL="1066773" lvl="1">
              <a:lnSpc>
                <a:spcPct val="80000"/>
              </a:lnSpc>
              <a:spcBef>
                <a:spcPts val="533"/>
              </a:spcBef>
              <a:spcAft>
                <a:spcPts val="533"/>
              </a:spcAft>
              <a:buSzPts val="1734"/>
              <a:buFont typeface="Arial" panose="020B0604020202020204" pitchFamily="34" charset="0"/>
              <a:buChar char="•"/>
            </a:pPr>
            <a:r>
              <a:rPr lang="en-US" dirty="0">
                <a:solidFill>
                  <a:srgbClr val="000000"/>
                </a:solidFill>
              </a:rPr>
              <a:t>Ir-192 remotely moved through applicators in a shielded room in radiation oncology department over 10-15 minutes (no radiation safety risk)</a:t>
            </a:r>
          </a:p>
          <a:p>
            <a:pPr marL="1066773" lvl="1">
              <a:lnSpc>
                <a:spcPct val="80000"/>
              </a:lnSpc>
              <a:spcBef>
                <a:spcPts val="533"/>
              </a:spcBef>
              <a:spcAft>
                <a:spcPts val="533"/>
              </a:spcAft>
              <a:buSzPts val="1734"/>
              <a:buFont typeface="Arial" panose="020B0604020202020204" pitchFamily="34" charset="0"/>
              <a:buChar char="•"/>
            </a:pPr>
            <a:r>
              <a:rPr lang="en-US" dirty="0">
                <a:solidFill>
                  <a:srgbClr val="000000"/>
                </a:solidFill>
              </a:rPr>
              <a:t>Applicators are removed and patient typically goes home same day</a:t>
            </a:r>
            <a:endParaRPr dirty="0">
              <a:solidFill>
                <a:srgbClr val="000000"/>
              </a:solidFill>
            </a:endParaRPr>
          </a:p>
        </p:txBody>
      </p:sp>
    </p:spTree>
    <p:extLst>
      <p:ext uri="{BB962C8B-B14F-4D97-AF65-F5344CB8AC3E}">
        <p14:creationId xmlns:p14="http://schemas.microsoft.com/office/powerpoint/2010/main" val="12913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4">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4">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4">
                                            <p:txEl>
                                              <p:pRg st="7" end="7"/>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4">
                                            <p:txEl>
                                              <p:pRg st="8" end="8"/>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normAutofit/>
          </a:bodyPr>
          <a:lstStyle/>
          <a:p>
            <a:pPr algn="ctr"/>
            <a:r>
              <a:rPr lang="en-US" dirty="0">
                <a:solidFill>
                  <a:srgbClr val="002060"/>
                </a:solidFill>
                <a:cs typeface="Arial" panose="020B0604020202020204" pitchFamily="34" charset="0"/>
              </a:rPr>
              <a:t>Remote </a:t>
            </a:r>
            <a:r>
              <a:rPr lang="en-US" dirty="0" err="1">
                <a:solidFill>
                  <a:srgbClr val="002060"/>
                </a:solidFill>
                <a:cs typeface="Arial" panose="020B0604020202020204" pitchFamily="34" charset="0"/>
              </a:rPr>
              <a:t>Afterloader</a:t>
            </a:r>
            <a:r>
              <a:rPr lang="en-US" dirty="0">
                <a:solidFill>
                  <a:srgbClr val="002060"/>
                </a:solidFill>
                <a:cs typeface="Arial" panose="020B0604020202020204" pitchFamily="34" charset="0"/>
              </a:rPr>
              <a:t> for HDR Brachytherapy</a:t>
            </a:r>
          </a:p>
        </p:txBody>
      </p:sp>
      <p:sp>
        <p:nvSpPr>
          <p:cNvPr id="3" name="Content Placeholder 2"/>
          <p:cNvSpPr>
            <a:spLocks noGrp="1"/>
          </p:cNvSpPr>
          <p:nvPr>
            <p:ph idx="1"/>
          </p:nvPr>
        </p:nvSpPr>
        <p:spPr>
          <a:xfrm>
            <a:off x="573741" y="1342143"/>
            <a:ext cx="7689259" cy="5020237"/>
          </a:xfrm>
        </p:spPr>
        <p:txBody>
          <a:bodyPr>
            <a:noAutofit/>
          </a:bodyPr>
          <a:lstStyle/>
          <a:p>
            <a:r>
              <a:rPr lang="en-US" sz="2933" dirty="0">
                <a:solidFill>
                  <a:srgbClr val="000000"/>
                </a:solidFill>
                <a:cs typeface="Arial" panose="020B0604020202020204" pitchFamily="34" charset="0"/>
              </a:rPr>
              <a:t>Each catheter/applicator is connected to a Remote </a:t>
            </a:r>
            <a:r>
              <a:rPr lang="en-US" sz="2933" dirty="0" err="1">
                <a:solidFill>
                  <a:srgbClr val="000000"/>
                </a:solidFill>
                <a:cs typeface="Arial" panose="020B0604020202020204" pitchFamily="34" charset="0"/>
              </a:rPr>
              <a:t>Afterloader</a:t>
            </a:r>
            <a:endParaRPr lang="en-US" sz="2933" dirty="0">
              <a:solidFill>
                <a:srgbClr val="000000"/>
              </a:solidFill>
              <a:cs typeface="Arial" panose="020B0604020202020204" pitchFamily="34" charset="0"/>
            </a:endParaRPr>
          </a:p>
          <a:p>
            <a:endParaRPr lang="en-US" sz="2933" dirty="0">
              <a:solidFill>
                <a:srgbClr val="000000"/>
              </a:solidFill>
              <a:cs typeface="Arial" panose="020B0604020202020204" pitchFamily="34" charset="0"/>
            </a:endParaRPr>
          </a:p>
          <a:p>
            <a:r>
              <a:rPr lang="en-US" sz="2933" dirty="0">
                <a:solidFill>
                  <a:srgbClr val="000000"/>
                </a:solidFill>
                <a:cs typeface="Arial" panose="020B0604020202020204" pitchFamily="34" charset="0"/>
              </a:rPr>
              <a:t>A single Ir-192 radioactive source on a wire travels within each catheter into specific positions, for specific periods of time</a:t>
            </a:r>
          </a:p>
          <a:p>
            <a:endParaRPr lang="en-US" sz="2933" dirty="0">
              <a:solidFill>
                <a:srgbClr val="000000"/>
              </a:solidFill>
              <a:cs typeface="Arial" panose="020B0604020202020204" pitchFamily="34" charset="0"/>
            </a:endParaRPr>
          </a:p>
          <a:p>
            <a:r>
              <a:rPr lang="en-US" sz="2933" dirty="0">
                <a:solidFill>
                  <a:srgbClr val="000000"/>
                </a:solidFill>
                <a:cs typeface="Arial" panose="020B0604020202020204" pitchFamily="34" charset="0"/>
              </a:rPr>
              <a:t>All applicators are removed after treatment</a:t>
            </a:r>
          </a:p>
        </p:txBody>
      </p:sp>
      <p:pic>
        <p:nvPicPr>
          <p:cNvPr id="1026" name="Picture 2"/>
          <p:cNvPicPr>
            <a:picLocks noChangeAspect="1" noChangeArrowheads="1"/>
          </p:cNvPicPr>
          <p:nvPr/>
        </p:nvPicPr>
        <p:blipFill>
          <a:blip r:embed="rId3" cstate="print"/>
          <a:srcRect/>
          <a:stretch>
            <a:fillRect/>
          </a:stretch>
        </p:blipFill>
        <p:spPr bwMode="auto">
          <a:xfrm>
            <a:off x="8263000" y="1899565"/>
            <a:ext cx="3263051" cy="4049471"/>
          </a:xfrm>
          <a:prstGeom prst="rect">
            <a:avLst/>
          </a:prstGeom>
          <a:noFill/>
          <a:ln w="9525">
            <a:noFill/>
            <a:miter lim="800000"/>
            <a:headEnd/>
            <a:tailEnd/>
          </a:ln>
        </p:spPr>
      </p:pic>
    </p:spTree>
    <p:extLst>
      <p:ext uri="{BB962C8B-B14F-4D97-AF65-F5344CB8AC3E}">
        <p14:creationId xmlns:p14="http://schemas.microsoft.com/office/powerpoint/2010/main" val="4185957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48"/>
          <p:cNvSpPr txBox="1">
            <a:spLocks noGrp="1"/>
          </p:cNvSpPr>
          <p:nvPr>
            <p:ph type="title"/>
          </p:nvPr>
        </p:nvSpPr>
        <p:spPr>
          <a:xfrm>
            <a:off x="2" y="0"/>
            <a:ext cx="12191999" cy="1143000"/>
          </a:xfrm>
          <a:prstGeom prst="rect">
            <a:avLst/>
          </a:prstGeom>
          <a:noFill/>
          <a:ln>
            <a:noFill/>
          </a:ln>
        </p:spPr>
        <p:txBody>
          <a:bodyPr spcFirstLastPara="1" vert="horz" wrap="square" lIns="121900" tIns="60933" rIns="121900" bIns="60933" rtlCol="0" anchor="ctr" anchorCtr="0">
            <a:normAutofit/>
          </a:bodyPr>
          <a:lstStyle/>
          <a:p>
            <a:pPr>
              <a:spcBef>
                <a:spcPts val="0"/>
              </a:spcBef>
              <a:buClr>
                <a:schemeClr val="accent3"/>
              </a:buClr>
              <a:buSzPts val="3600"/>
            </a:pPr>
            <a:r>
              <a:rPr lang="en-US" dirty="0"/>
              <a:t>Brachytherapy Treatment Planning</a:t>
            </a:r>
            <a:endParaRPr dirty="0"/>
          </a:p>
        </p:txBody>
      </p:sp>
      <p:pic>
        <p:nvPicPr>
          <p:cNvPr id="536" name="Google Shape;536;p48"/>
          <p:cNvPicPr preferRelativeResize="0"/>
          <p:nvPr/>
        </p:nvPicPr>
        <p:blipFill rotWithShape="1">
          <a:blip r:embed="rId3">
            <a:alphaModFix/>
          </a:blip>
          <a:srcRect/>
          <a:stretch/>
        </p:blipFill>
        <p:spPr>
          <a:xfrm>
            <a:off x="7233237" y="2049076"/>
            <a:ext cx="4778559" cy="3701880"/>
          </a:xfrm>
          <a:prstGeom prst="rect">
            <a:avLst/>
          </a:prstGeom>
          <a:noFill/>
          <a:ln>
            <a:noFill/>
          </a:ln>
        </p:spPr>
      </p:pic>
      <p:sp>
        <p:nvSpPr>
          <p:cNvPr id="537" name="Google Shape;537;p48"/>
          <p:cNvSpPr txBox="1"/>
          <p:nvPr/>
        </p:nvSpPr>
        <p:spPr>
          <a:xfrm>
            <a:off x="10372959" y="6480141"/>
            <a:ext cx="1816100" cy="369277"/>
          </a:xfrm>
          <a:prstGeom prst="rect">
            <a:avLst/>
          </a:prstGeom>
          <a:noFill/>
          <a:ln>
            <a:noFill/>
          </a:ln>
        </p:spPr>
        <p:txBody>
          <a:bodyPr spcFirstLastPara="1" wrap="square" lIns="121900" tIns="60933" rIns="121900" bIns="60933" anchor="t" anchorCtr="0">
            <a:spAutoFit/>
          </a:bodyPr>
          <a:lstStyle/>
          <a:p>
            <a:r>
              <a:rPr lang="en-US" sz="1600" dirty="0">
                <a:latin typeface="Arial" panose="020B0604020202020204" pitchFamily="34" charset="0"/>
                <a:ea typeface="Verdana" panose="020B0604030504040204" pitchFamily="34" charset="0"/>
                <a:sym typeface="Arial"/>
              </a:rPr>
              <a:t>Potter </a:t>
            </a:r>
            <a:r>
              <a:rPr lang="en-US" sz="1600" i="1" dirty="0">
                <a:latin typeface="Arial" panose="020B0604020202020204" pitchFamily="34" charset="0"/>
                <a:ea typeface="Verdana" panose="020B0604030504040204" pitchFamily="34" charset="0"/>
                <a:sym typeface="Arial"/>
              </a:rPr>
              <a:t>et al, </a:t>
            </a:r>
            <a:r>
              <a:rPr lang="en-US" sz="1600" dirty="0">
                <a:latin typeface="Arial" panose="020B0604020202020204" pitchFamily="34" charset="0"/>
                <a:ea typeface="Verdana" panose="020B0604030504040204" pitchFamily="34" charset="0"/>
                <a:sym typeface="Arial"/>
              </a:rPr>
              <a:t>2006</a:t>
            </a:r>
            <a:endParaRPr sz="1600" dirty="0">
              <a:latin typeface="Arial" panose="020B0604020202020204" pitchFamily="34" charset="0"/>
              <a:ea typeface="Verdana" panose="020B0604030504040204" pitchFamily="34" charset="0"/>
            </a:endParaRPr>
          </a:p>
        </p:txBody>
      </p:sp>
      <p:sp>
        <p:nvSpPr>
          <p:cNvPr id="2" name="TextBox 1">
            <a:extLst>
              <a:ext uri="{FF2B5EF4-FFF2-40B4-BE49-F238E27FC236}">
                <a16:creationId xmlns:a16="http://schemas.microsoft.com/office/drawing/2014/main" id="{9F665F5E-99DF-4985-8399-A6593D8C6B79}"/>
              </a:ext>
            </a:extLst>
          </p:cNvPr>
          <p:cNvSpPr txBox="1"/>
          <p:nvPr/>
        </p:nvSpPr>
        <p:spPr>
          <a:xfrm>
            <a:off x="993802" y="1413863"/>
            <a:ext cx="6341889" cy="1734064"/>
          </a:xfrm>
          <a:prstGeom prst="rect">
            <a:avLst/>
          </a:prstGeom>
          <a:noFill/>
        </p:spPr>
        <p:txBody>
          <a:bodyPr wrap="square" rtlCol="0">
            <a:spAutoFit/>
          </a:bodyPr>
          <a:lstStyle/>
          <a:p>
            <a:pPr marL="380990" indent="-380990">
              <a:buFont typeface="Arial" panose="020B0604020202020204" pitchFamily="34" charset="0"/>
              <a:buChar char="•"/>
            </a:pPr>
            <a:r>
              <a:rPr lang="en-US" sz="2667" dirty="0"/>
              <a:t>Modern image guided </a:t>
            </a:r>
            <a:r>
              <a:rPr lang="en-US" sz="2667" b="1" dirty="0"/>
              <a:t>volumetric planning </a:t>
            </a:r>
            <a:r>
              <a:rPr lang="en-US" sz="2667" dirty="0"/>
              <a:t>uses a CT scan to optimize dose based on the contoured tumor (target) and nearby normal organs</a:t>
            </a:r>
          </a:p>
        </p:txBody>
      </p:sp>
      <p:pic>
        <p:nvPicPr>
          <p:cNvPr id="9" name="Google Shape;507;p44">
            <a:extLst>
              <a:ext uri="{FF2B5EF4-FFF2-40B4-BE49-F238E27FC236}">
                <a16:creationId xmlns:a16="http://schemas.microsoft.com/office/drawing/2014/main" id="{3ED24B04-7B0C-43EE-AE7B-909E8538B903}"/>
              </a:ext>
            </a:extLst>
          </p:cNvPr>
          <p:cNvPicPr preferRelativeResize="0"/>
          <p:nvPr/>
        </p:nvPicPr>
        <p:blipFill rotWithShape="1">
          <a:blip r:embed="rId4">
            <a:alphaModFix/>
          </a:blip>
          <a:srcRect l="12111"/>
          <a:stretch/>
        </p:blipFill>
        <p:spPr>
          <a:xfrm>
            <a:off x="1800588" y="3486161"/>
            <a:ext cx="3875353" cy="3019900"/>
          </a:xfrm>
          <a:prstGeom prst="rect">
            <a:avLst/>
          </a:prstGeom>
          <a:noFill/>
          <a:ln>
            <a:noFill/>
          </a:ln>
        </p:spPr>
      </p:pic>
    </p:spTree>
    <p:extLst>
      <p:ext uri="{BB962C8B-B14F-4D97-AF65-F5344CB8AC3E}">
        <p14:creationId xmlns:p14="http://schemas.microsoft.com/office/powerpoint/2010/main" val="2639668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
          <p:cNvSpPr txBox="1">
            <a:spLocks noGrp="1"/>
          </p:cNvSpPr>
          <p:nvPr>
            <p:ph type="title"/>
          </p:nvPr>
        </p:nvSpPr>
        <p:spPr>
          <a:xfrm>
            <a:off x="1" y="986748"/>
            <a:ext cx="12102791" cy="1143000"/>
          </a:xfrm>
          <a:prstGeom prst="rect">
            <a:avLst/>
          </a:prstGeom>
          <a:noFill/>
          <a:ln>
            <a:noFill/>
          </a:ln>
        </p:spPr>
        <p:txBody>
          <a:bodyPr spcFirstLastPara="1" vert="horz" wrap="square" lIns="121900" tIns="60933" rIns="121900" bIns="60933" rtlCol="0" anchor="ctr" anchorCtr="0">
            <a:noAutofit/>
          </a:bodyPr>
          <a:lstStyle/>
          <a:p>
            <a:pPr algn="ctr">
              <a:buSzPts val="3600"/>
            </a:pPr>
            <a:r>
              <a:rPr lang="en-US" sz="5600" dirty="0"/>
              <a:t>Introduction to Radiation Therapy </a:t>
            </a:r>
            <a:br>
              <a:rPr lang="en-US" sz="5600" dirty="0"/>
            </a:br>
            <a:r>
              <a:rPr lang="en-US" sz="5600" dirty="0"/>
              <a:t>for Gynecologic Malignancies</a:t>
            </a:r>
            <a:endParaRPr sz="5600" dirty="0"/>
          </a:p>
        </p:txBody>
      </p:sp>
      <p:pic>
        <p:nvPicPr>
          <p:cNvPr id="114" name="Google Shape;114;p2"/>
          <p:cNvPicPr preferRelativeResize="0"/>
          <p:nvPr/>
        </p:nvPicPr>
        <p:blipFill rotWithShape="1">
          <a:blip r:embed="rId3">
            <a:alphaModFix/>
          </a:blip>
          <a:srcRect/>
          <a:stretch/>
        </p:blipFill>
        <p:spPr>
          <a:xfrm>
            <a:off x="933964" y="2756480"/>
            <a:ext cx="3441525" cy="2296893"/>
          </a:xfrm>
          <a:prstGeom prst="rect">
            <a:avLst/>
          </a:prstGeom>
          <a:noFill/>
          <a:ln>
            <a:noFill/>
          </a:ln>
        </p:spPr>
      </p:pic>
      <p:pic>
        <p:nvPicPr>
          <p:cNvPr id="115" name="Google Shape;115;p2"/>
          <p:cNvPicPr preferRelativeResize="0"/>
          <p:nvPr/>
        </p:nvPicPr>
        <p:blipFill rotWithShape="1">
          <a:blip r:embed="rId4">
            <a:alphaModFix/>
          </a:blip>
          <a:srcRect/>
          <a:stretch/>
        </p:blipFill>
        <p:spPr>
          <a:xfrm>
            <a:off x="4512092" y="2756481"/>
            <a:ext cx="3167817" cy="2113721"/>
          </a:xfrm>
          <a:prstGeom prst="rect">
            <a:avLst/>
          </a:prstGeom>
          <a:noFill/>
          <a:ln>
            <a:noFill/>
          </a:ln>
        </p:spPr>
      </p:pic>
      <p:pic>
        <p:nvPicPr>
          <p:cNvPr id="116" name="Google Shape;116;p2"/>
          <p:cNvPicPr preferRelativeResize="0"/>
          <p:nvPr/>
        </p:nvPicPr>
        <p:blipFill rotWithShape="1">
          <a:blip r:embed="rId5">
            <a:alphaModFix/>
          </a:blip>
          <a:srcRect/>
          <a:stretch/>
        </p:blipFill>
        <p:spPr>
          <a:xfrm>
            <a:off x="7838266" y="2756957"/>
            <a:ext cx="3441527" cy="229641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48"/>
          <p:cNvSpPr txBox="1">
            <a:spLocks noGrp="1"/>
          </p:cNvSpPr>
          <p:nvPr>
            <p:ph type="title"/>
          </p:nvPr>
        </p:nvSpPr>
        <p:spPr>
          <a:xfrm>
            <a:off x="2" y="0"/>
            <a:ext cx="12191999" cy="1143000"/>
          </a:xfrm>
          <a:prstGeom prst="rect">
            <a:avLst/>
          </a:prstGeom>
          <a:noFill/>
          <a:ln>
            <a:noFill/>
          </a:ln>
        </p:spPr>
        <p:txBody>
          <a:bodyPr spcFirstLastPara="1" vert="horz" wrap="square" lIns="121900" tIns="60933" rIns="121900" bIns="60933" rtlCol="0" anchor="ctr" anchorCtr="0">
            <a:normAutofit/>
          </a:bodyPr>
          <a:lstStyle/>
          <a:p>
            <a:pPr>
              <a:spcBef>
                <a:spcPts val="0"/>
              </a:spcBef>
              <a:buClr>
                <a:schemeClr val="accent3"/>
              </a:buClr>
              <a:buSzPts val="3600"/>
            </a:pPr>
            <a:r>
              <a:rPr lang="en-US" dirty="0"/>
              <a:t>Brachytherapy Treatment Planning</a:t>
            </a:r>
            <a:endParaRPr dirty="0"/>
          </a:p>
        </p:txBody>
      </p:sp>
      <p:sp>
        <p:nvSpPr>
          <p:cNvPr id="2" name="TextBox 1">
            <a:extLst>
              <a:ext uri="{FF2B5EF4-FFF2-40B4-BE49-F238E27FC236}">
                <a16:creationId xmlns:a16="http://schemas.microsoft.com/office/drawing/2014/main" id="{9F665F5E-99DF-4985-8399-A6593D8C6B79}"/>
              </a:ext>
            </a:extLst>
          </p:cNvPr>
          <p:cNvSpPr txBox="1"/>
          <p:nvPr/>
        </p:nvSpPr>
        <p:spPr>
          <a:xfrm>
            <a:off x="993802" y="1272310"/>
            <a:ext cx="9978999" cy="1323632"/>
          </a:xfrm>
          <a:prstGeom prst="rect">
            <a:avLst/>
          </a:prstGeom>
          <a:noFill/>
        </p:spPr>
        <p:txBody>
          <a:bodyPr wrap="square" rtlCol="0">
            <a:spAutoFit/>
          </a:bodyPr>
          <a:lstStyle/>
          <a:p>
            <a:pPr marL="380990" indent="-380990">
              <a:buFont typeface="Arial" panose="020B0604020202020204" pitchFamily="34" charset="0"/>
              <a:buChar char="•"/>
            </a:pPr>
            <a:r>
              <a:rPr lang="en-US" sz="2667" dirty="0"/>
              <a:t>Historically, treatment planning was based on 2-D X-rays, and dose was calculated based on reference points relative to the applicators or pelvic bones </a:t>
            </a:r>
          </a:p>
        </p:txBody>
      </p:sp>
      <p:pic>
        <p:nvPicPr>
          <p:cNvPr id="6" name="Google Shape;544;p49" descr="C:\Users\efields\AppData\Local\Temp\notesCA1912\~4069149.jpg">
            <a:extLst>
              <a:ext uri="{FF2B5EF4-FFF2-40B4-BE49-F238E27FC236}">
                <a16:creationId xmlns:a16="http://schemas.microsoft.com/office/drawing/2014/main" id="{8FE6078D-50E7-41BA-B07D-FB9B1533A807}"/>
              </a:ext>
            </a:extLst>
          </p:cNvPr>
          <p:cNvPicPr preferRelativeResize="0"/>
          <p:nvPr/>
        </p:nvPicPr>
        <p:blipFill rotWithShape="1">
          <a:blip r:embed="rId3">
            <a:alphaModFix/>
          </a:blip>
          <a:srcRect l="5484" r="7821"/>
          <a:stretch/>
        </p:blipFill>
        <p:spPr>
          <a:xfrm>
            <a:off x="6369517" y="2755837"/>
            <a:ext cx="3687536" cy="3915903"/>
          </a:xfrm>
          <a:prstGeom prst="rect">
            <a:avLst/>
          </a:prstGeom>
          <a:noFill/>
          <a:ln>
            <a:noFill/>
          </a:ln>
        </p:spPr>
      </p:pic>
      <p:pic>
        <p:nvPicPr>
          <p:cNvPr id="7" name="Google Shape;545;p49" descr="C:\Users\efields\AppData\Local\Temp\notesCA1912\~3391593.jpg">
            <a:extLst>
              <a:ext uri="{FF2B5EF4-FFF2-40B4-BE49-F238E27FC236}">
                <a16:creationId xmlns:a16="http://schemas.microsoft.com/office/drawing/2014/main" id="{D4A76ED9-2CD7-4F5F-9B01-99C8160868C6}"/>
              </a:ext>
            </a:extLst>
          </p:cNvPr>
          <p:cNvPicPr preferRelativeResize="0"/>
          <p:nvPr/>
        </p:nvPicPr>
        <p:blipFill rotWithShape="1">
          <a:blip r:embed="rId4">
            <a:alphaModFix/>
          </a:blip>
          <a:srcRect l="4856" r="7832"/>
          <a:stretch/>
        </p:blipFill>
        <p:spPr>
          <a:xfrm>
            <a:off x="2134947" y="2755837"/>
            <a:ext cx="3687536" cy="3915903"/>
          </a:xfrm>
          <a:prstGeom prst="rect">
            <a:avLst/>
          </a:prstGeom>
          <a:noFill/>
          <a:ln>
            <a:noFill/>
          </a:ln>
        </p:spPr>
      </p:pic>
    </p:spTree>
    <p:extLst>
      <p:ext uri="{BB962C8B-B14F-4D97-AF65-F5344CB8AC3E}">
        <p14:creationId xmlns:p14="http://schemas.microsoft.com/office/powerpoint/2010/main" val="1413594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50"/>
          <p:cNvSpPr txBox="1">
            <a:spLocks noGrp="1"/>
          </p:cNvSpPr>
          <p:nvPr>
            <p:ph type="title"/>
          </p:nvPr>
        </p:nvSpPr>
        <p:spPr>
          <a:xfrm>
            <a:off x="-1" y="24795"/>
            <a:ext cx="12187396" cy="1143000"/>
          </a:xfrm>
          <a:prstGeom prst="rect">
            <a:avLst/>
          </a:prstGeom>
          <a:noFill/>
          <a:ln>
            <a:noFill/>
          </a:ln>
        </p:spPr>
        <p:txBody>
          <a:bodyPr spcFirstLastPara="1" vert="horz" wrap="square" lIns="121900" tIns="60933" rIns="121900" bIns="60933" rtlCol="0" anchor="ctr" anchorCtr="0">
            <a:normAutofit/>
          </a:bodyPr>
          <a:lstStyle/>
          <a:p>
            <a:pPr>
              <a:spcBef>
                <a:spcPts val="0"/>
              </a:spcBef>
              <a:buClr>
                <a:schemeClr val="accent3"/>
              </a:buClr>
              <a:buSzPts val="4000"/>
            </a:pPr>
            <a:r>
              <a:rPr lang="en-US" dirty="0"/>
              <a:t>MRI Guided Brachytherapy</a:t>
            </a:r>
            <a:endParaRPr dirty="0"/>
          </a:p>
        </p:txBody>
      </p:sp>
      <p:sp>
        <p:nvSpPr>
          <p:cNvPr id="551" name="Google Shape;551;p50"/>
          <p:cNvSpPr txBox="1">
            <a:spLocks noGrp="1"/>
          </p:cNvSpPr>
          <p:nvPr>
            <p:ph type="body" idx="1"/>
          </p:nvPr>
        </p:nvSpPr>
        <p:spPr>
          <a:xfrm>
            <a:off x="1606063" y="1300888"/>
            <a:ext cx="7565032" cy="717353"/>
          </a:xfrm>
          <a:prstGeom prst="rect">
            <a:avLst/>
          </a:prstGeom>
          <a:noFill/>
          <a:ln>
            <a:noFill/>
          </a:ln>
        </p:spPr>
        <p:txBody>
          <a:bodyPr spcFirstLastPara="1" vert="horz" wrap="square" lIns="121900" tIns="60933" rIns="121900" bIns="60933" rtlCol="0" anchor="t" anchorCtr="0">
            <a:normAutofit/>
          </a:bodyPr>
          <a:lstStyle/>
          <a:p>
            <a:pPr marL="457189" indent="-186262">
              <a:spcBef>
                <a:spcPts val="0"/>
              </a:spcBef>
              <a:buSzPts val="3200"/>
              <a:buNone/>
            </a:pPr>
            <a:r>
              <a:rPr lang="en-US" sz="2667" dirty="0"/>
              <a:t>More accurate delineation of tumor extension</a:t>
            </a:r>
            <a:endParaRPr sz="2667" dirty="0"/>
          </a:p>
        </p:txBody>
      </p:sp>
      <p:sp>
        <p:nvSpPr>
          <p:cNvPr id="553" name="Google Shape;553;p50"/>
          <p:cNvSpPr txBox="1"/>
          <p:nvPr/>
        </p:nvSpPr>
        <p:spPr>
          <a:xfrm>
            <a:off x="9659056" y="6488722"/>
            <a:ext cx="2645833" cy="369277"/>
          </a:xfrm>
          <a:prstGeom prst="rect">
            <a:avLst/>
          </a:prstGeom>
          <a:noFill/>
          <a:ln>
            <a:noFill/>
          </a:ln>
        </p:spPr>
        <p:txBody>
          <a:bodyPr spcFirstLastPara="1" wrap="square" lIns="121900" tIns="60933" rIns="121900" bIns="60933" anchor="t" anchorCtr="0">
            <a:spAutoFit/>
          </a:bodyPr>
          <a:lstStyle/>
          <a:p>
            <a:r>
              <a:rPr lang="en-US" sz="1600" dirty="0" err="1">
                <a:latin typeface="Arial" panose="020B0604020202020204" pitchFamily="34" charset="0"/>
                <a:ea typeface="Verdana" panose="020B0604030504040204" pitchFamily="34" charset="0"/>
                <a:sym typeface="Arial"/>
              </a:rPr>
              <a:t>Visnawathan</a:t>
            </a:r>
            <a:r>
              <a:rPr lang="en-US" sz="1600" dirty="0">
                <a:latin typeface="Arial" panose="020B0604020202020204" pitchFamily="34" charset="0"/>
                <a:ea typeface="Verdana" panose="020B0604030504040204" pitchFamily="34" charset="0"/>
                <a:sym typeface="Arial"/>
              </a:rPr>
              <a:t> </a:t>
            </a:r>
            <a:r>
              <a:rPr lang="en-US" sz="1600" i="1" dirty="0">
                <a:latin typeface="Arial" panose="020B0604020202020204" pitchFamily="34" charset="0"/>
                <a:ea typeface="Verdana" panose="020B0604030504040204" pitchFamily="34" charset="0"/>
                <a:sym typeface="Arial"/>
              </a:rPr>
              <a:t>et al, </a:t>
            </a:r>
            <a:r>
              <a:rPr lang="en-US" sz="1600" dirty="0">
                <a:latin typeface="Arial" panose="020B0604020202020204" pitchFamily="34" charset="0"/>
                <a:ea typeface="Verdana" panose="020B0604030504040204" pitchFamily="34" charset="0"/>
                <a:sym typeface="Arial"/>
              </a:rPr>
              <a:t>2014</a:t>
            </a:r>
            <a:endParaRPr sz="2400" dirty="0">
              <a:latin typeface="Arial" panose="020B0604020202020204" pitchFamily="34" charset="0"/>
              <a:ea typeface="Verdana" panose="020B0604030504040204" pitchFamily="34" charset="0"/>
            </a:endParaRPr>
          </a:p>
        </p:txBody>
      </p:sp>
      <p:pic>
        <p:nvPicPr>
          <p:cNvPr id="5" name="Picture 4">
            <a:extLst>
              <a:ext uri="{FF2B5EF4-FFF2-40B4-BE49-F238E27FC236}">
                <a16:creationId xmlns:a16="http://schemas.microsoft.com/office/drawing/2014/main" id="{17BF9FB9-87A9-4941-8A01-5440E6F36174}"/>
              </a:ext>
            </a:extLst>
          </p:cNvPr>
          <p:cNvPicPr>
            <a:picLocks noChangeAspect="1"/>
          </p:cNvPicPr>
          <p:nvPr/>
        </p:nvPicPr>
        <p:blipFill>
          <a:blip r:embed="rId3"/>
          <a:stretch>
            <a:fillRect/>
          </a:stretch>
        </p:blipFill>
        <p:spPr>
          <a:xfrm>
            <a:off x="1606062" y="2016331"/>
            <a:ext cx="7184473" cy="4753959"/>
          </a:xfrm>
          <a:prstGeom prst="rect">
            <a:avLst/>
          </a:prstGeom>
        </p:spPr>
      </p:pic>
    </p:spTree>
    <p:extLst>
      <p:ext uri="{BB962C8B-B14F-4D97-AF65-F5344CB8AC3E}">
        <p14:creationId xmlns:p14="http://schemas.microsoft.com/office/powerpoint/2010/main" val="1001456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51"/>
          <p:cNvSpPr txBox="1">
            <a:spLocks noGrp="1"/>
          </p:cNvSpPr>
          <p:nvPr>
            <p:ph type="title"/>
          </p:nvPr>
        </p:nvSpPr>
        <p:spPr>
          <a:xfrm>
            <a:off x="0" y="0"/>
            <a:ext cx="12192000" cy="1354349"/>
          </a:xfrm>
          <a:prstGeom prst="rect">
            <a:avLst/>
          </a:prstGeom>
          <a:noFill/>
          <a:ln>
            <a:noFill/>
          </a:ln>
        </p:spPr>
        <p:txBody>
          <a:bodyPr spcFirstLastPara="1" vert="horz" wrap="square" lIns="121900" tIns="60933" rIns="121900" bIns="60933" rtlCol="0" anchor="ctr" anchorCtr="0">
            <a:normAutofit/>
          </a:bodyPr>
          <a:lstStyle/>
          <a:p>
            <a:pPr algn="ctr"/>
            <a:r>
              <a:rPr lang="en-US" sz="3867" dirty="0"/>
              <a:t>Clinical Outcomes of Image Guided Brachytherapy</a:t>
            </a:r>
            <a:endParaRPr sz="3867" dirty="0"/>
          </a:p>
        </p:txBody>
      </p:sp>
      <p:sp>
        <p:nvSpPr>
          <p:cNvPr id="559" name="Google Shape;559;p51"/>
          <p:cNvSpPr txBox="1">
            <a:spLocks noGrp="1"/>
          </p:cNvSpPr>
          <p:nvPr>
            <p:ph type="body" idx="1"/>
          </p:nvPr>
        </p:nvSpPr>
        <p:spPr>
          <a:xfrm>
            <a:off x="614723" y="1536414"/>
            <a:ext cx="11577277" cy="1330409"/>
          </a:xfrm>
          <a:prstGeom prst="rect">
            <a:avLst/>
          </a:prstGeom>
          <a:noFill/>
          <a:ln>
            <a:noFill/>
          </a:ln>
        </p:spPr>
        <p:txBody>
          <a:bodyPr spcFirstLastPara="1" vert="horz" wrap="square" lIns="121900" tIns="60933" rIns="121900" bIns="60933" rtlCol="0" anchor="t" anchorCtr="0">
            <a:normAutofit/>
          </a:bodyPr>
          <a:lstStyle/>
          <a:p>
            <a:pPr marL="0" indent="0">
              <a:spcBef>
                <a:spcPts val="0"/>
              </a:spcBef>
              <a:buNone/>
            </a:pPr>
            <a:r>
              <a:rPr lang="en-US" sz="2933" dirty="0"/>
              <a:t>Improves pelvic control and survival for patients with cervical cancer</a:t>
            </a:r>
            <a:endParaRPr sz="2933" dirty="0"/>
          </a:p>
        </p:txBody>
      </p:sp>
      <p:grpSp>
        <p:nvGrpSpPr>
          <p:cNvPr id="560" name="Google Shape;560;p51"/>
          <p:cNvGrpSpPr/>
          <p:nvPr/>
        </p:nvGrpSpPr>
        <p:grpSpPr>
          <a:xfrm>
            <a:off x="2008095" y="2666005"/>
            <a:ext cx="7938923" cy="3594852"/>
            <a:chOff x="2251075" y="2738326"/>
            <a:chExt cx="7296150" cy="3990976"/>
          </a:xfrm>
        </p:grpSpPr>
        <p:pic>
          <p:nvPicPr>
            <p:cNvPr id="561" name="Google Shape;561;p51" descr="https://ars.els-cdn.com/content/image/1-s2.0-S0167814016310180-gr3.jpg"/>
            <p:cNvPicPr preferRelativeResize="0"/>
            <p:nvPr/>
          </p:nvPicPr>
          <p:blipFill rotWithShape="1">
            <a:blip r:embed="rId3">
              <a:alphaModFix/>
            </a:blip>
            <a:srcRect/>
            <a:stretch/>
          </p:blipFill>
          <p:spPr>
            <a:xfrm>
              <a:off x="2251075" y="2738326"/>
              <a:ext cx="3609975" cy="3990976"/>
            </a:xfrm>
            <a:prstGeom prst="rect">
              <a:avLst/>
            </a:prstGeom>
            <a:noFill/>
            <a:ln>
              <a:noFill/>
            </a:ln>
          </p:spPr>
        </p:pic>
        <p:pic>
          <p:nvPicPr>
            <p:cNvPr id="562" name="Google Shape;562;p51" descr="https://ars.els-cdn.com/content/image/1-s2.0-S0167814016310180-gr4.jpg"/>
            <p:cNvPicPr preferRelativeResize="0"/>
            <p:nvPr/>
          </p:nvPicPr>
          <p:blipFill rotWithShape="1">
            <a:blip r:embed="rId4">
              <a:alphaModFix/>
            </a:blip>
            <a:srcRect/>
            <a:stretch/>
          </p:blipFill>
          <p:spPr>
            <a:xfrm>
              <a:off x="5994400" y="2738326"/>
              <a:ext cx="3552825" cy="3943350"/>
            </a:xfrm>
            <a:prstGeom prst="rect">
              <a:avLst/>
            </a:prstGeom>
            <a:noFill/>
            <a:ln>
              <a:noFill/>
            </a:ln>
          </p:spPr>
        </p:pic>
      </p:grpSp>
      <p:sp>
        <p:nvSpPr>
          <p:cNvPr id="563" name="Google Shape;563;p51"/>
          <p:cNvSpPr txBox="1"/>
          <p:nvPr/>
        </p:nvSpPr>
        <p:spPr>
          <a:xfrm>
            <a:off x="10171289" y="6400022"/>
            <a:ext cx="1974144" cy="369277"/>
          </a:xfrm>
          <a:prstGeom prst="rect">
            <a:avLst/>
          </a:prstGeom>
          <a:noFill/>
          <a:ln>
            <a:noFill/>
          </a:ln>
        </p:spPr>
        <p:txBody>
          <a:bodyPr spcFirstLastPara="1" wrap="square" lIns="121900" tIns="60933" rIns="121900" bIns="60933" anchor="t" anchorCtr="0">
            <a:spAutoFit/>
          </a:bodyPr>
          <a:lstStyle/>
          <a:p>
            <a:r>
              <a:rPr lang="en-US" sz="1600" dirty="0" err="1">
                <a:latin typeface="Arial" panose="020B0604020202020204" pitchFamily="34" charset="0"/>
                <a:ea typeface="Verdana" panose="020B0604030504040204" pitchFamily="34" charset="0"/>
                <a:sym typeface="Arial"/>
              </a:rPr>
              <a:t>Sturdza</a:t>
            </a:r>
            <a:r>
              <a:rPr lang="en-US" sz="1600" dirty="0">
                <a:latin typeface="Arial" panose="020B0604020202020204" pitchFamily="34" charset="0"/>
                <a:ea typeface="Verdana" panose="020B0604030504040204" pitchFamily="34" charset="0"/>
                <a:sym typeface="Arial"/>
              </a:rPr>
              <a:t> </a:t>
            </a:r>
            <a:r>
              <a:rPr lang="en-US" sz="1600" i="1" dirty="0">
                <a:latin typeface="Arial" panose="020B0604020202020204" pitchFamily="34" charset="0"/>
                <a:ea typeface="Verdana" panose="020B0604030504040204" pitchFamily="34" charset="0"/>
                <a:sym typeface="Arial"/>
              </a:rPr>
              <a:t>et al, </a:t>
            </a:r>
            <a:r>
              <a:rPr lang="en-US" sz="1600" dirty="0">
                <a:latin typeface="Arial" panose="020B0604020202020204" pitchFamily="34" charset="0"/>
                <a:ea typeface="Verdana" panose="020B0604030504040204" pitchFamily="34" charset="0"/>
                <a:sym typeface="Arial"/>
              </a:rPr>
              <a:t>2016</a:t>
            </a:r>
            <a:endParaRPr sz="2400" dirty="0">
              <a:latin typeface="Arial" panose="020B0604020202020204" pitchFamily="34" charset="0"/>
              <a:ea typeface="Verdana" panose="020B0604030504040204" pitchFamily="34" charset="0"/>
            </a:endParaRPr>
          </a:p>
        </p:txBody>
      </p:sp>
    </p:spTree>
    <p:extLst>
      <p:ext uri="{BB962C8B-B14F-4D97-AF65-F5344CB8AC3E}">
        <p14:creationId xmlns:p14="http://schemas.microsoft.com/office/powerpoint/2010/main" val="3197668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43"/>
          <p:cNvSpPr txBox="1">
            <a:spLocks noGrp="1"/>
          </p:cNvSpPr>
          <p:nvPr>
            <p:ph type="title" idx="4294967295"/>
          </p:nvPr>
        </p:nvSpPr>
        <p:spPr>
          <a:xfrm>
            <a:off x="0" y="-12701"/>
            <a:ext cx="12192000" cy="1143000"/>
          </a:xfrm>
          <a:prstGeom prst="rect">
            <a:avLst/>
          </a:prstGeom>
          <a:noFill/>
          <a:ln>
            <a:noFill/>
          </a:ln>
        </p:spPr>
        <p:txBody>
          <a:bodyPr spcFirstLastPara="1" vert="horz" wrap="square" lIns="121900" tIns="60933" rIns="121900" bIns="60933" rtlCol="0" anchor="ctr" anchorCtr="0">
            <a:normAutofit/>
          </a:bodyPr>
          <a:lstStyle/>
          <a:p>
            <a:pPr>
              <a:spcBef>
                <a:spcPts val="0"/>
              </a:spcBef>
              <a:buClr>
                <a:schemeClr val="accent3"/>
              </a:buClr>
              <a:buSzPts val="4000"/>
            </a:pPr>
            <a:r>
              <a:rPr lang="en-US" dirty="0">
                <a:solidFill>
                  <a:srgbClr val="002060"/>
                </a:solidFill>
                <a:latin typeface="Arial" panose="020B0604020202020204" pitchFamily="34" charset="0"/>
                <a:ea typeface="Verdana" panose="020B0604030504040204" pitchFamily="34" charset="0"/>
              </a:rPr>
              <a:t>Vaginal Cylinder</a:t>
            </a:r>
            <a:endParaRPr dirty="0">
              <a:solidFill>
                <a:srgbClr val="002060"/>
              </a:solidFill>
              <a:latin typeface="Arial" panose="020B0604020202020204" pitchFamily="34" charset="0"/>
              <a:ea typeface="Verdana" panose="020B0604030504040204" pitchFamily="34" charset="0"/>
            </a:endParaRPr>
          </a:p>
        </p:txBody>
      </p:sp>
      <p:sp>
        <p:nvSpPr>
          <p:cNvPr id="497" name="Google Shape;497;p43"/>
          <p:cNvSpPr txBox="1"/>
          <p:nvPr/>
        </p:nvSpPr>
        <p:spPr>
          <a:xfrm>
            <a:off x="778650" y="1149035"/>
            <a:ext cx="9702524" cy="2336247"/>
          </a:xfrm>
          <a:prstGeom prst="rect">
            <a:avLst/>
          </a:prstGeom>
          <a:noFill/>
          <a:ln>
            <a:noFill/>
          </a:ln>
        </p:spPr>
        <p:txBody>
          <a:bodyPr spcFirstLastPara="1" wrap="square" lIns="121900" tIns="60933" rIns="121900" bIns="60933" anchor="t" anchorCtr="0">
            <a:noAutofit/>
          </a:bodyPr>
          <a:lstStyle/>
          <a:p>
            <a:pPr marL="380990" indent="-380990">
              <a:buClr>
                <a:schemeClr val="dk1"/>
              </a:buClr>
              <a:buSzPts val="2400"/>
              <a:buFont typeface="Arial" panose="020B0604020202020204" pitchFamily="34" charset="0"/>
              <a:buChar char="•"/>
            </a:pPr>
            <a:r>
              <a:rPr lang="en-US" sz="2400" dirty="0">
                <a:latin typeface="Arial" panose="020B0604020202020204" pitchFamily="34" charset="0"/>
                <a:ea typeface="Verdana" panose="020B0604030504040204" pitchFamily="34" charset="0"/>
              </a:rPr>
              <a:t>Single channel cylinders come in several sizes</a:t>
            </a:r>
          </a:p>
          <a:p>
            <a:pPr>
              <a:buClr>
                <a:schemeClr val="dk1"/>
              </a:buClr>
              <a:buSzPts val="2400"/>
            </a:pPr>
            <a:endParaRPr lang="en-US" sz="800" dirty="0">
              <a:latin typeface="Arial" panose="020B0604020202020204" pitchFamily="34" charset="0"/>
              <a:ea typeface="Verdana" panose="020B0604030504040204" pitchFamily="34" charset="0"/>
            </a:endParaRPr>
          </a:p>
          <a:p>
            <a:pPr marL="380990" indent="-380990">
              <a:buClr>
                <a:schemeClr val="dk1"/>
              </a:buClr>
              <a:buSzPts val="2400"/>
              <a:buFont typeface="Arial" panose="020B0604020202020204" pitchFamily="34" charset="0"/>
              <a:buChar char="•"/>
            </a:pPr>
            <a:r>
              <a:rPr lang="en-US" sz="2400" dirty="0">
                <a:latin typeface="Arial" panose="020B0604020202020204" pitchFamily="34" charset="0"/>
                <a:ea typeface="Verdana" panose="020B0604030504040204" pitchFamily="34" charset="0"/>
              </a:rPr>
              <a:t>Multi-channel cylinders offer extra control of dose distribution</a:t>
            </a:r>
            <a:endParaRPr sz="2400" dirty="0">
              <a:latin typeface="Arial" panose="020B0604020202020204" pitchFamily="34" charset="0"/>
              <a:ea typeface="Verdana" panose="020B0604030504040204" pitchFamily="34" charset="0"/>
            </a:endParaRPr>
          </a:p>
        </p:txBody>
      </p:sp>
      <p:pic>
        <p:nvPicPr>
          <p:cNvPr id="4" name="Picture 3">
            <a:extLst>
              <a:ext uri="{FF2B5EF4-FFF2-40B4-BE49-F238E27FC236}">
                <a16:creationId xmlns:a16="http://schemas.microsoft.com/office/drawing/2014/main" id="{73365C27-CF5F-4880-9215-8C0DC6090464}"/>
              </a:ext>
            </a:extLst>
          </p:cNvPr>
          <p:cNvPicPr>
            <a:picLocks noChangeAspect="1"/>
          </p:cNvPicPr>
          <p:nvPr/>
        </p:nvPicPr>
        <p:blipFill>
          <a:blip r:embed="rId3"/>
          <a:stretch>
            <a:fillRect/>
          </a:stretch>
        </p:blipFill>
        <p:spPr>
          <a:xfrm>
            <a:off x="1278925" y="2130388"/>
            <a:ext cx="6523400" cy="4449859"/>
          </a:xfrm>
          <a:prstGeom prst="rect">
            <a:avLst/>
          </a:prstGeom>
        </p:spPr>
      </p:pic>
      <p:pic>
        <p:nvPicPr>
          <p:cNvPr id="3" name="Picture 2">
            <a:extLst>
              <a:ext uri="{FF2B5EF4-FFF2-40B4-BE49-F238E27FC236}">
                <a16:creationId xmlns:a16="http://schemas.microsoft.com/office/drawing/2014/main" id="{BBA52D3A-48A3-490B-8390-C5C3D9A36D8F}"/>
              </a:ext>
            </a:extLst>
          </p:cNvPr>
          <p:cNvPicPr>
            <a:picLocks noChangeAspect="1"/>
          </p:cNvPicPr>
          <p:nvPr/>
        </p:nvPicPr>
        <p:blipFill>
          <a:blip r:embed="rId4"/>
          <a:stretch>
            <a:fillRect/>
          </a:stretch>
        </p:blipFill>
        <p:spPr>
          <a:xfrm>
            <a:off x="8302601" y="2132507"/>
            <a:ext cx="2893215" cy="2173016"/>
          </a:xfrm>
          <a:prstGeom prst="rect">
            <a:avLst/>
          </a:prstGeom>
        </p:spPr>
      </p:pic>
      <p:pic>
        <p:nvPicPr>
          <p:cNvPr id="8" name="Picture 7">
            <a:extLst>
              <a:ext uri="{FF2B5EF4-FFF2-40B4-BE49-F238E27FC236}">
                <a16:creationId xmlns:a16="http://schemas.microsoft.com/office/drawing/2014/main" id="{CFB54899-96C0-4654-B2E1-39522AE00749}"/>
              </a:ext>
            </a:extLst>
          </p:cNvPr>
          <p:cNvPicPr>
            <a:picLocks noChangeAspect="1"/>
          </p:cNvPicPr>
          <p:nvPr/>
        </p:nvPicPr>
        <p:blipFill>
          <a:blip r:embed="rId5"/>
          <a:stretch>
            <a:fillRect/>
          </a:stretch>
        </p:blipFill>
        <p:spPr>
          <a:xfrm>
            <a:off x="8302602" y="4384958"/>
            <a:ext cx="2893213" cy="2195289"/>
          </a:xfrm>
          <a:prstGeom prst="rect">
            <a:avLst/>
          </a:prstGeom>
        </p:spPr>
      </p:pic>
    </p:spTree>
    <p:extLst>
      <p:ext uri="{BB962C8B-B14F-4D97-AF65-F5344CB8AC3E}">
        <p14:creationId xmlns:p14="http://schemas.microsoft.com/office/powerpoint/2010/main" val="2120427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324100"/>
            <a:ext cx="8229600" cy="2209800"/>
          </a:xfrm>
        </p:spPr>
        <p:txBody>
          <a:bodyPr>
            <a:noAutofit/>
          </a:bodyPr>
          <a:lstStyle/>
          <a:p>
            <a:pPr algn="ctr"/>
            <a:r>
              <a:rPr lang="en-US" sz="5000" dirty="0">
                <a:solidFill>
                  <a:srgbClr val="002060"/>
                </a:solidFill>
                <a:latin typeface="+mn-lt"/>
                <a:cs typeface="Arial" panose="020B0604020202020204" pitchFamily="34" charset="0"/>
              </a:rPr>
              <a:t>Integration of Radiation Therapy into Patient Care</a:t>
            </a:r>
          </a:p>
        </p:txBody>
      </p:sp>
    </p:spTree>
    <p:extLst>
      <p:ext uri="{BB962C8B-B14F-4D97-AF65-F5344CB8AC3E}">
        <p14:creationId xmlns:p14="http://schemas.microsoft.com/office/powerpoint/2010/main" val="12743579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normAutofit/>
          </a:bodyPr>
          <a:lstStyle/>
          <a:p>
            <a:pPr algn="ctr"/>
            <a:r>
              <a:rPr lang="en-US" dirty="0">
                <a:solidFill>
                  <a:srgbClr val="002060"/>
                </a:solidFill>
                <a:cs typeface="Arial" panose="020B0604020202020204" pitchFamily="34" charset="0"/>
              </a:rPr>
              <a:t>Overview of Clinical Management of GYN Malignancies</a:t>
            </a:r>
          </a:p>
        </p:txBody>
      </p:sp>
      <p:sp>
        <p:nvSpPr>
          <p:cNvPr id="3" name="Content Placeholder 2"/>
          <p:cNvSpPr>
            <a:spLocks noGrp="1"/>
          </p:cNvSpPr>
          <p:nvPr>
            <p:ph idx="1"/>
          </p:nvPr>
        </p:nvSpPr>
        <p:spPr>
          <a:xfrm>
            <a:off x="756746" y="1295400"/>
            <a:ext cx="10520855" cy="5410200"/>
          </a:xfrm>
        </p:spPr>
        <p:txBody>
          <a:bodyPr vert="horz" lIns="91440" tIns="45720" rIns="91440" bIns="45720" rtlCol="0" anchor="t">
            <a:normAutofit fontScale="92500" lnSpcReduction="20000"/>
          </a:bodyPr>
          <a:lstStyle/>
          <a:p>
            <a:pPr>
              <a:buFont typeface="Wingdings" panose="05000000000000000000" pitchFamily="2" charset="2"/>
              <a:buChar char="§"/>
            </a:pPr>
            <a:r>
              <a:rPr lang="en-US" sz="2933" b="1" dirty="0">
                <a:solidFill>
                  <a:srgbClr val="000000"/>
                </a:solidFill>
                <a:latin typeface="Arial" panose="020B0604020202020204" pitchFamily="34" charset="0"/>
              </a:rPr>
              <a:t>Definitive RT</a:t>
            </a:r>
            <a:r>
              <a:rPr lang="en-US" sz="2933" dirty="0">
                <a:solidFill>
                  <a:srgbClr val="000000"/>
                </a:solidFill>
                <a:latin typeface="Arial" panose="020B0604020202020204" pitchFamily="34" charset="0"/>
              </a:rPr>
              <a:t> (typically with concurrent chemo) is sometimes used instead of surgery as the primary curative modality </a:t>
            </a:r>
          </a:p>
          <a:p>
            <a:pPr lvl="1">
              <a:buFont typeface="Wingdings" panose="05000000000000000000" pitchFamily="2" charset="2"/>
              <a:buChar char="§"/>
            </a:pPr>
            <a:r>
              <a:rPr lang="en-US" dirty="0">
                <a:solidFill>
                  <a:srgbClr val="000000"/>
                </a:solidFill>
                <a:latin typeface="Arial" panose="020B0604020202020204" pitchFamily="34" charset="0"/>
                <a:ea typeface="Verdana" panose="020B0604030504040204" pitchFamily="34" charset="0"/>
              </a:rPr>
              <a:t>Common in cervical cancer, vaginal cancer and some vulvar cancers</a:t>
            </a:r>
          </a:p>
          <a:p>
            <a:endParaRPr lang="en-US" sz="2933" dirty="0">
              <a:solidFill>
                <a:srgbClr val="000000"/>
              </a:solidFill>
              <a:latin typeface="Arial" panose="020B0604020202020204" pitchFamily="34" charset="0"/>
            </a:endParaRPr>
          </a:p>
          <a:p>
            <a:pPr>
              <a:buFont typeface="Wingdings" panose="05000000000000000000" pitchFamily="2" charset="2"/>
              <a:buChar char="§"/>
            </a:pPr>
            <a:r>
              <a:rPr lang="en-US" sz="2933" b="1" dirty="0">
                <a:solidFill>
                  <a:srgbClr val="000000"/>
                </a:solidFill>
                <a:latin typeface="Arial" panose="020B0604020202020204" pitchFamily="34" charset="0"/>
              </a:rPr>
              <a:t>Adjuvant RT</a:t>
            </a:r>
            <a:r>
              <a:rPr lang="en-US" sz="2933" dirty="0">
                <a:solidFill>
                  <a:srgbClr val="000000"/>
                </a:solidFill>
                <a:latin typeface="Arial" panose="020B0604020202020204" pitchFamily="34" charset="0"/>
              </a:rPr>
              <a:t> is sometimes used after a definitive surgical resection in patients at </a:t>
            </a:r>
            <a:r>
              <a:rPr lang="en-US" sz="2933" i="1" dirty="0">
                <a:solidFill>
                  <a:srgbClr val="000000"/>
                </a:solidFill>
                <a:latin typeface="Arial" panose="020B0604020202020204" pitchFamily="34" charset="0"/>
              </a:rPr>
              <a:t>high risk of recurrence</a:t>
            </a:r>
          </a:p>
          <a:p>
            <a:pPr lvl="1">
              <a:buFont typeface="Wingdings" panose="05000000000000000000" pitchFamily="2" charset="2"/>
              <a:buChar char="§"/>
            </a:pPr>
            <a:r>
              <a:rPr lang="en-US" dirty="0">
                <a:solidFill>
                  <a:srgbClr val="000000"/>
                </a:solidFill>
                <a:latin typeface="Arial" panose="020B0604020202020204" pitchFamily="34" charset="0"/>
                <a:ea typeface="Verdana" panose="020B0604030504040204" pitchFamily="34" charset="0"/>
              </a:rPr>
              <a:t>Common in uterine cancer, and some cervical and vulvar cancers</a:t>
            </a:r>
          </a:p>
          <a:p>
            <a:pPr lvl="1">
              <a:buFont typeface="Wingdings" panose="05000000000000000000" pitchFamily="2" charset="2"/>
              <a:buChar char="§"/>
            </a:pPr>
            <a:r>
              <a:rPr lang="en-US" dirty="0">
                <a:solidFill>
                  <a:srgbClr val="000000"/>
                </a:solidFill>
                <a:latin typeface="Arial"/>
                <a:ea typeface="Verdana"/>
                <a:cs typeface="Arial"/>
              </a:rPr>
              <a:t>Neoadjuvant RT is uncommon for GYN malignancies</a:t>
            </a:r>
          </a:p>
          <a:p>
            <a:pPr>
              <a:buFont typeface="Wingdings" panose="05000000000000000000" pitchFamily="2" charset="2"/>
              <a:buChar char="§"/>
            </a:pPr>
            <a:endParaRPr lang="en-US" sz="2933" b="1" dirty="0">
              <a:solidFill>
                <a:srgbClr val="000000"/>
              </a:solidFill>
              <a:latin typeface="Calibri" panose="020F0502020204030204"/>
              <a:ea typeface="Verdana" panose="020B0604030504040204" pitchFamily="34" charset="0"/>
              <a:cs typeface="Calibri" panose="020F0502020204030204"/>
            </a:endParaRPr>
          </a:p>
          <a:p>
            <a:pPr>
              <a:buFont typeface="Wingdings" panose="05000000000000000000" pitchFamily="2" charset="2"/>
              <a:buChar char="§"/>
            </a:pPr>
            <a:r>
              <a:rPr lang="en-US" sz="2900" b="1" dirty="0">
                <a:solidFill>
                  <a:srgbClr val="000000"/>
                </a:solidFill>
                <a:latin typeface="Arial"/>
                <a:cs typeface="Arial"/>
              </a:rPr>
              <a:t>Salvage RT </a:t>
            </a:r>
            <a:r>
              <a:rPr lang="en-US" sz="2900" dirty="0">
                <a:solidFill>
                  <a:srgbClr val="000000"/>
                </a:solidFill>
                <a:latin typeface="Arial"/>
                <a:cs typeface="Arial"/>
              </a:rPr>
              <a:t>is sometimes used for locoregional cancer recurrence after prior curative-intent therapy</a:t>
            </a:r>
          </a:p>
          <a:p>
            <a:pPr marL="0" indent="0">
              <a:buNone/>
            </a:pPr>
            <a:endParaRPr lang="en-US" sz="2900" dirty="0">
              <a:solidFill>
                <a:srgbClr val="000000"/>
              </a:solidFill>
              <a:latin typeface="Arial"/>
              <a:cs typeface="Arial"/>
            </a:endParaRPr>
          </a:p>
          <a:p>
            <a:pPr>
              <a:buFont typeface="Wingdings" panose="05000000000000000000" pitchFamily="2" charset="2"/>
              <a:buChar char="§"/>
            </a:pPr>
            <a:r>
              <a:rPr lang="en-US" sz="2900" b="1" dirty="0">
                <a:solidFill>
                  <a:srgbClr val="000000"/>
                </a:solidFill>
                <a:latin typeface="Arial"/>
                <a:cs typeface="Arial"/>
              </a:rPr>
              <a:t>Palliative RT</a:t>
            </a:r>
            <a:r>
              <a:rPr lang="en-US" sz="2900" dirty="0">
                <a:solidFill>
                  <a:srgbClr val="000000"/>
                </a:solidFill>
                <a:latin typeface="Arial"/>
                <a:cs typeface="Arial"/>
              </a:rPr>
              <a:t> can be directed at any site of symptomatic cancer for symptom relief (e.g., pain, bleeding, obstructive symptoms)</a:t>
            </a:r>
            <a:endParaRPr lang="en-US"/>
          </a:p>
        </p:txBody>
      </p:sp>
    </p:spTree>
    <p:extLst>
      <p:ext uri="{BB962C8B-B14F-4D97-AF65-F5344CB8AC3E}">
        <p14:creationId xmlns:p14="http://schemas.microsoft.com/office/powerpoint/2010/main" val="190941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4591"/>
            <a:ext cx="12192000" cy="1078029"/>
          </a:xfrm>
        </p:spPr>
        <p:txBody>
          <a:bodyPr>
            <a:noAutofit/>
          </a:bodyPr>
          <a:lstStyle/>
          <a:p>
            <a:pPr algn="ctr"/>
            <a:r>
              <a:rPr lang="en-CA" b="1" dirty="0"/>
              <a:t>Cervical Cancer</a:t>
            </a:r>
          </a:p>
        </p:txBody>
      </p:sp>
      <p:sp>
        <p:nvSpPr>
          <p:cNvPr id="5" name="TextBox 4"/>
          <p:cNvSpPr txBox="1"/>
          <p:nvPr/>
        </p:nvSpPr>
        <p:spPr>
          <a:xfrm>
            <a:off x="10603531" y="6488668"/>
            <a:ext cx="1531188" cy="338554"/>
          </a:xfrm>
          <a:prstGeom prst="rect">
            <a:avLst/>
          </a:prstGeom>
          <a:noFill/>
        </p:spPr>
        <p:txBody>
          <a:bodyPr wrap="none" rtlCol="0">
            <a:spAutoFit/>
          </a:bodyPr>
          <a:lstStyle/>
          <a:p>
            <a:r>
              <a:rPr lang="en-CA" sz="1600" dirty="0">
                <a:latin typeface="Arial" panose="020B0604020202020204" pitchFamily="34" charset="0"/>
                <a:ea typeface="Verdana" panose="020B0604030504040204" pitchFamily="34" charset="0"/>
              </a:rPr>
              <a:t>Lim </a:t>
            </a:r>
            <a:r>
              <a:rPr lang="en-US" sz="1600" i="1" dirty="0">
                <a:latin typeface="Arial" panose="020B0604020202020204" pitchFamily="34" charset="0"/>
                <a:ea typeface="Verdana" panose="020B0604030504040204" pitchFamily="34" charset="0"/>
                <a:sym typeface="Arial"/>
              </a:rPr>
              <a:t>et al, </a:t>
            </a:r>
            <a:r>
              <a:rPr lang="en-CA" sz="1600" dirty="0">
                <a:latin typeface="Arial" panose="020B0604020202020204" pitchFamily="34" charset="0"/>
                <a:ea typeface="Verdana" panose="020B0604030504040204" pitchFamily="34" charset="0"/>
              </a:rPr>
              <a:t>2009</a:t>
            </a:r>
          </a:p>
        </p:txBody>
      </p:sp>
      <p:pic>
        <p:nvPicPr>
          <p:cNvPr id="3" name="Picture 2"/>
          <p:cNvPicPr>
            <a:picLocks noChangeAspect="1"/>
          </p:cNvPicPr>
          <p:nvPr/>
        </p:nvPicPr>
        <p:blipFill>
          <a:blip r:embed="rId2"/>
          <a:stretch>
            <a:fillRect/>
          </a:stretch>
        </p:blipFill>
        <p:spPr>
          <a:xfrm>
            <a:off x="2004249" y="1664119"/>
            <a:ext cx="8434815" cy="4238459"/>
          </a:xfrm>
          <a:prstGeom prst="rect">
            <a:avLst/>
          </a:prstGeom>
        </p:spPr>
      </p:pic>
    </p:spTree>
    <p:extLst>
      <p:ext uri="{BB962C8B-B14F-4D97-AF65-F5344CB8AC3E}">
        <p14:creationId xmlns:p14="http://schemas.microsoft.com/office/powerpoint/2010/main" val="1097312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normAutofit/>
          </a:bodyPr>
          <a:lstStyle/>
          <a:p>
            <a:pPr algn="ctr"/>
            <a:r>
              <a:rPr lang="en-US" dirty="0">
                <a:solidFill>
                  <a:srgbClr val="002060"/>
                </a:solidFill>
                <a:cs typeface="Arial" panose="020B0604020202020204" pitchFamily="34" charset="0"/>
              </a:rPr>
              <a:t>Early-Stage Cervical Cancer</a:t>
            </a:r>
          </a:p>
        </p:txBody>
      </p:sp>
      <p:sp>
        <p:nvSpPr>
          <p:cNvPr id="3" name="Content Placeholder 2"/>
          <p:cNvSpPr>
            <a:spLocks noGrp="1"/>
          </p:cNvSpPr>
          <p:nvPr>
            <p:ph idx="1"/>
          </p:nvPr>
        </p:nvSpPr>
        <p:spPr>
          <a:xfrm>
            <a:off x="756746" y="1295400"/>
            <a:ext cx="10520855" cy="5410200"/>
          </a:xfrm>
        </p:spPr>
        <p:txBody>
          <a:bodyPr>
            <a:normAutofit/>
          </a:bodyPr>
          <a:lstStyle/>
          <a:p>
            <a:pPr>
              <a:buFont typeface="Wingdings" panose="05000000000000000000" pitchFamily="2" charset="2"/>
              <a:buChar char="§"/>
            </a:pPr>
            <a:r>
              <a:rPr lang="en-US" sz="2933" dirty="0">
                <a:solidFill>
                  <a:srgbClr val="000000"/>
                </a:solidFill>
              </a:rPr>
              <a:t>Stages IA1-2, IB1 are typically treated with up-front surgical resection </a:t>
            </a:r>
          </a:p>
          <a:p>
            <a:pPr lvl="1">
              <a:buFont typeface="Wingdings" panose="05000000000000000000" pitchFamily="2" charset="2"/>
              <a:buChar char="§"/>
            </a:pPr>
            <a:r>
              <a:rPr lang="en-US" dirty="0">
                <a:solidFill>
                  <a:srgbClr val="000000"/>
                </a:solidFill>
              </a:rPr>
              <a:t>Type of hysterectomy and extent of LND is stage dependent</a:t>
            </a:r>
          </a:p>
          <a:p>
            <a:pPr>
              <a:buFont typeface="Wingdings" panose="05000000000000000000" pitchFamily="2" charset="2"/>
              <a:buChar char="§"/>
            </a:pPr>
            <a:endParaRPr lang="en-US" sz="2933" dirty="0">
              <a:solidFill>
                <a:srgbClr val="000000"/>
              </a:solidFill>
              <a:latin typeface="Arial" panose="020B0604020202020204" pitchFamily="34" charset="0"/>
            </a:endParaRPr>
          </a:p>
          <a:p>
            <a:pPr>
              <a:buFont typeface="Wingdings" panose="05000000000000000000" pitchFamily="2" charset="2"/>
              <a:buChar char="§"/>
            </a:pPr>
            <a:r>
              <a:rPr lang="en-US" sz="2933" dirty="0">
                <a:solidFill>
                  <a:srgbClr val="000000"/>
                </a:solidFill>
              </a:rPr>
              <a:t>Most recurrences after surgery alone are </a:t>
            </a:r>
            <a:r>
              <a:rPr lang="en-US" sz="2933" dirty="0" err="1">
                <a:solidFill>
                  <a:srgbClr val="000000"/>
                </a:solidFill>
              </a:rPr>
              <a:t>locoregional</a:t>
            </a:r>
            <a:endParaRPr lang="en-US" sz="2933" dirty="0">
              <a:solidFill>
                <a:srgbClr val="000000"/>
              </a:solidFill>
            </a:endParaRPr>
          </a:p>
          <a:p>
            <a:pPr lvl="1">
              <a:buFont typeface="Wingdings" panose="05000000000000000000" pitchFamily="2" charset="2"/>
              <a:buChar char="§"/>
            </a:pPr>
            <a:r>
              <a:rPr lang="en-US" dirty="0">
                <a:solidFill>
                  <a:srgbClr val="000000"/>
                </a:solidFill>
              </a:rPr>
              <a:t>Post-operative pelvic external beam radiation therapy (EBRT) is indicated if patient has </a:t>
            </a:r>
            <a:r>
              <a:rPr lang="en-US" u="sng" dirty="0">
                <a:solidFill>
                  <a:srgbClr val="000000"/>
                </a:solidFill>
              </a:rPr>
              <a:t>&gt;</a:t>
            </a:r>
            <a:r>
              <a:rPr lang="en-US" dirty="0">
                <a:solidFill>
                  <a:srgbClr val="000000"/>
                </a:solidFill>
              </a:rPr>
              <a:t> 2 “</a:t>
            </a:r>
            <a:r>
              <a:rPr lang="en-US" dirty="0" err="1">
                <a:solidFill>
                  <a:srgbClr val="000000"/>
                </a:solidFill>
              </a:rPr>
              <a:t>Sedlis</a:t>
            </a:r>
            <a:r>
              <a:rPr lang="en-US" dirty="0">
                <a:solidFill>
                  <a:srgbClr val="000000"/>
                </a:solidFill>
              </a:rPr>
              <a:t> criteria” (correlates to recurrence risk up to 31%)</a:t>
            </a:r>
          </a:p>
          <a:p>
            <a:pPr marL="761981" lvl="1" indent="0">
              <a:buNone/>
            </a:pPr>
            <a:endParaRPr lang="en-US" u="sng" dirty="0">
              <a:solidFill>
                <a:srgbClr val="000000"/>
              </a:solidFill>
            </a:endParaRPr>
          </a:p>
        </p:txBody>
      </p:sp>
    </p:spTree>
    <p:extLst>
      <p:ext uri="{BB962C8B-B14F-4D97-AF65-F5344CB8AC3E}">
        <p14:creationId xmlns:p14="http://schemas.microsoft.com/office/powerpoint/2010/main" val="1994409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3"/>
          <p:cNvSpPr txBox="1">
            <a:spLocks noGrp="1"/>
          </p:cNvSpPr>
          <p:nvPr>
            <p:ph type="title"/>
          </p:nvPr>
        </p:nvSpPr>
        <p:spPr>
          <a:xfrm>
            <a:off x="0" y="0"/>
            <a:ext cx="12192000" cy="1143000"/>
          </a:xfrm>
          <a:prstGeom prst="rect">
            <a:avLst/>
          </a:prstGeom>
          <a:noFill/>
          <a:ln>
            <a:noFill/>
          </a:ln>
        </p:spPr>
        <p:txBody>
          <a:bodyPr spcFirstLastPara="1" vert="horz" wrap="square" lIns="121900" tIns="60933" rIns="121900" bIns="60933" rtlCol="0" anchor="ctr" anchorCtr="0">
            <a:normAutofit/>
          </a:bodyPr>
          <a:lstStyle/>
          <a:p>
            <a:pPr>
              <a:spcBef>
                <a:spcPts val="0"/>
              </a:spcBef>
              <a:buClr>
                <a:schemeClr val="accent3"/>
              </a:buClr>
              <a:buSzPts val="4000"/>
            </a:pPr>
            <a:r>
              <a:rPr lang="en-US" dirty="0"/>
              <a:t>The </a:t>
            </a:r>
            <a:r>
              <a:rPr lang="en-US" dirty="0" err="1"/>
              <a:t>Sedlis</a:t>
            </a:r>
            <a:r>
              <a:rPr lang="en-US" dirty="0"/>
              <a:t> Criteria for Adjuvant EBRT</a:t>
            </a:r>
            <a:endParaRPr dirty="0"/>
          </a:p>
        </p:txBody>
      </p:sp>
      <p:graphicFrame>
        <p:nvGraphicFramePr>
          <p:cNvPr id="206" name="Google Shape;206;p13"/>
          <p:cNvGraphicFramePr/>
          <p:nvPr/>
        </p:nvGraphicFramePr>
        <p:xfrm>
          <a:off x="941917" y="1796344"/>
          <a:ext cx="10119801" cy="2472335"/>
        </p:xfrm>
        <a:graphic>
          <a:graphicData uri="http://schemas.openxmlformats.org/drawingml/2006/table">
            <a:tbl>
              <a:tblPr firstRow="1" bandRow="1">
                <a:noFill/>
              </a:tblPr>
              <a:tblGrid>
                <a:gridCol w="3373267">
                  <a:extLst>
                    <a:ext uri="{9D8B030D-6E8A-4147-A177-3AD203B41FA5}">
                      <a16:colId xmlns:a16="http://schemas.microsoft.com/office/drawing/2014/main" val="20000"/>
                    </a:ext>
                  </a:extLst>
                </a:gridCol>
                <a:gridCol w="3373267">
                  <a:extLst>
                    <a:ext uri="{9D8B030D-6E8A-4147-A177-3AD203B41FA5}">
                      <a16:colId xmlns:a16="http://schemas.microsoft.com/office/drawing/2014/main" val="20001"/>
                    </a:ext>
                  </a:extLst>
                </a:gridCol>
                <a:gridCol w="3373267">
                  <a:extLst>
                    <a:ext uri="{9D8B030D-6E8A-4147-A177-3AD203B41FA5}">
                      <a16:colId xmlns:a16="http://schemas.microsoft.com/office/drawing/2014/main" val="20002"/>
                    </a:ext>
                  </a:extLst>
                </a:gridCol>
              </a:tblGrid>
              <a:tr h="494467">
                <a:tc>
                  <a:txBody>
                    <a:bodyPr/>
                    <a:lstStyle/>
                    <a:p>
                      <a:pPr marL="0" marR="0" lvl="0" indent="0" algn="ctr" rtl="0">
                        <a:spcBef>
                          <a:spcPts val="0"/>
                        </a:spcBef>
                        <a:spcAft>
                          <a:spcPts val="0"/>
                        </a:spcAft>
                        <a:buNone/>
                      </a:pPr>
                      <a:r>
                        <a:rPr lang="en-US" sz="2400" u="none" strike="noStrike" cap="none" dirty="0">
                          <a:latin typeface="Arial" panose="020B0604020202020204" pitchFamily="34" charset="0"/>
                          <a:ea typeface="Verdana" panose="020B0604030504040204" pitchFamily="34" charset="0"/>
                          <a:cs typeface="Arial" panose="020B0604020202020204" pitchFamily="34" charset="0"/>
                        </a:rPr>
                        <a:t>LVSI</a:t>
                      </a:r>
                      <a:endParaRPr sz="2400" dirty="0">
                        <a:latin typeface="Arial" panose="020B0604020202020204" pitchFamily="34" charset="0"/>
                        <a:cs typeface="Arial" panose="020B0604020202020204" pitchFamily="34" charset="0"/>
                      </a:endParaRPr>
                    </a:p>
                  </a:txBody>
                  <a:tcPr marL="121700" marR="121700" marT="60967" marB="60967"/>
                </a:tc>
                <a:tc>
                  <a:txBody>
                    <a:bodyPr/>
                    <a:lstStyle/>
                    <a:p>
                      <a:pPr marL="0" marR="0" lvl="0" indent="0" algn="ctr" rtl="0">
                        <a:spcBef>
                          <a:spcPts val="0"/>
                        </a:spcBef>
                        <a:spcAft>
                          <a:spcPts val="0"/>
                        </a:spcAft>
                        <a:buNone/>
                      </a:pPr>
                      <a:r>
                        <a:rPr lang="en-US" sz="2400" u="none" strike="noStrike" cap="none" dirty="0">
                          <a:latin typeface="Arial" panose="020B0604020202020204" pitchFamily="34" charset="0"/>
                          <a:ea typeface="Verdana" panose="020B0604030504040204" pitchFamily="34" charset="0"/>
                          <a:cs typeface="Arial" panose="020B0604020202020204" pitchFamily="34" charset="0"/>
                        </a:rPr>
                        <a:t>Stromal Invasion</a:t>
                      </a:r>
                      <a:endParaRPr sz="2400" u="none" strike="noStrike" cap="none" dirty="0">
                        <a:latin typeface="Arial" panose="020B0604020202020204" pitchFamily="34" charset="0"/>
                        <a:cs typeface="Arial" panose="020B0604020202020204" pitchFamily="34" charset="0"/>
                      </a:endParaRPr>
                    </a:p>
                  </a:txBody>
                  <a:tcPr marL="121700" marR="121700" marT="60967" marB="60967"/>
                </a:tc>
                <a:tc>
                  <a:txBody>
                    <a:bodyPr/>
                    <a:lstStyle/>
                    <a:p>
                      <a:pPr marL="0" marR="0" lvl="0" indent="0" algn="ctr" rtl="0">
                        <a:spcBef>
                          <a:spcPts val="0"/>
                        </a:spcBef>
                        <a:spcAft>
                          <a:spcPts val="0"/>
                        </a:spcAft>
                        <a:buNone/>
                      </a:pPr>
                      <a:r>
                        <a:rPr lang="en-US" sz="2400" u="none" strike="noStrike" cap="none" dirty="0">
                          <a:latin typeface="Arial" panose="020B0604020202020204" pitchFamily="34" charset="0"/>
                          <a:ea typeface="Verdana" panose="020B0604030504040204" pitchFamily="34" charset="0"/>
                          <a:cs typeface="Arial" panose="020B0604020202020204" pitchFamily="34" charset="0"/>
                        </a:rPr>
                        <a:t>Tumor Size</a:t>
                      </a:r>
                      <a:endParaRPr sz="2400" dirty="0">
                        <a:latin typeface="Arial" panose="020B0604020202020204" pitchFamily="34" charset="0"/>
                        <a:cs typeface="Arial" panose="020B0604020202020204" pitchFamily="34" charset="0"/>
                      </a:endParaRPr>
                    </a:p>
                  </a:txBody>
                  <a:tcPr marL="121700" marR="121700" marT="60967" marB="60967"/>
                </a:tc>
                <a:extLst>
                  <a:ext uri="{0D108BD9-81ED-4DB2-BD59-A6C34878D82A}">
                    <a16:rowId xmlns:a16="http://schemas.microsoft.com/office/drawing/2014/main" val="10000"/>
                  </a:ext>
                </a:extLst>
              </a:tr>
              <a:tr h="494467">
                <a:tc>
                  <a:txBody>
                    <a:bodyPr/>
                    <a:lstStyle/>
                    <a:p>
                      <a:pPr marL="0" marR="0" lvl="0" indent="0" algn="ctr" rtl="0">
                        <a:spcBef>
                          <a:spcPts val="0"/>
                        </a:spcBef>
                        <a:spcAft>
                          <a:spcPts val="0"/>
                        </a:spcAft>
                        <a:buNone/>
                      </a:pPr>
                      <a:r>
                        <a:rPr lang="en-US" sz="2400" u="none" strike="noStrike" cap="none" dirty="0">
                          <a:latin typeface="Arial" panose="020B0604020202020204" pitchFamily="34" charset="0"/>
                          <a:ea typeface="Verdana" panose="020B0604030504040204" pitchFamily="34" charset="0"/>
                          <a:cs typeface="Arial" panose="020B0604020202020204" pitchFamily="34" charset="0"/>
                        </a:rPr>
                        <a:t>Positive</a:t>
                      </a:r>
                      <a:endParaRPr sz="2400" dirty="0">
                        <a:latin typeface="Arial" panose="020B0604020202020204" pitchFamily="34" charset="0"/>
                        <a:cs typeface="Arial" panose="020B0604020202020204" pitchFamily="34" charset="0"/>
                      </a:endParaRPr>
                    </a:p>
                  </a:txBody>
                  <a:tcPr marL="121700" marR="121700" marT="60967" marB="60967"/>
                </a:tc>
                <a:tc>
                  <a:txBody>
                    <a:bodyPr/>
                    <a:lstStyle/>
                    <a:p>
                      <a:pPr marL="0" marR="0" lvl="0" indent="0" algn="ctr" rtl="0">
                        <a:spcBef>
                          <a:spcPts val="0"/>
                        </a:spcBef>
                        <a:spcAft>
                          <a:spcPts val="0"/>
                        </a:spcAft>
                        <a:buNone/>
                      </a:pPr>
                      <a:r>
                        <a:rPr lang="en-US" sz="2400" u="none" strike="noStrike" cap="none" dirty="0">
                          <a:latin typeface="Arial" panose="020B0604020202020204" pitchFamily="34" charset="0"/>
                          <a:ea typeface="Verdana" panose="020B0604030504040204" pitchFamily="34" charset="0"/>
                          <a:cs typeface="Arial" panose="020B0604020202020204" pitchFamily="34" charset="0"/>
                        </a:rPr>
                        <a:t>Deep 1/3</a:t>
                      </a:r>
                      <a:endParaRPr sz="2400" dirty="0">
                        <a:latin typeface="Arial" panose="020B0604020202020204" pitchFamily="34" charset="0"/>
                        <a:cs typeface="Arial" panose="020B0604020202020204" pitchFamily="34" charset="0"/>
                      </a:endParaRPr>
                    </a:p>
                  </a:txBody>
                  <a:tcPr marL="121700" marR="121700" marT="60967" marB="60967"/>
                </a:tc>
                <a:tc>
                  <a:txBody>
                    <a:bodyPr/>
                    <a:lstStyle/>
                    <a:p>
                      <a:pPr marL="0" marR="0" lvl="0" indent="0" algn="ctr" rtl="0">
                        <a:spcBef>
                          <a:spcPts val="0"/>
                        </a:spcBef>
                        <a:spcAft>
                          <a:spcPts val="0"/>
                        </a:spcAft>
                        <a:buNone/>
                      </a:pPr>
                      <a:r>
                        <a:rPr lang="en-US" sz="2400" u="none" strike="noStrike" cap="none" dirty="0">
                          <a:latin typeface="Arial" panose="020B0604020202020204" pitchFamily="34" charset="0"/>
                          <a:ea typeface="Verdana" panose="020B0604030504040204" pitchFamily="34" charset="0"/>
                          <a:cs typeface="Arial" panose="020B0604020202020204" pitchFamily="34" charset="0"/>
                        </a:rPr>
                        <a:t>Any</a:t>
                      </a:r>
                      <a:endParaRPr sz="2400" dirty="0">
                        <a:latin typeface="Arial" panose="020B0604020202020204" pitchFamily="34" charset="0"/>
                        <a:cs typeface="Arial" panose="020B0604020202020204" pitchFamily="34" charset="0"/>
                      </a:endParaRPr>
                    </a:p>
                  </a:txBody>
                  <a:tcPr marL="121700" marR="121700" marT="60967" marB="60967"/>
                </a:tc>
                <a:extLst>
                  <a:ext uri="{0D108BD9-81ED-4DB2-BD59-A6C34878D82A}">
                    <a16:rowId xmlns:a16="http://schemas.microsoft.com/office/drawing/2014/main" val="10001"/>
                  </a:ext>
                </a:extLst>
              </a:tr>
              <a:tr h="494467">
                <a:tc>
                  <a:txBody>
                    <a:bodyPr/>
                    <a:lstStyle/>
                    <a:p>
                      <a:pPr marL="0" marR="0" lvl="0" indent="0" algn="ctr" rtl="0">
                        <a:spcBef>
                          <a:spcPts val="0"/>
                        </a:spcBef>
                        <a:spcAft>
                          <a:spcPts val="0"/>
                        </a:spcAft>
                        <a:buNone/>
                      </a:pPr>
                      <a:r>
                        <a:rPr lang="en-US" sz="2400" u="none" strike="noStrike" cap="none" dirty="0">
                          <a:latin typeface="Arial" panose="020B0604020202020204" pitchFamily="34" charset="0"/>
                          <a:ea typeface="Verdana" panose="020B0604030504040204" pitchFamily="34" charset="0"/>
                          <a:cs typeface="Arial" panose="020B0604020202020204" pitchFamily="34" charset="0"/>
                        </a:rPr>
                        <a:t>Positive</a:t>
                      </a:r>
                      <a:endParaRPr sz="2400" dirty="0">
                        <a:latin typeface="Arial" panose="020B0604020202020204" pitchFamily="34" charset="0"/>
                        <a:cs typeface="Arial" panose="020B0604020202020204" pitchFamily="34" charset="0"/>
                      </a:endParaRPr>
                    </a:p>
                  </a:txBody>
                  <a:tcPr marL="121700" marR="121700" marT="60967" marB="60967"/>
                </a:tc>
                <a:tc>
                  <a:txBody>
                    <a:bodyPr/>
                    <a:lstStyle/>
                    <a:p>
                      <a:pPr marL="0" marR="0" lvl="0" indent="0" algn="ctr" rtl="0">
                        <a:spcBef>
                          <a:spcPts val="0"/>
                        </a:spcBef>
                        <a:spcAft>
                          <a:spcPts val="0"/>
                        </a:spcAft>
                        <a:buNone/>
                      </a:pPr>
                      <a:r>
                        <a:rPr lang="en-US" sz="2400" u="none" strike="noStrike" cap="none" dirty="0">
                          <a:latin typeface="Arial" panose="020B0604020202020204" pitchFamily="34" charset="0"/>
                          <a:ea typeface="Verdana" panose="020B0604030504040204" pitchFamily="34" charset="0"/>
                          <a:cs typeface="Arial" panose="020B0604020202020204" pitchFamily="34" charset="0"/>
                        </a:rPr>
                        <a:t>Middle 1/3</a:t>
                      </a:r>
                      <a:endParaRPr sz="2400" dirty="0">
                        <a:latin typeface="Arial" panose="020B0604020202020204" pitchFamily="34" charset="0"/>
                        <a:cs typeface="Arial" panose="020B0604020202020204" pitchFamily="34" charset="0"/>
                      </a:endParaRPr>
                    </a:p>
                  </a:txBody>
                  <a:tcPr marL="121700" marR="121700" marT="60967" marB="60967"/>
                </a:tc>
                <a:tc>
                  <a:txBody>
                    <a:bodyPr/>
                    <a:lstStyle/>
                    <a:p>
                      <a:pPr marL="0" marR="0" lvl="0" indent="0" algn="ctr" rtl="0">
                        <a:lnSpc>
                          <a:spcPct val="100000"/>
                        </a:lnSpc>
                        <a:spcBef>
                          <a:spcPts val="0"/>
                        </a:spcBef>
                        <a:spcAft>
                          <a:spcPts val="0"/>
                        </a:spcAft>
                        <a:buClr>
                          <a:schemeClr val="dk1"/>
                        </a:buClr>
                        <a:buSzPts val="1800"/>
                        <a:buFont typeface="Arial"/>
                        <a:buNone/>
                      </a:pPr>
                      <a:r>
                        <a:rPr lang="en-US" sz="2400" u="none" strike="noStrike" cap="none" dirty="0">
                          <a:latin typeface="Arial" panose="020B0604020202020204" pitchFamily="34" charset="0"/>
                          <a:ea typeface="Verdana" panose="020B0604030504040204" pitchFamily="34" charset="0"/>
                          <a:cs typeface="Arial" panose="020B0604020202020204" pitchFamily="34" charset="0"/>
                        </a:rPr>
                        <a:t>≥ 2 cm</a:t>
                      </a:r>
                      <a:endParaRPr sz="2400" u="none" strike="noStrike" cap="none" dirty="0">
                        <a:latin typeface="Arial" panose="020B0604020202020204" pitchFamily="34" charset="0"/>
                        <a:cs typeface="Arial" panose="020B0604020202020204" pitchFamily="34" charset="0"/>
                      </a:endParaRPr>
                    </a:p>
                  </a:txBody>
                  <a:tcPr marL="121700" marR="121700" marT="60967" marB="60967"/>
                </a:tc>
                <a:extLst>
                  <a:ext uri="{0D108BD9-81ED-4DB2-BD59-A6C34878D82A}">
                    <a16:rowId xmlns:a16="http://schemas.microsoft.com/office/drawing/2014/main" val="10002"/>
                  </a:ext>
                </a:extLst>
              </a:tr>
              <a:tr h="494467">
                <a:tc>
                  <a:txBody>
                    <a:bodyPr/>
                    <a:lstStyle/>
                    <a:p>
                      <a:pPr marL="0" marR="0" lvl="0" indent="0" algn="ctr" rtl="0">
                        <a:spcBef>
                          <a:spcPts val="0"/>
                        </a:spcBef>
                        <a:spcAft>
                          <a:spcPts val="0"/>
                        </a:spcAft>
                        <a:buNone/>
                      </a:pPr>
                      <a:r>
                        <a:rPr lang="en-US" sz="2400" u="none" strike="noStrike" cap="none" dirty="0">
                          <a:latin typeface="Arial" panose="020B0604020202020204" pitchFamily="34" charset="0"/>
                          <a:ea typeface="Verdana" panose="020B0604030504040204" pitchFamily="34" charset="0"/>
                          <a:cs typeface="Arial" panose="020B0604020202020204" pitchFamily="34" charset="0"/>
                        </a:rPr>
                        <a:t>Positive</a:t>
                      </a:r>
                      <a:endParaRPr sz="2400" dirty="0">
                        <a:latin typeface="Arial" panose="020B0604020202020204" pitchFamily="34" charset="0"/>
                        <a:cs typeface="Arial" panose="020B0604020202020204" pitchFamily="34" charset="0"/>
                      </a:endParaRPr>
                    </a:p>
                  </a:txBody>
                  <a:tcPr marL="121700" marR="121700" marT="60967" marB="60967"/>
                </a:tc>
                <a:tc>
                  <a:txBody>
                    <a:bodyPr/>
                    <a:lstStyle/>
                    <a:p>
                      <a:pPr marL="0" marR="0" lvl="0" indent="0" algn="ctr" rtl="0">
                        <a:spcBef>
                          <a:spcPts val="0"/>
                        </a:spcBef>
                        <a:spcAft>
                          <a:spcPts val="0"/>
                        </a:spcAft>
                        <a:buNone/>
                      </a:pPr>
                      <a:r>
                        <a:rPr lang="en-US" sz="2400" u="none" strike="noStrike" cap="none" dirty="0">
                          <a:latin typeface="Arial" panose="020B0604020202020204" pitchFamily="34" charset="0"/>
                          <a:ea typeface="Verdana" panose="020B0604030504040204" pitchFamily="34" charset="0"/>
                          <a:cs typeface="Arial" panose="020B0604020202020204" pitchFamily="34" charset="0"/>
                        </a:rPr>
                        <a:t>Superficial 1/3</a:t>
                      </a:r>
                      <a:endParaRPr sz="2400" dirty="0">
                        <a:latin typeface="Arial" panose="020B0604020202020204" pitchFamily="34" charset="0"/>
                        <a:cs typeface="Arial" panose="020B0604020202020204" pitchFamily="34" charset="0"/>
                      </a:endParaRPr>
                    </a:p>
                  </a:txBody>
                  <a:tcPr marL="121700" marR="121700" marT="60967" marB="60967"/>
                </a:tc>
                <a:tc>
                  <a:txBody>
                    <a:bodyPr/>
                    <a:lstStyle/>
                    <a:p>
                      <a:pPr marL="0" marR="0" lvl="0" indent="0" algn="ctr" rtl="0">
                        <a:lnSpc>
                          <a:spcPct val="100000"/>
                        </a:lnSpc>
                        <a:spcBef>
                          <a:spcPts val="0"/>
                        </a:spcBef>
                        <a:spcAft>
                          <a:spcPts val="0"/>
                        </a:spcAft>
                        <a:buClr>
                          <a:schemeClr val="dk1"/>
                        </a:buClr>
                        <a:buSzPts val="1800"/>
                        <a:buFont typeface="Arial"/>
                        <a:buNone/>
                      </a:pPr>
                      <a:r>
                        <a:rPr lang="en-US" sz="2400" u="none" strike="noStrike" cap="none" dirty="0">
                          <a:latin typeface="Arial" panose="020B0604020202020204" pitchFamily="34" charset="0"/>
                          <a:ea typeface="Verdana" panose="020B0604030504040204" pitchFamily="34" charset="0"/>
                          <a:cs typeface="Arial" panose="020B0604020202020204" pitchFamily="34" charset="0"/>
                        </a:rPr>
                        <a:t>≥ 5 cm</a:t>
                      </a:r>
                      <a:endParaRPr sz="2400" u="none" strike="noStrike" cap="none" dirty="0">
                        <a:latin typeface="Arial" panose="020B0604020202020204" pitchFamily="34" charset="0"/>
                        <a:cs typeface="Arial" panose="020B0604020202020204" pitchFamily="34" charset="0"/>
                      </a:endParaRPr>
                    </a:p>
                  </a:txBody>
                  <a:tcPr marL="121700" marR="121700" marT="60967" marB="60967"/>
                </a:tc>
                <a:extLst>
                  <a:ext uri="{0D108BD9-81ED-4DB2-BD59-A6C34878D82A}">
                    <a16:rowId xmlns:a16="http://schemas.microsoft.com/office/drawing/2014/main" val="10003"/>
                  </a:ext>
                </a:extLst>
              </a:tr>
              <a:tr h="494467">
                <a:tc>
                  <a:txBody>
                    <a:bodyPr/>
                    <a:lstStyle/>
                    <a:p>
                      <a:pPr marL="0" marR="0" lvl="0" indent="0" algn="ctr" rtl="0">
                        <a:spcBef>
                          <a:spcPts val="0"/>
                        </a:spcBef>
                        <a:spcAft>
                          <a:spcPts val="0"/>
                        </a:spcAft>
                        <a:buNone/>
                      </a:pPr>
                      <a:r>
                        <a:rPr lang="en-US" sz="2400" u="none" strike="noStrike" cap="none" dirty="0">
                          <a:latin typeface="Arial" panose="020B0604020202020204" pitchFamily="34" charset="0"/>
                          <a:ea typeface="Verdana" panose="020B0604030504040204" pitchFamily="34" charset="0"/>
                          <a:cs typeface="Arial" panose="020B0604020202020204" pitchFamily="34" charset="0"/>
                        </a:rPr>
                        <a:t>Negative</a:t>
                      </a:r>
                      <a:endParaRPr sz="2400" dirty="0">
                        <a:latin typeface="Arial" panose="020B0604020202020204" pitchFamily="34" charset="0"/>
                        <a:cs typeface="Arial" panose="020B0604020202020204" pitchFamily="34" charset="0"/>
                      </a:endParaRPr>
                    </a:p>
                  </a:txBody>
                  <a:tcPr marL="121700" marR="121700" marT="60967" marB="60967"/>
                </a:tc>
                <a:tc>
                  <a:txBody>
                    <a:bodyPr/>
                    <a:lstStyle/>
                    <a:p>
                      <a:pPr marL="0" marR="0" lvl="0" indent="0" algn="ctr" rtl="0">
                        <a:spcBef>
                          <a:spcPts val="0"/>
                        </a:spcBef>
                        <a:spcAft>
                          <a:spcPts val="0"/>
                        </a:spcAft>
                        <a:buNone/>
                      </a:pPr>
                      <a:r>
                        <a:rPr lang="en-US" sz="2400" u="none" strike="noStrike" cap="none" dirty="0">
                          <a:latin typeface="Arial" panose="020B0604020202020204" pitchFamily="34" charset="0"/>
                          <a:ea typeface="Verdana" panose="020B0604030504040204" pitchFamily="34" charset="0"/>
                          <a:cs typeface="Arial" panose="020B0604020202020204" pitchFamily="34" charset="0"/>
                        </a:rPr>
                        <a:t>Deep or Middle 1/3</a:t>
                      </a:r>
                      <a:endParaRPr sz="2400" dirty="0">
                        <a:latin typeface="Arial" panose="020B0604020202020204" pitchFamily="34" charset="0"/>
                        <a:cs typeface="Arial" panose="020B0604020202020204" pitchFamily="34" charset="0"/>
                      </a:endParaRPr>
                    </a:p>
                  </a:txBody>
                  <a:tcPr marL="121700" marR="121700" marT="60967" marB="60967"/>
                </a:tc>
                <a:tc>
                  <a:txBody>
                    <a:bodyPr/>
                    <a:lstStyle/>
                    <a:p>
                      <a:pPr marL="0" marR="0" lvl="0" indent="0" algn="ctr" rtl="0">
                        <a:spcBef>
                          <a:spcPts val="0"/>
                        </a:spcBef>
                        <a:spcAft>
                          <a:spcPts val="0"/>
                        </a:spcAft>
                        <a:buNone/>
                      </a:pPr>
                      <a:r>
                        <a:rPr lang="en-US" sz="2400" u="none" strike="noStrike" cap="none" dirty="0">
                          <a:latin typeface="Arial" panose="020B0604020202020204" pitchFamily="34" charset="0"/>
                          <a:ea typeface="Verdana" panose="020B0604030504040204" pitchFamily="34" charset="0"/>
                          <a:cs typeface="Arial" panose="020B0604020202020204" pitchFamily="34" charset="0"/>
                        </a:rPr>
                        <a:t>≥ 4 cm</a:t>
                      </a:r>
                      <a:endParaRPr sz="2400" dirty="0">
                        <a:latin typeface="Arial" panose="020B0604020202020204" pitchFamily="34" charset="0"/>
                        <a:cs typeface="Arial" panose="020B0604020202020204" pitchFamily="34" charset="0"/>
                      </a:endParaRPr>
                    </a:p>
                  </a:txBody>
                  <a:tcPr marL="121700" marR="121700" marT="60967" marB="60967"/>
                </a:tc>
                <a:extLst>
                  <a:ext uri="{0D108BD9-81ED-4DB2-BD59-A6C34878D82A}">
                    <a16:rowId xmlns:a16="http://schemas.microsoft.com/office/drawing/2014/main" val="10004"/>
                  </a:ext>
                </a:extLst>
              </a:tr>
            </a:tbl>
          </a:graphicData>
        </a:graphic>
      </p:graphicFrame>
      <p:sp>
        <p:nvSpPr>
          <p:cNvPr id="207" name="Google Shape;207;p13"/>
          <p:cNvSpPr txBox="1"/>
          <p:nvPr/>
        </p:nvSpPr>
        <p:spPr>
          <a:xfrm>
            <a:off x="3762335" y="4533899"/>
            <a:ext cx="7299383" cy="492388"/>
          </a:xfrm>
          <a:prstGeom prst="rect">
            <a:avLst/>
          </a:prstGeom>
          <a:noFill/>
          <a:ln>
            <a:noFill/>
          </a:ln>
        </p:spPr>
        <p:txBody>
          <a:bodyPr spcFirstLastPara="1" wrap="square" lIns="121900" tIns="60933" rIns="121900" bIns="60933" anchor="t" anchorCtr="0">
            <a:spAutoFit/>
          </a:bodyPr>
          <a:lstStyle/>
          <a:p>
            <a:pPr algn="r"/>
            <a:r>
              <a:rPr lang="en-US" sz="2400" dirty="0">
                <a:latin typeface="Arial" panose="020B0604020202020204" pitchFamily="34" charset="0"/>
                <a:ea typeface="Verdana" panose="020B0604030504040204" pitchFamily="34" charset="0"/>
                <a:sym typeface="Arial"/>
              </a:rPr>
              <a:t>Need 2 of 3: Positive LVSI, Middle 1/3, ≥ 4 cm</a:t>
            </a:r>
            <a:endParaRPr sz="2400" dirty="0">
              <a:latin typeface="Arial" panose="020B0604020202020204" pitchFamily="34" charset="0"/>
              <a:ea typeface="Verdana" panose="020B0604030504040204" pitchFamily="34" charset="0"/>
            </a:endParaRPr>
          </a:p>
        </p:txBody>
      </p:sp>
      <p:sp>
        <p:nvSpPr>
          <p:cNvPr id="208" name="Google Shape;208;p13"/>
          <p:cNvSpPr txBox="1"/>
          <p:nvPr/>
        </p:nvSpPr>
        <p:spPr>
          <a:xfrm>
            <a:off x="10272890" y="6366595"/>
            <a:ext cx="1919111" cy="369277"/>
          </a:xfrm>
          <a:prstGeom prst="rect">
            <a:avLst/>
          </a:prstGeom>
          <a:noFill/>
          <a:ln>
            <a:noFill/>
          </a:ln>
        </p:spPr>
        <p:txBody>
          <a:bodyPr spcFirstLastPara="1" wrap="square" lIns="121900" tIns="60933" rIns="121900" bIns="60933" anchor="t" anchorCtr="0">
            <a:spAutoFit/>
          </a:bodyPr>
          <a:lstStyle/>
          <a:p>
            <a:r>
              <a:rPr lang="en-US" sz="1600" dirty="0" err="1">
                <a:latin typeface="Arial" panose="020B0604020202020204" pitchFamily="34" charset="0"/>
                <a:ea typeface="Verdana" panose="020B0604030504040204" pitchFamily="34" charset="0"/>
                <a:sym typeface="Arial"/>
              </a:rPr>
              <a:t>Sedlis</a:t>
            </a:r>
            <a:r>
              <a:rPr lang="en-US" sz="1600" dirty="0">
                <a:latin typeface="Arial" panose="020B0604020202020204" pitchFamily="34" charset="0"/>
                <a:ea typeface="Verdana" panose="020B0604030504040204" pitchFamily="34" charset="0"/>
                <a:sym typeface="Arial"/>
              </a:rPr>
              <a:t> </a:t>
            </a:r>
            <a:r>
              <a:rPr lang="en-US" sz="1600" i="1" dirty="0">
                <a:latin typeface="Arial" panose="020B0604020202020204" pitchFamily="34" charset="0"/>
                <a:ea typeface="Verdana" panose="020B0604030504040204" pitchFamily="34" charset="0"/>
                <a:sym typeface="Arial"/>
              </a:rPr>
              <a:t>et al, </a:t>
            </a:r>
            <a:r>
              <a:rPr lang="en-US" sz="1600" dirty="0">
                <a:latin typeface="Arial" panose="020B0604020202020204" pitchFamily="34" charset="0"/>
                <a:ea typeface="Verdana" panose="020B0604030504040204" pitchFamily="34" charset="0"/>
                <a:sym typeface="Arial"/>
              </a:rPr>
              <a:t>1999</a:t>
            </a:r>
          </a:p>
        </p:txBody>
      </p:sp>
    </p:spTree>
    <p:extLst>
      <p:ext uri="{BB962C8B-B14F-4D97-AF65-F5344CB8AC3E}">
        <p14:creationId xmlns:p14="http://schemas.microsoft.com/office/powerpoint/2010/main" val="34799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grpSp>
        <p:nvGrpSpPr>
          <p:cNvPr id="223" name="Google Shape;223;p15"/>
          <p:cNvGrpSpPr/>
          <p:nvPr/>
        </p:nvGrpSpPr>
        <p:grpSpPr>
          <a:xfrm>
            <a:off x="780144" y="3311815"/>
            <a:ext cx="4839309" cy="2933331"/>
            <a:chOff x="4426697" y="1744980"/>
            <a:chExt cx="3977898" cy="2667000"/>
          </a:xfrm>
        </p:grpSpPr>
        <p:pic>
          <p:nvPicPr>
            <p:cNvPr id="224" name="Google Shape;224;p15"/>
            <p:cNvPicPr preferRelativeResize="0"/>
            <p:nvPr/>
          </p:nvPicPr>
          <p:blipFill rotWithShape="1">
            <a:blip r:embed="rId3">
              <a:alphaModFix/>
            </a:blip>
            <a:srcRect l="20374" t="45541" r="43034" b="9677"/>
            <a:stretch/>
          </p:blipFill>
          <p:spPr>
            <a:xfrm>
              <a:off x="4426697" y="1744980"/>
              <a:ext cx="3977898" cy="2667000"/>
            </a:xfrm>
            <a:prstGeom prst="rect">
              <a:avLst/>
            </a:prstGeom>
            <a:noFill/>
            <a:ln w="9525" cap="flat" cmpd="sng">
              <a:solidFill>
                <a:schemeClr val="dk1"/>
              </a:solidFill>
              <a:prstDash val="solid"/>
              <a:miter lim="800000"/>
              <a:headEnd type="none" w="sm" len="sm"/>
              <a:tailEnd type="none" w="sm" len="sm"/>
            </a:ln>
          </p:spPr>
        </p:pic>
        <p:sp>
          <p:nvSpPr>
            <p:cNvPr id="225" name="Google Shape;225;p15"/>
            <p:cNvSpPr/>
            <p:nvPr/>
          </p:nvSpPr>
          <p:spPr>
            <a:xfrm>
              <a:off x="4466311" y="3323739"/>
              <a:ext cx="3810000" cy="152400"/>
            </a:xfrm>
            <a:prstGeom prst="rect">
              <a:avLst/>
            </a:prstGeom>
            <a:noFill/>
            <a:ln w="9525" cap="flat" cmpd="sng">
              <a:solidFill>
                <a:srgbClr val="FF3300"/>
              </a:solidFill>
              <a:prstDash val="solid"/>
              <a:round/>
              <a:headEnd type="none" w="sm" len="sm"/>
              <a:tailEnd type="none" w="sm" len="sm"/>
            </a:ln>
          </p:spPr>
          <p:txBody>
            <a:bodyPr spcFirstLastPara="1" wrap="square" lIns="121900" tIns="60933" rIns="121900" bIns="60933" anchor="t" anchorCtr="0">
              <a:noAutofit/>
            </a:bodyPr>
            <a:lstStyle/>
            <a:p>
              <a:pPr>
                <a:buClr>
                  <a:schemeClr val="dk1"/>
                </a:buClr>
                <a:buSzPts val="1400"/>
              </a:pPr>
              <a:endParaRPr sz="1867" dirty="0">
                <a:solidFill>
                  <a:schemeClr val="dk2"/>
                </a:solidFill>
                <a:latin typeface="Arial" panose="020B0604020202020204" pitchFamily="34" charset="0"/>
                <a:ea typeface="Verdana" panose="020B0604030504040204" pitchFamily="34" charset="0"/>
                <a:sym typeface="Arial"/>
              </a:endParaRPr>
            </a:p>
          </p:txBody>
        </p:sp>
      </p:grpSp>
      <p:pic>
        <p:nvPicPr>
          <p:cNvPr id="226" name="Google Shape;226;p15" descr="Full Size Image"/>
          <p:cNvPicPr preferRelativeResize="0"/>
          <p:nvPr/>
        </p:nvPicPr>
        <p:blipFill rotWithShape="1">
          <a:blip r:embed="rId4">
            <a:alphaModFix/>
          </a:blip>
          <a:srcRect/>
          <a:stretch/>
        </p:blipFill>
        <p:spPr>
          <a:xfrm>
            <a:off x="6400801" y="3311815"/>
            <a:ext cx="4445876" cy="2933331"/>
          </a:xfrm>
          <a:prstGeom prst="rect">
            <a:avLst/>
          </a:prstGeom>
          <a:noFill/>
          <a:ln w="9525" cap="flat" cmpd="sng">
            <a:solidFill>
              <a:schemeClr val="dk1"/>
            </a:solidFill>
            <a:prstDash val="solid"/>
            <a:round/>
            <a:headEnd type="none" w="sm" len="sm"/>
            <a:tailEnd type="none" w="sm" len="sm"/>
          </a:ln>
        </p:spPr>
      </p:pic>
      <p:sp>
        <p:nvSpPr>
          <p:cNvPr id="228" name="Google Shape;228;p15"/>
          <p:cNvSpPr txBox="1"/>
          <p:nvPr/>
        </p:nvSpPr>
        <p:spPr>
          <a:xfrm>
            <a:off x="8195734" y="6488722"/>
            <a:ext cx="4109621" cy="369277"/>
          </a:xfrm>
          <a:prstGeom prst="rect">
            <a:avLst/>
          </a:prstGeom>
          <a:noFill/>
          <a:ln>
            <a:noFill/>
          </a:ln>
        </p:spPr>
        <p:txBody>
          <a:bodyPr spcFirstLastPara="1" wrap="square" lIns="121900" tIns="60933" rIns="121900" bIns="60933" anchor="t" anchorCtr="0">
            <a:spAutoFit/>
          </a:bodyPr>
          <a:lstStyle/>
          <a:p>
            <a:r>
              <a:rPr lang="en-US" sz="1600" dirty="0" err="1">
                <a:latin typeface="Arial" panose="020B0604020202020204" pitchFamily="34" charset="0"/>
                <a:ea typeface="Verdana" panose="020B0604030504040204" pitchFamily="34" charset="0"/>
                <a:sym typeface="Arial"/>
              </a:rPr>
              <a:t>Sedlis</a:t>
            </a:r>
            <a:r>
              <a:rPr lang="en-US" sz="1600" dirty="0">
                <a:latin typeface="Arial" panose="020B0604020202020204" pitchFamily="34" charset="0"/>
                <a:ea typeface="Verdana" panose="020B0604030504040204" pitchFamily="34" charset="0"/>
                <a:sym typeface="Arial"/>
              </a:rPr>
              <a:t> </a:t>
            </a:r>
            <a:r>
              <a:rPr lang="en-US" sz="1600" i="1" dirty="0">
                <a:latin typeface="Arial" panose="020B0604020202020204" pitchFamily="34" charset="0"/>
                <a:ea typeface="Verdana" panose="020B0604030504040204" pitchFamily="34" charset="0"/>
                <a:sym typeface="Arial"/>
              </a:rPr>
              <a:t>et al, </a:t>
            </a:r>
            <a:r>
              <a:rPr lang="en-US" sz="1600" dirty="0">
                <a:latin typeface="Arial" panose="020B0604020202020204" pitchFamily="34" charset="0"/>
                <a:ea typeface="Verdana" panose="020B0604030504040204" pitchFamily="34" charset="0"/>
                <a:sym typeface="Arial"/>
              </a:rPr>
              <a:t>1999 and </a:t>
            </a:r>
            <a:r>
              <a:rPr lang="en-US" sz="1600" dirty="0" err="1">
                <a:latin typeface="Arial" panose="020B0604020202020204" pitchFamily="34" charset="0"/>
                <a:ea typeface="Verdana" panose="020B0604030504040204" pitchFamily="34" charset="0"/>
                <a:sym typeface="Arial"/>
              </a:rPr>
              <a:t>Rotman</a:t>
            </a:r>
            <a:r>
              <a:rPr lang="en-US" sz="1600" dirty="0">
                <a:latin typeface="Arial" panose="020B0604020202020204" pitchFamily="34" charset="0"/>
                <a:ea typeface="Verdana" panose="020B0604030504040204" pitchFamily="34" charset="0"/>
                <a:sym typeface="Arial"/>
              </a:rPr>
              <a:t>, </a:t>
            </a:r>
            <a:r>
              <a:rPr lang="en-US" sz="1600" i="1" dirty="0">
                <a:latin typeface="Arial" panose="020B0604020202020204" pitchFamily="34" charset="0"/>
                <a:ea typeface="Verdana" panose="020B0604030504040204" pitchFamily="34" charset="0"/>
                <a:sym typeface="Arial"/>
              </a:rPr>
              <a:t>et al, </a:t>
            </a:r>
            <a:r>
              <a:rPr lang="en-US" sz="1600" dirty="0">
                <a:latin typeface="Arial" panose="020B0604020202020204" pitchFamily="34" charset="0"/>
                <a:ea typeface="Verdana" panose="020B0604030504040204" pitchFamily="34" charset="0"/>
                <a:sym typeface="Arial"/>
              </a:rPr>
              <a:t>2006</a:t>
            </a:r>
            <a:endParaRPr sz="1600" dirty="0">
              <a:latin typeface="Arial" panose="020B0604020202020204" pitchFamily="34" charset="0"/>
              <a:ea typeface="Verdana" panose="020B0604030504040204" pitchFamily="34" charset="0"/>
              <a:sym typeface="Arial"/>
            </a:endParaRPr>
          </a:p>
        </p:txBody>
      </p:sp>
      <p:sp>
        <p:nvSpPr>
          <p:cNvPr id="3" name="Title 2">
            <a:extLst>
              <a:ext uri="{FF2B5EF4-FFF2-40B4-BE49-F238E27FC236}">
                <a16:creationId xmlns:a16="http://schemas.microsoft.com/office/drawing/2014/main" id="{CE7B2838-EE37-4AB2-965E-8DEAE1FD6677}"/>
              </a:ext>
            </a:extLst>
          </p:cNvPr>
          <p:cNvSpPr>
            <a:spLocks noGrp="1"/>
          </p:cNvSpPr>
          <p:nvPr>
            <p:ph type="title"/>
          </p:nvPr>
        </p:nvSpPr>
        <p:spPr>
          <a:xfrm>
            <a:off x="0" y="0"/>
            <a:ext cx="12192000" cy="1143000"/>
          </a:xfrm>
        </p:spPr>
        <p:txBody>
          <a:bodyPr>
            <a:normAutofit/>
          </a:bodyPr>
          <a:lstStyle/>
          <a:p>
            <a:pPr algn="ctr"/>
            <a:r>
              <a:rPr lang="en-US" dirty="0"/>
              <a:t>Evidence for Adjuvant Pelvic EBRT</a:t>
            </a:r>
          </a:p>
        </p:txBody>
      </p:sp>
      <p:sp>
        <p:nvSpPr>
          <p:cNvPr id="9" name="TextBox 8"/>
          <p:cNvSpPr txBox="1"/>
          <p:nvPr/>
        </p:nvSpPr>
        <p:spPr>
          <a:xfrm>
            <a:off x="828336" y="1262478"/>
            <a:ext cx="10118157" cy="1785361"/>
          </a:xfrm>
          <a:prstGeom prst="rect">
            <a:avLst/>
          </a:prstGeom>
          <a:noFill/>
        </p:spPr>
        <p:txBody>
          <a:bodyPr wrap="square" rtlCol="0">
            <a:spAutoFit/>
          </a:bodyPr>
          <a:lstStyle/>
          <a:p>
            <a:pPr>
              <a:spcBef>
                <a:spcPts val="53"/>
              </a:spcBef>
              <a:spcAft>
                <a:spcPts val="53"/>
              </a:spcAft>
            </a:pPr>
            <a:r>
              <a:rPr lang="en-US" sz="2667" dirty="0"/>
              <a:t>GOG 92 randomized 277 patients who met the </a:t>
            </a:r>
            <a:r>
              <a:rPr lang="en-US" sz="2667" dirty="0" err="1"/>
              <a:t>Sedlis</a:t>
            </a:r>
            <a:r>
              <a:rPr lang="en-US" sz="2667" dirty="0"/>
              <a:t> criteria to post-op RT vs. observation</a:t>
            </a:r>
          </a:p>
          <a:p>
            <a:pPr marL="457189" lvl="2" indent="-457189">
              <a:spcBef>
                <a:spcPts val="53"/>
              </a:spcBef>
              <a:spcAft>
                <a:spcPts val="53"/>
              </a:spcAft>
              <a:buFont typeface="Arial" panose="020B0604020202020204" pitchFamily="34" charset="0"/>
              <a:buChar char="•"/>
            </a:pPr>
            <a:r>
              <a:rPr lang="en-US" sz="2667" dirty="0"/>
              <a:t>RT </a:t>
            </a:r>
            <a:r>
              <a:rPr lang="en-US" sz="2667" dirty="0">
                <a:sym typeface="Wingdings" panose="05000000000000000000" pitchFamily="2" charset="2"/>
              </a:rPr>
              <a:t> 46% relative reduction in pelvic recurrence</a:t>
            </a:r>
          </a:p>
          <a:p>
            <a:pPr marL="457189" lvl="2" indent="-457189">
              <a:spcBef>
                <a:spcPts val="53"/>
              </a:spcBef>
              <a:spcAft>
                <a:spcPts val="53"/>
              </a:spcAft>
              <a:buFont typeface="Arial" panose="020B0604020202020204" pitchFamily="34" charset="0"/>
              <a:buChar char="•"/>
            </a:pPr>
            <a:r>
              <a:rPr lang="en-US" sz="2667" dirty="0">
                <a:sym typeface="Wingdings" panose="05000000000000000000" pitchFamily="2" charset="2"/>
              </a:rPr>
              <a:t>RT  30% relative reduction in risk of death (</a:t>
            </a:r>
            <a:r>
              <a:rPr lang="en-US" sz="2667" i="1" dirty="0">
                <a:sym typeface="Wingdings" panose="05000000000000000000" pitchFamily="2" charset="2"/>
              </a:rPr>
              <a:t>p</a:t>
            </a:r>
            <a:r>
              <a:rPr lang="en-US" sz="2667" dirty="0">
                <a:sym typeface="Wingdings" panose="05000000000000000000" pitchFamily="2" charset="2"/>
              </a:rPr>
              <a:t>=0.07)</a:t>
            </a:r>
          </a:p>
        </p:txBody>
      </p:sp>
    </p:spTree>
    <p:extLst>
      <p:ext uri="{BB962C8B-B14F-4D97-AF65-F5344CB8AC3E}">
        <p14:creationId xmlns:p14="http://schemas.microsoft.com/office/powerpoint/2010/main" val="1646694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3"/>
          <p:cNvSpPr txBox="1">
            <a:spLocks noGrp="1"/>
          </p:cNvSpPr>
          <p:nvPr>
            <p:ph type="body" idx="1"/>
          </p:nvPr>
        </p:nvSpPr>
        <p:spPr>
          <a:xfrm>
            <a:off x="975361" y="1584960"/>
            <a:ext cx="10045700" cy="3562773"/>
          </a:xfrm>
          <a:prstGeom prst="rect">
            <a:avLst/>
          </a:prstGeom>
          <a:noFill/>
          <a:ln>
            <a:noFill/>
          </a:ln>
        </p:spPr>
        <p:txBody>
          <a:bodyPr spcFirstLastPara="1" vert="horz" wrap="square" lIns="121900" tIns="60933" rIns="121900" bIns="60933" rtlCol="0" anchor="t" anchorCtr="0">
            <a:normAutofit fontScale="85000" lnSpcReduction="10000"/>
          </a:bodyPr>
          <a:lstStyle/>
          <a:p>
            <a:r>
              <a:rPr lang="en-US" sz="3733" dirty="0">
                <a:solidFill>
                  <a:srgbClr val="000000"/>
                </a:solidFill>
                <a:cs typeface="Arial" panose="020B0604020202020204" pitchFamily="34" charset="0"/>
              </a:rPr>
              <a:t>Understand the different radiation delivery techniques for </a:t>
            </a:r>
            <a:r>
              <a:rPr lang="en-US" sz="3733" dirty="0">
                <a:solidFill>
                  <a:srgbClr val="000000"/>
                </a:solidFill>
              </a:rPr>
              <a:t>women with gynecologic cancers</a:t>
            </a:r>
          </a:p>
          <a:p>
            <a:endParaRPr lang="en-US" sz="3733" dirty="0">
              <a:solidFill>
                <a:srgbClr val="000000"/>
              </a:solidFill>
            </a:endParaRPr>
          </a:p>
          <a:p>
            <a:r>
              <a:rPr lang="en-US" sz="3733" dirty="0">
                <a:solidFill>
                  <a:srgbClr val="000000"/>
                </a:solidFill>
              </a:rPr>
              <a:t>Review indications for radiation therapy in the curative and palliative settings</a:t>
            </a:r>
            <a:endParaRPr lang="en-US" sz="3947" dirty="0">
              <a:solidFill>
                <a:srgbClr val="000000"/>
              </a:solidFill>
            </a:endParaRPr>
          </a:p>
        </p:txBody>
      </p:sp>
      <p:sp>
        <p:nvSpPr>
          <p:cNvPr id="4" name="Title 1">
            <a:extLst>
              <a:ext uri="{FF2B5EF4-FFF2-40B4-BE49-F238E27FC236}">
                <a16:creationId xmlns:a16="http://schemas.microsoft.com/office/drawing/2014/main" id="{61BA7848-E212-4CAA-9089-3B6A3A74FE6A}"/>
              </a:ext>
            </a:extLst>
          </p:cNvPr>
          <p:cNvSpPr txBox="1">
            <a:spLocks/>
          </p:cNvSpPr>
          <p:nvPr/>
        </p:nvSpPr>
        <p:spPr>
          <a:xfrm>
            <a:off x="0" y="0"/>
            <a:ext cx="12192000" cy="1143000"/>
          </a:xfrm>
          <a:prstGeom prst="rect">
            <a:avLst/>
          </a:prstGeom>
          <a:noFill/>
          <a:ln>
            <a:noFill/>
          </a:ln>
        </p:spPr>
        <p:txBody>
          <a:bodyPr spcFirstLastPara="1" wrap="square" lIns="121900" tIns="60933" rIns="121900" bIns="60933"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4000"/>
              <a:buFont typeface="Lato"/>
              <a:buNone/>
              <a:defRPr sz="4000" b="0" i="0" u="none" strike="noStrike" cap="none">
                <a:solidFill>
                  <a:schemeClr val="accent3"/>
                </a:solidFill>
                <a:latin typeface="Arial" panose="020B0604020202020204" pitchFamily="34" charset="0"/>
                <a:ea typeface="Verdana" panose="020B0604030504040204" pitchFamily="34" charset="0"/>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b="1" dirty="0">
                <a:solidFill>
                  <a:srgbClr val="002060"/>
                </a:solidFill>
                <a:cs typeface="Arial" panose="020B0604020202020204" pitchFamily="34" charset="0"/>
              </a:rPr>
              <a:t>Learning Objectives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normAutofit/>
          </a:bodyPr>
          <a:lstStyle/>
          <a:p>
            <a:pPr algn="ctr"/>
            <a:r>
              <a:rPr lang="en-US" dirty="0">
                <a:solidFill>
                  <a:srgbClr val="002060"/>
                </a:solidFill>
                <a:cs typeface="Arial" panose="020B0604020202020204" pitchFamily="34" charset="0"/>
              </a:rPr>
              <a:t>Adding Chemotherapy to Adjuvant EBRT</a:t>
            </a:r>
          </a:p>
        </p:txBody>
      </p:sp>
      <p:sp>
        <p:nvSpPr>
          <p:cNvPr id="3" name="Content Placeholder 2"/>
          <p:cNvSpPr>
            <a:spLocks noGrp="1"/>
          </p:cNvSpPr>
          <p:nvPr>
            <p:ph idx="1"/>
          </p:nvPr>
        </p:nvSpPr>
        <p:spPr>
          <a:xfrm>
            <a:off x="756746" y="1295400"/>
            <a:ext cx="10520855" cy="5410200"/>
          </a:xfrm>
        </p:spPr>
        <p:txBody>
          <a:bodyPr>
            <a:normAutofit/>
          </a:bodyPr>
          <a:lstStyle/>
          <a:p>
            <a:pPr>
              <a:buFont typeface="Wingdings" panose="05000000000000000000" pitchFamily="2" charset="2"/>
              <a:buChar char="§"/>
            </a:pPr>
            <a:r>
              <a:rPr lang="en-US" sz="2667" dirty="0">
                <a:solidFill>
                  <a:srgbClr val="000000"/>
                </a:solidFill>
              </a:rPr>
              <a:t>Indicated for patients with high-risk features (up to 40% pelvic recurrence rate)</a:t>
            </a:r>
          </a:p>
          <a:p>
            <a:pPr>
              <a:buFont typeface="Wingdings" panose="05000000000000000000" pitchFamily="2" charset="2"/>
              <a:buChar char="§"/>
            </a:pPr>
            <a:endParaRPr lang="en-US" sz="2667" b="1" dirty="0">
              <a:solidFill>
                <a:srgbClr val="000000"/>
              </a:solidFill>
            </a:endParaRPr>
          </a:p>
          <a:p>
            <a:pPr>
              <a:buFont typeface="Wingdings" panose="05000000000000000000" pitchFamily="2" charset="2"/>
              <a:buChar char="§"/>
            </a:pPr>
            <a:r>
              <a:rPr lang="en-US" sz="2667" b="1" dirty="0">
                <a:solidFill>
                  <a:srgbClr val="000000"/>
                </a:solidFill>
              </a:rPr>
              <a:t>The 3 P’s:</a:t>
            </a:r>
          </a:p>
          <a:p>
            <a:pPr lvl="1"/>
            <a:r>
              <a:rPr lang="en-US" sz="2667" dirty="0">
                <a:solidFill>
                  <a:srgbClr val="000000"/>
                </a:solidFill>
              </a:rPr>
              <a:t>Parametrium involvement (microscopic)</a:t>
            </a:r>
          </a:p>
          <a:p>
            <a:pPr lvl="1"/>
            <a:r>
              <a:rPr lang="en-US" sz="2667" dirty="0">
                <a:solidFill>
                  <a:srgbClr val="000000"/>
                </a:solidFill>
              </a:rPr>
              <a:t>Pelvic lymph node involvement</a:t>
            </a:r>
          </a:p>
          <a:p>
            <a:pPr lvl="1"/>
            <a:r>
              <a:rPr lang="en-US" sz="2667" dirty="0">
                <a:solidFill>
                  <a:srgbClr val="000000"/>
                </a:solidFill>
              </a:rPr>
              <a:t>Positive surgical margins </a:t>
            </a:r>
          </a:p>
          <a:p>
            <a:pPr lvl="0"/>
            <a:endParaRPr lang="en-US" sz="2667" dirty="0">
              <a:solidFill>
                <a:srgbClr val="000000"/>
              </a:solidFill>
            </a:endParaRPr>
          </a:p>
          <a:p>
            <a:pPr lvl="0"/>
            <a:r>
              <a:rPr lang="en-US" sz="2667" dirty="0">
                <a:solidFill>
                  <a:srgbClr val="000000"/>
                </a:solidFill>
              </a:rPr>
              <a:t>GOG 109 (</a:t>
            </a:r>
            <a:r>
              <a:rPr lang="en-US" sz="2667" b="1" dirty="0">
                <a:solidFill>
                  <a:srgbClr val="000000"/>
                </a:solidFill>
              </a:rPr>
              <a:t>Peters </a:t>
            </a:r>
            <a:r>
              <a:rPr lang="en-US" sz="2667" i="1" dirty="0">
                <a:solidFill>
                  <a:srgbClr val="000000"/>
                </a:solidFill>
              </a:rPr>
              <a:t>et al, </a:t>
            </a:r>
            <a:r>
              <a:rPr lang="en-US" sz="2667" dirty="0">
                <a:solidFill>
                  <a:srgbClr val="000000"/>
                </a:solidFill>
              </a:rPr>
              <a:t>2000) demonstrated that adding chemo to RT </a:t>
            </a:r>
            <a:r>
              <a:rPr lang="en-US" sz="2667" dirty="0">
                <a:solidFill>
                  <a:srgbClr val="000000"/>
                </a:solidFill>
                <a:sym typeface="Wingdings" panose="05000000000000000000" pitchFamily="2" charset="2"/>
              </a:rPr>
              <a:t> 10% absolute 4Y-OS benefit</a:t>
            </a:r>
            <a:endParaRPr lang="en-US" sz="2667" u="sng" dirty="0">
              <a:solidFill>
                <a:srgbClr val="000000"/>
              </a:solidFill>
            </a:endParaRPr>
          </a:p>
        </p:txBody>
      </p:sp>
    </p:spTree>
    <p:extLst>
      <p:ext uri="{BB962C8B-B14F-4D97-AF65-F5344CB8AC3E}">
        <p14:creationId xmlns:p14="http://schemas.microsoft.com/office/powerpoint/2010/main" val="2374154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normAutofit/>
          </a:bodyPr>
          <a:lstStyle/>
          <a:p>
            <a:pPr algn="ctr"/>
            <a:r>
              <a:rPr lang="en-US" dirty="0">
                <a:solidFill>
                  <a:srgbClr val="002060"/>
                </a:solidFill>
                <a:cs typeface="Arial" panose="020B0604020202020204" pitchFamily="34" charset="0"/>
              </a:rPr>
              <a:t>Adding Brachytherapy to Adjuvant EBRT</a:t>
            </a:r>
          </a:p>
        </p:txBody>
      </p:sp>
      <p:sp>
        <p:nvSpPr>
          <p:cNvPr id="3" name="Content Placeholder 2"/>
          <p:cNvSpPr>
            <a:spLocks noGrp="1"/>
          </p:cNvSpPr>
          <p:nvPr>
            <p:ph idx="1"/>
          </p:nvPr>
        </p:nvSpPr>
        <p:spPr>
          <a:xfrm>
            <a:off x="756746" y="1295400"/>
            <a:ext cx="10520855" cy="5410200"/>
          </a:xfrm>
        </p:spPr>
        <p:txBody>
          <a:bodyPr>
            <a:normAutofit/>
          </a:bodyPr>
          <a:lstStyle/>
          <a:p>
            <a:pPr>
              <a:buFont typeface="Wingdings" panose="05000000000000000000" pitchFamily="2" charset="2"/>
              <a:buChar char="§"/>
            </a:pPr>
            <a:r>
              <a:rPr lang="en-US" sz="2667" dirty="0">
                <a:solidFill>
                  <a:srgbClr val="000000"/>
                </a:solidFill>
              </a:rPr>
              <a:t>Vaginal cylinder indicated when high risk of local recurrence:</a:t>
            </a:r>
          </a:p>
          <a:p>
            <a:pPr lvl="1"/>
            <a:r>
              <a:rPr lang="en-US" sz="2667" dirty="0">
                <a:solidFill>
                  <a:srgbClr val="000000"/>
                </a:solidFill>
              </a:rPr>
              <a:t>Less than a radical hysterectomy</a:t>
            </a:r>
          </a:p>
          <a:p>
            <a:pPr lvl="1"/>
            <a:r>
              <a:rPr lang="en-US" sz="2667" dirty="0">
                <a:solidFill>
                  <a:srgbClr val="000000"/>
                </a:solidFill>
              </a:rPr>
              <a:t>Close or positive margin</a:t>
            </a:r>
          </a:p>
          <a:p>
            <a:pPr lvl="1"/>
            <a:r>
              <a:rPr lang="en-US" sz="2667" dirty="0">
                <a:solidFill>
                  <a:srgbClr val="000000"/>
                </a:solidFill>
              </a:rPr>
              <a:t>Large or deeply invasive tumor</a:t>
            </a:r>
          </a:p>
          <a:p>
            <a:pPr lvl="1"/>
            <a:r>
              <a:rPr lang="en-US" sz="2667" dirty="0" err="1">
                <a:solidFill>
                  <a:srgbClr val="000000"/>
                </a:solidFill>
              </a:rPr>
              <a:t>Parametrial</a:t>
            </a:r>
            <a:r>
              <a:rPr lang="en-US" sz="2667" dirty="0">
                <a:solidFill>
                  <a:srgbClr val="000000"/>
                </a:solidFill>
              </a:rPr>
              <a:t> or vaginal involvement </a:t>
            </a:r>
          </a:p>
          <a:p>
            <a:pPr lvl="1"/>
            <a:r>
              <a:rPr lang="en-US" sz="2667" dirty="0">
                <a:solidFill>
                  <a:srgbClr val="000000"/>
                </a:solidFill>
              </a:rPr>
              <a:t>Extensive LVSI</a:t>
            </a:r>
            <a:endParaRPr lang="en-US" sz="2667" u="sng" dirty="0">
              <a:solidFill>
                <a:srgbClr val="000000"/>
              </a:solidFill>
            </a:endParaRPr>
          </a:p>
        </p:txBody>
      </p:sp>
      <p:pic>
        <p:nvPicPr>
          <p:cNvPr id="4" name="Picture 3"/>
          <p:cNvPicPr>
            <a:picLocks noChangeAspect="1"/>
          </p:cNvPicPr>
          <p:nvPr/>
        </p:nvPicPr>
        <p:blipFill>
          <a:blip r:embed="rId3"/>
          <a:stretch>
            <a:fillRect/>
          </a:stretch>
        </p:blipFill>
        <p:spPr>
          <a:xfrm>
            <a:off x="7819521" y="3266440"/>
            <a:ext cx="3984049" cy="3276600"/>
          </a:xfrm>
          <a:prstGeom prst="rect">
            <a:avLst/>
          </a:prstGeom>
        </p:spPr>
      </p:pic>
    </p:spTree>
    <p:extLst>
      <p:ext uri="{BB962C8B-B14F-4D97-AF65-F5344CB8AC3E}">
        <p14:creationId xmlns:p14="http://schemas.microsoft.com/office/powerpoint/2010/main" val="10318409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normAutofit/>
          </a:bodyPr>
          <a:lstStyle/>
          <a:p>
            <a:pPr algn="ctr"/>
            <a:r>
              <a:rPr lang="en-US" dirty="0">
                <a:solidFill>
                  <a:srgbClr val="002060"/>
                </a:solidFill>
                <a:cs typeface="Arial" panose="020B0604020202020204" pitchFamily="34" charset="0"/>
              </a:rPr>
              <a:t>Definitive Chemo-RT for Cervical Cancer</a:t>
            </a:r>
          </a:p>
        </p:txBody>
      </p:sp>
      <p:sp>
        <p:nvSpPr>
          <p:cNvPr id="3" name="Content Placeholder 2"/>
          <p:cNvSpPr>
            <a:spLocks noGrp="1"/>
          </p:cNvSpPr>
          <p:nvPr>
            <p:ph idx="1"/>
          </p:nvPr>
        </p:nvSpPr>
        <p:spPr>
          <a:xfrm>
            <a:off x="959556" y="1384301"/>
            <a:ext cx="10272888" cy="5384799"/>
          </a:xfrm>
        </p:spPr>
        <p:txBody>
          <a:bodyPr>
            <a:noAutofit/>
          </a:bodyPr>
          <a:lstStyle/>
          <a:p>
            <a:r>
              <a:rPr lang="en-US" sz="2667" dirty="0">
                <a:solidFill>
                  <a:srgbClr val="000000"/>
                </a:solidFill>
              </a:rPr>
              <a:t>Radical hysterectomy + adjuvant RT has high morbidity</a:t>
            </a:r>
          </a:p>
          <a:p>
            <a:endParaRPr lang="en-US" sz="800" dirty="0">
              <a:solidFill>
                <a:srgbClr val="000000"/>
              </a:solidFill>
            </a:endParaRPr>
          </a:p>
          <a:p>
            <a:r>
              <a:rPr lang="en-US" sz="2667" dirty="0">
                <a:solidFill>
                  <a:srgbClr val="000000"/>
                </a:solidFill>
              </a:rPr>
              <a:t>When clinical staging suggests a high likelihood of the need for adjuvant RT after radical hysterectomy, definitive chemo-RT is preferred due to similar cure rate and reduced toxicity</a:t>
            </a:r>
          </a:p>
          <a:p>
            <a:endParaRPr lang="en-US" sz="800" dirty="0">
              <a:solidFill>
                <a:srgbClr val="000000"/>
              </a:solidFill>
            </a:endParaRPr>
          </a:p>
          <a:p>
            <a:r>
              <a:rPr lang="en-US" sz="2667" dirty="0">
                <a:solidFill>
                  <a:srgbClr val="000000"/>
                </a:solidFill>
              </a:rPr>
              <a:t>As a threshold, most patients with a &gt;4cm tumor confined to the cervix/uterus (or upper vagina) would meet criteria for adjuvant radiation</a:t>
            </a:r>
          </a:p>
          <a:p>
            <a:pPr marL="152396" indent="0">
              <a:buNone/>
            </a:pPr>
            <a:endParaRPr lang="en-US" sz="800" dirty="0">
              <a:solidFill>
                <a:srgbClr val="000000"/>
              </a:solidFill>
            </a:endParaRPr>
          </a:p>
          <a:p>
            <a:r>
              <a:rPr lang="en-US" sz="2667" dirty="0">
                <a:solidFill>
                  <a:srgbClr val="000000"/>
                </a:solidFill>
              </a:rPr>
              <a:t>NCCN guidelines recommend definitive chemo-RT rather than radical hysterectomy for Stage IB3, IIA2, IIIA/B and IVA </a:t>
            </a:r>
          </a:p>
          <a:p>
            <a:pPr lvl="1"/>
            <a:r>
              <a:rPr lang="en-US" sz="2133" dirty="0">
                <a:solidFill>
                  <a:srgbClr val="000000"/>
                </a:solidFill>
              </a:rPr>
              <a:t>Also an option for Stage IB1-2, IA2 and IA1 with LVSI</a:t>
            </a:r>
          </a:p>
        </p:txBody>
      </p:sp>
      <p:sp>
        <p:nvSpPr>
          <p:cNvPr id="6" name="TextBox 5">
            <a:extLst>
              <a:ext uri="{FF2B5EF4-FFF2-40B4-BE49-F238E27FC236}">
                <a16:creationId xmlns:a16="http://schemas.microsoft.com/office/drawing/2014/main" id="{68455385-4F9B-4A8F-809F-9C25718E84DA}"/>
              </a:ext>
            </a:extLst>
          </p:cNvPr>
          <p:cNvSpPr txBox="1"/>
          <p:nvPr/>
        </p:nvSpPr>
        <p:spPr>
          <a:xfrm>
            <a:off x="10033000" y="6426201"/>
            <a:ext cx="2159000" cy="338554"/>
          </a:xfrm>
          <a:prstGeom prst="rect">
            <a:avLst/>
          </a:prstGeom>
          <a:noFill/>
        </p:spPr>
        <p:txBody>
          <a:bodyPr wrap="square" rtlCol="0">
            <a:spAutoFit/>
          </a:bodyPr>
          <a:lstStyle/>
          <a:p>
            <a:r>
              <a:rPr lang="en-US" sz="1600" dirty="0" err="1"/>
              <a:t>Landoni</a:t>
            </a:r>
            <a:r>
              <a:rPr lang="en-US" sz="1600" dirty="0"/>
              <a:t> </a:t>
            </a:r>
            <a:r>
              <a:rPr lang="en-US" sz="1600" i="1" dirty="0"/>
              <a:t>et al, </a:t>
            </a:r>
            <a:r>
              <a:rPr lang="en-US" sz="1600" dirty="0"/>
              <a:t>1997</a:t>
            </a:r>
          </a:p>
        </p:txBody>
      </p:sp>
    </p:spTree>
    <p:extLst>
      <p:ext uri="{BB962C8B-B14F-4D97-AF65-F5344CB8AC3E}">
        <p14:creationId xmlns:p14="http://schemas.microsoft.com/office/powerpoint/2010/main" val="263988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32"/>
          <p:cNvPicPr preferRelativeResize="0"/>
          <p:nvPr/>
        </p:nvPicPr>
        <p:blipFill rotWithShape="1">
          <a:blip r:embed="rId3">
            <a:alphaModFix/>
          </a:blip>
          <a:srcRect/>
          <a:stretch/>
        </p:blipFill>
        <p:spPr>
          <a:xfrm>
            <a:off x="70604" y="436034"/>
            <a:ext cx="12050793" cy="5047895"/>
          </a:xfrm>
          <a:prstGeom prst="rect">
            <a:avLst/>
          </a:prstGeom>
          <a:noFill/>
          <a:ln>
            <a:noFill/>
          </a:ln>
        </p:spPr>
      </p:pic>
      <p:sp>
        <p:nvSpPr>
          <p:cNvPr id="415" name="Google Shape;415;p32"/>
          <p:cNvSpPr txBox="1">
            <a:spLocks noGrp="1"/>
          </p:cNvSpPr>
          <p:nvPr>
            <p:ph type="title"/>
          </p:nvPr>
        </p:nvSpPr>
        <p:spPr>
          <a:xfrm>
            <a:off x="0" y="0"/>
            <a:ext cx="12192000" cy="1143000"/>
          </a:xfrm>
          <a:prstGeom prst="rect">
            <a:avLst/>
          </a:prstGeom>
          <a:noFill/>
          <a:ln>
            <a:noFill/>
          </a:ln>
        </p:spPr>
        <p:txBody>
          <a:bodyPr spcFirstLastPara="1" vert="horz" wrap="square" lIns="121900" tIns="60933" rIns="121900" bIns="60933" rtlCol="0" anchor="ctr" anchorCtr="0">
            <a:normAutofit/>
          </a:bodyPr>
          <a:lstStyle/>
          <a:p>
            <a:pPr lvl="0" algn="ctr">
              <a:buSzPts val="4000"/>
            </a:pPr>
            <a:r>
              <a:rPr lang="en-US" dirty="0"/>
              <a:t>Definitive Chemo-RT Treatment Scheme</a:t>
            </a:r>
            <a:endParaRPr dirty="0"/>
          </a:p>
        </p:txBody>
      </p:sp>
      <p:sp>
        <p:nvSpPr>
          <p:cNvPr id="416" name="Google Shape;416;p32"/>
          <p:cNvSpPr txBox="1"/>
          <p:nvPr/>
        </p:nvSpPr>
        <p:spPr>
          <a:xfrm>
            <a:off x="521496" y="5402434"/>
            <a:ext cx="11149005" cy="1200402"/>
          </a:xfrm>
          <a:prstGeom prst="rect">
            <a:avLst/>
          </a:prstGeom>
          <a:noFill/>
          <a:ln>
            <a:noFill/>
          </a:ln>
        </p:spPr>
        <p:txBody>
          <a:bodyPr spcFirstLastPara="1" wrap="square" lIns="121900" tIns="60933" rIns="121900" bIns="60933" anchor="t" anchorCtr="0">
            <a:spAutoFit/>
          </a:bodyPr>
          <a:lstStyle/>
          <a:p>
            <a:pPr marL="380990" indent="-380990">
              <a:spcBef>
                <a:spcPts val="533"/>
              </a:spcBef>
              <a:spcAft>
                <a:spcPts val="533"/>
              </a:spcAft>
              <a:buFont typeface="Arial" panose="020B0604020202020204" pitchFamily="34" charset="0"/>
              <a:buChar char="•"/>
            </a:pPr>
            <a:r>
              <a:rPr lang="en-US" sz="2667" dirty="0">
                <a:latin typeface="Arial" panose="020B0604020202020204" pitchFamily="34" charset="0"/>
                <a:ea typeface="Verdana" panose="020B0604030504040204" pitchFamily="34" charset="0"/>
              </a:rPr>
              <a:t>“Integrated boost” to involved nodes using IMRT also commonly used</a:t>
            </a:r>
            <a:endParaRPr lang="en-US" sz="2667" dirty="0">
              <a:latin typeface="Arial" panose="020B0604020202020204" pitchFamily="34" charset="0"/>
              <a:ea typeface="Verdana" panose="020B0604030504040204" pitchFamily="34" charset="0"/>
              <a:sym typeface="Arial"/>
            </a:endParaRPr>
          </a:p>
          <a:p>
            <a:pPr marL="380990" indent="-380990">
              <a:spcBef>
                <a:spcPts val="533"/>
              </a:spcBef>
              <a:spcAft>
                <a:spcPts val="533"/>
              </a:spcAft>
              <a:buFont typeface="Arial" panose="020B0604020202020204" pitchFamily="34" charset="0"/>
              <a:buChar char="•"/>
            </a:pPr>
            <a:r>
              <a:rPr lang="en-US" sz="2667" dirty="0">
                <a:latin typeface="Arial" panose="020B0604020202020204" pitchFamily="34" charset="0"/>
                <a:ea typeface="Verdana" panose="020B0604030504040204" pitchFamily="34" charset="0"/>
                <a:sym typeface="Arial"/>
              </a:rPr>
              <a:t>Goal</a:t>
            </a:r>
            <a:r>
              <a:rPr lang="en-US" sz="2667" dirty="0">
                <a:latin typeface="Arial" panose="020B0604020202020204" pitchFamily="34" charset="0"/>
                <a:ea typeface="Verdana" panose="020B0604030504040204" pitchFamily="34" charset="0"/>
              </a:rPr>
              <a:t> treatment time</a:t>
            </a:r>
            <a:r>
              <a:rPr lang="en-US" sz="2667" dirty="0">
                <a:latin typeface="Arial" panose="020B0604020202020204" pitchFamily="34" charset="0"/>
                <a:ea typeface="Verdana" panose="020B0604030504040204" pitchFamily="34" charset="0"/>
                <a:sym typeface="Arial"/>
              </a:rPr>
              <a:t> &lt;56 days </a:t>
            </a:r>
            <a:r>
              <a:rPr lang="en-US" sz="2667" dirty="0">
                <a:latin typeface="Arial" panose="020B0604020202020204" pitchFamily="34" charset="0"/>
                <a:ea typeface="Verdana" panose="020B0604030504040204" pitchFamily="34" charset="0"/>
                <a:sym typeface="Wingdings" panose="05000000000000000000" pitchFamily="2" charset="2"/>
              </a:rPr>
              <a:t> </a:t>
            </a:r>
            <a:r>
              <a:rPr lang="en-US" sz="2667" dirty="0">
                <a:latin typeface="Arial" panose="020B0604020202020204" pitchFamily="34" charset="0"/>
                <a:ea typeface="Verdana" panose="020B0604030504040204" pitchFamily="34" charset="0"/>
                <a:sym typeface="Arial"/>
              </a:rPr>
              <a:t>improved local control </a:t>
            </a:r>
            <a:endParaRPr sz="2667" dirty="0">
              <a:latin typeface="Arial" panose="020B0604020202020204" pitchFamily="34" charset="0"/>
              <a:ea typeface="Verdana" panose="020B060403050404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normAutofit/>
          </a:bodyPr>
          <a:lstStyle/>
          <a:p>
            <a:pPr algn="ctr"/>
            <a:r>
              <a:rPr lang="en-US" dirty="0">
                <a:solidFill>
                  <a:srgbClr val="002060"/>
                </a:solidFill>
                <a:cs typeface="Arial" panose="020B0604020202020204" pitchFamily="34" charset="0"/>
              </a:rPr>
              <a:t>Use of Chemotherapy with Definitive RT</a:t>
            </a:r>
          </a:p>
        </p:txBody>
      </p:sp>
      <p:sp>
        <p:nvSpPr>
          <p:cNvPr id="3" name="Content Placeholder 2"/>
          <p:cNvSpPr>
            <a:spLocks noGrp="1"/>
          </p:cNvSpPr>
          <p:nvPr>
            <p:ph idx="1"/>
          </p:nvPr>
        </p:nvSpPr>
        <p:spPr>
          <a:xfrm>
            <a:off x="1095023" y="1295400"/>
            <a:ext cx="10272888" cy="5410200"/>
          </a:xfrm>
        </p:spPr>
        <p:txBody>
          <a:bodyPr>
            <a:noAutofit/>
          </a:bodyPr>
          <a:lstStyle/>
          <a:p>
            <a:pPr lvl="0"/>
            <a:r>
              <a:rPr lang="en-US" sz="2667" dirty="0">
                <a:solidFill>
                  <a:srgbClr val="000000"/>
                </a:solidFill>
              </a:rPr>
              <a:t>Addition of concurrent cisplatin-based chemo </a:t>
            </a:r>
            <a:r>
              <a:rPr lang="en-US" sz="2667" dirty="0">
                <a:solidFill>
                  <a:srgbClr val="000000"/>
                </a:solidFill>
                <a:sym typeface="Symbol" panose="05050102010706020507" pitchFamily="18" charset="2"/>
              </a:rPr>
              <a:t></a:t>
            </a:r>
            <a:r>
              <a:rPr lang="en-US" sz="2667" dirty="0">
                <a:solidFill>
                  <a:srgbClr val="000000"/>
                </a:solidFill>
              </a:rPr>
              <a:t> the risk of death by 30-50%</a:t>
            </a:r>
            <a:r>
              <a:rPr lang="en-US" sz="2667" baseline="30000" dirty="0">
                <a:solidFill>
                  <a:srgbClr val="000000"/>
                </a:solidFill>
              </a:rPr>
              <a:t>1-3</a:t>
            </a:r>
          </a:p>
          <a:p>
            <a:endParaRPr lang="en-US" sz="2667" dirty="0">
              <a:solidFill>
                <a:srgbClr val="000000"/>
              </a:solidFill>
            </a:endParaRPr>
          </a:p>
          <a:p>
            <a:r>
              <a:rPr lang="en-US" sz="2667" dirty="0">
                <a:solidFill>
                  <a:srgbClr val="000000"/>
                </a:solidFill>
              </a:rPr>
              <a:t>Several randomized trials used cisplatin/5-FU, however, </a:t>
            </a:r>
            <a:r>
              <a:rPr lang="en-US" sz="2667" b="1" dirty="0">
                <a:solidFill>
                  <a:srgbClr val="000000"/>
                </a:solidFill>
              </a:rPr>
              <a:t>weekly cisplatin</a:t>
            </a:r>
            <a:r>
              <a:rPr lang="en-US" sz="2667" dirty="0">
                <a:solidFill>
                  <a:srgbClr val="000000"/>
                </a:solidFill>
              </a:rPr>
              <a:t> is more common because better tolerated</a:t>
            </a:r>
          </a:p>
          <a:p>
            <a:endParaRPr lang="en-US" sz="2667" dirty="0">
              <a:solidFill>
                <a:srgbClr val="000000"/>
              </a:solidFill>
            </a:endParaRPr>
          </a:p>
          <a:p>
            <a:r>
              <a:rPr lang="en-US" sz="2667" dirty="0">
                <a:solidFill>
                  <a:srgbClr val="000000"/>
                </a:solidFill>
              </a:rPr>
              <a:t>The role of consolidation “outback” Cis/Gem substantially increases toxicity, and is not recommended</a:t>
            </a:r>
            <a:r>
              <a:rPr lang="en-US" sz="2667" baseline="30000" dirty="0">
                <a:solidFill>
                  <a:srgbClr val="000000"/>
                </a:solidFill>
              </a:rPr>
              <a:t>4</a:t>
            </a:r>
            <a:r>
              <a:rPr lang="en-US" sz="2667" dirty="0">
                <a:solidFill>
                  <a:srgbClr val="000000"/>
                </a:solidFill>
              </a:rPr>
              <a:t> </a:t>
            </a:r>
          </a:p>
          <a:p>
            <a:pPr lvl="1"/>
            <a:r>
              <a:rPr lang="en-US" sz="2133" dirty="0" err="1">
                <a:solidFill>
                  <a:srgbClr val="000000"/>
                </a:solidFill>
              </a:rPr>
              <a:t>Carbotaxol</a:t>
            </a:r>
            <a:r>
              <a:rPr lang="en-US" sz="2133" dirty="0">
                <a:solidFill>
                  <a:srgbClr val="000000"/>
                </a:solidFill>
              </a:rPr>
              <a:t> is currently being evaluated in ANZGOG 0902 RTOG 1174</a:t>
            </a:r>
          </a:p>
        </p:txBody>
      </p:sp>
      <p:sp>
        <p:nvSpPr>
          <p:cNvPr id="4" name="Google Shape;563;p51"/>
          <p:cNvSpPr txBox="1"/>
          <p:nvPr/>
        </p:nvSpPr>
        <p:spPr>
          <a:xfrm>
            <a:off x="7224891" y="5788812"/>
            <a:ext cx="5283200" cy="1354162"/>
          </a:xfrm>
          <a:prstGeom prst="rect">
            <a:avLst/>
          </a:prstGeom>
          <a:noFill/>
          <a:ln>
            <a:noFill/>
          </a:ln>
        </p:spPr>
        <p:txBody>
          <a:bodyPr spcFirstLastPara="1" wrap="square" lIns="121900" tIns="60933" rIns="121900" bIns="60933" anchor="t" anchorCtr="0">
            <a:spAutoFit/>
          </a:bodyPr>
          <a:lstStyle/>
          <a:p>
            <a:r>
              <a:rPr lang="en-US" sz="1600" dirty="0">
                <a:latin typeface="+mj-lt"/>
                <a:ea typeface="Lato"/>
                <a:cs typeface="Lato"/>
                <a:sym typeface="Lato"/>
              </a:rPr>
              <a:t>1. RTOG 90-01 (Morris </a:t>
            </a:r>
            <a:r>
              <a:rPr lang="en-US" sz="1600" i="1" dirty="0">
                <a:latin typeface="Arial" panose="020B0604020202020204" pitchFamily="34" charset="0"/>
                <a:ea typeface="Verdana" panose="020B0604030504040204" pitchFamily="34" charset="0"/>
                <a:sym typeface="Arial"/>
              </a:rPr>
              <a:t>et al, </a:t>
            </a:r>
            <a:r>
              <a:rPr lang="en-US" sz="1600" dirty="0">
                <a:latin typeface="+mj-lt"/>
                <a:ea typeface="Lato"/>
                <a:cs typeface="Lato"/>
                <a:sym typeface="Lato"/>
              </a:rPr>
              <a:t>1999, Eifel</a:t>
            </a:r>
            <a:r>
              <a:rPr lang="en-US" sz="1600" i="1" dirty="0">
                <a:latin typeface="Arial" panose="020B0604020202020204" pitchFamily="34" charset="0"/>
                <a:ea typeface="Verdana" panose="020B0604030504040204" pitchFamily="34" charset="0"/>
                <a:sym typeface="Arial"/>
              </a:rPr>
              <a:t> et al,</a:t>
            </a:r>
            <a:r>
              <a:rPr lang="en-US" sz="1600" dirty="0">
                <a:latin typeface="+mj-lt"/>
                <a:ea typeface="Lato"/>
                <a:cs typeface="Lato"/>
                <a:sym typeface="Lato"/>
              </a:rPr>
              <a:t> 2004)</a:t>
            </a:r>
          </a:p>
          <a:p>
            <a:r>
              <a:rPr lang="en-US" sz="1600" dirty="0">
                <a:latin typeface="+mj-lt"/>
                <a:ea typeface="Lato"/>
                <a:cs typeface="Lato"/>
                <a:sym typeface="Lato"/>
              </a:rPr>
              <a:t>2. GOG 123 (Keys </a:t>
            </a:r>
            <a:r>
              <a:rPr lang="en-US" sz="1600" i="1" dirty="0">
                <a:latin typeface="Arial" panose="020B0604020202020204" pitchFamily="34" charset="0"/>
                <a:ea typeface="Verdana" panose="020B0604030504040204" pitchFamily="34" charset="0"/>
                <a:sym typeface="Arial"/>
              </a:rPr>
              <a:t>et al, </a:t>
            </a:r>
            <a:r>
              <a:rPr lang="en-US" sz="1600" dirty="0">
                <a:latin typeface="+mj-lt"/>
                <a:ea typeface="Lato"/>
                <a:cs typeface="Lato"/>
                <a:sym typeface="Lato"/>
              </a:rPr>
              <a:t>1999, Stehman</a:t>
            </a:r>
            <a:r>
              <a:rPr lang="en-US" sz="1600" i="1" dirty="0">
                <a:latin typeface="Arial" panose="020B0604020202020204" pitchFamily="34" charset="0"/>
                <a:ea typeface="Verdana" panose="020B0604030504040204" pitchFamily="34" charset="0"/>
                <a:sym typeface="Arial"/>
              </a:rPr>
              <a:t> et al,</a:t>
            </a:r>
            <a:r>
              <a:rPr lang="en-US" sz="1600" dirty="0">
                <a:latin typeface="+mj-lt"/>
                <a:ea typeface="Lato"/>
                <a:cs typeface="Lato"/>
                <a:sym typeface="Lato"/>
              </a:rPr>
              <a:t> 2007)</a:t>
            </a:r>
          </a:p>
          <a:p>
            <a:r>
              <a:rPr lang="en-US" sz="1600" dirty="0">
                <a:latin typeface="+mj-lt"/>
                <a:ea typeface="Lato"/>
                <a:cs typeface="Lato"/>
                <a:sym typeface="Lato"/>
              </a:rPr>
              <a:t>3. </a:t>
            </a:r>
            <a:r>
              <a:rPr lang="en-US" sz="1600" dirty="0" err="1">
                <a:latin typeface="+mj-lt"/>
                <a:ea typeface="Lato"/>
                <a:cs typeface="Lato"/>
                <a:sym typeface="Lato"/>
              </a:rPr>
              <a:t>Pearcey</a:t>
            </a:r>
            <a:r>
              <a:rPr lang="en-US" sz="1600" dirty="0">
                <a:latin typeface="+mj-lt"/>
                <a:ea typeface="Lato"/>
                <a:cs typeface="Lato"/>
                <a:sym typeface="Lato"/>
              </a:rPr>
              <a:t> </a:t>
            </a:r>
            <a:r>
              <a:rPr lang="en-US" sz="1600" i="1" dirty="0">
                <a:latin typeface="+mj-lt"/>
                <a:ea typeface="Lato"/>
                <a:cs typeface="Lato"/>
                <a:sym typeface="Lato"/>
              </a:rPr>
              <a:t>et al, </a:t>
            </a:r>
            <a:r>
              <a:rPr lang="en-US" sz="1600" dirty="0">
                <a:latin typeface="+mj-lt"/>
                <a:ea typeface="Lato"/>
                <a:cs typeface="Lato"/>
                <a:sym typeface="Lato"/>
              </a:rPr>
              <a:t>2002 </a:t>
            </a:r>
          </a:p>
          <a:p>
            <a:pPr lvl="0"/>
            <a:r>
              <a:rPr lang="en-US" sz="1600" dirty="0">
                <a:latin typeface="+mj-lt"/>
                <a:ea typeface="Verdana" panose="020B0604030504040204" pitchFamily="34" charset="0"/>
              </a:rPr>
              <a:t>4. Duenas-Gonzalez </a:t>
            </a:r>
            <a:r>
              <a:rPr lang="en-US" sz="1600" i="1" dirty="0">
                <a:latin typeface="+mj-lt"/>
                <a:ea typeface="Verdana" panose="020B0604030504040204" pitchFamily="34" charset="0"/>
              </a:rPr>
              <a:t>et al, </a:t>
            </a:r>
            <a:r>
              <a:rPr lang="en-US" sz="1600" dirty="0">
                <a:latin typeface="+mj-lt"/>
                <a:ea typeface="Verdana" panose="020B0604030504040204" pitchFamily="34" charset="0"/>
              </a:rPr>
              <a:t>2011</a:t>
            </a:r>
            <a:endParaRPr lang="en-US" sz="1600" dirty="0">
              <a:latin typeface="+mj-lt"/>
              <a:ea typeface="Lato"/>
              <a:cs typeface="Lato"/>
              <a:sym typeface="Lato"/>
            </a:endParaRPr>
          </a:p>
          <a:p>
            <a:endParaRPr lang="en-US" sz="1600" dirty="0">
              <a:latin typeface="+mj-lt"/>
              <a:ea typeface="Lato"/>
              <a:cs typeface="Lato"/>
              <a:sym typeface="Lato"/>
            </a:endParaRPr>
          </a:p>
        </p:txBody>
      </p:sp>
    </p:spTree>
    <p:extLst>
      <p:ext uri="{BB962C8B-B14F-4D97-AF65-F5344CB8AC3E}">
        <p14:creationId xmlns:p14="http://schemas.microsoft.com/office/powerpoint/2010/main" val="12246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39"/>
          <p:cNvSpPr txBox="1">
            <a:spLocks noGrp="1"/>
          </p:cNvSpPr>
          <p:nvPr>
            <p:ph type="title"/>
          </p:nvPr>
        </p:nvSpPr>
        <p:spPr>
          <a:xfrm>
            <a:off x="0" y="1"/>
            <a:ext cx="12192000" cy="1608841"/>
          </a:xfrm>
          <a:prstGeom prst="rect">
            <a:avLst/>
          </a:prstGeom>
          <a:noFill/>
          <a:ln>
            <a:noFill/>
          </a:ln>
        </p:spPr>
        <p:txBody>
          <a:bodyPr spcFirstLastPara="1" vert="horz" wrap="square" lIns="121900" tIns="60933" rIns="121900" bIns="60933" rtlCol="0" anchor="ctr" anchorCtr="0">
            <a:normAutofit/>
          </a:bodyPr>
          <a:lstStyle/>
          <a:p>
            <a:pPr>
              <a:spcBef>
                <a:spcPts val="0"/>
              </a:spcBef>
              <a:buClr>
                <a:schemeClr val="accent3"/>
              </a:buClr>
              <a:buSzPts val="3600"/>
            </a:pPr>
            <a:r>
              <a:rPr lang="en-US" dirty="0"/>
              <a:t>Brachytherapy is a Critical Part of </a:t>
            </a:r>
            <a:br>
              <a:rPr lang="en-US" dirty="0"/>
            </a:br>
            <a:r>
              <a:rPr lang="en-US" dirty="0"/>
              <a:t>Definitive Management of Cervical Cancer</a:t>
            </a:r>
            <a:endParaRPr dirty="0"/>
          </a:p>
        </p:txBody>
      </p:sp>
      <p:pic>
        <p:nvPicPr>
          <p:cNvPr id="470" name="Google Shape;470;p39"/>
          <p:cNvPicPr preferRelativeResize="0"/>
          <p:nvPr/>
        </p:nvPicPr>
        <p:blipFill rotWithShape="1">
          <a:blip r:embed="rId3">
            <a:alphaModFix/>
          </a:blip>
          <a:srcRect/>
          <a:stretch/>
        </p:blipFill>
        <p:spPr>
          <a:xfrm>
            <a:off x="6321112" y="2552014"/>
            <a:ext cx="4751861" cy="4118220"/>
          </a:xfrm>
          <a:prstGeom prst="rect">
            <a:avLst/>
          </a:prstGeom>
          <a:noFill/>
          <a:ln>
            <a:noFill/>
          </a:ln>
        </p:spPr>
      </p:pic>
      <p:pic>
        <p:nvPicPr>
          <p:cNvPr id="471" name="Google Shape;471;p39"/>
          <p:cNvPicPr preferRelativeResize="0"/>
          <p:nvPr/>
        </p:nvPicPr>
        <p:blipFill rotWithShape="1">
          <a:blip r:embed="rId4">
            <a:alphaModFix/>
          </a:blip>
          <a:srcRect/>
          <a:stretch/>
        </p:blipFill>
        <p:spPr>
          <a:xfrm>
            <a:off x="1501543" y="2998261"/>
            <a:ext cx="4174344" cy="3225729"/>
          </a:xfrm>
          <a:prstGeom prst="rect">
            <a:avLst/>
          </a:prstGeom>
          <a:noFill/>
          <a:ln>
            <a:noFill/>
          </a:ln>
        </p:spPr>
      </p:pic>
      <p:sp>
        <p:nvSpPr>
          <p:cNvPr id="472" name="Google Shape;472;p39"/>
          <p:cNvSpPr txBox="1"/>
          <p:nvPr/>
        </p:nvSpPr>
        <p:spPr>
          <a:xfrm>
            <a:off x="10574957" y="6488722"/>
            <a:ext cx="1617044" cy="369277"/>
          </a:xfrm>
          <a:prstGeom prst="rect">
            <a:avLst/>
          </a:prstGeom>
          <a:noFill/>
          <a:ln>
            <a:noFill/>
          </a:ln>
        </p:spPr>
        <p:txBody>
          <a:bodyPr spcFirstLastPara="1" wrap="square" lIns="121900" tIns="60933" rIns="121900" bIns="60933" anchor="t" anchorCtr="0">
            <a:spAutoFit/>
          </a:bodyPr>
          <a:lstStyle/>
          <a:p>
            <a:r>
              <a:rPr lang="en-US" sz="1600" dirty="0">
                <a:latin typeface="Arial" panose="020B0604020202020204" pitchFamily="34" charset="0"/>
                <a:ea typeface="Verdana" panose="020B0604030504040204" pitchFamily="34" charset="0"/>
                <a:sym typeface="Arial"/>
              </a:rPr>
              <a:t>Gill </a:t>
            </a:r>
            <a:r>
              <a:rPr lang="en-US" sz="1600" i="1" dirty="0">
                <a:latin typeface="Arial" panose="020B0604020202020204" pitchFamily="34" charset="0"/>
                <a:ea typeface="Verdana" panose="020B0604030504040204" pitchFamily="34" charset="0"/>
                <a:sym typeface="Arial"/>
              </a:rPr>
              <a:t>et al, </a:t>
            </a:r>
            <a:r>
              <a:rPr lang="en-US" sz="1600" dirty="0">
                <a:latin typeface="Arial" panose="020B0604020202020204" pitchFamily="34" charset="0"/>
                <a:ea typeface="Verdana" panose="020B0604030504040204" pitchFamily="34" charset="0"/>
                <a:sym typeface="Arial"/>
              </a:rPr>
              <a:t>2014</a:t>
            </a:r>
            <a:endParaRPr sz="1600" dirty="0">
              <a:latin typeface="Arial" panose="020B0604020202020204" pitchFamily="34" charset="0"/>
              <a:ea typeface="Verdana" panose="020B0604030504040204" pitchFamily="34" charset="0"/>
            </a:endParaRPr>
          </a:p>
        </p:txBody>
      </p:sp>
      <p:sp>
        <p:nvSpPr>
          <p:cNvPr id="2" name="TextBox 1"/>
          <p:cNvSpPr txBox="1"/>
          <p:nvPr/>
        </p:nvSpPr>
        <p:spPr>
          <a:xfrm>
            <a:off x="1119026" y="1816033"/>
            <a:ext cx="9953948" cy="913199"/>
          </a:xfrm>
          <a:prstGeom prst="rect">
            <a:avLst/>
          </a:prstGeom>
          <a:noFill/>
        </p:spPr>
        <p:txBody>
          <a:bodyPr wrap="square" rtlCol="0">
            <a:spAutoFit/>
          </a:bodyPr>
          <a:lstStyle/>
          <a:p>
            <a:pPr marL="457189" indent="-457189">
              <a:buFont typeface="Arial" panose="020B0604020202020204" pitchFamily="34" charset="0"/>
              <a:buChar char="•"/>
            </a:pPr>
            <a:r>
              <a:rPr lang="en-US" sz="2667" dirty="0"/>
              <a:t>Declining utilization in recent years has correlated with reduced survival</a:t>
            </a:r>
          </a:p>
        </p:txBody>
      </p:sp>
    </p:spTree>
    <p:extLst>
      <p:ext uri="{BB962C8B-B14F-4D97-AF65-F5344CB8AC3E}">
        <p14:creationId xmlns:p14="http://schemas.microsoft.com/office/powerpoint/2010/main" val="25901453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normAutofit/>
          </a:bodyPr>
          <a:lstStyle/>
          <a:p>
            <a:pPr algn="ctr"/>
            <a:r>
              <a:rPr lang="en-US" dirty="0">
                <a:solidFill>
                  <a:srgbClr val="002060"/>
                </a:solidFill>
                <a:cs typeface="Arial" panose="020B0604020202020204" pitchFamily="34" charset="0"/>
              </a:rPr>
              <a:t>Radiation Therapy Side Effects </a:t>
            </a:r>
          </a:p>
        </p:txBody>
      </p:sp>
      <p:pic>
        <p:nvPicPr>
          <p:cNvPr id="4" name="Google Shape;1008;p90">
            <a:extLst>
              <a:ext uri="{FF2B5EF4-FFF2-40B4-BE49-F238E27FC236}">
                <a16:creationId xmlns:a16="http://schemas.microsoft.com/office/drawing/2014/main" id="{D37101FB-619C-4D9B-A1DE-29CC2B387E8D}"/>
              </a:ext>
            </a:extLst>
          </p:cNvPr>
          <p:cNvPicPr preferRelativeResize="0"/>
          <p:nvPr/>
        </p:nvPicPr>
        <p:blipFill rotWithShape="1">
          <a:blip r:embed="rId3">
            <a:alphaModFix/>
          </a:blip>
          <a:srcRect/>
          <a:stretch/>
        </p:blipFill>
        <p:spPr>
          <a:xfrm>
            <a:off x="636005" y="1351785"/>
            <a:ext cx="6944784" cy="5024683"/>
          </a:xfrm>
          <a:prstGeom prst="rect">
            <a:avLst/>
          </a:prstGeom>
          <a:noFill/>
          <a:ln>
            <a:noFill/>
          </a:ln>
        </p:spPr>
      </p:pic>
      <p:sp>
        <p:nvSpPr>
          <p:cNvPr id="5" name="Content Placeholder 2">
            <a:extLst>
              <a:ext uri="{FF2B5EF4-FFF2-40B4-BE49-F238E27FC236}">
                <a16:creationId xmlns:a16="http://schemas.microsoft.com/office/drawing/2014/main" id="{01BF6AE8-01F3-40B8-9436-620A12C598D0}"/>
              </a:ext>
            </a:extLst>
          </p:cNvPr>
          <p:cNvSpPr txBox="1">
            <a:spLocks/>
          </p:cNvSpPr>
          <p:nvPr/>
        </p:nvSpPr>
        <p:spPr>
          <a:xfrm>
            <a:off x="8198920" y="1523057"/>
            <a:ext cx="3713680" cy="4682139"/>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rgbClr val="364852"/>
              </a:buClr>
              <a:buSzPts val="1800"/>
              <a:buFont typeface="Arial"/>
              <a:buChar char="•"/>
              <a:defRPr sz="3200" b="0" i="0" u="none" strike="noStrike" cap="none">
                <a:solidFill>
                  <a:srgbClr val="364852"/>
                </a:solidFill>
                <a:latin typeface="Arial" panose="020B0604020202020204" pitchFamily="34" charset="0"/>
                <a:ea typeface="Verdana" panose="020B0604030504040204" pitchFamily="34" charset="0"/>
                <a:cs typeface="Arial"/>
                <a:sym typeface="Arial"/>
              </a:defRPr>
            </a:lvl1pPr>
            <a:lvl2pPr marL="914400" marR="0" lvl="1" indent="-342900" algn="l" rtl="0">
              <a:lnSpc>
                <a:spcPct val="100000"/>
              </a:lnSpc>
              <a:spcBef>
                <a:spcPts val="360"/>
              </a:spcBef>
              <a:spcAft>
                <a:spcPts val="0"/>
              </a:spcAft>
              <a:buClr>
                <a:srgbClr val="364852"/>
              </a:buClr>
              <a:buSzPts val="1800"/>
              <a:buFont typeface="Arial"/>
              <a:buChar char="–"/>
              <a:defRPr sz="2800" b="0" i="0" u="none" strike="noStrike" cap="none">
                <a:solidFill>
                  <a:srgbClr val="364852"/>
                </a:solidFill>
                <a:latin typeface="Arial"/>
                <a:ea typeface="Arial"/>
                <a:cs typeface="Arial"/>
                <a:sym typeface="Arial"/>
              </a:defRPr>
            </a:lvl2pPr>
            <a:lvl3pPr marL="1371600" marR="0" lvl="2" indent="-342900" algn="l" rtl="0">
              <a:lnSpc>
                <a:spcPct val="100000"/>
              </a:lnSpc>
              <a:spcBef>
                <a:spcPts val="360"/>
              </a:spcBef>
              <a:spcAft>
                <a:spcPts val="0"/>
              </a:spcAft>
              <a:buClr>
                <a:srgbClr val="364852"/>
              </a:buClr>
              <a:buSzPts val="1800"/>
              <a:buFont typeface="Arial"/>
              <a:buChar char="•"/>
              <a:defRPr sz="2400" b="0" i="0" u="none" strike="noStrike" cap="none">
                <a:solidFill>
                  <a:srgbClr val="364852"/>
                </a:solidFill>
                <a:latin typeface="Arial"/>
                <a:ea typeface="Arial"/>
                <a:cs typeface="Arial"/>
                <a:sym typeface="Arial"/>
              </a:defRPr>
            </a:lvl3pPr>
            <a:lvl4pPr marL="1828800" marR="0" lvl="3" indent="-342900" algn="l" rtl="0">
              <a:lnSpc>
                <a:spcPct val="100000"/>
              </a:lnSpc>
              <a:spcBef>
                <a:spcPts val="360"/>
              </a:spcBef>
              <a:spcAft>
                <a:spcPts val="0"/>
              </a:spcAft>
              <a:buClr>
                <a:srgbClr val="364852"/>
              </a:buClr>
              <a:buSzPts val="1800"/>
              <a:buFont typeface="Arial"/>
              <a:buChar char="–"/>
              <a:defRPr sz="2000" b="0" i="0" u="none" strike="noStrike" cap="none">
                <a:solidFill>
                  <a:srgbClr val="364852"/>
                </a:solidFill>
                <a:latin typeface="Arial"/>
                <a:ea typeface="Arial"/>
                <a:cs typeface="Arial"/>
                <a:sym typeface="Arial"/>
              </a:defRPr>
            </a:lvl4pPr>
            <a:lvl5pPr marL="2286000" marR="0" lvl="4" indent="-342900" algn="l" rtl="0">
              <a:lnSpc>
                <a:spcPct val="100000"/>
              </a:lnSpc>
              <a:spcBef>
                <a:spcPts val="360"/>
              </a:spcBef>
              <a:spcAft>
                <a:spcPts val="0"/>
              </a:spcAft>
              <a:buClr>
                <a:srgbClr val="364852"/>
              </a:buClr>
              <a:buSzPts val="1800"/>
              <a:buFont typeface="Arial"/>
              <a:buChar char="»"/>
              <a:defRPr sz="2000" b="0" i="0" u="none" strike="noStrike" cap="none">
                <a:solidFill>
                  <a:srgbClr val="36485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marL="457189">
              <a:lnSpc>
                <a:spcPct val="115000"/>
              </a:lnSpc>
              <a:spcBef>
                <a:spcPts val="0"/>
              </a:spcBef>
              <a:buFont typeface="Symbol" panose="05050102010706020507" pitchFamily="18" charset="2"/>
              <a:buChar char=""/>
              <a:tabLst>
                <a:tab pos="609585" algn="l"/>
                <a:tab pos="914377" algn="l"/>
                <a:tab pos="1219170" algn="l"/>
              </a:tabLst>
            </a:pPr>
            <a:r>
              <a:rPr lang="en-US" sz="2000" dirty="0">
                <a:solidFill>
                  <a:srgbClr val="000000"/>
                </a:solidFill>
                <a:latin typeface="+mj-lt"/>
                <a:ea typeface="Calibri" panose="020F0502020204030204" pitchFamily="34" charset="0"/>
                <a:cs typeface="Arial" panose="020B0604020202020204" pitchFamily="34" charset="0"/>
              </a:rPr>
              <a:t>Vaginal stenosis can be prevented using vaginal dilator 15-20 minutes/day, at least twice per week </a:t>
            </a:r>
          </a:p>
          <a:p>
            <a:pPr marL="457189">
              <a:lnSpc>
                <a:spcPct val="115000"/>
              </a:lnSpc>
              <a:spcBef>
                <a:spcPts val="0"/>
              </a:spcBef>
              <a:buFont typeface="Symbol" panose="05050102010706020507" pitchFamily="18" charset="2"/>
              <a:buChar char=""/>
              <a:tabLst>
                <a:tab pos="609585" algn="l"/>
                <a:tab pos="914377" algn="l"/>
                <a:tab pos="1219170" algn="l"/>
              </a:tabLst>
            </a:pPr>
            <a:endParaRPr lang="en-US" sz="2000" dirty="0">
              <a:solidFill>
                <a:srgbClr val="000000"/>
              </a:solidFill>
              <a:latin typeface="+mj-lt"/>
              <a:ea typeface="Calibri" panose="020F0502020204030204" pitchFamily="34" charset="0"/>
              <a:cs typeface="Arial" panose="020B0604020202020204" pitchFamily="34" charset="0"/>
            </a:endParaRPr>
          </a:p>
          <a:p>
            <a:pPr marL="457189">
              <a:lnSpc>
                <a:spcPct val="115000"/>
              </a:lnSpc>
              <a:spcBef>
                <a:spcPts val="0"/>
              </a:spcBef>
              <a:buFont typeface="Symbol" panose="05050102010706020507" pitchFamily="18" charset="2"/>
              <a:buChar char=""/>
              <a:tabLst>
                <a:tab pos="609585" algn="l"/>
                <a:tab pos="914377" algn="l"/>
                <a:tab pos="1219170" algn="l"/>
              </a:tabLst>
            </a:pPr>
            <a:r>
              <a:rPr lang="en-US" sz="2000" dirty="0">
                <a:solidFill>
                  <a:srgbClr val="000000"/>
                </a:solidFill>
                <a:latin typeface="+mj-lt"/>
                <a:ea typeface="Calibri" panose="020F0502020204030204" pitchFamily="34" charset="0"/>
                <a:cs typeface="Arial" panose="020B0604020202020204" pitchFamily="34" charset="0"/>
              </a:rPr>
              <a:t>Apical vaginal ulceration or necrosis (~7%) treated with estrogen cream</a:t>
            </a:r>
          </a:p>
          <a:p>
            <a:pPr marL="457189">
              <a:lnSpc>
                <a:spcPct val="115000"/>
              </a:lnSpc>
              <a:spcBef>
                <a:spcPts val="0"/>
              </a:spcBef>
              <a:buFont typeface="Symbol" panose="05050102010706020507" pitchFamily="18" charset="2"/>
              <a:buChar char=""/>
              <a:tabLst>
                <a:tab pos="609585" algn="l"/>
                <a:tab pos="914377" algn="l"/>
                <a:tab pos="1219170" algn="l"/>
              </a:tabLst>
            </a:pPr>
            <a:endParaRPr lang="en-US" sz="2000" dirty="0">
              <a:solidFill>
                <a:srgbClr val="000000"/>
              </a:solidFill>
              <a:latin typeface="+mj-lt"/>
              <a:ea typeface="Calibri" panose="020F0502020204030204" pitchFamily="34" charset="0"/>
              <a:cs typeface="Arial" panose="020B0604020202020204" pitchFamily="34" charset="0"/>
            </a:endParaRPr>
          </a:p>
          <a:p>
            <a:pPr marL="457189">
              <a:lnSpc>
                <a:spcPct val="115000"/>
              </a:lnSpc>
              <a:spcBef>
                <a:spcPts val="0"/>
              </a:spcBef>
              <a:buFont typeface="Symbol" panose="05050102010706020507" pitchFamily="18" charset="2"/>
              <a:buChar char=""/>
              <a:tabLst>
                <a:tab pos="609585" algn="l"/>
                <a:tab pos="914377" algn="l"/>
                <a:tab pos="1219170" algn="l"/>
              </a:tabLst>
            </a:pPr>
            <a:r>
              <a:rPr lang="en-US" sz="2000" dirty="0">
                <a:solidFill>
                  <a:srgbClr val="000000"/>
                </a:solidFill>
                <a:latin typeface="+mj-lt"/>
                <a:ea typeface="Calibri" panose="020F0502020204030204" pitchFamily="34" charset="0"/>
                <a:cs typeface="Arial" panose="020B0604020202020204" pitchFamily="34" charset="0"/>
              </a:rPr>
              <a:t>Risk of G3+ (severe) long-term rectal, bladder or bowel toxicity is ~5%</a:t>
            </a:r>
          </a:p>
        </p:txBody>
      </p:sp>
    </p:spTree>
    <p:extLst>
      <p:ext uri="{BB962C8B-B14F-4D97-AF65-F5344CB8AC3E}">
        <p14:creationId xmlns:p14="http://schemas.microsoft.com/office/powerpoint/2010/main" val="13466582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normAutofit/>
          </a:bodyPr>
          <a:lstStyle/>
          <a:p>
            <a:pPr algn="ctr"/>
            <a:r>
              <a:rPr lang="en-US" dirty="0">
                <a:solidFill>
                  <a:srgbClr val="002060"/>
                </a:solidFill>
                <a:cs typeface="Arial"/>
              </a:rPr>
              <a:t>Recurrences after Definitive Chemo-RT</a:t>
            </a:r>
          </a:p>
        </p:txBody>
      </p:sp>
      <p:sp>
        <p:nvSpPr>
          <p:cNvPr id="3" name="Content Placeholder 2"/>
          <p:cNvSpPr>
            <a:spLocks noGrp="1"/>
          </p:cNvSpPr>
          <p:nvPr>
            <p:ph idx="1"/>
          </p:nvPr>
        </p:nvSpPr>
        <p:spPr>
          <a:xfrm>
            <a:off x="1095023" y="1295400"/>
            <a:ext cx="10272888" cy="5410200"/>
          </a:xfrm>
        </p:spPr>
        <p:txBody>
          <a:bodyPr>
            <a:noAutofit/>
          </a:bodyPr>
          <a:lstStyle/>
          <a:p>
            <a:pPr lvl="0"/>
            <a:r>
              <a:rPr lang="en-US" sz="2667" dirty="0">
                <a:solidFill>
                  <a:srgbClr val="000000"/>
                </a:solidFill>
              </a:rPr>
              <a:t>If central disease </a:t>
            </a:r>
            <a:r>
              <a:rPr lang="en-US" sz="2667" dirty="0">
                <a:solidFill>
                  <a:srgbClr val="000000"/>
                </a:solidFill>
                <a:sym typeface="Wingdings" panose="05000000000000000000" pitchFamily="2" charset="2"/>
              </a:rPr>
              <a:t> consider pelvic exenteration </a:t>
            </a:r>
          </a:p>
          <a:p>
            <a:pPr lvl="1"/>
            <a:r>
              <a:rPr lang="en-US" sz="2133" dirty="0">
                <a:solidFill>
                  <a:srgbClr val="000000"/>
                </a:solidFill>
                <a:sym typeface="Wingdings" panose="05000000000000000000" pitchFamily="2" charset="2"/>
              </a:rPr>
              <a:t>Radical hysterectomy or brachytherapy may be possible if lesion &lt; 2cm</a:t>
            </a:r>
          </a:p>
          <a:p>
            <a:pPr lvl="1"/>
            <a:r>
              <a:rPr lang="en-US" sz="2133" dirty="0">
                <a:solidFill>
                  <a:srgbClr val="000000"/>
                </a:solidFill>
                <a:sym typeface="Wingdings" panose="05000000000000000000" pitchFamily="2" charset="2"/>
              </a:rPr>
              <a:t>Key selection factors to consider exenteration: no nodal or distant recurrence, excellent performance status, good social support, longer disease-free interval from initial treatment</a:t>
            </a:r>
          </a:p>
          <a:p>
            <a:pPr lvl="1"/>
            <a:endParaRPr lang="en-US" sz="2667" dirty="0">
              <a:solidFill>
                <a:srgbClr val="000000"/>
              </a:solidFill>
              <a:sym typeface="Wingdings" panose="05000000000000000000" pitchFamily="2" charset="2"/>
            </a:endParaRPr>
          </a:p>
          <a:p>
            <a:r>
              <a:rPr lang="en-US" sz="2667" dirty="0">
                <a:solidFill>
                  <a:srgbClr val="000000"/>
                </a:solidFill>
                <a:sym typeface="Wingdings" panose="05000000000000000000" pitchFamily="2" charset="2"/>
              </a:rPr>
              <a:t>If non-central disease (pelvic sidewall)  consider resection of tumor-directed RT or chemo/best supportive care</a:t>
            </a:r>
          </a:p>
          <a:p>
            <a:pPr lvl="1"/>
            <a:r>
              <a:rPr lang="en-US" sz="2133" dirty="0">
                <a:solidFill>
                  <a:srgbClr val="000000"/>
                </a:solidFill>
                <a:sym typeface="Wingdings" panose="05000000000000000000" pitchFamily="2" charset="2"/>
              </a:rPr>
              <a:t>Some patients with previously untreated PALN recurrence may be salvaged</a:t>
            </a:r>
            <a:endParaRPr lang="en-US" sz="2133" dirty="0">
              <a:solidFill>
                <a:srgbClr val="000000"/>
              </a:solidFill>
            </a:endParaRPr>
          </a:p>
        </p:txBody>
      </p:sp>
    </p:spTree>
    <p:extLst>
      <p:ext uri="{BB962C8B-B14F-4D97-AF65-F5344CB8AC3E}">
        <p14:creationId xmlns:p14="http://schemas.microsoft.com/office/powerpoint/2010/main" val="31008339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53"/>
          <p:cNvSpPr txBox="1">
            <a:spLocks noGrp="1"/>
          </p:cNvSpPr>
          <p:nvPr>
            <p:ph type="title"/>
          </p:nvPr>
        </p:nvSpPr>
        <p:spPr>
          <a:xfrm>
            <a:off x="0" y="526180"/>
            <a:ext cx="12192000" cy="1143000"/>
          </a:xfrm>
          <a:prstGeom prst="rect">
            <a:avLst/>
          </a:prstGeom>
          <a:noFill/>
          <a:ln>
            <a:noFill/>
          </a:ln>
        </p:spPr>
        <p:txBody>
          <a:bodyPr spcFirstLastPara="1" vert="horz" wrap="square" lIns="121900" tIns="60933" rIns="121900" bIns="60933" rtlCol="0" anchor="ctr" anchorCtr="0">
            <a:normAutofit/>
          </a:bodyPr>
          <a:lstStyle/>
          <a:p>
            <a:pPr>
              <a:spcBef>
                <a:spcPts val="0"/>
              </a:spcBef>
              <a:buClr>
                <a:schemeClr val="accent3"/>
              </a:buClr>
              <a:buSzPts val="4000"/>
            </a:pPr>
            <a:r>
              <a:rPr lang="en-US" b="1" dirty="0"/>
              <a:t>Uterine Cancer</a:t>
            </a:r>
            <a:endParaRPr b="1" dirty="0"/>
          </a:p>
        </p:txBody>
      </p:sp>
      <p:pic>
        <p:nvPicPr>
          <p:cNvPr id="4" name="Picture 3"/>
          <p:cNvPicPr>
            <a:picLocks noChangeAspect="1"/>
          </p:cNvPicPr>
          <p:nvPr/>
        </p:nvPicPr>
        <p:blipFill>
          <a:blip r:embed="rId3"/>
          <a:stretch>
            <a:fillRect/>
          </a:stretch>
        </p:blipFill>
        <p:spPr>
          <a:xfrm>
            <a:off x="939838" y="1934574"/>
            <a:ext cx="10312325" cy="3686580"/>
          </a:xfrm>
          <a:prstGeom prst="rect">
            <a:avLst/>
          </a:prstGeom>
        </p:spPr>
      </p:pic>
    </p:spTree>
    <p:extLst>
      <p:ext uri="{BB962C8B-B14F-4D97-AF65-F5344CB8AC3E}">
        <p14:creationId xmlns:p14="http://schemas.microsoft.com/office/powerpoint/2010/main" val="5953744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53"/>
          <p:cNvSpPr txBox="1">
            <a:spLocks noGrp="1"/>
          </p:cNvSpPr>
          <p:nvPr>
            <p:ph type="title"/>
          </p:nvPr>
        </p:nvSpPr>
        <p:spPr>
          <a:xfrm>
            <a:off x="0" y="0"/>
            <a:ext cx="12192000" cy="1143000"/>
          </a:xfrm>
          <a:prstGeom prst="rect">
            <a:avLst/>
          </a:prstGeom>
          <a:noFill/>
          <a:ln>
            <a:noFill/>
          </a:ln>
        </p:spPr>
        <p:txBody>
          <a:bodyPr spcFirstLastPara="1" vert="horz" wrap="square" lIns="121900" tIns="60933" rIns="121900" bIns="60933" rtlCol="0" anchor="ctr" anchorCtr="0">
            <a:normAutofit/>
          </a:bodyPr>
          <a:lstStyle/>
          <a:p>
            <a:pPr>
              <a:spcBef>
                <a:spcPts val="0"/>
              </a:spcBef>
              <a:buClr>
                <a:schemeClr val="accent3"/>
              </a:buClr>
              <a:buSzPts val="4000"/>
            </a:pPr>
            <a:r>
              <a:rPr lang="en-US" sz="4800" dirty="0"/>
              <a:t>Uterine Cancer Management</a:t>
            </a:r>
            <a:endParaRPr sz="4800" dirty="0"/>
          </a:p>
        </p:txBody>
      </p:sp>
      <p:sp>
        <p:nvSpPr>
          <p:cNvPr id="3" name="Text Placeholder 2">
            <a:extLst>
              <a:ext uri="{FF2B5EF4-FFF2-40B4-BE49-F238E27FC236}">
                <a16:creationId xmlns:a16="http://schemas.microsoft.com/office/drawing/2014/main" id="{9C61F353-C07D-438D-8312-2A728BDC399E}"/>
              </a:ext>
            </a:extLst>
          </p:cNvPr>
          <p:cNvSpPr>
            <a:spLocks noGrp="1"/>
          </p:cNvSpPr>
          <p:nvPr>
            <p:ph type="body" idx="1"/>
          </p:nvPr>
        </p:nvSpPr>
        <p:spPr>
          <a:xfrm>
            <a:off x="975359" y="1454845"/>
            <a:ext cx="10119360" cy="5218671"/>
          </a:xfrm>
        </p:spPr>
        <p:txBody>
          <a:bodyPr>
            <a:normAutofit/>
          </a:bodyPr>
          <a:lstStyle/>
          <a:p>
            <a:r>
              <a:rPr lang="en-US" sz="2667" dirty="0"/>
              <a:t>Most uterine cancer is treated with up-front surgery</a:t>
            </a:r>
          </a:p>
          <a:p>
            <a:endParaRPr lang="en-US" sz="2667" dirty="0"/>
          </a:p>
          <a:p>
            <a:r>
              <a:rPr lang="en-US" sz="2667" dirty="0"/>
              <a:t>Adjuvant radiation and/or chemotherapy are indicated for some patients based on pathologic stage, grade and other risk factors</a:t>
            </a:r>
          </a:p>
          <a:p>
            <a:endParaRPr lang="en-US" sz="2667" dirty="0"/>
          </a:p>
          <a:p>
            <a:r>
              <a:rPr lang="en-US" sz="2667" dirty="0"/>
              <a:t>If patient is not suitable for up-front surgery (medically inoperable or surgically </a:t>
            </a:r>
            <a:r>
              <a:rPr lang="en-US" sz="2667" dirty="0" err="1"/>
              <a:t>unresectable</a:t>
            </a:r>
            <a:r>
              <a:rPr lang="en-US" sz="2667" dirty="0"/>
              <a:t>) but not metastatic, pelvic EBRT +/- brachytherapy +/- systemic therapy should be considered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lstStyle/>
          <a:p>
            <a:pPr algn="ctr"/>
            <a:r>
              <a:rPr lang="en-US" dirty="0">
                <a:solidFill>
                  <a:srgbClr val="002060"/>
                </a:solidFill>
                <a:cs typeface="Arial" panose="020B0604020202020204" pitchFamily="34" charset="0"/>
              </a:rPr>
              <a:t>How Does Radiation Therapy (RT) Work?</a:t>
            </a:r>
          </a:p>
        </p:txBody>
      </p:sp>
      <p:sp>
        <p:nvSpPr>
          <p:cNvPr id="3" name="Content Placeholder 2"/>
          <p:cNvSpPr>
            <a:spLocks noGrp="1"/>
          </p:cNvSpPr>
          <p:nvPr>
            <p:ph idx="1"/>
          </p:nvPr>
        </p:nvSpPr>
        <p:spPr>
          <a:xfrm>
            <a:off x="6172200" y="1332419"/>
            <a:ext cx="4495800" cy="4492536"/>
          </a:xfrm>
        </p:spPr>
        <p:txBody>
          <a:bodyPr>
            <a:normAutofit fontScale="92500" lnSpcReduction="10000"/>
          </a:bodyPr>
          <a:lstStyle/>
          <a:p>
            <a:pPr algn="ctr">
              <a:buNone/>
            </a:pPr>
            <a:r>
              <a:rPr lang="en-US" sz="2600" dirty="0">
                <a:solidFill>
                  <a:srgbClr val="000000"/>
                </a:solidFill>
                <a:cs typeface="Arial" panose="020B0604020202020204" pitchFamily="34" charset="0"/>
              </a:rPr>
              <a:t>X-rays interact with </a:t>
            </a:r>
            <a:r>
              <a:rPr lang="en-US" sz="2600" b="1" dirty="0">
                <a:solidFill>
                  <a:srgbClr val="000000"/>
                </a:solidFill>
                <a:cs typeface="Arial" panose="020B0604020202020204" pitchFamily="34" charset="0"/>
              </a:rPr>
              <a:t>water</a:t>
            </a:r>
            <a:r>
              <a:rPr lang="en-US" sz="2600" dirty="0">
                <a:solidFill>
                  <a:srgbClr val="000000"/>
                </a:solidFill>
                <a:cs typeface="Arial" panose="020B0604020202020204" pitchFamily="34" charset="0"/>
              </a:rPr>
              <a:t> </a:t>
            </a:r>
          </a:p>
          <a:p>
            <a:pPr algn="ctr"/>
            <a:endParaRPr lang="en-US" sz="2600" dirty="0">
              <a:solidFill>
                <a:srgbClr val="000000"/>
              </a:solidFill>
              <a:cs typeface="Arial" panose="020B0604020202020204" pitchFamily="34" charset="0"/>
              <a:sym typeface="Wingdings" pitchFamily="2" charset="2"/>
            </a:endParaRPr>
          </a:p>
          <a:p>
            <a:pPr algn="ctr">
              <a:buNone/>
            </a:pPr>
            <a:r>
              <a:rPr lang="en-US" sz="2600" dirty="0">
                <a:solidFill>
                  <a:srgbClr val="000000"/>
                </a:solidFill>
                <a:cs typeface="Arial" panose="020B0604020202020204" pitchFamily="34" charset="0"/>
                <a:sym typeface="Wingdings" pitchFamily="2" charset="2"/>
              </a:rPr>
              <a:t>radiolysis </a:t>
            </a:r>
          </a:p>
          <a:p>
            <a:pPr algn="ctr">
              <a:buNone/>
            </a:pPr>
            <a:endParaRPr lang="en-US" sz="2600" b="1" dirty="0">
              <a:solidFill>
                <a:srgbClr val="000000"/>
              </a:solidFill>
              <a:cs typeface="Arial" panose="020B0604020202020204" pitchFamily="34" charset="0"/>
            </a:endParaRPr>
          </a:p>
          <a:p>
            <a:pPr algn="ctr">
              <a:buNone/>
            </a:pPr>
            <a:r>
              <a:rPr lang="en-US" sz="2600" b="1" dirty="0">
                <a:solidFill>
                  <a:srgbClr val="000000"/>
                </a:solidFill>
                <a:cs typeface="Arial" panose="020B0604020202020204" pitchFamily="34" charset="0"/>
              </a:rPr>
              <a:t>free radicals</a:t>
            </a:r>
            <a:r>
              <a:rPr lang="en-US" sz="2600" dirty="0">
                <a:solidFill>
                  <a:srgbClr val="000000"/>
                </a:solidFill>
                <a:cs typeface="Arial" panose="020B0604020202020204" pitchFamily="34" charset="0"/>
              </a:rPr>
              <a:t> </a:t>
            </a:r>
          </a:p>
          <a:p>
            <a:pPr algn="ctr">
              <a:buNone/>
            </a:pPr>
            <a:endParaRPr lang="en-US" sz="2600" dirty="0">
              <a:solidFill>
                <a:srgbClr val="000000"/>
              </a:solidFill>
              <a:cs typeface="Arial" panose="020B0604020202020204" pitchFamily="34" charset="0"/>
              <a:sym typeface="Wingdings" pitchFamily="2" charset="2"/>
            </a:endParaRPr>
          </a:p>
          <a:p>
            <a:pPr algn="ctr">
              <a:buNone/>
            </a:pPr>
            <a:r>
              <a:rPr lang="en-US" sz="2600" dirty="0">
                <a:solidFill>
                  <a:srgbClr val="000000"/>
                </a:solidFill>
                <a:cs typeface="Arial" panose="020B0604020202020204" pitchFamily="34" charset="0"/>
                <a:sym typeface="Wingdings" pitchFamily="2" charset="2"/>
              </a:rPr>
              <a:t>bind to and </a:t>
            </a:r>
            <a:r>
              <a:rPr lang="en-US" sz="2600" dirty="0">
                <a:solidFill>
                  <a:srgbClr val="000000"/>
                </a:solidFill>
                <a:cs typeface="Arial" panose="020B0604020202020204" pitchFamily="34" charset="0"/>
              </a:rPr>
              <a:t>damages </a:t>
            </a:r>
            <a:r>
              <a:rPr lang="en-US" sz="2600" b="1" dirty="0">
                <a:solidFill>
                  <a:srgbClr val="000000"/>
                </a:solidFill>
                <a:cs typeface="Arial" panose="020B0604020202020204" pitchFamily="34" charset="0"/>
              </a:rPr>
              <a:t>DNA</a:t>
            </a:r>
            <a:endParaRPr lang="en-US" sz="2600" dirty="0">
              <a:solidFill>
                <a:srgbClr val="000000"/>
              </a:solidFill>
              <a:cs typeface="Arial" panose="020B0604020202020204" pitchFamily="34" charset="0"/>
            </a:endParaRPr>
          </a:p>
          <a:p>
            <a:pPr algn="ctr">
              <a:buNone/>
            </a:pPr>
            <a:endParaRPr lang="en-US" sz="2600" dirty="0">
              <a:solidFill>
                <a:srgbClr val="000000"/>
              </a:solidFill>
              <a:cs typeface="Arial" panose="020B0604020202020204" pitchFamily="34" charset="0"/>
              <a:sym typeface="Wingdings" pitchFamily="2" charset="2"/>
            </a:endParaRPr>
          </a:p>
          <a:p>
            <a:pPr algn="ctr">
              <a:buNone/>
            </a:pPr>
            <a:r>
              <a:rPr lang="en-US" sz="2600" b="1" dirty="0">
                <a:solidFill>
                  <a:srgbClr val="000000"/>
                </a:solidFill>
                <a:cs typeface="Arial" panose="020B0604020202020204" pitchFamily="34" charset="0"/>
                <a:sym typeface="Wingdings" pitchFamily="2" charset="2"/>
              </a:rPr>
              <a:t>mitotic catastrophe</a:t>
            </a:r>
          </a:p>
          <a:p>
            <a:pPr algn="ctr">
              <a:buNone/>
            </a:pPr>
            <a:endParaRPr lang="en-US" sz="2600" b="1" dirty="0">
              <a:solidFill>
                <a:srgbClr val="000000"/>
              </a:solidFill>
              <a:cs typeface="Arial" panose="020B0604020202020204" pitchFamily="34" charset="0"/>
              <a:sym typeface="Wingdings" pitchFamily="2" charset="2"/>
            </a:endParaRPr>
          </a:p>
          <a:p>
            <a:pPr algn="ctr">
              <a:buNone/>
            </a:pPr>
            <a:r>
              <a:rPr lang="en-US" sz="2600" b="1" dirty="0">
                <a:solidFill>
                  <a:srgbClr val="000000"/>
                </a:solidFill>
                <a:cs typeface="Arial" panose="020B0604020202020204" pitchFamily="34" charset="0"/>
                <a:sym typeface="Wingdings" pitchFamily="2" charset="2"/>
              </a:rPr>
              <a:t>cell death</a:t>
            </a:r>
            <a:endParaRPr lang="en-US" sz="2600" dirty="0">
              <a:solidFill>
                <a:srgbClr val="000000"/>
              </a:solidFill>
              <a:cs typeface="Arial" panose="020B0604020202020204" pitchFamily="34" charset="0"/>
            </a:endParaRPr>
          </a:p>
        </p:txBody>
      </p:sp>
      <p:pic>
        <p:nvPicPr>
          <p:cNvPr id="13" name="Picture 1027" descr="1"/>
          <p:cNvPicPr>
            <a:picLocks noChangeAspect="1" noChangeArrowheads="1"/>
          </p:cNvPicPr>
          <p:nvPr/>
        </p:nvPicPr>
        <p:blipFill>
          <a:blip r:embed="rId3" cstate="print"/>
          <a:srcRect t="7092"/>
          <a:stretch>
            <a:fillRect/>
          </a:stretch>
        </p:blipFill>
        <p:spPr bwMode="auto">
          <a:xfrm>
            <a:off x="947847" y="1295400"/>
            <a:ext cx="4219503" cy="4724400"/>
          </a:xfrm>
          <a:prstGeom prst="rect">
            <a:avLst/>
          </a:prstGeom>
          <a:noFill/>
          <a:ln w="9525">
            <a:noFill/>
            <a:miter lim="800000"/>
            <a:headEnd/>
            <a:tailEnd/>
          </a:ln>
        </p:spPr>
      </p:pic>
      <p:sp>
        <p:nvSpPr>
          <p:cNvPr id="14" name="TextBox 13"/>
          <p:cNvSpPr txBox="1"/>
          <p:nvPr/>
        </p:nvSpPr>
        <p:spPr>
          <a:xfrm>
            <a:off x="4529247" y="1371600"/>
            <a:ext cx="609600" cy="307777"/>
          </a:xfrm>
          <a:prstGeom prst="rect">
            <a:avLst/>
          </a:prstGeom>
          <a:noFill/>
        </p:spPr>
        <p:txBody>
          <a:bodyPr wrap="square" rtlCol="0">
            <a:spAutoFit/>
          </a:bodyPr>
          <a:lstStyle/>
          <a:p>
            <a:r>
              <a:rPr lang="en-US" sz="1400" dirty="0">
                <a:solidFill>
                  <a:srgbClr val="FF0000"/>
                </a:solidFill>
                <a:latin typeface="Arial" panose="020B0604020202020204" pitchFamily="34" charset="0"/>
                <a:ea typeface="Verdana" panose="020B0604030504040204" pitchFamily="34" charset="0"/>
              </a:rPr>
              <a:t>80%</a:t>
            </a:r>
          </a:p>
        </p:txBody>
      </p:sp>
      <p:sp>
        <p:nvSpPr>
          <p:cNvPr id="15" name="TextBox 14"/>
          <p:cNvSpPr txBox="1"/>
          <p:nvPr/>
        </p:nvSpPr>
        <p:spPr>
          <a:xfrm>
            <a:off x="4453047" y="5486400"/>
            <a:ext cx="685800" cy="307777"/>
          </a:xfrm>
          <a:prstGeom prst="rect">
            <a:avLst/>
          </a:prstGeom>
          <a:noFill/>
        </p:spPr>
        <p:txBody>
          <a:bodyPr wrap="square" rtlCol="0">
            <a:spAutoFit/>
          </a:bodyPr>
          <a:lstStyle/>
          <a:p>
            <a:r>
              <a:rPr lang="en-US" sz="1400" dirty="0">
                <a:solidFill>
                  <a:srgbClr val="FF0000"/>
                </a:solidFill>
                <a:latin typeface="Arial" panose="020B0604020202020204" pitchFamily="34" charset="0"/>
                <a:ea typeface="Verdana" panose="020B0604030504040204" pitchFamily="34" charset="0"/>
              </a:rPr>
              <a:t>20%</a:t>
            </a:r>
          </a:p>
        </p:txBody>
      </p:sp>
      <p:cxnSp>
        <p:nvCxnSpPr>
          <p:cNvPr id="9" name="Straight Arrow Connector 8"/>
          <p:cNvCxnSpPr>
            <a:cxnSpLocks/>
          </p:cNvCxnSpPr>
          <p:nvPr/>
        </p:nvCxnSpPr>
        <p:spPr>
          <a:xfrm>
            <a:off x="8382000" y="1778000"/>
            <a:ext cx="0" cy="4572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2" name="Straight Arrow Connector 11"/>
          <p:cNvCxnSpPr/>
          <p:nvPr/>
        </p:nvCxnSpPr>
        <p:spPr>
          <a:xfrm>
            <a:off x="8382000" y="2591364"/>
            <a:ext cx="0" cy="4572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7" name="Straight Arrow Connector 16"/>
          <p:cNvCxnSpPr/>
          <p:nvPr/>
        </p:nvCxnSpPr>
        <p:spPr>
          <a:xfrm>
            <a:off x="8363939" y="4187048"/>
            <a:ext cx="0" cy="4572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8" name="Straight Arrow Connector 17"/>
          <p:cNvCxnSpPr/>
          <p:nvPr/>
        </p:nvCxnSpPr>
        <p:spPr>
          <a:xfrm>
            <a:off x="8363939" y="4953000"/>
            <a:ext cx="0" cy="4572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9" name="Straight Arrow Connector 18"/>
          <p:cNvCxnSpPr/>
          <p:nvPr/>
        </p:nvCxnSpPr>
        <p:spPr>
          <a:xfrm>
            <a:off x="8366196" y="3409244"/>
            <a:ext cx="0" cy="4572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0" name="Rectangle 19"/>
          <p:cNvSpPr/>
          <p:nvPr/>
        </p:nvSpPr>
        <p:spPr>
          <a:xfrm>
            <a:off x="3538647" y="5410200"/>
            <a:ext cx="15240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ndParaRPr>
          </a:p>
        </p:txBody>
      </p:sp>
      <p:sp>
        <p:nvSpPr>
          <p:cNvPr id="21" name="Rectangle 20"/>
          <p:cNvSpPr/>
          <p:nvPr/>
        </p:nvSpPr>
        <p:spPr>
          <a:xfrm>
            <a:off x="3538647" y="1295400"/>
            <a:ext cx="15240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ndParaRPr>
          </a:p>
        </p:txBody>
      </p:sp>
      <p:sp>
        <p:nvSpPr>
          <p:cNvPr id="4" name="TextBox 3"/>
          <p:cNvSpPr txBox="1"/>
          <p:nvPr/>
        </p:nvSpPr>
        <p:spPr>
          <a:xfrm>
            <a:off x="675640" y="6129743"/>
            <a:ext cx="10840720" cy="461665"/>
          </a:xfrm>
          <a:prstGeom prst="rect">
            <a:avLst/>
          </a:prstGeom>
          <a:noFill/>
        </p:spPr>
        <p:txBody>
          <a:bodyPr wrap="square" rtlCol="0">
            <a:spAutoFit/>
          </a:bodyPr>
          <a:lstStyle/>
          <a:p>
            <a:pPr algn="ctr"/>
            <a:r>
              <a:rPr lang="en-US" sz="2400" dirty="0">
                <a:solidFill>
                  <a:srgbClr val="FF0000"/>
                </a:solidFill>
                <a:latin typeface="Arial" panose="020B0604020202020204" pitchFamily="34" charset="0"/>
                <a:ea typeface="Verdana" panose="020B0604030504040204" pitchFamily="34" charset="0"/>
                <a:cs typeface="Arial" panose="020B0604020202020204" pitchFamily="34" charset="0"/>
              </a:rPr>
              <a:t>Cancer cells are more susceptible to RT due to impaired DNA repair pathways</a:t>
            </a:r>
          </a:p>
        </p:txBody>
      </p:sp>
    </p:spTree>
    <p:extLst>
      <p:ext uri="{BB962C8B-B14F-4D97-AF65-F5344CB8AC3E}">
        <p14:creationId xmlns:p14="http://schemas.microsoft.com/office/powerpoint/2010/main" val="73939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53"/>
          <p:cNvSpPr txBox="1">
            <a:spLocks noGrp="1"/>
          </p:cNvSpPr>
          <p:nvPr>
            <p:ph type="title"/>
          </p:nvPr>
        </p:nvSpPr>
        <p:spPr>
          <a:xfrm>
            <a:off x="0" y="0"/>
            <a:ext cx="12192000" cy="1143000"/>
          </a:xfrm>
          <a:prstGeom prst="rect">
            <a:avLst/>
          </a:prstGeom>
          <a:noFill/>
          <a:ln>
            <a:noFill/>
          </a:ln>
        </p:spPr>
        <p:txBody>
          <a:bodyPr spcFirstLastPara="1" vert="horz" wrap="square" lIns="121900" tIns="60933" rIns="121900" bIns="60933" rtlCol="0" anchor="ctr" anchorCtr="0">
            <a:normAutofit/>
          </a:bodyPr>
          <a:lstStyle/>
          <a:p>
            <a:pPr>
              <a:spcBef>
                <a:spcPts val="0"/>
              </a:spcBef>
              <a:buClr>
                <a:schemeClr val="accent3"/>
              </a:buClr>
              <a:buSzPts val="4000"/>
            </a:pPr>
            <a:r>
              <a:rPr lang="en-US" dirty="0"/>
              <a:t>Risk Stratification for Adjuvant Therapy</a:t>
            </a:r>
            <a:endParaRPr dirty="0"/>
          </a:p>
        </p:txBody>
      </p:sp>
      <p:sp>
        <p:nvSpPr>
          <p:cNvPr id="3" name="Text Placeholder 2">
            <a:extLst>
              <a:ext uri="{FF2B5EF4-FFF2-40B4-BE49-F238E27FC236}">
                <a16:creationId xmlns:a16="http://schemas.microsoft.com/office/drawing/2014/main" id="{9C61F353-C07D-438D-8312-2A728BDC399E}"/>
              </a:ext>
            </a:extLst>
          </p:cNvPr>
          <p:cNvSpPr>
            <a:spLocks noGrp="1"/>
          </p:cNvSpPr>
          <p:nvPr>
            <p:ph type="body" idx="1"/>
          </p:nvPr>
        </p:nvSpPr>
        <p:spPr>
          <a:xfrm>
            <a:off x="975358" y="1240356"/>
            <a:ext cx="10674775" cy="5307104"/>
          </a:xfrm>
        </p:spPr>
        <p:txBody>
          <a:bodyPr vert="horz" lIns="91440" tIns="45720" rIns="91440" bIns="45720" rtlCol="0" anchor="t">
            <a:noAutofit/>
          </a:bodyPr>
          <a:lstStyle/>
          <a:p>
            <a:pPr marL="0" indent="0">
              <a:spcBef>
                <a:spcPts val="0"/>
              </a:spcBef>
              <a:buNone/>
            </a:pPr>
            <a:r>
              <a:rPr lang="en-US" sz="2400" b="1" dirty="0">
                <a:latin typeface="+mj-lt"/>
                <a:ea typeface="Calibri" panose="020F0502020204030204" pitchFamily="34" charset="0"/>
                <a:cs typeface="Arial"/>
              </a:rPr>
              <a:t>Low Risk</a:t>
            </a:r>
            <a:r>
              <a:rPr lang="en-US" sz="2400" dirty="0">
                <a:latin typeface="+mj-lt"/>
                <a:ea typeface="Calibri" panose="020F0502020204030204" pitchFamily="34" charset="0"/>
                <a:cs typeface="Arial"/>
              </a:rPr>
              <a:t>:  </a:t>
            </a:r>
            <a:endParaRPr lang="en-US" sz="2400" dirty="0">
              <a:latin typeface="+mj-lt"/>
              <a:ea typeface="Calibri" panose="020F0502020204030204" pitchFamily="34" charset="0"/>
              <a:cs typeface="Arial" panose="020B0604020202020204" pitchFamily="34" charset="0"/>
            </a:endParaRPr>
          </a:p>
          <a:p>
            <a:pPr marL="456565">
              <a:spcBef>
                <a:spcPts val="0"/>
              </a:spcBef>
              <a:buFont typeface="Arial" panose="020B0604020202020204" pitchFamily="34" charset="0"/>
              <a:buChar char="•"/>
            </a:pPr>
            <a:r>
              <a:rPr lang="en-US" sz="2400" dirty="0">
                <a:latin typeface="+mj-lt"/>
                <a:ea typeface="Calibri" panose="020F0502020204030204" pitchFamily="34" charset="0"/>
                <a:cs typeface="Arial" panose="020B0604020202020204" pitchFamily="34" charset="0"/>
              </a:rPr>
              <a:t>Endometrioid adenocarcinoma, grade 1-2, Stage IA </a:t>
            </a:r>
            <a:r>
              <a:rPr lang="en-US" sz="2400" dirty="0">
                <a:ea typeface="Calibri" panose="020F0502020204030204" pitchFamily="34" charset="0"/>
                <a:cs typeface="Arial" panose="020B0604020202020204" pitchFamily="34" charset="0"/>
              </a:rPr>
              <a:t>no LVSI</a:t>
            </a:r>
            <a:endParaRPr lang="en-US" sz="2400" dirty="0">
              <a:latin typeface="+mj-lt"/>
              <a:ea typeface="Calibri" panose="020F0502020204030204" pitchFamily="34" charset="0"/>
              <a:cs typeface="Arial" panose="020B0604020202020204" pitchFamily="34" charset="0"/>
            </a:endParaRPr>
          </a:p>
          <a:p>
            <a:pPr marL="456565">
              <a:spcBef>
                <a:spcPts val="0"/>
              </a:spcBef>
              <a:buFont typeface="Arial" panose="020B0604020202020204" pitchFamily="34" charset="0"/>
              <a:buChar char="•"/>
            </a:pPr>
            <a:r>
              <a:rPr lang="en-US" sz="2400" i="1" dirty="0">
                <a:latin typeface="+mj-lt"/>
                <a:ea typeface="Calibri" panose="020F0502020204030204" pitchFamily="34" charset="0"/>
                <a:cs typeface="Arial" panose="020B0604020202020204" pitchFamily="34" charset="0"/>
              </a:rPr>
              <a:t>No role for adjuvant treatment</a:t>
            </a:r>
          </a:p>
          <a:p>
            <a:pPr marL="1066165" lvl="1">
              <a:spcBef>
                <a:spcPts val="0"/>
              </a:spcBef>
              <a:buFont typeface="Arial" panose="020B0604020202020204" pitchFamily="34" charset="0"/>
              <a:buChar char="•"/>
            </a:pPr>
            <a:endParaRPr lang="en-US" dirty="0">
              <a:latin typeface="+mj-lt"/>
              <a:ea typeface="Calibri" panose="020F0502020204030204" pitchFamily="34" charset="0"/>
              <a:cs typeface="Arial" panose="020B0604020202020204" pitchFamily="34" charset="0"/>
            </a:endParaRPr>
          </a:p>
          <a:p>
            <a:pPr marL="0" indent="0">
              <a:spcBef>
                <a:spcPts val="0"/>
              </a:spcBef>
              <a:buNone/>
            </a:pPr>
            <a:r>
              <a:rPr lang="en-US" sz="2400" b="1" dirty="0">
                <a:latin typeface="+mj-lt"/>
                <a:ea typeface="Calibri" panose="020F0502020204030204" pitchFamily="34" charset="0"/>
                <a:cs typeface="Arial"/>
              </a:rPr>
              <a:t>Intermediate Risk</a:t>
            </a:r>
            <a:r>
              <a:rPr lang="en-US" sz="2400" dirty="0">
                <a:latin typeface="+mj-lt"/>
                <a:ea typeface="Calibri" panose="020F0502020204030204" pitchFamily="34" charset="0"/>
                <a:cs typeface="Arial"/>
              </a:rPr>
              <a:t>: </a:t>
            </a:r>
            <a:endParaRPr lang="en-US" sz="2400" dirty="0">
              <a:latin typeface="+mj-lt"/>
              <a:ea typeface="Calibri" panose="020F0502020204030204" pitchFamily="34" charset="0"/>
              <a:cs typeface="Arial" panose="020B0604020202020204" pitchFamily="34" charset="0"/>
            </a:endParaRPr>
          </a:p>
          <a:p>
            <a:pPr marL="456565">
              <a:spcBef>
                <a:spcPts val="0"/>
              </a:spcBef>
              <a:buFont typeface="Arial" panose="020B0604020202020204" pitchFamily="34" charset="0"/>
              <a:buChar char="•"/>
            </a:pPr>
            <a:r>
              <a:rPr lang="en-US" sz="2400" dirty="0">
                <a:latin typeface="+mj-lt"/>
                <a:ea typeface="Calibri" panose="020F0502020204030204" pitchFamily="34" charset="0"/>
                <a:cs typeface="Arial" panose="020B0604020202020204" pitchFamily="34" charset="0"/>
              </a:rPr>
              <a:t>Stage I-II (stratified into low or high intermediate risk primarily </a:t>
            </a:r>
            <a:r>
              <a:rPr lang="en-US" sz="2400" dirty="0">
                <a:latin typeface="+mj-lt"/>
              </a:rPr>
              <a:t>based on tumor grade, stage, presence of LVSI and patient age)</a:t>
            </a:r>
            <a:endParaRPr lang="en-US" sz="2400" dirty="0">
              <a:latin typeface="+mj-lt"/>
              <a:cs typeface="Calibri" panose="020F0502020204030204"/>
            </a:endParaRPr>
          </a:p>
          <a:p>
            <a:pPr marL="456565">
              <a:spcBef>
                <a:spcPts val="0"/>
              </a:spcBef>
              <a:buFont typeface="Arial" panose="020B0604020202020204" pitchFamily="34" charset="0"/>
              <a:buChar char="•"/>
            </a:pPr>
            <a:r>
              <a:rPr lang="en-US" sz="2400" i="1" dirty="0">
                <a:latin typeface="+mj-lt"/>
                <a:ea typeface="Calibri" panose="020F0502020204030204" pitchFamily="34" charset="0"/>
                <a:cs typeface="Arial"/>
              </a:rPr>
              <a:t>Risk of locoregional &gt; distant recurrence, so RT &gt; chemo</a:t>
            </a:r>
          </a:p>
          <a:p>
            <a:pPr marL="1066165" lvl="1">
              <a:spcBef>
                <a:spcPts val="0"/>
              </a:spcBef>
              <a:buFont typeface="Arial" panose="020B0604020202020204" pitchFamily="34" charset="0"/>
              <a:buChar char="•"/>
            </a:pPr>
            <a:endParaRPr lang="en-US" dirty="0">
              <a:latin typeface="+mj-lt"/>
              <a:ea typeface="Calibri" panose="020F0502020204030204" pitchFamily="34" charset="0"/>
              <a:cs typeface="Arial" panose="020B0604020202020204" pitchFamily="34" charset="0"/>
            </a:endParaRPr>
          </a:p>
          <a:p>
            <a:pPr marL="0" indent="0">
              <a:spcBef>
                <a:spcPts val="0"/>
              </a:spcBef>
              <a:buNone/>
            </a:pPr>
            <a:r>
              <a:rPr lang="en-US" sz="2400" b="1" dirty="0">
                <a:latin typeface="+mj-lt"/>
                <a:ea typeface="Calibri" panose="020F0502020204030204" pitchFamily="34" charset="0"/>
                <a:cs typeface="Arial"/>
              </a:rPr>
              <a:t>High Risk:</a:t>
            </a:r>
            <a:r>
              <a:rPr lang="en-US" sz="2400" dirty="0">
                <a:latin typeface="+mj-lt"/>
                <a:ea typeface="Calibri" panose="020F0502020204030204" pitchFamily="34" charset="0"/>
                <a:cs typeface="Arial"/>
              </a:rPr>
              <a:t> </a:t>
            </a:r>
            <a:endParaRPr lang="en-US" sz="2400" dirty="0">
              <a:latin typeface="+mj-lt"/>
              <a:ea typeface="Calibri" panose="020F0502020204030204" pitchFamily="34" charset="0"/>
              <a:cs typeface="Arial" panose="020B0604020202020204" pitchFamily="34" charset="0"/>
            </a:endParaRPr>
          </a:p>
          <a:p>
            <a:pPr marL="456565">
              <a:spcBef>
                <a:spcPts val="0"/>
              </a:spcBef>
              <a:buFont typeface="Arial" panose="020B0604020202020204" pitchFamily="34" charset="0"/>
              <a:buChar char="•"/>
            </a:pPr>
            <a:r>
              <a:rPr lang="en-US" sz="2400" dirty="0">
                <a:ea typeface="Calibri" panose="020F0502020204030204" pitchFamily="34" charset="0"/>
                <a:cs typeface="Arial"/>
              </a:rPr>
              <a:t>Endometrioid adenocarcinoma </a:t>
            </a:r>
            <a:r>
              <a:rPr lang="en-US" sz="2400" dirty="0">
                <a:latin typeface="+mj-lt"/>
                <a:ea typeface="Calibri" panose="020F0502020204030204" pitchFamily="34" charset="0"/>
                <a:cs typeface="Arial"/>
              </a:rPr>
              <a:t>Stage III/IV or deeply invasive G3 (Stage IB or higher), or serous or clear cell histology of any stage</a:t>
            </a:r>
          </a:p>
          <a:p>
            <a:pPr marL="456565">
              <a:spcBef>
                <a:spcPts val="0"/>
              </a:spcBef>
              <a:buFont typeface="Arial" panose="020B0604020202020204" pitchFamily="34" charset="0"/>
              <a:buChar char="•"/>
            </a:pPr>
            <a:r>
              <a:rPr lang="en-US" sz="2400" i="1" dirty="0">
                <a:latin typeface="+mj-lt"/>
                <a:ea typeface="Calibri" panose="020F0502020204030204" pitchFamily="34" charset="0"/>
                <a:cs typeface="Arial" panose="020B0604020202020204" pitchFamily="34" charset="0"/>
              </a:rPr>
              <a:t>Higher risk of distant recurrence, so chemo is often indicated</a:t>
            </a:r>
          </a:p>
          <a:p>
            <a:pPr marL="456565">
              <a:spcBef>
                <a:spcPts val="0"/>
              </a:spcBef>
              <a:buFont typeface="Arial" panose="020B0604020202020204" pitchFamily="34" charset="0"/>
              <a:buChar char="•"/>
            </a:pPr>
            <a:r>
              <a:rPr lang="en-US" sz="2400" i="1" dirty="0">
                <a:latin typeface="+mj-lt"/>
                <a:ea typeface="Calibri" panose="020F0502020204030204" pitchFamily="34" charset="0"/>
                <a:cs typeface="Arial"/>
              </a:rPr>
              <a:t>Role of RT is dependent on other locoregional risk factors + use of chemo</a:t>
            </a:r>
          </a:p>
        </p:txBody>
      </p:sp>
    </p:spTree>
    <p:extLst>
      <p:ext uri="{BB962C8B-B14F-4D97-AF65-F5344CB8AC3E}">
        <p14:creationId xmlns:p14="http://schemas.microsoft.com/office/powerpoint/2010/main" val="776112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53"/>
          <p:cNvSpPr txBox="1">
            <a:spLocks noGrp="1"/>
          </p:cNvSpPr>
          <p:nvPr>
            <p:ph type="title"/>
          </p:nvPr>
        </p:nvSpPr>
        <p:spPr>
          <a:xfrm>
            <a:off x="0" y="0"/>
            <a:ext cx="12192000" cy="1143000"/>
          </a:xfrm>
          <a:prstGeom prst="rect">
            <a:avLst/>
          </a:prstGeom>
          <a:noFill/>
          <a:ln>
            <a:noFill/>
          </a:ln>
        </p:spPr>
        <p:txBody>
          <a:bodyPr spcFirstLastPara="1" vert="horz" wrap="square" lIns="121900" tIns="60933" rIns="121900" bIns="60933" rtlCol="0" anchor="ctr" anchorCtr="0">
            <a:noAutofit/>
          </a:bodyPr>
          <a:lstStyle/>
          <a:p>
            <a:pPr>
              <a:spcBef>
                <a:spcPts val="0"/>
              </a:spcBef>
              <a:buClr>
                <a:schemeClr val="accent3"/>
              </a:buClr>
              <a:buSzPts val="4000"/>
            </a:pPr>
            <a:r>
              <a:rPr lang="en-US" dirty="0"/>
              <a:t>Definition of Low- vs. High-Intermediate Risk</a:t>
            </a:r>
            <a:endParaRPr dirty="0"/>
          </a:p>
        </p:txBody>
      </p:sp>
      <p:sp>
        <p:nvSpPr>
          <p:cNvPr id="3" name="Text Placeholder 2">
            <a:extLst>
              <a:ext uri="{FF2B5EF4-FFF2-40B4-BE49-F238E27FC236}">
                <a16:creationId xmlns:a16="http://schemas.microsoft.com/office/drawing/2014/main" id="{9C61F353-C07D-438D-8312-2A728BDC399E}"/>
              </a:ext>
            </a:extLst>
          </p:cNvPr>
          <p:cNvSpPr>
            <a:spLocks noGrp="1"/>
          </p:cNvSpPr>
          <p:nvPr>
            <p:ph type="body" idx="1"/>
          </p:nvPr>
        </p:nvSpPr>
        <p:spPr>
          <a:xfrm>
            <a:off x="623147" y="1434261"/>
            <a:ext cx="11062463" cy="1352107"/>
          </a:xfrm>
        </p:spPr>
        <p:txBody>
          <a:bodyPr>
            <a:normAutofit/>
          </a:bodyPr>
          <a:lstStyle/>
          <a:p>
            <a:pPr marL="152396" indent="0">
              <a:buNone/>
            </a:pPr>
            <a:r>
              <a:rPr lang="en-US" sz="2667" dirty="0"/>
              <a:t>For uterine confined disease, treat based on the presence of “high-intermediate” risk factors - definition varies in different studies</a:t>
            </a:r>
          </a:p>
        </p:txBody>
      </p:sp>
      <p:pic>
        <p:nvPicPr>
          <p:cNvPr id="4" name="Picture 3">
            <a:extLst>
              <a:ext uri="{FF2B5EF4-FFF2-40B4-BE49-F238E27FC236}">
                <a16:creationId xmlns:a16="http://schemas.microsoft.com/office/drawing/2014/main" id="{5CB830EE-A25A-40B8-A839-EDEB7AE8A182}"/>
              </a:ext>
            </a:extLst>
          </p:cNvPr>
          <p:cNvPicPr>
            <a:picLocks noChangeAspect="1"/>
          </p:cNvPicPr>
          <p:nvPr/>
        </p:nvPicPr>
        <p:blipFill>
          <a:blip r:embed="rId3"/>
          <a:stretch>
            <a:fillRect/>
          </a:stretch>
        </p:blipFill>
        <p:spPr>
          <a:xfrm>
            <a:off x="745659" y="2786369"/>
            <a:ext cx="10939949" cy="3446084"/>
          </a:xfrm>
          <a:prstGeom prst="rect">
            <a:avLst/>
          </a:prstGeom>
        </p:spPr>
      </p:pic>
    </p:spTree>
    <p:extLst>
      <p:ext uri="{BB962C8B-B14F-4D97-AF65-F5344CB8AC3E}">
        <p14:creationId xmlns:p14="http://schemas.microsoft.com/office/powerpoint/2010/main" val="26402733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53"/>
          <p:cNvSpPr txBox="1">
            <a:spLocks noGrp="1"/>
          </p:cNvSpPr>
          <p:nvPr>
            <p:ph type="title"/>
          </p:nvPr>
        </p:nvSpPr>
        <p:spPr>
          <a:xfrm>
            <a:off x="0" y="0"/>
            <a:ext cx="12192000" cy="1143000"/>
          </a:xfrm>
          <a:prstGeom prst="rect">
            <a:avLst/>
          </a:prstGeom>
          <a:noFill/>
          <a:ln>
            <a:noFill/>
          </a:ln>
        </p:spPr>
        <p:txBody>
          <a:bodyPr spcFirstLastPara="1" vert="horz" wrap="square" lIns="121900" tIns="60933" rIns="121900" bIns="60933" rtlCol="0" anchor="ctr" anchorCtr="0">
            <a:noAutofit/>
          </a:bodyPr>
          <a:lstStyle/>
          <a:p>
            <a:pPr>
              <a:spcBef>
                <a:spcPts val="0"/>
              </a:spcBef>
              <a:buClr>
                <a:schemeClr val="accent3"/>
              </a:buClr>
              <a:buSzPts val="4000"/>
            </a:pPr>
            <a:r>
              <a:rPr lang="en-US" dirty="0"/>
              <a:t>Key Studies for Intermediate Risk Uterine Cancer</a:t>
            </a:r>
            <a:endParaRPr dirty="0"/>
          </a:p>
        </p:txBody>
      </p:sp>
      <p:sp>
        <p:nvSpPr>
          <p:cNvPr id="3" name="Text Placeholder 2">
            <a:extLst>
              <a:ext uri="{FF2B5EF4-FFF2-40B4-BE49-F238E27FC236}">
                <a16:creationId xmlns:a16="http://schemas.microsoft.com/office/drawing/2014/main" id="{9C61F353-C07D-438D-8312-2A728BDC399E}"/>
              </a:ext>
            </a:extLst>
          </p:cNvPr>
          <p:cNvSpPr>
            <a:spLocks noGrp="1"/>
          </p:cNvSpPr>
          <p:nvPr>
            <p:ph type="body" idx="1"/>
          </p:nvPr>
        </p:nvSpPr>
        <p:spPr>
          <a:xfrm>
            <a:off x="975359" y="927848"/>
            <a:ext cx="9268572" cy="5789042"/>
          </a:xfrm>
        </p:spPr>
        <p:txBody>
          <a:bodyPr vert="horz" lIns="91440" tIns="45720" rIns="91440" bIns="45720" rtlCol="0" anchor="t">
            <a:normAutofit/>
          </a:bodyPr>
          <a:lstStyle/>
          <a:p>
            <a:pPr marL="380365" indent="-380365">
              <a:buFont typeface="Arial" panose="020B0604020202020204" pitchFamily="34" charset="0"/>
              <a:buChar char="•"/>
            </a:pPr>
            <a:r>
              <a:rPr lang="en-US" sz="2400" dirty="0"/>
              <a:t>GOG 99 and PORTEC-1 established that pelvic EBRT reduces locoregional recurrence from approximately 12-15% </a:t>
            </a:r>
            <a:r>
              <a:rPr lang="en-US" sz="2400" dirty="0">
                <a:sym typeface="Wingdings" panose="05000000000000000000" pitchFamily="2" charset="2"/>
              </a:rPr>
              <a:t> 3-5%, with most of benefit in patients with high-intermediate risk features</a:t>
            </a:r>
            <a:r>
              <a:rPr lang="en-US" sz="2400" baseline="30000" dirty="0">
                <a:sym typeface="Wingdings" panose="05000000000000000000" pitchFamily="2" charset="2"/>
              </a:rPr>
              <a:t>1-2</a:t>
            </a:r>
            <a:endParaRPr lang="en-US"/>
          </a:p>
          <a:p>
            <a:pPr marL="380365" indent="-380365">
              <a:buFont typeface="Arial" panose="020B0604020202020204" pitchFamily="34" charset="0"/>
              <a:buChar char="•"/>
            </a:pPr>
            <a:endParaRPr lang="en-US" sz="2400" dirty="0">
              <a:cs typeface="Calibri" panose="020F0502020204030204"/>
            </a:endParaRPr>
          </a:p>
          <a:p>
            <a:pPr marL="380365" lvl="2" indent="-380365">
              <a:buFont typeface="Arial" panose="020B0604020202020204" pitchFamily="34" charset="0"/>
              <a:buChar char="•"/>
            </a:pPr>
            <a:r>
              <a:rPr lang="en-US" dirty="0"/>
              <a:t>PORTEC-2 established comparable efficacy but less toxicity for brachytherapy compared to pelvic EBRT</a:t>
            </a:r>
            <a:r>
              <a:rPr lang="en-US" baseline="30000" dirty="0"/>
              <a:t>3</a:t>
            </a:r>
            <a:endParaRPr lang="en-US" baseline="30000" dirty="0">
              <a:cs typeface="Calibri" panose="020F0502020204030204"/>
            </a:endParaRPr>
          </a:p>
          <a:p>
            <a:pPr marL="380365" lvl="2" indent="-380365">
              <a:buFont typeface="Arial" panose="020B0604020202020204" pitchFamily="34" charset="0"/>
              <a:buChar char="•"/>
            </a:pPr>
            <a:endParaRPr lang="en-US" dirty="0">
              <a:cs typeface="Calibri" panose="020F0502020204030204"/>
            </a:endParaRPr>
          </a:p>
          <a:p>
            <a:pPr marL="380365" lvl="2" indent="-380365">
              <a:buFont typeface="Arial" panose="020B0604020202020204" pitchFamily="34" charset="0"/>
              <a:buChar char="•"/>
            </a:pPr>
            <a:endParaRPr lang="en-US" dirty="0">
              <a:cs typeface="Calibri" panose="020F0502020204030204"/>
            </a:endParaRPr>
          </a:p>
          <a:p>
            <a:pPr marL="380365" lvl="2" indent="-380365">
              <a:buFont typeface="Arial" panose="020B0604020202020204" pitchFamily="34" charset="0"/>
              <a:buChar char="•"/>
            </a:pPr>
            <a:endParaRPr lang="en-US" dirty="0">
              <a:cs typeface="Calibri" panose="020F0502020204030204"/>
            </a:endParaRPr>
          </a:p>
          <a:p>
            <a:pPr marL="380365" lvl="2" indent="-380365">
              <a:buFont typeface="Arial" panose="020B0604020202020204" pitchFamily="34" charset="0"/>
              <a:buChar char="•"/>
            </a:pPr>
            <a:endParaRPr lang="en-US" dirty="0">
              <a:cs typeface="Calibri" panose="020F0502020204030204"/>
            </a:endParaRPr>
          </a:p>
          <a:p>
            <a:pPr marL="380365" lvl="2" indent="-380365">
              <a:buFont typeface="Arial" panose="020B0604020202020204" pitchFamily="34" charset="0"/>
              <a:buChar char="•"/>
            </a:pPr>
            <a:r>
              <a:rPr lang="en-US" dirty="0"/>
              <a:t>GOG 249 established that chemotherapy has less of a role in high intermediate risk patients due to increased risk of acute toxicity compared to EBRT (64% vs. 11%) but no difference in recurrence-free or overall survival</a:t>
            </a:r>
            <a:r>
              <a:rPr lang="en-US" baseline="30000" dirty="0"/>
              <a:t>4</a:t>
            </a:r>
            <a:r>
              <a:rPr lang="en-US" dirty="0"/>
              <a:t> </a:t>
            </a:r>
            <a:endParaRPr lang="en-US" sz="1867" dirty="0">
              <a:cs typeface="Calibri" panose="020F0502020204030204"/>
            </a:endParaRPr>
          </a:p>
        </p:txBody>
      </p:sp>
      <p:sp>
        <p:nvSpPr>
          <p:cNvPr id="11" name="Google Shape;640;p59">
            <a:extLst>
              <a:ext uri="{FF2B5EF4-FFF2-40B4-BE49-F238E27FC236}">
                <a16:creationId xmlns:a16="http://schemas.microsoft.com/office/drawing/2014/main" id="{575ADF1A-1668-4EA9-A6AB-71A440C2F594}"/>
              </a:ext>
            </a:extLst>
          </p:cNvPr>
          <p:cNvSpPr/>
          <p:nvPr/>
        </p:nvSpPr>
        <p:spPr>
          <a:xfrm>
            <a:off x="10042688" y="6014760"/>
            <a:ext cx="2149312" cy="943537"/>
          </a:xfrm>
          <a:prstGeom prst="rect">
            <a:avLst/>
          </a:prstGeom>
          <a:noFill/>
          <a:ln>
            <a:noFill/>
          </a:ln>
        </p:spPr>
        <p:txBody>
          <a:bodyPr spcFirstLastPara="1" wrap="square" lIns="121900" tIns="60933" rIns="121900" bIns="60933" anchor="t" anchorCtr="0">
            <a:spAutoFit/>
          </a:bodyPr>
          <a:lstStyle/>
          <a:p>
            <a:r>
              <a:rPr lang="fr-FR" sz="1333" dirty="0">
                <a:latin typeface="Arial" panose="020B0604020202020204" pitchFamily="34" charset="0"/>
                <a:ea typeface="Verdana" panose="020B0604030504040204" pitchFamily="34" charset="0"/>
                <a:sym typeface="Arial"/>
              </a:rPr>
              <a:t>1. Keys </a:t>
            </a:r>
            <a:r>
              <a:rPr lang="en-US" sz="1333" i="1" dirty="0">
                <a:latin typeface="Arial" panose="020B0604020202020204" pitchFamily="34" charset="0"/>
                <a:ea typeface="Verdana" panose="020B0604030504040204" pitchFamily="34" charset="0"/>
                <a:sym typeface="Arial"/>
              </a:rPr>
              <a:t>et al, </a:t>
            </a:r>
            <a:r>
              <a:rPr lang="fr-FR" sz="1333" dirty="0">
                <a:latin typeface="Arial" panose="020B0604020202020204" pitchFamily="34" charset="0"/>
                <a:ea typeface="Verdana" panose="020B0604030504040204" pitchFamily="34" charset="0"/>
                <a:sym typeface="Arial"/>
              </a:rPr>
              <a:t>2004</a:t>
            </a:r>
            <a:endParaRPr lang="fr-FR" sz="1333" dirty="0">
              <a:latin typeface="Arial" panose="020B0604020202020204" pitchFamily="34" charset="0"/>
              <a:ea typeface="Verdana" panose="020B0604030504040204" pitchFamily="34" charset="0"/>
            </a:endParaRPr>
          </a:p>
          <a:p>
            <a:r>
              <a:rPr lang="en-US" sz="1333" dirty="0">
                <a:latin typeface="Arial" panose="020B0604020202020204" pitchFamily="34" charset="0"/>
                <a:ea typeface="Verdana" panose="020B0604030504040204" pitchFamily="34" charset="0"/>
                <a:sym typeface="Arial"/>
              </a:rPr>
              <a:t>2. </a:t>
            </a:r>
            <a:r>
              <a:rPr lang="en-US" sz="1333" dirty="0" err="1">
                <a:latin typeface="Arial" panose="020B0604020202020204" pitchFamily="34" charset="0"/>
                <a:ea typeface="Verdana" panose="020B0604030504040204" pitchFamily="34" charset="0"/>
                <a:sym typeface="Arial"/>
              </a:rPr>
              <a:t>Creutzberg</a:t>
            </a:r>
            <a:r>
              <a:rPr lang="en-US" sz="1333" dirty="0">
                <a:latin typeface="Arial" panose="020B0604020202020204" pitchFamily="34" charset="0"/>
                <a:ea typeface="Verdana" panose="020B0604030504040204" pitchFamily="34" charset="0"/>
                <a:sym typeface="Arial"/>
              </a:rPr>
              <a:t> </a:t>
            </a:r>
            <a:r>
              <a:rPr lang="en-US" sz="1333" i="1" dirty="0">
                <a:latin typeface="Arial" panose="020B0604020202020204" pitchFamily="34" charset="0"/>
                <a:ea typeface="Verdana" panose="020B0604030504040204" pitchFamily="34" charset="0"/>
                <a:sym typeface="Arial"/>
              </a:rPr>
              <a:t>et al, </a:t>
            </a:r>
            <a:r>
              <a:rPr lang="en-US" sz="1333" dirty="0">
                <a:latin typeface="Arial" panose="020B0604020202020204" pitchFamily="34" charset="0"/>
                <a:ea typeface="Verdana" panose="020B0604030504040204" pitchFamily="34" charset="0"/>
                <a:sym typeface="Arial"/>
              </a:rPr>
              <a:t>2000</a:t>
            </a:r>
          </a:p>
          <a:p>
            <a:r>
              <a:rPr lang="fr-FR" sz="1333" dirty="0">
                <a:latin typeface="Arial" panose="020B0604020202020204" pitchFamily="34" charset="0"/>
                <a:ea typeface="Verdana" panose="020B0604030504040204" pitchFamily="34" charset="0"/>
              </a:rPr>
              <a:t>3. </a:t>
            </a:r>
            <a:r>
              <a:rPr lang="fr-FR" sz="1333" dirty="0" err="1">
                <a:latin typeface="Arial" panose="020B0604020202020204" pitchFamily="34" charset="0"/>
                <a:ea typeface="Verdana" panose="020B0604030504040204" pitchFamily="34" charset="0"/>
              </a:rPr>
              <a:t>Nout</a:t>
            </a:r>
            <a:r>
              <a:rPr lang="fr-FR" sz="1333" dirty="0">
                <a:latin typeface="Arial" panose="020B0604020202020204" pitchFamily="34" charset="0"/>
                <a:ea typeface="Verdana" panose="020B0604030504040204" pitchFamily="34" charset="0"/>
              </a:rPr>
              <a:t>, RA </a:t>
            </a:r>
            <a:r>
              <a:rPr lang="en-US" sz="1333" i="1" dirty="0">
                <a:latin typeface="Arial" panose="020B0604020202020204" pitchFamily="34" charset="0"/>
                <a:ea typeface="Verdana" panose="020B0604030504040204" pitchFamily="34" charset="0"/>
                <a:sym typeface="Arial"/>
              </a:rPr>
              <a:t>et al, </a:t>
            </a:r>
            <a:r>
              <a:rPr lang="fr-FR" sz="1333" dirty="0">
                <a:latin typeface="Arial" panose="020B0604020202020204" pitchFamily="34" charset="0"/>
                <a:ea typeface="Verdana" panose="020B0604030504040204" pitchFamily="34" charset="0"/>
              </a:rPr>
              <a:t>2010</a:t>
            </a:r>
          </a:p>
          <a:p>
            <a:pPr lvl="0"/>
            <a:r>
              <a:rPr lang="da-DK" sz="1333" dirty="0">
                <a:latin typeface="Arial" panose="020B0604020202020204" pitchFamily="34" charset="0"/>
                <a:ea typeface="Verdana" panose="020B0604030504040204" pitchFamily="34" charset="0"/>
              </a:rPr>
              <a:t>4. Randall </a:t>
            </a:r>
            <a:r>
              <a:rPr lang="en-US" sz="1333" i="1" dirty="0">
                <a:latin typeface="Arial" panose="020B0604020202020204" pitchFamily="34" charset="0"/>
                <a:ea typeface="Verdana" panose="020B0604030504040204" pitchFamily="34" charset="0"/>
                <a:sym typeface="Arial"/>
              </a:rPr>
              <a:t>et al, </a:t>
            </a:r>
            <a:r>
              <a:rPr lang="da-DK" sz="1333" dirty="0">
                <a:latin typeface="Arial" panose="020B0604020202020204" pitchFamily="34" charset="0"/>
                <a:ea typeface="Verdana" panose="020B0604030504040204" pitchFamily="34" charset="0"/>
              </a:rPr>
              <a:t>2019</a:t>
            </a:r>
          </a:p>
        </p:txBody>
      </p:sp>
      <p:graphicFrame>
        <p:nvGraphicFramePr>
          <p:cNvPr id="9" name="Table 8">
            <a:extLst>
              <a:ext uri="{FF2B5EF4-FFF2-40B4-BE49-F238E27FC236}">
                <a16:creationId xmlns:a16="http://schemas.microsoft.com/office/drawing/2014/main" id="{55281DBE-0267-4F61-BF02-6A61A9FE22BB}"/>
              </a:ext>
            </a:extLst>
          </p:cNvPr>
          <p:cNvGraphicFramePr>
            <a:graphicFrameLocks noGrp="1"/>
          </p:cNvGraphicFramePr>
          <p:nvPr/>
        </p:nvGraphicFramePr>
        <p:xfrm>
          <a:off x="1539775" y="3571204"/>
          <a:ext cx="8704156" cy="1219200"/>
        </p:xfrm>
        <a:graphic>
          <a:graphicData uri="http://schemas.openxmlformats.org/drawingml/2006/table">
            <a:tbl>
              <a:tblPr firstRow="1" firstCol="1" bandRow="1"/>
              <a:tblGrid>
                <a:gridCol w="1696297">
                  <a:extLst>
                    <a:ext uri="{9D8B030D-6E8A-4147-A177-3AD203B41FA5}">
                      <a16:colId xmlns:a16="http://schemas.microsoft.com/office/drawing/2014/main" val="748664906"/>
                    </a:ext>
                  </a:extLst>
                </a:gridCol>
                <a:gridCol w="1575647">
                  <a:extLst>
                    <a:ext uri="{9D8B030D-6E8A-4147-A177-3AD203B41FA5}">
                      <a16:colId xmlns:a16="http://schemas.microsoft.com/office/drawing/2014/main" val="449789595"/>
                    </a:ext>
                  </a:extLst>
                </a:gridCol>
                <a:gridCol w="1038013">
                  <a:extLst>
                    <a:ext uri="{9D8B030D-6E8A-4147-A177-3AD203B41FA5}">
                      <a16:colId xmlns:a16="http://schemas.microsoft.com/office/drawing/2014/main" val="318350197"/>
                    </a:ext>
                  </a:extLst>
                </a:gridCol>
                <a:gridCol w="1038013">
                  <a:extLst>
                    <a:ext uri="{9D8B030D-6E8A-4147-A177-3AD203B41FA5}">
                      <a16:colId xmlns:a16="http://schemas.microsoft.com/office/drawing/2014/main" val="1230525211"/>
                    </a:ext>
                  </a:extLst>
                </a:gridCol>
                <a:gridCol w="1038013">
                  <a:extLst>
                    <a:ext uri="{9D8B030D-6E8A-4147-A177-3AD203B41FA5}">
                      <a16:colId xmlns:a16="http://schemas.microsoft.com/office/drawing/2014/main" val="1182453743"/>
                    </a:ext>
                  </a:extLst>
                </a:gridCol>
                <a:gridCol w="1038013">
                  <a:extLst>
                    <a:ext uri="{9D8B030D-6E8A-4147-A177-3AD203B41FA5}">
                      <a16:colId xmlns:a16="http://schemas.microsoft.com/office/drawing/2014/main" val="2616541197"/>
                    </a:ext>
                  </a:extLst>
                </a:gridCol>
                <a:gridCol w="1280160">
                  <a:extLst>
                    <a:ext uri="{9D8B030D-6E8A-4147-A177-3AD203B41FA5}">
                      <a16:colId xmlns:a16="http://schemas.microsoft.com/office/drawing/2014/main" val="3880113374"/>
                    </a:ext>
                  </a:extLst>
                </a:gridCol>
              </a:tblGrid>
              <a:tr h="487680">
                <a:tc>
                  <a:txBody>
                    <a:bodyPr/>
                    <a:lstStyle/>
                    <a:p>
                      <a:pPr marL="0" marR="0" indent="0">
                        <a:spcBef>
                          <a:spcPts val="0"/>
                        </a:spcBef>
                        <a:spcAft>
                          <a:spcPts val="0"/>
                        </a:spcAft>
                      </a:pPr>
                      <a:r>
                        <a:rPr lang="en-US" sz="1600" dirty="0">
                          <a:effectLst/>
                        </a:rPr>
                        <a:t>5</a:t>
                      </a:r>
                      <a:r>
                        <a:rPr lang="en-US" sz="1600" baseline="0" dirty="0">
                          <a:effectLst/>
                        </a:rPr>
                        <a:t>-Year</a:t>
                      </a:r>
                    </a:p>
                    <a:p>
                      <a:pPr marL="0" marR="0" indent="0">
                        <a:spcBef>
                          <a:spcPts val="0"/>
                        </a:spcBef>
                        <a:spcAft>
                          <a:spcPts val="0"/>
                        </a:spcAft>
                      </a:pPr>
                      <a:r>
                        <a:rPr lang="en-US" sz="1600" dirty="0">
                          <a:effectLst/>
                        </a:rPr>
                        <a:t>Outcomes</a:t>
                      </a:r>
                      <a:endParaRPr lang="en-US" sz="1500" dirty="0">
                        <a:effectLst/>
                        <a:latin typeface="Calibri" panose="020F0502020204030204" pitchFamily="34" charset="0"/>
                        <a:ea typeface="Calibri" panose="020F0502020204030204" pitchFamily="34" charset="0"/>
                        <a:cs typeface="Arial" panose="020B0604020202020204" pitchFamily="34" charset="0"/>
                      </a:endParaRPr>
                    </a:p>
                  </a:txBody>
                  <a:tcPr marT="0" marB="0"/>
                </a:tc>
                <a:tc>
                  <a:txBody>
                    <a:bodyPr/>
                    <a:lstStyle/>
                    <a:p>
                      <a:pPr marL="0" marR="0" indent="0" algn="ctr">
                        <a:spcBef>
                          <a:spcPts val="0"/>
                        </a:spcBef>
                        <a:spcAft>
                          <a:spcPts val="0"/>
                        </a:spcAft>
                      </a:pPr>
                      <a:r>
                        <a:rPr lang="en-US" sz="1600" dirty="0" err="1">
                          <a:effectLst/>
                        </a:rPr>
                        <a:t>Locoregional</a:t>
                      </a:r>
                      <a:r>
                        <a:rPr lang="en-US" sz="1600" dirty="0">
                          <a:effectLst/>
                        </a:rPr>
                        <a:t> </a:t>
                      </a:r>
                    </a:p>
                    <a:p>
                      <a:pPr marL="0" marR="0" indent="0" algn="ctr">
                        <a:spcBef>
                          <a:spcPts val="0"/>
                        </a:spcBef>
                        <a:spcAft>
                          <a:spcPts val="0"/>
                        </a:spcAft>
                      </a:pPr>
                      <a:r>
                        <a:rPr lang="en-US" sz="1600" dirty="0">
                          <a:effectLst/>
                        </a:rPr>
                        <a:t>Relapse</a:t>
                      </a:r>
                      <a:endParaRPr lang="en-US" sz="1500" dirty="0">
                        <a:effectLst/>
                        <a:latin typeface="Calibri" panose="020F0502020204030204" pitchFamily="34" charset="0"/>
                        <a:ea typeface="Calibri" panose="020F0502020204030204" pitchFamily="34" charset="0"/>
                        <a:cs typeface="Arial" panose="020B0604020202020204" pitchFamily="34" charset="0"/>
                      </a:endParaRPr>
                    </a:p>
                  </a:txBody>
                  <a:tcPr marT="0" marB="0"/>
                </a:tc>
                <a:tc>
                  <a:txBody>
                    <a:bodyPr/>
                    <a:lstStyle/>
                    <a:p>
                      <a:pPr marL="0" marR="0" indent="0" algn="ctr">
                        <a:spcBef>
                          <a:spcPts val="0"/>
                        </a:spcBef>
                        <a:spcAft>
                          <a:spcPts val="0"/>
                        </a:spcAft>
                      </a:pPr>
                      <a:r>
                        <a:rPr lang="en-US" sz="1600" dirty="0">
                          <a:effectLst/>
                        </a:rPr>
                        <a:t>Vaginal</a:t>
                      </a:r>
                      <a:endParaRPr lang="en-US" sz="1500" dirty="0">
                        <a:effectLst/>
                      </a:endParaRPr>
                    </a:p>
                    <a:p>
                      <a:pPr marL="0" marR="0" indent="0" algn="ctr">
                        <a:spcBef>
                          <a:spcPts val="0"/>
                        </a:spcBef>
                        <a:spcAft>
                          <a:spcPts val="0"/>
                        </a:spcAft>
                      </a:pPr>
                      <a:r>
                        <a:rPr lang="en-US" sz="1600" dirty="0">
                          <a:effectLst/>
                        </a:rPr>
                        <a:t>Relapse</a:t>
                      </a:r>
                      <a:endParaRPr lang="en-US" sz="1500" dirty="0">
                        <a:effectLst/>
                        <a:latin typeface="Calibri" panose="020F0502020204030204" pitchFamily="34" charset="0"/>
                        <a:ea typeface="Calibri" panose="020F0502020204030204" pitchFamily="34" charset="0"/>
                        <a:cs typeface="Arial" panose="020B0604020202020204" pitchFamily="34" charset="0"/>
                      </a:endParaRPr>
                    </a:p>
                  </a:txBody>
                  <a:tcPr marT="0" marB="0"/>
                </a:tc>
                <a:tc>
                  <a:txBody>
                    <a:bodyPr/>
                    <a:lstStyle/>
                    <a:p>
                      <a:pPr marL="0" marR="0" indent="0" algn="ctr">
                        <a:spcBef>
                          <a:spcPts val="0"/>
                        </a:spcBef>
                        <a:spcAft>
                          <a:spcPts val="0"/>
                        </a:spcAft>
                      </a:pPr>
                      <a:r>
                        <a:rPr lang="en-US" sz="1600" dirty="0">
                          <a:effectLst/>
                        </a:rPr>
                        <a:t>Pelvic Relapse</a:t>
                      </a:r>
                      <a:endParaRPr lang="en-US" sz="1500" dirty="0">
                        <a:effectLst/>
                        <a:latin typeface="Calibri" panose="020F0502020204030204" pitchFamily="34" charset="0"/>
                        <a:ea typeface="Calibri" panose="020F0502020204030204" pitchFamily="34" charset="0"/>
                        <a:cs typeface="Arial" panose="020B0604020202020204" pitchFamily="34" charset="0"/>
                      </a:endParaRPr>
                    </a:p>
                  </a:txBody>
                  <a:tcPr marT="0" marB="0"/>
                </a:tc>
                <a:tc>
                  <a:txBody>
                    <a:bodyPr/>
                    <a:lstStyle/>
                    <a:p>
                      <a:pPr marL="0" marR="0" indent="0" algn="ctr">
                        <a:spcBef>
                          <a:spcPts val="0"/>
                        </a:spcBef>
                        <a:spcAft>
                          <a:spcPts val="0"/>
                        </a:spcAft>
                      </a:pPr>
                      <a:r>
                        <a:rPr lang="en-US" sz="1600" dirty="0">
                          <a:effectLst/>
                        </a:rPr>
                        <a:t>Distant Relapse</a:t>
                      </a:r>
                      <a:endParaRPr lang="en-US" sz="1500" dirty="0">
                        <a:effectLst/>
                        <a:latin typeface="Calibri" panose="020F0502020204030204" pitchFamily="34" charset="0"/>
                        <a:ea typeface="Calibri" panose="020F0502020204030204" pitchFamily="34" charset="0"/>
                        <a:cs typeface="Arial" panose="020B0604020202020204" pitchFamily="34" charset="0"/>
                      </a:endParaRPr>
                    </a:p>
                  </a:txBody>
                  <a:tcPr marT="0" marB="0"/>
                </a:tc>
                <a:tc>
                  <a:txBody>
                    <a:bodyPr/>
                    <a:lstStyle/>
                    <a:p>
                      <a:pPr marL="0" marR="0" indent="0" algn="ctr">
                        <a:spcBef>
                          <a:spcPts val="0"/>
                        </a:spcBef>
                        <a:spcAft>
                          <a:spcPts val="0"/>
                        </a:spcAft>
                      </a:pPr>
                      <a:r>
                        <a:rPr lang="en-US" sz="1600" dirty="0">
                          <a:effectLst/>
                          <a:latin typeface="Noto"/>
                          <a:ea typeface="Calibri" panose="020F0502020204030204" pitchFamily="34" charset="0"/>
                          <a:cs typeface="Arial" panose="020B0604020202020204" pitchFamily="34" charset="0"/>
                        </a:rPr>
                        <a:t>Overall</a:t>
                      </a:r>
                    </a:p>
                    <a:p>
                      <a:pPr marL="0" marR="0" indent="0" algn="ctr">
                        <a:spcBef>
                          <a:spcPts val="0"/>
                        </a:spcBef>
                        <a:spcAft>
                          <a:spcPts val="0"/>
                        </a:spcAft>
                      </a:pPr>
                      <a:r>
                        <a:rPr lang="en-US" sz="1600" dirty="0">
                          <a:effectLst/>
                          <a:latin typeface="Noto"/>
                          <a:ea typeface="Calibri" panose="020F0502020204030204" pitchFamily="34" charset="0"/>
                          <a:cs typeface="Arial" panose="020B0604020202020204" pitchFamily="34" charset="0"/>
                        </a:rPr>
                        <a:t>Survival</a:t>
                      </a:r>
                      <a:endParaRPr lang="en-US" sz="1500" dirty="0">
                        <a:effectLst/>
                        <a:latin typeface="Calibri" panose="020F0502020204030204" pitchFamily="34" charset="0"/>
                        <a:ea typeface="Calibri" panose="020F0502020204030204" pitchFamily="34" charset="0"/>
                        <a:cs typeface="Arial" panose="020B0604020202020204" pitchFamily="34" charset="0"/>
                      </a:endParaRPr>
                    </a:p>
                  </a:txBody>
                  <a:tcPr marT="0" marB="0"/>
                </a:tc>
                <a:tc>
                  <a:txBody>
                    <a:bodyPr/>
                    <a:lstStyle/>
                    <a:p>
                      <a:pPr marL="0" marR="0" indent="0" algn="ctr">
                        <a:spcBef>
                          <a:spcPts val="0"/>
                        </a:spcBef>
                        <a:spcAft>
                          <a:spcPts val="0"/>
                        </a:spcAft>
                      </a:pPr>
                      <a:r>
                        <a:rPr lang="en-US" sz="1600" dirty="0">
                          <a:effectLst/>
                        </a:rPr>
                        <a:t>Acute G1-2 </a:t>
                      </a:r>
                      <a:endParaRPr lang="en-US" sz="1500" dirty="0">
                        <a:effectLst/>
                      </a:endParaRPr>
                    </a:p>
                    <a:p>
                      <a:pPr marL="0" marR="0" indent="0" algn="ctr">
                        <a:spcBef>
                          <a:spcPts val="0"/>
                        </a:spcBef>
                        <a:spcAft>
                          <a:spcPts val="0"/>
                        </a:spcAft>
                      </a:pPr>
                      <a:r>
                        <a:rPr lang="en-US" sz="1600" dirty="0">
                          <a:effectLst/>
                        </a:rPr>
                        <a:t>Toxicity</a:t>
                      </a:r>
                      <a:endParaRPr lang="en-US" sz="1500" dirty="0">
                        <a:effectLst/>
                        <a:latin typeface="Calibri" panose="020F0502020204030204" pitchFamily="34" charset="0"/>
                        <a:ea typeface="Calibri" panose="020F0502020204030204" pitchFamily="34" charset="0"/>
                        <a:cs typeface="Arial" panose="020B0604020202020204" pitchFamily="34" charset="0"/>
                      </a:endParaRPr>
                    </a:p>
                  </a:txBody>
                  <a:tcPr marT="0" marB="0"/>
                </a:tc>
                <a:extLst>
                  <a:ext uri="{0D108BD9-81ED-4DB2-BD59-A6C34878D82A}">
                    <a16:rowId xmlns:a16="http://schemas.microsoft.com/office/drawing/2014/main" val="2830446374"/>
                  </a:ext>
                </a:extLst>
              </a:tr>
              <a:tr h="243840">
                <a:tc>
                  <a:txBody>
                    <a:bodyPr/>
                    <a:lstStyle/>
                    <a:p>
                      <a:pPr marL="0" marR="0" indent="0">
                        <a:spcBef>
                          <a:spcPts val="0"/>
                        </a:spcBef>
                        <a:spcAft>
                          <a:spcPts val="0"/>
                        </a:spcAft>
                      </a:pPr>
                      <a:r>
                        <a:rPr lang="en-US" sz="1600" dirty="0">
                          <a:effectLst/>
                          <a:latin typeface="Noto"/>
                          <a:ea typeface="Calibri" panose="020F0502020204030204" pitchFamily="34" charset="0"/>
                          <a:cs typeface="Arial" panose="020B0604020202020204" pitchFamily="34" charset="0"/>
                        </a:rPr>
                        <a:t>Vaginal</a:t>
                      </a:r>
                      <a:r>
                        <a:rPr lang="en-US" sz="1600" baseline="0" dirty="0">
                          <a:effectLst/>
                          <a:latin typeface="Noto"/>
                          <a:ea typeface="Calibri" panose="020F0502020204030204" pitchFamily="34" charset="0"/>
                          <a:cs typeface="Arial" panose="020B0604020202020204" pitchFamily="34" charset="0"/>
                        </a:rPr>
                        <a:t> </a:t>
                      </a:r>
                      <a:r>
                        <a:rPr lang="en-US" sz="1600" baseline="0" dirty="0" err="1">
                          <a:effectLst/>
                          <a:latin typeface="Noto"/>
                          <a:ea typeface="Calibri" panose="020F0502020204030204" pitchFamily="34" charset="0"/>
                          <a:cs typeface="Arial" panose="020B0604020202020204" pitchFamily="34" charset="0"/>
                        </a:rPr>
                        <a:t>Brachy</a:t>
                      </a:r>
                      <a:endParaRPr lang="en-US" sz="1500" dirty="0">
                        <a:effectLst/>
                        <a:latin typeface="Calibri" panose="020F0502020204030204" pitchFamily="34" charset="0"/>
                        <a:ea typeface="Calibri" panose="020F0502020204030204" pitchFamily="34" charset="0"/>
                        <a:cs typeface="Arial" panose="020B0604020202020204" pitchFamily="34" charset="0"/>
                      </a:endParaRPr>
                    </a:p>
                  </a:txBody>
                  <a:tcPr marT="0" marB="0"/>
                </a:tc>
                <a:tc>
                  <a:txBody>
                    <a:bodyPr/>
                    <a:lstStyle/>
                    <a:p>
                      <a:pPr marL="0" marR="0" indent="0" algn="ctr">
                        <a:spcBef>
                          <a:spcPts val="0"/>
                        </a:spcBef>
                        <a:spcAft>
                          <a:spcPts val="0"/>
                        </a:spcAft>
                      </a:pPr>
                      <a:r>
                        <a:rPr lang="en-US" sz="1600" dirty="0">
                          <a:effectLst/>
                        </a:rPr>
                        <a:t>5.1%</a:t>
                      </a:r>
                      <a:endParaRPr lang="en-US" sz="1500" dirty="0">
                        <a:effectLst/>
                        <a:latin typeface="Calibri" panose="020F0502020204030204" pitchFamily="34" charset="0"/>
                        <a:ea typeface="Calibri" panose="020F0502020204030204" pitchFamily="34" charset="0"/>
                        <a:cs typeface="Arial" panose="020B0604020202020204" pitchFamily="34" charset="0"/>
                      </a:endParaRPr>
                    </a:p>
                  </a:txBody>
                  <a:tcPr marT="0" marB="0"/>
                </a:tc>
                <a:tc>
                  <a:txBody>
                    <a:bodyPr/>
                    <a:lstStyle/>
                    <a:p>
                      <a:pPr marL="0" marR="0" indent="0" algn="ctr">
                        <a:spcBef>
                          <a:spcPts val="0"/>
                        </a:spcBef>
                        <a:spcAft>
                          <a:spcPts val="0"/>
                        </a:spcAft>
                      </a:pPr>
                      <a:r>
                        <a:rPr lang="en-US" sz="1600" dirty="0">
                          <a:effectLst/>
                        </a:rPr>
                        <a:t>1.8%</a:t>
                      </a:r>
                      <a:endParaRPr lang="en-US" sz="1500" dirty="0">
                        <a:effectLst/>
                        <a:latin typeface="Calibri" panose="020F0502020204030204" pitchFamily="34" charset="0"/>
                        <a:ea typeface="Calibri" panose="020F0502020204030204" pitchFamily="34" charset="0"/>
                        <a:cs typeface="Arial" panose="020B0604020202020204" pitchFamily="34" charset="0"/>
                      </a:endParaRPr>
                    </a:p>
                  </a:txBody>
                  <a:tcPr marT="0" marB="0"/>
                </a:tc>
                <a:tc>
                  <a:txBody>
                    <a:bodyPr/>
                    <a:lstStyle/>
                    <a:p>
                      <a:pPr marL="0" marR="0" indent="0" algn="ctr">
                        <a:spcBef>
                          <a:spcPts val="0"/>
                        </a:spcBef>
                        <a:spcAft>
                          <a:spcPts val="0"/>
                        </a:spcAft>
                      </a:pPr>
                      <a:r>
                        <a:rPr lang="en-US" sz="1600" dirty="0">
                          <a:effectLst/>
                        </a:rPr>
                        <a:t>1.5%</a:t>
                      </a:r>
                      <a:endParaRPr lang="en-US" sz="1500" dirty="0">
                        <a:effectLst/>
                        <a:latin typeface="Calibri" panose="020F0502020204030204" pitchFamily="34" charset="0"/>
                        <a:ea typeface="Calibri" panose="020F0502020204030204" pitchFamily="34" charset="0"/>
                        <a:cs typeface="Arial" panose="020B0604020202020204" pitchFamily="34" charset="0"/>
                      </a:endParaRPr>
                    </a:p>
                  </a:txBody>
                  <a:tcPr marT="0" marB="0"/>
                </a:tc>
                <a:tc>
                  <a:txBody>
                    <a:bodyPr/>
                    <a:lstStyle/>
                    <a:p>
                      <a:pPr marL="0" marR="0" indent="0" algn="ctr">
                        <a:spcBef>
                          <a:spcPts val="0"/>
                        </a:spcBef>
                        <a:spcAft>
                          <a:spcPts val="0"/>
                        </a:spcAft>
                      </a:pPr>
                      <a:r>
                        <a:rPr lang="en-US" sz="1600" dirty="0">
                          <a:effectLst/>
                        </a:rPr>
                        <a:t>8.3%</a:t>
                      </a:r>
                      <a:endParaRPr lang="en-US" sz="1500" dirty="0">
                        <a:effectLst/>
                        <a:latin typeface="Calibri" panose="020F0502020204030204" pitchFamily="34" charset="0"/>
                        <a:ea typeface="Calibri" panose="020F0502020204030204" pitchFamily="34" charset="0"/>
                        <a:cs typeface="Arial" panose="020B0604020202020204" pitchFamily="34" charset="0"/>
                      </a:endParaRPr>
                    </a:p>
                  </a:txBody>
                  <a:tcPr marT="0" marB="0"/>
                </a:tc>
                <a:tc>
                  <a:txBody>
                    <a:bodyPr/>
                    <a:lstStyle/>
                    <a:p>
                      <a:pPr marL="0" marR="0" indent="0" algn="ctr">
                        <a:spcBef>
                          <a:spcPts val="0"/>
                        </a:spcBef>
                        <a:spcAft>
                          <a:spcPts val="0"/>
                        </a:spcAft>
                      </a:pPr>
                      <a:r>
                        <a:rPr lang="en-US" sz="1600" dirty="0">
                          <a:effectLst/>
                        </a:rPr>
                        <a:t>85%</a:t>
                      </a:r>
                      <a:endParaRPr lang="en-US" sz="1500" dirty="0">
                        <a:effectLst/>
                        <a:latin typeface="Calibri" panose="020F0502020204030204" pitchFamily="34" charset="0"/>
                        <a:ea typeface="Calibri" panose="020F0502020204030204" pitchFamily="34" charset="0"/>
                        <a:cs typeface="Arial" panose="020B0604020202020204" pitchFamily="34" charset="0"/>
                      </a:endParaRPr>
                    </a:p>
                  </a:txBody>
                  <a:tcPr marT="0" marB="0"/>
                </a:tc>
                <a:tc>
                  <a:txBody>
                    <a:bodyPr/>
                    <a:lstStyle/>
                    <a:p>
                      <a:pPr marL="0" marR="0" indent="0" algn="ctr">
                        <a:spcBef>
                          <a:spcPts val="0"/>
                        </a:spcBef>
                        <a:spcAft>
                          <a:spcPts val="0"/>
                        </a:spcAft>
                      </a:pPr>
                      <a:r>
                        <a:rPr lang="en-US" sz="1600" dirty="0">
                          <a:effectLst/>
                        </a:rPr>
                        <a:t>13%</a:t>
                      </a:r>
                      <a:endParaRPr lang="en-US" sz="1500" dirty="0">
                        <a:effectLst/>
                        <a:latin typeface="Calibri" panose="020F0502020204030204" pitchFamily="34" charset="0"/>
                        <a:ea typeface="Calibri" panose="020F0502020204030204" pitchFamily="34" charset="0"/>
                        <a:cs typeface="Arial" panose="020B0604020202020204" pitchFamily="34" charset="0"/>
                      </a:endParaRPr>
                    </a:p>
                  </a:txBody>
                  <a:tcPr marT="0" marB="0"/>
                </a:tc>
                <a:extLst>
                  <a:ext uri="{0D108BD9-81ED-4DB2-BD59-A6C34878D82A}">
                    <a16:rowId xmlns:a16="http://schemas.microsoft.com/office/drawing/2014/main" val="2094210909"/>
                  </a:ext>
                </a:extLst>
              </a:tr>
              <a:tr h="243840">
                <a:tc>
                  <a:txBody>
                    <a:bodyPr/>
                    <a:lstStyle/>
                    <a:p>
                      <a:pPr marL="0" marR="0" indent="0">
                        <a:spcBef>
                          <a:spcPts val="0"/>
                        </a:spcBef>
                        <a:spcAft>
                          <a:spcPts val="0"/>
                        </a:spcAft>
                      </a:pPr>
                      <a:r>
                        <a:rPr lang="en-US" sz="1600" dirty="0">
                          <a:effectLst/>
                          <a:latin typeface="Noto"/>
                          <a:ea typeface="Calibri" panose="020F0502020204030204" pitchFamily="34" charset="0"/>
                          <a:cs typeface="Arial" panose="020B0604020202020204" pitchFamily="34" charset="0"/>
                        </a:rPr>
                        <a:t>Pelvic</a:t>
                      </a:r>
                      <a:r>
                        <a:rPr lang="en-US" sz="1600" baseline="0" dirty="0">
                          <a:effectLst/>
                          <a:latin typeface="Noto"/>
                          <a:ea typeface="Calibri" panose="020F0502020204030204" pitchFamily="34" charset="0"/>
                          <a:cs typeface="Arial" panose="020B0604020202020204" pitchFamily="34" charset="0"/>
                        </a:rPr>
                        <a:t> EBRT</a:t>
                      </a:r>
                      <a:endParaRPr lang="en-US" sz="1500" dirty="0">
                        <a:effectLst/>
                        <a:latin typeface="Calibri" panose="020F0502020204030204" pitchFamily="34" charset="0"/>
                        <a:ea typeface="Calibri" panose="020F0502020204030204" pitchFamily="34" charset="0"/>
                        <a:cs typeface="Arial" panose="020B0604020202020204" pitchFamily="34" charset="0"/>
                      </a:endParaRPr>
                    </a:p>
                  </a:txBody>
                  <a:tcPr marT="0" marB="0"/>
                </a:tc>
                <a:tc>
                  <a:txBody>
                    <a:bodyPr/>
                    <a:lstStyle/>
                    <a:p>
                      <a:pPr marL="0" marR="0" indent="0" algn="ctr">
                        <a:spcBef>
                          <a:spcPts val="0"/>
                        </a:spcBef>
                        <a:spcAft>
                          <a:spcPts val="0"/>
                        </a:spcAft>
                      </a:pPr>
                      <a:r>
                        <a:rPr lang="en-US" sz="1600" dirty="0">
                          <a:effectLst/>
                        </a:rPr>
                        <a:t>2.1%</a:t>
                      </a:r>
                      <a:endParaRPr lang="en-US" sz="1500" dirty="0">
                        <a:effectLst/>
                        <a:latin typeface="Calibri" panose="020F0502020204030204" pitchFamily="34" charset="0"/>
                        <a:ea typeface="Calibri" panose="020F0502020204030204" pitchFamily="34" charset="0"/>
                        <a:cs typeface="Arial" panose="020B0604020202020204" pitchFamily="34" charset="0"/>
                      </a:endParaRPr>
                    </a:p>
                  </a:txBody>
                  <a:tcPr marT="0" marB="0"/>
                </a:tc>
                <a:tc>
                  <a:txBody>
                    <a:bodyPr/>
                    <a:lstStyle/>
                    <a:p>
                      <a:pPr marL="0" marR="0" indent="0" algn="ctr">
                        <a:spcBef>
                          <a:spcPts val="0"/>
                        </a:spcBef>
                        <a:spcAft>
                          <a:spcPts val="0"/>
                        </a:spcAft>
                      </a:pPr>
                      <a:r>
                        <a:rPr lang="en-US" sz="1600" dirty="0">
                          <a:effectLst/>
                        </a:rPr>
                        <a:t>1.6%</a:t>
                      </a:r>
                      <a:endParaRPr lang="en-US" sz="1500" dirty="0">
                        <a:effectLst/>
                        <a:latin typeface="Calibri" panose="020F0502020204030204" pitchFamily="34" charset="0"/>
                        <a:ea typeface="Calibri" panose="020F0502020204030204" pitchFamily="34" charset="0"/>
                        <a:cs typeface="Arial" panose="020B0604020202020204" pitchFamily="34" charset="0"/>
                      </a:endParaRPr>
                    </a:p>
                  </a:txBody>
                  <a:tcPr marT="0" marB="0"/>
                </a:tc>
                <a:tc>
                  <a:txBody>
                    <a:bodyPr/>
                    <a:lstStyle/>
                    <a:p>
                      <a:pPr marL="0" marR="0" indent="0" algn="ctr">
                        <a:spcBef>
                          <a:spcPts val="0"/>
                        </a:spcBef>
                        <a:spcAft>
                          <a:spcPts val="0"/>
                        </a:spcAft>
                      </a:pPr>
                      <a:r>
                        <a:rPr lang="en-US" sz="1600" dirty="0">
                          <a:effectLst/>
                        </a:rPr>
                        <a:t>0.5%</a:t>
                      </a:r>
                      <a:endParaRPr lang="en-US" sz="1500" dirty="0">
                        <a:effectLst/>
                        <a:latin typeface="Calibri" panose="020F0502020204030204" pitchFamily="34" charset="0"/>
                        <a:ea typeface="Calibri" panose="020F0502020204030204" pitchFamily="34" charset="0"/>
                        <a:cs typeface="Arial" panose="020B0604020202020204" pitchFamily="34" charset="0"/>
                      </a:endParaRPr>
                    </a:p>
                  </a:txBody>
                  <a:tcPr marT="0" marB="0"/>
                </a:tc>
                <a:tc>
                  <a:txBody>
                    <a:bodyPr/>
                    <a:lstStyle/>
                    <a:p>
                      <a:pPr marL="0" marR="0" indent="0" algn="ctr">
                        <a:spcBef>
                          <a:spcPts val="0"/>
                        </a:spcBef>
                        <a:spcAft>
                          <a:spcPts val="0"/>
                        </a:spcAft>
                      </a:pPr>
                      <a:r>
                        <a:rPr lang="en-US" sz="1600" dirty="0">
                          <a:effectLst/>
                        </a:rPr>
                        <a:t>5.7%</a:t>
                      </a:r>
                      <a:endParaRPr lang="en-US" sz="1500" dirty="0">
                        <a:effectLst/>
                        <a:latin typeface="Calibri" panose="020F0502020204030204" pitchFamily="34" charset="0"/>
                        <a:ea typeface="Calibri" panose="020F0502020204030204" pitchFamily="34" charset="0"/>
                        <a:cs typeface="Arial" panose="020B0604020202020204" pitchFamily="34" charset="0"/>
                      </a:endParaRPr>
                    </a:p>
                  </a:txBody>
                  <a:tcPr marT="0" marB="0"/>
                </a:tc>
                <a:tc>
                  <a:txBody>
                    <a:bodyPr/>
                    <a:lstStyle/>
                    <a:p>
                      <a:pPr marL="0" marR="0" indent="0" algn="ctr">
                        <a:spcBef>
                          <a:spcPts val="0"/>
                        </a:spcBef>
                        <a:spcAft>
                          <a:spcPts val="0"/>
                        </a:spcAft>
                      </a:pPr>
                      <a:r>
                        <a:rPr lang="en-US" sz="1600" dirty="0">
                          <a:effectLst/>
                        </a:rPr>
                        <a:t>80%</a:t>
                      </a:r>
                      <a:endParaRPr lang="en-US" sz="1500" dirty="0">
                        <a:effectLst/>
                        <a:latin typeface="Calibri" panose="020F0502020204030204" pitchFamily="34" charset="0"/>
                        <a:ea typeface="Calibri" panose="020F0502020204030204" pitchFamily="34" charset="0"/>
                        <a:cs typeface="Arial" panose="020B0604020202020204" pitchFamily="34" charset="0"/>
                      </a:endParaRPr>
                    </a:p>
                  </a:txBody>
                  <a:tcPr marT="0" marB="0"/>
                </a:tc>
                <a:tc>
                  <a:txBody>
                    <a:bodyPr/>
                    <a:lstStyle/>
                    <a:p>
                      <a:pPr marL="0" marR="0" indent="0" algn="ctr">
                        <a:spcBef>
                          <a:spcPts val="0"/>
                        </a:spcBef>
                        <a:spcAft>
                          <a:spcPts val="0"/>
                        </a:spcAft>
                      </a:pPr>
                      <a:r>
                        <a:rPr lang="en-US" sz="1600" dirty="0">
                          <a:effectLst/>
                        </a:rPr>
                        <a:t>54%</a:t>
                      </a:r>
                      <a:endParaRPr lang="en-US" sz="1500" dirty="0">
                        <a:effectLst/>
                        <a:latin typeface="Calibri" panose="020F0502020204030204" pitchFamily="34" charset="0"/>
                        <a:ea typeface="Calibri" panose="020F0502020204030204" pitchFamily="34" charset="0"/>
                        <a:cs typeface="Arial" panose="020B0604020202020204" pitchFamily="34" charset="0"/>
                      </a:endParaRPr>
                    </a:p>
                  </a:txBody>
                  <a:tcPr marT="0" marB="0"/>
                </a:tc>
                <a:extLst>
                  <a:ext uri="{0D108BD9-81ED-4DB2-BD59-A6C34878D82A}">
                    <a16:rowId xmlns:a16="http://schemas.microsoft.com/office/drawing/2014/main" val="78402335"/>
                  </a:ext>
                </a:extLst>
              </a:tr>
              <a:tr h="243840">
                <a:tc>
                  <a:txBody>
                    <a:bodyPr/>
                    <a:lstStyle/>
                    <a:p>
                      <a:pPr marL="0" marR="0" indent="0">
                        <a:spcBef>
                          <a:spcPts val="0"/>
                        </a:spcBef>
                        <a:spcAft>
                          <a:spcPts val="0"/>
                        </a:spcAft>
                      </a:pPr>
                      <a:r>
                        <a:rPr lang="en-US" sz="1500" dirty="0">
                          <a:effectLst/>
                          <a:latin typeface="Calibri" panose="020F0502020204030204" pitchFamily="34" charset="0"/>
                          <a:ea typeface="Calibri" panose="020F0502020204030204" pitchFamily="34" charset="0"/>
                          <a:cs typeface="Arial" panose="020B0604020202020204" pitchFamily="34" charset="0"/>
                        </a:rPr>
                        <a:t>p</a:t>
                      </a:r>
                      <a:r>
                        <a:rPr lang="en-US" sz="1500" baseline="0" dirty="0">
                          <a:effectLst/>
                          <a:latin typeface="Calibri" panose="020F0502020204030204" pitchFamily="34" charset="0"/>
                          <a:ea typeface="Calibri" panose="020F0502020204030204" pitchFamily="34" charset="0"/>
                          <a:cs typeface="Arial" panose="020B0604020202020204" pitchFamily="34" charset="0"/>
                        </a:rPr>
                        <a:t>-value</a:t>
                      </a:r>
                      <a:endParaRPr lang="en-US" sz="1500" dirty="0">
                        <a:effectLst/>
                        <a:latin typeface="Calibri" panose="020F0502020204030204" pitchFamily="34" charset="0"/>
                        <a:ea typeface="Calibri" panose="020F0502020204030204" pitchFamily="34" charset="0"/>
                        <a:cs typeface="Arial" panose="020B0604020202020204" pitchFamily="34" charset="0"/>
                      </a:endParaRPr>
                    </a:p>
                  </a:txBody>
                  <a:tcPr marT="0" marB="0"/>
                </a:tc>
                <a:tc>
                  <a:txBody>
                    <a:bodyPr/>
                    <a:lstStyle/>
                    <a:p>
                      <a:pPr marL="0" marR="0" indent="0" algn="ctr">
                        <a:spcBef>
                          <a:spcPts val="0"/>
                        </a:spcBef>
                        <a:spcAft>
                          <a:spcPts val="0"/>
                        </a:spcAft>
                      </a:pPr>
                      <a:r>
                        <a:rPr lang="en-US" sz="1600" dirty="0">
                          <a:effectLst/>
                        </a:rPr>
                        <a:t>NS</a:t>
                      </a:r>
                      <a:endParaRPr lang="en-US" sz="1500" dirty="0">
                        <a:effectLst/>
                        <a:latin typeface="Calibri" panose="020F0502020204030204" pitchFamily="34" charset="0"/>
                        <a:ea typeface="Calibri" panose="020F0502020204030204" pitchFamily="34" charset="0"/>
                        <a:cs typeface="Arial" panose="020B0604020202020204" pitchFamily="34" charset="0"/>
                      </a:endParaRPr>
                    </a:p>
                  </a:txBody>
                  <a:tcPr marT="0" marB="0"/>
                </a:tc>
                <a:tc>
                  <a:txBody>
                    <a:bodyPr/>
                    <a:lstStyle/>
                    <a:p>
                      <a:pPr marL="0" marR="0" indent="0" algn="ctr">
                        <a:spcBef>
                          <a:spcPts val="0"/>
                        </a:spcBef>
                        <a:spcAft>
                          <a:spcPts val="0"/>
                        </a:spcAft>
                      </a:pPr>
                      <a:r>
                        <a:rPr lang="en-US" sz="1600" dirty="0">
                          <a:effectLst/>
                        </a:rPr>
                        <a:t>NS</a:t>
                      </a:r>
                      <a:endParaRPr lang="en-US" sz="1500" dirty="0">
                        <a:effectLst/>
                        <a:latin typeface="Calibri" panose="020F0502020204030204" pitchFamily="34" charset="0"/>
                        <a:ea typeface="Calibri" panose="020F0502020204030204" pitchFamily="34" charset="0"/>
                        <a:cs typeface="Arial" panose="020B0604020202020204" pitchFamily="34" charset="0"/>
                      </a:endParaRPr>
                    </a:p>
                  </a:txBody>
                  <a:tcPr marT="0" marB="0"/>
                </a:tc>
                <a:tc>
                  <a:txBody>
                    <a:bodyPr/>
                    <a:lstStyle/>
                    <a:p>
                      <a:pPr marL="0" marR="0" indent="0" algn="ctr">
                        <a:spcBef>
                          <a:spcPts val="0"/>
                        </a:spcBef>
                        <a:spcAft>
                          <a:spcPts val="0"/>
                        </a:spcAft>
                      </a:pPr>
                      <a:r>
                        <a:rPr lang="en-US" sz="1600" dirty="0">
                          <a:effectLst/>
                        </a:rPr>
                        <a:t>NS</a:t>
                      </a:r>
                      <a:endParaRPr lang="en-US" sz="1500" dirty="0">
                        <a:effectLst/>
                        <a:latin typeface="Calibri" panose="020F0502020204030204" pitchFamily="34" charset="0"/>
                        <a:ea typeface="Calibri" panose="020F0502020204030204" pitchFamily="34" charset="0"/>
                        <a:cs typeface="Arial" panose="020B0604020202020204" pitchFamily="34" charset="0"/>
                      </a:endParaRPr>
                    </a:p>
                  </a:txBody>
                  <a:tcPr marT="0" marB="0"/>
                </a:tc>
                <a:tc>
                  <a:txBody>
                    <a:bodyPr/>
                    <a:lstStyle/>
                    <a:p>
                      <a:pPr marL="0" marR="0" indent="0" algn="ctr">
                        <a:spcBef>
                          <a:spcPts val="0"/>
                        </a:spcBef>
                        <a:spcAft>
                          <a:spcPts val="0"/>
                        </a:spcAft>
                      </a:pPr>
                      <a:r>
                        <a:rPr lang="en-US" sz="1600" dirty="0">
                          <a:effectLst/>
                        </a:rPr>
                        <a:t>NS</a:t>
                      </a:r>
                      <a:endParaRPr lang="en-US" sz="1500" dirty="0">
                        <a:effectLst/>
                        <a:latin typeface="Calibri" panose="020F0502020204030204" pitchFamily="34" charset="0"/>
                        <a:ea typeface="Calibri" panose="020F0502020204030204" pitchFamily="34" charset="0"/>
                        <a:cs typeface="Arial" panose="020B0604020202020204" pitchFamily="34" charset="0"/>
                      </a:endParaRPr>
                    </a:p>
                  </a:txBody>
                  <a:tcPr marT="0" marB="0"/>
                </a:tc>
                <a:tc>
                  <a:txBody>
                    <a:bodyPr/>
                    <a:lstStyle/>
                    <a:p>
                      <a:pPr marL="0" marR="0" indent="0" algn="ctr">
                        <a:spcBef>
                          <a:spcPts val="0"/>
                        </a:spcBef>
                        <a:spcAft>
                          <a:spcPts val="0"/>
                        </a:spcAft>
                      </a:pPr>
                      <a:r>
                        <a:rPr lang="en-US" sz="1600" dirty="0">
                          <a:effectLst/>
                        </a:rPr>
                        <a:t>NS</a:t>
                      </a:r>
                      <a:endParaRPr lang="en-US" sz="1500" dirty="0">
                        <a:effectLst/>
                        <a:latin typeface="Calibri" panose="020F0502020204030204" pitchFamily="34" charset="0"/>
                        <a:ea typeface="Calibri" panose="020F0502020204030204" pitchFamily="34" charset="0"/>
                        <a:cs typeface="Arial" panose="020B0604020202020204" pitchFamily="34" charset="0"/>
                      </a:endParaRPr>
                    </a:p>
                  </a:txBody>
                  <a:tcPr marT="0" marB="0"/>
                </a:tc>
                <a:tc>
                  <a:txBody>
                    <a:bodyPr/>
                    <a:lstStyle/>
                    <a:p>
                      <a:pPr marL="0" marR="0" indent="0" algn="ctr">
                        <a:spcBef>
                          <a:spcPts val="0"/>
                        </a:spcBef>
                        <a:spcAft>
                          <a:spcPts val="0"/>
                        </a:spcAft>
                      </a:pPr>
                      <a:r>
                        <a:rPr lang="en-US" sz="1600" dirty="0">
                          <a:effectLst/>
                          <a:latin typeface="Noto"/>
                          <a:ea typeface="Calibri" panose="020F0502020204030204" pitchFamily="34" charset="0"/>
                          <a:cs typeface="Arial" panose="020B0604020202020204" pitchFamily="34" charset="0"/>
                        </a:rPr>
                        <a:t>P</a:t>
                      </a:r>
                      <a:r>
                        <a:rPr lang="en-US" sz="1600" baseline="0" dirty="0">
                          <a:effectLst/>
                          <a:latin typeface="Noto"/>
                          <a:ea typeface="Calibri" panose="020F0502020204030204" pitchFamily="34" charset="0"/>
                          <a:cs typeface="Arial" panose="020B0604020202020204" pitchFamily="34" charset="0"/>
                        </a:rPr>
                        <a:t> &lt; 0.05</a:t>
                      </a:r>
                      <a:endParaRPr lang="en-US" sz="1500" dirty="0">
                        <a:effectLst/>
                        <a:latin typeface="Calibri" panose="020F0502020204030204" pitchFamily="34" charset="0"/>
                        <a:ea typeface="Calibri" panose="020F0502020204030204" pitchFamily="34" charset="0"/>
                        <a:cs typeface="Arial" panose="020B0604020202020204" pitchFamily="34" charset="0"/>
                      </a:endParaRPr>
                    </a:p>
                  </a:txBody>
                  <a:tcPr marT="0" marB="0"/>
                </a:tc>
                <a:extLst>
                  <a:ext uri="{0D108BD9-81ED-4DB2-BD59-A6C34878D82A}">
                    <a16:rowId xmlns:a16="http://schemas.microsoft.com/office/drawing/2014/main" val="477482526"/>
                  </a:ext>
                </a:extLst>
              </a:tr>
            </a:tbl>
          </a:graphicData>
        </a:graphic>
      </p:graphicFrame>
    </p:spTree>
    <p:extLst>
      <p:ext uri="{BB962C8B-B14F-4D97-AF65-F5344CB8AC3E}">
        <p14:creationId xmlns:p14="http://schemas.microsoft.com/office/powerpoint/2010/main" val="249825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8D1E4-4163-48A0-97EE-8FEAD2FBCCC8}"/>
              </a:ext>
            </a:extLst>
          </p:cNvPr>
          <p:cNvSpPr>
            <a:spLocks noGrp="1"/>
          </p:cNvSpPr>
          <p:nvPr>
            <p:ph type="title"/>
          </p:nvPr>
        </p:nvSpPr>
        <p:spPr>
          <a:xfrm>
            <a:off x="885048" y="175453"/>
            <a:ext cx="10045907" cy="1143000"/>
          </a:xfrm>
        </p:spPr>
        <p:txBody>
          <a:bodyPr>
            <a:normAutofit/>
          </a:bodyPr>
          <a:lstStyle/>
          <a:p>
            <a:pPr algn="ctr"/>
            <a:r>
              <a:rPr lang="en-US" sz="4000" dirty="0">
                <a:latin typeface="Arial"/>
                <a:ea typeface="Verdana"/>
                <a:cs typeface="Arial"/>
              </a:rPr>
              <a:t>LVSI: Substantial vs. Focal</a:t>
            </a:r>
          </a:p>
        </p:txBody>
      </p:sp>
      <p:sp>
        <p:nvSpPr>
          <p:cNvPr id="3" name="Text Placeholder 2">
            <a:extLst>
              <a:ext uri="{FF2B5EF4-FFF2-40B4-BE49-F238E27FC236}">
                <a16:creationId xmlns:a16="http://schemas.microsoft.com/office/drawing/2014/main" id="{AD0C6304-6278-41E2-ADCE-77C367993A18}"/>
              </a:ext>
            </a:extLst>
          </p:cNvPr>
          <p:cNvSpPr>
            <a:spLocks noGrp="1"/>
          </p:cNvSpPr>
          <p:nvPr>
            <p:ph type="body" idx="1"/>
          </p:nvPr>
        </p:nvSpPr>
        <p:spPr>
          <a:xfrm>
            <a:off x="975360" y="1571882"/>
            <a:ext cx="10200640" cy="2479133"/>
          </a:xfrm>
        </p:spPr>
        <p:txBody>
          <a:bodyPr>
            <a:noAutofit/>
          </a:bodyPr>
          <a:lstStyle/>
          <a:p>
            <a:r>
              <a:rPr lang="en-US" sz="2400" dirty="0">
                <a:solidFill>
                  <a:schemeClr val="tx1"/>
                </a:solidFill>
              </a:rPr>
              <a:t>Substantial LVSI </a:t>
            </a:r>
            <a:r>
              <a:rPr lang="en-US" sz="2400" u="sng" dirty="0">
                <a:solidFill>
                  <a:schemeClr val="tx1"/>
                </a:solidFill>
              </a:rPr>
              <a:t>&gt;</a:t>
            </a:r>
            <a:r>
              <a:rPr lang="en-US" sz="2400" dirty="0">
                <a:solidFill>
                  <a:schemeClr val="tx1"/>
                </a:solidFill>
              </a:rPr>
              <a:t> 4 foci</a:t>
            </a:r>
          </a:p>
          <a:p>
            <a:r>
              <a:rPr lang="en-US" sz="2400" dirty="0">
                <a:solidFill>
                  <a:schemeClr val="tx1"/>
                </a:solidFill>
              </a:rPr>
              <a:t>Risk factor for local and distant recurrence</a:t>
            </a:r>
          </a:p>
          <a:p>
            <a:r>
              <a:rPr lang="en-US" sz="2400" dirty="0">
                <a:solidFill>
                  <a:schemeClr val="tx1"/>
                </a:solidFill>
              </a:rPr>
              <a:t>Pooled analysis of PORTEC 1-2 studies</a:t>
            </a:r>
          </a:p>
          <a:p>
            <a:r>
              <a:rPr lang="en-US" sz="2400" dirty="0">
                <a:solidFill>
                  <a:schemeClr val="tx1"/>
                </a:solidFill>
              </a:rPr>
              <a:t>3-tiered system most prognostic for RR, DM and OS</a:t>
            </a:r>
          </a:p>
          <a:p>
            <a:endParaRPr lang="en-US" sz="2400" dirty="0">
              <a:solidFill>
                <a:schemeClr val="tx1"/>
              </a:solidFill>
            </a:endParaRPr>
          </a:p>
        </p:txBody>
      </p:sp>
      <p:graphicFrame>
        <p:nvGraphicFramePr>
          <p:cNvPr id="16" name="Table 15">
            <a:extLst>
              <a:ext uri="{FF2B5EF4-FFF2-40B4-BE49-F238E27FC236}">
                <a16:creationId xmlns:a16="http://schemas.microsoft.com/office/drawing/2014/main" id="{EB2B46A5-BE63-4696-8FC9-49AE0C4DA236}"/>
              </a:ext>
            </a:extLst>
          </p:cNvPr>
          <p:cNvGraphicFramePr>
            <a:graphicFrameLocks noGrp="1"/>
          </p:cNvGraphicFramePr>
          <p:nvPr>
            <p:extLst>
              <p:ext uri="{D42A27DB-BD31-4B8C-83A1-F6EECF244321}">
                <p14:modId xmlns:p14="http://schemas.microsoft.com/office/powerpoint/2010/main" val="1874098875"/>
              </p:ext>
            </p:extLst>
          </p:nvPr>
        </p:nvGraphicFramePr>
        <p:xfrm>
          <a:off x="1638636" y="4177552"/>
          <a:ext cx="7640312" cy="2336799"/>
        </p:xfrm>
        <a:graphic>
          <a:graphicData uri="http://schemas.openxmlformats.org/drawingml/2006/table">
            <a:tbl>
              <a:tblPr firstRow="1" bandRow="1">
                <a:tableStyleId>{7DF18680-E054-41AD-8BC1-D1AEF772440D}</a:tableStyleId>
              </a:tblPr>
              <a:tblGrid>
                <a:gridCol w="4584187">
                  <a:extLst>
                    <a:ext uri="{9D8B030D-6E8A-4147-A177-3AD203B41FA5}">
                      <a16:colId xmlns:a16="http://schemas.microsoft.com/office/drawing/2014/main" val="226294850"/>
                    </a:ext>
                  </a:extLst>
                </a:gridCol>
                <a:gridCol w="3056125">
                  <a:extLst>
                    <a:ext uri="{9D8B030D-6E8A-4147-A177-3AD203B41FA5}">
                      <a16:colId xmlns:a16="http://schemas.microsoft.com/office/drawing/2014/main" val="1428771015"/>
                    </a:ext>
                  </a:extLst>
                </a:gridCol>
              </a:tblGrid>
              <a:tr h="494453">
                <a:tc>
                  <a:txBody>
                    <a:bodyPr/>
                    <a:lstStyle/>
                    <a:p>
                      <a:r>
                        <a:rPr lang="en-US" sz="2400" dirty="0"/>
                        <a:t>Tier</a:t>
                      </a:r>
                    </a:p>
                  </a:txBody>
                  <a:tcPr marL="121920" marR="121920" marT="60960" marB="60960"/>
                </a:tc>
                <a:tc>
                  <a:txBody>
                    <a:bodyPr/>
                    <a:lstStyle/>
                    <a:p>
                      <a:r>
                        <a:rPr lang="en-US" sz="2400" dirty="0"/>
                        <a:t>5-</a:t>
                      </a:r>
                      <a:r>
                        <a:rPr lang="en-US" sz="2400" baseline="0" dirty="0"/>
                        <a:t>year risk of RR</a:t>
                      </a:r>
                      <a:endParaRPr lang="en-US" sz="2400" dirty="0"/>
                    </a:p>
                  </a:txBody>
                  <a:tcPr marL="121920" marR="121920" marT="60960" marB="60960"/>
                </a:tc>
                <a:extLst>
                  <a:ext uri="{0D108BD9-81ED-4DB2-BD59-A6C34878D82A}">
                    <a16:rowId xmlns:a16="http://schemas.microsoft.com/office/drawing/2014/main" val="1920583735"/>
                  </a:ext>
                </a:extLst>
              </a:tr>
              <a:tr h="494453">
                <a:tc>
                  <a:txBody>
                    <a:bodyPr/>
                    <a:lstStyle/>
                    <a:p>
                      <a:r>
                        <a:rPr lang="en-US" sz="2400" dirty="0"/>
                        <a:t>No LVSI</a:t>
                      </a:r>
                    </a:p>
                  </a:txBody>
                  <a:tcPr marL="121920" marR="121920" marT="60960" marB="60960"/>
                </a:tc>
                <a:tc>
                  <a:txBody>
                    <a:bodyPr/>
                    <a:lstStyle/>
                    <a:p>
                      <a:pPr algn="ctr"/>
                      <a:r>
                        <a:rPr lang="en-US" sz="2400" dirty="0"/>
                        <a:t>1.7%</a:t>
                      </a:r>
                    </a:p>
                  </a:txBody>
                  <a:tcPr marL="121920" marR="121920" marT="60960" marB="60960" anchor="ctr"/>
                </a:tc>
                <a:extLst>
                  <a:ext uri="{0D108BD9-81ED-4DB2-BD59-A6C34878D82A}">
                    <a16:rowId xmlns:a16="http://schemas.microsoft.com/office/drawing/2014/main" val="4094673314"/>
                  </a:ext>
                </a:extLst>
              </a:tr>
              <a:tr h="494453">
                <a:tc>
                  <a:txBody>
                    <a:bodyPr/>
                    <a:lstStyle/>
                    <a:p>
                      <a:r>
                        <a:rPr lang="en-US" sz="2400" dirty="0"/>
                        <a:t>Focal LVSI</a:t>
                      </a:r>
                    </a:p>
                  </a:txBody>
                  <a:tcPr marL="121920" marR="121920" marT="60960" marB="60960"/>
                </a:tc>
                <a:tc>
                  <a:txBody>
                    <a:bodyPr/>
                    <a:lstStyle/>
                    <a:p>
                      <a:pPr algn="ctr"/>
                      <a:r>
                        <a:rPr lang="en-US" sz="2400" dirty="0"/>
                        <a:t>2.5%</a:t>
                      </a:r>
                    </a:p>
                  </a:txBody>
                  <a:tcPr marL="121920" marR="121920" marT="60960" marB="60960" anchor="ctr"/>
                </a:tc>
                <a:extLst>
                  <a:ext uri="{0D108BD9-81ED-4DB2-BD59-A6C34878D82A}">
                    <a16:rowId xmlns:a16="http://schemas.microsoft.com/office/drawing/2014/main" val="4237212566"/>
                  </a:ext>
                </a:extLst>
              </a:tr>
              <a:tr h="853440">
                <a:tc>
                  <a:txBody>
                    <a:bodyPr/>
                    <a:lstStyle/>
                    <a:p>
                      <a:r>
                        <a:rPr lang="en-US" sz="2400" dirty="0"/>
                        <a:t>Substantial LVSI</a:t>
                      </a:r>
                      <a:r>
                        <a:rPr lang="en-US" sz="2400" baseline="0" dirty="0"/>
                        <a:t> </a:t>
                      </a:r>
                      <a:r>
                        <a:rPr lang="en-US" sz="2400" b="1" baseline="0" dirty="0"/>
                        <a:t>(5%)</a:t>
                      </a:r>
                    </a:p>
                    <a:p>
                      <a:r>
                        <a:rPr lang="en-US" sz="2400" baseline="0" dirty="0"/>
                        <a:t>(diffuse or multi-focal)</a:t>
                      </a:r>
                      <a:endParaRPr lang="en-US" sz="2400" dirty="0"/>
                    </a:p>
                  </a:txBody>
                  <a:tcPr marL="121920" marR="121920" marT="60960" marB="60960"/>
                </a:tc>
                <a:tc>
                  <a:txBody>
                    <a:bodyPr/>
                    <a:lstStyle/>
                    <a:p>
                      <a:pPr algn="ctr"/>
                      <a:r>
                        <a:rPr lang="en-US" sz="2400" b="1" u="sng" dirty="0">
                          <a:solidFill>
                            <a:schemeClr val="tx1"/>
                          </a:solidFill>
                        </a:rPr>
                        <a:t>15%</a:t>
                      </a:r>
                    </a:p>
                  </a:txBody>
                  <a:tcPr marL="121920" marR="121920" marT="60960" marB="60960" anchor="ctr"/>
                </a:tc>
                <a:extLst>
                  <a:ext uri="{0D108BD9-81ED-4DB2-BD59-A6C34878D82A}">
                    <a16:rowId xmlns:a16="http://schemas.microsoft.com/office/drawing/2014/main" val="3617634978"/>
                  </a:ext>
                </a:extLst>
              </a:tr>
            </a:tbl>
          </a:graphicData>
        </a:graphic>
      </p:graphicFrame>
      <p:sp>
        <p:nvSpPr>
          <p:cNvPr id="17" name="TextBox 16">
            <a:extLst>
              <a:ext uri="{FF2B5EF4-FFF2-40B4-BE49-F238E27FC236}">
                <a16:creationId xmlns:a16="http://schemas.microsoft.com/office/drawing/2014/main" id="{5130609B-C504-412F-94BD-2B41C7E0716C}"/>
              </a:ext>
            </a:extLst>
          </p:cNvPr>
          <p:cNvSpPr txBox="1"/>
          <p:nvPr/>
        </p:nvSpPr>
        <p:spPr>
          <a:xfrm>
            <a:off x="10031567" y="5882389"/>
            <a:ext cx="2844800" cy="461665"/>
          </a:xfrm>
          <a:prstGeom prst="rect">
            <a:avLst/>
          </a:prstGeom>
          <a:noFill/>
        </p:spPr>
        <p:txBody>
          <a:bodyPr wrap="square" rtlCol="0">
            <a:spAutoFit/>
          </a:bodyPr>
          <a:lstStyle/>
          <a:p>
            <a:r>
              <a:rPr lang="en-US" sz="2400" dirty="0"/>
              <a:t>VBT: 27%</a:t>
            </a:r>
          </a:p>
        </p:txBody>
      </p:sp>
      <p:cxnSp>
        <p:nvCxnSpPr>
          <p:cNvPr id="18" name="Straight Arrow Connector 17">
            <a:extLst>
              <a:ext uri="{FF2B5EF4-FFF2-40B4-BE49-F238E27FC236}">
                <a16:creationId xmlns:a16="http://schemas.microsoft.com/office/drawing/2014/main" id="{85CAA558-5E60-4F19-BC3E-5BF322CC05F8}"/>
              </a:ext>
            </a:extLst>
          </p:cNvPr>
          <p:cNvCxnSpPr>
            <a:cxnSpLocks/>
          </p:cNvCxnSpPr>
          <p:nvPr/>
        </p:nvCxnSpPr>
        <p:spPr>
          <a:xfrm flipV="1">
            <a:off x="8201668" y="5689546"/>
            <a:ext cx="1924725" cy="286033"/>
          </a:xfrm>
          <a:prstGeom prst="straightConnector1">
            <a:avLst/>
          </a:prstGeom>
          <a:ln w="5715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860346D9-35DF-46E3-8AF1-E119A51ACD7F}"/>
              </a:ext>
            </a:extLst>
          </p:cNvPr>
          <p:cNvCxnSpPr>
            <a:cxnSpLocks/>
          </p:cNvCxnSpPr>
          <p:nvPr/>
        </p:nvCxnSpPr>
        <p:spPr>
          <a:xfrm>
            <a:off x="8214582" y="6087573"/>
            <a:ext cx="1911812" cy="0"/>
          </a:xfrm>
          <a:prstGeom prst="straightConnector1">
            <a:avLst/>
          </a:prstGeom>
          <a:ln w="5715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B5746664-0B7E-4C21-9A5D-2501398A204C}"/>
              </a:ext>
            </a:extLst>
          </p:cNvPr>
          <p:cNvCxnSpPr>
            <a:cxnSpLocks/>
          </p:cNvCxnSpPr>
          <p:nvPr/>
        </p:nvCxnSpPr>
        <p:spPr>
          <a:xfrm>
            <a:off x="8214581" y="6214113"/>
            <a:ext cx="1888051" cy="260916"/>
          </a:xfrm>
          <a:prstGeom prst="straightConnector1">
            <a:avLst/>
          </a:prstGeom>
          <a:ln w="5715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0F3442F1-21B6-4EA7-8F9A-EF7169928266}"/>
              </a:ext>
            </a:extLst>
          </p:cNvPr>
          <p:cNvSpPr txBox="1"/>
          <p:nvPr/>
        </p:nvSpPr>
        <p:spPr>
          <a:xfrm>
            <a:off x="0" y="6549328"/>
            <a:ext cx="4970584" cy="338554"/>
          </a:xfrm>
          <a:prstGeom prst="rect">
            <a:avLst/>
          </a:prstGeom>
          <a:noFill/>
        </p:spPr>
        <p:txBody>
          <a:bodyPr wrap="square" rtlCol="0">
            <a:spAutoFit/>
          </a:bodyPr>
          <a:lstStyle/>
          <a:p>
            <a:r>
              <a:rPr lang="en-US" sz="1600" dirty="0" err="1"/>
              <a:t>Bosse</a:t>
            </a:r>
            <a:r>
              <a:rPr lang="en-US" sz="1600" dirty="0"/>
              <a:t> et al. </a:t>
            </a:r>
            <a:r>
              <a:rPr lang="en-US" sz="1600" dirty="0" err="1"/>
              <a:t>Eur</a:t>
            </a:r>
            <a:r>
              <a:rPr lang="en-US" sz="1600" dirty="0"/>
              <a:t> J Cancer (2015) </a:t>
            </a:r>
          </a:p>
        </p:txBody>
      </p:sp>
      <p:sp>
        <p:nvSpPr>
          <p:cNvPr id="13" name="TextBox 12">
            <a:extLst>
              <a:ext uri="{FF2B5EF4-FFF2-40B4-BE49-F238E27FC236}">
                <a16:creationId xmlns:a16="http://schemas.microsoft.com/office/drawing/2014/main" id="{5130609B-C504-412F-94BD-2B41C7E0716C}"/>
              </a:ext>
            </a:extLst>
          </p:cNvPr>
          <p:cNvSpPr txBox="1"/>
          <p:nvPr/>
        </p:nvSpPr>
        <p:spPr>
          <a:xfrm>
            <a:off x="10031567" y="5507093"/>
            <a:ext cx="2844800" cy="461665"/>
          </a:xfrm>
          <a:prstGeom prst="rect">
            <a:avLst/>
          </a:prstGeom>
          <a:noFill/>
        </p:spPr>
        <p:txBody>
          <a:bodyPr wrap="square" rtlCol="0">
            <a:spAutoFit/>
          </a:bodyPr>
          <a:lstStyle/>
          <a:p>
            <a:r>
              <a:rPr lang="en-US" sz="2400" dirty="0"/>
              <a:t>EBRT: 4%</a:t>
            </a:r>
          </a:p>
        </p:txBody>
      </p:sp>
      <p:sp>
        <p:nvSpPr>
          <p:cNvPr id="14" name="TextBox 13">
            <a:extLst>
              <a:ext uri="{FF2B5EF4-FFF2-40B4-BE49-F238E27FC236}">
                <a16:creationId xmlns:a16="http://schemas.microsoft.com/office/drawing/2014/main" id="{5130609B-C504-412F-94BD-2B41C7E0716C}"/>
              </a:ext>
            </a:extLst>
          </p:cNvPr>
          <p:cNvSpPr txBox="1"/>
          <p:nvPr/>
        </p:nvSpPr>
        <p:spPr>
          <a:xfrm>
            <a:off x="10031567" y="6269844"/>
            <a:ext cx="2844800" cy="461665"/>
          </a:xfrm>
          <a:prstGeom prst="rect">
            <a:avLst/>
          </a:prstGeom>
          <a:noFill/>
        </p:spPr>
        <p:txBody>
          <a:bodyPr wrap="square" rtlCol="0">
            <a:spAutoFit/>
          </a:bodyPr>
          <a:lstStyle/>
          <a:p>
            <a:r>
              <a:rPr lang="en-US" sz="2400" dirty="0" err="1"/>
              <a:t>Obs</a:t>
            </a:r>
            <a:r>
              <a:rPr lang="en-US" sz="2400" dirty="0"/>
              <a:t>: 31%</a:t>
            </a:r>
          </a:p>
        </p:txBody>
      </p:sp>
    </p:spTree>
    <p:extLst>
      <p:ext uri="{BB962C8B-B14F-4D97-AF65-F5344CB8AC3E}">
        <p14:creationId xmlns:p14="http://schemas.microsoft.com/office/powerpoint/2010/main" val="70880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53"/>
          <p:cNvSpPr txBox="1">
            <a:spLocks noGrp="1"/>
          </p:cNvSpPr>
          <p:nvPr>
            <p:ph type="title"/>
          </p:nvPr>
        </p:nvSpPr>
        <p:spPr>
          <a:xfrm>
            <a:off x="0" y="0"/>
            <a:ext cx="12192000" cy="1143000"/>
          </a:xfrm>
          <a:prstGeom prst="rect">
            <a:avLst/>
          </a:prstGeom>
          <a:noFill/>
          <a:ln>
            <a:noFill/>
          </a:ln>
        </p:spPr>
        <p:txBody>
          <a:bodyPr spcFirstLastPara="1" vert="horz" wrap="square" lIns="121900" tIns="60933" rIns="121900" bIns="60933" rtlCol="0" anchor="ctr" anchorCtr="0">
            <a:noAutofit/>
          </a:bodyPr>
          <a:lstStyle/>
          <a:p>
            <a:pPr>
              <a:spcBef>
                <a:spcPts val="0"/>
              </a:spcBef>
              <a:buClr>
                <a:schemeClr val="accent3"/>
              </a:buClr>
              <a:buSzPts val="4000"/>
            </a:pPr>
            <a:r>
              <a:rPr lang="en-US" dirty="0"/>
              <a:t>NCCN Adjuvant Therapy Guidelines for </a:t>
            </a:r>
            <a:br>
              <a:rPr lang="en-US" dirty="0"/>
            </a:br>
            <a:r>
              <a:rPr lang="en-US" dirty="0"/>
              <a:t>Uterine-Confined Disease</a:t>
            </a:r>
            <a:endParaRPr dirty="0"/>
          </a:p>
        </p:txBody>
      </p:sp>
      <p:pic>
        <p:nvPicPr>
          <p:cNvPr id="5" name="Picture 4">
            <a:extLst>
              <a:ext uri="{FF2B5EF4-FFF2-40B4-BE49-F238E27FC236}">
                <a16:creationId xmlns:a16="http://schemas.microsoft.com/office/drawing/2014/main" id="{480D8A94-3263-4BF2-8AC7-EDD1253DCD5F}"/>
              </a:ext>
            </a:extLst>
          </p:cNvPr>
          <p:cNvPicPr>
            <a:picLocks noChangeAspect="1"/>
          </p:cNvPicPr>
          <p:nvPr/>
        </p:nvPicPr>
        <p:blipFill>
          <a:blip r:embed="rId3"/>
          <a:stretch>
            <a:fillRect/>
          </a:stretch>
        </p:blipFill>
        <p:spPr>
          <a:xfrm>
            <a:off x="1074027" y="1383126"/>
            <a:ext cx="10043947" cy="4760345"/>
          </a:xfrm>
          <a:prstGeom prst="rect">
            <a:avLst/>
          </a:prstGeom>
        </p:spPr>
      </p:pic>
      <p:sp>
        <p:nvSpPr>
          <p:cNvPr id="7" name="Rectangle 6">
            <a:extLst>
              <a:ext uri="{FF2B5EF4-FFF2-40B4-BE49-F238E27FC236}">
                <a16:creationId xmlns:a16="http://schemas.microsoft.com/office/drawing/2014/main" id="{923371C7-86CA-420A-BD56-7BE261940EBF}"/>
              </a:ext>
            </a:extLst>
          </p:cNvPr>
          <p:cNvSpPr/>
          <p:nvPr/>
        </p:nvSpPr>
        <p:spPr>
          <a:xfrm>
            <a:off x="4036680" y="1864659"/>
            <a:ext cx="2059321" cy="2561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A4C0C000-B8A6-4FAA-9854-EE221E29006F}"/>
              </a:ext>
            </a:extLst>
          </p:cNvPr>
          <p:cNvSpPr/>
          <p:nvPr/>
        </p:nvSpPr>
        <p:spPr>
          <a:xfrm>
            <a:off x="4036678" y="2259106"/>
            <a:ext cx="2909689" cy="256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A2F3D6E3-32D7-4332-AD23-3CD44D6DF280}"/>
              </a:ext>
            </a:extLst>
          </p:cNvPr>
          <p:cNvSpPr/>
          <p:nvPr/>
        </p:nvSpPr>
        <p:spPr>
          <a:xfrm>
            <a:off x="4036679" y="3550707"/>
            <a:ext cx="1413864" cy="25613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C312397C-3A07-40BC-A3A7-87F4918BB553}"/>
              </a:ext>
            </a:extLst>
          </p:cNvPr>
          <p:cNvSpPr/>
          <p:nvPr/>
        </p:nvSpPr>
        <p:spPr>
          <a:xfrm>
            <a:off x="4036679" y="3172867"/>
            <a:ext cx="1977359" cy="228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F0D52A37-3025-4656-BD77-9B3EB6A2A28A}"/>
              </a:ext>
            </a:extLst>
          </p:cNvPr>
          <p:cNvSpPr/>
          <p:nvPr/>
        </p:nvSpPr>
        <p:spPr>
          <a:xfrm flipH="1">
            <a:off x="4018940" y="4924576"/>
            <a:ext cx="1431603" cy="26579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6DB757EA-8FB4-4B5A-8FD9-D05D06585C65}"/>
              </a:ext>
            </a:extLst>
          </p:cNvPr>
          <p:cNvSpPr/>
          <p:nvPr/>
        </p:nvSpPr>
        <p:spPr>
          <a:xfrm flipH="1">
            <a:off x="4036677" y="2757287"/>
            <a:ext cx="3018879" cy="24973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a:extLst>
              <a:ext uri="{FF2B5EF4-FFF2-40B4-BE49-F238E27FC236}">
                <a16:creationId xmlns:a16="http://schemas.microsoft.com/office/drawing/2014/main" id="{7FCD6E78-E517-438E-80E6-4E2602872140}"/>
              </a:ext>
            </a:extLst>
          </p:cNvPr>
          <p:cNvSpPr/>
          <p:nvPr/>
        </p:nvSpPr>
        <p:spPr>
          <a:xfrm flipH="1">
            <a:off x="4036676" y="4517289"/>
            <a:ext cx="2909691" cy="22980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ectangle 14">
            <a:extLst>
              <a:ext uri="{FF2B5EF4-FFF2-40B4-BE49-F238E27FC236}">
                <a16:creationId xmlns:a16="http://schemas.microsoft.com/office/drawing/2014/main" id="{9BDF165A-5D8A-4E55-880B-F13209FA3B45}"/>
              </a:ext>
            </a:extLst>
          </p:cNvPr>
          <p:cNvSpPr/>
          <p:nvPr/>
        </p:nvSpPr>
        <p:spPr>
          <a:xfrm>
            <a:off x="1330507" y="6482645"/>
            <a:ext cx="444804" cy="22966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Rectangle 15">
            <a:extLst>
              <a:ext uri="{FF2B5EF4-FFF2-40B4-BE49-F238E27FC236}">
                <a16:creationId xmlns:a16="http://schemas.microsoft.com/office/drawing/2014/main" id="{923371C7-86CA-420A-BD56-7BE261940EBF}"/>
              </a:ext>
            </a:extLst>
          </p:cNvPr>
          <p:cNvSpPr/>
          <p:nvPr/>
        </p:nvSpPr>
        <p:spPr>
          <a:xfrm flipV="1">
            <a:off x="4036679" y="5328356"/>
            <a:ext cx="1977360" cy="23706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6">
            <a:extLst>
              <a:ext uri="{FF2B5EF4-FFF2-40B4-BE49-F238E27FC236}">
                <a16:creationId xmlns:a16="http://schemas.microsoft.com/office/drawing/2014/main" id="{9BDF165A-5D8A-4E55-880B-F13209FA3B45}"/>
              </a:ext>
            </a:extLst>
          </p:cNvPr>
          <p:cNvSpPr/>
          <p:nvPr/>
        </p:nvSpPr>
        <p:spPr>
          <a:xfrm>
            <a:off x="1330507" y="6153929"/>
            <a:ext cx="444804" cy="2296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Rectangle 17">
            <a:extLst>
              <a:ext uri="{FF2B5EF4-FFF2-40B4-BE49-F238E27FC236}">
                <a16:creationId xmlns:a16="http://schemas.microsoft.com/office/drawing/2014/main" id="{9BDF165A-5D8A-4E55-880B-F13209FA3B45}"/>
              </a:ext>
            </a:extLst>
          </p:cNvPr>
          <p:cNvSpPr/>
          <p:nvPr/>
        </p:nvSpPr>
        <p:spPr>
          <a:xfrm>
            <a:off x="4521209" y="6166949"/>
            <a:ext cx="444804" cy="22966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ectangle 18">
            <a:extLst>
              <a:ext uri="{FF2B5EF4-FFF2-40B4-BE49-F238E27FC236}">
                <a16:creationId xmlns:a16="http://schemas.microsoft.com/office/drawing/2014/main" id="{9BDF165A-5D8A-4E55-880B-F13209FA3B45}"/>
              </a:ext>
            </a:extLst>
          </p:cNvPr>
          <p:cNvSpPr/>
          <p:nvPr/>
        </p:nvSpPr>
        <p:spPr>
          <a:xfrm>
            <a:off x="4521207" y="6476122"/>
            <a:ext cx="444804" cy="22966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p:cNvSpPr txBox="1"/>
          <p:nvPr/>
        </p:nvSpPr>
        <p:spPr>
          <a:xfrm>
            <a:off x="1775311" y="6076597"/>
            <a:ext cx="2991556" cy="461665"/>
          </a:xfrm>
          <a:prstGeom prst="rect">
            <a:avLst/>
          </a:prstGeom>
          <a:noFill/>
        </p:spPr>
        <p:txBody>
          <a:bodyPr wrap="square" rtlCol="0">
            <a:spAutoFit/>
          </a:bodyPr>
          <a:lstStyle/>
          <a:p>
            <a:r>
              <a:rPr lang="en-US" sz="2400" dirty="0"/>
              <a:t>Low Risk</a:t>
            </a:r>
          </a:p>
        </p:txBody>
      </p:sp>
      <p:sp>
        <p:nvSpPr>
          <p:cNvPr id="20" name="TextBox 19"/>
          <p:cNvSpPr txBox="1"/>
          <p:nvPr/>
        </p:nvSpPr>
        <p:spPr>
          <a:xfrm>
            <a:off x="1765090" y="6414773"/>
            <a:ext cx="2991556" cy="461665"/>
          </a:xfrm>
          <a:prstGeom prst="rect">
            <a:avLst/>
          </a:prstGeom>
          <a:noFill/>
        </p:spPr>
        <p:txBody>
          <a:bodyPr wrap="square" rtlCol="0">
            <a:spAutoFit/>
          </a:bodyPr>
          <a:lstStyle/>
          <a:p>
            <a:r>
              <a:rPr lang="en-US" sz="2400" dirty="0"/>
              <a:t>Low </a:t>
            </a:r>
            <a:r>
              <a:rPr lang="en-US" sz="2400" dirty="0" err="1"/>
              <a:t>Int</a:t>
            </a:r>
            <a:r>
              <a:rPr lang="en-US" sz="2400" dirty="0"/>
              <a:t> Risk</a:t>
            </a:r>
          </a:p>
        </p:txBody>
      </p:sp>
      <p:sp>
        <p:nvSpPr>
          <p:cNvPr id="21" name="TextBox 20"/>
          <p:cNvSpPr txBox="1"/>
          <p:nvPr/>
        </p:nvSpPr>
        <p:spPr>
          <a:xfrm>
            <a:off x="4925657" y="6102250"/>
            <a:ext cx="2020711" cy="461665"/>
          </a:xfrm>
          <a:prstGeom prst="rect">
            <a:avLst/>
          </a:prstGeom>
          <a:noFill/>
        </p:spPr>
        <p:txBody>
          <a:bodyPr wrap="square" rtlCol="0">
            <a:spAutoFit/>
          </a:bodyPr>
          <a:lstStyle/>
          <a:p>
            <a:r>
              <a:rPr lang="en-US" sz="2400" dirty="0"/>
              <a:t>High </a:t>
            </a:r>
            <a:r>
              <a:rPr lang="en-US" sz="2400" dirty="0" err="1"/>
              <a:t>Int</a:t>
            </a:r>
            <a:r>
              <a:rPr lang="en-US" sz="2400" dirty="0"/>
              <a:t> Risk</a:t>
            </a:r>
          </a:p>
        </p:txBody>
      </p:sp>
      <p:sp>
        <p:nvSpPr>
          <p:cNvPr id="22" name="TextBox 21"/>
          <p:cNvSpPr txBox="1"/>
          <p:nvPr/>
        </p:nvSpPr>
        <p:spPr>
          <a:xfrm>
            <a:off x="4925657" y="6414772"/>
            <a:ext cx="2020711" cy="461665"/>
          </a:xfrm>
          <a:prstGeom prst="rect">
            <a:avLst/>
          </a:prstGeom>
          <a:noFill/>
        </p:spPr>
        <p:txBody>
          <a:bodyPr wrap="square" rtlCol="0">
            <a:spAutoFit/>
          </a:bodyPr>
          <a:lstStyle/>
          <a:p>
            <a:r>
              <a:rPr lang="en-US" sz="2400" dirty="0"/>
              <a:t>High Risk</a:t>
            </a:r>
          </a:p>
        </p:txBody>
      </p:sp>
      <p:sp>
        <p:nvSpPr>
          <p:cNvPr id="23" name="Rectangle 22">
            <a:extLst>
              <a:ext uri="{FF2B5EF4-FFF2-40B4-BE49-F238E27FC236}">
                <a16:creationId xmlns:a16="http://schemas.microsoft.com/office/drawing/2014/main" id="{9BDF165A-5D8A-4E55-880B-F13209FA3B45}"/>
              </a:ext>
            </a:extLst>
          </p:cNvPr>
          <p:cNvSpPr/>
          <p:nvPr/>
        </p:nvSpPr>
        <p:spPr>
          <a:xfrm>
            <a:off x="4036677" y="5618857"/>
            <a:ext cx="3684923" cy="23239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Rectangle 23">
            <a:extLst>
              <a:ext uri="{FF2B5EF4-FFF2-40B4-BE49-F238E27FC236}">
                <a16:creationId xmlns:a16="http://schemas.microsoft.com/office/drawing/2014/main" id="{C312397C-3A07-40BC-A3A7-87F4918BB553}"/>
              </a:ext>
            </a:extLst>
          </p:cNvPr>
          <p:cNvSpPr/>
          <p:nvPr/>
        </p:nvSpPr>
        <p:spPr>
          <a:xfrm>
            <a:off x="4018941" y="4246616"/>
            <a:ext cx="1995097" cy="24947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Rectangle 24">
            <a:extLst>
              <a:ext uri="{FF2B5EF4-FFF2-40B4-BE49-F238E27FC236}">
                <a16:creationId xmlns:a16="http://schemas.microsoft.com/office/drawing/2014/main" id="{C312397C-3A07-40BC-A3A7-87F4918BB553}"/>
              </a:ext>
            </a:extLst>
          </p:cNvPr>
          <p:cNvSpPr/>
          <p:nvPr/>
        </p:nvSpPr>
        <p:spPr>
          <a:xfrm>
            <a:off x="4018939" y="3861806"/>
            <a:ext cx="3036616" cy="22699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Box 2">
            <a:extLst>
              <a:ext uri="{FF2B5EF4-FFF2-40B4-BE49-F238E27FC236}">
                <a16:creationId xmlns:a16="http://schemas.microsoft.com/office/drawing/2014/main" id="{435DB0D4-10E4-48F5-B43D-01C645AB0906}"/>
              </a:ext>
            </a:extLst>
          </p:cNvPr>
          <p:cNvSpPr txBox="1"/>
          <p:nvPr/>
        </p:nvSpPr>
        <p:spPr>
          <a:xfrm>
            <a:off x="6520070" y="6271896"/>
            <a:ext cx="4800353" cy="502573"/>
          </a:xfrm>
          <a:prstGeom prst="rect">
            <a:avLst/>
          </a:prstGeom>
          <a:noFill/>
        </p:spPr>
        <p:txBody>
          <a:bodyPr wrap="none" rtlCol="0">
            <a:spAutoFit/>
          </a:bodyPr>
          <a:lstStyle/>
          <a:p>
            <a:r>
              <a:rPr lang="en-US" sz="1333" dirty="0"/>
              <a:t>Intermediate Risk Factors: ≥ 60, focal LVSI</a:t>
            </a:r>
          </a:p>
          <a:p>
            <a:r>
              <a:rPr lang="en-US" sz="1333" dirty="0"/>
              <a:t>High Risk Factors: substantial LVSI, especially without nodal staging</a:t>
            </a:r>
          </a:p>
        </p:txBody>
      </p:sp>
    </p:spTree>
    <p:extLst>
      <p:ext uri="{BB962C8B-B14F-4D97-AF65-F5344CB8AC3E}">
        <p14:creationId xmlns:p14="http://schemas.microsoft.com/office/powerpoint/2010/main" val="394964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anim calcmode="lin" valueType="num">
                                      <p:cBhvr>
                                        <p:cTn id="61" dur="1000" fill="hold"/>
                                        <p:tgtEl>
                                          <p:spTgt spid="10"/>
                                        </p:tgtEl>
                                        <p:attrNameLst>
                                          <p:attrName>ppt_x</p:attrName>
                                        </p:attrNameLst>
                                      </p:cBhvr>
                                      <p:tavLst>
                                        <p:tav tm="0">
                                          <p:val>
                                            <p:strVal val="#ppt_x"/>
                                          </p:val>
                                        </p:tav>
                                        <p:tav tm="100000">
                                          <p:val>
                                            <p:strVal val="#ppt_x"/>
                                          </p:val>
                                        </p:tav>
                                      </p:tavLst>
                                    </p:anim>
                                    <p:anim calcmode="lin" valueType="num">
                                      <p:cBhvr>
                                        <p:cTn id="62" dur="1000" fill="hold"/>
                                        <p:tgtEl>
                                          <p:spTgt spid="10"/>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1000"/>
                                        <p:tgtEl>
                                          <p:spTgt spid="12"/>
                                        </p:tgtEl>
                                      </p:cBhvr>
                                    </p:animEffect>
                                    <p:anim calcmode="lin" valueType="num">
                                      <p:cBhvr>
                                        <p:cTn id="66" dur="1000" fill="hold"/>
                                        <p:tgtEl>
                                          <p:spTgt spid="12"/>
                                        </p:tgtEl>
                                        <p:attrNameLst>
                                          <p:attrName>ppt_x</p:attrName>
                                        </p:attrNameLst>
                                      </p:cBhvr>
                                      <p:tavLst>
                                        <p:tav tm="0">
                                          <p:val>
                                            <p:strVal val="#ppt_x"/>
                                          </p:val>
                                        </p:tav>
                                        <p:tav tm="100000">
                                          <p:val>
                                            <p:strVal val="#ppt_x"/>
                                          </p:val>
                                        </p:tav>
                                      </p:tavLst>
                                    </p:anim>
                                    <p:anim calcmode="lin" valueType="num">
                                      <p:cBhvr>
                                        <p:cTn id="6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4" grpId="0" animBg="1"/>
      <p:bldP spid="16" grpId="0" animBg="1"/>
      <p:bldP spid="23" grpId="0" animBg="1"/>
      <p:bldP spid="24" grpId="0" animBg="1"/>
      <p:bldP spid="2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24DC3-B4A7-4E7D-AE9A-B25CB592F520}"/>
              </a:ext>
            </a:extLst>
          </p:cNvPr>
          <p:cNvSpPr>
            <a:spLocks noGrp="1"/>
          </p:cNvSpPr>
          <p:nvPr>
            <p:ph type="title"/>
          </p:nvPr>
        </p:nvSpPr>
        <p:spPr>
          <a:xfrm>
            <a:off x="1073047" y="207715"/>
            <a:ext cx="10045907" cy="1143000"/>
          </a:xfrm>
        </p:spPr>
        <p:txBody>
          <a:bodyPr>
            <a:normAutofit/>
          </a:bodyPr>
          <a:lstStyle/>
          <a:p>
            <a:pPr algn="ctr"/>
            <a:r>
              <a:rPr lang="en-US" sz="4000" dirty="0"/>
              <a:t>Molecular Subtype</a:t>
            </a:r>
          </a:p>
        </p:txBody>
      </p:sp>
      <p:sp>
        <p:nvSpPr>
          <p:cNvPr id="3" name="Text Placeholder 2">
            <a:extLst>
              <a:ext uri="{FF2B5EF4-FFF2-40B4-BE49-F238E27FC236}">
                <a16:creationId xmlns:a16="http://schemas.microsoft.com/office/drawing/2014/main" id="{F2CDF842-A439-48BC-85E9-52743E8A8A8D}"/>
              </a:ext>
            </a:extLst>
          </p:cNvPr>
          <p:cNvSpPr>
            <a:spLocks noGrp="1"/>
          </p:cNvSpPr>
          <p:nvPr>
            <p:ph type="body" idx="1"/>
          </p:nvPr>
        </p:nvSpPr>
        <p:spPr>
          <a:xfrm>
            <a:off x="104167" y="1810432"/>
            <a:ext cx="5854416" cy="2422693"/>
          </a:xfrm>
        </p:spPr>
        <p:txBody>
          <a:bodyPr>
            <a:noAutofit/>
          </a:bodyPr>
          <a:lstStyle/>
          <a:p>
            <a:pPr marL="33655" indent="0">
              <a:lnSpc>
                <a:spcPct val="104000"/>
              </a:lnSpc>
              <a:buNone/>
            </a:pPr>
            <a:r>
              <a:rPr lang="en-US" sz="2100" b="1" dirty="0">
                <a:solidFill>
                  <a:schemeClr val="bg2"/>
                </a:solidFill>
                <a:latin typeface="Arial"/>
                <a:ea typeface="Verdana"/>
              </a:rPr>
              <a:t>4 molecular prognostic groupings:</a:t>
            </a:r>
            <a:endParaRPr lang="en-US" sz="2100">
              <a:solidFill>
                <a:schemeClr val="bg2"/>
              </a:solidFill>
              <a:latin typeface="Arial"/>
              <a:ea typeface="Verdana"/>
            </a:endParaRPr>
          </a:p>
          <a:p>
            <a:pPr marL="608965" indent="-575310">
              <a:lnSpc>
                <a:spcPct val="104000"/>
              </a:lnSpc>
            </a:pPr>
            <a:endParaRPr lang="en-US" sz="2133" dirty="0">
              <a:solidFill>
                <a:schemeClr val="bg2"/>
              </a:solidFill>
            </a:endParaRPr>
          </a:p>
          <a:p>
            <a:pPr marL="456565" indent="-456565">
              <a:lnSpc>
                <a:spcPct val="104000"/>
              </a:lnSpc>
              <a:buFont typeface="Arial" panose="020B0604020202020204" pitchFamily="34" charset="0"/>
              <a:buChar char="•"/>
            </a:pPr>
            <a:r>
              <a:rPr lang="en-US" sz="2100" b="1" dirty="0">
                <a:solidFill>
                  <a:schemeClr val="bg2"/>
                </a:solidFill>
                <a:latin typeface="Arial"/>
                <a:ea typeface="Verdana"/>
              </a:rPr>
              <a:t>BEST: </a:t>
            </a:r>
            <a:r>
              <a:rPr lang="en-US" sz="2100" dirty="0">
                <a:solidFill>
                  <a:schemeClr val="bg2"/>
                </a:solidFill>
                <a:latin typeface="Arial"/>
                <a:ea typeface="Verdana"/>
              </a:rPr>
              <a:t>POLE mutated</a:t>
            </a:r>
          </a:p>
          <a:p>
            <a:pPr marL="456565" indent="-456565">
              <a:lnSpc>
                <a:spcPct val="104000"/>
              </a:lnSpc>
              <a:buFont typeface="Arial" panose="020B0604020202020204" pitchFamily="34" charset="0"/>
              <a:buChar char="•"/>
            </a:pPr>
            <a:r>
              <a:rPr lang="en-US" sz="2133" dirty="0">
                <a:solidFill>
                  <a:schemeClr val="bg2"/>
                </a:solidFill>
              </a:rPr>
              <a:t>Copy number low (No specific profile)</a:t>
            </a:r>
          </a:p>
          <a:p>
            <a:pPr marL="456565" indent="-456565">
              <a:lnSpc>
                <a:spcPct val="104000"/>
              </a:lnSpc>
              <a:buFont typeface="Arial" panose="020B0604020202020204" pitchFamily="34" charset="0"/>
              <a:buChar char="•"/>
            </a:pPr>
            <a:r>
              <a:rPr lang="en-US" sz="2100" dirty="0">
                <a:solidFill>
                  <a:schemeClr val="bg2"/>
                </a:solidFill>
                <a:latin typeface="Arial"/>
                <a:ea typeface="Verdana"/>
              </a:rPr>
              <a:t>MSI hypermutated (</a:t>
            </a:r>
            <a:r>
              <a:rPr lang="en-US" sz="2100" err="1">
                <a:solidFill>
                  <a:schemeClr val="bg2"/>
                </a:solidFill>
                <a:latin typeface="Arial"/>
                <a:ea typeface="Verdana"/>
              </a:rPr>
              <a:t>MMRd</a:t>
            </a:r>
            <a:r>
              <a:rPr lang="en-US" sz="2100" dirty="0">
                <a:solidFill>
                  <a:schemeClr val="bg2"/>
                </a:solidFill>
                <a:latin typeface="Arial"/>
                <a:ea typeface="Verdana"/>
              </a:rPr>
              <a:t>)</a:t>
            </a:r>
          </a:p>
          <a:p>
            <a:pPr marL="456565" indent="-456565">
              <a:lnSpc>
                <a:spcPct val="104000"/>
              </a:lnSpc>
              <a:buFont typeface="Arial" panose="020B0604020202020204" pitchFamily="34" charset="0"/>
              <a:buChar char="•"/>
            </a:pPr>
            <a:r>
              <a:rPr lang="en-US" sz="2100" b="1" dirty="0">
                <a:solidFill>
                  <a:schemeClr val="bg2"/>
                </a:solidFill>
                <a:latin typeface="Arial"/>
                <a:ea typeface="Verdana"/>
              </a:rPr>
              <a:t>WORST: </a:t>
            </a:r>
            <a:r>
              <a:rPr lang="en-US" sz="2100" dirty="0">
                <a:solidFill>
                  <a:schemeClr val="bg2"/>
                </a:solidFill>
                <a:latin typeface="Arial"/>
                <a:ea typeface="Verdana"/>
              </a:rPr>
              <a:t>Copy number high/p53</a:t>
            </a:r>
          </a:p>
          <a:p>
            <a:pPr marL="608965" indent="-575310"/>
            <a:endParaRPr lang="en-US" sz="2133" dirty="0">
              <a:solidFill>
                <a:schemeClr val="bg2"/>
              </a:solidFill>
            </a:endParaRPr>
          </a:p>
        </p:txBody>
      </p:sp>
      <p:pic>
        <p:nvPicPr>
          <p:cNvPr id="4" name="Picture 3">
            <a:extLst>
              <a:ext uri="{FF2B5EF4-FFF2-40B4-BE49-F238E27FC236}">
                <a16:creationId xmlns:a16="http://schemas.microsoft.com/office/drawing/2014/main" id="{BCD7D33C-FFC9-4927-9062-EF0E6A7B72B6}"/>
              </a:ext>
            </a:extLst>
          </p:cNvPr>
          <p:cNvPicPr>
            <a:picLocks noChangeAspect="1"/>
          </p:cNvPicPr>
          <p:nvPr/>
        </p:nvPicPr>
        <p:blipFill>
          <a:blip r:embed="rId3"/>
          <a:stretch>
            <a:fillRect/>
          </a:stretch>
        </p:blipFill>
        <p:spPr>
          <a:xfrm>
            <a:off x="5187526" y="2209958"/>
            <a:ext cx="6900308" cy="3254993"/>
          </a:xfrm>
          <a:prstGeom prst="rect">
            <a:avLst/>
          </a:prstGeom>
        </p:spPr>
      </p:pic>
      <p:sp>
        <p:nvSpPr>
          <p:cNvPr id="5" name="TextBox 4">
            <a:extLst>
              <a:ext uri="{FF2B5EF4-FFF2-40B4-BE49-F238E27FC236}">
                <a16:creationId xmlns:a16="http://schemas.microsoft.com/office/drawing/2014/main" id="{E81B906D-5E54-4716-8A8A-0C6152C08558}"/>
              </a:ext>
            </a:extLst>
          </p:cNvPr>
          <p:cNvSpPr txBox="1"/>
          <p:nvPr/>
        </p:nvSpPr>
        <p:spPr>
          <a:xfrm>
            <a:off x="10018287" y="6225337"/>
            <a:ext cx="2201333" cy="584775"/>
          </a:xfrm>
          <a:prstGeom prst="rect">
            <a:avLst/>
          </a:prstGeom>
          <a:noFill/>
        </p:spPr>
        <p:txBody>
          <a:bodyPr wrap="square" rtlCol="0">
            <a:spAutoFit/>
          </a:bodyPr>
          <a:lstStyle/>
          <a:p>
            <a:r>
              <a:rPr lang="en-US" sz="1600" dirty="0" err="1"/>
              <a:t>Kandoth</a:t>
            </a:r>
            <a:r>
              <a:rPr lang="en-US" sz="1600" dirty="0"/>
              <a:t>, </a:t>
            </a:r>
            <a:r>
              <a:rPr lang="en-US" sz="1600" i="1" dirty="0"/>
              <a:t>et al,</a:t>
            </a:r>
            <a:r>
              <a:rPr lang="en-US" sz="1600" dirty="0"/>
              <a:t> 2013</a:t>
            </a:r>
          </a:p>
          <a:p>
            <a:r>
              <a:rPr lang="en-US" sz="1600" dirty="0" err="1"/>
              <a:t>Stelloo</a:t>
            </a:r>
            <a:r>
              <a:rPr lang="en-US" sz="1600" dirty="0"/>
              <a:t> </a:t>
            </a:r>
            <a:r>
              <a:rPr lang="en-US" sz="1600" i="1" dirty="0"/>
              <a:t>et al. </a:t>
            </a:r>
            <a:r>
              <a:rPr lang="en-US" sz="1600" dirty="0"/>
              <a:t>2016</a:t>
            </a:r>
          </a:p>
        </p:txBody>
      </p:sp>
      <p:sp>
        <p:nvSpPr>
          <p:cNvPr id="7" name="TextBox 6">
            <a:extLst>
              <a:ext uri="{FF2B5EF4-FFF2-40B4-BE49-F238E27FC236}">
                <a16:creationId xmlns:a16="http://schemas.microsoft.com/office/drawing/2014/main" id="{927C5F6A-7777-4BFC-9B7D-A3CCD4D39C3B}"/>
              </a:ext>
            </a:extLst>
          </p:cNvPr>
          <p:cNvSpPr txBox="1"/>
          <p:nvPr/>
        </p:nvSpPr>
        <p:spPr>
          <a:xfrm>
            <a:off x="5396090" y="1826416"/>
            <a:ext cx="4697953" cy="461665"/>
          </a:xfrm>
          <a:prstGeom prst="rect">
            <a:avLst/>
          </a:prstGeom>
          <a:noFill/>
        </p:spPr>
        <p:txBody>
          <a:bodyPr wrap="none" rtlCol="0">
            <a:spAutoFit/>
          </a:bodyPr>
          <a:lstStyle/>
          <a:p>
            <a:r>
              <a:rPr lang="en-US" sz="2400" dirty="0"/>
              <a:t>Pooled analysis of PORTEC Patients: </a:t>
            </a:r>
          </a:p>
        </p:txBody>
      </p:sp>
    </p:spTree>
    <p:extLst>
      <p:ext uri="{BB962C8B-B14F-4D97-AF65-F5344CB8AC3E}">
        <p14:creationId xmlns:p14="http://schemas.microsoft.com/office/powerpoint/2010/main" val="10432173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31F3C-F1D5-4849-A162-C81956797600}"/>
              </a:ext>
            </a:extLst>
          </p:cNvPr>
          <p:cNvSpPr>
            <a:spLocks noGrp="1"/>
          </p:cNvSpPr>
          <p:nvPr>
            <p:ph type="title"/>
          </p:nvPr>
        </p:nvSpPr>
        <p:spPr>
          <a:xfrm>
            <a:off x="0" y="284670"/>
            <a:ext cx="12192000" cy="857449"/>
          </a:xfrm>
        </p:spPr>
        <p:txBody>
          <a:bodyPr spcFirstLastPara="1" vert="horz" wrap="square" lIns="0" tIns="0" rIns="0" bIns="0" rtlCol="0" anchor="t" anchorCtr="0">
            <a:noAutofit/>
          </a:bodyPr>
          <a:lstStyle/>
          <a:p>
            <a:pPr algn="ctr"/>
            <a:r>
              <a:rPr lang="en-US" cap="none" dirty="0"/>
              <a:t>Molecular Subtyping Algorithm</a:t>
            </a:r>
            <a:br>
              <a:rPr lang="en-US" dirty="0"/>
            </a:br>
            <a:r>
              <a:rPr lang="en-US" dirty="0">
                <a:cs typeface="Calibri"/>
              </a:rPr>
              <a:t>m&lt;m</a:t>
            </a:r>
          </a:p>
        </p:txBody>
      </p:sp>
      <p:sp>
        <p:nvSpPr>
          <p:cNvPr id="7" name="TextBox 6">
            <a:extLst>
              <a:ext uri="{FF2B5EF4-FFF2-40B4-BE49-F238E27FC236}">
                <a16:creationId xmlns:a16="http://schemas.microsoft.com/office/drawing/2014/main" id="{2C39C4D2-FA1A-1D4D-9A8B-E23E4210436F}"/>
              </a:ext>
            </a:extLst>
          </p:cNvPr>
          <p:cNvSpPr txBox="1"/>
          <p:nvPr/>
        </p:nvSpPr>
        <p:spPr>
          <a:xfrm>
            <a:off x="63767" y="6196222"/>
            <a:ext cx="5136884" cy="461665"/>
          </a:xfrm>
          <a:prstGeom prst="rect">
            <a:avLst/>
          </a:prstGeom>
          <a:noFill/>
        </p:spPr>
        <p:txBody>
          <a:bodyPr wrap="square" rtlCol="0">
            <a:spAutoFit/>
          </a:bodyPr>
          <a:lstStyle/>
          <a:p>
            <a:r>
              <a:rPr lang="en-US" sz="1200" dirty="0">
                <a:solidFill>
                  <a:schemeClr val="bg1"/>
                </a:solidFill>
              </a:rPr>
              <a:t>Masood m, Singh, N. Endometrial Carcinoma: changes to classification (WHO 2020). Diagnostic Histopathology. 2021</a:t>
            </a:r>
          </a:p>
        </p:txBody>
      </p:sp>
      <p:pic>
        <p:nvPicPr>
          <p:cNvPr id="3" name="Picture 2"/>
          <p:cNvPicPr>
            <a:picLocks noChangeAspect="1"/>
          </p:cNvPicPr>
          <p:nvPr/>
        </p:nvPicPr>
        <p:blipFill>
          <a:blip r:embed="rId3"/>
          <a:stretch>
            <a:fillRect/>
          </a:stretch>
        </p:blipFill>
        <p:spPr>
          <a:xfrm>
            <a:off x="2632209" y="1019730"/>
            <a:ext cx="7186612" cy="5677641"/>
          </a:xfrm>
          <a:prstGeom prst="rect">
            <a:avLst/>
          </a:prstGeom>
        </p:spPr>
      </p:pic>
      <p:sp>
        <p:nvSpPr>
          <p:cNvPr id="8" name="TextBox 7">
            <a:extLst>
              <a:ext uri="{FF2B5EF4-FFF2-40B4-BE49-F238E27FC236}">
                <a16:creationId xmlns:a16="http://schemas.microsoft.com/office/drawing/2014/main" id="{965E3873-5BBB-4D67-AE0E-5B0C46CC3358}"/>
              </a:ext>
            </a:extLst>
          </p:cNvPr>
          <p:cNvSpPr txBox="1"/>
          <p:nvPr/>
        </p:nvSpPr>
        <p:spPr>
          <a:xfrm>
            <a:off x="10158708" y="6442443"/>
            <a:ext cx="2286704" cy="338554"/>
          </a:xfrm>
          <a:prstGeom prst="rect">
            <a:avLst/>
          </a:prstGeom>
          <a:noFill/>
        </p:spPr>
        <p:txBody>
          <a:bodyPr wrap="square" rtlCol="0">
            <a:spAutoFit/>
          </a:bodyPr>
          <a:lstStyle/>
          <a:p>
            <a:r>
              <a:rPr lang="en-US" sz="1600" dirty="0"/>
              <a:t>Masood </a:t>
            </a:r>
            <a:r>
              <a:rPr lang="en-US" sz="1600" i="1" dirty="0"/>
              <a:t>et al,</a:t>
            </a:r>
            <a:r>
              <a:rPr lang="en-US" sz="1600" dirty="0"/>
              <a:t> 2021</a:t>
            </a:r>
          </a:p>
        </p:txBody>
      </p:sp>
    </p:spTree>
    <p:extLst>
      <p:ext uri="{BB962C8B-B14F-4D97-AF65-F5344CB8AC3E}">
        <p14:creationId xmlns:p14="http://schemas.microsoft.com/office/powerpoint/2010/main" val="35619091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E2A747-96A0-4432-A89A-DCFA8443C171}"/>
              </a:ext>
            </a:extLst>
          </p:cNvPr>
          <p:cNvSpPr>
            <a:spLocks noGrp="1"/>
          </p:cNvSpPr>
          <p:nvPr>
            <p:ph type="title"/>
          </p:nvPr>
        </p:nvSpPr>
        <p:spPr>
          <a:xfrm>
            <a:off x="975359" y="474243"/>
            <a:ext cx="10119360" cy="1143000"/>
          </a:xfrm>
        </p:spPr>
        <p:txBody>
          <a:bodyPr>
            <a:noAutofit/>
          </a:bodyPr>
          <a:lstStyle/>
          <a:p>
            <a:pPr algn="ctr"/>
            <a:r>
              <a:rPr lang="en-US" dirty="0"/>
              <a:t>PORTEC-2: 10 </a:t>
            </a:r>
            <a:r>
              <a:rPr lang="en-US" dirty="0" err="1"/>
              <a:t>yr</a:t>
            </a:r>
            <a:r>
              <a:rPr lang="en-US" dirty="0"/>
              <a:t> Update and Pathology and Molecular Analysis</a:t>
            </a:r>
          </a:p>
        </p:txBody>
      </p:sp>
      <p:pic>
        <p:nvPicPr>
          <p:cNvPr id="6" name="Picture 5">
            <a:extLst>
              <a:ext uri="{FF2B5EF4-FFF2-40B4-BE49-F238E27FC236}">
                <a16:creationId xmlns:a16="http://schemas.microsoft.com/office/drawing/2014/main" id="{1CC13577-FEAB-49CE-B87B-9684B6186C7E}"/>
              </a:ext>
            </a:extLst>
          </p:cNvPr>
          <p:cNvPicPr>
            <a:picLocks noChangeAspect="1"/>
          </p:cNvPicPr>
          <p:nvPr/>
        </p:nvPicPr>
        <p:blipFill>
          <a:blip r:embed="rId2"/>
          <a:stretch>
            <a:fillRect/>
          </a:stretch>
        </p:blipFill>
        <p:spPr>
          <a:xfrm>
            <a:off x="1591105" y="1779694"/>
            <a:ext cx="8708233" cy="4443831"/>
          </a:xfrm>
          <a:prstGeom prst="rect">
            <a:avLst/>
          </a:prstGeom>
        </p:spPr>
      </p:pic>
      <p:sp>
        <p:nvSpPr>
          <p:cNvPr id="7" name="TextBox 6">
            <a:extLst>
              <a:ext uri="{FF2B5EF4-FFF2-40B4-BE49-F238E27FC236}">
                <a16:creationId xmlns:a16="http://schemas.microsoft.com/office/drawing/2014/main" id="{EDC72548-FE5B-4B5E-BB69-F2AF1374EB0E}"/>
              </a:ext>
            </a:extLst>
          </p:cNvPr>
          <p:cNvSpPr txBox="1"/>
          <p:nvPr/>
        </p:nvSpPr>
        <p:spPr>
          <a:xfrm>
            <a:off x="9950246" y="6489291"/>
            <a:ext cx="2434365" cy="338554"/>
          </a:xfrm>
          <a:prstGeom prst="rect">
            <a:avLst/>
          </a:prstGeom>
          <a:noFill/>
        </p:spPr>
        <p:txBody>
          <a:bodyPr wrap="square" rtlCol="0">
            <a:spAutoFit/>
          </a:bodyPr>
          <a:lstStyle/>
          <a:p>
            <a:r>
              <a:rPr lang="en-US" sz="1600" dirty="0" err="1"/>
              <a:t>Wortman</a:t>
            </a:r>
            <a:r>
              <a:rPr lang="en-US" sz="1600" dirty="0"/>
              <a:t> </a:t>
            </a:r>
            <a:r>
              <a:rPr lang="en-US" sz="1600" i="1" dirty="0"/>
              <a:t>et al,</a:t>
            </a:r>
            <a:r>
              <a:rPr lang="en-US" sz="1600" dirty="0"/>
              <a:t> 2018</a:t>
            </a:r>
          </a:p>
        </p:txBody>
      </p:sp>
      <p:sp>
        <p:nvSpPr>
          <p:cNvPr id="8" name="Rectangle 7">
            <a:extLst>
              <a:ext uri="{FF2B5EF4-FFF2-40B4-BE49-F238E27FC236}">
                <a16:creationId xmlns:a16="http://schemas.microsoft.com/office/drawing/2014/main" id="{D24E81F1-81B5-4521-93B5-F742DCD38298}"/>
              </a:ext>
            </a:extLst>
          </p:cNvPr>
          <p:cNvSpPr/>
          <p:nvPr/>
        </p:nvSpPr>
        <p:spPr>
          <a:xfrm>
            <a:off x="7813909" y="3068070"/>
            <a:ext cx="2609223" cy="954107"/>
          </a:xfrm>
          <a:prstGeom prst="rect">
            <a:avLst/>
          </a:prstGeom>
        </p:spPr>
        <p:txBody>
          <a:bodyPr wrap="square" lIns="91440" tIns="45720" rIns="91440" bIns="45720" anchor="t">
            <a:spAutoFit/>
          </a:bodyPr>
          <a:lstStyle/>
          <a:p>
            <a:r>
              <a:rPr lang="en-US" sz="1400" b="1" dirty="0"/>
              <a:t>High risk factors:</a:t>
            </a:r>
          </a:p>
          <a:p>
            <a:pPr marL="285115" indent="-285115">
              <a:buFontTx/>
              <a:buChar char="-"/>
            </a:pPr>
            <a:r>
              <a:rPr lang="en-US" sz="1400" dirty="0"/>
              <a:t>Substantial LVSI</a:t>
            </a:r>
            <a:endParaRPr lang="en-US" sz="1400" dirty="0">
              <a:cs typeface="Calibri" panose="020F0502020204030204"/>
            </a:endParaRPr>
          </a:p>
          <a:p>
            <a:pPr marL="285115" indent="-285115">
              <a:buFontTx/>
              <a:buChar char="-"/>
            </a:pPr>
            <a:r>
              <a:rPr lang="en-US" sz="1400" dirty="0"/>
              <a:t>p53-mutant and/or </a:t>
            </a:r>
            <a:endParaRPr lang="en-US" sz="1400" dirty="0">
              <a:cs typeface="Calibri" panose="020F0502020204030204"/>
            </a:endParaRPr>
          </a:p>
          <a:p>
            <a:pPr marL="285115" indent="-285115">
              <a:buFontTx/>
              <a:buChar char="-"/>
            </a:pPr>
            <a:r>
              <a:rPr lang="en-US" sz="1400" dirty="0"/>
              <a:t>L1CAM expression</a:t>
            </a:r>
            <a:endParaRPr lang="en-US" sz="1400" dirty="0">
              <a:cs typeface="Calibri" panose="020F0502020204030204"/>
            </a:endParaRPr>
          </a:p>
        </p:txBody>
      </p:sp>
    </p:spTree>
    <p:extLst>
      <p:ext uri="{BB962C8B-B14F-4D97-AF65-F5344CB8AC3E}">
        <p14:creationId xmlns:p14="http://schemas.microsoft.com/office/powerpoint/2010/main" val="28528640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53"/>
          <p:cNvSpPr txBox="1">
            <a:spLocks noGrp="1"/>
          </p:cNvSpPr>
          <p:nvPr>
            <p:ph type="title"/>
          </p:nvPr>
        </p:nvSpPr>
        <p:spPr>
          <a:xfrm>
            <a:off x="0" y="0"/>
            <a:ext cx="12192000" cy="1143000"/>
          </a:xfrm>
          <a:prstGeom prst="rect">
            <a:avLst/>
          </a:prstGeom>
          <a:noFill/>
          <a:ln>
            <a:noFill/>
          </a:ln>
        </p:spPr>
        <p:txBody>
          <a:bodyPr spcFirstLastPara="1" vert="horz" wrap="square" lIns="121900" tIns="60933" rIns="121900" bIns="60933" rtlCol="0" anchor="ctr" anchorCtr="0">
            <a:noAutofit/>
          </a:bodyPr>
          <a:lstStyle/>
          <a:p>
            <a:pPr>
              <a:spcBef>
                <a:spcPts val="0"/>
              </a:spcBef>
              <a:buClr>
                <a:schemeClr val="accent3"/>
              </a:buClr>
              <a:buSzPts val="4000"/>
            </a:pPr>
            <a:r>
              <a:rPr lang="en-US" dirty="0"/>
              <a:t>Adjuvant Therapy for High Risk Uterine Cancer</a:t>
            </a:r>
            <a:endParaRPr dirty="0"/>
          </a:p>
        </p:txBody>
      </p:sp>
      <p:sp>
        <p:nvSpPr>
          <p:cNvPr id="3" name="Text Placeholder 2">
            <a:extLst>
              <a:ext uri="{FF2B5EF4-FFF2-40B4-BE49-F238E27FC236}">
                <a16:creationId xmlns:a16="http://schemas.microsoft.com/office/drawing/2014/main" id="{9C61F353-C07D-438D-8312-2A728BDC399E}"/>
              </a:ext>
            </a:extLst>
          </p:cNvPr>
          <p:cNvSpPr>
            <a:spLocks noGrp="1"/>
          </p:cNvSpPr>
          <p:nvPr>
            <p:ph type="body" idx="1"/>
          </p:nvPr>
        </p:nvSpPr>
        <p:spPr>
          <a:xfrm>
            <a:off x="527961" y="1291305"/>
            <a:ext cx="11379200" cy="1275644"/>
          </a:xfrm>
        </p:spPr>
        <p:txBody>
          <a:bodyPr>
            <a:normAutofit/>
          </a:bodyPr>
          <a:lstStyle/>
          <a:p>
            <a:pPr marL="0" indent="0">
              <a:buNone/>
            </a:pPr>
            <a:r>
              <a:rPr lang="en-US" dirty="0">
                <a:solidFill>
                  <a:srgbClr val="000000"/>
                </a:solidFill>
              </a:rPr>
              <a:t>Approach depends on stage, histology and other risk factors</a:t>
            </a:r>
          </a:p>
          <a:p>
            <a:pPr marL="990575" lvl="1" indent="-380990">
              <a:buFont typeface="Arial" panose="020B0604020202020204" pitchFamily="34" charset="0"/>
              <a:buChar char="•"/>
            </a:pPr>
            <a:r>
              <a:rPr lang="en-US" dirty="0">
                <a:solidFill>
                  <a:srgbClr val="000000"/>
                </a:solidFill>
              </a:rPr>
              <a:t>Higher risk for distant </a:t>
            </a:r>
            <a:r>
              <a:rPr lang="en-US" dirty="0" err="1">
                <a:solidFill>
                  <a:srgbClr val="000000"/>
                </a:solidFill>
              </a:rPr>
              <a:t>mets</a:t>
            </a:r>
            <a:r>
              <a:rPr lang="en-US" dirty="0">
                <a:solidFill>
                  <a:srgbClr val="000000"/>
                </a:solidFill>
              </a:rPr>
              <a:t> </a:t>
            </a:r>
            <a:r>
              <a:rPr lang="en-US" dirty="0">
                <a:solidFill>
                  <a:srgbClr val="000000"/>
                </a:solidFill>
                <a:sym typeface="Wingdings" panose="05000000000000000000" pitchFamily="2" charset="2"/>
              </a:rPr>
              <a:t> </a:t>
            </a:r>
            <a:r>
              <a:rPr lang="en-US" dirty="0">
                <a:solidFill>
                  <a:srgbClr val="000000"/>
                </a:solidFill>
              </a:rPr>
              <a:t>greater benefit of chemo</a:t>
            </a:r>
          </a:p>
        </p:txBody>
      </p:sp>
      <p:sp>
        <p:nvSpPr>
          <p:cNvPr id="2" name="Rectangle 1"/>
          <p:cNvSpPr/>
          <p:nvPr/>
        </p:nvSpPr>
        <p:spPr>
          <a:xfrm>
            <a:off x="535092" y="2579571"/>
            <a:ext cx="2573867" cy="1764587"/>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p:cNvSpPr/>
          <p:nvPr/>
        </p:nvSpPr>
        <p:spPr>
          <a:xfrm>
            <a:off x="3447625" y="2579571"/>
            <a:ext cx="2573867" cy="178022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p:cNvSpPr/>
          <p:nvPr/>
        </p:nvSpPr>
        <p:spPr>
          <a:xfrm>
            <a:off x="6360159" y="2579571"/>
            <a:ext cx="2573867" cy="17802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p:cNvSpPr/>
          <p:nvPr/>
        </p:nvSpPr>
        <p:spPr>
          <a:xfrm>
            <a:off x="9340425" y="2579571"/>
            <a:ext cx="2573867" cy="1780223"/>
          </a:xfrm>
          <a:prstGeom prst="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p:cNvSpPr/>
          <p:nvPr/>
        </p:nvSpPr>
        <p:spPr>
          <a:xfrm>
            <a:off x="600864" y="5337059"/>
            <a:ext cx="2573867" cy="480712"/>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Rectangle 15"/>
          <p:cNvSpPr/>
          <p:nvPr/>
        </p:nvSpPr>
        <p:spPr>
          <a:xfrm>
            <a:off x="9333295" y="5336373"/>
            <a:ext cx="2573867" cy="543515"/>
          </a:xfrm>
          <a:prstGeom prst="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p:cNvSpPr txBox="1"/>
          <p:nvPr/>
        </p:nvSpPr>
        <p:spPr>
          <a:xfrm>
            <a:off x="535092" y="2579571"/>
            <a:ext cx="2573867" cy="1405256"/>
          </a:xfrm>
          <a:prstGeom prst="rect">
            <a:avLst/>
          </a:prstGeom>
          <a:noFill/>
        </p:spPr>
        <p:txBody>
          <a:bodyPr wrap="square" rtlCol="0">
            <a:spAutoFit/>
          </a:bodyPr>
          <a:lstStyle/>
          <a:p>
            <a:pPr algn="ctr"/>
            <a:r>
              <a:rPr lang="en-US" sz="2133" dirty="0"/>
              <a:t>Clear cell or serous-histology, and stage IA without myometrial invasion </a:t>
            </a:r>
          </a:p>
        </p:txBody>
      </p:sp>
      <p:sp>
        <p:nvSpPr>
          <p:cNvPr id="18" name="TextBox 17"/>
          <p:cNvSpPr txBox="1"/>
          <p:nvPr/>
        </p:nvSpPr>
        <p:spPr>
          <a:xfrm>
            <a:off x="3470793" y="2563441"/>
            <a:ext cx="2573867" cy="1405256"/>
          </a:xfrm>
          <a:prstGeom prst="rect">
            <a:avLst/>
          </a:prstGeom>
          <a:noFill/>
        </p:spPr>
        <p:txBody>
          <a:bodyPr wrap="square" rtlCol="0">
            <a:spAutoFit/>
          </a:bodyPr>
          <a:lstStyle/>
          <a:p>
            <a:pPr algn="ctr"/>
            <a:r>
              <a:rPr lang="en-US" sz="2133" dirty="0"/>
              <a:t>Clear cell or serous-histology, Stage IA or II with myometrial or cervical invasion </a:t>
            </a:r>
          </a:p>
        </p:txBody>
      </p:sp>
      <p:sp>
        <p:nvSpPr>
          <p:cNvPr id="19" name="TextBox 18"/>
          <p:cNvSpPr txBox="1"/>
          <p:nvPr/>
        </p:nvSpPr>
        <p:spPr>
          <a:xfrm>
            <a:off x="6360159" y="2908227"/>
            <a:ext cx="2573867" cy="1077026"/>
          </a:xfrm>
          <a:prstGeom prst="rect">
            <a:avLst/>
          </a:prstGeom>
          <a:noFill/>
        </p:spPr>
        <p:txBody>
          <a:bodyPr wrap="square" rtlCol="0">
            <a:spAutoFit/>
          </a:bodyPr>
          <a:lstStyle/>
          <a:p>
            <a:pPr algn="ctr"/>
            <a:r>
              <a:rPr lang="en-US" sz="2133" dirty="0">
                <a:sym typeface="Wingdings" panose="05000000000000000000" pitchFamily="2" charset="2"/>
              </a:rPr>
              <a:t>G3 </a:t>
            </a:r>
            <a:r>
              <a:rPr lang="en-US" sz="2133" dirty="0" err="1">
                <a:sym typeface="Wingdings" panose="05000000000000000000" pitchFamily="2" charset="2"/>
              </a:rPr>
              <a:t>endometrioid</a:t>
            </a:r>
            <a:r>
              <a:rPr lang="en-US" sz="2133" dirty="0">
                <a:sym typeface="Wingdings" panose="05000000000000000000" pitchFamily="2" charset="2"/>
              </a:rPr>
              <a:t> Adenocarcinoma, Stage IB or II </a:t>
            </a:r>
            <a:endParaRPr lang="en-US" sz="2133" dirty="0"/>
          </a:p>
        </p:txBody>
      </p:sp>
      <p:sp>
        <p:nvSpPr>
          <p:cNvPr id="21" name="TextBox 20"/>
          <p:cNvSpPr txBox="1"/>
          <p:nvPr/>
        </p:nvSpPr>
        <p:spPr>
          <a:xfrm>
            <a:off x="9333295" y="3072013"/>
            <a:ext cx="2573867" cy="748795"/>
          </a:xfrm>
          <a:prstGeom prst="rect">
            <a:avLst/>
          </a:prstGeom>
          <a:noFill/>
        </p:spPr>
        <p:txBody>
          <a:bodyPr wrap="square" rtlCol="0">
            <a:spAutoFit/>
          </a:bodyPr>
          <a:lstStyle/>
          <a:p>
            <a:pPr algn="ctr"/>
            <a:r>
              <a:rPr lang="en-US" sz="2133" dirty="0">
                <a:sym typeface="Wingdings" panose="05000000000000000000" pitchFamily="2" charset="2"/>
              </a:rPr>
              <a:t>Stage III-IV of any histology </a:t>
            </a:r>
            <a:endParaRPr lang="en-US" sz="2133" dirty="0"/>
          </a:p>
        </p:txBody>
      </p:sp>
      <p:sp>
        <p:nvSpPr>
          <p:cNvPr id="17" name="TextBox 16"/>
          <p:cNvSpPr txBox="1"/>
          <p:nvPr/>
        </p:nvSpPr>
        <p:spPr>
          <a:xfrm>
            <a:off x="593734" y="5351713"/>
            <a:ext cx="2580997" cy="420564"/>
          </a:xfrm>
          <a:prstGeom prst="rect">
            <a:avLst/>
          </a:prstGeom>
          <a:solidFill>
            <a:srgbClr val="FFC000"/>
          </a:solidFill>
          <a:ln>
            <a:solidFill>
              <a:srgbClr val="FFC000"/>
            </a:solidFill>
          </a:ln>
        </p:spPr>
        <p:txBody>
          <a:bodyPr wrap="square" rtlCol="0">
            <a:spAutoFit/>
          </a:bodyPr>
          <a:lstStyle/>
          <a:p>
            <a:pPr algn="ctr"/>
            <a:r>
              <a:rPr lang="en-US" sz="2133" dirty="0"/>
              <a:t>VBT or observation</a:t>
            </a:r>
          </a:p>
        </p:txBody>
      </p:sp>
      <p:sp>
        <p:nvSpPr>
          <p:cNvPr id="23" name="TextBox 22"/>
          <p:cNvSpPr txBox="1"/>
          <p:nvPr/>
        </p:nvSpPr>
        <p:spPr>
          <a:xfrm>
            <a:off x="4463271" y="5382429"/>
            <a:ext cx="3382744" cy="420564"/>
          </a:xfrm>
          <a:prstGeom prst="rect">
            <a:avLst/>
          </a:prstGeom>
          <a:solidFill>
            <a:srgbClr val="00B050"/>
          </a:solidFill>
          <a:ln>
            <a:solidFill>
              <a:srgbClr val="00B050"/>
            </a:solidFill>
          </a:ln>
        </p:spPr>
        <p:txBody>
          <a:bodyPr wrap="square" rtlCol="0">
            <a:spAutoFit/>
          </a:bodyPr>
          <a:lstStyle/>
          <a:p>
            <a:pPr algn="ctr"/>
            <a:r>
              <a:rPr lang="en-US" sz="2133" dirty="0">
                <a:sym typeface="Wingdings" panose="05000000000000000000" pitchFamily="2" charset="2"/>
              </a:rPr>
              <a:t>EBRT </a:t>
            </a:r>
            <a:r>
              <a:rPr lang="en-US" sz="2133" b="1" dirty="0">
                <a:sym typeface="Wingdings" panose="05000000000000000000" pitchFamily="2" charset="2"/>
              </a:rPr>
              <a:t>or</a:t>
            </a:r>
            <a:r>
              <a:rPr lang="en-US" sz="2133" dirty="0">
                <a:sym typeface="Wingdings" panose="05000000000000000000" pitchFamily="2" charset="2"/>
              </a:rPr>
              <a:t> chemo, +/- VBT</a:t>
            </a:r>
          </a:p>
        </p:txBody>
      </p:sp>
      <p:sp>
        <p:nvSpPr>
          <p:cNvPr id="24" name="TextBox 23"/>
          <p:cNvSpPr txBox="1"/>
          <p:nvPr/>
        </p:nvSpPr>
        <p:spPr>
          <a:xfrm>
            <a:off x="9326164" y="5370089"/>
            <a:ext cx="2580997" cy="420564"/>
          </a:xfrm>
          <a:prstGeom prst="rect">
            <a:avLst/>
          </a:prstGeom>
          <a:noFill/>
        </p:spPr>
        <p:txBody>
          <a:bodyPr wrap="square" rtlCol="0">
            <a:spAutoFit/>
          </a:bodyPr>
          <a:lstStyle/>
          <a:p>
            <a:pPr algn="ctr"/>
            <a:r>
              <a:rPr lang="en-US" sz="2133" dirty="0">
                <a:sym typeface="Wingdings" panose="05000000000000000000" pitchFamily="2" charset="2"/>
              </a:rPr>
              <a:t>*Chemo +/- VBT</a:t>
            </a:r>
          </a:p>
        </p:txBody>
      </p:sp>
      <p:sp>
        <p:nvSpPr>
          <p:cNvPr id="22" name="TextBox 21"/>
          <p:cNvSpPr txBox="1"/>
          <p:nvPr/>
        </p:nvSpPr>
        <p:spPr>
          <a:xfrm>
            <a:off x="6021493" y="6216091"/>
            <a:ext cx="6170508" cy="646331"/>
          </a:xfrm>
          <a:prstGeom prst="rect">
            <a:avLst/>
          </a:prstGeom>
          <a:noFill/>
        </p:spPr>
        <p:txBody>
          <a:bodyPr wrap="square" rtlCol="0">
            <a:spAutoFit/>
          </a:bodyPr>
          <a:lstStyle/>
          <a:p>
            <a:r>
              <a:rPr lang="en-US" dirty="0">
                <a:sym typeface="Wingdings" panose="05000000000000000000" pitchFamily="2" charset="2"/>
              </a:rPr>
              <a:t>*Use EBRT if not chemo candidate, or may favor EBRT over chemo for clear cell histology (data is limited)</a:t>
            </a:r>
          </a:p>
        </p:txBody>
      </p:sp>
      <p:sp>
        <p:nvSpPr>
          <p:cNvPr id="25" name="Down Arrow 24"/>
          <p:cNvSpPr/>
          <p:nvPr/>
        </p:nvSpPr>
        <p:spPr>
          <a:xfrm>
            <a:off x="1420615" y="4442333"/>
            <a:ext cx="397845" cy="78285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Down Arrow 26"/>
          <p:cNvSpPr/>
          <p:nvPr/>
        </p:nvSpPr>
        <p:spPr>
          <a:xfrm>
            <a:off x="7448170" y="4456657"/>
            <a:ext cx="397845" cy="78285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Down Arrow 28"/>
          <p:cNvSpPr/>
          <p:nvPr/>
        </p:nvSpPr>
        <p:spPr>
          <a:xfrm>
            <a:off x="10421306" y="4456657"/>
            <a:ext cx="397845" cy="78285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Down Arrow 31"/>
          <p:cNvSpPr/>
          <p:nvPr/>
        </p:nvSpPr>
        <p:spPr>
          <a:xfrm>
            <a:off x="4535636" y="4463801"/>
            <a:ext cx="397845" cy="78285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843010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61568-CFD2-44BB-A23C-B8F67C860D01}"/>
              </a:ext>
            </a:extLst>
          </p:cNvPr>
          <p:cNvSpPr>
            <a:spLocks noGrp="1"/>
          </p:cNvSpPr>
          <p:nvPr>
            <p:ph type="title"/>
          </p:nvPr>
        </p:nvSpPr>
        <p:spPr>
          <a:xfrm>
            <a:off x="964072" y="333287"/>
            <a:ext cx="10045907" cy="1143000"/>
          </a:xfrm>
        </p:spPr>
        <p:txBody>
          <a:bodyPr>
            <a:noAutofit/>
          </a:bodyPr>
          <a:lstStyle/>
          <a:p>
            <a:pPr algn="ctr"/>
            <a:r>
              <a:rPr lang="en-US" sz="4000" dirty="0"/>
              <a:t>Evolution of Treatment Paradigms for Advanced Endometrial Cancer</a:t>
            </a:r>
          </a:p>
        </p:txBody>
      </p:sp>
      <p:sp>
        <p:nvSpPr>
          <p:cNvPr id="5" name="TextBox 4">
            <a:extLst>
              <a:ext uri="{FF2B5EF4-FFF2-40B4-BE49-F238E27FC236}">
                <a16:creationId xmlns:a16="http://schemas.microsoft.com/office/drawing/2014/main" id="{6945166E-A42A-404B-A2FF-A648FCDAC9C9}"/>
              </a:ext>
            </a:extLst>
          </p:cNvPr>
          <p:cNvSpPr txBox="1"/>
          <p:nvPr/>
        </p:nvSpPr>
        <p:spPr>
          <a:xfrm>
            <a:off x="1251349" y="2593589"/>
            <a:ext cx="2573867" cy="625684"/>
          </a:xfrm>
          <a:prstGeom prst="rect">
            <a:avLst/>
          </a:prstGeom>
          <a:solidFill>
            <a:srgbClr val="92D050"/>
          </a:solidFill>
        </p:spPr>
        <p:txBody>
          <a:bodyPr wrap="square" rtlCol="0">
            <a:spAutoFit/>
          </a:bodyPr>
          <a:lstStyle/>
          <a:p>
            <a:pPr algn="ctr"/>
            <a:r>
              <a:rPr lang="en-US" sz="2133" dirty="0"/>
              <a:t>Chemotherapy alone</a:t>
            </a:r>
          </a:p>
          <a:p>
            <a:pPr algn="ctr"/>
            <a:r>
              <a:rPr lang="en-US" sz="1333" i="1" dirty="0"/>
              <a:t>GOG 122 Randall et al 2006</a:t>
            </a:r>
          </a:p>
        </p:txBody>
      </p:sp>
      <p:sp>
        <p:nvSpPr>
          <p:cNvPr id="7" name="TextBox 6">
            <a:extLst>
              <a:ext uri="{FF2B5EF4-FFF2-40B4-BE49-F238E27FC236}">
                <a16:creationId xmlns:a16="http://schemas.microsoft.com/office/drawing/2014/main" id="{1AA2035F-890C-4717-BE33-CFF98ECFD656}"/>
              </a:ext>
            </a:extLst>
          </p:cNvPr>
          <p:cNvSpPr txBox="1"/>
          <p:nvPr/>
        </p:nvSpPr>
        <p:spPr>
          <a:xfrm>
            <a:off x="1244219" y="4619564"/>
            <a:ext cx="2580997" cy="748795"/>
          </a:xfrm>
          <a:prstGeom prst="rect">
            <a:avLst/>
          </a:prstGeom>
          <a:solidFill>
            <a:srgbClr val="92D050"/>
          </a:solidFill>
          <a:ln>
            <a:solidFill>
              <a:srgbClr val="92D050"/>
            </a:solidFill>
          </a:ln>
        </p:spPr>
        <p:txBody>
          <a:bodyPr wrap="square" rtlCol="0">
            <a:spAutoFit/>
          </a:bodyPr>
          <a:lstStyle/>
          <a:p>
            <a:pPr algn="ctr"/>
            <a:r>
              <a:rPr lang="en-US" sz="2133" dirty="0"/>
              <a:t>Regional Recurrence: 20%</a:t>
            </a:r>
          </a:p>
        </p:txBody>
      </p:sp>
      <p:sp>
        <p:nvSpPr>
          <p:cNvPr id="8" name="TextBox 7">
            <a:extLst>
              <a:ext uri="{FF2B5EF4-FFF2-40B4-BE49-F238E27FC236}">
                <a16:creationId xmlns:a16="http://schemas.microsoft.com/office/drawing/2014/main" id="{E71BF649-84B8-469F-BD0B-A5E6FCFD722F}"/>
              </a:ext>
            </a:extLst>
          </p:cNvPr>
          <p:cNvSpPr txBox="1"/>
          <p:nvPr/>
        </p:nvSpPr>
        <p:spPr>
          <a:xfrm>
            <a:off x="6839067" y="4619564"/>
            <a:ext cx="2930664" cy="748795"/>
          </a:xfrm>
          <a:prstGeom prst="rect">
            <a:avLst/>
          </a:prstGeom>
          <a:solidFill>
            <a:srgbClr val="00B0F0"/>
          </a:solidFill>
          <a:ln>
            <a:solidFill>
              <a:schemeClr val="accent1"/>
            </a:solidFill>
          </a:ln>
        </p:spPr>
        <p:txBody>
          <a:bodyPr wrap="square" rtlCol="0">
            <a:spAutoFit/>
          </a:bodyPr>
          <a:lstStyle/>
          <a:p>
            <a:pPr algn="ctr"/>
            <a:r>
              <a:rPr lang="en-US" sz="2133" dirty="0">
                <a:sym typeface="Wingdings" panose="05000000000000000000" pitchFamily="2" charset="2"/>
              </a:rPr>
              <a:t>Distant Recurrence: 25-30%</a:t>
            </a:r>
          </a:p>
        </p:txBody>
      </p:sp>
      <p:sp>
        <p:nvSpPr>
          <p:cNvPr id="9" name="Down Arrow 24">
            <a:extLst>
              <a:ext uri="{FF2B5EF4-FFF2-40B4-BE49-F238E27FC236}">
                <a16:creationId xmlns:a16="http://schemas.microsoft.com/office/drawing/2014/main" id="{45207E7F-6920-4DA7-A900-8A962EE84BD7}"/>
              </a:ext>
            </a:extLst>
          </p:cNvPr>
          <p:cNvSpPr/>
          <p:nvPr/>
        </p:nvSpPr>
        <p:spPr>
          <a:xfrm>
            <a:off x="2339360" y="3716181"/>
            <a:ext cx="397845" cy="5836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Down Arrow 26">
            <a:extLst>
              <a:ext uri="{FF2B5EF4-FFF2-40B4-BE49-F238E27FC236}">
                <a16:creationId xmlns:a16="http://schemas.microsoft.com/office/drawing/2014/main" id="{DA0A0F58-BC41-4E4D-981B-5A7E1ECEBFA9}"/>
              </a:ext>
            </a:extLst>
          </p:cNvPr>
          <p:cNvSpPr/>
          <p:nvPr/>
        </p:nvSpPr>
        <p:spPr>
          <a:xfrm>
            <a:off x="8119975" y="3732933"/>
            <a:ext cx="397845" cy="58360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5963F979-059E-446C-B545-EBC3740FC08E}"/>
              </a:ext>
            </a:extLst>
          </p:cNvPr>
          <p:cNvSpPr txBox="1"/>
          <p:nvPr/>
        </p:nvSpPr>
        <p:spPr>
          <a:xfrm>
            <a:off x="676915" y="1776947"/>
            <a:ext cx="3786356" cy="420564"/>
          </a:xfrm>
          <a:prstGeom prst="rect">
            <a:avLst/>
          </a:prstGeom>
          <a:solidFill>
            <a:srgbClr val="92D050"/>
          </a:solidFill>
          <a:ln>
            <a:solidFill>
              <a:srgbClr val="92D050"/>
            </a:solidFill>
          </a:ln>
        </p:spPr>
        <p:txBody>
          <a:bodyPr wrap="square" rtlCol="0">
            <a:spAutoFit/>
          </a:bodyPr>
          <a:lstStyle/>
          <a:p>
            <a:pPr algn="ctr"/>
            <a:r>
              <a:rPr lang="en-US" sz="2133" dirty="0"/>
              <a:t>U.S. Standard of Care</a:t>
            </a:r>
          </a:p>
        </p:txBody>
      </p:sp>
      <p:sp>
        <p:nvSpPr>
          <p:cNvPr id="13" name="TextBox 12">
            <a:extLst>
              <a:ext uri="{FF2B5EF4-FFF2-40B4-BE49-F238E27FC236}">
                <a16:creationId xmlns:a16="http://schemas.microsoft.com/office/drawing/2014/main" id="{ABA399E6-DC78-403F-A21F-E7256CC4CA31}"/>
              </a:ext>
            </a:extLst>
          </p:cNvPr>
          <p:cNvSpPr txBox="1"/>
          <p:nvPr/>
        </p:nvSpPr>
        <p:spPr>
          <a:xfrm>
            <a:off x="6154643" y="1776948"/>
            <a:ext cx="3786356" cy="420564"/>
          </a:xfrm>
          <a:prstGeom prst="rect">
            <a:avLst/>
          </a:prstGeom>
          <a:solidFill>
            <a:schemeClr val="accent1"/>
          </a:solidFill>
          <a:ln>
            <a:solidFill>
              <a:schemeClr val="accent1"/>
            </a:solidFill>
          </a:ln>
        </p:spPr>
        <p:txBody>
          <a:bodyPr wrap="square" rtlCol="0">
            <a:spAutoFit/>
          </a:bodyPr>
          <a:lstStyle/>
          <a:p>
            <a:pPr algn="ctr"/>
            <a:r>
              <a:rPr lang="en-US" sz="2133" dirty="0"/>
              <a:t>European Standard of Care</a:t>
            </a:r>
          </a:p>
        </p:txBody>
      </p:sp>
      <p:sp>
        <p:nvSpPr>
          <p:cNvPr id="15" name="TextBox 14">
            <a:extLst>
              <a:ext uri="{FF2B5EF4-FFF2-40B4-BE49-F238E27FC236}">
                <a16:creationId xmlns:a16="http://schemas.microsoft.com/office/drawing/2014/main" id="{0E188F8D-6247-4070-8BB0-E9710F5977D5}"/>
              </a:ext>
            </a:extLst>
          </p:cNvPr>
          <p:cNvSpPr txBox="1"/>
          <p:nvPr/>
        </p:nvSpPr>
        <p:spPr>
          <a:xfrm>
            <a:off x="7017465" y="2476714"/>
            <a:ext cx="2573867" cy="830805"/>
          </a:xfrm>
          <a:prstGeom prst="rect">
            <a:avLst/>
          </a:prstGeom>
          <a:solidFill>
            <a:srgbClr val="00B0F0"/>
          </a:solidFill>
        </p:spPr>
        <p:txBody>
          <a:bodyPr wrap="square" rtlCol="0">
            <a:spAutoFit/>
          </a:bodyPr>
          <a:lstStyle/>
          <a:p>
            <a:pPr algn="ctr"/>
            <a:r>
              <a:rPr lang="en-US" sz="2133" dirty="0"/>
              <a:t>WPRT alone</a:t>
            </a:r>
          </a:p>
          <a:p>
            <a:pPr algn="ctr"/>
            <a:r>
              <a:rPr lang="en-US" sz="1333" i="1" dirty="0"/>
              <a:t>Italian Study Maggi et al 2006</a:t>
            </a:r>
          </a:p>
          <a:p>
            <a:pPr algn="ctr"/>
            <a:r>
              <a:rPr lang="en-US" sz="1333" i="1" dirty="0"/>
              <a:t>JGOG 2033 Susumu et al 2008</a:t>
            </a:r>
          </a:p>
        </p:txBody>
      </p:sp>
    </p:spTree>
    <p:extLst>
      <p:ext uri="{BB962C8B-B14F-4D97-AF65-F5344CB8AC3E}">
        <p14:creationId xmlns:p14="http://schemas.microsoft.com/office/powerpoint/2010/main" val="217345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normAutofit/>
          </a:bodyPr>
          <a:lstStyle/>
          <a:p>
            <a:pPr algn="ctr"/>
            <a:r>
              <a:rPr lang="en-US" dirty="0">
                <a:solidFill>
                  <a:srgbClr val="002060"/>
                </a:solidFill>
                <a:cs typeface="Arial" panose="020B0604020202020204" pitchFamily="34" charset="0"/>
              </a:rPr>
              <a:t>Radiation Dosing</a:t>
            </a:r>
          </a:p>
        </p:txBody>
      </p:sp>
      <p:sp>
        <p:nvSpPr>
          <p:cNvPr id="3" name="Content Placeholder 2"/>
          <p:cNvSpPr>
            <a:spLocks noGrp="1"/>
          </p:cNvSpPr>
          <p:nvPr>
            <p:ph idx="1"/>
          </p:nvPr>
        </p:nvSpPr>
        <p:spPr>
          <a:xfrm>
            <a:off x="1066799" y="1371600"/>
            <a:ext cx="10459156" cy="5410200"/>
          </a:xfrm>
        </p:spPr>
        <p:txBody>
          <a:bodyPr>
            <a:noAutofit/>
          </a:bodyPr>
          <a:lstStyle/>
          <a:p>
            <a:pPr>
              <a:spcBef>
                <a:spcPts val="0"/>
              </a:spcBef>
            </a:pPr>
            <a:r>
              <a:rPr lang="en-US" sz="2667" b="1" dirty="0">
                <a:solidFill>
                  <a:srgbClr val="000000"/>
                </a:solidFill>
                <a:cs typeface="Arial" panose="020B0604020202020204" pitchFamily="34" charset="0"/>
              </a:rPr>
              <a:t>Gray (</a:t>
            </a:r>
            <a:r>
              <a:rPr lang="en-US" sz="2667" b="1" dirty="0" err="1">
                <a:solidFill>
                  <a:srgbClr val="000000"/>
                </a:solidFill>
                <a:cs typeface="Arial" panose="020B0604020202020204" pitchFamily="34" charset="0"/>
              </a:rPr>
              <a:t>Gy</a:t>
            </a:r>
            <a:r>
              <a:rPr lang="en-US" sz="2667" b="1" dirty="0">
                <a:solidFill>
                  <a:srgbClr val="000000"/>
                </a:solidFill>
                <a:cs typeface="Arial" panose="020B0604020202020204" pitchFamily="34" charset="0"/>
              </a:rPr>
              <a:t>) </a:t>
            </a:r>
            <a:r>
              <a:rPr lang="en-US" sz="2667" dirty="0">
                <a:solidFill>
                  <a:srgbClr val="000000"/>
                </a:solidFill>
                <a:cs typeface="Arial" panose="020B0604020202020204" pitchFamily="34" charset="0"/>
              </a:rPr>
              <a:t>is the unit of RT dose </a:t>
            </a:r>
          </a:p>
          <a:p>
            <a:pPr lvl="1">
              <a:spcBef>
                <a:spcPts val="0"/>
              </a:spcBef>
              <a:buFont typeface="Wingdings" panose="05000000000000000000" pitchFamily="2" charset="2"/>
              <a:buChar char="§"/>
            </a:pPr>
            <a:r>
              <a:rPr lang="en-US" dirty="0">
                <a:solidFill>
                  <a:srgbClr val="000000"/>
                </a:solidFill>
                <a:latin typeface="Arial" panose="020B0604020202020204" pitchFamily="34" charset="0"/>
                <a:ea typeface="Verdana" panose="020B0604030504040204" pitchFamily="34" charset="0"/>
                <a:cs typeface="Arial" panose="020B0604020202020204" pitchFamily="34" charset="0"/>
              </a:rPr>
              <a:t>1 </a:t>
            </a:r>
            <a:r>
              <a:rPr lang="en-US" dirty="0" err="1">
                <a:solidFill>
                  <a:srgbClr val="000000"/>
                </a:solidFill>
                <a:latin typeface="Arial" panose="020B0604020202020204" pitchFamily="34" charset="0"/>
                <a:ea typeface="Verdana" panose="020B0604030504040204" pitchFamily="34" charset="0"/>
                <a:cs typeface="Arial" panose="020B0604020202020204" pitchFamily="34" charset="0"/>
              </a:rPr>
              <a:t>Gy</a:t>
            </a:r>
            <a:r>
              <a:rPr lang="en-US" dirty="0">
                <a:solidFill>
                  <a:srgbClr val="000000"/>
                </a:solidFill>
                <a:latin typeface="Arial" panose="020B0604020202020204" pitchFamily="34" charset="0"/>
                <a:ea typeface="Verdana" panose="020B0604030504040204" pitchFamily="34" charset="0"/>
                <a:cs typeface="Arial" panose="020B0604020202020204" pitchFamily="34" charset="0"/>
              </a:rPr>
              <a:t> = 100 </a:t>
            </a:r>
            <a:r>
              <a:rPr lang="en-US" dirty="0" err="1">
                <a:solidFill>
                  <a:srgbClr val="000000"/>
                </a:solidFill>
                <a:latin typeface="Arial" panose="020B0604020202020204" pitchFamily="34" charset="0"/>
                <a:ea typeface="Verdana" panose="020B0604030504040204" pitchFamily="34" charset="0"/>
                <a:cs typeface="Arial" panose="020B0604020202020204" pitchFamily="34" charset="0"/>
              </a:rPr>
              <a:t>centiGray</a:t>
            </a:r>
            <a:r>
              <a:rPr lang="en-US" dirty="0">
                <a:solidFill>
                  <a:srgbClr val="000000"/>
                </a:solidFill>
                <a:latin typeface="Arial" panose="020B0604020202020204" pitchFamily="34" charset="0"/>
                <a:ea typeface="Verdana" panose="020B0604030504040204" pitchFamily="34" charset="0"/>
                <a:cs typeface="Arial" panose="020B0604020202020204" pitchFamily="34" charset="0"/>
              </a:rPr>
              <a:t> (</a:t>
            </a:r>
            <a:r>
              <a:rPr lang="en-US" dirty="0" err="1">
                <a:solidFill>
                  <a:srgbClr val="000000"/>
                </a:solidFill>
                <a:latin typeface="Arial" panose="020B0604020202020204" pitchFamily="34" charset="0"/>
                <a:ea typeface="Verdana" panose="020B0604030504040204" pitchFamily="34" charset="0"/>
                <a:cs typeface="Arial" panose="020B0604020202020204" pitchFamily="34" charset="0"/>
              </a:rPr>
              <a:t>cGy</a:t>
            </a:r>
            <a:r>
              <a:rPr lang="en-US" dirty="0">
                <a:solidFill>
                  <a:srgbClr val="000000"/>
                </a:solidFill>
                <a:latin typeface="Arial" panose="020B0604020202020204" pitchFamily="34" charset="0"/>
                <a:ea typeface="Verdana" pitchFamily="34" charset="0"/>
                <a:cs typeface="Arial" panose="020B0604020202020204" pitchFamily="34" charset="0"/>
              </a:rPr>
              <a:t>)</a:t>
            </a:r>
          </a:p>
          <a:p>
            <a:pPr lvl="1">
              <a:spcBef>
                <a:spcPts val="0"/>
              </a:spcBef>
              <a:buFont typeface="Wingdings" panose="05000000000000000000" pitchFamily="2" charset="2"/>
              <a:buChar char="§"/>
            </a:pPr>
            <a:r>
              <a:rPr lang="en-US" dirty="0">
                <a:solidFill>
                  <a:srgbClr val="000000"/>
                </a:solidFill>
                <a:latin typeface="Arial" panose="020B0604020202020204" pitchFamily="34" charset="0"/>
                <a:ea typeface="Verdana" pitchFamily="34" charset="0"/>
                <a:cs typeface="Arial" panose="020B0604020202020204" pitchFamily="34" charset="0"/>
              </a:rPr>
              <a:t>The dose from 1 </a:t>
            </a:r>
            <a:r>
              <a:rPr lang="en-US" dirty="0" err="1">
                <a:solidFill>
                  <a:srgbClr val="000000"/>
                </a:solidFill>
                <a:latin typeface="Arial" panose="020B0604020202020204" pitchFamily="34" charset="0"/>
                <a:ea typeface="Verdana" panose="020B0604030504040204" pitchFamily="34" charset="0"/>
                <a:cs typeface="Arial" panose="020B0604020202020204" pitchFamily="34" charset="0"/>
              </a:rPr>
              <a:t>cGy</a:t>
            </a:r>
            <a:r>
              <a:rPr lang="en-US" dirty="0">
                <a:solidFill>
                  <a:srgbClr val="000000"/>
                </a:solidFill>
                <a:latin typeface="Arial" panose="020B0604020202020204" pitchFamily="34" charset="0"/>
                <a:ea typeface="Verdana" panose="020B0604030504040204" pitchFamily="34" charset="0"/>
                <a:cs typeface="Arial" panose="020B0604020202020204" pitchFamily="34" charset="0"/>
              </a:rPr>
              <a:t> roughly equals 1 CT scan </a:t>
            </a:r>
          </a:p>
          <a:p>
            <a:pPr marL="0" indent="0">
              <a:spcBef>
                <a:spcPts val="0"/>
              </a:spcBef>
              <a:buNone/>
            </a:pPr>
            <a:endParaRPr lang="en-US" sz="2667" dirty="0">
              <a:solidFill>
                <a:srgbClr val="000000"/>
              </a:solidFill>
              <a:cs typeface="Arial" panose="020B0604020202020204" pitchFamily="34" charset="0"/>
            </a:endParaRPr>
          </a:p>
          <a:p>
            <a:pPr>
              <a:spcBef>
                <a:spcPts val="0"/>
              </a:spcBef>
            </a:pPr>
            <a:r>
              <a:rPr lang="en-US" sz="2667" b="1" dirty="0">
                <a:solidFill>
                  <a:srgbClr val="000000"/>
                </a:solidFill>
                <a:cs typeface="Arial" panose="020B0604020202020204" pitchFamily="34" charset="0"/>
              </a:rPr>
              <a:t>Dose prescription </a:t>
            </a:r>
            <a:r>
              <a:rPr lang="en-US" sz="2667" dirty="0">
                <a:solidFill>
                  <a:srgbClr val="000000"/>
                </a:solidFill>
                <a:cs typeface="Arial" panose="020B0604020202020204" pitchFamily="34" charset="0"/>
              </a:rPr>
              <a:t>depends on:</a:t>
            </a:r>
          </a:p>
          <a:p>
            <a:pPr lvl="1">
              <a:spcBef>
                <a:spcPts val="0"/>
              </a:spcBef>
              <a:buFont typeface="Wingdings" panose="05000000000000000000" pitchFamily="2" charset="2"/>
              <a:buChar char="§"/>
            </a:pPr>
            <a:r>
              <a:rPr lang="en-US" dirty="0">
                <a:solidFill>
                  <a:srgbClr val="000000"/>
                </a:solidFill>
                <a:latin typeface="Arial" panose="020B0604020202020204" pitchFamily="34" charset="0"/>
                <a:ea typeface="Verdana" pitchFamily="34" charset="0"/>
                <a:cs typeface="Arial" panose="020B0604020202020204" pitchFamily="34" charset="0"/>
              </a:rPr>
              <a:t>Goal of treatment (curative &gt; palliative)</a:t>
            </a:r>
          </a:p>
          <a:p>
            <a:pPr lvl="1">
              <a:spcBef>
                <a:spcPts val="0"/>
              </a:spcBef>
              <a:buFont typeface="Wingdings" panose="05000000000000000000" pitchFamily="2" charset="2"/>
              <a:buChar char="§"/>
            </a:pPr>
            <a:r>
              <a:rPr lang="en-US" dirty="0">
                <a:solidFill>
                  <a:srgbClr val="000000"/>
                </a:solidFill>
                <a:latin typeface="Arial" panose="020B0604020202020204" pitchFamily="34" charset="0"/>
                <a:ea typeface="Verdana" pitchFamily="34" charset="0"/>
                <a:cs typeface="Arial" panose="020B0604020202020204" pitchFamily="34" charset="0"/>
              </a:rPr>
              <a:t>Amount of disease (gross &gt; microscopic)</a:t>
            </a:r>
          </a:p>
          <a:p>
            <a:pPr lvl="1">
              <a:spcBef>
                <a:spcPts val="0"/>
              </a:spcBef>
              <a:buFont typeface="Wingdings" panose="05000000000000000000" pitchFamily="2" charset="2"/>
              <a:buChar char="§"/>
            </a:pPr>
            <a:r>
              <a:rPr lang="en-US" dirty="0">
                <a:solidFill>
                  <a:srgbClr val="000000"/>
                </a:solidFill>
                <a:latin typeface="Arial" panose="020B0604020202020204" pitchFamily="34" charset="0"/>
                <a:ea typeface="Verdana" pitchFamily="34" charset="0"/>
                <a:cs typeface="Arial" panose="020B0604020202020204" pitchFamily="34" charset="0"/>
              </a:rPr>
              <a:t>RT sensitivity of tumor </a:t>
            </a:r>
          </a:p>
          <a:p>
            <a:pPr lvl="1">
              <a:spcBef>
                <a:spcPts val="0"/>
              </a:spcBef>
              <a:buFont typeface="Wingdings" panose="05000000000000000000" pitchFamily="2" charset="2"/>
              <a:buChar char="§"/>
            </a:pPr>
            <a:r>
              <a:rPr lang="en-US" dirty="0">
                <a:solidFill>
                  <a:srgbClr val="000000"/>
                </a:solidFill>
                <a:latin typeface="Arial" panose="020B0604020202020204" pitchFamily="34" charset="0"/>
                <a:ea typeface="Verdana" pitchFamily="34" charset="0"/>
                <a:cs typeface="Arial" panose="020B0604020202020204" pitchFamily="34" charset="0"/>
              </a:rPr>
              <a:t>RT sensitivity of surrounding normal tissue </a:t>
            </a:r>
          </a:p>
          <a:p>
            <a:pPr marL="0" indent="0">
              <a:spcBef>
                <a:spcPts val="0"/>
              </a:spcBef>
              <a:buNone/>
            </a:pPr>
            <a:endParaRPr lang="en-US" sz="2667" dirty="0">
              <a:solidFill>
                <a:srgbClr val="000000"/>
              </a:solidFill>
              <a:cs typeface="Arial" panose="020B0604020202020204" pitchFamily="34" charset="0"/>
            </a:endParaRPr>
          </a:p>
          <a:p>
            <a:pPr>
              <a:spcBef>
                <a:spcPts val="0"/>
              </a:spcBef>
            </a:pPr>
            <a:r>
              <a:rPr lang="en-US" sz="2667" b="1" dirty="0">
                <a:solidFill>
                  <a:srgbClr val="000000"/>
                </a:solidFill>
                <a:cs typeface="Arial" panose="020B0604020202020204" pitchFamily="34" charset="0"/>
              </a:rPr>
              <a:t>Biologically Effective Dose (BED) </a:t>
            </a:r>
            <a:r>
              <a:rPr lang="en-US" sz="2667" dirty="0">
                <a:solidFill>
                  <a:srgbClr val="000000"/>
                </a:solidFill>
                <a:cs typeface="Arial" panose="020B0604020202020204" pitchFamily="34" charset="0"/>
              </a:rPr>
              <a:t>depends not only on total dose, but how that dose is fractionated, and the tissue irradiated</a:t>
            </a:r>
          </a:p>
          <a:p>
            <a:pPr lvl="1">
              <a:spcBef>
                <a:spcPts val="0"/>
              </a:spcBef>
              <a:buFont typeface="Wingdings" panose="05000000000000000000" pitchFamily="2" charset="2"/>
              <a:buChar char="§"/>
            </a:pPr>
            <a:r>
              <a:rPr lang="en-US" dirty="0">
                <a:solidFill>
                  <a:srgbClr val="000000"/>
                </a:solidFill>
                <a:latin typeface="Arial" panose="020B0604020202020204" pitchFamily="34" charset="0"/>
                <a:cs typeface="Arial" panose="020B0604020202020204" pitchFamily="34" charset="0"/>
              </a:rPr>
              <a:t>Relevant to understanding EBRT vs. brachytherapy doses </a:t>
            </a:r>
          </a:p>
        </p:txBody>
      </p:sp>
    </p:spTree>
    <p:extLst>
      <p:ext uri="{BB962C8B-B14F-4D97-AF65-F5344CB8AC3E}">
        <p14:creationId xmlns:p14="http://schemas.microsoft.com/office/powerpoint/2010/main" val="18796852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61568-CFD2-44BB-A23C-B8F67C860D01}"/>
              </a:ext>
            </a:extLst>
          </p:cNvPr>
          <p:cNvSpPr>
            <a:spLocks noGrp="1"/>
          </p:cNvSpPr>
          <p:nvPr>
            <p:ph type="title"/>
          </p:nvPr>
        </p:nvSpPr>
        <p:spPr>
          <a:xfrm>
            <a:off x="964072" y="333287"/>
            <a:ext cx="10045907" cy="1143000"/>
          </a:xfrm>
        </p:spPr>
        <p:txBody>
          <a:bodyPr>
            <a:noAutofit/>
          </a:bodyPr>
          <a:lstStyle/>
          <a:p>
            <a:pPr algn="ctr"/>
            <a:r>
              <a:rPr lang="en-US" sz="4000" dirty="0"/>
              <a:t>Evolution of Treatment Paradigms for Advanced Endometrial Cancer</a:t>
            </a:r>
          </a:p>
        </p:txBody>
      </p:sp>
      <p:sp>
        <p:nvSpPr>
          <p:cNvPr id="5" name="TextBox 4">
            <a:extLst>
              <a:ext uri="{FF2B5EF4-FFF2-40B4-BE49-F238E27FC236}">
                <a16:creationId xmlns:a16="http://schemas.microsoft.com/office/drawing/2014/main" id="{6945166E-A42A-404B-A2FF-A648FCDAC9C9}"/>
              </a:ext>
            </a:extLst>
          </p:cNvPr>
          <p:cNvSpPr txBox="1"/>
          <p:nvPr/>
        </p:nvSpPr>
        <p:spPr>
          <a:xfrm>
            <a:off x="964132" y="2543874"/>
            <a:ext cx="3211921" cy="1323054"/>
          </a:xfrm>
          <a:prstGeom prst="rect">
            <a:avLst/>
          </a:prstGeom>
          <a:solidFill>
            <a:srgbClr val="92D050"/>
          </a:solidFill>
        </p:spPr>
        <p:txBody>
          <a:bodyPr wrap="square" rtlCol="0">
            <a:spAutoFit/>
          </a:bodyPr>
          <a:lstStyle/>
          <a:p>
            <a:r>
              <a:rPr lang="en-US" sz="1333" dirty="0"/>
              <a:t>Eligibility:</a:t>
            </a:r>
          </a:p>
          <a:p>
            <a:pPr marL="228594" indent="-228594" fontAlgn="base">
              <a:buFontTx/>
              <a:buChar char="-"/>
            </a:pPr>
            <a:r>
              <a:rPr lang="en-US" sz="1333" dirty="0"/>
              <a:t>Stage III-IVA </a:t>
            </a:r>
          </a:p>
          <a:p>
            <a:pPr marL="228594" indent="-228594" fontAlgn="base">
              <a:buFontTx/>
              <a:buChar char="-"/>
            </a:pPr>
            <a:r>
              <a:rPr lang="en-US" sz="1333" dirty="0"/>
              <a:t>Stage I-II serious or clear cell AND positive peritoneal histology </a:t>
            </a:r>
            <a:r>
              <a:rPr lang="en-US" sz="1333" b="1" dirty="0"/>
              <a:t>(&lt;5%)</a:t>
            </a:r>
          </a:p>
          <a:p>
            <a:pPr marL="228594" indent="-228594" fontAlgn="base">
              <a:buFontTx/>
              <a:buChar char="-"/>
            </a:pPr>
            <a:r>
              <a:rPr lang="en-US" sz="1333" dirty="0"/>
              <a:t>≤ 2cm residual disease</a:t>
            </a:r>
          </a:p>
          <a:p>
            <a:pPr marL="228594" indent="-228594" fontAlgn="base">
              <a:buFontTx/>
              <a:buChar char="-"/>
            </a:pPr>
            <a:r>
              <a:rPr lang="en-US" sz="1333" dirty="0"/>
              <a:t>s/p TAH/BSO, LND optional (</a:t>
            </a:r>
            <a:r>
              <a:rPr lang="en-US" sz="1333" b="1" dirty="0"/>
              <a:t>94%</a:t>
            </a:r>
            <a:r>
              <a:rPr lang="en-US" sz="1333" dirty="0"/>
              <a:t>)</a:t>
            </a:r>
            <a:endParaRPr lang="en-US" sz="1333" i="1" dirty="0"/>
          </a:p>
        </p:txBody>
      </p:sp>
      <p:sp>
        <p:nvSpPr>
          <p:cNvPr id="7" name="TextBox 6">
            <a:extLst>
              <a:ext uri="{FF2B5EF4-FFF2-40B4-BE49-F238E27FC236}">
                <a16:creationId xmlns:a16="http://schemas.microsoft.com/office/drawing/2014/main" id="{1AA2035F-890C-4717-BE33-CFF98ECFD656}"/>
              </a:ext>
            </a:extLst>
          </p:cNvPr>
          <p:cNvSpPr txBox="1"/>
          <p:nvPr/>
        </p:nvSpPr>
        <p:spPr>
          <a:xfrm>
            <a:off x="1290499" y="4624889"/>
            <a:ext cx="2580997" cy="830997"/>
          </a:xfrm>
          <a:prstGeom prst="rect">
            <a:avLst/>
          </a:prstGeom>
          <a:solidFill>
            <a:srgbClr val="92D050"/>
          </a:solidFill>
          <a:ln>
            <a:solidFill>
              <a:srgbClr val="92D050"/>
            </a:solidFill>
          </a:ln>
        </p:spPr>
        <p:txBody>
          <a:bodyPr wrap="square" rtlCol="0">
            <a:spAutoFit/>
          </a:bodyPr>
          <a:lstStyle/>
          <a:p>
            <a:pPr algn="ctr"/>
            <a:r>
              <a:rPr lang="en-US" sz="1600" dirty="0"/>
              <a:t>C-RT (n=370)</a:t>
            </a:r>
          </a:p>
          <a:p>
            <a:pPr algn="ctr"/>
            <a:r>
              <a:rPr lang="en-US" sz="1600" dirty="0"/>
              <a:t>Cis-RT +/- </a:t>
            </a:r>
            <a:r>
              <a:rPr lang="en-US" sz="1600" dirty="0" err="1"/>
              <a:t>VBT</a:t>
            </a:r>
            <a:r>
              <a:rPr lang="en-US" sz="1600" dirty="0" err="1">
                <a:sym typeface="Wingdings" panose="05000000000000000000" pitchFamily="2" charset="2"/>
              </a:rPr>
              <a:t>Chemo</a:t>
            </a:r>
            <a:r>
              <a:rPr lang="en-US" sz="1600" dirty="0">
                <a:sym typeface="Wingdings" panose="05000000000000000000" pitchFamily="2" charset="2"/>
              </a:rPr>
              <a:t> (carbo/</a:t>
            </a:r>
            <a:r>
              <a:rPr lang="en-US" sz="1600" dirty="0" err="1">
                <a:sym typeface="Wingdings" panose="05000000000000000000" pitchFamily="2" charset="2"/>
              </a:rPr>
              <a:t>taxol</a:t>
            </a:r>
            <a:r>
              <a:rPr lang="en-US" sz="1600" dirty="0">
                <a:sym typeface="Wingdings" panose="05000000000000000000" pitchFamily="2" charset="2"/>
              </a:rPr>
              <a:t> x 4c)</a:t>
            </a:r>
            <a:endParaRPr lang="en-US" sz="1600" dirty="0"/>
          </a:p>
        </p:txBody>
      </p:sp>
      <p:sp>
        <p:nvSpPr>
          <p:cNvPr id="8" name="TextBox 7">
            <a:extLst>
              <a:ext uri="{FF2B5EF4-FFF2-40B4-BE49-F238E27FC236}">
                <a16:creationId xmlns:a16="http://schemas.microsoft.com/office/drawing/2014/main" id="{E71BF649-84B8-469F-BD0B-A5E6FCFD722F}"/>
              </a:ext>
            </a:extLst>
          </p:cNvPr>
          <p:cNvSpPr txBox="1"/>
          <p:nvPr/>
        </p:nvSpPr>
        <p:spPr>
          <a:xfrm>
            <a:off x="7123224" y="4542815"/>
            <a:ext cx="2580997" cy="830997"/>
          </a:xfrm>
          <a:prstGeom prst="rect">
            <a:avLst/>
          </a:prstGeom>
          <a:solidFill>
            <a:srgbClr val="00B0F0"/>
          </a:solidFill>
          <a:ln>
            <a:solidFill>
              <a:srgbClr val="00B050"/>
            </a:solidFill>
          </a:ln>
        </p:spPr>
        <p:txBody>
          <a:bodyPr wrap="square" rtlCol="0">
            <a:spAutoFit/>
          </a:bodyPr>
          <a:lstStyle/>
          <a:p>
            <a:pPr algn="ctr"/>
            <a:r>
              <a:rPr lang="en-US" sz="1600" dirty="0">
                <a:sym typeface="Wingdings" panose="05000000000000000000" pitchFamily="2" charset="2"/>
              </a:rPr>
              <a:t>C-RT (n=343)</a:t>
            </a:r>
          </a:p>
          <a:p>
            <a:pPr algn="ctr"/>
            <a:r>
              <a:rPr lang="en-US" sz="1600" dirty="0">
                <a:sym typeface="Wingdings" panose="05000000000000000000" pitchFamily="2" charset="2"/>
              </a:rPr>
              <a:t>Cis-RT +/- VBT Chemo (Carbo/</a:t>
            </a:r>
            <a:r>
              <a:rPr lang="en-US" sz="1600" dirty="0" err="1">
                <a:sym typeface="Wingdings" panose="05000000000000000000" pitchFamily="2" charset="2"/>
              </a:rPr>
              <a:t>taxol</a:t>
            </a:r>
            <a:r>
              <a:rPr lang="en-US" sz="1600" dirty="0">
                <a:sym typeface="Wingdings" panose="05000000000000000000" pitchFamily="2" charset="2"/>
              </a:rPr>
              <a:t> x 4c)</a:t>
            </a:r>
          </a:p>
        </p:txBody>
      </p:sp>
      <p:sp>
        <p:nvSpPr>
          <p:cNvPr id="9" name="Down Arrow 24">
            <a:extLst>
              <a:ext uri="{FF2B5EF4-FFF2-40B4-BE49-F238E27FC236}">
                <a16:creationId xmlns:a16="http://schemas.microsoft.com/office/drawing/2014/main" id="{45207E7F-6920-4DA7-A900-8A962EE84BD7}"/>
              </a:ext>
            </a:extLst>
          </p:cNvPr>
          <p:cNvSpPr/>
          <p:nvPr/>
        </p:nvSpPr>
        <p:spPr>
          <a:xfrm>
            <a:off x="2339360" y="3930400"/>
            <a:ext cx="397845" cy="5836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Down Arrow 26">
            <a:extLst>
              <a:ext uri="{FF2B5EF4-FFF2-40B4-BE49-F238E27FC236}">
                <a16:creationId xmlns:a16="http://schemas.microsoft.com/office/drawing/2014/main" id="{DA0A0F58-BC41-4E4D-981B-5A7E1ECEBFA9}"/>
              </a:ext>
            </a:extLst>
          </p:cNvPr>
          <p:cNvSpPr/>
          <p:nvPr/>
        </p:nvSpPr>
        <p:spPr>
          <a:xfrm>
            <a:off x="8214800" y="3930402"/>
            <a:ext cx="397845" cy="58360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5963F979-059E-446C-B545-EBC3740FC08E}"/>
              </a:ext>
            </a:extLst>
          </p:cNvPr>
          <p:cNvSpPr txBox="1"/>
          <p:nvPr/>
        </p:nvSpPr>
        <p:spPr>
          <a:xfrm>
            <a:off x="676915" y="1776947"/>
            <a:ext cx="3786356" cy="420564"/>
          </a:xfrm>
          <a:prstGeom prst="rect">
            <a:avLst/>
          </a:prstGeom>
          <a:solidFill>
            <a:srgbClr val="92D050"/>
          </a:solidFill>
          <a:ln>
            <a:solidFill>
              <a:srgbClr val="92D050"/>
            </a:solidFill>
          </a:ln>
        </p:spPr>
        <p:txBody>
          <a:bodyPr wrap="square" rtlCol="0">
            <a:spAutoFit/>
          </a:bodyPr>
          <a:lstStyle/>
          <a:p>
            <a:pPr algn="ctr"/>
            <a:r>
              <a:rPr lang="en-US" sz="2133" dirty="0"/>
              <a:t>GOG 258</a:t>
            </a:r>
          </a:p>
        </p:txBody>
      </p:sp>
      <p:sp>
        <p:nvSpPr>
          <p:cNvPr id="13" name="TextBox 12">
            <a:extLst>
              <a:ext uri="{FF2B5EF4-FFF2-40B4-BE49-F238E27FC236}">
                <a16:creationId xmlns:a16="http://schemas.microsoft.com/office/drawing/2014/main" id="{ABA399E6-DC78-403F-A21F-E7256CC4CA31}"/>
              </a:ext>
            </a:extLst>
          </p:cNvPr>
          <p:cNvSpPr txBox="1"/>
          <p:nvPr/>
        </p:nvSpPr>
        <p:spPr>
          <a:xfrm>
            <a:off x="6154643" y="1776947"/>
            <a:ext cx="3786356" cy="420564"/>
          </a:xfrm>
          <a:prstGeom prst="rect">
            <a:avLst/>
          </a:prstGeom>
          <a:solidFill>
            <a:schemeClr val="accent1"/>
          </a:solidFill>
          <a:ln>
            <a:solidFill>
              <a:schemeClr val="accent1"/>
            </a:solidFill>
          </a:ln>
        </p:spPr>
        <p:txBody>
          <a:bodyPr wrap="square" rtlCol="0">
            <a:spAutoFit/>
          </a:bodyPr>
          <a:lstStyle/>
          <a:p>
            <a:pPr algn="ctr"/>
            <a:r>
              <a:rPr lang="en-US" sz="2133" dirty="0"/>
              <a:t>PORTEC-3</a:t>
            </a:r>
          </a:p>
        </p:txBody>
      </p:sp>
      <p:sp>
        <p:nvSpPr>
          <p:cNvPr id="15" name="TextBox 14">
            <a:extLst>
              <a:ext uri="{FF2B5EF4-FFF2-40B4-BE49-F238E27FC236}">
                <a16:creationId xmlns:a16="http://schemas.microsoft.com/office/drawing/2014/main" id="{0E188F8D-6247-4070-8BB0-E9710F5977D5}"/>
              </a:ext>
            </a:extLst>
          </p:cNvPr>
          <p:cNvSpPr txBox="1"/>
          <p:nvPr/>
        </p:nvSpPr>
        <p:spPr>
          <a:xfrm>
            <a:off x="6530438" y="2549782"/>
            <a:ext cx="3424757" cy="1323054"/>
          </a:xfrm>
          <a:prstGeom prst="rect">
            <a:avLst/>
          </a:prstGeom>
          <a:solidFill>
            <a:srgbClr val="00B0F0"/>
          </a:solidFill>
        </p:spPr>
        <p:txBody>
          <a:bodyPr wrap="square" rtlCol="0">
            <a:spAutoFit/>
          </a:bodyPr>
          <a:lstStyle/>
          <a:p>
            <a:r>
              <a:rPr lang="en-US" sz="1333" dirty="0"/>
              <a:t>Eligibility:</a:t>
            </a:r>
          </a:p>
          <a:p>
            <a:pPr marL="380990" indent="-380990">
              <a:buFontTx/>
              <a:buChar char="-"/>
            </a:pPr>
            <a:r>
              <a:rPr lang="en-US" sz="1333" dirty="0"/>
              <a:t>Stage IA G3 with LVSI; Stage IB G3</a:t>
            </a:r>
          </a:p>
          <a:p>
            <a:pPr marL="380990" indent="-380990">
              <a:buFontTx/>
              <a:buChar char="-"/>
            </a:pPr>
            <a:r>
              <a:rPr lang="en-US" sz="1333" dirty="0"/>
              <a:t>Stage II-IIIC EC</a:t>
            </a:r>
          </a:p>
          <a:p>
            <a:pPr marL="380990" indent="-380990">
              <a:buFontTx/>
              <a:buChar char="-"/>
            </a:pPr>
            <a:r>
              <a:rPr lang="en-US" sz="1333" dirty="0"/>
              <a:t>Stage IA-III serous or clear-cell histology </a:t>
            </a:r>
            <a:r>
              <a:rPr lang="en-US" sz="1333" b="1" dirty="0"/>
              <a:t>(25%)</a:t>
            </a:r>
          </a:p>
          <a:p>
            <a:pPr marL="380990" indent="-380990">
              <a:buFontTx/>
              <a:buChar char="-"/>
            </a:pPr>
            <a:r>
              <a:rPr lang="en-US" sz="1333" dirty="0"/>
              <a:t>s/p TAH/BSO, LND optional (58%)</a:t>
            </a:r>
          </a:p>
        </p:txBody>
      </p:sp>
      <p:sp>
        <p:nvSpPr>
          <p:cNvPr id="11" name="TextBox 10">
            <a:extLst>
              <a:ext uri="{FF2B5EF4-FFF2-40B4-BE49-F238E27FC236}">
                <a16:creationId xmlns:a16="http://schemas.microsoft.com/office/drawing/2014/main" id="{E1326D26-2953-4924-8434-BC532B86366F}"/>
              </a:ext>
            </a:extLst>
          </p:cNvPr>
          <p:cNvSpPr txBox="1"/>
          <p:nvPr/>
        </p:nvSpPr>
        <p:spPr>
          <a:xfrm>
            <a:off x="1253727" y="5751290"/>
            <a:ext cx="2580997" cy="584775"/>
          </a:xfrm>
          <a:prstGeom prst="rect">
            <a:avLst/>
          </a:prstGeom>
          <a:solidFill>
            <a:srgbClr val="92D050"/>
          </a:solidFill>
          <a:ln>
            <a:solidFill>
              <a:srgbClr val="92D050"/>
            </a:solidFill>
          </a:ln>
        </p:spPr>
        <p:txBody>
          <a:bodyPr wrap="square" rtlCol="0">
            <a:spAutoFit/>
          </a:bodyPr>
          <a:lstStyle/>
          <a:p>
            <a:pPr algn="ctr"/>
            <a:r>
              <a:rPr lang="en-US" sz="1600" dirty="0"/>
              <a:t>Chemo alone (n=366)</a:t>
            </a:r>
          </a:p>
          <a:p>
            <a:pPr algn="ctr"/>
            <a:r>
              <a:rPr lang="en-US" sz="1600" dirty="0"/>
              <a:t>Carbo/</a:t>
            </a:r>
            <a:r>
              <a:rPr lang="en-US" sz="1600" dirty="0" err="1"/>
              <a:t>taxol</a:t>
            </a:r>
            <a:r>
              <a:rPr lang="en-US" sz="1600" dirty="0"/>
              <a:t> x 6 c</a:t>
            </a:r>
          </a:p>
        </p:txBody>
      </p:sp>
      <p:sp>
        <p:nvSpPr>
          <p:cNvPr id="14" name="TextBox 13">
            <a:extLst>
              <a:ext uri="{FF2B5EF4-FFF2-40B4-BE49-F238E27FC236}">
                <a16:creationId xmlns:a16="http://schemas.microsoft.com/office/drawing/2014/main" id="{FCCBB565-8C7C-4C05-9628-7A8A3B07D55B}"/>
              </a:ext>
            </a:extLst>
          </p:cNvPr>
          <p:cNvSpPr txBox="1"/>
          <p:nvPr/>
        </p:nvSpPr>
        <p:spPr>
          <a:xfrm>
            <a:off x="7123224" y="5788711"/>
            <a:ext cx="2580997" cy="584775"/>
          </a:xfrm>
          <a:prstGeom prst="rect">
            <a:avLst/>
          </a:prstGeom>
          <a:solidFill>
            <a:srgbClr val="00B0F0"/>
          </a:solidFill>
          <a:ln>
            <a:solidFill>
              <a:srgbClr val="00B050"/>
            </a:solidFill>
          </a:ln>
        </p:spPr>
        <p:txBody>
          <a:bodyPr wrap="square" rtlCol="0">
            <a:spAutoFit/>
          </a:bodyPr>
          <a:lstStyle/>
          <a:p>
            <a:pPr algn="ctr"/>
            <a:r>
              <a:rPr lang="en-US" sz="1600" dirty="0">
                <a:sym typeface="Wingdings" panose="05000000000000000000" pitchFamily="2" charset="2"/>
              </a:rPr>
              <a:t>RT alone (n=343) </a:t>
            </a:r>
          </a:p>
          <a:p>
            <a:pPr algn="ctr"/>
            <a:r>
              <a:rPr lang="en-US" sz="1600" dirty="0">
                <a:sym typeface="Wingdings" panose="05000000000000000000" pitchFamily="2" charset="2"/>
              </a:rPr>
              <a:t>EBRT 48.6 </a:t>
            </a:r>
            <a:r>
              <a:rPr lang="en-US" sz="1600" dirty="0" err="1">
                <a:sym typeface="Wingdings" panose="05000000000000000000" pitchFamily="2" charset="2"/>
              </a:rPr>
              <a:t>Gy</a:t>
            </a:r>
            <a:r>
              <a:rPr lang="en-US" sz="1600" dirty="0">
                <a:sym typeface="Wingdings" panose="05000000000000000000" pitchFamily="2" charset="2"/>
              </a:rPr>
              <a:t> +/- VBT</a:t>
            </a:r>
          </a:p>
        </p:txBody>
      </p:sp>
      <p:sp>
        <p:nvSpPr>
          <p:cNvPr id="3" name="TextBox 2">
            <a:extLst>
              <a:ext uri="{FF2B5EF4-FFF2-40B4-BE49-F238E27FC236}">
                <a16:creationId xmlns:a16="http://schemas.microsoft.com/office/drawing/2014/main" id="{46CF988D-69FD-4916-AF46-5C8D4DE4EBF8}"/>
              </a:ext>
            </a:extLst>
          </p:cNvPr>
          <p:cNvSpPr txBox="1"/>
          <p:nvPr/>
        </p:nvSpPr>
        <p:spPr>
          <a:xfrm>
            <a:off x="1" y="4789036"/>
            <a:ext cx="1290497" cy="502573"/>
          </a:xfrm>
          <a:prstGeom prst="rect">
            <a:avLst/>
          </a:prstGeom>
          <a:noFill/>
        </p:spPr>
        <p:txBody>
          <a:bodyPr wrap="square" rtlCol="0">
            <a:spAutoFit/>
          </a:bodyPr>
          <a:lstStyle/>
          <a:p>
            <a:r>
              <a:rPr lang="en-US" sz="1333" dirty="0"/>
              <a:t>Arm 1: Experimental</a:t>
            </a:r>
          </a:p>
        </p:txBody>
      </p:sp>
      <p:sp>
        <p:nvSpPr>
          <p:cNvPr id="16" name="TextBox 15">
            <a:extLst>
              <a:ext uri="{FF2B5EF4-FFF2-40B4-BE49-F238E27FC236}">
                <a16:creationId xmlns:a16="http://schemas.microsoft.com/office/drawing/2014/main" id="{61B8CCA7-9D3D-47F4-9DDE-A7BC23E6A217}"/>
              </a:ext>
            </a:extLst>
          </p:cNvPr>
          <p:cNvSpPr txBox="1"/>
          <p:nvPr/>
        </p:nvSpPr>
        <p:spPr>
          <a:xfrm>
            <a:off x="-10630" y="5724013"/>
            <a:ext cx="1290497" cy="707694"/>
          </a:xfrm>
          <a:prstGeom prst="rect">
            <a:avLst/>
          </a:prstGeom>
          <a:noFill/>
        </p:spPr>
        <p:txBody>
          <a:bodyPr wrap="square" rtlCol="0">
            <a:spAutoFit/>
          </a:bodyPr>
          <a:lstStyle/>
          <a:p>
            <a:r>
              <a:rPr lang="en-US" sz="1333" dirty="0"/>
              <a:t>Arm 2: Standard</a:t>
            </a:r>
          </a:p>
          <a:p>
            <a:endParaRPr lang="en-US" sz="1333" dirty="0"/>
          </a:p>
        </p:txBody>
      </p:sp>
    </p:spTree>
    <p:extLst>
      <p:ext uri="{BB962C8B-B14F-4D97-AF65-F5344CB8AC3E}">
        <p14:creationId xmlns:p14="http://schemas.microsoft.com/office/powerpoint/2010/main" val="42417234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53"/>
          <p:cNvSpPr txBox="1">
            <a:spLocks noGrp="1"/>
          </p:cNvSpPr>
          <p:nvPr>
            <p:ph type="title"/>
          </p:nvPr>
        </p:nvSpPr>
        <p:spPr>
          <a:xfrm>
            <a:off x="0" y="0"/>
            <a:ext cx="12192000" cy="1143000"/>
          </a:xfrm>
          <a:prstGeom prst="rect">
            <a:avLst/>
          </a:prstGeom>
          <a:noFill/>
          <a:ln>
            <a:noFill/>
          </a:ln>
        </p:spPr>
        <p:txBody>
          <a:bodyPr spcFirstLastPara="1" vert="horz" wrap="square" lIns="121900" tIns="60933" rIns="121900" bIns="60933" rtlCol="0" anchor="ctr" anchorCtr="0">
            <a:noAutofit/>
          </a:bodyPr>
          <a:lstStyle/>
          <a:p>
            <a:pPr>
              <a:spcBef>
                <a:spcPts val="0"/>
              </a:spcBef>
              <a:buClr>
                <a:schemeClr val="accent3"/>
              </a:buClr>
              <a:buSzPts val="4000"/>
            </a:pPr>
            <a:r>
              <a:rPr lang="en-US" dirty="0"/>
              <a:t>Key Studies for High Risk Uterine Cancer</a:t>
            </a:r>
            <a:endParaRPr dirty="0"/>
          </a:p>
        </p:txBody>
      </p:sp>
      <p:sp>
        <p:nvSpPr>
          <p:cNvPr id="3" name="Text Placeholder 2">
            <a:extLst>
              <a:ext uri="{FF2B5EF4-FFF2-40B4-BE49-F238E27FC236}">
                <a16:creationId xmlns:a16="http://schemas.microsoft.com/office/drawing/2014/main" id="{9C61F353-C07D-438D-8312-2A728BDC399E}"/>
              </a:ext>
            </a:extLst>
          </p:cNvPr>
          <p:cNvSpPr>
            <a:spLocks noGrp="1"/>
          </p:cNvSpPr>
          <p:nvPr>
            <p:ph type="body" idx="1"/>
          </p:nvPr>
        </p:nvSpPr>
        <p:spPr>
          <a:xfrm>
            <a:off x="975359" y="1143000"/>
            <a:ext cx="10119360" cy="5573889"/>
          </a:xfrm>
        </p:spPr>
        <p:txBody>
          <a:bodyPr>
            <a:normAutofit/>
          </a:bodyPr>
          <a:lstStyle/>
          <a:p>
            <a:pPr marL="380990" indent="-380990">
              <a:buFont typeface="Arial" panose="020B0604020202020204" pitchFamily="34" charset="0"/>
              <a:buChar char="•"/>
            </a:pPr>
            <a:r>
              <a:rPr lang="en-US" sz="2400" dirty="0">
                <a:solidFill>
                  <a:srgbClr val="000000"/>
                </a:solidFill>
              </a:rPr>
              <a:t>PORTEC-3 showed that the addition </a:t>
            </a:r>
            <a:r>
              <a:rPr lang="en-US" sz="2400" dirty="0" err="1">
                <a:solidFill>
                  <a:srgbClr val="000000"/>
                </a:solidFill>
              </a:rPr>
              <a:t>concurrent+adjuvant</a:t>
            </a:r>
            <a:r>
              <a:rPr lang="en-US" sz="2400" dirty="0">
                <a:solidFill>
                  <a:srgbClr val="000000"/>
                </a:solidFill>
              </a:rPr>
              <a:t> chemo to pelvic EBRT improves 5Y-FFS (69</a:t>
            </a:r>
            <a:r>
              <a:rPr lang="en-US" sz="2400" dirty="0">
                <a:solidFill>
                  <a:srgbClr val="000000"/>
                </a:solidFill>
                <a:sym typeface="Wingdings" panose="05000000000000000000" pitchFamily="2" charset="2"/>
              </a:rPr>
              <a:t>77%) and 5Y-OS (7681%), at </a:t>
            </a:r>
            <a:r>
              <a:rPr lang="en-US" sz="2400" dirty="0">
                <a:solidFill>
                  <a:srgbClr val="000000"/>
                </a:solidFill>
              </a:rPr>
              <a:t>the expense of higher G3+ toxicity </a:t>
            </a:r>
            <a:r>
              <a:rPr lang="en-US" sz="2400" dirty="0">
                <a:solidFill>
                  <a:srgbClr val="000000"/>
                </a:solidFill>
                <a:sym typeface="Wingdings" panose="05000000000000000000" pitchFamily="2" charset="2"/>
              </a:rPr>
              <a:t>(1361%)</a:t>
            </a:r>
            <a:r>
              <a:rPr lang="en-US" sz="2400" baseline="30000" dirty="0">
                <a:solidFill>
                  <a:srgbClr val="000000"/>
                </a:solidFill>
              </a:rPr>
              <a:t>1</a:t>
            </a:r>
          </a:p>
          <a:p>
            <a:pPr marL="990575" lvl="1" indent="-380990">
              <a:buFont typeface="Arial" panose="020B0604020202020204" pitchFamily="34" charset="0"/>
              <a:buChar char="•"/>
            </a:pPr>
            <a:r>
              <a:rPr lang="en-US" sz="1867" dirty="0">
                <a:solidFill>
                  <a:srgbClr val="000000"/>
                </a:solidFill>
              </a:rPr>
              <a:t>Most of OS benefit was for Stage III (69</a:t>
            </a:r>
            <a:r>
              <a:rPr lang="en-US" sz="1867" dirty="0">
                <a:solidFill>
                  <a:srgbClr val="000000"/>
                </a:solidFill>
                <a:sym typeface="Wingdings" panose="05000000000000000000" pitchFamily="2" charset="2"/>
              </a:rPr>
              <a:t>79%) </a:t>
            </a:r>
            <a:r>
              <a:rPr lang="en-US" sz="1867" dirty="0">
                <a:solidFill>
                  <a:srgbClr val="000000"/>
                </a:solidFill>
              </a:rPr>
              <a:t>and serous tumors (53</a:t>
            </a:r>
            <a:r>
              <a:rPr lang="en-US" sz="1867" dirty="0">
                <a:solidFill>
                  <a:srgbClr val="000000"/>
                </a:solidFill>
                <a:sym typeface="Wingdings" panose="05000000000000000000" pitchFamily="2" charset="2"/>
              </a:rPr>
              <a:t>71%)</a:t>
            </a:r>
            <a:endParaRPr lang="en-US" sz="1867" dirty="0">
              <a:solidFill>
                <a:srgbClr val="000000"/>
              </a:solidFill>
            </a:endParaRPr>
          </a:p>
          <a:p>
            <a:pPr marL="380990" indent="-380990">
              <a:buFont typeface="Arial" panose="020B0604020202020204" pitchFamily="34" charset="0"/>
              <a:buChar char="•"/>
            </a:pPr>
            <a:endParaRPr lang="en-US" sz="1867" dirty="0">
              <a:solidFill>
                <a:srgbClr val="000000"/>
              </a:solidFill>
            </a:endParaRPr>
          </a:p>
          <a:p>
            <a:pPr marL="380990" indent="-380990">
              <a:buFont typeface="Arial" panose="020B0604020202020204" pitchFamily="34" charset="0"/>
              <a:buChar char="•"/>
            </a:pPr>
            <a:endParaRPr lang="en-US" sz="1867" dirty="0">
              <a:solidFill>
                <a:srgbClr val="000000"/>
              </a:solidFill>
            </a:endParaRPr>
          </a:p>
          <a:p>
            <a:pPr marL="380990" indent="-380990">
              <a:buFont typeface="Arial" panose="020B0604020202020204" pitchFamily="34" charset="0"/>
              <a:buChar char="•"/>
            </a:pPr>
            <a:r>
              <a:rPr lang="en-US" sz="2400" dirty="0">
                <a:solidFill>
                  <a:srgbClr val="000000"/>
                </a:solidFill>
              </a:rPr>
              <a:t>GOG-258 showed that the addition of pelvic EBRT to chemotherapy made no difference on 5Y-RFS or 5Y-OS, but did decrease vaginal (7</a:t>
            </a:r>
            <a:r>
              <a:rPr lang="en-US" sz="2400" dirty="0">
                <a:solidFill>
                  <a:srgbClr val="000000"/>
                </a:solidFill>
                <a:sym typeface="Wingdings" panose="05000000000000000000" pitchFamily="2" charset="2"/>
              </a:rPr>
              <a:t>2%) </a:t>
            </a:r>
            <a:r>
              <a:rPr lang="en-US" sz="2400" dirty="0">
                <a:solidFill>
                  <a:srgbClr val="000000"/>
                </a:solidFill>
              </a:rPr>
              <a:t>and nodal recurrences (20</a:t>
            </a:r>
            <a:r>
              <a:rPr lang="en-US" sz="2400" dirty="0">
                <a:solidFill>
                  <a:srgbClr val="000000"/>
                </a:solidFill>
                <a:sym typeface="Wingdings" panose="05000000000000000000" pitchFamily="2" charset="2"/>
              </a:rPr>
              <a:t>11%). Long-term quality of life was slightly inferior with EBRT</a:t>
            </a:r>
            <a:r>
              <a:rPr lang="en-US" sz="2400" baseline="30000" dirty="0">
                <a:solidFill>
                  <a:srgbClr val="000000"/>
                </a:solidFill>
                <a:sym typeface="Wingdings" panose="05000000000000000000" pitchFamily="2" charset="2"/>
              </a:rPr>
              <a:t>2</a:t>
            </a:r>
            <a:r>
              <a:rPr lang="en-US" sz="2400" dirty="0">
                <a:solidFill>
                  <a:srgbClr val="000000"/>
                </a:solidFill>
                <a:sym typeface="Wingdings" panose="05000000000000000000" pitchFamily="2" charset="2"/>
              </a:rPr>
              <a:t> </a:t>
            </a:r>
            <a:endParaRPr lang="en-US" sz="2400" dirty="0">
              <a:solidFill>
                <a:srgbClr val="000000"/>
              </a:solidFill>
            </a:endParaRPr>
          </a:p>
        </p:txBody>
      </p:sp>
      <p:sp>
        <p:nvSpPr>
          <p:cNvPr id="5" name="Google Shape;818;p72"/>
          <p:cNvSpPr txBox="1"/>
          <p:nvPr/>
        </p:nvSpPr>
        <p:spPr>
          <a:xfrm>
            <a:off x="9653049" y="6183463"/>
            <a:ext cx="2538952" cy="615499"/>
          </a:xfrm>
          <a:prstGeom prst="rect">
            <a:avLst/>
          </a:prstGeom>
          <a:noFill/>
          <a:ln>
            <a:noFill/>
          </a:ln>
        </p:spPr>
        <p:txBody>
          <a:bodyPr spcFirstLastPara="1" wrap="square" lIns="121900" tIns="60933" rIns="121900" bIns="60933" anchor="t" anchorCtr="0">
            <a:spAutoFit/>
          </a:bodyPr>
          <a:lstStyle/>
          <a:p>
            <a:pPr marL="457189" indent="-457189">
              <a:buAutoNum type="arabicPeriod"/>
            </a:pPr>
            <a:r>
              <a:rPr lang="en-US" sz="1600" dirty="0">
                <a:latin typeface="Arial" panose="020B0604020202020204" pitchFamily="34" charset="0"/>
                <a:ea typeface="Verdana" panose="020B0604030504040204" pitchFamily="34" charset="0"/>
                <a:sym typeface="Arial"/>
              </a:rPr>
              <a:t>de Boer </a:t>
            </a:r>
            <a:r>
              <a:rPr lang="en-US" sz="1600" i="1" dirty="0">
                <a:latin typeface="Arial" panose="020B0604020202020204" pitchFamily="34" charset="0"/>
                <a:ea typeface="Verdana" panose="020B0604030504040204" pitchFamily="34" charset="0"/>
                <a:sym typeface="Arial"/>
              </a:rPr>
              <a:t>et al, </a:t>
            </a:r>
            <a:r>
              <a:rPr lang="en-US" sz="1600" dirty="0">
                <a:latin typeface="Arial" panose="020B0604020202020204" pitchFamily="34" charset="0"/>
                <a:ea typeface="Verdana" panose="020B0604030504040204" pitchFamily="34" charset="0"/>
                <a:sym typeface="Arial"/>
              </a:rPr>
              <a:t>2019</a:t>
            </a:r>
          </a:p>
          <a:p>
            <a:pPr marL="457189" indent="-457189">
              <a:buFont typeface="Arial"/>
              <a:buAutoNum type="arabicPeriod"/>
            </a:pPr>
            <a:r>
              <a:rPr lang="da-DK" sz="1600" dirty="0">
                <a:latin typeface="Arial" panose="020B0604020202020204" pitchFamily="34" charset="0"/>
                <a:ea typeface="Verdana" panose="020B0604030504040204" pitchFamily="34" charset="0"/>
              </a:rPr>
              <a:t>Matei </a:t>
            </a:r>
            <a:r>
              <a:rPr lang="en-US" sz="1600" i="1" dirty="0">
                <a:latin typeface="Arial" panose="020B0604020202020204" pitchFamily="34" charset="0"/>
                <a:ea typeface="Verdana" panose="020B0604030504040204" pitchFamily="34" charset="0"/>
                <a:sym typeface="Arial"/>
              </a:rPr>
              <a:t>et al, </a:t>
            </a:r>
            <a:r>
              <a:rPr lang="da-DK" sz="1600" dirty="0">
                <a:latin typeface="Arial" panose="020B0604020202020204" pitchFamily="34" charset="0"/>
                <a:ea typeface="Verdana" panose="020B0604030504040204" pitchFamily="34" charset="0"/>
              </a:rPr>
              <a:t>2019</a:t>
            </a:r>
            <a:endParaRPr lang="en-US" sz="1600" dirty="0">
              <a:latin typeface="Arial" panose="020B0604020202020204" pitchFamily="34" charset="0"/>
              <a:ea typeface="Verdana" panose="020B0604030504040204" pitchFamily="34" charset="0"/>
              <a:sym typeface="Arial"/>
            </a:endParaRPr>
          </a:p>
        </p:txBody>
      </p:sp>
    </p:spTree>
    <p:extLst>
      <p:ext uri="{BB962C8B-B14F-4D97-AF65-F5344CB8AC3E}">
        <p14:creationId xmlns:p14="http://schemas.microsoft.com/office/powerpoint/2010/main" val="338742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53"/>
          <p:cNvSpPr txBox="1">
            <a:spLocks noGrp="1"/>
          </p:cNvSpPr>
          <p:nvPr>
            <p:ph type="title"/>
          </p:nvPr>
        </p:nvSpPr>
        <p:spPr>
          <a:xfrm>
            <a:off x="0" y="0"/>
            <a:ext cx="12192000" cy="1143000"/>
          </a:xfrm>
          <a:prstGeom prst="rect">
            <a:avLst/>
          </a:prstGeom>
          <a:noFill/>
          <a:ln>
            <a:noFill/>
          </a:ln>
        </p:spPr>
        <p:txBody>
          <a:bodyPr spcFirstLastPara="1" vert="horz" wrap="square" lIns="121900" tIns="60933" rIns="121900" bIns="60933" rtlCol="0" anchor="ctr" anchorCtr="0">
            <a:noAutofit/>
          </a:bodyPr>
          <a:lstStyle/>
          <a:p>
            <a:pPr>
              <a:spcBef>
                <a:spcPts val="0"/>
              </a:spcBef>
              <a:buClr>
                <a:schemeClr val="accent3"/>
              </a:buClr>
              <a:buSzPts val="4000"/>
            </a:pPr>
            <a:r>
              <a:rPr lang="en-US" dirty="0"/>
              <a:t>Management of </a:t>
            </a:r>
            <a:r>
              <a:rPr lang="en-US" dirty="0" err="1"/>
              <a:t>Locoregional</a:t>
            </a:r>
            <a:r>
              <a:rPr lang="en-US" dirty="0"/>
              <a:t> Recurrences</a:t>
            </a:r>
            <a:endParaRPr dirty="0"/>
          </a:p>
        </p:txBody>
      </p:sp>
      <p:sp>
        <p:nvSpPr>
          <p:cNvPr id="3" name="Text Placeholder 2">
            <a:extLst>
              <a:ext uri="{FF2B5EF4-FFF2-40B4-BE49-F238E27FC236}">
                <a16:creationId xmlns:a16="http://schemas.microsoft.com/office/drawing/2014/main" id="{9C61F353-C07D-438D-8312-2A728BDC399E}"/>
              </a:ext>
            </a:extLst>
          </p:cNvPr>
          <p:cNvSpPr>
            <a:spLocks noGrp="1"/>
          </p:cNvSpPr>
          <p:nvPr>
            <p:ph type="body" idx="1"/>
          </p:nvPr>
        </p:nvSpPr>
        <p:spPr>
          <a:xfrm>
            <a:off x="975359" y="1732549"/>
            <a:ext cx="10119360" cy="4984340"/>
          </a:xfrm>
        </p:spPr>
        <p:txBody>
          <a:bodyPr>
            <a:normAutofit/>
          </a:bodyPr>
          <a:lstStyle/>
          <a:p>
            <a:pPr marL="380990" indent="-380990">
              <a:spcBef>
                <a:spcPts val="0"/>
              </a:spcBef>
              <a:buClr>
                <a:srgbClr val="000000"/>
              </a:buClr>
              <a:buSzPts val="1400"/>
              <a:defRPr/>
            </a:pPr>
            <a:r>
              <a:rPr lang="en-US" sz="2667" dirty="0">
                <a:solidFill>
                  <a:srgbClr val="000000"/>
                </a:solidFill>
              </a:rPr>
              <a:t>If prior surgery alone </a:t>
            </a:r>
            <a:r>
              <a:rPr lang="en-US" sz="2667" dirty="0">
                <a:solidFill>
                  <a:srgbClr val="000000"/>
                </a:solidFill>
                <a:sym typeface="Wingdings" panose="05000000000000000000" pitchFamily="2" charset="2"/>
              </a:rPr>
              <a:t> </a:t>
            </a:r>
            <a:r>
              <a:rPr lang="en-US" sz="2667" dirty="0">
                <a:solidFill>
                  <a:srgbClr val="000000"/>
                </a:solidFill>
              </a:rPr>
              <a:t>salvage EBRT +/- brachytherapy +/- systemic therapy</a:t>
            </a:r>
          </a:p>
          <a:p>
            <a:pPr marL="990575" lvl="1" indent="-380990">
              <a:spcBef>
                <a:spcPts val="0"/>
              </a:spcBef>
              <a:buClr>
                <a:srgbClr val="000000"/>
              </a:buClr>
              <a:buSzPts val="1400"/>
              <a:defRPr/>
            </a:pPr>
            <a:r>
              <a:rPr lang="en-US" sz="2133" dirty="0">
                <a:solidFill>
                  <a:srgbClr val="000000"/>
                </a:solidFill>
              </a:rPr>
              <a:t>Salvage RT for isolated vaginal recurrence has 5Y-OS 50-75%</a:t>
            </a:r>
          </a:p>
          <a:p>
            <a:pPr marL="380990" indent="-380990">
              <a:spcBef>
                <a:spcPts val="0"/>
              </a:spcBef>
              <a:buClr>
                <a:srgbClr val="000000"/>
              </a:buClr>
              <a:buSzPts val="1400"/>
              <a:defRPr/>
            </a:pPr>
            <a:endParaRPr lang="en-US" sz="2667" dirty="0">
              <a:solidFill>
                <a:srgbClr val="000000"/>
              </a:solidFill>
            </a:endParaRPr>
          </a:p>
          <a:p>
            <a:pPr marL="380990" indent="-380990">
              <a:spcBef>
                <a:spcPts val="0"/>
              </a:spcBef>
              <a:buClr>
                <a:srgbClr val="000000"/>
              </a:buClr>
              <a:buSzPts val="1400"/>
              <a:defRPr/>
            </a:pPr>
            <a:r>
              <a:rPr lang="en-US" sz="2667" dirty="0">
                <a:solidFill>
                  <a:srgbClr val="000000"/>
                </a:solidFill>
              </a:rPr>
              <a:t>If prior </a:t>
            </a:r>
            <a:r>
              <a:rPr lang="en-US" sz="2667" dirty="0" err="1">
                <a:solidFill>
                  <a:srgbClr val="000000"/>
                </a:solidFill>
              </a:rPr>
              <a:t>surgery+RT</a:t>
            </a:r>
            <a:r>
              <a:rPr lang="en-US" sz="2667" dirty="0">
                <a:solidFill>
                  <a:srgbClr val="000000"/>
                </a:solidFill>
              </a:rPr>
              <a:t> </a:t>
            </a:r>
            <a:r>
              <a:rPr lang="en-US" sz="2667" dirty="0">
                <a:solidFill>
                  <a:srgbClr val="000000"/>
                </a:solidFill>
                <a:sym typeface="Wingdings" panose="05000000000000000000" pitchFamily="2" charset="2"/>
              </a:rPr>
              <a:t> consider surgical exploration and adjuvant </a:t>
            </a:r>
            <a:r>
              <a:rPr lang="en-US" sz="2667" dirty="0" err="1">
                <a:solidFill>
                  <a:srgbClr val="000000"/>
                </a:solidFill>
                <a:sym typeface="Wingdings" panose="05000000000000000000" pitchFamily="2" charset="2"/>
              </a:rPr>
              <a:t>reirradiation</a:t>
            </a:r>
            <a:endParaRPr lang="en-US" sz="2667" dirty="0">
              <a:solidFill>
                <a:srgbClr val="000000"/>
              </a:solidFill>
            </a:endParaRPr>
          </a:p>
          <a:p>
            <a:pPr marL="380990" indent="-380990">
              <a:spcBef>
                <a:spcPts val="0"/>
              </a:spcBef>
              <a:buClr>
                <a:srgbClr val="000000"/>
              </a:buClr>
              <a:buSzPts val="1400"/>
              <a:defRPr/>
            </a:pPr>
            <a:endParaRPr lang="en-US" sz="2667" dirty="0">
              <a:solidFill>
                <a:srgbClr val="000000"/>
              </a:solidFill>
            </a:endParaRPr>
          </a:p>
          <a:p>
            <a:pPr marL="380990" indent="-380990">
              <a:spcBef>
                <a:spcPts val="0"/>
              </a:spcBef>
              <a:buClr>
                <a:srgbClr val="000000"/>
              </a:buClr>
              <a:buSzPts val="1400"/>
              <a:defRPr/>
            </a:pPr>
            <a:endParaRPr lang="en-US" sz="2667" dirty="0">
              <a:solidFill>
                <a:srgbClr val="000000"/>
              </a:solidFill>
            </a:endParaRPr>
          </a:p>
          <a:p>
            <a:pPr marL="0" indent="0">
              <a:spcBef>
                <a:spcPts val="0"/>
              </a:spcBef>
              <a:buNone/>
            </a:pPr>
            <a:endParaRPr lang="en-US" sz="2667" dirty="0">
              <a:solidFill>
                <a:srgbClr val="000000"/>
              </a:solidFill>
            </a:endParaRPr>
          </a:p>
        </p:txBody>
      </p:sp>
    </p:spTree>
    <p:extLst>
      <p:ext uri="{BB962C8B-B14F-4D97-AF65-F5344CB8AC3E}">
        <p14:creationId xmlns:p14="http://schemas.microsoft.com/office/powerpoint/2010/main" val="6370605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53"/>
          <p:cNvSpPr txBox="1">
            <a:spLocks noGrp="1"/>
          </p:cNvSpPr>
          <p:nvPr>
            <p:ph type="title"/>
          </p:nvPr>
        </p:nvSpPr>
        <p:spPr>
          <a:xfrm>
            <a:off x="0" y="128337"/>
            <a:ext cx="12192000" cy="1143000"/>
          </a:xfrm>
          <a:prstGeom prst="rect">
            <a:avLst/>
          </a:prstGeom>
          <a:noFill/>
          <a:ln>
            <a:noFill/>
          </a:ln>
        </p:spPr>
        <p:txBody>
          <a:bodyPr spcFirstLastPara="1" vert="horz" wrap="square" lIns="121900" tIns="60933" rIns="121900" bIns="60933" rtlCol="0" anchor="ctr" anchorCtr="0">
            <a:noAutofit/>
          </a:bodyPr>
          <a:lstStyle/>
          <a:p>
            <a:pPr>
              <a:spcBef>
                <a:spcPts val="0"/>
              </a:spcBef>
              <a:buClr>
                <a:schemeClr val="accent3"/>
              </a:buClr>
              <a:buSzPts val="4000"/>
            </a:pPr>
            <a:r>
              <a:rPr lang="en-US" dirty="0" err="1"/>
              <a:t>Carcinosarcoma</a:t>
            </a:r>
            <a:r>
              <a:rPr lang="en-US" dirty="0"/>
              <a:t>, </a:t>
            </a:r>
            <a:r>
              <a:rPr lang="en-US" dirty="0" err="1"/>
              <a:t>Leiomyosarcoma</a:t>
            </a:r>
            <a:r>
              <a:rPr lang="en-US" dirty="0"/>
              <a:t>, and Endometrial Stromal Sarcoma</a:t>
            </a:r>
            <a:endParaRPr dirty="0"/>
          </a:p>
        </p:txBody>
      </p:sp>
      <p:sp>
        <p:nvSpPr>
          <p:cNvPr id="3" name="Text Placeholder 2">
            <a:extLst>
              <a:ext uri="{FF2B5EF4-FFF2-40B4-BE49-F238E27FC236}">
                <a16:creationId xmlns:a16="http://schemas.microsoft.com/office/drawing/2014/main" id="{9C61F353-C07D-438D-8312-2A728BDC399E}"/>
              </a:ext>
            </a:extLst>
          </p:cNvPr>
          <p:cNvSpPr>
            <a:spLocks noGrp="1"/>
          </p:cNvSpPr>
          <p:nvPr>
            <p:ph type="body" idx="1"/>
          </p:nvPr>
        </p:nvSpPr>
        <p:spPr>
          <a:xfrm>
            <a:off x="865223" y="1566510"/>
            <a:ext cx="10119360" cy="5573889"/>
          </a:xfrm>
        </p:spPr>
        <p:txBody>
          <a:bodyPr vert="horz" lIns="91440" tIns="45720" rIns="91440" bIns="45720" rtlCol="0" anchor="t">
            <a:normAutofit/>
          </a:bodyPr>
          <a:lstStyle/>
          <a:p>
            <a:pPr marL="380365" indent="-380365">
              <a:spcBef>
                <a:spcPts val="0"/>
              </a:spcBef>
              <a:buClr>
                <a:srgbClr val="000000"/>
              </a:buClr>
              <a:buSzPts val="1400"/>
              <a:defRPr/>
            </a:pPr>
            <a:r>
              <a:rPr lang="en-US" sz="2650" dirty="0">
                <a:solidFill>
                  <a:srgbClr val="000000"/>
                </a:solidFill>
              </a:rPr>
              <a:t>EORTC 55874 showed that adjuvant pelvic EBRT decreases locoregional recurrence (41</a:t>
            </a:r>
            <a:r>
              <a:rPr lang="en-US" sz="2650" dirty="0">
                <a:solidFill>
                  <a:srgbClr val="000000"/>
                </a:solidFill>
                <a:sym typeface="Wingdings" panose="05000000000000000000" pitchFamily="2" charset="2"/>
              </a:rPr>
              <a:t>20%), with no difference in OS</a:t>
            </a:r>
            <a:endParaRPr lang="en-US" sz="2650"/>
          </a:p>
          <a:p>
            <a:pPr marL="989965" lvl="1" indent="-380365">
              <a:spcBef>
                <a:spcPts val="0"/>
              </a:spcBef>
              <a:buClr>
                <a:srgbClr val="000000"/>
              </a:buClr>
              <a:buSzPts val="1400"/>
              <a:defRPr/>
            </a:pPr>
            <a:r>
              <a:rPr lang="en-US" sz="2100" dirty="0">
                <a:solidFill>
                  <a:srgbClr val="000000"/>
                </a:solidFill>
                <a:sym typeface="Wingdings" panose="05000000000000000000" pitchFamily="2" charset="2"/>
              </a:rPr>
              <a:t>Carcinosarcoma benefited more than leiomyosarcoma</a:t>
            </a:r>
            <a:endParaRPr lang="en-US" sz="2100" dirty="0">
              <a:solidFill>
                <a:srgbClr val="000000"/>
              </a:solidFill>
              <a:cs typeface="Calibri" panose="020F0502020204030204"/>
            </a:endParaRPr>
          </a:p>
          <a:p>
            <a:pPr marL="380365" indent="-380365">
              <a:spcBef>
                <a:spcPts val="0"/>
              </a:spcBef>
              <a:buClr>
                <a:srgbClr val="000000"/>
              </a:buClr>
              <a:buSzPts val="1400"/>
              <a:defRPr/>
            </a:pPr>
            <a:endParaRPr lang="en-US" sz="2667" dirty="0">
              <a:solidFill>
                <a:srgbClr val="000000"/>
              </a:solidFill>
              <a:cs typeface="Calibri" panose="020F0502020204030204"/>
            </a:endParaRPr>
          </a:p>
          <a:p>
            <a:pPr marL="380365" indent="-380365">
              <a:spcBef>
                <a:spcPts val="0"/>
              </a:spcBef>
              <a:buClr>
                <a:srgbClr val="000000"/>
              </a:buClr>
              <a:buSzPts val="1400"/>
              <a:defRPr/>
            </a:pPr>
            <a:r>
              <a:rPr lang="en-US" sz="2650" dirty="0">
                <a:solidFill>
                  <a:srgbClr val="000000"/>
                </a:solidFill>
                <a:sym typeface="Wingdings" panose="05000000000000000000" pitchFamily="2" charset="2"/>
              </a:rPr>
              <a:t>Adjuvant EBRT and/or VBT should be considered based on risk for locoregional recurrence</a:t>
            </a:r>
            <a:endParaRPr lang="en-US" sz="2650" dirty="0">
              <a:solidFill>
                <a:srgbClr val="000000"/>
              </a:solidFill>
              <a:cs typeface="Calibri"/>
            </a:endParaRPr>
          </a:p>
          <a:p>
            <a:pPr marL="380365" indent="-380365">
              <a:spcBef>
                <a:spcPts val="0"/>
              </a:spcBef>
              <a:buClr>
                <a:srgbClr val="000000"/>
              </a:buClr>
              <a:buSzPts val="1400"/>
              <a:defRPr/>
            </a:pPr>
            <a:endParaRPr lang="en-US" sz="2667" dirty="0">
              <a:solidFill>
                <a:srgbClr val="000000"/>
              </a:solidFill>
              <a:cs typeface="Calibri" panose="020F0502020204030204"/>
            </a:endParaRPr>
          </a:p>
          <a:p>
            <a:pPr marL="380365" indent="-380365">
              <a:spcBef>
                <a:spcPts val="0"/>
              </a:spcBef>
              <a:buClr>
                <a:srgbClr val="000000"/>
              </a:buClr>
              <a:buSzPts val="1400"/>
              <a:defRPr/>
            </a:pPr>
            <a:endParaRPr lang="en-US" sz="2667" dirty="0">
              <a:solidFill>
                <a:srgbClr val="000000"/>
              </a:solidFill>
              <a:cs typeface="Calibri" panose="020F0502020204030204"/>
            </a:endParaRPr>
          </a:p>
          <a:p>
            <a:pPr marL="380365" indent="-380365">
              <a:spcBef>
                <a:spcPts val="0"/>
              </a:spcBef>
              <a:buClr>
                <a:srgbClr val="000000"/>
              </a:buClr>
              <a:buSzPts val="1400"/>
              <a:defRPr/>
            </a:pPr>
            <a:endParaRPr lang="en-US" sz="2667" dirty="0">
              <a:solidFill>
                <a:srgbClr val="000000"/>
              </a:solidFill>
              <a:cs typeface="Calibri" panose="020F0502020204030204"/>
            </a:endParaRPr>
          </a:p>
          <a:p>
            <a:pPr marL="380365" indent="-380365">
              <a:spcBef>
                <a:spcPts val="0"/>
              </a:spcBef>
              <a:buClr>
                <a:srgbClr val="000000"/>
              </a:buClr>
              <a:buSzPts val="1400"/>
              <a:defRPr/>
            </a:pPr>
            <a:endParaRPr lang="en-US" sz="2667" dirty="0">
              <a:solidFill>
                <a:srgbClr val="000000"/>
              </a:solidFill>
              <a:cs typeface="Calibri" panose="020F0502020204030204"/>
            </a:endParaRPr>
          </a:p>
          <a:p>
            <a:pPr marL="380365" indent="-380365">
              <a:spcBef>
                <a:spcPts val="0"/>
              </a:spcBef>
              <a:buClr>
                <a:srgbClr val="000000"/>
              </a:buClr>
              <a:buSzPts val="1400"/>
              <a:defRPr/>
            </a:pPr>
            <a:endParaRPr lang="en-US" sz="2667" dirty="0">
              <a:solidFill>
                <a:srgbClr val="000000"/>
              </a:solidFill>
              <a:cs typeface="Calibri" panose="020F0502020204030204"/>
            </a:endParaRPr>
          </a:p>
          <a:p>
            <a:pPr marL="0" indent="0">
              <a:spcBef>
                <a:spcPts val="0"/>
              </a:spcBef>
              <a:buNone/>
            </a:pPr>
            <a:endParaRPr lang="en-US" sz="2667" dirty="0">
              <a:solidFill>
                <a:srgbClr val="000000"/>
              </a:solidFill>
            </a:endParaRPr>
          </a:p>
        </p:txBody>
      </p:sp>
      <p:sp>
        <p:nvSpPr>
          <p:cNvPr id="4" name="Google Shape;818;p72"/>
          <p:cNvSpPr txBox="1"/>
          <p:nvPr/>
        </p:nvSpPr>
        <p:spPr>
          <a:xfrm>
            <a:off x="9829016" y="6388649"/>
            <a:ext cx="1965141" cy="369277"/>
          </a:xfrm>
          <a:prstGeom prst="rect">
            <a:avLst/>
          </a:prstGeom>
          <a:noFill/>
          <a:ln>
            <a:noFill/>
          </a:ln>
        </p:spPr>
        <p:txBody>
          <a:bodyPr spcFirstLastPara="1" wrap="square" lIns="121900" tIns="60933" rIns="121900" bIns="60933" anchor="t" anchorCtr="0">
            <a:spAutoFit/>
          </a:bodyPr>
          <a:lstStyle/>
          <a:p>
            <a:r>
              <a:rPr lang="en-US" sz="1600" dirty="0">
                <a:latin typeface="Arial" panose="020B0604020202020204" pitchFamily="34" charset="0"/>
                <a:ea typeface="Verdana" panose="020B0604030504040204" pitchFamily="34" charset="0"/>
                <a:sym typeface="Arial"/>
              </a:rPr>
              <a:t>Reed </a:t>
            </a:r>
            <a:r>
              <a:rPr lang="en-US" sz="1600" i="1" dirty="0">
                <a:latin typeface="Arial" panose="020B0604020202020204" pitchFamily="34" charset="0"/>
                <a:ea typeface="Verdana" panose="020B0604030504040204" pitchFamily="34" charset="0"/>
                <a:sym typeface="Arial"/>
              </a:rPr>
              <a:t>et al, </a:t>
            </a:r>
            <a:r>
              <a:rPr lang="en-US" sz="1600" dirty="0">
                <a:latin typeface="Arial" panose="020B0604020202020204" pitchFamily="34" charset="0"/>
                <a:ea typeface="Verdana" panose="020B0604030504040204" pitchFamily="34" charset="0"/>
                <a:sym typeface="Arial"/>
              </a:rPr>
              <a:t>2008</a:t>
            </a:r>
          </a:p>
        </p:txBody>
      </p:sp>
    </p:spTree>
    <p:extLst>
      <p:ext uri="{BB962C8B-B14F-4D97-AF65-F5344CB8AC3E}">
        <p14:creationId xmlns:p14="http://schemas.microsoft.com/office/powerpoint/2010/main" val="20340485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89"/>
          <p:cNvSpPr txBox="1"/>
          <p:nvPr/>
        </p:nvSpPr>
        <p:spPr>
          <a:xfrm>
            <a:off x="975361" y="975360"/>
            <a:ext cx="10139977" cy="828211"/>
          </a:xfrm>
          <a:prstGeom prst="rect">
            <a:avLst/>
          </a:prstGeom>
          <a:noFill/>
          <a:ln>
            <a:noFill/>
          </a:ln>
        </p:spPr>
        <p:txBody>
          <a:bodyPr spcFirstLastPara="1" wrap="square" lIns="121900" tIns="60933" rIns="121900" bIns="60933" anchor="t" anchorCtr="0">
            <a:normAutofit/>
          </a:bodyPr>
          <a:lstStyle/>
          <a:p>
            <a:pPr algn="ctr">
              <a:lnSpc>
                <a:spcPct val="80000"/>
              </a:lnSpc>
              <a:buClr>
                <a:schemeClr val="accent3"/>
              </a:buClr>
              <a:buSzPts val="3959"/>
            </a:pPr>
            <a:r>
              <a:rPr lang="en-US" sz="5333" b="1" dirty="0">
                <a:solidFill>
                  <a:schemeClr val="accent3"/>
                </a:solidFill>
                <a:latin typeface="Arial" panose="020B0604020202020204" pitchFamily="34" charset="0"/>
                <a:ea typeface="Verdana" panose="020B0604030504040204" pitchFamily="34" charset="0"/>
                <a:cs typeface="Lato"/>
                <a:sym typeface="Lato"/>
              </a:rPr>
              <a:t>Vulvar Cancer</a:t>
            </a:r>
            <a:endParaRPr sz="5333" b="1" dirty="0">
              <a:latin typeface="Arial" panose="020B0604020202020204" pitchFamily="34" charset="0"/>
              <a:ea typeface="Verdana" panose="020B0604030504040204" pitchFamily="34" charset="0"/>
            </a:endParaRPr>
          </a:p>
        </p:txBody>
      </p:sp>
      <p:sp>
        <p:nvSpPr>
          <p:cNvPr id="999" name="Google Shape;999;p89"/>
          <p:cNvSpPr txBox="1"/>
          <p:nvPr/>
        </p:nvSpPr>
        <p:spPr>
          <a:xfrm>
            <a:off x="9521370" y="6516850"/>
            <a:ext cx="2332241" cy="369277"/>
          </a:xfrm>
          <a:prstGeom prst="rect">
            <a:avLst/>
          </a:prstGeom>
          <a:noFill/>
          <a:ln>
            <a:noFill/>
          </a:ln>
        </p:spPr>
        <p:txBody>
          <a:bodyPr spcFirstLastPara="1" wrap="square" lIns="121900" tIns="60933" rIns="121900" bIns="60933" anchor="t" anchorCtr="0">
            <a:spAutoFit/>
          </a:bodyPr>
          <a:lstStyle/>
          <a:p>
            <a:pPr algn="ctr"/>
            <a:r>
              <a:rPr lang="en-US" sz="1600" dirty="0">
                <a:latin typeface="Arial" panose="020B0604020202020204" pitchFamily="34" charset="0"/>
                <a:ea typeface="Verdana" panose="020B0604030504040204" pitchFamily="34" charset="0"/>
                <a:sym typeface="Arial"/>
              </a:rPr>
              <a:t>Gaffney </a:t>
            </a:r>
            <a:r>
              <a:rPr lang="en-US" sz="1600" i="1" dirty="0">
                <a:latin typeface="Arial" panose="020B0604020202020204" pitchFamily="34" charset="0"/>
                <a:ea typeface="Verdana" panose="020B0604030504040204" pitchFamily="34" charset="0"/>
                <a:sym typeface="Arial"/>
              </a:rPr>
              <a:t>et al, </a:t>
            </a:r>
            <a:r>
              <a:rPr lang="en-US" sz="1600" dirty="0">
                <a:latin typeface="Arial" panose="020B0604020202020204" pitchFamily="34" charset="0"/>
                <a:ea typeface="Verdana" panose="020B0604030504040204" pitchFamily="34" charset="0"/>
                <a:sym typeface="Arial"/>
              </a:rPr>
              <a:t>2016</a:t>
            </a:r>
            <a:endParaRPr sz="1600" dirty="0">
              <a:latin typeface="Arial" panose="020B0604020202020204" pitchFamily="34" charset="0"/>
              <a:ea typeface="Verdana" panose="020B0604030504040204" pitchFamily="34" charset="0"/>
              <a:sym typeface="Arial"/>
            </a:endParaRPr>
          </a:p>
        </p:txBody>
      </p:sp>
      <p:grpSp>
        <p:nvGrpSpPr>
          <p:cNvPr id="1000" name="Google Shape;1000;p89"/>
          <p:cNvGrpSpPr/>
          <p:nvPr/>
        </p:nvGrpSpPr>
        <p:grpSpPr>
          <a:xfrm>
            <a:off x="1233169" y="2245801"/>
            <a:ext cx="9861551" cy="4275435"/>
            <a:chOff x="76200" y="749295"/>
            <a:chExt cx="8991600" cy="4124734"/>
          </a:xfrm>
        </p:grpSpPr>
        <p:pic>
          <p:nvPicPr>
            <p:cNvPr id="1001" name="Google Shape;1001;p89"/>
            <p:cNvPicPr preferRelativeResize="0"/>
            <p:nvPr/>
          </p:nvPicPr>
          <p:blipFill rotWithShape="1">
            <a:blip r:embed="rId3">
              <a:alphaModFix/>
            </a:blip>
            <a:srcRect/>
            <a:stretch/>
          </p:blipFill>
          <p:spPr>
            <a:xfrm>
              <a:off x="76200" y="749295"/>
              <a:ext cx="3311244" cy="4124734"/>
            </a:xfrm>
            <a:prstGeom prst="rect">
              <a:avLst/>
            </a:prstGeom>
            <a:noFill/>
            <a:ln>
              <a:noFill/>
            </a:ln>
          </p:spPr>
        </p:pic>
        <p:pic>
          <p:nvPicPr>
            <p:cNvPr id="1002" name="Google Shape;1002;p89" descr="Fig. 3"/>
            <p:cNvPicPr preferRelativeResize="0"/>
            <p:nvPr/>
          </p:nvPicPr>
          <p:blipFill rotWithShape="1">
            <a:blip r:embed="rId4">
              <a:alphaModFix/>
            </a:blip>
            <a:srcRect/>
            <a:stretch/>
          </p:blipFill>
          <p:spPr>
            <a:xfrm>
              <a:off x="3398838" y="749296"/>
              <a:ext cx="5668962" cy="4124733"/>
            </a:xfrm>
            <a:prstGeom prst="rect">
              <a:avLst/>
            </a:prstGeom>
            <a:noFill/>
            <a:ln>
              <a:noFill/>
            </a:ln>
          </p:spPr>
        </p:pic>
      </p:grpSp>
    </p:spTree>
    <p:extLst>
      <p:ext uri="{BB962C8B-B14F-4D97-AF65-F5344CB8AC3E}">
        <p14:creationId xmlns:p14="http://schemas.microsoft.com/office/powerpoint/2010/main" val="14943035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79"/>
          <p:cNvSpPr txBox="1">
            <a:spLocks noGrp="1"/>
          </p:cNvSpPr>
          <p:nvPr>
            <p:ph type="title"/>
          </p:nvPr>
        </p:nvSpPr>
        <p:spPr>
          <a:xfrm>
            <a:off x="0" y="0"/>
            <a:ext cx="12192000" cy="1143000"/>
          </a:xfrm>
          <a:prstGeom prst="rect">
            <a:avLst/>
          </a:prstGeom>
          <a:noFill/>
          <a:ln>
            <a:noFill/>
          </a:ln>
        </p:spPr>
        <p:txBody>
          <a:bodyPr spcFirstLastPara="1" vert="horz" wrap="square" lIns="121900" tIns="60933" rIns="121900" bIns="60933" rtlCol="0" anchor="ctr" anchorCtr="0">
            <a:normAutofit/>
          </a:bodyPr>
          <a:lstStyle/>
          <a:p>
            <a:pPr>
              <a:spcBef>
                <a:spcPts val="0"/>
              </a:spcBef>
              <a:buClr>
                <a:schemeClr val="accent3"/>
              </a:buClr>
              <a:buSzPts val="4000"/>
            </a:pPr>
            <a:r>
              <a:rPr lang="en-US" dirty="0"/>
              <a:t>Vulvar Cancer Management</a:t>
            </a:r>
            <a:endParaRPr dirty="0"/>
          </a:p>
        </p:txBody>
      </p:sp>
      <p:sp>
        <p:nvSpPr>
          <p:cNvPr id="881" name="Google Shape;881;p79"/>
          <p:cNvSpPr txBox="1">
            <a:spLocks noGrp="1"/>
          </p:cNvSpPr>
          <p:nvPr>
            <p:ph type="body" idx="1"/>
          </p:nvPr>
        </p:nvSpPr>
        <p:spPr>
          <a:xfrm>
            <a:off x="667351" y="1321870"/>
            <a:ext cx="10857299" cy="4966636"/>
          </a:xfrm>
          <a:prstGeom prst="rect">
            <a:avLst/>
          </a:prstGeom>
          <a:noFill/>
          <a:ln>
            <a:noFill/>
          </a:ln>
        </p:spPr>
        <p:txBody>
          <a:bodyPr spcFirstLastPara="1" vert="horz" wrap="square" lIns="121900" tIns="60933" rIns="121900" bIns="60933" rtlCol="0" anchor="t" anchorCtr="0">
            <a:normAutofit fontScale="92500" lnSpcReduction="10000"/>
          </a:bodyPr>
          <a:lstStyle/>
          <a:p>
            <a:pPr marL="151765" indent="0">
              <a:buNone/>
            </a:pPr>
            <a:r>
              <a:rPr lang="en-US" b="1" dirty="0">
                <a:solidFill>
                  <a:srgbClr val="000000"/>
                </a:solidFill>
                <a:cs typeface="Arial" panose="020B0604020202020204" pitchFamily="34" charset="0"/>
              </a:rPr>
              <a:t>Most vulvar cancer is managed with up-front surgery</a:t>
            </a:r>
            <a:endParaRPr lang="en-US"/>
          </a:p>
          <a:p>
            <a:endParaRPr lang="en-US" dirty="0">
              <a:solidFill>
                <a:srgbClr val="000000"/>
              </a:solidFill>
              <a:cs typeface="Arial" panose="020B0604020202020204" pitchFamily="34" charset="0"/>
            </a:endParaRPr>
          </a:p>
          <a:p>
            <a:pPr marL="151765" indent="0">
              <a:buNone/>
            </a:pPr>
            <a:r>
              <a:rPr lang="en-US" b="1" dirty="0">
                <a:solidFill>
                  <a:srgbClr val="000000"/>
                </a:solidFill>
                <a:cs typeface="Arial" panose="020B0604020202020204" pitchFamily="34" charset="0"/>
              </a:rPr>
              <a:t>Indications for adjuvant EBRT to the primary tumor bed: </a:t>
            </a:r>
            <a:endParaRPr lang="en-US" sz="4800" b="1" dirty="0">
              <a:solidFill>
                <a:srgbClr val="000000"/>
              </a:solidFill>
              <a:cs typeface="Arial" panose="020B0604020202020204" pitchFamily="34" charset="0"/>
            </a:endParaRPr>
          </a:p>
          <a:p>
            <a:r>
              <a:rPr lang="en-US" dirty="0">
                <a:solidFill>
                  <a:srgbClr val="000000"/>
                </a:solidFill>
                <a:latin typeface="Arial" panose="020B0604020202020204" pitchFamily="34" charset="0"/>
                <a:cs typeface="Arial" panose="020B0604020202020204" pitchFamily="34" charset="0"/>
              </a:rPr>
              <a:t>Positive or close (&lt;8mm) margin (when re-excision not feasible)</a:t>
            </a:r>
            <a:endParaRPr lang="en-US" sz="4800" dirty="0">
              <a:solidFill>
                <a:srgbClr val="000000"/>
              </a:solidFill>
              <a:latin typeface="Arial" panose="020B0604020202020204" pitchFamily="34" charset="0"/>
              <a:cs typeface="Arial" panose="020B0604020202020204" pitchFamily="34" charset="0"/>
            </a:endParaRPr>
          </a:p>
          <a:p>
            <a:pPr lvl="1"/>
            <a:r>
              <a:rPr lang="en-US" b="1" dirty="0">
                <a:solidFill>
                  <a:srgbClr val="000000"/>
                </a:solidFill>
                <a:latin typeface="Arial"/>
                <a:cs typeface="Arial"/>
              </a:rPr>
              <a:t>Why 8mm?  </a:t>
            </a:r>
            <a:r>
              <a:rPr lang="en-US" dirty="0">
                <a:solidFill>
                  <a:srgbClr val="000000"/>
                </a:solidFill>
                <a:latin typeface="Arial"/>
                <a:cs typeface="Arial"/>
              </a:rPr>
              <a:t>Optimal surgery should include a 1cm margin (frozen section), but cells shrink by ~20% in formalin, so 8mm is adequate margin on fixed specimen</a:t>
            </a:r>
            <a:endParaRPr lang="en-US" sz="4267" dirty="0">
              <a:solidFill>
                <a:srgbClr val="000000"/>
              </a:solidFill>
              <a:latin typeface="Arial"/>
              <a:cs typeface="Arial"/>
            </a:endParaRPr>
          </a:p>
          <a:p>
            <a:endParaRPr lang="en-US" dirty="0">
              <a:solidFill>
                <a:srgbClr val="000000"/>
              </a:solidFill>
              <a:latin typeface="Arial" panose="020B0604020202020204" pitchFamily="34" charset="0"/>
              <a:cs typeface="Arial" panose="020B0604020202020204" pitchFamily="34" charset="0"/>
            </a:endParaRPr>
          </a:p>
          <a:p>
            <a:r>
              <a:rPr lang="en-US" dirty="0">
                <a:solidFill>
                  <a:srgbClr val="000000"/>
                </a:solidFill>
                <a:latin typeface="Arial" panose="020B0604020202020204" pitchFamily="34" charset="0"/>
                <a:cs typeface="Arial" panose="020B0604020202020204" pitchFamily="34" charset="0"/>
              </a:rPr>
              <a:t>T3 or N2-3 (somewhat debatable)</a:t>
            </a:r>
            <a:endParaRPr lang="en-US" sz="4800" dirty="0">
              <a:solidFill>
                <a:srgbClr val="000000"/>
              </a:solidFill>
              <a:latin typeface="Arial" panose="020B0604020202020204" pitchFamily="34" charset="0"/>
              <a:cs typeface="Arial" panose="020B0604020202020204" pitchFamily="34" charset="0"/>
            </a:endParaRPr>
          </a:p>
          <a:p>
            <a:endParaRPr lang="en-US" dirty="0">
              <a:solidFill>
                <a:srgbClr val="000000"/>
              </a:solidFill>
              <a:latin typeface="Arial" panose="020B0604020202020204" pitchFamily="34" charset="0"/>
              <a:cs typeface="Arial" panose="020B0604020202020204" pitchFamily="34" charset="0"/>
            </a:endParaRPr>
          </a:p>
          <a:p>
            <a:r>
              <a:rPr lang="en-US" dirty="0">
                <a:solidFill>
                  <a:srgbClr val="000000"/>
                </a:solidFill>
                <a:latin typeface="Arial" panose="020B0604020202020204" pitchFamily="34" charset="0"/>
                <a:cs typeface="Arial" panose="020B0604020202020204" pitchFamily="34" charset="0"/>
              </a:rPr>
              <a:t>Some also treat </a:t>
            </a:r>
            <a:r>
              <a:rPr lang="en-US" dirty="0">
                <a:solidFill>
                  <a:srgbClr val="000000"/>
                </a:solidFill>
                <a:cs typeface="Arial" panose="020B0604020202020204" pitchFamily="34" charset="0"/>
              </a:rPr>
              <a:t>if</a:t>
            </a:r>
            <a:r>
              <a:rPr lang="en-US" dirty="0">
                <a:solidFill>
                  <a:srgbClr val="000000"/>
                </a:solidFill>
                <a:latin typeface="Arial" panose="020B0604020202020204" pitchFamily="34" charset="0"/>
                <a:cs typeface="Arial" panose="020B0604020202020204" pitchFamily="34" charset="0"/>
              </a:rPr>
              <a:t> at least 2 risk factors, or 1 factor &amp; LN+:</a:t>
            </a:r>
            <a:endParaRPr lang="en-US" sz="4800" dirty="0">
              <a:solidFill>
                <a:srgbClr val="000000"/>
              </a:solidFill>
              <a:latin typeface="Arial" panose="020B0604020202020204" pitchFamily="34" charset="0"/>
              <a:cs typeface="Arial" panose="020B0604020202020204" pitchFamily="34" charset="0"/>
            </a:endParaRPr>
          </a:p>
          <a:p>
            <a:pPr lvl="1"/>
            <a:r>
              <a:rPr lang="en-US" dirty="0">
                <a:solidFill>
                  <a:srgbClr val="000000"/>
                </a:solidFill>
                <a:latin typeface="Arial"/>
                <a:cs typeface="Arial"/>
              </a:rPr>
              <a:t>Margin &lt;8mm (most important), LVSI, thickness &gt;5mm, infiltrative margin (as opposed to pushing margin)</a:t>
            </a:r>
            <a:endParaRPr lang="en-US" sz="4267" dirty="0">
              <a:solidFill>
                <a:srgbClr val="000000"/>
              </a:solidFill>
              <a:latin typeface="Arial"/>
              <a:cs typeface="Arial"/>
            </a:endParaRPr>
          </a:p>
          <a:p>
            <a:endParaRPr lang="en-US" dirty="0">
              <a:solidFill>
                <a:srgbClr val="000000"/>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1">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81">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8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79"/>
          <p:cNvSpPr txBox="1">
            <a:spLocks noGrp="1"/>
          </p:cNvSpPr>
          <p:nvPr>
            <p:ph type="title"/>
          </p:nvPr>
        </p:nvSpPr>
        <p:spPr>
          <a:xfrm>
            <a:off x="0" y="0"/>
            <a:ext cx="12192000" cy="1143000"/>
          </a:xfrm>
          <a:prstGeom prst="rect">
            <a:avLst/>
          </a:prstGeom>
          <a:noFill/>
          <a:ln>
            <a:noFill/>
          </a:ln>
        </p:spPr>
        <p:txBody>
          <a:bodyPr spcFirstLastPara="1" vert="horz" wrap="square" lIns="121900" tIns="60933" rIns="121900" bIns="60933" rtlCol="0" anchor="ctr" anchorCtr="0">
            <a:normAutofit/>
          </a:bodyPr>
          <a:lstStyle/>
          <a:p>
            <a:pPr>
              <a:spcBef>
                <a:spcPts val="0"/>
              </a:spcBef>
              <a:buClr>
                <a:schemeClr val="accent3"/>
              </a:buClr>
              <a:buSzPts val="4000"/>
            </a:pPr>
            <a:r>
              <a:rPr lang="en-US" dirty="0"/>
              <a:t>Vulvar Cancer Management</a:t>
            </a:r>
            <a:endParaRPr dirty="0"/>
          </a:p>
        </p:txBody>
      </p:sp>
      <p:sp>
        <p:nvSpPr>
          <p:cNvPr id="881" name="Google Shape;881;p79"/>
          <p:cNvSpPr txBox="1">
            <a:spLocks noGrp="1"/>
          </p:cNvSpPr>
          <p:nvPr>
            <p:ph type="body" idx="1"/>
          </p:nvPr>
        </p:nvSpPr>
        <p:spPr>
          <a:xfrm>
            <a:off x="667351" y="1321870"/>
            <a:ext cx="10857299" cy="4825465"/>
          </a:xfrm>
          <a:prstGeom prst="rect">
            <a:avLst/>
          </a:prstGeom>
          <a:noFill/>
          <a:ln>
            <a:noFill/>
          </a:ln>
        </p:spPr>
        <p:txBody>
          <a:bodyPr spcFirstLastPara="1" vert="horz" wrap="square" lIns="121900" tIns="60933" rIns="121900" bIns="60933" rtlCol="0" anchor="t" anchorCtr="0">
            <a:normAutofit fontScale="92500" lnSpcReduction="10000"/>
          </a:bodyPr>
          <a:lstStyle/>
          <a:p>
            <a:pPr marL="151765" indent="0">
              <a:buNone/>
            </a:pPr>
            <a:r>
              <a:rPr lang="en-US" dirty="0">
                <a:solidFill>
                  <a:srgbClr val="000000"/>
                </a:solidFill>
              </a:rPr>
              <a:t>Indications for adjuvant RT to groin and pelvic LNs</a:t>
            </a:r>
            <a:endParaRPr lang="en-US" sz="4800" dirty="0">
              <a:solidFill>
                <a:srgbClr val="000000"/>
              </a:solidFill>
              <a:cs typeface="Calibri" panose="020F0502020204030204"/>
            </a:endParaRPr>
          </a:p>
          <a:p>
            <a:pPr lvl="1">
              <a:buFont typeface="Arial" panose="020B0604020202020204" pitchFamily="34" charset="0"/>
              <a:buChar char="•"/>
            </a:pPr>
            <a:r>
              <a:rPr lang="en-US" dirty="0">
                <a:solidFill>
                  <a:srgbClr val="000000"/>
                </a:solidFill>
              </a:rPr>
              <a:t>At least 1 inguinal LN &gt; 5mm (N1b-N3) </a:t>
            </a:r>
            <a:endParaRPr lang="en-US" sz="4267" dirty="0">
              <a:solidFill>
                <a:srgbClr val="000000"/>
              </a:solidFill>
            </a:endParaRPr>
          </a:p>
          <a:p>
            <a:pPr lvl="1">
              <a:buFont typeface="Arial" panose="020B0604020202020204" pitchFamily="34" charset="0"/>
              <a:buChar char="•"/>
            </a:pPr>
            <a:r>
              <a:rPr lang="en-US" dirty="0">
                <a:solidFill>
                  <a:srgbClr val="000000"/>
                </a:solidFill>
              </a:rPr>
              <a:t>+/- N0-N1a if only a small number of LNs sampled (exact number unclear, but some suggest ~5)</a:t>
            </a:r>
          </a:p>
          <a:p>
            <a:pPr lvl="1">
              <a:buFont typeface="Arial" panose="020B0604020202020204" pitchFamily="34" charset="0"/>
              <a:buChar char="•"/>
            </a:pPr>
            <a:r>
              <a:rPr lang="en-US" dirty="0">
                <a:solidFill>
                  <a:srgbClr val="000000"/>
                </a:solidFill>
              </a:rPr>
              <a:t>Pelvic LND not indicated if patient receives adjuvant RT</a:t>
            </a:r>
            <a:r>
              <a:rPr lang="en-US" baseline="30000" dirty="0">
                <a:solidFill>
                  <a:srgbClr val="000000"/>
                </a:solidFill>
              </a:rPr>
              <a:t>1</a:t>
            </a:r>
          </a:p>
          <a:p>
            <a:pPr marL="151765" indent="0">
              <a:buNone/>
            </a:pPr>
            <a:endParaRPr lang="en-US" dirty="0">
              <a:solidFill>
                <a:srgbClr val="000000"/>
              </a:solidFill>
              <a:cs typeface="Calibri" panose="020F0502020204030204"/>
            </a:endParaRPr>
          </a:p>
          <a:p>
            <a:pPr marL="151765" indent="0">
              <a:buNone/>
            </a:pPr>
            <a:r>
              <a:rPr lang="en-US" dirty="0">
                <a:solidFill>
                  <a:srgbClr val="000000"/>
                </a:solidFill>
              </a:rPr>
              <a:t>Can consider only treating ipsilateral groin and pelvis if primary tumor is well lateralized and contralateral groin is </a:t>
            </a:r>
            <a:r>
              <a:rPr lang="en-US" dirty="0" err="1">
                <a:solidFill>
                  <a:srgbClr val="000000"/>
                </a:solidFill>
              </a:rPr>
              <a:t>pN</a:t>
            </a:r>
            <a:r>
              <a:rPr lang="en-US" dirty="0">
                <a:solidFill>
                  <a:srgbClr val="000000"/>
                </a:solidFill>
              </a:rPr>
              <a:t>-</a:t>
            </a:r>
            <a:endParaRPr lang="en-US" dirty="0">
              <a:solidFill>
                <a:srgbClr val="000000"/>
              </a:solidFill>
              <a:cs typeface="Calibri" panose="020F0502020204030204"/>
            </a:endParaRPr>
          </a:p>
          <a:p>
            <a:pPr marL="151765" indent="0">
              <a:buNone/>
            </a:pPr>
            <a:endParaRPr lang="en-US" dirty="0">
              <a:solidFill>
                <a:srgbClr val="000000"/>
              </a:solidFill>
              <a:cs typeface="Calibri" panose="020F0502020204030204"/>
            </a:endParaRPr>
          </a:p>
          <a:p>
            <a:pPr marL="151765" indent="0">
              <a:buNone/>
            </a:pPr>
            <a:r>
              <a:rPr lang="en-US" dirty="0">
                <a:solidFill>
                  <a:srgbClr val="000000"/>
                </a:solidFill>
              </a:rPr>
              <a:t>Can consider omitting pelvic nodes if groin is pN0 but high-risk primary tumor (e.g. </a:t>
            </a:r>
            <a:r>
              <a:rPr lang="en-US" u="sng" dirty="0">
                <a:solidFill>
                  <a:srgbClr val="000000"/>
                </a:solidFill>
              </a:rPr>
              <a:t>&gt;</a:t>
            </a:r>
            <a:r>
              <a:rPr lang="en-US" dirty="0">
                <a:solidFill>
                  <a:srgbClr val="000000"/>
                </a:solidFill>
              </a:rPr>
              <a:t> 4cm, + margins, LVSI)</a:t>
            </a:r>
            <a:endParaRPr lang="en-US" sz="4267" dirty="0">
              <a:solidFill>
                <a:srgbClr val="000000"/>
              </a:solidFill>
              <a:cs typeface="Calibri" panose="020F0502020204030204"/>
            </a:endParaRPr>
          </a:p>
          <a:p>
            <a:pPr marL="151765" indent="0">
              <a:buNone/>
            </a:pPr>
            <a:endParaRPr lang="en-US" sz="4800" dirty="0">
              <a:solidFill>
                <a:srgbClr val="000000"/>
              </a:solidFill>
              <a:cs typeface="Calibri" panose="020F0502020204030204"/>
            </a:endParaRPr>
          </a:p>
        </p:txBody>
      </p:sp>
      <p:sp>
        <p:nvSpPr>
          <p:cNvPr id="4" name="Google Shape;951;p83"/>
          <p:cNvSpPr txBox="1"/>
          <p:nvPr/>
        </p:nvSpPr>
        <p:spPr>
          <a:xfrm>
            <a:off x="6328229" y="6447686"/>
            <a:ext cx="6015072" cy="369277"/>
          </a:xfrm>
          <a:prstGeom prst="rect">
            <a:avLst/>
          </a:prstGeom>
          <a:noFill/>
          <a:ln>
            <a:noFill/>
          </a:ln>
        </p:spPr>
        <p:txBody>
          <a:bodyPr spcFirstLastPara="1" wrap="square" lIns="121900" tIns="60933" rIns="121900" bIns="60933" anchor="t" anchorCtr="0">
            <a:spAutoFit/>
          </a:bodyPr>
          <a:lstStyle/>
          <a:p>
            <a:r>
              <a:rPr lang="en-US" sz="1600" dirty="0"/>
              <a:t>1. GOG 37 (</a:t>
            </a:r>
            <a:r>
              <a:rPr lang="en-US" sz="1600" dirty="0" err="1"/>
              <a:t>Homesley</a:t>
            </a:r>
            <a:r>
              <a:rPr lang="en-US" sz="1600" dirty="0"/>
              <a:t> </a:t>
            </a:r>
            <a:r>
              <a:rPr lang="en-US" sz="1600" i="1" dirty="0">
                <a:latin typeface="Arial" panose="020B0604020202020204" pitchFamily="34" charset="0"/>
                <a:ea typeface="Verdana" panose="020B0604030504040204" pitchFamily="34" charset="0"/>
                <a:sym typeface="Arial"/>
              </a:rPr>
              <a:t>et al, </a:t>
            </a:r>
            <a:r>
              <a:rPr lang="en-US" sz="1600" dirty="0"/>
              <a:t>1986, </a:t>
            </a:r>
            <a:r>
              <a:rPr lang="en-US" sz="1600" dirty="0" err="1"/>
              <a:t>Kunos</a:t>
            </a:r>
            <a:r>
              <a:rPr lang="en-US" sz="1600" dirty="0"/>
              <a:t> </a:t>
            </a:r>
            <a:r>
              <a:rPr lang="en-US" sz="1600" i="1" dirty="0">
                <a:latin typeface="Arial" panose="020B0604020202020204" pitchFamily="34" charset="0"/>
                <a:ea typeface="Verdana" panose="020B0604030504040204" pitchFamily="34" charset="0"/>
                <a:sym typeface="Arial"/>
              </a:rPr>
              <a:t>et al,</a:t>
            </a:r>
            <a:r>
              <a:rPr lang="en-US" sz="1600" dirty="0"/>
              <a:t> 2009)</a:t>
            </a:r>
          </a:p>
        </p:txBody>
      </p:sp>
    </p:spTree>
    <p:extLst>
      <p:ext uri="{BB962C8B-B14F-4D97-AF65-F5344CB8AC3E}">
        <p14:creationId xmlns:p14="http://schemas.microsoft.com/office/powerpoint/2010/main" val="200817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1">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79"/>
          <p:cNvSpPr txBox="1">
            <a:spLocks noGrp="1"/>
          </p:cNvSpPr>
          <p:nvPr>
            <p:ph type="title"/>
          </p:nvPr>
        </p:nvSpPr>
        <p:spPr>
          <a:xfrm>
            <a:off x="0" y="0"/>
            <a:ext cx="12192000" cy="1143000"/>
          </a:xfrm>
          <a:prstGeom prst="rect">
            <a:avLst/>
          </a:prstGeom>
          <a:noFill/>
          <a:ln>
            <a:noFill/>
          </a:ln>
        </p:spPr>
        <p:txBody>
          <a:bodyPr spcFirstLastPara="1" vert="horz" wrap="square" lIns="121900" tIns="60933" rIns="121900" bIns="60933" rtlCol="0" anchor="ctr" anchorCtr="0">
            <a:normAutofit/>
          </a:bodyPr>
          <a:lstStyle/>
          <a:p>
            <a:pPr>
              <a:spcBef>
                <a:spcPts val="0"/>
              </a:spcBef>
              <a:buClr>
                <a:schemeClr val="accent3"/>
              </a:buClr>
              <a:buSzPts val="4000"/>
            </a:pPr>
            <a:r>
              <a:rPr lang="en-US" dirty="0"/>
              <a:t>Up-Front Chemo-RT for Vulvar Cancer</a:t>
            </a:r>
            <a:endParaRPr dirty="0"/>
          </a:p>
        </p:txBody>
      </p:sp>
      <p:sp>
        <p:nvSpPr>
          <p:cNvPr id="881" name="Google Shape;881;p79"/>
          <p:cNvSpPr txBox="1">
            <a:spLocks noGrp="1"/>
          </p:cNvSpPr>
          <p:nvPr>
            <p:ph type="body" idx="1"/>
          </p:nvPr>
        </p:nvSpPr>
        <p:spPr>
          <a:xfrm>
            <a:off x="667351" y="1321870"/>
            <a:ext cx="10857299" cy="4825465"/>
          </a:xfrm>
          <a:prstGeom prst="rect">
            <a:avLst/>
          </a:prstGeom>
          <a:noFill/>
          <a:ln>
            <a:noFill/>
          </a:ln>
        </p:spPr>
        <p:txBody>
          <a:bodyPr spcFirstLastPara="1" vert="horz" wrap="square" lIns="121900" tIns="60933" rIns="121900" bIns="60933" rtlCol="0" anchor="t" anchorCtr="0">
            <a:normAutofit/>
          </a:bodyPr>
          <a:lstStyle/>
          <a:p>
            <a:pPr marL="152396" lvl="1" indent="0">
              <a:buNone/>
            </a:pPr>
            <a:r>
              <a:rPr lang="en-US" sz="2667" dirty="0" err="1">
                <a:solidFill>
                  <a:srgbClr val="000000"/>
                </a:solidFill>
              </a:rPr>
              <a:t>Neoadjuvant</a:t>
            </a:r>
            <a:r>
              <a:rPr lang="en-US" sz="2667" dirty="0">
                <a:solidFill>
                  <a:srgbClr val="000000"/>
                </a:solidFill>
              </a:rPr>
              <a:t> cisplatin-RT may be considered for patients who would require </a:t>
            </a:r>
            <a:r>
              <a:rPr lang="en-US" sz="2667" dirty="0" err="1">
                <a:solidFill>
                  <a:srgbClr val="000000"/>
                </a:solidFill>
              </a:rPr>
              <a:t>exenteration</a:t>
            </a:r>
            <a:r>
              <a:rPr lang="en-US" sz="2667" dirty="0">
                <a:solidFill>
                  <a:srgbClr val="000000"/>
                </a:solidFill>
              </a:rPr>
              <a:t> (anorectal, bladder, or bone involvement)</a:t>
            </a:r>
          </a:p>
          <a:p>
            <a:pPr marL="761981" lvl="1" indent="-609585"/>
            <a:r>
              <a:rPr lang="en-US" sz="2667" dirty="0">
                <a:solidFill>
                  <a:srgbClr val="000000"/>
                </a:solidFill>
              </a:rPr>
              <a:t>GOG-205 (57.6Gy/32fx + cisplatin) </a:t>
            </a:r>
            <a:r>
              <a:rPr lang="en-US" sz="2667" dirty="0">
                <a:solidFill>
                  <a:srgbClr val="000000"/>
                </a:solidFill>
                <a:sym typeface="Wingdings" panose="05000000000000000000" pitchFamily="2" charset="2"/>
              </a:rPr>
              <a:t></a:t>
            </a:r>
            <a:r>
              <a:rPr lang="en-US" sz="2667" dirty="0">
                <a:solidFill>
                  <a:srgbClr val="000000"/>
                </a:solidFill>
              </a:rPr>
              <a:t> 64% </a:t>
            </a:r>
            <a:r>
              <a:rPr lang="en-US" sz="2667" dirty="0" err="1">
                <a:solidFill>
                  <a:srgbClr val="000000"/>
                </a:solidFill>
              </a:rPr>
              <a:t>cCR</a:t>
            </a:r>
            <a:r>
              <a:rPr lang="en-US" sz="2667" dirty="0">
                <a:solidFill>
                  <a:srgbClr val="000000"/>
                </a:solidFill>
              </a:rPr>
              <a:t>, 50% pCR</a:t>
            </a:r>
            <a:r>
              <a:rPr lang="en-US" sz="2667" baseline="30000" dirty="0">
                <a:solidFill>
                  <a:srgbClr val="000000"/>
                </a:solidFill>
              </a:rPr>
              <a:t>1</a:t>
            </a:r>
          </a:p>
          <a:p>
            <a:pPr marL="761981" lvl="1" indent="-609585"/>
            <a:r>
              <a:rPr lang="en-US" sz="2667" dirty="0">
                <a:solidFill>
                  <a:srgbClr val="000000"/>
                </a:solidFill>
              </a:rPr>
              <a:t>GOG-279 (64Gy/32fx + weekly cisplatin/gemcitabine) </a:t>
            </a:r>
            <a:r>
              <a:rPr lang="en-US" sz="2667" dirty="0">
                <a:solidFill>
                  <a:srgbClr val="000000"/>
                </a:solidFill>
                <a:sym typeface="Wingdings" panose="05000000000000000000" pitchFamily="2" charset="2"/>
              </a:rPr>
              <a:t> </a:t>
            </a:r>
            <a:r>
              <a:rPr lang="en-US" sz="2667" dirty="0">
                <a:solidFill>
                  <a:srgbClr val="000000"/>
                </a:solidFill>
              </a:rPr>
              <a:t>TBD</a:t>
            </a:r>
          </a:p>
          <a:p>
            <a:pPr marL="761981" lvl="1" indent="-609585"/>
            <a:endParaRPr lang="en-US" sz="2667" dirty="0">
              <a:solidFill>
                <a:srgbClr val="000000"/>
              </a:solidFill>
            </a:endParaRPr>
          </a:p>
          <a:p>
            <a:pPr marL="152396" lvl="1" indent="0">
              <a:buNone/>
            </a:pPr>
            <a:endParaRPr lang="en-US" sz="2667" dirty="0">
              <a:solidFill>
                <a:srgbClr val="000000"/>
              </a:solidFill>
            </a:endParaRPr>
          </a:p>
          <a:p>
            <a:pPr marL="152396" lvl="1" indent="0">
              <a:buNone/>
            </a:pPr>
            <a:r>
              <a:rPr lang="en-US" sz="2667" dirty="0">
                <a:solidFill>
                  <a:srgbClr val="000000"/>
                </a:solidFill>
              </a:rPr>
              <a:t>Definitive cisplatin-RT may be considered for medically inoperable patients</a:t>
            </a:r>
          </a:p>
        </p:txBody>
      </p:sp>
      <p:sp>
        <p:nvSpPr>
          <p:cNvPr id="4" name="Google Shape;986;p87"/>
          <p:cNvSpPr txBox="1"/>
          <p:nvPr/>
        </p:nvSpPr>
        <p:spPr>
          <a:xfrm>
            <a:off x="9999784" y="6422826"/>
            <a:ext cx="2192216" cy="369277"/>
          </a:xfrm>
          <a:prstGeom prst="rect">
            <a:avLst/>
          </a:prstGeom>
          <a:noFill/>
          <a:ln>
            <a:noFill/>
          </a:ln>
        </p:spPr>
        <p:txBody>
          <a:bodyPr spcFirstLastPara="1" wrap="square" lIns="121900" tIns="60933" rIns="121900" bIns="60933" anchor="t" anchorCtr="0">
            <a:spAutoFit/>
          </a:bodyPr>
          <a:lstStyle/>
          <a:p>
            <a:r>
              <a:rPr lang="en-US" sz="1600" dirty="0">
                <a:latin typeface="Arial" panose="020B0604020202020204" pitchFamily="34" charset="0"/>
                <a:ea typeface="Verdana" panose="020B0604030504040204" pitchFamily="34" charset="0"/>
                <a:sym typeface="Arial"/>
              </a:rPr>
              <a:t>1. Moore </a:t>
            </a:r>
            <a:r>
              <a:rPr lang="en-US" sz="1600" i="1" dirty="0">
                <a:latin typeface="Arial" panose="020B0604020202020204" pitchFamily="34" charset="0"/>
                <a:ea typeface="Verdana" panose="020B0604030504040204" pitchFamily="34" charset="0"/>
                <a:sym typeface="Arial"/>
              </a:rPr>
              <a:t>et al, </a:t>
            </a:r>
            <a:r>
              <a:rPr lang="en-US" sz="1600" dirty="0">
                <a:latin typeface="Arial" panose="020B0604020202020204" pitchFamily="34" charset="0"/>
                <a:ea typeface="Verdana" panose="020B0604030504040204" pitchFamily="34" charset="0"/>
                <a:sym typeface="Arial"/>
              </a:rPr>
              <a:t>2012</a:t>
            </a:r>
            <a:endParaRPr sz="1600" dirty="0">
              <a:latin typeface="Arial" panose="020B0604020202020204" pitchFamily="34" charset="0"/>
              <a:ea typeface="Verdana" panose="020B0604030504040204" pitchFamily="34" charset="0"/>
            </a:endParaRPr>
          </a:p>
        </p:txBody>
      </p:sp>
    </p:spTree>
    <p:extLst>
      <p:ext uri="{BB962C8B-B14F-4D97-AF65-F5344CB8AC3E}">
        <p14:creationId xmlns:p14="http://schemas.microsoft.com/office/powerpoint/2010/main" val="5162724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77"/>
          <p:cNvSpPr txBox="1">
            <a:spLocks noGrp="1"/>
          </p:cNvSpPr>
          <p:nvPr>
            <p:ph type="title"/>
          </p:nvPr>
        </p:nvSpPr>
        <p:spPr>
          <a:xfrm>
            <a:off x="0" y="0"/>
            <a:ext cx="12192000" cy="1143000"/>
          </a:xfrm>
          <a:prstGeom prst="rect">
            <a:avLst/>
          </a:prstGeom>
          <a:noFill/>
          <a:ln>
            <a:noFill/>
          </a:ln>
        </p:spPr>
        <p:txBody>
          <a:bodyPr spcFirstLastPara="1" vert="horz" wrap="square" lIns="121900" tIns="60933" rIns="121900" bIns="60933" rtlCol="0" anchor="ctr" anchorCtr="0">
            <a:normAutofit/>
          </a:bodyPr>
          <a:lstStyle/>
          <a:p>
            <a:pPr>
              <a:spcBef>
                <a:spcPts val="0"/>
              </a:spcBef>
              <a:buClr>
                <a:schemeClr val="accent3"/>
              </a:buClr>
              <a:buSzPts val="4000"/>
            </a:pPr>
            <a:r>
              <a:rPr lang="en-US" dirty="0"/>
              <a:t>Vaginal Cancer</a:t>
            </a:r>
            <a:endParaRPr dirty="0"/>
          </a:p>
        </p:txBody>
      </p:sp>
      <p:sp>
        <p:nvSpPr>
          <p:cNvPr id="869" name="Google Shape;869;p77"/>
          <p:cNvSpPr txBox="1">
            <a:spLocks noGrp="1"/>
          </p:cNvSpPr>
          <p:nvPr>
            <p:ph type="body" idx="1"/>
          </p:nvPr>
        </p:nvSpPr>
        <p:spPr>
          <a:xfrm>
            <a:off x="742603" y="1143000"/>
            <a:ext cx="5264732" cy="5023387"/>
          </a:xfrm>
          <a:prstGeom prst="rect">
            <a:avLst/>
          </a:prstGeom>
          <a:noFill/>
          <a:ln>
            <a:noFill/>
          </a:ln>
        </p:spPr>
        <p:txBody>
          <a:bodyPr spcFirstLastPara="1" vert="horz" wrap="square" lIns="121900" tIns="60933" rIns="121900" bIns="60933" rtlCol="0" anchor="t" anchorCtr="0">
            <a:normAutofit fontScale="92500"/>
          </a:bodyPr>
          <a:lstStyle/>
          <a:p>
            <a:pPr marL="456565" indent="-456565">
              <a:lnSpc>
                <a:spcPct val="80000"/>
              </a:lnSpc>
              <a:spcBef>
                <a:spcPts val="0"/>
              </a:spcBef>
              <a:buClr>
                <a:srgbClr val="364852"/>
              </a:buClr>
              <a:buSzPts val="2000"/>
            </a:pPr>
            <a:r>
              <a:rPr lang="en-US" sz="2933" dirty="0">
                <a:solidFill>
                  <a:srgbClr val="000000"/>
                </a:solidFill>
              </a:rPr>
              <a:t>Rare malignancy no randomized data to guide management</a:t>
            </a:r>
            <a:endParaRPr lang="en-US" sz="2933" dirty="0">
              <a:solidFill>
                <a:srgbClr val="000000"/>
              </a:solidFill>
              <a:cs typeface="Calibri" panose="020F0502020204030204"/>
            </a:endParaRPr>
          </a:p>
          <a:p>
            <a:pPr marL="0" indent="0">
              <a:lnSpc>
                <a:spcPct val="80000"/>
              </a:lnSpc>
              <a:spcBef>
                <a:spcPts val="533"/>
              </a:spcBef>
              <a:buClr>
                <a:srgbClr val="364852"/>
              </a:buClr>
              <a:buSzPts val="2000"/>
              <a:buNone/>
            </a:pPr>
            <a:endParaRPr sz="2933" dirty="0">
              <a:solidFill>
                <a:srgbClr val="000000"/>
              </a:solidFill>
            </a:endParaRPr>
          </a:p>
          <a:p>
            <a:pPr marL="456565" indent="-456565">
              <a:lnSpc>
                <a:spcPct val="80000"/>
              </a:lnSpc>
              <a:spcBef>
                <a:spcPts val="533"/>
              </a:spcBef>
              <a:buClr>
                <a:srgbClr val="364852"/>
              </a:buClr>
              <a:buSzPts val="2000"/>
            </a:pPr>
            <a:r>
              <a:rPr lang="en-US" sz="2900" dirty="0">
                <a:solidFill>
                  <a:srgbClr val="000000"/>
                </a:solidFill>
              </a:rPr>
              <a:t>Most patients are treated with chemo-RT + brachytherapy boost (interstitial vs. cylinder, depending on response to EBRT and extent of disease)</a:t>
            </a:r>
            <a:endParaRPr lang="en-US" sz="2900" dirty="0">
              <a:solidFill>
                <a:srgbClr val="000000"/>
              </a:solidFill>
              <a:cs typeface="Calibri"/>
            </a:endParaRPr>
          </a:p>
          <a:p>
            <a:pPr marL="456565" indent="-456565">
              <a:lnSpc>
                <a:spcPct val="80000"/>
              </a:lnSpc>
              <a:spcBef>
                <a:spcPts val="533"/>
              </a:spcBef>
              <a:buClr>
                <a:srgbClr val="364852"/>
              </a:buClr>
              <a:buSzPts val="2000"/>
            </a:pPr>
            <a:endParaRPr lang="en-US" sz="2933" dirty="0">
              <a:solidFill>
                <a:srgbClr val="000000"/>
              </a:solidFill>
              <a:cs typeface="Calibri" panose="020F0502020204030204"/>
            </a:endParaRPr>
          </a:p>
          <a:p>
            <a:pPr marL="456565">
              <a:lnSpc>
                <a:spcPct val="80000"/>
              </a:lnSpc>
              <a:spcBef>
                <a:spcPts val="533"/>
              </a:spcBef>
              <a:buSzPts val="2000"/>
            </a:pPr>
            <a:r>
              <a:rPr lang="en-US" sz="2900" dirty="0">
                <a:solidFill>
                  <a:srgbClr val="000000"/>
                </a:solidFill>
              </a:rPr>
              <a:t>Surgical excision only considered for Stage I disease, or as salvage for a recurrence after prior RT</a:t>
            </a:r>
            <a:endParaRPr lang="en-US" sz="2900" dirty="0">
              <a:solidFill>
                <a:srgbClr val="000000"/>
              </a:solidFill>
              <a:cs typeface="Calibri"/>
            </a:endParaRPr>
          </a:p>
          <a:p>
            <a:pPr marL="456565" indent="-456565">
              <a:lnSpc>
                <a:spcPct val="80000"/>
              </a:lnSpc>
              <a:spcBef>
                <a:spcPts val="533"/>
              </a:spcBef>
              <a:buClr>
                <a:srgbClr val="364852"/>
              </a:buClr>
              <a:buSzPts val="2000"/>
            </a:pPr>
            <a:endParaRPr sz="2933" dirty="0">
              <a:solidFill>
                <a:srgbClr val="000000"/>
              </a:solidFill>
              <a:cs typeface="Calibri" panose="020F0502020204030204"/>
            </a:endParaRPr>
          </a:p>
        </p:txBody>
      </p:sp>
      <p:pic>
        <p:nvPicPr>
          <p:cNvPr id="3" name="Picture 2"/>
          <p:cNvPicPr>
            <a:picLocks noChangeAspect="1"/>
          </p:cNvPicPr>
          <p:nvPr/>
        </p:nvPicPr>
        <p:blipFill>
          <a:blip r:embed="rId3"/>
          <a:stretch>
            <a:fillRect/>
          </a:stretch>
        </p:blipFill>
        <p:spPr>
          <a:xfrm>
            <a:off x="6749936" y="1143001"/>
            <a:ext cx="4932219" cy="3506335"/>
          </a:xfrm>
          <a:prstGeom prst="rect">
            <a:avLst/>
          </a:prstGeom>
        </p:spPr>
      </p:pic>
    </p:spTree>
    <p:extLst>
      <p:ext uri="{BB962C8B-B14F-4D97-AF65-F5344CB8AC3E}">
        <p14:creationId xmlns:p14="http://schemas.microsoft.com/office/powerpoint/2010/main" val="10615568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179" y="2324100"/>
            <a:ext cx="12192000" cy="2209800"/>
          </a:xfrm>
        </p:spPr>
        <p:txBody>
          <a:bodyPr>
            <a:noAutofit/>
          </a:bodyPr>
          <a:lstStyle/>
          <a:p>
            <a:pPr algn="ctr"/>
            <a:r>
              <a:rPr lang="en-US" b="1" dirty="0">
                <a:solidFill>
                  <a:srgbClr val="002060"/>
                </a:solidFill>
                <a:latin typeface="+mj-lt"/>
                <a:cs typeface="Arial" panose="020B0604020202020204" pitchFamily="34" charset="0"/>
              </a:rPr>
              <a:t>Palliative Radiation Therapy </a:t>
            </a:r>
            <a:br>
              <a:rPr lang="en-US" b="1" dirty="0">
                <a:solidFill>
                  <a:srgbClr val="002060"/>
                </a:solidFill>
                <a:latin typeface="+mj-lt"/>
                <a:cs typeface="Arial" panose="020B0604020202020204" pitchFamily="34" charset="0"/>
              </a:rPr>
            </a:br>
            <a:r>
              <a:rPr lang="en-US" b="1" dirty="0">
                <a:solidFill>
                  <a:srgbClr val="002060"/>
                </a:solidFill>
                <a:latin typeface="+mj-lt"/>
                <a:cs typeface="Arial" panose="020B0604020202020204" pitchFamily="34" charset="0"/>
              </a:rPr>
              <a:t>for GYN Malignancies</a:t>
            </a:r>
          </a:p>
        </p:txBody>
      </p:sp>
    </p:spTree>
    <p:extLst>
      <p:ext uri="{BB962C8B-B14F-4D97-AF65-F5344CB8AC3E}">
        <p14:creationId xmlns:p14="http://schemas.microsoft.com/office/powerpoint/2010/main" val="2904906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34"/>
          <p:cNvSpPr txBox="1">
            <a:spLocks noGrp="1"/>
          </p:cNvSpPr>
          <p:nvPr>
            <p:ph type="title"/>
          </p:nvPr>
        </p:nvSpPr>
        <p:spPr>
          <a:xfrm>
            <a:off x="0" y="0"/>
            <a:ext cx="12192000" cy="1143000"/>
          </a:xfrm>
          <a:prstGeom prst="rect">
            <a:avLst/>
          </a:prstGeom>
          <a:noFill/>
          <a:ln>
            <a:noFill/>
          </a:ln>
        </p:spPr>
        <p:txBody>
          <a:bodyPr spcFirstLastPara="1" vert="horz" wrap="square" lIns="121900" tIns="60933" rIns="121900" bIns="60933" rtlCol="0" anchor="ctr" anchorCtr="0">
            <a:normAutofit/>
          </a:bodyPr>
          <a:lstStyle/>
          <a:p>
            <a:pPr algn="ctr"/>
            <a:r>
              <a:rPr lang="en-US" sz="4000" dirty="0"/>
              <a:t>Radiation Delivery Techniques</a:t>
            </a:r>
            <a:endParaRPr sz="4000" dirty="0"/>
          </a:p>
        </p:txBody>
      </p:sp>
      <p:sp>
        <p:nvSpPr>
          <p:cNvPr id="428" name="Google Shape;428;p34"/>
          <p:cNvSpPr txBox="1">
            <a:spLocks noGrp="1"/>
          </p:cNvSpPr>
          <p:nvPr>
            <p:ph type="body" idx="1"/>
          </p:nvPr>
        </p:nvSpPr>
        <p:spPr>
          <a:xfrm>
            <a:off x="391163" y="1605406"/>
            <a:ext cx="6709549" cy="4712268"/>
          </a:xfrm>
          <a:prstGeom prst="rect">
            <a:avLst/>
          </a:prstGeom>
          <a:noFill/>
          <a:ln>
            <a:noFill/>
          </a:ln>
        </p:spPr>
        <p:txBody>
          <a:bodyPr spcFirstLastPara="1" vert="horz" wrap="square" lIns="121900" tIns="60933" rIns="121900" bIns="60933" rtlCol="0" anchor="t" anchorCtr="0">
            <a:normAutofit lnSpcReduction="10000"/>
          </a:bodyPr>
          <a:lstStyle/>
          <a:p>
            <a:pPr marL="457189" indent="-457189">
              <a:lnSpc>
                <a:spcPct val="110000"/>
              </a:lnSpc>
              <a:spcBef>
                <a:spcPts val="0"/>
              </a:spcBef>
              <a:buSzPts val="2960"/>
            </a:pPr>
            <a:r>
              <a:rPr lang="en-US" sz="3467" dirty="0">
                <a:solidFill>
                  <a:srgbClr val="000000"/>
                </a:solidFill>
              </a:rPr>
              <a:t>External Beam Radiation Therapy (EBRT)</a:t>
            </a:r>
            <a:endParaRPr sz="3467" dirty="0">
              <a:solidFill>
                <a:srgbClr val="000000"/>
              </a:solidFill>
            </a:endParaRPr>
          </a:p>
          <a:p>
            <a:pPr marL="990575" lvl="1" indent="-380990">
              <a:lnSpc>
                <a:spcPct val="110000"/>
              </a:lnSpc>
              <a:spcBef>
                <a:spcPts val="369"/>
              </a:spcBef>
              <a:buSzPts val="1387"/>
            </a:pPr>
            <a:r>
              <a:rPr lang="en-US" sz="1733" dirty="0">
                <a:solidFill>
                  <a:srgbClr val="000000"/>
                </a:solidFill>
                <a:latin typeface="Arial" panose="020B0604020202020204" pitchFamily="34" charset="0"/>
                <a:ea typeface="Verdana" panose="020B0604030504040204" pitchFamily="34" charset="0"/>
              </a:rPr>
              <a:t>3-Dimensional Conformal Radiation Therapy (3-D CRT)</a:t>
            </a:r>
            <a:endParaRPr sz="1733" dirty="0">
              <a:solidFill>
                <a:srgbClr val="000000"/>
              </a:solidFill>
              <a:latin typeface="Arial" panose="020B0604020202020204" pitchFamily="34" charset="0"/>
              <a:ea typeface="Verdana" panose="020B0604030504040204" pitchFamily="34" charset="0"/>
            </a:endParaRPr>
          </a:p>
          <a:p>
            <a:pPr marL="990575" lvl="1" indent="-380990">
              <a:lnSpc>
                <a:spcPct val="110000"/>
              </a:lnSpc>
              <a:spcBef>
                <a:spcPts val="369"/>
              </a:spcBef>
              <a:buSzPts val="1387"/>
            </a:pPr>
            <a:r>
              <a:rPr lang="en-US" sz="1733" dirty="0">
                <a:solidFill>
                  <a:srgbClr val="000000"/>
                </a:solidFill>
                <a:latin typeface="Arial" panose="020B0604020202020204" pitchFamily="34" charset="0"/>
                <a:ea typeface="Verdana" panose="020B0604030504040204" pitchFamily="34" charset="0"/>
              </a:rPr>
              <a:t>Intensity Modulated Radiation Therapy (IMRT)</a:t>
            </a:r>
            <a:endParaRPr sz="1733" dirty="0">
              <a:solidFill>
                <a:srgbClr val="000000"/>
              </a:solidFill>
              <a:latin typeface="Arial" panose="020B0604020202020204" pitchFamily="34" charset="0"/>
              <a:ea typeface="Verdana" panose="020B0604030504040204" pitchFamily="34" charset="0"/>
            </a:endParaRPr>
          </a:p>
          <a:p>
            <a:pPr marL="990575" lvl="1" indent="-380990">
              <a:lnSpc>
                <a:spcPct val="110000"/>
              </a:lnSpc>
              <a:spcBef>
                <a:spcPts val="369"/>
              </a:spcBef>
              <a:buSzPts val="1387"/>
            </a:pPr>
            <a:r>
              <a:rPr lang="en-US" sz="1733" dirty="0">
                <a:solidFill>
                  <a:srgbClr val="000000"/>
                </a:solidFill>
                <a:latin typeface="Arial" panose="020B0604020202020204" pitchFamily="34" charset="0"/>
                <a:ea typeface="Verdana" panose="020B0604030504040204" pitchFamily="34" charset="0"/>
              </a:rPr>
              <a:t>Image-Guided Radiation Therapy (IGRT)</a:t>
            </a:r>
            <a:endParaRPr sz="1733" dirty="0">
              <a:solidFill>
                <a:srgbClr val="000000"/>
              </a:solidFill>
              <a:latin typeface="Arial" panose="020B0604020202020204" pitchFamily="34" charset="0"/>
              <a:ea typeface="Verdana" panose="020B0604030504040204" pitchFamily="34" charset="0"/>
            </a:endParaRPr>
          </a:p>
          <a:p>
            <a:pPr marL="990575" lvl="1" indent="-380990">
              <a:lnSpc>
                <a:spcPct val="110000"/>
              </a:lnSpc>
              <a:spcBef>
                <a:spcPts val="369"/>
              </a:spcBef>
              <a:buSzPts val="1387"/>
            </a:pPr>
            <a:r>
              <a:rPr lang="en-US" sz="1733" dirty="0">
                <a:solidFill>
                  <a:srgbClr val="000000"/>
                </a:solidFill>
                <a:latin typeface="Arial" panose="020B0604020202020204" pitchFamily="34" charset="0"/>
                <a:ea typeface="Verdana" panose="020B0604030504040204" pitchFamily="34" charset="0"/>
              </a:rPr>
              <a:t>Stereotactic Body Radiation Therapy (SBRT)</a:t>
            </a:r>
            <a:endParaRPr sz="1733" dirty="0">
              <a:solidFill>
                <a:srgbClr val="000000"/>
              </a:solidFill>
              <a:latin typeface="Arial" panose="020B0604020202020204" pitchFamily="34" charset="0"/>
              <a:ea typeface="Verdana" panose="020B0604030504040204" pitchFamily="34" charset="0"/>
            </a:endParaRPr>
          </a:p>
          <a:p>
            <a:pPr marL="457189" indent="-457189">
              <a:lnSpc>
                <a:spcPct val="110000"/>
              </a:lnSpc>
              <a:spcBef>
                <a:spcPts val="789"/>
              </a:spcBef>
              <a:buSzPts val="2960"/>
            </a:pPr>
            <a:endParaRPr lang="en-US" sz="3947" dirty="0">
              <a:solidFill>
                <a:srgbClr val="000000"/>
              </a:solidFill>
            </a:endParaRPr>
          </a:p>
          <a:p>
            <a:pPr marL="457189" indent="-457189">
              <a:lnSpc>
                <a:spcPct val="110000"/>
              </a:lnSpc>
              <a:spcBef>
                <a:spcPts val="789"/>
              </a:spcBef>
              <a:buSzPts val="2960"/>
            </a:pPr>
            <a:r>
              <a:rPr lang="en-US" sz="3947" dirty="0">
                <a:solidFill>
                  <a:srgbClr val="000000"/>
                </a:solidFill>
              </a:rPr>
              <a:t>Brachytherapy</a:t>
            </a:r>
            <a:endParaRPr dirty="0">
              <a:solidFill>
                <a:srgbClr val="000000"/>
              </a:solidFill>
            </a:endParaRPr>
          </a:p>
          <a:p>
            <a:pPr marL="990575" lvl="1" indent="-380990">
              <a:lnSpc>
                <a:spcPct val="110000"/>
              </a:lnSpc>
              <a:spcBef>
                <a:spcPts val="369"/>
              </a:spcBef>
              <a:buSzPts val="1387"/>
            </a:pPr>
            <a:r>
              <a:rPr lang="en-US" sz="1849" dirty="0" err="1">
                <a:solidFill>
                  <a:srgbClr val="000000"/>
                </a:solidFill>
                <a:latin typeface="Arial" panose="020B0604020202020204" pitchFamily="34" charset="0"/>
                <a:ea typeface="Verdana" panose="020B0604030504040204" pitchFamily="34" charset="0"/>
              </a:rPr>
              <a:t>Intracavitary</a:t>
            </a:r>
            <a:endParaRPr sz="1849" dirty="0">
              <a:solidFill>
                <a:srgbClr val="000000"/>
              </a:solidFill>
              <a:latin typeface="Arial" panose="020B0604020202020204" pitchFamily="34" charset="0"/>
              <a:ea typeface="Verdana" panose="020B0604030504040204" pitchFamily="34" charset="0"/>
            </a:endParaRPr>
          </a:p>
          <a:p>
            <a:pPr marL="990575" lvl="1" indent="-380990">
              <a:lnSpc>
                <a:spcPct val="110000"/>
              </a:lnSpc>
              <a:spcBef>
                <a:spcPts val="369"/>
              </a:spcBef>
              <a:buSzPts val="1387"/>
            </a:pPr>
            <a:r>
              <a:rPr lang="en-US" sz="1849" dirty="0">
                <a:solidFill>
                  <a:srgbClr val="000000"/>
                </a:solidFill>
                <a:latin typeface="Arial" panose="020B0604020202020204" pitchFamily="34" charset="0"/>
                <a:ea typeface="Verdana" panose="020B0604030504040204" pitchFamily="34" charset="0"/>
              </a:rPr>
              <a:t>Interstitial </a:t>
            </a:r>
            <a:endParaRPr dirty="0">
              <a:solidFill>
                <a:srgbClr val="000000"/>
              </a:solidFill>
              <a:latin typeface="Arial" panose="020B0604020202020204" pitchFamily="34" charset="0"/>
              <a:ea typeface="Verdana" panose="020B0604030504040204" pitchFamily="34" charset="0"/>
            </a:endParaRPr>
          </a:p>
        </p:txBody>
      </p:sp>
      <p:pic>
        <p:nvPicPr>
          <p:cNvPr id="429" name="Google Shape;429;p34" descr="https://ars.els-cdn.com/content/image/1-s2.0-S2405630817300757-gr2.jpg"/>
          <p:cNvPicPr preferRelativeResize="0"/>
          <p:nvPr/>
        </p:nvPicPr>
        <p:blipFill rotWithShape="1">
          <a:blip r:embed="rId3">
            <a:alphaModFix/>
          </a:blip>
          <a:srcRect/>
          <a:stretch/>
        </p:blipFill>
        <p:spPr>
          <a:xfrm>
            <a:off x="6982691" y="1330037"/>
            <a:ext cx="4894503" cy="5454073"/>
          </a:xfrm>
          <a:prstGeom prst="rect">
            <a:avLst/>
          </a:prstGeom>
          <a:noFill/>
          <a:ln>
            <a:noFill/>
          </a:ln>
        </p:spPr>
      </p:pic>
    </p:spTree>
    <p:extLst>
      <p:ext uri="{BB962C8B-B14F-4D97-AF65-F5344CB8AC3E}">
        <p14:creationId xmlns:p14="http://schemas.microsoft.com/office/powerpoint/2010/main" val="27961074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09"/>
            <a:ext cx="12192000" cy="1284891"/>
          </a:xfrm>
        </p:spPr>
        <p:txBody>
          <a:bodyPr>
            <a:noAutofit/>
          </a:bodyPr>
          <a:lstStyle/>
          <a:p>
            <a:pPr algn="ctr"/>
            <a:r>
              <a:rPr lang="en-US" dirty="0">
                <a:solidFill>
                  <a:srgbClr val="002060"/>
                </a:solidFill>
                <a:cs typeface="Arial" panose="020B0604020202020204" pitchFamily="34" charset="0"/>
              </a:rPr>
              <a:t>Why Not Systemic Therapy Alone?</a:t>
            </a:r>
            <a:endParaRPr lang="en-US" dirty="0">
              <a:solidFill>
                <a:srgbClr val="002060"/>
              </a:solidFill>
            </a:endParaRPr>
          </a:p>
        </p:txBody>
      </p:sp>
      <p:sp>
        <p:nvSpPr>
          <p:cNvPr id="3" name="Content Placeholder 2"/>
          <p:cNvSpPr>
            <a:spLocks noGrp="1"/>
          </p:cNvSpPr>
          <p:nvPr>
            <p:ph idx="1"/>
          </p:nvPr>
        </p:nvSpPr>
        <p:spPr>
          <a:xfrm>
            <a:off x="990600" y="1157111"/>
            <a:ext cx="10210800" cy="5266267"/>
          </a:xfrm>
        </p:spPr>
        <p:txBody>
          <a:bodyPr>
            <a:noAutofit/>
          </a:bodyPr>
          <a:lstStyle/>
          <a:p>
            <a:r>
              <a:rPr lang="en-US" sz="2400" dirty="0">
                <a:solidFill>
                  <a:srgbClr val="000000"/>
                </a:solidFill>
                <a:latin typeface="+mj-lt"/>
              </a:rPr>
              <a:t>For any Stage IV cancers, systemic therapy is the primary palliative (and potentially life-prolonging) treatment modality</a:t>
            </a:r>
          </a:p>
          <a:p>
            <a:endParaRPr lang="en-US" sz="2400" dirty="0">
              <a:solidFill>
                <a:srgbClr val="000000"/>
              </a:solidFill>
              <a:latin typeface="+mj-lt"/>
            </a:endParaRPr>
          </a:p>
          <a:p>
            <a:r>
              <a:rPr lang="en-US" sz="2400" dirty="0">
                <a:solidFill>
                  <a:srgbClr val="000000"/>
                </a:solidFill>
                <a:latin typeface="+mj-lt"/>
              </a:rPr>
              <a:t>However, response rates to first line systemic therapy are generally &lt;</a:t>
            </a:r>
            <a:r>
              <a:rPr lang="en-US" sz="2400" dirty="0">
                <a:solidFill>
                  <a:srgbClr val="000000"/>
                </a:solidFill>
                <a:latin typeface="+mj-lt"/>
                <a:cs typeface="Arial" panose="020B0604020202020204" pitchFamily="34" charset="0"/>
              </a:rPr>
              <a:t>50% </a:t>
            </a:r>
            <a:r>
              <a:rPr lang="en-US" sz="2400" dirty="0">
                <a:solidFill>
                  <a:srgbClr val="000000"/>
                </a:solidFill>
                <a:latin typeface="+mj-lt"/>
              </a:rPr>
              <a:t>for most GYN malignancies (and even lower for 2</a:t>
            </a:r>
            <a:r>
              <a:rPr lang="en-US" sz="2400" baseline="30000" dirty="0">
                <a:solidFill>
                  <a:srgbClr val="000000"/>
                </a:solidFill>
                <a:latin typeface="+mj-lt"/>
              </a:rPr>
              <a:t>nd</a:t>
            </a:r>
            <a:r>
              <a:rPr lang="en-US" sz="2400" dirty="0">
                <a:solidFill>
                  <a:srgbClr val="000000"/>
                </a:solidFill>
                <a:latin typeface="+mj-lt"/>
              </a:rPr>
              <a:t>/3</a:t>
            </a:r>
            <a:r>
              <a:rPr lang="en-US" sz="2400" baseline="30000" dirty="0">
                <a:solidFill>
                  <a:srgbClr val="000000"/>
                </a:solidFill>
                <a:latin typeface="+mj-lt"/>
              </a:rPr>
              <a:t>rd</a:t>
            </a:r>
            <a:r>
              <a:rPr lang="en-US" sz="2400" dirty="0">
                <a:solidFill>
                  <a:srgbClr val="000000"/>
                </a:solidFill>
                <a:latin typeface="+mj-lt"/>
              </a:rPr>
              <a:t> line) </a:t>
            </a:r>
          </a:p>
          <a:p>
            <a:pPr lvl="1"/>
            <a:r>
              <a:rPr lang="en-US" dirty="0">
                <a:solidFill>
                  <a:srgbClr val="000000"/>
                </a:solidFill>
                <a:latin typeface="+mj-lt"/>
                <a:ea typeface="Verdana" panose="020B0604030504040204" pitchFamily="34" charset="0"/>
              </a:rPr>
              <a:t>Responses also usually not immediate after start of treatment</a:t>
            </a:r>
          </a:p>
          <a:p>
            <a:endParaRPr lang="en-US" sz="2400" dirty="0">
              <a:solidFill>
                <a:srgbClr val="000000"/>
              </a:solidFill>
              <a:latin typeface="+mj-lt"/>
              <a:cs typeface="Arial" panose="020B0604020202020204" pitchFamily="34" charset="0"/>
            </a:endParaRPr>
          </a:p>
          <a:p>
            <a:r>
              <a:rPr lang="en-US" sz="2400" dirty="0">
                <a:solidFill>
                  <a:srgbClr val="000000"/>
                </a:solidFill>
                <a:latin typeface="+mj-lt"/>
                <a:cs typeface="Arial" panose="020B0604020202020204" pitchFamily="34" charset="0"/>
              </a:rPr>
              <a:t>Unless patient’s symptoms are mild, generally need to address symptomatic sites of disease with a local therapy to improve quality of life in a patient population that will not be cured</a:t>
            </a:r>
          </a:p>
        </p:txBody>
      </p:sp>
    </p:spTree>
    <p:extLst>
      <p:ext uri="{BB962C8B-B14F-4D97-AF65-F5344CB8AC3E}">
        <p14:creationId xmlns:p14="http://schemas.microsoft.com/office/powerpoint/2010/main" val="26201728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09"/>
            <a:ext cx="12192000" cy="1284891"/>
          </a:xfrm>
        </p:spPr>
        <p:txBody>
          <a:bodyPr>
            <a:noAutofit/>
          </a:bodyPr>
          <a:lstStyle/>
          <a:p>
            <a:pPr algn="ctr"/>
            <a:r>
              <a:rPr lang="en-US" dirty="0">
                <a:solidFill>
                  <a:srgbClr val="002060"/>
                </a:solidFill>
                <a:cs typeface="Arial" panose="020B0604020202020204" pitchFamily="34" charset="0"/>
              </a:rPr>
              <a:t>What Does Palliative Radiation Offer?</a:t>
            </a:r>
            <a:endParaRPr lang="en-US" dirty="0">
              <a:solidFill>
                <a:srgbClr val="002060"/>
              </a:solidFill>
            </a:endParaRPr>
          </a:p>
        </p:txBody>
      </p:sp>
      <p:sp>
        <p:nvSpPr>
          <p:cNvPr id="3" name="Content Placeholder 2"/>
          <p:cNvSpPr>
            <a:spLocks noGrp="1"/>
          </p:cNvSpPr>
          <p:nvPr>
            <p:ph idx="1"/>
          </p:nvPr>
        </p:nvSpPr>
        <p:spPr>
          <a:xfrm>
            <a:off x="685800" y="1295400"/>
            <a:ext cx="10820400" cy="5562600"/>
          </a:xfrm>
        </p:spPr>
        <p:txBody>
          <a:bodyPr vert="horz" lIns="91440" tIns="45720" rIns="91440" bIns="45720" rtlCol="0" anchor="t">
            <a:normAutofit fontScale="92500" lnSpcReduction="20000"/>
          </a:bodyPr>
          <a:lstStyle/>
          <a:p>
            <a:r>
              <a:rPr lang="en-US" b="1" dirty="0">
                <a:solidFill>
                  <a:srgbClr val="000000"/>
                </a:solidFill>
                <a:cs typeface="Arial" panose="020B0604020202020204" pitchFamily="34" charset="0"/>
              </a:rPr>
              <a:t>External beam RT is non-invasive</a:t>
            </a:r>
          </a:p>
          <a:p>
            <a:pPr lvl="1"/>
            <a:r>
              <a:rPr lang="en-US" dirty="0">
                <a:solidFill>
                  <a:srgbClr val="000000"/>
                </a:solidFill>
                <a:latin typeface="Arial" panose="020B0604020202020204" pitchFamily="34" charset="0"/>
                <a:ea typeface="Verdana" panose="020B0604030504040204" pitchFamily="34" charset="0"/>
                <a:cs typeface="Arial" panose="020B0604020202020204" pitchFamily="34" charset="0"/>
              </a:rPr>
              <a:t>Brachytherapy is minimally invasive</a:t>
            </a:r>
            <a:r>
              <a:rPr lang="en-US" b="1" dirty="0">
                <a:solidFill>
                  <a:srgbClr val="000000"/>
                </a:solidFill>
                <a:latin typeface="Arial" panose="020B0604020202020204" pitchFamily="34" charset="0"/>
                <a:ea typeface="Verdana" panose="020B0604030504040204" pitchFamily="34" charset="0"/>
                <a:cs typeface="Arial" panose="020B0604020202020204" pitchFamily="34" charset="0"/>
              </a:rPr>
              <a:t> </a:t>
            </a:r>
          </a:p>
          <a:p>
            <a:endParaRPr lang="en-US" dirty="0">
              <a:solidFill>
                <a:srgbClr val="000000"/>
              </a:solidFill>
              <a:cs typeface="Arial" panose="020B0604020202020204" pitchFamily="34" charset="0"/>
            </a:endParaRPr>
          </a:p>
          <a:p>
            <a:r>
              <a:rPr lang="en-US" b="1" dirty="0">
                <a:solidFill>
                  <a:srgbClr val="000000"/>
                </a:solidFill>
                <a:cs typeface="Arial"/>
              </a:rPr>
              <a:t>Most patients experience symptomatic relief </a:t>
            </a:r>
            <a:r>
              <a:rPr lang="en-US" dirty="0">
                <a:solidFill>
                  <a:srgbClr val="000000"/>
                </a:solidFill>
                <a:cs typeface="Arial"/>
              </a:rPr>
              <a:t>for a variety of </a:t>
            </a:r>
            <a:r>
              <a:rPr lang="en-US" dirty="0">
                <a:solidFill>
                  <a:srgbClr val="000000"/>
                </a:solidFill>
              </a:rPr>
              <a:t>tumor-induced symptoms (e.g., bleeding, obstruction, pain, neurologic)</a:t>
            </a:r>
            <a:endParaRPr lang="en-US" dirty="0">
              <a:solidFill>
                <a:srgbClr val="000000"/>
              </a:solidFill>
              <a:cs typeface="Arial" panose="020B0604020202020204" pitchFamily="34" charset="0"/>
            </a:endParaRPr>
          </a:p>
          <a:p>
            <a:endParaRPr lang="en-US" b="1" dirty="0">
              <a:solidFill>
                <a:srgbClr val="000000"/>
              </a:solidFill>
              <a:cs typeface="Arial" panose="020B0604020202020204" pitchFamily="34" charset="0"/>
            </a:endParaRPr>
          </a:p>
          <a:p>
            <a:r>
              <a:rPr lang="en-US" b="1" dirty="0">
                <a:solidFill>
                  <a:srgbClr val="000000"/>
                </a:solidFill>
                <a:cs typeface="Arial"/>
              </a:rPr>
              <a:t>Relatively low doses used </a:t>
            </a:r>
            <a:r>
              <a:rPr lang="en-US" dirty="0">
                <a:solidFill>
                  <a:srgbClr val="000000"/>
                </a:solidFill>
                <a:cs typeface="Arial"/>
              </a:rPr>
              <a:t>(e.g., </a:t>
            </a:r>
            <a:r>
              <a:rPr lang="en-US" dirty="0">
                <a:solidFill>
                  <a:srgbClr val="000000"/>
                </a:solidFill>
                <a:latin typeface="Arial"/>
                <a:ea typeface="Verdana"/>
                <a:cs typeface="Arial"/>
              </a:rPr>
              <a:t>30Gy/10fx, 20 Gy/5fx, 8 Gy/1fx)</a:t>
            </a:r>
            <a:endParaRPr lang="en-US" b="1" dirty="0">
              <a:solidFill>
                <a:srgbClr val="000000"/>
              </a:solidFill>
              <a:latin typeface="Arial"/>
              <a:ea typeface="Verdana"/>
              <a:cs typeface="Arial"/>
            </a:endParaRPr>
          </a:p>
          <a:p>
            <a:pPr lvl="1"/>
            <a:r>
              <a:rPr lang="en-US" dirty="0">
                <a:solidFill>
                  <a:srgbClr val="000000"/>
                </a:solidFill>
                <a:latin typeface="Arial" panose="020B0604020202020204" pitchFamily="34" charset="0"/>
                <a:ea typeface="Verdana" panose="020B0604030504040204" pitchFamily="34" charset="0"/>
                <a:cs typeface="Arial" panose="020B0604020202020204" pitchFamily="34" charset="0"/>
              </a:rPr>
              <a:t>Usually with minimal short-term toxicity that is readily controlled with supportive medications</a:t>
            </a:r>
          </a:p>
          <a:p>
            <a:pPr lvl="1"/>
            <a:r>
              <a:rPr lang="en-US" dirty="0">
                <a:solidFill>
                  <a:srgbClr val="000000"/>
                </a:solidFill>
                <a:latin typeface="Arial" panose="020B0604020202020204" pitchFamily="34" charset="0"/>
                <a:ea typeface="Verdana" panose="020B0604030504040204" pitchFamily="34" charset="0"/>
                <a:cs typeface="Arial" panose="020B0604020202020204" pitchFamily="34" charset="0"/>
              </a:rPr>
              <a:t>Usually with no clinically significant long-term toxicity                           </a:t>
            </a:r>
          </a:p>
          <a:p>
            <a:pPr marL="761365" lvl="1" indent="0">
              <a:buNone/>
            </a:pPr>
            <a:r>
              <a:rPr lang="en-US" dirty="0">
                <a:solidFill>
                  <a:srgbClr val="000000"/>
                </a:solidFill>
                <a:latin typeface="Arial" panose="020B0604020202020204" pitchFamily="34" charset="0"/>
                <a:ea typeface="Verdana" panose="020B0604030504040204" pitchFamily="34" charset="0"/>
                <a:cs typeface="Arial" panose="020B0604020202020204" pitchFamily="34" charset="0"/>
              </a:rPr>
              <a:t>      (brain RT is one notable exception)</a:t>
            </a:r>
          </a:p>
          <a:p>
            <a:pPr lvl="1"/>
            <a:r>
              <a:rPr lang="en-US" dirty="0">
                <a:solidFill>
                  <a:srgbClr val="000000"/>
                </a:solidFill>
                <a:latin typeface="Arial" panose="020B0604020202020204" pitchFamily="34" charset="0"/>
                <a:ea typeface="Verdana" panose="020B0604030504040204" pitchFamily="34" charset="0"/>
                <a:cs typeface="Arial" panose="020B0604020202020204" pitchFamily="34" charset="0"/>
              </a:rPr>
              <a:t>Reirradiation may be feasible in some patients</a:t>
            </a:r>
          </a:p>
          <a:p>
            <a:endParaRPr lang="en-US" b="0" i="0" dirty="0">
              <a:solidFill>
                <a:srgbClr val="000000"/>
              </a:solidFill>
              <a:effectLst/>
            </a:endParaRPr>
          </a:p>
          <a:p>
            <a:r>
              <a:rPr lang="en-US" b="1" dirty="0">
                <a:solidFill>
                  <a:srgbClr val="000000"/>
                </a:solidFill>
                <a:cs typeface="Arial" panose="020B0604020202020204" pitchFamily="34" charset="0"/>
              </a:rPr>
              <a:t>However, usually some delay in treatment effect</a:t>
            </a:r>
            <a:r>
              <a:rPr lang="en-US" dirty="0">
                <a:solidFill>
                  <a:srgbClr val="000000"/>
                </a:solidFill>
                <a:cs typeface="Arial" panose="020B0604020202020204" pitchFamily="34" charset="0"/>
              </a:rPr>
              <a:t> (days – weeks)</a:t>
            </a:r>
            <a:endParaRPr lang="en-US" b="1" dirty="0">
              <a:solidFill>
                <a:srgbClr val="000000"/>
              </a:solidFill>
              <a:cs typeface="Arial" panose="020B0604020202020204" pitchFamily="34" charset="0"/>
            </a:endParaRPr>
          </a:p>
          <a:p>
            <a:pPr lvl="1"/>
            <a:r>
              <a:rPr lang="en-US" dirty="0">
                <a:solidFill>
                  <a:srgbClr val="000000"/>
                </a:solidFill>
                <a:latin typeface="Arial" panose="020B0604020202020204" pitchFamily="34" charset="0"/>
                <a:ea typeface="Verdana" panose="020B0604030504040204" pitchFamily="34" charset="0"/>
                <a:cs typeface="Arial" panose="020B0604020202020204" pitchFamily="34" charset="0"/>
              </a:rPr>
              <a:t>Hemostasis is fastest (usually within 72 hours of RT start)</a:t>
            </a:r>
          </a:p>
        </p:txBody>
      </p:sp>
    </p:spTree>
    <p:extLst>
      <p:ext uri="{BB962C8B-B14F-4D97-AF65-F5344CB8AC3E}">
        <p14:creationId xmlns:p14="http://schemas.microsoft.com/office/powerpoint/2010/main" val="36249702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09"/>
            <a:ext cx="12192000" cy="1284891"/>
          </a:xfrm>
        </p:spPr>
        <p:txBody>
          <a:bodyPr>
            <a:noAutofit/>
          </a:bodyPr>
          <a:lstStyle/>
          <a:p>
            <a:pPr algn="ctr"/>
            <a:r>
              <a:rPr lang="en-US" dirty="0">
                <a:solidFill>
                  <a:srgbClr val="002060"/>
                </a:solidFill>
              </a:rPr>
              <a:t>General Approach to Palliative/Supportive Care </a:t>
            </a:r>
          </a:p>
        </p:txBody>
      </p:sp>
      <p:sp>
        <p:nvSpPr>
          <p:cNvPr id="3" name="Content Placeholder 2"/>
          <p:cNvSpPr>
            <a:spLocks noGrp="1"/>
          </p:cNvSpPr>
          <p:nvPr>
            <p:ph idx="1"/>
          </p:nvPr>
        </p:nvSpPr>
        <p:spPr>
          <a:xfrm>
            <a:off x="609600" y="1600200"/>
            <a:ext cx="11049000" cy="4800600"/>
          </a:xfrm>
        </p:spPr>
        <p:txBody>
          <a:bodyPr>
            <a:normAutofit/>
          </a:bodyPr>
          <a:lstStyle/>
          <a:p>
            <a:r>
              <a:rPr lang="en-US" sz="2933" dirty="0">
                <a:solidFill>
                  <a:srgbClr val="000000"/>
                </a:solidFill>
                <a:latin typeface="+mj-lt"/>
                <a:ea typeface="Verdana" panose="020B0604030504040204" pitchFamily="34" charset="0"/>
              </a:rPr>
              <a:t>All cancer symptoms exist on a spectrum</a:t>
            </a:r>
            <a:endParaRPr lang="en-US" sz="2933" dirty="0">
              <a:solidFill>
                <a:srgbClr val="000000"/>
              </a:solidFill>
              <a:latin typeface="+mj-lt"/>
              <a:ea typeface="Verdana" panose="020B0604030504040204" pitchFamily="34" charset="0"/>
              <a:cs typeface="Verdana" panose="020B0604030504040204" pitchFamily="34" charset="0"/>
            </a:endParaRPr>
          </a:p>
          <a:p>
            <a:pPr algn="l"/>
            <a:endParaRPr lang="en-US" sz="2933" dirty="0">
              <a:solidFill>
                <a:srgbClr val="000000"/>
              </a:solidFill>
              <a:latin typeface="+mj-lt"/>
              <a:ea typeface="Verdana" panose="020B0604030504040204" pitchFamily="34" charset="0"/>
            </a:endParaRPr>
          </a:p>
          <a:p>
            <a:pPr lvl="1"/>
            <a:endParaRPr lang="en-US" sz="2933" dirty="0">
              <a:solidFill>
                <a:srgbClr val="000000"/>
              </a:solidFill>
              <a:latin typeface="+mj-lt"/>
              <a:ea typeface="Verdana" panose="020B0604030504040204" pitchFamily="34" charset="0"/>
            </a:endParaRPr>
          </a:p>
        </p:txBody>
      </p:sp>
      <p:sp>
        <p:nvSpPr>
          <p:cNvPr id="4" name="Right Arrow 3"/>
          <p:cNvSpPr/>
          <p:nvPr/>
        </p:nvSpPr>
        <p:spPr>
          <a:xfrm>
            <a:off x="1066800" y="3617447"/>
            <a:ext cx="9906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5" name="Left Arrow 4"/>
          <p:cNvSpPr/>
          <p:nvPr/>
        </p:nvSpPr>
        <p:spPr>
          <a:xfrm>
            <a:off x="990600" y="3922247"/>
            <a:ext cx="99060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6" name="TextBox 5"/>
          <p:cNvSpPr txBox="1"/>
          <p:nvPr/>
        </p:nvSpPr>
        <p:spPr>
          <a:xfrm>
            <a:off x="609601" y="2617918"/>
            <a:ext cx="2733119" cy="738664"/>
          </a:xfrm>
          <a:prstGeom prst="rect">
            <a:avLst/>
          </a:prstGeom>
          <a:solidFill>
            <a:srgbClr val="92D050"/>
          </a:solidFill>
        </p:spPr>
        <p:txBody>
          <a:bodyPr wrap="square" rtlCol="0">
            <a:spAutoFit/>
          </a:bodyPr>
          <a:lstStyle/>
          <a:p>
            <a:r>
              <a:rPr lang="en-US" sz="1400" b="1" dirty="0">
                <a:latin typeface="+mj-lt"/>
              </a:rPr>
              <a:t>Mild symptoms</a:t>
            </a:r>
          </a:p>
          <a:p>
            <a:endParaRPr lang="en-US" sz="1400" dirty="0">
              <a:latin typeface="+mj-lt"/>
            </a:endParaRPr>
          </a:p>
          <a:p>
            <a:r>
              <a:rPr lang="en-US" sz="1400" dirty="0">
                <a:latin typeface="+mj-lt"/>
              </a:rPr>
              <a:t>Relatively controlled</a:t>
            </a:r>
          </a:p>
        </p:txBody>
      </p:sp>
      <p:sp>
        <p:nvSpPr>
          <p:cNvPr id="7" name="TextBox 6"/>
          <p:cNvSpPr txBox="1"/>
          <p:nvPr/>
        </p:nvSpPr>
        <p:spPr>
          <a:xfrm>
            <a:off x="533400" y="4303247"/>
            <a:ext cx="2743200" cy="954107"/>
          </a:xfrm>
          <a:prstGeom prst="rect">
            <a:avLst/>
          </a:prstGeom>
          <a:solidFill>
            <a:schemeClr val="accent1">
              <a:lumMod val="40000"/>
              <a:lumOff val="60000"/>
            </a:schemeClr>
          </a:solidFill>
        </p:spPr>
        <p:txBody>
          <a:bodyPr wrap="square" lIns="91440" tIns="45720" rIns="91440" bIns="45720" rtlCol="0" anchor="t">
            <a:spAutoFit/>
          </a:bodyPr>
          <a:lstStyle/>
          <a:p>
            <a:r>
              <a:rPr lang="en-US" sz="1400" b="1" dirty="0">
                <a:latin typeface="+mj-lt"/>
              </a:rPr>
              <a:t>Systemic Therapy Alone</a:t>
            </a:r>
          </a:p>
          <a:p>
            <a:endParaRPr lang="en-US" sz="1400" dirty="0">
              <a:latin typeface="+mj-lt"/>
            </a:endParaRPr>
          </a:p>
          <a:p>
            <a:r>
              <a:rPr lang="en-US" sz="1400" dirty="0">
                <a:latin typeface="+mj-lt"/>
              </a:rPr>
              <a:t>No local side effects</a:t>
            </a:r>
            <a:endParaRPr lang="en-US" sz="1400" dirty="0">
              <a:latin typeface="+mj-lt"/>
              <a:cs typeface="Calibri"/>
            </a:endParaRPr>
          </a:p>
          <a:p>
            <a:endParaRPr lang="en-US" sz="1400" dirty="0">
              <a:latin typeface="+mj-lt"/>
            </a:endParaRPr>
          </a:p>
        </p:txBody>
      </p:sp>
      <p:sp>
        <p:nvSpPr>
          <p:cNvPr id="8" name="TextBox 7"/>
          <p:cNvSpPr txBox="1"/>
          <p:nvPr/>
        </p:nvSpPr>
        <p:spPr>
          <a:xfrm>
            <a:off x="8458200" y="4303249"/>
            <a:ext cx="3429000" cy="954107"/>
          </a:xfrm>
          <a:prstGeom prst="rect">
            <a:avLst/>
          </a:prstGeom>
          <a:solidFill>
            <a:schemeClr val="accent1">
              <a:lumMod val="40000"/>
              <a:lumOff val="60000"/>
            </a:schemeClr>
          </a:solidFill>
        </p:spPr>
        <p:txBody>
          <a:bodyPr wrap="square" lIns="91440" tIns="45720" rIns="91440" bIns="45720" rtlCol="0" anchor="t">
            <a:spAutoFit/>
          </a:bodyPr>
          <a:lstStyle/>
          <a:p>
            <a:r>
              <a:rPr lang="en-US" sz="1400" b="1" dirty="0">
                <a:latin typeface="+mj-lt"/>
              </a:rPr>
              <a:t>+ Surgery/Invasive Procedure</a:t>
            </a:r>
          </a:p>
          <a:p>
            <a:endParaRPr lang="en-US" sz="1400" dirty="0">
              <a:latin typeface="+mj-lt"/>
            </a:endParaRPr>
          </a:p>
          <a:p>
            <a:r>
              <a:rPr lang="en-US" sz="1400" dirty="0">
                <a:latin typeface="+mj-lt"/>
              </a:rPr>
              <a:t>Higher potential for short or long term local side effects</a:t>
            </a:r>
          </a:p>
        </p:txBody>
      </p:sp>
      <p:sp>
        <p:nvSpPr>
          <p:cNvPr id="9" name="TextBox 8"/>
          <p:cNvSpPr txBox="1"/>
          <p:nvPr/>
        </p:nvSpPr>
        <p:spPr>
          <a:xfrm>
            <a:off x="4574540" y="2635256"/>
            <a:ext cx="2966720" cy="738664"/>
          </a:xfrm>
          <a:prstGeom prst="rect">
            <a:avLst/>
          </a:prstGeom>
          <a:solidFill>
            <a:srgbClr val="FFC000"/>
          </a:solidFill>
        </p:spPr>
        <p:txBody>
          <a:bodyPr wrap="square" rtlCol="0">
            <a:spAutoFit/>
          </a:bodyPr>
          <a:lstStyle/>
          <a:p>
            <a:r>
              <a:rPr lang="en-US" sz="1400" b="1" dirty="0">
                <a:latin typeface="+mj-lt"/>
              </a:rPr>
              <a:t>Moderate symptoms</a:t>
            </a:r>
          </a:p>
          <a:p>
            <a:endParaRPr lang="en-US" sz="1400" dirty="0">
              <a:latin typeface="+mj-lt"/>
            </a:endParaRPr>
          </a:p>
          <a:p>
            <a:r>
              <a:rPr lang="en-US" sz="1400" dirty="0">
                <a:latin typeface="+mj-lt"/>
              </a:rPr>
              <a:t>Impacting quality of life</a:t>
            </a:r>
          </a:p>
        </p:txBody>
      </p:sp>
      <p:sp>
        <p:nvSpPr>
          <p:cNvPr id="10" name="TextBox 9"/>
          <p:cNvSpPr txBox="1"/>
          <p:nvPr/>
        </p:nvSpPr>
        <p:spPr>
          <a:xfrm>
            <a:off x="8458200" y="2635257"/>
            <a:ext cx="3429000" cy="738664"/>
          </a:xfrm>
          <a:prstGeom prst="rect">
            <a:avLst/>
          </a:prstGeom>
          <a:solidFill>
            <a:schemeClr val="accent2"/>
          </a:solidFill>
        </p:spPr>
        <p:txBody>
          <a:bodyPr wrap="square" lIns="91440" tIns="45720" rIns="91440" bIns="45720" rtlCol="0" anchor="t">
            <a:spAutoFit/>
          </a:bodyPr>
          <a:lstStyle/>
          <a:p>
            <a:r>
              <a:rPr lang="en-US" sz="1400" b="1" dirty="0">
                <a:latin typeface="+mj-lt"/>
              </a:rPr>
              <a:t>Severe/life threatening symptoms </a:t>
            </a:r>
            <a:r>
              <a:rPr lang="en-US" sz="1400" dirty="0">
                <a:latin typeface="+mj-lt"/>
              </a:rPr>
              <a:t>or </a:t>
            </a:r>
            <a:endParaRPr lang="en-US"/>
          </a:p>
          <a:p>
            <a:r>
              <a:rPr lang="en-US" sz="1400" dirty="0">
                <a:latin typeface="+mj-lt"/>
              </a:rPr>
              <a:t>Refractory to other treatments</a:t>
            </a:r>
            <a:endParaRPr lang="en-US" dirty="0"/>
          </a:p>
          <a:p>
            <a:r>
              <a:rPr lang="en-US" sz="1400" dirty="0">
                <a:latin typeface="+mj-lt"/>
              </a:rPr>
              <a:t>Immediate relief needed</a:t>
            </a:r>
          </a:p>
        </p:txBody>
      </p:sp>
      <p:sp>
        <p:nvSpPr>
          <p:cNvPr id="11" name="TextBox 10"/>
          <p:cNvSpPr txBox="1"/>
          <p:nvPr/>
        </p:nvSpPr>
        <p:spPr>
          <a:xfrm>
            <a:off x="4574540" y="4303248"/>
            <a:ext cx="2966720" cy="954107"/>
          </a:xfrm>
          <a:prstGeom prst="rect">
            <a:avLst/>
          </a:prstGeom>
          <a:solidFill>
            <a:schemeClr val="accent1">
              <a:lumMod val="40000"/>
              <a:lumOff val="60000"/>
            </a:schemeClr>
          </a:solidFill>
        </p:spPr>
        <p:txBody>
          <a:bodyPr wrap="square" lIns="91440" tIns="45720" rIns="91440" bIns="45720" rtlCol="0" anchor="t">
            <a:spAutoFit/>
          </a:bodyPr>
          <a:lstStyle/>
          <a:p>
            <a:r>
              <a:rPr lang="en-US" sz="1400" b="1" dirty="0">
                <a:latin typeface="+mj-lt"/>
              </a:rPr>
              <a:t>+ Radiation Therapy</a:t>
            </a:r>
          </a:p>
          <a:p>
            <a:endParaRPr lang="en-US" sz="1400" dirty="0">
              <a:latin typeface="+mj-lt"/>
            </a:endParaRPr>
          </a:p>
          <a:p>
            <a:r>
              <a:rPr lang="en-US" sz="1400" dirty="0">
                <a:latin typeface="+mj-lt"/>
              </a:rPr>
              <a:t>Mild-mod potential for short or long term local side effects</a:t>
            </a:r>
          </a:p>
        </p:txBody>
      </p:sp>
      <p:sp>
        <p:nvSpPr>
          <p:cNvPr id="18" name="TextBox 17"/>
          <p:cNvSpPr txBox="1"/>
          <p:nvPr/>
        </p:nvSpPr>
        <p:spPr>
          <a:xfrm>
            <a:off x="1673577" y="5492191"/>
            <a:ext cx="9434689" cy="1200329"/>
          </a:xfrm>
          <a:prstGeom prst="rect">
            <a:avLst/>
          </a:prstGeom>
          <a:noFill/>
        </p:spPr>
        <p:txBody>
          <a:bodyPr wrap="square" lIns="91440" tIns="45720" rIns="91440" bIns="45720" rtlCol="0" anchor="t">
            <a:spAutoFit/>
          </a:bodyPr>
          <a:lstStyle/>
          <a:p>
            <a:r>
              <a:rPr lang="en-US" sz="2400" b="1" dirty="0">
                <a:solidFill>
                  <a:srgbClr val="C00000"/>
                </a:solidFill>
                <a:latin typeface="+mj-lt"/>
                <a:ea typeface="Verdana"/>
              </a:rPr>
              <a:t>Since these patients are incurable, before any intervention, goals of care should always be evaluated and hospice considered, depending on patient’s values and wishes</a:t>
            </a:r>
          </a:p>
        </p:txBody>
      </p:sp>
    </p:spTree>
    <p:extLst>
      <p:ext uri="{BB962C8B-B14F-4D97-AF65-F5344CB8AC3E}">
        <p14:creationId xmlns:p14="http://schemas.microsoft.com/office/powerpoint/2010/main" val="25928297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noAutofit/>
          </a:bodyPr>
          <a:lstStyle/>
          <a:p>
            <a:pPr algn="ctr"/>
            <a:r>
              <a:rPr lang="en-US" sz="5000" dirty="0">
                <a:solidFill>
                  <a:srgbClr val="002060"/>
                </a:solidFill>
                <a:latin typeface="+mn-lt"/>
                <a:cs typeface="Arial"/>
              </a:rPr>
              <a:t>Take-Home Points</a:t>
            </a:r>
          </a:p>
        </p:txBody>
      </p:sp>
      <p:sp>
        <p:nvSpPr>
          <p:cNvPr id="3" name="Content Placeholder 2"/>
          <p:cNvSpPr>
            <a:spLocks noGrp="1"/>
          </p:cNvSpPr>
          <p:nvPr>
            <p:ph idx="1"/>
          </p:nvPr>
        </p:nvSpPr>
        <p:spPr>
          <a:xfrm>
            <a:off x="990600" y="1447800"/>
            <a:ext cx="10210800" cy="4800600"/>
          </a:xfrm>
        </p:spPr>
        <p:txBody>
          <a:bodyPr>
            <a:normAutofit fontScale="92500" lnSpcReduction="20000"/>
          </a:bodyPr>
          <a:lstStyle/>
          <a:p>
            <a:r>
              <a:rPr lang="en-US" sz="3600" dirty="0">
                <a:solidFill>
                  <a:srgbClr val="000000"/>
                </a:solidFill>
                <a:cs typeface="Arial" panose="020B0604020202020204" pitchFamily="34" charset="0"/>
              </a:rPr>
              <a:t>Radiation therapy (external beam and brachytherapy) has a critical role in the curative management of gynecologic malignancies</a:t>
            </a:r>
          </a:p>
          <a:p>
            <a:endParaRPr lang="en-US" sz="3600" dirty="0">
              <a:solidFill>
                <a:srgbClr val="000000"/>
              </a:solidFill>
              <a:cs typeface="Arial" panose="020B0604020202020204" pitchFamily="34" charset="0"/>
            </a:endParaRPr>
          </a:p>
          <a:p>
            <a:r>
              <a:rPr lang="en-US" sz="3600" dirty="0">
                <a:solidFill>
                  <a:srgbClr val="000000"/>
                </a:solidFill>
                <a:cs typeface="Arial" panose="020B0604020202020204" pitchFamily="34" charset="0"/>
              </a:rPr>
              <a:t>Palliative radiation therapy can help alleviate symptoms and promote quality of life in patients with incurable cancer</a:t>
            </a:r>
          </a:p>
          <a:p>
            <a:endParaRPr lang="en-US" sz="3600" dirty="0">
              <a:solidFill>
                <a:srgbClr val="000000"/>
              </a:solidFill>
              <a:cs typeface="Arial" panose="020B0604020202020204" pitchFamily="34" charset="0"/>
            </a:endParaRPr>
          </a:p>
          <a:p>
            <a:r>
              <a:rPr lang="en-US" sz="3600" dirty="0">
                <a:solidFill>
                  <a:srgbClr val="000000"/>
                </a:solidFill>
                <a:cs typeface="Arial" panose="020B0604020202020204" pitchFamily="34" charset="0"/>
              </a:rPr>
              <a:t>Early referral to radiation oncology can help streamline care</a:t>
            </a:r>
          </a:p>
          <a:p>
            <a:endParaRPr lang="en-US" sz="3600" dirty="0">
              <a:solidFill>
                <a:srgbClr val="000000"/>
              </a:solidFill>
              <a:cs typeface="Arial" panose="020B0604020202020204" pitchFamily="34" charset="0"/>
            </a:endParaRPr>
          </a:p>
          <a:p>
            <a:endParaRPr lang="en-US" sz="3600" dirty="0">
              <a:solidFill>
                <a:srgbClr val="000000"/>
              </a:solidFill>
              <a:cs typeface="Arial" panose="020B0604020202020204" pitchFamily="34" charset="0"/>
            </a:endParaRPr>
          </a:p>
          <a:p>
            <a:endParaRPr lang="en-US" sz="3600" dirty="0">
              <a:solidFill>
                <a:srgbClr val="000000"/>
              </a:solidFill>
              <a:cs typeface="Arial" panose="020B0604020202020204" pitchFamily="34" charset="0"/>
            </a:endParaRPr>
          </a:p>
        </p:txBody>
      </p:sp>
    </p:spTree>
    <p:extLst>
      <p:ext uri="{BB962C8B-B14F-4D97-AF65-F5344CB8AC3E}">
        <p14:creationId xmlns:p14="http://schemas.microsoft.com/office/powerpoint/2010/main" val="20575085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92"/>
          <p:cNvSpPr txBox="1"/>
          <p:nvPr/>
        </p:nvSpPr>
        <p:spPr>
          <a:xfrm>
            <a:off x="686519" y="0"/>
            <a:ext cx="10363200" cy="1812640"/>
          </a:xfrm>
          <a:prstGeom prst="rect">
            <a:avLst/>
          </a:prstGeom>
          <a:noFill/>
          <a:ln>
            <a:noFill/>
          </a:ln>
        </p:spPr>
        <p:txBody>
          <a:bodyPr spcFirstLastPara="1" wrap="square" lIns="121900" tIns="60933" rIns="121900" bIns="60933" anchor="ctr" anchorCtr="0">
            <a:noAutofit/>
          </a:bodyPr>
          <a:lstStyle/>
          <a:p>
            <a:pPr>
              <a:buClr>
                <a:srgbClr val="002776"/>
              </a:buClr>
              <a:buSzPts val="4800"/>
            </a:pPr>
            <a:r>
              <a:rPr lang="en-US" sz="6400" b="1" dirty="0">
                <a:solidFill>
                  <a:srgbClr val="002776"/>
                </a:solidFill>
                <a:latin typeface="Arial" panose="020B0604020202020204" pitchFamily="34" charset="0"/>
                <a:ea typeface="Verdana" panose="020B0604030504040204" pitchFamily="34" charset="0"/>
                <a:cs typeface="Lato"/>
                <a:sym typeface="Lato"/>
              </a:rPr>
              <a:t>Thank You!</a:t>
            </a:r>
            <a:endParaRPr sz="2400" b="1" dirty="0">
              <a:latin typeface="Arial" panose="020B0604020202020204" pitchFamily="34" charset="0"/>
              <a:ea typeface="Verdana" panose="020B0604030504040204" pitchFamily="34" charset="0"/>
            </a:endParaRPr>
          </a:p>
        </p:txBody>
      </p:sp>
      <p:pic>
        <p:nvPicPr>
          <p:cNvPr id="3" name="Picture 2">
            <a:extLst>
              <a:ext uri="{FF2B5EF4-FFF2-40B4-BE49-F238E27FC236}">
                <a16:creationId xmlns:a16="http://schemas.microsoft.com/office/drawing/2014/main" id="{B37BCF87-C5DB-4579-8A38-0D43C8807A5F}"/>
              </a:ext>
            </a:extLst>
          </p:cNvPr>
          <p:cNvPicPr>
            <a:picLocks noChangeAspect="1"/>
          </p:cNvPicPr>
          <p:nvPr/>
        </p:nvPicPr>
        <p:blipFill>
          <a:blip r:embed="rId3"/>
          <a:stretch>
            <a:fillRect/>
          </a:stretch>
        </p:blipFill>
        <p:spPr>
          <a:xfrm>
            <a:off x="452268" y="2253983"/>
            <a:ext cx="5311805" cy="3947080"/>
          </a:xfrm>
          <a:prstGeom prst="rect">
            <a:avLst/>
          </a:prstGeom>
        </p:spPr>
      </p:pic>
      <p:sp>
        <p:nvSpPr>
          <p:cNvPr id="2" name="TextBox 1">
            <a:extLst>
              <a:ext uri="{FF2B5EF4-FFF2-40B4-BE49-F238E27FC236}">
                <a16:creationId xmlns:a16="http://schemas.microsoft.com/office/drawing/2014/main" id="{AD224933-375E-4335-9EF9-F57539DE4EF2}"/>
              </a:ext>
            </a:extLst>
          </p:cNvPr>
          <p:cNvSpPr txBox="1"/>
          <p:nvPr/>
        </p:nvSpPr>
        <p:spPr>
          <a:xfrm>
            <a:off x="6974543" y="1417758"/>
            <a:ext cx="4825572" cy="461665"/>
          </a:xfrm>
          <a:prstGeom prst="rect">
            <a:avLst/>
          </a:prstGeom>
          <a:noFill/>
        </p:spPr>
        <p:txBody>
          <a:bodyPr wrap="square" rtlCol="0">
            <a:spAutoFit/>
          </a:bodyPr>
          <a:lstStyle/>
          <a:p>
            <a:r>
              <a:rPr lang="en-US" sz="2400" dirty="0"/>
              <a:t>https://is.gd/gyn_post1</a:t>
            </a:r>
          </a:p>
        </p:txBody>
      </p:sp>
      <p:pic>
        <p:nvPicPr>
          <p:cNvPr id="7" name="Picture 6">
            <a:extLst>
              <a:ext uri="{FF2B5EF4-FFF2-40B4-BE49-F238E27FC236}">
                <a16:creationId xmlns:a16="http://schemas.microsoft.com/office/drawing/2014/main" id="{C2922A93-FFC3-4EB6-8530-534F2898F8BC}"/>
              </a:ext>
            </a:extLst>
          </p:cNvPr>
          <p:cNvPicPr>
            <a:picLocks noChangeAspect="1"/>
          </p:cNvPicPr>
          <p:nvPr/>
        </p:nvPicPr>
        <p:blipFill>
          <a:blip r:embed="rId4"/>
          <a:stretch>
            <a:fillRect/>
          </a:stretch>
        </p:blipFill>
        <p:spPr>
          <a:xfrm>
            <a:off x="6743067" y="2011063"/>
            <a:ext cx="4534533" cy="443291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normAutofit/>
          </a:bodyPr>
          <a:lstStyle/>
          <a:p>
            <a:pPr algn="ctr"/>
            <a:r>
              <a:rPr lang="en-US" dirty="0">
                <a:solidFill>
                  <a:srgbClr val="002060"/>
                </a:solidFill>
                <a:cs typeface="Arial" panose="020B0604020202020204" pitchFamily="34" charset="0"/>
              </a:rPr>
              <a:t>External Beam Radiation Therapy </a:t>
            </a:r>
          </a:p>
        </p:txBody>
      </p:sp>
      <p:sp>
        <p:nvSpPr>
          <p:cNvPr id="3" name="Content Placeholder 2"/>
          <p:cNvSpPr>
            <a:spLocks noGrp="1"/>
          </p:cNvSpPr>
          <p:nvPr>
            <p:ph idx="1"/>
          </p:nvPr>
        </p:nvSpPr>
        <p:spPr>
          <a:xfrm>
            <a:off x="745067" y="1365955"/>
            <a:ext cx="9832623" cy="2000500"/>
          </a:xfrm>
        </p:spPr>
        <p:txBody>
          <a:bodyPr>
            <a:normAutofit lnSpcReduction="10000"/>
          </a:bodyPr>
          <a:lstStyle/>
          <a:p>
            <a:r>
              <a:rPr lang="en-US" b="1" i="0" u="none" dirty="0">
                <a:solidFill>
                  <a:srgbClr val="000000"/>
                </a:solidFill>
                <a:effectLst/>
                <a:latin typeface="+mj-lt"/>
                <a:cs typeface="Arial" panose="020B0604020202020204" pitchFamily="34" charset="0"/>
              </a:rPr>
              <a:t>Linear accelerator</a:t>
            </a:r>
            <a:r>
              <a:rPr lang="en-US" dirty="0">
                <a:solidFill>
                  <a:srgbClr val="000000"/>
                </a:solidFill>
                <a:latin typeface="+mj-lt"/>
                <a:cs typeface="Arial" panose="020B0604020202020204" pitchFamily="34" charset="0"/>
              </a:rPr>
              <a:t> </a:t>
            </a:r>
            <a:r>
              <a:rPr lang="en-US" b="1" i="0" u="none" dirty="0">
                <a:solidFill>
                  <a:srgbClr val="000000"/>
                </a:solidFill>
                <a:effectLst/>
                <a:latin typeface="+mj-lt"/>
                <a:cs typeface="Arial" panose="020B0604020202020204" pitchFamily="34" charset="0"/>
              </a:rPr>
              <a:t>(</a:t>
            </a:r>
            <a:r>
              <a:rPr lang="en-US" b="1" i="0" u="none" dirty="0" err="1">
                <a:solidFill>
                  <a:srgbClr val="000000"/>
                </a:solidFill>
                <a:effectLst/>
                <a:latin typeface="+mj-lt"/>
                <a:cs typeface="Arial" panose="020B0604020202020204" pitchFamily="34" charset="0"/>
              </a:rPr>
              <a:t>Linac</a:t>
            </a:r>
            <a:r>
              <a:rPr lang="en-US" b="1" i="0" u="none" dirty="0">
                <a:solidFill>
                  <a:srgbClr val="000000"/>
                </a:solidFill>
                <a:effectLst/>
                <a:latin typeface="+mj-lt"/>
                <a:cs typeface="Arial" panose="020B0604020202020204" pitchFamily="34" charset="0"/>
              </a:rPr>
              <a:t>)</a:t>
            </a:r>
          </a:p>
          <a:p>
            <a:pPr lvl="1">
              <a:buFont typeface="Wingdings" panose="05000000000000000000" pitchFamily="2" charset="2"/>
              <a:buChar char="§"/>
            </a:pPr>
            <a:r>
              <a:rPr lang="en-US" dirty="0">
                <a:solidFill>
                  <a:srgbClr val="000000"/>
                </a:solidFill>
                <a:latin typeface="+mj-lt"/>
                <a:ea typeface="Verdana" pitchFamily="34" charset="0"/>
                <a:cs typeface="Arial" panose="020B0604020202020204" pitchFamily="34" charset="0"/>
              </a:rPr>
              <a:t>Delivers high energy X-rays</a:t>
            </a:r>
          </a:p>
          <a:p>
            <a:pPr lvl="1">
              <a:buFont typeface="Wingdings" panose="05000000000000000000" pitchFamily="2" charset="2"/>
              <a:buChar char="§"/>
            </a:pPr>
            <a:r>
              <a:rPr lang="en-US" dirty="0">
                <a:solidFill>
                  <a:srgbClr val="000000"/>
                </a:solidFill>
                <a:latin typeface="+mj-lt"/>
                <a:ea typeface="Verdana" pitchFamily="34" charset="0"/>
                <a:cs typeface="Arial" panose="020B0604020202020204" pitchFamily="34" charset="0"/>
              </a:rPr>
              <a:t>Non-invasive </a:t>
            </a:r>
          </a:p>
          <a:p>
            <a:pPr lvl="1">
              <a:buFont typeface="Wingdings" panose="05000000000000000000" pitchFamily="2" charset="2"/>
              <a:buChar char="§"/>
            </a:pPr>
            <a:r>
              <a:rPr lang="en-US" sz="3733" dirty="0">
                <a:solidFill>
                  <a:srgbClr val="000000"/>
                </a:solidFill>
                <a:latin typeface="+mj-lt"/>
                <a:ea typeface="Verdana" pitchFamily="34" charset="0"/>
                <a:cs typeface="Arial" panose="020B0604020202020204" pitchFamily="34" charset="0"/>
              </a:rPr>
              <a:t>Rapid treatment delivery, in minutes</a:t>
            </a:r>
          </a:p>
          <a:p>
            <a:pPr lvl="1">
              <a:buFont typeface="Wingdings" panose="05000000000000000000" pitchFamily="2" charset="2"/>
              <a:buChar char="§"/>
            </a:pPr>
            <a:endParaRPr lang="en-US" i="0" u="none" dirty="0">
              <a:solidFill>
                <a:srgbClr val="000000"/>
              </a:solidFill>
              <a:effectLst/>
              <a:latin typeface="+mj-lt"/>
              <a:ea typeface="Verdana" panose="020B0604030504040204" pitchFamily="34" charset="0"/>
              <a:cs typeface="Arial" panose="020B0604020202020204" pitchFamily="34" charset="0"/>
            </a:endParaRPr>
          </a:p>
        </p:txBody>
      </p:sp>
      <p:pic>
        <p:nvPicPr>
          <p:cNvPr id="4" name="Picture 2"/>
          <p:cNvPicPr>
            <a:picLocks noChangeAspect="1" noChangeArrowheads="1"/>
          </p:cNvPicPr>
          <p:nvPr/>
        </p:nvPicPr>
        <p:blipFill>
          <a:blip r:embed="rId3" cstate="print"/>
          <a:srcRect/>
          <a:stretch>
            <a:fillRect/>
          </a:stretch>
        </p:blipFill>
        <p:spPr bwMode="auto">
          <a:xfrm>
            <a:off x="745067" y="3482228"/>
            <a:ext cx="3420652" cy="3206971"/>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4574623" y="3491546"/>
            <a:ext cx="4317999" cy="3197653"/>
          </a:xfrm>
          <a:prstGeom prst="rect">
            <a:avLst/>
          </a:prstGeom>
          <a:noFill/>
          <a:ln w="9525">
            <a:noFill/>
            <a:miter lim="800000"/>
            <a:headEnd/>
            <a:tailEnd/>
          </a:ln>
        </p:spPr>
      </p:pic>
      <p:pic>
        <p:nvPicPr>
          <p:cNvPr id="6"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01525" y="3471087"/>
            <a:ext cx="2145408" cy="3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916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28534" y="1099023"/>
            <a:ext cx="3694705" cy="5401740"/>
          </a:xfrm>
        </p:spPr>
        <p:txBody>
          <a:bodyPr>
            <a:noAutofit/>
          </a:bodyPr>
          <a:lstStyle/>
          <a:p>
            <a:pPr marL="152396" indent="0">
              <a:buNone/>
            </a:pPr>
            <a:r>
              <a:rPr lang="en-US" sz="2667" b="1" dirty="0">
                <a:solidFill>
                  <a:srgbClr val="000000"/>
                </a:solidFill>
                <a:cs typeface="Arial" panose="020B0604020202020204" pitchFamily="34" charset="0"/>
              </a:rPr>
              <a:t>3-D treatment planning using CT scan enables:</a:t>
            </a:r>
          </a:p>
          <a:p>
            <a:pPr marL="152396" indent="0">
              <a:buNone/>
            </a:pPr>
            <a:r>
              <a:rPr lang="en-US" sz="1867" dirty="0">
                <a:solidFill>
                  <a:srgbClr val="000000"/>
                </a:solidFill>
                <a:cs typeface="Arial" panose="020B0604020202020204" pitchFamily="34" charset="0"/>
              </a:rPr>
              <a:t>1) More accurate delineation of target and normal structures</a:t>
            </a:r>
          </a:p>
          <a:p>
            <a:pPr marL="838179" indent="-685783">
              <a:buAutoNum type="arabicParenR"/>
            </a:pPr>
            <a:endParaRPr lang="en-US" sz="1867" dirty="0">
              <a:solidFill>
                <a:srgbClr val="000000"/>
              </a:solidFill>
              <a:cs typeface="Arial" panose="020B0604020202020204" pitchFamily="34" charset="0"/>
            </a:endParaRPr>
          </a:p>
          <a:p>
            <a:pPr marL="838179" indent="-685783">
              <a:buAutoNum type="arabicParenR"/>
            </a:pPr>
            <a:endParaRPr lang="en-US" sz="1867" dirty="0">
              <a:solidFill>
                <a:srgbClr val="000000"/>
              </a:solidFill>
              <a:cs typeface="Arial" panose="020B0604020202020204" pitchFamily="34" charset="0"/>
            </a:endParaRPr>
          </a:p>
          <a:p>
            <a:pPr marL="838179" indent="-685783">
              <a:buAutoNum type="arabicParenR"/>
            </a:pPr>
            <a:endParaRPr lang="en-US" sz="1867" dirty="0">
              <a:solidFill>
                <a:srgbClr val="000000"/>
              </a:solidFill>
              <a:cs typeface="Arial" panose="020B0604020202020204" pitchFamily="34" charset="0"/>
            </a:endParaRPr>
          </a:p>
          <a:p>
            <a:pPr marL="838179" indent="-685783">
              <a:buAutoNum type="arabicParenR"/>
            </a:pPr>
            <a:endParaRPr lang="en-US" sz="1867" dirty="0">
              <a:solidFill>
                <a:srgbClr val="000000"/>
              </a:solidFill>
              <a:cs typeface="Arial" panose="020B0604020202020204" pitchFamily="34" charset="0"/>
            </a:endParaRPr>
          </a:p>
          <a:p>
            <a:pPr marL="152396" indent="0">
              <a:buNone/>
            </a:pPr>
            <a:r>
              <a:rPr lang="en-US" sz="1867" dirty="0">
                <a:solidFill>
                  <a:srgbClr val="000000"/>
                </a:solidFill>
                <a:cs typeface="Arial" panose="020B0604020202020204" pitchFamily="34" charset="0"/>
              </a:rPr>
              <a:t>2) Accurate dose calculation to tumor and organs at risk of toxicity so the “quality” of the plan can be evaluated (i.e., probability of cure or toxicity)</a:t>
            </a:r>
          </a:p>
        </p:txBody>
      </p:sp>
      <p:sp>
        <p:nvSpPr>
          <p:cNvPr id="5" name="Title 1"/>
          <p:cNvSpPr txBox="1">
            <a:spLocks/>
          </p:cNvSpPr>
          <p:nvPr/>
        </p:nvSpPr>
        <p:spPr>
          <a:xfrm>
            <a:off x="-1" y="0"/>
            <a:ext cx="12282311"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002060"/>
                </a:solidFill>
                <a:latin typeface="Arial" panose="020B0604020202020204" pitchFamily="34" charset="0"/>
                <a:ea typeface="Verdana" panose="020B0604030504040204" pitchFamily="34" charset="0"/>
                <a:cs typeface="Arial" panose="020B0604020202020204" pitchFamily="34" charset="0"/>
              </a:rPr>
              <a:t>Evolution of External Beam Radiation Therapy</a:t>
            </a:r>
          </a:p>
        </p:txBody>
      </p:sp>
      <p:sp>
        <p:nvSpPr>
          <p:cNvPr id="7" name="Arrow: Right 6">
            <a:extLst>
              <a:ext uri="{FF2B5EF4-FFF2-40B4-BE49-F238E27FC236}">
                <a16:creationId xmlns:a16="http://schemas.microsoft.com/office/drawing/2014/main" id="{FF338A37-E6F2-40C1-AEB2-EF3B331076B7}"/>
              </a:ext>
            </a:extLst>
          </p:cNvPr>
          <p:cNvSpPr/>
          <p:nvPr/>
        </p:nvSpPr>
        <p:spPr>
          <a:xfrm>
            <a:off x="4251459" y="2838719"/>
            <a:ext cx="3369056" cy="9010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ndParaRPr>
          </a:p>
        </p:txBody>
      </p:sp>
      <p:pic>
        <p:nvPicPr>
          <p:cNvPr id="8" name="Picture 7">
            <a:extLst>
              <a:ext uri="{FF2B5EF4-FFF2-40B4-BE49-F238E27FC236}">
                <a16:creationId xmlns:a16="http://schemas.microsoft.com/office/drawing/2014/main" id="{A71D7CAF-2AC9-4711-9398-B6C6509B0FED}"/>
              </a:ext>
            </a:extLst>
          </p:cNvPr>
          <p:cNvPicPr>
            <a:picLocks noChangeAspect="1"/>
          </p:cNvPicPr>
          <p:nvPr/>
        </p:nvPicPr>
        <p:blipFill>
          <a:blip r:embed="rId3"/>
          <a:stretch>
            <a:fillRect/>
          </a:stretch>
        </p:blipFill>
        <p:spPr>
          <a:xfrm>
            <a:off x="341086" y="1278767"/>
            <a:ext cx="3410284" cy="2385360"/>
          </a:xfrm>
          <a:prstGeom prst="rect">
            <a:avLst/>
          </a:prstGeom>
        </p:spPr>
      </p:pic>
      <p:pic>
        <p:nvPicPr>
          <p:cNvPr id="9" name="Picture 8">
            <a:extLst>
              <a:ext uri="{FF2B5EF4-FFF2-40B4-BE49-F238E27FC236}">
                <a16:creationId xmlns:a16="http://schemas.microsoft.com/office/drawing/2014/main" id="{B2FCC151-0593-4FE8-8D77-DFD1B8EA5FA1}"/>
              </a:ext>
            </a:extLst>
          </p:cNvPr>
          <p:cNvPicPr>
            <a:picLocks noChangeAspect="1"/>
          </p:cNvPicPr>
          <p:nvPr/>
        </p:nvPicPr>
        <p:blipFill>
          <a:blip r:embed="rId4"/>
          <a:stretch>
            <a:fillRect/>
          </a:stretch>
        </p:blipFill>
        <p:spPr>
          <a:xfrm>
            <a:off x="341085" y="4148724"/>
            <a:ext cx="3410283" cy="2435147"/>
          </a:xfrm>
          <a:prstGeom prst="rect">
            <a:avLst/>
          </a:prstGeom>
        </p:spPr>
      </p:pic>
      <p:pic>
        <p:nvPicPr>
          <p:cNvPr id="4" name="Picture 3">
            <a:extLst>
              <a:ext uri="{FF2B5EF4-FFF2-40B4-BE49-F238E27FC236}">
                <a16:creationId xmlns:a16="http://schemas.microsoft.com/office/drawing/2014/main" id="{57DC930E-9AB4-4B97-8B47-E60046841BDC}"/>
              </a:ext>
            </a:extLst>
          </p:cNvPr>
          <p:cNvPicPr>
            <a:picLocks noChangeAspect="1"/>
          </p:cNvPicPr>
          <p:nvPr/>
        </p:nvPicPr>
        <p:blipFill>
          <a:blip r:embed="rId5"/>
          <a:stretch>
            <a:fillRect/>
          </a:stretch>
        </p:blipFill>
        <p:spPr>
          <a:xfrm>
            <a:off x="8122326" y="1278767"/>
            <a:ext cx="3728589" cy="2442869"/>
          </a:xfrm>
          <a:prstGeom prst="rect">
            <a:avLst/>
          </a:prstGeom>
        </p:spPr>
      </p:pic>
      <p:pic>
        <p:nvPicPr>
          <p:cNvPr id="13" name="Picture 12">
            <a:extLst>
              <a:ext uri="{FF2B5EF4-FFF2-40B4-BE49-F238E27FC236}">
                <a16:creationId xmlns:a16="http://schemas.microsoft.com/office/drawing/2014/main" id="{5D8AA2D4-D3BD-4F7D-A6E3-A27F64C59B32}"/>
              </a:ext>
            </a:extLst>
          </p:cNvPr>
          <p:cNvPicPr>
            <a:picLocks noChangeAspect="1"/>
          </p:cNvPicPr>
          <p:nvPr/>
        </p:nvPicPr>
        <p:blipFill>
          <a:blip r:embed="rId6"/>
          <a:stretch>
            <a:fillRect/>
          </a:stretch>
        </p:blipFill>
        <p:spPr>
          <a:xfrm>
            <a:off x="7623239" y="3799893"/>
            <a:ext cx="4227676" cy="2899440"/>
          </a:xfrm>
          <a:prstGeom prst="rect">
            <a:avLst/>
          </a:prstGeom>
        </p:spPr>
      </p:pic>
      <p:pic>
        <p:nvPicPr>
          <p:cNvPr id="15" name="Picture 14">
            <a:extLst>
              <a:ext uri="{FF2B5EF4-FFF2-40B4-BE49-F238E27FC236}">
                <a16:creationId xmlns:a16="http://schemas.microsoft.com/office/drawing/2014/main" id="{95234D45-0A3A-46D2-AD80-1E519D07DCF3}"/>
              </a:ext>
            </a:extLst>
          </p:cNvPr>
          <p:cNvPicPr>
            <a:picLocks noChangeAspect="1"/>
          </p:cNvPicPr>
          <p:nvPr/>
        </p:nvPicPr>
        <p:blipFill>
          <a:blip r:embed="rId7"/>
          <a:stretch>
            <a:fillRect/>
          </a:stretch>
        </p:blipFill>
        <p:spPr>
          <a:xfrm>
            <a:off x="12567095" y="4516353"/>
            <a:ext cx="1568248" cy="1699889"/>
          </a:xfrm>
          <a:prstGeom prst="rect">
            <a:avLst/>
          </a:prstGeom>
        </p:spPr>
      </p:pic>
    </p:spTree>
    <p:extLst>
      <p:ext uri="{BB962C8B-B14F-4D97-AF65-F5344CB8AC3E}">
        <p14:creationId xmlns:p14="http://schemas.microsoft.com/office/powerpoint/2010/main" val="415467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 y="0"/>
            <a:ext cx="12282311"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002060"/>
                </a:solidFill>
                <a:latin typeface="Arial" panose="020B0604020202020204" pitchFamily="34" charset="0"/>
                <a:ea typeface="Verdana" panose="020B0604030504040204" pitchFamily="34" charset="0"/>
                <a:cs typeface="Arial" panose="020B0604020202020204" pitchFamily="34" charset="0"/>
              </a:rPr>
              <a:t>Evolution of External Beam Radiation Therapy</a:t>
            </a:r>
          </a:p>
        </p:txBody>
      </p:sp>
      <p:pic>
        <p:nvPicPr>
          <p:cNvPr id="12" name="Google Shape;451;p37">
            <a:extLst>
              <a:ext uri="{FF2B5EF4-FFF2-40B4-BE49-F238E27FC236}">
                <a16:creationId xmlns:a16="http://schemas.microsoft.com/office/drawing/2014/main" id="{9104EC20-8612-4C7B-8CB1-79F2DF4CD156}"/>
              </a:ext>
            </a:extLst>
          </p:cNvPr>
          <p:cNvPicPr preferRelativeResize="0"/>
          <p:nvPr/>
        </p:nvPicPr>
        <p:blipFill rotWithShape="1">
          <a:blip r:embed="rId3">
            <a:alphaModFix/>
          </a:blip>
          <a:srcRect r="5176"/>
          <a:stretch/>
        </p:blipFill>
        <p:spPr>
          <a:xfrm>
            <a:off x="2212748" y="2883183"/>
            <a:ext cx="7766504" cy="3674053"/>
          </a:xfrm>
          <a:prstGeom prst="rect">
            <a:avLst/>
          </a:prstGeom>
          <a:noFill/>
          <a:ln>
            <a:noFill/>
          </a:ln>
        </p:spPr>
      </p:pic>
      <p:sp>
        <p:nvSpPr>
          <p:cNvPr id="10" name="Text Placeholder 9">
            <a:extLst>
              <a:ext uri="{FF2B5EF4-FFF2-40B4-BE49-F238E27FC236}">
                <a16:creationId xmlns:a16="http://schemas.microsoft.com/office/drawing/2014/main" id="{62751317-049F-4A1B-A013-0E13FB1F9442}"/>
              </a:ext>
            </a:extLst>
          </p:cNvPr>
          <p:cNvSpPr>
            <a:spLocks noGrp="1"/>
          </p:cNvSpPr>
          <p:nvPr>
            <p:ph type="body" idx="1"/>
          </p:nvPr>
        </p:nvSpPr>
        <p:spPr>
          <a:xfrm>
            <a:off x="593582" y="1255324"/>
            <a:ext cx="11374897" cy="1498600"/>
          </a:xfrm>
        </p:spPr>
        <p:txBody>
          <a:bodyPr>
            <a:normAutofit/>
          </a:bodyPr>
          <a:lstStyle/>
          <a:p>
            <a:r>
              <a:rPr lang="en-US" sz="3200" dirty="0">
                <a:solidFill>
                  <a:srgbClr val="000000"/>
                </a:solidFill>
                <a:cs typeface="Arial" panose="020B0604020202020204" pitchFamily="34" charset="0"/>
              </a:rPr>
              <a:t>Can co-register (overlay) MRI or PET with CT for more accurate target delineation</a:t>
            </a:r>
          </a:p>
          <a:p>
            <a:endParaRPr lang="en-US" sz="3200" dirty="0">
              <a:solidFill>
                <a:srgbClr val="000000"/>
              </a:solidFill>
            </a:endParaRPr>
          </a:p>
        </p:txBody>
      </p:sp>
      <p:sp>
        <p:nvSpPr>
          <p:cNvPr id="6" name="TextBox 5">
            <a:extLst>
              <a:ext uri="{FF2B5EF4-FFF2-40B4-BE49-F238E27FC236}">
                <a16:creationId xmlns:a16="http://schemas.microsoft.com/office/drawing/2014/main" id="{87212097-A246-4F1E-B4ED-1A7683101303}"/>
              </a:ext>
            </a:extLst>
          </p:cNvPr>
          <p:cNvSpPr txBox="1"/>
          <p:nvPr/>
        </p:nvSpPr>
        <p:spPr>
          <a:xfrm>
            <a:off x="10603531" y="6488668"/>
            <a:ext cx="1531188" cy="338554"/>
          </a:xfrm>
          <a:prstGeom prst="rect">
            <a:avLst/>
          </a:prstGeom>
          <a:noFill/>
        </p:spPr>
        <p:txBody>
          <a:bodyPr wrap="none" rtlCol="0">
            <a:spAutoFit/>
          </a:bodyPr>
          <a:lstStyle/>
          <a:p>
            <a:r>
              <a:rPr lang="en-CA" sz="1600" dirty="0">
                <a:latin typeface="Arial" panose="020B0604020202020204" pitchFamily="34" charset="0"/>
                <a:ea typeface="Verdana" panose="020B0604030504040204" pitchFamily="34" charset="0"/>
              </a:rPr>
              <a:t>Lim </a:t>
            </a:r>
            <a:r>
              <a:rPr lang="en-US" sz="1600" i="1" dirty="0">
                <a:latin typeface="Arial" panose="020B0604020202020204" pitchFamily="34" charset="0"/>
                <a:ea typeface="Verdana" panose="020B0604030504040204" pitchFamily="34" charset="0"/>
                <a:sym typeface="Arial"/>
              </a:rPr>
              <a:t>et al, </a:t>
            </a:r>
            <a:r>
              <a:rPr lang="en-CA" sz="1600" dirty="0">
                <a:latin typeface="Arial" panose="020B0604020202020204" pitchFamily="34" charset="0"/>
                <a:ea typeface="Verdana" panose="020B0604030504040204" pitchFamily="34" charset="0"/>
              </a:rPr>
              <a:t>2009</a:t>
            </a:r>
          </a:p>
        </p:txBody>
      </p:sp>
    </p:spTree>
    <p:extLst>
      <p:ext uri="{BB962C8B-B14F-4D97-AF65-F5344CB8AC3E}">
        <p14:creationId xmlns:p14="http://schemas.microsoft.com/office/powerpoint/2010/main" val="2092130087"/>
      </p:ext>
    </p:extLst>
  </p:cSld>
  <p:clrMapOvr>
    <a:masterClrMapping/>
  </p:clrMapOvr>
</p:sld>
</file>

<file path=ppt/theme/theme1.xml><?xml version="1.0" encoding="utf-8"?>
<a:theme xmlns:a="http://schemas.openxmlformats.org/drawingml/2006/main" name="Custom Desig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BGWhiteFoot_Logo">
  <a:themeElements>
    <a:clrScheme name="Custom 1">
      <a:dk1>
        <a:sysClr val="windowText" lastClr="000000"/>
      </a:dk1>
      <a:lt1>
        <a:sysClr val="window" lastClr="FFFFFF"/>
      </a:lt1>
      <a:dk2>
        <a:srgbClr val="041F93"/>
      </a:dk2>
      <a:lt2>
        <a:srgbClr val="E29A09"/>
      </a:lt2>
      <a:accent1>
        <a:srgbClr val="CA262A"/>
      </a:accent1>
      <a:accent2>
        <a:srgbClr val="DE7422"/>
      </a:accent2>
      <a:accent3>
        <a:srgbClr val="007680"/>
      </a:accent3>
      <a:accent4>
        <a:srgbClr val="0078AB"/>
      </a:accent4>
      <a:accent5>
        <a:srgbClr val="527F33"/>
      </a:accent5>
      <a:accent6>
        <a:srgbClr val="D2C99F"/>
      </a:accent6>
      <a:hlink>
        <a:srgbClr val="041F93"/>
      </a:hlink>
      <a:folHlink>
        <a:srgbClr val="041F9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VUCancerPPT-Templates-2016.pptx" id="{1C6C54D3-A87B-4B59-A61F-DA8772FFFE5F}" vid="{96E276A2-3132-46F1-8AD9-D0CD6F6BDE7B}"/>
    </a:ext>
  </a:extLst>
</a:theme>
</file>

<file path=ppt/theme/theme3.xml><?xml version="1.0" encoding="utf-8"?>
<a:theme xmlns:a="http://schemas.openxmlformats.org/drawingml/2006/main" name="GreyBGBlueFoot_Logo">
  <a:themeElements>
    <a:clrScheme name="Custom 1">
      <a:dk1>
        <a:sysClr val="windowText" lastClr="000000"/>
      </a:dk1>
      <a:lt1>
        <a:sysClr val="window" lastClr="FFFFFF"/>
      </a:lt1>
      <a:dk2>
        <a:srgbClr val="041F93"/>
      </a:dk2>
      <a:lt2>
        <a:srgbClr val="E29A09"/>
      </a:lt2>
      <a:accent1>
        <a:srgbClr val="CA262A"/>
      </a:accent1>
      <a:accent2>
        <a:srgbClr val="DE7422"/>
      </a:accent2>
      <a:accent3>
        <a:srgbClr val="007680"/>
      </a:accent3>
      <a:accent4>
        <a:srgbClr val="0078AB"/>
      </a:accent4>
      <a:accent5>
        <a:srgbClr val="527F33"/>
      </a:accent5>
      <a:accent6>
        <a:srgbClr val="D2C99F"/>
      </a:accent6>
      <a:hlink>
        <a:srgbClr val="041F93"/>
      </a:hlink>
      <a:folHlink>
        <a:srgbClr val="041F9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VUCancerPPT-Templates-2016.pptx" id="{1C6C54D3-A87B-4B59-A61F-DA8772FFFE5F}" vid="{CF00D1BB-3CCF-48ED-9125-4825F6116F2A}"/>
    </a:ext>
  </a:extLst>
</a:theme>
</file>

<file path=ppt/theme/theme4.xml><?xml version="1.0" encoding="utf-8"?>
<a:theme xmlns:a="http://schemas.openxmlformats.org/drawingml/2006/main" name="WhiteBGBlueFoot_Logo">
  <a:themeElements>
    <a:clrScheme name="Custom 1">
      <a:dk1>
        <a:sysClr val="windowText" lastClr="000000"/>
      </a:dk1>
      <a:lt1>
        <a:sysClr val="window" lastClr="FFFFFF"/>
      </a:lt1>
      <a:dk2>
        <a:srgbClr val="041F93"/>
      </a:dk2>
      <a:lt2>
        <a:srgbClr val="E29A09"/>
      </a:lt2>
      <a:accent1>
        <a:srgbClr val="CA262A"/>
      </a:accent1>
      <a:accent2>
        <a:srgbClr val="DE7422"/>
      </a:accent2>
      <a:accent3>
        <a:srgbClr val="007680"/>
      </a:accent3>
      <a:accent4>
        <a:srgbClr val="0078AB"/>
      </a:accent4>
      <a:accent5>
        <a:srgbClr val="527F33"/>
      </a:accent5>
      <a:accent6>
        <a:srgbClr val="D2C99F"/>
      </a:accent6>
      <a:hlink>
        <a:srgbClr val="041F93"/>
      </a:hlink>
      <a:folHlink>
        <a:srgbClr val="041F9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VUCancerPPT-Templates-2016.pptx" id="{1C6C54D3-A87B-4B59-A61F-DA8772FFFE5F}" vid="{BCECCE27-9F75-452C-B851-753A1A557157}"/>
    </a:ext>
  </a:extLst>
</a:theme>
</file>

<file path=ppt/theme/theme5.xml><?xml version="1.0" encoding="utf-8"?>
<a:theme xmlns:a="http://schemas.openxmlformats.org/drawingml/2006/main" name="AllBlackforChart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VUCancerPPT-Templates-2016.pptx" id="{1C6C54D3-A87B-4B59-A61F-DA8772FFFE5F}" vid="{59D830A3-7C45-4C8B-A649-C6997B517B9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79f5eea-5841-42bc-b2cf-22e16a85a1d4" xsi:nil="true"/>
    <lcf76f155ced4ddcb4097134ff3c332f xmlns="c9226f5d-1c72-4bc5-a8fe-71717eca57f2">
      <Terms xmlns="http://schemas.microsoft.com/office/infopath/2007/PartnerControls"/>
    </lcf76f155ced4ddcb4097134ff3c332f>
    <SharedWithUsers xmlns="579f5eea-5841-42bc-b2cf-22e16a85a1d4">
      <UserInfo>
        <DisplayName>Diane Kean</DisplayName>
        <AccountId>12</AccountId>
        <AccountType/>
      </UserInfo>
      <UserInfo>
        <DisplayName>Jennifer Jang</DisplayName>
        <AccountId>90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8FCBBCE91B2F746A60A637FC75E60D4" ma:contentTypeVersion="17" ma:contentTypeDescription="Create a new document." ma:contentTypeScope="" ma:versionID="92dfaae985b3c1d2af41bb9537088395">
  <xsd:schema xmlns:xsd="http://www.w3.org/2001/XMLSchema" xmlns:xs="http://www.w3.org/2001/XMLSchema" xmlns:p="http://schemas.microsoft.com/office/2006/metadata/properties" xmlns:ns2="c9226f5d-1c72-4bc5-a8fe-71717eca57f2" xmlns:ns3="579f5eea-5841-42bc-b2cf-22e16a85a1d4" targetNamespace="http://schemas.microsoft.com/office/2006/metadata/properties" ma:root="true" ma:fieldsID="f847d3d9fd2f6285bdc65d0efb071399" ns2:_="" ns3:_="">
    <xsd:import namespace="c9226f5d-1c72-4bc5-a8fe-71717eca57f2"/>
    <xsd:import namespace="579f5eea-5841-42bc-b2cf-22e16a85a1d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226f5d-1c72-4bc5-a8fe-71717eca57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d61e26d-7d18-4a9e-9f9c-afcdcfd5d8f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9f5eea-5841-42bc-b2cf-22e16a85a1d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58792c8-bb1f-4cb9-8f43-97d65445eda4}" ma:internalName="TaxCatchAll" ma:showField="CatchAllData" ma:web="579f5eea-5841-42bc-b2cf-22e16a85a1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5371F9-6735-4F1E-ABB5-4857CA121ABB}">
  <ds:schemaRefs>
    <ds:schemaRef ds:uri="http://schemas.microsoft.com/office/2006/metadata/properties"/>
    <ds:schemaRef ds:uri="http://schemas.microsoft.com/office/infopath/2007/PartnerControls"/>
    <ds:schemaRef ds:uri="579f5eea-5841-42bc-b2cf-22e16a85a1d4"/>
    <ds:schemaRef ds:uri="c9226f5d-1c72-4bc5-a8fe-71717eca57f2"/>
  </ds:schemaRefs>
</ds:datastoreItem>
</file>

<file path=customXml/itemProps2.xml><?xml version="1.0" encoding="utf-8"?>
<ds:datastoreItem xmlns:ds="http://schemas.openxmlformats.org/officeDocument/2006/customXml" ds:itemID="{E5248199-9848-4D3E-9B5E-918A4F052A14}">
  <ds:schemaRefs>
    <ds:schemaRef ds:uri="http://schemas.microsoft.com/sharepoint/v3/contenttype/forms"/>
  </ds:schemaRefs>
</ds:datastoreItem>
</file>

<file path=customXml/itemProps3.xml><?xml version="1.0" encoding="utf-8"?>
<ds:datastoreItem xmlns:ds="http://schemas.openxmlformats.org/officeDocument/2006/customXml" ds:itemID="{D0322111-0863-47E8-800E-937E0ADCC5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226f5d-1c72-4bc5-a8fe-71717eca57f2"/>
    <ds:schemaRef ds:uri="579f5eea-5841-42bc-b2cf-22e16a85a1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16894</TotalTime>
  <Words>4780</Words>
  <Application>Microsoft Office PowerPoint</Application>
  <PresentationFormat>Widescreen</PresentationFormat>
  <Paragraphs>579</Paragraphs>
  <Slides>64</Slides>
  <Notes>56</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64</vt:i4>
      </vt:variant>
    </vt:vector>
  </HeadingPairs>
  <TitlesOfParts>
    <vt:vector size="77" baseType="lpstr">
      <vt:lpstr>Arial</vt:lpstr>
      <vt:lpstr>Calibri</vt:lpstr>
      <vt:lpstr>Courier New</vt:lpstr>
      <vt:lpstr>Lato</vt:lpstr>
      <vt:lpstr>Noto</vt:lpstr>
      <vt:lpstr>Symbol</vt:lpstr>
      <vt:lpstr>Times New Roman</vt:lpstr>
      <vt:lpstr>Wingdings</vt:lpstr>
      <vt:lpstr>Custom Design</vt:lpstr>
      <vt:lpstr>BlueBGWhiteFoot_Logo</vt:lpstr>
      <vt:lpstr>GreyBGBlueFoot_Logo</vt:lpstr>
      <vt:lpstr>WhiteBGBlueFoot_Logo</vt:lpstr>
      <vt:lpstr>AllBlackforCharts</vt:lpstr>
      <vt:lpstr>Instructions for Use of These Slides</vt:lpstr>
      <vt:lpstr>Introduction to Radiation Therapy  for Gynecologic Malignancies</vt:lpstr>
      <vt:lpstr>PowerPoint Presentation</vt:lpstr>
      <vt:lpstr>How Does Radiation Therapy (RT) Work?</vt:lpstr>
      <vt:lpstr>Radiation Dosing</vt:lpstr>
      <vt:lpstr>Radiation Delivery Techniques</vt:lpstr>
      <vt:lpstr>External Beam Radiation Therapy </vt:lpstr>
      <vt:lpstr>PowerPoint Presentation</vt:lpstr>
      <vt:lpstr>PowerPoint Presentation</vt:lpstr>
      <vt:lpstr>PowerPoint Presentation</vt:lpstr>
      <vt:lpstr>Intensity Modulated Radiation Therapy (IMRT)</vt:lpstr>
      <vt:lpstr>Managing Internal Organ Motion during Simulation and Treatment</vt:lpstr>
      <vt:lpstr>Brachytherapy </vt:lpstr>
      <vt:lpstr>Brachytherapy Applicator Types for Cervical Cancer</vt:lpstr>
      <vt:lpstr>Hybrid Applicators with Interstitial Needles</vt:lpstr>
      <vt:lpstr>Interstitial Templates</vt:lpstr>
      <vt:lpstr>Brachytherapy Dose Rate</vt:lpstr>
      <vt:lpstr>Remote Afterloader for HDR Brachytherapy</vt:lpstr>
      <vt:lpstr>Brachytherapy Treatment Planning</vt:lpstr>
      <vt:lpstr>Brachytherapy Treatment Planning</vt:lpstr>
      <vt:lpstr>MRI Guided Brachytherapy</vt:lpstr>
      <vt:lpstr>Clinical Outcomes of Image Guided Brachytherapy</vt:lpstr>
      <vt:lpstr>Vaginal Cylinder</vt:lpstr>
      <vt:lpstr>Integration of Radiation Therapy into Patient Care</vt:lpstr>
      <vt:lpstr>Overview of Clinical Management of GYN Malignancies</vt:lpstr>
      <vt:lpstr>Cervical Cancer</vt:lpstr>
      <vt:lpstr>Early-Stage Cervical Cancer</vt:lpstr>
      <vt:lpstr>The Sedlis Criteria for Adjuvant EBRT</vt:lpstr>
      <vt:lpstr>Evidence for Adjuvant Pelvic EBRT</vt:lpstr>
      <vt:lpstr>Adding Chemotherapy to Adjuvant EBRT</vt:lpstr>
      <vt:lpstr>Adding Brachytherapy to Adjuvant EBRT</vt:lpstr>
      <vt:lpstr>Definitive Chemo-RT for Cervical Cancer</vt:lpstr>
      <vt:lpstr>Definitive Chemo-RT Treatment Scheme</vt:lpstr>
      <vt:lpstr>Use of Chemotherapy with Definitive RT</vt:lpstr>
      <vt:lpstr>Brachytherapy is a Critical Part of  Definitive Management of Cervical Cancer</vt:lpstr>
      <vt:lpstr>Radiation Therapy Side Effects </vt:lpstr>
      <vt:lpstr>Recurrences after Definitive Chemo-RT</vt:lpstr>
      <vt:lpstr>Uterine Cancer</vt:lpstr>
      <vt:lpstr>Uterine Cancer Management</vt:lpstr>
      <vt:lpstr>Risk Stratification for Adjuvant Therapy</vt:lpstr>
      <vt:lpstr>Definition of Low- vs. High-Intermediate Risk</vt:lpstr>
      <vt:lpstr>Key Studies for Intermediate Risk Uterine Cancer</vt:lpstr>
      <vt:lpstr>LVSI: Substantial vs. Focal</vt:lpstr>
      <vt:lpstr>NCCN Adjuvant Therapy Guidelines for  Uterine-Confined Disease</vt:lpstr>
      <vt:lpstr>Molecular Subtype</vt:lpstr>
      <vt:lpstr>Molecular Subtyping Algorithm m&lt;m</vt:lpstr>
      <vt:lpstr>PORTEC-2: 10 yr Update and Pathology and Molecular Analysis</vt:lpstr>
      <vt:lpstr>Adjuvant Therapy for High Risk Uterine Cancer</vt:lpstr>
      <vt:lpstr>Evolution of Treatment Paradigms for Advanced Endometrial Cancer</vt:lpstr>
      <vt:lpstr>Evolution of Treatment Paradigms for Advanced Endometrial Cancer</vt:lpstr>
      <vt:lpstr>Key Studies for High Risk Uterine Cancer</vt:lpstr>
      <vt:lpstr>Management of Locoregional Recurrences</vt:lpstr>
      <vt:lpstr>Carcinosarcoma, Leiomyosarcoma, and Endometrial Stromal Sarcoma</vt:lpstr>
      <vt:lpstr>PowerPoint Presentation</vt:lpstr>
      <vt:lpstr>Vulvar Cancer Management</vt:lpstr>
      <vt:lpstr>Vulvar Cancer Management</vt:lpstr>
      <vt:lpstr>Up-Front Chemo-RT for Vulvar Cancer</vt:lpstr>
      <vt:lpstr>Vaginal Cancer</vt:lpstr>
      <vt:lpstr>Palliative Radiation Therapy  for GYN Malignancies</vt:lpstr>
      <vt:lpstr>Why Not Systemic Therapy Alone?</vt:lpstr>
      <vt:lpstr>What Does Palliative Radiation Offer?</vt:lpstr>
      <vt:lpstr>General Approach to Palliative/Supportive Care </vt:lpstr>
      <vt:lpstr>Take-Home Points</vt:lpstr>
      <vt:lpstr>PowerPoint Presentation</vt:lpstr>
    </vt:vector>
  </TitlesOfParts>
  <Company>WVU Health Sciences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Acciavatti, Lori</dc:creator>
  <cp:lastModifiedBy>Beth Bukata</cp:lastModifiedBy>
  <cp:revision>490</cp:revision>
  <dcterms:created xsi:type="dcterms:W3CDTF">2017-11-01T13:02:05Z</dcterms:created>
  <dcterms:modified xsi:type="dcterms:W3CDTF">2023-08-16T10:42:13Z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0x01010058FCBBCE91B2F746A60A637FC75E60D4</vt:lpwstr>
  </property>
  <property fmtid="{D5CDD505-2E9C-101B-9397-08002B2CF9AE}" pid="3" name="MediaServiceImageTags">
    <vt:lpwstr/>
  </property>
</Properties>
</file>