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Lst>
  <p:notesMasterIdLst>
    <p:notesMasterId r:id="rId61"/>
  </p:notesMasterIdLst>
  <p:handoutMasterIdLst>
    <p:handoutMasterId r:id="rId62"/>
  </p:handoutMasterIdLst>
  <p:sldIdLst>
    <p:sldId id="981" r:id="rId2"/>
    <p:sldId id="979" r:id="rId3"/>
    <p:sldId id="627" r:id="rId4"/>
    <p:sldId id="968" r:id="rId5"/>
    <p:sldId id="949" r:id="rId6"/>
    <p:sldId id="884" r:id="rId7"/>
    <p:sldId id="852" r:id="rId8"/>
    <p:sldId id="853" r:id="rId9"/>
    <p:sldId id="861" r:id="rId10"/>
    <p:sldId id="924" r:id="rId11"/>
    <p:sldId id="915" r:id="rId12"/>
    <p:sldId id="916" r:id="rId13"/>
    <p:sldId id="917" r:id="rId14"/>
    <p:sldId id="918" r:id="rId15"/>
    <p:sldId id="717" r:id="rId16"/>
    <p:sldId id="756" r:id="rId17"/>
    <p:sldId id="662" r:id="rId18"/>
    <p:sldId id="492" r:id="rId19"/>
    <p:sldId id="496" r:id="rId20"/>
    <p:sldId id="551" r:id="rId21"/>
    <p:sldId id="738" r:id="rId22"/>
    <p:sldId id="552" r:id="rId23"/>
    <p:sldId id="953" r:id="rId24"/>
    <p:sldId id="954" r:id="rId25"/>
    <p:sldId id="956" r:id="rId26"/>
    <p:sldId id="926" r:id="rId27"/>
    <p:sldId id="933" r:id="rId28"/>
    <p:sldId id="943" r:id="rId29"/>
    <p:sldId id="758" r:id="rId30"/>
    <p:sldId id="829" r:id="rId31"/>
    <p:sldId id="969" r:id="rId32"/>
    <p:sldId id="950" r:id="rId33"/>
    <p:sldId id="894" r:id="rId34"/>
    <p:sldId id="928" r:id="rId35"/>
    <p:sldId id="929" r:id="rId36"/>
    <p:sldId id="930" r:id="rId37"/>
    <p:sldId id="932" r:id="rId38"/>
    <p:sldId id="931" r:id="rId39"/>
    <p:sldId id="944" r:id="rId40"/>
    <p:sldId id="965" r:id="rId41"/>
    <p:sldId id="909" r:id="rId42"/>
    <p:sldId id="945" r:id="rId43"/>
    <p:sldId id="937" r:id="rId44"/>
    <p:sldId id="966" r:id="rId45"/>
    <p:sldId id="982" r:id="rId46"/>
    <p:sldId id="946" r:id="rId47"/>
    <p:sldId id="971" r:id="rId48"/>
    <p:sldId id="972" r:id="rId49"/>
    <p:sldId id="973" r:id="rId50"/>
    <p:sldId id="974" r:id="rId51"/>
    <p:sldId id="963" r:id="rId52"/>
    <p:sldId id="975" r:id="rId53"/>
    <p:sldId id="976" r:id="rId54"/>
    <p:sldId id="977" r:id="rId55"/>
    <p:sldId id="978" r:id="rId56"/>
    <p:sldId id="911" r:id="rId57"/>
    <p:sldId id="913" r:id="rId58"/>
    <p:sldId id="912" r:id="rId59"/>
    <p:sldId id="970" r:id="rId6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mpbell, Shauna" initials="CS" lastIdx="10" clrIdx="0">
    <p:extLst>
      <p:ext uri="{19B8F6BF-5375-455C-9EA6-DF929625EA0E}">
        <p15:presenceInfo xmlns:p15="http://schemas.microsoft.com/office/powerpoint/2012/main" userId="S-1-5-21-416425361-97259607-924725345-640771" providerId="AD"/>
      </p:ext>
    </p:extLst>
  </p:cmAuthor>
  <p:cmAuthor id="2" name="Malcolm Mattes" initials="MM" lastIdx="6" clrIdx="1">
    <p:extLst>
      <p:ext uri="{19B8F6BF-5375-455C-9EA6-DF929625EA0E}">
        <p15:presenceInfo xmlns:p15="http://schemas.microsoft.com/office/powerpoint/2012/main" userId="S::mattesmd@rwjms.rutgers.edu::f787d30e-f101-4584-96d2-5ba7eaba63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1D1D"/>
    <a:srgbClr val="F05656"/>
    <a:srgbClr val="F48484"/>
    <a:srgbClr val="FFFF61"/>
    <a:srgbClr val="FFFF8B"/>
    <a:srgbClr val="FFFF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60" autoAdjust="0"/>
    <p:restoredTop sz="71231" autoAdjust="0"/>
  </p:normalViewPr>
  <p:slideViewPr>
    <p:cSldViewPr>
      <p:cViewPr varScale="1">
        <p:scale>
          <a:sx n="97" d="100"/>
          <a:sy n="97" d="100"/>
        </p:scale>
        <p:origin x="2966" y="65"/>
      </p:cViewPr>
      <p:guideLst>
        <p:guide orient="horz" pos="2160"/>
        <p:guide pos="2880"/>
      </p:guideLst>
    </p:cSldViewPr>
  </p:slideViewPr>
  <p:outlineViewPr>
    <p:cViewPr>
      <p:scale>
        <a:sx n="33" d="100"/>
        <a:sy n="33" d="100"/>
      </p:scale>
      <p:origin x="72" y="31146"/>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ampbes6\Dropbox\ARRO\PGY5%20Survey\PGY5%20n=174%20Subgrouped%20by%20Job%20Typ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baseline="0">
                <a:solidFill>
                  <a:schemeClr val="tx1"/>
                </a:solidFill>
                <a:latin typeface="+mn-lt"/>
                <a:ea typeface="+mn-ea"/>
                <a:cs typeface="+mn-cs"/>
              </a:defRPr>
            </a:pPr>
            <a:r>
              <a:rPr lang="en-US" sz="1600" i="1" dirty="0">
                <a:solidFill>
                  <a:schemeClr val="tx1"/>
                </a:solidFill>
                <a:latin typeface="Verdana" panose="020B0604030504040204" pitchFamily="34" charset="0"/>
                <a:ea typeface="Verdana" panose="020B0604030504040204" pitchFamily="34" charset="0"/>
              </a:rPr>
              <a:t>Please rate your overall satisfaction with the position you have accepted or your plans for next year.</a:t>
            </a:r>
          </a:p>
        </c:rich>
      </c:tx>
      <c:layout>
        <c:manualLayout>
          <c:xMode val="edge"/>
          <c:yMode val="edge"/>
          <c:x val="0.10543155302607332"/>
          <c:y val="8.2987966552659109E-2"/>
        </c:manualLayout>
      </c:layout>
      <c:overlay val="0"/>
      <c:spPr>
        <a:noFill/>
        <a:ln>
          <a:noFill/>
        </a:ln>
        <a:effectLst/>
      </c:spPr>
      <c:txPr>
        <a:bodyPr rot="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'[PGY5 n=174 Subgrouped by Job Type.xlsx]Sheet1'!$B$48</c:f>
              <c:strCache>
                <c:ptCount val="1"/>
                <c:pt idx="0">
                  <c:v>Very Dissatisfied</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innerShdw blurRad="114300">
                <a:prstClr val="black"/>
              </a:innerShdw>
            </a:effectLst>
          </c:spPr>
          <c:invertIfNegative val="0"/>
          <c:dLbls>
            <c:dLbl>
              <c:idx val="0"/>
              <c:layout>
                <c:manualLayout>
                  <c:x val="0"/>
                  <c:y val="-0.177105283152061"/>
                </c:manualLayout>
              </c:layout>
              <c:tx>
                <c:rich>
                  <a:bodyPr/>
                  <a:lstStyle/>
                  <a:p>
                    <a:r>
                      <a:rPr lang="en-US" dirty="0"/>
                      <a:t>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0FB-4ED0-BECC-BFD1D5B52957}"/>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'[PGY5 n=174 Subgrouped by Job Type.xlsx]Sheet1'!$D$48</c:f>
              <c:numCache>
                <c:formatCode>###0.0</c:formatCode>
                <c:ptCount val="1"/>
                <c:pt idx="0">
                  <c:v>3.910614525139664</c:v>
                </c:pt>
              </c:numCache>
            </c:numRef>
          </c:val>
          <c:extLst>
            <c:ext xmlns:c16="http://schemas.microsoft.com/office/drawing/2014/chart" uri="{C3380CC4-5D6E-409C-BE32-E72D297353CC}">
              <c16:uniqueId val="{00000001-80FB-4ED0-BECC-BFD1D5B52957}"/>
            </c:ext>
          </c:extLst>
        </c:ser>
        <c:ser>
          <c:idx val="1"/>
          <c:order val="1"/>
          <c:tx>
            <c:strRef>
              <c:f>'[PGY5 n=174 Subgrouped by Job Type.xlsx]Sheet1'!$B$49</c:f>
              <c:strCache>
                <c:ptCount val="1"/>
                <c:pt idx="0">
                  <c:v>Dissatisfied</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innerShdw blurRad="114300">
                <a:prstClr val="black"/>
              </a:innerShdw>
            </a:effectLst>
          </c:spPr>
          <c:invertIfNegative val="0"/>
          <c:dLbls>
            <c:dLbl>
              <c:idx val="0"/>
              <c:layout>
                <c:manualLayout>
                  <c:x val="0"/>
                  <c:y val="0.18321236188144199"/>
                </c:manualLayout>
              </c:layout>
              <c:tx>
                <c:rich>
                  <a:bodyPr/>
                  <a:lstStyle/>
                  <a:p>
                    <a:r>
                      <a:rPr lang="en-US" dirty="0"/>
                      <a:t>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0FB-4ED0-BECC-BFD1D5B52957}"/>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'[PGY5 n=174 Subgrouped by Job Type.xlsx]Sheet1'!$D$49</c:f>
              <c:numCache>
                <c:formatCode>###0.0</c:formatCode>
                <c:ptCount val="1"/>
                <c:pt idx="0">
                  <c:v>2.2346368715083802</c:v>
                </c:pt>
              </c:numCache>
            </c:numRef>
          </c:val>
          <c:extLst>
            <c:ext xmlns:c16="http://schemas.microsoft.com/office/drawing/2014/chart" uri="{C3380CC4-5D6E-409C-BE32-E72D297353CC}">
              <c16:uniqueId val="{00000003-80FB-4ED0-BECC-BFD1D5B52957}"/>
            </c:ext>
          </c:extLst>
        </c:ser>
        <c:ser>
          <c:idx val="2"/>
          <c:order val="2"/>
          <c:tx>
            <c:strRef>
              <c:f>'[PGY5 n=174 Subgrouped by Job Type.xlsx]Sheet1'!$B$50</c:f>
              <c:strCache>
                <c:ptCount val="1"/>
                <c:pt idx="0">
                  <c:v>Neutral</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innerShdw blurRad="114300">
                <a:prstClr val="black"/>
              </a:innerShdw>
            </a:effectLst>
          </c:spPr>
          <c:invertIfNegative val="0"/>
          <c:dLbls>
            <c:dLbl>
              <c:idx val="0"/>
              <c:layout>
                <c:manualLayout>
                  <c:x val="-1.1563247229327599E-3"/>
                  <c:y val="-0.180158822516751"/>
                </c:manualLayout>
              </c:layout>
              <c:tx>
                <c:rich>
                  <a:bodyPr/>
                  <a:lstStyle/>
                  <a:p>
                    <a:r>
                      <a:rPr lang="en-US" dirty="0"/>
                      <a:t>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0FB-4ED0-BECC-BFD1D5B52957}"/>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'[PGY5 n=174 Subgrouped by Job Type.xlsx]Sheet1'!$D$50</c:f>
              <c:numCache>
                <c:formatCode>###0.0</c:formatCode>
                <c:ptCount val="1"/>
                <c:pt idx="0">
                  <c:v>5.0279329608938541</c:v>
                </c:pt>
              </c:numCache>
            </c:numRef>
          </c:val>
          <c:extLst>
            <c:ext xmlns:c16="http://schemas.microsoft.com/office/drawing/2014/chart" uri="{C3380CC4-5D6E-409C-BE32-E72D297353CC}">
              <c16:uniqueId val="{00000005-80FB-4ED0-BECC-BFD1D5B52957}"/>
            </c:ext>
          </c:extLst>
        </c:ser>
        <c:ser>
          <c:idx val="3"/>
          <c:order val="3"/>
          <c:tx>
            <c:strRef>
              <c:f>'[PGY5 n=174 Subgrouped by Job Type.xlsx]Sheet1'!$B$51</c:f>
              <c:strCache>
                <c:ptCount val="1"/>
                <c:pt idx="0">
                  <c:v>Satisfied</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innerShdw blurRad="114300">
                <a:prstClr val="black"/>
              </a:innerShdw>
            </a:effectLst>
          </c:spPr>
          <c:invertIfNegative val="0"/>
          <c:dLbls>
            <c:dLbl>
              <c:idx val="0"/>
              <c:layout>
                <c:manualLayout>
                  <c:x val="-5.7816236146638004E-3"/>
                  <c:y val="0.18931944061082301"/>
                </c:manualLayout>
              </c:layout>
              <c:tx>
                <c:rich>
                  <a:bodyPr/>
                  <a:lstStyle/>
                  <a:p>
                    <a:r>
                      <a:rPr lang="en-US" dirty="0"/>
                      <a:t>24%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80FB-4ED0-BECC-BFD1D5B52957}"/>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'[PGY5 n=174 Subgrouped by Job Type.xlsx]Sheet1'!$D$51</c:f>
              <c:numCache>
                <c:formatCode>###0.0</c:formatCode>
                <c:ptCount val="1"/>
                <c:pt idx="0">
                  <c:v>24.02234636871508</c:v>
                </c:pt>
              </c:numCache>
            </c:numRef>
          </c:val>
          <c:extLst>
            <c:ext xmlns:c16="http://schemas.microsoft.com/office/drawing/2014/chart" uri="{C3380CC4-5D6E-409C-BE32-E72D297353CC}">
              <c16:uniqueId val="{00000007-80FB-4ED0-BECC-BFD1D5B52957}"/>
            </c:ext>
          </c:extLst>
        </c:ser>
        <c:ser>
          <c:idx val="4"/>
          <c:order val="4"/>
          <c:tx>
            <c:strRef>
              <c:f>'[PGY5 n=174 Subgrouped by Job Type.xlsx]Sheet1'!$B$52</c:f>
              <c:strCache>
                <c:ptCount val="1"/>
                <c:pt idx="0">
                  <c:v>Very Satisfied</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innerShdw blurRad="114300">
                <a:prstClr val="black"/>
              </a:innerShdw>
            </a:effectLst>
          </c:spPr>
          <c:invertIfNegative val="0"/>
          <c:dLbls>
            <c:dLbl>
              <c:idx val="0"/>
              <c:layout>
                <c:manualLayout>
                  <c:x val="0"/>
                  <c:y val="-0.18626590124613299"/>
                </c:manualLayout>
              </c:layout>
              <c:tx>
                <c:rich>
                  <a:bodyPr/>
                  <a:lstStyle/>
                  <a:p>
                    <a:r>
                      <a:rPr lang="en-US" dirty="0"/>
                      <a:t>65%</a:t>
                    </a:r>
                  </a:p>
                </c:rich>
              </c:tx>
              <c:dLblPos val="ctr"/>
              <c:showLegendKey val="0"/>
              <c:showVal val="1"/>
              <c:showCatName val="0"/>
              <c:showSerName val="0"/>
              <c:showPercent val="0"/>
              <c:showBubbleSize val="0"/>
              <c:extLst>
                <c:ext xmlns:c15="http://schemas.microsoft.com/office/drawing/2012/chart" uri="{CE6537A1-D6FC-4f65-9D91-7224C49458BB}">
                  <c15:layout>
                    <c:manualLayout>
                      <c:w val="6.1811383588966103E-2"/>
                      <c:h val="8.3712901901080702E-2"/>
                    </c:manualLayout>
                  </c15:layout>
                  <c15:showDataLabelsRange val="0"/>
                </c:ext>
                <c:ext xmlns:c16="http://schemas.microsoft.com/office/drawing/2014/chart" uri="{C3380CC4-5D6E-409C-BE32-E72D297353CC}">
                  <c16:uniqueId val="{00000008-80FB-4ED0-BECC-BFD1D5B52957}"/>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'[PGY5 n=174 Subgrouped by Job Type.xlsx]Sheet1'!$D$52</c:f>
              <c:numCache>
                <c:formatCode>###0.0</c:formatCode>
                <c:ptCount val="1"/>
                <c:pt idx="0">
                  <c:v>64.804469273743024</c:v>
                </c:pt>
              </c:numCache>
            </c:numRef>
          </c:val>
          <c:extLst>
            <c:ext xmlns:c16="http://schemas.microsoft.com/office/drawing/2014/chart" uri="{C3380CC4-5D6E-409C-BE32-E72D297353CC}">
              <c16:uniqueId val="{00000009-80FB-4ED0-BECC-BFD1D5B52957}"/>
            </c:ext>
          </c:extLst>
        </c:ser>
        <c:dLbls>
          <c:dLblPos val="ctr"/>
          <c:showLegendKey val="0"/>
          <c:showVal val="1"/>
          <c:showCatName val="0"/>
          <c:showSerName val="0"/>
          <c:showPercent val="0"/>
          <c:showBubbleSize val="0"/>
        </c:dLbls>
        <c:gapWidth val="150"/>
        <c:overlap val="100"/>
        <c:axId val="307313416"/>
        <c:axId val="307312240"/>
      </c:barChart>
      <c:catAx>
        <c:axId val="307313416"/>
        <c:scaling>
          <c:orientation val="minMax"/>
        </c:scaling>
        <c:delete val="1"/>
        <c:axPos val="l"/>
        <c:numFmt formatCode="General" sourceLinked="1"/>
        <c:majorTickMark val="none"/>
        <c:minorTickMark val="none"/>
        <c:tickLblPos val="nextTo"/>
        <c:crossAx val="307312240"/>
        <c:crosses val="autoZero"/>
        <c:auto val="1"/>
        <c:lblAlgn val="ctr"/>
        <c:lblOffset val="100"/>
        <c:noMultiLvlLbl val="0"/>
      </c:catAx>
      <c:valAx>
        <c:axId val="307312240"/>
        <c:scaling>
          <c:orientation val="minMax"/>
        </c:scaling>
        <c:delete val="1"/>
        <c:axPos val="b"/>
        <c:numFmt formatCode="0%" sourceLinked="1"/>
        <c:majorTickMark val="none"/>
        <c:minorTickMark val="none"/>
        <c:tickLblPos val="nextTo"/>
        <c:crossAx val="307313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F8363CBD-3C79-4ED1-8582-66CEF63CC104}" type="datetimeFigureOut">
              <a:rPr lang="en-US" smtClean="0"/>
              <a:pPr/>
              <a:t>5/21/2021</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9FAE732A-6480-4148-909D-922E4B103715}" type="slidenum">
              <a:rPr lang="en-US" smtClean="0"/>
              <a:pPr/>
              <a:t>‹#›</a:t>
            </a:fld>
            <a:endParaRPr lang="en-US" dirty="0"/>
          </a:p>
        </p:txBody>
      </p:sp>
    </p:spTree>
    <p:extLst>
      <p:ext uri="{BB962C8B-B14F-4D97-AF65-F5344CB8AC3E}">
        <p14:creationId xmlns:p14="http://schemas.microsoft.com/office/powerpoint/2010/main" val="1557511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A70C99C-9B45-4B10-B26E-5B1F3C58348B}" type="datetimeFigureOut">
              <a:rPr lang="en-US" smtClean="0"/>
              <a:pPr/>
              <a:t>5/21/2021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D5A7E40-5F5C-4FBC-8BC4-B8AC93C1D56D}" type="slidenum">
              <a:rPr lang="en-US" smtClean="0"/>
              <a:pPr/>
              <a:t>‹#›</a:t>
            </a:fld>
            <a:endParaRPr lang="en-US" dirty="0"/>
          </a:p>
        </p:txBody>
      </p:sp>
    </p:spTree>
    <p:extLst>
      <p:ext uri="{BB962C8B-B14F-4D97-AF65-F5344CB8AC3E}">
        <p14:creationId xmlns:p14="http://schemas.microsoft.com/office/powerpoint/2010/main" val="367274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redcap.link/radiation" TargetMode="External"/><Relationship Id="rId7" Type="http://schemas.openxmlformats.org/officeDocument/2006/relationships/hyperlink" Target="http://www.astro.org/mentormatch"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forms.gle/wjr5iY5E8nQD3Fgy6" TargetMode="External"/><Relationship Id="rId5" Type="http://schemas.openxmlformats.org/officeDocument/2006/relationships/hyperlink" Target="https://www.astro.org/Membership" TargetMode="External"/><Relationship Id="rId4" Type="http://schemas.openxmlformats.org/officeDocument/2006/relationships/hyperlink" Target="https://roecsg.org/introduction-to-radiation-oncology/"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rPr>
              <a:t>Note: The intended goal/tone is primarily to introduce the average student to basic principles of radiation oncology and multidisciplinary cancer care that are relevant to any field they choose to pursue, and secondarily to offer insight into a career in radiation oncology for those students who might be interested in pursuing it.</a:t>
            </a:r>
          </a:p>
          <a:p>
            <a:endParaRPr lang="en-US" dirty="0"/>
          </a:p>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1</a:t>
            </a:fld>
            <a:endParaRPr lang="en-US" dirty="0"/>
          </a:p>
        </p:txBody>
      </p:sp>
    </p:spTree>
    <p:extLst>
      <p:ext uri="{BB962C8B-B14F-4D97-AF65-F5344CB8AC3E}">
        <p14:creationId xmlns:p14="http://schemas.microsoft.com/office/powerpoint/2010/main" val="3630783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Spend</a:t>
            </a:r>
            <a:r>
              <a:rPr lang="en-US" baseline="0" dirty="0"/>
              <a:t> some time on this slide to describe how radiation is helpful in each clinical context. Students enjoy the clinical correlates and it will help capture their attention for the subsequent slides. For instance, f</a:t>
            </a:r>
            <a:r>
              <a:rPr lang="en-US" dirty="0"/>
              <a:t>or breast cancer it is important to go into the evolution of early stage breast</a:t>
            </a:r>
            <a:r>
              <a:rPr lang="en-US" baseline="0" dirty="0"/>
              <a:t> cancer treatment from mastectomy to lumpectomy, and how it is really the use of radiation that enabled the less extensive and morbid surgery and improved quality of life for patients. A similar point can be made for an extremity sarcoma related to limb perseveration, and gliomas in terms of maximal safe resection and preservation of as much neurologic function as possible. </a:t>
            </a:r>
          </a:p>
        </p:txBody>
      </p:sp>
      <p:sp>
        <p:nvSpPr>
          <p:cNvPr id="4" name="Slide Number Placeholder 3"/>
          <p:cNvSpPr>
            <a:spLocks noGrp="1"/>
          </p:cNvSpPr>
          <p:nvPr>
            <p:ph type="sldNum" sz="quarter" idx="10"/>
          </p:nvPr>
        </p:nvSpPr>
        <p:spPr/>
        <p:txBody>
          <a:bodyPr/>
          <a:lstStyle/>
          <a:p>
            <a:fld id="{9D5A7E40-5F5C-4FBC-8BC4-B8AC93C1D56D}" type="slidenum">
              <a:rPr lang="en-US" smtClean="0"/>
              <a:pPr/>
              <a:t>12</a:t>
            </a:fld>
            <a:endParaRPr lang="en-US" dirty="0"/>
          </a:p>
        </p:txBody>
      </p:sp>
    </p:spTree>
    <p:extLst>
      <p:ext uri="{BB962C8B-B14F-4D97-AF65-F5344CB8AC3E}">
        <p14:creationId xmlns:p14="http://schemas.microsoft.com/office/powerpoint/2010/main" val="3879296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Again,</a:t>
            </a:r>
            <a:r>
              <a:rPr lang="en-US" baseline="0" dirty="0"/>
              <a:t> really go into why a patient may undergo RT in each clinical scenario and what the quality-of-life benefits are in relation to a surgical approach.</a:t>
            </a:r>
          </a:p>
        </p:txBody>
      </p:sp>
      <p:sp>
        <p:nvSpPr>
          <p:cNvPr id="4" name="Slide Number Placeholder 3"/>
          <p:cNvSpPr>
            <a:spLocks noGrp="1"/>
          </p:cNvSpPr>
          <p:nvPr>
            <p:ph type="sldNum" sz="quarter" idx="10"/>
          </p:nvPr>
        </p:nvSpPr>
        <p:spPr/>
        <p:txBody>
          <a:bodyPr/>
          <a:lstStyle/>
          <a:p>
            <a:fld id="{9D5A7E40-5F5C-4FBC-8BC4-B8AC93C1D56D}" type="slidenum">
              <a:rPr lang="en-US" smtClean="0"/>
              <a:pPr/>
              <a:t>13</a:t>
            </a:fld>
            <a:endParaRPr lang="en-US" dirty="0"/>
          </a:p>
        </p:txBody>
      </p:sp>
    </p:spTree>
    <p:extLst>
      <p:ext uri="{BB962C8B-B14F-4D97-AF65-F5344CB8AC3E}">
        <p14:creationId xmlns:p14="http://schemas.microsoft.com/office/powerpoint/2010/main" val="2454867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85000"/>
                    <a:lumOff val="15000"/>
                  </a:schemeClr>
                </a:solidFill>
                <a:latin typeface="Verdana" pitchFamily="34" charset="0"/>
                <a:ea typeface="Verdana" pitchFamily="34" charset="0"/>
                <a:cs typeface="Verdana" pitchFamily="34" charset="0"/>
              </a:rPr>
              <a:t>Explain how the machine actually works: Electricity </a:t>
            </a:r>
            <a:r>
              <a:rPr lang="en-US" sz="1200" dirty="0">
                <a:solidFill>
                  <a:schemeClr val="tx1">
                    <a:lumMod val="85000"/>
                    <a:lumOff val="15000"/>
                  </a:schemeClr>
                </a:solidFill>
                <a:latin typeface="Verdana" pitchFamily="34" charset="0"/>
                <a:ea typeface="Verdana" pitchFamily="34" charset="0"/>
                <a:cs typeface="Verdana" pitchFamily="34" charset="0"/>
                <a:sym typeface="Wingdings" pitchFamily="2" charset="2"/>
              </a:rPr>
              <a:t> powers e</a:t>
            </a:r>
            <a:r>
              <a:rPr lang="en-US" sz="1200" dirty="0">
                <a:solidFill>
                  <a:schemeClr val="tx1">
                    <a:lumMod val="85000"/>
                    <a:lumOff val="15000"/>
                  </a:schemeClr>
                </a:solidFill>
                <a:latin typeface="Verdana" pitchFamily="34" charset="0"/>
                <a:ea typeface="Verdana" pitchFamily="34" charset="0"/>
                <a:cs typeface="Verdana" pitchFamily="34" charset="0"/>
              </a:rPr>
              <a:t>lectron gun </a:t>
            </a:r>
            <a:r>
              <a:rPr lang="en-US" sz="1200" dirty="0">
                <a:solidFill>
                  <a:schemeClr val="tx1">
                    <a:lumMod val="85000"/>
                    <a:lumOff val="15000"/>
                  </a:schemeClr>
                </a:solidFill>
                <a:latin typeface="Verdana" pitchFamily="34" charset="0"/>
                <a:ea typeface="Verdana" pitchFamily="34" charset="0"/>
                <a:cs typeface="Verdana" pitchFamily="34" charset="0"/>
                <a:sym typeface="Wingdings" pitchFamily="2" charset="2"/>
              </a:rPr>
              <a:t></a:t>
            </a:r>
            <a:r>
              <a:rPr lang="en-US" sz="1200" dirty="0">
                <a:solidFill>
                  <a:schemeClr val="tx1">
                    <a:lumMod val="85000"/>
                    <a:lumOff val="15000"/>
                  </a:schemeClr>
                </a:solidFill>
                <a:latin typeface="Verdana" pitchFamily="34" charset="0"/>
                <a:ea typeface="Verdana" pitchFamily="34" charset="0"/>
                <a:cs typeface="Verdana" pitchFamily="34" charset="0"/>
              </a:rPr>
              <a:t> generates high energy electrons </a:t>
            </a:r>
            <a:r>
              <a:rPr lang="en-US" sz="1200" dirty="0">
                <a:solidFill>
                  <a:schemeClr val="tx1">
                    <a:lumMod val="85000"/>
                    <a:lumOff val="15000"/>
                  </a:schemeClr>
                </a:solidFill>
                <a:latin typeface="Verdana" pitchFamily="34" charset="0"/>
                <a:ea typeface="Verdana" pitchFamily="34" charset="0"/>
                <a:cs typeface="Verdana" pitchFamily="34" charset="0"/>
                <a:sym typeface="Wingdings" pitchFamily="2" charset="2"/>
              </a:rPr>
              <a:t> accelerated along waveguide  strike a Tungsten target  bremsstrahlung generates high energy photons (X-rays)  pass over a filter to generate uniform field  shaped by jaws and collimators  enter patient</a:t>
            </a:r>
            <a:endParaRPr lang="en-US" sz="1200" dirty="0"/>
          </a:p>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17</a:t>
            </a:fld>
            <a:endParaRPr lang="en-US" dirty="0"/>
          </a:p>
        </p:txBody>
      </p:sp>
    </p:spTree>
    <p:extLst>
      <p:ext uri="{BB962C8B-B14F-4D97-AF65-F5344CB8AC3E}">
        <p14:creationId xmlns:p14="http://schemas.microsoft.com/office/powerpoint/2010/main" val="3002657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 going to talk about ITV</a:t>
            </a:r>
          </a:p>
        </p:txBody>
      </p:sp>
      <p:sp>
        <p:nvSpPr>
          <p:cNvPr id="4" name="Slide Number Placeholder 3"/>
          <p:cNvSpPr>
            <a:spLocks noGrp="1"/>
          </p:cNvSpPr>
          <p:nvPr>
            <p:ph type="sldNum" sz="quarter" idx="10"/>
          </p:nvPr>
        </p:nvSpPr>
        <p:spPr/>
        <p:txBody>
          <a:bodyPr/>
          <a:lstStyle/>
          <a:p>
            <a:fld id="{9D5A7E40-5F5C-4FBC-8BC4-B8AC93C1D56D}" type="slidenum">
              <a:rPr lang="en-US" smtClean="0"/>
              <a:pPr/>
              <a:t>20</a:t>
            </a:fld>
            <a:endParaRPr lang="en-US" dirty="0"/>
          </a:p>
        </p:txBody>
      </p:sp>
    </p:spTree>
    <p:extLst>
      <p:ext uri="{BB962C8B-B14F-4D97-AF65-F5344CB8AC3E}">
        <p14:creationId xmlns:p14="http://schemas.microsoft.com/office/powerpoint/2010/main" val="1560918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21</a:t>
            </a:fld>
            <a:endParaRPr lang="en-US" dirty="0"/>
          </a:p>
        </p:txBody>
      </p:sp>
    </p:spTree>
    <p:extLst>
      <p:ext uri="{BB962C8B-B14F-4D97-AF65-F5344CB8AC3E}">
        <p14:creationId xmlns:p14="http://schemas.microsoft.com/office/powerpoint/2010/main" val="2868023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23</a:t>
            </a:fld>
            <a:endParaRPr lang="en-US" dirty="0"/>
          </a:p>
        </p:txBody>
      </p:sp>
    </p:spTree>
    <p:extLst>
      <p:ext uri="{BB962C8B-B14F-4D97-AF65-F5344CB8AC3E}">
        <p14:creationId xmlns:p14="http://schemas.microsoft.com/office/powerpoint/2010/main" val="3498454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each, describe briefly the types of organs we are trying to avoid with the IMRT plan</a:t>
            </a:r>
          </a:p>
        </p:txBody>
      </p:sp>
      <p:sp>
        <p:nvSpPr>
          <p:cNvPr id="4" name="Slide Number Placeholder 3"/>
          <p:cNvSpPr>
            <a:spLocks noGrp="1"/>
          </p:cNvSpPr>
          <p:nvPr>
            <p:ph type="sldNum" sz="quarter" idx="10"/>
          </p:nvPr>
        </p:nvSpPr>
        <p:spPr/>
        <p:txBody>
          <a:bodyPr/>
          <a:lstStyle/>
          <a:p>
            <a:fld id="{9D5A7E40-5F5C-4FBC-8BC4-B8AC93C1D56D}" type="slidenum">
              <a:rPr lang="en-US" smtClean="0"/>
              <a:pPr/>
              <a:t>24</a:t>
            </a:fld>
            <a:endParaRPr lang="en-US" dirty="0"/>
          </a:p>
        </p:txBody>
      </p:sp>
    </p:spTree>
    <p:extLst>
      <p:ext uri="{BB962C8B-B14F-4D97-AF65-F5344CB8AC3E}">
        <p14:creationId xmlns:p14="http://schemas.microsoft.com/office/powerpoint/2010/main" val="4148472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solidFill>
                <a:schemeClr val="tx1">
                  <a:lumMod val="85000"/>
                  <a:lumOff val="15000"/>
                </a:schemeClr>
              </a:solidFill>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5"/>
          </p:nvPr>
        </p:nvSpPr>
        <p:spPr/>
        <p:txBody>
          <a:bodyPr/>
          <a:lstStyle/>
          <a:p>
            <a:fld id="{9D5A7E40-5F5C-4FBC-8BC4-B8AC93C1D56D}" type="slidenum">
              <a:rPr lang="en-US" smtClean="0"/>
              <a:pPr/>
              <a:t>29</a:t>
            </a:fld>
            <a:endParaRPr lang="en-US" dirty="0"/>
          </a:p>
        </p:txBody>
      </p:sp>
    </p:spTree>
    <p:extLst>
      <p:ext uri="{BB962C8B-B14F-4D97-AF65-F5344CB8AC3E}">
        <p14:creationId xmlns:p14="http://schemas.microsoft.com/office/powerpoint/2010/main" val="3798032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30</a:t>
            </a:fld>
            <a:endParaRPr lang="en-US" dirty="0"/>
          </a:p>
        </p:txBody>
      </p:sp>
    </p:spTree>
    <p:extLst>
      <p:ext uri="{BB962C8B-B14F-4D97-AF65-F5344CB8AC3E}">
        <p14:creationId xmlns:p14="http://schemas.microsoft.com/office/powerpoint/2010/main" val="4073604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31</a:t>
            </a:fld>
            <a:endParaRPr lang="en-US" dirty="0"/>
          </a:p>
        </p:txBody>
      </p:sp>
    </p:spTree>
    <p:extLst>
      <p:ext uri="{BB962C8B-B14F-4D97-AF65-F5344CB8AC3E}">
        <p14:creationId xmlns:p14="http://schemas.microsoft.com/office/powerpoint/2010/main" val="245069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2</a:t>
            </a:fld>
            <a:endParaRPr lang="en-US" dirty="0"/>
          </a:p>
        </p:txBody>
      </p:sp>
    </p:spTree>
    <p:extLst>
      <p:ext uri="{BB962C8B-B14F-4D97-AF65-F5344CB8AC3E}">
        <p14:creationId xmlns:p14="http://schemas.microsoft.com/office/powerpoint/2010/main" val="1230900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rPr>
              <a:t>Major disadvantage of proton therapy is cost.</a:t>
            </a:r>
          </a:p>
        </p:txBody>
      </p:sp>
      <p:sp>
        <p:nvSpPr>
          <p:cNvPr id="4" name="Slide Number Placeholder 3"/>
          <p:cNvSpPr>
            <a:spLocks noGrp="1"/>
          </p:cNvSpPr>
          <p:nvPr>
            <p:ph type="sldNum" sz="quarter" idx="5"/>
          </p:nvPr>
        </p:nvSpPr>
        <p:spPr/>
        <p:txBody>
          <a:bodyPr/>
          <a:lstStyle/>
          <a:p>
            <a:fld id="{9D5A7E40-5F5C-4FBC-8BC4-B8AC93C1D56D}" type="slidenum">
              <a:rPr lang="en-US" smtClean="0"/>
              <a:pPr/>
              <a:t>33</a:t>
            </a:fld>
            <a:endParaRPr lang="en-US" dirty="0"/>
          </a:p>
        </p:txBody>
      </p:sp>
    </p:spTree>
    <p:extLst>
      <p:ext uri="{BB962C8B-B14F-4D97-AF65-F5344CB8AC3E}">
        <p14:creationId xmlns:p14="http://schemas.microsoft.com/office/powerpoint/2010/main" val="1825368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85000"/>
                    <a:lumOff val="15000"/>
                  </a:schemeClr>
                </a:solidFill>
                <a:latin typeface="Verdana" pitchFamily="34" charset="0"/>
                <a:ea typeface="Verdana" pitchFamily="34" charset="0"/>
                <a:cs typeface="Verdana" pitchFamily="34" charset="0"/>
                <a:sym typeface="Wingdings" panose="05000000000000000000" pitchFamily="2" charset="2"/>
              </a:rPr>
              <a:t>Oncologists are only as good as their patient’s presentation</a:t>
            </a:r>
          </a:p>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40</a:t>
            </a:fld>
            <a:endParaRPr lang="en-US" dirty="0"/>
          </a:p>
        </p:txBody>
      </p:sp>
    </p:spTree>
    <p:extLst>
      <p:ext uri="{BB962C8B-B14F-4D97-AF65-F5344CB8AC3E}">
        <p14:creationId xmlns:p14="http://schemas.microsoft.com/office/powerpoint/2010/main" val="2455794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The benefit:risk ratio comment is related to the fact that systemic therapies used for palliation</a:t>
            </a:r>
            <a:r>
              <a:rPr lang="en-US" b="0" i="0" baseline="0" dirty="0">
                <a:solidFill>
                  <a:srgbClr val="222222"/>
                </a:solidFill>
                <a:effectLst/>
                <a:latin typeface="Arial" panose="020B0604020202020204" pitchFamily="34" charset="0"/>
              </a:rPr>
              <a:t> typically have low response rates and can cause many toxicities, whereas most tumors are to some extent responsive to radiation, and palliative RT causes less toxicity. </a:t>
            </a:r>
            <a:endParaRPr lang="en-US" b="0" i="0" dirty="0">
              <a:solidFill>
                <a:srgbClr val="222222"/>
              </a:solidFill>
              <a:effectLst/>
              <a:latin typeface="Arial" panose="020B0604020202020204" pitchFamily="34" charset="0"/>
            </a:endParaRPr>
          </a:p>
          <a:p>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Most of us have less radiation exposure than interventional radiology, invasive cardiology and other specialties. A select few radiation procedures do have some exposure, but it is extremely low</a:t>
            </a:r>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41</a:t>
            </a:fld>
            <a:endParaRPr lang="en-US" dirty="0"/>
          </a:p>
        </p:txBody>
      </p:sp>
    </p:spTree>
    <p:extLst>
      <p:ext uri="{BB962C8B-B14F-4D97-AF65-F5344CB8AC3E}">
        <p14:creationId xmlns:p14="http://schemas.microsoft.com/office/powerpoint/2010/main" val="1445803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the physics is not more complicated than premed physics and we have great physicists that we work</a:t>
            </a:r>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42</a:t>
            </a:fld>
            <a:endParaRPr lang="en-US" dirty="0"/>
          </a:p>
        </p:txBody>
      </p:sp>
    </p:spTree>
    <p:extLst>
      <p:ext uri="{BB962C8B-B14F-4D97-AF65-F5344CB8AC3E}">
        <p14:creationId xmlns:p14="http://schemas.microsoft.com/office/powerpoint/2010/main" val="361009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43</a:t>
            </a:fld>
            <a:endParaRPr lang="en-US" dirty="0"/>
          </a:p>
        </p:txBody>
      </p:sp>
    </p:spTree>
    <p:extLst>
      <p:ext uri="{BB962C8B-B14F-4D97-AF65-F5344CB8AC3E}">
        <p14:creationId xmlns:p14="http://schemas.microsoft.com/office/powerpoint/2010/main" val="749037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Beginning: </a:t>
            </a:r>
            <a:r>
              <a:rPr lang="en-US" b="0" dirty="0"/>
              <a:t>First, y</a:t>
            </a:r>
            <a:r>
              <a:rPr lang="en-US" dirty="0"/>
              <a:t>ou have some choice in </a:t>
            </a:r>
            <a:r>
              <a:rPr lang="en-US" baseline="0" dirty="0"/>
              <a:t>where you work, and what patient population and types of cancer you treat</a:t>
            </a:r>
            <a:endParaRPr lang="en-US" sz="1200"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44</a:t>
            </a:fld>
            <a:endParaRPr lang="en-US" dirty="0"/>
          </a:p>
        </p:txBody>
      </p:sp>
    </p:spTree>
    <p:extLst>
      <p:ext uri="{BB962C8B-B14F-4D97-AF65-F5344CB8AC3E}">
        <p14:creationId xmlns:p14="http://schemas.microsoft.com/office/powerpoint/2010/main" val="3603807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End: </a:t>
            </a:r>
            <a:r>
              <a:rPr lang="en-US" dirty="0"/>
              <a:t>The point is that even in small, highly specialized fields like radiation oncology, you can still do all of these things. If</a:t>
            </a:r>
            <a:r>
              <a:rPr lang="en-US" baseline="0" dirty="0"/>
              <a:t> you want to get in touch with individuals doing this kind of work let me know and I can help connect you. </a:t>
            </a:r>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45</a:t>
            </a:fld>
            <a:endParaRPr lang="en-US" dirty="0"/>
          </a:p>
        </p:txBody>
      </p:sp>
    </p:spTree>
    <p:extLst>
      <p:ext uri="{BB962C8B-B14F-4D97-AF65-F5344CB8AC3E}">
        <p14:creationId xmlns:p14="http://schemas.microsoft.com/office/powerpoint/2010/main" val="2279945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start with the disclaimer that this is your opinion on it, and certainly other opinions exist, but this is what makes sense to you. </a:t>
            </a:r>
          </a:p>
        </p:txBody>
      </p:sp>
      <p:sp>
        <p:nvSpPr>
          <p:cNvPr id="4" name="Slide Number Placeholder 3"/>
          <p:cNvSpPr>
            <a:spLocks noGrp="1"/>
          </p:cNvSpPr>
          <p:nvPr>
            <p:ph type="sldNum" sz="quarter" idx="10"/>
          </p:nvPr>
        </p:nvSpPr>
        <p:spPr/>
        <p:txBody>
          <a:bodyPr/>
          <a:lstStyle/>
          <a:p>
            <a:fld id="{9D5A7E40-5F5C-4FBC-8BC4-B8AC93C1D56D}" type="slidenum">
              <a:rPr lang="en-US" smtClean="0"/>
              <a:pPr/>
              <a:t>47</a:t>
            </a:fld>
            <a:endParaRPr lang="en-US" dirty="0"/>
          </a:p>
        </p:txBody>
      </p:sp>
    </p:spTree>
    <p:extLst>
      <p:ext uri="{BB962C8B-B14F-4D97-AF65-F5344CB8AC3E}">
        <p14:creationId xmlns:p14="http://schemas.microsoft.com/office/powerpoint/2010/main" val="2066033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48</a:t>
            </a:fld>
            <a:endParaRPr lang="en-US" dirty="0"/>
          </a:p>
        </p:txBody>
      </p:sp>
    </p:spTree>
    <p:extLst>
      <p:ext uri="{BB962C8B-B14F-4D97-AF65-F5344CB8AC3E}">
        <p14:creationId xmlns:p14="http://schemas.microsoft.com/office/powerpoint/2010/main" val="3779324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49</a:t>
            </a:fld>
            <a:endParaRPr lang="en-US" dirty="0"/>
          </a:p>
        </p:txBody>
      </p:sp>
    </p:spTree>
    <p:extLst>
      <p:ext uri="{BB962C8B-B14F-4D97-AF65-F5344CB8AC3E}">
        <p14:creationId xmlns:p14="http://schemas.microsoft.com/office/powerpoint/2010/main" val="3816660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3</a:t>
            </a:fld>
            <a:endParaRPr lang="en-US" dirty="0"/>
          </a:p>
        </p:txBody>
      </p:sp>
    </p:spTree>
    <p:extLst>
      <p:ext uri="{BB962C8B-B14F-4D97-AF65-F5344CB8AC3E}">
        <p14:creationId xmlns:p14="http://schemas.microsoft.com/office/powerpoint/2010/main" val="12309005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50</a:t>
            </a:fld>
            <a:endParaRPr lang="en-US" dirty="0"/>
          </a:p>
        </p:txBody>
      </p:sp>
    </p:spTree>
    <p:extLst>
      <p:ext uri="{BB962C8B-B14F-4D97-AF65-F5344CB8AC3E}">
        <p14:creationId xmlns:p14="http://schemas.microsoft.com/office/powerpoint/2010/main" val="4283486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2600" dirty="0">
                <a:solidFill>
                  <a:schemeClr val="tx1">
                    <a:lumMod val="85000"/>
                    <a:lumOff val="15000"/>
                  </a:schemeClr>
                </a:solidFill>
                <a:latin typeface="Verdana" pitchFamily="34" charset="0"/>
                <a:ea typeface="Verdana" pitchFamily="34" charset="0"/>
                <a:cs typeface="Verdana" pitchFamily="34" charset="0"/>
              </a:rPr>
              <a:t>There are certain disadvantages to being in a small field like radiation oncology</a:t>
            </a:r>
          </a:p>
          <a:p>
            <a:pPr marL="342900" indent="-342900">
              <a:buFontTx/>
              <a:buChar char="-"/>
            </a:pPr>
            <a:r>
              <a:rPr lang="en-US" sz="2200" dirty="0">
                <a:solidFill>
                  <a:schemeClr val="tx1">
                    <a:lumMod val="85000"/>
                    <a:lumOff val="15000"/>
                  </a:schemeClr>
                </a:solidFill>
                <a:latin typeface="Verdana" pitchFamily="34" charset="0"/>
                <a:ea typeface="Verdana" pitchFamily="34" charset="0"/>
                <a:cs typeface="Verdana" pitchFamily="34" charset="0"/>
              </a:rPr>
              <a:t>There will never be a need for lots of radiation oncologists everywhere</a:t>
            </a:r>
          </a:p>
          <a:p>
            <a:pPr marL="342900" indent="-342900">
              <a:buFontTx/>
              <a:buChar char="-"/>
            </a:pPr>
            <a:r>
              <a:rPr lang="en-US" sz="2200" dirty="0">
                <a:solidFill>
                  <a:schemeClr val="tx1">
                    <a:lumMod val="85000"/>
                    <a:lumOff val="15000"/>
                  </a:schemeClr>
                </a:solidFill>
                <a:latin typeface="Verdana" pitchFamily="34" charset="0"/>
                <a:ea typeface="Verdana" pitchFamily="34" charset="0"/>
                <a:cs typeface="Verdana" pitchFamily="34" charset="0"/>
              </a:rPr>
              <a:t> In any given year, some locations may not have any Rad Onc job openings</a:t>
            </a:r>
          </a:p>
          <a:p>
            <a:pPr marL="342900" indent="-342900">
              <a:buFontTx/>
              <a:buChar char="-"/>
            </a:pPr>
            <a:r>
              <a:rPr lang="en-US" sz="2200" dirty="0">
                <a:solidFill>
                  <a:schemeClr val="tx1">
                    <a:lumMod val="85000"/>
                    <a:lumOff val="15000"/>
                  </a:schemeClr>
                </a:solidFill>
                <a:latin typeface="Verdana" pitchFamily="34" charset="0"/>
                <a:ea typeface="Verdana" pitchFamily="34" charset="0"/>
                <a:cs typeface="Verdana" pitchFamily="34" charset="0"/>
              </a:rPr>
              <a:t>In more desirable locations, getting a job may be very competitive</a:t>
            </a:r>
          </a:p>
          <a:p>
            <a:endParaRPr lang="en-US" sz="2600" dirty="0">
              <a:solidFill>
                <a:schemeClr val="tx1">
                  <a:lumMod val="85000"/>
                  <a:lumOff val="15000"/>
                </a:schemeClr>
              </a:solidFill>
              <a:latin typeface="Verdana" pitchFamily="34" charset="0"/>
              <a:ea typeface="Verdana" pitchFamily="34" charset="0"/>
              <a:cs typeface="Verdana" pitchFamily="34" charset="0"/>
            </a:endParaRPr>
          </a:p>
          <a:p>
            <a:r>
              <a:rPr lang="en-US" sz="2600" b="1" dirty="0">
                <a:solidFill>
                  <a:schemeClr val="tx1">
                    <a:lumMod val="85000"/>
                    <a:lumOff val="15000"/>
                  </a:schemeClr>
                </a:solidFill>
                <a:latin typeface="Verdana" pitchFamily="34" charset="0"/>
                <a:ea typeface="Verdana" pitchFamily="34" charset="0"/>
                <a:cs typeface="Verdana" pitchFamily="34" charset="0"/>
              </a:rPr>
              <a:t>The same principle holds for any small, specialized field; you potentially sacrifice some geographic flexibility in residency match and job market to do the job you enjoy</a:t>
            </a:r>
          </a:p>
        </p:txBody>
      </p:sp>
      <p:sp>
        <p:nvSpPr>
          <p:cNvPr id="4" name="Slide Number Placeholder 3"/>
          <p:cNvSpPr>
            <a:spLocks noGrp="1"/>
          </p:cNvSpPr>
          <p:nvPr>
            <p:ph type="sldNum" sz="quarter" idx="10"/>
          </p:nvPr>
        </p:nvSpPr>
        <p:spPr/>
        <p:txBody>
          <a:bodyPr/>
          <a:lstStyle/>
          <a:p>
            <a:fld id="{9D5A7E40-5F5C-4FBC-8BC4-B8AC93C1D56D}" type="slidenum">
              <a:rPr lang="en-US" smtClean="0"/>
              <a:pPr/>
              <a:t>52</a:t>
            </a:fld>
            <a:endParaRPr lang="en-US" dirty="0"/>
          </a:p>
        </p:txBody>
      </p:sp>
    </p:spTree>
    <p:extLst>
      <p:ext uri="{BB962C8B-B14F-4D97-AF65-F5344CB8AC3E}">
        <p14:creationId xmlns:p14="http://schemas.microsoft.com/office/powerpoint/2010/main" val="1231441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700" dirty="0">
                <a:solidFill>
                  <a:srgbClr val="222222"/>
                </a:solidFill>
                <a:latin typeface="Verdana" panose="020B0604030504040204" pitchFamily="34" charset="0"/>
                <a:ea typeface="Verdana" panose="020B0604030504040204" pitchFamily="34" charset="0"/>
              </a:rPr>
              <a:t>Job </a:t>
            </a:r>
            <a:r>
              <a:rPr lang="en-US" sz="1700" b="0" i="0" dirty="0">
                <a:solidFill>
                  <a:srgbClr val="222222"/>
                </a:solidFill>
                <a:effectLst/>
                <a:latin typeface="Verdana" panose="020B0604030504040204" pitchFamily="34" charset="0"/>
                <a:ea typeface="Verdana" panose="020B0604030504040204" pitchFamily="34" charset="0"/>
              </a:rPr>
              <a:t>openings do continuously become available during the year, and he/she may still have secured a job before graduation, or soon thereafter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Summary: based on the results of the job market survey we do not see signs of unemployment and reported satisfaction remains high.</a:t>
            </a:r>
          </a:p>
        </p:txBody>
      </p:sp>
      <p:sp>
        <p:nvSpPr>
          <p:cNvPr id="4" name="Slide Number Placeholder 3"/>
          <p:cNvSpPr>
            <a:spLocks noGrp="1"/>
          </p:cNvSpPr>
          <p:nvPr>
            <p:ph type="sldNum" sz="quarter" idx="10"/>
          </p:nvPr>
        </p:nvSpPr>
        <p:spPr/>
        <p:txBody>
          <a:bodyPr/>
          <a:lstStyle/>
          <a:p>
            <a:fld id="{9D5A7E40-5F5C-4FBC-8BC4-B8AC93C1D56D}" type="slidenum">
              <a:rPr lang="en-US" smtClean="0"/>
              <a:pPr/>
              <a:t>53</a:t>
            </a:fld>
            <a:endParaRPr lang="en-US" dirty="0"/>
          </a:p>
        </p:txBody>
      </p:sp>
    </p:spTree>
    <p:extLst>
      <p:ext uri="{BB962C8B-B14F-4D97-AF65-F5344CB8AC3E}">
        <p14:creationId xmlns:p14="http://schemas.microsoft.com/office/powerpoint/2010/main" val="4051404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54</a:t>
            </a:fld>
            <a:endParaRPr lang="en-US" dirty="0"/>
          </a:p>
        </p:txBody>
      </p:sp>
    </p:spTree>
    <p:extLst>
      <p:ext uri="{BB962C8B-B14F-4D97-AF65-F5344CB8AC3E}">
        <p14:creationId xmlns:p14="http://schemas.microsoft.com/office/powerpoint/2010/main" val="30470059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55</a:t>
            </a:fld>
            <a:endParaRPr lang="en-US" dirty="0"/>
          </a:p>
        </p:txBody>
      </p:sp>
    </p:spTree>
    <p:extLst>
      <p:ext uri="{BB962C8B-B14F-4D97-AF65-F5344CB8AC3E}">
        <p14:creationId xmlns:p14="http://schemas.microsoft.com/office/powerpoint/2010/main" val="3272676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May point out that these data will likely look “less competitive” in 2021 given decline in number of applicants</a:t>
            </a:r>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57</a:t>
            </a:fld>
            <a:endParaRPr lang="en-US" dirty="0"/>
          </a:p>
        </p:txBody>
      </p:sp>
    </p:spTree>
    <p:extLst>
      <p:ext uri="{BB962C8B-B14F-4D97-AF65-F5344CB8AC3E}">
        <p14:creationId xmlns:p14="http://schemas.microsoft.com/office/powerpoint/2010/main" val="4243735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strategies are applicable to all fields, but historically things like research,</a:t>
            </a:r>
            <a:r>
              <a:rPr lang="en-US" baseline="0" dirty="0"/>
              <a:t> board scores, grades, and letters of recommendation have been very important in radiation oncology.</a:t>
            </a:r>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58</a:t>
            </a:fld>
            <a:endParaRPr lang="en-US" dirty="0"/>
          </a:p>
        </p:txBody>
      </p:sp>
    </p:spTree>
    <p:extLst>
      <p:ext uri="{BB962C8B-B14F-4D97-AF65-F5344CB8AC3E}">
        <p14:creationId xmlns:p14="http://schemas.microsoft.com/office/powerpoint/2010/main" val="20022570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Post-Presentation Questionnaire:</a:t>
            </a:r>
          </a:p>
          <a:p>
            <a:r>
              <a:rPr lang="en-US" sz="1200" dirty="0">
                <a:latin typeface="Verdana" panose="020B0604030504040204" pitchFamily="34" charset="0"/>
                <a:ea typeface="Verdana" panose="020B0604030504040204" pitchFamily="34" charset="0"/>
                <a:hlinkClick r:id="rId3"/>
              </a:rPr>
              <a:t>https://redcap.link/radiation</a:t>
            </a:r>
            <a:endParaRPr lang="en-US" sz="1200" dirty="0">
              <a:latin typeface="Verdana" panose="020B0604030504040204" pitchFamily="34" charset="0"/>
              <a:ea typeface="Verdana" panose="020B0604030504040204" pitchFamily="34" charset="0"/>
            </a:endParaRPr>
          </a:p>
          <a:p>
            <a:endParaRPr lang="en-US" sz="12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r>
              <a:rPr lang="en-US" sz="1200" b="1"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Other Educational Resources:</a:t>
            </a:r>
          </a:p>
          <a:p>
            <a:r>
              <a:rPr lang="en-US" sz="12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ROECSG Resources- </a:t>
            </a:r>
            <a:r>
              <a:rPr lang="en-US" sz="1200" dirty="0">
                <a:latin typeface="Verdana" panose="020B0604030504040204" pitchFamily="34" charset="0"/>
                <a:ea typeface="Verdana" panose="020B0604030504040204" pitchFamily="34" charset="0"/>
                <a:cs typeface="Verdana" panose="020B0604030504040204" pitchFamily="34" charset="0"/>
                <a:hlinkClick r:id="rId4"/>
              </a:rPr>
              <a:t>https://roecsg.org/introduction-to-radiation-oncology/</a:t>
            </a:r>
            <a:endPar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r>
              <a:rPr lang="en-US" sz="12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Free ASTRO Membership- </a:t>
            </a:r>
            <a:r>
              <a:rPr lang="en-US" sz="12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hlinkClick r:id="rId5"/>
              </a:rPr>
              <a:t>https://www.astro.org/Membership</a:t>
            </a:r>
            <a:endParaRPr lang="en-US" sz="12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ARRO Mentorship signup: </a:t>
            </a:r>
            <a:r>
              <a:rPr lang="en-US" sz="1200" b="0" i="0" dirty="0">
                <a:solidFill>
                  <a:srgbClr val="1155CC"/>
                </a:solidFill>
                <a:effectLst/>
                <a:latin typeface="Verdana" panose="020B0604030504040204" pitchFamily="34" charset="0"/>
                <a:ea typeface="Verdana" panose="020B0604030504040204" pitchFamily="34" charset="0"/>
                <a:hlinkClick r:id="rId6"/>
              </a:rPr>
              <a:t>https://forms.gle/wjr5iY5E8nQD3Fgy6</a:t>
            </a:r>
            <a:endParaRPr lang="en-US" sz="1200" b="0" i="0" dirty="0">
              <a:solidFill>
                <a:schemeClr val="tx1"/>
              </a:solidFill>
              <a:effectLst/>
              <a:latin typeface="+mn-lt"/>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a:latin typeface="Verdana" panose="020B0604030504040204" pitchFamily="34" charset="0"/>
                <a:ea typeface="Verdana" panose="020B0604030504040204" pitchFamily="34" charset="0"/>
              </a:rPr>
              <a:t>ASTRO mentorship signup: </a:t>
            </a:r>
            <a:r>
              <a:rPr lang="en-US" sz="2300" dirty="0">
                <a:latin typeface="Verdana" panose="020B0604030504040204" pitchFamily="34" charset="0"/>
                <a:ea typeface="Verdana" panose="020B0604030504040204" pitchFamily="34" charset="0"/>
                <a:hlinkClick r:id="rId7"/>
              </a:rPr>
              <a:t>www.astro.org/mentormatch</a:t>
            </a:r>
            <a:endParaRPr lang="en-US" sz="2300"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300" dirty="0">
              <a:latin typeface="Verdana" panose="020B0604030504040204" pitchFamily="34" charset="0"/>
              <a:ea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59</a:t>
            </a:fld>
            <a:endParaRPr lang="en-US" dirty="0"/>
          </a:p>
        </p:txBody>
      </p:sp>
    </p:spTree>
    <p:extLst>
      <p:ext uri="{BB962C8B-B14F-4D97-AF65-F5344CB8AC3E}">
        <p14:creationId xmlns:p14="http://schemas.microsoft.com/office/powerpoint/2010/main" val="2757615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Verdana" panose="020B0604030504040204" pitchFamily="34" charset="0"/>
              <a:ea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Verdana" panose="020B0604030504040204" pitchFamily="34" charset="0"/>
              <a:ea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Verdana" panose="020B0604030504040204" pitchFamily="34" charset="0"/>
              <a:ea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4</a:t>
            </a:fld>
            <a:endParaRPr lang="en-US" dirty="0"/>
          </a:p>
        </p:txBody>
      </p:sp>
    </p:spTree>
    <p:extLst>
      <p:ext uri="{BB962C8B-B14F-4D97-AF65-F5344CB8AC3E}">
        <p14:creationId xmlns:p14="http://schemas.microsoft.com/office/powerpoint/2010/main" val="466809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5</a:t>
            </a:fld>
            <a:endParaRPr lang="en-US" dirty="0"/>
          </a:p>
        </p:txBody>
      </p:sp>
    </p:spTree>
    <p:extLst>
      <p:ext uri="{BB962C8B-B14F-4D97-AF65-F5344CB8AC3E}">
        <p14:creationId xmlns:p14="http://schemas.microsoft.com/office/powerpoint/2010/main" val="2489614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is a lot that cannot be covered today. More in-depth materials can be found through the Radiation Oncology Education Collaborative Study Group (ROECSG) website.</a:t>
            </a:r>
          </a:p>
          <a:p>
            <a:endParaRPr lang="en-US" dirty="0"/>
          </a:p>
          <a:p>
            <a:r>
              <a:rPr lang="en-US" dirty="0"/>
              <a:t>ASTRO- American Society for Radiation Oncology</a:t>
            </a:r>
          </a:p>
          <a:p>
            <a:r>
              <a:rPr lang="en-US" dirty="0"/>
              <a:t>ARRO- American Society for Residents in Radiation Oncology</a:t>
            </a:r>
          </a:p>
          <a:p>
            <a:r>
              <a:rPr lang="en-US" dirty="0"/>
              <a:t>ACR- American College of Radiology</a:t>
            </a:r>
          </a:p>
          <a:p>
            <a:r>
              <a:rPr lang="en-US" dirty="0"/>
              <a:t>ASCO- American Society of Clinical Oncology</a:t>
            </a:r>
          </a:p>
          <a:p>
            <a:r>
              <a:rPr lang="en-US" dirty="0"/>
              <a:t>RSNA- Radiologic Society of North America</a:t>
            </a:r>
          </a:p>
        </p:txBody>
      </p:sp>
      <p:sp>
        <p:nvSpPr>
          <p:cNvPr id="4" name="Slide Number Placeholder 3"/>
          <p:cNvSpPr>
            <a:spLocks noGrp="1"/>
          </p:cNvSpPr>
          <p:nvPr>
            <p:ph type="sldNum" sz="quarter" idx="10"/>
          </p:nvPr>
        </p:nvSpPr>
        <p:spPr/>
        <p:txBody>
          <a:bodyPr/>
          <a:lstStyle/>
          <a:p>
            <a:fld id="{9D5A7E40-5F5C-4FBC-8BC4-B8AC93C1D56D}" type="slidenum">
              <a:rPr lang="en-US" smtClean="0"/>
              <a:pPr/>
              <a:t>6</a:t>
            </a:fld>
            <a:endParaRPr lang="en-US" dirty="0"/>
          </a:p>
        </p:txBody>
      </p:sp>
    </p:spTree>
    <p:extLst>
      <p:ext uri="{BB962C8B-B14F-4D97-AF65-F5344CB8AC3E}">
        <p14:creationId xmlns:p14="http://schemas.microsoft.com/office/powerpoint/2010/main" val="1589101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7</a:t>
            </a:fld>
            <a:endParaRPr lang="en-US" dirty="0"/>
          </a:p>
        </p:txBody>
      </p:sp>
    </p:spTree>
    <p:extLst>
      <p:ext uri="{BB962C8B-B14F-4D97-AF65-F5344CB8AC3E}">
        <p14:creationId xmlns:p14="http://schemas.microsoft.com/office/powerpoint/2010/main" val="2099819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think about how the modalities technically are administered, the military analogy makes some sense in the “fight” against cancer. </a:t>
            </a:r>
          </a:p>
        </p:txBody>
      </p:sp>
      <p:sp>
        <p:nvSpPr>
          <p:cNvPr id="4" name="Slide Number Placeholder 3"/>
          <p:cNvSpPr>
            <a:spLocks noGrp="1"/>
          </p:cNvSpPr>
          <p:nvPr>
            <p:ph type="sldNum" sz="quarter" idx="10"/>
          </p:nvPr>
        </p:nvSpPr>
        <p:spPr/>
        <p:txBody>
          <a:bodyPr/>
          <a:lstStyle/>
          <a:p>
            <a:fld id="{9D5A7E40-5F5C-4FBC-8BC4-B8AC93C1D56D}" type="slidenum">
              <a:rPr lang="en-US" smtClean="0"/>
              <a:pPr/>
              <a:t>8</a:t>
            </a:fld>
            <a:endParaRPr lang="en-US" dirty="0"/>
          </a:p>
        </p:txBody>
      </p:sp>
    </p:spTree>
    <p:extLst>
      <p:ext uri="{BB962C8B-B14F-4D97-AF65-F5344CB8AC3E}">
        <p14:creationId xmlns:p14="http://schemas.microsoft.com/office/powerpoint/2010/main" val="2515742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Toxicity</a:t>
            </a:r>
            <a:r>
              <a:rPr lang="en-US" baseline="0" dirty="0"/>
              <a:t> is local too</a:t>
            </a:r>
          </a:p>
        </p:txBody>
      </p:sp>
      <p:sp>
        <p:nvSpPr>
          <p:cNvPr id="4" name="Slide Number Placeholder 3"/>
          <p:cNvSpPr>
            <a:spLocks noGrp="1"/>
          </p:cNvSpPr>
          <p:nvPr>
            <p:ph type="sldNum" sz="quarter" idx="10"/>
          </p:nvPr>
        </p:nvSpPr>
        <p:spPr/>
        <p:txBody>
          <a:bodyPr/>
          <a:lstStyle/>
          <a:p>
            <a:fld id="{9D5A7E40-5F5C-4FBC-8BC4-B8AC93C1D56D}" type="slidenum">
              <a:rPr lang="en-US" smtClean="0"/>
              <a:pPr/>
              <a:t>9</a:t>
            </a:fld>
            <a:endParaRPr lang="en-US" dirty="0"/>
          </a:p>
        </p:txBody>
      </p:sp>
    </p:spTree>
    <p:extLst>
      <p:ext uri="{BB962C8B-B14F-4D97-AF65-F5344CB8AC3E}">
        <p14:creationId xmlns:p14="http://schemas.microsoft.com/office/powerpoint/2010/main" val="1072384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6AA388-F839-4D8A-A54D-20D1E8CF00B5}" type="datetime1">
              <a:rPr lang="en-US" smtClean="0"/>
              <a:pPr/>
              <a:t>5/21/2021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dirty="0"/>
          </a:p>
        </p:txBody>
      </p:sp>
    </p:spTree>
    <p:extLst>
      <p:ext uri="{BB962C8B-B14F-4D97-AF65-F5344CB8AC3E}">
        <p14:creationId xmlns:p14="http://schemas.microsoft.com/office/powerpoint/2010/main" val="3661072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7E022F-A828-421E-8C5B-042357FE28EA}" type="datetime1">
              <a:rPr lang="en-US" smtClean="0"/>
              <a:pPr/>
              <a:t>5/21/2021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dirty="0"/>
          </a:p>
        </p:txBody>
      </p:sp>
    </p:spTree>
    <p:extLst>
      <p:ext uri="{BB962C8B-B14F-4D97-AF65-F5344CB8AC3E}">
        <p14:creationId xmlns:p14="http://schemas.microsoft.com/office/powerpoint/2010/main" val="4186513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347736-B54B-42CB-A51D-D7E42EC605F8}" type="datetime1">
              <a:rPr lang="en-US" smtClean="0"/>
              <a:pPr/>
              <a:t>5/21/2021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dirty="0"/>
          </a:p>
        </p:txBody>
      </p:sp>
    </p:spTree>
    <p:extLst>
      <p:ext uri="{BB962C8B-B14F-4D97-AF65-F5344CB8AC3E}">
        <p14:creationId xmlns:p14="http://schemas.microsoft.com/office/powerpoint/2010/main" val="2022610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A70DA1-72D8-4F8C-A30F-A25F5DCEB628}" type="datetime1">
              <a:rPr lang="en-US" smtClean="0"/>
              <a:pPr/>
              <a:t>5/21/2021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dirty="0"/>
          </a:p>
        </p:txBody>
      </p:sp>
    </p:spTree>
    <p:extLst>
      <p:ext uri="{BB962C8B-B14F-4D97-AF65-F5344CB8AC3E}">
        <p14:creationId xmlns:p14="http://schemas.microsoft.com/office/powerpoint/2010/main" val="2639925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6F3229-B558-4D75-BF91-C2790D3160C6}" type="datetime1">
              <a:rPr lang="en-US" smtClean="0"/>
              <a:pPr/>
              <a:t>5/21/2021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dirty="0"/>
          </a:p>
        </p:txBody>
      </p:sp>
    </p:spTree>
    <p:extLst>
      <p:ext uri="{BB962C8B-B14F-4D97-AF65-F5344CB8AC3E}">
        <p14:creationId xmlns:p14="http://schemas.microsoft.com/office/powerpoint/2010/main" val="1840287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38B261-CE5E-41AA-9FE3-902135D0AF92}" type="datetime1">
              <a:rPr lang="en-US" smtClean="0"/>
              <a:pPr/>
              <a:t>5/21/2021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5CF6FE-55EC-4699-ABBD-953C2557989D}" type="slidenum">
              <a:rPr lang="en-US" smtClean="0"/>
              <a:pPr/>
              <a:t>‹#›</a:t>
            </a:fld>
            <a:endParaRPr lang="en-US" dirty="0"/>
          </a:p>
        </p:txBody>
      </p:sp>
    </p:spTree>
    <p:extLst>
      <p:ext uri="{BB962C8B-B14F-4D97-AF65-F5344CB8AC3E}">
        <p14:creationId xmlns:p14="http://schemas.microsoft.com/office/powerpoint/2010/main" val="2935870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1969D8-77BA-49A3-A0E6-5C678AAB8C9B}" type="datetime1">
              <a:rPr lang="en-US" smtClean="0"/>
              <a:pPr/>
              <a:t>5/21/2021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5CF6FE-55EC-4699-ABBD-953C2557989D}" type="slidenum">
              <a:rPr lang="en-US" smtClean="0"/>
              <a:pPr/>
              <a:t>‹#›</a:t>
            </a:fld>
            <a:endParaRPr lang="en-US" dirty="0"/>
          </a:p>
        </p:txBody>
      </p:sp>
    </p:spTree>
    <p:extLst>
      <p:ext uri="{BB962C8B-B14F-4D97-AF65-F5344CB8AC3E}">
        <p14:creationId xmlns:p14="http://schemas.microsoft.com/office/powerpoint/2010/main" val="3535426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DD85CA-CDA9-4365-9146-9061B2E9B11E}" type="datetime1">
              <a:rPr lang="en-US" smtClean="0"/>
              <a:pPr/>
              <a:t>5/21/2021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5CF6FE-55EC-4699-ABBD-953C2557989D}" type="slidenum">
              <a:rPr lang="en-US" smtClean="0"/>
              <a:pPr/>
              <a:t>‹#›</a:t>
            </a:fld>
            <a:endParaRPr lang="en-US" dirty="0"/>
          </a:p>
        </p:txBody>
      </p:sp>
    </p:spTree>
    <p:extLst>
      <p:ext uri="{BB962C8B-B14F-4D97-AF65-F5344CB8AC3E}">
        <p14:creationId xmlns:p14="http://schemas.microsoft.com/office/powerpoint/2010/main" val="387984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AC7E6-A6A8-4686-8C34-ADA105F03D48}" type="datetime1">
              <a:rPr lang="en-US" smtClean="0"/>
              <a:pPr/>
              <a:t>5/21/2021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E5CF6FE-55EC-4699-ABBD-953C2557989D}" type="slidenum">
              <a:rPr lang="en-US" smtClean="0"/>
              <a:pPr/>
              <a:t>‹#›</a:t>
            </a:fld>
            <a:endParaRPr lang="en-US" dirty="0"/>
          </a:p>
        </p:txBody>
      </p:sp>
    </p:spTree>
    <p:extLst>
      <p:ext uri="{BB962C8B-B14F-4D97-AF65-F5344CB8AC3E}">
        <p14:creationId xmlns:p14="http://schemas.microsoft.com/office/powerpoint/2010/main" val="576491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23B76A-9EAC-4510-AD0F-223B51390550}" type="datetime1">
              <a:rPr lang="en-US" smtClean="0"/>
              <a:pPr/>
              <a:t>5/21/2021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5CF6FE-55EC-4699-ABBD-953C2557989D}" type="slidenum">
              <a:rPr lang="en-US" smtClean="0"/>
              <a:pPr/>
              <a:t>‹#›</a:t>
            </a:fld>
            <a:endParaRPr lang="en-US" dirty="0"/>
          </a:p>
        </p:txBody>
      </p:sp>
    </p:spTree>
    <p:extLst>
      <p:ext uri="{BB962C8B-B14F-4D97-AF65-F5344CB8AC3E}">
        <p14:creationId xmlns:p14="http://schemas.microsoft.com/office/powerpoint/2010/main" val="2094126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03F9AD-C79B-4C44-9871-D5CC5386D03B}" type="datetime1">
              <a:rPr lang="en-US" smtClean="0"/>
              <a:pPr/>
              <a:t>5/21/2021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5CF6FE-55EC-4699-ABBD-953C2557989D}" type="slidenum">
              <a:rPr lang="en-US" smtClean="0"/>
              <a:pPr/>
              <a:t>‹#›</a:t>
            </a:fld>
            <a:endParaRPr lang="en-US" dirty="0"/>
          </a:p>
        </p:txBody>
      </p:sp>
    </p:spTree>
    <p:extLst>
      <p:ext uri="{BB962C8B-B14F-4D97-AF65-F5344CB8AC3E}">
        <p14:creationId xmlns:p14="http://schemas.microsoft.com/office/powerpoint/2010/main" val="3805490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D14979-5F47-4B47-8BF1-22BCBC71E472}" type="datetime1">
              <a:rPr lang="en-US" smtClean="0"/>
              <a:pPr/>
              <a:t>5/21/2021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CF6FE-55EC-4699-ABBD-953C2557989D}" type="slidenum">
              <a:rPr lang="en-US" smtClean="0"/>
              <a:pPr/>
              <a:t>‹#›</a:t>
            </a:fld>
            <a:endParaRPr lang="en-US" dirty="0"/>
          </a:p>
        </p:txBody>
      </p:sp>
    </p:spTree>
    <p:extLst>
      <p:ext uri="{BB962C8B-B14F-4D97-AF65-F5344CB8AC3E}">
        <p14:creationId xmlns:p14="http://schemas.microsoft.com/office/powerpoint/2010/main" val="43852145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redcap.link/radiatio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doi.org/10.1016/j.ijrobp.2020.11.056"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doi.org/10.1016/j.ijrobp.2016.05.029" TargetMode="External"/><Relationship Id="rId5" Type="http://schemas.openxmlformats.org/officeDocument/2006/relationships/hyperlink" Target="https://doi.org/10.1016/j.ijrobp.2021.02.035" TargetMode="External"/><Relationship Id="rId4" Type="http://schemas.openxmlformats.org/officeDocument/2006/relationships/hyperlink" Target="https://doi.org/10.1016/j.ijrobp.2020.12.02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gif"/><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redcap.link/radiation" TargetMode="External"/><Relationship Id="rId7" Type="http://schemas.openxmlformats.org/officeDocument/2006/relationships/hyperlink" Target="http://www.astro.org/mentormatch"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forms.gle/wjr5iY5E8nQD3Fgy6" TargetMode="External"/><Relationship Id="rId5" Type="http://schemas.openxmlformats.org/officeDocument/2006/relationships/hyperlink" Target="https://www.astro.org/Membership" TargetMode="External"/><Relationship Id="rId4" Type="http://schemas.openxmlformats.org/officeDocument/2006/relationships/hyperlink" Target="https://roecsg.org/introduction-to-radiation-oncology/"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roecsg.org/introduction-to-radiation-oncology/"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astro.org/mentormatch" TargetMode="External"/><Relationship Id="rId5" Type="http://schemas.openxmlformats.org/officeDocument/2006/relationships/hyperlink" Target="https://forms.gle/wjr5iY5E8nQD3Fgy6" TargetMode="External"/><Relationship Id="rId4" Type="http://schemas.openxmlformats.org/officeDocument/2006/relationships/hyperlink" Target="https://www.astro.org/Membershi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0" y="152400"/>
            <a:ext cx="9144000" cy="1371600"/>
          </a:xfrm>
          <a:prstGeom prst="rect">
            <a:avLst/>
          </a:prstGeom>
        </p:spPr>
        <p:txBody>
          <a:bodyPr vert="horz" lIns="91440" tIns="45720" rIns="91440" bIns="45720" rtlCol="0">
            <a:normAutofit/>
          </a:bodyPr>
          <a:lstStyle/>
          <a:p>
            <a:pPr marL="342900" marR="0" lvl="0" indent="-342900" algn="ctr" defTabSz="4389120" rtl="0" eaLnBrk="1" fontAlgn="auto" latinLnBrk="0" hangingPunct="1">
              <a:lnSpc>
                <a:spcPct val="100000"/>
              </a:lnSpc>
              <a:spcBef>
                <a:spcPts val="0"/>
              </a:spcBef>
              <a:spcAft>
                <a:spcPts val="0"/>
              </a:spcAft>
              <a:buClrTx/>
              <a:buSzTx/>
              <a:tabLst/>
              <a:defRPr/>
            </a:pPr>
            <a:r>
              <a:rPr lang="en-US" sz="4000" b="1" dirty="0">
                <a:solidFill>
                  <a:schemeClr val="accent1">
                    <a:lumMod val="50000"/>
                  </a:schemeClr>
                </a:solidFill>
                <a:latin typeface="Verdana" pitchFamily="34" charset="0"/>
                <a:ea typeface="Verdana" pitchFamily="34" charset="0"/>
                <a:cs typeface="Verdana" pitchFamily="34" charset="0"/>
              </a:rPr>
              <a:t>Instructions for </a:t>
            </a:r>
          </a:p>
          <a:p>
            <a:pPr marL="342900" marR="0" lvl="0" indent="-342900" algn="ctr" defTabSz="4389120" rtl="0" eaLnBrk="1" fontAlgn="auto" latinLnBrk="0" hangingPunct="1">
              <a:lnSpc>
                <a:spcPct val="100000"/>
              </a:lnSpc>
              <a:spcBef>
                <a:spcPts val="0"/>
              </a:spcBef>
              <a:spcAft>
                <a:spcPts val="0"/>
              </a:spcAft>
              <a:buClrTx/>
              <a:buSzTx/>
              <a:tabLst/>
              <a:defRPr/>
            </a:pPr>
            <a:r>
              <a:rPr lang="en-US" sz="4000" b="1" dirty="0">
                <a:solidFill>
                  <a:schemeClr val="accent1">
                    <a:lumMod val="50000"/>
                  </a:schemeClr>
                </a:solidFill>
                <a:latin typeface="Verdana" pitchFamily="34" charset="0"/>
                <a:ea typeface="Verdana" pitchFamily="34" charset="0"/>
                <a:cs typeface="Verdana" pitchFamily="34" charset="0"/>
              </a:rPr>
              <a:t>Use of These Slides</a:t>
            </a:r>
            <a:endParaRPr kumimoji="0" lang="en-US" sz="4000" b="1" i="0" u="none" strike="noStrike" kern="1200" cap="none" spc="0" normalizeH="0" baseline="0" noProof="0" dirty="0">
              <a:ln>
                <a:noFill/>
              </a:ln>
              <a:solidFill>
                <a:schemeClr val="tx1">
                  <a:lumMod val="85000"/>
                  <a:lumOff val="15000"/>
                </a:schemeClr>
              </a:solidFill>
              <a:effectLst/>
              <a:uLnTx/>
              <a:uFillTx/>
              <a:latin typeface="Verdana" pitchFamily="34" charset="0"/>
              <a:ea typeface="Verdana" pitchFamily="34" charset="0"/>
              <a:cs typeface="Verdana" pitchFamily="34" charset="0"/>
            </a:endParaRPr>
          </a:p>
        </p:txBody>
      </p:sp>
      <p:sp>
        <p:nvSpPr>
          <p:cNvPr id="2" name="TextBox 1">
            <a:extLst>
              <a:ext uri="{FF2B5EF4-FFF2-40B4-BE49-F238E27FC236}">
                <a16:creationId xmlns:a16="http://schemas.microsoft.com/office/drawing/2014/main" id="{97E502BD-A018-4B58-9C59-DE4B7A5B38D6}"/>
              </a:ext>
            </a:extLst>
          </p:cNvPr>
          <p:cNvSpPr txBox="1"/>
          <p:nvPr/>
        </p:nvSpPr>
        <p:spPr>
          <a:xfrm>
            <a:off x="457200" y="1717863"/>
            <a:ext cx="8229600" cy="3539430"/>
          </a:xfrm>
          <a:prstGeom prst="rect">
            <a:avLst/>
          </a:prstGeom>
          <a:noFill/>
        </p:spPr>
        <p:txBody>
          <a:bodyPr wrap="square" rtlCol="0">
            <a:spAutoFit/>
          </a:bodyPr>
          <a:lstStyle/>
          <a:p>
            <a:pPr marL="342900" indent="-342900">
              <a:buFont typeface="Arial" panose="020B0604020202020204" pitchFamily="34" charset="0"/>
              <a:buChar char="•"/>
            </a:pPr>
            <a:r>
              <a:rPr lang="en-US" sz="1600" b="1" dirty="0">
                <a:latin typeface="Verdana" panose="020B0604030504040204" pitchFamily="34" charset="0"/>
                <a:ea typeface="Verdana" panose="020B0604030504040204" pitchFamily="34" charset="0"/>
              </a:rPr>
              <a:t>The purpose of these slides is to serve as a resource that any radiation oncologist can use when introducing medical students to a career in radiation oncology. </a:t>
            </a:r>
          </a:p>
          <a:p>
            <a:pPr marL="342900" indent="-342900">
              <a:buFont typeface="Arial" panose="020B0604020202020204" pitchFamily="34" charset="0"/>
              <a:buChar char="•"/>
            </a:pPr>
            <a:endParaRPr lang="en-US" sz="1600"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1600" dirty="0">
                <a:latin typeface="Verdana" panose="020B0604030504040204" pitchFamily="34" charset="0"/>
                <a:ea typeface="Verdana" panose="020B0604030504040204" pitchFamily="34" charset="0"/>
              </a:rPr>
              <a:t>It was designed with an extracurricular “oncology interest group” seminar in mind, though portions could be used in other curricular contexts as well. </a:t>
            </a:r>
          </a:p>
          <a:p>
            <a:pPr marL="342900" indent="-342900">
              <a:buFont typeface="Arial" panose="020B0604020202020204" pitchFamily="34" charset="0"/>
              <a:buChar char="•"/>
            </a:pPr>
            <a:endParaRPr lang="en-US" sz="1600"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1600" b="1" dirty="0">
                <a:latin typeface="Verdana" panose="020B0604030504040204" pitchFamily="34" charset="0"/>
                <a:ea typeface="Verdana" panose="020B0604030504040204" pitchFamily="34" charset="0"/>
              </a:rPr>
              <a:t>We would encourage tailoring these slides to your audience, and being flexible in your approach to meet the students’ needs. </a:t>
            </a:r>
          </a:p>
          <a:p>
            <a:pPr marL="342900" indent="-342900">
              <a:buFont typeface="Arial" panose="020B0604020202020204" pitchFamily="34" charset="0"/>
              <a:buChar char="•"/>
            </a:pPr>
            <a:endParaRPr lang="en-US" sz="1600"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1600" dirty="0">
                <a:latin typeface="Verdana" panose="020B0604030504040204" pitchFamily="34" charset="0"/>
                <a:ea typeface="Verdana" panose="020B0604030504040204" pitchFamily="34" charset="0"/>
              </a:rPr>
              <a:t>Please encourage students attending your presentation to complete the following questionnaire afterwards so that we can improve outreach efforts in the future. It should take less than 5 minutes to complete. </a:t>
            </a:r>
            <a:r>
              <a:rPr lang="en-US" sz="1600" dirty="0">
                <a:latin typeface="Verdana" panose="020B0604030504040204" pitchFamily="34" charset="0"/>
                <a:ea typeface="Verdana" panose="020B0604030504040204" pitchFamily="34" charset="0"/>
                <a:hlinkClick r:id="rId3"/>
              </a:rPr>
              <a:t>https://redcap.link/radiation</a:t>
            </a:r>
            <a:endParaRPr lang="en-US" sz="1600" dirty="0">
              <a:latin typeface="Verdana" panose="020B0604030504040204" pitchFamily="34" charset="0"/>
              <a:ea typeface="Verdana" panose="020B0604030504040204" pitchFamily="34" charset="0"/>
            </a:endParaRPr>
          </a:p>
        </p:txBody>
      </p:sp>
      <p:sp>
        <p:nvSpPr>
          <p:cNvPr id="3" name="TextBox 2"/>
          <p:cNvSpPr txBox="1"/>
          <p:nvPr/>
        </p:nvSpPr>
        <p:spPr>
          <a:xfrm>
            <a:off x="838200" y="5751845"/>
            <a:ext cx="7315200" cy="1077218"/>
          </a:xfrm>
          <a:prstGeom prst="rect">
            <a:avLst/>
          </a:prstGeom>
          <a:noFill/>
        </p:spPr>
        <p:txBody>
          <a:bodyPr wrap="square" rtlCol="0">
            <a:spAutoFit/>
          </a:bodyPr>
          <a:lstStyle/>
          <a:p>
            <a:r>
              <a:rPr lang="en-US" sz="1600" b="1" dirty="0">
                <a:latin typeface="Verdana" panose="020B0604030504040204" pitchFamily="34" charset="0"/>
                <a:ea typeface="Verdana" panose="020B0604030504040204" pitchFamily="34" charset="0"/>
              </a:rPr>
              <a:t>Primary Author: </a:t>
            </a:r>
            <a:r>
              <a:rPr lang="en-US" sz="1600" dirty="0">
                <a:latin typeface="Verdana" panose="020B0604030504040204" pitchFamily="34" charset="0"/>
                <a:ea typeface="Verdana" panose="020B0604030504040204" pitchFamily="34" charset="0"/>
              </a:rPr>
              <a:t>Malcolm Mattes </a:t>
            </a:r>
          </a:p>
          <a:p>
            <a:endParaRPr lang="en-US" sz="1600"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Peer Reviewers: </a:t>
            </a:r>
            <a:r>
              <a:rPr lang="en-US" sz="1600" dirty="0">
                <a:latin typeface="Verdana" panose="020B0604030504040204" pitchFamily="34" charset="0"/>
                <a:ea typeface="Verdana" panose="020B0604030504040204" pitchFamily="34" charset="0"/>
              </a:rPr>
              <a:t>Thomas Eichler, Neha Vapiwala, Curtiland Deville Jr, Trevor Royce, Daniel Golden, Shauna Campbell</a:t>
            </a:r>
          </a:p>
        </p:txBody>
      </p:sp>
    </p:spTree>
    <p:extLst>
      <p:ext uri="{BB962C8B-B14F-4D97-AF65-F5344CB8AC3E}">
        <p14:creationId xmlns:p14="http://schemas.microsoft.com/office/powerpoint/2010/main" val="2716203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rmAutofit fontScale="90000"/>
          </a:bodyPr>
          <a:lstStyle/>
          <a:p>
            <a:r>
              <a:rPr lang="en-US" sz="4000" b="1" i="0" u="none" dirty="0">
                <a:solidFill>
                  <a:schemeClr val="tx2"/>
                </a:solidFill>
                <a:effectLst/>
                <a:latin typeface="Verdana" pitchFamily="34" charset="0"/>
                <a:ea typeface="Verdana" pitchFamily="34" charset="0"/>
                <a:cs typeface="Verdana" pitchFamily="34" charset="0"/>
              </a:rPr>
              <a:t>When people hear the word “radiation” they often think…</a:t>
            </a:r>
          </a:p>
        </p:txBody>
      </p:sp>
      <p:pic>
        <p:nvPicPr>
          <p:cNvPr id="4" name="Picture 3"/>
          <p:cNvPicPr>
            <a:picLocks noChangeAspect="1"/>
          </p:cNvPicPr>
          <p:nvPr/>
        </p:nvPicPr>
        <p:blipFill>
          <a:blip r:embed="rId2"/>
          <a:stretch>
            <a:fillRect/>
          </a:stretch>
        </p:blipFill>
        <p:spPr>
          <a:xfrm>
            <a:off x="576687" y="1599504"/>
            <a:ext cx="2925360" cy="2130425"/>
          </a:xfrm>
          <a:prstGeom prst="rect">
            <a:avLst/>
          </a:prstGeom>
        </p:spPr>
      </p:pic>
      <p:pic>
        <p:nvPicPr>
          <p:cNvPr id="5" name="Picture 4"/>
          <p:cNvPicPr>
            <a:picLocks noChangeAspect="1"/>
          </p:cNvPicPr>
          <p:nvPr/>
        </p:nvPicPr>
        <p:blipFill>
          <a:blip r:embed="rId3"/>
          <a:stretch>
            <a:fillRect/>
          </a:stretch>
        </p:blipFill>
        <p:spPr>
          <a:xfrm>
            <a:off x="564422" y="3886200"/>
            <a:ext cx="2937625" cy="2018433"/>
          </a:xfrm>
          <a:prstGeom prst="rect">
            <a:avLst/>
          </a:prstGeom>
        </p:spPr>
      </p:pic>
      <p:pic>
        <p:nvPicPr>
          <p:cNvPr id="7" name="Picture 6"/>
          <p:cNvPicPr>
            <a:picLocks noChangeAspect="1"/>
          </p:cNvPicPr>
          <p:nvPr/>
        </p:nvPicPr>
        <p:blipFill>
          <a:blip r:embed="rId4"/>
          <a:stretch>
            <a:fillRect/>
          </a:stretch>
        </p:blipFill>
        <p:spPr>
          <a:xfrm>
            <a:off x="3578889" y="1905000"/>
            <a:ext cx="2325141" cy="3114675"/>
          </a:xfrm>
          <a:prstGeom prst="rect">
            <a:avLst/>
          </a:prstGeom>
        </p:spPr>
      </p:pic>
      <p:pic>
        <p:nvPicPr>
          <p:cNvPr id="8" name="Picture 7"/>
          <p:cNvPicPr>
            <a:picLocks noChangeAspect="1"/>
          </p:cNvPicPr>
          <p:nvPr/>
        </p:nvPicPr>
        <p:blipFill>
          <a:blip r:embed="rId5"/>
          <a:stretch>
            <a:fillRect/>
          </a:stretch>
        </p:blipFill>
        <p:spPr>
          <a:xfrm>
            <a:off x="6155375" y="3630029"/>
            <a:ext cx="2375447" cy="2274604"/>
          </a:xfrm>
          <a:prstGeom prst="rect">
            <a:avLst/>
          </a:prstGeom>
        </p:spPr>
      </p:pic>
      <p:sp>
        <p:nvSpPr>
          <p:cNvPr id="6" name="TextBox 5"/>
          <p:cNvSpPr txBox="1"/>
          <p:nvPr/>
        </p:nvSpPr>
        <p:spPr>
          <a:xfrm>
            <a:off x="1742079" y="5782326"/>
            <a:ext cx="5998759" cy="1077218"/>
          </a:xfrm>
          <a:prstGeom prst="rect">
            <a:avLst/>
          </a:prstGeom>
          <a:noFill/>
        </p:spPr>
        <p:txBody>
          <a:bodyPr wrap="square" rtlCol="0">
            <a:spAutoFit/>
          </a:bodyPr>
          <a:lstStyle/>
          <a:p>
            <a:pPr algn="ctr"/>
            <a:r>
              <a:rPr lang="en-US" sz="3200" b="1" dirty="0"/>
              <a:t>The reality of medical use of radiation therapy is very different </a:t>
            </a:r>
          </a:p>
        </p:txBody>
      </p:sp>
      <p:pic>
        <p:nvPicPr>
          <p:cNvPr id="9" name="Picture 8"/>
          <p:cNvPicPr>
            <a:picLocks noChangeAspect="1"/>
          </p:cNvPicPr>
          <p:nvPr/>
        </p:nvPicPr>
        <p:blipFill>
          <a:blip r:embed="rId6"/>
          <a:stretch>
            <a:fillRect/>
          </a:stretch>
        </p:blipFill>
        <p:spPr>
          <a:xfrm>
            <a:off x="5984730" y="1640610"/>
            <a:ext cx="2716739" cy="1900379"/>
          </a:xfrm>
          <a:prstGeom prst="rect">
            <a:avLst/>
          </a:prstGeom>
        </p:spPr>
      </p:pic>
    </p:spTree>
    <p:extLst>
      <p:ext uri="{BB962C8B-B14F-4D97-AF65-F5344CB8AC3E}">
        <p14:creationId xmlns:p14="http://schemas.microsoft.com/office/powerpoint/2010/main" val="3018987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pPr algn="ctr"/>
            <a:r>
              <a:rPr lang="en-US" sz="3600" b="1" i="0" u="none" dirty="0">
                <a:solidFill>
                  <a:schemeClr val="tx2"/>
                </a:solidFill>
                <a:effectLst/>
                <a:latin typeface="Verdana" pitchFamily="34" charset="0"/>
                <a:ea typeface="Verdana" pitchFamily="34" charset="0"/>
                <a:cs typeface="Verdana" pitchFamily="34" charset="0"/>
              </a:rPr>
              <a:t>Indications for Radiation Therapy</a:t>
            </a:r>
          </a:p>
        </p:txBody>
      </p:sp>
      <p:sp>
        <p:nvSpPr>
          <p:cNvPr id="3" name="Content Placeholder 2"/>
          <p:cNvSpPr>
            <a:spLocks noGrp="1"/>
          </p:cNvSpPr>
          <p:nvPr>
            <p:ph idx="1"/>
          </p:nvPr>
        </p:nvSpPr>
        <p:spPr>
          <a:xfrm>
            <a:off x="457200" y="1447800"/>
            <a:ext cx="8229600" cy="5029200"/>
          </a:xfrm>
        </p:spPr>
        <p:txBody>
          <a:bodyPr>
            <a:normAutofit/>
          </a:bodyPr>
          <a:lstStyle/>
          <a:p>
            <a:pPr>
              <a:spcBef>
                <a:spcPts val="100"/>
              </a:spcBef>
              <a:spcAft>
                <a:spcPts val="100"/>
              </a:spcAft>
            </a:pPr>
            <a:r>
              <a:rPr lang="en-US" sz="2400" dirty="0">
                <a:effectLst/>
                <a:latin typeface="Verdana" panose="020B0604030504040204" pitchFamily="34" charset="0"/>
                <a:ea typeface="Verdana" panose="020B0604030504040204" pitchFamily="34" charset="0"/>
              </a:rPr>
              <a:t>Radiation is an important component of </a:t>
            </a:r>
            <a:r>
              <a:rPr lang="en-US" sz="2400" b="1" dirty="0">
                <a:effectLst/>
                <a:latin typeface="Verdana" panose="020B0604030504040204" pitchFamily="34" charset="0"/>
                <a:ea typeface="Verdana" panose="020B0604030504040204" pitchFamily="34" charset="0"/>
              </a:rPr>
              <a:t>curative treatment</a:t>
            </a:r>
            <a:r>
              <a:rPr lang="en-US" sz="2400" dirty="0">
                <a:effectLst/>
                <a:latin typeface="Verdana" panose="020B0604030504040204" pitchFamily="34" charset="0"/>
                <a:ea typeface="Verdana" panose="020B0604030504040204" pitchFamily="34" charset="0"/>
              </a:rPr>
              <a:t> either alone or in combination with surgery, chemotherapy, and immunotherapy</a:t>
            </a:r>
          </a:p>
          <a:p>
            <a:pPr>
              <a:spcBef>
                <a:spcPts val="100"/>
              </a:spcBef>
              <a:spcAft>
                <a:spcPts val="100"/>
              </a:spcAft>
            </a:pPr>
            <a:endParaRPr lang="en-US" sz="2400" b="1" dirty="0">
              <a:latin typeface="Verdana" panose="020B0604030504040204" pitchFamily="34" charset="0"/>
              <a:ea typeface="Verdana" panose="020B0604030504040204" pitchFamily="34" charset="0"/>
              <a:cs typeface="Verdana" panose="020B0604030504040204" pitchFamily="34" charset="0"/>
            </a:endParaRPr>
          </a:p>
          <a:p>
            <a:pPr>
              <a:spcBef>
                <a:spcPts val="100"/>
              </a:spcBef>
              <a:spcAft>
                <a:spcPts val="100"/>
              </a:spcAft>
            </a:pPr>
            <a:endParaRPr lang="en-US" sz="2400" b="1" dirty="0">
              <a:latin typeface="Verdana" panose="020B0604030504040204" pitchFamily="34" charset="0"/>
              <a:ea typeface="Verdana" panose="020B0604030504040204" pitchFamily="34" charset="0"/>
              <a:cs typeface="Verdana" panose="020B0604030504040204" pitchFamily="34" charset="0"/>
            </a:endParaRPr>
          </a:p>
          <a:p>
            <a:pPr>
              <a:spcBef>
                <a:spcPts val="100"/>
              </a:spcBef>
              <a:spcAft>
                <a:spcPts val="100"/>
              </a:spcAft>
            </a:pPr>
            <a:r>
              <a:rPr lang="en-US" sz="2400" dirty="0">
                <a:effectLst/>
                <a:latin typeface="Verdana" panose="020B0604030504040204" pitchFamily="34" charset="0"/>
                <a:ea typeface="Verdana" panose="020B0604030504040204" pitchFamily="34" charset="0"/>
              </a:rPr>
              <a:t>Radiation is a very effective </a:t>
            </a:r>
            <a:r>
              <a:rPr lang="en-US" sz="2400" b="1" dirty="0">
                <a:effectLst/>
                <a:latin typeface="Verdana" panose="020B0604030504040204" pitchFamily="34" charset="0"/>
                <a:ea typeface="Verdana" panose="020B0604030504040204" pitchFamily="34" charset="0"/>
              </a:rPr>
              <a:t>palliative treatment </a:t>
            </a:r>
            <a:r>
              <a:rPr lang="en-US" sz="2400" dirty="0">
                <a:latin typeface="Verdana" panose="020B0604030504040204" pitchFamily="34" charset="0"/>
                <a:ea typeface="Verdana" panose="020B0604030504040204" pitchFamily="34" charset="0"/>
              </a:rPr>
              <a:t>of </a:t>
            </a:r>
            <a:r>
              <a:rPr lang="en-US" sz="2400" dirty="0">
                <a:effectLst/>
                <a:latin typeface="Verdana" panose="020B0604030504040204" pitchFamily="34" charset="0"/>
                <a:ea typeface="Verdana" panose="020B0604030504040204" pitchFamily="34" charset="0"/>
              </a:rPr>
              <a:t>symptoms from advanced cancers that are no longer curable</a:t>
            </a:r>
          </a:p>
          <a:p>
            <a:pPr>
              <a:spcBef>
                <a:spcPts val="100"/>
              </a:spcBef>
              <a:spcAft>
                <a:spcPts val="100"/>
              </a:spcAft>
            </a:pPr>
            <a:endParaRPr lang="en-US" sz="2400" b="1" dirty="0">
              <a:latin typeface="Verdana" pitchFamily="34" charset="0"/>
              <a:ea typeface="Verdana" pitchFamily="34" charset="0"/>
              <a:cs typeface="Verdana" pitchFamily="34" charset="0"/>
            </a:endParaRPr>
          </a:p>
          <a:p>
            <a:pPr>
              <a:spcBef>
                <a:spcPts val="100"/>
              </a:spcBef>
              <a:spcAft>
                <a:spcPts val="100"/>
              </a:spcAft>
            </a:pPr>
            <a:endParaRPr lang="en-US" sz="2400" b="1" dirty="0">
              <a:latin typeface="Verdana" pitchFamily="34" charset="0"/>
              <a:ea typeface="Verdana" pitchFamily="34" charset="0"/>
              <a:cs typeface="Verdana" pitchFamily="34" charset="0"/>
            </a:endParaRPr>
          </a:p>
          <a:p>
            <a:pPr>
              <a:spcBef>
                <a:spcPts val="100"/>
              </a:spcBef>
              <a:spcAft>
                <a:spcPts val="100"/>
              </a:spcAft>
            </a:pPr>
            <a:r>
              <a:rPr lang="en-US" sz="2400" dirty="0">
                <a:latin typeface="Verdana" panose="020B0604030504040204" pitchFamily="34" charset="0"/>
                <a:ea typeface="Verdana" panose="020B0604030504040204" pitchFamily="34" charset="0"/>
                <a:cs typeface="Verdana" panose="020B0604030504040204" pitchFamily="34" charset="0"/>
              </a:rPr>
              <a:t>Whether used for curative or palliative indications, radiation can provide </a:t>
            </a:r>
            <a:r>
              <a:rPr lang="en-US" sz="2400" b="1" dirty="0">
                <a:latin typeface="Verdana" panose="020B0604030504040204" pitchFamily="34" charset="0"/>
                <a:ea typeface="Verdana" panose="020B0604030504040204" pitchFamily="34" charset="0"/>
                <a:cs typeface="Verdana" panose="020B0604030504040204" pitchFamily="34" charset="0"/>
              </a:rPr>
              <a:t>quality-of-life</a:t>
            </a:r>
            <a:r>
              <a:rPr lang="en-US" sz="2400" dirty="0">
                <a:latin typeface="Verdana" panose="020B0604030504040204" pitchFamily="34" charset="0"/>
                <a:ea typeface="Verdana" panose="020B0604030504040204" pitchFamily="34" charset="0"/>
                <a:cs typeface="Verdana" panose="020B0604030504040204" pitchFamily="34" charset="0"/>
              </a:rPr>
              <a:t> benefits that may not be possible with the other modalities</a:t>
            </a:r>
            <a:endParaRPr lang="en-US" sz="2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lvl="1">
              <a:spcBef>
                <a:spcPts val="100"/>
              </a:spcBef>
              <a:spcAft>
                <a:spcPts val="100"/>
              </a:spcAft>
            </a:pPr>
            <a:endPar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69790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pPr algn="ctr"/>
            <a:r>
              <a:rPr lang="en-US" sz="4000" b="1" i="0" u="none" dirty="0">
                <a:solidFill>
                  <a:schemeClr val="tx2"/>
                </a:solidFill>
                <a:effectLst/>
                <a:latin typeface="Verdana" pitchFamily="34" charset="0"/>
                <a:ea typeface="Verdana" pitchFamily="34" charset="0"/>
                <a:cs typeface="Verdana" pitchFamily="34" charset="0"/>
              </a:rPr>
              <a:t>Radiation Therapy as a </a:t>
            </a:r>
            <a:br>
              <a:rPr lang="en-US" sz="4000" b="1" i="0" u="none" dirty="0">
                <a:solidFill>
                  <a:schemeClr val="tx2"/>
                </a:solidFill>
                <a:effectLst/>
                <a:latin typeface="Verdana" pitchFamily="34" charset="0"/>
                <a:ea typeface="Verdana" pitchFamily="34" charset="0"/>
                <a:cs typeface="Verdana" pitchFamily="34" charset="0"/>
              </a:rPr>
            </a:br>
            <a:r>
              <a:rPr lang="en-US" sz="4000" b="1" i="0" u="none" dirty="0">
                <a:solidFill>
                  <a:schemeClr val="tx2"/>
                </a:solidFill>
                <a:effectLst/>
                <a:latin typeface="Verdana" pitchFamily="34" charset="0"/>
                <a:ea typeface="Verdana" pitchFamily="34" charset="0"/>
                <a:cs typeface="Verdana" pitchFamily="34" charset="0"/>
              </a:rPr>
              <a:t>Complement to Surgery</a:t>
            </a:r>
          </a:p>
        </p:txBody>
      </p:sp>
      <p:sp>
        <p:nvSpPr>
          <p:cNvPr id="3" name="Content Placeholder 2"/>
          <p:cNvSpPr>
            <a:spLocks noGrp="1"/>
          </p:cNvSpPr>
          <p:nvPr>
            <p:ph idx="1"/>
          </p:nvPr>
        </p:nvSpPr>
        <p:spPr>
          <a:xfrm>
            <a:off x="457200" y="1600200"/>
            <a:ext cx="8229600" cy="5257800"/>
          </a:xfrm>
        </p:spPr>
        <p:txBody>
          <a:bodyPr>
            <a:normAutofit fontScale="70000" lnSpcReduction="20000"/>
          </a:bodyPr>
          <a:lstStyle/>
          <a:p>
            <a:pPr>
              <a:lnSpc>
                <a:spcPct val="130000"/>
              </a:lnSpc>
            </a:pPr>
            <a:r>
              <a:rPr lang="en-US" sz="3400" b="1" i="0" u="none" dirty="0">
                <a:solidFill>
                  <a:schemeClr val="tx1">
                    <a:lumMod val="85000"/>
                    <a:lumOff val="15000"/>
                  </a:schemeClr>
                </a:solidFill>
                <a:effectLst/>
                <a:latin typeface="Verdana" pitchFamily="34" charset="0"/>
                <a:ea typeface="Verdana" pitchFamily="34" charset="0"/>
                <a:cs typeface="Verdana" pitchFamily="34" charset="0"/>
              </a:rPr>
              <a:t>Adjuvant radiation </a:t>
            </a:r>
            <a:r>
              <a:rPr lang="en-US" sz="3400" i="0" u="none" dirty="0">
                <a:solidFill>
                  <a:schemeClr val="tx1">
                    <a:lumMod val="85000"/>
                    <a:lumOff val="15000"/>
                  </a:schemeClr>
                </a:solidFill>
                <a:effectLst/>
                <a:latin typeface="Verdana" pitchFamily="34" charset="0"/>
                <a:ea typeface="Verdana" pitchFamily="34" charset="0"/>
                <a:cs typeface="Verdana" pitchFamily="34" charset="0"/>
              </a:rPr>
              <a:t>can eradicate microscopic </a:t>
            </a:r>
            <a:r>
              <a:rPr lang="en-US" sz="3400" dirty="0">
                <a:solidFill>
                  <a:schemeClr val="tx1">
                    <a:lumMod val="85000"/>
                    <a:lumOff val="15000"/>
                  </a:schemeClr>
                </a:solidFill>
                <a:latin typeface="Verdana" pitchFamily="34" charset="0"/>
                <a:ea typeface="Verdana" pitchFamily="34" charset="0"/>
                <a:cs typeface="Verdana" pitchFamily="34" charset="0"/>
              </a:rPr>
              <a:t>tumor cells</a:t>
            </a:r>
            <a:r>
              <a:rPr lang="en-US" sz="3400" i="0" u="none" dirty="0">
                <a:solidFill>
                  <a:schemeClr val="tx1">
                    <a:lumMod val="85000"/>
                    <a:lumOff val="15000"/>
                  </a:schemeClr>
                </a:solidFill>
                <a:effectLst/>
                <a:latin typeface="Verdana" pitchFamily="34" charset="0"/>
                <a:ea typeface="Verdana" pitchFamily="34" charset="0"/>
                <a:cs typeface="Verdana" pitchFamily="34" charset="0"/>
              </a:rPr>
              <a:t> in a </a:t>
            </a:r>
            <a:r>
              <a:rPr lang="en-US" sz="3400" dirty="0">
                <a:solidFill>
                  <a:schemeClr val="tx1">
                    <a:lumMod val="85000"/>
                    <a:lumOff val="15000"/>
                  </a:schemeClr>
                </a:solidFill>
                <a:latin typeface="Verdana" pitchFamily="34" charset="0"/>
                <a:ea typeface="Verdana" pitchFamily="34" charset="0"/>
                <a:cs typeface="Verdana" pitchFamily="34" charset="0"/>
              </a:rPr>
              <a:t>post-op </a:t>
            </a:r>
            <a:r>
              <a:rPr lang="en-US" sz="3400" i="0" u="none" dirty="0">
                <a:solidFill>
                  <a:schemeClr val="tx1">
                    <a:lumMod val="85000"/>
                    <a:lumOff val="15000"/>
                  </a:schemeClr>
                </a:solidFill>
                <a:effectLst/>
                <a:latin typeface="Verdana" pitchFamily="34" charset="0"/>
                <a:ea typeface="Verdana" pitchFamily="34" charset="0"/>
                <a:cs typeface="Verdana" pitchFamily="34" charset="0"/>
              </a:rPr>
              <a:t>tumor bed or nodal region</a:t>
            </a:r>
            <a:endParaRPr lang="en-US" sz="3400" b="1" i="0" u="none" dirty="0">
              <a:solidFill>
                <a:schemeClr val="tx1">
                  <a:lumMod val="85000"/>
                  <a:lumOff val="15000"/>
                </a:schemeClr>
              </a:solidFill>
              <a:effectLst/>
              <a:latin typeface="Verdana" pitchFamily="34" charset="0"/>
              <a:ea typeface="Verdana" pitchFamily="34" charset="0"/>
              <a:cs typeface="Verdana" pitchFamily="34" charset="0"/>
            </a:endParaRPr>
          </a:p>
          <a:p>
            <a:pPr>
              <a:lnSpc>
                <a:spcPct val="130000"/>
              </a:lnSpc>
            </a:pPr>
            <a:endParaRPr lang="en-US" sz="3400" b="1" dirty="0">
              <a:solidFill>
                <a:schemeClr val="tx1">
                  <a:lumMod val="85000"/>
                  <a:lumOff val="15000"/>
                </a:schemeClr>
              </a:solidFill>
              <a:latin typeface="Verdana" pitchFamily="34" charset="0"/>
              <a:ea typeface="Verdana" pitchFamily="34" charset="0"/>
              <a:cs typeface="Verdana" pitchFamily="34" charset="0"/>
            </a:endParaRPr>
          </a:p>
          <a:p>
            <a:pPr>
              <a:lnSpc>
                <a:spcPct val="130000"/>
              </a:lnSpc>
            </a:pPr>
            <a:r>
              <a:rPr lang="en-US" sz="3400" b="1" dirty="0">
                <a:solidFill>
                  <a:schemeClr val="tx1">
                    <a:lumMod val="85000"/>
                    <a:lumOff val="15000"/>
                  </a:schemeClr>
                </a:solidFill>
                <a:latin typeface="Verdana" pitchFamily="34" charset="0"/>
                <a:ea typeface="Verdana" pitchFamily="34" charset="0"/>
                <a:cs typeface="Verdana" pitchFamily="34" charset="0"/>
              </a:rPr>
              <a:t>Neoadjuvant radiation </a:t>
            </a:r>
            <a:r>
              <a:rPr lang="en-US" sz="3400" dirty="0">
                <a:solidFill>
                  <a:schemeClr val="tx1">
                    <a:lumMod val="85000"/>
                    <a:lumOff val="15000"/>
                  </a:schemeClr>
                </a:solidFill>
                <a:latin typeface="Verdana" pitchFamily="34" charset="0"/>
                <a:ea typeface="Verdana" pitchFamily="34" charset="0"/>
                <a:cs typeface="Verdana" pitchFamily="34" charset="0"/>
              </a:rPr>
              <a:t>can downstage a tumor and make it more amenable to surgical resection</a:t>
            </a:r>
          </a:p>
          <a:p>
            <a:pPr marL="0" indent="0">
              <a:lnSpc>
                <a:spcPct val="130000"/>
              </a:lnSpc>
              <a:buNone/>
            </a:pPr>
            <a:endParaRPr lang="en-US" sz="3400" b="0" i="0" u="none" dirty="0">
              <a:solidFill>
                <a:schemeClr val="tx1">
                  <a:lumMod val="85000"/>
                  <a:lumOff val="15000"/>
                </a:schemeClr>
              </a:solidFill>
              <a:effectLst/>
              <a:latin typeface="Verdana" pitchFamily="34" charset="0"/>
              <a:ea typeface="Verdana" pitchFamily="34" charset="0"/>
              <a:cs typeface="Verdana" pitchFamily="34" charset="0"/>
            </a:endParaRPr>
          </a:p>
          <a:p>
            <a:pPr>
              <a:lnSpc>
                <a:spcPct val="130000"/>
              </a:lnSpc>
            </a:pPr>
            <a:r>
              <a:rPr lang="en-US" sz="3400" b="1" dirty="0">
                <a:solidFill>
                  <a:schemeClr val="tx1">
                    <a:lumMod val="85000"/>
                    <a:lumOff val="15000"/>
                  </a:schemeClr>
                </a:solidFill>
                <a:latin typeface="Verdana" pitchFamily="34" charset="0"/>
                <a:ea typeface="Verdana" pitchFamily="34" charset="0"/>
                <a:cs typeface="Verdana" pitchFamily="34" charset="0"/>
              </a:rPr>
              <a:t>Examples include:</a:t>
            </a:r>
          </a:p>
          <a:p>
            <a:pPr lvl="1">
              <a:lnSpc>
                <a:spcPct val="130000"/>
              </a:lnSpc>
            </a:pPr>
            <a:r>
              <a:rPr lang="en-US" sz="3300" i="0" u="none" dirty="0">
                <a:effectLst/>
                <a:latin typeface="Verdana" pitchFamily="34" charset="0"/>
                <a:ea typeface="Verdana" pitchFamily="34" charset="0"/>
                <a:cs typeface="Verdana" pitchFamily="34" charset="0"/>
              </a:rPr>
              <a:t>Breast cancer, s</a:t>
            </a:r>
            <a:r>
              <a:rPr lang="en-US" sz="3300" dirty="0">
                <a:latin typeface="Verdana" pitchFamily="34" charset="0"/>
                <a:ea typeface="Verdana" pitchFamily="34" charset="0"/>
                <a:cs typeface="Verdana" pitchFamily="34" charset="0"/>
              </a:rPr>
              <a:t>oft tissue sarcoma, malignant gliomas, uterine cancer, rectal cancer, esophageal cancer</a:t>
            </a:r>
            <a:endParaRPr lang="en-US" sz="3300" b="0" i="0" u="none" dirty="0">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71064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a:bodyPr>
          <a:lstStyle/>
          <a:p>
            <a:pPr algn="ctr"/>
            <a:r>
              <a:rPr lang="en-US" sz="3600" b="1" dirty="0">
                <a:solidFill>
                  <a:schemeClr val="tx2"/>
                </a:solidFill>
                <a:latin typeface="Verdana" pitchFamily="34" charset="0"/>
                <a:ea typeface="Verdana" pitchFamily="34" charset="0"/>
                <a:cs typeface="Verdana" pitchFamily="34" charset="0"/>
              </a:rPr>
              <a:t>Definitive Radiation Therapy</a:t>
            </a:r>
            <a:br>
              <a:rPr lang="en-US" sz="3600" b="1" dirty="0">
                <a:solidFill>
                  <a:schemeClr val="tx2"/>
                </a:solidFill>
                <a:latin typeface="Verdana" pitchFamily="34" charset="0"/>
                <a:ea typeface="Verdana" pitchFamily="34" charset="0"/>
                <a:cs typeface="Verdana" pitchFamily="34" charset="0"/>
              </a:rPr>
            </a:br>
            <a:r>
              <a:rPr lang="en-US" sz="3600" b="1" dirty="0">
                <a:solidFill>
                  <a:schemeClr val="tx2"/>
                </a:solidFill>
                <a:latin typeface="Verdana" pitchFamily="34" charset="0"/>
                <a:ea typeface="Verdana" pitchFamily="34" charset="0"/>
                <a:cs typeface="Verdana" pitchFamily="34" charset="0"/>
              </a:rPr>
              <a:t>Instead of Surgery</a:t>
            </a:r>
            <a:endParaRPr lang="en-US" sz="3600" b="1" i="0" u="none" dirty="0">
              <a:solidFill>
                <a:schemeClr val="tx2"/>
              </a:solidFill>
              <a:effectLst/>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457200" y="1371600"/>
            <a:ext cx="8229600" cy="5486400"/>
          </a:xfrm>
        </p:spPr>
        <p:txBody>
          <a:bodyPr>
            <a:normAutofit fontScale="85000" lnSpcReduction="20000"/>
          </a:bodyPr>
          <a:lstStyle/>
          <a:p>
            <a:pPr>
              <a:lnSpc>
                <a:spcPct val="130000"/>
              </a:lnSpc>
            </a:pPr>
            <a:r>
              <a:rPr lang="en-US" i="0" u="none" dirty="0">
                <a:solidFill>
                  <a:schemeClr val="tx1">
                    <a:lumMod val="85000"/>
                    <a:lumOff val="15000"/>
                  </a:schemeClr>
                </a:solidFill>
                <a:effectLst/>
                <a:latin typeface="Verdana" pitchFamily="34" charset="0"/>
                <a:ea typeface="Verdana" pitchFamily="34" charset="0"/>
                <a:cs typeface="Verdana" pitchFamily="34" charset="0"/>
              </a:rPr>
              <a:t>In some cases, </a:t>
            </a:r>
            <a:r>
              <a:rPr lang="en-US" b="1" i="0" u="none" dirty="0">
                <a:solidFill>
                  <a:schemeClr val="tx1">
                    <a:lumMod val="85000"/>
                    <a:lumOff val="15000"/>
                  </a:schemeClr>
                </a:solidFill>
                <a:effectLst/>
                <a:latin typeface="Verdana" pitchFamily="34" charset="0"/>
                <a:ea typeface="Verdana" pitchFamily="34" charset="0"/>
                <a:cs typeface="Verdana" pitchFamily="34" charset="0"/>
              </a:rPr>
              <a:t>definitive RT </a:t>
            </a:r>
            <a:r>
              <a:rPr lang="en-US" dirty="0">
                <a:solidFill>
                  <a:schemeClr val="tx1">
                    <a:lumMod val="85000"/>
                    <a:lumOff val="15000"/>
                  </a:schemeClr>
                </a:solidFill>
                <a:latin typeface="Verdana" pitchFamily="34" charset="0"/>
                <a:ea typeface="Verdana" pitchFamily="34" charset="0"/>
                <a:cs typeface="Verdana" pitchFamily="34" charset="0"/>
              </a:rPr>
              <a:t>is used instead of surgery with comparable probability of cure</a:t>
            </a:r>
          </a:p>
          <a:p>
            <a:pPr>
              <a:lnSpc>
                <a:spcPct val="130000"/>
              </a:lnSpc>
            </a:pPr>
            <a:endParaRPr lang="en-US" dirty="0">
              <a:solidFill>
                <a:schemeClr val="tx1">
                  <a:lumMod val="85000"/>
                  <a:lumOff val="15000"/>
                </a:schemeClr>
              </a:solidFill>
              <a:latin typeface="Verdana" pitchFamily="34" charset="0"/>
              <a:ea typeface="Verdana" pitchFamily="34" charset="0"/>
              <a:cs typeface="Verdana" pitchFamily="34" charset="0"/>
            </a:endParaRPr>
          </a:p>
          <a:p>
            <a:pPr>
              <a:lnSpc>
                <a:spcPct val="130000"/>
              </a:lnSpc>
            </a:pPr>
            <a:r>
              <a:rPr lang="en-US" b="1" dirty="0">
                <a:solidFill>
                  <a:schemeClr val="tx1">
                    <a:lumMod val="85000"/>
                    <a:lumOff val="15000"/>
                  </a:schemeClr>
                </a:solidFill>
                <a:latin typeface="Verdana" pitchFamily="34" charset="0"/>
                <a:ea typeface="Verdana" pitchFamily="34" charset="0"/>
                <a:cs typeface="Verdana" pitchFamily="34" charset="0"/>
              </a:rPr>
              <a:t>Potential reasons include:</a:t>
            </a:r>
          </a:p>
          <a:p>
            <a:pPr lvl="1">
              <a:lnSpc>
                <a:spcPct val="130000"/>
              </a:lnSpc>
            </a:pPr>
            <a:r>
              <a:rPr lang="en-US" b="0" i="0" u="none" dirty="0">
                <a:solidFill>
                  <a:schemeClr val="tx1">
                    <a:lumMod val="85000"/>
                    <a:lumOff val="15000"/>
                  </a:schemeClr>
                </a:solidFill>
                <a:effectLst/>
                <a:latin typeface="Verdana" pitchFamily="34" charset="0"/>
                <a:ea typeface="Verdana" pitchFamily="34" charset="0"/>
                <a:cs typeface="Verdana" pitchFamily="34" charset="0"/>
              </a:rPr>
              <a:t>Not all tumors are surgically resectable</a:t>
            </a:r>
          </a:p>
          <a:p>
            <a:pPr lvl="1">
              <a:lnSpc>
                <a:spcPct val="130000"/>
              </a:lnSpc>
            </a:pPr>
            <a:r>
              <a:rPr lang="en-US" dirty="0">
                <a:solidFill>
                  <a:schemeClr val="tx1">
                    <a:lumMod val="85000"/>
                    <a:lumOff val="15000"/>
                  </a:schemeClr>
                </a:solidFill>
                <a:latin typeface="Verdana" pitchFamily="34" charset="0"/>
                <a:ea typeface="Verdana" pitchFamily="34" charset="0"/>
                <a:cs typeface="Verdana" pitchFamily="34" charset="0"/>
              </a:rPr>
              <a:t>Not all patients are medically operable</a:t>
            </a:r>
          </a:p>
          <a:p>
            <a:pPr lvl="1">
              <a:lnSpc>
                <a:spcPct val="130000"/>
              </a:lnSpc>
            </a:pPr>
            <a:r>
              <a:rPr lang="en-US" dirty="0">
                <a:solidFill>
                  <a:schemeClr val="tx1">
                    <a:lumMod val="85000"/>
                    <a:lumOff val="15000"/>
                  </a:schemeClr>
                </a:solidFill>
                <a:latin typeface="Verdana" pitchFamily="34" charset="0"/>
                <a:ea typeface="Verdana" pitchFamily="34" charset="0"/>
                <a:cs typeface="Verdana" pitchFamily="34" charset="0"/>
              </a:rPr>
              <a:t>Some cancer surgeries are very morbid</a:t>
            </a:r>
          </a:p>
          <a:p>
            <a:pPr lvl="1">
              <a:lnSpc>
                <a:spcPct val="130000"/>
              </a:lnSpc>
            </a:pPr>
            <a:r>
              <a:rPr lang="en-US" b="0" i="0" u="none" dirty="0">
                <a:solidFill>
                  <a:schemeClr val="tx1">
                    <a:lumMod val="85000"/>
                    <a:lumOff val="15000"/>
                  </a:schemeClr>
                </a:solidFill>
                <a:effectLst/>
                <a:latin typeface="Verdana" pitchFamily="34" charset="0"/>
                <a:ea typeface="Verdana" pitchFamily="34" charset="0"/>
                <a:cs typeface="Verdana" pitchFamily="34" charset="0"/>
              </a:rPr>
              <a:t>Organ preservation is desirable</a:t>
            </a:r>
          </a:p>
          <a:p>
            <a:pPr>
              <a:lnSpc>
                <a:spcPct val="130000"/>
              </a:lnSpc>
            </a:pPr>
            <a:endParaRPr lang="en-US" b="0" i="0" u="none" dirty="0">
              <a:solidFill>
                <a:schemeClr val="tx1">
                  <a:lumMod val="85000"/>
                  <a:lumOff val="15000"/>
                </a:schemeClr>
              </a:solidFill>
              <a:effectLst/>
              <a:latin typeface="Verdana" pitchFamily="34" charset="0"/>
              <a:ea typeface="Verdana" pitchFamily="34" charset="0"/>
              <a:cs typeface="Verdana" pitchFamily="34" charset="0"/>
            </a:endParaRPr>
          </a:p>
          <a:p>
            <a:pPr>
              <a:lnSpc>
                <a:spcPct val="130000"/>
              </a:lnSpc>
            </a:pPr>
            <a:r>
              <a:rPr lang="en-US" b="1" dirty="0">
                <a:solidFill>
                  <a:schemeClr val="tx1">
                    <a:lumMod val="85000"/>
                    <a:lumOff val="15000"/>
                  </a:schemeClr>
                </a:solidFill>
                <a:latin typeface="Verdana" pitchFamily="34" charset="0"/>
                <a:ea typeface="Verdana" pitchFamily="34" charset="0"/>
                <a:cs typeface="Verdana" pitchFamily="34" charset="0"/>
              </a:rPr>
              <a:t>Examples include:</a:t>
            </a:r>
          </a:p>
          <a:p>
            <a:pPr lvl="1">
              <a:lnSpc>
                <a:spcPct val="130000"/>
              </a:lnSpc>
            </a:pPr>
            <a:r>
              <a:rPr lang="en-US" dirty="0">
                <a:solidFill>
                  <a:schemeClr val="tx1">
                    <a:lumMod val="85000"/>
                    <a:lumOff val="15000"/>
                  </a:schemeClr>
                </a:solidFill>
                <a:latin typeface="Verdana" pitchFamily="34" charset="0"/>
                <a:ea typeface="Verdana" pitchFamily="34" charset="0"/>
                <a:cs typeface="Verdana" pitchFamily="34" charset="0"/>
              </a:rPr>
              <a:t>Prostate, cervix, larynx, pharynx, anus, bladder, lung</a:t>
            </a:r>
          </a:p>
          <a:p>
            <a:pPr lvl="1">
              <a:lnSpc>
                <a:spcPct val="130000"/>
              </a:lnSpc>
            </a:pPr>
            <a:r>
              <a:rPr lang="en-US" dirty="0">
                <a:solidFill>
                  <a:schemeClr val="tx1">
                    <a:lumMod val="85000"/>
                    <a:lumOff val="15000"/>
                  </a:schemeClr>
                </a:solidFill>
                <a:latin typeface="Verdana" pitchFamily="34" charset="0"/>
                <a:ea typeface="Verdana" pitchFamily="34" charset="0"/>
                <a:cs typeface="Verdana" pitchFamily="34" charset="0"/>
              </a:rPr>
              <a:t>Local consolidative therapy for oligometastatic cancer</a:t>
            </a:r>
          </a:p>
        </p:txBody>
      </p:sp>
    </p:spTree>
    <p:extLst>
      <p:ext uri="{BB962C8B-B14F-4D97-AF65-F5344CB8AC3E}">
        <p14:creationId xmlns:p14="http://schemas.microsoft.com/office/powerpoint/2010/main" val="3688299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Autofit/>
          </a:bodyPr>
          <a:lstStyle/>
          <a:p>
            <a:pPr algn="ctr"/>
            <a:r>
              <a:rPr lang="en-US" sz="3500" b="1" i="0" u="none" dirty="0">
                <a:solidFill>
                  <a:schemeClr val="tx2"/>
                </a:solidFill>
                <a:effectLst/>
                <a:latin typeface="Verdana" pitchFamily="34" charset="0"/>
                <a:ea typeface="Verdana" pitchFamily="34" charset="0"/>
                <a:cs typeface="Verdana" pitchFamily="34" charset="0"/>
              </a:rPr>
              <a:t>Palliative RT for Incurable Patients</a:t>
            </a:r>
          </a:p>
        </p:txBody>
      </p:sp>
      <p:sp>
        <p:nvSpPr>
          <p:cNvPr id="3" name="Content Placeholder 2"/>
          <p:cNvSpPr>
            <a:spLocks noGrp="1"/>
          </p:cNvSpPr>
          <p:nvPr>
            <p:ph idx="1"/>
          </p:nvPr>
        </p:nvSpPr>
        <p:spPr>
          <a:xfrm>
            <a:off x="457200" y="1447800"/>
            <a:ext cx="8229600" cy="5181600"/>
          </a:xfrm>
        </p:spPr>
        <p:txBody>
          <a:bodyPr>
            <a:normAutofit fontScale="92500"/>
          </a:bodyPr>
          <a:lstStyle/>
          <a:p>
            <a:r>
              <a:rPr lang="en-US" b="1" i="0" u="none" dirty="0">
                <a:solidFill>
                  <a:schemeClr val="tx1">
                    <a:lumMod val="85000"/>
                    <a:lumOff val="15000"/>
                  </a:schemeClr>
                </a:solidFill>
                <a:effectLst/>
                <a:latin typeface="Verdana" pitchFamily="34" charset="0"/>
                <a:ea typeface="Verdana" pitchFamily="34" charset="0"/>
                <a:cs typeface="Verdana" pitchFamily="34" charset="0"/>
              </a:rPr>
              <a:t>Pain</a:t>
            </a:r>
          </a:p>
          <a:p>
            <a:pPr lvl="1"/>
            <a:r>
              <a:rPr lang="en-US" b="0" i="0" u="none" dirty="0">
                <a:solidFill>
                  <a:schemeClr val="tx1">
                    <a:lumMod val="85000"/>
                    <a:lumOff val="15000"/>
                  </a:schemeClr>
                </a:solidFill>
                <a:effectLst/>
                <a:latin typeface="Verdana" pitchFamily="34" charset="0"/>
                <a:ea typeface="Verdana" pitchFamily="34" charset="0"/>
                <a:cs typeface="Verdana" pitchFamily="34" charset="0"/>
              </a:rPr>
              <a:t>bone metastases</a:t>
            </a:r>
          </a:p>
          <a:p>
            <a:endParaRPr lang="en-US" b="0" i="0" u="none" dirty="0">
              <a:solidFill>
                <a:schemeClr val="tx1">
                  <a:lumMod val="85000"/>
                  <a:lumOff val="15000"/>
                </a:schemeClr>
              </a:solidFill>
              <a:effectLst/>
              <a:latin typeface="Verdana" pitchFamily="34" charset="0"/>
              <a:ea typeface="Verdana" pitchFamily="34" charset="0"/>
              <a:cs typeface="Verdana" pitchFamily="34" charset="0"/>
            </a:endParaRPr>
          </a:p>
          <a:p>
            <a:r>
              <a:rPr lang="en-US" b="1" i="0" u="none" dirty="0">
                <a:solidFill>
                  <a:schemeClr val="tx1">
                    <a:lumMod val="85000"/>
                    <a:lumOff val="15000"/>
                  </a:schemeClr>
                </a:solidFill>
                <a:effectLst/>
                <a:latin typeface="Verdana" pitchFamily="34" charset="0"/>
                <a:ea typeface="Verdana" pitchFamily="34" charset="0"/>
                <a:cs typeface="Verdana" pitchFamily="34" charset="0"/>
              </a:rPr>
              <a:t>Neurologic Symptoms </a:t>
            </a:r>
          </a:p>
          <a:p>
            <a:pPr lvl="1"/>
            <a:r>
              <a:rPr lang="en-US" b="0" i="0" u="none" dirty="0">
                <a:solidFill>
                  <a:schemeClr val="tx1">
                    <a:lumMod val="85000"/>
                    <a:lumOff val="15000"/>
                  </a:schemeClr>
                </a:solidFill>
                <a:effectLst/>
                <a:latin typeface="Verdana" pitchFamily="34" charset="0"/>
                <a:ea typeface="Verdana" pitchFamily="34" charset="0"/>
                <a:cs typeface="Verdana" pitchFamily="34" charset="0"/>
              </a:rPr>
              <a:t>spinal cord compression</a:t>
            </a:r>
          </a:p>
          <a:p>
            <a:pPr lvl="1"/>
            <a:r>
              <a:rPr lang="en-US" b="0" i="0" u="none" dirty="0">
                <a:solidFill>
                  <a:schemeClr val="tx1">
                    <a:lumMod val="85000"/>
                    <a:lumOff val="15000"/>
                  </a:schemeClr>
                </a:solidFill>
                <a:effectLst/>
                <a:latin typeface="Verdana" pitchFamily="34" charset="0"/>
                <a:ea typeface="Verdana" pitchFamily="34" charset="0"/>
                <a:cs typeface="Verdana" pitchFamily="34" charset="0"/>
              </a:rPr>
              <a:t>brain metastases </a:t>
            </a:r>
          </a:p>
          <a:p>
            <a:endParaRPr lang="en-US" b="0" i="0" u="none" dirty="0">
              <a:solidFill>
                <a:schemeClr val="tx1">
                  <a:lumMod val="85000"/>
                  <a:lumOff val="15000"/>
                </a:schemeClr>
              </a:solidFill>
              <a:effectLst/>
              <a:latin typeface="Verdana" pitchFamily="34" charset="0"/>
              <a:ea typeface="Verdana" pitchFamily="34" charset="0"/>
              <a:cs typeface="Verdana" pitchFamily="34" charset="0"/>
            </a:endParaRPr>
          </a:p>
          <a:p>
            <a:r>
              <a:rPr lang="en-US" b="1" i="0" u="none" dirty="0">
                <a:solidFill>
                  <a:schemeClr val="tx1">
                    <a:lumMod val="85000"/>
                    <a:lumOff val="15000"/>
                  </a:schemeClr>
                </a:solidFill>
                <a:effectLst/>
                <a:latin typeface="Verdana" pitchFamily="34" charset="0"/>
                <a:ea typeface="Verdana" pitchFamily="34" charset="0"/>
                <a:cs typeface="Verdana" pitchFamily="34" charset="0"/>
              </a:rPr>
              <a:t>Bleeding </a:t>
            </a:r>
          </a:p>
          <a:p>
            <a:pPr lvl="1"/>
            <a:r>
              <a:rPr lang="en-US" b="0" i="0" u="none" dirty="0">
                <a:solidFill>
                  <a:schemeClr val="tx1">
                    <a:lumMod val="85000"/>
                    <a:lumOff val="15000"/>
                  </a:schemeClr>
                </a:solidFill>
                <a:effectLst/>
                <a:latin typeface="Verdana" pitchFamily="34" charset="0"/>
                <a:ea typeface="Verdana" pitchFamily="34" charset="0"/>
                <a:cs typeface="Verdana" pitchFamily="34" charset="0"/>
              </a:rPr>
              <a:t>bladder, cervix, lung</a:t>
            </a:r>
          </a:p>
          <a:p>
            <a:endParaRPr lang="en-US" b="0" i="0" u="none" dirty="0">
              <a:solidFill>
                <a:schemeClr val="tx1">
                  <a:lumMod val="85000"/>
                  <a:lumOff val="15000"/>
                </a:schemeClr>
              </a:solidFill>
              <a:effectLst/>
              <a:latin typeface="Verdana" pitchFamily="34" charset="0"/>
              <a:ea typeface="Verdana" pitchFamily="34" charset="0"/>
              <a:cs typeface="Verdana" pitchFamily="34" charset="0"/>
            </a:endParaRPr>
          </a:p>
          <a:p>
            <a:r>
              <a:rPr lang="en-US" b="1" i="0" u="none" dirty="0">
                <a:solidFill>
                  <a:schemeClr val="tx1">
                    <a:lumMod val="85000"/>
                    <a:lumOff val="15000"/>
                  </a:schemeClr>
                </a:solidFill>
                <a:effectLst/>
                <a:latin typeface="Verdana" pitchFamily="34" charset="0"/>
                <a:ea typeface="Verdana" pitchFamily="34" charset="0"/>
                <a:cs typeface="Verdana" pitchFamily="34" charset="0"/>
              </a:rPr>
              <a:t>Obstruction</a:t>
            </a:r>
            <a:r>
              <a:rPr lang="en-US" b="0" i="0" u="none" dirty="0">
                <a:solidFill>
                  <a:schemeClr val="tx1">
                    <a:lumMod val="85000"/>
                    <a:lumOff val="15000"/>
                  </a:schemeClr>
                </a:solidFill>
                <a:effectLst/>
                <a:latin typeface="Verdana" pitchFamily="34" charset="0"/>
                <a:ea typeface="Verdana" pitchFamily="34" charset="0"/>
                <a:cs typeface="Verdana" pitchFamily="34" charset="0"/>
              </a:rPr>
              <a:t> </a:t>
            </a:r>
          </a:p>
          <a:p>
            <a:pPr lvl="1"/>
            <a:r>
              <a:rPr lang="en-US" b="0" i="0" u="none" dirty="0">
                <a:solidFill>
                  <a:schemeClr val="tx1">
                    <a:lumMod val="85000"/>
                    <a:lumOff val="15000"/>
                  </a:schemeClr>
                </a:solidFill>
                <a:effectLst/>
                <a:latin typeface="Verdana" pitchFamily="34" charset="0"/>
                <a:ea typeface="Verdana" pitchFamily="34" charset="0"/>
                <a:cs typeface="Verdana" pitchFamily="34" charset="0"/>
              </a:rPr>
              <a:t>Superior vena cava, airway, esophagus, bile ducts</a:t>
            </a:r>
          </a:p>
          <a:p>
            <a:pPr marL="0" indent="0">
              <a:buNone/>
            </a:pPr>
            <a:endParaRPr lang="en-US" b="0" i="0" u="none" dirty="0">
              <a:solidFill>
                <a:schemeClr val="tx1">
                  <a:lumMod val="85000"/>
                  <a:lumOff val="15000"/>
                </a:schemeClr>
              </a:solidFill>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21095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pPr algn="ctr"/>
            <a:r>
              <a:rPr lang="en-US" sz="3600" b="1" dirty="0">
                <a:solidFill>
                  <a:schemeClr val="tx2"/>
                </a:solidFill>
                <a:latin typeface="Verdana" pitchFamily="34" charset="0"/>
                <a:ea typeface="Verdana" pitchFamily="34" charset="0"/>
                <a:cs typeface="Verdana" pitchFamily="34" charset="0"/>
              </a:rPr>
              <a:t>How Does Radiation Work?</a:t>
            </a:r>
            <a:endParaRPr lang="en-US" sz="3600" b="1" i="0" u="none" dirty="0">
              <a:solidFill>
                <a:schemeClr val="tx2"/>
              </a:solidFill>
              <a:effectLst/>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4068445" y="1326228"/>
            <a:ext cx="4897863" cy="5440363"/>
          </a:xfrm>
        </p:spPr>
        <p:txBody>
          <a:bodyPr>
            <a:normAutofit/>
          </a:bodyPr>
          <a:lstStyle/>
          <a:p>
            <a:pPr algn="ctr">
              <a:lnSpc>
                <a:spcPct val="100000"/>
              </a:lnSpc>
              <a:spcBef>
                <a:spcPts val="0"/>
              </a:spcBef>
              <a:buNone/>
            </a:pPr>
            <a:r>
              <a:rPr lang="en-US" sz="2500" b="1" dirty="0">
                <a:solidFill>
                  <a:schemeClr val="tx1">
                    <a:lumMod val="85000"/>
                    <a:lumOff val="15000"/>
                  </a:schemeClr>
                </a:solidFill>
                <a:latin typeface="Verdana" pitchFamily="34" charset="0"/>
                <a:ea typeface="Verdana" pitchFamily="34" charset="0"/>
                <a:cs typeface="Verdana" pitchFamily="34" charset="0"/>
              </a:rPr>
              <a:t>X-rays interact with water</a:t>
            </a:r>
            <a:r>
              <a:rPr lang="en-US" sz="2500" dirty="0">
                <a:solidFill>
                  <a:schemeClr val="tx1">
                    <a:lumMod val="85000"/>
                    <a:lumOff val="15000"/>
                  </a:schemeClr>
                </a:solidFill>
                <a:latin typeface="Verdana" pitchFamily="34" charset="0"/>
                <a:ea typeface="Verdana" pitchFamily="34" charset="0"/>
                <a:cs typeface="Verdana" pitchFamily="34" charset="0"/>
              </a:rPr>
              <a:t> </a:t>
            </a:r>
          </a:p>
          <a:p>
            <a:pPr algn="ctr">
              <a:lnSpc>
                <a:spcPct val="100000"/>
              </a:lnSpc>
              <a:spcBef>
                <a:spcPts val="0"/>
              </a:spcBef>
            </a:pPr>
            <a:endParaRPr lang="en-US" sz="2500" dirty="0">
              <a:solidFill>
                <a:schemeClr val="tx1">
                  <a:lumMod val="85000"/>
                  <a:lumOff val="15000"/>
                </a:schemeClr>
              </a:solidFill>
              <a:latin typeface="Verdana" pitchFamily="34" charset="0"/>
              <a:ea typeface="Verdana" pitchFamily="34" charset="0"/>
              <a:cs typeface="Verdana" pitchFamily="34" charset="0"/>
              <a:sym typeface="Wingdings" pitchFamily="2" charset="2"/>
            </a:endParaRPr>
          </a:p>
          <a:p>
            <a:pPr algn="ctr">
              <a:lnSpc>
                <a:spcPct val="100000"/>
              </a:lnSpc>
              <a:spcBef>
                <a:spcPts val="0"/>
              </a:spcBef>
              <a:buNone/>
            </a:pPr>
            <a:r>
              <a:rPr lang="en-US" sz="2500" b="1" dirty="0">
                <a:solidFill>
                  <a:schemeClr val="tx1">
                    <a:lumMod val="85000"/>
                    <a:lumOff val="15000"/>
                  </a:schemeClr>
                </a:solidFill>
                <a:latin typeface="Verdana" pitchFamily="34" charset="0"/>
                <a:ea typeface="Verdana" pitchFamily="34" charset="0"/>
                <a:cs typeface="Verdana" pitchFamily="34" charset="0"/>
                <a:sym typeface="Wingdings" pitchFamily="2" charset="2"/>
              </a:rPr>
              <a:t>radiolysis</a:t>
            </a:r>
            <a:r>
              <a:rPr lang="en-US" sz="2500" dirty="0">
                <a:solidFill>
                  <a:schemeClr val="tx1">
                    <a:lumMod val="85000"/>
                    <a:lumOff val="15000"/>
                  </a:schemeClr>
                </a:solidFill>
                <a:latin typeface="Verdana" pitchFamily="34" charset="0"/>
                <a:ea typeface="Verdana" pitchFamily="34" charset="0"/>
                <a:cs typeface="Verdana" pitchFamily="34" charset="0"/>
                <a:sym typeface="Wingdings" pitchFamily="2" charset="2"/>
              </a:rPr>
              <a:t> </a:t>
            </a:r>
          </a:p>
          <a:p>
            <a:pPr algn="ctr">
              <a:lnSpc>
                <a:spcPct val="100000"/>
              </a:lnSpc>
              <a:spcBef>
                <a:spcPts val="0"/>
              </a:spcBef>
              <a:buNone/>
            </a:pPr>
            <a:endParaRPr lang="en-US" sz="2500" b="1" dirty="0">
              <a:solidFill>
                <a:schemeClr val="tx1">
                  <a:lumMod val="85000"/>
                  <a:lumOff val="15000"/>
                </a:schemeClr>
              </a:solidFill>
              <a:latin typeface="Verdana" pitchFamily="34" charset="0"/>
              <a:ea typeface="Verdana" pitchFamily="34" charset="0"/>
              <a:cs typeface="Verdana" pitchFamily="34" charset="0"/>
            </a:endParaRPr>
          </a:p>
          <a:p>
            <a:pPr algn="ctr">
              <a:lnSpc>
                <a:spcPct val="100000"/>
              </a:lnSpc>
              <a:spcBef>
                <a:spcPts val="0"/>
              </a:spcBef>
              <a:buNone/>
            </a:pPr>
            <a:r>
              <a:rPr lang="en-US" sz="2500" b="1" dirty="0">
                <a:solidFill>
                  <a:schemeClr val="tx1">
                    <a:lumMod val="85000"/>
                    <a:lumOff val="15000"/>
                  </a:schemeClr>
                </a:solidFill>
                <a:latin typeface="Verdana" pitchFamily="34" charset="0"/>
                <a:ea typeface="Verdana" pitchFamily="34" charset="0"/>
                <a:cs typeface="Verdana" pitchFamily="34" charset="0"/>
              </a:rPr>
              <a:t>free radicals</a:t>
            </a:r>
            <a:r>
              <a:rPr lang="en-US" sz="2500" dirty="0">
                <a:solidFill>
                  <a:schemeClr val="tx1">
                    <a:lumMod val="85000"/>
                    <a:lumOff val="15000"/>
                  </a:schemeClr>
                </a:solidFill>
                <a:latin typeface="Verdana" pitchFamily="34" charset="0"/>
                <a:ea typeface="Verdana" pitchFamily="34" charset="0"/>
                <a:cs typeface="Verdana" pitchFamily="34" charset="0"/>
              </a:rPr>
              <a:t> </a:t>
            </a:r>
          </a:p>
          <a:p>
            <a:pPr algn="ctr">
              <a:lnSpc>
                <a:spcPct val="100000"/>
              </a:lnSpc>
              <a:spcBef>
                <a:spcPts val="0"/>
              </a:spcBef>
              <a:buNone/>
            </a:pPr>
            <a:endParaRPr lang="en-US" sz="2500" dirty="0">
              <a:solidFill>
                <a:schemeClr val="tx1">
                  <a:lumMod val="85000"/>
                  <a:lumOff val="15000"/>
                </a:schemeClr>
              </a:solidFill>
              <a:latin typeface="Verdana" pitchFamily="34" charset="0"/>
              <a:ea typeface="Verdana" pitchFamily="34" charset="0"/>
              <a:cs typeface="Verdana" pitchFamily="34" charset="0"/>
              <a:sym typeface="Wingdings" pitchFamily="2" charset="2"/>
            </a:endParaRPr>
          </a:p>
          <a:p>
            <a:pPr algn="ctr">
              <a:lnSpc>
                <a:spcPct val="100000"/>
              </a:lnSpc>
              <a:spcBef>
                <a:spcPts val="0"/>
              </a:spcBef>
              <a:buNone/>
            </a:pPr>
            <a:r>
              <a:rPr lang="en-US" sz="2500" b="1" dirty="0">
                <a:solidFill>
                  <a:schemeClr val="tx1">
                    <a:lumMod val="85000"/>
                    <a:lumOff val="15000"/>
                  </a:schemeClr>
                </a:solidFill>
                <a:latin typeface="Verdana" pitchFamily="34" charset="0"/>
                <a:ea typeface="Verdana" pitchFamily="34" charset="0"/>
                <a:cs typeface="Verdana" pitchFamily="34" charset="0"/>
                <a:sym typeface="Wingdings" pitchFamily="2" charset="2"/>
              </a:rPr>
              <a:t>bind to and </a:t>
            </a:r>
            <a:r>
              <a:rPr lang="en-US" sz="2500" b="1" dirty="0">
                <a:solidFill>
                  <a:schemeClr val="tx1">
                    <a:lumMod val="85000"/>
                    <a:lumOff val="15000"/>
                  </a:schemeClr>
                </a:solidFill>
                <a:latin typeface="Verdana" pitchFamily="34" charset="0"/>
                <a:ea typeface="Verdana" pitchFamily="34" charset="0"/>
                <a:cs typeface="Verdana" pitchFamily="34" charset="0"/>
              </a:rPr>
              <a:t>damage DNA</a:t>
            </a:r>
            <a:endParaRPr lang="en-US" sz="2500" dirty="0">
              <a:solidFill>
                <a:schemeClr val="tx1">
                  <a:lumMod val="85000"/>
                  <a:lumOff val="15000"/>
                </a:schemeClr>
              </a:solidFill>
              <a:latin typeface="Verdana" pitchFamily="34" charset="0"/>
              <a:ea typeface="Verdana" pitchFamily="34" charset="0"/>
              <a:cs typeface="Verdana" pitchFamily="34" charset="0"/>
            </a:endParaRPr>
          </a:p>
          <a:p>
            <a:pPr algn="ctr">
              <a:lnSpc>
                <a:spcPct val="100000"/>
              </a:lnSpc>
              <a:spcBef>
                <a:spcPts val="0"/>
              </a:spcBef>
              <a:buNone/>
            </a:pPr>
            <a:endParaRPr lang="en-US" sz="2500" dirty="0">
              <a:solidFill>
                <a:schemeClr val="tx1">
                  <a:lumMod val="85000"/>
                  <a:lumOff val="15000"/>
                </a:schemeClr>
              </a:solidFill>
              <a:latin typeface="Verdana" pitchFamily="34" charset="0"/>
              <a:ea typeface="Verdana" pitchFamily="34" charset="0"/>
              <a:cs typeface="Verdana" pitchFamily="34" charset="0"/>
              <a:sym typeface="Wingdings" pitchFamily="2" charset="2"/>
            </a:endParaRPr>
          </a:p>
          <a:p>
            <a:pPr algn="ctr">
              <a:lnSpc>
                <a:spcPct val="100000"/>
              </a:lnSpc>
              <a:spcBef>
                <a:spcPts val="0"/>
              </a:spcBef>
              <a:buNone/>
            </a:pPr>
            <a:r>
              <a:rPr lang="en-US" sz="2500" b="1" dirty="0">
                <a:solidFill>
                  <a:schemeClr val="tx1">
                    <a:lumMod val="85000"/>
                    <a:lumOff val="15000"/>
                  </a:schemeClr>
                </a:solidFill>
                <a:latin typeface="Verdana" pitchFamily="34" charset="0"/>
                <a:ea typeface="Verdana" pitchFamily="34" charset="0"/>
                <a:cs typeface="Verdana" pitchFamily="34" charset="0"/>
                <a:sym typeface="Wingdings" pitchFamily="2" charset="2"/>
              </a:rPr>
              <a:t>cell death </a:t>
            </a:r>
          </a:p>
          <a:p>
            <a:pPr algn="ctr">
              <a:lnSpc>
                <a:spcPct val="100000"/>
              </a:lnSpc>
              <a:spcBef>
                <a:spcPts val="0"/>
              </a:spcBef>
              <a:buNone/>
            </a:pPr>
            <a:r>
              <a:rPr lang="en-US" sz="2500" b="1" dirty="0">
                <a:solidFill>
                  <a:schemeClr val="tx1">
                    <a:lumMod val="85000"/>
                    <a:lumOff val="15000"/>
                  </a:schemeClr>
                </a:solidFill>
                <a:latin typeface="Verdana" pitchFamily="34" charset="0"/>
                <a:ea typeface="Verdana" pitchFamily="34" charset="0"/>
                <a:cs typeface="Verdana" pitchFamily="34" charset="0"/>
                <a:sym typeface="Wingdings" pitchFamily="2" charset="2"/>
              </a:rPr>
              <a:t>(by mitotic catastrophe)</a:t>
            </a:r>
          </a:p>
        </p:txBody>
      </p:sp>
      <p:pic>
        <p:nvPicPr>
          <p:cNvPr id="13" name="Picture 1027" descr="1"/>
          <p:cNvPicPr>
            <a:picLocks noChangeAspect="1" noChangeArrowheads="1"/>
          </p:cNvPicPr>
          <p:nvPr/>
        </p:nvPicPr>
        <p:blipFill>
          <a:blip r:embed="rId2" cstate="print"/>
          <a:srcRect t="7092"/>
          <a:stretch>
            <a:fillRect/>
          </a:stretch>
        </p:blipFill>
        <p:spPr bwMode="auto">
          <a:xfrm>
            <a:off x="207537" y="1239703"/>
            <a:ext cx="3860908" cy="4322897"/>
          </a:xfrm>
          <a:prstGeom prst="rect">
            <a:avLst/>
          </a:prstGeom>
          <a:noFill/>
          <a:ln w="9525">
            <a:noFill/>
            <a:miter lim="800000"/>
            <a:headEnd/>
            <a:tailEnd/>
          </a:ln>
        </p:spPr>
      </p:pic>
      <p:sp>
        <p:nvSpPr>
          <p:cNvPr id="14" name="TextBox 13"/>
          <p:cNvSpPr txBox="1"/>
          <p:nvPr/>
        </p:nvSpPr>
        <p:spPr>
          <a:xfrm>
            <a:off x="3425318" y="1398794"/>
            <a:ext cx="609598" cy="369332"/>
          </a:xfrm>
          <a:prstGeom prst="rect">
            <a:avLst/>
          </a:prstGeom>
          <a:noFill/>
        </p:spPr>
        <p:txBody>
          <a:bodyPr wrap="square" rtlCol="0">
            <a:spAutoFit/>
          </a:bodyPr>
          <a:lstStyle/>
          <a:p>
            <a:r>
              <a:rPr lang="en-US" dirty="0">
                <a:solidFill>
                  <a:srgbClr val="FF0000"/>
                </a:solidFill>
              </a:rPr>
              <a:t>80%</a:t>
            </a:r>
          </a:p>
        </p:txBody>
      </p:sp>
      <p:sp>
        <p:nvSpPr>
          <p:cNvPr id="15" name="TextBox 14"/>
          <p:cNvSpPr txBox="1"/>
          <p:nvPr/>
        </p:nvSpPr>
        <p:spPr>
          <a:xfrm>
            <a:off x="3397432" y="5157736"/>
            <a:ext cx="610282" cy="369332"/>
          </a:xfrm>
          <a:prstGeom prst="rect">
            <a:avLst/>
          </a:prstGeom>
          <a:noFill/>
        </p:spPr>
        <p:txBody>
          <a:bodyPr wrap="square" rtlCol="0">
            <a:spAutoFit/>
          </a:bodyPr>
          <a:lstStyle/>
          <a:p>
            <a:r>
              <a:rPr lang="en-US" dirty="0">
                <a:solidFill>
                  <a:srgbClr val="FF0000"/>
                </a:solidFill>
              </a:rPr>
              <a:t>20%</a:t>
            </a:r>
          </a:p>
        </p:txBody>
      </p:sp>
      <p:cxnSp>
        <p:nvCxnSpPr>
          <p:cNvPr id="9" name="Straight Arrow Connector 8"/>
          <p:cNvCxnSpPr>
            <a:cxnSpLocks/>
          </p:cNvCxnSpPr>
          <p:nvPr/>
        </p:nvCxnSpPr>
        <p:spPr>
          <a:xfrm>
            <a:off x="6358872" y="1768126"/>
            <a:ext cx="0" cy="381000"/>
          </a:xfrm>
          <a:prstGeom prst="straightConnector1">
            <a:avLst/>
          </a:prstGeom>
          <a:ln w="28575">
            <a:tailEnd type="arrow"/>
          </a:ln>
        </p:spPr>
        <p:style>
          <a:lnRef idx="3">
            <a:schemeClr val="accent1"/>
          </a:lnRef>
          <a:fillRef idx="0">
            <a:schemeClr val="accent1"/>
          </a:fillRef>
          <a:effectRef idx="2">
            <a:schemeClr val="accent1"/>
          </a:effectRef>
          <a:fontRef idx="minor">
            <a:schemeClr val="tx1"/>
          </a:fontRef>
        </p:style>
      </p:cxnSp>
      <p:sp>
        <p:nvSpPr>
          <p:cNvPr id="20" name="Rectangle 19"/>
          <p:cNvSpPr/>
          <p:nvPr/>
        </p:nvSpPr>
        <p:spPr>
          <a:xfrm>
            <a:off x="2590800" y="5003466"/>
            <a:ext cx="1356182" cy="48806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2590800" y="1239703"/>
            <a:ext cx="1356182" cy="48806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0" y="5846881"/>
            <a:ext cx="8686800" cy="1200329"/>
          </a:xfrm>
          <a:prstGeom prst="rect">
            <a:avLst/>
          </a:prstGeom>
          <a:noFill/>
        </p:spPr>
        <p:txBody>
          <a:bodyPr wrap="square" rtlCol="0">
            <a:spAutoFit/>
          </a:bodyPr>
          <a:lstStyle/>
          <a:p>
            <a:pPr algn="ctr"/>
            <a:r>
              <a:rPr lang="en-US" sz="2400" b="1" dirty="0">
                <a:solidFill>
                  <a:srgbClr val="0070C0"/>
                </a:solidFill>
                <a:latin typeface="Verdana" panose="020B0604030504040204" pitchFamily="34" charset="0"/>
                <a:ea typeface="Verdana" panose="020B0604030504040204" pitchFamily="34" charset="0"/>
                <a:cs typeface="Verdana" panose="020B0604030504040204" pitchFamily="34" charset="0"/>
              </a:rPr>
              <a:t>Cancer cells are more susceptible to RT </a:t>
            </a:r>
          </a:p>
          <a:p>
            <a:pPr algn="ctr"/>
            <a:r>
              <a:rPr lang="en-US" sz="2400" b="1" dirty="0">
                <a:solidFill>
                  <a:srgbClr val="0070C0"/>
                </a:solidFill>
                <a:latin typeface="Verdana" panose="020B0604030504040204" pitchFamily="34" charset="0"/>
                <a:ea typeface="Verdana" panose="020B0604030504040204" pitchFamily="34" charset="0"/>
                <a:cs typeface="Verdana" panose="020B0604030504040204" pitchFamily="34" charset="0"/>
              </a:rPr>
              <a:t>due to impaired DNA repair pathways</a:t>
            </a:r>
          </a:p>
          <a:p>
            <a:pPr algn="ctr"/>
            <a:endParaRPr lang="en-US" sz="2400" b="1" dirty="0">
              <a:solidFill>
                <a:schemeClr val="accent1">
                  <a:lumMod val="75000"/>
                </a:schemeClr>
              </a:solidFill>
              <a:latin typeface="Verdana" panose="020B0604030504040204" pitchFamily="34" charset="0"/>
              <a:ea typeface="Verdana" panose="020B0604030504040204" pitchFamily="34" charset="0"/>
            </a:endParaRPr>
          </a:p>
        </p:txBody>
      </p:sp>
      <p:cxnSp>
        <p:nvCxnSpPr>
          <p:cNvPr id="22" name="Straight Arrow Connector 21">
            <a:extLst>
              <a:ext uri="{FF2B5EF4-FFF2-40B4-BE49-F238E27FC236}">
                <a16:creationId xmlns:a16="http://schemas.microsoft.com/office/drawing/2014/main" id="{95690EDD-4C24-4B04-8AC6-35D9A4B94710}"/>
              </a:ext>
            </a:extLst>
          </p:cNvPr>
          <p:cNvCxnSpPr>
            <a:cxnSpLocks/>
          </p:cNvCxnSpPr>
          <p:nvPr/>
        </p:nvCxnSpPr>
        <p:spPr>
          <a:xfrm>
            <a:off x="6377922" y="2514600"/>
            <a:ext cx="0" cy="381000"/>
          </a:xfrm>
          <a:prstGeom prst="straightConnector1">
            <a:avLst/>
          </a:prstGeom>
          <a:ln w="28575">
            <a:tailEnd type="arrow"/>
          </a:ln>
        </p:spPr>
        <p:style>
          <a:lnRef idx="3">
            <a:schemeClr val="accent1"/>
          </a:lnRef>
          <a:fillRef idx="0">
            <a:schemeClr val="accent1"/>
          </a:fillRef>
          <a:effectRef idx="2">
            <a:schemeClr val="accent1"/>
          </a:effectRef>
          <a:fontRef idx="minor">
            <a:schemeClr val="tx1"/>
          </a:fontRef>
        </p:style>
      </p:cxnSp>
      <p:cxnSp>
        <p:nvCxnSpPr>
          <p:cNvPr id="23" name="Straight Arrow Connector 22">
            <a:extLst>
              <a:ext uri="{FF2B5EF4-FFF2-40B4-BE49-F238E27FC236}">
                <a16:creationId xmlns:a16="http://schemas.microsoft.com/office/drawing/2014/main" id="{ED90E91B-85B9-47BE-8445-53701825BBB6}"/>
              </a:ext>
            </a:extLst>
          </p:cNvPr>
          <p:cNvCxnSpPr>
            <a:cxnSpLocks/>
          </p:cNvCxnSpPr>
          <p:nvPr/>
        </p:nvCxnSpPr>
        <p:spPr>
          <a:xfrm>
            <a:off x="6377922" y="3276600"/>
            <a:ext cx="0" cy="381000"/>
          </a:xfrm>
          <a:prstGeom prst="straightConnector1">
            <a:avLst/>
          </a:prstGeom>
          <a:ln w="28575">
            <a:tailEnd type="arrow"/>
          </a:ln>
        </p:spPr>
        <p:style>
          <a:lnRef idx="3">
            <a:schemeClr val="accent1"/>
          </a:lnRef>
          <a:fillRef idx="0">
            <a:schemeClr val="accent1"/>
          </a:fillRef>
          <a:effectRef idx="2">
            <a:schemeClr val="accent1"/>
          </a:effectRef>
          <a:fontRef idx="minor">
            <a:schemeClr val="tx1"/>
          </a:fontRef>
        </p:style>
      </p:cxnSp>
      <p:cxnSp>
        <p:nvCxnSpPr>
          <p:cNvPr id="25" name="Straight Arrow Connector 24">
            <a:extLst>
              <a:ext uri="{FF2B5EF4-FFF2-40B4-BE49-F238E27FC236}">
                <a16:creationId xmlns:a16="http://schemas.microsoft.com/office/drawing/2014/main" id="{A4E4A2E3-6E9A-4597-A2DD-95C45E22EF85}"/>
              </a:ext>
            </a:extLst>
          </p:cNvPr>
          <p:cNvCxnSpPr>
            <a:cxnSpLocks/>
          </p:cNvCxnSpPr>
          <p:nvPr/>
        </p:nvCxnSpPr>
        <p:spPr>
          <a:xfrm>
            <a:off x="6377922" y="4038600"/>
            <a:ext cx="0" cy="381000"/>
          </a:xfrm>
          <a:prstGeom prst="straightConnector1">
            <a:avLst/>
          </a:prstGeom>
          <a:ln w="28575">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9221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0829"/>
            <a:ext cx="9144000" cy="1600200"/>
          </a:xfrm>
        </p:spPr>
        <p:txBody>
          <a:bodyPr>
            <a:noAutofit/>
          </a:bodyPr>
          <a:lstStyle/>
          <a:p>
            <a:pPr algn="ctr"/>
            <a:r>
              <a:rPr lang="en-US" b="1" i="0" u="none" dirty="0">
                <a:solidFill>
                  <a:schemeClr val="tx2"/>
                </a:solidFill>
                <a:effectLst/>
                <a:latin typeface="Verdana" pitchFamily="34" charset="0"/>
                <a:ea typeface="Verdana" pitchFamily="34" charset="0"/>
                <a:cs typeface="Verdana" pitchFamily="34" charset="0"/>
              </a:rPr>
              <a:t>External Beam </a:t>
            </a:r>
            <a:br>
              <a:rPr lang="en-US" b="1" i="0" u="none" dirty="0">
                <a:solidFill>
                  <a:schemeClr val="tx2"/>
                </a:solidFill>
                <a:effectLst/>
                <a:latin typeface="Verdana" pitchFamily="34" charset="0"/>
                <a:ea typeface="Verdana" pitchFamily="34" charset="0"/>
                <a:cs typeface="Verdana" pitchFamily="34" charset="0"/>
              </a:rPr>
            </a:br>
            <a:r>
              <a:rPr lang="en-US" b="1" i="0" u="none" dirty="0">
                <a:solidFill>
                  <a:schemeClr val="tx2"/>
                </a:solidFill>
                <a:effectLst/>
                <a:latin typeface="Verdana" pitchFamily="34" charset="0"/>
                <a:ea typeface="Verdana" pitchFamily="34" charset="0"/>
                <a:cs typeface="Verdana" pitchFamily="34" charset="0"/>
              </a:rPr>
              <a:t>Radiation Therapy</a:t>
            </a:r>
          </a:p>
        </p:txBody>
      </p:sp>
      <p:pic>
        <p:nvPicPr>
          <p:cNvPr id="4" name="Picture 2" descr="Image result for truebeam">
            <a:extLst>
              <a:ext uri="{FF2B5EF4-FFF2-40B4-BE49-F238E27FC236}">
                <a16:creationId xmlns:a16="http://schemas.microsoft.com/office/drawing/2014/main" id="{31143643-1FA2-4D0A-B2A0-035595A8FE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3857" y="2438400"/>
            <a:ext cx="5996283" cy="3998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767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pPr algn="ctr"/>
            <a:r>
              <a:rPr lang="en-US" sz="3500" b="1" i="0" u="none" dirty="0">
                <a:solidFill>
                  <a:schemeClr val="tx2"/>
                </a:solidFill>
                <a:effectLst/>
                <a:latin typeface="Verdana" pitchFamily="34" charset="0"/>
                <a:ea typeface="Verdana" pitchFamily="34" charset="0"/>
                <a:cs typeface="Verdana" pitchFamily="34" charset="0"/>
              </a:rPr>
              <a:t>Linear Accelerator (Linac)</a:t>
            </a:r>
          </a:p>
        </p:txBody>
      </p:sp>
      <p:sp>
        <p:nvSpPr>
          <p:cNvPr id="3" name="Content Placeholder 2"/>
          <p:cNvSpPr>
            <a:spLocks noGrp="1"/>
          </p:cNvSpPr>
          <p:nvPr>
            <p:ph idx="1"/>
          </p:nvPr>
        </p:nvSpPr>
        <p:spPr>
          <a:xfrm>
            <a:off x="381000" y="1295400"/>
            <a:ext cx="8229600" cy="2362200"/>
          </a:xfrm>
        </p:spPr>
        <p:txBody>
          <a:bodyPr>
            <a:normAutofit/>
          </a:bodyPr>
          <a:lstStyle/>
          <a:p>
            <a:r>
              <a:rPr lang="en-US" sz="3000" i="0" u="none" dirty="0">
                <a:solidFill>
                  <a:schemeClr val="tx1">
                    <a:lumMod val="85000"/>
                    <a:lumOff val="15000"/>
                  </a:schemeClr>
                </a:solidFill>
                <a:effectLst/>
                <a:latin typeface="Verdana" pitchFamily="34" charset="0"/>
                <a:ea typeface="Verdana" pitchFamily="34" charset="0"/>
                <a:cs typeface="Verdana" pitchFamily="34" charset="0"/>
              </a:rPr>
              <a:t>Delivers high energy X-rays (photons) or electrons</a:t>
            </a:r>
          </a:p>
          <a:p>
            <a:r>
              <a:rPr lang="en-US" sz="3000" dirty="0">
                <a:solidFill>
                  <a:schemeClr val="tx1">
                    <a:lumMod val="85000"/>
                    <a:lumOff val="15000"/>
                  </a:schemeClr>
                </a:solidFill>
                <a:latin typeface="Verdana" pitchFamily="34" charset="0"/>
                <a:ea typeface="Verdana" pitchFamily="34" charset="0"/>
                <a:cs typeface="Verdana" pitchFamily="34" charset="0"/>
              </a:rPr>
              <a:t>Non-invasive</a:t>
            </a:r>
          </a:p>
          <a:p>
            <a:r>
              <a:rPr lang="en-US" sz="3000" dirty="0">
                <a:solidFill>
                  <a:schemeClr val="tx1">
                    <a:lumMod val="85000"/>
                    <a:lumOff val="15000"/>
                  </a:schemeClr>
                </a:solidFill>
                <a:latin typeface="Verdana" pitchFamily="34" charset="0"/>
                <a:ea typeface="Verdana" pitchFamily="34" charset="0"/>
                <a:cs typeface="Verdana" pitchFamily="34" charset="0"/>
              </a:rPr>
              <a:t>Rapid treatment delivery, in minutes</a:t>
            </a:r>
          </a:p>
          <a:p>
            <a:endParaRPr lang="en-US" sz="3000" dirty="0">
              <a:solidFill>
                <a:schemeClr val="tx1">
                  <a:lumMod val="85000"/>
                  <a:lumOff val="15000"/>
                </a:schemeClr>
              </a:solidFill>
              <a:latin typeface="Verdana" pitchFamily="34" charset="0"/>
              <a:ea typeface="Verdana" pitchFamily="34" charset="0"/>
              <a:cs typeface="Verdana" pitchFamily="34" charset="0"/>
            </a:endParaRPr>
          </a:p>
          <a:p>
            <a:endParaRPr lang="en-US" sz="3000" dirty="0">
              <a:solidFill>
                <a:schemeClr val="tx1">
                  <a:lumMod val="85000"/>
                  <a:lumOff val="15000"/>
                </a:schemeClr>
              </a:solidFill>
              <a:latin typeface="Verdana" pitchFamily="34" charset="0"/>
              <a:ea typeface="Verdana" pitchFamily="34" charset="0"/>
              <a:cs typeface="Verdana" pitchFamily="34" charset="0"/>
            </a:endParaRPr>
          </a:p>
          <a:p>
            <a:endParaRPr lang="en-US" sz="3000" dirty="0">
              <a:solidFill>
                <a:schemeClr val="tx1">
                  <a:lumMod val="85000"/>
                  <a:lumOff val="15000"/>
                </a:schemeClr>
              </a:solidFill>
              <a:latin typeface="Verdana" pitchFamily="34" charset="0"/>
              <a:ea typeface="Verdana" pitchFamily="34" charset="0"/>
              <a:cs typeface="Verdana" pitchFamily="34" charset="0"/>
            </a:endParaRPr>
          </a:p>
        </p:txBody>
      </p:sp>
      <p:pic>
        <p:nvPicPr>
          <p:cNvPr id="4" name="Picture 2"/>
          <p:cNvPicPr>
            <a:picLocks noChangeAspect="1" noChangeArrowheads="1"/>
          </p:cNvPicPr>
          <p:nvPr/>
        </p:nvPicPr>
        <p:blipFill>
          <a:blip r:embed="rId3" cstate="print"/>
          <a:srcRect/>
          <a:stretch>
            <a:fillRect/>
          </a:stretch>
        </p:blipFill>
        <p:spPr bwMode="auto">
          <a:xfrm>
            <a:off x="115035" y="3670300"/>
            <a:ext cx="3023393" cy="2834528"/>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3200400" y="3685428"/>
            <a:ext cx="3807219" cy="2819400"/>
          </a:xfrm>
          <a:prstGeom prst="rect">
            <a:avLst/>
          </a:prstGeom>
          <a:noFill/>
          <a:ln w="9525">
            <a:noFill/>
            <a:miter lim="800000"/>
            <a:headEnd/>
            <a:tailEnd/>
          </a:ln>
        </p:spPr>
      </p:pic>
      <p:pic>
        <p:nvPicPr>
          <p:cNvPr id="6"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7613" y="3670300"/>
            <a:ext cx="1884643" cy="282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ctr"/>
            <a:r>
              <a:rPr lang="en-US" sz="3600" b="1" i="0" u="none" dirty="0">
                <a:solidFill>
                  <a:schemeClr val="tx2"/>
                </a:solidFill>
                <a:effectLst/>
                <a:latin typeface="Verdana" pitchFamily="34" charset="0"/>
                <a:ea typeface="Verdana" pitchFamily="34" charset="0"/>
                <a:cs typeface="Verdana" pitchFamily="34" charset="0"/>
              </a:rPr>
              <a:t>Simulation</a:t>
            </a:r>
          </a:p>
        </p:txBody>
      </p:sp>
      <p:sp>
        <p:nvSpPr>
          <p:cNvPr id="3" name="Content Placeholder 2"/>
          <p:cNvSpPr>
            <a:spLocks noGrp="1"/>
          </p:cNvSpPr>
          <p:nvPr>
            <p:ph idx="1"/>
          </p:nvPr>
        </p:nvSpPr>
        <p:spPr>
          <a:xfrm>
            <a:off x="457200" y="1417638"/>
            <a:ext cx="8229600" cy="1249361"/>
          </a:xfrm>
        </p:spPr>
        <p:txBody>
          <a:bodyPr>
            <a:normAutofit lnSpcReduction="10000"/>
          </a:bodyPr>
          <a:lstStyle/>
          <a:p>
            <a:r>
              <a:rPr lang="en-US" b="1" i="0" u="none" dirty="0">
                <a:solidFill>
                  <a:schemeClr val="tx1">
                    <a:lumMod val="85000"/>
                    <a:lumOff val="15000"/>
                  </a:schemeClr>
                </a:solidFill>
                <a:effectLst/>
                <a:latin typeface="Verdana" pitchFamily="34" charset="0"/>
                <a:ea typeface="Verdana" pitchFamily="34" charset="0"/>
                <a:cs typeface="Verdana" pitchFamily="34" charset="0"/>
              </a:rPr>
              <a:t>Step 1:  </a:t>
            </a:r>
            <a:r>
              <a:rPr lang="en-US" b="0" i="0" u="none" dirty="0">
                <a:solidFill>
                  <a:schemeClr val="tx1">
                    <a:lumMod val="85000"/>
                    <a:lumOff val="15000"/>
                  </a:schemeClr>
                </a:solidFill>
                <a:effectLst/>
                <a:latin typeface="Verdana" pitchFamily="34" charset="0"/>
                <a:ea typeface="Verdana" pitchFamily="34" charset="0"/>
                <a:cs typeface="Verdana" pitchFamily="34" charset="0"/>
              </a:rPr>
              <a:t>Position patient and design immobilization device </a:t>
            </a:r>
          </a:p>
          <a:p>
            <a:pPr lvl="1"/>
            <a:r>
              <a:rPr lang="en-US" b="0" i="0" u="none" dirty="0">
                <a:solidFill>
                  <a:schemeClr val="tx1">
                    <a:lumMod val="85000"/>
                    <a:lumOff val="15000"/>
                  </a:schemeClr>
                </a:solidFill>
                <a:effectLst/>
                <a:latin typeface="Verdana" pitchFamily="34" charset="0"/>
                <a:ea typeface="Verdana" pitchFamily="34" charset="0"/>
                <a:cs typeface="Verdana" pitchFamily="34" charset="0"/>
              </a:rPr>
              <a:t>Goals = comfort and reproducibility</a:t>
            </a:r>
          </a:p>
          <a:p>
            <a:endParaRPr lang="en-US" b="0" i="0" u="none" dirty="0">
              <a:solidFill>
                <a:schemeClr val="tx1">
                  <a:lumMod val="85000"/>
                  <a:lumOff val="15000"/>
                </a:schemeClr>
              </a:solidFill>
              <a:effectLst/>
              <a:latin typeface="Verdana" pitchFamily="34" charset="0"/>
              <a:ea typeface="Verdana" pitchFamily="34" charset="0"/>
              <a:cs typeface="Verdana" pitchFamily="34" charset="0"/>
            </a:endParaRPr>
          </a:p>
        </p:txBody>
      </p:sp>
      <p:sp>
        <p:nvSpPr>
          <p:cNvPr id="15" name="Rectangle 12"/>
          <p:cNvSpPr txBox="1">
            <a:spLocks noChangeArrowheads="1"/>
          </p:cNvSpPr>
          <p:nvPr/>
        </p:nvSpPr>
        <p:spPr>
          <a:xfrm>
            <a:off x="4191000" y="2332037"/>
            <a:ext cx="4953000" cy="4525963"/>
          </a:xfrm>
          <a:prstGeom prst="rect">
            <a:avLst/>
          </a:prstGeom>
        </p:spPr>
        <p:txBody>
          <a:bodyPr/>
          <a:lstStyle/>
          <a:p>
            <a:pPr marR="0" lvl="0" algn="l" defTabSz="914400" rtl="0" eaLnBrk="1" fontAlgn="auto" latinLnBrk="0" hangingPunct="1">
              <a:lnSpc>
                <a:spcPct val="90000"/>
              </a:lnSpc>
              <a:spcBef>
                <a:spcPct val="20000"/>
              </a:spcBef>
              <a:spcAft>
                <a:spcPts val="0"/>
              </a:spcAft>
              <a:buClrTx/>
              <a:buSzTx/>
              <a:tabLst/>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Verdana" pitchFamily="34" charset="0"/>
              <a:ea typeface="Verdana" pitchFamily="34" charset="0"/>
              <a:cs typeface="Verdana" pitchFamily="34"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Verdana" pitchFamily="34" charset="0"/>
                <a:ea typeface="Verdana" pitchFamily="34" charset="0"/>
                <a:cs typeface="Verdana" pitchFamily="34" charset="0"/>
              </a:rPr>
              <a:t>Alpha-cradle:  </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chemeClr val="tx1">
                    <a:lumMod val="85000"/>
                    <a:lumOff val="15000"/>
                  </a:schemeClr>
                </a:solidFill>
                <a:effectLst/>
                <a:uLnTx/>
                <a:uFillTx/>
                <a:latin typeface="Verdana" pitchFamily="34" charset="0"/>
                <a:ea typeface="Verdana" pitchFamily="34" charset="0"/>
                <a:cs typeface="Verdana" pitchFamily="34" charset="0"/>
              </a:rPr>
              <a:t>Foam ingredients mixed </a:t>
            </a:r>
            <a:r>
              <a:rPr kumimoji="0" lang="en-US" sz="2000" b="0" i="0" u="none" strike="noStrike" kern="1200" cap="none" spc="0" normalizeH="0" baseline="0" noProof="0" dirty="0">
                <a:ln>
                  <a:noFill/>
                </a:ln>
                <a:solidFill>
                  <a:schemeClr val="tx1">
                    <a:lumMod val="85000"/>
                    <a:lumOff val="15000"/>
                  </a:schemeClr>
                </a:solidFill>
                <a:effectLst/>
                <a:uLnTx/>
                <a:uFillTx/>
                <a:latin typeface="Verdana" pitchFamily="34" charset="0"/>
                <a:ea typeface="Verdana" pitchFamily="34" charset="0"/>
                <a:cs typeface="Verdana" pitchFamily="34" charset="0"/>
                <a:sym typeface="Wingdings" pitchFamily="2" charset="2"/>
              </a:rPr>
              <a:t> exothermic reaction  foam rises to </a:t>
            </a:r>
            <a:r>
              <a:rPr kumimoji="0" lang="en-US" sz="2000" b="0" i="0" u="none" strike="noStrike" kern="1200" cap="none" spc="0" normalizeH="0" baseline="0" noProof="0" dirty="0">
                <a:ln>
                  <a:noFill/>
                </a:ln>
                <a:solidFill>
                  <a:schemeClr val="tx1">
                    <a:lumMod val="85000"/>
                    <a:lumOff val="15000"/>
                  </a:schemeClr>
                </a:solidFill>
                <a:effectLst/>
                <a:uLnTx/>
                <a:uFillTx/>
                <a:latin typeface="Verdana" pitchFamily="34" charset="0"/>
                <a:ea typeface="Verdana" pitchFamily="34" charset="0"/>
                <a:cs typeface="Verdana" pitchFamily="34" charset="0"/>
              </a:rPr>
              <a:t>conform to patient</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Verdana" pitchFamily="34" charset="0"/>
              <a:ea typeface="Verdana" pitchFamily="34" charset="0"/>
              <a:cs typeface="Verdana" pitchFamily="34"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Verdana" pitchFamily="34" charset="0"/>
              <a:ea typeface="Verdana" pitchFamily="34" charset="0"/>
              <a:cs typeface="Verdana" pitchFamily="34"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Verdana" pitchFamily="34" charset="0"/>
                <a:ea typeface="Verdana" pitchFamily="34" charset="0"/>
                <a:cs typeface="Verdana" pitchFamily="34" charset="0"/>
              </a:rPr>
              <a:t>Aqua-plast:  </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chemeClr val="tx1">
                    <a:lumMod val="85000"/>
                    <a:lumOff val="15000"/>
                  </a:schemeClr>
                </a:solidFill>
                <a:effectLst/>
                <a:uLnTx/>
                <a:uFillTx/>
                <a:latin typeface="Verdana" pitchFamily="34" charset="0"/>
                <a:ea typeface="Verdana" pitchFamily="34" charset="0"/>
                <a:cs typeface="Verdana" pitchFamily="34" charset="0"/>
              </a:rPr>
              <a:t>Plastic “mesh” heated until soft</a:t>
            </a:r>
            <a:r>
              <a:rPr kumimoji="0" lang="en-US" sz="2000" b="0" i="0" u="none" strike="noStrike" kern="1200" cap="none" spc="0" normalizeH="0" noProof="0" dirty="0">
                <a:ln>
                  <a:noFill/>
                </a:ln>
                <a:solidFill>
                  <a:schemeClr val="tx1">
                    <a:lumMod val="85000"/>
                    <a:lumOff val="15000"/>
                  </a:schemeClr>
                </a:solidFill>
                <a:effectLst/>
                <a:uLnTx/>
                <a:uFillTx/>
                <a:latin typeface="Verdana" pitchFamily="34" charset="0"/>
                <a:ea typeface="Verdana" pitchFamily="34" charset="0"/>
                <a:cs typeface="Verdana" pitchFamily="34" charset="0"/>
              </a:rPr>
              <a:t> </a:t>
            </a:r>
            <a:r>
              <a:rPr kumimoji="0" lang="en-US" sz="2000" b="0" i="0" u="none" strike="noStrike" kern="1200" cap="none" spc="0" normalizeH="0" noProof="0" dirty="0">
                <a:ln>
                  <a:noFill/>
                </a:ln>
                <a:solidFill>
                  <a:schemeClr val="tx1">
                    <a:lumMod val="85000"/>
                    <a:lumOff val="15000"/>
                  </a:schemeClr>
                </a:solidFill>
                <a:effectLst/>
                <a:uLnTx/>
                <a:uFillTx/>
                <a:latin typeface="Verdana" pitchFamily="34" charset="0"/>
                <a:ea typeface="Verdana" pitchFamily="34" charset="0"/>
                <a:cs typeface="Verdana" pitchFamily="34" charset="0"/>
                <a:sym typeface="Wingdings" pitchFamily="2" charset="2"/>
              </a:rPr>
              <a:t> s</a:t>
            </a:r>
            <a:r>
              <a:rPr kumimoji="0" lang="en-US" sz="2000" b="0" i="0" u="none" strike="noStrike" kern="1200" cap="none" spc="0" normalizeH="0" baseline="0" noProof="0" dirty="0">
                <a:ln>
                  <a:noFill/>
                </a:ln>
                <a:solidFill>
                  <a:schemeClr val="tx1">
                    <a:lumMod val="85000"/>
                    <a:lumOff val="15000"/>
                  </a:schemeClr>
                </a:solidFill>
                <a:effectLst/>
                <a:uLnTx/>
                <a:uFillTx/>
                <a:latin typeface="Verdana" pitchFamily="34" charset="0"/>
                <a:ea typeface="Verdana" pitchFamily="34" charset="0"/>
                <a:cs typeface="Verdana" pitchFamily="34" charset="0"/>
              </a:rPr>
              <a:t>haped to conform while warm </a:t>
            </a:r>
            <a:r>
              <a:rPr kumimoji="0" lang="en-US" sz="2000" b="0" i="0" u="none" strike="noStrike" kern="1200" cap="none" spc="0" normalizeH="0" baseline="0" noProof="0" dirty="0">
                <a:ln>
                  <a:noFill/>
                </a:ln>
                <a:solidFill>
                  <a:schemeClr val="tx1">
                    <a:lumMod val="85000"/>
                    <a:lumOff val="15000"/>
                  </a:schemeClr>
                </a:solidFill>
                <a:effectLst/>
                <a:uLnTx/>
                <a:uFillTx/>
                <a:latin typeface="Verdana" pitchFamily="34" charset="0"/>
                <a:ea typeface="Verdana" pitchFamily="34" charset="0"/>
                <a:cs typeface="Verdana" pitchFamily="34" charset="0"/>
                <a:sym typeface="Wingdings" pitchFamily="2" charset="2"/>
              </a:rPr>
              <a:t> c</a:t>
            </a:r>
            <a:r>
              <a:rPr kumimoji="0" lang="en-US" sz="2000" b="0" i="0" u="none" strike="noStrike" kern="1200" cap="none" spc="0" normalizeH="0" baseline="0" noProof="0" dirty="0">
                <a:ln>
                  <a:noFill/>
                </a:ln>
                <a:solidFill>
                  <a:schemeClr val="tx1">
                    <a:lumMod val="85000"/>
                    <a:lumOff val="15000"/>
                  </a:schemeClr>
                </a:solidFill>
                <a:effectLst/>
                <a:uLnTx/>
                <a:uFillTx/>
                <a:latin typeface="Verdana" pitchFamily="34" charset="0"/>
                <a:ea typeface="Verdana" pitchFamily="34" charset="0"/>
                <a:cs typeface="Verdana" pitchFamily="34" charset="0"/>
              </a:rPr>
              <a:t>ools to rigid form</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chemeClr val="tx1">
                  <a:lumMod val="85000"/>
                  <a:lumOff val="15000"/>
                </a:schemeClr>
              </a:solidFill>
              <a:effectLst/>
              <a:uLnTx/>
              <a:uFillTx/>
              <a:latin typeface="Verdana" pitchFamily="34" charset="0"/>
              <a:ea typeface="Verdana" pitchFamily="34" charset="0"/>
              <a:cs typeface="Verdana"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1600200" y="2666999"/>
            <a:ext cx="1905000" cy="1853513"/>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143000" y="4648200"/>
            <a:ext cx="2714625" cy="1914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3600" b="1" i="0" u="none" dirty="0">
                <a:solidFill>
                  <a:schemeClr val="tx2"/>
                </a:solidFill>
                <a:effectLst/>
                <a:latin typeface="Verdana" pitchFamily="34" charset="0"/>
                <a:ea typeface="Verdana" pitchFamily="34" charset="0"/>
                <a:cs typeface="Verdana" pitchFamily="34" charset="0"/>
              </a:rPr>
              <a:t>Simulation</a:t>
            </a:r>
          </a:p>
        </p:txBody>
      </p:sp>
      <p:sp>
        <p:nvSpPr>
          <p:cNvPr id="3" name="Content Placeholder 2"/>
          <p:cNvSpPr>
            <a:spLocks noGrp="1"/>
          </p:cNvSpPr>
          <p:nvPr>
            <p:ph idx="1"/>
          </p:nvPr>
        </p:nvSpPr>
        <p:spPr>
          <a:xfrm>
            <a:off x="457200" y="1447800"/>
            <a:ext cx="8229600" cy="4525963"/>
          </a:xfrm>
        </p:spPr>
        <p:txBody>
          <a:bodyPr>
            <a:normAutofit/>
          </a:bodyPr>
          <a:lstStyle/>
          <a:p>
            <a:r>
              <a:rPr lang="en-US" b="1" i="0" u="none" dirty="0">
                <a:solidFill>
                  <a:schemeClr val="tx1">
                    <a:lumMod val="85000"/>
                    <a:lumOff val="15000"/>
                  </a:schemeClr>
                </a:solidFill>
                <a:effectLst/>
                <a:latin typeface="Verdana" pitchFamily="34" charset="0"/>
                <a:ea typeface="Verdana" pitchFamily="34" charset="0"/>
                <a:cs typeface="Verdana" pitchFamily="34" charset="0"/>
              </a:rPr>
              <a:t>Step 2:  </a:t>
            </a:r>
            <a:r>
              <a:rPr lang="en-US" b="0" i="0" u="none" dirty="0">
                <a:solidFill>
                  <a:schemeClr val="tx1">
                    <a:lumMod val="85000"/>
                    <a:lumOff val="15000"/>
                  </a:schemeClr>
                </a:solidFill>
                <a:effectLst/>
                <a:latin typeface="Verdana" pitchFamily="34" charset="0"/>
                <a:ea typeface="Verdana" pitchFamily="34" charset="0"/>
                <a:cs typeface="Verdana" pitchFamily="34" charset="0"/>
              </a:rPr>
              <a:t>CT scan </a:t>
            </a:r>
            <a:r>
              <a:rPr lang="en-US" b="0" i="0" u="none" dirty="0">
                <a:solidFill>
                  <a:schemeClr val="tx1">
                    <a:lumMod val="85000"/>
                    <a:lumOff val="15000"/>
                  </a:schemeClr>
                </a:solidFill>
                <a:effectLst/>
                <a:latin typeface="Verdana" pitchFamily="34" charset="0"/>
                <a:ea typeface="Verdana" pitchFamily="34" charset="0"/>
                <a:cs typeface="Verdana" pitchFamily="34" charset="0"/>
                <a:sym typeface="Wingdings" pitchFamily="2" charset="2"/>
              </a:rPr>
              <a:t> tattoo/mark patient</a:t>
            </a:r>
            <a:endParaRPr lang="en-US" b="0" i="0" u="none" dirty="0">
              <a:solidFill>
                <a:schemeClr val="tx1">
                  <a:lumMod val="85000"/>
                  <a:lumOff val="15000"/>
                </a:schemeClr>
              </a:solidFill>
              <a:effectLst/>
              <a:latin typeface="Verdana" pitchFamily="34" charset="0"/>
              <a:ea typeface="Verdana" pitchFamily="34" charset="0"/>
              <a:cs typeface="Verdana" pitchFamily="34" charset="0"/>
            </a:endParaRPr>
          </a:p>
          <a:p>
            <a:endParaRPr lang="en-US" b="0" i="0" u="none" dirty="0">
              <a:solidFill>
                <a:schemeClr val="tx1">
                  <a:lumMod val="85000"/>
                  <a:lumOff val="15000"/>
                </a:schemeClr>
              </a:solidFill>
              <a:effectLst/>
              <a:latin typeface="Verdana" pitchFamily="34" charset="0"/>
              <a:ea typeface="Verdana" pitchFamily="34" charset="0"/>
              <a:cs typeface="Verdana" pitchFamily="34" charset="0"/>
            </a:endParaRPr>
          </a:p>
        </p:txBody>
      </p:sp>
      <p:grpSp>
        <p:nvGrpSpPr>
          <p:cNvPr id="8" name="Group 62"/>
          <p:cNvGrpSpPr/>
          <p:nvPr/>
        </p:nvGrpSpPr>
        <p:grpSpPr>
          <a:xfrm>
            <a:off x="457200" y="2464594"/>
            <a:ext cx="4038600" cy="3810000"/>
            <a:chOff x="4848726" y="1600200"/>
            <a:chExt cx="4828674" cy="4292600"/>
          </a:xfrm>
        </p:grpSpPr>
        <p:pic>
          <p:nvPicPr>
            <p:cNvPr id="9" name="Picture 4"/>
            <p:cNvPicPr>
              <a:picLocks noChangeAspect="1" noChangeArrowheads="1"/>
            </p:cNvPicPr>
            <p:nvPr/>
          </p:nvPicPr>
          <p:blipFill>
            <a:blip r:embed="rId2" cstate="print"/>
            <a:srcRect/>
            <a:stretch>
              <a:fillRect/>
            </a:stretch>
          </p:blipFill>
          <p:spPr bwMode="auto">
            <a:xfrm>
              <a:off x="4848726" y="1625600"/>
              <a:ext cx="4828674" cy="4267200"/>
            </a:xfrm>
            <a:prstGeom prst="rect">
              <a:avLst/>
            </a:prstGeom>
            <a:noFill/>
            <a:ln w="9525">
              <a:noFill/>
              <a:miter lim="800000"/>
              <a:headEnd/>
              <a:tailEnd/>
            </a:ln>
          </p:spPr>
        </p:pic>
        <p:sp>
          <p:nvSpPr>
            <p:cNvPr id="11" name="5-Point Star 10"/>
            <p:cNvSpPr/>
            <p:nvPr/>
          </p:nvSpPr>
          <p:spPr>
            <a:xfrm>
              <a:off x="7102642" y="3581400"/>
              <a:ext cx="381000" cy="3048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636042" y="3352800"/>
              <a:ext cx="1662075" cy="450791"/>
            </a:xfrm>
            <a:prstGeom prst="rect">
              <a:avLst/>
            </a:prstGeom>
            <a:noFill/>
          </p:spPr>
          <p:txBody>
            <a:bodyPr wrap="none" rtlCol="0">
              <a:spAutoFit/>
            </a:bodyPr>
            <a:lstStyle/>
            <a:p>
              <a:r>
                <a:rPr lang="en-US" sz="2000" dirty="0">
                  <a:solidFill>
                    <a:schemeClr val="bg1"/>
                  </a:solidFill>
                  <a:latin typeface="Verdana" panose="020B0604030504040204" pitchFamily="34" charset="0"/>
                  <a:ea typeface="Verdana" panose="020B0604030504040204" pitchFamily="34" charset="0"/>
                </a:rPr>
                <a:t>Isocenter</a:t>
              </a:r>
            </a:p>
          </p:txBody>
        </p:sp>
        <p:sp>
          <p:nvSpPr>
            <p:cNvPr id="13" name="5-Point Star 12"/>
            <p:cNvSpPr/>
            <p:nvPr/>
          </p:nvSpPr>
          <p:spPr>
            <a:xfrm>
              <a:off x="9372600" y="3581400"/>
              <a:ext cx="304800" cy="3048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5-Point Star 13"/>
            <p:cNvSpPr/>
            <p:nvPr/>
          </p:nvSpPr>
          <p:spPr>
            <a:xfrm>
              <a:off x="4876800" y="3657600"/>
              <a:ext cx="304800" cy="3048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5-Point Star 14"/>
            <p:cNvSpPr/>
            <p:nvPr/>
          </p:nvSpPr>
          <p:spPr>
            <a:xfrm>
              <a:off x="7162800" y="1600200"/>
              <a:ext cx="304800" cy="3048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a:stCxn id="14" idx="4"/>
              <a:endCxn id="13" idx="1"/>
            </p:cNvCxnSpPr>
            <p:nvPr/>
          </p:nvCxnSpPr>
          <p:spPr>
            <a:xfrm flipV="1">
              <a:off x="5181600" y="3697823"/>
              <a:ext cx="4191000" cy="7620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1" idx="0"/>
            </p:cNvCxnSpPr>
            <p:nvPr/>
          </p:nvCxnSpPr>
          <p:spPr>
            <a:xfrm rot="5400000">
              <a:off x="6389773" y="2655971"/>
              <a:ext cx="1828798" cy="2206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grpSp>
      <p:pic>
        <p:nvPicPr>
          <p:cNvPr id="18" name="Picture 17"/>
          <p:cNvPicPr>
            <a:picLocks noChangeArrowheads="1"/>
          </p:cNvPicPr>
          <p:nvPr/>
        </p:nvPicPr>
        <p:blipFill>
          <a:blip r:embed="rId3" cstate="print"/>
          <a:srcRect/>
          <a:stretch>
            <a:fillRect/>
          </a:stretch>
        </p:blipFill>
        <p:spPr bwMode="auto">
          <a:xfrm>
            <a:off x="4724400" y="2468563"/>
            <a:ext cx="3962400" cy="3810000"/>
          </a:xfrm>
          <a:prstGeom prst="rect">
            <a:avLst/>
          </a:prstGeom>
          <a:noFill/>
          <a:ln w="9525">
            <a:noFill/>
            <a:miter lim="800000"/>
            <a:headEnd/>
            <a:tailEnd/>
          </a:ln>
          <a:effectLst/>
        </p:spPr>
      </p:pic>
      <p:sp>
        <p:nvSpPr>
          <p:cNvPr id="19" name="5-Point Star 18"/>
          <p:cNvSpPr/>
          <p:nvPr/>
        </p:nvSpPr>
        <p:spPr>
          <a:xfrm>
            <a:off x="6988792" y="4270067"/>
            <a:ext cx="304800" cy="228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5-Point Star 19"/>
          <p:cNvSpPr/>
          <p:nvPr/>
        </p:nvSpPr>
        <p:spPr>
          <a:xfrm>
            <a:off x="7010400" y="3230563"/>
            <a:ext cx="304800" cy="2286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5-Point Star 20"/>
          <p:cNvSpPr/>
          <p:nvPr/>
        </p:nvSpPr>
        <p:spPr>
          <a:xfrm>
            <a:off x="4724400" y="4221163"/>
            <a:ext cx="304800" cy="2286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5-Point Star 21"/>
          <p:cNvSpPr/>
          <p:nvPr/>
        </p:nvSpPr>
        <p:spPr>
          <a:xfrm>
            <a:off x="8458200" y="4289403"/>
            <a:ext cx="304800" cy="2286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p:nvPr/>
        </p:nvCxnSpPr>
        <p:spPr>
          <a:xfrm rot="10800000">
            <a:off x="5029200" y="4359915"/>
            <a:ext cx="3429000" cy="27296"/>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668294" y="3877469"/>
            <a:ext cx="990600" cy="158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0" y="152400"/>
            <a:ext cx="9144000" cy="1371600"/>
          </a:xfrm>
          <a:prstGeom prst="rect">
            <a:avLst/>
          </a:prstGeom>
        </p:spPr>
        <p:txBody>
          <a:bodyPr vert="horz" lIns="91440" tIns="45720" rIns="91440" bIns="45720" rtlCol="0">
            <a:normAutofit/>
          </a:bodyPr>
          <a:lstStyle/>
          <a:p>
            <a:pPr marL="342900" marR="0" lvl="0" indent="-342900" algn="ctr" defTabSz="4389120" rtl="0" eaLnBrk="1" fontAlgn="auto" latinLnBrk="0" hangingPunct="1">
              <a:lnSpc>
                <a:spcPct val="100000"/>
              </a:lnSpc>
              <a:spcBef>
                <a:spcPts val="0"/>
              </a:spcBef>
              <a:spcAft>
                <a:spcPts val="0"/>
              </a:spcAft>
              <a:buClrTx/>
              <a:buSzTx/>
              <a:tabLst/>
              <a:defRPr/>
            </a:pPr>
            <a:r>
              <a:rPr lang="en-US" sz="3000" b="1" dirty="0">
                <a:solidFill>
                  <a:schemeClr val="accent1">
                    <a:lumMod val="50000"/>
                  </a:schemeClr>
                </a:solidFill>
                <a:latin typeface="Verdana" pitchFamily="34" charset="0"/>
                <a:ea typeface="Verdana" pitchFamily="34" charset="0"/>
                <a:cs typeface="Verdana" pitchFamily="34" charset="0"/>
              </a:rPr>
              <a:t>A Note on Content Related to the </a:t>
            </a:r>
          </a:p>
          <a:p>
            <a:pPr marL="342900" marR="0" lvl="0" indent="-342900" algn="ctr" defTabSz="4389120" rtl="0" eaLnBrk="1" fontAlgn="auto" latinLnBrk="0" hangingPunct="1">
              <a:lnSpc>
                <a:spcPct val="100000"/>
              </a:lnSpc>
              <a:spcBef>
                <a:spcPts val="0"/>
              </a:spcBef>
              <a:spcAft>
                <a:spcPts val="0"/>
              </a:spcAft>
              <a:buClrTx/>
              <a:buSzTx/>
              <a:tabLst/>
              <a:defRPr/>
            </a:pPr>
            <a:r>
              <a:rPr lang="en-US" sz="3000" b="1" dirty="0">
                <a:solidFill>
                  <a:schemeClr val="accent1">
                    <a:lumMod val="50000"/>
                  </a:schemeClr>
                </a:solidFill>
                <a:latin typeface="Verdana" pitchFamily="34" charset="0"/>
                <a:ea typeface="Verdana" pitchFamily="34" charset="0"/>
                <a:cs typeface="Verdana" pitchFamily="34" charset="0"/>
              </a:rPr>
              <a:t>Future of the Specialty (Slides 46-55)</a:t>
            </a:r>
            <a:endParaRPr kumimoji="0" lang="en-US" sz="3000" b="1" i="0" u="none" strike="noStrike" kern="1200" cap="none" spc="0" normalizeH="0" baseline="0" noProof="0" dirty="0">
              <a:ln>
                <a:noFill/>
              </a:ln>
              <a:solidFill>
                <a:schemeClr val="tx1">
                  <a:lumMod val="85000"/>
                  <a:lumOff val="15000"/>
                </a:schemeClr>
              </a:solidFill>
              <a:effectLst/>
              <a:uLnTx/>
              <a:uFillTx/>
              <a:latin typeface="Verdana" pitchFamily="34" charset="0"/>
              <a:ea typeface="Verdana" pitchFamily="34" charset="0"/>
              <a:cs typeface="Verdana" pitchFamily="34" charset="0"/>
            </a:endParaRPr>
          </a:p>
        </p:txBody>
      </p:sp>
      <p:sp>
        <p:nvSpPr>
          <p:cNvPr id="2" name="TextBox 1">
            <a:extLst>
              <a:ext uri="{FF2B5EF4-FFF2-40B4-BE49-F238E27FC236}">
                <a16:creationId xmlns:a16="http://schemas.microsoft.com/office/drawing/2014/main" id="{97E502BD-A018-4B58-9C59-DE4B7A5B38D6}"/>
              </a:ext>
            </a:extLst>
          </p:cNvPr>
          <p:cNvSpPr txBox="1"/>
          <p:nvPr/>
        </p:nvSpPr>
        <p:spPr>
          <a:xfrm>
            <a:off x="457200" y="1371600"/>
            <a:ext cx="8229600" cy="4801314"/>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Verdana" panose="020B0604030504040204" pitchFamily="34" charset="0"/>
                <a:ea typeface="Verdana" panose="020B0604030504040204" pitchFamily="34" charset="0"/>
              </a:rPr>
              <a:t>This may be the most controversial section. The authors acknowledge that there are many opinions on the future of the radiation oncology profession and job market, and it is inherently challenging to predict the future. </a:t>
            </a:r>
          </a:p>
          <a:p>
            <a:pPr marL="342900" indent="-342900">
              <a:buFont typeface="Arial" panose="020B0604020202020204" pitchFamily="34" charset="0"/>
              <a:buChar char="•"/>
            </a:pPr>
            <a:endParaRPr lang="en-US"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dirty="0">
                <a:latin typeface="Verdana" panose="020B0604030504040204" pitchFamily="34" charset="0"/>
                <a:ea typeface="Verdana" panose="020B0604030504040204" pitchFamily="34" charset="0"/>
              </a:rPr>
              <a:t>The goal of these slides is to provide a transparent assessment of the situation so that students are informed in their decision making. However, we would encourage any individual who uses these slides to present the content that they personally feel is most appropriate. </a:t>
            </a:r>
          </a:p>
          <a:p>
            <a:pPr marL="342900" indent="-342900">
              <a:buFont typeface="Arial" panose="020B0604020202020204" pitchFamily="34" charset="0"/>
              <a:buChar char="•"/>
            </a:pPr>
            <a:endParaRPr lang="en-US"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dirty="0">
                <a:latin typeface="Verdana" panose="020B0604030504040204" pitchFamily="34" charset="0"/>
                <a:ea typeface="Verdana" panose="020B0604030504040204" pitchFamily="34" charset="0"/>
              </a:rPr>
              <a:t>We would suggest the following further reading about the radiation oncology job market if you would like to learn more:</a:t>
            </a:r>
          </a:p>
          <a:p>
            <a:pPr marL="800100" lvl="1" indent="-342900">
              <a:buFont typeface="Arial" panose="020B0604020202020204" pitchFamily="34" charset="0"/>
              <a:buChar char="•"/>
            </a:pPr>
            <a:r>
              <a:rPr lang="en-US" dirty="0">
                <a:latin typeface="Verdana" panose="020B0604030504040204" pitchFamily="34" charset="0"/>
                <a:ea typeface="Verdana" panose="020B0604030504040204" pitchFamily="34" charset="0"/>
                <a:hlinkClick r:id="rId3"/>
              </a:rPr>
              <a:t>https://doi.org/10.1016/j.ijrobp.2020.11.056</a:t>
            </a:r>
            <a:endParaRPr lang="en-US" dirty="0">
              <a:latin typeface="Verdana" panose="020B0604030504040204" pitchFamily="34" charset="0"/>
              <a:ea typeface="Verdana" panose="020B0604030504040204" pitchFamily="34" charset="0"/>
            </a:endParaRPr>
          </a:p>
          <a:p>
            <a:pPr marL="800100" lvl="1" indent="-342900">
              <a:buFont typeface="Arial" panose="020B0604020202020204" pitchFamily="34" charset="0"/>
              <a:buChar char="•"/>
            </a:pPr>
            <a:r>
              <a:rPr lang="en-US" dirty="0">
                <a:latin typeface="Verdana" panose="020B0604030504040204" pitchFamily="34" charset="0"/>
                <a:ea typeface="Verdana" panose="020B0604030504040204" pitchFamily="34" charset="0"/>
                <a:hlinkClick r:id="rId4"/>
              </a:rPr>
              <a:t>https://doi.org/10.1016/j.ijrobp.2020.12.024</a:t>
            </a:r>
            <a:endParaRPr lang="en-US" dirty="0">
              <a:latin typeface="Verdana" panose="020B0604030504040204" pitchFamily="34" charset="0"/>
              <a:ea typeface="Verdana" panose="020B0604030504040204" pitchFamily="34" charset="0"/>
            </a:endParaRPr>
          </a:p>
          <a:p>
            <a:pPr marL="800100" lvl="1" indent="-342900">
              <a:buFont typeface="Arial" panose="020B0604020202020204" pitchFamily="34" charset="0"/>
              <a:buChar char="•"/>
            </a:pPr>
            <a:r>
              <a:rPr lang="en-US" dirty="0">
                <a:latin typeface="Verdana" panose="020B0604030504040204" pitchFamily="34" charset="0"/>
                <a:ea typeface="Verdana" panose="020B0604030504040204" pitchFamily="34" charset="0"/>
                <a:hlinkClick r:id="rId5"/>
              </a:rPr>
              <a:t>https://doi.org/10.1016/j.ijrobp.2021.02.035</a:t>
            </a:r>
            <a:endParaRPr lang="en-US" dirty="0">
              <a:latin typeface="Verdana" panose="020B0604030504040204" pitchFamily="34" charset="0"/>
              <a:ea typeface="Verdana" panose="020B0604030504040204" pitchFamily="34" charset="0"/>
            </a:endParaRPr>
          </a:p>
          <a:p>
            <a:pPr marL="800100" lvl="1" indent="-342900">
              <a:buFont typeface="Arial" panose="020B0604020202020204" pitchFamily="34" charset="0"/>
              <a:buChar char="•"/>
            </a:pPr>
            <a:r>
              <a:rPr lang="en-US" dirty="0">
                <a:latin typeface="Verdana" panose="020B0604030504040204" pitchFamily="34" charset="0"/>
                <a:ea typeface="Verdana" panose="020B0604030504040204" pitchFamily="34" charset="0"/>
                <a:hlinkClick r:id="rId6"/>
              </a:rPr>
              <a:t>https://doi.org/10.1016/j.ijrobp.2016.05.029</a:t>
            </a:r>
            <a:endParaRPr lang="en-US" dirty="0">
              <a:latin typeface="Verdana" panose="020B0604030504040204" pitchFamily="34" charset="0"/>
              <a:ea typeface="Verdana" panose="020B060403050404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3600" b="1" i="0" u="none" dirty="0">
                <a:solidFill>
                  <a:schemeClr val="tx2"/>
                </a:solidFill>
                <a:effectLst/>
                <a:latin typeface="Verdana" pitchFamily="34" charset="0"/>
                <a:ea typeface="Verdana" pitchFamily="34" charset="0"/>
                <a:cs typeface="Verdana" pitchFamily="34" charset="0"/>
              </a:rPr>
              <a:t>Target-Volume Delineation</a:t>
            </a:r>
          </a:p>
        </p:txBody>
      </p:sp>
      <p:sp>
        <p:nvSpPr>
          <p:cNvPr id="3" name="Content Placeholder 2"/>
          <p:cNvSpPr>
            <a:spLocks noGrp="1"/>
          </p:cNvSpPr>
          <p:nvPr>
            <p:ph idx="1"/>
          </p:nvPr>
        </p:nvSpPr>
        <p:spPr>
          <a:xfrm>
            <a:off x="457201" y="1447800"/>
            <a:ext cx="5708984" cy="5257800"/>
          </a:xfrm>
        </p:spPr>
        <p:txBody>
          <a:bodyPr>
            <a:noAutofit/>
          </a:bodyPr>
          <a:lstStyle/>
          <a:p>
            <a:pPr>
              <a:lnSpc>
                <a:spcPct val="90000"/>
              </a:lnSpc>
            </a:pPr>
            <a:r>
              <a:rPr lang="en-US" sz="2400" b="1" dirty="0">
                <a:solidFill>
                  <a:schemeClr val="tx1">
                    <a:lumMod val="85000"/>
                    <a:lumOff val="15000"/>
                  </a:schemeClr>
                </a:solidFill>
                <a:latin typeface="Verdana" pitchFamily="34" charset="0"/>
                <a:ea typeface="Verdana" pitchFamily="34" charset="0"/>
                <a:cs typeface="Verdana" pitchFamily="34" charset="0"/>
              </a:rPr>
              <a:t>Step 3:  </a:t>
            </a:r>
            <a:r>
              <a:rPr lang="en-US" sz="2400" dirty="0">
                <a:solidFill>
                  <a:schemeClr val="tx1">
                    <a:lumMod val="85000"/>
                    <a:lumOff val="15000"/>
                  </a:schemeClr>
                </a:solidFill>
                <a:latin typeface="Verdana" pitchFamily="34" charset="0"/>
                <a:ea typeface="Verdana" pitchFamily="34" charset="0"/>
                <a:cs typeface="Verdana" pitchFamily="34" charset="0"/>
              </a:rPr>
              <a:t>Draw the target(s) on the planning CT (+/- with image “fusion” with PET or MRI)</a:t>
            </a:r>
          </a:p>
          <a:p>
            <a:pPr>
              <a:lnSpc>
                <a:spcPct val="90000"/>
              </a:lnSpc>
            </a:pPr>
            <a:endParaRPr lang="en-US" sz="2400" dirty="0">
              <a:solidFill>
                <a:schemeClr val="tx1">
                  <a:lumMod val="85000"/>
                  <a:lumOff val="15000"/>
                </a:schemeClr>
              </a:solidFill>
              <a:latin typeface="Verdana" pitchFamily="34" charset="0"/>
              <a:ea typeface="Verdana" pitchFamily="34" charset="0"/>
              <a:cs typeface="Verdana" pitchFamily="34" charset="0"/>
            </a:endParaRPr>
          </a:p>
          <a:p>
            <a:pPr>
              <a:lnSpc>
                <a:spcPct val="90000"/>
              </a:lnSpc>
            </a:pPr>
            <a:r>
              <a:rPr lang="en-US" sz="2400" b="1" dirty="0">
                <a:solidFill>
                  <a:schemeClr val="tx1">
                    <a:lumMod val="85000"/>
                    <a:lumOff val="15000"/>
                  </a:schemeClr>
                </a:solidFill>
                <a:latin typeface="Verdana" pitchFamily="34" charset="0"/>
                <a:ea typeface="Verdana" pitchFamily="34" charset="0"/>
                <a:cs typeface="Verdana" pitchFamily="34" charset="0"/>
              </a:rPr>
              <a:t>GTV (Gross Tumor Volume)</a:t>
            </a:r>
          </a:p>
          <a:p>
            <a:pPr lvl="1">
              <a:lnSpc>
                <a:spcPct val="90000"/>
              </a:lnSpc>
            </a:pPr>
            <a:r>
              <a:rPr lang="en-US" dirty="0">
                <a:solidFill>
                  <a:schemeClr val="tx1">
                    <a:lumMod val="85000"/>
                    <a:lumOff val="15000"/>
                  </a:schemeClr>
                </a:solidFill>
                <a:latin typeface="Verdana" pitchFamily="34" charset="0"/>
                <a:ea typeface="Verdana" pitchFamily="34" charset="0"/>
                <a:cs typeface="Verdana" pitchFamily="34" charset="0"/>
              </a:rPr>
              <a:t>Visible disease</a:t>
            </a:r>
          </a:p>
          <a:p>
            <a:pPr>
              <a:lnSpc>
                <a:spcPct val="90000"/>
              </a:lnSpc>
            </a:pPr>
            <a:r>
              <a:rPr lang="en-US" sz="2400" b="1" dirty="0">
                <a:solidFill>
                  <a:schemeClr val="tx1">
                    <a:lumMod val="85000"/>
                    <a:lumOff val="15000"/>
                  </a:schemeClr>
                </a:solidFill>
                <a:latin typeface="Verdana" pitchFamily="34" charset="0"/>
                <a:ea typeface="Verdana" pitchFamily="34" charset="0"/>
                <a:cs typeface="Verdana" pitchFamily="34" charset="0"/>
              </a:rPr>
              <a:t>CTV (Clinical Target Volume)</a:t>
            </a:r>
          </a:p>
          <a:p>
            <a:pPr lvl="1">
              <a:lnSpc>
                <a:spcPct val="90000"/>
              </a:lnSpc>
            </a:pPr>
            <a:r>
              <a:rPr lang="en-US" dirty="0">
                <a:solidFill>
                  <a:schemeClr val="tx1">
                    <a:lumMod val="85000"/>
                    <a:lumOff val="15000"/>
                  </a:schemeClr>
                </a:solidFill>
                <a:latin typeface="Verdana" pitchFamily="34" charset="0"/>
                <a:ea typeface="Verdana" pitchFamily="34" charset="0"/>
                <a:cs typeface="Verdana" pitchFamily="34" charset="0"/>
              </a:rPr>
              <a:t>GTV + </a:t>
            </a:r>
            <a:r>
              <a:rPr lang="en-US" u="sng" dirty="0">
                <a:solidFill>
                  <a:schemeClr val="tx1">
                    <a:lumMod val="85000"/>
                    <a:lumOff val="15000"/>
                  </a:schemeClr>
                </a:solidFill>
                <a:latin typeface="Verdana" pitchFamily="34" charset="0"/>
                <a:ea typeface="Verdana" pitchFamily="34" charset="0"/>
                <a:cs typeface="Verdana" pitchFamily="34" charset="0"/>
              </a:rPr>
              <a:t>margin</a:t>
            </a:r>
            <a:r>
              <a:rPr lang="en-US" dirty="0">
                <a:solidFill>
                  <a:schemeClr val="tx1">
                    <a:lumMod val="85000"/>
                    <a:lumOff val="15000"/>
                  </a:schemeClr>
                </a:solidFill>
                <a:latin typeface="Verdana" pitchFamily="34" charset="0"/>
                <a:ea typeface="Verdana" pitchFamily="34" charset="0"/>
                <a:cs typeface="Verdana" pitchFamily="34" charset="0"/>
              </a:rPr>
              <a:t> for clinical uncertainty/microscopic spread</a:t>
            </a:r>
          </a:p>
          <a:p>
            <a:pPr>
              <a:lnSpc>
                <a:spcPct val="90000"/>
              </a:lnSpc>
            </a:pPr>
            <a:r>
              <a:rPr lang="en-US" sz="2400" b="1" dirty="0">
                <a:solidFill>
                  <a:schemeClr val="tx1">
                    <a:lumMod val="85000"/>
                    <a:lumOff val="15000"/>
                  </a:schemeClr>
                </a:solidFill>
                <a:latin typeface="Verdana" pitchFamily="34" charset="0"/>
                <a:ea typeface="Verdana" pitchFamily="34" charset="0"/>
                <a:cs typeface="Verdana" pitchFamily="34" charset="0"/>
              </a:rPr>
              <a:t>PTV (Planning Target Volume)</a:t>
            </a:r>
          </a:p>
          <a:p>
            <a:pPr lvl="1">
              <a:lnSpc>
                <a:spcPct val="90000"/>
              </a:lnSpc>
            </a:pPr>
            <a:r>
              <a:rPr lang="en-US" dirty="0">
                <a:solidFill>
                  <a:schemeClr val="tx1">
                    <a:lumMod val="85000"/>
                    <a:lumOff val="15000"/>
                  </a:schemeClr>
                </a:solidFill>
                <a:latin typeface="Verdana" pitchFamily="34" charset="0"/>
                <a:ea typeface="Verdana" pitchFamily="34" charset="0"/>
                <a:cs typeface="Verdana" pitchFamily="34" charset="0"/>
              </a:rPr>
              <a:t>CTV + margin for physical uncertainties (e.g. positioning, respiratory motion)</a:t>
            </a:r>
          </a:p>
          <a:p>
            <a:pPr>
              <a:lnSpc>
                <a:spcPct val="90000"/>
              </a:lnSpc>
            </a:pPr>
            <a:endParaRPr lang="en-US" sz="2400" dirty="0">
              <a:solidFill>
                <a:schemeClr val="tx1">
                  <a:lumMod val="85000"/>
                  <a:lumOff val="15000"/>
                </a:schemeClr>
              </a:solidFill>
              <a:latin typeface="Verdana" pitchFamily="34" charset="0"/>
              <a:ea typeface="Verdana" pitchFamily="34" charset="0"/>
              <a:cs typeface="Verdana" pitchFamily="34" charset="0"/>
            </a:endParaRPr>
          </a:p>
        </p:txBody>
      </p:sp>
      <p:sp>
        <p:nvSpPr>
          <p:cNvPr id="6" name="Oval 6"/>
          <p:cNvSpPr>
            <a:spLocks noChangeArrowheads="1"/>
          </p:cNvSpPr>
          <p:nvPr/>
        </p:nvSpPr>
        <p:spPr bwMode="auto">
          <a:xfrm>
            <a:off x="6737684" y="1333834"/>
            <a:ext cx="1905000" cy="3048000"/>
          </a:xfrm>
          <a:prstGeom prst="ellipse">
            <a:avLst/>
          </a:prstGeom>
          <a:solidFill>
            <a:schemeClr val="accent2"/>
          </a:solidFill>
          <a:ln w="9525">
            <a:noFill/>
            <a:round/>
            <a:headEnd/>
            <a:tailEnd/>
          </a:ln>
          <a:effectLst/>
        </p:spPr>
        <p:txBody>
          <a:bodyPr wrap="none" anchor="ctr"/>
          <a:lstStyle/>
          <a:p>
            <a:endParaRPr lang="en-US" dirty="0"/>
          </a:p>
        </p:txBody>
      </p:sp>
      <p:sp>
        <p:nvSpPr>
          <p:cNvPr id="8" name="Oval 5"/>
          <p:cNvSpPr>
            <a:spLocks noChangeArrowheads="1"/>
          </p:cNvSpPr>
          <p:nvPr/>
        </p:nvSpPr>
        <p:spPr bwMode="auto">
          <a:xfrm>
            <a:off x="7042484" y="1714834"/>
            <a:ext cx="1295400" cy="2286000"/>
          </a:xfrm>
          <a:prstGeom prst="ellipse">
            <a:avLst/>
          </a:prstGeom>
          <a:solidFill>
            <a:schemeClr val="accent1"/>
          </a:solidFill>
          <a:ln w="9525">
            <a:noFill/>
            <a:round/>
            <a:headEnd/>
            <a:tailEnd/>
          </a:ln>
          <a:effectLst/>
        </p:spPr>
        <p:txBody>
          <a:bodyPr wrap="none" anchor="ctr"/>
          <a:lstStyle/>
          <a:p>
            <a:pPr algn="ctr"/>
            <a:endParaRPr lang="en-US" dirty="0"/>
          </a:p>
        </p:txBody>
      </p:sp>
      <p:sp>
        <p:nvSpPr>
          <p:cNvPr id="9" name="Oval 4"/>
          <p:cNvSpPr>
            <a:spLocks noChangeArrowheads="1"/>
          </p:cNvSpPr>
          <p:nvPr/>
        </p:nvSpPr>
        <p:spPr bwMode="auto">
          <a:xfrm>
            <a:off x="7347284" y="2248234"/>
            <a:ext cx="762000" cy="762000"/>
          </a:xfrm>
          <a:prstGeom prst="ellipse">
            <a:avLst/>
          </a:prstGeom>
          <a:solidFill>
            <a:schemeClr val="folHlink"/>
          </a:solidFill>
          <a:ln w="9525">
            <a:noFill/>
            <a:round/>
            <a:headEnd/>
            <a:tailEnd/>
          </a:ln>
          <a:effectLst/>
        </p:spPr>
        <p:txBody>
          <a:bodyPr wrap="none" anchor="ctr"/>
          <a:lstStyle/>
          <a:p>
            <a:pPr algn="ctr"/>
            <a:r>
              <a:rPr lang="en-US" b="1" dirty="0">
                <a:solidFill>
                  <a:schemeClr val="bg1"/>
                </a:solidFill>
              </a:rPr>
              <a:t>GTV</a:t>
            </a:r>
          </a:p>
        </p:txBody>
      </p:sp>
      <p:sp>
        <p:nvSpPr>
          <p:cNvPr id="11" name="Text Box 9"/>
          <p:cNvSpPr txBox="1">
            <a:spLocks noChangeArrowheads="1"/>
          </p:cNvSpPr>
          <p:nvPr/>
        </p:nvSpPr>
        <p:spPr bwMode="auto">
          <a:xfrm>
            <a:off x="7347284" y="1851359"/>
            <a:ext cx="693738" cy="396875"/>
          </a:xfrm>
          <a:prstGeom prst="rect">
            <a:avLst/>
          </a:prstGeom>
          <a:noFill/>
          <a:ln w="9525">
            <a:noFill/>
            <a:miter lim="800000"/>
            <a:headEnd/>
            <a:tailEnd/>
          </a:ln>
          <a:effectLst/>
        </p:spPr>
        <p:txBody>
          <a:bodyPr wrap="none">
            <a:spAutoFit/>
          </a:bodyPr>
          <a:lstStyle/>
          <a:p>
            <a:r>
              <a:rPr lang="en-US" sz="2000" b="1" dirty="0">
                <a:solidFill>
                  <a:schemeClr val="folHlink"/>
                </a:solidFill>
              </a:rPr>
              <a:t>CTV</a:t>
            </a:r>
          </a:p>
        </p:txBody>
      </p:sp>
      <p:sp>
        <p:nvSpPr>
          <p:cNvPr id="12" name="Text Box 10"/>
          <p:cNvSpPr txBox="1">
            <a:spLocks noChangeArrowheads="1"/>
          </p:cNvSpPr>
          <p:nvPr/>
        </p:nvSpPr>
        <p:spPr bwMode="auto">
          <a:xfrm>
            <a:off x="7391734" y="1321134"/>
            <a:ext cx="679450" cy="396875"/>
          </a:xfrm>
          <a:prstGeom prst="rect">
            <a:avLst/>
          </a:prstGeom>
          <a:noFill/>
          <a:ln w="9525">
            <a:noFill/>
            <a:miter lim="800000"/>
            <a:headEnd/>
            <a:tailEnd/>
          </a:ln>
          <a:effectLst/>
        </p:spPr>
        <p:txBody>
          <a:bodyPr wrap="none">
            <a:spAutoFit/>
          </a:bodyPr>
          <a:lstStyle/>
          <a:p>
            <a:r>
              <a:rPr lang="en-US" sz="2000" b="1" dirty="0">
                <a:solidFill>
                  <a:schemeClr val="bg1"/>
                </a:solidFill>
              </a:rPr>
              <a:t>PTV</a:t>
            </a:r>
          </a:p>
        </p:txBody>
      </p:sp>
      <p:pic>
        <p:nvPicPr>
          <p:cNvPr id="5" name="Picture 4"/>
          <p:cNvPicPr>
            <a:picLocks noChangeAspect="1"/>
          </p:cNvPicPr>
          <p:nvPr/>
        </p:nvPicPr>
        <p:blipFill>
          <a:blip r:embed="rId3"/>
          <a:stretch>
            <a:fillRect/>
          </a:stretch>
        </p:blipFill>
        <p:spPr>
          <a:xfrm>
            <a:off x="6669537" y="4495800"/>
            <a:ext cx="2145565" cy="2308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3600" b="1" dirty="0">
                <a:solidFill>
                  <a:schemeClr val="tx2"/>
                </a:solidFill>
                <a:latin typeface="Verdana" pitchFamily="34" charset="0"/>
                <a:ea typeface="Verdana" pitchFamily="34" charset="0"/>
                <a:cs typeface="Verdana" pitchFamily="34" charset="0"/>
              </a:rPr>
              <a:t>Generate a Treatment Plan</a:t>
            </a:r>
            <a:endParaRPr lang="en-US" sz="3600" b="1" i="0" u="none" dirty="0">
              <a:solidFill>
                <a:schemeClr val="tx2"/>
              </a:solidFill>
              <a:effectLst/>
              <a:latin typeface="Verdana" pitchFamily="34" charset="0"/>
              <a:ea typeface="Verdana" pitchFamily="34" charset="0"/>
              <a:cs typeface="Verdana" pitchFamily="34" charset="0"/>
            </a:endParaRPr>
          </a:p>
        </p:txBody>
      </p:sp>
      <p:sp>
        <p:nvSpPr>
          <p:cNvPr id="15" name="Text Box 13"/>
          <p:cNvSpPr txBox="1">
            <a:spLocks noChangeArrowheads="1"/>
          </p:cNvSpPr>
          <p:nvPr/>
        </p:nvSpPr>
        <p:spPr bwMode="auto">
          <a:xfrm>
            <a:off x="391510" y="1117600"/>
            <a:ext cx="8295290" cy="1246495"/>
          </a:xfrm>
          <a:prstGeom prst="rect">
            <a:avLst/>
          </a:prstGeom>
          <a:noFill/>
          <a:ln w="9525">
            <a:noFill/>
            <a:miter lim="800000"/>
            <a:headEnd/>
            <a:tailEnd/>
          </a:ln>
          <a:effectLst/>
        </p:spPr>
        <p:txBody>
          <a:bodyPr wrap="square">
            <a:spAutoFit/>
          </a:bodyPr>
          <a:lstStyle/>
          <a:p>
            <a:pPr marL="342900" indent="-342900">
              <a:buFont typeface="Arial" panose="020B0604020202020204" pitchFamily="34" charset="0"/>
              <a:buChar char="•"/>
            </a:pPr>
            <a:r>
              <a:rPr lang="en-US" sz="2500" b="1" dirty="0">
                <a:solidFill>
                  <a:schemeClr val="tx1">
                    <a:lumMod val="85000"/>
                    <a:lumOff val="15000"/>
                  </a:schemeClr>
                </a:solidFill>
                <a:latin typeface="Verdana" pitchFamily="34" charset="0"/>
                <a:ea typeface="Verdana" pitchFamily="34" charset="0"/>
                <a:cs typeface="Verdana" pitchFamily="34" charset="0"/>
              </a:rPr>
              <a:t>Step 4: </a:t>
            </a:r>
            <a:r>
              <a:rPr lang="en-US" sz="2500" dirty="0">
                <a:latin typeface="Verdana" panose="020B0604030504040204" pitchFamily="34" charset="0"/>
                <a:ea typeface="Verdana" panose="020B0604030504040204" pitchFamily="34" charset="0"/>
                <a:cs typeface="Verdana" panose="020B0604030504040204" pitchFamily="34" charset="0"/>
              </a:rPr>
              <a:t>Use sophisticated computer software to add RT field(s), and determine “quality” of plan by calculating dose to tumor and normal organs</a:t>
            </a:r>
            <a:endParaRPr lang="en-US" sz="2500" dirty="0">
              <a:solidFill>
                <a:schemeClr val="tx1">
                  <a:lumMod val="85000"/>
                  <a:lumOff val="15000"/>
                </a:schemeClr>
              </a:solidFill>
              <a:latin typeface="Verdana" pitchFamily="34" charset="0"/>
              <a:ea typeface="Verdana" pitchFamily="34" charset="0"/>
              <a:cs typeface="Verdana" pitchFamily="34" charset="0"/>
            </a:endParaRPr>
          </a:p>
        </p:txBody>
      </p:sp>
      <p:pic>
        <p:nvPicPr>
          <p:cNvPr id="3" name="Picture 2"/>
          <p:cNvPicPr>
            <a:picLocks noChangeAspect="1"/>
          </p:cNvPicPr>
          <p:nvPr/>
        </p:nvPicPr>
        <p:blipFill>
          <a:blip r:embed="rId3"/>
          <a:stretch>
            <a:fillRect/>
          </a:stretch>
        </p:blipFill>
        <p:spPr>
          <a:xfrm>
            <a:off x="228600" y="3889810"/>
            <a:ext cx="3591911" cy="2899186"/>
          </a:xfrm>
          <a:prstGeom prst="rect">
            <a:avLst/>
          </a:prstGeom>
        </p:spPr>
      </p:pic>
      <p:sp>
        <p:nvSpPr>
          <p:cNvPr id="6" name="TextBox 5"/>
          <p:cNvSpPr txBox="1"/>
          <p:nvPr/>
        </p:nvSpPr>
        <p:spPr>
          <a:xfrm>
            <a:off x="201010" y="2735399"/>
            <a:ext cx="3708400" cy="1107996"/>
          </a:xfrm>
          <a:prstGeom prst="rect">
            <a:avLst/>
          </a:prstGeom>
          <a:noFill/>
        </p:spPr>
        <p:txBody>
          <a:bodyPr wrap="square" rtlCol="0">
            <a:spAutoFit/>
          </a:bodyPr>
          <a:lstStyle/>
          <a:p>
            <a:r>
              <a:rPr lang="en-US" sz="2200" b="1" dirty="0">
                <a:latin typeface="Verdana" pitchFamily="34" charset="0"/>
                <a:ea typeface="Verdana" pitchFamily="34" charset="0"/>
                <a:cs typeface="Verdana" pitchFamily="34" charset="0"/>
              </a:rPr>
              <a:t>Isodose Curve: </a:t>
            </a:r>
          </a:p>
          <a:p>
            <a:r>
              <a:rPr lang="en-US" sz="2200" dirty="0">
                <a:latin typeface="Verdana" pitchFamily="34" charset="0"/>
                <a:ea typeface="Verdana" pitchFamily="34" charset="0"/>
                <a:cs typeface="Verdana" pitchFamily="34" charset="0"/>
              </a:rPr>
              <a:t>A line passing through points of equal dose  </a:t>
            </a:r>
          </a:p>
        </p:txBody>
      </p:sp>
      <p:pic>
        <p:nvPicPr>
          <p:cNvPr id="7" name="Picture 6"/>
          <p:cNvPicPr>
            <a:picLocks noChangeAspect="1"/>
          </p:cNvPicPr>
          <p:nvPr/>
        </p:nvPicPr>
        <p:blipFill>
          <a:blip r:embed="rId4"/>
          <a:stretch>
            <a:fillRect/>
          </a:stretch>
        </p:blipFill>
        <p:spPr>
          <a:xfrm>
            <a:off x="4724402" y="3899070"/>
            <a:ext cx="4180490" cy="2907341"/>
          </a:xfrm>
          <a:prstGeom prst="rect">
            <a:avLst/>
          </a:prstGeom>
        </p:spPr>
      </p:pic>
      <p:sp>
        <p:nvSpPr>
          <p:cNvPr id="4" name="TextBox 3">
            <a:extLst>
              <a:ext uri="{FF2B5EF4-FFF2-40B4-BE49-F238E27FC236}">
                <a16:creationId xmlns:a16="http://schemas.microsoft.com/office/drawing/2014/main" id="{976408DE-D340-44F0-9E3A-21A9502D4674}"/>
              </a:ext>
            </a:extLst>
          </p:cNvPr>
          <p:cNvSpPr txBox="1"/>
          <p:nvPr/>
        </p:nvSpPr>
        <p:spPr>
          <a:xfrm>
            <a:off x="4635500" y="2758420"/>
            <a:ext cx="4307490" cy="1446550"/>
          </a:xfrm>
          <a:prstGeom prst="rect">
            <a:avLst/>
          </a:prstGeom>
          <a:noFill/>
        </p:spPr>
        <p:txBody>
          <a:bodyPr wrap="square" rtlCol="0">
            <a:spAutoFit/>
          </a:bodyPr>
          <a:lstStyle/>
          <a:p>
            <a:r>
              <a:rPr lang="en-US" sz="2200" b="1" dirty="0">
                <a:latin typeface="Verdana" pitchFamily="34" charset="0"/>
                <a:ea typeface="Verdana" pitchFamily="34" charset="0"/>
                <a:cs typeface="Verdana" pitchFamily="34" charset="0"/>
              </a:rPr>
              <a:t>Dose-Volume Histogram: </a:t>
            </a:r>
            <a:r>
              <a:rPr lang="en-US" sz="2200" dirty="0">
                <a:latin typeface="Verdana" pitchFamily="34" charset="0"/>
                <a:ea typeface="Verdana" pitchFamily="34" charset="0"/>
                <a:cs typeface="Verdana" pitchFamily="34" charset="0"/>
              </a:rPr>
              <a:t>Relates RT dose to volume of all contoured structures</a:t>
            </a:r>
          </a:p>
          <a:p>
            <a:endParaRPr lang="en-US" sz="2200" dirty="0"/>
          </a:p>
        </p:txBody>
      </p:sp>
    </p:spTree>
    <p:extLst>
      <p:ext uri="{BB962C8B-B14F-4D97-AF65-F5344CB8AC3E}">
        <p14:creationId xmlns:p14="http://schemas.microsoft.com/office/powerpoint/2010/main" val="2489037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3600" b="1" i="0" u="none" dirty="0">
                <a:solidFill>
                  <a:schemeClr val="tx2"/>
                </a:solidFill>
                <a:effectLst/>
                <a:latin typeface="Verdana" pitchFamily="34" charset="0"/>
                <a:ea typeface="Verdana" pitchFamily="34" charset="0"/>
                <a:cs typeface="Verdana" pitchFamily="34" charset="0"/>
              </a:rPr>
              <a:t>Sometimes a Simple </a:t>
            </a:r>
            <a:br>
              <a:rPr lang="en-US" sz="3600" b="1" i="0" u="none" dirty="0">
                <a:solidFill>
                  <a:schemeClr val="tx2"/>
                </a:solidFill>
                <a:effectLst/>
                <a:latin typeface="Verdana" pitchFamily="34" charset="0"/>
                <a:ea typeface="Verdana" pitchFamily="34" charset="0"/>
                <a:cs typeface="Verdana" pitchFamily="34" charset="0"/>
              </a:rPr>
            </a:br>
            <a:r>
              <a:rPr lang="en-US" sz="3600" b="1" i="0" u="none" dirty="0">
                <a:solidFill>
                  <a:schemeClr val="tx2"/>
                </a:solidFill>
                <a:effectLst/>
                <a:latin typeface="Verdana" pitchFamily="34" charset="0"/>
                <a:ea typeface="Verdana" pitchFamily="34" charset="0"/>
                <a:cs typeface="Verdana" pitchFamily="34" charset="0"/>
              </a:rPr>
              <a:t>Treatment Plan is Sufficient</a:t>
            </a:r>
          </a:p>
        </p:txBody>
      </p:sp>
      <p:pic>
        <p:nvPicPr>
          <p:cNvPr id="12" name="Picture 4"/>
          <p:cNvPicPr>
            <a:picLocks noChangeAspect="1" noChangeArrowheads="1"/>
          </p:cNvPicPr>
          <p:nvPr/>
        </p:nvPicPr>
        <p:blipFill>
          <a:blip r:embed="rId2" cstate="print"/>
          <a:srcRect/>
          <a:stretch>
            <a:fillRect/>
          </a:stretch>
        </p:blipFill>
        <p:spPr bwMode="auto">
          <a:xfrm>
            <a:off x="4431664" y="1302543"/>
            <a:ext cx="4303375" cy="2454946"/>
          </a:xfrm>
          <a:prstGeom prst="rect">
            <a:avLst/>
          </a:prstGeom>
          <a:noFill/>
          <a:ln w="9525">
            <a:noFill/>
            <a:miter lim="800000"/>
            <a:headEnd/>
            <a:tailEnd/>
          </a:ln>
        </p:spPr>
      </p:pic>
      <p:sp>
        <p:nvSpPr>
          <p:cNvPr id="7" name="Content Placeholder 6">
            <a:extLst>
              <a:ext uri="{FF2B5EF4-FFF2-40B4-BE49-F238E27FC236}">
                <a16:creationId xmlns:a16="http://schemas.microsoft.com/office/drawing/2014/main" id="{FAFDAC38-723D-4835-9FA1-A8EAA9371E06}"/>
              </a:ext>
            </a:extLst>
          </p:cNvPr>
          <p:cNvSpPr>
            <a:spLocks noGrp="1"/>
          </p:cNvSpPr>
          <p:nvPr>
            <p:ph idx="1"/>
          </p:nvPr>
        </p:nvSpPr>
        <p:spPr>
          <a:xfrm>
            <a:off x="628650" y="1752600"/>
            <a:ext cx="3803014" cy="4424363"/>
          </a:xfrm>
        </p:spPr>
        <p:txBody>
          <a:bodyPr>
            <a:noAutofit/>
          </a:bodyPr>
          <a:lstStyle/>
          <a:p>
            <a:r>
              <a:rPr lang="en-US" sz="3200" dirty="0"/>
              <a:t>Adjuvant RT for right sided breast cancer</a:t>
            </a:r>
          </a:p>
          <a:p>
            <a:endParaRPr lang="en-US" sz="3200" dirty="0"/>
          </a:p>
          <a:p>
            <a:endParaRPr lang="en-US" sz="3200" dirty="0"/>
          </a:p>
          <a:p>
            <a:pPr marL="0" indent="0">
              <a:buNone/>
            </a:pPr>
            <a:endParaRPr lang="en-US" sz="3200" dirty="0"/>
          </a:p>
          <a:p>
            <a:r>
              <a:rPr lang="en-US" sz="3200" dirty="0"/>
              <a:t>Palliative treatment to most bone metastases</a:t>
            </a:r>
          </a:p>
        </p:txBody>
      </p:sp>
      <p:pic>
        <p:nvPicPr>
          <p:cNvPr id="9" name="Picture 8">
            <a:extLst>
              <a:ext uri="{FF2B5EF4-FFF2-40B4-BE49-F238E27FC236}">
                <a16:creationId xmlns:a16="http://schemas.microsoft.com/office/drawing/2014/main" id="{CD9FA2CC-BA23-4CD4-BE63-37AC07B7A055}"/>
              </a:ext>
            </a:extLst>
          </p:cNvPr>
          <p:cNvPicPr>
            <a:picLocks noChangeAspect="1"/>
          </p:cNvPicPr>
          <p:nvPr/>
        </p:nvPicPr>
        <p:blipFill>
          <a:blip r:embed="rId3"/>
          <a:stretch>
            <a:fillRect/>
          </a:stretch>
        </p:blipFill>
        <p:spPr>
          <a:xfrm>
            <a:off x="4452136" y="3847801"/>
            <a:ext cx="2974674" cy="291920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467541"/>
          </a:xfrm>
        </p:spPr>
        <p:txBody>
          <a:bodyPr>
            <a:normAutofit fontScale="90000"/>
          </a:bodyPr>
          <a:lstStyle/>
          <a:p>
            <a:pPr algn="ctr"/>
            <a:r>
              <a:rPr lang="en-US" sz="3600" b="1" dirty="0">
                <a:solidFill>
                  <a:schemeClr val="tx2"/>
                </a:solidFill>
                <a:latin typeface="Verdana" pitchFamily="34" charset="0"/>
                <a:ea typeface="Verdana" pitchFamily="34" charset="0"/>
                <a:cs typeface="Verdana" pitchFamily="34" charset="0"/>
              </a:rPr>
              <a:t>Sometimes a More Complex </a:t>
            </a:r>
            <a:br>
              <a:rPr lang="en-US" sz="3600" b="1" dirty="0">
                <a:solidFill>
                  <a:schemeClr val="tx2"/>
                </a:solidFill>
                <a:latin typeface="Verdana" pitchFamily="34" charset="0"/>
                <a:ea typeface="Verdana" pitchFamily="34" charset="0"/>
                <a:cs typeface="Verdana" pitchFamily="34" charset="0"/>
              </a:rPr>
            </a:br>
            <a:r>
              <a:rPr lang="en-US" sz="3600" b="1" dirty="0">
                <a:solidFill>
                  <a:schemeClr val="tx2"/>
                </a:solidFill>
                <a:latin typeface="Verdana" pitchFamily="34" charset="0"/>
                <a:ea typeface="Verdana" pitchFamily="34" charset="0"/>
                <a:cs typeface="Verdana" pitchFamily="34" charset="0"/>
              </a:rPr>
              <a:t>Intensity-Modulated Radiation Therapy (IMRT) Plan is Necessary</a:t>
            </a:r>
          </a:p>
        </p:txBody>
      </p:sp>
      <p:sp>
        <p:nvSpPr>
          <p:cNvPr id="15" name="Text Box 13"/>
          <p:cNvSpPr txBox="1">
            <a:spLocks noChangeArrowheads="1"/>
          </p:cNvSpPr>
          <p:nvPr/>
        </p:nvSpPr>
        <p:spPr bwMode="auto">
          <a:xfrm>
            <a:off x="348328" y="1583818"/>
            <a:ext cx="5247165" cy="2349361"/>
          </a:xfrm>
          <a:prstGeom prst="rect">
            <a:avLst/>
          </a:prstGeom>
          <a:noFill/>
          <a:ln w="9525">
            <a:noFill/>
            <a:miter lim="800000"/>
            <a:headEnd/>
            <a:tailEnd/>
          </a:ln>
          <a:effectLst/>
        </p:spPr>
        <p:txBody>
          <a:bodyPr wrap="square">
            <a:spAutoFit/>
          </a:bodyPr>
          <a:lstStyle/>
          <a:p>
            <a:pPr marL="285750" indent="-285750">
              <a:spcBef>
                <a:spcPts val="200"/>
              </a:spcBef>
              <a:spcAft>
                <a:spcPts val="200"/>
              </a:spcAft>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MLCs can dynamically modulate the dose </a:t>
            </a:r>
            <a:r>
              <a:rPr lang="en-US" sz="2000" dirty="0">
                <a:solidFill>
                  <a:schemeClr val="tx1">
                    <a:lumMod val="85000"/>
                    <a:lumOff val="15000"/>
                  </a:schemeClr>
                </a:solidFill>
                <a:latin typeface="Verdana" pitchFamily="34" charset="0"/>
                <a:ea typeface="Verdana" pitchFamily="34" charset="0"/>
                <a:cs typeface="Verdana" pitchFamily="34" charset="0"/>
              </a:rPr>
              <a:t>intensity around a curved target volume</a:t>
            </a:r>
          </a:p>
          <a:p>
            <a:pPr marL="800100" lvl="1" indent="-342900">
              <a:spcBef>
                <a:spcPts val="200"/>
              </a:spcBef>
              <a:spcAft>
                <a:spcPts val="200"/>
              </a:spcAft>
              <a:buFont typeface="Courier New" panose="02070309020205020404" pitchFamily="49" charset="0"/>
              <a:buChar char="o"/>
            </a:pPr>
            <a:r>
              <a:rPr lang="en-US" sz="2000" dirty="0">
                <a:latin typeface="Verdana" panose="020B0604030504040204" pitchFamily="34" charset="0"/>
                <a:ea typeface="Verdana" panose="020B0604030504040204" pitchFamily="34" charset="0"/>
                <a:cs typeface="Verdana" panose="020B0604030504040204" pitchFamily="34" charset="0"/>
              </a:rPr>
              <a:t>Enables dose escalation or reduction in toxicity</a:t>
            </a:r>
          </a:p>
          <a:p>
            <a:pPr marL="800100" lvl="1" indent="-342900">
              <a:spcBef>
                <a:spcPts val="200"/>
              </a:spcBef>
              <a:spcAft>
                <a:spcPts val="200"/>
              </a:spcAft>
              <a:buFont typeface="Courier New" panose="02070309020205020404" pitchFamily="49" charset="0"/>
              <a:buChar char="o"/>
            </a:pPr>
            <a:r>
              <a:rPr lang="en-US" sz="2000" dirty="0">
                <a:latin typeface="Verdana" panose="020B0604030504040204" pitchFamily="34" charset="0"/>
                <a:ea typeface="Verdana" panose="020B0604030504040204" pitchFamily="34" charset="0"/>
                <a:cs typeface="Verdana" panose="020B0604030504040204" pitchFamily="34" charset="0"/>
              </a:rPr>
              <a:t>Valuable in curative and reirradiation settings</a:t>
            </a:r>
          </a:p>
        </p:txBody>
      </p:sp>
      <p:pic>
        <p:nvPicPr>
          <p:cNvPr id="11" name="Picture 10">
            <a:extLst>
              <a:ext uri="{FF2B5EF4-FFF2-40B4-BE49-F238E27FC236}">
                <a16:creationId xmlns:a16="http://schemas.microsoft.com/office/drawing/2014/main" id="{4F97991F-8ADF-40D6-A1F0-85C9D0EE21F1}"/>
              </a:ext>
            </a:extLst>
          </p:cNvPr>
          <p:cNvPicPr>
            <a:picLocks noChangeAspect="1"/>
          </p:cNvPicPr>
          <p:nvPr/>
        </p:nvPicPr>
        <p:blipFill>
          <a:blip r:embed="rId3"/>
          <a:stretch>
            <a:fillRect/>
          </a:stretch>
        </p:blipFill>
        <p:spPr>
          <a:xfrm>
            <a:off x="5595493" y="1596788"/>
            <a:ext cx="3200179" cy="2308325"/>
          </a:xfrm>
          <a:prstGeom prst="rect">
            <a:avLst/>
          </a:prstGeom>
        </p:spPr>
      </p:pic>
      <p:sp>
        <p:nvSpPr>
          <p:cNvPr id="12" name="Arrow: Right 11">
            <a:extLst>
              <a:ext uri="{FF2B5EF4-FFF2-40B4-BE49-F238E27FC236}">
                <a16:creationId xmlns:a16="http://schemas.microsoft.com/office/drawing/2014/main" id="{45F38117-98BF-44E7-A19A-71774A6DD704}"/>
              </a:ext>
            </a:extLst>
          </p:cNvPr>
          <p:cNvSpPr/>
          <p:nvPr/>
        </p:nvSpPr>
        <p:spPr>
          <a:xfrm>
            <a:off x="4559300" y="5080720"/>
            <a:ext cx="891974" cy="4905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4" name="Picture 23">
            <a:extLst>
              <a:ext uri="{FF2B5EF4-FFF2-40B4-BE49-F238E27FC236}">
                <a16:creationId xmlns:a16="http://schemas.microsoft.com/office/drawing/2014/main" id="{7B14AA79-88F5-4443-9E02-8755D33C25A8}"/>
              </a:ext>
            </a:extLst>
          </p:cNvPr>
          <p:cNvPicPr>
            <a:picLocks noChangeAspect="1"/>
          </p:cNvPicPr>
          <p:nvPr/>
        </p:nvPicPr>
        <p:blipFill>
          <a:blip r:embed="rId4"/>
          <a:stretch>
            <a:fillRect/>
          </a:stretch>
        </p:blipFill>
        <p:spPr>
          <a:xfrm>
            <a:off x="1145202" y="4098425"/>
            <a:ext cx="3315163" cy="2695951"/>
          </a:xfrm>
          <a:prstGeom prst="rect">
            <a:avLst/>
          </a:prstGeom>
        </p:spPr>
      </p:pic>
      <p:pic>
        <p:nvPicPr>
          <p:cNvPr id="27" name="Picture 26">
            <a:extLst>
              <a:ext uri="{FF2B5EF4-FFF2-40B4-BE49-F238E27FC236}">
                <a16:creationId xmlns:a16="http://schemas.microsoft.com/office/drawing/2014/main" id="{CC5D11B5-B985-4E5C-9D84-0F076901C77D}"/>
              </a:ext>
            </a:extLst>
          </p:cNvPr>
          <p:cNvPicPr>
            <a:picLocks noChangeAspect="1"/>
          </p:cNvPicPr>
          <p:nvPr/>
        </p:nvPicPr>
        <p:blipFill>
          <a:blip r:embed="rId5"/>
          <a:stretch>
            <a:fillRect/>
          </a:stretch>
        </p:blipFill>
        <p:spPr>
          <a:xfrm>
            <a:off x="5490036" y="4098425"/>
            <a:ext cx="3305636" cy="2695951"/>
          </a:xfrm>
          <a:prstGeom prst="rect">
            <a:avLst/>
          </a:prstGeom>
        </p:spPr>
      </p:pic>
      <p:sp>
        <p:nvSpPr>
          <p:cNvPr id="28" name="TextBox 27">
            <a:extLst>
              <a:ext uri="{FF2B5EF4-FFF2-40B4-BE49-F238E27FC236}">
                <a16:creationId xmlns:a16="http://schemas.microsoft.com/office/drawing/2014/main" id="{5120DC54-A04A-4020-B918-CD177C3E71AA}"/>
              </a:ext>
            </a:extLst>
          </p:cNvPr>
          <p:cNvSpPr txBox="1"/>
          <p:nvPr/>
        </p:nvSpPr>
        <p:spPr>
          <a:xfrm>
            <a:off x="1119802" y="4093162"/>
            <a:ext cx="1561820" cy="400110"/>
          </a:xfrm>
          <a:prstGeom prst="rect">
            <a:avLst/>
          </a:prstGeom>
          <a:noFill/>
        </p:spPr>
        <p:txBody>
          <a:bodyPr wrap="square" rtlCol="0">
            <a:spAutoFit/>
          </a:bodyPr>
          <a:lstStyle/>
          <a:p>
            <a:r>
              <a:rPr lang="en-US" sz="2000" b="1" dirty="0">
                <a:solidFill>
                  <a:schemeClr val="bg1"/>
                </a:solidFill>
                <a:latin typeface="Verdana" panose="020B0604030504040204" pitchFamily="34" charset="0"/>
                <a:ea typeface="Verdana" panose="020B0604030504040204" pitchFamily="34" charset="0"/>
              </a:rPr>
              <a:t>3DCRT</a:t>
            </a:r>
          </a:p>
        </p:txBody>
      </p:sp>
      <p:sp>
        <p:nvSpPr>
          <p:cNvPr id="29" name="TextBox 28">
            <a:extLst>
              <a:ext uri="{FF2B5EF4-FFF2-40B4-BE49-F238E27FC236}">
                <a16:creationId xmlns:a16="http://schemas.microsoft.com/office/drawing/2014/main" id="{174D6C8D-2F6A-4580-9941-EC21B12C828A}"/>
              </a:ext>
            </a:extLst>
          </p:cNvPr>
          <p:cNvSpPr txBox="1"/>
          <p:nvPr/>
        </p:nvSpPr>
        <p:spPr>
          <a:xfrm>
            <a:off x="5477336" y="4093162"/>
            <a:ext cx="1561820" cy="400110"/>
          </a:xfrm>
          <a:prstGeom prst="rect">
            <a:avLst/>
          </a:prstGeom>
          <a:noFill/>
        </p:spPr>
        <p:txBody>
          <a:bodyPr wrap="square" rtlCol="0">
            <a:spAutoFit/>
          </a:bodyPr>
          <a:lstStyle/>
          <a:p>
            <a:r>
              <a:rPr lang="en-US" sz="2000" b="1" dirty="0">
                <a:solidFill>
                  <a:schemeClr val="bg1"/>
                </a:solidFill>
                <a:latin typeface="Verdana" panose="020B0604030504040204" pitchFamily="34" charset="0"/>
                <a:ea typeface="Verdana" panose="020B0604030504040204" pitchFamily="34" charset="0"/>
              </a:rPr>
              <a:t>IMRT</a:t>
            </a:r>
          </a:p>
        </p:txBody>
      </p:sp>
      <p:sp>
        <p:nvSpPr>
          <p:cNvPr id="10" name="TextBox 9">
            <a:extLst>
              <a:ext uri="{FF2B5EF4-FFF2-40B4-BE49-F238E27FC236}">
                <a16:creationId xmlns:a16="http://schemas.microsoft.com/office/drawing/2014/main" id="{D15EFA3A-1069-4AAA-A5C0-215E69B5BA18}"/>
              </a:ext>
            </a:extLst>
          </p:cNvPr>
          <p:cNvSpPr txBox="1"/>
          <p:nvPr/>
        </p:nvSpPr>
        <p:spPr>
          <a:xfrm>
            <a:off x="5939926" y="6438840"/>
            <a:ext cx="2511311" cy="400110"/>
          </a:xfrm>
          <a:prstGeom prst="rect">
            <a:avLst/>
          </a:prstGeom>
          <a:noFill/>
        </p:spPr>
        <p:txBody>
          <a:bodyPr wrap="square" rtlCol="0">
            <a:spAutoFit/>
          </a:bodyPr>
          <a:lstStyle/>
          <a:p>
            <a:pPr algn="ctr"/>
            <a:r>
              <a:rPr lang="en-US" sz="2000" b="1" dirty="0">
                <a:solidFill>
                  <a:schemeClr val="bg1"/>
                </a:solidFill>
                <a:latin typeface="Verdana" panose="020B0604030504040204" pitchFamily="34" charset="0"/>
                <a:ea typeface="Verdana" panose="020B0604030504040204" pitchFamily="34" charset="0"/>
              </a:rPr>
              <a:t>Rectal Cancer</a:t>
            </a:r>
          </a:p>
        </p:txBody>
      </p:sp>
    </p:spTree>
    <p:extLst>
      <p:ext uri="{BB962C8B-B14F-4D97-AF65-F5344CB8AC3E}">
        <p14:creationId xmlns:p14="http://schemas.microsoft.com/office/powerpoint/2010/main" val="2436506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043"/>
            <a:ext cx="8229600" cy="1143000"/>
          </a:xfrm>
        </p:spPr>
        <p:txBody>
          <a:bodyPr>
            <a:normAutofit fontScale="90000"/>
          </a:bodyPr>
          <a:lstStyle/>
          <a:p>
            <a:pPr algn="ctr"/>
            <a:r>
              <a:rPr lang="en-US" sz="4000" b="1" i="0" u="none" dirty="0">
                <a:solidFill>
                  <a:schemeClr val="tx2"/>
                </a:solidFill>
                <a:effectLst/>
                <a:latin typeface="Verdana" pitchFamily="34" charset="0"/>
                <a:ea typeface="Verdana" pitchFamily="34" charset="0"/>
                <a:cs typeface="Verdana" pitchFamily="34" charset="0"/>
              </a:rPr>
              <a:t>Other Examples of IMRT Treatment Planning</a:t>
            </a:r>
          </a:p>
        </p:txBody>
      </p:sp>
      <p:pic>
        <p:nvPicPr>
          <p:cNvPr id="14" name="Picture 2">
            <a:extLst>
              <a:ext uri="{FF2B5EF4-FFF2-40B4-BE49-F238E27FC236}">
                <a16:creationId xmlns:a16="http://schemas.microsoft.com/office/drawing/2014/main" id="{0435C22F-605F-4ACE-AF34-A59B8CB33681}"/>
              </a:ext>
            </a:extLst>
          </p:cNvPr>
          <p:cNvPicPr>
            <a:picLocks noChangeAspect="1" noChangeArrowheads="1"/>
          </p:cNvPicPr>
          <p:nvPr/>
        </p:nvPicPr>
        <p:blipFill>
          <a:blip r:embed="rId3" cstate="print"/>
          <a:srcRect/>
          <a:stretch>
            <a:fillRect/>
          </a:stretch>
        </p:blipFill>
        <p:spPr bwMode="auto">
          <a:xfrm>
            <a:off x="3124200" y="1288385"/>
            <a:ext cx="2248715" cy="2816573"/>
          </a:xfrm>
          <a:prstGeom prst="rect">
            <a:avLst/>
          </a:prstGeom>
          <a:noFill/>
          <a:ln w="9525">
            <a:noFill/>
            <a:miter lim="800000"/>
            <a:headEnd/>
            <a:tailEnd/>
          </a:ln>
        </p:spPr>
      </p:pic>
      <p:pic>
        <p:nvPicPr>
          <p:cNvPr id="15" name="Picture 14">
            <a:extLst>
              <a:ext uri="{FF2B5EF4-FFF2-40B4-BE49-F238E27FC236}">
                <a16:creationId xmlns:a16="http://schemas.microsoft.com/office/drawing/2014/main" id="{73874073-E9F1-4A4F-91FB-8BD7C676CB96}"/>
              </a:ext>
            </a:extLst>
          </p:cNvPr>
          <p:cNvPicPr>
            <a:picLocks noChangeAspect="1"/>
          </p:cNvPicPr>
          <p:nvPr/>
        </p:nvPicPr>
        <p:blipFill>
          <a:blip r:embed="rId4"/>
          <a:stretch>
            <a:fillRect/>
          </a:stretch>
        </p:blipFill>
        <p:spPr>
          <a:xfrm>
            <a:off x="5597607" y="1288384"/>
            <a:ext cx="3325592" cy="2816573"/>
          </a:xfrm>
          <a:prstGeom prst="rect">
            <a:avLst/>
          </a:prstGeom>
        </p:spPr>
      </p:pic>
      <p:pic>
        <p:nvPicPr>
          <p:cNvPr id="16" name="Picture 15">
            <a:extLst>
              <a:ext uri="{FF2B5EF4-FFF2-40B4-BE49-F238E27FC236}">
                <a16:creationId xmlns:a16="http://schemas.microsoft.com/office/drawing/2014/main" id="{7D07F045-DE12-4694-B36B-4AF04059CCB5}"/>
              </a:ext>
            </a:extLst>
          </p:cNvPr>
          <p:cNvPicPr>
            <a:picLocks noChangeAspect="1"/>
          </p:cNvPicPr>
          <p:nvPr/>
        </p:nvPicPr>
        <p:blipFill>
          <a:blip r:embed="rId5"/>
          <a:stretch>
            <a:fillRect/>
          </a:stretch>
        </p:blipFill>
        <p:spPr>
          <a:xfrm>
            <a:off x="274922" y="1301085"/>
            <a:ext cx="2695862" cy="2816573"/>
          </a:xfrm>
          <a:prstGeom prst="rect">
            <a:avLst/>
          </a:prstGeom>
        </p:spPr>
      </p:pic>
      <p:pic>
        <p:nvPicPr>
          <p:cNvPr id="17" name="Picture 16">
            <a:extLst>
              <a:ext uri="{FF2B5EF4-FFF2-40B4-BE49-F238E27FC236}">
                <a16:creationId xmlns:a16="http://schemas.microsoft.com/office/drawing/2014/main" id="{E112590F-07F7-4767-BCC3-A30D58C25B9A}"/>
              </a:ext>
            </a:extLst>
          </p:cNvPr>
          <p:cNvPicPr>
            <a:picLocks noChangeAspect="1"/>
          </p:cNvPicPr>
          <p:nvPr/>
        </p:nvPicPr>
        <p:blipFill>
          <a:blip r:embed="rId6"/>
          <a:stretch>
            <a:fillRect/>
          </a:stretch>
        </p:blipFill>
        <p:spPr>
          <a:xfrm>
            <a:off x="2362200" y="4250341"/>
            <a:ext cx="3766977" cy="2573712"/>
          </a:xfrm>
          <a:prstGeom prst="rect">
            <a:avLst/>
          </a:prstGeom>
        </p:spPr>
      </p:pic>
      <p:sp>
        <p:nvSpPr>
          <p:cNvPr id="18" name="TextBox 17">
            <a:extLst>
              <a:ext uri="{FF2B5EF4-FFF2-40B4-BE49-F238E27FC236}">
                <a16:creationId xmlns:a16="http://schemas.microsoft.com/office/drawing/2014/main" id="{5DC58A34-7835-4693-80CA-2F9C1F2EE49B}"/>
              </a:ext>
            </a:extLst>
          </p:cNvPr>
          <p:cNvSpPr txBox="1"/>
          <p:nvPr/>
        </p:nvSpPr>
        <p:spPr>
          <a:xfrm>
            <a:off x="6226520" y="3643292"/>
            <a:ext cx="2345391"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ea typeface="Verdana" panose="020B0604030504040204" pitchFamily="34" charset="0"/>
              </a:rPr>
              <a:t>Lung Cancer</a:t>
            </a:r>
          </a:p>
        </p:txBody>
      </p:sp>
      <p:sp>
        <p:nvSpPr>
          <p:cNvPr id="19" name="TextBox 18">
            <a:extLst>
              <a:ext uri="{FF2B5EF4-FFF2-40B4-BE49-F238E27FC236}">
                <a16:creationId xmlns:a16="http://schemas.microsoft.com/office/drawing/2014/main" id="{CD8B7D8A-15CC-492F-8B6A-26AAAE795A79}"/>
              </a:ext>
            </a:extLst>
          </p:cNvPr>
          <p:cNvSpPr txBox="1"/>
          <p:nvPr/>
        </p:nvSpPr>
        <p:spPr>
          <a:xfrm>
            <a:off x="315992" y="3643292"/>
            <a:ext cx="2695862"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ea typeface="Verdana" panose="020B0604030504040204" pitchFamily="34" charset="0"/>
              </a:rPr>
              <a:t>CNS Gliomas</a:t>
            </a:r>
          </a:p>
        </p:txBody>
      </p:sp>
      <p:sp>
        <p:nvSpPr>
          <p:cNvPr id="20" name="TextBox 19">
            <a:extLst>
              <a:ext uri="{FF2B5EF4-FFF2-40B4-BE49-F238E27FC236}">
                <a16:creationId xmlns:a16="http://schemas.microsoft.com/office/drawing/2014/main" id="{3BC07824-6FCC-4529-8246-70AD96B43BB1}"/>
              </a:ext>
            </a:extLst>
          </p:cNvPr>
          <p:cNvSpPr txBox="1"/>
          <p:nvPr/>
        </p:nvSpPr>
        <p:spPr>
          <a:xfrm>
            <a:off x="3052924" y="3655993"/>
            <a:ext cx="2345391"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ea typeface="Verdana" panose="020B0604030504040204" pitchFamily="34" charset="0"/>
              </a:rPr>
              <a:t>H&amp;N Cancer</a:t>
            </a:r>
          </a:p>
        </p:txBody>
      </p:sp>
      <p:sp>
        <p:nvSpPr>
          <p:cNvPr id="21" name="TextBox 20">
            <a:extLst>
              <a:ext uri="{FF2B5EF4-FFF2-40B4-BE49-F238E27FC236}">
                <a16:creationId xmlns:a16="http://schemas.microsoft.com/office/drawing/2014/main" id="{D15EFA3A-1069-4AAA-A5C0-215E69B5BA18}"/>
              </a:ext>
            </a:extLst>
          </p:cNvPr>
          <p:cNvSpPr txBox="1"/>
          <p:nvPr/>
        </p:nvSpPr>
        <p:spPr>
          <a:xfrm>
            <a:off x="2362200" y="6324940"/>
            <a:ext cx="3766977"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ea typeface="Verdana" panose="020B0604030504040204" pitchFamily="34" charset="0"/>
              </a:rPr>
              <a:t>Prostate Cancer</a:t>
            </a:r>
          </a:p>
        </p:txBody>
      </p:sp>
    </p:spTree>
    <p:extLst>
      <p:ext uri="{BB962C8B-B14F-4D97-AF65-F5344CB8AC3E}">
        <p14:creationId xmlns:p14="http://schemas.microsoft.com/office/powerpoint/2010/main" val="1041006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pPr algn="ctr"/>
            <a:r>
              <a:rPr lang="en-US" sz="3600" b="1" dirty="0">
                <a:solidFill>
                  <a:schemeClr val="tx2"/>
                </a:solidFill>
                <a:latin typeface="Verdana" panose="020B0604030504040204" pitchFamily="34" charset="0"/>
                <a:ea typeface="Verdana" panose="020B0604030504040204" pitchFamily="34" charset="0"/>
                <a:cs typeface="Verdana" panose="020B0604030504040204" pitchFamily="34" charset="0"/>
              </a:rPr>
              <a:t>Image-Guided Treatment Delivery</a:t>
            </a:r>
          </a:p>
        </p:txBody>
      </p:sp>
      <p:sp>
        <p:nvSpPr>
          <p:cNvPr id="3" name="Content Placeholder 2"/>
          <p:cNvSpPr>
            <a:spLocks noGrp="1"/>
          </p:cNvSpPr>
          <p:nvPr>
            <p:ph idx="1"/>
          </p:nvPr>
        </p:nvSpPr>
        <p:spPr>
          <a:xfrm>
            <a:off x="457200" y="1295400"/>
            <a:ext cx="8229600" cy="2057400"/>
          </a:xfrm>
        </p:spPr>
        <p:txBody>
          <a:bodyPr>
            <a:normAutofit lnSpcReduction="10000"/>
          </a:bodyPr>
          <a:lstStyle/>
          <a:p>
            <a:r>
              <a:rPr lang="en-US" dirty="0">
                <a:latin typeface="Verdana" panose="020B0604030504040204" pitchFamily="34" charset="0"/>
                <a:ea typeface="Verdana" panose="020B0604030504040204" pitchFamily="34" charset="0"/>
                <a:cs typeface="Verdana" panose="020B0604030504040204" pitchFamily="34" charset="0"/>
              </a:rPr>
              <a:t>Accounts for daily shifts in soft tissue anatomy or patient setup</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Enables reduced margin around tumor </a:t>
            </a:r>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l</a:t>
            </a:r>
            <a:r>
              <a:rPr lang="en-US" dirty="0">
                <a:latin typeface="Verdana" panose="020B0604030504040204" pitchFamily="34" charset="0"/>
                <a:ea typeface="Verdana" panose="020B0604030504040204" pitchFamily="34" charset="0"/>
                <a:cs typeface="Verdana" panose="020B0604030504040204" pitchFamily="34" charset="0"/>
              </a:rPr>
              <a:t>ess risk of toxicity </a:t>
            </a:r>
          </a:p>
          <a:p>
            <a:endParaRPr lang="en-US" dirty="0">
              <a:solidFill>
                <a:schemeClr val="tx1">
                  <a:lumMod val="85000"/>
                  <a:lumOff val="15000"/>
                </a:schemeClr>
              </a:solidFill>
              <a:latin typeface="Verdana" pitchFamily="34" charset="0"/>
              <a:ea typeface="Verdana" pitchFamily="34" charset="0"/>
              <a:cs typeface="Verdana" pitchFamily="34" charset="0"/>
            </a:endParaRPr>
          </a:p>
        </p:txBody>
      </p:sp>
      <p:pic>
        <p:nvPicPr>
          <p:cNvPr id="4" name="Picture 3">
            <a:extLst>
              <a:ext uri="{FF2B5EF4-FFF2-40B4-BE49-F238E27FC236}">
                <a16:creationId xmlns:a16="http://schemas.microsoft.com/office/drawing/2014/main" id="{743D5F11-D721-4FCB-A2A9-229C143D2448}"/>
              </a:ext>
            </a:extLst>
          </p:cNvPr>
          <p:cNvPicPr>
            <a:picLocks noChangeAspect="1"/>
          </p:cNvPicPr>
          <p:nvPr/>
        </p:nvPicPr>
        <p:blipFill>
          <a:blip r:embed="rId2"/>
          <a:stretch>
            <a:fillRect/>
          </a:stretch>
        </p:blipFill>
        <p:spPr>
          <a:xfrm>
            <a:off x="500285" y="3429000"/>
            <a:ext cx="4800600" cy="3292215"/>
          </a:xfrm>
          <a:prstGeom prst="rect">
            <a:avLst/>
          </a:prstGeom>
        </p:spPr>
      </p:pic>
      <p:pic>
        <p:nvPicPr>
          <p:cNvPr id="6" name="Picture 5">
            <a:extLst>
              <a:ext uri="{FF2B5EF4-FFF2-40B4-BE49-F238E27FC236}">
                <a16:creationId xmlns:a16="http://schemas.microsoft.com/office/drawing/2014/main" id="{82397920-2377-4EEF-9BC2-BE5C5176766D}"/>
              </a:ext>
            </a:extLst>
          </p:cNvPr>
          <p:cNvPicPr>
            <a:picLocks noChangeAspect="1"/>
          </p:cNvPicPr>
          <p:nvPr/>
        </p:nvPicPr>
        <p:blipFill>
          <a:blip r:embed="rId3"/>
          <a:stretch>
            <a:fillRect/>
          </a:stretch>
        </p:blipFill>
        <p:spPr>
          <a:xfrm>
            <a:off x="5608655" y="3429000"/>
            <a:ext cx="3332242" cy="3292214"/>
          </a:xfrm>
          <a:prstGeom prst="rect">
            <a:avLst/>
          </a:prstGeom>
        </p:spPr>
      </p:pic>
    </p:spTree>
    <p:extLst>
      <p:ext uri="{BB962C8B-B14F-4D97-AF65-F5344CB8AC3E}">
        <p14:creationId xmlns:p14="http://schemas.microsoft.com/office/powerpoint/2010/main" val="1711862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pPr algn="ctr"/>
            <a:r>
              <a:rPr lang="en-US" sz="3600" b="1" dirty="0">
                <a:solidFill>
                  <a:schemeClr val="tx2"/>
                </a:solidFill>
                <a:latin typeface="Verdana" panose="020B0604030504040204" pitchFamily="34" charset="0"/>
                <a:ea typeface="Verdana" panose="020B0604030504040204" pitchFamily="34" charset="0"/>
                <a:cs typeface="Verdana" panose="020B0604030504040204" pitchFamily="34" charset="0"/>
              </a:rPr>
              <a:t>Radiation Dosing</a:t>
            </a:r>
          </a:p>
        </p:txBody>
      </p:sp>
      <p:sp>
        <p:nvSpPr>
          <p:cNvPr id="3" name="Content Placeholder 2"/>
          <p:cNvSpPr>
            <a:spLocks noGrp="1"/>
          </p:cNvSpPr>
          <p:nvPr>
            <p:ph idx="1"/>
          </p:nvPr>
        </p:nvSpPr>
        <p:spPr>
          <a:xfrm>
            <a:off x="457200" y="1371600"/>
            <a:ext cx="8229600" cy="5257800"/>
          </a:xfrm>
        </p:spPr>
        <p:txBody>
          <a:bodyPr>
            <a:normAutofit fontScale="92500" lnSpcReduction="20000"/>
          </a:bodyPr>
          <a:lstStyle/>
          <a:p>
            <a:pPr>
              <a:lnSpc>
                <a:spcPct val="150000"/>
              </a:lnSpc>
              <a:spcBef>
                <a:spcPts val="300"/>
              </a:spcBef>
              <a:spcAft>
                <a:spcPts val="300"/>
              </a:spcAft>
            </a:pPr>
            <a:r>
              <a:rPr lang="en-US" sz="3400" b="1" dirty="0">
                <a:solidFill>
                  <a:schemeClr val="tx1">
                    <a:lumMod val="85000"/>
                    <a:lumOff val="15000"/>
                  </a:schemeClr>
                </a:solidFill>
                <a:latin typeface="Verdana" pitchFamily="34" charset="0"/>
                <a:ea typeface="Verdana" pitchFamily="34" charset="0"/>
                <a:cs typeface="Verdana" pitchFamily="34" charset="0"/>
              </a:rPr>
              <a:t>Gray (Gy) is the unit of RT dose </a:t>
            </a:r>
          </a:p>
          <a:p>
            <a:pPr lvl="1">
              <a:lnSpc>
                <a:spcPct val="150000"/>
              </a:lnSpc>
              <a:spcBef>
                <a:spcPts val="300"/>
              </a:spcBef>
              <a:spcAft>
                <a:spcPts val="300"/>
              </a:spcAft>
            </a:pPr>
            <a:r>
              <a:rPr lang="en-US" dirty="0">
                <a:solidFill>
                  <a:schemeClr val="tx1">
                    <a:lumMod val="85000"/>
                    <a:lumOff val="15000"/>
                  </a:schemeClr>
                </a:solidFill>
                <a:latin typeface="Verdana" pitchFamily="34" charset="0"/>
                <a:ea typeface="Verdana" pitchFamily="34" charset="0"/>
                <a:cs typeface="Verdana" pitchFamily="34" charset="0"/>
              </a:rPr>
              <a:t>1 Gy = 100 centiGray (cGy)</a:t>
            </a:r>
          </a:p>
          <a:p>
            <a:pPr lvl="1">
              <a:lnSpc>
                <a:spcPct val="150000"/>
              </a:lnSpc>
              <a:spcBef>
                <a:spcPts val="300"/>
              </a:spcBef>
              <a:spcAft>
                <a:spcPts val="300"/>
              </a:spcAft>
            </a:pPr>
            <a:r>
              <a:rPr lang="en-US" dirty="0">
                <a:solidFill>
                  <a:schemeClr val="tx1">
                    <a:lumMod val="85000"/>
                    <a:lumOff val="15000"/>
                  </a:schemeClr>
                </a:solidFill>
                <a:latin typeface="Verdana" pitchFamily="34" charset="0"/>
                <a:ea typeface="Verdana" pitchFamily="34" charset="0"/>
                <a:cs typeface="Verdana" pitchFamily="34" charset="0"/>
              </a:rPr>
              <a:t>The dose from 1 cGy roughly equals 1 CT scan </a:t>
            </a:r>
          </a:p>
          <a:p>
            <a:pPr>
              <a:lnSpc>
                <a:spcPct val="150000"/>
              </a:lnSpc>
              <a:spcBef>
                <a:spcPts val="300"/>
              </a:spcBef>
              <a:spcAft>
                <a:spcPts val="300"/>
              </a:spcAft>
            </a:pPr>
            <a:endParaRPr lang="en-US" sz="3400" dirty="0">
              <a:solidFill>
                <a:schemeClr val="tx1">
                  <a:lumMod val="85000"/>
                  <a:lumOff val="15000"/>
                </a:schemeClr>
              </a:solidFill>
              <a:latin typeface="Verdana" pitchFamily="34" charset="0"/>
              <a:ea typeface="Verdana" pitchFamily="34" charset="0"/>
              <a:cs typeface="Verdana" pitchFamily="34" charset="0"/>
            </a:endParaRPr>
          </a:p>
          <a:p>
            <a:pPr>
              <a:lnSpc>
                <a:spcPct val="150000"/>
              </a:lnSpc>
              <a:spcBef>
                <a:spcPts val="300"/>
              </a:spcBef>
              <a:spcAft>
                <a:spcPts val="300"/>
              </a:spcAft>
            </a:pPr>
            <a:r>
              <a:rPr lang="en-US" sz="3400" b="1" dirty="0">
                <a:solidFill>
                  <a:schemeClr val="tx1">
                    <a:lumMod val="85000"/>
                    <a:lumOff val="15000"/>
                  </a:schemeClr>
                </a:solidFill>
                <a:latin typeface="Verdana" pitchFamily="34" charset="0"/>
                <a:ea typeface="Verdana" pitchFamily="34" charset="0"/>
                <a:cs typeface="Verdana" pitchFamily="34" charset="0"/>
              </a:rPr>
              <a:t>Dose prescription depends on:</a:t>
            </a:r>
          </a:p>
          <a:p>
            <a:pPr lvl="1">
              <a:lnSpc>
                <a:spcPct val="150000"/>
              </a:lnSpc>
              <a:spcBef>
                <a:spcPts val="300"/>
              </a:spcBef>
              <a:spcAft>
                <a:spcPts val="300"/>
              </a:spcAft>
            </a:pPr>
            <a:r>
              <a:rPr lang="en-US" dirty="0">
                <a:solidFill>
                  <a:schemeClr val="tx1">
                    <a:lumMod val="85000"/>
                    <a:lumOff val="15000"/>
                  </a:schemeClr>
                </a:solidFill>
                <a:latin typeface="Verdana" pitchFamily="34" charset="0"/>
                <a:ea typeface="Verdana" pitchFamily="34" charset="0"/>
                <a:cs typeface="Verdana" pitchFamily="34" charset="0"/>
              </a:rPr>
              <a:t>Goal of treatment (curative &gt; palliative)</a:t>
            </a:r>
          </a:p>
          <a:p>
            <a:pPr lvl="1">
              <a:lnSpc>
                <a:spcPct val="150000"/>
              </a:lnSpc>
              <a:spcBef>
                <a:spcPts val="300"/>
              </a:spcBef>
              <a:spcAft>
                <a:spcPts val="300"/>
              </a:spcAft>
            </a:pPr>
            <a:r>
              <a:rPr lang="en-US" dirty="0">
                <a:solidFill>
                  <a:schemeClr val="tx1">
                    <a:lumMod val="85000"/>
                    <a:lumOff val="15000"/>
                  </a:schemeClr>
                </a:solidFill>
                <a:latin typeface="Verdana" pitchFamily="34" charset="0"/>
                <a:ea typeface="Verdana" pitchFamily="34" charset="0"/>
                <a:cs typeface="Verdana" pitchFamily="34" charset="0"/>
              </a:rPr>
              <a:t>Amount of disease (gross &gt; microscopic)</a:t>
            </a:r>
          </a:p>
          <a:p>
            <a:pPr lvl="1">
              <a:lnSpc>
                <a:spcPct val="150000"/>
              </a:lnSpc>
              <a:spcBef>
                <a:spcPts val="300"/>
              </a:spcBef>
              <a:spcAft>
                <a:spcPts val="300"/>
              </a:spcAft>
            </a:pPr>
            <a:r>
              <a:rPr lang="en-US" dirty="0">
                <a:solidFill>
                  <a:schemeClr val="tx1">
                    <a:lumMod val="85000"/>
                    <a:lumOff val="15000"/>
                  </a:schemeClr>
                </a:solidFill>
                <a:latin typeface="Verdana" pitchFamily="34" charset="0"/>
                <a:ea typeface="Verdana" pitchFamily="34" charset="0"/>
                <a:cs typeface="Verdana" pitchFamily="34" charset="0"/>
              </a:rPr>
              <a:t>RT sensitivity of tumor </a:t>
            </a:r>
          </a:p>
          <a:p>
            <a:pPr lvl="1">
              <a:lnSpc>
                <a:spcPct val="150000"/>
              </a:lnSpc>
              <a:spcBef>
                <a:spcPts val="300"/>
              </a:spcBef>
              <a:spcAft>
                <a:spcPts val="300"/>
              </a:spcAft>
            </a:pPr>
            <a:r>
              <a:rPr lang="en-US" dirty="0">
                <a:solidFill>
                  <a:schemeClr val="tx1">
                    <a:lumMod val="85000"/>
                    <a:lumOff val="15000"/>
                  </a:schemeClr>
                </a:solidFill>
                <a:latin typeface="Verdana" pitchFamily="34" charset="0"/>
                <a:ea typeface="Verdana" pitchFamily="34" charset="0"/>
                <a:cs typeface="Verdana" pitchFamily="34" charset="0"/>
              </a:rPr>
              <a:t>RT sensitivity of surrounding normal tissue </a:t>
            </a:r>
          </a:p>
        </p:txBody>
      </p:sp>
    </p:spTree>
    <p:extLst>
      <p:ext uri="{BB962C8B-B14F-4D97-AF65-F5344CB8AC3E}">
        <p14:creationId xmlns:p14="http://schemas.microsoft.com/office/powerpoint/2010/main" val="2077808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pPr algn="ctr"/>
            <a:r>
              <a:rPr lang="en-US" sz="4000" b="1" dirty="0">
                <a:solidFill>
                  <a:schemeClr val="tx2"/>
                </a:solidFill>
                <a:latin typeface="Verdana" panose="020B0604030504040204" pitchFamily="34" charset="0"/>
                <a:ea typeface="Verdana" panose="020B0604030504040204" pitchFamily="34" charset="0"/>
                <a:cs typeface="Verdana" panose="020B0604030504040204" pitchFamily="34" charset="0"/>
              </a:rPr>
              <a:t>The Total Dose is Delivered in a Series of Daily Fractions</a:t>
            </a:r>
          </a:p>
        </p:txBody>
      </p:sp>
      <p:sp>
        <p:nvSpPr>
          <p:cNvPr id="3" name="Content Placeholder 2"/>
          <p:cNvSpPr>
            <a:spLocks noGrp="1"/>
          </p:cNvSpPr>
          <p:nvPr>
            <p:ph idx="1"/>
          </p:nvPr>
        </p:nvSpPr>
        <p:spPr>
          <a:xfrm>
            <a:off x="457200" y="1447800"/>
            <a:ext cx="8458200" cy="5410200"/>
          </a:xfrm>
        </p:spPr>
        <p:txBody>
          <a:bodyPr>
            <a:noAutofit/>
          </a:bodyPr>
          <a:lstStyle/>
          <a:p>
            <a:r>
              <a:rPr lang="en-US" sz="2400" dirty="0">
                <a:latin typeface="Verdana" panose="020B0604030504040204" pitchFamily="34" charset="0"/>
                <a:ea typeface="Verdana" panose="020B0604030504040204" pitchFamily="34" charset="0"/>
              </a:rPr>
              <a:t>Most patients receive multiple fractions during their treatment course</a:t>
            </a:r>
          </a:p>
          <a:p>
            <a:endParaRPr lang="en-US" sz="2400" dirty="0">
              <a:solidFill>
                <a:schemeClr val="tx1">
                  <a:lumMod val="85000"/>
                  <a:lumOff val="15000"/>
                </a:schemeClr>
              </a:solidFill>
              <a:latin typeface="Verdana" pitchFamily="34" charset="0"/>
              <a:ea typeface="Verdana" pitchFamily="34" charset="0"/>
              <a:cs typeface="Verdana" pitchFamily="34" charset="0"/>
            </a:endParaRPr>
          </a:p>
          <a:p>
            <a:r>
              <a:rPr lang="en-US" sz="2400" dirty="0">
                <a:solidFill>
                  <a:schemeClr val="tx1">
                    <a:lumMod val="85000"/>
                    <a:lumOff val="15000"/>
                  </a:schemeClr>
                </a:solidFill>
                <a:latin typeface="Verdana" pitchFamily="34" charset="0"/>
                <a:ea typeface="Verdana" pitchFamily="34" charset="0"/>
                <a:cs typeface="Verdana" pitchFamily="34" charset="0"/>
              </a:rPr>
              <a:t>RT typically delivered once-daily, 5 days/week (30-45 min/visit)</a:t>
            </a:r>
          </a:p>
          <a:p>
            <a:pPr marL="0" indent="0">
              <a:buNone/>
            </a:pPr>
            <a:endParaRPr lang="en-US" sz="2400" dirty="0">
              <a:solidFill>
                <a:schemeClr val="tx1">
                  <a:lumMod val="85000"/>
                  <a:lumOff val="15000"/>
                </a:schemeClr>
              </a:solidFill>
              <a:latin typeface="Verdana" pitchFamily="34" charset="0"/>
              <a:ea typeface="Verdana" pitchFamily="34" charset="0"/>
              <a:cs typeface="Verdana" pitchFamily="34" charset="0"/>
            </a:endParaRPr>
          </a:p>
          <a:p>
            <a:r>
              <a:rPr lang="en-US" sz="2400" dirty="0">
                <a:solidFill>
                  <a:schemeClr val="tx1">
                    <a:lumMod val="85000"/>
                    <a:lumOff val="15000"/>
                  </a:schemeClr>
                </a:solidFill>
                <a:latin typeface="Verdana" pitchFamily="34" charset="0"/>
                <a:ea typeface="Verdana" pitchFamily="34" charset="0"/>
                <a:cs typeface="Verdana" pitchFamily="34" charset="0"/>
              </a:rPr>
              <a:t>Fractionation decreases risk of toxicity by allowing for DNA repair in normal tissue</a:t>
            </a:r>
          </a:p>
          <a:p>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The potency, or </a:t>
            </a:r>
            <a:r>
              <a:rPr lang="en-US" sz="2400" b="1" dirty="0">
                <a:latin typeface="Verdana" panose="020B0604030504040204" pitchFamily="34" charset="0"/>
                <a:ea typeface="Verdana" panose="020B0604030504040204" pitchFamily="34" charset="0"/>
              </a:rPr>
              <a:t>Biologically Effective Dose </a:t>
            </a:r>
            <a:r>
              <a:rPr lang="en-US" sz="2400" dirty="0">
                <a:latin typeface="Verdana" panose="020B0604030504040204" pitchFamily="34" charset="0"/>
                <a:ea typeface="Verdana" panose="020B0604030504040204" pitchFamily="34" charset="0"/>
              </a:rPr>
              <a:t>of a RT course depends not only on total dose, but how that dose if fractionated, and the tissue irradiated. </a:t>
            </a:r>
            <a:endParaRPr lang="en-US" sz="2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endParaRPr lang="en-US" sz="2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endParaRPr lang="en-US" sz="2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4873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447800"/>
          </a:xfrm>
        </p:spPr>
        <p:txBody>
          <a:bodyPr>
            <a:noAutofit/>
          </a:bodyPr>
          <a:lstStyle/>
          <a:p>
            <a:pPr algn="ctr"/>
            <a:r>
              <a:rPr lang="en-US" sz="5000" b="1" i="0" u="none" dirty="0">
                <a:solidFill>
                  <a:schemeClr val="tx2"/>
                </a:solidFill>
                <a:effectLst/>
                <a:latin typeface="Verdana" pitchFamily="34" charset="0"/>
                <a:ea typeface="Verdana" pitchFamily="34" charset="0"/>
                <a:cs typeface="Verdana" pitchFamily="34" charset="0"/>
              </a:rPr>
              <a:t>Stereotactic Radiosurgery</a:t>
            </a:r>
          </a:p>
        </p:txBody>
      </p:sp>
      <p:pic>
        <p:nvPicPr>
          <p:cNvPr id="3" name="Picture 2">
            <a:extLst>
              <a:ext uri="{FF2B5EF4-FFF2-40B4-BE49-F238E27FC236}">
                <a16:creationId xmlns:a16="http://schemas.microsoft.com/office/drawing/2014/main" id="{3D74B6D6-28D9-455B-9F04-C16F3A76321C}"/>
              </a:ext>
            </a:extLst>
          </p:cNvPr>
          <p:cNvPicPr>
            <a:picLocks noChangeAspect="1"/>
          </p:cNvPicPr>
          <p:nvPr/>
        </p:nvPicPr>
        <p:blipFill>
          <a:blip r:embed="rId2"/>
          <a:stretch>
            <a:fillRect/>
          </a:stretch>
        </p:blipFill>
        <p:spPr>
          <a:xfrm>
            <a:off x="1785458" y="2438400"/>
            <a:ext cx="5573084" cy="4119908"/>
          </a:xfrm>
          <a:prstGeom prst="rect">
            <a:avLst/>
          </a:prstGeom>
        </p:spPr>
      </p:pic>
    </p:spTree>
    <p:extLst>
      <p:ext uri="{BB962C8B-B14F-4D97-AF65-F5344CB8AC3E}">
        <p14:creationId xmlns:p14="http://schemas.microsoft.com/office/powerpoint/2010/main" val="2850938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pPr algn="ctr"/>
            <a:r>
              <a:rPr lang="en-US" sz="3500" b="1" i="0" u="none" dirty="0">
                <a:solidFill>
                  <a:schemeClr val="tx2"/>
                </a:solidFill>
                <a:effectLst/>
                <a:latin typeface="Verdana" pitchFamily="34" charset="0"/>
                <a:ea typeface="Verdana" pitchFamily="34" charset="0"/>
                <a:cs typeface="Verdana" pitchFamily="34" charset="0"/>
              </a:rPr>
              <a:t>What is Stereotactic Radiosurgery?</a:t>
            </a:r>
          </a:p>
        </p:txBody>
      </p:sp>
      <p:sp>
        <p:nvSpPr>
          <p:cNvPr id="3" name="Content Placeholder 2"/>
          <p:cNvSpPr>
            <a:spLocks noGrp="1"/>
          </p:cNvSpPr>
          <p:nvPr>
            <p:ph idx="1"/>
          </p:nvPr>
        </p:nvSpPr>
        <p:spPr>
          <a:xfrm>
            <a:off x="457200" y="1295401"/>
            <a:ext cx="6155869" cy="1009828"/>
          </a:xfrm>
        </p:spPr>
        <p:txBody>
          <a:bodyPr>
            <a:normAutofit/>
          </a:bodyPr>
          <a:lstStyle/>
          <a:p>
            <a:r>
              <a:rPr lang="en-US" b="1" dirty="0">
                <a:solidFill>
                  <a:schemeClr val="tx1">
                    <a:lumMod val="85000"/>
                    <a:lumOff val="15000"/>
                  </a:schemeClr>
                </a:solidFill>
                <a:latin typeface="Verdana" pitchFamily="34" charset="0"/>
                <a:ea typeface="Verdana" pitchFamily="34" charset="0"/>
                <a:cs typeface="Verdana" pitchFamily="34" charset="0"/>
              </a:rPr>
              <a:t>Use of a high dose/fraction of RT in a very focused way</a:t>
            </a:r>
          </a:p>
          <a:p>
            <a:endParaRPr lang="en-US" dirty="0">
              <a:solidFill>
                <a:schemeClr val="tx1">
                  <a:lumMod val="85000"/>
                  <a:lumOff val="15000"/>
                </a:schemeClr>
              </a:solidFill>
              <a:latin typeface="Verdana" pitchFamily="34" charset="0"/>
              <a:ea typeface="Verdana" pitchFamily="34" charset="0"/>
              <a:cs typeface="Verdana" pitchFamily="34" charset="0"/>
            </a:endParaRPr>
          </a:p>
          <a:p>
            <a:endParaRPr lang="en-US" dirty="0">
              <a:solidFill>
                <a:schemeClr val="tx1">
                  <a:lumMod val="85000"/>
                  <a:lumOff val="15000"/>
                </a:schemeClr>
              </a:solidFill>
              <a:latin typeface="Verdana" pitchFamily="34" charset="0"/>
              <a:ea typeface="Verdana" pitchFamily="34" charset="0"/>
              <a:cs typeface="Verdana" pitchFamily="34" charset="0"/>
            </a:endParaRPr>
          </a:p>
          <a:p>
            <a:endParaRPr lang="en-US" dirty="0">
              <a:solidFill>
                <a:schemeClr val="tx1">
                  <a:lumMod val="85000"/>
                  <a:lumOff val="15000"/>
                </a:schemeClr>
              </a:solidFill>
              <a:latin typeface="Verdana" pitchFamily="34" charset="0"/>
              <a:ea typeface="Verdana" pitchFamily="34" charset="0"/>
              <a:cs typeface="Verdana" pitchFamily="34" charset="0"/>
            </a:endParaRPr>
          </a:p>
          <a:p>
            <a:endParaRPr lang="en-US" dirty="0">
              <a:solidFill>
                <a:schemeClr val="tx1">
                  <a:lumMod val="85000"/>
                  <a:lumOff val="15000"/>
                </a:schemeClr>
              </a:solidFill>
              <a:latin typeface="Verdana" pitchFamily="34" charset="0"/>
              <a:ea typeface="Verdana" pitchFamily="34" charset="0"/>
              <a:cs typeface="Verdana" pitchFamily="34" charset="0"/>
            </a:endParaRPr>
          </a:p>
          <a:p>
            <a:endParaRPr lang="en-US" dirty="0">
              <a:solidFill>
                <a:schemeClr val="tx1">
                  <a:lumMod val="85000"/>
                  <a:lumOff val="15000"/>
                </a:schemeClr>
              </a:solidFill>
              <a:latin typeface="Verdana" pitchFamily="34" charset="0"/>
              <a:ea typeface="Verdana" pitchFamily="34" charset="0"/>
              <a:cs typeface="Verdana" pitchFamily="34" charset="0"/>
            </a:endParaRPr>
          </a:p>
          <a:p>
            <a:pPr marL="0" indent="0">
              <a:buNone/>
            </a:pPr>
            <a:endParaRPr lang="en-US" dirty="0">
              <a:solidFill>
                <a:schemeClr val="tx1">
                  <a:lumMod val="85000"/>
                  <a:lumOff val="15000"/>
                </a:schemeClr>
              </a:solidFill>
              <a:latin typeface="Verdana" pitchFamily="34" charset="0"/>
              <a:ea typeface="Verdana" pitchFamily="34" charset="0"/>
              <a:cs typeface="Verdana" pitchFamily="34" charset="0"/>
            </a:endParaRPr>
          </a:p>
          <a:p>
            <a:pPr marL="0" indent="0">
              <a:buNone/>
            </a:pPr>
            <a:endParaRPr lang="en-US" dirty="0">
              <a:solidFill>
                <a:schemeClr val="tx1">
                  <a:lumMod val="85000"/>
                  <a:lumOff val="15000"/>
                </a:schemeClr>
              </a:solidFill>
              <a:latin typeface="Verdana" pitchFamily="34" charset="0"/>
              <a:ea typeface="Verdana" pitchFamily="34" charset="0"/>
              <a:cs typeface="Verdana" pitchFamily="34" charset="0"/>
            </a:endParaRPr>
          </a:p>
        </p:txBody>
      </p:sp>
      <p:sp>
        <p:nvSpPr>
          <p:cNvPr id="9" name="TextBox 8"/>
          <p:cNvSpPr txBox="1"/>
          <p:nvPr/>
        </p:nvSpPr>
        <p:spPr>
          <a:xfrm>
            <a:off x="457200" y="2546092"/>
            <a:ext cx="4419600" cy="1292662"/>
          </a:xfrm>
          <a:prstGeom prst="rect">
            <a:avLst/>
          </a:prstGeom>
          <a:noFill/>
        </p:spPr>
        <p:txBody>
          <a:bodyPr wrap="square" rtlCol="0">
            <a:spAutoFit/>
          </a:bodyPr>
          <a:lstStyle/>
          <a:p>
            <a:pPr marL="342900" indent="-342900">
              <a:buFont typeface="Arial" panose="020B0604020202020204" pitchFamily="34" charset="0"/>
              <a:buChar char="•"/>
            </a:pPr>
            <a:r>
              <a:rPr lang="en-US" sz="2600" dirty="0">
                <a:solidFill>
                  <a:schemeClr val="tx1">
                    <a:lumMod val="85000"/>
                    <a:lumOff val="15000"/>
                  </a:schemeClr>
                </a:solidFill>
                <a:latin typeface="Verdana" pitchFamily="34" charset="0"/>
                <a:ea typeface="Verdana" pitchFamily="34" charset="0"/>
                <a:cs typeface="Verdana" pitchFamily="34" charset="0"/>
              </a:rPr>
              <a:t>High probability of local control (&gt;90%) </a:t>
            </a:r>
          </a:p>
          <a:p>
            <a:endParaRPr lang="en-US" sz="2600" dirty="0"/>
          </a:p>
        </p:txBody>
      </p:sp>
      <p:sp>
        <p:nvSpPr>
          <p:cNvPr id="10" name="TextBox 9"/>
          <p:cNvSpPr txBox="1"/>
          <p:nvPr/>
        </p:nvSpPr>
        <p:spPr>
          <a:xfrm>
            <a:off x="457199" y="3876675"/>
            <a:ext cx="4757991"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85000"/>
                    <a:lumOff val="15000"/>
                  </a:schemeClr>
                </a:solidFill>
                <a:latin typeface="Verdana" pitchFamily="34" charset="0"/>
                <a:ea typeface="Verdana" pitchFamily="34" charset="0"/>
                <a:cs typeface="Verdana" pitchFamily="34" charset="0"/>
              </a:rPr>
              <a:t>Can be done safely for well defined, small-medium sized targets, using our most advanced treatment technologies to deliver this very potent dose safely</a:t>
            </a:r>
            <a:endParaRPr lang="en-US" sz="2400" dirty="0"/>
          </a:p>
        </p:txBody>
      </p:sp>
      <p:pic>
        <p:nvPicPr>
          <p:cNvPr id="12" name="Picture 11"/>
          <p:cNvPicPr>
            <a:picLocks noChangeAspect="1"/>
          </p:cNvPicPr>
          <p:nvPr/>
        </p:nvPicPr>
        <p:blipFill>
          <a:blip r:embed="rId3"/>
          <a:stretch>
            <a:fillRect/>
          </a:stretch>
        </p:blipFill>
        <p:spPr>
          <a:xfrm>
            <a:off x="6857092" y="1295400"/>
            <a:ext cx="1884842" cy="1795088"/>
          </a:xfrm>
          <a:prstGeom prst="rect">
            <a:avLst/>
          </a:prstGeom>
        </p:spPr>
      </p:pic>
      <p:pic>
        <p:nvPicPr>
          <p:cNvPr id="14" name="Picture 13"/>
          <p:cNvPicPr>
            <a:picLocks noChangeAspect="1"/>
          </p:cNvPicPr>
          <p:nvPr/>
        </p:nvPicPr>
        <p:blipFill>
          <a:blip r:embed="rId4"/>
          <a:stretch>
            <a:fillRect/>
          </a:stretch>
        </p:blipFill>
        <p:spPr>
          <a:xfrm>
            <a:off x="5215191" y="3048000"/>
            <a:ext cx="2226469" cy="1619250"/>
          </a:xfrm>
          <a:prstGeom prst="rect">
            <a:avLst/>
          </a:prstGeom>
        </p:spPr>
      </p:pic>
      <p:pic>
        <p:nvPicPr>
          <p:cNvPr id="15" name="Picture 14"/>
          <p:cNvPicPr>
            <a:picLocks noChangeAspect="1"/>
          </p:cNvPicPr>
          <p:nvPr/>
        </p:nvPicPr>
        <p:blipFill>
          <a:blip r:embed="rId5"/>
          <a:stretch>
            <a:fillRect/>
          </a:stretch>
        </p:blipFill>
        <p:spPr>
          <a:xfrm>
            <a:off x="6216258" y="4513932"/>
            <a:ext cx="2651636" cy="2153038"/>
          </a:xfrm>
          <a:prstGeom prst="rect">
            <a:avLst/>
          </a:prstGeom>
        </p:spPr>
      </p:pic>
    </p:spTree>
    <p:extLst>
      <p:ext uri="{BB962C8B-B14F-4D97-AF65-F5344CB8AC3E}">
        <p14:creationId xmlns:p14="http://schemas.microsoft.com/office/powerpoint/2010/main" val="1177326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0" y="95631"/>
            <a:ext cx="9144000" cy="1600200"/>
          </a:xfrm>
          <a:prstGeom prst="rect">
            <a:avLst/>
          </a:prstGeom>
        </p:spPr>
        <p:txBody>
          <a:bodyPr vert="horz" lIns="91440" tIns="45720" rIns="91440" bIns="45720" rtlCol="0">
            <a:normAutofit/>
          </a:bodyPr>
          <a:lstStyle/>
          <a:p>
            <a:pPr marL="342900" marR="0" lvl="0" indent="-342900" algn="ctr" defTabSz="4389120"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schemeClr val="accent1">
                    <a:lumMod val="50000"/>
                  </a:schemeClr>
                </a:solidFill>
                <a:effectLst/>
                <a:uLnTx/>
                <a:uFillTx/>
                <a:latin typeface="Verdana" pitchFamily="34" charset="0"/>
                <a:ea typeface="Verdana" pitchFamily="34" charset="0"/>
                <a:cs typeface="Verdana" pitchFamily="34" charset="0"/>
              </a:rPr>
              <a:t>Introduction to </a:t>
            </a:r>
          </a:p>
          <a:p>
            <a:pPr marL="342900" marR="0" lvl="0" indent="-342900" algn="ctr" defTabSz="4389120"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schemeClr val="accent1">
                    <a:lumMod val="50000"/>
                  </a:schemeClr>
                </a:solidFill>
                <a:effectLst/>
                <a:uLnTx/>
                <a:uFillTx/>
                <a:latin typeface="Verdana" pitchFamily="34" charset="0"/>
                <a:ea typeface="Verdana" pitchFamily="34" charset="0"/>
                <a:cs typeface="Verdana" pitchFamily="34" charset="0"/>
              </a:rPr>
              <a:t>Radiation Oncology</a:t>
            </a:r>
          </a:p>
        </p:txBody>
      </p:sp>
      <p:pic>
        <p:nvPicPr>
          <p:cNvPr id="8"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0980" y="3200400"/>
            <a:ext cx="2930620" cy="195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7989D67-1632-4BDC-8927-4C3A0A2214C3}"/>
              </a:ext>
            </a:extLst>
          </p:cNvPr>
          <p:cNvPicPr>
            <a:picLocks noChangeAspect="1"/>
          </p:cNvPicPr>
          <p:nvPr/>
        </p:nvPicPr>
        <p:blipFill>
          <a:blip r:embed="rId4"/>
          <a:stretch>
            <a:fillRect/>
          </a:stretch>
        </p:blipFill>
        <p:spPr>
          <a:xfrm>
            <a:off x="980980" y="1506107"/>
            <a:ext cx="2930620" cy="1600200"/>
          </a:xfrm>
          <a:prstGeom prst="rect">
            <a:avLst/>
          </a:prstGeom>
        </p:spPr>
      </p:pic>
      <p:pic>
        <p:nvPicPr>
          <p:cNvPr id="7" name="Picture 6">
            <a:extLst>
              <a:ext uri="{FF2B5EF4-FFF2-40B4-BE49-F238E27FC236}">
                <a16:creationId xmlns:a16="http://schemas.microsoft.com/office/drawing/2014/main" id="{F2DF7E20-1381-4AC8-B3C7-59593AF8EE68}"/>
              </a:ext>
            </a:extLst>
          </p:cNvPr>
          <p:cNvPicPr>
            <a:picLocks noChangeAspect="1"/>
          </p:cNvPicPr>
          <p:nvPr/>
        </p:nvPicPr>
        <p:blipFill>
          <a:blip r:embed="rId5"/>
          <a:stretch>
            <a:fillRect/>
          </a:stretch>
        </p:blipFill>
        <p:spPr>
          <a:xfrm>
            <a:off x="5675302" y="1497160"/>
            <a:ext cx="2570607" cy="1870318"/>
          </a:xfrm>
          <a:prstGeom prst="rect">
            <a:avLst/>
          </a:prstGeom>
        </p:spPr>
      </p:pic>
      <p:pic>
        <p:nvPicPr>
          <p:cNvPr id="12" name="Picture 11">
            <a:extLst>
              <a:ext uri="{FF2B5EF4-FFF2-40B4-BE49-F238E27FC236}">
                <a16:creationId xmlns:a16="http://schemas.microsoft.com/office/drawing/2014/main" id="{BC37586C-B1D1-4093-BFE2-57D08FB11521}"/>
              </a:ext>
            </a:extLst>
          </p:cNvPr>
          <p:cNvPicPr>
            <a:picLocks noChangeAspect="1"/>
          </p:cNvPicPr>
          <p:nvPr/>
        </p:nvPicPr>
        <p:blipFill>
          <a:blip r:embed="rId6"/>
          <a:stretch>
            <a:fillRect/>
          </a:stretch>
        </p:blipFill>
        <p:spPr>
          <a:xfrm>
            <a:off x="3987749" y="3418145"/>
            <a:ext cx="4258159" cy="1736880"/>
          </a:xfrm>
          <a:prstGeom prst="rect">
            <a:avLst/>
          </a:prstGeom>
        </p:spPr>
      </p:pic>
      <p:pic>
        <p:nvPicPr>
          <p:cNvPr id="14" name="Picture 13">
            <a:extLst>
              <a:ext uri="{FF2B5EF4-FFF2-40B4-BE49-F238E27FC236}">
                <a16:creationId xmlns:a16="http://schemas.microsoft.com/office/drawing/2014/main" id="{4A42C56E-1E73-4A15-935F-6259D186A46B}"/>
              </a:ext>
            </a:extLst>
          </p:cNvPr>
          <p:cNvPicPr>
            <a:picLocks noChangeAspect="1"/>
          </p:cNvPicPr>
          <p:nvPr/>
        </p:nvPicPr>
        <p:blipFill>
          <a:blip r:embed="rId7"/>
          <a:stretch>
            <a:fillRect/>
          </a:stretch>
        </p:blipFill>
        <p:spPr>
          <a:xfrm>
            <a:off x="4152849" y="1497160"/>
            <a:ext cx="1412830" cy="187031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Autofit/>
          </a:bodyPr>
          <a:lstStyle/>
          <a:p>
            <a:pPr algn="ctr"/>
            <a:r>
              <a:rPr lang="en-US" sz="3600" b="1" dirty="0">
                <a:solidFill>
                  <a:schemeClr val="tx2"/>
                </a:solidFill>
                <a:latin typeface="Verdana" pitchFamily="34" charset="0"/>
                <a:ea typeface="Verdana" pitchFamily="34" charset="0"/>
                <a:cs typeface="Verdana" pitchFamily="34" charset="0"/>
              </a:rPr>
              <a:t>Special Stereotactic Radiosurgery Treatment Platforms</a:t>
            </a:r>
            <a:endParaRPr lang="en-US" sz="3600" b="1" i="0" u="none" dirty="0">
              <a:solidFill>
                <a:schemeClr val="tx2"/>
              </a:solidFill>
              <a:effectLst/>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457200" y="1447800"/>
            <a:ext cx="6324600" cy="1828800"/>
          </a:xfrm>
        </p:spPr>
        <p:txBody>
          <a:bodyPr>
            <a:normAutofit fontScale="62500" lnSpcReduction="20000"/>
          </a:bodyPr>
          <a:lstStyle/>
          <a:p>
            <a:pPr>
              <a:lnSpc>
                <a:spcPct val="120000"/>
              </a:lnSpc>
              <a:spcBef>
                <a:spcPts val="400"/>
              </a:spcBef>
              <a:spcAft>
                <a:spcPts val="400"/>
              </a:spcAft>
            </a:pPr>
            <a:r>
              <a:rPr lang="en-US" sz="4200" b="1" dirty="0">
                <a:solidFill>
                  <a:schemeClr val="tx1">
                    <a:lumMod val="85000"/>
                    <a:lumOff val="15000"/>
                  </a:schemeClr>
                </a:solidFill>
                <a:latin typeface="Verdana" pitchFamily="34" charset="0"/>
                <a:ea typeface="Verdana" pitchFamily="34" charset="0"/>
                <a:cs typeface="Verdana" pitchFamily="34" charset="0"/>
              </a:rPr>
              <a:t>Gamma Knife </a:t>
            </a:r>
          </a:p>
          <a:p>
            <a:pPr lvl="1">
              <a:lnSpc>
                <a:spcPct val="120000"/>
              </a:lnSpc>
              <a:spcBef>
                <a:spcPts val="400"/>
              </a:spcBef>
              <a:spcAft>
                <a:spcPts val="400"/>
              </a:spcAft>
            </a:pPr>
            <a:r>
              <a:rPr lang="en-US" sz="2900" dirty="0">
                <a:solidFill>
                  <a:schemeClr val="tx1">
                    <a:lumMod val="85000"/>
                    <a:lumOff val="15000"/>
                  </a:schemeClr>
                </a:solidFill>
                <a:latin typeface="Verdana" pitchFamily="34" charset="0"/>
                <a:ea typeface="Verdana" pitchFamily="34" charset="0"/>
                <a:cs typeface="Verdana" pitchFamily="34" charset="0"/>
              </a:rPr>
              <a:t>Head frame immobilization</a:t>
            </a:r>
          </a:p>
          <a:p>
            <a:pPr lvl="1">
              <a:lnSpc>
                <a:spcPct val="120000"/>
              </a:lnSpc>
              <a:spcBef>
                <a:spcPts val="400"/>
              </a:spcBef>
              <a:spcAft>
                <a:spcPts val="400"/>
              </a:spcAft>
            </a:pPr>
            <a:r>
              <a:rPr lang="en-US" sz="2900" dirty="0">
                <a:solidFill>
                  <a:schemeClr val="tx1">
                    <a:lumMod val="85000"/>
                    <a:lumOff val="15000"/>
                  </a:schemeClr>
                </a:solidFill>
                <a:latin typeface="Verdana" pitchFamily="34" charset="0"/>
                <a:ea typeface="Verdana" pitchFamily="34" charset="0"/>
                <a:cs typeface="Verdana" pitchFamily="34" charset="0"/>
              </a:rPr>
              <a:t>192 Co-60 sources</a:t>
            </a:r>
          </a:p>
          <a:p>
            <a:pPr lvl="1">
              <a:lnSpc>
                <a:spcPct val="120000"/>
              </a:lnSpc>
              <a:spcBef>
                <a:spcPts val="400"/>
              </a:spcBef>
              <a:spcAft>
                <a:spcPts val="400"/>
              </a:spcAft>
            </a:pPr>
            <a:r>
              <a:rPr lang="en-US" sz="2900" dirty="0">
                <a:solidFill>
                  <a:schemeClr val="tx1">
                    <a:lumMod val="85000"/>
                    <a:lumOff val="15000"/>
                  </a:schemeClr>
                </a:solidFill>
                <a:latin typeface="Verdana" pitchFamily="34" charset="0"/>
                <a:ea typeface="Verdana" pitchFamily="34" charset="0"/>
                <a:cs typeface="Verdana" pitchFamily="34" charset="0"/>
              </a:rPr>
              <a:t>Used to treat brain tumors with high precision</a:t>
            </a:r>
          </a:p>
          <a:p>
            <a:pPr marL="0" indent="0">
              <a:lnSpc>
                <a:spcPct val="120000"/>
              </a:lnSpc>
              <a:spcBef>
                <a:spcPts val="400"/>
              </a:spcBef>
              <a:spcAft>
                <a:spcPts val="400"/>
              </a:spcAft>
              <a:buNone/>
            </a:pPr>
            <a:endParaRPr lang="en-US" dirty="0">
              <a:solidFill>
                <a:schemeClr val="tx1">
                  <a:lumMod val="85000"/>
                  <a:lumOff val="15000"/>
                </a:schemeClr>
              </a:solidFill>
              <a:latin typeface="Verdana" pitchFamily="34" charset="0"/>
              <a:ea typeface="Verdana" pitchFamily="34" charset="0"/>
              <a:cs typeface="Verdana" pitchFamily="34" charset="0"/>
            </a:endParaRPr>
          </a:p>
        </p:txBody>
      </p:sp>
      <p:pic>
        <p:nvPicPr>
          <p:cNvPr id="4" name="Picture 3" descr="lgkc11"/>
          <p:cNvPicPr>
            <a:picLocks noChangeAspect="1" noChangeArrowheads="1"/>
          </p:cNvPicPr>
          <p:nvPr/>
        </p:nvPicPr>
        <p:blipFill>
          <a:blip r:embed="rId3" cstate="print"/>
          <a:srcRect/>
          <a:stretch>
            <a:fillRect/>
          </a:stretch>
        </p:blipFill>
        <p:spPr bwMode="auto">
          <a:xfrm>
            <a:off x="457200" y="3110442"/>
            <a:ext cx="6096000" cy="3471334"/>
          </a:xfrm>
          <a:prstGeom prst="rect">
            <a:avLst/>
          </a:prstGeom>
          <a:noFill/>
          <a:ln w="28575">
            <a:solidFill>
              <a:schemeClr val="bg2"/>
            </a:solid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7029449" y="4115142"/>
            <a:ext cx="1820446" cy="2466633"/>
          </a:xfrm>
          <a:prstGeom prst="rect">
            <a:avLst/>
          </a:prstGeom>
          <a:noFill/>
          <a:ln w="9525">
            <a:noFill/>
            <a:miter lim="800000"/>
            <a:headEnd/>
            <a:tailEnd/>
          </a:ln>
        </p:spPr>
      </p:pic>
      <p:pic>
        <p:nvPicPr>
          <p:cNvPr id="8" name="Picture 7"/>
          <p:cNvPicPr>
            <a:picLocks noChangeAspect="1"/>
          </p:cNvPicPr>
          <p:nvPr/>
        </p:nvPicPr>
        <p:blipFill>
          <a:blip r:embed="rId5"/>
          <a:stretch>
            <a:fillRect/>
          </a:stretch>
        </p:blipFill>
        <p:spPr>
          <a:xfrm>
            <a:off x="7029449" y="1445335"/>
            <a:ext cx="1820446" cy="2312809"/>
          </a:xfrm>
          <a:prstGeom prst="rect">
            <a:avLst/>
          </a:prstGeom>
        </p:spPr>
      </p:pic>
    </p:spTree>
    <p:extLst>
      <p:ext uri="{BB962C8B-B14F-4D97-AF65-F5344CB8AC3E}">
        <p14:creationId xmlns:p14="http://schemas.microsoft.com/office/powerpoint/2010/main" val="1667335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Autofit/>
          </a:bodyPr>
          <a:lstStyle/>
          <a:p>
            <a:pPr algn="ctr"/>
            <a:r>
              <a:rPr lang="en-US" sz="3600" b="1" dirty="0">
                <a:solidFill>
                  <a:schemeClr val="tx2"/>
                </a:solidFill>
                <a:latin typeface="Verdana" pitchFamily="34" charset="0"/>
                <a:ea typeface="Verdana" pitchFamily="34" charset="0"/>
                <a:cs typeface="Verdana" pitchFamily="34" charset="0"/>
              </a:rPr>
              <a:t>Special Stereotactic Radiosurgery Treatment Platforms</a:t>
            </a:r>
            <a:endParaRPr lang="en-US" sz="3600" b="1" i="0" u="none" dirty="0">
              <a:solidFill>
                <a:schemeClr val="tx2"/>
              </a:solidFill>
              <a:effectLst/>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457200" y="1676400"/>
            <a:ext cx="8430708" cy="1434042"/>
          </a:xfrm>
        </p:spPr>
        <p:txBody>
          <a:bodyPr>
            <a:normAutofit/>
          </a:bodyPr>
          <a:lstStyle/>
          <a:p>
            <a:r>
              <a:rPr lang="en-US" sz="2600" b="1" dirty="0">
                <a:solidFill>
                  <a:schemeClr val="tx1">
                    <a:lumMod val="85000"/>
                    <a:lumOff val="15000"/>
                  </a:schemeClr>
                </a:solidFill>
                <a:latin typeface="Verdana" pitchFamily="34" charset="0"/>
                <a:ea typeface="Verdana" pitchFamily="34" charset="0"/>
                <a:cs typeface="Verdana" pitchFamily="34" charset="0"/>
              </a:rPr>
              <a:t>Cyber Knife </a:t>
            </a:r>
          </a:p>
          <a:p>
            <a:pPr lvl="1"/>
            <a:r>
              <a:rPr lang="en-US" sz="2000" dirty="0">
                <a:solidFill>
                  <a:schemeClr val="tx1">
                    <a:lumMod val="85000"/>
                    <a:lumOff val="15000"/>
                  </a:schemeClr>
                </a:solidFill>
                <a:latin typeface="Verdana" pitchFamily="34" charset="0"/>
                <a:ea typeface="Verdana" pitchFamily="34" charset="0"/>
                <a:cs typeface="Verdana" pitchFamily="34" charset="0"/>
              </a:rPr>
              <a:t>Robotic arm can treat tumors throughout body</a:t>
            </a:r>
          </a:p>
          <a:p>
            <a:pPr lvl="1"/>
            <a:r>
              <a:rPr lang="en-US" sz="2000" dirty="0">
                <a:solidFill>
                  <a:schemeClr val="tx1">
                    <a:lumMod val="85000"/>
                    <a:lumOff val="15000"/>
                  </a:schemeClr>
                </a:solidFill>
                <a:latin typeface="Verdana" pitchFamily="34" charset="0"/>
                <a:ea typeface="Verdana" pitchFamily="34" charset="0"/>
                <a:cs typeface="Verdana" pitchFamily="34" charset="0"/>
              </a:rPr>
              <a:t>High precision, but very long treatment times</a:t>
            </a:r>
          </a:p>
          <a:p>
            <a:pPr marL="0" indent="0">
              <a:buNone/>
            </a:pPr>
            <a:endParaRPr lang="en-US" dirty="0">
              <a:solidFill>
                <a:schemeClr val="tx1">
                  <a:lumMod val="85000"/>
                  <a:lumOff val="15000"/>
                </a:schemeClr>
              </a:solidFill>
              <a:latin typeface="Verdana" pitchFamily="34" charset="0"/>
              <a:ea typeface="Verdana" pitchFamily="34" charset="0"/>
              <a:cs typeface="Verdana" pitchFamily="34" charset="0"/>
            </a:endParaRPr>
          </a:p>
          <a:p>
            <a:endParaRPr lang="en-US" dirty="0">
              <a:solidFill>
                <a:schemeClr val="tx1">
                  <a:lumMod val="85000"/>
                  <a:lumOff val="15000"/>
                </a:schemeClr>
              </a:solidFill>
              <a:latin typeface="Verdana" pitchFamily="34" charset="0"/>
              <a:ea typeface="Verdana" pitchFamily="34" charset="0"/>
              <a:cs typeface="Verdana" pitchFamily="34" charset="0"/>
            </a:endParaRPr>
          </a:p>
          <a:p>
            <a:pPr marL="0" indent="0">
              <a:buNone/>
            </a:pPr>
            <a:endParaRPr lang="en-US" dirty="0">
              <a:solidFill>
                <a:schemeClr val="tx1">
                  <a:lumMod val="85000"/>
                  <a:lumOff val="15000"/>
                </a:schemeClr>
              </a:solidFill>
              <a:latin typeface="Verdana" pitchFamily="34" charset="0"/>
              <a:ea typeface="Verdana" pitchFamily="34" charset="0"/>
              <a:cs typeface="Verdana" pitchFamily="34" charset="0"/>
            </a:endParaRPr>
          </a:p>
        </p:txBody>
      </p:sp>
      <p:pic>
        <p:nvPicPr>
          <p:cNvPr id="6" name="Picture 2"/>
          <p:cNvPicPr>
            <a:picLocks noChangeAspect="1" noChangeArrowheads="1"/>
          </p:cNvPicPr>
          <p:nvPr/>
        </p:nvPicPr>
        <p:blipFill>
          <a:blip r:embed="rId3" cstate="print"/>
          <a:srcRect/>
          <a:stretch>
            <a:fillRect/>
          </a:stretch>
        </p:blipFill>
        <p:spPr bwMode="auto">
          <a:xfrm>
            <a:off x="5105400" y="3098551"/>
            <a:ext cx="3477708" cy="3531418"/>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595854" y="3156535"/>
            <a:ext cx="4191000" cy="3473434"/>
          </a:xfrm>
          <a:prstGeom prst="rect">
            <a:avLst/>
          </a:prstGeom>
          <a:noFill/>
          <a:ln w="9525">
            <a:noFill/>
            <a:miter lim="800000"/>
            <a:headEnd/>
            <a:tailEnd/>
          </a:ln>
        </p:spPr>
      </p:pic>
    </p:spTree>
    <p:extLst>
      <p:ext uri="{BB962C8B-B14F-4D97-AF65-F5344CB8AC3E}">
        <p14:creationId xmlns:p14="http://schemas.microsoft.com/office/powerpoint/2010/main" val="3960314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447800"/>
          </a:xfrm>
        </p:spPr>
        <p:txBody>
          <a:bodyPr>
            <a:noAutofit/>
          </a:bodyPr>
          <a:lstStyle/>
          <a:p>
            <a:pPr algn="ctr"/>
            <a:r>
              <a:rPr lang="en-US" sz="5000" b="1" i="0" u="none" dirty="0">
                <a:solidFill>
                  <a:schemeClr val="tx2"/>
                </a:solidFill>
                <a:effectLst/>
                <a:latin typeface="Verdana" pitchFamily="34" charset="0"/>
                <a:ea typeface="Verdana" pitchFamily="34" charset="0"/>
                <a:cs typeface="Verdana" pitchFamily="34" charset="0"/>
              </a:rPr>
              <a:t>Proton Beam Therapy</a:t>
            </a:r>
          </a:p>
        </p:txBody>
      </p:sp>
      <p:pic>
        <p:nvPicPr>
          <p:cNvPr id="4" name="Picture 3">
            <a:extLst>
              <a:ext uri="{FF2B5EF4-FFF2-40B4-BE49-F238E27FC236}">
                <a16:creationId xmlns:a16="http://schemas.microsoft.com/office/drawing/2014/main" id="{9AB3FCD1-7563-4ED1-B49A-ACA2338E5D24}"/>
              </a:ext>
            </a:extLst>
          </p:cNvPr>
          <p:cNvPicPr>
            <a:picLocks noChangeAspect="1"/>
          </p:cNvPicPr>
          <p:nvPr/>
        </p:nvPicPr>
        <p:blipFill>
          <a:blip r:embed="rId2"/>
          <a:stretch>
            <a:fillRect/>
          </a:stretch>
        </p:blipFill>
        <p:spPr>
          <a:xfrm>
            <a:off x="1181100" y="1828800"/>
            <a:ext cx="6781800" cy="4715192"/>
          </a:xfrm>
          <a:prstGeom prst="rect">
            <a:avLst/>
          </a:prstGeom>
        </p:spPr>
      </p:pic>
    </p:spTree>
    <p:extLst>
      <p:ext uri="{BB962C8B-B14F-4D97-AF65-F5344CB8AC3E}">
        <p14:creationId xmlns:p14="http://schemas.microsoft.com/office/powerpoint/2010/main" val="3772860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9144000" cy="1143000"/>
          </a:xfrm>
        </p:spPr>
        <p:txBody>
          <a:bodyPr>
            <a:noAutofit/>
          </a:bodyPr>
          <a:lstStyle/>
          <a:p>
            <a:pPr algn="ctr"/>
            <a:r>
              <a:rPr lang="en-US" sz="3600" b="1" dirty="0">
                <a:solidFill>
                  <a:schemeClr val="tx2"/>
                </a:solidFill>
                <a:latin typeface="Verdana" pitchFamily="34" charset="0"/>
                <a:ea typeface="Verdana" pitchFamily="34" charset="0"/>
                <a:cs typeface="Verdana" pitchFamily="34" charset="0"/>
              </a:rPr>
              <a:t>Proton Beam Therapy</a:t>
            </a:r>
            <a:endParaRPr lang="en-US" sz="3600" dirty="0"/>
          </a:p>
        </p:txBody>
      </p:sp>
      <p:sp>
        <p:nvSpPr>
          <p:cNvPr id="3" name="Content Placeholder 2"/>
          <p:cNvSpPr>
            <a:spLocks noGrp="1"/>
          </p:cNvSpPr>
          <p:nvPr>
            <p:ph idx="1"/>
          </p:nvPr>
        </p:nvSpPr>
        <p:spPr>
          <a:xfrm>
            <a:off x="457200" y="1153510"/>
            <a:ext cx="8229600" cy="5562600"/>
          </a:xfrm>
        </p:spPr>
        <p:txBody>
          <a:bodyPr>
            <a:noAutofit/>
          </a:bodyPr>
          <a:lstStyle/>
          <a:p>
            <a:r>
              <a:rPr lang="en-US" sz="2400" dirty="0">
                <a:latin typeface="Verdana" panose="020B0604030504040204" pitchFamily="34" charset="0"/>
                <a:ea typeface="Verdana" panose="020B0604030504040204" pitchFamily="34" charset="0"/>
              </a:rPr>
              <a:t>Advantage over photon IMRT in dose distribution; less low-intermediate dose to surrounding tissues.</a:t>
            </a: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F7BA1B04-99B2-44B7-A6F7-6EB3C45CC576}"/>
              </a:ext>
            </a:extLst>
          </p:cNvPr>
          <p:cNvSpPr txBox="1"/>
          <p:nvPr/>
        </p:nvSpPr>
        <p:spPr>
          <a:xfrm>
            <a:off x="753364" y="5611701"/>
            <a:ext cx="3513836"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rPr>
              <a:t>Reduces risk of long-term side effects in pediatric malignancies</a:t>
            </a:r>
          </a:p>
        </p:txBody>
      </p:sp>
      <p:pic>
        <p:nvPicPr>
          <p:cNvPr id="6" name="Picture 6">
            <a:extLst>
              <a:ext uri="{FF2B5EF4-FFF2-40B4-BE49-F238E27FC236}">
                <a16:creationId xmlns:a16="http://schemas.microsoft.com/office/drawing/2014/main" id="{10019E81-02D7-42AC-9F53-C6516A2D8A12}"/>
              </a:ext>
            </a:extLst>
          </p:cNvPr>
          <p:cNvPicPr>
            <a:picLocks noChangeAspect="1" noChangeArrowheads="1"/>
          </p:cNvPicPr>
          <p:nvPr/>
        </p:nvPicPr>
        <p:blipFill>
          <a:blip r:embed="rId3" cstate="print"/>
          <a:srcRect/>
          <a:stretch>
            <a:fillRect/>
          </a:stretch>
        </p:blipFill>
        <p:spPr bwMode="auto">
          <a:xfrm>
            <a:off x="753364" y="2054680"/>
            <a:ext cx="3657600" cy="3409628"/>
          </a:xfrm>
          <a:prstGeom prst="rect">
            <a:avLst/>
          </a:prstGeom>
          <a:noFill/>
          <a:ln w="9525">
            <a:noFill/>
            <a:miter lim="800000"/>
            <a:headEnd/>
            <a:tailEnd/>
          </a:ln>
        </p:spPr>
      </p:pic>
      <p:pic>
        <p:nvPicPr>
          <p:cNvPr id="7" name="Picture 7">
            <a:extLst>
              <a:ext uri="{FF2B5EF4-FFF2-40B4-BE49-F238E27FC236}">
                <a16:creationId xmlns:a16="http://schemas.microsoft.com/office/drawing/2014/main" id="{D85C8227-113E-46BD-AFEF-F6B0A7E6D402}"/>
              </a:ext>
            </a:extLst>
          </p:cNvPr>
          <p:cNvPicPr>
            <a:picLocks noChangeAspect="1" noChangeArrowheads="1"/>
          </p:cNvPicPr>
          <p:nvPr/>
        </p:nvPicPr>
        <p:blipFill>
          <a:blip r:embed="rId4" cstate="print"/>
          <a:srcRect/>
          <a:stretch>
            <a:fillRect/>
          </a:stretch>
        </p:blipFill>
        <p:spPr bwMode="auto">
          <a:xfrm>
            <a:off x="5274564" y="2054680"/>
            <a:ext cx="2726436" cy="3436445"/>
          </a:xfrm>
          <a:prstGeom prst="rect">
            <a:avLst/>
          </a:prstGeom>
          <a:noFill/>
          <a:ln w="9525">
            <a:noFill/>
            <a:miter lim="800000"/>
            <a:headEnd/>
            <a:tailEnd/>
          </a:ln>
        </p:spPr>
      </p:pic>
      <p:sp>
        <p:nvSpPr>
          <p:cNvPr id="8" name="TextBox 7">
            <a:extLst>
              <a:ext uri="{FF2B5EF4-FFF2-40B4-BE49-F238E27FC236}">
                <a16:creationId xmlns:a16="http://schemas.microsoft.com/office/drawing/2014/main" id="{042D4B0A-E0E5-4C8B-A517-B827298CDB33}"/>
              </a:ext>
            </a:extLst>
          </p:cNvPr>
          <p:cNvSpPr txBox="1"/>
          <p:nvPr/>
        </p:nvSpPr>
        <p:spPr>
          <a:xfrm>
            <a:off x="5175504" y="5611701"/>
            <a:ext cx="3814064" cy="132343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rPr>
              <a:t>Benefits under investigation in adult malignancies   (where low dose may have  less impact on toxicity)</a:t>
            </a:r>
          </a:p>
        </p:txBody>
      </p:sp>
    </p:spTree>
    <p:extLst>
      <p:ext uri="{BB962C8B-B14F-4D97-AF65-F5344CB8AC3E}">
        <p14:creationId xmlns:p14="http://schemas.microsoft.com/office/powerpoint/2010/main" val="4239826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normAutofit/>
          </a:bodyPr>
          <a:lstStyle/>
          <a:p>
            <a:pPr algn="ctr"/>
            <a:r>
              <a:rPr lang="en-US" sz="5000" b="1" i="0" u="none" dirty="0">
                <a:solidFill>
                  <a:schemeClr val="tx2"/>
                </a:solidFill>
                <a:effectLst/>
                <a:latin typeface="Verdana" pitchFamily="34" charset="0"/>
                <a:ea typeface="Verdana" pitchFamily="34" charset="0"/>
                <a:cs typeface="Verdana" pitchFamily="34" charset="0"/>
              </a:rPr>
              <a:t>Brachytherapy</a:t>
            </a:r>
          </a:p>
        </p:txBody>
      </p:sp>
      <p:pic>
        <p:nvPicPr>
          <p:cNvPr id="4" name="Picture 3">
            <a:extLst>
              <a:ext uri="{FF2B5EF4-FFF2-40B4-BE49-F238E27FC236}">
                <a16:creationId xmlns:a16="http://schemas.microsoft.com/office/drawing/2014/main" id="{52987BA1-68A2-45A0-ABBC-4FCFAD905E15}"/>
              </a:ext>
            </a:extLst>
          </p:cNvPr>
          <p:cNvPicPr>
            <a:picLocks noChangeAspect="1"/>
          </p:cNvPicPr>
          <p:nvPr/>
        </p:nvPicPr>
        <p:blipFill>
          <a:blip r:embed="rId2"/>
          <a:stretch>
            <a:fillRect/>
          </a:stretch>
        </p:blipFill>
        <p:spPr>
          <a:xfrm>
            <a:off x="1295400" y="2590800"/>
            <a:ext cx="6248400" cy="3393527"/>
          </a:xfrm>
          <a:prstGeom prst="rect">
            <a:avLst/>
          </a:prstGeom>
        </p:spPr>
      </p:pic>
    </p:spTree>
    <p:extLst>
      <p:ext uri="{BB962C8B-B14F-4D97-AF65-F5344CB8AC3E}">
        <p14:creationId xmlns:p14="http://schemas.microsoft.com/office/powerpoint/2010/main" val="3504952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pPr algn="ctr"/>
            <a:r>
              <a:rPr lang="en-US" sz="4000" b="1" i="0" u="none" dirty="0">
                <a:solidFill>
                  <a:schemeClr val="tx2"/>
                </a:solidFill>
                <a:effectLst/>
                <a:latin typeface="Verdana" pitchFamily="34" charset="0"/>
                <a:ea typeface="Verdana" pitchFamily="34" charset="0"/>
                <a:cs typeface="Verdana" pitchFamily="34" charset="0"/>
              </a:rPr>
              <a:t>What is Brachytherapy?</a:t>
            </a:r>
          </a:p>
        </p:txBody>
      </p:sp>
      <p:sp>
        <p:nvSpPr>
          <p:cNvPr id="3" name="Content Placeholder 2"/>
          <p:cNvSpPr>
            <a:spLocks noGrp="1"/>
          </p:cNvSpPr>
          <p:nvPr>
            <p:ph idx="1"/>
          </p:nvPr>
        </p:nvSpPr>
        <p:spPr>
          <a:xfrm>
            <a:off x="0" y="1079500"/>
            <a:ext cx="8839200" cy="3340100"/>
          </a:xfrm>
        </p:spPr>
        <p:txBody>
          <a:bodyPr>
            <a:noAutofit/>
          </a:bodyPr>
          <a:lstStyle/>
          <a:p>
            <a:pPr lvl="1"/>
            <a:r>
              <a:rPr lang="en-US" dirty="0">
                <a:solidFill>
                  <a:schemeClr val="tx1">
                    <a:lumMod val="85000"/>
                    <a:lumOff val="15000"/>
                  </a:schemeClr>
                </a:solidFill>
                <a:latin typeface="Verdana" pitchFamily="34" charset="0"/>
                <a:ea typeface="Verdana" pitchFamily="34" charset="0"/>
                <a:cs typeface="Verdana" pitchFamily="34" charset="0"/>
              </a:rPr>
              <a:t>“Short distance” therapy using radioactive implant</a:t>
            </a:r>
          </a:p>
          <a:p>
            <a:pPr lvl="2"/>
            <a:r>
              <a:rPr lang="en-US" sz="2200" dirty="0">
                <a:solidFill>
                  <a:schemeClr val="tx1">
                    <a:lumMod val="85000"/>
                    <a:lumOff val="15000"/>
                  </a:schemeClr>
                </a:solidFill>
                <a:latin typeface="Verdana" pitchFamily="34" charset="0"/>
                <a:ea typeface="Verdana" pitchFamily="34" charset="0"/>
                <a:cs typeface="Verdana" pitchFamily="34" charset="0"/>
              </a:rPr>
              <a:t>&gt;100 years old, since radioactivity was discovered</a:t>
            </a:r>
          </a:p>
          <a:p>
            <a:pPr lvl="1"/>
            <a:endParaRPr lang="en-US" dirty="0">
              <a:solidFill>
                <a:schemeClr val="tx1">
                  <a:lumMod val="85000"/>
                  <a:lumOff val="15000"/>
                </a:schemeClr>
              </a:solidFill>
              <a:latin typeface="Verdana" pitchFamily="34" charset="0"/>
              <a:ea typeface="Verdana" pitchFamily="34" charset="0"/>
              <a:cs typeface="Verdana" pitchFamily="34" charset="0"/>
            </a:endParaRPr>
          </a:p>
          <a:p>
            <a:pPr lvl="1"/>
            <a:r>
              <a:rPr lang="en-US" dirty="0">
                <a:solidFill>
                  <a:schemeClr val="tx1">
                    <a:lumMod val="85000"/>
                    <a:lumOff val="15000"/>
                  </a:schemeClr>
                </a:solidFill>
                <a:latin typeface="Verdana" pitchFamily="34" charset="0"/>
                <a:ea typeface="Verdana" pitchFamily="34" charset="0"/>
                <a:cs typeface="Verdana" pitchFamily="34" charset="0"/>
              </a:rPr>
              <a:t>Radioactive sources placed on or inside a tumor </a:t>
            </a:r>
          </a:p>
          <a:p>
            <a:pPr lvl="2"/>
            <a:r>
              <a:rPr lang="en-US" sz="2200" dirty="0">
                <a:solidFill>
                  <a:schemeClr val="tx1">
                    <a:lumMod val="85000"/>
                    <a:lumOff val="15000"/>
                  </a:schemeClr>
                </a:solidFill>
                <a:latin typeface="Verdana" pitchFamily="34" charset="0"/>
                <a:ea typeface="Verdana" pitchFamily="34" charset="0"/>
                <a:cs typeface="Verdana" pitchFamily="34" charset="0"/>
              </a:rPr>
              <a:t>Can be temporary or permanent implant</a:t>
            </a:r>
          </a:p>
          <a:p>
            <a:pPr lvl="1"/>
            <a:endParaRPr lang="en-US" dirty="0">
              <a:latin typeface="Verdana" pitchFamily="34" charset="0"/>
              <a:ea typeface="Verdana" pitchFamily="34" charset="0"/>
              <a:cs typeface="Verdana" pitchFamily="34" charset="0"/>
            </a:endParaRPr>
          </a:p>
          <a:p>
            <a:pPr lvl="1"/>
            <a:r>
              <a:rPr lang="en-US" dirty="0">
                <a:latin typeface="Verdana" pitchFamily="34" charset="0"/>
                <a:ea typeface="Verdana" pitchFamily="34" charset="0"/>
                <a:cs typeface="Verdana" pitchFamily="34" charset="0"/>
              </a:rPr>
              <a:t>Allows </a:t>
            </a:r>
            <a:r>
              <a:rPr lang="en-US" dirty="0">
                <a:effectLst/>
                <a:latin typeface="Verdana" panose="020B0604030504040204" pitchFamily="34" charset="0"/>
                <a:ea typeface="Verdana" panose="020B0604030504040204" pitchFamily="34" charset="0"/>
              </a:rPr>
              <a:t>↑</a:t>
            </a:r>
            <a:r>
              <a:rPr lang="en-US" dirty="0">
                <a:latin typeface="Verdana" pitchFamily="34" charset="0"/>
                <a:ea typeface="Verdana" pitchFamily="34" charset="0"/>
                <a:cs typeface="Verdana" pitchFamily="34" charset="0"/>
              </a:rPr>
              <a:t> dose escalation by sparing normal tissue</a:t>
            </a:r>
          </a:p>
        </p:txBody>
      </p:sp>
      <p:pic>
        <p:nvPicPr>
          <p:cNvPr id="5" name="Picture 4">
            <a:extLst>
              <a:ext uri="{FF2B5EF4-FFF2-40B4-BE49-F238E27FC236}">
                <a16:creationId xmlns:a16="http://schemas.microsoft.com/office/drawing/2014/main" id="{4B6F22EB-1346-4ADE-97CF-FCE6FDB1C117}"/>
              </a:ext>
            </a:extLst>
          </p:cNvPr>
          <p:cNvPicPr>
            <a:picLocks noChangeAspect="1"/>
          </p:cNvPicPr>
          <p:nvPr/>
        </p:nvPicPr>
        <p:blipFill>
          <a:blip r:embed="rId2"/>
          <a:stretch>
            <a:fillRect/>
          </a:stretch>
        </p:blipFill>
        <p:spPr>
          <a:xfrm>
            <a:off x="1060245" y="4191000"/>
            <a:ext cx="3070789" cy="2083108"/>
          </a:xfrm>
          <a:prstGeom prst="rect">
            <a:avLst/>
          </a:prstGeom>
        </p:spPr>
      </p:pic>
      <p:pic>
        <p:nvPicPr>
          <p:cNvPr id="7" name="Picture 6">
            <a:extLst>
              <a:ext uri="{FF2B5EF4-FFF2-40B4-BE49-F238E27FC236}">
                <a16:creationId xmlns:a16="http://schemas.microsoft.com/office/drawing/2014/main" id="{002F5F2D-F593-4471-A6C6-6C9C43A50264}"/>
              </a:ext>
            </a:extLst>
          </p:cNvPr>
          <p:cNvPicPr>
            <a:picLocks noChangeAspect="1"/>
          </p:cNvPicPr>
          <p:nvPr/>
        </p:nvPicPr>
        <p:blipFill>
          <a:blip r:embed="rId3"/>
          <a:stretch>
            <a:fillRect/>
          </a:stretch>
        </p:blipFill>
        <p:spPr>
          <a:xfrm>
            <a:off x="4572000" y="4191000"/>
            <a:ext cx="3105551" cy="2083108"/>
          </a:xfrm>
          <a:prstGeom prst="rect">
            <a:avLst/>
          </a:prstGeom>
        </p:spPr>
      </p:pic>
      <p:sp>
        <p:nvSpPr>
          <p:cNvPr id="9" name="TextBox 8">
            <a:extLst>
              <a:ext uri="{FF2B5EF4-FFF2-40B4-BE49-F238E27FC236}">
                <a16:creationId xmlns:a16="http://schemas.microsoft.com/office/drawing/2014/main" id="{23191439-CCB1-432F-9AE3-CC1DE1D16F8E}"/>
              </a:ext>
            </a:extLst>
          </p:cNvPr>
          <p:cNvSpPr txBox="1"/>
          <p:nvPr/>
        </p:nvSpPr>
        <p:spPr>
          <a:xfrm>
            <a:off x="1711229" y="6274108"/>
            <a:ext cx="6096000"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rPr>
              <a:t>Prostate IMRT            Prostate Brachytherapy </a:t>
            </a:r>
          </a:p>
        </p:txBody>
      </p:sp>
    </p:spTree>
    <p:extLst>
      <p:ext uri="{BB962C8B-B14F-4D97-AF65-F5344CB8AC3E}">
        <p14:creationId xmlns:p14="http://schemas.microsoft.com/office/powerpoint/2010/main" val="1103496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pPr algn="ctr"/>
            <a:r>
              <a:rPr lang="en-US" sz="4000" b="1" i="0" u="none" dirty="0">
                <a:solidFill>
                  <a:schemeClr val="tx2"/>
                </a:solidFill>
                <a:effectLst/>
                <a:latin typeface="Verdana" pitchFamily="34" charset="0"/>
                <a:ea typeface="Verdana" pitchFamily="34" charset="0"/>
                <a:cs typeface="Verdana" pitchFamily="34" charset="0"/>
              </a:rPr>
              <a:t>Example of a  </a:t>
            </a:r>
            <a:br>
              <a:rPr lang="en-US" sz="4000" b="1" i="0" u="none" dirty="0">
                <a:solidFill>
                  <a:schemeClr val="tx2"/>
                </a:solidFill>
                <a:effectLst/>
                <a:latin typeface="Verdana" pitchFamily="34" charset="0"/>
                <a:ea typeface="Verdana" pitchFamily="34" charset="0"/>
                <a:cs typeface="Verdana" pitchFamily="34" charset="0"/>
              </a:rPr>
            </a:br>
            <a:r>
              <a:rPr lang="en-US" sz="4000" b="1" i="0" u="none" dirty="0">
                <a:solidFill>
                  <a:schemeClr val="tx2"/>
                </a:solidFill>
                <a:effectLst/>
                <a:latin typeface="Verdana" pitchFamily="34" charset="0"/>
                <a:ea typeface="Verdana" pitchFamily="34" charset="0"/>
                <a:cs typeface="Verdana" pitchFamily="34" charset="0"/>
              </a:rPr>
              <a:t>Prostate Seed Implant</a:t>
            </a:r>
          </a:p>
        </p:txBody>
      </p:sp>
      <p:pic>
        <p:nvPicPr>
          <p:cNvPr id="15" name="Picture 6" descr="G:\temp\prostate2.tif"/>
          <p:cNvPicPr>
            <a:picLocks noChangeAspect="1" noChangeArrowheads="1"/>
          </p:cNvPicPr>
          <p:nvPr/>
        </p:nvPicPr>
        <p:blipFill>
          <a:blip r:embed="rId2" cstate="print">
            <a:lum bright="10000"/>
          </a:blip>
          <a:srcRect/>
          <a:stretch>
            <a:fillRect/>
          </a:stretch>
        </p:blipFill>
        <p:spPr bwMode="auto">
          <a:xfrm>
            <a:off x="304800" y="1676400"/>
            <a:ext cx="2362200" cy="2373701"/>
          </a:xfrm>
          <a:prstGeom prst="rect">
            <a:avLst/>
          </a:prstGeom>
          <a:noFill/>
        </p:spPr>
      </p:pic>
      <p:pic>
        <p:nvPicPr>
          <p:cNvPr id="16" name="Picture 7" descr="G:\temp\prostate6.tif"/>
          <p:cNvPicPr>
            <a:picLocks noChangeAspect="1" noChangeArrowheads="1"/>
          </p:cNvPicPr>
          <p:nvPr/>
        </p:nvPicPr>
        <p:blipFill>
          <a:blip r:embed="rId3" cstate="print">
            <a:lum bright="10000" contrast="20000"/>
          </a:blip>
          <a:srcRect/>
          <a:stretch>
            <a:fillRect/>
          </a:stretch>
        </p:blipFill>
        <p:spPr bwMode="auto">
          <a:xfrm>
            <a:off x="5791200" y="1676400"/>
            <a:ext cx="3154031" cy="2270125"/>
          </a:xfrm>
          <a:prstGeom prst="rect">
            <a:avLst/>
          </a:prstGeom>
          <a:noFill/>
        </p:spPr>
      </p:pic>
      <p:pic>
        <p:nvPicPr>
          <p:cNvPr id="17" name="Picture 16" descr="G:\temp\prostate3.tif"/>
          <p:cNvPicPr>
            <a:picLocks noChangeAspect="1" noChangeArrowheads="1"/>
          </p:cNvPicPr>
          <p:nvPr/>
        </p:nvPicPr>
        <p:blipFill>
          <a:blip r:embed="rId4" cstate="print"/>
          <a:srcRect/>
          <a:stretch>
            <a:fillRect/>
          </a:stretch>
        </p:blipFill>
        <p:spPr bwMode="auto">
          <a:xfrm>
            <a:off x="228600" y="4191000"/>
            <a:ext cx="4058695" cy="1774825"/>
          </a:xfrm>
          <a:prstGeom prst="rect">
            <a:avLst/>
          </a:prstGeom>
          <a:noFill/>
        </p:spPr>
      </p:pic>
      <p:pic>
        <p:nvPicPr>
          <p:cNvPr id="18" name="Picture 4" descr="G:\temp\prostate4.tif"/>
          <p:cNvPicPr>
            <a:picLocks noChangeAspect="1" noChangeArrowheads="1"/>
          </p:cNvPicPr>
          <p:nvPr/>
        </p:nvPicPr>
        <p:blipFill>
          <a:blip r:embed="rId5" cstate="print"/>
          <a:srcRect/>
          <a:stretch>
            <a:fillRect/>
          </a:stretch>
        </p:blipFill>
        <p:spPr bwMode="auto">
          <a:xfrm>
            <a:off x="4343400" y="4191000"/>
            <a:ext cx="1696039" cy="1752967"/>
          </a:xfrm>
          <a:prstGeom prst="rect">
            <a:avLst/>
          </a:prstGeom>
          <a:noFill/>
        </p:spPr>
      </p:pic>
      <p:pic>
        <p:nvPicPr>
          <p:cNvPr id="19" name="Picture 18" descr="http://www.sgh.com.sg/Clinical-Departments-Centers/Urology/Medical-Technology-Surgical-Procedures/PublishingImages/Xray.jpg"/>
          <p:cNvPicPr>
            <a:picLocks noChangeAspect="1" noChangeArrowheads="1"/>
          </p:cNvPicPr>
          <p:nvPr/>
        </p:nvPicPr>
        <p:blipFill>
          <a:blip r:embed="rId6" cstate="print"/>
          <a:srcRect/>
          <a:stretch>
            <a:fillRect/>
          </a:stretch>
        </p:blipFill>
        <p:spPr bwMode="auto">
          <a:xfrm>
            <a:off x="6107270" y="4114800"/>
            <a:ext cx="3036730" cy="1895476"/>
          </a:xfrm>
          <a:prstGeom prst="rect">
            <a:avLst/>
          </a:prstGeom>
          <a:noFill/>
        </p:spPr>
      </p:pic>
      <p:pic>
        <p:nvPicPr>
          <p:cNvPr id="20" name="Picture 6" descr="FIG1"/>
          <p:cNvPicPr>
            <a:picLocks noChangeAspect="1" noChangeArrowheads="1"/>
          </p:cNvPicPr>
          <p:nvPr/>
        </p:nvPicPr>
        <p:blipFill>
          <a:blip r:embed="rId7" cstate="print"/>
          <a:srcRect t="9053"/>
          <a:stretch>
            <a:fillRect/>
          </a:stretch>
        </p:blipFill>
        <p:spPr bwMode="auto">
          <a:xfrm>
            <a:off x="2971800" y="1752600"/>
            <a:ext cx="2576634" cy="2189163"/>
          </a:xfrm>
          <a:prstGeom prst="rect">
            <a:avLst/>
          </a:prstGeom>
          <a:noFill/>
          <a:ln w="9525">
            <a:noFill/>
            <a:miter lim="800000"/>
            <a:headEnd/>
            <a:tailEnd/>
          </a:ln>
        </p:spPr>
      </p:pic>
    </p:spTree>
    <p:extLst>
      <p:ext uri="{BB962C8B-B14F-4D97-AF65-F5344CB8AC3E}">
        <p14:creationId xmlns:p14="http://schemas.microsoft.com/office/powerpoint/2010/main" val="3158879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pPr algn="ctr"/>
            <a:r>
              <a:rPr lang="en-US" sz="4000" b="1" i="0" u="none" dirty="0">
                <a:solidFill>
                  <a:schemeClr val="tx2"/>
                </a:solidFill>
                <a:effectLst/>
                <a:latin typeface="Verdana" pitchFamily="34" charset="0"/>
                <a:ea typeface="Verdana" pitchFamily="34" charset="0"/>
                <a:cs typeface="Verdana" pitchFamily="34" charset="0"/>
              </a:rPr>
              <a:t>Other Examples of </a:t>
            </a:r>
            <a:br>
              <a:rPr lang="en-US" sz="4000" b="1" i="0" u="none" dirty="0">
                <a:solidFill>
                  <a:schemeClr val="tx2"/>
                </a:solidFill>
                <a:effectLst/>
                <a:latin typeface="Verdana" pitchFamily="34" charset="0"/>
                <a:ea typeface="Verdana" pitchFamily="34" charset="0"/>
                <a:cs typeface="Verdana" pitchFamily="34" charset="0"/>
              </a:rPr>
            </a:br>
            <a:r>
              <a:rPr lang="en-US" sz="4000" b="1" i="0" u="none" dirty="0">
                <a:solidFill>
                  <a:schemeClr val="tx2"/>
                </a:solidFill>
                <a:effectLst/>
                <a:latin typeface="Verdana" pitchFamily="34" charset="0"/>
                <a:ea typeface="Verdana" pitchFamily="34" charset="0"/>
                <a:cs typeface="Verdana" pitchFamily="34" charset="0"/>
              </a:rPr>
              <a:t>Interstitial Brachytherapy</a:t>
            </a:r>
          </a:p>
        </p:txBody>
      </p:sp>
      <p:pic>
        <p:nvPicPr>
          <p:cNvPr id="8" name="Picture 8" descr="Full-size image (41K)"/>
          <p:cNvPicPr>
            <a:picLocks noChangeAspect="1" noChangeArrowheads="1"/>
          </p:cNvPicPr>
          <p:nvPr/>
        </p:nvPicPr>
        <p:blipFill>
          <a:blip r:embed="rId2" cstate="print"/>
          <a:srcRect/>
          <a:stretch>
            <a:fillRect/>
          </a:stretch>
        </p:blipFill>
        <p:spPr bwMode="auto">
          <a:xfrm>
            <a:off x="4626015" y="4167849"/>
            <a:ext cx="3125660" cy="2509767"/>
          </a:xfrm>
          <a:prstGeom prst="rect">
            <a:avLst/>
          </a:prstGeom>
          <a:noFill/>
        </p:spPr>
      </p:pic>
      <p:pic>
        <p:nvPicPr>
          <p:cNvPr id="3074" name="Picture 2"/>
          <p:cNvPicPr>
            <a:picLocks noChangeAspect="1" noChangeArrowheads="1"/>
          </p:cNvPicPr>
          <p:nvPr/>
        </p:nvPicPr>
        <p:blipFill>
          <a:blip r:embed="rId3" cstate="print"/>
          <a:srcRect/>
          <a:stretch>
            <a:fillRect/>
          </a:stretch>
        </p:blipFill>
        <p:spPr bwMode="auto">
          <a:xfrm>
            <a:off x="3124200" y="1446698"/>
            <a:ext cx="2895599" cy="2516795"/>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1143000" y="4203532"/>
            <a:ext cx="3200400" cy="2475234"/>
          </a:xfrm>
          <a:prstGeom prst="rect">
            <a:avLst/>
          </a:prstGeom>
          <a:noFill/>
          <a:ln w="9525">
            <a:noFill/>
            <a:miter lim="800000"/>
            <a:headEnd/>
            <a:tailEnd/>
          </a:ln>
        </p:spPr>
      </p:pic>
    </p:spTree>
    <p:extLst>
      <p:ext uri="{BB962C8B-B14F-4D97-AF65-F5344CB8AC3E}">
        <p14:creationId xmlns:p14="http://schemas.microsoft.com/office/powerpoint/2010/main" val="4163176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pPr algn="ctr"/>
            <a:r>
              <a:rPr lang="en-US" sz="4000" b="1" i="0" u="none" dirty="0">
                <a:solidFill>
                  <a:schemeClr val="tx2"/>
                </a:solidFill>
                <a:effectLst/>
                <a:latin typeface="Verdana" pitchFamily="34" charset="0"/>
                <a:ea typeface="Verdana" pitchFamily="34" charset="0"/>
                <a:cs typeface="Verdana" pitchFamily="34" charset="0"/>
              </a:rPr>
              <a:t>Examples of </a:t>
            </a:r>
            <a:br>
              <a:rPr lang="en-US" sz="4000" b="1" i="0" u="none" dirty="0">
                <a:solidFill>
                  <a:schemeClr val="tx2"/>
                </a:solidFill>
                <a:effectLst/>
                <a:latin typeface="Verdana" pitchFamily="34" charset="0"/>
                <a:ea typeface="Verdana" pitchFamily="34" charset="0"/>
                <a:cs typeface="Verdana" pitchFamily="34" charset="0"/>
              </a:rPr>
            </a:br>
            <a:r>
              <a:rPr lang="en-US" sz="4000" b="1" i="0" u="none" dirty="0">
                <a:solidFill>
                  <a:schemeClr val="tx2"/>
                </a:solidFill>
                <a:effectLst/>
                <a:latin typeface="Verdana" pitchFamily="34" charset="0"/>
                <a:ea typeface="Verdana" pitchFamily="34" charset="0"/>
                <a:cs typeface="Verdana" pitchFamily="34" charset="0"/>
              </a:rPr>
              <a:t>Intracavitary Brachytherapy</a:t>
            </a:r>
          </a:p>
        </p:txBody>
      </p:sp>
      <p:pic>
        <p:nvPicPr>
          <p:cNvPr id="9" name="Picture 2" descr="Mammosite%20diagram"/>
          <p:cNvPicPr>
            <a:picLocks noChangeAspect="1" noChangeArrowheads="1"/>
          </p:cNvPicPr>
          <p:nvPr/>
        </p:nvPicPr>
        <p:blipFill>
          <a:blip r:embed="rId2" cstate="print"/>
          <a:srcRect/>
          <a:stretch>
            <a:fillRect/>
          </a:stretch>
        </p:blipFill>
        <p:spPr bwMode="auto">
          <a:xfrm>
            <a:off x="2345061" y="4419600"/>
            <a:ext cx="4208139" cy="2286000"/>
          </a:xfrm>
          <a:prstGeom prst="rect">
            <a:avLst/>
          </a:prstGeom>
          <a:noFill/>
          <a:ln w="38100">
            <a:solidFill>
              <a:srgbClr val="000000"/>
            </a:solidFill>
            <a:miter lim="800000"/>
            <a:headEnd/>
            <a:tailEnd/>
          </a:ln>
        </p:spPr>
      </p:pic>
      <p:pic>
        <p:nvPicPr>
          <p:cNvPr id="12" name="Picture 3" descr="C:\Brachy Talk\gyn3.tif"/>
          <p:cNvPicPr>
            <a:picLocks noChangeAspect="1" noChangeArrowheads="1"/>
          </p:cNvPicPr>
          <p:nvPr/>
        </p:nvPicPr>
        <p:blipFill>
          <a:blip r:embed="rId3" cstate="print"/>
          <a:srcRect/>
          <a:stretch>
            <a:fillRect/>
          </a:stretch>
        </p:blipFill>
        <p:spPr bwMode="auto">
          <a:xfrm>
            <a:off x="4391985" y="1447799"/>
            <a:ext cx="4294815" cy="2824273"/>
          </a:xfrm>
          <a:prstGeom prst="rect">
            <a:avLst/>
          </a:prstGeom>
          <a:noFill/>
        </p:spPr>
      </p:pic>
      <p:pic>
        <p:nvPicPr>
          <p:cNvPr id="3" name="Picture 2"/>
          <p:cNvPicPr>
            <a:picLocks noChangeAspect="1"/>
          </p:cNvPicPr>
          <p:nvPr/>
        </p:nvPicPr>
        <p:blipFill>
          <a:blip r:embed="rId4"/>
          <a:stretch>
            <a:fillRect/>
          </a:stretch>
        </p:blipFill>
        <p:spPr>
          <a:xfrm>
            <a:off x="685800" y="1447800"/>
            <a:ext cx="3429000" cy="2824273"/>
          </a:xfrm>
          <a:prstGeom prst="rect">
            <a:avLst/>
          </a:prstGeom>
        </p:spPr>
      </p:pic>
    </p:spTree>
    <p:extLst>
      <p:ext uri="{BB962C8B-B14F-4D97-AF65-F5344CB8AC3E}">
        <p14:creationId xmlns:p14="http://schemas.microsoft.com/office/powerpoint/2010/main" val="29301263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7000"/>
            <a:ext cx="9144000" cy="1143000"/>
          </a:xfrm>
        </p:spPr>
        <p:txBody>
          <a:bodyPr>
            <a:noAutofit/>
          </a:bodyPr>
          <a:lstStyle/>
          <a:p>
            <a:pPr algn="ctr"/>
            <a:r>
              <a:rPr lang="en-US" sz="5900" b="1" i="0" u="none" dirty="0">
                <a:solidFill>
                  <a:schemeClr val="tx2"/>
                </a:solidFill>
                <a:effectLst/>
                <a:latin typeface="Verdana" pitchFamily="34" charset="0"/>
                <a:ea typeface="Verdana" pitchFamily="34" charset="0"/>
                <a:cs typeface="Verdana" pitchFamily="34" charset="0"/>
              </a:rPr>
              <a:t>Choosing a Career in Radiation Oncology</a:t>
            </a:r>
          </a:p>
        </p:txBody>
      </p:sp>
    </p:spTree>
    <p:extLst>
      <p:ext uri="{BB962C8B-B14F-4D97-AF65-F5344CB8AC3E}">
        <p14:creationId xmlns:p14="http://schemas.microsoft.com/office/powerpoint/2010/main" val="3687745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pPr algn="ctr"/>
            <a:r>
              <a:rPr lang="en-US" sz="3600" b="1" dirty="0">
                <a:solidFill>
                  <a:schemeClr val="tx2"/>
                </a:solidFill>
                <a:latin typeface="Verdana" pitchFamily="34" charset="0"/>
                <a:ea typeface="Verdana" pitchFamily="34" charset="0"/>
                <a:cs typeface="Verdana" pitchFamily="34" charset="0"/>
              </a:rPr>
              <a:t>Radiation Oncology Is </a:t>
            </a:r>
            <a:br>
              <a:rPr lang="en-US" sz="3600" b="1" dirty="0">
                <a:solidFill>
                  <a:schemeClr val="tx2"/>
                </a:solidFill>
                <a:latin typeface="Verdana" pitchFamily="34" charset="0"/>
                <a:ea typeface="Verdana" pitchFamily="34" charset="0"/>
                <a:cs typeface="Verdana" pitchFamily="34" charset="0"/>
              </a:rPr>
            </a:br>
            <a:r>
              <a:rPr lang="en-US" sz="3600" b="1" dirty="0">
                <a:solidFill>
                  <a:schemeClr val="tx2"/>
                </a:solidFill>
                <a:latin typeface="Verdana" pitchFamily="34" charset="0"/>
                <a:ea typeface="Verdana" pitchFamily="34" charset="0"/>
                <a:cs typeface="Verdana" pitchFamily="34" charset="0"/>
              </a:rPr>
              <a:t>A Small Field</a:t>
            </a:r>
            <a:endParaRPr lang="en-US" sz="3600" b="1" i="0" u="none" dirty="0">
              <a:solidFill>
                <a:schemeClr val="tx2"/>
              </a:solidFill>
              <a:effectLst/>
              <a:latin typeface="Verdana" pitchFamily="34" charset="0"/>
              <a:ea typeface="Verdana" pitchFamily="34" charset="0"/>
              <a:cs typeface="Verdana" pitchFamily="34" charset="0"/>
            </a:endParaRPr>
          </a:p>
        </p:txBody>
      </p:sp>
      <p:pic>
        <p:nvPicPr>
          <p:cNvPr id="4" name="Picture 3"/>
          <p:cNvPicPr>
            <a:picLocks noChangeAspect="1"/>
          </p:cNvPicPr>
          <p:nvPr/>
        </p:nvPicPr>
        <p:blipFill>
          <a:blip r:embed="rId3"/>
          <a:stretch>
            <a:fillRect/>
          </a:stretch>
        </p:blipFill>
        <p:spPr>
          <a:xfrm>
            <a:off x="438148" y="3739200"/>
            <a:ext cx="4603756" cy="2862180"/>
          </a:xfrm>
          <a:prstGeom prst="rect">
            <a:avLst/>
          </a:prstGeom>
        </p:spPr>
      </p:pic>
      <p:sp>
        <p:nvSpPr>
          <p:cNvPr id="6" name="Oval 5"/>
          <p:cNvSpPr/>
          <p:nvPr/>
        </p:nvSpPr>
        <p:spPr>
          <a:xfrm>
            <a:off x="457198" y="1427448"/>
            <a:ext cx="21336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1981198" y="2702739"/>
            <a:ext cx="76200" cy="11147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 name="TextBox 7"/>
          <p:cNvSpPr txBox="1"/>
          <p:nvPr/>
        </p:nvSpPr>
        <p:spPr>
          <a:xfrm>
            <a:off x="914398" y="1649656"/>
            <a:ext cx="1524002" cy="646331"/>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~950,000 </a:t>
            </a:r>
          </a:p>
          <a:p>
            <a:r>
              <a:rPr lang="en-US" dirty="0">
                <a:latin typeface="Verdana" panose="020B0604030504040204" pitchFamily="34" charset="0"/>
                <a:ea typeface="Verdana" panose="020B0604030504040204" pitchFamily="34" charset="0"/>
                <a:cs typeface="Verdana" panose="020B0604030504040204" pitchFamily="34" charset="0"/>
              </a:rPr>
              <a:t>US doctors</a:t>
            </a:r>
          </a:p>
        </p:txBody>
      </p:sp>
      <p:cxnSp>
        <p:nvCxnSpPr>
          <p:cNvPr id="14" name="Straight Arrow Connector 13"/>
          <p:cNvCxnSpPr>
            <a:cxnSpLocks/>
            <a:stCxn id="15" idx="1"/>
          </p:cNvCxnSpPr>
          <p:nvPr/>
        </p:nvCxnSpPr>
        <p:spPr>
          <a:xfrm flipH="1">
            <a:off x="2133598" y="2179454"/>
            <a:ext cx="638176" cy="49753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771774" y="1856288"/>
            <a:ext cx="2686052" cy="646331"/>
          </a:xfrm>
          <a:prstGeom prst="rect">
            <a:avLst/>
          </a:prstGeom>
          <a:noFill/>
        </p:spPr>
        <p:txBody>
          <a:bodyPr wrap="square" rtlCol="0">
            <a:spAutoFit/>
          </a:bodyPr>
          <a:lstStyle/>
          <a:p>
            <a:r>
              <a:rPr lang="en-US" dirty="0">
                <a:solidFill>
                  <a:srgbClr val="FF0000"/>
                </a:solidFill>
                <a:latin typeface="Verdana" panose="020B0604030504040204" pitchFamily="34" charset="0"/>
                <a:ea typeface="Verdana" panose="020B0604030504040204" pitchFamily="34" charset="0"/>
                <a:cs typeface="Verdana" panose="020B0604030504040204" pitchFamily="34" charset="0"/>
              </a:rPr>
              <a:t>~5,000 US radiation oncologists (0.5%)</a:t>
            </a:r>
          </a:p>
        </p:txBody>
      </p:sp>
      <p:sp>
        <p:nvSpPr>
          <p:cNvPr id="3" name="TextBox 2">
            <a:extLst>
              <a:ext uri="{FF2B5EF4-FFF2-40B4-BE49-F238E27FC236}">
                <a16:creationId xmlns:a16="http://schemas.microsoft.com/office/drawing/2014/main" id="{D845AA7F-BE25-4438-B89F-D68B86C87F65}"/>
              </a:ext>
            </a:extLst>
          </p:cNvPr>
          <p:cNvSpPr txBox="1"/>
          <p:nvPr/>
        </p:nvSpPr>
        <p:spPr>
          <a:xfrm>
            <a:off x="5200650" y="4508570"/>
            <a:ext cx="3715591" cy="1785104"/>
          </a:xfrm>
          <a:prstGeom prst="rect">
            <a:avLst/>
          </a:prstGeom>
          <a:noFill/>
        </p:spPr>
        <p:txBody>
          <a:bodyPr wrap="square" rtlCol="0">
            <a:spAutoFit/>
          </a:bodyPr>
          <a:lstStyle/>
          <a:p>
            <a:pPr algn="just"/>
            <a:r>
              <a:rPr lang="en-US" sz="2200" dirty="0">
                <a:latin typeface="Verdana" panose="020B0604030504040204" pitchFamily="34" charset="0"/>
                <a:ea typeface="Verdana" panose="020B0604030504040204" pitchFamily="34" charset="0"/>
              </a:rPr>
              <a:t>However, those who do get some exposure to the specialty tend to like it.</a:t>
            </a:r>
          </a:p>
          <a:p>
            <a:endParaRPr lang="en-US" sz="2200" dirty="0">
              <a:latin typeface="Verdana" panose="020B0604030504040204" pitchFamily="34" charset="0"/>
              <a:ea typeface="Verdana" panose="020B0604030504040204" pitchFamily="34" charset="0"/>
            </a:endParaRPr>
          </a:p>
        </p:txBody>
      </p:sp>
      <p:sp>
        <p:nvSpPr>
          <p:cNvPr id="5" name="Rectangle 4"/>
          <p:cNvSpPr/>
          <p:nvPr/>
        </p:nvSpPr>
        <p:spPr>
          <a:xfrm>
            <a:off x="5200650" y="1318119"/>
            <a:ext cx="3962400" cy="2123658"/>
          </a:xfrm>
          <a:prstGeom prst="rect">
            <a:avLst/>
          </a:prstGeom>
        </p:spPr>
        <p:txBody>
          <a:bodyPr wrap="square">
            <a:spAutoFit/>
          </a:bodyPr>
          <a:lstStyle/>
          <a:p>
            <a:r>
              <a:rPr lang="en-US" sz="2200" dirty="0">
                <a:latin typeface="Verdana" panose="020B0604030504040204" pitchFamily="34" charset="0"/>
                <a:ea typeface="Verdana" panose="020B0604030504040204" pitchFamily="34" charset="0"/>
              </a:rPr>
              <a:t>Virtually no one envisions themself as a radiation oncologist when they apply to medical school; most people have never heard of it! </a:t>
            </a:r>
            <a:endParaRPr lang="en-US" sz="2200" dirty="0"/>
          </a:p>
        </p:txBody>
      </p:sp>
    </p:spTree>
    <p:extLst>
      <p:ext uri="{BB962C8B-B14F-4D97-AF65-F5344CB8AC3E}">
        <p14:creationId xmlns:p14="http://schemas.microsoft.com/office/powerpoint/2010/main" val="314711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a:bodyPr>
          <a:lstStyle/>
          <a:p>
            <a:pPr algn="ctr"/>
            <a:r>
              <a:rPr lang="en-US" sz="3600" b="1" dirty="0">
                <a:solidFill>
                  <a:schemeClr val="tx2">
                    <a:lumMod val="75000"/>
                  </a:schemeClr>
                </a:solidFill>
                <a:latin typeface="Verdana" pitchFamily="34" charset="0"/>
                <a:ea typeface="Verdana" pitchFamily="34" charset="0"/>
                <a:cs typeface="Verdana" pitchFamily="34" charset="0"/>
              </a:rPr>
              <a:t>Primary Care vs. Subspecializing</a:t>
            </a:r>
            <a:endParaRPr lang="en-US" sz="3600" b="1" i="0" u="none" dirty="0">
              <a:solidFill>
                <a:schemeClr val="tx2">
                  <a:lumMod val="75000"/>
                </a:schemeClr>
              </a:solidFill>
              <a:effectLst/>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762000" y="1219200"/>
            <a:ext cx="7772400" cy="5486400"/>
          </a:xfrm>
        </p:spPr>
        <p:txBody>
          <a:bodyPr>
            <a:noAutofit/>
          </a:bodyPr>
          <a:lstStyle/>
          <a:p>
            <a:r>
              <a:rPr lang="en-US" sz="2400" b="1" dirty="0">
                <a:effectLst/>
                <a:latin typeface="Verdana" panose="020B0604030504040204" pitchFamily="34" charset="0"/>
                <a:ea typeface="Verdana" panose="020B0604030504040204" pitchFamily="34" charset="0"/>
              </a:rPr>
              <a:t>Cancer requires complex care by many physicians</a:t>
            </a:r>
          </a:p>
          <a:p>
            <a:pPr lvl="1"/>
            <a:r>
              <a:rPr lang="en-US" sz="2200" dirty="0">
                <a:latin typeface="Verdana" panose="020B0604030504040204" pitchFamily="34" charset="0"/>
                <a:ea typeface="Verdana" panose="020B0604030504040204" pitchFamily="34" charset="0"/>
              </a:rPr>
              <a:t>PCPs are critical to prevention, screening, and initial symptom assessment</a:t>
            </a:r>
          </a:p>
          <a:p>
            <a:pPr lvl="1"/>
            <a:endParaRPr lang="en-US" sz="2200" dirty="0">
              <a:effectLst/>
              <a:latin typeface="Verdana" panose="020B0604030504040204" pitchFamily="34" charset="0"/>
              <a:ea typeface="Verdana" panose="020B0604030504040204" pitchFamily="34" charset="0"/>
            </a:endParaRPr>
          </a:p>
          <a:p>
            <a:pPr lvl="1"/>
            <a:r>
              <a:rPr lang="en-US" sz="2200" dirty="0">
                <a:effectLst/>
                <a:latin typeface="Verdana" panose="020B0604030504040204" pitchFamily="34" charset="0"/>
                <a:ea typeface="Verdana" panose="020B0604030504040204" pitchFamily="34" charset="0"/>
              </a:rPr>
              <a:t>Specialists like gastroenterologists, pulmonologists, urologists, pathologists and radiologists are critical to diagnostic workup</a:t>
            </a:r>
          </a:p>
          <a:p>
            <a:pPr lvl="1"/>
            <a:endParaRPr lang="en-US" sz="2200" dirty="0">
              <a:latin typeface="Verdana" panose="020B0604030504040204" pitchFamily="34" charset="0"/>
              <a:ea typeface="Verdana" panose="020B0604030504040204" pitchFamily="34" charset="0"/>
            </a:endParaRPr>
          </a:p>
          <a:p>
            <a:pPr lvl="1"/>
            <a:r>
              <a:rPr lang="en-US" sz="2200" dirty="0">
                <a:latin typeface="Verdana" panose="020B0604030504040204" pitchFamily="34" charset="0"/>
                <a:ea typeface="Verdana" panose="020B0604030504040204" pitchFamily="34" charset="0"/>
              </a:rPr>
              <a:t>Surgical, medical, &amp; radiation oncologists are critical to treatment</a:t>
            </a:r>
          </a:p>
          <a:p>
            <a:pPr lvl="1"/>
            <a:endParaRPr lang="en-US" sz="2000" dirty="0">
              <a:solidFill>
                <a:schemeClr val="tx1">
                  <a:lumMod val="85000"/>
                  <a:lumOff val="15000"/>
                </a:schemeClr>
              </a:solidFill>
              <a:latin typeface="Verdana" pitchFamily="34" charset="0"/>
              <a:ea typeface="Verdana" pitchFamily="34" charset="0"/>
              <a:cs typeface="Verdana" pitchFamily="34" charset="0"/>
              <a:sym typeface="Wingdings" panose="05000000000000000000" pitchFamily="2" charset="2"/>
            </a:endParaRPr>
          </a:p>
          <a:p>
            <a:pPr>
              <a:lnSpc>
                <a:spcPct val="100000"/>
              </a:lnSpc>
            </a:pPr>
            <a:r>
              <a:rPr lang="en-US" sz="2400" b="1" dirty="0">
                <a:solidFill>
                  <a:schemeClr val="tx1">
                    <a:lumMod val="85000"/>
                    <a:lumOff val="15000"/>
                  </a:schemeClr>
                </a:solidFill>
                <a:latin typeface="Verdana" pitchFamily="34" charset="0"/>
                <a:ea typeface="Verdana" pitchFamily="34" charset="0"/>
                <a:cs typeface="Verdana" pitchFamily="34" charset="0"/>
                <a:sym typeface="Wingdings" panose="05000000000000000000" pitchFamily="2" charset="2"/>
              </a:rPr>
              <a:t>There are pros and cons of all paths; we need diverse representation in all areas of medicine </a:t>
            </a:r>
          </a:p>
        </p:txBody>
      </p:sp>
    </p:spTree>
    <p:extLst>
      <p:ext uri="{BB962C8B-B14F-4D97-AF65-F5344CB8AC3E}">
        <p14:creationId xmlns:p14="http://schemas.microsoft.com/office/powerpoint/2010/main" val="1476278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pPr algn="ctr"/>
            <a:r>
              <a:rPr lang="en-US" sz="3600" b="1" i="0" u="none" dirty="0">
                <a:solidFill>
                  <a:schemeClr val="tx2"/>
                </a:solidFill>
                <a:effectLst/>
                <a:latin typeface="Verdana" pitchFamily="34" charset="0"/>
                <a:ea typeface="Verdana" pitchFamily="34" charset="0"/>
                <a:cs typeface="Verdana" pitchFamily="34" charset="0"/>
              </a:rPr>
              <a:t>Why Radiation Oncology?</a:t>
            </a:r>
          </a:p>
        </p:txBody>
      </p:sp>
      <p:sp>
        <p:nvSpPr>
          <p:cNvPr id="3" name="Content Placeholder 2"/>
          <p:cNvSpPr>
            <a:spLocks noGrp="1"/>
          </p:cNvSpPr>
          <p:nvPr>
            <p:ph idx="1"/>
          </p:nvPr>
        </p:nvSpPr>
        <p:spPr>
          <a:xfrm>
            <a:off x="381000" y="1092200"/>
            <a:ext cx="8305800" cy="5753100"/>
          </a:xfrm>
        </p:spPr>
        <p:txBody>
          <a:bodyPr>
            <a:noAutofit/>
          </a:bodyPr>
          <a:lstStyle/>
          <a:p>
            <a:pPr>
              <a:lnSpc>
                <a:spcPct val="100000"/>
              </a:lnSpc>
            </a:pPr>
            <a:r>
              <a:rPr lang="en-US" sz="2600" b="1" dirty="0">
                <a:solidFill>
                  <a:schemeClr val="tx1">
                    <a:lumMod val="85000"/>
                    <a:lumOff val="15000"/>
                  </a:schemeClr>
                </a:solidFill>
                <a:latin typeface="Verdana" pitchFamily="34" charset="0"/>
                <a:ea typeface="Verdana" pitchFamily="34" charset="0"/>
                <a:cs typeface="Verdana" pitchFamily="34" charset="0"/>
              </a:rPr>
              <a:t>The treatment modality itself is rewarding</a:t>
            </a:r>
          </a:p>
          <a:p>
            <a:pPr lvl="1">
              <a:lnSpc>
                <a:spcPct val="100000"/>
              </a:lnSpc>
            </a:pPr>
            <a:r>
              <a:rPr lang="en-US" sz="2200" dirty="0">
                <a:solidFill>
                  <a:schemeClr val="tx1">
                    <a:lumMod val="85000"/>
                    <a:lumOff val="15000"/>
                  </a:schemeClr>
                </a:solidFill>
                <a:latin typeface="Verdana" pitchFamily="34" charset="0"/>
                <a:ea typeface="Verdana" pitchFamily="34" charset="0"/>
                <a:cs typeface="Verdana" pitchFamily="34" charset="0"/>
              </a:rPr>
              <a:t>You get to cure cancer every day!</a:t>
            </a:r>
          </a:p>
          <a:p>
            <a:pPr lvl="1">
              <a:lnSpc>
                <a:spcPct val="100000"/>
              </a:lnSpc>
            </a:pPr>
            <a:r>
              <a:rPr lang="en-US" sz="2200" dirty="0">
                <a:solidFill>
                  <a:schemeClr val="tx1">
                    <a:lumMod val="85000"/>
                    <a:lumOff val="15000"/>
                  </a:schemeClr>
                </a:solidFill>
                <a:latin typeface="Verdana" pitchFamily="34" charset="0"/>
                <a:ea typeface="Verdana" pitchFamily="34" charset="0"/>
                <a:cs typeface="Verdana" pitchFamily="34" charset="0"/>
              </a:rPr>
              <a:t>When used for cure, RT is often oriented towards preserving normal function. When used for palliation, the risk:benefit ratio is often favorable </a:t>
            </a:r>
          </a:p>
          <a:p>
            <a:pPr lvl="1">
              <a:lnSpc>
                <a:spcPct val="100000"/>
              </a:lnSpc>
            </a:pPr>
            <a:r>
              <a:rPr lang="en-US" sz="2200" dirty="0">
                <a:solidFill>
                  <a:schemeClr val="tx1">
                    <a:lumMod val="85000"/>
                    <a:lumOff val="15000"/>
                  </a:schemeClr>
                </a:solidFill>
                <a:latin typeface="Verdana" pitchFamily="34" charset="0"/>
                <a:ea typeface="Verdana" pitchFamily="34" charset="0"/>
                <a:cs typeface="Verdana" pitchFamily="34" charset="0"/>
              </a:rPr>
              <a:t>No radiation exposure for us</a:t>
            </a:r>
          </a:p>
          <a:p>
            <a:pPr>
              <a:lnSpc>
                <a:spcPct val="100000"/>
              </a:lnSpc>
            </a:pPr>
            <a:endParaRPr lang="en-US" sz="2600" b="1" dirty="0">
              <a:solidFill>
                <a:schemeClr val="tx1">
                  <a:lumMod val="85000"/>
                  <a:lumOff val="15000"/>
                </a:schemeClr>
              </a:solidFill>
              <a:latin typeface="Verdana" pitchFamily="34" charset="0"/>
              <a:ea typeface="Verdana" pitchFamily="34" charset="0"/>
              <a:cs typeface="Verdana" pitchFamily="34" charset="0"/>
            </a:endParaRPr>
          </a:p>
          <a:p>
            <a:pPr>
              <a:lnSpc>
                <a:spcPct val="100000"/>
              </a:lnSpc>
            </a:pPr>
            <a:r>
              <a:rPr lang="en-US" sz="2600" b="1" dirty="0">
                <a:solidFill>
                  <a:schemeClr val="tx1">
                    <a:lumMod val="85000"/>
                    <a:lumOff val="15000"/>
                  </a:schemeClr>
                </a:solidFill>
                <a:latin typeface="Verdana" pitchFamily="34" charset="0"/>
                <a:ea typeface="Verdana" pitchFamily="34" charset="0"/>
                <a:cs typeface="Verdana" pitchFamily="34" charset="0"/>
              </a:rPr>
              <a:t>The patient interactions are rewarding</a:t>
            </a:r>
          </a:p>
          <a:p>
            <a:pPr lvl="1">
              <a:lnSpc>
                <a:spcPct val="100000"/>
              </a:lnSpc>
            </a:pPr>
            <a:r>
              <a:rPr lang="en-US" sz="2200" dirty="0">
                <a:solidFill>
                  <a:schemeClr val="tx1">
                    <a:lumMod val="85000"/>
                    <a:lumOff val="15000"/>
                  </a:schemeClr>
                </a:solidFill>
                <a:latin typeface="Verdana" pitchFamily="34" charset="0"/>
                <a:ea typeface="Verdana" pitchFamily="34" charset="0"/>
                <a:cs typeface="Verdana" pitchFamily="34" charset="0"/>
              </a:rPr>
              <a:t>Although often confused with radiology, radiation oncologists see patients every day</a:t>
            </a:r>
          </a:p>
          <a:p>
            <a:pPr lvl="1">
              <a:lnSpc>
                <a:spcPct val="100000"/>
              </a:lnSpc>
            </a:pPr>
            <a:r>
              <a:rPr lang="en-US" sz="2200" dirty="0">
                <a:solidFill>
                  <a:schemeClr val="tx1">
                    <a:lumMod val="85000"/>
                    <a:lumOff val="15000"/>
                  </a:schemeClr>
                </a:solidFill>
                <a:latin typeface="Verdana" pitchFamily="34" charset="0"/>
                <a:ea typeface="Verdana" pitchFamily="34" charset="0"/>
                <a:cs typeface="Verdana" pitchFamily="34" charset="0"/>
              </a:rPr>
              <a:t>Variety of patients; short &amp; long-term relationships </a:t>
            </a:r>
          </a:p>
          <a:p>
            <a:pPr lvl="1">
              <a:lnSpc>
                <a:spcPct val="100000"/>
              </a:lnSpc>
            </a:pPr>
            <a:r>
              <a:rPr lang="en-US" sz="2200" dirty="0">
                <a:solidFill>
                  <a:schemeClr val="tx1">
                    <a:lumMod val="85000"/>
                    <a:lumOff val="15000"/>
                  </a:schemeClr>
                </a:solidFill>
                <a:latin typeface="Verdana" pitchFamily="34" charset="0"/>
                <a:ea typeface="Verdana" pitchFamily="34" charset="0"/>
                <a:cs typeface="Verdana" pitchFamily="34" charset="0"/>
              </a:rPr>
              <a:t>Have plenty of time with each patient </a:t>
            </a:r>
            <a:r>
              <a:rPr lang="en-US" sz="2200" dirty="0">
                <a:solidFill>
                  <a:schemeClr val="tx1">
                    <a:lumMod val="85000"/>
                    <a:lumOff val="15000"/>
                  </a:schemeClr>
                </a:solidFill>
                <a:latin typeface="Verdana" pitchFamily="34" charset="0"/>
                <a:ea typeface="Verdana" pitchFamily="34" charset="0"/>
                <a:cs typeface="Verdana" pitchFamily="34" charset="0"/>
                <a:sym typeface="Wingdings" panose="05000000000000000000" pitchFamily="2" charset="2"/>
              </a:rPr>
              <a:t> meaningful &amp; educational interactions</a:t>
            </a:r>
          </a:p>
          <a:p>
            <a:pPr lvl="1">
              <a:lnSpc>
                <a:spcPct val="100000"/>
              </a:lnSpc>
            </a:pPr>
            <a:r>
              <a:rPr lang="en-US" sz="2200" dirty="0">
                <a:solidFill>
                  <a:schemeClr val="tx1">
                    <a:lumMod val="85000"/>
                    <a:lumOff val="15000"/>
                  </a:schemeClr>
                </a:solidFill>
                <a:latin typeface="Verdana" pitchFamily="34" charset="0"/>
                <a:ea typeface="Verdana" pitchFamily="34" charset="0"/>
                <a:cs typeface="Verdana" pitchFamily="34" charset="0"/>
                <a:sym typeface="Wingdings" panose="05000000000000000000" pitchFamily="2" charset="2"/>
              </a:rPr>
              <a:t>Treatment &gt;&gt;&gt; Diagnosis (impacts conversations)</a:t>
            </a:r>
          </a:p>
        </p:txBody>
      </p:sp>
    </p:spTree>
    <p:extLst>
      <p:ext uri="{BB962C8B-B14F-4D97-AF65-F5344CB8AC3E}">
        <p14:creationId xmlns:p14="http://schemas.microsoft.com/office/powerpoint/2010/main" val="226023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pPr algn="ctr"/>
            <a:r>
              <a:rPr lang="en-US" sz="3600" b="1" i="0" u="none" dirty="0">
                <a:solidFill>
                  <a:schemeClr val="tx2"/>
                </a:solidFill>
                <a:effectLst/>
                <a:latin typeface="Verdana" pitchFamily="34" charset="0"/>
                <a:ea typeface="Verdana" pitchFamily="34" charset="0"/>
                <a:cs typeface="Verdana" pitchFamily="34" charset="0"/>
              </a:rPr>
              <a:t>Why Radiation Oncology?</a:t>
            </a:r>
          </a:p>
        </p:txBody>
      </p:sp>
      <p:sp>
        <p:nvSpPr>
          <p:cNvPr id="3" name="Content Placeholder 2"/>
          <p:cNvSpPr>
            <a:spLocks noGrp="1"/>
          </p:cNvSpPr>
          <p:nvPr>
            <p:ph idx="1"/>
          </p:nvPr>
        </p:nvSpPr>
        <p:spPr>
          <a:xfrm>
            <a:off x="457200" y="1143000"/>
            <a:ext cx="8229600" cy="5715000"/>
          </a:xfrm>
        </p:spPr>
        <p:txBody>
          <a:bodyPr>
            <a:noAutofit/>
          </a:bodyPr>
          <a:lstStyle/>
          <a:p>
            <a:pPr>
              <a:lnSpc>
                <a:spcPct val="100000"/>
              </a:lnSpc>
            </a:pPr>
            <a:r>
              <a:rPr lang="en-US" sz="2400" b="1" dirty="0">
                <a:solidFill>
                  <a:schemeClr val="tx1">
                    <a:lumMod val="85000"/>
                    <a:lumOff val="15000"/>
                  </a:schemeClr>
                </a:solidFill>
                <a:latin typeface="Verdana" pitchFamily="34" charset="0"/>
                <a:ea typeface="Verdana" pitchFamily="34" charset="0"/>
                <a:cs typeface="Verdana" pitchFamily="34" charset="0"/>
              </a:rPr>
              <a:t>Cancer is intellectually stimulating </a:t>
            </a:r>
          </a:p>
          <a:p>
            <a:pPr lvl="1">
              <a:lnSpc>
                <a:spcPct val="100000"/>
              </a:lnSpc>
            </a:pPr>
            <a:r>
              <a:rPr lang="en-US" sz="2100" dirty="0">
                <a:solidFill>
                  <a:schemeClr val="tx1">
                    <a:lumMod val="85000"/>
                    <a:lumOff val="15000"/>
                  </a:schemeClr>
                </a:solidFill>
                <a:latin typeface="Verdana" pitchFamily="34" charset="0"/>
                <a:ea typeface="Verdana" pitchFamily="34" charset="0"/>
                <a:cs typeface="Verdana" pitchFamily="34" charset="0"/>
              </a:rPr>
              <a:t>Treatment approaches evolve with time</a:t>
            </a:r>
          </a:p>
          <a:p>
            <a:pPr lvl="1">
              <a:lnSpc>
                <a:spcPct val="100000"/>
              </a:lnSpc>
            </a:pPr>
            <a:r>
              <a:rPr lang="en-US" sz="2100" dirty="0">
                <a:solidFill>
                  <a:schemeClr val="tx1">
                    <a:lumMod val="85000"/>
                    <a:lumOff val="15000"/>
                  </a:schemeClr>
                </a:solidFill>
                <a:latin typeface="Verdana" pitchFamily="34" charset="0"/>
                <a:ea typeface="Verdana" pitchFamily="34" charset="0"/>
                <a:cs typeface="Verdana" pitchFamily="34" charset="0"/>
              </a:rPr>
              <a:t>There is much more to learn about cancer (lots of research funding and opportunity)</a:t>
            </a:r>
          </a:p>
          <a:p>
            <a:pPr lvl="1">
              <a:lnSpc>
                <a:spcPct val="100000"/>
              </a:lnSpc>
            </a:pPr>
            <a:r>
              <a:rPr lang="en-US" sz="2100" dirty="0">
                <a:solidFill>
                  <a:schemeClr val="tx1">
                    <a:lumMod val="85000"/>
                    <a:lumOff val="15000"/>
                  </a:schemeClr>
                </a:solidFill>
                <a:latin typeface="Verdana" pitchFamily="34" charset="0"/>
                <a:ea typeface="Verdana" pitchFamily="34" charset="0"/>
                <a:cs typeface="Verdana" pitchFamily="34" charset="0"/>
              </a:rPr>
              <a:t>A somewhat “science-oriented” specialty</a:t>
            </a:r>
          </a:p>
          <a:p>
            <a:pPr>
              <a:lnSpc>
                <a:spcPct val="100000"/>
              </a:lnSpc>
            </a:pPr>
            <a:r>
              <a:rPr lang="en-US" sz="2400" b="1" dirty="0">
                <a:solidFill>
                  <a:schemeClr val="tx1">
                    <a:lumMod val="85000"/>
                    <a:lumOff val="15000"/>
                  </a:schemeClr>
                </a:solidFill>
                <a:latin typeface="Verdana" pitchFamily="34" charset="0"/>
                <a:ea typeface="Verdana" pitchFamily="34" charset="0"/>
                <a:cs typeface="Verdana" pitchFamily="34" charset="0"/>
              </a:rPr>
              <a:t>Lots of new, evolving technology</a:t>
            </a:r>
          </a:p>
          <a:p>
            <a:pPr lvl="1">
              <a:lnSpc>
                <a:spcPct val="100000"/>
              </a:lnSpc>
            </a:pPr>
            <a:r>
              <a:rPr lang="en-US" sz="2100" dirty="0">
                <a:solidFill>
                  <a:schemeClr val="tx1">
                    <a:lumMod val="85000"/>
                    <a:lumOff val="15000"/>
                  </a:schemeClr>
                </a:solidFill>
                <a:latin typeface="Verdana" pitchFamily="34" charset="0"/>
                <a:ea typeface="Verdana" pitchFamily="34" charset="0"/>
                <a:cs typeface="Verdana" pitchFamily="34" charset="0"/>
              </a:rPr>
              <a:t>And exercising social responsibility to use it in a patient-centered way</a:t>
            </a:r>
            <a:endParaRPr lang="en-US" sz="2400" b="1" dirty="0">
              <a:solidFill>
                <a:schemeClr val="tx1">
                  <a:lumMod val="85000"/>
                  <a:lumOff val="15000"/>
                </a:schemeClr>
              </a:solidFill>
              <a:latin typeface="Verdana" pitchFamily="34" charset="0"/>
              <a:ea typeface="Verdana" pitchFamily="34" charset="0"/>
              <a:cs typeface="Verdana" pitchFamily="34" charset="0"/>
            </a:endParaRPr>
          </a:p>
          <a:p>
            <a:pPr>
              <a:lnSpc>
                <a:spcPct val="100000"/>
              </a:lnSpc>
            </a:pPr>
            <a:r>
              <a:rPr lang="en-US" sz="2400" b="1" dirty="0">
                <a:solidFill>
                  <a:schemeClr val="tx1">
                    <a:lumMod val="85000"/>
                    <a:lumOff val="15000"/>
                  </a:schemeClr>
                </a:solidFill>
                <a:latin typeface="Verdana" pitchFamily="34" charset="0"/>
                <a:ea typeface="Verdana" pitchFamily="34" charset="0"/>
                <a:cs typeface="Verdana" pitchFamily="34" charset="0"/>
              </a:rPr>
              <a:t>Lots of procedure opportunities</a:t>
            </a:r>
          </a:p>
          <a:p>
            <a:pPr lvl="1">
              <a:lnSpc>
                <a:spcPct val="100000"/>
              </a:lnSpc>
            </a:pPr>
            <a:r>
              <a:rPr lang="en-US" sz="2200" dirty="0">
                <a:solidFill>
                  <a:schemeClr val="tx1">
                    <a:lumMod val="85000"/>
                    <a:lumOff val="15000"/>
                  </a:schemeClr>
                </a:solidFill>
                <a:latin typeface="Verdana" pitchFamily="34" charset="0"/>
                <a:ea typeface="Verdana" pitchFamily="34" charset="0"/>
                <a:cs typeface="Verdana" pitchFamily="34" charset="0"/>
              </a:rPr>
              <a:t>If desired</a:t>
            </a:r>
          </a:p>
          <a:p>
            <a:pPr>
              <a:lnSpc>
                <a:spcPct val="100000"/>
              </a:lnSpc>
            </a:pPr>
            <a:r>
              <a:rPr lang="en-US" sz="2400" b="1" dirty="0">
                <a:solidFill>
                  <a:schemeClr val="tx1">
                    <a:lumMod val="85000"/>
                    <a:lumOff val="15000"/>
                  </a:schemeClr>
                </a:solidFill>
                <a:latin typeface="Verdana" pitchFamily="34" charset="0"/>
                <a:ea typeface="Verdana" pitchFamily="34" charset="0"/>
                <a:cs typeface="Verdana" pitchFamily="34" charset="0"/>
              </a:rPr>
              <a:t>Lifestyle</a:t>
            </a:r>
          </a:p>
          <a:p>
            <a:pPr lvl="1">
              <a:lnSpc>
                <a:spcPct val="100000"/>
              </a:lnSpc>
            </a:pPr>
            <a:r>
              <a:rPr lang="en-US" sz="2100" dirty="0">
                <a:solidFill>
                  <a:schemeClr val="tx1">
                    <a:lumMod val="85000"/>
                    <a:lumOff val="15000"/>
                  </a:schemeClr>
                </a:solidFill>
                <a:latin typeface="Verdana" pitchFamily="34" charset="0"/>
                <a:ea typeface="Verdana" pitchFamily="34" charset="0"/>
                <a:cs typeface="Verdana" pitchFamily="34" charset="0"/>
              </a:rPr>
              <a:t>Outpatient hours, home call, few emergencies </a:t>
            </a:r>
          </a:p>
          <a:p>
            <a:pPr lvl="1">
              <a:lnSpc>
                <a:spcPct val="100000"/>
              </a:lnSpc>
            </a:pPr>
            <a:r>
              <a:rPr lang="en-US" sz="2100" dirty="0">
                <a:solidFill>
                  <a:schemeClr val="tx1">
                    <a:lumMod val="85000"/>
                    <a:lumOff val="15000"/>
                  </a:schemeClr>
                </a:solidFill>
                <a:latin typeface="Verdana" pitchFamily="34" charset="0"/>
                <a:ea typeface="Verdana" pitchFamily="34" charset="0"/>
                <a:cs typeface="Verdana" pitchFamily="34" charset="0"/>
              </a:rPr>
              <a:t>Plenty of time to do research, teach, or enjoy life</a:t>
            </a:r>
          </a:p>
          <a:p>
            <a:pPr>
              <a:lnSpc>
                <a:spcPct val="100000"/>
              </a:lnSpc>
            </a:pPr>
            <a:endParaRPr lang="en-US" sz="2400" dirty="0">
              <a:solidFill>
                <a:schemeClr val="tx1">
                  <a:lumMod val="85000"/>
                  <a:lumOff val="15000"/>
                </a:schemeClr>
              </a:solidFill>
              <a:latin typeface="Verdana" pitchFamily="34" charset="0"/>
              <a:ea typeface="Verdana" pitchFamily="34" charset="0"/>
              <a:cs typeface="Verdana" pitchFamily="34" charset="0"/>
            </a:endParaRPr>
          </a:p>
          <a:p>
            <a:pPr marL="0" indent="0">
              <a:lnSpc>
                <a:spcPct val="100000"/>
              </a:lnSpc>
              <a:buNone/>
            </a:pPr>
            <a:endParaRPr lang="en-US" sz="2400" dirty="0">
              <a:solidFill>
                <a:schemeClr val="tx1">
                  <a:lumMod val="85000"/>
                  <a:lumOff val="15000"/>
                </a:schemeClr>
              </a:solidFill>
              <a:latin typeface="Verdana" pitchFamily="34" charset="0"/>
              <a:ea typeface="Verdana" pitchFamily="34" charset="0"/>
              <a:cs typeface="Verdana" pitchFamily="34" charset="0"/>
            </a:endParaRPr>
          </a:p>
          <a:p>
            <a:pPr>
              <a:lnSpc>
                <a:spcPct val="100000"/>
              </a:lnSpc>
            </a:pPr>
            <a:endParaRPr lang="en-US" sz="2400" dirty="0">
              <a:solidFill>
                <a:schemeClr val="tx1">
                  <a:lumMod val="85000"/>
                  <a:lumOff val="15000"/>
                </a:schemeClr>
              </a:solidFill>
              <a:latin typeface="Verdana" pitchFamily="34" charset="0"/>
              <a:ea typeface="Verdana" pitchFamily="34" charset="0"/>
              <a:cs typeface="Verdana" pitchFamily="34" charset="0"/>
            </a:endParaRPr>
          </a:p>
          <a:p>
            <a:pPr>
              <a:lnSpc>
                <a:spcPct val="100000"/>
              </a:lnSpc>
            </a:pPr>
            <a:endParaRPr lang="en-US" sz="2400" dirty="0">
              <a:solidFill>
                <a:schemeClr val="tx1">
                  <a:lumMod val="85000"/>
                  <a:lumOff val="15000"/>
                </a:schemeClr>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3315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pPr algn="ctr"/>
            <a:r>
              <a:rPr lang="en-US" sz="4000" b="1" i="0" u="none" dirty="0">
                <a:solidFill>
                  <a:schemeClr val="tx2"/>
                </a:solidFill>
                <a:effectLst/>
                <a:latin typeface="Verdana" pitchFamily="34" charset="0"/>
                <a:ea typeface="Verdana" pitchFamily="34" charset="0"/>
                <a:cs typeface="Verdana" pitchFamily="34" charset="0"/>
              </a:rPr>
              <a:t>Concerns With Radiation Oncology</a:t>
            </a:r>
          </a:p>
        </p:txBody>
      </p:sp>
      <p:sp>
        <p:nvSpPr>
          <p:cNvPr id="3" name="Content Placeholder 2"/>
          <p:cNvSpPr>
            <a:spLocks noGrp="1"/>
          </p:cNvSpPr>
          <p:nvPr>
            <p:ph idx="1"/>
          </p:nvPr>
        </p:nvSpPr>
        <p:spPr>
          <a:xfrm>
            <a:off x="457200" y="1417637"/>
            <a:ext cx="8229600" cy="5440363"/>
          </a:xfrm>
        </p:spPr>
        <p:txBody>
          <a:bodyPr>
            <a:normAutofit fontScale="92500" lnSpcReduction="10000"/>
          </a:bodyPr>
          <a:lstStyle/>
          <a:p>
            <a:pPr>
              <a:spcBef>
                <a:spcPts val="200"/>
              </a:spcBef>
              <a:spcAft>
                <a:spcPts val="200"/>
              </a:spcAft>
            </a:pPr>
            <a:r>
              <a:rPr lang="en-US" sz="2600" b="1" dirty="0">
                <a:solidFill>
                  <a:schemeClr val="tx1">
                    <a:lumMod val="85000"/>
                    <a:lumOff val="15000"/>
                  </a:schemeClr>
                </a:solidFill>
                <a:latin typeface="Verdana" pitchFamily="34" charset="0"/>
                <a:ea typeface="Verdana" pitchFamily="34" charset="0"/>
                <a:cs typeface="Verdana" pitchFamily="34" charset="0"/>
              </a:rPr>
              <a:t>Usually not first Oncologist a patient sees</a:t>
            </a:r>
          </a:p>
          <a:p>
            <a:pPr lvl="1">
              <a:spcBef>
                <a:spcPts val="200"/>
              </a:spcBef>
              <a:spcAft>
                <a:spcPts val="200"/>
              </a:spcAft>
            </a:pPr>
            <a:r>
              <a:rPr lang="en-US" sz="2200" dirty="0">
                <a:solidFill>
                  <a:schemeClr val="tx1">
                    <a:lumMod val="85000"/>
                    <a:lumOff val="15000"/>
                  </a:schemeClr>
                </a:solidFill>
                <a:latin typeface="Verdana" pitchFamily="34" charset="0"/>
                <a:ea typeface="Verdana" pitchFamily="34" charset="0"/>
                <a:cs typeface="Verdana" pitchFamily="34" charset="0"/>
              </a:rPr>
              <a:t>Depend on referrals from surgical and medical oncology</a:t>
            </a:r>
          </a:p>
          <a:p>
            <a:pPr lvl="1">
              <a:spcBef>
                <a:spcPts val="200"/>
              </a:spcBef>
              <a:spcAft>
                <a:spcPts val="200"/>
              </a:spcAft>
            </a:pPr>
            <a:r>
              <a:rPr lang="en-US" sz="2200" dirty="0">
                <a:solidFill>
                  <a:schemeClr val="tx1">
                    <a:lumMod val="85000"/>
                    <a:lumOff val="15000"/>
                  </a:schemeClr>
                </a:solidFill>
                <a:latin typeface="Verdana" pitchFamily="34" charset="0"/>
                <a:ea typeface="Verdana" pitchFamily="34" charset="0"/>
                <a:cs typeface="Verdana" pitchFamily="34" charset="0"/>
              </a:rPr>
              <a:t>Need to develop relationships with referring physicians, and educate them on the value of RT</a:t>
            </a:r>
          </a:p>
          <a:p>
            <a:pPr>
              <a:spcBef>
                <a:spcPts val="200"/>
              </a:spcBef>
              <a:spcAft>
                <a:spcPts val="200"/>
              </a:spcAft>
            </a:pPr>
            <a:endParaRPr lang="en-US" sz="2600" dirty="0">
              <a:solidFill>
                <a:schemeClr val="tx1">
                  <a:lumMod val="85000"/>
                  <a:lumOff val="15000"/>
                </a:schemeClr>
              </a:solidFill>
              <a:latin typeface="Verdana" pitchFamily="34" charset="0"/>
              <a:ea typeface="Verdana" pitchFamily="34" charset="0"/>
              <a:cs typeface="Verdana" pitchFamily="34" charset="0"/>
            </a:endParaRPr>
          </a:p>
          <a:p>
            <a:pPr>
              <a:spcBef>
                <a:spcPts val="200"/>
              </a:spcBef>
              <a:spcAft>
                <a:spcPts val="200"/>
              </a:spcAft>
            </a:pPr>
            <a:r>
              <a:rPr lang="en-US" sz="2600" b="1" dirty="0">
                <a:solidFill>
                  <a:schemeClr val="tx1">
                    <a:lumMod val="85000"/>
                    <a:lumOff val="15000"/>
                  </a:schemeClr>
                </a:solidFill>
                <a:latin typeface="Verdana" pitchFamily="34" charset="0"/>
                <a:ea typeface="Verdana" pitchFamily="34" charset="0"/>
                <a:cs typeface="Verdana" pitchFamily="34" charset="0"/>
              </a:rPr>
              <a:t>Disadvantages of being in a smaller field</a:t>
            </a:r>
          </a:p>
          <a:p>
            <a:pPr lvl="1">
              <a:spcBef>
                <a:spcPts val="200"/>
              </a:spcBef>
              <a:spcAft>
                <a:spcPts val="200"/>
              </a:spcAft>
            </a:pPr>
            <a:r>
              <a:rPr lang="en-US" sz="2200" dirty="0">
                <a:solidFill>
                  <a:schemeClr val="tx1">
                    <a:lumMod val="85000"/>
                    <a:lumOff val="15000"/>
                  </a:schemeClr>
                </a:solidFill>
                <a:latin typeface="Verdana" pitchFamily="34" charset="0"/>
                <a:ea typeface="Verdana" pitchFamily="34" charset="0"/>
                <a:cs typeface="Verdana" pitchFamily="34" charset="0"/>
              </a:rPr>
              <a:t>Minimal curricular attention in med school </a:t>
            </a:r>
            <a:r>
              <a:rPr lang="en-US" sz="2200" dirty="0">
                <a:solidFill>
                  <a:schemeClr val="tx1">
                    <a:lumMod val="85000"/>
                    <a:lumOff val="15000"/>
                  </a:schemeClr>
                </a:solidFill>
                <a:latin typeface="Verdana" pitchFamily="34" charset="0"/>
                <a:ea typeface="Verdana" pitchFamily="34" charset="0"/>
                <a:cs typeface="Verdana" pitchFamily="34" charset="0"/>
                <a:sym typeface="Wingdings" panose="05000000000000000000" pitchFamily="2" charset="2"/>
              </a:rPr>
              <a:t> RT is a relative unknown for most doctors</a:t>
            </a:r>
          </a:p>
          <a:p>
            <a:pPr lvl="1">
              <a:spcBef>
                <a:spcPts val="200"/>
              </a:spcBef>
              <a:spcAft>
                <a:spcPts val="200"/>
              </a:spcAft>
            </a:pPr>
            <a:r>
              <a:rPr lang="en-US" sz="2200" dirty="0">
                <a:solidFill>
                  <a:schemeClr val="tx1">
                    <a:lumMod val="85000"/>
                    <a:lumOff val="15000"/>
                  </a:schemeClr>
                </a:solidFill>
                <a:latin typeface="Verdana" pitchFamily="34" charset="0"/>
                <a:ea typeface="Verdana" pitchFamily="34" charset="0"/>
                <a:cs typeface="Verdana" pitchFamily="34" charset="0"/>
              </a:rPr>
              <a:t>Risk for less political influence locally and nationally</a:t>
            </a:r>
          </a:p>
          <a:p>
            <a:pPr lvl="1">
              <a:spcBef>
                <a:spcPts val="200"/>
              </a:spcBef>
              <a:spcAft>
                <a:spcPts val="200"/>
              </a:spcAft>
            </a:pPr>
            <a:r>
              <a:rPr lang="en-US" sz="2200" dirty="0">
                <a:solidFill>
                  <a:schemeClr val="tx1">
                    <a:lumMod val="85000"/>
                    <a:lumOff val="15000"/>
                  </a:schemeClr>
                </a:solidFill>
                <a:latin typeface="Verdana" pitchFamily="34" charset="0"/>
                <a:ea typeface="Verdana" pitchFamily="34" charset="0"/>
                <a:cs typeface="Verdana" pitchFamily="34" charset="0"/>
              </a:rPr>
              <a:t>Sacrifice some geographic flexibility in residency match and job market</a:t>
            </a:r>
          </a:p>
          <a:p>
            <a:pPr>
              <a:spcBef>
                <a:spcPts val="200"/>
              </a:spcBef>
              <a:spcAft>
                <a:spcPts val="200"/>
              </a:spcAft>
            </a:pPr>
            <a:endParaRPr lang="en-US" sz="2600" dirty="0">
              <a:solidFill>
                <a:schemeClr val="tx1">
                  <a:lumMod val="85000"/>
                  <a:lumOff val="15000"/>
                </a:schemeClr>
              </a:solidFill>
              <a:latin typeface="Verdana" pitchFamily="34" charset="0"/>
              <a:ea typeface="Verdana" pitchFamily="34" charset="0"/>
              <a:cs typeface="Verdana" pitchFamily="34" charset="0"/>
            </a:endParaRPr>
          </a:p>
          <a:p>
            <a:pPr>
              <a:spcBef>
                <a:spcPts val="200"/>
              </a:spcBef>
              <a:spcAft>
                <a:spcPts val="200"/>
              </a:spcAft>
            </a:pPr>
            <a:r>
              <a:rPr lang="en-US" sz="2600" b="1" dirty="0">
                <a:solidFill>
                  <a:schemeClr val="tx1">
                    <a:lumMod val="85000"/>
                    <a:lumOff val="15000"/>
                  </a:schemeClr>
                </a:solidFill>
                <a:latin typeface="Verdana" pitchFamily="34" charset="0"/>
                <a:ea typeface="Verdana" pitchFamily="34" charset="0"/>
                <a:cs typeface="Verdana" pitchFamily="34" charset="0"/>
              </a:rPr>
              <a:t>Suboptimal Workforce Diversity</a:t>
            </a:r>
          </a:p>
          <a:p>
            <a:pPr lvl="1">
              <a:spcBef>
                <a:spcPts val="200"/>
              </a:spcBef>
              <a:spcAft>
                <a:spcPts val="200"/>
              </a:spcAft>
            </a:pPr>
            <a:r>
              <a:rPr lang="en-US" sz="2200" dirty="0">
                <a:solidFill>
                  <a:schemeClr val="tx1">
                    <a:lumMod val="85000"/>
                    <a:lumOff val="15000"/>
                  </a:schemeClr>
                </a:solidFill>
                <a:latin typeface="Verdana" pitchFamily="34" charset="0"/>
                <a:ea typeface="Verdana" pitchFamily="34" charset="0"/>
                <a:cs typeface="Verdana" pitchFamily="34" charset="0"/>
              </a:rPr>
              <a:t>27% women, 9% under-represented minorities</a:t>
            </a:r>
          </a:p>
          <a:p>
            <a:pPr lvl="1">
              <a:spcBef>
                <a:spcPts val="200"/>
              </a:spcBef>
              <a:spcAft>
                <a:spcPts val="200"/>
              </a:spcAft>
            </a:pPr>
            <a:r>
              <a:rPr lang="en-US" sz="2200" dirty="0">
                <a:solidFill>
                  <a:schemeClr val="tx1">
                    <a:lumMod val="85000"/>
                    <a:lumOff val="15000"/>
                  </a:schemeClr>
                </a:solidFill>
                <a:latin typeface="Verdana" pitchFamily="34" charset="0"/>
                <a:ea typeface="Verdana" pitchFamily="34" charset="0"/>
                <a:cs typeface="Verdana" pitchFamily="34" charset="0"/>
              </a:rPr>
              <a:t>This is a need, but also an opportunity if you want to help make a difference in addressing cancer health disparities through patient care and/or health policy. </a:t>
            </a:r>
          </a:p>
        </p:txBody>
      </p:sp>
    </p:spTree>
    <p:extLst>
      <p:ext uri="{BB962C8B-B14F-4D97-AF65-F5344CB8AC3E}">
        <p14:creationId xmlns:p14="http://schemas.microsoft.com/office/powerpoint/2010/main" val="411858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algn="ctr"/>
            <a:r>
              <a:rPr lang="en-US" sz="3300" b="1" i="0" u="none" dirty="0">
                <a:solidFill>
                  <a:schemeClr val="tx2">
                    <a:lumMod val="75000"/>
                  </a:schemeClr>
                </a:solidFill>
                <a:effectLst/>
                <a:latin typeface="Verdana" pitchFamily="34" charset="0"/>
                <a:ea typeface="Verdana" pitchFamily="34" charset="0"/>
                <a:cs typeface="Verdana" pitchFamily="34" charset="0"/>
              </a:rPr>
              <a:t>Examples of Radiation Oncologists Addressing Health Disparitie</a:t>
            </a:r>
            <a:r>
              <a:rPr lang="en-US" sz="3300" b="1" dirty="0">
                <a:solidFill>
                  <a:schemeClr val="tx2">
                    <a:lumMod val="75000"/>
                  </a:schemeClr>
                </a:solidFill>
                <a:latin typeface="Verdana" pitchFamily="34" charset="0"/>
                <a:ea typeface="Verdana" pitchFamily="34" charset="0"/>
                <a:cs typeface="Verdana" pitchFamily="34" charset="0"/>
              </a:rPr>
              <a:t>s Locally</a:t>
            </a:r>
            <a:endParaRPr lang="en-US" sz="3300" b="1" i="0" u="none" dirty="0">
              <a:solidFill>
                <a:schemeClr val="tx2">
                  <a:lumMod val="75000"/>
                </a:schemeClr>
              </a:solidFill>
              <a:effectLst/>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457200" y="1600200"/>
            <a:ext cx="8229600" cy="4953000"/>
          </a:xfrm>
        </p:spPr>
        <p:txBody>
          <a:bodyPr>
            <a:normAutofit fontScale="92500" lnSpcReduction="10000"/>
          </a:bodyPr>
          <a:lstStyle/>
          <a:p>
            <a:pPr>
              <a:spcBef>
                <a:spcPts val="400"/>
              </a:spcBef>
              <a:spcAft>
                <a:spcPts val="400"/>
              </a:spcAft>
            </a:pPr>
            <a:r>
              <a:rPr lang="en-US" sz="2600" dirty="0">
                <a:solidFill>
                  <a:schemeClr val="tx1">
                    <a:lumMod val="85000"/>
                    <a:lumOff val="15000"/>
                  </a:schemeClr>
                </a:solidFill>
                <a:latin typeface="Verdana" panose="020B0604030504040204" pitchFamily="34" charset="0"/>
                <a:ea typeface="Verdana" panose="020B0604030504040204" pitchFamily="34" charset="0"/>
                <a:cs typeface="Times New Roman" panose="02020603050405020304" pitchFamily="18" charset="0"/>
              </a:rPr>
              <a:t>Develop departmental initiatives to create a more inclusive workplace or more patient-centered treatment approaches</a:t>
            </a:r>
          </a:p>
          <a:p>
            <a:pPr>
              <a:spcBef>
                <a:spcPts val="400"/>
              </a:spcBef>
              <a:spcAft>
                <a:spcPts val="400"/>
              </a:spcAft>
            </a:pPr>
            <a:endParaRPr lang="en-US" sz="2600" dirty="0">
              <a:solidFill>
                <a:schemeClr val="tx1">
                  <a:lumMod val="85000"/>
                  <a:lumOff val="15000"/>
                </a:schemeClr>
              </a:solidFill>
              <a:latin typeface="Verdana" panose="020B0604030504040204" pitchFamily="34" charset="0"/>
              <a:ea typeface="Verdana" panose="020B0604030504040204" pitchFamily="34" charset="0"/>
              <a:cs typeface="Times New Roman" panose="02020603050405020304" pitchFamily="18" charset="0"/>
            </a:endParaRPr>
          </a:p>
          <a:p>
            <a:pPr>
              <a:spcBef>
                <a:spcPts val="400"/>
              </a:spcBef>
              <a:spcAft>
                <a:spcPts val="400"/>
              </a:spcAft>
            </a:pPr>
            <a:r>
              <a:rPr lang="en-US" sz="2600" dirty="0">
                <a:solidFill>
                  <a:schemeClr val="tx1">
                    <a:lumMod val="85000"/>
                    <a:lumOff val="15000"/>
                  </a:schemeClr>
                </a:solidFill>
                <a:latin typeface="Verdana" panose="020B0604030504040204" pitchFamily="34" charset="0"/>
                <a:ea typeface="Verdana" panose="020B0604030504040204" pitchFamily="34" charset="0"/>
                <a:cs typeface="Times New Roman" panose="02020603050405020304" pitchFamily="18" charset="0"/>
              </a:rPr>
              <a:t>Work with community partners and population scientists to improve cancer screening, education, survivorship care, etc</a:t>
            </a:r>
          </a:p>
          <a:p>
            <a:pPr>
              <a:spcBef>
                <a:spcPts val="400"/>
              </a:spcBef>
              <a:spcAft>
                <a:spcPts val="400"/>
              </a:spcAft>
            </a:pPr>
            <a:endParaRPr lang="en-US" sz="2600" dirty="0">
              <a:solidFill>
                <a:schemeClr val="tx1">
                  <a:lumMod val="85000"/>
                  <a:lumOff val="15000"/>
                </a:schemeClr>
              </a:solidFill>
              <a:latin typeface="Verdana" panose="020B0604030504040204" pitchFamily="34" charset="0"/>
              <a:ea typeface="Verdana" panose="020B0604030504040204" pitchFamily="34" charset="0"/>
              <a:cs typeface="Times New Roman" panose="02020603050405020304" pitchFamily="18" charset="0"/>
            </a:endParaRPr>
          </a:p>
          <a:p>
            <a:pPr>
              <a:spcBef>
                <a:spcPts val="400"/>
              </a:spcBef>
              <a:spcAft>
                <a:spcPts val="400"/>
              </a:spcAft>
            </a:pPr>
            <a:r>
              <a:rPr lang="en-US" sz="2600" dirty="0">
                <a:solidFill>
                  <a:schemeClr val="tx1">
                    <a:lumMod val="85000"/>
                    <a:lumOff val="15000"/>
                  </a:schemeClr>
                </a:solidFill>
                <a:latin typeface="Verdana" panose="020B0604030504040204" pitchFamily="34" charset="0"/>
                <a:ea typeface="Verdana" panose="020B0604030504040204" pitchFamily="34" charset="0"/>
                <a:cs typeface="Times New Roman" panose="02020603050405020304" pitchFamily="18" charset="0"/>
              </a:rPr>
              <a:t>Join medical school or GME committees to teach about health equity, holistic review processes, or how race impacts patient care</a:t>
            </a:r>
          </a:p>
          <a:p>
            <a:pPr>
              <a:spcBef>
                <a:spcPts val="400"/>
              </a:spcBef>
              <a:spcAft>
                <a:spcPts val="400"/>
              </a:spcAft>
            </a:pPr>
            <a:endParaRPr lang="en-US" sz="2600" dirty="0">
              <a:solidFill>
                <a:schemeClr val="tx1">
                  <a:lumMod val="85000"/>
                  <a:lumOff val="15000"/>
                </a:schemeClr>
              </a:solidFill>
              <a:latin typeface="Verdana" panose="020B0604030504040204" pitchFamily="34" charset="0"/>
              <a:ea typeface="Verdana" panose="020B0604030504040204" pitchFamily="34" charset="0"/>
              <a:cs typeface="Times New Roman" panose="02020603050405020304" pitchFamily="18" charset="0"/>
            </a:endParaRPr>
          </a:p>
          <a:p>
            <a:pPr>
              <a:spcBef>
                <a:spcPts val="400"/>
              </a:spcBef>
              <a:spcAft>
                <a:spcPts val="400"/>
              </a:spcAft>
            </a:pPr>
            <a:r>
              <a:rPr lang="en-US" sz="2600" dirty="0">
                <a:solidFill>
                  <a:schemeClr val="tx1">
                    <a:lumMod val="85000"/>
                    <a:lumOff val="15000"/>
                  </a:schemeClr>
                </a:solidFill>
                <a:latin typeface="Verdana" panose="020B0604030504040204" pitchFamily="34" charset="0"/>
                <a:ea typeface="Verdana" panose="020B0604030504040204" pitchFamily="34" charset="0"/>
                <a:cs typeface="Times New Roman" panose="02020603050405020304" pitchFamily="18" charset="0"/>
              </a:rPr>
              <a:t>Organize workshops or mentorship program for high school students</a:t>
            </a:r>
          </a:p>
        </p:txBody>
      </p:sp>
    </p:spTree>
    <p:extLst>
      <p:ext uri="{BB962C8B-B14F-4D97-AF65-F5344CB8AC3E}">
        <p14:creationId xmlns:p14="http://schemas.microsoft.com/office/powerpoint/2010/main" val="1643721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a:normAutofit/>
          </a:bodyPr>
          <a:lstStyle/>
          <a:p>
            <a:pPr algn="ctr"/>
            <a:r>
              <a:rPr lang="en-US" sz="3300" b="1" i="0" u="none" dirty="0">
                <a:solidFill>
                  <a:schemeClr val="tx2">
                    <a:lumMod val="75000"/>
                  </a:schemeClr>
                </a:solidFill>
                <a:effectLst/>
                <a:latin typeface="Verdana" pitchFamily="34" charset="0"/>
                <a:ea typeface="Verdana" pitchFamily="34" charset="0"/>
                <a:cs typeface="Verdana" pitchFamily="34" charset="0"/>
              </a:rPr>
              <a:t>Examples of Radiation Oncologists Addressing Health Disparitie</a:t>
            </a:r>
            <a:r>
              <a:rPr lang="en-US" sz="3300" b="1" dirty="0">
                <a:solidFill>
                  <a:schemeClr val="tx2">
                    <a:lumMod val="75000"/>
                  </a:schemeClr>
                </a:solidFill>
                <a:latin typeface="Verdana" pitchFamily="34" charset="0"/>
                <a:ea typeface="Verdana" pitchFamily="34" charset="0"/>
                <a:cs typeface="Verdana" pitchFamily="34" charset="0"/>
              </a:rPr>
              <a:t>s Nationally/Internationally</a:t>
            </a:r>
            <a:endParaRPr lang="en-US" sz="3300" b="1" i="0" u="none" dirty="0">
              <a:solidFill>
                <a:schemeClr val="tx2">
                  <a:lumMod val="75000"/>
                </a:schemeClr>
              </a:solidFill>
              <a:effectLst/>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457200" y="1981200"/>
            <a:ext cx="8229600" cy="3886200"/>
          </a:xfrm>
        </p:spPr>
        <p:txBody>
          <a:bodyPr>
            <a:normAutofit fontScale="92500"/>
          </a:bodyPr>
          <a:lstStyle/>
          <a:p>
            <a:pPr>
              <a:spcBef>
                <a:spcPts val="400"/>
              </a:spcBef>
              <a:spcAft>
                <a:spcPts val="400"/>
              </a:spcAft>
            </a:pPr>
            <a:r>
              <a:rPr lang="en-US" sz="2600" dirty="0">
                <a:solidFill>
                  <a:schemeClr val="tx1">
                    <a:lumMod val="85000"/>
                    <a:lumOff val="15000"/>
                  </a:schemeClr>
                </a:solidFill>
                <a:latin typeface="Verdana" panose="020B0604030504040204" pitchFamily="34" charset="0"/>
                <a:ea typeface="Verdana" panose="020B0604030504040204" pitchFamily="34" charset="0"/>
                <a:cs typeface="Times New Roman" panose="02020603050405020304" pitchFamily="18" charset="0"/>
              </a:rPr>
              <a:t>Join a cooperative group health equity committee to ensure equitable clinical trial design and access</a:t>
            </a:r>
          </a:p>
          <a:p>
            <a:pPr>
              <a:spcBef>
                <a:spcPts val="400"/>
              </a:spcBef>
              <a:spcAft>
                <a:spcPts val="400"/>
              </a:spcAft>
            </a:pPr>
            <a:endParaRPr lang="en-US" sz="2600" dirty="0">
              <a:solidFill>
                <a:schemeClr val="tx1">
                  <a:lumMod val="85000"/>
                  <a:lumOff val="15000"/>
                </a:schemeClr>
              </a:solidFill>
              <a:latin typeface="Verdana" panose="020B0604030504040204" pitchFamily="34" charset="0"/>
              <a:ea typeface="Verdana" panose="020B0604030504040204" pitchFamily="34" charset="0"/>
              <a:cs typeface="Times New Roman" panose="02020603050405020304" pitchFamily="18" charset="0"/>
            </a:endParaRPr>
          </a:p>
          <a:p>
            <a:pPr>
              <a:spcBef>
                <a:spcPts val="400"/>
              </a:spcBef>
              <a:spcAft>
                <a:spcPts val="400"/>
              </a:spcAft>
            </a:pPr>
            <a:r>
              <a:rPr lang="en-US" sz="2600" dirty="0">
                <a:solidFill>
                  <a:schemeClr val="tx1">
                    <a:lumMod val="85000"/>
                    <a:lumOff val="15000"/>
                  </a:schemeClr>
                </a:solidFill>
                <a:latin typeface="Verdana" panose="020B0604030504040204" pitchFamily="34" charset="0"/>
                <a:ea typeface="Verdana" panose="020B0604030504040204" pitchFamily="34" charset="0"/>
                <a:cs typeface="Times New Roman" panose="02020603050405020304" pitchFamily="18" charset="0"/>
              </a:rPr>
              <a:t>Work with national specialty societies to develop relevant education and advocacy initiatives related to DEI</a:t>
            </a:r>
          </a:p>
          <a:p>
            <a:pPr>
              <a:spcBef>
                <a:spcPts val="400"/>
              </a:spcBef>
              <a:spcAft>
                <a:spcPts val="400"/>
              </a:spcAft>
            </a:pPr>
            <a:endParaRPr lang="en-US" sz="2600" dirty="0">
              <a:solidFill>
                <a:schemeClr val="tx1">
                  <a:lumMod val="85000"/>
                  <a:lumOff val="15000"/>
                </a:schemeClr>
              </a:solidFill>
              <a:latin typeface="Verdana" panose="020B0604030504040204" pitchFamily="34" charset="0"/>
              <a:ea typeface="Verdana" panose="020B0604030504040204" pitchFamily="34" charset="0"/>
              <a:cs typeface="Times New Roman" panose="02020603050405020304" pitchFamily="18" charset="0"/>
            </a:endParaRPr>
          </a:p>
          <a:p>
            <a:pPr>
              <a:spcBef>
                <a:spcPts val="400"/>
              </a:spcBef>
              <a:spcAft>
                <a:spcPts val="400"/>
              </a:spcAft>
            </a:pPr>
            <a:r>
              <a:rPr lang="en-US" sz="2600" dirty="0">
                <a:latin typeface="Verdana" panose="020B0604030504040204" pitchFamily="34" charset="0"/>
                <a:ea typeface="Verdana" panose="020B0604030504040204" pitchFamily="34" charset="0"/>
                <a:cs typeface="Times New Roman" panose="02020603050405020304" pitchFamily="18" charset="0"/>
              </a:rPr>
              <a:t>Work with International Atomic Energy Agency (IAEA) to build treatment facilities in countries with fewer resources</a:t>
            </a:r>
            <a:endParaRPr lang="en-US" sz="2600" b="1" dirty="0">
              <a:solidFill>
                <a:schemeClr val="tx1">
                  <a:lumMod val="85000"/>
                  <a:lumOff val="15000"/>
                </a:schemeClr>
              </a:solidFill>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2346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pPr algn="ctr"/>
            <a:r>
              <a:rPr lang="en-US" sz="5000" b="1" i="0" u="none" dirty="0">
                <a:solidFill>
                  <a:schemeClr val="tx2"/>
                </a:solidFill>
                <a:effectLst/>
                <a:latin typeface="Verdana" pitchFamily="34" charset="0"/>
                <a:ea typeface="Verdana" pitchFamily="34" charset="0"/>
                <a:cs typeface="Verdana" pitchFamily="34" charset="0"/>
              </a:rPr>
              <a:t>What About </a:t>
            </a:r>
            <a:br>
              <a:rPr lang="en-US" sz="5000" b="1" i="0" u="none" dirty="0">
                <a:solidFill>
                  <a:schemeClr val="tx2"/>
                </a:solidFill>
                <a:effectLst/>
                <a:latin typeface="Verdana" pitchFamily="34" charset="0"/>
                <a:ea typeface="Verdana" pitchFamily="34" charset="0"/>
                <a:cs typeface="Verdana" pitchFamily="34" charset="0"/>
              </a:rPr>
            </a:br>
            <a:r>
              <a:rPr lang="en-US" sz="5000" b="1" i="0" u="none" dirty="0">
                <a:solidFill>
                  <a:schemeClr val="tx2"/>
                </a:solidFill>
                <a:effectLst/>
                <a:latin typeface="Verdana" pitchFamily="34" charset="0"/>
                <a:ea typeface="Verdana" pitchFamily="34" charset="0"/>
                <a:cs typeface="Verdana" pitchFamily="34" charset="0"/>
              </a:rPr>
              <a:t>Job Security?</a:t>
            </a:r>
            <a:br>
              <a:rPr lang="en-US" sz="5900" b="1" i="0" u="none" dirty="0">
                <a:solidFill>
                  <a:schemeClr val="tx2"/>
                </a:solidFill>
                <a:effectLst/>
                <a:latin typeface="Verdana" pitchFamily="34" charset="0"/>
                <a:ea typeface="Verdana" pitchFamily="34" charset="0"/>
                <a:cs typeface="Verdana" pitchFamily="34" charset="0"/>
              </a:rPr>
            </a:br>
            <a:br>
              <a:rPr lang="en-US" sz="5900" b="1" i="0" u="none" dirty="0">
                <a:solidFill>
                  <a:schemeClr val="tx2"/>
                </a:solidFill>
                <a:effectLst/>
                <a:latin typeface="Verdana" pitchFamily="34" charset="0"/>
                <a:ea typeface="Verdana" pitchFamily="34" charset="0"/>
                <a:cs typeface="Verdana" pitchFamily="34" charset="0"/>
              </a:rPr>
            </a:br>
            <a:r>
              <a:rPr lang="en-US" sz="3200" i="1" u="none" dirty="0">
                <a:effectLst/>
                <a:latin typeface="Verdana" pitchFamily="34" charset="0"/>
                <a:ea typeface="Verdana" pitchFamily="34" charset="0"/>
                <a:cs typeface="Verdana" pitchFamily="34" charset="0"/>
              </a:rPr>
              <a:t>How Does Radiation Therapy Fit Into the Future of Oncology?</a:t>
            </a:r>
            <a:br>
              <a:rPr lang="en-US" sz="3200" i="1" u="none" dirty="0">
                <a:effectLst/>
                <a:latin typeface="Verdana" pitchFamily="34" charset="0"/>
                <a:ea typeface="Verdana" pitchFamily="34" charset="0"/>
                <a:cs typeface="Verdana" pitchFamily="34" charset="0"/>
              </a:rPr>
            </a:br>
            <a:br>
              <a:rPr lang="en-US" sz="3200" i="1" u="none" dirty="0">
                <a:effectLst/>
                <a:latin typeface="Verdana" pitchFamily="34" charset="0"/>
                <a:ea typeface="Verdana" pitchFamily="34" charset="0"/>
                <a:cs typeface="Verdana" pitchFamily="34" charset="0"/>
              </a:rPr>
            </a:br>
            <a:br>
              <a:rPr lang="en-US" sz="3200" i="1" dirty="0">
                <a:latin typeface="Verdana" pitchFamily="34" charset="0"/>
                <a:ea typeface="Verdana" pitchFamily="34" charset="0"/>
                <a:cs typeface="Verdana" pitchFamily="34" charset="0"/>
              </a:rPr>
            </a:br>
            <a:r>
              <a:rPr lang="en-US" sz="3200" i="1" dirty="0">
                <a:latin typeface="Verdana" pitchFamily="34" charset="0"/>
                <a:ea typeface="Verdana" pitchFamily="34" charset="0"/>
                <a:cs typeface="Verdana" pitchFamily="34" charset="0"/>
              </a:rPr>
              <a:t>Understanding Concerns About the Radiation Oncology Job Market</a:t>
            </a:r>
            <a:r>
              <a:rPr lang="en-US" sz="3200" i="1" u="none" dirty="0">
                <a:effectLst/>
                <a:latin typeface="Verdana" pitchFamily="34" charset="0"/>
                <a:ea typeface="Verdana" pitchFamily="34" charset="0"/>
                <a:cs typeface="Verdana" pitchFamily="34" charset="0"/>
              </a:rPr>
              <a:t> </a:t>
            </a:r>
          </a:p>
        </p:txBody>
      </p:sp>
      <p:sp>
        <p:nvSpPr>
          <p:cNvPr id="3" name="Rectangle 2"/>
          <p:cNvSpPr/>
          <p:nvPr/>
        </p:nvSpPr>
        <p:spPr>
          <a:xfrm>
            <a:off x="152400" y="2971800"/>
            <a:ext cx="8763000" cy="12954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977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pPr algn="ctr"/>
            <a:r>
              <a:rPr lang="en-US" sz="4000" b="1" i="0" u="none" dirty="0">
                <a:solidFill>
                  <a:schemeClr val="tx2"/>
                </a:solidFill>
                <a:effectLst/>
                <a:latin typeface="Verdana" pitchFamily="34" charset="0"/>
                <a:ea typeface="Verdana" pitchFamily="34" charset="0"/>
                <a:cs typeface="Verdana" pitchFamily="34" charset="0"/>
              </a:rPr>
              <a:t>Surgery: The “Historical Standard”</a:t>
            </a:r>
          </a:p>
        </p:txBody>
      </p:sp>
      <p:sp>
        <p:nvSpPr>
          <p:cNvPr id="3" name="Content Placeholder 2"/>
          <p:cNvSpPr>
            <a:spLocks noGrp="1"/>
          </p:cNvSpPr>
          <p:nvPr>
            <p:ph idx="1"/>
          </p:nvPr>
        </p:nvSpPr>
        <p:spPr>
          <a:xfrm>
            <a:off x="385350" y="1158452"/>
            <a:ext cx="8229600" cy="639762"/>
          </a:xfrm>
        </p:spPr>
        <p:txBody>
          <a:bodyPr>
            <a:normAutofit/>
          </a:bodyPr>
          <a:lstStyle/>
          <a:p>
            <a:pPr marL="0" indent="0">
              <a:buNone/>
            </a:pPr>
            <a:r>
              <a:rPr lang="en-US" sz="2400" dirty="0">
                <a:solidFill>
                  <a:schemeClr val="tx1">
                    <a:lumMod val="85000"/>
                    <a:lumOff val="15000"/>
                  </a:schemeClr>
                </a:solidFill>
                <a:latin typeface="Verdana" pitchFamily="34" charset="0"/>
                <a:ea typeface="Verdana" pitchFamily="34" charset="0"/>
                <a:cs typeface="Verdana" pitchFamily="34" charset="0"/>
              </a:rPr>
              <a:t>Surgery has evolved and improved over time...</a:t>
            </a:r>
          </a:p>
        </p:txBody>
      </p:sp>
      <p:pic>
        <p:nvPicPr>
          <p:cNvPr id="14" name="Picture 13"/>
          <p:cNvPicPr>
            <a:picLocks noChangeAspect="1"/>
          </p:cNvPicPr>
          <p:nvPr/>
        </p:nvPicPr>
        <p:blipFill>
          <a:blip r:embed="rId3"/>
          <a:stretch>
            <a:fillRect/>
          </a:stretch>
        </p:blipFill>
        <p:spPr>
          <a:xfrm>
            <a:off x="3279173" y="1660854"/>
            <a:ext cx="5464791" cy="1927006"/>
          </a:xfrm>
          <a:prstGeom prst="rect">
            <a:avLst/>
          </a:prstGeom>
        </p:spPr>
      </p:pic>
      <p:pic>
        <p:nvPicPr>
          <p:cNvPr id="6" name="Picture 5"/>
          <p:cNvPicPr>
            <a:picLocks noChangeAspect="1"/>
          </p:cNvPicPr>
          <p:nvPr/>
        </p:nvPicPr>
        <p:blipFill>
          <a:blip r:embed="rId4"/>
          <a:stretch>
            <a:fillRect/>
          </a:stretch>
        </p:blipFill>
        <p:spPr>
          <a:xfrm>
            <a:off x="490950" y="1660853"/>
            <a:ext cx="2684972" cy="1943940"/>
          </a:xfrm>
          <a:prstGeom prst="rect">
            <a:avLst/>
          </a:prstGeom>
        </p:spPr>
      </p:pic>
      <p:sp>
        <p:nvSpPr>
          <p:cNvPr id="4" name="TextBox 3">
            <a:extLst>
              <a:ext uri="{FF2B5EF4-FFF2-40B4-BE49-F238E27FC236}">
                <a16:creationId xmlns:a16="http://schemas.microsoft.com/office/drawing/2014/main" id="{DBD63341-6BEE-4FC2-BE55-9D54DF4313EB}"/>
              </a:ext>
            </a:extLst>
          </p:cNvPr>
          <p:cNvSpPr txBox="1"/>
          <p:nvPr/>
        </p:nvSpPr>
        <p:spPr>
          <a:xfrm>
            <a:off x="385351" y="3729662"/>
            <a:ext cx="8358614" cy="461665"/>
          </a:xfrm>
          <a:prstGeom prst="rect">
            <a:avLst/>
          </a:prstGeom>
          <a:noFill/>
        </p:spPr>
        <p:txBody>
          <a:bodyPr wrap="square" rtlCol="0">
            <a:spAutoFit/>
          </a:bodyPr>
          <a:lstStyle/>
          <a:p>
            <a:r>
              <a:rPr lang="en-US" sz="2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but by nature it is limited by its invasiveness.</a:t>
            </a:r>
            <a:endParaRPr lang="en-US" sz="2400" dirty="0">
              <a:latin typeface="Verdana" panose="020B0604030504040204" pitchFamily="34" charset="0"/>
              <a:ea typeface="Verdana" panose="020B0604030504040204" pitchFamily="34" charset="0"/>
            </a:endParaRPr>
          </a:p>
        </p:txBody>
      </p:sp>
      <p:sp>
        <p:nvSpPr>
          <p:cNvPr id="7" name="TextBox 6"/>
          <p:cNvSpPr txBox="1"/>
          <p:nvPr/>
        </p:nvSpPr>
        <p:spPr>
          <a:xfrm>
            <a:off x="490950" y="4748610"/>
            <a:ext cx="8253014" cy="1292662"/>
          </a:xfrm>
          <a:prstGeom prst="rect">
            <a:avLst/>
          </a:prstGeom>
          <a:noFill/>
        </p:spPr>
        <p:txBody>
          <a:bodyPr wrap="square" rtlCol="0">
            <a:spAutoFit/>
          </a:bodyPr>
          <a:lstStyle/>
          <a:p>
            <a:r>
              <a:rPr lang="en-US" sz="2600" dirty="0">
                <a:solidFill>
                  <a:srgbClr val="C00000"/>
                </a:solidFill>
                <a:latin typeface="Verdana" panose="020B0604030504040204" pitchFamily="34" charset="0"/>
                <a:ea typeface="Verdana" panose="020B0604030504040204" pitchFamily="34" charset="0"/>
                <a:cs typeface="Verdana" panose="020B0604030504040204" pitchFamily="34" charset="0"/>
              </a:rPr>
              <a:t>In all areas of medicine, there is a trend toward developing less invasive techniques and being more judicious with their application</a:t>
            </a:r>
          </a:p>
        </p:txBody>
      </p:sp>
    </p:spTree>
    <p:extLst>
      <p:ext uri="{BB962C8B-B14F-4D97-AF65-F5344CB8AC3E}">
        <p14:creationId xmlns:p14="http://schemas.microsoft.com/office/powerpoint/2010/main" val="871006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pPr algn="ctr"/>
            <a:r>
              <a:rPr lang="en-US" sz="4000" b="1" i="0" u="none" dirty="0">
                <a:solidFill>
                  <a:schemeClr val="tx2"/>
                </a:solidFill>
                <a:effectLst/>
                <a:latin typeface="Verdana" pitchFamily="34" charset="0"/>
                <a:ea typeface="Verdana" pitchFamily="34" charset="0"/>
                <a:cs typeface="Verdana" pitchFamily="34" charset="0"/>
              </a:rPr>
              <a:t>Systemic Therapy and Radiation Have Great Potential</a:t>
            </a:r>
          </a:p>
        </p:txBody>
      </p:sp>
      <p:sp>
        <p:nvSpPr>
          <p:cNvPr id="3" name="Content Placeholder 2"/>
          <p:cNvSpPr>
            <a:spLocks noGrp="1"/>
          </p:cNvSpPr>
          <p:nvPr>
            <p:ph idx="1"/>
          </p:nvPr>
        </p:nvSpPr>
        <p:spPr>
          <a:xfrm>
            <a:off x="325772" y="1613515"/>
            <a:ext cx="8441925" cy="1152117"/>
          </a:xfrm>
        </p:spPr>
        <p:txBody>
          <a:bodyPr>
            <a:normAutofit fontScale="92500" lnSpcReduction="10000"/>
          </a:bodyPr>
          <a:lstStyle/>
          <a:p>
            <a:pPr marL="0" indent="0" algn="ctr">
              <a:buNone/>
            </a:pPr>
            <a:r>
              <a:rPr lang="en-US" sz="3000" dirty="0">
                <a:solidFill>
                  <a:schemeClr val="tx1">
                    <a:lumMod val="85000"/>
                    <a:lumOff val="15000"/>
                  </a:schemeClr>
                </a:solidFill>
                <a:latin typeface="Verdana" pitchFamily="34" charset="0"/>
                <a:ea typeface="Verdana" pitchFamily="34" charset="0"/>
                <a:cs typeface="Verdana" pitchFamily="34" charset="0"/>
              </a:rPr>
              <a:t>Both modalities have become more targeted in their approach. They are largely non-invasive, complimentary and synergistic. </a:t>
            </a:r>
          </a:p>
        </p:txBody>
      </p:sp>
      <p:pic>
        <p:nvPicPr>
          <p:cNvPr id="8" name="Picture 7"/>
          <p:cNvPicPr>
            <a:picLocks noChangeAspect="1"/>
          </p:cNvPicPr>
          <p:nvPr/>
        </p:nvPicPr>
        <p:blipFill>
          <a:blip r:embed="rId3"/>
          <a:stretch>
            <a:fillRect/>
          </a:stretch>
        </p:blipFill>
        <p:spPr>
          <a:xfrm>
            <a:off x="252693" y="3236147"/>
            <a:ext cx="2506765" cy="1400175"/>
          </a:xfrm>
          <a:prstGeom prst="rect">
            <a:avLst/>
          </a:prstGeom>
        </p:spPr>
      </p:pic>
      <p:pic>
        <p:nvPicPr>
          <p:cNvPr id="9" name="Picture 8"/>
          <p:cNvPicPr>
            <a:picLocks noChangeAspect="1"/>
          </p:cNvPicPr>
          <p:nvPr/>
        </p:nvPicPr>
        <p:blipFill>
          <a:blip r:embed="rId4"/>
          <a:stretch>
            <a:fillRect/>
          </a:stretch>
        </p:blipFill>
        <p:spPr>
          <a:xfrm>
            <a:off x="3833492" y="3200400"/>
            <a:ext cx="1477015" cy="1508074"/>
          </a:xfrm>
          <a:prstGeom prst="rect">
            <a:avLst/>
          </a:prstGeom>
        </p:spPr>
      </p:pic>
      <p:pic>
        <p:nvPicPr>
          <p:cNvPr id="11" name="Picture 10"/>
          <p:cNvPicPr>
            <a:picLocks noChangeAspect="1"/>
          </p:cNvPicPr>
          <p:nvPr/>
        </p:nvPicPr>
        <p:blipFill>
          <a:blip r:embed="rId5"/>
          <a:stretch>
            <a:fillRect/>
          </a:stretch>
        </p:blipFill>
        <p:spPr>
          <a:xfrm>
            <a:off x="6229369" y="3163996"/>
            <a:ext cx="2538328" cy="1472326"/>
          </a:xfrm>
          <a:prstGeom prst="rect">
            <a:avLst/>
          </a:prstGeom>
        </p:spPr>
      </p:pic>
      <p:sp>
        <p:nvSpPr>
          <p:cNvPr id="15" name="Right Arrow 14"/>
          <p:cNvSpPr/>
          <p:nvPr/>
        </p:nvSpPr>
        <p:spPr>
          <a:xfrm>
            <a:off x="2830041" y="3644475"/>
            <a:ext cx="914400" cy="5835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lus 15"/>
          <p:cNvSpPr/>
          <p:nvPr/>
        </p:nvSpPr>
        <p:spPr>
          <a:xfrm>
            <a:off x="5226899" y="3419034"/>
            <a:ext cx="1066800" cy="103439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2796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pPr algn="ctr"/>
            <a:r>
              <a:rPr lang="en-US" sz="4000" b="1" i="0" u="none" dirty="0">
                <a:solidFill>
                  <a:schemeClr val="tx2"/>
                </a:solidFill>
                <a:effectLst/>
                <a:latin typeface="Verdana" pitchFamily="34" charset="0"/>
                <a:ea typeface="Verdana" pitchFamily="34" charset="0"/>
                <a:cs typeface="Verdana" pitchFamily="34" charset="0"/>
              </a:rPr>
              <a:t>Radiation and Systemic Therapy Will Continue to Improve</a:t>
            </a:r>
          </a:p>
        </p:txBody>
      </p:sp>
      <p:sp>
        <p:nvSpPr>
          <p:cNvPr id="3" name="Content Placeholder 2"/>
          <p:cNvSpPr>
            <a:spLocks noGrp="1"/>
          </p:cNvSpPr>
          <p:nvPr>
            <p:ph idx="1"/>
          </p:nvPr>
        </p:nvSpPr>
        <p:spPr>
          <a:xfrm>
            <a:off x="457200" y="1371600"/>
            <a:ext cx="8229600" cy="5257800"/>
          </a:xfrm>
        </p:spPr>
        <p:txBody>
          <a:bodyPr>
            <a:normAutofit/>
          </a:bodyPr>
          <a:lstStyle/>
          <a:p>
            <a:r>
              <a:rPr lang="en-US" dirty="0">
                <a:solidFill>
                  <a:schemeClr val="tx1">
                    <a:lumMod val="85000"/>
                    <a:lumOff val="15000"/>
                  </a:schemeClr>
                </a:solidFill>
                <a:latin typeface="Verdana" pitchFamily="34" charset="0"/>
                <a:ea typeface="Verdana" pitchFamily="34" charset="0"/>
                <a:cs typeface="Verdana" pitchFamily="34" charset="0"/>
              </a:rPr>
              <a:t>We will learn more about what drives tumor formation and growth </a:t>
            </a:r>
          </a:p>
          <a:p>
            <a:pPr lvl="1"/>
            <a:r>
              <a:rPr lang="en-US" sz="2200" dirty="0">
                <a:solidFill>
                  <a:schemeClr val="tx1">
                    <a:lumMod val="85000"/>
                    <a:lumOff val="15000"/>
                  </a:schemeClr>
                </a:solidFill>
                <a:latin typeface="Verdana" pitchFamily="34" charset="0"/>
                <a:ea typeface="Verdana" pitchFamily="34" charset="0"/>
                <a:cs typeface="Verdana" pitchFamily="34" charset="0"/>
              </a:rPr>
              <a:t>Systemic therapy has become increasingly targeted</a:t>
            </a:r>
          </a:p>
          <a:p>
            <a:pPr lvl="1"/>
            <a:r>
              <a:rPr lang="en-US" sz="2200" dirty="0">
                <a:solidFill>
                  <a:schemeClr val="tx1">
                    <a:lumMod val="85000"/>
                    <a:lumOff val="15000"/>
                  </a:schemeClr>
                </a:solidFill>
                <a:latin typeface="Verdana" pitchFamily="34" charset="0"/>
                <a:ea typeface="Verdana" pitchFamily="34" charset="0"/>
                <a:cs typeface="Verdana" pitchFamily="34" charset="0"/>
              </a:rPr>
              <a:t>More precisely tailor/individualize treatment to a patient’s specific tumor</a:t>
            </a:r>
          </a:p>
          <a:p>
            <a:endParaRPr lang="en-US" sz="2600" dirty="0">
              <a:solidFill>
                <a:schemeClr val="tx1">
                  <a:lumMod val="85000"/>
                  <a:lumOff val="15000"/>
                </a:schemeClr>
              </a:solidFill>
              <a:latin typeface="Verdana" pitchFamily="34" charset="0"/>
              <a:ea typeface="Verdana" pitchFamily="34" charset="0"/>
              <a:cs typeface="Verdana" pitchFamily="34" charset="0"/>
            </a:endParaRPr>
          </a:p>
          <a:p>
            <a:r>
              <a:rPr lang="en-US" dirty="0">
                <a:solidFill>
                  <a:schemeClr val="tx1">
                    <a:lumMod val="85000"/>
                    <a:lumOff val="15000"/>
                  </a:schemeClr>
                </a:solidFill>
                <a:latin typeface="Verdana" pitchFamily="34" charset="0"/>
                <a:ea typeface="Verdana" pitchFamily="34" charset="0"/>
                <a:cs typeface="Verdana" pitchFamily="34" charset="0"/>
              </a:rPr>
              <a:t>Radiation physics will continue to develop</a:t>
            </a:r>
          </a:p>
          <a:p>
            <a:pPr lvl="1"/>
            <a:r>
              <a:rPr lang="en-US" sz="2200" dirty="0">
                <a:solidFill>
                  <a:schemeClr val="tx1">
                    <a:lumMod val="85000"/>
                    <a:lumOff val="15000"/>
                  </a:schemeClr>
                </a:solidFill>
                <a:latin typeface="Verdana" pitchFamily="34" charset="0"/>
                <a:ea typeface="Verdana" pitchFamily="34" charset="0"/>
                <a:cs typeface="Verdana" pitchFamily="34" charset="0"/>
              </a:rPr>
              <a:t>Delivery of RT more precisely with less side effects</a:t>
            </a:r>
          </a:p>
          <a:p>
            <a:endParaRPr lang="en-US" sz="2600" dirty="0">
              <a:solidFill>
                <a:schemeClr val="tx1">
                  <a:lumMod val="85000"/>
                  <a:lumOff val="15000"/>
                </a:schemeClr>
              </a:solidFill>
              <a:latin typeface="Verdana" pitchFamily="34" charset="0"/>
              <a:ea typeface="Verdana" pitchFamily="34" charset="0"/>
              <a:cs typeface="Verdana" pitchFamily="34" charset="0"/>
            </a:endParaRPr>
          </a:p>
          <a:p>
            <a:r>
              <a:rPr lang="en-US" dirty="0">
                <a:solidFill>
                  <a:schemeClr val="tx1">
                    <a:lumMod val="85000"/>
                    <a:lumOff val="15000"/>
                  </a:schemeClr>
                </a:solidFill>
                <a:latin typeface="Verdana" pitchFamily="34" charset="0"/>
                <a:ea typeface="Verdana" pitchFamily="34" charset="0"/>
                <a:cs typeface="Verdana" pitchFamily="34" charset="0"/>
              </a:rPr>
              <a:t>Radiation biology will continue to develop</a:t>
            </a:r>
          </a:p>
          <a:p>
            <a:pPr lvl="1"/>
            <a:r>
              <a:rPr lang="en-US" sz="2200" dirty="0">
                <a:solidFill>
                  <a:schemeClr val="tx1">
                    <a:lumMod val="85000"/>
                    <a:lumOff val="15000"/>
                  </a:schemeClr>
                </a:solidFill>
                <a:latin typeface="Verdana" pitchFamily="34" charset="0"/>
                <a:ea typeface="Verdana" pitchFamily="34" charset="0"/>
                <a:cs typeface="Verdana" pitchFamily="34" charset="0"/>
              </a:rPr>
              <a:t>Better drugs to sensitize cancer cells to RT synergistically, or protect normal tissue from RT, optimize tumor kill </a:t>
            </a:r>
          </a:p>
        </p:txBody>
      </p:sp>
    </p:spTree>
    <p:extLst>
      <p:ext uri="{BB962C8B-B14F-4D97-AF65-F5344CB8AC3E}">
        <p14:creationId xmlns:p14="http://schemas.microsoft.com/office/powerpoint/2010/main" val="3675002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3600" b="1" i="0" u="none" dirty="0">
                <a:solidFill>
                  <a:schemeClr val="tx2"/>
                </a:solidFill>
                <a:effectLst/>
                <a:latin typeface="Verdana" pitchFamily="34" charset="0"/>
                <a:ea typeface="Verdana" pitchFamily="34" charset="0"/>
                <a:cs typeface="Verdana" pitchFamily="34" charset="0"/>
              </a:rPr>
              <a:t>Objectives for Today</a:t>
            </a:r>
          </a:p>
        </p:txBody>
      </p:sp>
      <p:sp>
        <p:nvSpPr>
          <p:cNvPr id="3" name="Content Placeholder 2"/>
          <p:cNvSpPr>
            <a:spLocks noGrp="1"/>
          </p:cNvSpPr>
          <p:nvPr>
            <p:ph idx="1"/>
          </p:nvPr>
        </p:nvSpPr>
        <p:spPr>
          <a:xfrm>
            <a:off x="457200" y="1417638"/>
            <a:ext cx="8229600" cy="4983162"/>
          </a:xfrm>
        </p:spPr>
        <p:txBody>
          <a:bodyPr>
            <a:normAutofit/>
          </a:bodyPr>
          <a:lstStyle/>
          <a:p>
            <a:r>
              <a:rPr lang="en-US" sz="2600" dirty="0">
                <a:solidFill>
                  <a:schemeClr val="tx1">
                    <a:lumMod val="85000"/>
                    <a:lumOff val="15000"/>
                  </a:schemeClr>
                </a:solidFill>
                <a:latin typeface="Verdana" pitchFamily="34" charset="0"/>
                <a:ea typeface="Verdana" pitchFamily="34" charset="0"/>
                <a:cs typeface="Verdana" pitchFamily="34" charset="0"/>
              </a:rPr>
              <a:t>Learn how radiation therapy (RT) is incorporated into multidisciplinary cancer care</a:t>
            </a:r>
          </a:p>
          <a:p>
            <a:endParaRPr lang="en-US" sz="2600" dirty="0">
              <a:solidFill>
                <a:schemeClr val="tx1">
                  <a:lumMod val="85000"/>
                  <a:lumOff val="15000"/>
                </a:schemeClr>
              </a:solidFill>
              <a:latin typeface="Verdana" pitchFamily="34" charset="0"/>
              <a:ea typeface="Verdana" pitchFamily="34" charset="0"/>
              <a:cs typeface="Verdana" pitchFamily="34" charset="0"/>
            </a:endParaRPr>
          </a:p>
          <a:p>
            <a:r>
              <a:rPr lang="en-US" sz="2600" dirty="0">
                <a:solidFill>
                  <a:schemeClr val="tx1">
                    <a:lumMod val="85000"/>
                    <a:lumOff val="15000"/>
                  </a:schemeClr>
                </a:solidFill>
                <a:latin typeface="Verdana" pitchFamily="34" charset="0"/>
                <a:ea typeface="Verdana" pitchFamily="34" charset="0"/>
                <a:cs typeface="Verdana" pitchFamily="34" charset="0"/>
              </a:rPr>
              <a:t>Understand basic principles of radiation oncology, applicable to any field you choose to pursue</a:t>
            </a:r>
          </a:p>
          <a:p>
            <a:endParaRPr lang="en-US" sz="2600" dirty="0">
              <a:solidFill>
                <a:schemeClr val="tx1">
                  <a:lumMod val="85000"/>
                  <a:lumOff val="15000"/>
                </a:schemeClr>
              </a:solidFill>
              <a:latin typeface="Verdana" pitchFamily="34" charset="0"/>
              <a:ea typeface="Verdana" pitchFamily="34" charset="0"/>
              <a:cs typeface="Verdana" pitchFamily="34" charset="0"/>
            </a:endParaRPr>
          </a:p>
          <a:p>
            <a:r>
              <a:rPr lang="en-US" sz="2600" dirty="0">
                <a:solidFill>
                  <a:schemeClr val="tx1">
                    <a:lumMod val="85000"/>
                    <a:lumOff val="15000"/>
                  </a:schemeClr>
                </a:solidFill>
                <a:latin typeface="Verdana" pitchFamily="34" charset="0"/>
                <a:ea typeface="Verdana" pitchFamily="34" charset="0"/>
                <a:cs typeface="Verdana" pitchFamily="34" charset="0"/>
              </a:rPr>
              <a:t>Understand the pros and cons of a career in radiation oncology, and how to be a competitive applicant should you choose to pursue it</a:t>
            </a:r>
          </a:p>
        </p:txBody>
      </p:sp>
    </p:spTree>
    <p:extLst>
      <p:ext uri="{BB962C8B-B14F-4D97-AF65-F5344CB8AC3E}">
        <p14:creationId xmlns:p14="http://schemas.microsoft.com/office/powerpoint/2010/main" val="1384580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pPr algn="ctr"/>
            <a:r>
              <a:rPr lang="en-US" sz="4000" b="1" i="0" u="none" dirty="0">
                <a:solidFill>
                  <a:schemeClr val="tx2"/>
                </a:solidFill>
                <a:effectLst/>
                <a:latin typeface="Verdana" pitchFamily="34" charset="0"/>
                <a:ea typeface="Verdana" pitchFamily="34" charset="0"/>
                <a:cs typeface="Verdana" pitchFamily="34" charset="0"/>
              </a:rPr>
              <a:t>Will the Drugs Get So Effective That </a:t>
            </a:r>
            <a:r>
              <a:rPr lang="en-US" sz="4000" b="1" dirty="0">
                <a:solidFill>
                  <a:schemeClr val="tx2"/>
                </a:solidFill>
                <a:latin typeface="Verdana" pitchFamily="34" charset="0"/>
                <a:ea typeface="Verdana" pitchFamily="34" charset="0"/>
                <a:cs typeface="Verdana" pitchFamily="34" charset="0"/>
              </a:rPr>
              <a:t>Radiation </a:t>
            </a:r>
            <a:r>
              <a:rPr lang="en-US" sz="4000" b="1" i="0" u="none" dirty="0">
                <a:solidFill>
                  <a:schemeClr val="tx2"/>
                </a:solidFill>
                <a:effectLst/>
                <a:latin typeface="Verdana" pitchFamily="34" charset="0"/>
                <a:ea typeface="Verdana" pitchFamily="34" charset="0"/>
                <a:cs typeface="Verdana" pitchFamily="34" charset="0"/>
              </a:rPr>
              <a:t>is Unnecessary?</a:t>
            </a:r>
          </a:p>
        </p:txBody>
      </p:sp>
      <p:sp>
        <p:nvSpPr>
          <p:cNvPr id="3" name="Content Placeholder 2"/>
          <p:cNvSpPr>
            <a:spLocks noGrp="1"/>
          </p:cNvSpPr>
          <p:nvPr>
            <p:ph idx="1"/>
          </p:nvPr>
        </p:nvSpPr>
        <p:spPr>
          <a:xfrm>
            <a:off x="457200" y="1600200"/>
            <a:ext cx="8229600" cy="5105400"/>
          </a:xfrm>
        </p:spPr>
        <p:txBody>
          <a:bodyPr>
            <a:normAutofit/>
          </a:bodyPr>
          <a:lstStyle/>
          <a:p>
            <a:r>
              <a:rPr lang="en-US" sz="3000" dirty="0">
                <a:solidFill>
                  <a:schemeClr val="tx1">
                    <a:lumMod val="85000"/>
                    <a:lumOff val="15000"/>
                  </a:schemeClr>
                </a:solidFill>
                <a:latin typeface="Verdana" pitchFamily="34" charset="0"/>
                <a:ea typeface="Verdana" pitchFamily="34" charset="0"/>
                <a:cs typeface="Verdana" pitchFamily="34" charset="0"/>
              </a:rPr>
              <a:t>Unlikely (at least not in the foreseeable future)</a:t>
            </a:r>
          </a:p>
          <a:p>
            <a:endParaRPr lang="en-US" sz="3000" dirty="0">
              <a:solidFill>
                <a:schemeClr val="tx1">
                  <a:lumMod val="85000"/>
                  <a:lumOff val="15000"/>
                </a:schemeClr>
              </a:solidFill>
              <a:latin typeface="Verdana" pitchFamily="34" charset="0"/>
              <a:ea typeface="Verdana" pitchFamily="34" charset="0"/>
              <a:cs typeface="Verdana" pitchFamily="34" charset="0"/>
            </a:endParaRPr>
          </a:p>
          <a:p>
            <a:r>
              <a:rPr lang="en-US" sz="3000" dirty="0">
                <a:solidFill>
                  <a:schemeClr val="tx1">
                    <a:lumMod val="85000"/>
                    <a:lumOff val="15000"/>
                  </a:schemeClr>
                </a:solidFill>
                <a:latin typeface="Verdana" pitchFamily="34" charset="0"/>
                <a:ea typeface="Verdana" pitchFamily="34" charset="0"/>
                <a:cs typeface="Verdana" pitchFamily="34" charset="0"/>
              </a:rPr>
              <a:t>Targeted/biologic/systemic therapies are typically not curative</a:t>
            </a:r>
          </a:p>
          <a:p>
            <a:endParaRPr lang="en-US" sz="3000" dirty="0">
              <a:solidFill>
                <a:schemeClr val="tx1">
                  <a:lumMod val="85000"/>
                  <a:lumOff val="15000"/>
                </a:schemeClr>
              </a:solidFill>
              <a:latin typeface="Verdana" pitchFamily="34" charset="0"/>
              <a:ea typeface="Verdana" pitchFamily="34" charset="0"/>
              <a:cs typeface="Verdana" pitchFamily="34" charset="0"/>
            </a:endParaRPr>
          </a:p>
          <a:p>
            <a:r>
              <a:rPr lang="en-US" sz="3000" dirty="0">
                <a:solidFill>
                  <a:schemeClr val="tx1">
                    <a:lumMod val="85000"/>
                    <a:lumOff val="15000"/>
                  </a:schemeClr>
                </a:solidFill>
                <a:latin typeface="Verdana" pitchFamily="34" charset="0"/>
                <a:ea typeface="Verdana" pitchFamily="34" charset="0"/>
                <a:cs typeface="Verdana" pitchFamily="34" charset="0"/>
              </a:rPr>
              <a:t>Tumors may temporarily stop growing, but the cancer cells eventually evolve and develop new mechanisms of growth and survival</a:t>
            </a:r>
          </a:p>
          <a:p>
            <a:pPr lvl="1"/>
            <a:endParaRPr lang="en-US" sz="2600" dirty="0">
              <a:solidFill>
                <a:schemeClr val="tx1">
                  <a:lumMod val="85000"/>
                  <a:lumOff val="15000"/>
                </a:schemeClr>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92643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pPr algn="ctr"/>
            <a:r>
              <a:rPr lang="en-US" sz="5000" b="1" i="0" u="none" dirty="0">
                <a:solidFill>
                  <a:schemeClr val="tx2"/>
                </a:solidFill>
                <a:effectLst/>
                <a:latin typeface="Verdana" pitchFamily="34" charset="0"/>
                <a:ea typeface="Verdana" pitchFamily="34" charset="0"/>
                <a:cs typeface="Verdana" pitchFamily="34" charset="0"/>
              </a:rPr>
              <a:t>What About </a:t>
            </a:r>
            <a:br>
              <a:rPr lang="en-US" sz="5000" b="1" i="0" u="none" dirty="0">
                <a:solidFill>
                  <a:schemeClr val="tx2"/>
                </a:solidFill>
                <a:effectLst/>
                <a:latin typeface="Verdana" pitchFamily="34" charset="0"/>
                <a:ea typeface="Verdana" pitchFamily="34" charset="0"/>
                <a:cs typeface="Verdana" pitchFamily="34" charset="0"/>
              </a:rPr>
            </a:br>
            <a:r>
              <a:rPr lang="en-US" sz="5000" b="1" i="0" u="none" dirty="0">
                <a:solidFill>
                  <a:schemeClr val="tx2"/>
                </a:solidFill>
                <a:effectLst/>
                <a:latin typeface="Verdana" pitchFamily="34" charset="0"/>
                <a:ea typeface="Verdana" pitchFamily="34" charset="0"/>
                <a:cs typeface="Verdana" pitchFamily="34" charset="0"/>
              </a:rPr>
              <a:t>Job Security?</a:t>
            </a:r>
            <a:br>
              <a:rPr lang="en-US" sz="5900" b="1" i="0" u="none" dirty="0">
                <a:solidFill>
                  <a:schemeClr val="tx2"/>
                </a:solidFill>
                <a:effectLst/>
                <a:latin typeface="Verdana" pitchFamily="34" charset="0"/>
                <a:ea typeface="Verdana" pitchFamily="34" charset="0"/>
                <a:cs typeface="Verdana" pitchFamily="34" charset="0"/>
              </a:rPr>
            </a:br>
            <a:br>
              <a:rPr lang="en-US" sz="5900" b="1" i="0" u="none" dirty="0">
                <a:solidFill>
                  <a:schemeClr val="tx2"/>
                </a:solidFill>
                <a:effectLst/>
                <a:latin typeface="Verdana" pitchFamily="34" charset="0"/>
                <a:ea typeface="Verdana" pitchFamily="34" charset="0"/>
                <a:cs typeface="Verdana" pitchFamily="34" charset="0"/>
              </a:rPr>
            </a:br>
            <a:r>
              <a:rPr lang="en-US" sz="3200" i="1" u="none" dirty="0">
                <a:effectLst/>
                <a:latin typeface="Verdana" pitchFamily="34" charset="0"/>
                <a:ea typeface="Verdana" pitchFamily="34" charset="0"/>
                <a:cs typeface="Verdana" pitchFamily="34" charset="0"/>
              </a:rPr>
              <a:t>How Does Radiation Therapy Fit Into the Future of Oncology?</a:t>
            </a:r>
            <a:br>
              <a:rPr lang="en-US" sz="3200" i="1" u="none" dirty="0">
                <a:effectLst/>
                <a:latin typeface="Verdana" pitchFamily="34" charset="0"/>
                <a:ea typeface="Verdana" pitchFamily="34" charset="0"/>
                <a:cs typeface="Verdana" pitchFamily="34" charset="0"/>
              </a:rPr>
            </a:br>
            <a:br>
              <a:rPr lang="en-US" sz="3200" i="1" u="none" dirty="0">
                <a:effectLst/>
                <a:latin typeface="Verdana" pitchFamily="34" charset="0"/>
                <a:ea typeface="Verdana" pitchFamily="34" charset="0"/>
                <a:cs typeface="Verdana" pitchFamily="34" charset="0"/>
              </a:rPr>
            </a:br>
            <a:br>
              <a:rPr lang="en-US" sz="3200" i="1" dirty="0">
                <a:latin typeface="Verdana" pitchFamily="34" charset="0"/>
                <a:ea typeface="Verdana" pitchFamily="34" charset="0"/>
                <a:cs typeface="Verdana" pitchFamily="34" charset="0"/>
              </a:rPr>
            </a:br>
            <a:r>
              <a:rPr lang="en-US" sz="3200" i="1" dirty="0">
                <a:latin typeface="Verdana" pitchFamily="34" charset="0"/>
                <a:ea typeface="Verdana" pitchFamily="34" charset="0"/>
                <a:cs typeface="Verdana" pitchFamily="34" charset="0"/>
              </a:rPr>
              <a:t>Understanding Concerns About the Radiation Oncology Job Market</a:t>
            </a:r>
            <a:r>
              <a:rPr lang="en-US" sz="3200" i="1" u="none" dirty="0">
                <a:effectLst/>
                <a:latin typeface="Verdana" pitchFamily="34" charset="0"/>
                <a:ea typeface="Verdana" pitchFamily="34" charset="0"/>
                <a:cs typeface="Verdana" pitchFamily="34" charset="0"/>
              </a:rPr>
              <a:t> </a:t>
            </a:r>
          </a:p>
        </p:txBody>
      </p:sp>
      <p:sp>
        <p:nvSpPr>
          <p:cNvPr id="3" name="Rectangle 2"/>
          <p:cNvSpPr/>
          <p:nvPr/>
        </p:nvSpPr>
        <p:spPr>
          <a:xfrm>
            <a:off x="190500" y="4800600"/>
            <a:ext cx="8763000" cy="12954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463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1143000"/>
          </a:xfrm>
        </p:spPr>
        <p:txBody>
          <a:bodyPr>
            <a:normAutofit fontScale="90000"/>
          </a:bodyPr>
          <a:lstStyle/>
          <a:p>
            <a:pPr algn="ctr"/>
            <a:r>
              <a:rPr lang="en-US" sz="4000" b="1" i="0" u="none" dirty="0">
                <a:solidFill>
                  <a:schemeClr val="tx2"/>
                </a:solidFill>
                <a:effectLst/>
                <a:latin typeface="Verdana" pitchFamily="34" charset="0"/>
                <a:ea typeface="Verdana" pitchFamily="34" charset="0"/>
                <a:cs typeface="Verdana" pitchFamily="34" charset="0"/>
              </a:rPr>
              <a:t>Is Securing a Rad Onc Residency Position Currently Competitive? </a:t>
            </a:r>
          </a:p>
        </p:txBody>
      </p:sp>
      <p:sp>
        <p:nvSpPr>
          <p:cNvPr id="3" name="Content Placeholder 2"/>
          <p:cNvSpPr>
            <a:spLocks noGrp="1"/>
          </p:cNvSpPr>
          <p:nvPr>
            <p:ph idx="1"/>
          </p:nvPr>
        </p:nvSpPr>
        <p:spPr>
          <a:xfrm>
            <a:off x="457200" y="1417638"/>
            <a:ext cx="8229600" cy="5163364"/>
          </a:xfrm>
        </p:spPr>
        <p:txBody>
          <a:bodyPr>
            <a:normAutofit fontScale="92500" lnSpcReduction="20000"/>
          </a:bodyPr>
          <a:lstStyle/>
          <a:p>
            <a:pPr>
              <a:spcAft>
                <a:spcPts val="500"/>
              </a:spcAft>
            </a:pPr>
            <a:r>
              <a:rPr lang="en-US" sz="3000" dirty="0">
                <a:solidFill>
                  <a:schemeClr val="tx1">
                    <a:lumMod val="85000"/>
                    <a:lumOff val="15000"/>
                  </a:schemeClr>
                </a:solidFill>
                <a:latin typeface="Verdana" pitchFamily="34" charset="0"/>
                <a:ea typeface="Verdana" pitchFamily="34" charset="0"/>
                <a:cs typeface="Verdana" pitchFamily="34" charset="0"/>
              </a:rPr>
              <a:t>Yes, for the best residency programs</a:t>
            </a:r>
          </a:p>
          <a:p>
            <a:pPr>
              <a:spcAft>
                <a:spcPts val="500"/>
              </a:spcAft>
            </a:pPr>
            <a:r>
              <a:rPr lang="en-US" sz="3000" dirty="0">
                <a:solidFill>
                  <a:schemeClr val="tx1">
                    <a:lumMod val="85000"/>
                    <a:lumOff val="15000"/>
                  </a:schemeClr>
                </a:solidFill>
                <a:latin typeface="Verdana" pitchFamily="34" charset="0"/>
                <a:ea typeface="Verdana" pitchFamily="34" charset="0"/>
                <a:cs typeface="Verdana" pitchFamily="34" charset="0"/>
              </a:rPr>
              <a:t>No, to match into </a:t>
            </a:r>
            <a:r>
              <a:rPr lang="en-US" sz="3000" i="1" dirty="0">
                <a:solidFill>
                  <a:schemeClr val="tx1">
                    <a:lumMod val="85000"/>
                    <a:lumOff val="15000"/>
                  </a:schemeClr>
                </a:solidFill>
                <a:latin typeface="Verdana" pitchFamily="34" charset="0"/>
                <a:ea typeface="Verdana" pitchFamily="34" charset="0"/>
                <a:cs typeface="Verdana" pitchFamily="34" charset="0"/>
              </a:rPr>
              <a:t>any</a:t>
            </a:r>
            <a:r>
              <a:rPr lang="en-US" sz="3000" dirty="0">
                <a:solidFill>
                  <a:schemeClr val="tx1">
                    <a:lumMod val="85000"/>
                    <a:lumOff val="15000"/>
                  </a:schemeClr>
                </a:solidFill>
                <a:latin typeface="Verdana" pitchFamily="34" charset="0"/>
                <a:ea typeface="Verdana" pitchFamily="34" charset="0"/>
                <a:cs typeface="Verdana" pitchFamily="34" charset="0"/>
              </a:rPr>
              <a:t> residency program</a:t>
            </a:r>
          </a:p>
          <a:p>
            <a:pPr>
              <a:spcAft>
                <a:spcPts val="500"/>
              </a:spcAft>
            </a:pPr>
            <a:endParaRPr lang="en-US" sz="3000" dirty="0">
              <a:solidFill>
                <a:schemeClr val="tx1">
                  <a:lumMod val="85000"/>
                  <a:lumOff val="15000"/>
                </a:schemeClr>
              </a:solidFill>
              <a:latin typeface="Verdana" pitchFamily="34" charset="0"/>
              <a:ea typeface="Verdana" pitchFamily="34" charset="0"/>
              <a:cs typeface="Verdana" pitchFamily="34" charset="0"/>
            </a:endParaRPr>
          </a:p>
          <a:p>
            <a:pPr>
              <a:spcAft>
                <a:spcPts val="500"/>
              </a:spcAft>
            </a:pPr>
            <a:endParaRPr lang="en-US" sz="3000" dirty="0">
              <a:solidFill>
                <a:schemeClr val="tx1">
                  <a:lumMod val="85000"/>
                  <a:lumOff val="15000"/>
                </a:schemeClr>
              </a:solidFill>
              <a:latin typeface="Verdana" pitchFamily="34" charset="0"/>
              <a:ea typeface="Verdana" pitchFamily="34" charset="0"/>
              <a:cs typeface="Verdana" pitchFamily="34" charset="0"/>
            </a:endParaRPr>
          </a:p>
          <a:p>
            <a:pPr>
              <a:spcAft>
                <a:spcPts val="500"/>
              </a:spcAft>
            </a:pPr>
            <a:endParaRPr lang="en-US" sz="3000" dirty="0">
              <a:solidFill>
                <a:schemeClr val="tx1">
                  <a:lumMod val="85000"/>
                  <a:lumOff val="15000"/>
                </a:schemeClr>
              </a:solidFill>
              <a:latin typeface="Verdana" pitchFamily="34" charset="0"/>
              <a:ea typeface="Verdana" pitchFamily="34" charset="0"/>
              <a:cs typeface="Verdana" pitchFamily="34" charset="0"/>
            </a:endParaRPr>
          </a:p>
          <a:p>
            <a:pPr>
              <a:spcAft>
                <a:spcPts val="500"/>
              </a:spcAft>
            </a:pPr>
            <a:endParaRPr lang="en-US" sz="3000" dirty="0">
              <a:solidFill>
                <a:schemeClr val="tx1">
                  <a:lumMod val="85000"/>
                  <a:lumOff val="15000"/>
                </a:schemeClr>
              </a:solidFill>
              <a:latin typeface="Verdana" pitchFamily="34" charset="0"/>
              <a:ea typeface="Verdana" pitchFamily="34" charset="0"/>
              <a:cs typeface="Verdana" pitchFamily="34" charset="0"/>
            </a:endParaRPr>
          </a:p>
          <a:p>
            <a:pPr>
              <a:spcAft>
                <a:spcPts val="500"/>
              </a:spcAft>
            </a:pPr>
            <a:endParaRPr lang="en-US" sz="3000" dirty="0">
              <a:solidFill>
                <a:schemeClr val="tx1">
                  <a:lumMod val="85000"/>
                  <a:lumOff val="15000"/>
                </a:schemeClr>
              </a:solidFill>
              <a:latin typeface="Verdana" pitchFamily="34" charset="0"/>
              <a:ea typeface="Verdana" pitchFamily="34" charset="0"/>
              <a:cs typeface="Verdana" pitchFamily="34" charset="0"/>
            </a:endParaRPr>
          </a:p>
          <a:p>
            <a:pPr marL="0" indent="0">
              <a:spcAft>
                <a:spcPts val="500"/>
              </a:spcAft>
              <a:buNone/>
            </a:pPr>
            <a:endParaRPr lang="en-US" sz="3000" dirty="0">
              <a:solidFill>
                <a:schemeClr val="tx1">
                  <a:lumMod val="85000"/>
                  <a:lumOff val="15000"/>
                </a:schemeClr>
              </a:solidFill>
              <a:latin typeface="Verdana" pitchFamily="34" charset="0"/>
              <a:ea typeface="Verdana" pitchFamily="34" charset="0"/>
              <a:cs typeface="Verdana" pitchFamily="34" charset="0"/>
            </a:endParaRPr>
          </a:p>
          <a:p>
            <a:pPr>
              <a:spcAft>
                <a:spcPts val="500"/>
              </a:spcAft>
            </a:pPr>
            <a:r>
              <a:rPr lang="en-US" sz="3000" dirty="0">
                <a:solidFill>
                  <a:schemeClr val="tx1">
                    <a:lumMod val="85000"/>
                    <a:lumOff val="15000"/>
                  </a:schemeClr>
                </a:solidFill>
                <a:latin typeface="Verdana" pitchFamily="34" charset="0"/>
                <a:ea typeface="Verdana" pitchFamily="34" charset="0"/>
                <a:cs typeface="Verdana" pitchFamily="34" charset="0"/>
              </a:rPr>
              <a:t>Mainly due to more available positions at present, and concern about job opportunities in certain geographic regions</a:t>
            </a:r>
          </a:p>
        </p:txBody>
      </p:sp>
      <p:pic>
        <p:nvPicPr>
          <p:cNvPr id="6" name="Picture 5">
            <a:extLst>
              <a:ext uri="{FF2B5EF4-FFF2-40B4-BE49-F238E27FC236}">
                <a16:creationId xmlns:a16="http://schemas.microsoft.com/office/drawing/2014/main" id="{86C30479-C3B3-496D-918B-105FBFE7010C}"/>
              </a:ext>
            </a:extLst>
          </p:cNvPr>
          <p:cNvPicPr>
            <a:picLocks noChangeAspect="1"/>
          </p:cNvPicPr>
          <p:nvPr/>
        </p:nvPicPr>
        <p:blipFill>
          <a:blip r:embed="rId3"/>
          <a:stretch>
            <a:fillRect/>
          </a:stretch>
        </p:blipFill>
        <p:spPr>
          <a:xfrm>
            <a:off x="438361" y="2362200"/>
            <a:ext cx="4133639" cy="2760663"/>
          </a:xfrm>
          <a:prstGeom prst="rect">
            <a:avLst/>
          </a:prstGeom>
        </p:spPr>
      </p:pic>
      <p:pic>
        <p:nvPicPr>
          <p:cNvPr id="7" name="Picture 6">
            <a:extLst>
              <a:ext uri="{FF2B5EF4-FFF2-40B4-BE49-F238E27FC236}">
                <a16:creationId xmlns:a16="http://schemas.microsoft.com/office/drawing/2014/main" id="{550BD3AB-DBAB-4F03-BCEF-B63E947DA1AF}"/>
              </a:ext>
            </a:extLst>
          </p:cNvPr>
          <p:cNvPicPr>
            <a:picLocks noChangeAspect="1"/>
          </p:cNvPicPr>
          <p:nvPr/>
        </p:nvPicPr>
        <p:blipFill>
          <a:blip r:embed="rId4"/>
          <a:stretch>
            <a:fillRect/>
          </a:stretch>
        </p:blipFill>
        <p:spPr>
          <a:xfrm>
            <a:off x="4800600" y="2378597"/>
            <a:ext cx="3909638" cy="2744266"/>
          </a:xfrm>
          <a:prstGeom prst="rect">
            <a:avLst/>
          </a:prstGeom>
        </p:spPr>
      </p:pic>
      <p:sp>
        <p:nvSpPr>
          <p:cNvPr id="4" name="TextBox 3">
            <a:extLst>
              <a:ext uri="{FF2B5EF4-FFF2-40B4-BE49-F238E27FC236}">
                <a16:creationId xmlns:a16="http://schemas.microsoft.com/office/drawing/2014/main" id="{02053652-460A-4625-83AF-EDD991EC1695}"/>
              </a:ext>
            </a:extLst>
          </p:cNvPr>
          <p:cNvSpPr txBox="1"/>
          <p:nvPr/>
        </p:nvSpPr>
        <p:spPr>
          <a:xfrm>
            <a:off x="5943600" y="6581001"/>
            <a:ext cx="3886200" cy="276999"/>
          </a:xfrm>
          <a:prstGeom prst="rect">
            <a:avLst/>
          </a:prstGeom>
          <a:noFill/>
        </p:spPr>
        <p:txBody>
          <a:bodyPr wrap="square" rtlCol="0">
            <a:spAutoFit/>
          </a:bodyPr>
          <a:lstStyle/>
          <a:p>
            <a:r>
              <a:rPr lang="en-US" sz="1200" dirty="0">
                <a:latin typeface="Verdana" panose="020B0604030504040204" pitchFamily="34" charset="0"/>
                <a:ea typeface="Verdana" panose="020B0604030504040204" pitchFamily="34" charset="0"/>
              </a:rPr>
              <a:t>Bates J </a:t>
            </a:r>
            <a:r>
              <a:rPr lang="en-US" sz="1200" i="1" dirty="0">
                <a:latin typeface="Verdana" panose="020B0604030504040204" pitchFamily="34" charset="0"/>
                <a:ea typeface="Verdana" panose="020B0604030504040204" pitchFamily="34" charset="0"/>
              </a:rPr>
              <a:t>et al</a:t>
            </a:r>
            <a:r>
              <a:rPr lang="en-US" sz="1200" dirty="0">
                <a:latin typeface="Verdana" panose="020B0604030504040204" pitchFamily="34" charset="0"/>
                <a:ea typeface="Verdana" panose="020B0604030504040204" pitchFamily="34" charset="0"/>
              </a:rPr>
              <a:t>, </a:t>
            </a:r>
            <a:r>
              <a:rPr lang="en-US" sz="1200" i="1" dirty="0">
                <a:latin typeface="Verdana" panose="020B0604030504040204" pitchFamily="34" charset="0"/>
                <a:ea typeface="Verdana" panose="020B0604030504040204" pitchFamily="34" charset="0"/>
              </a:rPr>
              <a:t>Pract Radiat Oncol,</a:t>
            </a:r>
            <a:r>
              <a:rPr lang="en-US" sz="1200" dirty="0">
                <a:latin typeface="Verdana" panose="020B0604030504040204" pitchFamily="34" charset="0"/>
                <a:ea typeface="Verdana" panose="020B0604030504040204" pitchFamily="34" charset="0"/>
              </a:rPr>
              <a:t> 2020</a:t>
            </a:r>
          </a:p>
        </p:txBody>
      </p:sp>
    </p:spTree>
    <p:extLst>
      <p:ext uri="{BB962C8B-B14F-4D97-AF65-F5344CB8AC3E}">
        <p14:creationId xmlns:p14="http://schemas.microsoft.com/office/powerpoint/2010/main" val="152893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pPr algn="ctr"/>
            <a:r>
              <a:rPr lang="en-US" sz="4000" b="1" i="0" u="none" dirty="0">
                <a:solidFill>
                  <a:schemeClr val="tx2"/>
                </a:solidFill>
                <a:effectLst/>
                <a:latin typeface="Verdana" pitchFamily="34" charset="0"/>
                <a:ea typeface="Verdana" pitchFamily="34" charset="0"/>
                <a:cs typeface="Verdana" pitchFamily="34" charset="0"/>
              </a:rPr>
              <a:t>How is the Job Market Currently?</a:t>
            </a:r>
          </a:p>
        </p:txBody>
      </p:sp>
      <p:sp>
        <p:nvSpPr>
          <p:cNvPr id="3" name="Content Placeholder 2"/>
          <p:cNvSpPr>
            <a:spLocks noGrp="1"/>
          </p:cNvSpPr>
          <p:nvPr>
            <p:ph idx="1"/>
          </p:nvPr>
        </p:nvSpPr>
        <p:spPr>
          <a:xfrm>
            <a:off x="457199" y="1219200"/>
            <a:ext cx="8229600" cy="2802699"/>
          </a:xfrm>
        </p:spPr>
        <p:txBody>
          <a:bodyPr>
            <a:normAutofit/>
          </a:bodyPr>
          <a:lstStyle/>
          <a:p>
            <a:r>
              <a:rPr lang="en-US" sz="2400" dirty="0">
                <a:solidFill>
                  <a:schemeClr val="tx1">
                    <a:lumMod val="85000"/>
                    <a:lumOff val="15000"/>
                  </a:schemeClr>
                </a:solidFill>
                <a:latin typeface="Verdana" pitchFamily="34" charset="0"/>
                <a:ea typeface="Verdana" pitchFamily="34" charset="0"/>
                <a:cs typeface="Verdana" pitchFamily="34" charset="0"/>
              </a:rPr>
              <a:t>94% of graduating Rad Onc residents in 2020 participated in a job market survey</a:t>
            </a:r>
          </a:p>
          <a:p>
            <a:endParaRPr lang="en-US" sz="2400" b="0" i="0" dirty="0">
              <a:solidFill>
                <a:srgbClr val="222222"/>
              </a:solidFill>
              <a:effectLst/>
              <a:latin typeface="Verdana" panose="020B0604030504040204" pitchFamily="34" charset="0"/>
              <a:ea typeface="Verdana" panose="020B0604030504040204" pitchFamily="34" charset="0"/>
            </a:endParaRPr>
          </a:p>
          <a:p>
            <a:r>
              <a:rPr lang="en-US" sz="2400" b="0" i="0" dirty="0">
                <a:solidFill>
                  <a:srgbClr val="222222"/>
                </a:solidFill>
                <a:effectLst/>
                <a:latin typeface="Verdana" panose="020B0604030504040204" pitchFamily="34" charset="0"/>
                <a:ea typeface="Verdana" panose="020B0604030504040204" pitchFamily="34" charset="0"/>
              </a:rPr>
              <a:t>1 out of 179 residents did not report having a job offer at the time of the survey (May 2020)</a:t>
            </a:r>
          </a:p>
          <a:p>
            <a:pPr lvl="1"/>
            <a:r>
              <a:rPr lang="en-US" sz="1800" dirty="0">
                <a:solidFill>
                  <a:srgbClr val="222222"/>
                </a:solidFill>
                <a:latin typeface="Verdana" panose="020B0604030504040204" pitchFamily="34" charset="0"/>
                <a:ea typeface="Verdana" panose="020B0604030504040204" pitchFamily="34" charset="0"/>
              </a:rPr>
              <a:t>No other information was provided by that individual, and their circumstances post-residency were not assessed. </a:t>
            </a:r>
            <a:endParaRPr lang="en-US" sz="17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Chart 3"/>
          <p:cNvGraphicFramePr>
            <a:graphicFrameLocks/>
          </p:cNvGraphicFramePr>
          <p:nvPr>
            <p:extLst>
              <p:ext uri="{D42A27DB-BD31-4B8C-83A1-F6EECF244321}">
                <p14:modId xmlns:p14="http://schemas.microsoft.com/office/powerpoint/2010/main" val="1717972579"/>
              </p:ext>
            </p:extLst>
          </p:nvPr>
        </p:nvGraphicFramePr>
        <p:xfrm>
          <a:off x="340567" y="3973182"/>
          <a:ext cx="8462865" cy="260158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A4DC221-9434-4BDB-9BC4-BD7001D70CEF}"/>
              </a:ext>
            </a:extLst>
          </p:cNvPr>
          <p:cNvSpPr txBox="1"/>
          <p:nvPr/>
        </p:nvSpPr>
        <p:spPr>
          <a:xfrm>
            <a:off x="5292247" y="6581001"/>
            <a:ext cx="3886200" cy="276999"/>
          </a:xfrm>
          <a:prstGeom prst="rect">
            <a:avLst/>
          </a:prstGeom>
          <a:noFill/>
        </p:spPr>
        <p:txBody>
          <a:bodyPr wrap="square" rtlCol="0">
            <a:spAutoFit/>
          </a:bodyPr>
          <a:lstStyle/>
          <a:p>
            <a:r>
              <a:rPr lang="en-US" sz="1200" dirty="0">
                <a:latin typeface="Verdana" panose="020B0604030504040204" pitchFamily="34" charset="0"/>
                <a:ea typeface="Verdana" panose="020B0604030504040204" pitchFamily="34" charset="0"/>
              </a:rPr>
              <a:t>Campbell S </a:t>
            </a:r>
            <a:r>
              <a:rPr lang="en-US" sz="1200" i="1" dirty="0">
                <a:latin typeface="Verdana" panose="020B0604030504040204" pitchFamily="34" charset="0"/>
                <a:ea typeface="Verdana" panose="020B0604030504040204" pitchFamily="34" charset="0"/>
              </a:rPr>
              <a:t>et al</a:t>
            </a:r>
            <a:r>
              <a:rPr lang="en-US" sz="1200" dirty="0">
                <a:latin typeface="Verdana" panose="020B0604030504040204" pitchFamily="34" charset="0"/>
                <a:ea typeface="Verdana" panose="020B0604030504040204" pitchFamily="34" charset="0"/>
              </a:rPr>
              <a:t>, ASTRO Annual Meeting, 2020</a:t>
            </a:r>
          </a:p>
        </p:txBody>
      </p:sp>
    </p:spTree>
    <p:extLst>
      <p:ext uri="{BB962C8B-B14F-4D97-AF65-F5344CB8AC3E}">
        <p14:creationId xmlns:p14="http://schemas.microsoft.com/office/powerpoint/2010/main" val="35726958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pPr algn="ctr"/>
            <a:r>
              <a:rPr lang="en-US" sz="4000" b="1" i="0" u="none" dirty="0">
                <a:solidFill>
                  <a:schemeClr val="tx2"/>
                </a:solidFill>
                <a:effectLst/>
                <a:latin typeface="Verdana" pitchFamily="34" charset="0"/>
                <a:ea typeface="Verdana" pitchFamily="34" charset="0"/>
                <a:cs typeface="Verdana" pitchFamily="34" charset="0"/>
              </a:rPr>
              <a:t>What Does the Future Hold?</a:t>
            </a:r>
          </a:p>
        </p:txBody>
      </p:sp>
      <p:sp>
        <p:nvSpPr>
          <p:cNvPr id="3" name="Content Placeholder 2"/>
          <p:cNvSpPr>
            <a:spLocks noGrp="1"/>
          </p:cNvSpPr>
          <p:nvPr>
            <p:ph idx="1"/>
          </p:nvPr>
        </p:nvSpPr>
        <p:spPr>
          <a:xfrm>
            <a:off x="457200" y="1447800"/>
            <a:ext cx="8305800" cy="5410200"/>
          </a:xfrm>
        </p:spPr>
        <p:txBody>
          <a:bodyPr>
            <a:normAutofit fontScale="92500" lnSpcReduction="10000"/>
          </a:bodyPr>
          <a:lstStyle/>
          <a:p>
            <a:r>
              <a:rPr lang="en-US" dirty="0">
                <a:solidFill>
                  <a:schemeClr val="tx1">
                    <a:lumMod val="85000"/>
                    <a:lumOff val="15000"/>
                  </a:schemeClr>
                </a:solidFill>
                <a:latin typeface="Verdana" pitchFamily="34" charset="0"/>
                <a:ea typeface="Verdana" pitchFamily="34" charset="0"/>
                <a:cs typeface="Verdana" pitchFamily="34" charset="0"/>
              </a:rPr>
              <a:t>A variety of changing market forces impact supply and demand, for all medical fields </a:t>
            </a:r>
          </a:p>
          <a:p>
            <a:endParaRPr lang="en-US" sz="2500" dirty="0">
              <a:solidFill>
                <a:schemeClr val="tx1">
                  <a:lumMod val="85000"/>
                  <a:lumOff val="15000"/>
                </a:schemeClr>
              </a:solidFill>
              <a:latin typeface="Verdana" pitchFamily="34" charset="0"/>
              <a:ea typeface="Verdana" pitchFamily="34" charset="0"/>
              <a:cs typeface="Verdana" pitchFamily="34" charset="0"/>
            </a:endParaRPr>
          </a:p>
          <a:p>
            <a:r>
              <a:rPr lang="en-US" b="1" dirty="0">
                <a:latin typeface="Verdana" pitchFamily="34" charset="0"/>
                <a:ea typeface="Verdana" pitchFamily="34" charset="0"/>
                <a:cs typeface="Verdana" pitchFamily="34" charset="0"/>
              </a:rPr>
              <a:t>Demand for RT may be reduced by: </a:t>
            </a:r>
          </a:p>
          <a:p>
            <a:pPr lvl="1">
              <a:lnSpc>
                <a:spcPct val="120000"/>
              </a:lnSpc>
            </a:pPr>
            <a:r>
              <a:rPr lang="en-US" sz="2200" dirty="0">
                <a:latin typeface="Verdana" pitchFamily="34" charset="0"/>
                <a:ea typeface="Verdana" pitchFamily="34" charset="0"/>
                <a:cs typeface="Verdana" pitchFamily="34" charset="0"/>
              </a:rPr>
              <a:t>Technologic advances allowing for more efficient RT delivery in shorter courses</a:t>
            </a:r>
          </a:p>
          <a:p>
            <a:pPr lvl="1"/>
            <a:r>
              <a:rPr lang="en-US" sz="2200" dirty="0">
                <a:latin typeface="Verdana" pitchFamily="34" charset="0"/>
                <a:ea typeface="Verdana" pitchFamily="34" charset="0"/>
                <a:cs typeface="Verdana" pitchFamily="34" charset="0"/>
              </a:rPr>
              <a:t>New systemic therapies or surgical techniques</a:t>
            </a:r>
          </a:p>
          <a:p>
            <a:endParaRPr lang="en-US" dirty="0">
              <a:latin typeface="Verdana" pitchFamily="34" charset="0"/>
              <a:ea typeface="Verdana" pitchFamily="34" charset="0"/>
              <a:cs typeface="Verdana" pitchFamily="34" charset="0"/>
            </a:endParaRPr>
          </a:p>
          <a:p>
            <a:r>
              <a:rPr lang="en-US" b="1" dirty="0">
                <a:latin typeface="Verdana" pitchFamily="34" charset="0"/>
                <a:ea typeface="Verdana" pitchFamily="34" charset="0"/>
                <a:cs typeface="Verdana" pitchFamily="34" charset="0"/>
              </a:rPr>
              <a:t>Demand for RT may be increased by: </a:t>
            </a:r>
          </a:p>
          <a:p>
            <a:pPr lvl="1">
              <a:lnSpc>
                <a:spcPct val="120000"/>
              </a:lnSpc>
            </a:pPr>
            <a:r>
              <a:rPr lang="en-US" sz="2200" dirty="0">
                <a:latin typeface="Verdana" pitchFamily="34" charset="0"/>
                <a:ea typeface="Verdana" pitchFamily="34" charset="0"/>
                <a:cs typeface="Verdana" pitchFamily="34" charset="0"/>
              </a:rPr>
              <a:t>An aging population </a:t>
            </a:r>
            <a:r>
              <a:rPr lang="en-US" sz="2200" dirty="0">
                <a:latin typeface="Verdana" pitchFamily="34" charset="0"/>
                <a:ea typeface="Verdana" pitchFamily="34" charset="0"/>
                <a:cs typeface="Verdana" pitchFamily="34" charset="0"/>
                <a:sym typeface="Wingdings" panose="05000000000000000000" pitchFamily="2" charset="2"/>
              </a:rPr>
              <a:t>leads to more cancer </a:t>
            </a:r>
          </a:p>
          <a:p>
            <a:pPr lvl="1">
              <a:lnSpc>
                <a:spcPct val="120000"/>
              </a:lnSpc>
            </a:pPr>
            <a:r>
              <a:rPr lang="en-US" sz="2200" dirty="0">
                <a:latin typeface="Verdana" pitchFamily="34" charset="0"/>
                <a:ea typeface="Verdana" pitchFamily="34" charset="0"/>
                <a:cs typeface="Verdana" pitchFamily="34" charset="0"/>
                <a:sym typeface="Wingdings" panose="05000000000000000000" pitchFamily="2" charset="2"/>
              </a:rPr>
              <a:t>Expanding indications for RT to complement systemic therapy for metastatic disease</a:t>
            </a:r>
          </a:p>
          <a:p>
            <a:pPr lvl="1">
              <a:lnSpc>
                <a:spcPct val="120000"/>
              </a:lnSpc>
            </a:pPr>
            <a:r>
              <a:rPr lang="en-US" sz="2200" dirty="0">
                <a:latin typeface="Verdana" pitchFamily="34" charset="0"/>
                <a:ea typeface="Verdana" pitchFamily="34" charset="0"/>
                <a:cs typeface="Verdana" pitchFamily="34" charset="0"/>
              </a:rPr>
              <a:t>Expanding indications for definitive RT in the curative setting</a:t>
            </a:r>
          </a:p>
        </p:txBody>
      </p:sp>
    </p:spTree>
    <p:extLst>
      <p:ext uri="{BB962C8B-B14F-4D97-AF65-F5344CB8AC3E}">
        <p14:creationId xmlns:p14="http://schemas.microsoft.com/office/powerpoint/2010/main" val="1621687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pPr algn="ctr"/>
            <a:r>
              <a:rPr lang="en-US" sz="4000" b="1" i="0" u="none" dirty="0">
                <a:solidFill>
                  <a:schemeClr val="tx2"/>
                </a:solidFill>
                <a:effectLst/>
                <a:latin typeface="Verdana" pitchFamily="34" charset="0"/>
                <a:ea typeface="Verdana" pitchFamily="34" charset="0"/>
                <a:cs typeface="Verdana" pitchFamily="34" charset="0"/>
              </a:rPr>
              <a:t>Take-Home Points</a:t>
            </a:r>
          </a:p>
        </p:txBody>
      </p:sp>
      <p:sp>
        <p:nvSpPr>
          <p:cNvPr id="3" name="Content Placeholder 2"/>
          <p:cNvSpPr>
            <a:spLocks noGrp="1"/>
          </p:cNvSpPr>
          <p:nvPr>
            <p:ph idx="1"/>
          </p:nvPr>
        </p:nvSpPr>
        <p:spPr>
          <a:xfrm>
            <a:off x="457200" y="1295400"/>
            <a:ext cx="8229600" cy="5410200"/>
          </a:xfrm>
        </p:spPr>
        <p:txBody>
          <a:bodyPr>
            <a:noAutofit/>
          </a:bodyPr>
          <a:lstStyle/>
          <a:p>
            <a:r>
              <a:rPr lang="en-US" sz="2300" dirty="0">
                <a:solidFill>
                  <a:schemeClr val="tx1">
                    <a:lumMod val="85000"/>
                    <a:lumOff val="15000"/>
                  </a:schemeClr>
                </a:solidFill>
                <a:latin typeface="Verdana" pitchFamily="34" charset="0"/>
                <a:ea typeface="Verdana" pitchFamily="34" charset="0"/>
                <a:cs typeface="Verdana" pitchFamily="34" charset="0"/>
              </a:rPr>
              <a:t>Choose the field of medicine that intrinsically motivates you, and will provide you satisfaction</a:t>
            </a:r>
          </a:p>
          <a:p>
            <a:endParaRPr lang="en-US" sz="2300" dirty="0">
              <a:solidFill>
                <a:schemeClr val="tx1">
                  <a:lumMod val="85000"/>
                  <a:lumOff val="15000"/>
                </a:schemeClr>
              </a:solidFill>
              <a:latin typeface="Verdana" pitchFamily="34" charset="0"/>
              <a:ea typeface="Verdana" pitchFamily="34" charset="0"/>
              <a:cs typeface="Verdana" pitchFamily="34" charset="0"/>
            </a:endParaRPr>
          </a:p>
          <a:p>
            <a:r>
              <a:rPr lang="en-US" sz="2300" dirty="0">
                <a:solidFill>
                  <a:schemeClr val="tx1">
                    <a:lumMod val="85000"/>
                    <a:lumOff val="15000"/>
                  </a:schemeClr>
                </a:solidFill>
                <a:latin typeface="Verdana" pitchFamily="34" charset="0"/>
                <a:ea typeface="Verdana" pitchFamily="34" charset="0"/>
                <a:cs typeface="Verdana" pitchFamily="34" charset="0"/>
              </a:rPr>
              <a:t>Radiation oncology remains a rewarding specialty despite concerns about the future job market</a:t>
            </a:r>
          </a:p>
          <a:p>
            <a:endParaRPr lang="en-US" sz="2300" dirty="0">
              <a:solidFill>
                <a:schemeClr val="tx1">
                  <a:lumMod val="85000"/>
                  <a:lumOff val="15000"/>
                </a:schemeClr>
              </a:solidFill>
              <a:latin typeface="Verdana" pitchFamily="34" charset="0"/>
              <a:ea typeface="Verdana" pitchFamily="34" charset="0"/>
              <a:cs typeface="Verdana" pitchFamily="34" charset="0"/>
            </a:endParaRPr>
          </a:p>
          <a:p>
            <a:r>
              <a:rPr lang="en-US" sz="2300" dirty="0">
                <a:solidFill>
                  <a:schemeClr val="tx1">
                    <a:lumMod val="85000"/>
                    <a:lumOff val="15000"/>
                  </a:schemeClr>
                </a:solidFill>
                <a:latin typeface="Verdana" pitchFamily="34" charset="0"/>
                <a:ea typeface="Verdana" pitchFamily="34" charset="0"/>
                <a:cs typeface="Verdana" pitchFamily="34" charset="0"/>
              </a:rPr>
              <a:t>If living in a specific geographic area is very important to you, then small specialties like radiation oncology may be a more challenging choice to meet your goals</a:t>
            </a:r>
          </a:p>
          <a:p>
            <a:endParaRPr lang="en-US" sz="2300" dirty="0">
              <a:solidFill>
                <a:schemeClr val="tx1">
                  <a:lumMod val="85000"/>
                  <a:lumOff val="15000"/>
                </a:schemeClr>
              </a:solidFill>
              <a:latin typeface="Verdana" pitchFamily="34" charset="0"/>
              <a:ea typeface="Verdana" pitchFamily="34" charset="0"/>
              <a:cs typeface="Verdana" pitchFamily="34" charset="0"/>
            </a:endParaRPr>
          </a:p>
          <a:p>
            <a:r>
              <a:rPr lang="en-US" sz="2300" dirty="0">
                <a:solidFill>
                  <a:schemeClr val="tx1">
                    <a:lumMod val="85000"/>
                    <a:lumOff val="15000"/>
                  </a:schemeClr>
                </a:solidFill>
                <a:latin typeface="Verdana" pitchFamily="34" charset="0"/>
                <a:ea typeface="Verdana" pitchFamily="34" charset="0"/>
                <a:cs typeface="Verdana" pitchFamily="34" charset="0"/>
              </a:rPr>
              <a:t>If you are flexible in where you live and work, the current Rad Onc job market is likely to support you</a:t>
            </a:r>
          </a:p>
        </p:txBody>
      </p:sp>
    </p:spTree>
    <p:extLst>
      <p:ext uri="{BB962C8B-B14F-4D97-AF65-F5344CB8AC3E}">
        <p14:creationId xmlns:p14="http://schemas.microsoft.com/office/powerpoint/2010/main" val="40208182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2514600"/>
          </a:xfrm>
        </p:spPr>
        <p:txBody>
          <a:bodyPr>
            <a:noAutofit/>
          </a:bodyPr>
          <a:lstStyle/>
          <a:p>
            <a:pPr algn="ctr"/>
            <a:r>
              <a:rPr lang="en-US" sz="4600" b="1" i="0" u="none" dirty="0">
                <a:solidFill>
                  <a:schemeClr val="tx2"/>
                </a:solidFill>
                <a:effectLst/>
                <a:latin typeface="Verdana" pitchFamily="34" charset="0"/>
                <a:ea typeface="Verdana" pitchFamily="34" charset="0"/>
                <a:cs typeface="Verdana" pitchFamily="34" charset="0"/>
              </a:rPr>
              <a:t>So Now You’re </a:t>
            </a:r>
            <a:br>
              <a:rPr lang="en-US" sz="4600" b="1" i="0" u="none" dirty="0">
                <a:solidFill>
                  <a:schemeClr val="tx2"/>
                </a:solidFill>
                <a:effectLst/>
                <a:latin typeface="Verdana" pitchFamily="34" charset="0"/>
                <a:ea typeface="Verdana" pitchFamily="34" charset="0"/>
                <a:cs typeface="Verdana" pitchFamily="34" charset="0"/>
              </a:rPr>
            </a:br>
            <a:r>
              <a:rPr lang="en-US" sz="4600" b="1" i="0" u="none" dirty="0">
                <a:solidFill>
                  <a:schemeClr val="tx2"/>
                </a:solidFill>
                <a:effectLst/>
                <a:latin typeface="Verdana" pitchFamily="34" charset="0"/>
                <a:ea typeface="Verdana" pitchFamily="34" charset="0"/>
                <a:cs typeface="Verdana" pitchFamily="34" charset="0"/>
              </a:rPr>
              <a:t>Potentially Interested in Radiation Oncology </a:t>
            </a:r>
            <a:endParaRPr lang="en-US" sz="4600" b="1" i="0" u="none" dirty="0">
              <a:solidFill>
                <a:srgbClr val="FFFF00"/>
              </a:solidFill>
              <a:effectLst/>
              <a:latin typeface="Verdana" pitchFamily="34" charset="0"/>
              <a:ea typeface="Verdana" pitchFamily="34" charset="0"/>
              <a:cs typeface="Verdana" pitchFamily="34" charset="0"/>
            </a:endParaRPr>
          </a:p>
        </p:txBody>
      </p:sp>
      <p:sp>
        <p:nvSpPr>
          <p:cNvPr id="4" name="Title 1">
            <a:extLst>
              <a:ext uri="{FF2B5EF4-FFF2-40B4-BE49-F238E27FC236}">
                <a16:creationId xmlns:a16="http://schemas.microsoft.com/office/drawing/2014/main" id="{755E2712-2784-4613-BEEF-02BBDC5CCDBE}"/>
              </a:ext>
            </a:extLst>
          </p:cNvPr>
          <p:cNvSpPr txBox="1">
            <a:spLocks/>
          </p:cNvSpPr>
          <p:nvPr/>
        </p:nvSpPr>
        <p:spPr>
          <a:xfrm>
            <a:off x="0" y="5671874"/>
            <a:ext cx="9147313" cy="11022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b="1" dirty="0">
                <a:solidFill>
                  <a:schemeClr val="tx2"/>
                </a:solidFill>
                <a:latin typeface="Verdana" pitchFamily="34" charset="0"/>
                <a:ea typeface="Verdana" pitchFamily="34" charset="0"/>
                <a:cs typeface="Verdana" pitchFamily="34" charset="0"/>
              </a:rPr>
              <a:t>How Do You Do It?</a:t>
            </a:r>
            <a:endParaRPr lang="en-US" sz="4600" b="1" dirty="0">
              <a:solidFill>
                <a:srgbClr val="FFFF00"/>
              </a:solidFill>
              <a:latin typeface="Verdana" pitchFamily="34" charset="0"/>
              <a:ea typeface="Verdana" pitchFamily="34" charset="0"/>
              <a:cs typeface="Verdana" pitchFamily="34" charset="0"/>
            </a:endParaRPr>
          </a:p>
        </p:txBody>
      </p:sp>
      <p:pic>
        <p:nvPicPr>
          <p:cNvPr id="6" name="Picture 5">
            <a:extLst>
              <a:ext uri="{FF2B5EF4-FFF2-40B4-BE49-F238E27FC236}">
                <a16:creationId xmlns:a16="http://schemas.microsoft.com/office/drawing/2014/main" id="{B9BCA07C-C300-413D-8706-506A366225DB}"/>
              </a:ext>
            </a:extLst>
          </p:cNvPr>
          <p:cNvPicPr>
            <a:picLocks noChangeAspect="1"/>
          </p:cNvPicPr>
          <p:nvPr/>
        </p:nvPicPr>
        <p:blipFill>
          <a:blip r:embed="rId2"/>
          <a:stretch>
            <a:fillRect/>
          </a:stretch>
        </p:blipFill>
        <p:spPr>
          <a:xfrm>
            <a:off x="457200" y="2824028"/>
            <a:ext cx="3146091" cy="2757766"/>
          </a:xfrm>
          <a:prstGeom prst="rect">
            <a:avLst/>
          </a:prstGeom>
        </p:spPr>
      </p:pic>
      <p:pic>
        <p:nvPicPr>
          <p:cNvPr id="8" name="Picture 7">
            <a:extLst>
              <a:ext uri="{FF2B5EF4-FFF2-40B4-BE49-F238E27FC236}">
                <a16:creationId xmlns:a16="http://schemas.microsoft.com/office/drawing/2014/main" id="{EED8A1B5-EDAF-4A35-B28F-3C52CE9634A1}"/>
              </a:ext>
            </a:extLst>
          </p:cNvPr>
          <p:cNvPicPr>
            <a:picLocks noChangeAspect="1"/>
          </p:cNvPicPr>
          <p:nvPr/>
        </p:nvPicPr>
        <p:blipFill>
          <a:blip r:embed="rId3"/>
          <a:stretch>
            <a:fillRect/>
          </a:stretch>
        </p:blipFill>
        <p:spPr>
          <a:xfrm>
            <a:off x="3809999" y="2814088"/>
            <a:ext cx="4773289" cy="2767705"/>
          </a:xfrm>
          <a:prstGeom prst="rect">
            <a:avLst/>
          </a:prstGeom>
        </p:spPr>
      </p:pic>
    </p:spTree>
    <p:extLst>
      <p:ext uri="{BB962C8B-B14F-4D97-AF65-F5344CB8AC3E}">
        <p14:creationId xmlns:p14="http://schemas.microsoft.com/office/powerpoint/2010/main" val="35494749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pPr algn="ctr"/>
            <a:r>
              <a:rPr lang="en-US" sz="3600" b="1" i="0" u="none" dirty="0">
                <a:solidFill>
                  <a:schemeClr val="tx2"/>
                </a:solidFill>
                <a:effectLst/>
                <a:latin typeface="Verdana" pitchFamily="34" charset="0"/>
                <a:ea typeface="Verdana" pitchFamily="34" charset="0"/>
                <a:cs typeface="Verdana" pitchFamily="34" charset="0"/>
              </a:rPr>
              <a:t>Know the Data: NRMP 2020</a:t>
            </a:r>
          </a:p>
        </p:txBody>
      </p:sp>
      <p:pic>
        <p:nvPicPr>
          <p:cNvPr id="10" name="Picture 9">
            <a:extLst>
              <a:ext uri="{FF2B5EF4-FFF2-40B4-BE49-F238E27FC236}">
                <a16:creationId xmlns:a16="http://schemas.microsoft.com/office/drawing/2014/main" id="{11E9549D-DE54-4708-BF94-8849B505F66F}"/>
              </a:ext>
            </a:extLst>
          </p:cNvPr>
          <p:cNvPicPr>
            <a:picLocks noChangeAspect="1"/>
          </p:cNvPicPr>
          <p:nvPr/>
        </p:nvPicPr>
        <p:blipFill>
          <a:blip r:embed="rId3"/>
          <a:stretch>
            <a:fillRect/>
          </a:stretch>
        </p:blipFill>
        <p:spPr>
          <a:xfrm>
            <a:off x="152400" y="990600"/>
            <a:ext cx="7010400" cy="5397388"/>
          </a:xfrm>
          <a:prstGeom prst="rect">
            <a:avLst/>
          </a:prstGeom>
        </p:spPr>
      </p:pic>
      <p:sp>
        <p:nvSpPr>
          <p:cNvPr id="11" name="Rectangle 10">
            <a:extLst>
              <a:ext uri="{FF2B5EF4-FFF2-40B4-BE49-F238E27FC236}">
                <a16:creationId xmlns:a16="http://schemas.microsoft.com/office/drawing/2014/main" id="{86427E0E-5163-43F8-9153-3D6DF0BA80A3}"/>
              </a:ext>
            </a:extLst>
          </p:cNvPr>
          <p:cNvSpPr/>
          <p:nvPr/>
        </p:nvSpPr>
        <p:spPr>
          <a:xfrm>
            <a:off x="838200" y="2362200"/>
            <a:ext cx="6172200" cy="762000"/>
          </a:xfrm>
          <a:prstGeom prst="rect">
            <a:avLst/>
          </a:prstGeom>
          <a:noFill/>
          <a:ln w="38100">
            <a:solidFill>
              <a:srgbClr val="EB1D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3FE9AEF-CC9A-4788-9251-257FD3F1C8F3}"/>
              </a:ext>
            </a:extLst>
          </p:cNvPr>
          <p:cNvSpPr/>
          <p:nvPr/>
        </p:nvSpPr>
        <p:spPr>
          <a:xfrm>
            <a:off x="802105" y="5105400"/>
            <a:ext cx="6172200" cy="412694"/>
          </a:xfrm>
          <a:prstGeom prst="rect">
            <a:avLst/>
          </a:prstGeom>
          <a:noFill/>
          <a:ln w="38100">
            <a:solidFill>
              <a:srgbClr val="EB1D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CFCE552-BEA3-4B33-B3ED-18174C1A4D1F}"/>
              </a:ext>
            </a:extLst>
          </p:cNvPr>
          <p:cNvSpPr/>
          <p:nvPr/>
        </p:nvSpPr>
        <p:spPr>
          <a:xfrm>
            <a:off x="814137" y="3536894"/>
            <a:ext cx="6172200" cy="273106"/>
          </a:xfrm>
          <a:prstGeom prst="rect">
            <a:avLst/>
          </a:prstGeom>
          <a:noFill/>
          <a:ln w="38100">
            <a:solidFill>
              <a:srgbClr val="EB1D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FA8A512-4388-4F3D-A820-323B45DEC83A}"/>
              </a:ext>
            </a:extLst>
          </p:cNvPr>
          <p:cNvSpPr/>
          <p:nvPr/>
        </p:nvSpPr>
        <p:spPr>
          <a:xfrm>
            <a:off x="802105" y="5594294"/>
            <a:ext cx="6185836" cy="327053"/>
          </a:xfrm>
          <a:prstGeom prst="rect">
            <a:avLst/>
          </a:prstGeom>
          <a:noFill/>
          <a:ln w="38100">
            <a:solidFill>
              <a:srgbClr val="EB1D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9BF7536D-7472-4674-ABF9-B9843BC7D2A6}"/>
              </a:ext>
            </a:extLst>
          </p:cNvPr>
          <p:cNvSpPr txBox="1"/>
          <p:nvPr/>
        </p:nvSpPr>
        <p:spPr>
          <a:xfrm>
            <a:off x="7448577" y="4740601"/>
            <a:ext cx="1638611" cy="1077218"/>
          </a:xfrm>
          <a:prstGeom prst="rect">
            <a:avLst/>
          </a:prstGeom>
          <a:noFill/>
        </p:spPr>
        <p:txBody>
          <a:bodyPr wrap="square" rtlCol="0">
            <a:spAutoFit/>
          </a:bodyPr>
          <a:lstStyle/>
          <a:p>
            <a:r>
              <a:rPr lang="en-US" sz="1600" dirty="0"/>
              <a:t>Likely related to heavy weighting   of research experiences</a:t>
            </a:r>
          </a:p>
        </p:txBody>
      </p:sp>
      <p:sp>
        <p:nvSpPr>
          <p:cNvPr id="22" name="TextBox 21">
            <a:extLst>
              <a:ext uri="{FF2B5EF4-FFF2-40B4-BE49-F238E27FC236}">
                <a16:creationId xmlns:a16="http://schemas.microsoft.com/office/drawing/2014/main" id="{842D4E5D-068F-4D88-B211-D3DBD8881A8F}"/>
              </a:ext>
            </a:extLst>
          </p:cNvPr>
          <p:cNvSpPr txBox="1"/>
          <p:nvPr/>
        </p:nvSpPr>
        <p:spPr>
          <a:xfrm>
            <a:off x="7392785" y="3173780"/>
            <a:ext cx="1788697" cy="1323439"/>
          </a:xfrm>
          <a:prstGeom prst="rect">
            <a:avLst/>
          </a:prstGeom>
          <a:noFill/>
        </p:spPr>
        <p:txBody>
          <a:bodyPr wrap="square" rtlCol="0">
            <a:spAutoFit/>
          </a:bodyPr>
          <a:lstStyle/>
          <a:p>
            <a:r>
              <a:rPr lang="en-US" sz="1600" dirty="0"/>
              <a:t>Skewed by % with a PhD. For MD’s, 1-2 publications is usually enough to match</a:t>
            </a:r>
          </a:p>
        </p:txBody>
      </p:sp>
      <p:cxnSp>
        <p:nvCxnSpPr>
          <p:cNvPr id="24" name="Straight Arrow Connector 23">
            <a:extLst>
              <a:ext uri="{FF2B5EF4-FFF2-40B4-BE49-F238E27FC236}">
                <a16:creationId xmlns:a16="http://schemas.microsoft.com/office/drawing/2014/main" id="{3935530E-32A4-42D6-A159-2C9D2F403899}"/>
              </a:ext>
            </a:extLst>
          </p:cNvPr>
          <p:cNvCxnSpPr>
            <a:cxnSpLocks/>
          </p:cNvCxnSpPr>
          <p:nvPr/>
        </p:nvCxnSpPr>
        <p:spPr>
          <a:xfrm flipH="1">
            <a:off x="7052733" y="3657600"/>
            <a:ext cx="36376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A909B4C-5CA3-4534-83F1-805F4A9CDF7F}"/>
              </a:ext>
            </a:extLst>
          </p:cNvPr>
          <p:cNvCxnSpPr>
            <a:cxnSpLocks/>
          </p:cNvCxnSpPr>
          <p:nvPr/>
        </p:nvCxnSpPr>
        <p:spPr>
          <a:xfrm flipH="1">
            <a:off x="7012093" y="5283368"/>
            <a:ext cx="455507" cy="353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A4AEDCD-3D37-4177-9685-2A52792EACB7}"/>
              </a:ext>
            </a:extLst>
          </p:cNvPr>
          <p:cNvCxnSpPr>
            <a:cxnSpLocks/>
          </p:cNvCxnSpPr>
          <p:nvPr/>
        </p:nvCxnSpPr>
        <p:spPr>
          <a:xfrm>
            <a:off x="7467600" y="4800600"/>
            <a:ext cx="0" cy="9572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2011E80-75E5-4090-94BB-83D408B38C7E}"/>
              </a:ext>
            </a:extLst>
          </p:cNvPr>
          <p:cNvCxnSpPr>
            <a:cxnSpLocks/>
          </p:cNvCxnSpPr>
          <p:nvPr/>
        </p:nvCxnSpPr>
        <p:spPr>
          <a:xfrm flipH="1">
            <a:off x="7426652" y="3261444"/>
            <a:ext cx="20319" cy="1143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6A5BD7F-70A2-4742-9938-CDD5E661EC67}"/>
              </a:ext>
            </a:extLst>
          </p:cNvPr>
          <p:cNvSpPr txBox="1"/>
          <p:nvPr/>
        </p:nvSpPr>
        <p:spPr>
          <a:xfrm>
            <a:off x="7436812" y="2251884"/>
            <a:ext cx="1788697" cy="830997"/>
          </a:xfrm>
          <a:prstGeom prst="rect">
            <a:avLst/>
          </a:prstGeom>
          <a:noFill/>
        </p:spPr>
        <p:txBody>
          <a:bodyPr wrap="square" rtlCol="0">
            <a:spAutoFit/>
          </a:bodyPr>
          <a:lstStyle/>
          <a:p>
            <a:r>
              <a:rPr lang="en-US" sz="1600" dirty="0"/>
              <a:t>Becoming P/F to limit bias in its utilization</a:t>
            </a:r>
          </a:p>
        </p:txBody>
      </p:sp>
      <p:cxnSp>
        <p:nvCxnSpPr>
          <p:cNvPr id="16" name="Straight Connector 15">
            <a:extLst>
              <a:ext uri="{FF2B5EF4-FFF2-40B4-BE49-F238E27FC236}">
                <a16:creationId xmlns:a16="http://schemas.microsoft.com/office/drawing/2014/main" id="{BDF1D79C-D29D-4640-AE36-E1820E555581}"/>
              </a:ext>
            </a:extLst>
          </p:cNvPr>
          <p:cNvCxnSpPr>
            <a:cxnSpLocks/>
          </p:cNvCxnSpPr>
          <p:nvPr/>
        </p:nvCxnSpPr>
        <p:spPr>
          <a:xfrm>
            <a:off x="7416493" y="2387631"/>
            <a:ext cx="1872" cy="5978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4E2A03D-7B57-47E9-871E-F09F050919A6}"/>
              </a:ext>
            </a:extLst>
          </p:cNvPr>
          <p:cNvCxnSpPr>
            <a:cxnSpLocks/>
          </p:cNvCxnSpPr>
          <p:nvPr/>
        </p:nvCxnSpPr>
        <p:spPr>
          <a:xfrm flipH="1">
            <a:off x="7052733" y="2743200"/>
            <a:ext cx="36376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3181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pPr algn="ctr"/>
            <a:r>
              <a:rPr lang="en-US" sz="4000" b="1" i="0" u="none" dirty="0">
                <a:solidFill>
                  <a:schemeClr val="tx2"/>
                </a:solidFill>
                <a:effectLst/>
                <a:latin typeface="Verdana" pitchFamily="34" charset="0"/>
                <a:ea typeface="Verdana" pitchFamily="34" charset="0"/>
                <a:cs typeface="Verdana" pitchFamily="34" charset="0"/>
              </a:rPr>
              <a:t>General Strategies to Be a More Competitive Applicant</a:t>
            </a:r>
          </a:p>
        </p:txBody>
      </p:sp>
      <p:sp>
        <p:nvSpPr>
          <p:cNvPr id="3" name="Content Placeholder 2"/>
          <p:cNvSpPr>
            <a:spLocks noGrp="1"/>
          </p:cNvSpPr>
          <p:nvPr>
            <p:ph idx="1"/>
          </p:nvPr>
        </p:nvSpPr>
        <p:spPr>
          <a:xfrm>
            <a:off x="450574" y="1398105"/>
            <a:ext cx="8229600" cy="5410199"/>
          </a:xfrm>
        </p:spPr>
        <p:txBody>
          <a:bodyPr>
            <a:normAutofit fontScale="70000" lnSpcReduction="20000"/>
          </a:bodyPr>
          <a:lstStyle/>
          <a:p>
            <a:r>
              <a:rPr lang="en-US" sz="3000" b="1" dirty="0">
                <a:solidFill>
                  <a:schemeClr val="tx1">
                    <a:lumMod val="85000"/>
                    <a:lumOff val="15000"/>
                  </a:schemeClr>
                </a:solidFill>
                <a:latin typeface="Verdana" pitchFamily="34" charset="0"/>
                <a:ea typeface="Verdana" pitchFamily="34" charset="0"/>
                <a:cs typeface="Verdana" pitchFamily="34" charset="0"/>
              </a:rPr>
              <a:t>Study Hard and Be Responsible</a:t>
            </a:r>
          </a:p>
          <a:p>
            <a:pPr lvl="1"/>
            <a:r>
              <a:rPr lang="en-US" sz="2600" dirty="0">
                <a:solidFill>
                  <a:schemeClr val="tx1">
                    <a:lumMod val="85000"/>
                    <a:lumOff val="15000"/>
                  </a:schemeClr>
                </a:solidFill>
                <a:latin typeface="Verdana" pitchFamily="34" charset="0"/>
                <a:ea typeface="Verdana" pitchFamily="34" charset="0"/>
                <a:cs typeface="Verdana" pitchFamily="34" charset="0"/>
              </a:rPr>
              <a:t>Grades and USMLE exams matter</a:t>
            </a:r>
          </a:p>
          <a:p>
            <a:pPr lvl="1"/>
            <a:r>
              <a:rPr lang="en-US" sz="2600" dirty="0">
                <a:solidFill>
                  <a:schemeClr val="tx1">
                    <a:lumMod val="85000"/>
                    <a:lumOff val="15000"/>
                  </a:schemeClr>
                </a:solidFill>
                <a:latin typeface="Verdana" pitchFamily="34" charset="0"/>
                <a:ea typeface="Verdana" pitchFamily="34" charset="0"/>
                <a:cs typeface="Verdana" pitchFamily="34" charset="0"/>
              </a:rPr>
              <a:t>Avoid disciplinary actions for academics or professionalism </a:t>
            </a:r>
          </a:p>
          <a:p>
            <a:endParaRPr lang="en-US" sz="3000" dirty="0">
              <a:solidFill>
                <a:schemeClr val="tx1">
                  <a:lumMod val="85000"/>
                  <a:lumOff val="15000"/>
                </a:schemeClr>
              </a:solidFill>
              <a:latin typeface="Verdana" pitchFamily="34" charset="0"/>
              <a:ea typeface="Verdana" pitchFamily="34" charset="0"/>
              <a:cs typeface="Verdana" pitchFamily="34" charset="0"/>
            </a:endParaRPr>
          </a:p>
          <a:p>
            <a:r>
              <a:rPr lang="en-US" sz="3000" b="1" dirty="0">
                <a:solidFill>
                  <a:schemeClr val="tx1">
                    <a:lumMod val="85000"/>
                    <a:lumOff val="15000"/>
                  </a:schemeClr>
                </a:solidFill>
                <a:latin typeface="Verdana" pitchFamily="34" charset="0"/>
                <a:ea typeface="Verdana" pitchFamily="34" charset="0"/>
                <a:cs typeface="Verdana" pitchFamily="34" charset="0"/>
              </a:rPr>
              <a:t>Research</a:t>
            </a:r>
          </a:p>
          <a:p>
            <a:pPr lvl="1"/>
            <a:r>
              <a:rPr lang="en-US" sz="2600" dirty="0">
                <a:solidFill>
                  <a:schemeClr val="tx1">
                    <a:lumMod val="85000"/>
                    <a:lumOff val="15000"/>
                  </a:schemeClr>
                </a:solidFill>
                <a:latin typeface="Verdana" pitchFamily="34" charset="0"/>
                <a:ea typeface="Verdana" pitchFamily="34" charset="0"/>
                <a:cs typeface="Verdana" pitchFamily="34" charset="0"/>
              </a:rPr>
              <a:t>Clinical vs. basic science vs. health systems vs. health policy vs. cost effectiveness vs. education, etc</a:t>
            </a:r>
          </a:p>
          <a:p>
            <a:pPr lvl="2"/>
            <a:r>
              <a:rPr lang="en-US" sz="2100" dirty="0">
                <a:solidFill>
                  <a:schemeClr val="tx1">
                    <a:lumMod val="85000"/>
                    <a:lumOff val="15000"/>
                  </a:schemeClr>
                </a:solidFill>
                <a:latin typeface="Verdana" pitchFamily="34" charset="0"/>
                <a:ea typeface="Verdana" pitchFamily="34" charset="0"/>
                <a:cs typeface="Verdana" pitchFamily="34" charset="0"/>
              </a:rPr>
              <a:t>Think about what type of research you would realistically want to incorporate into your career.</a:t>
            </a:r>
          </a:p>
          <a:p>
            <a:pPr lvl="1"/>
            <a:r>
              <a:rPr lang="en-US" sz="2600" dirty="0">
                <a:solidFill>
                  <a:schemeClr val="tx1">
                    <a:lumMod val="85000"/>
                    <a:lumOff val="15000"/>
                  </a:schemeClr>
                </a:solidFill>
                <a:latin typeface="Verdana" pitchFamily="34" charset="0"/>
                <a:ea typeface="Verdana" pitchFamily="34" charset="0"/>
                <a:cs typeface="Verdana" pitchFamily="34" charset="0"/>
              </a:rPr>
              <a:t>Pick a good mentor that publishes frequently</a:t>
            </a:r>
          </a:p>
          <a:p>
            <a:pPr lvl="2"/>
            <a:r>
              <a:rPr lang="en-US" sz="2000" dirty="0">
                <a:solidFill>
                  <a:schemeClr val="tx1">
                    <a:lumMod val="85000"/>
                    <a:lumOff val="15000"/>
                  </a:schemeClr>
                </a:solidFill>
                <a:latin typeface="Verdana" pitchFamily="34" charset="0"/>
                <a:ea typeface="Verdana" pitchFamily="34" charset="0"/>
                <a:cs typeface="Verdana" pitchFamily="34" charset="0"/>
              </a:rPr>
              <a:t>Try to get a realistic sense for how long the project will take to complete and publish and your role in it (including authorship)</a:t>
            </a:r>
          </a:p>
          <a:p>
            <a:pPr lvl="1"/>
            <a:r>
              <a:rPr lang="en-US" sz="2600" dirty="0">
                <a:solidFill>
                  <a:schemeClr val="tx1">
                    <a:lumMod val="85000"/>
                    <a:lumOff val="15000"/>
                  </a:schemeClr>
                </a:solidFill>
                <a:latin typeface="Verdana" pitchFamily="34" charset="0"/>
                <a:ea typeface="Verdana" pitchFamily="34" charset="0"/>
                <a:cs typeface="Verdana" pitchFamily="34" charset="0"/>
              </a:rPr>
              <a:t>Start early</a:t>
            </a:r>
          </a:p>
          <a:p>
            <a:endParaRPr lang="en-US" sz="3000" dirty="0">
              <a:solidFill>
                <a:schemeClr val="tx1">
                  <a:lumMod val="85000"/>
                  <a:lumOff val="15000"/>
                </a:schemeClr>
              </a:solidFill>
              <a:latin typeface="Verdana" pitchFamily="34" charset="0"/>
              <a:ea typeface="Verdana" pitchFamily="34" charset="0"/>
              <a:cs typeface="Verdana" pitchFamily="34" charset="0"/>
            </a:endParaRPr>
          </a:p>
          <a:p>
            <a:r>
              <a:rPr lang="en-US" sz="3000" b="1" dirty="0">
                <a:solidFill>
                  <a:schemeClr val="tx1">
                    <a:lumMod val="85000"/>
                    <a:lumOff val="15000"/>
                  </a:schemeClr>
                </a:solidFill>
                <a:latin typeface="Verdana" pitchFamily="34" charset="0"/>
                <a:ea typeface="Verdana" pitchFamily="34" charset="0"/>
                <a:cs typeface="Verdana" pitchFamily="34" charset="0"/>
              </a:rPr>
              <a:t>Letters of Recommendation</a:t>
            </a:r>
          </a:p>
          <a:p>
            <a:pPr lvl="1"/>
            <a:r>
              <a:rPr lang="en-US" sz="2600" dirty="0">
                <a:solidFill>
                  <a:schemeClr val="tx1">
                    <a:lumMod val="85000"/>
                    <a:lumOff val="15000"/>
                  </a:schemeClr>
                </a:solidFill>
                <a:latin typeface="Verdana" pitchFamily="34" charset="0"/>
                <a:ea typeface="Verdana" pitchFamily="34" charset="0"/>
                <a:cs typeface="Verdana" pitchFamily="34" charset="0"/>
              </a:rPr>
              <a:t>Be enthusiastic and proactive</a:t>
            </a:r>
          </a:p>
          <a:p>
            <a:pPr lvl="1"/>
            <a:r>
              <a:rPr lang="en-US" sz="2600" dirty="0">
                <a:solidFill>
                  <a:schemeClr val="tx1">
                    <a:lumMod val="85000"/>
                    <a:lumOff val="15000"/>
                  </a:schemeClr>
                </a:solidFill>
                <a:latin typeface="Verdana" pitchFamily="34" charset="0"/>
                <a:ea typeface="Verdana" pitchFamily="34" charset="0"/>
                <a:cs typeface="Verdana" pitchFamily="34" charset="0"/>
              </a:rPr>
              <a:t>Take on as many clinical responsibilities as possible</a:t>
            </a:r>
          </a:p>
          <a:p>
            <a:pPr lvl="1"/>
            <a:r>
              <a:rPr lang="en-US" sz="2600" dirty="0">
                <a:solidFill>
                  <a:schemeClr val="tx1">
                    <a:lumMod val="85000"/>
                    <a:lumOff val="15000"/>
                  </a:schemeClr>
                </a:solidFill>
                <a:latin typeface="Verdana" pitchFamily="34" charset="0"/>
                <a:ea typeface="Verdana" pitchFamily="34" charset="0"/>
                <a:cs typeface="Verdana" pitchFamily="34" charset="0"/>
              </a:rPr>
              <a:t>Be honest and humble when you don’t know something</a:t>
            </a:r>
          </a:p>
          <a:p>
            <a:endParaRPr lang="en-US" sz="3000" dirty="0">
              <a:solidFill>
                <a:schemeClr val="tx1">
                  <a:lumMod val="85000"/>
                  <a:lumOff val="15000"/>
                </a:schemeClr>
              </a:solidFill>
              <a:latin typeface="Verdana" pitchFamily="34" charset="0"/>
              <a:ea typeface="Verdana" pitchFamily="34" charset="0"/>
              <a:cs typeface="Verdana" pitchFamily="34" charset="0"/>
            </a:endParaRPr>
          </a:p>
          <a:p>
            <a:r>
              <a:rPr lang="en-US" sz="3000" b="1" dirty="0">
                <a:solidFill>
                  <a:schemeClr val="tx1">
                    <a:lumMod val="85000"/>
                    <a:lumOff val="15000"/>
                  </a:schemeClr>
                </a:solidFill>
                <a:latin typeface="Verdana" pitchFamily="34" charset="0"/>
                <a:ea typeface="Verdana" pitchFamily="34" charset="0"/>
                <a:cs typeface="Verdana" pitchFamily="34" charset="0"/>
              </a:rPr>
              <a:t>Leadership/Volunteering &amp; Networking</a:t>
            </a:r>
          </a:p>
        </p:txBody>
      </p:sp>
    </p:spTree>
    <p:extLst>
      <p:ext uri="{BB962C8B-B14F-4D97-AF65-F5344CB8AC3E}">
        <p14:creationId xmlns:p14="http://schemas.microsoft.com/office/powerpoint/2010/main" val="193631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pPr algn="ctr"/>
            <a:r>
              <a:rPr lang="en-US" sz="4000" b="1" dirty="0">
                <a:solidFill>
                  <a:schemeClr val="tx2"/>
                </a:solidFill>
                <a:latin typeface="Verdana" pitchFamily="34" charset="0"/>
                <a:ea typeface="Verdana" pitchFamily="34" charset="0"/>
                <a:cs typeface="Verdana" pitchFamily="34" charset="0"/>
              </a:rPr>
              <a:t>Thank You!</a:t>
            </a:r>
            <a:endParaRPr lang="en-US" sz="4000" b="1" i="0" u="none" dirty="0">
              <a:solidFill>
                <a:schemeClr val="tx2"/>
              </a:solidFill>
              <a:effectLst/>
              <a:latin typeface="Verdana" pitchFamily="34" charset="0"/>
              <a:ea typeface="Verdana" pitchFamily="34" charset="0"/>
              <a:cs typeface="Verdana" pitchFamily="34" charset="0"/>
            </a:endParaRPr>
          </a:p>
        </p:txBody>
      </p:sp>
      <p:sp>
        <p:nvSpPr>
          <p:cNvPr id="5" name="Content Placeholder 2"/>
          <p:cNvSpPr>
            <a:spLocks noGrp="1"/>
          </p:cNvSpPr>
          <p:nvPr>
            <p:ph idx="1"/>
          </p:nvPr>
        </p:nvSpPr>
        <p:spPr>
          <a:xfrm>
            <a:off x="457200" y="1600200"/>
            <a:ext cx="8534400" cy="5059363"/>
          </a:xfrm>
        </p:spPr>
        <p:txBody>
          <a:bodyPr>
            <a:normAutofit lnSpcReduction="10000"/>
          </a:bodyPr>
          <a:lstStyle/>
          <a:p>
            <a:r>
              <a:rPr lang="en-US" sz="3400" b="1"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Post-Presentation Questionnaire:</a:t>
            </a:r>
          </a:p>
          <a:p>
            <a:pPr lvl="1"/>
            <a:r>
              <a:rPr lang="en-US" sz="2800" dirty="0">
                <a:latin typeface="Verdana" panose="020B0604030504040204" pitchFamily="34" charset="0"/>
                <a:ea typeface="Verdana" panose="020B0604030504040204" pitchFamily="34" charset="0"/>
                <a:hlinkClick r:id="rId3"/>
              </a:rPr>
              <a:t>https://redcap.link/radiation</a:t>
            </a:r>
            <a:endParaRPr lang="en-US" sz="2800" dirty="0">
              <a:latin typeface="Verdana" panose="020B0604030504040204" pitchFamily="34" charset="0"/>
              <a:ea typeface="Verdana" panose="020B0604030504040204" pitchFamily="34" charset="0"/>
            </a:endParaRPr>
          </a:p>
          <a:p>
            <a:pPr lvl="1"/>
            <a:endParaRPr lang="en-US" sz="3400" b="1"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r>
              <a:rPr lang="en-US" sz="3400" b="1"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Online Educational Resources: </a:t>
            </a:r>
          </a:p>
          <a:p>
            <a:pPr lvl="1"/>
            <a:r>
              <a:rPr lang="en-US" sz="23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ROECSG- </a:t>
            </a:r>
            <a:r>
              <a:rPr lang="en-US" sz="2300" dirty="0">
                <a:latin typeface="Verdana" panose="020B0604030504040204" pitchFamily="34" charset="0"/>
                <a:ea typeface="Verdana" panose="020B0604030504040204" pitchFamily="34" charset="0"/>
                <a:cs typeface="Verdana" panose="020B0604030504040204" pitchFamily="34" charset="0"/>
                <a:hlinkClick r:id="rId4"/>
              </a:rPr>
              <a:t>https://roecsg.org/introduction-to-radiation-oncology/</a:t>
            </a:r>
            <a:endParaRPr lang="en-US" sz="2300" dirty="0">
              <a:latin typeface="Verdana" panose="020B0604030504040204" pitchFamily="34" charset="0"/>
              <a:ea typeface="Verdana" panose="020B0604030504040204" pitchFamily="34" charset="0"/>
              <a:cs typeface="Verdana" panose="020B0604030504040204" pitchFamily="34" charset="0"/>
            </a:endParaRPr>
          </a:p>
          <a:p>
            <a:pPr lvl="1"/>
            <a:r>
              <a:rPr lang="en-US" sz="23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Free ASTRO Membership- </a:t>
            </a:r>
            <a:r>
              <a:rPr lang="en-US" sz="23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hlinkClick r:id="rId5"/>
              </a:rPr>
              <a:t>https://www.astro.org/Membership</a:t>
            </a:r>
            <a:endParaRPr lang="en-US" sz="23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marL="457200" lvl="1" indent="0">
              <a:buNone/>
            </a:pPr>
            <a:endParaRPr lang="en-US" sz="2500" dirty="0">
              <a:latin typeface="Verdana" panose="020B0604030504040204" pitchFamily="34" charset="0"/>
              <a:ea typeface="Verdana" panose="020B0604030504040204" pitchFamily="34" charset="0"/>
              <a:cs typeface="Verdana" panose="020B0604030504040204" pitchFamily="34" charset="0"/>
            </a:endParaRPr>
          </a:p>
          <a:p>
            <a:r>
              <a:rPr lang="en-US" sz="3400" b="1" dirty="0">
                <a:latin typeface="Verdana" panose="020B0604030504040204" pitchFamily="34" charset="0"/>
                <a:ea typeface="Verdana" panose="020B0604030504040204" pitchFamily="34" charset="0"/>
                <a:cs typeface="Verdana" panose="020B0604030504040204" pitchFamily="34" charset="0"/>
              </a:rPr>
              <a:t>Mentorship:</a:t>
            </a:r>
          </a:p>
          <a:p>
            <a:pPr lvl="1"/>
            <a:r>
              <a:rPr lang="en-US" sz="2300" dirty="0">
                <a:latin typeface="Verdana" panose="020B0604030504040204" pitchFamily="34" charset="0"/>
                <a:ea typeface="Verdana" panose="020B0604030504040204" pitchFamily="34" charset="0"/>
                <a:cs typeface="Verdana" panose="020B0604030504040204" pitchFamily="34" charset="0"/>
              </a:rPr>
              <a:t>ARRO program- </a:t>
            </a:r>
            <a:r>
              <a:rPr lang="en-US" sz="2300" dirty="0">
                <a:solidFill>
                  <a:srgbClr val="1155CC"/>
                </a:solidFill>
                <a:latin typeface="Verdana" panose="020B0604030504040204" pitchFamily="34" charset="0"/>
                <a:ea typeface="Verdana" panose="020B0604030504040204" pitchFamily="34" charset="0"/>
                <a:hlinkClick r:id="rId6"/>
              </a:rPr>
              <a:t>https://forms.gle/wjr5iY5E8nQD3Fgy6</a:t>
            </a:r>
            <a:endParaRPr lang="en-US" sz="2300" dirty="0">
              <a:solidFill>
                <a:srgbClr val="1155CC"/>
              </a:solidFill>
              <a:latin typeface="Verdana" panose="020B0604030504040204" pitchFamily="34" charset="0"/>
              <a:ea typeface="Verdana" panose="020B0604030504040204" pitchFamily="34" charset="0"/>
            </a:endParaRPr>
          </a:p>
          <a:p>
            <a:pPr lvl="1"/>
            <a:r>
              <a:rPr lang="en-US" sz="2300" dirty="0">
                <a:latin typeface="Verdana" panose="020B0604030504040204" pitchFamily="34" charset="0"/>
                <a:ea typeface="Verdana" panose="020B0604030504040204" pitchFamily="34" charset="0"/>
              </a:rPr>
              <a:t>ASTRO program- </a:t>
            </a:r>
            <a:r>
              <a:rPr lang="en-US" sz="2300" dirty="0">
                <a:latin typeface="Verdana" panose="020B0604030504040204" pitchFamily="34" charset="0"/>
                <a:ea typeface="Verdana" panose="020B0604030504040204" pitchFamily="34" charset="0"/>
                <a:hlinkClick r:id="rId7"/>
              </a:rPr>
              <a:t>www.astro.org/mentormatch</a:t>
            </a:r>
            <a:endParaRPr lang="en-US" sz="2300" dirty="0">
              <a:latin typeface="Verdana" panose="020B0604030504040204" pitchFamily="34" charset="0"/>
              <a:ea typeface="Verdana" panose="020B0604030504040204" pitchFamily="34" charset="0"/>
            </a:endParaRPr>
          </a:p>
          <a:p>
            <a:pPr marL="0" indent="0">
              <a:buNone/>
            </a:pPr>
            <a:endParaRPr lang="en-US" sz="23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39534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pPr algn="ctr"/>
            <a:r>
              <a:rPr lang="en-US" sz="4000" b="1" dirty="0">
                <a:solidFill>
                  <a:schemeClr val="tx2"/>
                </a:solidFill>
                <a:latin typeface="Verdana" pitchFamily="34" charset="0"/>
                <a:ea typeface="Verdana" pitchFamily="34" charset="0"/>
                <a:cs typeface="Verdana" pitchFamily="34" charset="0"/>
              </a:rPr>
              <a:t>Opportunities to Get More Exposure to Radiation Oncology</a:t>
            </a:r>
            <a:endParaRPr lang="en-US" sz="4000" b="1" i="0" u="none" dirty="0">
              <a:solidFill>
                <a:schemeClr val="tx2"/>
              </a:solidFill>
              <a:effectLst/>
              <a:latin typeface="Verdana" pitchFamily="34" charset="0"/>
              <a:ea typeface="Verdana" pitchFamily="34" charset="0"/>
              <a:cs typeface="Verdana" pitchFamily="34" charset="0"/>
            </a:endParaRPr>
          </a:p>
        </p:txBody>
      </p:sp>
      <p:sp>
        <p:nvSpPr>
          <p:cNvPr id="5" name="Content Placeholder 2"/>
          <p:cNvSpPr>
            <a:spLocks noGrp="1"/>
          </p:cNvSpPr>
          <p:nvPr>
            <p:ph idx="1"/>
          </p:nvPr>
        </p:nvSpPr>
        <p:spPr>
          <a:xfrm>
            <a:off x="457200" y="1600201"/>
            <a:ext cx="8534400" cy="4876799"/>
          </a:xfrm>
        </p:spPr>
        <p:txBody>
          <a:bodyPr>
            <a:normAutofit fontScale="77500" lnSpcReduction="20000"/>
          </a:bodyPr>
          <a:lstStyle/>
          <a:p>
            <a:pPr>
              <a:spcBef>
                <a:spcPts val="500"/>
              </a:spcBef>
              <a:spcAft>
                <a:spcPts val="500"/>
              </a:spcAft>
            </a:pPr>
            <a:r>
              <a:rPr lang="en-US" sz="3400" b="1"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Online Educational Resources </a:t>
            </a:r>
          </a:p>
          <a:p>
            <a:pPr lvl="1">
              <a:spcAft>
                <a:spcPts val="500"/>
              </a:spcAft>
            </a:pPr>
            <a:r>
              <a:rPr lang="en-US" sz="23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ROECSG- </a:t>
            </a:r>
            <a:r>
              <a:rPr lang="en-US" sz="2300" dirty="0">
                <a:latin typeface="Verdana" panose="020B0604030504040204" pitchFamily="34" charset="0"/>
                <a:ea typeface="Verdana" panose="020B0604030504040204" pitchFamily="34" charset="0"/>
                <a:cs typeface="Verdana" panose="020B0604030504040204" pitchFamily="34" charset="0"/>
                <a:hlinkClick r:id="rId3"/>
              </a:rPr>
              <a:t>https://roecsg.org/introduction-to-radiation-oncology/</a:t>
            </a:r>
            <a:endParaRPr lang="en-US" sz="2300" dirty="0">
              <a:latin typeface="Verdana" panose="020B0604030504040204" pitchFamily="34" charset="0"/>
              <a:ea typeface="Verdana" panose="020B0604030504040204" pitchFamily="34" charset="0"/>
              <a:cs typeface="Verdana" panose="020B0604030504040204" pitchFamily="34" charset="0"/>
            </a:endParaRPr>
          </a:p>
          <a:p>
            <a:pPr lvl="1">
              <a:spcAft>
                <a:spcPts val="500"/>
              </a:spcAft>
            </a:pPr>
            <a:r>
              <a:rPr lang="en-US" sz="23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Free ASTRO Membership- </a:t>
            </a:r>
            <a:r>
              <a:rPr lang="en-US" sz="23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hlinkClick r:id="rId4"/>
              </a:rPr>
              <a:t>https://www.astro.org/Membership</a:t>
            </a:r>
            <a:endParaRPr lang="en-US" sz="23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marL="457200" lvl="1" indent="0">
              <a:spcAft>
                <a:spcPts val="500"/>
              </a:spcAft>
              <a:buNone/>
            </a:pPr>
            <a:endParaRPr lang="en-US" sz="2500" dirty="0">
              <a:latin typeface="Verdana" panose="020B0604030504040204" pitchFamily="34" charset="0"/>
              <a:ea typeface="Verdana" panose="020B0604030504040204" pitchFamily="34" charset="0"/>
              <a:cs typeface="Verdana" panose="020B0604030504040204" pitchFamily="34" charset="0"/>
            </a:endParaRPr>
          </a:p>
          <a:p>
            <a:pPr>
              <a:spcBef>
                <a:spcPts val="500"/>
              </a:spcBef>
              <a:spcAft>
                <a:spcPts val="500"/>
              </a:spcAft>
            </a:pPr>
            <a:r>
              <a:rPr lang="en-US" sz="3400" b="1" dirty="0">
                <a:latin typeface="Verdana" panose="020B0604030504040204" pitchFamily="34" charset="0"/>
                <a:ea typeface="Verdana" panose="020B0604030504040204" pitchFamily="34" charset="0"/>
                <a:cs typeface="Verdana" panose="020B0604030504040204" pitchFamily="34" charset="0"/>
              </a:rPr>
              <a:t>Mentorship</a:t>
            </a:r>
          </a:p>
          <a:p>
            <a:pPr lvl="1">
              <a:spcAft>
                <a:spcPts val="500"/>
              </a:spcAft>
            </a:pPr>
            <a:r>
              <a:rPr lang="en-US" sz="2300" dirty="0">
                <a:latin typeface="Verdana" panose="020B0604030504040204" pitchFamily="34" charset="0"/>
                <a:ea typeface="Verdana" panose="020B0604030504040204" pitchFamily="34" charset="0"/>
                <a:cs typeface="Verdana" panose="020B0604030504040204" pitchFamily="34" charset="0"/>
              </a:rPr>
              <a:t>ARRO program- </a:t>
            </a:r>
            <a:r>
              <a:rPr lang="en-US" sz="2300" b="0" i="0" dirty="0">
                <a:solidFill>
                  <a:srgbClr val="1155CC"/>
                </a:solidFill>
                <a:effectLst/>
                <a:latin typeface="Verdana" panose="020B0604030504040204" pitchFamily="34" charset="0"/>
                <a:ea typeface="Verdana" panose="020B0604030504040204" pitchFamily="34" charset="0"/>
                <a:hlinkClick r:id="rId5"/>
              </a:rPr>
              <a:t>https://forms.gle/wjr5iY5E8nQD3Fgy6</a:t>
            </a:r>
            <a:endParaRPr lang="en-US" sz="2300" b="0" i="0" dirty="0">
              <a:solidFill>
                <a:srgbClr val="1155CC"/>
              </a:solidFill>
              <a:effectLst/>
              <a:latin typeface="Verdana" panose="020B0604030504040204" pitchFamily="34" charset="0"/>
              <a:ea typeface="Verdana" panose="020B0604030504040204" pitchFamily="34" charset="0"/>
            </a:endParaRPr>
          </a:p>
          <a:p>
            <a:pPr lvl="1">
              <a:spcAft>
                <a:spcPts val="500"/>
              </a:spcAft>
            </a:pPr>
            <a:r>
              <a:rPr lang="en-US" sz="2300" dirty="0">
                <a:latin typeface="Verdana" panose="020B0604030504040204" pitchFamily="34" charset="0"/>
                <a:ea typeface="Verdana" panose="020B0604030504040204" pitchFamily="34" charset="0"/>
              </a:rPr>
              <a:t>ASTRO program- </a:t>
            </a:r>
            <a:r>
              <a:rPr lang="en-US" sz="2300" dirty="0">
                <a:latin typeface="Verdana" panose="020B0604030504040204" pitchFamily="34" charset="0"/>
                <a:ea typeface="Verdana" panose="020B0604030504040204" pitchFamily="34" charset="0"/>
                <a:hlinkClick r:id="rId6"/>
              </a:rPr>
              <a:t>www.astro.org/mentormatch</a:t>
            </a:r>
            <a:endParaRPr lang="en-US" sz="2300" dirty="0">
              <a:latin typeface="Verdana" panose="020B0604030504040204" pitchFamily="34" charset="0"/>
              <a:ea typeface="Verdana" panose="020B0604030504040204" pitchFamily="34" charset="0"/>
            </a:endParaRPr>
          </a:p>
          <a:p>
            <a:pPr marL="0" indent="0">
              <a:spcBef>
                <a:spcPts val="500"/>
              </a:spcBef>
              <a:spcAft>
                <a:spcPts val="500"/>
              </a:spcAft>
              <a:buNone/>
            </a:pPr>
            <a:endParaRPr lang="en-US" sz="2900" dirty="0">
              <a:latin typeface="Verdana" panose="020B0604030504040204" pitchFamily="34" charset="0"/>
              <a:ea typeface="Verdana" panose="020B0604030504040204" pitchFamily="34" charset="0"/>
              <a:cs typeface="Verdana" panose="020B0604030504040204" pitchFamily="34" charset="0"/>
            </a:endParaRPr>
          </a:p>
          <a:p>
            <a:pPr>
              <a:spcBef>
                <a:spcPts val="500"/>
              </a:spcBef>
              <a:spcAft>
                <a:spcPts val="500"/>
              </a:spcAft>
            </a:pPr>
            <a:r>
              <a:rPr lang="en-US" sz="3400" b="1" dirty="0">
                <a:latin typeface="Verdana" panose="020B0604030504040204" pitchFamily="34" charset="0"/>
                <a:ea typeface="Verdana" panose="020B0604030504040204" pitchFamily="34" charset="0"/>
                <a:cs typeface="Verdana" panose="020B0604030504040204" pitchFamily="34" charset="0"/>
              </a:rPr>
              <a:t>Research Funding</a:t>
            </a:r>
          </a:p>
          <a:p>
            <a:pPr lvl="1">
              <a:spcAft>
                <a:spcPts val="500"/>
              </a:spcAft>
            </a:pPr>
            <a:r>
              <a:rPr lang="en-US" sz="2300" dirty="0">
                <a:latin typeface="Verdana" panose="020B0604030504040204" pitchFamily="34" charset="0"/>
                <a:ea typeface="Verdana" panose="020B0604030504040204" pitchFamily="34" charset="0"/>
                <a:cs typeface="Verdana" panose="020B0604030504040204" pitchFamily="34" charset="0"/>
              </a:rPr>
              <a:t>Your own school’s MS1-2 summer research programs</a:t>
            </a:r>
          </a:p>
          <a:p>
            <a:pPr lvl="1">
              <a:spcAft>
                <a:spcPts val="500"/>
              </a:spcAft>
            </a:pPr>
            <a:r>
              <a:rPr lang="en-US" sz="2300" dirty="0">
                <a:latin typeface="Verdana" panose="020B0604030504040204" pitchFamily="34" charset="0"/>
                <a:ea typeface="Verdana" panose="020B0604030504040204" pitchFamily="34" charset="0"/>
                <a:cs typeface="Verdana" panose="020B0604030504040204" pitchFamily="34" charset="0"/>
              </a:rPr>
              <a:t>ASTRO Minority Summer Fellowship Program</a:t>
            </a:r>
          </a:p>
          <a:p>
            <a:pPr lvl="1">
              <a:spcAft>
                <a:spcPts val="500"/>
              </a:spcAft>
            </a:pPr>
            <a:r>
              <a:rPr lang="en-US" sz="2300" b="0" i="0" dirty="0">
                <a:effectLst/>
                <a:latin typeface="Verdana" panose="020B0604030504040204" pitchFamily="34" charset="0"/>
                <a:ea typeface="Verdana" panose="020B0604030504040204" pitchFamily="34" charset="0"/>
                <a:cs typeface="Verdana" panose="020B0604030504040204" pitchFamily="34" charset="0"/>
              </a:rPr>
              <a:t>ACR Pipeline Initiative for the Enrichment of Radiology</a:t>
            </a:r>
          </a:p>
          <a:p>
            <a:pPr lvl="1">
              <a:spcAft>
                <a:spcPts val="500"/>
              </a:spcAft>
            </a:pPr>
            <a:r>
              <a:rPr lang="en-US" sz="2300" dirty="0">
                <a:latin typeface="Verdana" panose="020B0604030504040204" pitchFamily="34" charset="0"/>
                <a:ea typeface="Verdana" panose="020B0604030504040204" pitchFamily="34" charset="0"/>
              </a:rPr>
              <a:t>ASCO Diversity Mentoring Program </a:t>
            </a:r>
          </a:p>
          <a:p>
            <a:pPr lvl="1">
              <a:spcAft>
                <a:spcPts val="500"/>
              </a:spcAft>
            </a:pPr>
            <a:r>
              <a:rPr lang="en-US" sz="2300" dirty="0">
                <a:latin typeface="Verdana" panose="020B0604030504040204" pitchFamily="34" charset="0"/>
                <a:ea typeface="Verdana" panose="020B0604030504040204" pitchFamily="34" charset="0"/>
                <a:cs typeface="Verdana" panose="020B0604030504040204" pitchFamily="34" charset="0"/>
              </a:rPr>
              <a:t>RSNA Medical Student Research Grant</a:t>
            </a:r>
            <a:endParaRPr lang="en-US" sz="2300" b="0" i="0" dirty="0">
              <a:effectLst/>
              <a:latin typeface="Verdana" panose="020B0604030504040204" pitchFamily="34" charset="0"/>
              <a:ea typeface="Verdana" panose="020B0604030504040204" pitchFamily="34" charset="0"/>
              <a:cs typeface="Verdana" panose="020B0604030504040204" pitchFamily="34" charset="0"/>
            </a:endParaRPr>
          </a:p>
          <a:p>
            <a:pPr lvl="1"/>
            <a:endParaRPr lang="en-US" sz="25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02588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3600" b="1" i="0" u="none" dirty="0">
                <a:solidFill>
                  <a:schemeClr val="tx2"/>
                </a:solidFill>
                <a:effectLst/>
                <a:latin typeface="Verdana" pitchFamily="34" charset="0"/>
                <a:ea typeface="Verdana" pitchFamily="34" charset="0"/>
                <a:cs typeface="Verdana" pitchFamily="34" charset="0"/>
              </a:rPr>
              <a:t>Defining “Oncology”</a:t>
            </a:r>
          </a:p>
        </p:txBody>
      </p:sp>
      <p:sp>
        <p:nvSpPr>
          <p:cNvPr id="3" name="Content Placeholder 2"/>
          <p:cNvSpPr>
            <a:spLocks noGrp="1"/>
          </p:cNvSpPr>
          <p:nvPr>
            <p:ph idx="1"/>
          </p:nvPr>
        </p:nvSpPr>
        <p:spPr>
          <a:xfrm>
            <a:off x="457200" y="1417638"/>
            <a:ext cx="8229600" cy="2868592"/>
          </a:xfrm>
        </p:spPr>
        <p:txBody>
          <a:bodyPr>
            <a:normAutofit fontScale="92500"/>
          </a:bodyPr>
          <a:lstStyle/>
          <a:p>
            <a:r>
              <a:rPr lang="en-US" sz="3000" dirty="0">
                <a:solidFill>
                  <a:schemeClr val="tx1">
                    <a:lumMod val="85000"/>
                    <a:lumOff val="15000"/>
                  </a:schemeClr>
                </a:solidFill>
                <a:latin typeface="Verdana" pitchFamily="34" charset="0"/>
                <a:ea typeface="Verdana" pitchFamily="34" charset="0"/>
                <a:cs typeface="Verdana" pitchFamily="34" charset="0"/>
              </a:rPr>
              <a:t>What is Oncology?</a:t>
            </a:r>
          </a:p>
          <a:p>
            <a:pPr lvl="1"/>
            <a:r>
              <a:rPr lang="en-US" dirty="0">
                <a:solidFill>
                  <a:schemeClr val="tx1">
                    <a:lumMod val="85000"/>
                    <a:lumOff val="15000"/>
                  </a:schemeClr>
                </a:solidFill>
                <a:latin typeface="Verdana" pitchFamily="34" charset="0"/>
                <a:ea typeface="Verdana" pitchFamily="34" charset="0"/>
                <a:cs typeface="Verdana" pitchFamily="34" charset="0"/>
              </a:rPr>
              <a:t>The study and treatment of tumors</a:t>
            </a:r>
          </a:p>
          <a:p>
            <a:endParaRPr lang="en-US" sz="3000" dirty="0">
              <a:solidFill>
                <a:schemeClr val="tx1">
                  <a:lumMod val="85000"/>
                  <a:lumOff val="15000"/>
                </a:schemeClr>
              </a:solidFill>
              <a:latin typeface="Verdana" pitchFamily="34" charset="0"/>
              <a:ea typeface="Verdana" pitchFamily="34" charset="0"/>
              <a:cs typeface="Verdana" pitchFamily="34" charset="0"/>
            </a:endParaRPr>
          </a:p>
          <a:p>
            <a:r>
              <a:rPr lang="en-US" sz="3000" dirty="0">
                <a:solidFill>
                  <a:schemeClr val="tx1">
                    <a:lumMod val="85000"/>
                    <a:lumOff val="15000"/>
                  </a:schemeClr>
                </a:solidFill>
                <a:latin typeface="Verdana" pitchFamily="34" charset="0"/>
                <a:ea typeface="Verdana" pitchFamily="34" charset="0"/>
                <a:cs typeface="Verdana" pitchFamily="34" charset="0"/>
              </a:rPr>
              <a:t>What is a Tumor?</a:t>
            </a:r>
          </a:p>
          <a:p>
            <a:pPr lvl="1"/>
            <a:r>
              <a:rPr lang="en-US" dirty="0">
                <a:latin typeface="Verdana" panose="020B0604030504040204" pitchFamily="34" charset="0"/>
                <a:ea typeface="Verdana" panose="020B0604030504040204" pitchFamily="34" charset="0"/>
              </a:rPr>
              <a:t>A swelling of a part of the body, generally without inflammation, caused by an abnormal growth of tissue, whether benign or malignant (cancer)</a:t>
            </a:r>
            <a:endParaRPr lang="en-US" sz="2600" dirty="0">
              <a:solidFill>
                <a:schemeClr val="tx1">
                  <a:lumMod val="85000"/>
                  <a:lumOff val="15000"/>
                </a:schemeClr>
              </a:solidFill>
              <a:latin typeface="Verdana" pitchFamily="34" charset="0"/>
              <a:ea typeface="Verdana" pitchFamily="34" charset="0"/>
              <a:cs typeface="Verdana" pitchFamily="34" charset="0"/>
            </a:endParaRPr>
          </a:p>
        </p:txBody>
      </p:sp>
      <p:pic>
        <p:nvPicPr>
          <p:cNvPr id="4" name="Picture 3">
            <a:extLst>
              <a:ext uri="{FF2B5EF4-FFF2-40B4-BE49-F238E27FC236}">
                <a16:creationId xmlns:a16="http://schemas.microsoft.com/office/drawing/2014/main" id="{08EE57BC-4482-4D45-A8BF-7C19E62E6074}"/>
              </a:ext>
            </a:extLst>
          </p:cNvPr>
          <p:cNvPicPr>
            <a:picLocks noChangeAspect="1"/>
          </p:cNvPicPr>
          <p:nvPr/>
        </p:nvPicPr>
        <p:blipFill>
          <a:blip r:embed="rId3"/>
          <a:stretch>
            <a:fillRect/>
          </a:stretch>
        </p:blipFill>
        <p:spPr>
          <a:xfrm>
            <a:off x="1905000" y="4286230"/>
            <a:ext cx="1918838" cy="2202938"/>
          </a:xfrm>
          <a:prstGeom prst="rect">
            <a:avLst/>
          </a:prstGeom>
        </p:spPr>
      </p:pic>
      <p:pic>
        <p:nvPicPr>
          <p:cNvPr id="5" name="Picture 4">
            <a:extLst>
              <a:ext uri="{FF2B5EF4-FFF2-40B4-BE49-F238E27FC236}">
                <a16:creationId xmlns:a16="http://schemas.microsoft.com/office/drawing/2014/main" id="{1E24A733-FA02-434B-9ECB-BCED4D0B7247}"/>
              </a:ext>
            </a:extLst>
          </p:cNvPr>
          <p:cNvPicPr>
            <a:picLocks noChangeAspect="1"/>
          </p:cNvPicPr>
          <p:nvPr/>
        </p:nvPicPr>
        <p:blipFill>
          <a:blip r:embed="rId4"/>
          <a:stretch>
            <a:fillRect/>
          </a:stretch>
        </p:blipFill>
        <p:spPr>
          <a:xfrm>
            <a:off x="5138056" y="4286230"/>
            <a:ext cx="1788711" cy="2202938"/>
          </a:xfrm>
          <a:prstGeom prst="rect">
            <a:avLst/>
          </a:prstGeom>
        </p:spPr>
      </p:pic>
      <p:sp>
        <p:nvSpPr>
          <p:cNvPr id="6" name="TextBox 5">
            <a:extLst>
              <a:ext uri="{FF2B5EF4-FFF2-40B4-BE49-F238E27FC236}">
                <a16:creationId xmlns:a16="http://schemas.microsoft.com/office/drawing/2014/main" id="{88C95A3F-A65A-4207-87A7-4017B54A41AA}"/>
              </a:ext>
            </a:extLst>
          </p:cNvPr>
          <p:cNvSpPr txBox="1"/>
          <p:nvPr/>
        </p:nvSpPr>
        <p:spPr>
          <a:xfrm>
            <a:off x="1652242" y="6466897"/>
            <a:ext cx="2971800"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Grade 1 Meningioma</a:t>
            </a:r>
          </a:p>
        </p:txBody>
      </p:sp>
      <p:sp>
        <p:nvSpPr>
          <p:cNvPr id="8" name="TextBox 7">
            <a:extLst>
              <a:ext uri="{FF2B5EF4-FFF2-40B4-BE49-F238E27FC236}">
                <a16:creationId xmlns:a16="http://schemas.microsoft.com/office/drawing/2014/main" id="{1622C69D-2BDC-4320-BC0C-B97DE6F0DE90}"/>
              </a:ext>
            </a:extLst>
          </p:cNvPr>
          <p:cNvSpPr txBox="1"/>
          <p:nvPr/>
        </p:nvSpPr>
        <p:spPr>
          <a:xfrm>
            <a:off x="4648215" y="6466897"/>
            <a:ext cx="2969347"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Grade 4 Glioblastoma</a:t>
            </a:r>
          </a:p>
        </p:txBody>
      </p:sp>
    </p:spTree>
    <p:extLst>
      <p:ext uri="{BB962C8B-B14F-4D97-AF65-F5344CB8AC3E}">
        <p14:creationId xmlns:p14="http://schemas.microsoft.com/office/powerpoint/2010/main" val="1709306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3600" b="1" i="0" u="none" dirty="0">
                <a:solidFill>
                  <a:schemeClr val="tx2"/>
                </a:solidFill>
                <a:effectLst/>
                <a:latin typeface="Verdana" pitchFamily="34" charset="0"/>
                <a:ea typeface="Verdana" pitchFamily="34" charset="0"/>
                <a:cs typeface="Verdana" pitchFamily="34" charset="0"/>
              </a:rPr>
              <a:t>Defining “Oncologist”</a:t>
            </a:r>
          </a:p>
        </p:txBody>
      </p:sp>
      <p:sp>
        <p:nvSpPr>
          <p:cNvPr id="4" name="TextBox 3"/>
          <p:cNvSpPr txBox="1"/>
          <p:nvPr/>
        </p:nvSpPr>
        <p:spPr>
          <a:xfrm>
            <a:off x="3276600" y="2385394"/>
            <a:ext cx="2667000" cy="2585323"/>
          </a:xfrm>
          <a:prstGeom prst="rect">
            <a:avLst/>
          </a:prstGeom>
          <a:noFill/>
          <a:ln w="25400">
            <a:solidFill>
              <a:srgbClr val="0070C0"/>
            </a:solidFill>
          </a:ln>
        </p:spPr>
        <p:txBody>
          <a:bodyPr wrap="square" rtlCol="0">
            <a:spAutoFit/>
          </a:bodyPr>
          <a:lstStyle/>
          <a:p>
            <a:r>
              <a:rPr lang="en-US" sz="2000" u="sng" dirty="0">
                <a:latin typeface="Verdana" panose="020B0604030504040204" pitchFamily="34" charset="0"/>
                <a:ea typeface="Verdana" panose="020B0604030504040204" pitchFamily="34" charset="0"/>
                <a:cs typeface="Verdana" panose="020B0604030504040204" pitchFamily="34" charset="0"/>
              </a:rPr>
              <a:t>Medical Oncologist</a:t>
            </a:r>
          </a:p>
          <a:p>
            <a:r>
              <a:rPr lang="en-US" sz="2000" dirty="0">
                <a:latin typeface="Verdana" panose="020B0604030504040204" pitchFamily="34" charset="0"/>
                <a:ea typeface="Verdana" panose="020B0604030504040204" pitchFamily="34" charset="0"/>
                <a:cs typeface="Verdana" panose="020B0604030504040204" pitchFamily="34" charset="0"/>
              </a:rPr>
              <a:t>“The Navy”</a:t>
            </a:r>
          </a:p>
          <a:p>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6 years training </a:t>
            </a:r>
          </a:p>
          <a:p>
            <a:r>
              <a:rPr lang="en-US" sz="1500" dirty="0">
                <a:latin typeface="Verdana" panose="020B0604030504040204" pitchFamily="34" charset="0"/>
                <a:ea typeface="Verdana" panose="020B0604030504040204" pitchFamily="34" charset="0"/>
                <a:cs typeface="Verdana" panose="020B0604030504040204" pitchFamily="34" charset="0"/>
              </a:rPr>
              <a:t>- 3yr Int Med residency</a:t>
            </a:r>
            <a:endParaRPr lang="en-US" sz="15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endParaRPr>
          </a:p>
          <a:p>
            <a:r>
              <a:rPr lang="en-US" sz="15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- 3yr Hem/Onc fellowship</a:t>
            </a:r>
          </a:p>
          <a:p>
            <a:endPar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endParaRPr>
          </a:p>
          <a:p>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Trained to treat all disease sites</a:t>
            </a:r>
          </a:p>
        </p:txBody>
      </p:sp>
      <p:sp>
        <p:nvSpPr>
          <p:cNvPr id="5" name="TextBox 4"/>
          <p:cNvSpPr txBox="1"/>
          <p:nvPr/>
        </p:nvSpPr>
        <p:spPr>
          <a:xfrm>
            <a:off x="6039757" y="2385394"/>
            <a:ext cx="2852058" cy="2585323"/>
          </a:xfrm>
          <a:prstGeom prst="rect">
            <a:avLst/>
          </a:prstGeom>
          <a:noFill/>
          <a:ln w="25400">
            <a:solidFill>
              <a:schemeClr val="accent4">
                <a:lumMod val="50000"/>
              </a:schemeClr>
            </a:solidFill>
          </a:ln>
        </p:spPr>
        <p:txBody>
          <a:bodyPr wrap="square" rtlCol="0">
            <a:spAutoFit/>
          </a:bodyPr>
          <a:lstStyle/>
          <a:p>
            <a:r>
              <a:rPr lang="en-US" sz="2000" u="sng" dirty="0">
                <a:latin typeface="Verdana" panose="020B0604030504040204" pitchFamily="34" charset="0"/>
                <a:ea typeface="Verdana" panose="020B0604030504040204" pitchFamily="34" charset="0"/>
                <a:cs typeface="Verdana" panose="020B0604030504040204" pitchFamily="34" charset="0"/>
              </a:rPr>
              <a:t>Radiation Oncologist</a:t>
            </a:r>
          </a:p>
          <a:p>
            <a:r>
              <a:rPr lang="en-US" sz="2000" dirty="0">
                <a:latin typeface="Verdana" panose="020B0604030504040204" pitchFamily="34" charset="0"/>
                <a:ea typeface="Verdana" panose="020B0604030504040204" pitchFamily="34" charset="0"/>
                <a:cs typeface="Verdana" panose="020B0604030504040204" pitchFamily="34" charset="0"/>
              </a:rPr>
              <a:t>“The Air Force”</a:t>
            </a:r>
          </a:p>
          <a:p>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5 years training </a:t>
            </a:r>
          </a:p>
          <a:p>
            <a:r>
              <a:rPr lang="en-US" sz="1500" dirty="0">
                <a:latin typeface="Verdana" panose="020B0604030504040204" pitchFamily="34" charset="0"/>
                <a:ea typeface="Verdana" panose="020B0604030504040204" pitchFamily="34" charset="0"/>
                <a:cs typeface="Verdana" panose="020B0604030504040204" pitchFamily="34" charset="0"/>
              </a:rPr>
              <a:t>- 1yr internship</a:t>
            </a:r>
          </a:p>
          <a:p>
            <a:r>
              <a:rPr lang="en-US" sz="15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- 4yr Rad Onc residency</a:t>
            </a:r>
          </a:p>
          <a:p>
            <a:endPar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endParaRPr>
          </a:p>
          <a:p>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Trained to treat all disease sites</a:t>
            </a:r>
          </a:p>
        </p:txBody>
      </p:sp>
      <p:sp>
        <p:nvSpPr>
          <p:cNvPr id="6" name="Content Placeholder 2"/>
          <p:cNvSpPr txBox="1">
            <a:spLocks/>
          </p:cNvSpPr>
          <p:nvPr/>
        </p:nvSpPr>
        <p:spPr>
          <a:xfrm>
            <a:off x="457200" y="1359012"/>
            <a:ext cx="8229600" cy="7392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000" dirty="0">
                <a:solidFill>
                  <a:schemeClr val="tx1">
                    <a:lumMod val="85000"/>
                    <a:lumOff val="15000"/>
                  </a:schemeClr>
                </a:solidFill>
                <a:latin typeface="Verdana" pitchFamily="34" charset="0"/>
                <a:ea typeface="Verdana" pitchFamily="34" charset="0"/>
                <a:cs typeface="Verdana" pitchFamily="34" charset="0"/>
              </a:rPr>
              <a:t>There are 3 types of Oncologists</a:t>
            </a:r>
          </a:p>
        </p:txBody>
      </p:sp>
      <p:sp>
        <p:nvSpPr>
          <p:cNvPr id="7" name="TextBox 6"/>
          <p:cNvSpPr txBox="1"/>
          <p:nvPr/>
        </p:nvSpPr>
        <p:spPr>
          <a:xfrm>
            <a:off x="328385" y="2385394"/>
            <a:ext cx="2852058" cy="2585323"/>
          </a:xfrm>
          <a:prstGeom prst="rect">
            <a:avLst/>
          </a:prstGeom>
          <a:noFill/>
          <a:ln w="25400">
            <a:solidFill>
              <a:schemeClr val="accent4">
                <a:lumMod val="50000"/>
              </a:schemeClr>
            </a:solidFill>
          </a:ln>
        </p:spPr>
        <p:txBody>
          <a:bodyPr wrap="square" rtlCol="0">
            <a:spAutoFit/>
          </a:bodyPr>
          <a:lstStyle/>
          <a:p>
            <a:r>
              <a:rPr lang="en-US" sz="2000" u="sng" dirty="0">
                <a:solidFill>
                  <a:schemeClr val="tx1">
                    <a:lumMod val="85000"/>
                    <a:lumOff val="15000"/>
                  </a:schemeClr>
                </a:solidFill>
                <a:latin typeface="Verdana" pitchFamily="34" charset="0"/>
                <a:ea typeface="Verdana" pitchFamily="34" charset="0"/>
                <a:cs typeface="Verdana" pitchFamily="34" charset="0"/>
              </a:rPr>
              <a:t>Surgical Oncologist</a:t>
            </a:r>
          </a:p>
          <a:p>
            <a:r>
              <a:rPr lang="en-US" sz="20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“The Army”</a:t>
            </a:r>
          </a:p>
          <a:p>
            <a:pPr fontAlgn="base"/>
            <a:endParaRPr lang="en-US" sz="20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fontAlgn="base"/>
            <a:r>
              <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6+ years of training  </a:t>
            </a:r>
          </a:p>
          <a:p>
            <a:pPr marL="285750" indent="-285750" fontAlgn="base">
              <a:buFontTx/>
              <a:buChar char="-"/>
            </a:pPr>
            <a:r>
              <a:rPr lang="en-US" sz="15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subspecialty dependent</a:t>
            </a:r>
          </a:p>
          <a:p>
            <a:pPr marL="285750" indent="-285750" fontAlgn="base">
              <a:buFontTx/>
              <a:buChar char="-"/>
            </a:pPr>
            <a:endParaRPr lang="en-US" sz="15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fontAlgn="base"/>
            <a:endPar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fontAlgn="base"/>
            <a:r>
              <a:rPr lang="en-US" b="1"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Only treat specific disease site</a:t>
            </a:r>
          </a:p>
        </p:txBody>
      </p:sp>
      <p:sp>
        <p:nvSpPr>
          <p:cNvPr id="9" name="Content Placeholder 2"/>
          <p:cNvSpPr txBox="1">
            <a:spLocks/>
          </p:cNvSpPr>
          <p:nvPr/>
        </p:nvSpPr>
        <p:spPr>
          <a:xfrm>
            <a:off x="493486" y="5257800"/>
            <a:ext cx="8675914" cy="9906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000" dirty="0">
                <a:solidFill>
                  <a:schemeClr val="tx1">
                    <a:lumMod val="85000"/>
                    <a:lumOff val="15000"/>
                  </a:schemeClr>
                </a:solidFill>
                <a:latin typeface="Verdana" pitchFamily="34" charset="0"/>
                <a:ea typeface="Verdana" pitchFamily="34" charset="0"/>
                <a:cs typeface="Verdana" pitchFamily="34" charset="0"/>
              </a:rPr>
              <a:t>All are equal partners in cancer care</a:t>
            </a:r>
          </a:p>
          <a:p>
            <a:r>
              <a:rPr lang="en-US" sz="3000" dirty="0">
                <a:solidFill>
                  <a:schemeClr val="tx1">
                    <a:lumMod val="85000"/>
                    <a:lumOff val="15000"/>
                  </a:schemeClr>
                </a:solidFill>
                <a:latin typeface="Verdana" pitchFamily="34" charset="0"/>
                <a:ea typeface="Verdana" pitchFamily="34" charset="0"/>
                <a:cs typeface="Verdana" pitchFamily="34" charset="0"/>
              </a:rPr>
              <a:t>All work together to manage patients</a:t>
            </a:r>
          </a:p>
        </p:txBody>
      </p:sp>
    </p:spTree>
    <p:extLst>
      <p:ext uri="{BB962C8B-B14F-4D97-AF65-F5344CB8AC3E}">
        <p14:creationId xmlns:p14="http://schemas.microsoft.com/office/powerpoint/2010/main" val="55685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pPr algn="ctr"/>
            <a:r>
              <a:rPr lang="en-US" sz="3600" b="1" i="0" u="none" dirty="0">
                <a:solidFill>
                  <a:schemeClr val="tx2"/>
                </a:solidFill>
                <a:effectLst/>
                <a:latin typeface="Verdana" pitchFamily="34" charset="0"/>
                <a:ea typeface="Verdana" pitchFamily="34" charset="0"/>
                <a:cs typeface="Verdana" pitchFamily="34" charset="0"/>
              </a:rPr>
              <a:t>Defining the Treatment Modalities</a:t>
            </a:r>
          </a:p>
        </p:txBody>
      </p:sp>
      <p:sp>
        <p:nvSpPr>
          <p:cNvPr id="3" name="Content Placeholder 2"/>
          <p:cNvSpPr>
            <a:spLocks noGrp="1"/>
          </p:cNvSpPr>
          <p:nvPr>
            <p:ph idx="1"/>
          </p:nvPr>
        </p:nvSpPr>
        <p:spPr>
          <a:xfrm>
            <a:off x="457200" y="1295400"/>
            <a:ext cx="8229600" cy="5562600"/>
          </a:xfrm>
        </p:spPr>
        <p:txBody>
          <a:bodyPr>
            <a:normAutofit fontScale="62500" lnSpcReduction="20000"/>
          </a:bodyPr>
          <a:lstStyle/>
          <a:p>
            <a:pPr>
              <a:spcBef>
                <a:spcPts val="500"/>
              </a:spcBef>
              <a:spcAft>
                <a:spcPts val="500"/>
              </a:spcAft>
            </a:pPr>
            <a:r>
              <a:rPr lang="en-US" sz="3100" b="0" i="0" u="none" dirty="0">
                <a:solidFill>
                  <a:schemeClr val="tx1">
                    <a:lumMod val="85000"/>
                    <a:lumOff val="15000"/>
                  </a:schemeClr>
                </a:solidFill>
                <a:effectLst/>
                <a:latin typeface="Verdana" pitchFamily="34" charset="0"/>
                <a:ea typeface="Verdana" pitchFamily="34" charset="0"/>
                <a:cs typeface="Verdana" pitchFamily="34" charset="0"/>
              </a:rPr>
              <a:t>Surgery is a local/regional therapy</a:t>
            </a:r>
          </a:p>
          <a:p>
            <a:pPr>
              <a:spcBef>
                <a:spcPts val="500"/>
              </a:spcBef>
              <a:spcAft>
                <a:spcPts val="500"/>
              </a:spcAft>
            </a:pPr>
            <a:endParaRPr lang="en-US" sz="3100" dirty="0">
              <a:solidFill>
                <a:schemeClr val="tx1">
                  <a:lumMod val="85000"/>
                  <a:lumOff val="15000"/>
                </a:schemeClr>
              </a:solidFill>
              <a:latin typeface="Verdana" pitchFamily="34" charset="0"/>
              <a:ea typeface="Verdana" pitchFamily="34" charset="0"/>
              <a:cs typeface="Verdana" pitchFamily="34" charset="0"/>
            </a:endParaRPr>
          </a:p>
          <a:p>
            <a:pPr>
              <a:spcBef>
                <a:spcPts val="500"/>
              </a:spcBef>
              <a:spcAft>
                <a:spcPts val="500"/>
              </a:spcAft>
            </a:pPr>
            <a:r>
              <a:rPr lang="en-US" sz="3100" dirty="0">
                <a:solidFill>
                  <a:schemeClr val="tx1">
                    <a:lumMod val="85000"/>
                    <a:lumOff val="15000"/>
                  </a:schemeClr>
                </a:solidFill>
                <a:latin typeface="Verdana" pitchFamily="34" charset="0"/>
                <a:ea typeface="Verdana" pitchFamily="34" charset="0"/>
                <a:cs typeface="Verdana" pitchFamily="34" charset="0"/>
              </a:rPr>
              <a:t>Radiation is mainly used as a local/</a:t>
            </a:r>
            <a:r>
              <a:rPr lang="en-US" sz="3100" b="0" i="0" u="none" dirty="0">
                <a:solidFill>
                  <a:schemeClr val="tx1">
                    <a:lumMod val="85000"/>
                    <a:lumOff val="15000"/>
                  </a:schemeClr>
                </a:solidFill>
                <a:effectLst/>
                <a:latin typeface="Verdana" pitchFamily="34" charset="0"/>
                <a:ea typeface="Verdana" pitchFamily="34" charset="0"/>
                <a:cs typeface="Verdana" pitchFamily="34" charset="0"/>
              </a:rPr>
              <a:t>regional therapy</a:t>
            </a:r>
          </a:p>
          <a:p>
            <a:pPr lvl="1">
              <a:spcAft>
                <a:spcPts val="500"/>
              </a:spcAft>
            </a:pPr>
            <a:r>
              <a:rPr lang="en-US" sz="2700" dirty="0">
                <a:solidFill>
                  <a:schemeClr val="tx1">
                    <a:lumMod val="85000"/>
                    <a:lumOff val="15000"/>
                  </a:schemeClr>
                </a:solidFill>
                <a:latin typeface="Verdana" pitchFamily="34" charset="0"/>
                <a:ea typeface="Verdana" pitchFamily="34" charset="0"/>
                <a:cs typeface="Verdana" pitchFamily="34" charset="0"/>
              </a:rPr>
              <a:t>Sometimes it can be is systemic therapy (e.g. TBI/radioisotopes)</a:t>
            </a:r>
            <a:endParaRPr lang="en-US" sz="2700" b="0" i="0" u="none" dirty="0">
              <a:solidFill>
                <a:schemeClr val="tx1">
                  <a:lumMod val="85000"/>
                  <a:lumOff val="15000"/>
                </a:schemeClr>
              </a:solidFill>
              <a:effectLst/>
              <a:latin typeface="Verdana" pitchFamily="34" charset="0"/>
              <a:ea typeface="Verdana" pitchFamily="34" charset="0"/>
              <a:cs typeface="Verdana" pitchFamily="34" charset="0"/>
            </a:endParaRPr>
          </a:p>
          <a:p>
            <a:pPr>
              <a:spcBef>
                <a:spcPts val="500"/>
              </a:spcBef>
              <a:spcAft>
                <a:spcPts val="500"/>
              </a:spcAft>
            </a:pPr>
            <a:endParaRPr lang="en-US" sz="3100" b="0" i="0" u="none" dirty="0">
              <a:solidFill>
                <a:schemeClr val="tx1">
                  <a:lumMod val="85000"/>
                  <a:lumOff val="15000"/>
                </a:schemeClr>
              </a:solidFill>
              <a:effectLst/>
              <a:latin typeface="Verdana" pitchFamily="34" charset="0"/>
              <a:ea typeface="Verdana" pitchFamily="34" charset="0"/>
              <a:cs typeface="Verdana" pitchFamily="34" charset="0"/>
            </a:endParaRPr>
          </a:p>
          <a:p>
            <a:pPr>
              <a:spcBef>
                <a:spcPts val="500"/>
              </a:spcBef>
              <a:spcAft>
                <a:spcPts val="500"/>
              </a:spcAft>
            </a:pPr>
            <a:r>
              <a:rPr lang="en-US" sz="3100" b="0" i="0" u="none" dirty="0">
                <a:solidFill>
                  <a:schemeClr val="tx1">
                    <a:lumMod val="85000"/>
                    <a:lumOff val="15000"/>
                  </a:schemeClr>
                </a:solidFill>
                <a:effectLst/>
                <a:latin typeface="Verdana" pitchFamily="34" charset="0"/>
                <a:ea typeface="Verdana" pitchFamily="34" charset="0"/>
                <a:cs typeface="Verdana" pitchFamily="34" charset="0"/>
              </a:rPr>
              <a:t>Chemotherapy is a systemic therapy</a:t>
            </a:r>
          </a:p>
          <a:p>
            <a:pPr lvl="1">
              <a:spcAft>
                <a:spcPts val="500"/>
              </a:spcAft>
            </a:pPr>
            <a:r>
              <a:rPr lang="en-US" sz="2700" b="0" i="0" u="none" dirty="0">
                <a:solidFill>
                  <a:schemeClr val="tx1">
                    <a:lumMod val="85000"/>
                    <a:lumOff val="15000"/>
                  </a:schemeClr>
                </a:solidFill>
                <a:effectLst/>
                <a:latin typeface="Verdana" pitchFamily="34" charset="0"/>
                <a:ea typeface="Verdana" pitchFamily="34" charset="0"/>
                <a:cs typeface="Verdana" pitchFamily="34" charset="0"/>
              </a:rPr>
              <a:t>Though it can enhance local control when used with radiation</a:t>
            </a:r>
          </a:p>
          <a:p>
            <a:pPr marL="0" indent="0">
              <a:spcBef>
                <a:spcPts val="500"/>
              </a:spcBef>
              <a:spcAft>
                <a:spcPts val="500"/>
              </a:spcAft>
              <a:buNone/>
            </a:pPr>
            <a:endParaRPr lang="en-US" sz="3100" b="0" i="0" u="none" dirty="0">
              <a:solidFill>
                <a:schemeClr val="tx1">
                  <a:lumMod val="85000"/>
                  <a:lumOff val="15000"/>
                </a:schemeClr>
              </a:solidFill>
              <a:effectLst/>
              <a:latin typeface="Verdana" pitchFamily="34" charset="0"/>
              <a:ea typeface="Verdana" pitchFamily="34" charset="0"/>
              <a:cs typeface="Verdana" pitchFamily="34" charset="0"/>
            </a:endParaRPr>
          </a:p>
          <a:p>
            <a:pPr>
              <a:spcBef>
                <a:spcPts val="500"/>
              </a:spcBef>
              <a:spcAft>
                <a:spcPts val="500"/>
              </a:spcAft>
            </a:pPr>
            <a:r>
              <a:rPr lang="en-US" sz="3100" dirty="0">
                <a:solidFill>
                  <a:srgbClr val="C00000"/>
                </a:solidFill>
                <a:latin typeface="Verdana" pitchFamily="34" charset="0"/>
                <a:ea typeface="Verdana" pitchFamily="34" charset="0"/>
                <a:cs typeface="Verdana" pitchFamily="34" charset="0"/>
              </a:rPr>
              <a:t>Chemo is primary treatment for hematologic malignancies</a:t>
            </a:r>
          </a:p>
          <a:p>
            <a:pPr lvl="1">
              <a:spcAft>
                <a:spcPts val="500"/>
              </a:spcAft>
            </a:pPr>
            <a:r>
              <a:rPr lang="en-US" sz="2700" dirty="0">
                <a:solidFill>
                  <a:srgbClr val="C00000"/>
                </a:solidFill>
                <a:latin typeface="Verdana" pitchFamily="34" charset="0"/>
                <a:ea typeface="Verdana" pitchFamily="34" charset="0"/>
                <a:cs typeface="Verdana" pitchFamily="34" charset="0"/>
              </a:rPr>
              <a:t>Since there is nothing local to cut out or irradiate</a:t>
            </a:r>
          </a:p>
          <a:p>
            <a:pPr marL="0" indent="0">
              <a:spcBef>
                <a:spcPts val="500"/>
              </a:spcBef>
              <a:spcAft>
                <a:spcPts val="500"/>
              </a:spcAft>
              <a:buNone/>
            </a:pPr>
            <a:endParaRPr lang="en-US" sz="3100" b="0" i="0" u="none" dirty="0">
              <a:solidFill>
                <a:srgbClr val="C00000"/>
              </a:solidFill>
              <a:effectLst/>
              <a:latin typeface="Verdana" pitchFamily="34" charset="0"/>
              <a:ea typeface="Verdana" pitchFamily="34" charset="0"/>
              <a:cs typeface="Verdana" pitchFamily="34" charset="0"/>
            </a:endParaRPr>
          </a:p>
          <a:p>
            <a:pPr>
              <a:spcBef>
                <a:spcPts val="500"/>
              </a:spcBef>
              <a:spcAft>
                <a:spcPts val="500"/>
              </a:spcAft>
            </a:pPr>
            <a:r>
              <a:rPr lang="en-US" sz="3100" b="0" i="0" u="none" dirty="0">
                <a:solidFill>
                  <a:srgbClr val="C00000"/>
                </a:solidFill>
                <a:effectLst/>
                <a:latin typeface="Verdana" pitchFamily="34" charset="0"/>
                <a:ea typeface="Verdana" pitchFamily="34" charset="0"/>
                <a:cs typeface="Verdana" pitchFamily="34" charset="0"/>
              </a:rPr>
              <a:t>Surgery or </a:t>
            </a:r>
            <a:r>
              <a:rPr lang="en-US" sz="3100" dirty="0">
                <a:solidFill>
                  <a:srgbClr val="C00000"/>
                </a:solidFill>
                <a:latin typeface="Verdana" pitchFamily="34" charset="0"/>
                <a:ea typeface="Verdana" pitchFamily="34" charset="0"/>
                <a:cs typeface="Verdana" pitchFamily="34" charset="0"/>
              </a:rPr>
              <a:t>radiation</a:t>
            </a:r>
            <a:r>
              <a:rPr lang="en-US" sz="3100" b="0" i="0" u="none" dirty="0">
                <a:solidFill>
                  <a:srgbClr val="C00000"/>
                </a:solidFill>
                <a:effectLst/>
                <a:latin typeface="Verdana" pitchFamily="34" charset="0"/>
                <a:ea typeface="Verdana" pitchFamily="34" charset="0"/>
                <a:cs typeface="Verdana" pitchFamily="34" charset="0"/>
              </a:rPr>
              <a:t> is primary treatment for solid malignancies</a:t>
            </a:r>
          </a:p>
          <a:p>
            <a:pPr lvl="1">
              <a:spcAft>
                <a:spcPts val="500"/>
              </a:spcAft>
            </a:pPr>
            <a:r>
              <a:rPr lang="en-US" sz="2700" b="0" i="0" u="none" dirty="0">
                <a:solidFill>
                  <a:srgbClr val="C00000"/>
                </a:solidFill>
                <a:effectLst/>
                <a:latin typeface="Verdana" pitchFamily="34" charset="0"/>
                <a:ea typeface="Verdana" pitchFamily="34" charset="0"/>
                <a:cs typeface="Verdana" pitchFamily="34" charset="0"/>
              </a:rPr>
              <a:t>Unless they become metastatic (primarily a systemic issue)</a:t>
            </a:r>
          </a:p>
          <a:p>
            <a:pPr lvl="1">
              <a:spcAft>
                <a:spcPts val="500"/>
              </a:spcAft>
            </a:pPr>
            <a:endParaRPr lang="en-US" sz="3100" b="0" i="0" u="none" dirty="0">
              <a:solidFill>
                <a:schemeClr val="tx1">
                  <a:lumMod val="85000"/>
                  <a:lumOff val="15000"/>
                </a:schemeClr>
              </a:solidFill>
              <a:effectLst/>
              <a:latin typeface="Verdana" pitchFamily="34" charset="0"/>
              <a:ea typeface="Verdana" pitchFamily="34" charset="0"/>
              <a:cs typeface="Verdana" pitchFamily="34" charset="0"/>
            </a:endParaRPr>
          </a:p>
          <a:p>
            <a:pPr>
              <a:spcBef>
                <a:spcPts val="500"/>
              </a:spcBef>
              <a:spcAft>
                <a:spcPts val="500"/>
              </a:spcAft>
            </a:pPr>
            <a:r>
              <a:rPr lang="en-US" sz="3100" b="0" i="0" u="none" dirty="0">
                <a:solidFill>
                  <a:srgbClr val="0070C0"/>
                </a:solidFill>
                <a:effectLst/>
                <a:latin typeface="Verdana" pitchFamily="34" charset="0"/>
                <a:ea typeface="Verdana" pitchFamily="34" charset="0"/>
                <a:cs typeface="Verdana" pitchFamily="34" charset="0"/>
              </a:rPr>
              <a:t>Combinations of therapy are common for many cancers</a:t>
            </a:r>
          </a:p>
          <a:p>
            <a:pPr lvl="1">
              <a:lnSpc>
                <a:spcPct val="120000"/>
              </a:lnSpc>
              <a:spcBef>
                <a:spcPts val="0"/>
              </a:spcBef>
            </a:pPr>
            <a:r>
              <a:rPr lang="en-US" sz="2700" dirty="0">
                <a:solidFill>
                  <a:srgbClr val="0070C0"/>
                </a:solidFill>
                <a:latin typeface="Verdana" pitchFamily="34" charset="0"/>
                <a:ea typeface="Verdana" pitchFamily="34" charset="0"/>
                <a:cs typeface="Verdana" pitchFamily="34" charset="0"/>
              </a:rPr>
              <a:t>Approximately </a:t>
            </a:r>
            <a:r>
              <a:rPr lang="en-US" sz="2700" baseline="30000" dirty="0">
                <a:solidFill>
                  <a:srgbClr val="0070C0"/>
                </a:solidFill>
                <a:latin typeface="Verdana" pitchFamily="34" charset="0"/>
                <a:ea typeface="Verdana" pitchFamily="34" charset="0"/>
                <a:cs typeface="Verdana" pitchFamily="34" charset="0"/>
              </a:rPr>
              <a:t>1</a:t>
            </a:r>
            <a:r>
              <a:rPr lang="en-US" sz="2700" dirty="0">
                <a:solidFill>
                  <a:srgbClr val="0070C0"/>
                </a:solidFill>
                <a:latin typeface="Verdana" pitchFamily="34" charset="0"/>
                <a:ea typeface="Verdana" pitchFamily="34" charset="0"/>
                <a:cs typeface="Verdana" pitchFamily="34" charset="0"/>
              </a:rPr>
              <a:t>/</a:t>
            </a:r>
            <a:r>
              <a:rPr lang="en-US" sz="2700" baseline="-25000" dirty="0">
                <a:solidFill>
                  <a:srgbClr val="0070C0"/>
                </a:solidFill>
                <a:latin typeface="Verdana" pitchFamily="34" charset="0"/>
                <a:ea typeface="Verdana" pitchFamily="34" charset="0"/>
                <a:cs typeface="Verdana" pitchFamily="34" charset="0"/>
              </a:rPr>
              <a:t>2</a:t>
            </a:r>
            <a:r>
              <a:rPr lang="en-US" sz="2700" dirty="0">
                <a:solidFill>
                  <a:srgbClr val="0070C0"/>
                </a:solidFill>
                <a:latin typeface="Verdana" pitchFamily="34" charset="0"/>
                <a:ea typeface="Verdana" pitchFamily="34" charset="0"/>
                <a:cs typeface="Verdana" pitchFamily="34" charset="0"/>
              </a:rPr>
              <a:t> to </a:t>
            </a:r>
            <a:r>
              <a:rPr lang="en-US" sz="2700" baseline="30000" dirty="0">
                <a:solidFill>
                  <a:srgbClr val="0070C0"/>
                </a:solidFill>
                <a:latin typeface="Verdana" pitchFamily="34" charset="0"/>
                <a:ea typeface="Verdana" pitchFamily="34" charset="0"/>
                <a:cs typeface="Verdana" pitchFamily="34" charset="0"/>
              </a:rPr>
              <a:t>2</a:t>
            </a:r>
            <a:r>
              <a:rPr lang="en-US" sz="2700" dirty="0">
                <a:solidFill>
                  <a:srgbClr val="0070C0"/>
                </a:solidFill>
                <a:latin typeface="Verdana" pitchFamily="34" charset="0"/>
                <a:ea typeface="Verdana" pitchFamily="34" charset="0"/>
                <a:cs typeface="Verdana" pitchFamily="34" charset="0"/>
              </a:rPr>
              <a:t>/</a:t>
            </a:r>
            <a:r>
              <a:rPr lang="en-US" sz="2700" baseline="-25000" dirty="0">
                <a:solidFill>
                  <a:srgbClr val="0070C0"/>
                </a:solidFill>
                <a:latin typeface="Verdana" pitchFamily="34" charset="0"/>
                <a:ea typeface="Verdana" pitchFamily="34" charset="0"/>
                <a:cs typeface="Verdana" pitchFamily="34" charset="0"/>
              </a:rPr>
              <a:t>3</a:t>
            </a:r>
            <a:r>
              <a:rPr lang="en-US" sz="2700" dirty="0">
                <a:solidFill>
                  <a:srgbClr val="0070C0"/>
                </a:solidFill>
                <a:latin typeface="Verdana" pitchFamily="34" charset="0"/>
                <a:ea typeface="Verdana" pitchFamily="34" charset="0"/>
                <a:cs typeface="Verdana" pitchFamily="34" charset="0"/>
              </a:rPr>
              <a:t> of patients with cancer receive radiation at some point in their treatment course </a:t>
            </a:r>
          </a:p>
          <a:p>
            <a:pPr>
              <a:spcBef>
                <a:spcPts val="500"/>
              </a:spcBef>
              <a:spcAft>
                <a:spcPts val="500"/>
              </a:spcAft>
            </a:pPr>
            <a:endParaRPr lang="en-US" sz="3100" b="0" i="0" u="none" dirty="0">
              <a:solidFill>
                <a:schemeClr val="tx1">
                  <a:lumMod val="85000"/>
                  <a:lumOff val="15000"/>
                </a:schemeClr>
              </a:solidFill>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4502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17949</TotalTime>
  <Words>3912</Words>
  <Application>Microsoft Office PowerPoint</Application>
  <PresentationFormat>On-screen Show (4:3)</PresentationFormat>
  <Paragraphs>523</Paragraphs>
  <Slides>59</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Calibri</vt:lpstr>
      <vt:lpstr>Calibri Light</vt:lpstr>
      <vt:lpstr>Courier New</vt:lpstr>
      <vt:lpstr>Verdana</vt:lpstr>
      <vt:lpstr>Office Theme</vt:lpstr>
      <vt:lpstr>PowerPoint Presentation</vt:lpstr>
      <vt:lpstr>PowerPoint Presentation</vt:lpstr>
      <vt:lpstr>PowerPoint Presentation</vt:lpstr>
      <vt:lpstr>Radiation Oncology Is  A Small Field</vt:lpstr>
      <vt:lpstr>Objectives for Today</vt:lpstr>
      <vt:lpstr>Opportunities to Get More Exposure to Radiation Oncology</vt:lpstr>
      <vt:lpstr>Defining “Oncology”</vt:lpstr>
      <vt:lpstr>Defining “Oncologist”</vt:lpstr>
      <vt:lpstr>Defining the Treatment Modalities</vt:lpstr>
      <vt:lpstr>When people hear the word “radiation” they often think…</vt:lpstr>
      <vt:lpstr>Indications for Radiation Therapy</vt:lpstr>
      <vt:lpstr>Radiation Therapy as a  Complement to Surgery</vt:lpstr>
      <vt:lpstr>Definitive Radiation Therapy Instead of Surgery</vt:lpstr>
      <vt:lpstr>Palliative RT for Incurable Patients</vt:lpstr>
      <vt:lpstr>How Does Radiation Work?</vt:lpstr>
      <vt:lpstr>External Beam  Radiation Therapy</vt:lpstr>
      <vt:lpstr>Linear Accelerator (Linac)</vt:lpstr>
      <vt:lpstr>Simulation</vt:lpstr>
      <vt:lpstr>Simulation</vt:lpstr>
      <vt:lpstr>Target-Volume Delineation</vt:lpstr>
      <vt:lpstr>Generate a Treatment Plan</vt:lpstr>
      <vt:lpstr>Sometimes a Simple  Treatment Plan is Sufficient</vt:lpstr>
      <vt:lpstr>Sometimes a More Complex  Intensity-Modulated Radiation Therapy (IMRT) Plan is Necessary</vt:lpstr>
      <vt:lpstr>Other Examples of IMRT Treatment Planning</vt:lpstr>
      <vt:lpstr>Image-Guided Treatment Delivery</vt:lpstr>
      <vt:lpstr>Radiation Dosing</vt:lpstr>
      <vt:lpstr>The Total Dose is Delivered in a Series of Daily Fractions</vt:lpstr>
      <vt:lpstr>Stereotactic Radiosurgery</vt:lpstr>
      <vt:lpstr>What is Stereotactic Radiosurgery?</vt:lpstr>
      <vt:lpstr>Special Stereotactic Radiosurgery Treatment Platforms</vt:lpstr>
      <vt:lpstr>Special Stereotactic Radiosurgery Treatment Platforms</vt:lpstr>
      <vt:lpstr>Proton Beam Therapy</vt:lpstr>
      <vt:lpstr>Proton Beam Therapy</vt:lpstr>
      <vt:lpstr>Brachytherapy</vt:lpstr>
      <vt:lpstr>What is Brachytherapy?</vt:lpstr>
      <vt:lpstr>Example of a   Prostate Seed Implant</vt:lpstr>
      <vt:lpstr>Other Examples of  Interstitial Brachytherapy</vt:lpstr>
      <vt:lpstr>Examples of  Intracavitary Brachytherapy</vt:lpstr>
      <vt:lpstr>Choosing a Career in Radiation Oncology</vt:lpstr>
      <vt:lpstr>Primary Care vs. Subspecializing</vt:lpstr>
      <vt:lpstr>Why Radiation Oncology?</vt:lpstr>
      <vt:lpstr>Why Radiation Oncology?</vt:lpstr>
      <vt:lpstr>Concerns With Radiation Oncology</vt:lpstr>
      <vt:lpstr>Examples of Radiation Oncologists Addressing Health Disparities Locally</vt:lpstr>
      <vt:lpstr>Examples of Radiation Oncologists Addressing Health Disparities Nationally/Internationally</vt:lpstr>
      <vt:lpstr>What About  Job Security?  How Does Radiation Therapy Fit Into the Future of Oncology?   Understanding Concerns About the Radiation Oncology Job Market </vt:lpstr>
      <vt:lpstr>Surgery: The “Historical Standard”</vt:lpstr>
      <vt:lpstr>Systemic Therapy and Radiation Have Great Potential</vt:lpstr>
      <vt:lpstr>Radiation and Systemic Therapy Will Continue to Improve</vt:lpstr>
      <vt:lpstr>Will the Drugs Get So Effective That Radiation is Unnecessary?</vt:lpstr>
      <vt:lpstr>What About  Job Security?  How Does Radiation Therapy Fit Into the Future of Oncology?   Understanding Concerns About the Radiation Oncology Job Market </vt:lpstr>
      <vt:lpstr>Is Securing a Rad Onc Residency Position Currently Competitive? </vt:lpstr>
      <vt:lpstr>How is the Job Market Currently?</vt:lpstr>
      <vt:lpstr>What Does the Future Hold?</vt:lpstr>
      <vt:lpstr>Take-Home Points</vt:lpstr>
      <vt:lpstr>So Now You’re  Potentially Interested in Radiation Oncology </vt:lpstr>
      <vt:lpstr>Know the Data: NRMP 2020</vt:lpstr>
      <vt:lpstr>General Strategies to Be a More Competitive Applicant</vt:lpstr>
      <vt:lpstr>Thank You!</vt:lpstr>
    </vt:vector>
  </TitlesOfParts>
  <Company>University at Buffalo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Basics of Clinical Oncology</dc:title>
  <dc:creator>Malcolm</dc:creator>
  <cp:lastModifiedBy>Beth Bukata</cp:lastModifiedBy>
  <cp:revision>899</cp:revision>
  <dcterms:created xsi:type="dcterms:W3CDTF">2012-05-23T00:50:12Z</dcterms:created>
  <dcterms:modified xsi:type="dcterms:W3CDTF">2021-05-21T18:58:17Z</dcterms:modified>
</cp:coreProperties>
</file>