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7" r:id="rId2"/>
    <p:sldId id="501" r:id="rId3"/>
    <p:sldId id="260" r:id="rId4"/>
    <p:sldId id="361" r:id="rId5"/>
    <p:sldId id="325" r:id="rId6"/>
    <p:sldId id="326" r:id="rId7"/>
    <p:sldId id="265" r:id="rId8"/>
    <p:sldId id="266" r:id="rId9"/>
    <p:sldId id="365" r:id="rId10"/>
    <p:sldId id="268" r:id="rId11"/>
    <p:sldId id="298" r:id="rId12"/>
    <p:sldId id="299" r:id="rId13"/>
    <p:sldId id="302" r:id="rId14"/>
    <p:sldId id="300" r:id="rId15"/>
    <p:sldId id="301" r:id="rId16"/>
    <p:sldId id="304" r:id="rId17"/>
    <p:sldId id="303" r:id="rId18"/>
    <p:sldId id="309" r:id="rId19"/>
    <p:sldId id="314" r:id="rId20"/>
    <p:sldId id="313" r:id="rId21"/>
    <p:sldId id="306" r:id="rId22"/>
    <p:sldId id="310" r:id="rId23"/>
    <p:sldId id="271" r:id="rId24"/>
    <p:sldId id="288" r:id="rId25"/>
    <p:sldId id="329" r:id="rId26"/>
    <p:sldId id="330" r:id="rId27"/>
    <p:sldId id="290" r:id="rId28"/>
    <p:sldId id="291" r:id="rId29"/>
    <p:sldId id="293" r:id="rId30"/>
    <p:sldId id="331" r:id="rId31"/>
    <p:sldId id="332" r:id="rId32"/>
    <p:sldId id="333" r:id="rId33"/>
    <p:sldId id="334" r:id="rId34"/>
    <p:sldId id="335" r:id="rId35"/>
    <p:sldId id="336" r:id="rId36"/>
    <p:sldId id="337" r:id="rId37"/>
    <p:sldId id="338" r:id="rId38"/>
    <p:sldId id="339" r:id="rId39"/>
    <p:sldId id="340" r:id="rId40"/>
    <p:sldId id="277" r:id="rId41"/>
    <p:sldId id="258" r:id="rId42"/>
    <p:sldId id="295" r:id="rId43"/>
    <p:sldId id="296" r:id="rId44"/>
    <p:sldId id="278"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e Patton" initials="CP" lastIdx="1" clrIdx="0">
    <p:extLst>
      <p:ext uri="{19B8F6BF-5375-455C-9EA6-DF929625EA0E}">
        <p15:presenceInfo xmlns:p15="http://schemas.microsoft.com/office/powerpoint/2012/main" userId="S::caroline.patton@astro.org::4ae63cfb-4431-471b-b2eb-703215e95a99" providerId="AD"/>
      </p:ext>
    </p:extLst>
  </p:cmAuthor>
  <p:cmAuthor id="2" name="Lisa Bradfield" initials="LB" lastIdx="0" clrIdx="1">
    <p:extLst>
      <p:ext uri="{19B8F6BF-5375-455C-9EA6-DF929625EA0E}">
        <p15:presenceInfo xmlns:p15="http://schemas.microsoft.com/office/powerpoint/2012/main" userId="S::lisa.bradfield@astro.org::f1f5bbab-a088-4821-8232-ea577a7f53b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E0B4"/>
    <a:srgbClr val="BDD7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6B4983-D68E-42BE-8DEA-EB47CA1B51D6}" type="datetimeFigureOut">
              <a:rPr lang="en-US" smtClean="0"/>
              <a:t>12/9/2019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CFFBB0-6E39-4656-AA4E-FFD9BCAD3A1E}" type="slidenum">
              <a:rPr lang="en-US" smtClean="0"/>
              <a:t>‹#›</a:t>
            </a:fld>
            <a:endParaRPr lang="en-US" dirty="0"/>
          </a:p>
        </p:txBody>
      </p:sp>
    </p:spTree>
    <p:extLst>
      <p:ext uri="{BB962C8B-B14F-4D97-AF65-F5344CB8AC3E}">
        <p14:creationId xmlns:p14="http://schemas.microsoft.com/office/powerpoint/2010/main" val="2710929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7C076-4C70-4D55-985F-CC61158D6042}" type="slidenum">
              <a:rPr lang="en-US" smtClean="0"/>
              <a:t>7</a:t>
            </a:fld>
            <a:endParaRPr lang="en-US" dirty="0"/>
          </a:p>
        </p:txBody>
      </p:sp>
    </p:spTree>
    <p:extLst>
      <p:ext uri="{BB962C8B-B14F-4D97-AF65-F5344CB8AC3E}">
        <p14:creationId xmlns:p14="http://schemas.microsoft.com/office/powerpoint/2010/main" val="4025745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7C076-4C70-4D55-985F-CC61158D6042}" type="slidenum">
              <a:rPr lang="en-US" smtClean="0"/>
              <a:t>25</a:t>
            </a:fld>
            <a:endParaRPr lang="en-US" dirty="0"/>
          </a:p>
        </p:txBody>
      </p:sp>
    </p:spTree>
    <p:extLst>
      <p:ext uri="{BB962C8B-B14F-4D97-AF65-F5344CB8AC3E}">
        <p14:creationId xmlns:p14="http://schemas.microsoft.com/office/powerpoint/2010/main" val="10417798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7C076-4C70-4D55-985F-CC61158D6042}" type="slidenum">
              <a:rPr lang="en-US" smtClean="0"/>
              <a:t>26</a:t>
            </a:fld>
            <a:endParaRPr lang="en-US" dirty="0"/>
          </a:p>
        </p:txBody>
      </p:sp>
    </p:spTree>
    <p:extLst>
      <p:ext uri="{BB962C8B-B14F-4D97-AF65-F5344CB8AC3E}">
        <p14:creationId xmlns:p14="http://schemas.microsoft.com/office/powerpoint/2010/main" val="33687987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7C076-4C70-4D55-985F-CC61158D6042}" type="slidenum">
              <a:rPr lang="en-US" smtClean="0"/>
              <a:t>27</a:t>
            </a:fld>
            <a:endParaRPr lang="en-US" dirty="0"/>
          </a:p>
        </p:txBody>
      </p:sp>
    </p:spTree>
    <p:extLst>
      <p:ext uri="{BB962C8B-B14F-4D97-AF65-F5344CB8AC3E}">
        <p14:creationId xmlns:p14="http://schemas.microsoft.com/office/powerpoint/2010/main" val="15324145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07C076-4C70-4D55-985F-CC61158D604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86856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07C076-4C70-4D55-985F-CC61158D604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19937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07C076-4C70-4D55-985F-CC61158D604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0897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07C076-4C70-4D55-985F-CC61158D604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91743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07C076-4C70-4D55-985F-CC61158D604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83565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07C076-4C70-4D55-985F-CC61158D604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50809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07C076-4C70-4D55-985F-CC61158D604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5312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7C076-4C70-4D55-985F-CC61158D6042}" type="slidenum">
              <a:rPr lang="en-US" smtClean="0"/>
              <a:t>8</a:t>
            </a:fld>
            <a:endParaRPr lang="en-US" dirty="0"/>
          </a:p>
        </p:txBody>
      </p:sp>
    </p:spTree>
    <p:extLst>
      <p:ext uri="{BB962C8B-B14F-4D97-AF65-F5344CB8AC3E}">
        <p14:creationId xmlns:p14="http://schemas.microsoft.com/office/powerpoint/2010/main" val="28070653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07C076-4C70-4D55-985F-CC61158D604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08419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7C076-4C70-4D55-985F-CC61158D6042}" type="slidenum">
              <a:rPr lang="en-US" smtClean="0"/>
              <a:t>40</a:t>
            </a:fld>
            <a:endParaRPr lang="en-US" dirty="0"/>
          </a:p>
        </p:txBody>
      </p:sp>
    </p:spTree>
    <p:extLst>
      <p:ext uri="{BB962C8B-B14F-4D97-AF65-F5344CB8AC3E}">
        <p14:creationId xmlns:p14="http://schemas.microsoft.com/office/powerpoint/2010/main" val="2197794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7C076-4C70-4D55-985F-CC61158D6042}" type="slidenum">
              <a:rPr lang="en-US" smtClean="0"/>
              <a:t>44</a:t>
            </a:fld>
            <a:endParaRPr lang="en-US" dirty="0"/>
          </a:p>
        </p:txBody>
      </p:sp>
    </p:spTree>
    <p:extLst>
      <p:ext uri="{BB962C8B-B14F-4D97-AF65-F5344CB8AC3E}">
        <p14:creationId xmlns:p14="http://schemas.microsoft.com/office/powerpoint/2010/main" val="170226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7C076-4C70-4D55-985F-CC61158D6042}" type="slidenum">
              <a:rPr lang="en-US" smtClean="0"/>
              <a:t>18</a:t>
            </a:fld>
            <a:endParaRPr lang="en-US" dirty="0"/>
          </a:p>
        </p:txBody>
      </p:sp>
    </p:spTree>
    <p:extLst>
      <p:ext uri="{BB962C8B-B14F-4D97-AF65-F5344CB8AC3E}">
        <p14:creationId xmlns:p14="http://schemas.microsoft.com/office/powerpoint/2010/main" val="2365204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7C076-4C70-4D55-985F-CC61158D6042}" type="slidenum">
              <a:rPr lang="en-US" smtClean="0"/>
              <a:t>19</a:t>
            </a:fld>
            <a:endParaRPr lang="en-US" dirty="0"/>
          </a:p>
        </p:txBody>
      </p:sp>
    </p:spTree>
    <p:extLst>
      <p:ext uri="{BB962C8B-B14F-4D97-AF65-F5344CB8AC3E}">
        <p14:creationId xmlns:p14="http://schemas.microsoft.com/office/powerpoint/2010/main" val="2851753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7C076-4C70-4D55-985F-CC61158D6042}" type="slidenum">
              <a:rPr lang="en-US" smtClean="0"/>
              <a:t>20</a:t>
            </a:fld>
            <a:endParaRPr lang="en-US" dirty="0"/>
          </a:p>
        </p:txBody>
      </p:sp>
    </p:spTree>
    <p:extLst>
      <p:ext uri="{BB962C8B-B14F-4D97-AF65-F5344CB8AC3E}">
        <p14:creationId xmlns:p14="http://schemas.microsoft.com/office/powerpoint/2010/main" val="378937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F2851B-2250-334E-916A-CC51FF31850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260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7C076-4C70-4D55-985F-CC61158D6042}" type="slidenum">
              <a:rPr lang="en-US" smtClean="0"/>
              <a:t>22</a:t>
            </a:fld>
            <a:endParaRPr lang="en-US" dirty="0"/>
          </a:p>
        </p:txBody>
      </p:sp>
    </p:spTree>
    <p:extLst>
      <p:ext uri="{BB962C8B-B14F-4D97-AF65-F5344CB8AC3E}">
        <p14:creationId xmlns:p14="http://schemas.microsoft.com/office/powerpoint/2010/main" val="2818918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7C076-4C70-4D55-985F-CC61158D6042}" type="slidenum">
              <a:rPr lang="en-US" smtClean="0"/>
              <a:t>23</a:t>
            </a:fld>
            <a:endParaRPr lang="en-US" dirty="0"/>
          </a:p>
        </p:txBody>
      </p:sp>
    </p:spTree>
    <p:extLst>
      <p:ext uri="{BB962C8B-B14F-4D97-AF65-F5344CB8AC3E}">
        <p14:creationId xmlns:p14="http://schemas.microsoft.com/office/powerpoint/2010/main" val="4087399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7C076-4C70-4D55-985F-CC61158D6042}" type="slidenum">
              <a:rPr lang="en-US" smtClean="0"/>
              <a:t>24</a:t>
            </a:fld>
            <a:endParaRPr lang="en-US" dirty="0"/>
          </a:p>
        </p:txBody>
      </p:sp>
    </p:spTree>
    <p:extLst>
      <p:ext uri="{BB962C8B-B14F-4D97-AF65-F5344CB8AC3E}">
        <p14:creationId xmlns:p14="http://schemas.microsoft.com/office/powerpoint/2010/main" val="2276671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12/9/2019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12/9/2019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12/9/2019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12/9/2019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12/9/2019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12/9/2019</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12/9/2019</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12/9/2019</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12/9/2019</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12/9/2019</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12/9/2019</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stro.org/" TargetMode="External"/><Relationship Id="rId2" Type="http://schemas.openxmlformats.org/officeDocument/2006/relationships/hyperlink" Target="https://doi.org/10.1016/j.prro.2019.10.014"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84ABD-D82E-4870-BDDB-6FC7A013FD96}"/>
              </a:ext>
            </a:extLst>
          </p:cNvPr>
          <p:cNvSpPr>
            <a:spLocks noGrp="1"/>
          </p:cNvSpPr>
          <p:nvPr>
            <p:ph type="title"/>
          </p:nvPr>
        </p:nvSpPr>
        <p:spPr>
          <a:xfrm>
            <a:off x="618817" y="381000"/>
            <a:ext cx="7886700" cy="2351593"/>
          </a:xfrm>
        </p:spPr>
        <p:txBody>
          <a:bodyPr>
            <a:noAutofit/>
          </a:bodyPr>
          <a:lstStyle/>
          <a:p>
            <a:pPr algn="ctr"/>
            <a:r>
              <a:rPr lang="en-US" b="1" dirty="0">
                <a:solidFill>
                  <a:schemeClr val="tx2"/>
                </a:solidFill>
              </a:rPr>
              <a:t>Definitive and Postoperative Radiation Therapy for Basal and Squamous Cell Cancers of the Skin: An ASTRO Clinical Practice Guideline</a:t>
            </a:r>
          </a:p>
        </p:txBody>
      </p:sp>
      <p:sp>
        <p:nvSpPr>
          <p:cNvPr id="3" name="Content Placeholder 2">
            <a:extLst>
              <a:ext uri="{FF2B5EF4-FFF2-40B4-BE49-F238E27FC236}">
                <a16:creationId xmlns:a16="http://schemas.microsoft.com/office/drawing/2014/main" id="{5254686D-C213-43D1-99A1-5198A82DF67D}"/>
              </a:ext>
            </a:extLst>
          </p:cNvPr>
          <p:cNvSpPr>
            <a:spLocks noGrp="1"/>
          </p:cNvSpPr>
          <p:nvPr>
            <p:ph idx="1"/>
          </p:nvPr>
        </p:nvSpPr>
        <p:spPr>
          <a:xfrm>
            <a:off x="762000" y="3962400"/>
            <a:ext cx="7886700" cy="2057400"/>
          </a:xfrm>
        </p:spPr>
        <p:txBody>
          <a:bodyPr>
            <a:normAutofit fontScale="25000" lnSpcReduction="20000"/>
          </a:bodyPr>
          <a:lstStyle/>
          <a:p>
            <a:pPr marL="0" indent="0" algn="ctr">
              <a:buNone/>
            </a:pPr>
            <a:br>
              <a:rPr lang="en-US" sz="8000" dirty="0"/>
            </a:br>
            <a:r>
              <a:rPr lang="en-US" sz="8000" dirty="0"/>
              <a:t>Developed in Collaboration with the American Society of Clinical Oncology and Society of Surgical Oncology</a:t>
            </a:r>
          </a:p>
          <a:p>
            <a:pPr marL="0" indent="0" algn="ctr">
              <a:buNone/>
            </a:pPr>
            <a:endParaRPr lang="en-US" sz="8000" dirty="0"/>
          </a:p>
          <a:p>
            <a:pPr marL="0" indent="0" algn="ctr">
              <a:lnSpc>
                <a:spcPct val="100000"/>
              </a:lnSpc>
              <a:buNone/>
            </a:pPr>
            <a:r>
              <a:rPr lang="en-US" sz="8000" dirty="0"/>
              <a:t>Endorsed by the American Association of Physicists in Medicine, American Brachytherapy Society, American College of Radiology, American Head and Neck Society, and the Society of Surgical Oncology</a:t>
            </a:r>
          </a:p>
          <a:p>
            <a:pPr marL="0" indent="0" algn="ctr">
              <a:buNone/>
            </a:pPr>
            <a:endParaRPr lang="en-US" sz="8000" dirty="0"/>
          </a:p>
          <a:p>
            <a:pPr marL="0" indent="0" algn="ctr">
              <a:buNone/>
            </a:pPr>
            <a:endParaRPr lang="en-US" dirty="0"/>
          </a:p>
          <a:p>
            <a:pPr marL="0" indent="0" algn="ctr">
              <a:buNone/>
            </a:pPr>
            <a:r>
              <a:rPr lang="en-US" dirty="0"/>
              <a:t> </a:t>
            </a:r>
          </a:p>
        </p:txBody>
      </p:sp>
    </p:spTree>
    <p:extLst>
      <p:ext uri="{BB962C8B-B14F-4D97-AF65-F5344CB8AC3E}">
        <p14:creationId xmlns:p14="http://schemas.microsoft.com/office/powerpoint/2010/main" val="3119906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4EFBC-AB76-407D-B4AD-64FD8D1D40EE}"/>
              </a:ext>
            </a:extLst>
          </p:cNvPr>
          <p:cNvSpPr>
            <a:spLocks noGrp="1"/>
          </p:cNvSpPr>
          <p:nvPr>
            <p:ph type="title"/>
          </p:nvPr>
        </p:nvSpPr>
        <p:spPr>
          <a:xfrm>
            <a:off x="720091" y="304800"/>
            <a:ext cx="7886700" cy="994172"/>
          </a:xfrm>
        </p:spPr>
        <p:txBody>
          <a:bodyPr>
            <a:noAutofit/>
          </a:bodyPr>
          <a:lstStyle/>
          <a:p>
            <a:pPr algn="ctr"/>
            <a:r>
              <a:rPr lang="en-US" sz="4000" b="1" dirty="0">
                <a:solidFill>
                  <a:schemeClr val="tx2"/>
                </a:solidFill>
              </a:rPr>
              <a:t>KQ 1: What are the appropriate indications for definitive RT for BCC and cSCC?</a:t>
            </a:r>
            <a:br>
              <a:rPr lang="en-US" sz="3600" dirty="0">
                <a:solidFill>
                  <a:schemeClr val="tx2"/>
                </a:solidFill>
              </a:rPr>
            </a:br>
            <a:endParaRPr lang="en-US" sz="3600" dirty="0">
              <a:solidFill>
                <a:schemeClr val="tx2"/>
              </a:solidFill>
            </a:endParaRPr>
          </a:p>
        </p:txBody>
      </p:sp>
      <p:graphicFrame>
        <p:nvGraphicFramePr>
          <p:cNvPr id="22" name="Content Placeholder 21">
            <a:extLst>
              <a:ext uri="{FF2B5EF4-FFF2-40B4-BE49-F238E27FC236}">
                <a16:creationId xmlns:a16="http://schemas.microsoft.com/office/drawing/2014/main" id="{10FDB206-244C-458D-B269-3029ECEF448A}"/>
              </a:ext>
            </a:extLst>
          </p:cNvPr>
          <p:cNvGraphicFramePr>
            <a:graphicFrameLocks noGrp="1"/>
          </p:cNvGraphicFramePr>
          <p:nvPr>
            <p:ph idx="1"/>
            <p:extLst>
              <p:ext uri="{D42A27DB-BD31-4B8C-83A1-F6EECF244321}">
                <p14:modId xmlns:p14="http://schemas.microsoft.com/office/powerpoint/2010/main" val="3477165635"/>
              </p:ext>
            </p:extLst>
          </p:nvPr>
        </p:nvGraphicFramePr>
        <p:xfrm>
          <a:off x="540068" y="2533007"/>
          <a:ext cx="8246746" cy="2575814"/>
        </p:xfrm>
        <a:graphic>
          <a:graphicData uri="http://schemas.openxmlformats.org/drawingml/2006/table">
            <a:tbl>
              <a:tblPr firstRow="1" firstCol="1" bandRow="1"/>
              <a:tblGrid>
                <a:gridCol w="4717732">
                  <a:extLst>
                    <a:ext uri="{9D8B030D-6E8A-4147-A177-3AD203B41FA5}">
                      <a16:colId xmlns:a16="http://schemas.microsoft.com/office/drawing/2014/main" val="2326169699"/>
                    </a:ext>
                  </a:extLst>
                </a:gridCol>
                <a:gridCol w="2177622">
                  <a:extLst>
                    <a:ext uri="{9D8B030D-6E8A-4147-A177-3AD203B41FA5}">
                      <a16:colId xmlns:a16="http://schemas.microsoft.com/office/drawing/2014/main" val="2894926068"/>
                    </a:ext>
                  </a:extLst>
                </a:gridCol>
                <a:gridCol w="1351392">
                  <a:extLst>
                    <a:ext uri="{9D8B030D-6E8A-4147-A177-3AD203B41FA5}">
                      <a16:colId xmlns:a16="http://schemas.microsoft.com/office/drawing/2014/main" val="899118338"/>
                    </a:ext>
                  </a:extLst>
                </a:gridCol>
              </a:tblGrid>
              <a:tr h="548640">
                <a:tc>
                  <a:txBody>
                    <a:bodyPr/>
                    <a:lstStyle/>
                    <a:p>
                      <a:pPr algn="ctr">
                        <a:spcAft>
                          <a:spcPts val="0"/>
                        </a:spcAft>
                      </a:pPr>
                      <a:r>
                        <a:rPr lang="en-US" sz="2200" b="1" dirty="0">
                          <a:solidFill>
                            <a:srgbClr val="000000"/>
                          </a:solidFill>
                          <a:effectLst/>
                          <a:latin typeface="Calibri" panose="020F0502020204030204" pitchFamily="34" charset="0"/>
                          <a:cs typeface="Calibri" panose="020F0502020204030204" pitchFamily="34" charset="0"/>
                        </a:rPr>
                        <a:t>KQ1 Recommendations</a:t>
                      </a:r>
                      <a:endParaRPr lang="en-US" sz="2200" dirty="0">
                        <a:effectLst/>
                        <a:latin typeface="Calibri" panose="020F0502020204030204" pitchFamily="34" charset="0"/>
                        <a:cs typeface="Calibri" panose="020F050202020403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2200" b="1" dirty="0">
                          <a:solidFill>
                            <a:srgbClr val="000000"/>
                          </a:solidFill>
                          <a:effectLst/>
                          <a:latin typeface="Calibri" panose="020F0502020204030204" pitchFamily="34" charset="0"/>
                          <a:cs typeface="Calibri" panose="020F0502020204030204" pitchFamily="34" charset="0"/>
                        </a:rPr>
                        <a:t>Strength of Recommendation</a:t>
                      </a:r>
                      <a:endParaRPr lang="en-US" sz="2200" dirty="0">
                        <a:effectLst/>
                        <a:latin typeface="Calibri" panose="020F0502020204030204" pitchFamily="34" charset="0"/>
                        <a:cs typeface="Calibri" panose="020F050202020403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2200" b="1" dirty="0">
                          <a:solidFill>
                            <a:srgbClr val="000000"/>
                          </a:solidFill>
                          <a:effectLst/>
                          <a:latin typeface="Calibri" panose="020F0502020204030204" pitchFamily="34" charset="0"/>
                          <a:cs typeface="Calibri" panose="020F0502020204030204" pitchFamily="34" charset="0"/>
                        </a:rPr>
                        <a:t>Quality of Evidence</a:t>
                      </a:r>
                      <a:endParaRPr lang="en-US" sz="2200" dirty="0">
                        <a:effectLst/>
                        <a:latin typeface="Calibri" panose="020F0502020204030204" pitchFamily="34" charset="0"/>
                        <a:cs typeface="Calibri" panose="020F050202020403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262943646"/>
                  </a:ext>
                </a:extLst>
              </a:tr>
              <a:tr h="1243346">
                <a:tc>
                  <a:txBody>
                    <a:bodyPr/>
                    <a:lstStyle/>
                    <a:p>
                      <a:pPr marL="342900" marR="0" lvl="0" indent="-342900">
                        <a:lnSpc>
                          <a:spcPct val="115000"/>
                        </a:lnSpc>
                        <a:spcBef>
                          <a:spcPts val="0"/>
                        </a:spcBef>
                        <a:spcAft>
                          <a:spcPts val="0"/>
                        </a:spcAft>
                        <a:buFont typeface="+mj-lt"/>
                        <a:buAutoNum type="arabicPeriod"/>
                      </a:pPr>
                      <a:r>
                        <a:rPr lang="en-US" sz="2200" dirty="0">
                          <a:solidFill>
                            <a:srgbClr val="000000"/>
                          </a:solidFill>
                          <a:effectLst/>
                          <a:latin typeface="Calibri" panose="020F0502020204030204" pitchFamily="34" charset="0"/>
                          <a:cs typeface="Calibri" panose="020F0502020204030204" pitchFamily="34" charset="0"/>
                        </a:rPr>
                        <a:t>In patients with BCC and cSCC who cannot undergo or decline surgical resection, definitive RT is recommended as a curative treatment modality.</a:t>
                      </a:r>
                      <a:endParaRPr lang="en-US" sz="2200" dirty="0">
                        <a:effectLst/>
                        <a:latin typeface="Calibri" panose="020F0502020204030204" pitchFamily="34" charset="0"/>
                        <a:cs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200" dirty="0">
                          <a:solidFill>
                            <a:srgbClr val="000000"/>
                          </a:solidFill>
                          <a:effectLst/>
                          <a:latin typeface="Calibri" panose="020F0502020204030204" pitchFamily="34" charset="0"/>
                          <a:cs typeface="Calibri" panose="020F0502020204030204" pitchFamily="34" charset="0"/>
                        </a:rPr>
                        <a:t>Strong</a:t>
                      </a:r>
                      <a:endParaRPr lang="en-US" sz="2200" dirty="0">
                        <a:effectLst/>
                        <a:latin typeface="Calibri" panose="020F0502020204030204" pitchFamily="34" charset="0"/>
                        <a:cs typeface="Calibri" panose="020F050202020403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200" dirty="0">
                          <a:solidFill>
                            <a:srgbClr val="000000"/>
                          </a:solidFill>
                          <a:effectLst/>
                          <a:latin typeface="Calibri" panose="020F0502020204030204" pitchFamily="34" charset="0"/>
                          <a:cs typeface="Calibri" panose="020F0502020204030204" pitchFamily="34" charset="0"/>
                        </a:rPr>
                        <a:t>Moderate</a:t>
                      </a:r>
                      <a:endParaRPr lang="en-US" sz="2200" dirty="0">
                        <a:effectLst/>
                        <a:latin typeface="Calibri" panose="020F0502020204030204" pitchFamily="34" charset="0"/>
                        <a:cs typeface="Calibri" panose="020F050202020403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3126306"/>
                  </a:ext>
                </a:extLst>
              </a:tr>
            </a:tbl>
          </a:graphicData>
        </a:graphic>
      </p:graphicFrame>
    </p:spTree>
    <p:extLst>
      <p:ext uri="{BB962C8B-B14F-4D97-AF65-F5344CB8AC3E}">
        <p14:creationId xmlns:p14="http://schemas.microsoft.com/office/powerpoint/2010/main" val="160142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12D82-D690-C14F-810C-696F8769B938}"/>
              </a:ext>
            </a:extLst>
          </p:cNvPr>
          <p:cNvSpPr>
            <a:spLocks noGrp="1"/>
          </p:cNvSpPr>
          <p:nvPr>
            <p:ph type="title"/>
          </p:nvPr>
        </p:nvSpPr>
        <p:spPr>
          <a:xfrm>
            <a:off x="457200" y="160337"/>
            <a:ext cx="8229600" cy="1143000"/>
          </a:xfrm>
        </p:spPr>
        <p:txBody>
          <a:bodyPr>
            <a:normAutofit fontScale="90000"/>
          </a:bodyPr>
          <a:lstStyle/>
          <a:p>
            <a:pPr algn="l"/>
            <a:r>
              <a:rPr lang="en-US" b="1" dirty="0"/>
              <a:t>Randomized evidence to support the use of definitive RT</a:t>
            </a:r>
          </a:p>
        </p:txBody>
      </p:sp>
      <p:sp>
        <p:nvSpPr>
          <p:cNvPr id="3" name="Content Placeholder 2">
            <a:extLst>
              <a:ext uri="{FF2B5EF4-FFF2-40B4-BE49-F238E27FC236}">
                <a16:creationId xmlns:a16="http://schemas.microsoft.com/office/drawing/2014/main" id="{8A58CEA0-3D61-6341-B6F6-34C5C74FD378}"/>
              </a:ext>
            </a:extLst>
          </p:cNvPr>
          <p:cNvSpPr>
            <a:spLocks noGrp="1"/>
          </p:cNvSpPr>
          <p:nvPr>
            <p:ph idx="1"/>
          </p:nvPr>
        </p:nvSpPr>
        <p:spPr/>
        <p:txBody>
          <a:bodyPr>
            <a:normAutofit/>
          </a:bodyPr>
          <a:lstStyle/>
          <a:p>
            <a:r>
              <a:rPr lang="en-US" sz="2400" dirty="0"/>
              <a:t>A randomized study comparing surgery and RT for treatment of early stage </a:t>
            </a:r>
            <a:r>
              <a:rPr lang="en-US" sz="2400" b="1" dirty="0"/>
              <a:t>BCC</a:t>
            </a:r>
            <a:r>
              <a:rPr lang="en-US" sz="2400" dirty="0"/>
              <a:t> of the face.</a:t>
            </a:r>
          </a:p>
          <a:p>
            <a:pPr lvl="1"/>
            <a:r>
              <a:rPr lang="en-US" sz="2400" dirty="0"/>
              <a:t>347 patients (174 patients in the surgery group and 173 patients in the RT group) started in 1982.</a:t>
            </a:r>
          </a:p>
          <a:p>
            <a:pPr lvl="1"/>
            <a:r>
              <a:rPr lang="en-US" sz="2400" dirty="0"/>
              <a:t>The 4-year actuarial failure rate was 0.7% in the surgery group compared with 7.5% in the RT group (p=0.003).</a:t>
            </a:r>
          </a:p>
          <a:p>
            <a:pPr lvl="1"/>
            <a:r>
              <a:rPr lang="en-US" sz="2400" dirty="0"/>
              <a:t>87% of the surgery-treated patients and 69% of the radiation-treated patients considered the cosmetic result as good (p&lt;0.01).</a:t>
            </a:r>
          </a:p>
        </p:txBody>
      </p:sp>
      <p:sp>
        <p:nvSpPr>
          <p:cNvPr id="4" name="Rectangle 3">
            <a:extLst>
              <a:ext uri="{FF2B5EF4-FFF2-40B4-BE49-F238E27FC236}">
                <a16:creationId xmlns:a16="http://schemas.microsoft.com/office/drawing/2014/main" id="{D08E79AA-D4D7-5247-9950-FCF14DAE68DF}"/>
              </a:ext>
            </a:extLst>
          </p:cNvPr>
          <p:cNvSpPr/>
          <p:nvPr/>
        </p:nvSpPr>
        <p:spPr>
          <a:xfrm>
            <a:off x="628650" y="5615874"/>
            <a:ext cx="7886700" cy="507831"/>
          </a:xfrm>
          <a:prstGeom prst="rect">
            <a:avLst/>
          </a:prstGeom>
        </p:spPr>
        <p:txBody>
          <a:bodyPr wrap="square">
            <a:spAutoFit/>
          </a:bodyPr>
          <a:lstStyle/>
          <a:p>
            <a:pPr defTabSz="685800">
              <a:defRPr/>
            </a:pPr>
            <a:r>
              <a:rPr lang="en-US" sz="135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Avril MF, Auperin A, Margulis A, et al. Basal cell carcinoma of the face: surgery or radiotherapy? Results of a randomized study. </a:t>
            </a:r>
            <a:r>
              <a:rPr lang="en-US" sz="1350" i="1"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British journal of cancer. </a:t>
            </a:r>
            <a:r>
              <a:rPr lang="en-US" sz="135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1997;76(1):100-106.</a:t>
            </a:r>
            <a:r>
              <a:rPr lang="en-US" sz="1350" dirty="0">
                <a:solidFill>
                  <a:prstClr val="black"/>
                </a:solidFill>
                <a:latin typeface="Calibri" panose="020F0502020204030204"/>
              </a:rPr>
              <a:t> </a:t>
            </a:r>
          </a:p>
        </p:txBody>
      </p:sp>
    </p:spTree>
    <p:extLst>
      <p:ext uri="{BB962C8B-B14F-4D97-AF65-F5344CB8AC3E}">
        <p14:creationId xmlns:p14="http://schemas.microsoft.com/office/powerpoint/2010/main" val="2333318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12D82-D690-C14F-810C-696F8769B938}"/>
              </a:ext>
            </a:extLst>
          </p:cNvPr>
          <p:cNvSpPr>
            <a:spLocks noGrp="1"/>
          </p:cNvSpPr>
          <p:nvPr>
            <p:ph type="title"/>
          </p:nvPr>
        </p:nvSpPr>
        <p:spPr>
          <a:xfrm>
            <a:off x="628650" y="164388"/>
            <a:ext cx="7886700" cy="994172"/>
          </a:xfrm>
        </p:spPr>
        <p:txBody>
          <a:bodyPr>
            <a:normAutofit fontScale="90000"/>
          </a:bodyPr>
          <a:lstStyle/>
          <a:p>
            <a:pPr algn="l"/>
            <a:r>
              <a:rPr lang="en-US" b="1" dirty="0"/>
              <a:t>Evidence to support the use of definitive RT for cSCC and BCC</a:t>
            </a:r>
          </a:p>
        </p:txBody>
      </p:sp>
      <p:sp>
        <p:nvSpPr>
          <p:cNvPr id="3" name="Content Placeholder 2">
            <a:extLst>
              <a:ext uri="{FF2B5EF4-FFF2-40B4-BE49-F238E27FC236}">
                <a16:creationId xmlns:a16="http://schemas.microsoft.com/office/drawing/2014/main" id="{8A58CEA0-3D61-6341-B6F6-34C5C74FD378}"/>
              </a:ext>
            </a:extLst>
          </p:cNvPr>
          <p:cNvSpPr>
            <a:spLocks noGrp="1"/>
          </p:cNvSpPr>
          <p:nvPr>
            <p:ph idx="1"/>
          </p:nvPr>
        </p:nvSpPr>
        <p:spPr>
          <a:xfrm>
            <a:off x="152400" y="1447800"/>
            <a:ext cx="8839200" cy="3141752"/>
          </a:xfrm>
        </p:spPr>
        <p:txBody>
          <a:bodyPr>
            <a:noAutofit/>
          </a:bodyPr>
          <a:lstStyle/>
          <a:p>
            <a:pPr marL="0" indent="0">
              <a:buNone/>
            </a:pPr>
            <a:r>
              <a:rPr lang="en-US" sz="2400" dirty="0"/>
              <a:t>Retrospective and single-arm prospective evidence characterizing outcomes for skin carcinomas after treatment with modern RT:</a:t>
            </a:r>
          </a:p>
          <a:p>
            <a:pPr lvl="1"/>
            <a:r>
              <a:rPr lang="en-US" sz="2200" dirty="0"/>
              <a:t>A meta-analysis of 9729 patients (21 studies) with </a:t>
            </a:r>
            <a:r>
              <a:rPr lang="en-US" sz="2200" b="1" dirty="0"/>
              <a:t>BCC and cSCC </a:t>
            </a:r>
            <a:r>
              <a:rPr lang="en-US" sz="2200" dirty="0"/>
              <a:t>confirmed excellent control with RT.</a:t>
            </a:r>
            <a:r>
              <a:rPr lang="en-US" sz="2200" baseline="30000" dirty="0"/>
              <a:t>1</a:t>
            </a:r>
            <a:r>
              <a:rPr lang="en-US" sz="2200" dirty="0"/>
              <a:t> </a:t>
            </a:r>
          </a:p>
          <a:p>
            <a:pPr lvl="2"/>
            <a:r>
              <a:rPr lang="en-US" sz="1800" dirty="0"/>
              <a:t>Median 1-year LR rate was 2% and the 5-year LR rate was 14% when combining all fractionation regimens. </a:t>
            </a:r>
          </a:p>
          <a:p>
            <a:pPr lvl="1"/>
            <a:r>
              <a:rPr lang="en-US" sz="2200" dirty="0"/>
              <a:t>A meta-analysis of 40 randomized and 5 nonrandomized studies of various available interventions for </a:t>
            </a:r>
            <a:r>
              <a:rPr lang="en-US" sz="2200" b="1" dirty="0"/>
              <a:t>primary cutaneous BCC</a:t>
            </a:r>
            <a:r>
              <a:rPr lang="en-US" sz="2200" dirty="0"/>
              <a:t>.</a:t>
            </a:r>
            <a:r>
              <a:rPr lang="en-US" sz="2200" baseline="30000" dirty="0"/>
              <a:t>2</a:t>
            </a:r>
            <a:r>
              <a:rPr lang="en-US" sz="2200" dirty="0"/>
              <a:t> </a:t>
            </a:r>
          </a:p>
          <a:p>
            <a:pPr lvl="2"/>
            <a:r>
              <a:rPr lang="en-US" sz="1800" dirty="0">
                <a:solidFill>
                  <a:srgbClr val="8A0000"/>
                </a:solidFill>
              </a:rPr>
              <a:t>LR rates were similar for excision (</a:t>
            </a:r>
            <a:r>
              <a:rPr lang="en-US" sz="1800" b="1" dirty="0">
                <a:solidFill>
                  <a:srgbClr val="8A0000"/>
                </a:solidFill>
              </a:rPr>
              <a:t>3.8%</a:t>
            </a:r>
            <a:r>
              <a:rPr lang="en-US" sz="1800" dirty="0">
                <a:solidFill>
                  <a:srgbClr val="8A0000"/>
                </a:solidFill>
              </a:rPr>
              <a:t>), Mohs surgery (</a:t>
            </a:r>
            <a:r>
              <a:rPr lang="en-US" sz="1800" b="1" dirty="0">
                <a:solidFill>
                  <a:srgbClr val="8A0000"/>
                </a:solidFill>
              </a:rPr>
              <a:t>3.8%</a:t>
            </a:r>
            <a:r>
              <a:rPr lang="en-US" sz="1800" dirty="0">
                <a:solidFill>
                  <a:srgbClr val="8A0000"/>
                </a:solidFill>
              </a:rPr>
              <a:t>), and EBRT(</a:t>
            </a:r>
            <a:r>
              <a:rPr lang="en-US" sz="1800" b="1" dirty="0">
                <a:solidFill>
                  <a:srgbClr val="8A0000"/>
                </a:solidFill>
              </a:rPr>
              <a:t>3.5%</a:t>
            </a:r>
            <a:r>
              <a:rPr lang="en-US" sz="1800" dirty="0">
                <a:solidFill>
                  <a:srgbClr val="8A0000"/>
                </a:solidFill>
              </a:rPr>
              <a:t>).</a:t>
            </a:r>
          </a:p>
          <a:p>
            <a:pPr lvl="2"/>
            <a:r>
              <a:rPr lang="en-US" sz="1800" dirty="0"/>
              <a:t>LR rates for cryotherapy (22.3%) curettage and cryotherapy (19.9%), 5-fluorouracil (18.8%), imiquimod (14.1%), and photodynamic therapy using methyl-aminolevulinic acid (18.8) or aminolevulinic acid (16.6).</a:t>
            </a:r>
          </a:p>
        </p:txBody>
      </p:sp>
      <p:sp>
        <p:nvSpPr>
          <p:cNvPr id="5" name="Rectangle 4">
            <a:extLst>
              <a:ext uri="{FF2B5EF4-FFF2-40B4-BE49-F238E27FC236}">
                <a16:creationId xmlns:a16="http://schemas.microsoft.com/office/drawing/2014/main" id="{87540FBC-AD8C-B740-8746-911B2252E546}"/>
              </a:ext>
            </a:extLst>
          </p:cNvPr>
          <p:cNvSpPr/>
          <p:nvPr/>
        </p:nvSpPr>
        <p:spPr>
          <a:xfrm>
            <a:off x="381000" y="5638800"/>
            <a:ext cx="7622627" cy="646331"/>
          </a:xfrm>
          <a:prstGeom prst="rect">
            <a:avLst/>
          </a:prstGeom>
        </p:spPr>
        <p:txBody>
          <a:bodyPr wrap="square">
            <a:spAutoFit/>
          </a:bodyPr>
          <a:lstStyle/>
          <a:p>
            <a:pPr defTabSz="685800">
              <a:defRPr/>
            </a:pPr>
            <a:r>
              <a:rPr lang="en-US" sz="9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1. Zaorsky NG, Lee CT, Zhang E, Keith SW, Galloway TJ. Hypofractionated radiation therapy for basal and squamous cell skin cancer: A meta-analysis. Radiotherapy &amp; Oncology. 2017;125:13-20.</a:t>
            </a:r>
          </a:p>
          <a:p>
            <a:pPr defTabSz="685800">
              <a:defRPr/>
            </a:pPr>
            <a:r>
              <a:rPr lang="en-US" sz="9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2. Drucker AM, Adam GP, Rofeberg V, et al. Treatments of Primary Basal Cell Carcinoma of the Skin: A Systematic Review and Network Meta-analysis. </a:t>
            </a:r>
            <a:r>
              <a:rPr lang="en-US" sz="900" i="1"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Ann Intern Med. </a:t>
            </a:r>
            <a:r>
              <a:rPr lang="en-US" sz="9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2018;169(7):456-466.</a:t>
            </a:r>
            <a:r>
              <a:rPr lang="en-US" sz="900" dirty="0">
                <a:solidFill>
                  <a:prstClr val="black"/>
                </a:solidFill>
                <a:latin typeface="Calibri" panose="020F0502020204030204"/>
              </a:rPr>
              <a:t> </a:t>
            </a:r>
          </a:p>
        </p:txBody>
      </p:sp>
    </p:spTree>
    <p:extLst>
      <p:ext uri="{BB962C8B-B14F-4D97-AF65-F5344CB8AC3E}">
        <p14:creationId xmlns:p14="http://schemas.microsoft.com/office/powerpoint/2010/main" val="2931648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4EFBC-AB76-407D-B4AD-64FD8D1D40EE}"/>
              </a:ext>
            </a:extLst>
          </p:cNvPr>
          <p:cNvSpPr>
            <a:spLocks noGrp="1"/>
          </p:cNvSpPr>
          <p:nvPr>
            <p:ph type="title"/>
          </p:nvPr>
        </p:nvSpPr>
        <p:spPr>
          <a:xfrm>
            <a:off x="628650" y="228600"/>
            <a:ext cx="7886700" cy="994172"/>
          </a:xfrm>
        </p:spPr>
        <p:txBody>
          <a:bodyPr>
            <a:normAutofit fontScale="90000"/>
          </a:bodyPr>
          <a:lstStyle/>
          <a:p>
            <a:pPr algn="ctr"/>
            <a:r>
              <a:rPr lang="en-US" b="1" dirty="0">
                <a:solidFill>
                  <a:schemeClr val="tx2"/>
                </a:solidFill>
              </a:rPr>
              <a:t>KQ 1: What are the appropriate indications for definitive RT for BCC and cSCC?</a:t>
            </a:r>
            <a:br>
              <a:rPr lang="en-US" dirty="0"/>
            </a:br>
            <a:endParaRPr lang="en-US" dirty="0"/>
          </a:p>
        </p:txBody>
      </p:sp>
      <p:graphicFrame>
        <p:nvGraphicFramePr>
          <p:cNvPr id="22" name="Content Placeholder 21">
            <a:extLst>
              <a:ext uri="{FF2B5EF4-FFF2-40B4-BE49-F238E27FC236}">
                <a16:creationId xmlns:a16="http://schemas.microsoft.com/office/drawing/2014/main" id="{10FDB206-244C-458D-B269-3029ECEF448A}"/>
              </a:ext>
            </a:extLst>
          </p:cNvPr>
          <p:cNvGraphicFramePr>
            <a:graphicFrameLocks noGrp="1"/>
          </p:cNvGraphicFramePr>
          <p:nvPr>
            <p:ph idx="1"/>
            <p:extLst>
              <p:ext uri="{D42A27DB-BD31-4B8C-83A1-F6EECF244321}">
                <p14:modId xmlns:p14="http://schemas.microsoft.com/office/powerpoint/2010/main" val="3813689732"/>
              </p:ext>
            </p:extLst>
          </p:nvPr>
        </p:nvGraphicFramePr>
        <p:xfrm>
          <a:off x="266700" y="2362200"/>
          <a:ext cx="8610600" cy="3230563"/>
        </p:xfrm>
        <a:graphic>
          <a:graphicData uri="http://schemas.openxmlformats.org/drawingml/2006/table">
            <a:tbl>
              <a:tblPr firstRow="1" firstCol="1" bandRow="1"/>
              <a:tblGrid>
                <a:gridCol w="4800600">
                  <a:extLst>
                    <a:ext uri="{9D8B030D-6E8A-4147-A177-3AD203B41FA5}">
                      <a16:colId xmlns:a16="http://schemas.microsoft.com/office/drawing/2014/main" val="2326169699"/>
                    </a:ext>
                  </a:extLst>
                </a:gridCol>
                <a:gridCol w="2398983">
                  <a:extLst>
                    <a:ext uri="{9D8B030D-6E8A-4147-A177-3AD203B41FA5}">
                      <a16:colId xmlns:a16="http://schemas.microsoft.com/office/drawing/2014/main" val="2894926068"/>
                    </a:ext>
                  </a:extLst>
                </a:gridCol>
                <a:gridCol w="1411017">
                  <a:extLst>
                    <a:ext uri="{9D8B030D-6E8A-4147-A177-3AD203B41FA5}">
                      <a16:colId xmlns:a16="http://schemas.microsoft.com/office/drawing/2014/main" val="899118338"/>
                    </a:ext>
                  </a:extLst>
                </a:gridCol>
              </a:tblGrid>
              <a:tr h="548640">
                <a:tc>
                  <a:txBody>
                    <a:bodyPr/>
                    <a:lstStyle/>
                    <a:p>
                      <a:pPr algn="ctr">
                        <a:spcAft>
                          <a:spcPts val="0"/>
                        </a:spcAft>
                      </a:pPr>
                      <a:r>
                        <a:rPr lang="en-US" sz="2400" b="1" dirty="0">
                          <a:solidFill>
                            <a:srgbClr val="000000"/>
                          </a:solidFill>
                          <a:effectLst/>
                          <a:latin typeface="Calibri" panose="020F0502020204030204" pitchFamily="34" charset="0"/>
                          <a:cs typeface="Calibri" panose="020F0502020204030204" pitchFamily="34" charset="0"/>
                        </a:rPr>
                        <a:t>KQ1 Recommendations</a:t>
                      </a:r>
                      <a:endParaRPr lang="en-US" sz="2400" dirty="0">
                        <a:effectLst/>
                        <a:latin typeface="Calibri" panose="020F0502020204030204" pitchFamily="34" charset="0"/>
                        <a:cs typeface="Calibri" panose="020F050202020403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2400" b="1" dirty="0">
                          <a:solidFill>
                            <a:srgbClr val="000000"/>
                          </a:solidFill>
                          <a:effectLst/>
                          <a:latin typeface="Calibri" panose="020F0502020204030204" pitchFamily="34" charset="0"/>
                          <a:cs typeface="Calibri" panose="020F0502020204030204" pitchFamily="34" charset="0"/>
                        </a:rPr>
                        <a:t>Strength of Recommendation</a:t>
                      </a:r>
                      <a:endParaRPr lang="en-US" sz="2400" dirty="0">
                        <a:effectLst/>
                        <a:latin typeface="Calibri" panose="020F0502020204030204" pitchFamily="34" charset="0"/>
                        <a:cs typeface="Calibri" panose="020F050202020403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2400" b="1" dirty="0">
                          <a:solidFill>
                            <a:srgbClr val="000000"/>
                          </a:solidFill>
                          <a:effectLst/>
                          <a:latin typeface="Calibri" panose="020F0502020204030204" pitchFamily="34" charset="0"/>
                          <a:cs typeface="Calibri" panose="020F0502020204030204" pitchFamily="34" charset="0"/>
                        </a:rPr>
                        <a:t>Quality of Evidence</a:t>
                      </a:r>
                      <a:endParaRPr lang="en-US" sz="2400" dirty="0">
                        <a:effectLst/>
                        <a:latin typeface="Calibri" panose="020F0502020204030204" pitchFamily="34" charset="0"/>
                        <a:cs typeface="Calibri" panose="020F050202020403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262943646"/>
                  </a:ext>
                </a:extLst>
              </a:tr>
              <a:tr h="1243346">
                <a:tc>
                  <a:txBody>
                    <a:bodyPr/>
                    <a:lstStyle/>
                    <a:p>
                      <a:pPr marL="0" marR="0" lvl="0" indent="0">
                        <a:lnSpc>
                          <a:spcPct val="115000"/>
                        </a:lnSpc>
                        <a:spcBef>
                          <a:spcPts val="0"/>
                        </a:spcBef>
                        <a:spcAft>
                          <a:spcPts val="0"/>
                        </a:spcAft>
                        <a:buFont typeface="+mj-lt"/>
                        <a:buNone/>
                      </a:pPr>
                      <a:r>
                        <a:rPr lang="en-US" sz="2400" dirty="0">
                          <a:solidFill>
                            <a:srgbClr val="000000"/>
                          </a:solidFill>
                          <a:effectLst/>
                          <a:latin typeface="Calibri" panose="020F0502020204030204" pitchFamily="34" charset="0"/>
                          <a:cs typeface="Calibri" panose="020F0502020204030204" pitchFamily="34" charset="0"/>
                        </a:rPr>
                        <a:t>2. In patients with BCC and cSCC in anatomical locations where surgery can compromise function or cosmesis, definitive RT is conditionally recommended as a curative treatment modality.</a:t>
                      </a:r>
                      <a:endParaRPr lang="en-US" sz="2400" dirty="0">
                        <a:effectLst/>
                        <a:latin typeface="Calibri" panose="020F0502020204030204" pitchFamily="34" charset="0"/>
                        <a:cs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dirty="0">
                          <a:solidFill>
                            <a:srgbClr val="000000"/>
                          </a:solidFill>
                          <a:effectLst/>
                          <a:latin typeface="Calibri" panose="020F0502020204030204" pitchFamily="34" charset="0"/>
                          <a:cs typeface="Calibri" panose="020F0502020204030204" pitchFamily="34" charset="0"/>
                        </a:rPr>
                        <a:t>Conditional</a:t>
                      </a:r>
                      <a:endParaRPr lang="en-US" sz="2400" dirty="0">
                        <a:effectLst/>
                        <a:latin typeface="Calibri" panose="020F0502020204030204" pitchFamily="34" charset="0"/>
                        <a:cs typeface="Calibri" panose="020F050202020403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dirty="0">
                          <a:solidFill>
                            <a:srgbClr val="000000"/>
                          </a:solidFill>
                          <a:effectLst/>
                          <a:latin typeface="Calibri" panose="020F0502020204030204" pitchFamily="34" charset="0"/>
                          <a:cs typeface="Calibri" panose="020F0502020204030204" pitchFamily="34" charset="0"/>
                        </a:rPr>
                        <a:t>Moderate</a:t>
                      </a:r>
                      <a:endParaRPr lang="en-US" sz="2400" dirty="0">
                        <a:effectLst/>
                        <a:latin typeface="Calibri" panose="020F0502020204030204" pitchFamily="34" charset="0"/>
                        <a:cs typeface="Calibri" panose="020F050202020403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5861994"/>
                  </a:ext>
                </a:extLst>
              </a:tr>
            </a:tbl>
          </a:graphicData>
        </a:graphic>
      </p:graphicFrame>
    </p:spTree>
    <p:extLst>
      <p:ext uri="{BB962C8B-B14F-4D97-AF65-F5344CB8AC3E}">
        <p14:creationId xmlns:p14="http://schemas.microsoft.com/office/powerpoint/2010/main" val="3442843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058AD-A7C9-EF4C-AC7F-ED872AAF38A3}"/>
              </a:ext>
            </a:extLst>
          </p:cNvPr>
          <p:cNvSpPr>
            <a:spLocks noGrp="1"/>
          </p:cNvSpPr>
          <p:nvPr>
            <p:ph type="title"/>
          </p:nvPr>
        </p:nvSpPr>
        <p:spPr>
          <a:xfrm>
            <a:off x="457200" y="152400"/>
            <a:ext cx="8229600" cy="1143000"/>
          </a:xfrm>
        </p:spPr>
        <p:txBody>
          <a:bodyPr/>
          <a:lstStyle/>
          <a:p>
            <a:pPr algn="l"/>
            <a:r>
              <a:rPr lang="en-US" sz="4000" b="1" dirty="0"/>
              <a:t>Cosmetic and functional aspect of definitive RT for BCC and cSCC</a:t>
            </a:r>
          </a:p>
        </p:txBody>
      </p:sp>
      <p:sp>
        <p:nvSpPr>
          <p:cNvPr id="3" name="Content Placeholder 2">
            <a:extLst>
              <a:ext uri="{FF2B5EF4-FFF2-40B4-BE49-F238E27FC236}">
                <a16:creationId xmlns:a16="http://schemas.microsoft.com/office/drawing/2014/main" id="{4A82C473-BCCF-0A48-869B-482C98750A61}"/>
              </a:ext>
            </a:extLst>
          </p:cNvPr>
          <p:cNvSpPr>
            <a:spLocks noGrp="1"/>
          </p:cNvSpPr>
          <p:nvPr>
            <p:ph idx="1"/>
          </p:nvPr>
        </p:nvSpPr>
        <p:spPr>
          <a:xfrm>
            <a:off x="628650" y="1797248"/>
            <a:ext cx="8058150" cy="3263504"/>
          </a:xfrm>
        </p:spPr>
        <p:txBody>
          <a:bodyPr/>
          <a:lstStyle/>
          <a:p>
            <a:r>
              <a:rPr lang="en-US" dirty="0"/>
              <a:t>Good functional outcomes are especially relevant for commonly sun exposed area of the face where surgical deformity can cause decreased QoL.</a:t>
            </a:r>
          </a:p>
          <a:p>
            <a:pPr lvl="1"/>
            <a:r>
              <a:rPr lang="en-US" dirty="0"/>
              <a:t>Nose </a:t>
            </a:r>
          </a:p>
          <a:p>
            <a:pPr lvl="1"/>
            <a:r>
              <a:rPr lang="en-US" dirty="0"/>
              <a:t>Lips</a:t>
            </a:r>
          </a:p>
          <a:p>
            <a:pPr lvl="1"/>
            <a:r>
              <a:rPr lang="en-US" dirty="0"/>
              <a:t>Eyelids</a:t>
            </a:r>
          </a:p>
          <a:p>
            <a:pPr lvl="1"/>
            <a:r>
              <a:rPr lang="en-US" dirty="0"/>
              <a:t>Ears</a:t>
            </a:r>
          </a:p>
        </p:txBody>
      </p:sp>
    </p:spTree>
    <p:extLst>
      <p:ext uri="{BB962C8B-B14F-4D97-AF65-F5344CB8AC3E}">
        <p14:creationId xmlns:p14="http://schemas.microsoft.com/office/powerpoint/2010/main" val="2059487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058AD-A7C9-EF4C-AC7F-ED872AAF38A3}"/>
              </a:ext>
            </a:extLst>
          </p:cNvPr>
          <p:cNvSpPr>
            <a:spLocks noGrp="1"/>
          </p:cNvSpPr>
          <p:nvPr>
            <p:ph type="title"/>
          </p:nvPr>
        </p:nvSpPr>
        <p:spPr/>
        <p:txBody>
          <a:bodyPr/>
          <a:lstStyle/>
          <a:p>
            <a:pPr algn="l"/>
            <a:r>
              <a:rPr lang="en-US" sz="4000" b="1" dirty="0"/>
              <a:t>Cosmetic and functional aspect of definitive RT for BCC and cSCC</a:t>
            </a:r>
          </a:p>
        </p:txBody>
      </p:sp>
      <p:sp>
        <p:nvSpPr>
          <p:cNvPr id="3" name="Content Placeholder 2">
            <a:extLst>
              <a:ext uri="{FF2B5EF4-FFF2-40B4-BE49-F238E27FC236}">
                <a16:creationId xmlns:a16="http://schemas.microsoft.com/office/drawing/2014/main" id="{4A82C473-BCCF-0A48-869B-482C98750A61}"/>
              </a:ext>
            </a:extLst>
          </p:cNvPr>
          <p:cNvSpPr>
            <a:spLocks noGrp="1"/>
          </p:cNvSpPr>
          <p:nvPr>
            <p:ph idx="1"/>
          </p:nvPr>
        </p:nvSpPr>
        <p:spPr>
          <a:xfrm>
            <a:off x="457200" y="1752600"/>
            <a:ext cx="8458200" cy="4525963"/>
          </a:xfrm>
        </p:spPr>
        <p:txBody>
          <a:bodyPr/>
          <a:lstStyle/>
          <a:p>
            <a:r>
              <a:rPr lang="en-US" sz="2400" dirty="0"/>
              <a:t>Zaorsky meta-analysis found “good” or “better” cosmesis in the 21 studies to be 80% at 5 years.</a:t>
            </a:r>
            <a:endParaRPr lang="en-US" sz="2400" baseline="30000" dirty="0"/>
          </a:p>
          <a:p>
            <a:r>
              <a:rPr lang="en-US" sz="2400" dirty="0"/>
              <a:t>Single arm studies reporting excellent functional preservation in</a:t>
            </a:r>
          </a:p>
          <a:p>
            <a:pPr lvl="1"/>
            <a:r>
              <a:rPr lang="en-US" sz="2400" dirty="0"/>
              <a:t>Peri-orbital targets</a:t>
            </a:r>
          </a:p>
          <a:p>
            <a:pPr lvl="1"/>
            <a:r>
              <a:rPr lang="en-US" sz="2400" dirty="0"/>
              <a:t>Lip</a:t>
            </a:r>
          </a:p>
          <a:p>
            <a:pPr lvl="1"/>
            <a:r>
              <a:rPr lang="en-US" sz="2400" dirty="0"/>
              <a:t>Nose</a:t>
            </a:r>
          </a:p>
        </p:txBody>
      </p:sp>
      <p:sp>
        <p:nvSpPr>
          <p:cNvPr id="4" name="Rectangle 3">
            <a:extLst>
              <a:ext uri="{FF2B5EF4-FFF2-40B4-BE49-F238E27FC236}">
                <a16:creationId xmlns:a16="http://schemas.microsoft.com/office/drawing/2014/main" id="{E7F3C291-3E52-DF47-9EF0-753BA0967487}"/>
              </a:ext>
            </a:extLst>
          </p:cNvPr>
          <p:cNvSpPr/>
          <p:nvPr/>
        </p:nvSpPr>
        <p:spPr>
          <a:xfrm>
            <a:off x="536028" y="4741818"/>
            <a:ext cx="8150772" cy="1546577"/>
          </a:xfrm>
          <a:prstGeom prst="rect">
            <a:avLst/>
          </a:prstGeom>
        </p:spPr>
        <p:txBody>
          <a:bodyPr wrap="square">
            <a:spAutoFit/>
          </a:bodyPr>
          <a:lstStyle/>
          <a:p>
            <a:pPr defTabSz="685800">
              <a:defRPr/>
            </a:pPr>
            <a:r>
              <a:rPr lang="en-US" sz="105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Zaorsky NG, Lee CT, Zhang E, Keith SW, Galloway TJ. Hypofractionated radiation therapy for basal and squamous cell skin cancer: A meta-analysis. Radiotherapy &amp; Oncology. 2017;125:13-20.</a:t>
            </a:r>
          </a:p>
          <a:p>
            <a:pPr defTabSz="685800">
              <a:defRPr/>
            </a:pPr>
            <a:r>
              <a:rPr lang="en-US" sz="1050" dirty="0">
                <a:solidFill>
                  <a:prstClr val="black"/>
                </a:solidFill>
                <a:latin typeface="Calibri" panose="020F0502020204030204"/>
              </a:rPr>
              <a:t>de Visscher JG, Botke G, Schakenraad JA, van der Waal I. A comparison of results after radiotherapy and surgery for stage I squamous cell carcinoma of the lower lip. </a:t>
            </a:r>
            <a:r>
              <a:rPr lang="en-US" sz="1050" i="1" dirty="0">
                <a:solidFill>
                  <a:prstClr val="black"/>
                </a:solidFill>
                <a:latin typeface="Calibri" panose="020F0502020204030204"/>
              </a:rPr>
              <a:t>Head &amp; neck. </a:t>
            </a:r>
            <a:r>
              <a:rPr lang="en-US" sz="1050" dirty="0">
                <a:solidFill>
                  <a:prstClr val="black"/>
                </a:solidFill>
                <a:latin typeface="Calibri" panose="020F0502020204030204"/>
              </a:rPr>
              <a:t>1999;21(6):526-530.</a:t>
            </a:r>
          </a:p>
          <a:p>
            <a:pPr defTabSz="685800">
              <a:defRPr/>
            </a:pPr>
            <a:r>
              <a:rPr lang="en-US" sz="1050" dirty="0">
                <a:solidFill>
                  <a:prstClr val="black"/>
                </a:solidFill>
                <a:latin typeface="Calibri" panose="020F0502020204030204"/>
              </a:rPr>
              <a:t>Mazeron JJ, Chassagne D, Crook J, et al. Radiation therapy of carcinomas of the skin of nose and nasal vestibule: a report of 1676 cases by the Groupe Europeen de Curietherapie. </a:t>
            </a:r>
            <a:r>
              <a:rPr lang="en-US" sz="1050" i="1" dirty="0">
                <a:solidFill>
                  <a:prstClr val="black"/>
                </a:solidFill>
                <a:latin typeface="Calibri" panose="020F0502020204030204"/>
              </a:rPr>
              <a:t>Radiotherapy &amp; Oncology. </a:t>
            </a:r>
            <a:r>
              <a:rPr lang="en-US" sz="1050" dirty="0">
                <a:solidFill>
                  <a:prstClr val="black"/>
                </a:solidFill>
                <a:latin typeface="Calibri" panose="020F0502020204030204"/>
              </a:rPr>
              <a:t>1988;13(3):165-173.</a:t>
            </a:r>
          </a:p>
          <a:p>
            <a:pPr defTabSz="685800">
              <a:defRPr/>
            </a:pPr>
            <a:r>
              <a:rPr lang="en-US" sz="1050" dirty="0">
                <a:solidFill>
                  <a:prstClr val="black"/>
                </a:solidFill>
                <a:latin typeface="Calibri" panose="020F0502020204030204"/>
              </a:rPr>
              <a:t>Krengli M, Masini L, Comoli AM, et al. Interstitial brachytherapy for eyelid carcinoma. Outcome analysis in 60 patients. </a:t>
            </a:r>
            <a:r>
              <a:rPr lang="en-US" sz="1050" i="1" dirty="0">
                <a:solidFill>
                  <a:prstClr val="black"/>
                </a:solidFill>
                <a:latin typeface="Calibri" panose="020F0502020204030204"/>
              </a:rPr>
              <a:t>Strahlentherapie und Onkologie. </a:t>
            </a:r>
            <a:r>
              <a:rPr lang="en-US" sz="1050" dirty="0">
                <a:solidFill>
                  <a:prstClr val="black"/>
                </a:solidFill>
                <a:latin typeface="Calibri" panose="020F0502020204030204"/>
              </a:rPr>
              <a:t>2014;190:245-249.</a:t>
            </a:r>
          </a:p>
          <a:p>
            <a:pPr defTabSz="685800">
              <a:defRPr/>
            </a:pPr>
            <a:endParaRPr lang="en-US" sz="105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2188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4EFBC-AB76-407D-B4AD-64FD8D1D40EE}"/>
              </a:ext>
            </a:extLst>
          </p:cNvPr>
          <p:cNvSpPr>
            <a:spLocks noGrp="1"/>
          </p:cNvSpPr>
          <p:nvPr>
            <p:ph type="title"/>
          </p:nvPr>
        </p:nvSpPr>
        <p:spPr>
          <a:xfrm>
            <a:off x="548639" y="304800"/>
            <a:ext cx="7886700" cy="994172"/>
          </a:xfrm>
        </p:spPr>
        <p:txBody>
          <a:bodyPr>
            <a:normAutofit fontScale="90000"/>
          </a:bodyPr>
          <a:lstStyle/>
          <a:p>
            <a:pPr algn="ctr"/>
            <a:r>
              <a:rPr lang="en-US" b="1" dirty="0">
                <a:solidFill>
                  <a:schemeClr val="tx2"/>
                </a:solidFill>
              </a:rPr>
              <a:t>KQ 1: What are the appropriate indications for definitive RT for BCC and cSCC?</a:t>
            </a:r>
            <a:br>
              <a:rPr lang="en-US" dirty="0"/>
            </a:br>
            <a:endParaRPr lang="en-US" dirty="0"/>
          </a:p>
        </p:txBody>
      </p:sp>
      <p:graphicFrame>
        <p:nvGraphicFramePr>
          <p:cNvPr id="22" name="Content Placeholder 21">
            <a:extLst>
              <a:ext uri="{FF2B5EF4-FFF2-40B4-BE49-F238E27FC236}">
                <a16:creationId xmlns:a16="http://schemas.microsoft.com/office/drawing/2014/main" id="{10FDB206-244C-458D-B269-3029ECEF448A}"/>
              </a:ext>
            </a:extLst>
          </p:cNvPr>
          <p:cNvGraphicFramePr>
            <a:graphicFrameLocks noGrp="1"/>
          </p:cNvGraphicFramePr>
          <p:nvPr>
            <p:ph idx="1"/>
            <p:extLst>
              <p:ext uri="{D42A27DB-BD31-4B8C-83A1-F6EECF244321}">
                <p14:modId xmlns:p14="http://schemas.microsoft.com/office/powerpoint/2010/main" val="1884958865"/>
              </p:ext>
            </p:extLst>
          </p:nvPr>
        </p:nvGraphicFramePr>
        <p:xfrm>
          <a:off x="565845" y="2690741"/>
          <a:ext cx="8349554" cy="2575814"/>
        </p:xfrm>
        <a:graphic>
          <a:graphicData uri="http://schemas.openxmlformats.org/drawingml/2006/table">
            <a:tbl>
              <a:tblPr firstRow="1" firstCol="1" bandRow="1"/>
              <a:tblGrid>
                <a:gridCol w="4615755">
                  <a:extLst>
                    <a:ext uri="{9D8B030D-6E8A-4147-A177-3AD203B41FA5}">
                      <a16:colId xmlns:a16="http://schemas.microsoft.com/office/drawing/2014/main" val="2326169699"/>
                    </a:ext>
                  </a:extLst>
                </a:gridCol>
                <a:gridCol w="2365560">
                  <a:extLst>
                    <a:ext uri="{9D8B030D-6E8A-4147-A177-3AD203B41FA5}">
                      <a16:colId xmlns:a16="http://schemas.microsoft.com/office/drawing/2014/main" val="2894926068"/>
                    </a:ext>
                  </a:extLst>
                </a:gridCol>
                <a:gridCol w="1368239">
                  <a:extLst>
                    <a:ext uri="{9D8B030D-6E8A-4147-A177-3AD203B41FA5}">
                      <a16:colId xmlns:a16="http://schemas.microsoft.com/office/drawing/2014/main" val="899118338"/>
                    </a:ext>
                  </a:extLst>
                </a:gridCol>
              </a:tblGrid>
              <a:tr h="548640">
                <a:tc>
                  <a:txBody>
                    <a:bodyPr/>
                    <a:lstStyle/>
                    <a:p>
                      <a:pPr algn="ctr">
                        <a:spcAft>
                          <a:spcPts val="0"/>
                        </a:spcAft>
                      </a:pPr>
                      <a:r>
                        <a:rPr lang="en-US" sz="2200" b="1" dirty="0">
                          <a:solidFill>
                            <a:srgbClr val="000000"/>
                          </a:solidFill>
                          <a:effectLst/>
                          <a:latin typeface="Calibri" panose="020F0502020204030204" pitchFamily="34" charset="0"/>
                          <a:cs typeface="Calibri" panose="020F0502020204030204" pitchFamily="34" charset="0"/>
                        </a:rPr>
                        <a:t>KQ1 Recommendations</a:t>
                      </a:r>
                      <a:endParaRPr lang="en-US" sz="2200" dirty="0">
                        <a:effectLst/>
                        <a:latin typeface="Calibri" panose="020F0502020204030204" pitchFamily="34" charset="0"/>
                        <a:cs typeface="Calibri" panose="020F050202020403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2200" b="1" dirty="0">
                          <a:solidFill>
                            <a:srgbClr val="000000"/>
                          </a:solidFill>
                          <a:effectLst/>
                          <a:latin typeface="Calibri" panose="020F0502020204030204" pitchFamily="34" charset="0"/>
                          <a:cs typeface="Calibri" panose="020F0502020204030204" pitchFamily="34" charset="0"/>
                        </a:rPr>
                        <a:t>Strength of Recommendation</a:t>
                      </a:r>
                      <a:endParaRPr lang="en-US" sz="2200" dirty="0">
                        <a:effectLst/>
                        <a:latin typeface="Calibri" panose="020F0502020204030204" pitchFamily="34" charset="0"/>
                        <a:cs typeface="Calibri" panose="020F050202020403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2200" b="1" dirty="0">
                          <a:solidFill>
                            <a:srgbClr val="000000"/>
                          </a:solidFill>
                          <a:effectLst/>
                          <a:latin typeface="Calibri" panose="020F0502020204030204" pitchFamily="34" charset="0"/>
                          <a:cs typeface="Calibri" panose="020F0502020204030204" pitchFamily="34" charset="0"/>
                        </a:rPr>
                        <a:t>Quality of Evidence</a:t>
                      </a:r>
                      <a:endParaRPr lang="en-US" sz="2200" dirty="0">
                        <a:effectLst/>
                        <a:latin typeface="Calibri" panose="020F0502020204030204" pitchFamily="34" charset="0"/>
                        <a:cs typeface="Calibri" panose="020F050202020403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262943646"/>
                  </a:ext>
                </a:extLst>
              </a:tr>
              <a:tr h="927878">
                <a:tc>
                  <a:txBody>
                    <a:bodyPr/>
                    <a:lstStyle/>
                    <a:p>
                      <a:pPr marL="0" marR="0" lvl="0" indent="0">
                        <a:lnSpc>
                          <a:spcPct val="115000"/>
                        </a:lnSpc>
                        <a:spcBef>
                          <a:spcPts val="0"/>
                        </a:spcBef>
                        <a:spcAft>
                          <a:spcPts val="0"/>
                        </a:spcAft>
                        <a:buFont typeface="+mj-lt"/>
                        <a:buNone/>
                      </a:pPr>
                      <a:r>
                        <a:rPr lang="en-US" sz="2200" dirty="0">
                          <a:effectLst/>
                          <a:latin typeface="Calibri" panose="020F0502020204030204" pitchFamily="34" charset="0"/>
                          <a:cs typeface="Calibri" panose="020F0502020204030204" pitchFamily="34" charset="0"/>
                        </a:rPr>
                        <a:t>3. Definitive RT for BCC and cSCC is conditionally </a:t>
                      </a:r>
                      <a:r>
                        <a:rPr lang="en-US" sz="2200" b="1" dirty="0">
                          <a:effectLst/>
                          <a:latin typeface="Calibri" panose="020F0502020204030204" pitchFamily="34" charset="0"/>
                          <a:cs typeface="Calibri" panose="020F0502020204030204" pitchFamily="34" charset="0"/>
                        </a:rPr>
                        <a:t>not</a:t>
                      </a:r>
                      <a:r>
                        <a:rPr lang="en-US" sz="2200" dirty="0">
                          <a:effectLst/>
                          <a:latin typeface="Calibri" panose="020F0502020204030204" pitchFamily="34" charset="0"/>
                          <a:cs typeface="Calibri" panose="020F0502020204030204" pitchFamily="34" charset="0"/>
                        </a:rPr>
                        <a:t> recommended in patients with genetic diseases predisposing to heightened radiosensitivity.</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Conditional </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Expert Opinion</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2171299"/>
                  </a:ext>
                </a:extLst>
              </a:tr>
            </a:tbl>
          </a:graphicData>
        </a:graphic>
      </p:graphicFrame>
    </p:spTree>
    <p:extLst>
      <p:ext uri="{BB962C8B-B14F-4D97-AF65-F5344CB8AC3E}">
        <p14:creationId xmlns:p14="http://schemas.microsoft.com/office/powerpoint/2010/main" val="561709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9C5FE-307E-854F-BF19-5177AE335C3C}"/>
              </a:ext>
            </a:extLst>
          </p:cNvPr>
          <p:cNvSpPr>
            <a:spLocks noGrp="1"/>
          </p:cNvSpPr>
          <p:nvPr>
            <p:ph type="title"/>
          </p:nvPr>
        </p:nvSpPr>
        <p:spPr>
          <a:xfrm>
            <a:off x="304800" y="228600"/>
            <a:ext cx="8210550" cy="994172"/>
          </a:xfrm>
        </p:spPr>
        <p:txBody>
          <a:bodyPr/>
          <a:lstStyle/>
          <a:p>
            <a:r>
              <a:rPr lang="en-US" sz="4000" b="1" dirty="0"/>
              <a:t>Contraindications</a:t>
            </a:r>
            <a:r>
              <a:rPr lang="en-US" b="1" dirty="0"/>
              <a:t> to definitive RT</a:t>
            </a:r>
          </a:p>
        </p:txBody>
      </p:sp>
      <p:sp>
        <p:nvSpPr>
          <p:cNvPr id="3" name="Content Placeholder 2">
            <a:extLst>
              <a:ext uri="{FF2B5EF4-FFF2-40B4-BE49-F238E27FC236}">
                <a16:creationId xmlns:a16="http://schemas.microsoft.com/office/drawing/2014/main" id="{A1089ECB-104E-A442-A5FE-E770E2DA9768}"/>
              </a:ext>
            </a:extLst>
          </p:cNvPr>
          <p:cNvSpPr>
            <a:spLocks noGrp="1"/>
          </p:cNvSpPr>
          <p:nvPr>
            <p:ph idx="1"/>
          </p:nvPr>
        </p:nvSpPr>
        <p:spPr>
          <a:xfrm>
            <a:off x="628650" y="1085323"/>
            <a:ext cx="7886700" cy="3263504"/>
          </a:xfrm>
        </p:spPr>
        <p:txBody>
          <a:bodyPr/>
          <a:lstStyle/>
          <a:p>
            <a:r>
              <a:rPr lang="en-US" sz="2400" dirty="0"/>
              <a:t>The use of definitive RT is discouraged for the treatment of cSCC or BCC in patients with genetic conditions predisposing to heightened radiosensitivity, such as ataxia telangiectasia, nevoid basal cell carcinoma syndrome (Gorlin Syndrome) and Li Fraumeni syndrome.</a:t>
            </a:r>
          </a:p>
          <a:p>
            <a:r>
              <a:rPr lang="en-US" sz="2400" dirty="0"/>
              <a:t>Poorly controlled connective tissue disorders are a relative contraindication to treatment.</a:t>
            </a:r>
          </a:p>
          <a:p>
            <a:r>
              <a:rPr lang="en-US" sz="2400" dirty="0"/>
              <a:t>Overall life expectancy should be considered and discussed with younger patients, for whom a larger lifetime risk of developing secondary malignancy in the treatment field is expected.</a:t>
            </a:r>
          </a:p>
        </p:txBody>
      </p:sp>
      <p:sp>
        <p:nvSpPr>
          <p:cNvPr id="5" name="Rectangle 4">
            <a:extLst>
              <a:ext uri="{FF2B5EF4-FFF2-40B4-BE49-F238E27FC236}">
                <a16:creationId xmlns:a16="http://schemas.microsoft.com/office/drawing/2014/main" id="{0EF7A317-FF61-0946-B5DF-FBAA0363286F}"/>
              </a:ext>
            </a:extLst>
          </p:cNvPr>
          <p:cNvSpPr/>
          <p:nvPr/>
        </p:nvSpPr>
        <p:spPr>
          <a:xfrm>
            <a:off x="457200" y="5345637"/>
            <a:ext cx="7356584" cy="854080"/>
          </a:xfrm>
          <a:prstGeom prst="rect">
            <a:avLst/>
          </a:prstGeom>
        </p:spPr>
        <p:txBody>
          <a:bodyPr wrap="square">
            <a:spAutoFit/>
          </a:bodyPr>
          <a:lstStyle/>
          <a:p>
            <a:pPr defTabSz="685800">
              <a:defRPr/>
            </a:pPr>
            <a:r>
              <a:rPr lang="en-US" sz="825"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Baker S, Joseph K, Tai P. Radiotherapy in Gorlin Syndrome: Can It Be Safe and Effective in Adult Patients? </a:t>
            </a:r>
            <a:r>
              <a:rPr lang="en-US" sz="825" i="1"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Journal of cutaneous medicine and surgery. </a:t>
            </a:r>
            <a:r>
              <a:rPr lang="en-US" sz="825"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2016;20(2):159-162.</a:t>
            </a:r>
            <a:r>
              <a:rPr lang="en-US" sz="825" dirty="0">
                <a:solidFill>
                  <a:prstClr val="black"/>
                </a:solidFill>
                <a:latin typeface="Calibri" panose="020F0502020204030204"/>
              </a:rPr>
              <a:t> </a:t>
            </a:r>
          </a:p>
          <a:p>
            <a:pPr defTabSz="685800">
              <a:defRPr/>
            </a:pPr>
            <a:r>
              <a:rPr lang="en-US" sz="825" dirty="0">
                <a:solidFill>
                  <a:prstClr val="black"/>
                </a:solidFill>
                <a:latin typeface="Calibri" panose="020F0502020204030204"/>
              </a:rPr>
              <a:t>Martin F. Lavin. Ataxia-telangiectasia: from a rare disorder to a paradigm for cell signalling and cancer. Nature Reviews Molecular Cell Biology volume 9, pages 759–769 (2008)</a:t>
            </a:r>
          </a:p>
          <a:p>
            <a:pPr defTabSz="685800">
              <a:defRPr/>
            </a:pPr>
            <a:r>
              <a:rPr lang="en-US" sz="825" dirty="0">
                <a:solidFill>
                  <a:prstClr val="black"/>
                </a:solidFill>
                <a:latin typeface="Calibri" panose="020F0502020204030204"/>
              </a:rPr>
              <a:t>Heymann, et al. Radio-induced malignancies after breast cancer postoperative radiotherapy in patients with Li-Fraumeni syndrome. Radiat Oncol. 2010 Nov 8;5:104. doi: 10.1186/1748-717X-5-104.</a:t>
            </a:r>
          </a:p>
        </p:txBody>
      </p:sp>
    </p:spTree>
    <p:extLst>
      <p:ext uri="{BB962C8B-B14F-4D97-AF65-F5344CB8AC3E}">
        <p14:creationId xmlns:p14="http://schemas.microsoft.com/office/powerpoint/2010/main" val="4170484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5FD5B-5693-4463-A9EC-A1CC1C12C646}"/>
              </a:ext>
            </a:extLst>
          </p:cNvPr>
          <p:cNvSpPr>
            <a:spLocks noGrp="1"/>
          </p:cNvSpPr>
          <p:nvPr>
            <p:ph type="title"/>
          </p:nvPr>
        </p:nvSpPr>
        <p:spPr/>
        <p:txBody>
          <a:bodyPr/>
          <a:lstStyle/>
          <a:p>
            <a:pPr algn="ctr"/>
            <a:r>
              <a:rPr lang="en-US" sz="4000" b="1" dirty="0">
                <a:solidFill>
                  <a:schemeClr val="tx2"/>
                </a:solidFill>
              </a:rPr>
              <a:t>KQ 2: Indications for postoperative </a:t>
            </a:r>
            <a:br>
              <a:rPr lang="en-US" sz="4000" b="1" dirty="0">
                <a:solidFill>
                  <a:schemeClr val="tx2"/>
                </a:solidFill>
              </a:rPr>
            </a:br>
            <a:r>
              <a:rPr lang="en-US" sz="4000" b="1" dirty="0">
                <a:solidFill>
                  <a:schemeClr val="tx2"/>
                </a:solidFill>
              </a:rPr>
              <a:t>radiation therapy (PORT) </a:t>
            </a:r>
          </a:p>
        </p:txBody>
      </p:sp>
      <p:graphicFrame>
        <p:nvGraphicFramePr>
          <p:cNvPr id="4" name="Content Placeholder 3">
            <a:extLst>
              <a:ext uri="{FF2B5EF4-FFF2-40B4-BE49-F238E27FC236}">
                <a16:creationId xmlns:a16="http://schemas.microsoft.com/office/drawing/2014/main" id="{60217CD1-83CD-40C0-9B11-DB06B14276CF}"/>
              </a:ext>
            </a:extLst>
          </p:cNvPr>
          <p:cNvGraphicFramePr>
            <a:graphicFrameLocks noGrp="1"/>
          </p:cNvGraphicFramePr>
          <p:nvPr>
            <p:ph idx="1"/>
            <p:extLst>
              <p:ext uri="{D42A27DB-BD31-4B8C-83A1-F6EECF244321}">
                <p14:modId xmlns:p14="http://schemas.microsoft.com/office/powerpoint/2010/main" val="2177246818"/>
              </p:ext>
            </p:extLst>
          </p:nvPr>
        </p:nvGraphicFramePr>
        <p:xfrm>
          <a:off x="304800" y="2209800"/>
          <a:ext cx="8534399" cy="2242694"/>
        </p:xfrm>
        <a:graphic>
          <a:graphicData uri="http://schemas.openxmlformats.org/drawingml/2006/table">
            <a:tbl>
              <a:tblPr firstRow="1" firstCol="1" bandRow="1"/>
              <a:tblGrid>
                <a:gridCol w="4648200">
                  <a:extLst>
                    <a:ext uri="{9D8B030D-6E8A-4147-A177-3AD203B41FA5}">
                      <a16:colId xmlns:a16="http://schemas.microsoft.com/office/drawing/2014/main" val="382921067"/>
                    </a:ext>
                  </a:extLst>
                </a:gridCol>
                <a:gridCol w="175591">
                  <a:extLst>
                    <a:ext uri="{9D8B030D-6E8A-4147-A177-3AD203B41FA5}">
                      <a16:colId xmlns:a16="http://schemas.microsoft.com/office/drawing/2014/main" val="3395293719"/>
                    </a:ext>
                  </a:extLst>
                </a:gridCol>
                <a:gridCol w="2222960">
                  <a:extLst>
                    <a:ext uri="{9D8B030D-6E8A-4147-A177-3AD203B41FA5}">
                      <a16:colId xmlns:a16="http://schemas.microsoft.com/office/drawing/2014/main" val="1243509818"/>
                    </a:ext>
                  </a:extLst>
                </a:gridCol>
                <a:gridCol w="1487648">
                  <a:extLst>
                    <a:ext uri="{9D8B030D-6E8A-4147-A177-3AD203B41FA5}">
                      <a16:colId xmlns:a16="http://schemas.microsoft.com/office/drawing/2014/main" val="3340816277"/>
                    </a:ext>
                  </a:extLst>
                </a:gridCol>
              </a:tblGrid>
              <a:tr h="548640">
                <a:tc>
                  <a:txBody>
                    <a:bodyPr/>
                    <a:lstStyle/>
                    <a:p>
                      <a:pPr marL="0" marR="0" algn="ctr">
                        <a:lnSpc>
                          <a:spcPct val="100000"/>
                        </a:lnSpc>
                        <a:spcBef>
                          <a:spcPts val="0"/>
                        </a:spcBef>
                        <a:spcAft>
                          <a:spcPts val="0"/>
                        </a:spcAft>
                      </a:pP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KQ2 Recommendations</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35097" marR="350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gridSpan="2">
                  <a:txBody>
                    <a:bodyPr/>
                    <a:lstStyle/>
                    <a:p>
                      <a:pPr marL="0" marR="0" algn="ctr">
                        <a:lnSpc>
                          <a:spcPct val="100000"/>
                        </a:lnSpc>
                        <a:spcBef>
                          <a:spcPts val="0"/>
                        </a:spcBef>
                        <a:spcAft>
                          <a:spcPts val="0"/>
                        </a:spcAft>
                      </a:pP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35097" marR="350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hMerge="1">
                  <a:txBody>
                    <a:bodyPr/>
                    <a:lstStyle/>
                    <a:p>
                      <a:pPr marL="0" marR="0" algn="ctr">
                        <a:lnSpc>
                          <a:spcPct val="100000"/>
                        </a:lnSpc>
                        <a:spcBef>
                          <a:spcPts val="0"/>
                        </a:spcBef>
                        <a:spcAft>
                          <a:spcPts val="0"/>
                        </a:spcAft>
                      </a:pPr>
                      <a:r>
                        <a:rPr lang="en-US"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35097" marR="350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35097" marR="350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496437915"/>
                  </a:ext>
                </a:extLst>
              </a:tr>
              <a:tr h="296942">
                <a:tc gridSpan="4">
                  <a:txBody>
                    <a:bodyPr/>
                    <a:lstStyle/>
                    <a:p>
                      <a:pPr algn="ctr">
                        <a:lnSpc>
                          <a:spcPct val="115000"/>
                        </a:lnSpc>
                        <a:spcAft>
                          <a:spcPts val="0"/>
                        </a:spcAft>
                      </a:pPr>
                      <a:r>
                        <a:rPr lang="en-US" sz="2400" b="1" dirty="0">
                          <a:effectLst/>
                          <a:latin typeface="Calibri" panose="020F0502020204030204" pitchFamily="34" charset="0"/>
                          <a:cs typeface="Calibri" panose="020F0502020204030204" pitchFamily="34" charset="0"/>
                        </a:rPr>
                        <a:t>Both BCC and cSCC</a:t>
                      </a:r>
                      <a:endParaRPr lang="en-US" sz="2400" dirty="0">
                        <a:effectLst/>
                        <a:latin typeface="Calibri" panose="020F0502020204030204" pitchFamily="34" charset="0"/>
                        <a:cs typeface="Calibri" panose="020F0502020204030204" pitchFamily="34" charset="0"/>
                      </a:endParaRPr>
                    </a:p>
                  </a:txBody>
                  <a:tcPr marL="35097" marR="350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3078749766"/>
                  </a:ext>
                </a:extLst>
              </a:tr>
              <a:tr h="612410">
                <a:tc gridSpan="2">
                  <a:txBody>
                    <a:bodyPr/>
                    <a:lstStyle/>
                    <a:p>
                      <a:pPr marL="342900" marR="0" lvl="0" indent="-342900">
                        <a:lnSpc>
                          <a:spcPct val="115000"/>
                        </a:lnSpc>
                        <a:spcBef>
                          <a:spcPts val="0"/>
                        </a:spcBef>
                        <a:spcAft>
                          <a:spcPts val="0"/>
                        </a:spcAft>
                        <a:buFont typeface="+mj-lt"/>
                        <a:buAutoNum type="arabicPeriod"/>
                      </a:pPr>
                      <a:r>
                        <a:rPr lang="en-US" sz="2400" dirty="0">
                          <a:effectLst/>
                          <a:latin typeface="Calibri" panose="020F0502020204030204" pitchFamily="34" charset="0"/>
                          <a:ea typeface="Times New Roman" panose="02020603050405020304" pitchFamily="18" charset="0"/>
                          <a:cs typeface="Calibri" panose="020F0502020204030204" pitchFamily="34" charset="0"/>
                        </a:rPr>
                        <a:t>PORT is recommended for gross perineural spread that is clinically or radiologically apparent.</a:t>
                      </a:r>
                    </a:p>
                  </a:txBody>
                  <a:tcPr marL="35097" marR="35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342900" marR="0" lvl="0" indent="-342900">
                        <a:lnSpc>
                          <a:spcPct val="115000"/>
                        </a:lnSpc>
                        <a:spcBef>
                          <a:spcPts val="0"/>
                        </a:spcBef>
                        <a:spcAft>
                          <a:spcPts val="0"/>
                        </a:spcAft>
                        <a:buFont typeface="+mj-lt"/>
                        <a:buAutoNum type="arabicPeriod"/>
                      </a:pP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35097" marR="35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a:lnSpc>
                          <a:spcPct val="115000"/>
                        </a:lnSpc>
                        <a:spcBef>
                          <a:spcPts val="0"/>
                        </a:spcBef>
                        <a:spcAft>
                          <a:spcPts val="0"/>
                        </a:spcAft>
                        <a:buFont typeface="+mj-lt"/>
                        <a:buNone/>
                      </a:pP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35097" marR="350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dirty="0">
                          <a:effectLst/>
                          <a:latin typeface="Calibri" panose="020F0502020204030204" pitchFamily="34" charset="0"/>
                          <a:cs typeface="Calibri" panose="020F0502020204030204" pitchFamily="34" charset="0"/>
                        </a:rPr>
                        <a:t>Moderate</a:t>
                      </a:r>
                    </a:p>
                  </a:txBody>
                  <a:tcPr marL="35097" marR="350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4269292"/>
                  </a:ext>
                </a:extLst>
              </a:tr>
            </a:tbl>
          </a:graphicData>
        </a:graphic>
      </p:graphicFrame>
    </p:spTree>
    <p:extLst>
      <p:ext uri="{BB962C8B-B14F-4D97-AF65-F5344CB8AC3E}">
        <p14:creationId xmlns:p14="http://schemas.microsoft.com/office/powerpoint/2010/main" val="790802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08E35-C084-48C6-9D5F-0B1D2CACDD7A}"/>
              </a:ext>
            </a:extLst>
          </p:cNvPr>
          <p:cNvSpPr>
            <a:spLocks noGrp="1"/>
          </p:cNvSpPr>
          <p:nvPr>
            <p:ph type="title"/>
          </p:nvPr>
        </p:nvSpPr>
        <p:spPr>
          <a:xfrm>
            <a:off x="457200" y="394265"/>
            <a:ext cx="8229600" cy="1143000"/>
          </a:xfrm>
        </p:spPr>
        <p:txBody>
          <a:bodyPr/>
          <a:lstStyle/>
          <a:p>
            <a:pPr algn="l"/>
            <a:r>
              <a:rPr lang="en-US" sz="4000" b="1" dirty="0"/>
              <a:t>Indications for PORT in cSCC</a:t>
            </a:r>
          </a:p>
        </p:txBody>
      </p:sp>
      <p:sp>
        <p:nvSpPr>
          <p:cNvPr id="3" name="Content Placeholder 2">
            <a:extLst>
              <a:ext uri="{FF2B5EF4-FFF2-40B4-BE49-F238E27FC236}">
                <a16:creationId xmlns:a16="http://schemas.microsoft.com/office/drawing/2014/main" id="{801F6C08-CF73-46E9-85BF-FB1420BCF546}"/>
              </a:ext>
            </a:extLst>
          </p:cNvPr>
          <p:cNvSpPr>
            <a:spLocks noGrp="1"/>
          </p:cNvSpPr>
          <p:nvPr>
            <p:ph idx="1"/>
          </p:nvPr>
        </p:nvSpPr>
        <p:spPr/>
        <p:txBody>
          <a:bodyPr/>
          <a:lstStyle/>
          <a:p>
            <a:pPr marL="0" indent="0">
              <a:buNone/>
            </a:pPr>
            <a:r>
              <a:rPr lang="en-US" dirty="0"/>
              <a:t>Cutaneous SCC is a much more aggressive entity than BCC with a far greater risk for regional and nodal spread. Thus, the task force recommends more wide-ranging utilization of PORT in the SCC population.</a:t>
            </a:r>
          </a:p>
        </p:txBody>
      </p:sp>
      <p:sp>
        <p:nvSpPr>
          <p:cNvPr id="4" name="Rectangle 3">
            <a:extLst>
              <a:ext uri="{FF2B5EF4-FFF2-40B4-BE49-F238E27FC236}">
                <a16:creationId xmlns:a16="http://schemas.microsoft.com/office/drawing/2014/main" id="{D35DC6A2-E7EB-8644-8494-DA91C930BDCE}"/>
              </a:ext>
            </a:extLst>
          </p:cNvPr>
          <p:cNvSpPr/>
          <p:nvPr/>
        </p:nvSpPr>
        <p:spPr>
          <a:xfrm>
            <a:off x="609600" y="4724400"/>
            <a:ext cx="7715250" cy="1338828"/>
          </a:xfrm>
          <a:prstGeom prst="rect">
            <a:avLst/>
          </a:prstGeom>
        </p:spPr>
        <p:txBody>
          <a:bodyPr wrap="square">
            <a:spAutoFit/>
          </a:bodyPr>
          <a:lstStyle/>
          <a:p>
            <a:pPr marL="7144" indent="-7144" defTabSz="685800">
              <a:defRPr/>
            </a:pPr>
            <a:r>
              <a:rPr lang="en-US" sz="1350" dirty="0">
                <a:solidFill>
                  <a:prstClr val="black"/>
                </a:solidFill>
                <a:latin typeface="Calibri" panose="020F0502020204030204" pitchFamily="34" charset="0"/>
                <a:ea typeface="Times New Roman" panose="02020603050405020304" pitchFamily="18" charset="0"/>
              </a:rPr>
              <a:t>Lin C, Tripcony L, Keller J, Poulsen M, Dickie G. Cutaneous carcinoma of the head and neck with clinical features of perineural infiltration treated with radiotherapy. </a:t>
            </a:r>
            <a:r>
              <a:rPr lang="en-US" sz="1350" i="1" dirty="0">
                <a:solidFill>
                  <a:prstClr val="black"/>
                </a:solidFill>
                <a:latin typeface="Calibri" panose="020F0502020204030204" pitchFamily="34" charset="0"/>
                <a:ea typeface="Times New Roman" panose="02020603050405020304" pitchFamily="18" charset="0"/>
              </a:rPr>
              <a:t>Clinical oncology (Royal College of Radiologists (Great Britain)). </a:t>
            </a:r>
            <a:r>
              <a:rPr lang="en-US" sz="1350" dirty="0">
                <a:solidFill>
                  <a:prstClr val="black"/>
                </a:solidFill>
                <a:latin typeface="Calibri" panose="020F0502020204030204" pitchFamily="34" charset="0"/>
                <a:ea typeface="Times New Roman" panose="02020603050405020304" pitchFamily="18" charset="0"/>
              </a:rPr>
              <a:t>2013;25(6):362-367.</a:t>
            </a:r>
          </a:p>
          <a:p>
            <a:pPr marL="7144" indent="-7144" defTabSz="685800">
              <a:defRPr/>
            </a:pPr>
            <a:r>
              <a:rPr lang="en-US" sz="1350" dirty="0">
                <a:solidFill>
                  <a:prstClr val="black"/>
                </a:solidFill>
                <a:latin typeface="Calibri" panose="020F0502020204030204"/>
              </a:rPr>
              <a:t>Jackson JE, Dickie GJ, Wiltshire KL, et al. Radiotherapy for perineural invasion in cutaneous head and neck carcinomas: toward a risk-adapted treatment approach. </a:t>
            </a:r>
            <a:r>
              <a:rPr lang="en-US" sz="1350" i="1" dirty="0">
                <a:solidFill>
                  <a:prstClr val="black"/>
                </a:solidFill>
                <a:latin typeface="Calibri" panose="020F0502020204030204"/>
              </a:rPr>
              <a:t>Head &amp; neck. </a:t>
            </a:r>
            <a:r>
              <a:rPr lang="en-US" sz="1350" dirty="0">
                <a:solidFill>
                  <a:prstClr val="black"/>
                </a:solidFill>
                <a:latin typeface="Calibri" panose="020F0502020204030204"/>
              </a:rPr>
              <a:t>2009;31(5):604-610.</a:t>
            </a:r>
          </a:p>
          <a:p>
            <a:pPr marL="7144" indent="-7144" defTabSz="685800">
              <a:defRPr/>
            </a:pPr>
            <a:endParaRPr lang="en-US" sz="1350" dirty="0">
              <a:solidFill>
                <a:prstClr val="black"/>
              </a:solidFill>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082648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51168-CC0A-46E3-B05A-F2536689470A}"/>
              </a:ext>
            </a:extLst>
          </p:cNvPr>
          <p:cNvSpPr>
            <a:spLocks noGrp="1"/>
          </p:cNvSpPr>
          <p:nvPr>
            <p:ph type="title"/>
          </p:nvPr>
        </p:nvSpPr>
        <p:spPr/>
        <p:txBody>
          <a:bodyPr/>
          <a:lstStyle/>
          <a:p>
            <a:r>
              <a:rPr lang="en-US" b="1" dirty="0">
                <a:solidFill>
                  <a:schemeClr val="tx2"/>
                </a:solidFill>
              </a:rPr>
              <a:t>Citation</a:t>
            </a:r>
          </a:p>
        </p:txBody>
      </p:sp>
      <p:sp>
        <p:nvSpPr>
          <p:cNvPr id="3" name="Content Placeholder 2">
            <a:extLst>
              <a:ext uri="{FF2B5EF4-FFF2-40B4-BE49-F238E27FC236}">
                <a16:creationId xmlns:a16="http://schemas.microsoft.com/office/drawing/2014/main" id="{F182DBF8-4207-43FF-A345-AD4C24374B19}"/>
              </a:ext>
            </a:extLst>
          </p:cNvPr>
          <p:cNvSpPr>
            <a:spLocks noGrp="1"/>
          </p:cNvSpPr>
          <p:nvPr>
            <p:ph idx="1"/>
          </p:nvPr>
        </p:nvSpPr>
        <p:spPr>
          <a:xfrm>
            <a:off x="459509" y="1396856"/>
            <a:ext cx="8229600" cy="4525963"/>
          </a:xfrm>
        </p:spPr>
        <p:txBody>
          <a:bodyPr/>
          <a:lstStyle/>
          <a:p>
            <a:pPr marL="0" indent="0" algn="ctr">
              <a:spcBef>
                <a:spcPts val="600"/>
              </a:spcBef>
              <a:buFontTx/>
              <a:buNone/>
              <a:defRPr/>
            </a:pPr>
            <a:r>
              <a:rPr lang="en-US" altLang="en-US" dirty="0"/>
              <a:t>This slide set is adapted from the </a:t>
            </a:r>
            <a:r>
              <a:rPr lang="en-US" altLang="en-US" b="1" i="1" dirty="0"/>
              <a:t>Definitive and Postoperative Radiation Therapy for Basal and Squamous Cell Cancers of the Skin Guideline</a:t>
            </a:r>
            <a:r>
              <a:rPr lang="en-US" altLang="en-US" dirty="0"/>
              <a:t>, </a:t>
            </a:r>
          </a:p>
          <a:p>
            <a:pPr marL="0" indent="0" algn="ctr">
              <a:spcBef>
                <a:spcPts val="600"/>
              </a:spcBef>
              <a:buNone/>
              <a:defRPr/>
            </a:pPr>
            <a:r>
              <a:rPr lang="en-US" altLang="en-US" dirty="0"/>
              <a:t>published in the January/February</a:t>
            </a:r>
            <a:r>
              <a:rPr lang="en-US" altLang="en-US" dirty="0">
                <a:solidFill>
                  <a:srgbClr val="FF0000"/>
                </a:solidFill>
              </a:rPr>
              <a:t> </a:t>
            </a:r>
            <a:r>
              <a:rPr lang="en-US" altLang="en-US" dirty="0"/>
              <a:t>2020 issue of Practical Radiation Oncology (PRO).</a:t>
            </a:r>
            <a:endParaRPr lang="en-US" altLang="en-US" dirty="0">
              <a:solidFill>
                <a:srgbClr val="FF0000"/>
              </a:solidFill>
            </a:endParaRPr>
          </a:p>
          <a:p>
            <a:pPr algn="ctr">
              <a:spcBef>
                <a:spcPts val="600"/>
              </a:spcBef>
              <a:buFontTx/>
              <a:buNone/>
              <a:defRPr/>
            </a:pPr>
            <a:endParaRPr lang="en-US" altLang="en-US" sz="2400" dirty="0"/>
          </a:p>
          <a:p>
            <a:pPr algn="ctr">
              <a:spcBef>
                <a:spcPts val="600"/>
              </a:spcBef>
              <a:buFontTx/>
              <a:buNone/>
              <a:defRPr/>
            </a:pPr>
            <a:r>
              <a:rPr lang="en-US" altLang="en-US" sz="2400" dirty="0"/>
              <a:t>The guideline was e-published (</a:t>
            </a:r>
            <a:r>
              <a:rPr lang="en-US" sz="2400" u="sng" dirty="0">
                <a:hlinkClick r:id="rId2"/>
              </a:rPr>
              <a:t>https://doi.org/10.1016/j.prro.2019.10.014</a:t>
            </a:r>
            <a:r>
              <a:rPr lang="en-US" altLang="en-US" sz="2400" dirty="0"/>
              <a:t>) on </a:t>
            </a:r>
          </a:p>
          <a:p>
            <a:pPr algn="ctr">
              <a:spcBef>
                <a:spcPts val="600"/>
              </a:spcBef>
              <a:buFontTx/>
              <a:buNone/>
              <a:defRPr/>
            </a:pPr>
            <a:r>
              <a:rPr lang="en-US" altLang="en-US" sz="2400" dirty="0"/>
              <a:t>December 9, 2019, and is also available on the </a:t>
            </a:r>
          </a:p>
          <a:p>
            <a:pPr algn="ctr">
              <a:spcBef>
                <a:spcPts val="600"/>
              </a:spcBef>
              <a:buFontTx/>
              <a:buNone/>
              <a:defRPr/>
            </a:pPr>
            <a:r>
              <a:rPr lang="en-US" altLang="en-US" sz="2400" dirty="0"/>
              <a:t>ASTRO website: </a:t>
            </a:r>
            <a:r>
              <a:rPr lang="en-US" altLang="en-US" sz="2400" dirty="0">
                <a:hlinkClick r:id="rId3"/>
              </a:rPr>
              <a:t>www.astro.org</a:t>
            </a:r>
            <a:r>
              <a:rPr lang="en-US" altLang="en-US" sz="2400" dirty="0"/>
              <a:t> </a:t>
            </a:r>
          </a:p>
          <a:p>
            <a:endParaRPr lang="en-US" dirty="0"/>
          </a:p>
        </p:txBody>
      </p:sp>
    </p:spTree>
    <p:extLst>
      <p:ext uri="{BB962C8B-B14F-4D97-AF65-F5344CB8AC3E}">
        <p14:creationId xmlns:p14="http://schemas.microsoft.com/office/powerpoint/2010/main" val="270173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06AE1-4538-D843-85DC-C377DA410216}"/>
              </a:ext>
            </a:extLst>
          </p:cNvPr>
          <p:cNvSpPr>
            <a:spLocks noGrp="1"/>
          </p:cNvSpPr>
          <p:nvPr>
            <p:ph type="title"/>
          </p:nvPr>
        </p:nvSpPr>
        <p:spPr>
          <a:xfrm>
            <a:off x="628650" y="173474"/>
            <a:ext cx="7886700" cy="994172"/>
          </a:xfrm>
        </p:spPr>
        <p:txBody>
          <a:bodyPr/>
          <a:lstStyle/>
          <a:p>
            <a:pPr algn="ctr"/>
            <a:r>
              <a:rPr lang="en-US" sz="4000" b="1" dirty="0">
                <a:solidFill>
                  <a:schemeClr val="tx2"/>
                </a:solidFill>
              </a:rPr>
              <a:t>KQ 2: Indications for PORT </a:t>
            </a:r>
            <a:r>
              <a:rPr lang="en-US" sz="4000" dirty="0">
                <a:solidFill>
                  <a:schemeClr val="tx2"/>
                </a:solidFill>
              </a:rPr>
              <a:t>(</a:t>
            </a:r>
            <a:r>
              <a:rPr lang="en-US" sz="4000" dirty="0" err="1">
                <a:solidFill>
                  <a:schemeClr val="tx2"/>
                </a:solidFill>
              </a:rPr>
              <a:t>Con’t</a:t>
            </a:r>
            <a:r>
              <a:rPr lang="en-US" sz="4000" dirty="0">
                <a:solidFill>
                  <a:schemeClr val="tx2"/>
                </a:solidFill>
              </a:rPr>
              <a:t>)</a:t>
            </a:r>
          </a:p>
        </p:txBody>
      </p:sp>
      <p:graphicFrame>
        <p:nvGraphicFramePr>
          <p:cNvPr id="3" name="Table 2">
            <a:extLst>
              <a:ext uri="{FF2B5EF4-FFF2-40B4-BE49-F238E27FC236}">
                <a16:creationId xmlns:a16="http://schemas.microsoft.com/office/drawing/2014/main" id="{B69F6447-0E37-46AB-8444-3BA3004F306B}"/>
              </a:ext>
            </a:extLst>
          </p:cNvPr>
          <p:cNvGraphicFramePr>
            <a:graphicFrameLocks noGrp="1"/>
          </p:cNvGraphicFramePr>
          <p:nvPr>
            <p:extLst>
              <p:ext uri="{D42A27DB-BD31-4B8C-83A1-F6EECF244321}">
                <p14:modId xmlns:p14="http://schemas.microsoft.com/office/powerpoint/2010/main" val="3956473705"/>
              </p:ext>
            </p:extLst>
          </p:nvPr>
        </p:nvGraphicFramePr>
        <p:xfrm>
          <a:off x="304800" y="990600"/>
          <a:ext cx="8534400" cy="5002530"/>
        </p:xfrm>
        <a:graphic>
          <a:graphicData uri="http://schemas.openxmlformats.org/drawingml/2006/table">
            <a:tbl>
              <a:tblPr firstRow="1" firstCol="1" bandRow="1"/>
              <a:tblGrid>
                <a:gridCol w="5333999">
                  <a:extLst>
                    <a:ext uri="{9D8B030D-6E8A-4147-A177-3AD203B41FA5}">
                      <a16:colId xmlns:a16="http://schemas.microsoft.com/office/drawing/2014/main" val="3953129124"/>
                    </a:ext>
                  </a:extLst>
                </a:gridCol>
                <a:gridCol w="1870951">
                  <a:extLst>
                    <a:ext uri="{9D8B030D-6E8A-4147-A177-3AD203B41FA5}">
                      <a16:colId xmlns:a16="http://schemas.microsoft.com/office/drawing/2014/main" val="4264940804"/>
                    </a:ext>
                  </a:extLst>
                </a:gridCol>
                <a:gridCol w="1329450">
                  <a:extLst>
                    <a:ext uri="{9D8B030D-6E8A-4147-A177-3AD203B41FA5}">
                      <a16:colId xmlns:a16="http://schemas.microsoft.com/office/drawing/2014/main" val="3103967024"/>
                    </a:ext>
                  </a:extLst>
                </a:gridCol>
              </a:tblGrid>
              <a:tr h="457200">
                <a:tc>
                  <a:txBody>
                    <a:bodyPr/>
                    <a:lstStyle/>
                    <a:p>
                      <a:pPr marL="0" marR="0" algn="ctr">
                        <a:lnSpc>
                          <a:spcPct val="100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KQ2 Recommendations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128612574"/>
                  </a:ext>
                </a:extLst>
              </a:tr>
              <a:tr h="247460">
                <a:tc gridSpan="3">
                  <a:txBody>
                    <a:bodyPr/>
                    <a:lstStyle/>
                    <a:p>
                      <a:pPr marL="0" marR="0" algn="ctr">
                        <a:lnSpc>
                          <a:spcPct val="115000"/>
                        </a:lnSpc>
                        <a:spcBef>
                          <a:spcPts val="0"/>
                        </a:spcBef>
                        <a:spcAft>
                          <a:spcPts val="0"/>
                        </a:spcAft>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cSCC</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hMerge="1">
                  <a:txBody>
                    <a:bodyPr/>
                    <a:lstStyle/>
                    <a:p>
                      <a:pPr marL="0" marR="0" algn="ctr">
                        <a:lnSpc>
                          <a:spcPct val="115000"/>
                        </a:lnSpc>
                        <a:spcBef>
                          <a:spcPts val="0"/>
                        </a:spcBef>
                        <a:spcAft>
                          <a:spcPts val="0"/>
                        </a:spcAft>
                      </a:pP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2479285873"/>
                  </a:ext>
                </a:extLst>
              </a:tr>
              <a:tr h="871844">
                <a:tc>
                  <a:txBody>
                    <a:bodyPr/>
                    <a:lstStyle/>
                    <a:p>
                      <a:pPr marL="346075" marR="0" lvl="0" indent="-346075">
                        <a:lnSpc>
                          <a:spcPct val="115000"/>
                        </a:lnSpc>
                        <a:spcBef>
                          <a:spcPts val="0"/>
                        </a:spcBef>
                        <a:spcAft>
                          <a:spcPts val="0"/>
                        </a:spcAft>
                        <a:buFont typeface="+mj-lt"/>
                        <a:buNone/>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1.   PORT is recommended for patients with cSCC having close/positive margins that cannot be corrected with further surgery (secondary to morbidity and/or adverse cosmetic outcome).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6075" marR="0" lvl="0" indent="-346075" algn="ctr">
                        <a:lnSpc>
                          <a:spcPct val="115000"/>
                        </a:lnSpc>
                        <a:spcBef>
                          <a:spcPts val="0"/>
                        </a:spcBef>
                        <a:spcAft>
                          <a:spcPts val="0"/>
                        </a:spcAft>
                        <a:buFont typeface="+mj-lt"/>
                        <a:buNone/>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Low</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8243359"/>
                  </a:ext>
                </a:extLst>
              </a:tr>
              <a:tr h="650641">
                <a:tc>
                  <a:txBody>
                    <a:bodyPr/>
                    <a:lstStyle/>
                    <a:p>
                      <a:pPr marL="346075" marR="0" lvl="0" indent="-346075">
                        <a:lnSpc>
                          <a:spcPct val="115000"/>
                        </a:lnSpc>
                        <a:spcBef>
                          <a:spcPts val="0"/>
                        </a:spcBef>
                        <a:spcAft>
                          <a:spcPts val="0"/>
                        </a:spcAft>
                        <a:buFont typeface="+mj-lt"/>
                        <a:buNone/>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2.   PORT is recommended for patients with cSCC in the setting of recurrence following a prior margin negative resection.</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6075" marR="0" lvl="0" indent="-346075" algn="ctr">
                        <a:lnSpc>
                          <a:spcPct val="115000"/>
                        </a:lnSpc>
                        <a:spcBef>
                          <a:spcPts val="0"/>
                        </a:spcBef>
                        <a:spcAft>
                          <a:spcPts val="0"/>
                        </a:spcAft>
                        <a:buFont typeface="+mj-lt"/>
                        <a:buNone/>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latin typeface="Calibri" panose="020F0502020204030204" pitchFamily="34" charset="0"/>
                          <a:ea typeface="Times New Roman" panose="02020603050405020304" pitchFamily="18" charset="0"/>
                          <a:cs typeface="Calibri" panose="020F0502020204030204" pitchFamily="34" charset="0"/>
                        </a:rPr>
                        <a:t>Moderate</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4335045"/>
                  </a:ext>
                </a:extLst>
              </a:tr>
              <a:tr h="510350">
                <a:tc>
                  <a:txBody>
                    <a:bodyPr/>
                    <a:lstStyle/>
                    <a:p>
                      <a:pPr marL="346075" marR="0" lvl="0" indent="-346075">
                        <a:lnSpc>
                          <a:spcPct val="115000"/>
                        </a:lnSpc>
                        <a:spcBef>
                          <a:spcPts val="0"/>
                        </a:spcBef>
                        <a:spcAft>
                          <a:spcPts val="0"/>
                        </a:spcAft>
                        <a:buFont typeface="+mj-lt"/>
                        <a:buNone/>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3.   In patients with cSCC, PORT is recommended for T3 and T4 tumors.</a:t>
                      </a:r>
                      <a:r>
                        <a:rPr lang="en-US" sz="2000" baseline="300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6075" marR="0" lvl="0" indent="-346075" algn="ctr">
                        <a:lnSpc>
                          <a:spcPct val="115000"/>
                        </a:lnSpc>
                        <a:spcBef>
                          <a:spcPts val="0"/>
                        </a:spcBef>
                        <a:spcAft>
                          <a:spcPts val="0"/>
                        </a:spcAft>
                        <a:buFont typeface="+mj-lt"/>
                        <a:buNone/>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Moderate</a:t>
                      </a: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5854995"/>
                  </a:ext>
                </a:extLst>
              </a:tr>
              <a:tr h="773240">
                <a:tc>
                  <a:txBody>
                    <a:bodyPr/>
                    <a:lstStyle/>
                    <a:p>
                      <a:pPr marL="346075" marR="0" lvl="0" indent="-346075">
                        <a:lnSpc>
                          <a:spcPct val="115000"/>
                        </a:lnSpc>
                        <a:spcBef>
                          <a:spcPts val="0"/>
                        </a:spcBef>
                        <a:spcAft>
                          <a:spcPts val="0"/>
                        </a:spcAft>
                        <a:buFont typeface="+mj-lt"/>
                        <a:buNone/>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4.   In patients with cSCC, PORT is recommended for desmoplastic</a:t>
                      </a:r>
                      <a:r>
                        <a:rPr lang="en-US" sz="2000" baseline="30000" dirty="0">
                          <a:effectLst/>
                          <a:latin typeface="Calibri" panose="020F0502020204030204" pitchFamily="34" charset="0"/>
                          <a:ea typeface="Times New Roman" panose="02020603050405020304" pitchFamily="18" charset="0"/>
                          <a:cs typeface="Times New Roman" panose="02020603050405020304" pitchFamily="18" charset="0"/>
                        </a:rPr>
                        <a:t>†</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/infiltrative tumors in the setting of chronic immunosuppression.</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6075" marR="0" lvl="0" indent="-346075" algn="ctr">
                        <a:lnSpc>
                          <a:spcPct val="115000"/>
                        </a:lnSpc>
                        <a:spcBef>
                          <a:spcPts val="0"/>
                        </a:spcBef>
                        <a:spcAft>
                          <a:spcPts val="0"/>
                        </a:spcAft>
                        <a:buFont typeface="+mj-lt"/>
                        <a:buNone/>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Moderate</a:t>
                      </a: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5831344"/>
                  </a:ext>
                </a:extLst>
              </a:tr>
            </a:tbl>
          </a:graphicData>
        </a:graphic>
      </p:graphicFrame>
    </p:spTree>
    <p:extLst>
      <p:ext uri="{BB962C8B-B14F-4D97-AF65-F5344CB8AC3E}">
        <p14:creationId xmlns:p14="http://schemas.microsoft.com/office/powerpoint/2010/main" val="712436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D3023-0EC5-D744-B901-92F816F215B8}"/>
              </a:ext>
            </a:extLst>
          </p:cNvPr>
          <p:cNvSpPr>
            <a:spLocks noGrp="1"/>
          </p:cNvSpPr>
          <p:nvPr>
            <p:ph type="title"/>
          </p:nvPr>
        </p:nvSpPr>
        <p:spPr>
          <a:xfrm>
            <a:off x="533400" y="156227"/>
            <a:ext cx="7886700" cy="621731"/>
          </a:xfrm>
        </p:spPr>
        <p:txBody>
          <a:bodyPr/>
          <a:lstStyle/>
          <a:p>
            <a:pPr algn="l"/>
            <a:r>
              <a:rPr lang="en-US" sz="4000" b="1" dirty="0"/>
              <a:t>Perineural invasion </a:t>
            </a:r>
          </a:p>
        </p:txBody>
      </p:sp>
      <p:sp>
        <p:nvSpPr>
          <p:cNvPr id="3" name="Content Placeholder 2">
            <a:extLst>
              <a:ext uri="{FF2B5EF4-FFF2-40B4-BE49-F238E27FC236}">
                <a16:creationId xmlns:a16="http://schemas.microsoft.com/office/drawing/2014/main" id="{CDBC9C2D-B7C4-7645-BC86-F796B8077C9F}"/>
              </a:ext>
            </a:extLst>
          </p:cNvPr>
          <p:cNvSpPr>
            <a:spLocks noGrp="1"/>
          </p:cNvSpPr>
          <p:nvPr>
            <p:ph idx="1"/>
          </p:nvPr>
        </p:nvSpPr>
        <p:spPr>
          <a:xfrm>
            <a:off x="381000" y="838200"/>
            <a:ext cx="8490155" cy="3431603"/>
          </a:xfrm>
        </p:spPr>
        <p:txBody>
          <a:bodyPr>
            <a:noAutofit/>
          </a:bodyPr>
          <a:lstStyle/>
          <a:p>
            <a:pPr marL="0" indent="0">
              <a:buNone/>
            </a:pPr>
            <a:r>
              <a:rPr lang="en-US" sz="2200" dirty="0"/>
              <a:t>Retrospective review of patients with HN </a:t>
            </a:r>
            <a:r>
              <a:rPr lang="en-US" sz="2200" dirty="0" err="1"/>
              <a:t>cSCC</a:t>
            </a:r>
            <a:r>
              <a:rPr lang="en-US" sz="2200" dirty="0"/>
              <a:t> with perineural involvement: gross cranial nerve involvement (GCNI), microscopic focal perineural invasion (MFPNI), and microscopic extensive perineural invasion (MEPNI), managed with or without RT.</a:t>
            </a:r>
          </a:p>
          <a:p>
            <a:r>
              <a:rPr lang="en-US" sz="2000" dirty="0"/>
              <a:t>102 patients were observed or treated with RT from 2000 through 2013. </a:t>
            </a:r>
          </a:p>
          <a:p>
            <a:endParaRPr lang="en-US" sz="1500" dirty="0"/>
          </a:p>
          <a:p>
            <a:endParaRPr lang="en-US" sz="1500" dirty="0"/>
          </a:p>
          <a:p>
            <a:endParaRPr lang="en-US" sz="1500" dirty="0"/>
          </a:p>
          <a:p>
            <a:endParaRPr lang="en-US" sz="1500" dirty="0"/>
          </a:p>
          <a:p>
            <a:endParaRPr lang="en-US" sz="1500" dirty="0"/>
          </a:p>
          <a:p>
            <a:pPr marL="0" indent="0">
              <a:buNone/>
            </a:pPr>
            <a:endParaRPr lang="en-US" sz="1500" dirty="0"/>
          </a:p>
          <a:p>
            <a:endParaRPr lang="en-US" sz="1650" dirty="0"/>
          </a:p>
          <a:p>
            <a:endParaRPr lang="en-US" sz="1650" dirty="0"/>
          </a:p>
          <a:p>
            <a:pPr marL="0" indent="0">
              <a:buNone/>
            </a:pPr>
            <a:endParaRPr lang="en-US" sz="1650" dirty="0"/>
          </a:p>
          <a:p>
            <a:pPr marL="0" indent="0">
              <a:buNone/>
            </a:pPr>
            <a:endParaRPr lang="en-US" sz="1650" dirty="0"/>
          </a:p>
          <a:p>
            <a:r>
              <a:rPr lang="en-US" sz="1650" dirty="0"/>
              <a:t>The pattern of relapse was predominantly local, with a low rate of successful salvage. </a:t>
            </a:r>
          </a:p>
          <a:p>
            <a:endParaRPr lang="en-US" sz="1500" dirty="0"/>
          </a:p>
          <a:p>
            <a:endParaRPr lang="en-US" sz="1500" dirty="0"/>
          </a:p>
          <a:p>
            <a:pPr marL="0" indent="0">
              <a:buNone/>
            </a:pPr>
            <a:endParaRPr lang="en-US" sz="1500" dirty="0"/>
          </a:p>
        </p:txBody>
      </p:sp>
      <p:sp>
        <p:nvSpPr>
          <p:cNvPr id="4" name="Rectangle 3">
            <a:extLst>
              <a:ext uri="{FF2B5EF4-FFF2-40B4-BE49-F238E27FC236}">
                <a16:creationId xmlns:a16="http://schemas.microsoft.com/office/drawing/2014/main" id="{BE7FF969-4719-404A-9D79-66A2E677B222}"/>
              </a:ext>
            </a:extLst>
          </p:cNvPr>
          <p:cNvSpPr/>
          <p:nvPr/>
        </p:nvSpPr>
        <p:spPr>
          <a:xfrm>
            <a:off x="381000" y="5904141"/>
            <a:ext cx="7886700" cy="461665"/>
          </a:xfrm>
          <a:prstGeom prst="rect">
            <a:avLst/>
          </a:prstGeom>
        </p:spPr>
        <p:txBody>
          <a:bodyPr wrap="square">
            <a:spAutoFit/>
          </a:bodyPr>
          <a:lstStyle/>
          <a:p>
            <a:pPr defTabSz="685800">
              <a:defRPr/>
            </a:pPr>
            <a:r>
              <a:rPr lang="en-US" sz="1200" dirty="0">
                <a:solidFill>
                  <a:prstClr val="black"/>
                </a:solidFill>
                <a:latin typeface="Calibri" panose="020F0502020204030204"/>
              </a:rPr>
              <a:t>Sapir E, Tolpadi A, McHugh J, et al. Skin cancer of the head and neck with gross or microscopic perineural involvement: Patterns of failure. </a:t>
            </a:r>
            <a:r>
              <a:rPr lang="en-US" sz="1200" i="1" dirty="0">
                <a:solidFill>
                  <a:prstClr val="black"/>
                </a:solidFill>
                <a:latin typeface="Calibri" panose="020F0502020204030204"/>
              </a:rPr>
              <a:t>Radiotherapy and oncology. </a:t>
            </a:r>
            <a:r>
              <a:rPr lang="en-US" sz="1200" dirty="0">
                <a:solidFill>
                  <a:prstClr val="black"/>
                </a:solidFill>
                <a:latin typeface="Calibri" panose="020F0502020204030204"/>
              </a:rPr>
              <a:t>2016;120(1):81-86.</a:t>
            </a:r>
            <a:endParaRPr lang="en-US" sz="1200" dirty="0">
              <a:solidFill>
                <a:prstClr val="black"/>
              </a:solidFill>
              <a:latin typeface="Calibri" panose="020F0502020204030204" pitchFamily="34"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A0CEF633-06ED-6347-B372-435573ED6168}"/>
              </a:ext>
            </a:extLst>
          </p:cNvPr>
          <p:cNvGraphicFramePr>
            <a:graphicFrameLocks noGrp="1"/>
          </p:cNvGraphicFramePr>
          <p:nvPr>
            <p:extLst>
              <p:ext uri="{D42A27DB-BD31-4B8C-83A1-F6EECF244321}">
                <p14:modId xmlns:p14="http://schemas.microsoft.com/office/powerpoint/2010/main" val="2740246519"/>
              </p:ext>
            </p:extLst>
          </p:nvPr>
        </p:nvGraphicFramePr>
        <p:xfrm>
          <a:off x="984455" y="2703371"/>
          <a:ext cx="7239000" cy="2712720"/>
        </p:xfrm>
        <a:graphic>
          <a:graphicData uri="http://schemas.openxmlformats.org/drawingml/2006/table">
            <a:tbl>
              <a:tblPr firstRow="1" bandRow="1">
                <a:tableStyleId>{5C22544A-7EE6-4342-B048-85BDC9FD1C3A}</a:tableStyleId>
              </a:tblPr>
              <a:tblGrid>
                <a:gridCol w="2106453">
                  <a:extLst>
                    <a:ext uri="{9D8B030D-6E8A-4147-A177-3AD203B41FA5}">
                      <a16:colId xmlns:a16="http://schemas.microsoft.com/office/drawing/2014/main" val="4155751210"/>
                    </a:ext>
                  </a:extLst>
                </a:gridCol>
                <a:gridCol w="2084547">
                  <a:extLst>
                    <a:ext uri="{9D8B030D-6E8A-4147-A177-3AD203B41FA5}">
                      <a16:colId xmlns:a16="http://schemas.microsoft.com/office/drawing/2014/main" val="3749334257"/>
                    </a:ext>
                  </a:extLst>
                </a:gridCol>
                <a:gridCol w="1441353">
                  <a:extLst>
                    <a:ext uri="{9D8B030D-6E8A-4147-A177-3AD203B41FA5}">
                      <a16:colId xmlns:a16="http://schemas.microsoft.com/office/drawing/2014/main" val="1008612258"/>
                    </a:ext>
                  </a:extLst>
                </a:gridCol>
                <a:gridCol w="1606647">
                  <a:extLst>
                    <a:ext uri="{9D8B030D-6E8A-4147-A177-3AD203B41FA5}">
                      <a16:colId xmlns:a16="http://schemas.microsoft.com/office/drawing/2014/main" val="741093320"/>
                    </a:ext>
                  </a:extLst>
                </a:gridCol>
              </a:tblGrid>
              <a:tr h="187365">
                <a:tc>
                  <a:txBody>
                    <a:bodyPr/>
                    <a:lstStyle/>
                    <a:p>
                      <a:pPr algn="ctr"/>
                      <a:r>
                        <a:rPr lang="en-US" sz="1600" dirty="0"/>
                        <a:t>Type of PNI</a:t>
                      </a:r>
                    </a:p>
                  </a:txBody>
                  <a:tcPr marL="47828" marR="47828" marT="34290" marB="34290" anchor="ctr"/>
                </a:tc>
                <a:tc>
                  <a:txBody>
                    <a:bodyPr/>
                    <a:lstStyle/>
                    <a:p>
                      <a:pPr algn="ctr"/>
                      <a:r>
                        <a:rPr lang="en-US" sz="1600" dirty="0"/>
                        <a:t>Definition</a:t>
                      </a:r>
                    </a:p>
                  </a:txBody>
                  <a:tcPr marL="47828" marR="47828" marT="34290" marB="34290" anchor="ctr"/>
                </a:tc>
                <a:tc>
                  <a:txBody>
                    <a:bodyPr/>
                    <a:lstStyle/>
                    <a:p>
                      <a:pPr algn="ctr"/>
                      <a:r>
                        <a:rPr lang="en-US" sz="1600" dirty="0"/>
                        <a:t>2 year  RFS</a:t>
                      </a:r>
                    </a:p>
                  </a:txBody>
                  <a:tcPr marL="47828" marR="47828" marT="34290" marB="34290" anchor="ctr"/>
                </a:tc>
                <a:tc>
                  <a:txBody>
                    <a:bodyPr/>
                    <a:lstStyle/>
                    <a:p>
                      <a:pPr algn="ctr"/>
                      <a:r>
                        <a:rPr lang="en-US" sz="1600" dirty="0"/>
                        <a:t>2 year DFS</a:t>
                      </a:r>
                    </a:p>
                  </a:txBody>
                  <a:tcPr marL="47828" marR="47828" marT="34290" marB="34290" anchor="ctr"/>
                </a:tc>
                <a:extLst>
                  <a:ext uri="{0D108BD9-81ED-4DB2-BD59-A6C34878D82A}">
                    <a16:rowId xmlns:a16="http://schemas.microsoft.com/office/drawing/2014/main" val="3561794119"/>
                  </a:ext>
                </a:extLst>
              </a:tr>
              <a:tr h="470945">
                <a:tc>
                  <a:txBody>
                    <a:bodyPr/>
                    <a:lstStyle/>
                    <a:p>
                      <a:r>
                        <a:rPr lang="en-US" sz="1600" dirty="0"/>
                        <a:t>Gross cranial nerve involvement, 100% definitive RT </a:t>
                      </a:r>
                      <a:endParaRPr lang="en-US" sz="1600" b="1" dirty="0"/>
                    </a:p>
                  </a:txBody>
                  <a:tcPr marL="47828" marR="47828" marT="34290" marB="34290"/>
                </a:tc>
                <a:tc>
                  <a:txBody>
                    <a:bodyPr/>
                    <a:lstStyle/>
                    <a:p>
                      <a:endParaRPr lang="en-US" sz="1600" b="0" dirty="0"/>
                    </a:p>
                  </a:txBody>
                  <a:tcPr marL="47828" marR="47828" marT="34290" marB="34290"/>
                </a:tc>
                <a:tc>
                  <a:txBody>
                    <a:bodyPr/>
                    <a:lstStyle/>
                    <a:p>
                      <a:r>
                        <a:rPr lang="en-US" sz="1600" b="0" dirty="0"/>
                        <a:t>64%</a:t>
                      </a:r>
                    </a:p>
                  </a:txBody>
                  <a:tcPr marL="47828" marR="47828" marT="34290" marB="34290"/>
                </a:tc>
                <a:tc>
                  <a:txBody>
                    <a:bodyPr/>
                    <a:lstStyle/>
                    <a:p>
                      <a:r>
                        <a:rPr lang="en-US" sz="1600" b="0" dirty="0"/>
                        <a:t>56%</a:t>
                      </a:r>
                    </a:p>
                  </a:txBody>
                  <a:tcPr marL="47828" marR="47828" marT="34290" marB="34290"/>
                </a:tc>
                <a:extLst>
                  <a:ext uri="{0D108BD9-81ED-4DB2-BD59-A6C34878D82A}">
                    <a16:rowId xmlns:a16="http://schemas.microsoft.com/office/drawing/2014/main" val="1515866232"/>
                  </a:ext>
                </a:extLst>
              </a:tr>
              <a:tr h="470945">
                <a:tc>
                  <a:txBody>
                    <a:bodyPr/>
                    <a:lstStyle/>
                    <a:p>
                      <a:r>
                        <a:rPr lang="en-US" sz="1600" dirty="0"/>
                        <a:t>Microscopic </a:t>
                      </a:r>
                      <a:r>
                        <a:rPr lang="en-US" sz="1600" b="1" dirty="0"/>
                        <a:t>extensive</a:t>
                      </a:r>
                      <a:r>
                        <a:rPr lang="en-US" sz="1600" dirty="0"/>
                        <a:t> perineural invasion, 63% adjuvant RT</a:t>
                      </a:r>
                    </a:p>
                  </a:txBody>
                  <a:tcPr marL="47828" marR="47828" marT="34290" marB="34290"/>
                </a:tc>
                <a:tc>
                  <a:txBody>
                    <a:bodyPr/>
                    <a:lstStyle/>
                    <a:p>
                      <a:r>
                        <a:rPr lang="en-US" sz="1600" dirty="0"/>
                        <a:t>Involvement of &gt;2 nerves with diameter &gt;0.1 mm</a:t>
                      </a:r>
                    </a:p>
                  </a:txBody>
                  <a:tcPr marL="47828" marR="47828" marT="34290" marB="34290"/>
                </a:tc>
                <a:tc>
                  <a:txBody>
                    <a:bodyPr/>
                    <a:lstStyle/>
                    <a:p>
                      <a:r>
                        <a:rPr lang="en-US" sz="1600" dirty="0"/>
                        <a:t>94% (RT) vs 25% (no RT)</a:t>
                      </a:r>
                    </a:p>
                  </a:txBody>
                  <a:tcPr marL="47828" marR="47828" marT="34290" marB="34290"/>
                </a:tc>
                <a:tc>
                  <a:txBody>
                    <a:bodyPr/>
                    <a:lstStyle/>
                    <a:p>
                      <a:r>
                        <a:rPr lang="en-US" sz="1600" dirty="0"/>
                        <a:t>73% (RT) vs 40% (no RT)</a:t>
                      </a:r>
                    </a:p>
                  </a:txBody>
                  <a:tcPr marL="47828" marR="47828" marT="34290" marB="34290"/>
                </a:tc>
                <a:extLst>
                  <a:ext uri="{0D108BD9-81ED-4DB2-BD59-A6C34878D82A}">
                    <a16:rowId xmlns:a16="http://schemas.microsoft.com/office/drawing/2014/main" val="1739827827"/>
                  </a:ext>
                </a:extLst>
              </a:tr>
              <a:tr h="470945">
                <a:tc>
                  <a:txBody>
                    <a:bodyPr/>
                    <a:lstStyle/>
                    <a:p>
                      <a:r>
                        <a:rPr lang="en-US" sz="1600" dirty="0"/>
                        <a:t>Microscopic </a:t>
                      </a:r>
                      <a:r>
                        <a:rPr lang="en-US" sz="1600" b="1" dirty="0"/>
                        <a:t>focal</a:t>
                      </a:r>
                      <a:r>
                        <a:rPr lang="en-US" sz="1600" dirty="0"/>
                        <a:t> PNI, 27% adjuvant RT</a:t>
                      </a:r>
                    </a:p>
                  </a:txBody>
                  <a:tcPr marL="47828" marR="47828" marT="34290" marB="34290"/>
                </a:tc>
                <a:tc>
                  <a:txBody>
                    <a:bodyPr/>
                    <a:lstStyle/>
                    <a:p>
                      <a:r>
                        <a:rPr lang="en-US" sz="1600" dirty="0"/>
                        <a:t>Involvement of 1–2 nerves with diameter &gt;0.1 mm</a:t>
                      </a:r>
                    </a:p>
                  </a:txBody>
                  <a:tcPr marL="47828" marR="47828"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86% (RT) vs 83% (no RT)</a:t>
                      </a:r>
                    </a:p>
                    <a:p>
                      <a:endParaRPr lang="en-US" sz="1600" dirty="0"/>
                    </a:p>
                  </a:txBody>
                  <a:tcPr marL="47828" marR="47828"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61% (RT) vs 74% (no RT)</a:t>
                      </a:r>
                    </a:p>
                    <a:p>
                      <a:endParaRPr lang="en-US" sz="1600" dirty="0"/>
                    </a:p>
                  </a:txBody>
                  <a:tcPr marL="47828" marR="47828" marT="34290" marB="34290"/>
                </a:tc>
                <a:extLst>
                  <a:ext uri="{0D108BD9-81ED-4DB2-BD59-A6C34878D82A}">
                    <a16:rowId xmlns:a16="http://schemas.microsoft.com/office/drawing/2014/main" val="785847310"/>
                  </a:ext>
                </a:extLst>
              </a:tr>
            </a:tbl>
          </a:graphicData>
        </a:graphic>
      </p:graphicFrame>
    </p:spTree>
    <p:extLst>
      <p:ext uri="{BB962C8B-B14F-4D97-AF65-F5344CB8AC3E}">
        <p14:creationId xmlns:p14="http://schemas.microsoft.com/office/powerpoint/2010/main" val="5016696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C6BE3-488C-514C-81E1-E19D0185ABF7}"/>
              </a:ext>
            </a:extLst>
          </p:cNvPr>
          <p:cNvSpPr>
            <a:spLocks noGrp="1"/>
          </p:cNvSpPr>
          <p:nvPr>
            <p:ph type="title"/>
          </p:nvPr>
        </p:nvSpPr>
        <p:spPr>
          <a:xfrm>
            <a:off x="457200" y="274638"/>
            <a:ext cx="8382000" cy="1143000"/>
          </a:xfrm>
        </p:spPr>
        <p:txBody>
          <a:bodyPr/>
          <a:lstStyle/>
          <a:p>
            <a:pPr algn="l"/>
            <a:r>
              <a:rPr lang="en-US" sz="4000" b="1" dirty="0"/>
              <a:t>Other high-risk features for recurrence</a:t>
            </a:r>
          </a:p>
        </p:txBody>
      </p:sp>
      <p:sp>
        <p:nvSpPr>
          <p:cNvPr id="3" name="Content Placeholder 2">
            <a:extLst>
              <a:ext uri="{FF2B5EF4-FFF2-40B4-BE49-F238E27FC236}">
                <a16:creationId xmlns:a16="http://schemas.microsoft.com/office/drawing/2014/main" id="{7DBBA146-E6F0-7743-806A-9AB508436B2B}"/>
              </a:ext>
            </a:extLst>
          </p:cNvPr>
          <p:cNvSpPr>
            <a:spLocks noGrp="1"/>
          </p:cNvSpPr>
          <p:nvPr>
            <p:ph idx="1"/>
          </p:nvPr>
        </p:nvSpPr>
        <p:spPr>
          <a:xfrm>
            <a:off x="628649" y="1828800"/>
            <a:ext cx="8009164" cy="3335680"/>
          </a:xfrm>
        </p:spPr>
        <p:txBody>
          <a:bodyPr>
            <a:normAutofit fontScale="92500" lnSpcReduction="10000"/>
          </a:bodyPr>
          <a:lstStyle/>
          <a:p>
            <a:pPr marL="0" indent="0">
              <a:buNone/>
            </a:pPr>
            <a:r>
              <a:rPr lang="en-US" sz="2800" dirty="0"/>
              <a:t>Retrospective analysis of stage I through IV head and neck cSCC who underwent surgery and also received PORT for primary or recurrent disease. 205 patients treated between 1995 and 2015</a:t>
            </a:r>
          </a:p>
          <a:p>
            <a:pPr lvl="1"/>
            <a:r>
              <a:rPr lang="en-US" dirty="0"/>
              <a:t>On MVA, immunosuppressed status (hazard ratio [HR]: 3.79), recurrent disease (HR: 2.67), poor differentiation (HR: 2.08), and PNI (HR: 2.05) were significantly associated with locoregional recurrence</a:t>
            </a:r>
          </a:p>
          <a:p>
            <a:endParaRPr lang="en-US" dirty="0"/>
          </a:p>
        </p:txBody>
      </p:sp>
      <p:sp>
        <p:nvSpPr>
          <p:cNvPr id="4" name="Rectangle 3">
            <a:extLst>
              <a:ext uri="{FF2B5EF4-FFF2-40B4-BE49-F238E27FC236}">
                <a16:creationId xmlns:a16="http://schemas.microsoft.com/office/drawing/2014/main" id="{F411D2F1-5B06-3F4D-925B-85CC9D19526E}"/>
              </a:ext>
            </a:extLst>
          </p:cNvPr>
          <p:cNvSpPr/>
          <p:nvPr/>
        </p:nvSpPr>
        <p:spPr>
          <a:xfrm>
            <a:off x="474230" y="5410200"/>
            <a:ext cx="8009165" cy="715581"/>
          </a:xfrm>
          <a:prstGeom prst="rect">
            <a:avLst/>
          </a:prstGeom>
        </p:spPr>
        <p:txBody>
          <a:bodyPr wrap="square">
            <a:spAutoFit/>
          </a:bodyPr>
          <a:lstStyle/>
          <a:p>
            <a:pPr defTabSz="685800">
              <a:defRPr/>
            </a:pPr>
            <a:r>
              <a:rPr lang="en-US" sz="1350" dirty="0">
                <a:solidFill>
                  <a:prstClr val="black"/>
                </a:solidFill>
                <a:latin typeface="Calibri" panose="020F0502020204030204"/>
              </a:rPr>
              <a:t>Manyam BV, Garsa AA, Chin RI, et al. A multi-institutional comparison of outcomes of immunosuppressed and immunocompetent patients treated with surgery and radiation therapy for cutaneous squamous cell carcinoma of the head and neck. </a:t>
            </a:r>
            <a:r>
              <a:rPr lang="en-US" sz="1350" i="1" dirty="0">
                <a:solidFill>
                  <a:prstClr val="black"/>
                </a:solidFill>
                <a:latin typeface="Calibri" panose="020F0502020204030204"/>
              </a:rPr>
              <a:t>Cancer. </a:t>
            </a:r>
            <a:r>
              <a:rPr lang="en-US" sz="1350" dirty="0">
                <a:solidFill>
                  <a:prstClr val="black"/>
                </a:solidFill>
                <a:latin typeface="Calibri" panose="020F0502020204030204"/>
              </a:rPr>
              <a:t>2017;123(11):2054-2060. </a:t>
            </a:r>
          </a:p>
        </p:txBody>
      </p:sp>
    </p:spTree>
    <p:extLst>
      <p:ext uri="{BB962C8B-B14F-4D97-AF65-F5344CB8AC3E}">
        <p14:creationId xmlns:p14="http://schemas.microsoft.com/office/powerpoint/2010/main" val="1398260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55670-E682-4A26-A7F6-F71566758A7A}"/>
              </a:ext>
            </a:extLst>
          </p:cNvPr>
          <p:cNvSpPr>
            <a:spLocks noGrp="1"/>
          </p:cNvSpPr>
          <p:nvPr>
            <p:ph type="title"/>
          </p:nvPr>
        </p:nvSpPr>
        <p:spPr>
          <a:xfrm>
            <a:off x="457200" y="152400"/>
            <a:ext cx="8229600" cy="1143000"/>
          </a:xfrm>
        </p:spPr>
        <p:txBody>
          <a:bodyPr/>
          <a:lstStyle/>
          <a:p>
            <a:r>
              <a:rPr lang="en-US" sz="4000" b="1" dirty="0">
                <a:solidFill>
                  <a:schemeClr val="tx2"/>
                </a:solidFill>
              </a:rPr>
              <a:t>KQ 2: Indications for PORT </a:t>
            </a:r>
            <a:r>
              <a:rPr lang="en-US" sz="4000" dirty="0">
                <a:solidFill>
                  <a:schemeClr val="tx2"/>
                </a:solidFill>
              </a:rPr>
              <a:t>(</a:t>
            </a:r>
            <a:r>
              <a:rPr lang="en-US" sz="4000" dirty="0" err="1">
                <a:solidFill>
                  <a:schemeClr val="tx2"/>
                </a:solidFill>
              </a:rPr>
              <a:t>Con’t</a:t>
            </a:r>
            <a:r>
              <a:rPr lang="en-US" sz="4000" dirty="0">
                <a:solidFill>
                  <a:schemeClr val="tx2"/>
                </a:solidFill>
              </a:rPr>
              <a:t>)</a:t>
            </a:r>
            <a:endParaRPr lang="en-US" sz="4000" dirty="0"/>
          </a:p>
        </p:txBody>
      </p:sp>
      <p:graphicFrame>
        <p:nvGraphicFramePr>
          <p:cNvPr id="4" name="Content Placeholder 3">
            <a:extLst>
              <a:ext uri="{FF2B5EF4-FFF2-40B4-BE49-F238E27FC236}">
                <a16:creationId xmlns:a16="http://schemas.microsoft.com/office/drawing/2014/main" id="{0139EB48-C9FF-44C4-8AA7-4DD1AB5F4C90}"/>
              </a:ext>
            </a:extLst>
          </p:cNvPr>
          <p:cNvGraphicFramePr>
            <a:graphicFrameLocks noGrp="1"/>
          </p:cNvGraphicFramePr>
          <p:nvPr>
            <p:ph idx="1"/>
            <p:extLst>
              <p:ext uri="{D42A27DB-BD31-4B8C-83A1-F6EECF244321}">
                <p14:modId xmlns:p14="http://schemas.microsoft.com/office/powerpoint/2010/main" val="1015146932"/>
              </p:ext>
            </p:extLst>
          </p:nvPr>
        </p:nvGraphicFramePr>
        <p:xfrm>
          <a:off x="266700" y="990600"/>
          <a:ext cx="8610600" cy="5023104"/>
        </p:xfrm>
        <a:graphic>
          <a:graphicData uri="http://schemas.openxmlformats.org/drawingml/2006/table">
            <a:tbl>
              <a:tblPr firstRow="1" firstCol="1" bandRow="1"/>
              <a:tblGrid>
                <a:gridCol w="5334000">
                  <a:extLst>
                    <a:ext uri="{9D8B030D-6E8A-4147-A177-3AD203B41FA5}">
                      <a16:colId xmlns:a16="http://schemas.microsoft.com/office/drawing/2014/main" val="4095608732"/>
                    </a:ext>
                  </a:extLst>
                </a:gridCol>
                <a:gridCol w="2002268">
                  <a:extLst>
                    <a:ext uri="{9D8B030D-6E8A-4147-A177-3AD203B41FA5}">
                      <a16:colId xmlns:a16="http://schemas.microsoft.com/office/drawing/2014/main" val="3414236605"/>
                    </a:ext>
                  </a:extLst>
                </a:gridCol>
                <a:gridCol w="1274332">
                  <a:extLst>
                    <a:ext uri="{9D8B030D-6E8A-4147-A177-3AD203B41FA5}">
                      <a16:colId xmlns:a16="http://schemas.microsoft.com/office/drawing/2014/main" val="2898240677"/>
                    </a:ext>
                  </a:extLst>
                </a:gridCol>
              </a:tblGrid>
              <a:tr h="497722">
                <a:tc>
                  <a:txBody>
                    <a:bodyPr/>
                    <a:lstStyle/>
                    <a:p>
                      <a:pPr marL="0" marR="0" algn="ctr">
                        <a:lnSpc>
                          <a:spcPct val="100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KQ2 Recommendations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950796310"/>
                  </a:ext>
                </a:extLst>
              </a:tr>
              <a:tr h="247460">
                <a:tc gridSpan="3">
                  <a:txBody>
                    <a:bodyPr/>
                    <a:lstStyle/>
                    <a:p>
                      <a:pPr marL="0" marR="0" algn="ctr">
                        <a:lnSpc>
                          <a:spcPct val="115000"/>
                        </a:lnSpc>
                        <a:spcBef>
                          <a:spcPts val="0"/>
                        </a:spcBef>
                        <a:spcAft>
                          <a:spcPts val="0"/>
                        </a:spcAft>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BCC</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2171986006"/>
                  </a:ext>
                </a:extLst>
              </a:tr>
              <a:tr h="1036130">
                <a:tc>
                  <a:txBody>
                    <a:bodyPr/>
                    <a:lstStyle/>
                    <a:p>
                      <a:pPr marL="346075" marR="0" lvl="0" indent="-346075">
                        <a:lnSpc>
                          <a:spcPct val="115000"/>
                        </a:lnSpc>
                        <a:spcBef>
                          <a:spcPts val="0"/>
                        </a:spcBef>
                        <a:spcAft>
                          <a:spcPts val="0"/>
                        </a:spcAft>
                        <a:buFont typeface="+mj-lt"/>
                        <a:buNone/>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6.   PORT is conditionally recommended in patients with BCC with close/positive margins that cannot be corrected with further surgery (secondary to morbidity and/or adverse cosmetic outcome).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6075" marR="0" lvl="0" indent="-346075" algn="ctr">
                        <a:lnSpc>
                          <a:spcPct val="115000"/>
                        </a:lnSpc>
                        <a:spcBef>
                          <a:spcPts val="0"/>
                        </a:spcBef>
                        <a:spcAft>
                          <a:spcPts val="0"/>
                        </a:spcAft>
                        <a:buFont typeface="+mj-lt"/>
                        <a:buNone/>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Conditional</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Low</a:t>
                      </a: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1534299"/>
                  </a:ext>
                </a:extLst>
              </a:tr>
              <a:tr h="773240">
                <a:tc>
                  <a:txBody>
                    <a:bodyPr/>
                    <a:lstStyle/>
                    <a:p>
                      <a:pPr marL="346075" marR="0" lvl="0" indent="-346075">
                        <a:lnSpc>
                          <a:spcPct val="115000"/>
                        </a:lnSpc>
                        <a:spcBef>
                          <a:spcPts val="0"/>
                        </a:spcBef>
                        <a:spcAft>
                          <a:spcPts val="0"/>
                        </a:spcAft>
                        <a:buFont typeface="+mj-lt"/>
                        <a:buNone/>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7.  PORT is conditionally recommended in patients with BCC in the setting of recurrence following a prior margin negative resection.</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6075" marR="0" lvl="0" indent="-346075" algn="ctr">
                        <a:lnSpc>
                          <a:spcPct val="115000"/>
                        </a:lnSpc>
                        <a:spcBef>
                          <a:spcPts val="0"/>
                        </a:spcBef>
                        <a:spcAft>
                          <a:spcPts val="0"/>
                        </a:spcAft>
                        <a:buFont typeface="+mj-lt"/>
                        <a:buNone/>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Conditional</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Low</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1185442"/>
                  </a:ext>
                </a:extLst>
              </a:tr>
              <a:tr h="773240">
                <a:tc>
                  <a:txBody>
                    <a:bodyPr/>
                    <a:lstStyle/>
                    <a:p>
                      <a:pPr marL="346075" marR="0" lvl="0" indent="-346075">
                        <a:lnSpc>
                          <a:spcPct val="115000"/>
                        </a:lnSpc>
                        <a:spcBef>
                          <a:spcPts val="0"/>
                        </a:spcBef>
                        <a:spcAft>
                          <a:spcPts val="0"/>
                        </a:spcAft>
                        <a:buFont typeface="+mj-lt"/>
                        <a:buNone/>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8.   PORT is conditionally recommended in patients with BCC with locally advanced or neglected tumors involving bone or infiltrating into muscle.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6075" marR="0" lvl="0" indent="-346075" algn="ctr">
                        <a:lnSpc>
                          <a:spcPct val="115000"/>
                        </a:lnSpc>
                        <a:spcBef>
                          <a:spcPts val="0"/>
                        </a:spcBef>
                        <a:spcAft>
                          <a:spcPts val="0"/>
                        </a:spcAft>
                        <a:buFont typeface="+mj-lt"/>
                        <a:buNone/>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Conditional</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Low</a:t>
                      </a: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7385687"/>
                  </a:ext>
                </a:extLst>
              </a:tr>
            </a:tbl>
          </a:graphicData>
        </a:graphic>
      </p:graphicFrame>
    </p:spTree>
    <p:extLst>
      <p:ext uri="{BB962C8B-B14F-4D97-AF65-F5344CB8AC3E}">
        <p14:creationId xmlns:p14="http://schemas.microsoft.com/office/powerpoint/2010/main" val="421173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BA001-5B53-4FD5-AD9E-2FD6AED7FFD0}"/>
              </a:ext>
            </a:extLst>
          </p:cNvPr>
          <p:cNvSpPr>
            <a:spLocks noGrp="1"/>
          </p:cNvSpPr>
          <p:nvPr>
            <p:ph type="title"/>
          </p:nvPr>
        </p:nvSpPr>
        <p:spPr>
          <a:xfrm>
            <a:off x="419100" y="304800"/>
            <a:ext cx="8305800" cy="994172"/>
          </a:xfrm>
        </p:spPr>
        <p:txBody>
          <a:bodyPr>
            <a:noAutofit/>
          </a:bodyPr>
          <a:lstStyle/>
          <a:p>
            <a:pPr algn="ctr"/>
            <a:r>
              <a:rPr lang="en-US" sz="2800" b="1" dirty="0">
                <a:solidFill>
                  <a:schemeClr val="tx2"/>
                </a:solidFill>
              </a:rPr>
              <a:t>KQ 3: What are the appropriate indications for RT for treating regional nodes? What dose and fractionation should be used for management of regional disease?</a:t>
            </a:r>
          </a:p>
        </p:txBody>
      </p:sp>
      <p:graphicFrame>
        <p:nvGraphicFramePr>
          <p:cNvPr id="4" name="Content Placeholder 3">
            <a:extLst>
              <a:ext uri="{FF2B5EF4-FFF2-40B4-BE49-F238E27FC236}">
                <a16:creationId xmlns:a16="http://schemas.microsoft.com/office/drawing/2014/main" id="{D2D0F679-E099-4866-AFA3-C33913639BCC}"/>
              </a:ext>
            </a:extLst>
          </p:cNvPr>
          <p:cNvGraphicFramePr>
            <a:graphicFrameLocks noGrp="1"/>
          </p:cNvGraphicFramePr>
          <p:nvPr>
            <p:ph idx="1"/>
            <p:extLst>
              <p:ext uri="{D42A27DB-BD31-4B8C-83A1-F6EECF244321}">
                <p14:modId xmlns:p14="http://schemas.microsoft.com/office/powerpoint/2010/main" val="427128171"/>
              </p:ext>
            </p:extLst>
          </p:nvPr>
        </p:nvGraphicFramePr>
        <p:xfrm>
          <a:off x="242003" y="1981200"/>
          <a:ext cx="8659993" cy="3666236"/>
        </p:xfrm>
        <a:graphic>
          <a:graphicData uri="http://schemas.openxmlformats.org/drawingml/2006/table">
            <a:tbl>
              <a:tblPr firstRow="1" firstCol="1" bandRow="1"/>
              <a:tblGrid>
                <a:gridCol w="5472996">
                  <a:extLst>
                    <a:ext uri="{9D8B030D-6E8A-4147-A177-3AD203B41FA5}">
                      <a16:colId xmlns:a16="http://schemas.microsoft.com/office/drawing/2014/main" val="103063347"/>
                    </a:ext>
                  </a:extLst>
                </a:gridCol>
                <a:gridCol w="1905000">
                  <a:extLst>
                    <a:ext uri="{9D8B030D-6E8A-4147-A177-3AD203B41FA5}">
                      <a16:colId xmlns:a16="http://schemas.microsoft.com/office/drawing/2014/main" val="3145753552"/>
                    </a:ext>
                  </a:extLst>
                </a:gridCol>
                <a:gridCol w="1281997">
                  <a:extLst>
                    <a:ext uri="{9D8B030D-6E8A-4147-A177-3AD203B41FA5}">
                      <a16:colId xmlns:a16="http://schemas.microsoft.com/office/drawing/2014/main" val="4113993789"/>
                    </a:ext>
                  </a:extLst>
                </a:gridCol>
              </a:tblGrid>
              <a:tr h="457200">
                <a:tc>
                  <a:txBody>
                    <a:bodyPr/>
                    <a:lstStyle/>
                    <a:p>
                      <a:pPr algn="ctr">
                        <a:lnSpc>
                          <a:spcPct val="100000"/>
                        </a:lnSpc>
                        <a:spcAft>
                          <a:spcPts val="0"/>
                        </a:spcAft>
                      </a:pPr>
                      <a:r>
                        <a:rPr lang="en-US" sz="1800" b="1" dirty="0">
                          <a:solidFill>
                            <a:srgbClr val="000000"/>
                          </a:solidFill>
                          <a:effectLst/>
                          <a:latin typeface="+mn-lt"/>
                          <a:cs typeface="Calibri" panose="020F0502020204030204" pitchFamily="34" charset="0"/>
                        </a:rPr>
                        <a:t>KQ3 Recommendations</a:t>
                      </a:r>
                      <a:endParaRPr lang="en-US" sz="1800" dirty="0">
                        <a:effectLst/>
                        <a:latin typeface="+mn-lt"/>
                      </a:endParaRPr>
                    </a:p>
                  </a:txBody>
                  <a:tcPr marL="46571" marR="46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800" b="1" dirty="0">
                          <a:solidFill>
                            <a:srgbClr val="000000"/>
                          </a:solidFill>
                          <a:effectLst/>
                          <a:latin typeface="+mn-lt"/>
                          <a:ea typeface="Times New Roman" panose="02020603050405020304" pitchFamily="18" charset="0"/>
                          <a:cs typeface="Calibri" panose="020F0502020204030204" pitchFamily="34" charset="0"/>
                        </a:rPr>
                        <a:t>Strength of Recommendation</a:t>
                      </a:r>
                      <a:endParaRPr lang="en-US" sz="1800" dirty="0">
                        <a:effectLst/>
                        <a:latin typeface="+mn-lt"/>
                        <a:ea typeface="Times New Roman" panose="02020603050405020304" pitchFamily="18" charset="0"/>
                        <a:cs typeface="Times New Roman" panose="02020603050405020304" pitchFamily="18" charset="0"/>
                      </a:endParaRPr>
                    </a:p>
                  </a:txBody>
                  <a:tcPr marL="46571" marR="46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800" b="1" dirty="0">
                          <a:solidFill>
                            <a:srgbClr val="000000"/>
                          </a:solidFill>
                          <a:effectLst/>
                          <a:latin typeface="+mn-lt"/>
                          <a:ea typeface="Times New Roman" panose="02020603050405020304" pitchFamily="18" charset="0"/>
                          <a:cs typeface="Calibri" panose="020F0502020204030204" pitchFamily="34" charset="0"/>
                        </a:rPr>
                        <a:t>Quality of Evidence</a:t>
                      </a:r>
                      <a:endParaRPr lang="en-US" sz="1800" dirty="0">
                        <a:effectLst/>
                        <a:latin typeface="+mn-lt"/>
                        <a:ea typeface="Times New Roman" panose="02020603050405020304" pitchFamily="18" charset="0"/>
                        <a:cs typeface="Times New Roman" panose="02020603050405020304" pitchFamily="18" charset="0"/>
                      </a:endParaRPr>
                    </a:p>
                  </a:txBody>
                  <a:tcPr marL="46571" marR="46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730995798"/>
                  </a:ext>
                </a:extLst>
              </a:tr>
              <a:tr h="1428941">
                <a:tc>
                  <a:txBody>
                    <a:bodyPr/>
                    <a:lstStyle/>
                    <a:p>
                      <a:pPr marL="0" marR="0" lvl="0" indent="0">
                        <a:lnSpc>
                          <a:spcPct val="115000"/>
                        </a:lnSpc>
                        <a:spcBef>
                          <a:spcPts val="0"/>
                        </a:spcBef>
                        <a:spcAft>
                          <a:spcPts val="0"/>
                        </a:spcAft>
                        <a:buFontTx/>
                        <a:buNone/>
                      </a:pPr>
                      <a:r>
                        <a:rPr lang="en-US" sz="1800" dirty="0">
                          <a:effectLst/>
                          <a:latin typeface="+mn-lt"/>
                          <a:ea typeface="Calibri" panose="020F0502020204030204" pitchFamily="34" charset="0"/>
                          <a:cs typeface="Times New Roman" panose="02020603050405020304" pitchFamily="18" charset="0"/>
                        </a:rPr>
                        <a:t>1.  For patients with cSCC or BCC that metastasized to clinically apparent regional lymph nodes, therapeutic lymphadenectomy followed by adjuvant RT is recommended, with the exception of patients that have a single, small (&lt;3 cm) cervical lymph node harboring carcinoma, without extracapsular extension.  </a:t>
                      </a:r>
                      <a:endParaRPr lang="en-US" sz="1800" dirty="0">
                        <a:effectLst/>
                        <a:latin typeface="+mn-lt"/>
                        <a:ea typeface="Times New Roman" panose="02020603050405020304" pitchFamily="18" charset="0"/>
                        <a:cs typeface="Times New Roman" panose="02020603050405020304" pitchFamily="18" charset="0"/>
                      </a:endParaRPr>
                    </a:p>
                  </a:txBody>
                  <a:tcPr marL="46571" marR="46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effectLst/>
                          <a:latin typeface="+mn-lt"/>
                          <a:ea typeface="Times New Roman" panose="02020603050405020304" pitchFamily="18" charset="0"/>
                          <a:cs typeface="Calibri" panose="020F0502020204030204" pitchFamily="34" charset="0"/>
                        </a:rPr>
                        <a:t>Strong</a:t>
                      </a:r>
                      <a:endParaRPr lang="en-US" sz="1800" dirty="0">
                        <a:effectLst/>
                        <a:latin typeface="+mn-lt"/>
                        <a:ea typeface="Times New Roman" panose="02020603050405020304" pitchFamily="18" charset="0"/>
                        <a:cs typeface="Times New Roman" panose="02020603050405020304" pitchFamily="18" charset="0"/>
                      </a:endParaRPr>
                    </a:p>
                  </a:txBody>
                  <a:tcPr marL="46571" marR="46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effectLst/>
                          <a:latin typeface="+mn-lt"/>
                          <a:ea typeface="Times New Roman" panose="02020603050405020304" pitchFamily="18" charset="0"/>
                          <a:cs typeface="Calibri" panose="020F0502020204030204" pitchFamily="34" charset="0"/>
                        </a:rPr>
                        <a:t>Moderate</a:t>
                      </a:r>
                      <a:endParaRPr lang="en-US" sz="1800" dirty="0">
                        <a:effectLst/>
                        <a:latin typeface="+mn-lt"/>
                        <a:ea typeface="Times New Roman" panose="02020603050405020304" pitchFamily="18" charset="0"/>
                        <a:cs typeface="Times New Roman" panose="02020603050405020304" pitchFamily="18" charset="0"/>
                      </a:endParaRPr>
                    </a:p>
                  </a:txBody>
                  <a:tcPr marL="46571" marR="46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3013648"/>
                  </a:ext>
                </a:extLst>
              </a:tr>
              <a:tr h="850583">
                <a:tc>
                  <a:txBody>
                    <a:bodyPr/>
                    <a:lstStyle/>
                    <a:p>
                      <a:pPr marL="0" lvl="0" indent="0">
                        <a:lnSpc>
                          <a:spcPct val="115000"/>
                        </a:lnSpc>
                        <a:buFontTx/>
                        <a:buNone/>
                      </a:pPr>
                      <a:r>
                        <a:rPr lang="en-US" sz="1800" dirty="0">
                          <a:effectLst/>
                          <a:latin typeface="+mn-lt"/>
                        </a:rPr>
                        <a:t>2.  For patients with cSCC or BCC that metastasized to clinically apparent regional lymph nodes, definitive RT is only recommended for patients who are medically inoperable or surgically unresectable.</a:t>
                      </a:r>
                    </a:p>
                  </a:txBody>
                  <a:tcPr marL="46571" marR="46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effectLst/>
                          <a:latin typeface="+mn-lt"/>
                          <a:ea typeface="Times New Roman" panose="02020603050405020304" pitchFamily="18" charset="0"/>
                          <a:cs typeface="Calibri" panose="020F0502020204030204" pitchFamily="34" charset="0"/>
                        </a:rPr>
                        <a:t>Strong</a:t>
                      </a:r>
                      <a:endParaRPr lang="en-US" sz="1800" dirty="0">
                        <a:effectLst/>
                        <a:latin typeface="+mn-lt"/>
                        <a:ea typeface="Times New Roman" panose="02020603050405020304" pitchFamily="18" charset="0"/>
                        <a:cs typeface="Times New Roman" panose="02020603050405020304" pitchFamily="18" charset="0"/>
                      </a:endParaRPr>
                    </a:p>
                  </a:txBody>
                  <a:tcPr marL="46571" marR="46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effectLst/>
                          <a:latin typeface="+mn-lt"/>
                          <a:ea typeface="Times New Roman" panose="02020603050405020304" pitchFamily="18" charset="0"/>
                          <a:cs typeface="Calibri" panose="020F0502020204030204" pitchFamily="34" charset="0"/>
                        </a:rPr>
                        <a:t>Moderate</a:t>
                      </a:r>
                      <a:endParaRPr lang="en-US" sz="1800" dirty="0">
                        <a:effectLst/>
                        <a:latin typeface="+mn-lt"/>
                        <a:ea typeface="Times New Roman" panose="02020603050405020304" pitchFamily="18" charset="0"/>
                        <a:cs typeface="Times New Roman" panose="02020603050405020304" pitchFamily="18" charset="0"/>
                      </a:endParaRPr>
                    </a:p>
                  </a:txBody>
                  <a:tcPr marL="46571" marR="46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9692824"/>
                  </a:ext>
                </a:extLst>
              </a:tr>
            </a:tbl>
          </a:graphicData>
        </a:graphic>
      </p:graphicFrame>
    </p:spTree>
    <p:extLst>
      <p:ext uri="{BB962C8B-B14F-4D97-AF65-F5344CB8AC3E}">
        <p14:creationId xmlns:p14="http://schemas.microsoft.com/office/powerpoint/2010/main" val="19370642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08E35-C084-48C6-9D5F-0B1D2CACDD7A}"/>
              </a:ext>
            </a:extLst>
          </p:cNvPr>
          <p:cNvSpPr>
            <a:spLocks noGrp="1"/>
          </p:cNvSpPr>
          <p:nvPr>
            <p:ph type="title"/>
          </p:nvPr>
        </p:nvSpPr>
        <p:spPr>
          <a:xfrm>
            <a:off x="457200" y="159728"/>
            <a:ext cx="8229600" cy="1143000"/>
          </a:xfrm>
        </p:spPr>
        <p:txBody>
          <a:bodyPr>
            <a:normAutofit fontScale="90000"/>
          </a:bodyPr>
          <a:lstStyle/>
          <a:p>
            <a:pPr algn="l"/>
            <a:r>
              <a:rPr lang="en-US" b="1" dirty="0"/>
              <a:t>Best outcomes associated with therapeutic lymphadenectomy and adjuvant radiation</a:t>
            </a:r>
          </a:p>
        </p:txBody>
      </p:sp>
      <p:sp>
        <p:nvSpPr>
          <p:cNvPr id="6" name="Content Placeholder 5">
            <a:extLst>
              <a:ext uri="{FF2B5EF4-FFF2-40B4-BE49-F238E27FC236}">
                <a16:creationId xmlns:a16="http://schemas.microsoft.com/office/drawing/2014/main" id="{9A167FA1-5B5C-4170-A8F9-E9CB85614E41}"/>
              </a:ext>
            </a:extLst>
          </p:cNvPr>
          <p:cNvSpPr>
            <a:spLocks noGrp="1"/>
          </p:cNvSpPr>
          <p:nvPr>
            <p:ph idx="1"/>
          </p:nvPr>
        </p:nvSpPr>
        <p:spPr>
          <a:xfrm>
            <a:off x="479323" y="2201806"/>
            <a:ext cx="8229600" cy="4525963"/>
          </a:xfrm>
        </p:spPr>
        <p:txBody>
          <a:bodyPr>
            <a:normAutofit/>
          </a:bodyPr>
          <a:lstStyle/>
          <a:p>
            <a:r>
              <a:rPr lang="en-US" sz="2400" dirty="0"/>
              <a:t>Median 2-year regional relapse free survival rates from literature review:</a:t>
            </a:r>
          </a:p>
          <a:p>
            <a:pPr lvl="1"/>
            <a:r>
              <a:rPr lang="en-US" sz="2400" dirty="0"/>
              <a:t>RT alone:  63%</a:t>
            </a:r>
          </a:p>
          <a:p>
            <a:pPr lvl="1"/>
            <a:r>
              <a:rPr lang="en-US" sz="2400" dirty="0"/>
              <a:t>Therapeutic lymphadenectomy alone:  72%</a:t>
            </a:r>
          </a:p>
          <a:p>
            <a:pPr lvl="1"/>
            <a:r>
              <a:rPr lang="en-US" sz="2400" dirty="0"/>
              <a:t>Therapeutic lymphadenectomy and adjuvant RT:  87%</a:t>
            </a:r>
          </a:p>
          <a:p>
            <a:r>
              <a:rPr lang="en-US" sz="2400" dirty="0"/>
              <a:t>Median 2-year overall survival rates from literature review:</a:t>
            </a:r>
          </a:p>
          <a:p>
            <a:pPr lvl="1"/>
            <a:r>
              <a:rPr lang="en-US" sz="2400" dirty="0"/>
              <a:t>RT alone:  50%</a:t>
            </a:r>
          </a:p>
          <a:p>
            <a:pPr lvl="1"/>
            <a:r>
              <a:rPr lang="en-US" sz="2400" dirty="0"/>
              <a:t>Therapeutic lymphadenectomy alone:  62%</a:t>
            </a:r>
          </a:p>
          <a:p>
            <a:pPr lvl="1"/>
            <a:r>
              <a:rPr lang="en-US" sz="2400" dirty="0"/>
              <a:t>Therapeutic lymphadenectomy and adjuvant RT:  77%</a:t>
            </a:r>
          </a:p>
        </p:txBody>
      </p:sp>
    </p:spTree>
    <p:extLst>
      <p:ext uri="{BB962C8B-B14F-4D97-AF65-F5344CB8AC3E}">
        <p14:creationId xmlns:p14="http://schemas.microsoft.com/office/powerpoint/2010/main" val="35479651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08E35-C084-48C6-9D5F-0B1D2CACDD7A}"/>
              </a:ext>
            </a:extLst>
          </p:cNvPr>
          <p:cNvSpPr>
            <a:spLocks noGrp="1"/>
          </p:cNvSpPr>
          <p:nvPr>
            <p:ph type="title"/>
          </p:nvPr>
        </p:nvSpPr>
        <p:spPr/>
        <p:txBody>
          <a:bodyPr>
            <a:normAutofit fontScale="90000"/>
          </a:bodyPr>
          <a:lstStyle/>
          <a:p>
            <a:pPr algn="l"/>
            <a:r>
              <a:rPr lang="en-US" b="1" dirty="0"/>
              <a:t>Best outcomes associated with therapeutic lymphadenectomy and adjuvant radiation</a:t>
            </a:r>
          </a:p>
        </p:txBody>
      </p:sp>
      <p:sp>
        <p:nvSpPr>
          <p:cNvPr id="6" name="Content Placeholder 5">
            <a:extLst>
              <a:ext uri="{FF2B5EF4-FFF2-40B4-BE49-F238E27FC236}">
                <a16:creationId xmlns:a16="http://schemas.microsoft.com/office/drawing/2014/main" id="{9A167FA1-5B5C-4170-A8F9-E9CB85614E41}"/>
              </a:ext>
            </a:extLst>
          </p:cNvPr>
          <p:cNvSpPr>
            <a:spLocks noGrp="1"/>
          </p:cNvSpPr>
          <p:nvPr>
            <p:ph idx="1"/>
          </p:nvPr>
        </p:nvSpPr>
        <p:spPr>
          <a:xfrm>
            <a:off x="628650" y="2392007"/>
            <a:ext cx="7886700" cy="3263504"/>
          </a:xfrm>
        </p:spPr>
        <p:txBody>
          <a:bodyPr>
            <a:normAutofit fontScale="92500" lnSpcReduction="20000"/>
          </a:bodyPr>
          <a:lstStyle/>
          <a:p>
            <a:r>
              <a:rPr lang="en-US" dirty="0"/>
              <a:t>However, in medically inoperable or surgically unresectable nodal metastases, radiation therapy is recommended</a:t>
            </a:r>
          </a:p>
          <a:p>
            <a:r>
              <a:rPr lang="en-US" dirty="0"/>
              <a:t>In addition, patients with a single, small (&lt;3 cm) cervical lymph node were found to be at low risk for regional recurrence after therapeutic lymphadenectomy alone, and may not need RT</a:t>
            </a:r>
          </a:p>
        </p:txBody>
      </p:sp>
    </p:spTree>
    <p:extLst>
      <p:ext uri="{BB962C8B-B14F-4D97-AF65-F5344CB8AC3E}">
        <p14:creationId xmlns:p14="http://schemas.microsoft.com/office/powerpoint/2010/main" val="34761123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BA001-5B53-4FD5-AD9E-2FD6AED7FFD0}"/>
              </a:ext>
            </a:extLst>
          </p:cNvPr>
          <p:cNvSpPr>
            <a:spLocks noGrp="1"/>
          </p:cNvSpPr>
          <p:nvPr>
            <p:ph type="title"/>
          </p:nvPr>
        </p:nvSpPr>
        <p:spPr>
          <a:xfrm>
            <a:off x="419100" y="76200"/>
            <a:ext cx="8305800" cy="994172"/>
          </a:xfrm>
        </p:spPr>
        <p:txBody>
          <a:bodyPr>
            <a:noAutofit/>
          </a:bodyPr>
          <a:lstStyle/>
          <a:p>
            <a:pPr algn="ctr"/>
            <a:r>
              <a:rPr lang="en-US" sz="2800" b="1" dirty="0">
                <a:solidFill>
                  <a:schemeClr val="tx2"/>
                </a:solidFill>
              </a:rPr>
              <a:t>KQ 3: What are the appropriate indications for RT for treating regional nodes? What dose and fractionation should be used for management of regional disease?</a:t>
            </a:r>
          </a:p>
        </p:txBody>
      </p:sp>
      <p:graphicFrame>
        <p:nvGraphicFramePr>
          <p:cNvPr id="4" name="Content Placeholder 3">
            <a:extLst>
              <a:ext uri="{FF2B5EF4-FFF2-40B4-BE49-F238E27FC236}">
                <a16:creationId xmlns:a16="http://schemas.microsoft.com/office/drawing/2014/main" id="{D2D0F679-E099-4866-AFA3-C33913639BCC}"/>
              </a:ext>
            </a:extLst>
          </p:cNvPr>
          <p:cNvGraphicFramePr>
            <a:graphicFrameLocks noGrp="1"/>
          </p:cNvGraphicFramePr>
          <p:nvPr>
            <p:ph idx="1"/>
            <p:extLst>
              <p:ext uri="{D42A27DB-BD31-4B8C-83A1-F6EECF244321}">
                <p14:modId xmlns:p14="http://schemas.microsoft.com/office/powerpoint/2010/main" val="2281909212"/>
              </p:ext>
            </p:extLst>
          </p:nvPr>
        </p:nvGraphicFramePr>
        <p:xfrm>
          <a:off x="241024" y="1371600"/>
          <a:ext cx="8661952" cy="4867148"/>
        </p:xfrm>
        <a:graphic>
          <a:graphicData uri="http://schemas.openxmlformats.org/drawingml/2006/table">
            <a:tbl>
              <a:tblPr firstRow="1" firstCol="1" bandRow="1"/>
              <a:tblGrid>
                <a:gridCol w="6007376">
                  <a:extLst>
                    <a:ext uri="{9D8B030D-6E8A-4147-A177-3AD203B41FA5}">
                      <a16:colId xmlns:a16="http://schemas.microsoft.com/office/drawing/2014/main" val="103063347"/>
                    </a:ext>
                  </a:extLst>
                </a:gridCol>
                <a:gridCol w="1600200">
                  <a:extLst>
                    <a:ext uri="{9D8B030D-6E8A-4147-A177-3AD203B41FA5}">
                      <a16:colId xmlns:a16="http://schemas.microsoft.com/office/drawing/2014/main" val="3145753552"/>
                    </a:ext>
                  </a:extLst>
                </a:gridCol>
                <a:gridCol w="1054376">
                  <a:extLst>
                    <a:ext uri="{9D8B030D-6E8A-4147-A177-3AD203B41FA5}">
                      <a16:colId xmlns:a16="http://schemas.microsoft.com/office/drawing/2014/main" val="4113993789"/>
                    </a:ext>
                  </a:extLst>
                </a:gridCol>
              </a:tblGrid>
              <a:tr h="411480">
                <a:tc>
                  <a:txBody>
                    <a:bodyPr/>
                    <a:lstStyle/>
                    <a:p>
                      <a:pPr algn="ctr">
                        <a:lnSpc>
                          <a:spcPct val="100000"/>
                        </a:lnSpc>
                        <a:spcAft>
                          <a:spcPts val="0"/>
                        </a:spcAft>
                      </a:pPr>
                      <a:r>
                        <a:rPr lang="en-US" sz="1600" b="1" dirty="0">
                          <a:solidFill>
                            <a:srgbClr val="000000"/>
                          </a:solidFill>
                          <a:effectLst/>
                          <a:latin typeface="+mn-lt"/>
                          <a:cs typeface="Calibri" panose="020F0502020204030204" pitchFamily="34" charset="0"/>
                        </a:rPr>
                        <a:t>KQ3 Recommendations</a:t>
                      </a:r>
                      <a:endParaRPr lang="en-US" sz="1600" dirty="0">
                        <a:effectLst/>
                        <a:latin typeface="+mn-lt"/>
                      </a:endParaRPr>
                    </a:p>
                  </a:txBody>
                  <a:tcPr marL="46571" marR="46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Strength of Recommendation</a:t>
                      </a:r>
                      <a:endParaRPr lang="en-US" sz="1600" dirty="0">
                        <a:effectLst/>
                        <a:latin typeface="+mn-lt"/>
                        <a:ea typeface="Times New Roman" panose="02020603050405020304" pitchFamily="18" charset="0"/>
                        <a:cs typeface="Times New Roman" panose="02020603050405020304" pitchFamily="18" charset="0"/>
                      </a:endParaRPr>
                    </a:p>
                  </a:txBody>
                  <a:tcPr marL="46571" marR="46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Quality of Evidence</a:t>
                      </a:r>
                      <a:endParaRPr lang="en-US" sz="1600" dirty="0">
                        <a:effectLst/>
                        <a:latin typeface="+mn-lt"/>
                        <a:ea typeface="Times New Roman" panose="02020603050405020304" pitchFamily="18" charset="0"/>
                        <a:cs typeface="Times New Roman" panose="02020603050405020304" pitchFamily="18" charset="0"/>
                      </a:endParaRPr>
                    </a:p>
                  </a:txBody>
                  <a:tcPr marL="46571" marR="46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730995798"/>
                  </a:ext>
                </a:extLst>
              </a:tr>
              <a:tr h="1642301">
                <a:tc>
                  <a:txBody>
                    <a:bodyPr/>
                    <a:lstStyle/>
                    <a:p>
                      <a:pPr marL="0" marR="0" lvl="0" indent="0">
                        <a:lnSpc>
                          <a:spcPct val="115000"/>
                        </a:lnSpc>
                        <a:spcBef>
                          <a:spcPts val="0"/>
                        </a:spcBef>
                        <a:spcAft>
                          <a:spcPts val="0"/>
                        </a:spcAft>
                        <a:buFontTx/>
                        <a:buNone/>
                      </a:pPr>
                      <a:r>
                        <a:rPr lang="en-US" sz="1800" dirty="0">
                          <a:effectLst/>
                          <a:latin typeface="+mn-lt"/>
                          <a:ea typeface="Calibri" panose="020F0502020204030204" pitchFamily="34" charset="0"/>
                        </a:rPr>
                        <a:t>3.  For patients with cSCC at high risk of regional nodal metastasis, imaging and sentinel lymph node biopsy are conditionally recommended to guide the need for and target of lymph node basin RT.</a:t>
                      </a:r>
                      <a:endParaRPr lang="en-US" sz="1800" dirty="0">
                        <a:effectLst/>
                        <a:latin typeface="+mn-lt"/>
                      </a:endParaRPr>
                    </a:p>
                    <a:p>
                      <a:pPr marL="0" marR="0">
                        <a:lnSpc>
                          <a:spcPct val="115000"/>
                        </a:lnSpc>
                        <a:spcBef>
                          <a:spcPts val="0"/>
                        </a:spcBef>
                        <a:spcAft>
                          <a:spcPts val="0"/>
                        </a:spcAft>
                      </a:pPr>
                      <a:r>
                        <a:rPr lang="en-US" sz="1800" b="1" u="sng" dirty="0">
                          <a:effectLst/>
                          <a:latin typeface="+mn-lt"/>
                          <a:ea typeface="Times New Roman" panose="02020603050405020304" pitchFamily="18" charset="0"/>
                        </a:rPr>
                        <a:t>Implementation Remark</a:t>
                      </a:r>
                      <a:r>
                        <a:rPr lang="en-US" sz="1800" b="1" dirty="0">
                          <a:effectLst/>
                          <a:latin typeface="+mn-lt"/>
                          <a:ea typeface="Times New Roman" panose="02020603050405020304" pitchFamily="18" charset="0"/>
                        </a:rPr>
                        <a:t>:</a:t>
                      </a:r>
                      <a:endParaRPr lang="en-US" sz="1800" dirty="0">
                        <a:effectLst/>
                        <a:latin typeface="+mn-lt"/>
                        <a:ea typeface="Times New Roman" panose="02020603050405020304" pitchFamily="18" charset="0"/>
                      </a:endParaRPr>
                    </a:p>
                    <a:p>
                      <a:pPr marL="0" marR="0">
                        <a:lnSpc>
                          <a:spcPct val="115000"/>
                        </a:lnSpc>
                        <a:spcBef>
                          <a:spcPts val="0"/>
                        </a:spcBef>
                        <a:spcAft>
                          <a:spcPts val="0"/>
                        </a:spcAft>
                      </a:pPr>
                      <a:r>
                        <a:rPr lang="en-US" sz="1800" dirty="0">
                          <a:effectLst/>
                          <a:latin typeface="+mn-lt"/>
                          <a:ea typeface="Times New Roman" panose="02020603050405020304" pitchFamily="18" charset="0"/>
                        </a:rPr>
                        <a:t>Close clinical follow-up of the lymph node basin is important for patients in whom sentinel lymph node biopsy is unlikely to be accurate due to: 1) an extensive initial primary resection and/or reconstruction or 2) tumor location in the head and neck area. </a:t>
                      </a:r>
                    </a:p>
                  </a:txBody>
                  <a:tcPr marL="46571" marR="46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effectLst/>
                          <a:latin typeface="+mn-lt"/>
                          <a:ea typeface="Times New Roman" panose="02020603050405020304" pitchFamily="18" charset="0"/>
                          <a:cs typeface="Calibri" panose="020F0502020204030204" pitchFamily="34" charset="0"/>
                        </a:rPr>
                        <a:t>Conditional</a:t>
                      </a:r>
                      <a:endParaRPr lang="en-US" sz="1800" dirty="0">
                        <a:effectLst/>
                        <a:latin typeface="+mn-lt"/>
                        <a:ea typeface="Times New Roman" panose="02020603050405020304" pitchFamily="18" charset="0"/>
                        <a:cs typeface="Times New Roman" panose="02020603050405020304" pitchFamily="18" charset="0"/>
                      </a:endParaRPr>
                    </a:p>
                  </a:txBody>
                  <a:tcPr marL="46571" marR="46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effectLst/>
                          <a:latin typeface="+mn-lt"/>
                          <a:ea typeface="Times New Roman" panose="02020603050405020304" pitchFamily="18" charset="0"/>
                          <a:cs typeface="Calibri" panose="020F0502020204030204" pitchFamily="34" charset="0"/>
                        </a:rPr>
                        <a:t>Expert Opinion</a:t>
                      </a:r>
                      <a:endParaRPr lang="en-US" sz="1800" dirty="0">
                        <a:effectLst/>
                        <a:latin typeface="+mn-lt"/>
                        <a:ea typeface="Times New Roman" panose="02020603050405020304" pitchFamily="18" charset="0"/>
                        <a:cs typeface="Times New Roman" panose="02020603050405020304" pitchFamily="18" charset="0"/>
                      </a:endParaRPr>
                    </a:p>
                  </a:txBody>
                  <a:tcPr marL="46571" marR="46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3814364"/>
                  </a:ext>
                </a:extLst>
              </a:tr>
              <a:tr h="695897">
                <a:tc>
                  <a:txBody>
                    <a:bodyPr/>
                    <a:lstStyle/>
                    <a:p>
                      <a:pPr marL="0" marR="0" lvl="0" indent="0">
                        <a:lnSpc>
                          <a:spcPct val="115000"/>
                        </a:lnSpc>
                        <a:spcBef>
                          <a:spcPts val="0"/>
                        </a:spcBef>
                        <a:spcAft>
                          <a:spcPts val="0"/>
                        </a:spcAft>
                        <a:buFontTx/>
                        <a:buNone/>
                      </a:pPr>
                      <a:r>
                        <a:rPr lang="en-US" sz="1800" dirty="0">
                          <a:solidFill>
                            <a:srgbClr val="000000"/>
                          </a:solidFill>
                          <a:effectLst/>
                          <a:latin typeface="+mn-lt"/>
                          <a:cs typeface="Calibri" panose="020F0502020204030204" pitchFamily="34" charset="0"/>
                        </a:rPr>
                        <a:t>4.  For patients with cSCC at high risk of regional nodal metastasis (thickness &gt;6 mm), elective lymph node basin RT is conditionally recommended only for those undergoing RT to the primary site with overlap of the adjacent nodal basin.</a:t>
                      </a:r>
                      <a:endParaRPr lang="en-US" sz="1800" dirty="0">
                        <a:effectLst/>
                        <a:latin typeface="+mn-l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effectLst/>
                          <a:latin typeface="+mn-lt"/>
                          <a:ea typeface="Times New Roman" panose="02020603050405020304" pitchFamily="18" charset="0"/>
                          <a:cs typeface="Calibri" panose="020F0502020204030204" pitchFamily="34" charset="0"/>
                        </a:rPr>
                        <a:t>Conditional</a:t>
                      </a:r>
                      <a:endParaRPr lang="en-US" sz="1800" dirty="0">
                        <a:effectLst/>
                        <a:latin typeface="+mn-lt"/>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effectLst/>
                          <a:latin typeface="+mn-lt"/>
                          <a:ea typeface="Times New Roman" panose="02020603050405020304" pitchFamily="18" charset="0"/>
                          <a:cs typeface="Calibri" panose="020F0502020204030204" pitchFamily="34" charset="0"/>
                        </a:rPr>
                        <a:t>Low</a:t>
                      </a:r>
                      <a:endParaRPr lang="en-US" sz="1800" dirty="0">
                        <a:effectLst/>
                        <a:latin typeface="+mn-lt"/>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1445488"/>
                  </a:ext>
                </a:extLst>
              </a:tr>
            </a:tbl>
          </a:graphicData>
        </a:graphic>
      </p:graphicFrame>
    </p:spTree>
    <p:extLst>
      <p:ext uri="{BB962C8B-B14F-4D97-AF65-F5344CB8AC3E}">
        <p14:creationId xmlns:p14="http://schemas.microsoft.com/office/powerpoint/2010/main" val="22108527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08E35-C084-48C6-9D5F-0B1D2CACDD7A}"/>
              </a:ext>
            </a:extLst>
          </p:cNvPr>
          <p:cNvSpPr>
            <a:spLocks noGrp="1"/>
          </p:cNvSpPr>
          <p:nvPr>
            <p:ph type="title"/>
          </p:nvPr>
        </p:nvSpPr>
        <p:spPr>
          <a:xfrm>
            <a:off x="628650" y="0"/>
            <a:ext cx="7886700" cy="994172"/>
          </a:xfrm>
        </p:spPr>
        <p:txBody>
          <a:bodyPr>
            <a:noAutofit/>
          </a:bodyPr>
          <a:lstStyle/>
          <a:p>
            <a:pPr algn="l"/>
            <a:r>
              <a:rPr lang="en-US" sz="3200" b="1" dirty="0"/>
              <a:t>Regional recurrence most strongly associated with tumor thickness (&gt;6 mm)</a:t>
            </a:r>
          </a:p>
        </p:txBody>
      </p:sp>
      <p:graphicFrame>
        <p:nvGraphicFramePr>
          <p:cNvPr id="6" name="Content Placeholder 5">
            <a:extLst>
              <a:ext uri="{FF2B5EF4-FFF2-40B4-BE49-F238E27FC236}">
                <a16:creationId xmlns:a16="http://schemas.microsoft.com/office/drawing/2014/main" id="{1CE2C43C-4C49-4A67-866A-DA15C64E86E4}"/>
              </a:ext>
            </a:extLst>
          </p:cNvPr>
          <p:cNvGraphicFramePr>
            <a:graphicFrameLocks noGrp="1"/>
          </p:cNvGraphicFramePr>
          <p:nvPr>
            <p:ph sz="half" idx="1"/>
            <p:extLst>
              <p:ext uri="{D42A27DB-BD31-4B8C-83A1-F6EECF244321}">
                <p14:modId xmlns:p14="http://schemas.microsoft.com/office/powerpoint/2010/main" val="2104588926"/>
              </p:ext>
            </p:extLst>
          </p:nvPr>
        </p:nvGraphicFramePr>
        <p:xfrm>
          <a:off x="2971801" y="1151730"/>
          <a:ext cx="5943600" cy="4889050"/>
        </p:xfrm>
        <a:graphic>
          <a:graphicData uri="http://schemas.openxmlformats.org/drawingml/2006/table">
            <a:tbl>
              <a:tblPr firstRow="1" bandRow="1">
                <a:tableStyleId>{5C22544A-7EE6-4342-B048-85BDC9FD1C3A}</a:tableStyleId>
              </a:tblPr>
              <a:tblGrid>
                <a:gridCol w="1604003">
                  <a:extLst>
                    <a:ext uri="{9D8B030D-6E8A-4147-A177-3AD203B41FA5}">
                      <a16:colId xmlns:a16="http://schemas.microsoft.com/office/drawing/2014/main" val="870021461"/>
                    </a:ext>
                  </a:extLst>
                </a:gridCol>
                <a:gridCol w="2436602">
                  <a:extLst>
                    <a:ext uri="{9D8B030D-6E8A-4147-A177-3AD203B41FA5}">
                      <a16:colId xmlns:a16="http://schemas.microsoft.com/office/drawing/2014/main" val="2111167971"/>
                    </a:ext>
                  </a:extLst>
                </a:gridCol>
                <a:gridCol w="1902995">
                  <a:extLst>
                    <a:ext uri="{9D8B030D-6E8A-4147-A177-3AD203B41FA5}">
                      <a16:colId xmlns:a16="http://schemas.microsoft.com/office/drawing/2014/main" val="1804677683"/>
                    </a:ext>
                  </a:extLst>
                </a:gridCol>
              </a:tblGrid>
              <a:tr h="531905">
                <a:tc>
                  <a:txBody>
                    <a:bodyPr/>
                    <a:lstStyle/>
                    <a:p>
                      <a:pPr algn="ctr"/>
                      <a:r>
                        <a:rPr lang="en-US" sz="1400" dirty="0"/>
                        <a:t>Variable</a:t>
                      </a:r>
                    </a:p>
                  </a:txBody>
                  <a:tcPr marL="47828" marR="47828" marT="34290" marB="34290" anchor="ctr"/>
                </a:tc>
                <a:tc>
                  <a:txBody>
                    <a:bodyPr/>
                    <a:lstStyle/>
                    <a:p>
                      <a:pPr algn="ctr"/>
                      <a:r>
                        <a:rPr lang="en-US" sz="1400" dirty="0"/>
                        <a:t>Crude risk of recurrence</a:t>
                      </a:r>
                    </a:p>
                  </a:txBody>
                  <a:tcPr marL="47828" marR="47828" marT="34290" marB="34290" anchor="ctr"/>
                </a:tc>
                <a:tc>
                  <a:txBody>
                    <a:bodyPr/>
                    <a:lstStyle/>
                    <a:p>
                      <a:pPr algn="ctr"/>
                      <a:r>
                        <a:rPr lang="en-US" sz="1400" dirty="0"/>
                        <a:t>Multivariable model HR (p=)</a:t>
                      </a:r>
                    </a:p>
                  </a:txBody>
                  <a:tcPr marL="47828" marR="47828" marT="34290" marB="34290" anchor="ctr"/>
                </a:tc>
                <a:extLst>
                  <a:ext uri="{0D108BD9-81ED-4DB2-BD59-A6C34878D82A}">
                    <a16:rowId xmlns:a16="http://schemas.microsoft.com/office/drawing/2014/main" val="192124378"/>
                  </a:ext>
                </a:extLst>
              </a:tr>
              <a:tr h="690379">
                <a:tc>
                  <a:txBody>
                    <a:bodyPr/>
                    <a:lstStyle/>
                    <a:p>
                      <a:r>
                        <a:rPr lang="en-US" sz="1400" b="1" dirty="0"/>
                        <a:t>Tumor thickness</a:t>
                      </a:r>
                    </a:p>
                  </a:txBody>
                  <a:tcPr marL="47828" marR="47828" marT="34290" marB="34290"/>
                </a:tc>
                <a:tc>
                  <a:txBody>
                    <a:bodyPr/>
                    <a:lstStyle/>
                    <a:p>
                      <a:r>
                        <a:rPr lang="en-US" sz="1400" b="1" dirty="0"/>
                        <a:t>≤2 mm: 0%</a:t>
                      </a:r>
                    </a:p>
                    <a:p>
                      <a:r>
                        <a:rPr lang="en-US" sz="1400" b="1" dirty="0"/>
                        <a:t>2.1-6.0 mm:  4%</a:t>
                      </a:r>
                    </a:p>
                    <a:p>
                      <a:r>
                        <a:rPr lang="en-US" sz="1400" b="1" dirty="0"/>
                        <a:t>&gt;6.0 mm:  16%</a:t>
                      </a:r>
                    </a:p>
                  </a:txBody>
                  <a:tcPr marL="47828" marR="47828" marT="34290" marB="34290"/>
                </a:tc>
                <a:tc>
                  <a:txBody>
                    <a:bodyPr/>
                    <a:lstStyle/>
                    <a:p>
                      <a:r>
                        <a:rPr lang="en-US" sz="1400" b="1" dirty="0"/>
                        <a:t>4.92 (&lt;0.001)</a:t>
                      </a:r>
                    </a:p>
                  </a:txBody>
                  <a:tcPr marL="47828" marR="47828" marT="34290" marB="34290"/>
                </a:tc>
                <a:extLst>
                  <a:ext uri="{0D108BD9-81ED-4DB2-BD59-A6C34878D82A}">
                    <a16:rowId xmlns:a16="http://schemas.microsoft.com/office/drawing/2014/main" val="2552177582"/>
                  </a:ext>
                </a:extLst>
              </a:tr>
              <a:tr h="898235">
                <a:tc>
                  <a:txBody>
                    <a:bodyPr/>
                    <a:lstStyle/>
                    <a:p>
                      <a:r>
                        <a:rPr lang="en-US" sz="1400" dirty="0"/>
                        <a:t>Tumor site</a:t>
                      </a:r>
                    </a:p>
                  </a:txBody>
                  <a:tcPr marL="47828" marR="47828" marT="34290" marB="34290"/>
                </a:tc>
                <a:tc>
                  <a:txBody>
                    <a:bodyPr/>
                    <a:lstStyle/>
                    <a:p>
                      <a:r>
                        <a:rPr lang="en-US" sz="1400" dirty="0"/>
                        <a:t>Ear:  10%</a:t>
                      </a:r>
                    </a:p>
                    <a:p>
                      <a:r>
                        <a:rPr lang="en-US" sz="1400" dirty="0"/>
                        <a:t>Lip:  5%</a:t>
                      </a:r>
                    </a:p>
                    <a:p>
                      <a:r>
                        <a:rPr lang="en-US" sz="1400" dirty="0"/>
                        <a:t>Non-ear:  3%</a:t>
                      </a:r>
                    </a:p>
                    <a:p>
                      <a:r>
                        <a:rPr lang="en-US" sz="1400" dirty="0"/>
                        <a:t>Non-lip:  4%</a:t>
                      </a:r>
                    </a:p>
                  </a:txBody>
                  <a:tcPr marL="47828" marR="47828" marT="34290" marB="34290"/>
                </a:tc>
                <a:tc>
                  <a:txBody>
                    <a:bodyPr/>
                    <a:lstStyle/>
                    <a:p>
                      <a:r>
                        <a:rPr lang="en-US" sz="1400" dirty="0"/>
                        <a:t>3.37 (&lt;0.01)</a:t>
                      </a:r>
                    </a:p>
                  </a:txBody>
                  <a:tcPr marL="47828" marR="47828" marT="34290" marB="34290"/>
                </a:tc>
                <a:extLst>
                  <a:ext uri="{0D108BD9-81ED-4DB2-BD59-A6C34878D82A}">
                    <a16:rowId xmlns:a16="http://schemas.microsoft.com/office/drawing/2014/main" val="2564015186"/>
                  </a:ext>
                </a:extLst>
              </a:tr>
              <a:tr h="482523">
                <a:tc>
                  <a:txBody>
                    <a:bodyPr/>
                    <a:lstStyle/>
                    <a:p>
                      <a:r>
                        <a:rPr lang="en-US" sz="1400" dirty="0"/>
                        <a:t>Immune status</a:t>
                      </a:r>
                    </a:p>
                  </a:txBody>
                  <a:tcPr marL="47828" marR="47828" marT="34290" marB="34290"/>
                </a:tc>
                <a:tc>
                  <a:txBody>
                    <a:bodyPr/>
                    <a:lstStyle/>
                    <a:p>
                      <a:r>
                        <a:rPr lang="en-US" sz="1400" dirty="0"/>
                        <a:t>Immunocompetent:  4%</a:t>
                      </a:r>
                    </a:p>
                    <a:p>
                      <a:r>
                        <a:rPr lang="en-US" sz="1400" dirty="0"/>
                        <a:t>Immunosuppressed:  16%</a:t>
                      </a:r>
                    </a:p>
                  </a:txBody>
                  <a:tcPr marL="47828" marR="47828"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3.36 (&lt;0.05)</a:t>
                      </a:r>
                    </a:p>
                    <a:p>
                      <a:endParaRPr lang="en-US" sz="1400" dirty="0"/>
                    </a:p>
                  </a:txBody>
                  <a:tcPr marL="47828" marR="47828" marT="34290" marB="34290"/>
                </a:tc>
                <a:extLst>
                  <a:ext uri="{0D108BD9-81ED-4DB2-BD59-A6C34878D82A}">
                    <a16:rowId xmlns:a16="http://schemas.microsoft.com/office/drawing/2014/main" val="3809587085"/>
                  </a:ext>
                </a:extLst>
              </a:tr>
              <a:tr h="690379">
                <a:tc>
                  <a:txBody>
                    <a:bodyPr/>
                    <a:lstStyle/>
                    <a:p>
                      <a:r>
                        <a:rPr lang="en-US" sz="1400" dirty="0"/>
                        <a:t>Tumor horizontal size</a:t>
                      </a:r>
                    </a:p>
                  </a:txBody>
                  <a:tcPr marL="47828" marR="47828" marT="34290" marB="34290"/>
                </a:tc>
                <a:tc>
                  <a:txBody>
                    <a:bodyPr/>
                    <a:lstStyle/>
                    <a:p>
                      <a:r>
                        <a:rPr lang="en-US" sz="1400" dirty="0"/>
                        <a:t>≤20 mm:  2%</a:t>
                      </a:r>
                    </a:p>
                    <a:p>
                      <a:r>
                        <a:rPr lang="en-US" sz="1400" dirty="0"/>
                        <a:t>21-50 mm:  8%</a:t>
                      </a:r>
                    </a:p>
                    <a:p>
                      <a:r>
                        <a:rPr lang="en-US" sz="1400" dirty="0"/>
                        <a:t>&gt;50 mm:  20%</a:t>
                      </a:r>
                    </a:p>
                  </a:txBody>
                  <a:tcPr marL="47828" marR="47828" marT="34290" marB="34290"/>
                </a:tc>
                <a:tc>
                  <a:txBody>
                    <a:bodyPr/>
                    <a:lstStyle/>
                    <a:p>
                      <a:r>
                        <a:rPr lang="en-US" sz="1400" dirty="0"/>
                        <a:t>2.10 (&lt;0.05)</a:t>
                      </a:r>
                    </a:p>
                  </a:txBody>
                  <a:tcPr marL="47828" marR="47828" marT="34290" marB="34290"/>
                </a:tc>
                <a:extLst>
                  <a:ext uri="{0D108BD9-81ED-4DB2-BD59-A6C34878D82A}">
                    <a16:rowId xmlns:a16="http://schemas.microsoft.com/office/drawing/2014/main" val="99596111"/>
                  </a:ext>
                </a:extLst>
              </a:tr>
              <a:tr h="484023">
                <a:tc>
                  <a:txBody>
                    <a:bodyPr/>
                    <a:lstStyle/>
                    <a:p>
                      <a:r>
                        <a:rPr lang="en-US" sz="1400" dirty="0"/>
                        <a:t>Desmoplastic </a:t>
                      </a:r>
                    </a:p>
                  </a:txBody>
                  <a:tcPr marL="47828" marR="47828" marT="34290" marB="34290"/>
                </a:tc>
                <a:tc>
                  <a:txBody>
                    <a:bodyPr/>
                    <a:lstStyle/>
                    <a:p>
                      <a:r>
                        <a:rPr lang="en-US" sz="1400" dirty="0"/>
                        <a:t>Not desmoplastic:  4%</a:t>
                      </a:r>
                    </a:p>
                    <a:p>
                      <a:r>
                        <a:rPr lang="en-US" sz="1400" dirty="0"/>
                        <a:t>Desmoplastic:  12%</a:t>
                      </a:r>
                    </a:p>
                  </a:txBody>
                  <a:tcPr marL="47828" marR="47828" marT="34290" marB="34290"/>
                </a:tc>
                <a:tc>
                  <a:txBody>
                    <a:bodyPr/>
                    <a:lstStyle/>
                    <a:p>
                      <a:r>
                        <a:rPr lang="en-US" sz="1400" dirty="0"/>
                        <a:t>1.80 (0.26)</a:t>
                      </a:r>
                    </a:p>
                  </a:txBody>
                  <a:tcPr marL="47828" marR="47828" marT="34290" marB="34290"/>
                </a:tc>
                <a:extLst>
                  <a:ext uri="{0D108BD9-81ED-4DB2-BD59-A6C34878D82A}">
                    <a16:rowId xmlns:a16="http://schemas.microsoft.com/office/drawing/2014/main" val="958800660"/>
                  </a:ext>
                </a:extLst>
              </a:tr>
              <a:tr h="482523">
                <a:tc>
                  <a:txBody>
                    <a:bodyPr/>
                    <a:lstStyle/>
                    <a:p>
                      <a:r>
                        <a:rPr lang="en-US" sz="1400" dirty="0"/>
                        <a:t>Number of tumors</a:t>
                      </a:r>
                    </a:p>
                  </a:txBody>
                  <a:tcPr marL="47828" marR="47828" marT="34290" marB="34290"/>
                </a:tc>
                <a:tc>
                  <a:txBody>
                    <a:bodyPr/>
                    <a:lstStyle/>
                    <a:p>
                      <a:r>
                        <a:rPr lang="en-US" sz="1400" dirty="0"/>
                        <a:t>1:  3%</a:t>
                      </a:r>
                    </a:p>
                    <a:p>
                      <a:r>
                        <a:rPr lang="en-US" sz="1400" dirty="0"/>
                        <a:t>&gt;1:  8%</a:t>
                      </a:r>
                    </a:p>
                  </a:txBody>
                  <a:tcPr marL="47828" marR="47828" marT="34290" marB="34290"/>
                </a:tc>
                <a:tc>
                  <a:txBody>
                    <a:bodyPr/>
                    <a:lstStyle/>
                    <a:p>
                      <a:r>
                        <a:rPr lang="en-US" sz="1400" dirty="0"/>
                        <a:t>1.21 (0.66)</a:t>
                      </a:r>
                    </a:p>
                  </a:txBody>
                  <a:tcPr marL="47828" marR="47828" marT="34290" marB="34290"/>
                </a:tc>
                <a:extLst>
                  <a:ext uri="{0D108BD9-81ED-4DB2-BD59-A6C34878D82A}">
                    <a16:rowId xmlns:a16="http://schemas.microsoft.com/office/drawing/2014/main" val="3610068639"/>
                  </a:ext>
                </a:extLst>
              </a:tr>
              <a:tr h="531905">
                <a:tc>
                  <a:txBody>
                    <a:bodyPr/>
                    <a:lstStyle/>
                    <a:p>
                      <a:r>
                        <a:rPr lang="en-US" sz="1400" dirty="0"/>
                        <a:t>Differentiation</a:t>
                      </a:r>
                    </a:p>
                  </a:txBody>
                  <a:tcPr marL="47828" marR="47828" marT="34290" marB="34290"/>
                </a:tc>
                <a:tc>
                  <a:txBody>
                    <a:bodyPr/>
                    <a:lstStyle/>
                    <a:p>
                      <a:r>
                        <a:rPr lang="en-US" sz="1400" dirty="0"/>
                        <a:t>Good/moderate:  3%</a:t>
                      </a:r>
                    </a:p>
                    <a:p>
                      <a:r>
                        <a:rPr lang="en-US" sz="1400" dirty="0"/>
                        <a:t>Poor:  7%</a:t>
                      </a:r>
                    </a:p>
                  </a:txBody>
                  <a:tcPr marL="47828" marR="47828" marT="34290" marB="34290"/>
                </a:tc>
                <a:tc>
                  <a:txBody>
                    <a:bodyPr/>
                    <a:lstStyle/>
                    <a:p>
                      <a:r>
                        <a:rPr lang="en-US" sz="1400" dirty="0"/>
                        <a:t>1.06 (0.88)</a:t>
                      </a:r>
                    </a:p>
                  </a:txBody>
                  <a:tcPr marL="47828" marR="47828" marT="34290" marB="34290"/>
                </a:tc>
                <a:extLst>
                  <a:ext uri="{0D108BD9-81ED-4DB2-BD59-A6C34878D82A}">
                    <a16:rowId xmlns:a16="http://schemas.microsoft.com/office/drawing/2014/main" val="3372682526"/>
                  </a:ext>
                </a:extLst>
              </a:tr>
            </a:tbl>
          </a:graphicData>
        </a:graphic>
      </p:graphicFrame>
      <p:sp>
        <p:nvSpPr>
          <p:cNvPr id="8" name="Content Placeholder 7">
            <a:extLst>
              <a:ext uri="{FF2B5EF4-FFF2-40B4-BE49-F238E27FC236}">
                <a16:creationId xmlns:a16="http://schemas.microsoft.com/office/drawing/2014/main" id="{7F7A88EE-AE98-4844-BD91-164AF358A69C}"/>
              </a:ext>
            </a:extLst>
          </p:cNvPr>
          <p:cNvSpPr>
            <a:spLocks noGrp="1"/>
          </p:cNvSpPr>
          <p:nvPr>
            <p:ph sz="half" idx="2"/>
          </p:nvPr>
        </p:nvSpPr>
        <p:spPr>
          <a:xfrm>
            <a:off x="152400" y="2286000"/>
            <a:ext cx="2743200" cy="3263504"/>
          </a:xfrm>
        </p:spPr>
        <p:txBody>
          <a:bodyPr/>
          <a:lstStyle/>
          <a:p>
            <a:r>
              <a:rPr lang="en-US" sz="2000" dirty="0"/>
              <a:t>Prospective, multivariable analysis of risk factors for regional recurrence after margin-negative excision of cSCC in 615 patients</a:t>
            </a:r>
          </a:p>
          <a:p>
            <a:r>
              <a:rPr lang="en-US" sz="1350" dirty="0"/>
              <a:t>Brantsch KD et al, Lancet Oncology 2008</a:t>
            </a:r>
          </a:p>
          <a:p>
            <a:endParaRPr lang="en-US" dirty="0"/>
          </a:p>
        </p:txBody>
      </p:sp>
    </p:spTree>
    <p:extLst>
      <p:ext uri="{BB962C8B-B14F-4D97-AF65-F5344CB8AC3E}">
        <p14:creationId xmlns:p14="http://schemas.microsoft.com/office/powerpoint/2010/main" val="26738184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BA001-5B53-4FD5-AD9E-2FD6AED7FFD0}"/>
              </a:ext>
            </a:extLst>
          </p:cNvPr>
          <p:cNvSpPr>
            <a:spLocks noGrp="1"/>
          </p:cNvSpPr>
          <p:nvPr>
            <p:ph type="title"/>
          </p:nvPr>
        </p:nvSpPr>
        <p:spPr>
          <a:xfrm>
            <a:off x="387928" y="228600"/>
            <a:ext cx="8305800" cy="994172"/>
          </a:xfrm>
        </p:spPr>
        <p:txBody>
          <a:bodyPr>
            <a:noAutofit/>
          </a:bodyPr>
          <a:lstStyle/>
          <a:p>
            <a:pPr algn="ctr"/>
            <a:r>
              <a:rPr lang="en-US" sz="3000" b="1" dirty="0">
                <a:solidFill>
                  <a:schemeClr val="tx2"/>
                </a:solidFill>
              </a:rPr>
              <a:t>KQ 3: What are the appropriate indications for RT for treating regional nodes? What dose and fractionation should be used for management of regional disease?</a:t>
            </a:r>
          </a:p>
        </p:txBody>
      </p:sp>
      <p:graphicFrame>
        <p:nvGraphicFramePr>
          <p:cNvPr id="4" name="Content Placeholder 3">
            <a:extLst>
              <a:ext uri="{FF2B5EF4-FFF2-40B4-BE49-F238E27FC236}">
                <a16:creationId xmlns:a16="http://schemas.microsoft.com/office/drawing/2014/main" id="{D2D0F679-E099-4866-AFA3-C33913639BCC}"/>
              </a:ext>
            </a:extLst>
          </p:cNvPr>
          <p:cNvGraphicFramePr>
            <a:graphicFrameLocks noGrp="1"/>
          </p:cNvGraphicFramePr>
          <p:nvPr>
            <p:ph idx="1"/>
            <p:extLst>
              <p:ext uri="{D42A27DB-BD31-4B8C-83A1-F6EECF244321}">
                <p14:modId xmlns:p14="http://schemas.microsoft.com/office/powerpoint/2010/main" val="1091452551"/>
              </p:ext>
            </p:extLst>
          </p:nvPr>
        </p:nvGraphicFramePr>
        <p:xfrm>
          <a:off x="387928" y="2410154"/>
          <a:ext cx="8515050" cy="3372612"/>
        </p:xfrm>
        <a:graphic>
          <a:graphicData uri="http://schemas.openxmlformats.org/drawingml/2006/table">
            <a:tbl>
              <a:tblPr firstRow="1" firstCol="1" bandRow="1"/>
              <a:tblGrid>
                <a:gridCol w="5250872">
                  <a:extLst>
                    <a:ext uri="{9D8B030D-6E8A-4147-A177-3AD203B41FA5}">
                      <a16:colId xmlns:a16="http://schemas.microsoft.com/office/drawing/2014/main" val="103063347"/>
                    </a:ext>
                  </a:extLst>
                </a:gridCol>
                <a:gridCol w="2048550">
                  <a:extLst>
                    <a:ext uri="{9D8B030D-6E8A-4147-A177-3AD203B41FA5}">
                      <a16:colId xmlns:a16="http://schemas.microsoft.com/office/drawing/2014/main" val="3145753552"/>
                    </a:ext>
                  </a:extLst>
                </a:gridCol>
                <a:gridCol w="1215628">
                  <a:extLst>
                    <a:ext uri="{9D8B030D-6E8A-4147-A177-3AD203B41FA5}">
                      <a16:colId xmlns:a16="http://schemas.microsoft.com/office/drawing/2014/main" val="4113993789"/>
                    </a:ext>
                  </a:extLst>
                </a:gridCol>
              </a:tblGrid>
              <a:tr h="457200">
                <a:tc>
                  <a:txBody>
                    <a:bodyPr/>
                    <a:lstStyle/>
                    <a:p>
                      <a:pPr algn="ctr">
                        <a:lnSpc>
                          <a:spcPct val="100000"/>
                        </a:lnSpc>
                        <a:spcAft>
                          <a:spcPts val="0"/>
                        </a:spcAft>
                      </a:pPr>
                      <a:r>
                        <a:rPr lang="en-US" sz="2000" b="1" dirty="0">
                          <a:solidFill>
                            <a:srgbClr val="000000"/>
                          </a:solidFill>
                          <a:effectLst/>
                          <a:latin typeface="+mn-lt"/>
                          <a:cs typeface="Calibri" panose="020F0502020204030204" pitchFamily="34" charset="0"/>
                        </a:rPr>
                        <a:t>KQ3 Recommendations</a:t>
                      </a:r>
                      <a:endParaRPr lang="en-US" sz="2000" dirty="0">
                        <a:effectLst/>
                        <a:latin typeface="+mn-lt"/>
                      </a:endParaRPr>
                    </a:p>
                  </a:txBody>
                  <a:tcPr marL="46571" marR="46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2000" b="1" dirty="0">
                          <a:solidFill>
                            <a:srgbClr val="000000"/>
                          </a:solidFill>
                          <a:effectLst/>
                          <a:latin typeface="+mn-lt"/>
                          <a:ea typeface="Times New Roman" panose="02020603050405020304" pitchFamily="18" charset="0"/>
                          <a:cs typeface="Calibri" panose="020F0502020204030204" pitchFamily="34" charset="0"/>
                        </a:rPr>
                        <a:t>Strength of Recommendation</a:t>
                      </a:r>
                      <a:endParaRPr lang="en-US" sz="2000" dirty="0">
                        <a:effectLst/>
                        <a:latin typeface="+mn-lt"/>
                        <a:ea typeface="Times New Roman" panose="02020603050405020304" pitchFamily="18" charset="0"/>
                        <a:cs typeface="Times New Roman" panose="02020603050405020304" pitchFamily="18" charset="0"/>
                      </a:endParaRPr>
                    </a:p>
                  </a:txBody>
                  <a:tcPr marL="46571" marR="46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2000" b="1" dirty="0">
                          <a:solidFill>
                            <a:srgbClr val="000000"/>
                          </a:solidFill>
                          <a:effectLst/>
                          <a:latin typeface="+mn-lt"/>
                          <a:ea typeface="Times New Roman" panose="02020603050405020304" pitchFamily="18" charset="0"/>
                          <a:cs typeface="Calibri" panose="020F0502020204030204" pitchFamily="34" charset="0"/>
                        </a:rPr>
                        <a:t>Quality of Evidence</a:t>
                      </a:r>
                      <a:endParaRPr lang="en-US" sz="2000" dirty="0">
                        <a:effectLst/>
                        <a:latin typeface="+mn-lt"/>
                        <a:ea typeface="Times New Roman" panose="02020603050405020304" pitchFamily="18" charset="0"/>
                        <a:cs typeface="Times New Roman" panose="02020603050405020304" pitchFamily="18" charset="0"/>
                      </a:endParaRPr>
                    </a:p>
                  </a:txBody>
                  <a:tcPr marL="46571" marR="465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730995798"/>
                  </a:ext>
                </a:extLst>
              </a:tr>
              <a:tr h="1243346">
                <a:tc>
                  <a:txBody>
                    <a:bodyPr/>
                    <a:lstStyle/>
                    <a:p>
                      <a:pPr marL="0" marR="0" lvl="0" indent="0">
                        <a:lnSpc>
                          <a:spcPct val="115000"/>
                        </a:lnSpc>
                        <a:spcBef>
                          <a:spcPts val="0"/>
                        </a:spcBef>
                        <a:spcAft>
                          <a:spcPts val="0"/>
                        </a:spcAft>
                        <a:buFontTx/>
                        <a:buNone/>
                      </a:pPr>
                      <a:r>
                        <a:rPr lang="en-US" sz="2000" dirty="0">
                          <a:solidFill>
                            <a:srgbClr val="000000"/>
                          </a:solidFill>
                          <a:effectLst/>
                          <a:latin typeface="+mn-lt"/>
                          <a:cs typeface="Calibri" panose="020F0502020204030204" pitchFamily="34" charset="0"/>
                        </a:rPr>
                        <a:t>5.  For patients with BCC or cSCC undergoing </a:t>
                      </a:r>
                      <a:r>
                        <a:rPr lang="en-US" sz="2000" i="1" dirty="0">
                          <a:solidFill>
                            <a:srgbClr val="000000"/>
                          </a:solidFill>
                          <a:effectLst/>
                          <a:latin typeface="+mn-lt"/>
                          <a:cs typeface="Calibri" panose="020F0502020204030204" pitchFamily="34" charset="0"/>
                        </a:rPr>
                        <a:t>adjuvant</a:t>
                      </a:r>
                      <a:r>
                        <a:rPr lang="en-US" sz="2000" dirty="0">
                          <a:solidFill>
                            <a:srgbClr val="000000"/>
                          </a:solidFill>
                          <a:effectLst/>
                          <a:latin typeface="+mn-lt"/>
                          <a:cs typeface="Calibri" panose="020F0502020204030204" pitchFamily="34" charset="0"/>
                        </a:rPr>
                        <a:t> RT after therapeutic lymphadenectomy, a dose of 6000–6600 cGy (conventional fractionation [180–200 cGy/fx]) is recommended.  </a:t>
                      </a:r>
                      <a:r>
                        <a:rPr lang="en-US" sz="2000" dirty="0">
                          <a:effectLst/>
                          <a:latin typeface="+mn-lt"/>
                          <a:ea typeface="Calibri" panose="020F0502020204030204" pitchFamily="34" charset="0"/>
                        </a:rPr>
                        <a:t> </a:t>
                      </a:r>
                      <a:endParaRPr lang="en-US" sz="2000" dirty="0">
                        <a:effectLst/>
                        <a:latin typeface="+mn-l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solidFill>
                            <a:srgbClr val="000000"/>
                          </a:solidFill>
                          <a:effectLst/>
                          <a:latin typeface="+mn-lt"/>
                          <a:ea typeface="Times New Roman" panose="02020603050405020304" pitchFamily="18" charset="0"/>
                          <a:cs typeface="Calibri" panose="020F0502020204030204" pitchFamily="34" charset="0"/>
                        </a:rPr>
                        <a:t>Strong</a:t>
                      </a:r>
                      <a:endParaRPr lang="en-US" sz="2000" dirty="0">
                        <a:effectLst/>
                        <a:latin typeface="+mn-lt"/>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solidFill>
                            <a:srgbClr val="000000"/>
                          </a:solidFill>
                          <a:effectLst/>
                          <a:latin typeface="+mn-lt"/>
                          <a:ea typeface="Times New Roman" panose="02020603050405020304" pitchFamily="18" charset="0"/>
                          <a:cs typeface="Calibri" panose="020F0502020204030204" pitchFamily="34" charset="0"/>
                        </a:rPr>
                        <a:t>Moderate</a:t>
                      </a:r>
                      <a:endParaRPr lang="en-US" sz="2000" dirty="0">
                        <a:effectLst/>
                        <a:latin typeface="+mn-lt"/>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3814364"/>
                  </a:ext>
                </a:extLst>
              </a:tr>
              <a:tr h="1243346">
                <a:tc>
                  <a:txBody>
                    <a:bodyPr/>
                    <a:lstStyle/>
                    <a:p>
                      <a:pPr marL="0" marR="0" lvl="0" indent="0">
                        <a:lnSpc>
                          <a:spcPct val="115000"/>
                        </a:lnSpc>
                        <a:spcBef>
                          <a:spcPts val="0"/>
                        </a:spcBef>
                        <a:spcAft>
                          <a:spcPts val="0"/>
                        </a:spcAft>
                        <a:buFont typeface="+mj-lt"/>
                        <a:buNone/>
                      </a:pPr>
                      <a:r>
                        <a:rPr lang="en-US" sz="2000" dirty="0">
                          <a:solidFill>
                            <a:srgbClr val="000000"/>
                          </a:solidFill>
                          <a:effectLst/>
                          <a:latin typeface="+mn-lt"/>
                          <a:cs typeface="Calibri" panose="020F0502020204030204" pitchFamily="34" charset="0"/>
                        </a:rPr>
                        <a:t>6.  For patients with cSCC undergoing </a:t>
                      </a:r>
                      <a:r>
                        <a:rPr lang="en-US" sz="2000" i="1" dirty="0">
                          <a:solidFill>
                            <a:srgbClr val="000000"/>
                          </a:solidFill>
                          <a:effectLst/>
                          <a:latin typeface="+mn-lt"/>
                          <a:cs typeface="Calibri" panose="020F0502020204030204" pitchFamily="34" charset="0"/>
                        </a:rPr>
                        <a:t>elective</a:t>
                      </a:r>
                      <a:r>
                        <a:rPr lang="en-US" sz="2000" dirty="0">
                          <a:solidFill>
                            <a:srgbClr val="000000"/>
                          </a:solidFill>
                          <a:effectLst/>
                          <a:latin typeface="+mn-lt"/>
                          <a:cs typeface="Calibri" panose="020F0502020204030204" pitchFamily="34" charset="0"/>
                        </a:rPr>
                        <a:t> RT in the absence of a lymphadenectomy, a dose of 5000–5400 cGy (conventional fractionation [180–200 cGy/fx]) is recommended.  </a:t>
                      </a:r>
                      <a:endParaRPr lang="en-US" sz="2000" dirty="0">
                        <a:effectLst/>
                        <a:latin typeface="+mn-l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solidFill>
                            <a:srgbClr val="000000"/>
                          </a:solidFill>
                          <a:effectLst/>
                          <a:latin typeface="+mn-lt"/>
                          <a:ea typeface="Times New Roman" panose="02020603050405020304" pitchFamily="18" charset="0"/>
                          <a:cs typeface="Calibri" panose="020F0502020204030204" pitchFamily="34" charset="0"/>
                        </a:rPr>
                        <a:t>Strong</a:t>
                      </a:r>
                      <a:endParaRPr lang="en-US" sz="2000" dirty="0">
                        <a:effectLst/>
                        <a:latin typeface="+mn-lt"/>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solidFill>
                            <a:srgbClr val="000000"/>
                          </a:solidFill>
                          <a:effectLst/>
                          <a:latin typeface="+mn-lt"/>
                          <a:ea typeface="Times New Roman" panose="02020603050405020304" pitchFamily="18" charset="0"/>
                          <a:cs typeface="Calibri" panose="020F0502020204030204" pitchFamily="34" charset="0"/>
                        </a:rPr>
                        <a:t>Moderate</a:t>
                      </a:r>
                      <a:endParaRPr lang="en-US" sz="2000" dirty="0">
                        <a:effectLst/>
                        <a:latin typeface="+mn-lt"/>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1445488"/>
                  </a:ext>
                </a:extLst>
              </a:tr>
            </a:tbl>
          </a:graphicData>
        </a:graphic>
      </p:graphicFrame>
    </p:spTree>
    <p:extLst>
      <p:ext uri="{BB962C8B-B14F-4D97-AF65-F5344CB8AC3E}">
        <p14:creationId xmlns:p14="http://schemas.microsoft.com/office/powerpoint/2010/main" val="3536745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665FA-2E1D-4B6D-939E-157CE96908ED}"/>
              </a:ext>
            </a:extLst>
          </p:cNvPr>
          <p:cNvSpPr>
            <a:spLocks noGrp="1"/>
          </p:cNvSpPr>
          <p:nvPr>
            <p:ph type="title"/>
          </p:nvPr>
        </p:nvSpPr>
        <p:spPr/>
        <p:txBody>
          <a:bodyPr/>
          <a:lstStyle/>
          <a:p>
            <a:pPr algn="ctr"/>
            <a:r>
              <a:rPr lang="en-US" b="1" dirty="0">
                <a:solidFill>
                  <a:schemeClr val="tx2"/>
                </a:solidFill>
              </a:rPr>
              <a:t>Guideline Task Force</a:t>
            </a:r>
          </a:p>
        </p:txBody>
      </p:sp>
      <p:sp>
        <p:nvSpPr>
          <p:cNvPr id="3" name="Content Placeholder 2">
            <a:extLst>
              <a:ext uri="{FF2B5EF4-FFF2-40B4-BE49-F238E27FC236}">
                <a16:creationId xmlns:a16="http://schemas.microsoft.com/office/drawing/2014/main" id="{DF79E058-3A81-4FB1-BBEF-164298C77770}"/>
              </a:ext>
            </a:extLst>
          </p:cNvPr>
          <p:cNvSpPr>
            <a:spLocks noGrp="1"/>
          </p:cNvSpPr>
          <p:nvPr>
            <p:ph idx="1"/>
          </p:nvPr>
        </p:nvSpPr>
        <p:spPr>
          <a:xfrm>
            <a:off x="474406" y="1676400"/>
            <a:ext cx="7886700" cy="3263504"/>
          </a:xfrm>
        </p:spPr>
        <p:txBody>
          <a:bodyPr>
            <a:normAutofit/>
          </a:bodyPr>
          <a:lstStyle/>
          <a:p>
            <a:pPr marL="0" indent="0">
              <a:buNone/>
            </a:pPr>
            <a:r>
              <a:rPr lang="en-US" sz="2000" b="1" dirty="0"/>
              <a:t>           Chairs:</a:t>
            </a:r>
          </a:p>
          <a:p>
            <a:pPr marL="760810" lvl="2" indent="-160735"/>
            <a:r>
              <a:rPr lang="en-US" sz="2000" dirty="0"/>
              <a:t>Phillip M. Devlin, MD</a:t>
            </a:r>
          </a:p>
          <a:p>
            <a:pPr marL="760810" lvl="2" indent="-160735"/>
            <a:r>
              <a:rPr lang="en-US" sz="2000" dirty="0"/>
              <a:t>Anna Likhacheva, MD, MPH</a:t>
            </a:r>
          </a:p>
          <a:p>
            <a:pPr marL="417910" lvl="1" indent="-160735"/>
            <a:endParaRPr lang="en-US" dirty="0"/>
          </a:p>
        </p:txBody>
      </p:sp>
      <p:sp>
        <p:nvSpPr>
          <p:cNvPr id="4" name="Content Placeholder 2">
            <a:extLst>
              <a:ext uri="{FF2B5EF4-FFF2-40B4-BE49-F238E27FC236}">
                <a16:creationId xmlns:a16="http://schemas.microsoft.com/office/drawing/2014/main" id="{A88D1D49-6421-422A-8E37-27FC751389F1}"/>
              </a:ext>
            </a:extLst>
          </p:cNvPr>
          <p:cNvSpPr txBox="1">
            <a:spLocks/>
          </p:cNvSpPr>
          <p:nvPr/>
        </p:nvSpPr>
        <p:spPr>
          <a:xfrm>
            <a:off x="1143000" y="3024784"/>
            <a:ext cx="7372350" cy="2702123"/>
          </a:xfrm>
          <a:prstGeom prst="rect">
            <a:avLst/>
          </a:prstGeom>
        </p:spPr>
        <p:txBody>
          <a:bodyPr vert="horz" lIns="68580" tIns="34290" rIns="68580" bIns="34290" numCol="2" spcCol="22860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kern="1200">
                <a:solidFill>
                  <a:srgbClr val="004B8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4B8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4B8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4B8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4B8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en-US" sz="2000" b="1" dirty="0">
                <a:solidFill>
                  <a:schemeClr val="tx1"/>
                </a:solidFill>
              </a:rPr>
              <a:t>Members:</a:t>
            </a:r>
          </a:p>
          <a:p>
            <a:pPr marL="342900" lvl="1">
              <a:lnSpc>
                <a:spcPct val="120000"/>
              </a:lnSpc>
              <a:spcBef>
                <a:spcPts val="0"/>
              </a:spcBef>
            </a:pPr>
            <a:r>
              <a:rPr lang="en-US" sz="2000" dirty="0">
                <a:solidFill>
                  <a:schemeClr val="tx1"/>
                </a:solidFill>
              </a:rPr>
              <a:t>Musaddiq Awan, MD</a:t>
            </a:r>
            <a:endParaRPr lang="en-US" sz="2000" dirty="0">
              <a:solidFill>
                <a:schemeClr val="tx1"/>
              </a:solidFill>
              <a:highlight>
                <a:srgbClr val="FFFF00"/>
              </a:highlight>
            </a:endParaRPr>
          </a:p>
          <a:p>
            <a:pPr marL="342900" lvl="1">
              <a:lnSpc>
                <a:spcPct val="120000"/>
              </a:lnSpc>
              <a:spcBef>
                <a:spcPts val="0"/>
              </a:spcBef>
            </a:pPr>
            <a:r>
              <a:rPr lang="en-US" sz="2000" dirty="0">
                <a:solidFill>
                  <a:schemeClr val="tx1"/>
                </a:solidFill>
              </a:rPr>
              <a:t>Christopher A. Barker, MD</a:t>
            </a:r>
            <a:endParaRPr lang="en-US" sz="2000" dirty="0">
              <a:solidFill>
                <a:schemeClr val="tx1"/>
              </a:solidFill>
              <a:highlight>
                <a:srgbClr val="FFFF00"/>
              </a:highlight>
            </a:endParaRPr>
          </a:p>
          <a:p>
            <a:pPr marL="342900" lvl="1">
              <a:lnSpc>
                <a:spcPct val="120000"/>
              </a:lnSpc>
              <a:spcBef>
                <a:spcPts val="0"/>
              </a:spcBef>
            </a:pPr>
            <a:r>
              <a:rPr lang="en-US" sz="2000" dirty="0">
                <a:solidFill>
                  <a:schemeClr val="tx1"/>
                </a:solidFill>
              </a:rPr>
              <a:t>Ajay Bhatnagar, MD</a:t>
            </a:r>
          </a:p>
          <a:p>
            <a:pPr marL="342900" lvl="1">
              <a:lnSpc>
                <a:spcPct val="120000"/>
              </a:lnSpc>
              <a:spcBef>
                <a:spcPts val="0"/>
              </a:spcBef>
            </a:pPr>
            <a:r>
              <a:rPr lang="en-US" sz="2000" dirty="0">
                <a:solidFill>
                  <a:schemeClr val="tx1"/>
                </a:solidFill>
              </a:rPr>
              <a:t>Lisa Bradfield</a:t>
            </a:r>
          </a:p>
          <a:p>
            <a:pPr marL="342900" lvl="1">
              <a:lnSpc>
                <a:spcPct val="120000"/>
              </a:lnSpc>
              <a:spcBef>
                <a:spcPts val="0"/>
              </a:spcBef>
            </a:pPr>
            <a:r>
              <a:rPr lang="en-US" sz="2000" dirty="0">
                <a:solidFill>
                  <a:schemeClr val="tx1"/>
                </a:solidFill>
              </a:rPr>
              <a:t>Mary Sue Brady, MD</a:t>
            </a:r>
          </a:p>
          <a:p>
            <a:pPr marL="429816" lvl="1">
              <a:lnSpc>
                <a:spcPct val="120000"/>
              </a:lnSpc>
              <a:spcBef>
                <a:spcPts val="0"/>
              </a:spcBef>
            </a:pPr>
            <a:endParaRPr lang="en-US" sz="2000" dirty="0">
              <a:solidFill>
                <a:schemeClr val="tx1"/>
              </a:solidFill>
            </a:endParaRPr>
          </a:p>
          <a:p>
            <a:pPr marL="429816" lvl="1">
              <a:lnSpc>
                <a:spcPct val="120000"/>
              </a:lnSpc>
              <a:spcBef>
                <a:spcPts val="0"/>
              </a:spcBef>
            </a:pPr>
            <a:endParaRPr lang="en-US" sz="2000" dirty="0">
              <a:solidFill>
                <a:schemeClr val="tx1"/>
              </a:solidFill>
            </a:endParaRPr>
          </a:p>
          <a:p>
            <a:pPr marL="471488" lvl="1" indent="-255985">
              <a:lnSpc>
                <a:spcPct val="120000"/>
              </a:lnSpc>
              <a:spcBef>
                <a:spcPts val="0"/>
              </a:spcBef>
            </a:pPr>
            <a:endParaRPr lang="en-US" sz="2000" dirty="0">
              <a:solidFill>
                <a:schemeClr val="tx1"/>
              </a:solidFill>
            </a:endParaRPr>
          </a:p>
          <a:p>
            <a:pPr marL="428625" lvl="1">
              <a:lnSpc>
                <a:spcPct val="120000"/>
              </a:lnSpc>
              <a:spcBef>
                <a:spcPts val="0"/>
              </a:spcBef>
            </a:pPr>
            <a:r>
              <a:rPr lang="en-US" sz="2000" dirty="0">
                <a:solidFill>
                  <a:schemeClr val="tx1"/>
                </a:solidFill>
              </a:rPr>
              <a:t>Ivan Buzurovic, PhD</a:t>
            </a:r>
            <a:endParaRPr lang="en-US" sz="2000" dirty="0">
              <a:solidFill>
                <a:schemeClr val="tx1"/>
              </a:solidFill>
              <a:highlight>
                <a:srgbClr val="FFFF00"/>
              </a:highlight>
            </a:endParaRPr>
          </a:p>
          <a:p>
            <a:pPr marL="429816" lvl="1">
              <a:lnSpc>
                <a:spcPct val="120000"/>
              </a:lnSpc>
              <a:spcBef>
                <a:spcPts val="0"/>
              </a:spcBef>
            </a:pPr>
            <a:r>
              <a:rPr lang="en-US" sz="2000" dirty="0">
                <a:solidFill>
                  <a:schemeClr val="tx1"/>
                </a:solidFill>
              </a:rPr>
              <a:t>Jessica L. Geiger, MD</a:t>
            </a:r>
          </a:p>
          <a:p>
            <a:pPr marL="429816" lvl="1">
              <a:lnSpc>
                <a:spcPct val="120000"/>
              </a:lnSpc>
              <a:spcBef>
                <a:spcPts val="0"/>
              </a:spcBef>
            </a:pPr>
            <a:r>
              <a:rPr lang="en-US" sz="2000" dirty="0">
                <a:solidFill>
                  <a:schemeClr val="tx1"/>
                </a:solidFill>
              </a:rPr>
              <a:t>Upendra Parvathaneni, MBBS</a:t>
            </a:r>
          </a:p>
          <a:p>
            <a:pPr marL="429816" lvl="1">
              <a:lnSpc>
                <a:spcPct val="120000"/>
              </a:lnSpc>
              <a:spcBef>
                <a:spcPts val="0"/>
              </a:spcBef>
            </a:pPr>
            <a:r>
              <a:rPr lang="en-US" sz="2000" dirty="0">
                <a:solidFill>
                  <a:schemeClr val="tx1"/>
                </a:solidFill>
              </a:rPr>
              <a:t>Sandra Zaky, MD</a:t>
            </a:r>
            <a:endParaRPr lang="en-US" sz="2000" dirty="0">
              <a:solidFill>
                <a:schemeClr val="tx1"/>
              </a:solidFill>
              <a:highlight>
                <a:srgbClr val="FFFF00"/>
              </a:highlight>
            </a:endParaRPr>
          </a:p>
        </p:txBody>
      </p:sp>
    </p:spTree>
    <p:extLst>
      <p:ext uri="{BB962C8B-B14F-4D97-AF65-F5344CB8AC3E}">
        <p14:creationId xmlns:p14="http://schemas.microsoft.com/office/powerpoint/2010/main" val="13213836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96EF9-6FC8-473D-AEB6-B142036FDDD5}"/>
              </a:ext>
            </a:extLst>
          </p:cNvPr>
          <p:cNvSpPr>
            <a:spLocks noGrp="1"/>
          </p:cNvSpPr>
          <p:nvPr>
            <p:ph type="title"/>
          </p:nvPr>
        </p:nvSpPr>
        <p:spPr>
          <a:xfrm>
            <a:off x="235974" y="76200"/>
            <a:ext cx="8763000" cy="994172"/>
          </a:xfrm>
        </p:spPr>
        <p:txBody>
          <a:bodyPr>
            <a:noAutofit/>
          </a:bodyPr>
          <a:lstStyle/>
          <a:p>
            <a:r>
              <a:rPr lang="en-US" sz="3200" b="1" dirty="0">
                <a:solidFill>
                  <a:schemeClr val="tx2"/>
                </a:solidFill>
              </a:rPr>
              <a:t>KQ 4: What is the preferred dose-fractionation schedules &amp; radiation techniques for management of the primary site in BCC and cSCC?</a:t>
            </a:r>
          </a:p>
        </p:txBody>
      </p:sp>
      <p:graphicFrame>
        <p:nvGraphicFramePr>
          <p:cNvPr id="4" name="Content Placeholder 3">
            <a:extLst>
              <a:ext uri="{FF2B5EF4-FFF2-40B4-BE49-F238E27FC236}">
                <a16:creationId xmlns:a16="http://schemas.microsoft.com/office/drawing/2014/main" id="{A15D5BBD-D2F4-402B-A4B3-2FB51179E7F9}"/>
              </a:ext>
            </a:extLst>
          </p:cNvPr>
          <p:cNvGraphicFramePr>
            <a:graphicFrameLocks noGrp="1"/>
          </p:cNvGraphicFramePr>
          <p:nvPr>
            <p:ph idx="1"/>
            <p:extLst>
              <p:ext uri="{D42A27DB-BD31-4B8C-83A1-F6EECF244321}">
                <p14:modId xmlns:p14="http://schemas.microsoft.com/office/powerpoint/2010/main" val="1457403662"/>
              </p:ext>
            </p:extLst>
          </p:nvPr>
        </p:nvGraphicFramePr>
        <p:xfrm>
          <a:off x="235974" y="1676400"/>
          <a:ext cx="8610598" cy="4380484"/>
        </p:xfrm>
        <a:graphic>
          <a:graphicData uri="http://schemas.openxmlformats.org/drawingml/2006/table">
            <a:tbl>
              <a:tblPr firstRow="1" firstCol="1" bandRow="1"/>
              <a:tblGrid>
                <a:gridCol w="5783826">
                  <a:extLst>
                    <a:ext uri="{9D8B030D-6E8A-4147-A177-3AD203B41FA5}">
                      <a16:colId xmlns:a16="http://schemas.microsoft.com/office/drawing/2014/main" val="2959947314"/>
                    </a:ext>
                  </a:extLst>
                </a:gridCol>
                <a:gridCol w="1736040">
                  <a:extLst>
                    <a:ext uri="{9D8B030D-6E8A-4147-A177-3AD203B41FA5}">
                      <a16:colId xmlns:a16="http://schemas.microsoft.com/office/drawing/2014/main" val="2326639043"/>
                    </a:ext>
                  </a:extLst>
                </a:gridCol>
                <a:gridCol w="1090732">
                  <a:extLst>
                    <a:ext uri="{9D8B030D-6E8A-4147-A177-3AD203B41FA5}">
                      <a16:colId xmlns:a16="http://schemas.microsoft.com/office/drawing/2014/main" val="3340073980"/>
                    </a:ext>
                  </a:extLst>
                </a:gridCol>
              </a:tblGrid>
              <a:tr h="411480">
                <a:tc>
                  <a:txBody>
                    <a:bodyPr/>
                    <a:lstStyle/>
                    <a:p>
                      <a:pPr algn="ctr">
                        <a:lnSpc>
                          <a:spcPct val="100000"/>
                        </a:lnSpc>
                        <a:spcAft>
                          <a:spcPts val="0"/>
                        </a:spcAft>
                      </a:pPr>
                      <a:r>
                        <a:rPr lang="en-US" sz="1600" b="1" dirty="0">
                          <a:solidFill>
                            <a:srgbClr val="000000"/>
                          </a:solidFill>
                          <a:effectLst/>
                          <a:latin typeface="+mn-lt"/>
                          <a:cs typeface="Calibri" panose="020F0502020204030204" pitchFamily="34" charset="0"/>
                        </a:rPr>
                        <a:t>KQ4 Recommendations</a:t>
                      </a:r>
                      <a:endParaRPr lang="en-US" sz="1600" dirty="0">
                        <a:effectLst/>
                        <a:latin typeface="+mn-lt"/>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0000"/>
                        </a:lnSpc>
                        <a:spcAft>
                          <a:spcPts val="0"/>
                        </a:spcAft>
                      </a:pPr>
                      <a:r>
                        <a:rPr lang="en-US" sz="1600" b="1" dirty="0">
                          <a:solidFill>
                            <a:srgbClr val="000000"/>
                          </a:solidFill>
                          <a:effectLst/>
                          <a:latin typeface="+mn-lt"/>
                          <a:cs typeface="Calibri" panose="020F0502020204030204" pitchFamily="34" charset="0"/>
                        </a:rPr>
                        <a:t>Strength of Recommendation</a:t>
                      </a:r>
                      <a:endParaRPr lang="en-US" sz="1600" dirty="0">
                        <a:effectLst/>
                        <a:latin typeface="+mn-lt"/>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0000"/>
                        </a:lnSpc>
                        <a:spcAft>
                          <a:spcPts val="0"/>
                        </a:spcAft>
                      </a:pPr>
                      <a:r>
                        <a:rPr lang="en-US" sz="1600" b="1" dirty="0">
                          <a:solidFill>
                            <a:srgbClr val="000000"/>
                          </a:solidFill>
                          <a:effectLst/>
                          <a:latin typeface="+mn-lt"/>
                          <a:cs typeface="Calibri" panose="020F0502020204030204" pitchFamily="34" charset="0"/>
                        </a:rPr>
                        <a:t>Quality of Evidence</a:t>
                      </a:r>
                      <a:endParaRPr lang="en-US" sz="1600" dirty="0">
                        <a:effectLst/>
                        <a:latin typeface="+mn-lt"/>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536411464"/>
                  </a:ext>
                </a:extLst>
              </a:tr>
              <a:tr h="1561910">
                <a:tc>
                  <a:txBody>
                    <a:bodyPr/>
                    <a:lstStyle/>
                    <a:p>
                      <a:pPr marL="0" marR="0" lvl="0" indent="0">
                        <a:lnSpc>
                          <a:spcPct val="115000"/>
                        </a:lnSpc>
                        <a:spcBef>
                          <a:spcPts val="0"/>
                        </a:spcBef>
                        <a:spcAft>
                          <a:spcPts val="0"/>
                        </a:spcAft>
                        <a:buFont typeface="+mj-lt"/>
                        <a:buNone/>
                      </a:pPr>
                      <a:r>
                        <a:rPr lang="en-US" sz="1600" dirty="0">
                          <a:solidFill>
                            <a:srgbClr val="000000"/>
                          </a:solidFill>
                          <a:effectLst/>
                          <a:latin typeface="+mn-lt"/>
                          <a:ea typeface="Calibri" panose="020F0502020204030204" pitchFamily="34" charset="0"/>
                          <a:cs typeface="Calibri" panose="020F0502020204030204" pitchFamily="34" charset="0"/>
                        </a:rPr>
                        <a:t>1. In patients with BCC and </a:t>
                      </a:r>
                      <a:r>
                        <a:rPr lang="en-US" sz="1600" dirty="0" err="1">
                          <a:solidFill>
                            <a:srgbClr val="000000"/>
                          </a:solidFill>
                          <a:effectLst/>
                          <a:latin typeface="+mn-lt"/>
                          <a:ea typeface="Calibri" panose="020F0502020204030204" pitchFamily="34" charset="0"/>
                          <a:cs typeface="Calibri" panose="020F0502020204030204" pitchFamily="34" charset="0"/>
                        </a:rPr>
                        <a:t>cSCC</a:t>
                      </a:r>
                      <a:r>
                        <a:rPr lang="en-US" sz="1600" dirty="0">
                          <a:solidFill>
                            <a:srgbClr val="000000"/>
                          </a:solidFill>
                          <a:effectLst/>
                          <a:latin typeface="+mn-lt"/>
                          <a:ea typeface="Calibri" panose="020F0502020204030204" pitchFamily="34" charset="0"/>
                          <a:cs typeface="Calibri" panose="020F0502020204030204" pitchFamily="34" charset="0"/>
                        </a:rPr>
                        <a:t> receiving RT in the definitive setting, the following dose-fractionation schemes* are recommended:</a:t>
                      </a:r>
                      <a:endParaRPr lang="en-US" sz="1600" dirty="0">
                        <a:effectLst/>
                        <a:latin typeface="+mn-lt"/>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Courier New" panose="02070309020205020404" pitchFamily="49" charset="0"/>
                        <a:buChar char="o"/>
                      </a:pPr>
                      <a:r>
                        <a:rPr lang="en-US" sz="1600" dirty="0">
                          <a:solidFill>
                            <a:srgbClr val="000000"/>
                          </a:solidFill>
                          <a:effectLst/>
                          <a:latin typeface="+mn-lt"/>
                          <a:cs typeface="Calibri" panose="020F0502020204030204" pitchFamily="34" charset="0"/>
                        </a:rPr>
                        <a:t>Conventional (180–200 cGy/fx): BED</a:t>
                      </a:r>
                      <a:r>
                        <a:rPr lang="en-US" sz="1600" baseline="-25000" dirty="0">
                          <a:solidFill>
                            <a:srgbClr val="000000"/>
                          </a:solidFill>
                          <a:effectLst/>
                          <a:latin typeface="+mn-lt"/>
                          <a:cs typeface="Calibri" panose="020F0502020204030204" pitchFamily="34" charset="0"/>
                        </a:rPr>
                        <a:t>10</a:t>
                      </a:r>
                      <a:r>
                        <a:rPr lang="en-US" sz="1600" dirty="0">
                          <a:solidFill>
                            <a:srgbClr val="000000"/>
                          </a:solidFill>
                          <a:effectLst/>
                          <a:latin typeface="+mn-lt"/>
                          <a:cs typeface="Calibri" panose="020F0502020204030204" pitchFamily="34" charset="0"/>
                        </a:rPr>
                        <a:t> 70–93.5 </a:t>
                      </a:r>
                      <a:endParaRPr lang="en-US" sz="1600" dirty="0">
                        <a:effectLst/>
                        <a:latin typeface="+mn-lt"/>
                      </a:endParaRPr>
                    </a:p>
                    <a:p>
                      <a:pPr marL="742950" marR="0" lvl="1" indent="-285750">
                        <a:lnSpc>
                          <a:spcPct val="115000"/>
                        </a:lnSpc>
                        <a:spcBef>
                          <a:spcPts val="0"/>
                        </a:spcBef>
                        <a:spcAft>
                          <a:spcPts val="0"/>
                        </a:spcAft>
                        <a:buFont typeface="Courier New" panose="02070309020205020404" pitchFamily="49" charset="0"/>
                        <a:buChar char="o"/>
                      </a:pPr>
                      <a:r>
                        <a:rPr lang="en-US" sz="1600" dirty="0">
                          <a:solidFill>
                            <a:srgbClr val="000000"/>
                          </a:solidFill>
                          <a:effectLst/>
                          <a:latin typeface="+mn-lt"/>
                          <a:cs typeface="Calibri" panose="020F0502020204030204" pitchFamily="34" charset="0"/>
                        </a:rPr>
                        <a:t>Hypofractionation (210–500 cGy/fx): BED</a:t>
                      </a:r>
                      <a:r>
                        <a:rPr lang="en-US" sz="1600" baseline="-25000" dirty="0">
                          <a:solidFill>
                            <a:srgbClr val="000000"/>
                          </a:solidFill>
                          <a:effectLst/>
                          <a:latin typeface="+mn-lt"/>
                          <a:cs typeface="Calibri" panose="020F0502020204030204" pitchFamily="34" charset="0"/>
                        </a:rPr>
                        <a:t>10</a:t>
                      </a:r>
                      <a:r>
                        <a:rPr lang="en-US" sz="1600" dirty="0">
                          <a:solidFill>
                            <a:srgbClr val="000000"/>
                          </a:solidFill>
                          <a:effectLst/>
                          <a:latin typeface="+mn-lt"/>
                          <a:cs typeface="Calibri" panose="020F0502020204030204" pitchFamily="34" charset="0"/>
                        </a:rPr>
                        <a:t> 56–88  </a:t>
                      </a:r>
                      <a:endParaRPr lang="en-US" sz="1600" dirty="0">
                        <a:effectLst/>
                        <a:latin typeface="+mn-lt"/>
                      </a:endParaRPr>
                    </a:p>
                    <a:p>
                      <a:pPr>
                        <a:lnSpc>
                          <a:spcPct val="115000"/>
                        </a:lnSpc>
                        <a:spcAft>
                          <a:spcPts val="0"/>
                        </a:spcAft>
                      </a:pPr>
                      <a:r>
                        <a:rPr lang="en-US" sz="1600" b="1" dirty="0">
                          <a:effectLst/>
                          <a:latin typeface="+mn-lt"/>
                        </a:rPr>
                        <a:t> Implementation Remark</a:t>
                      </a:r>
                      <a:r>
                        <a:rPr lang="en-US" sz="1600" dirty="0">
                          <a:effectLst/>
                          <a:latin typeface="+mn-lt"/>
                        </a:rPr>
                        <a:t>: Conventional fractionation is delivered 5 days per week; hypofractionation is delivered daily or 2</a:t>
                      </a:r>
                      <a:r>
                        <a:rPr lang="en-US" sz="1600" dirty="0">
                          <a:solidFill>
                            <a:srgbClr val="000000"/>
                          </a:solidFill>
                          <a:effectLst/>
                          <a:latin typeface="+mn-lt"/>
                          <a:cs typeface="Calibri" panose="020F0502020204030204" pitchFamily="34" charset="0"/>
                        </a:rPr>
                        <a:t>–4</a:t>
                      </a:r>
                      <a:r>
                        <a:rPr lang="en-US" sz="1600" dirty="0">
                          <a:effectLst/>
                          <a:latin typeface="+mn-lt"/>
                        </a:rPr>
                        <a:t> times/wk.</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0000"/>
                          </a:solidFill>
                          <a:effectLst/>
                          <a:latin typeface="+mn-lt"/>
                          <a:cs typeface="Calibri" panose="020F0502020204030204" pitchFamily="34" charset="0"/>
                        </a:rPr>
                        <a:t>Strong</a:t>
                      </a:r>
                      <a:endParaRPr lang="en-US" sz="1600" dirty="0">
                        <a:effectLst/>
                        <a:latin typeface="+mn-lt"/>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effectLst/>
                          <a:latin typeface="+mn-lt"/>
                          <a:cs typeface="Calibri" panose="020F0502020204030204" pitchFamily="34" charset="0"/>
                        </a:rPr>
                        <a:t>Low</a:t>
                      </a:r>
                      <a:endParaRPr lang="en-US" sz="1600" dirty="0">
                        <a:effectLst/>
                        <a:latin typeface="+mn-lt"/>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2484058"/>
                  </a:ext>
                </a:extLst>
              </a:tr>
              <a:tr h="1561910">
                <a:tc>
                  <a:txBody>
                    <a:bodyPr/>
                    <a:lstStyle/>
                    <a:p>
                      <a:pPr marL="0" marR="0" lvl="0" indent="0">
                        <a:lnSpc>
                          <a:spcPct val="115000"/>
                        </a:lnSpc>
                        <a:spcBef>
                          <a:spcPts val="0"/>
                        </a:spcBef>
                        <a:spcAft>
                          <a:spcPts val="0"/>
                        </a:spcAft>
                        <a:buFont typeface="+mj-lt"/>
                        <a:buNone/>
                      </a:pPr>
                      <a:r>
                        <a:rPr lang="en-US" sz="1600" dirty="0">
                          <a:solidFill>
                            <a:srgbClr val="000000"/>
                          </a:solidFill>
                          <a:effectLst/>
                          <a:latin typeface="+mn-lt"/>
                          <a:ea typeface="Calibri" panose="020F0502020204030204" pitchFamily="34" charset="0"/>
                          <a:cs typeface="Calibri" panose="020F0502020204030204" pitchFamily="34" charset="0"/>
                        </a:rPr>
                        <a:t>2. In patients with BCC and </a:t>
                      </a:r>
                      <a:r>
                        <a:rPr lang="en-US" sz="1600" dirty="0" err="1">
                          <a:solidFill>
                            <a:srgbClr val="000000"/>
                          </a:solidFill>
                          <a:effectLst/>
                          <a:latin typeface="+mn-lt"/>
                          <a:ea typeface="Calibri" panose="020F0502020204030204" pitchFamily="34" charset="0"/>
                          <a:cs typeface="Calibri" panose="020F0502020204030204" pitchFamily="34" charset="0"/>
                        </a:rPr>
                        <a:t>cSCC</a:t>
                      </a:r>
                      <a:r>
                        <a:rPr lang="en-US" sz="1600" dirty="0">
                          <a:solidFill>
                            <a:srgbClr val="000000"/>
                          </a:solidFill>
                          <a:effectLst/>
                          <a:latin typeface="+mn-lt"/>
                          <a:ea typeface="Calibri" panose="020F0502020204030204" pitchFamily="34" charset="0"/>
                          <a:cs typeface="Calibri" panose="020F0502020204030204" pitchFamily="34" charset="0"/>
                        </a:rPr>
                        <a:t> receiving RT in the postoperative setting, the following dose-fractionation schemes* are recommended:</a:t>
                      </a:r>
                      <a:endParaRPr lang="en-US" sz="1600" dirty="0">
                        <a:effectLst/>
                        <a:latin typeface="+mn-lt"/>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Courier New" panose="02070309020205020404" pitchFamily="49" charset="0"/>
                        <a:buChar char="o"/>
                      </a:pPr>
                      <a:r>
                        <a:rPr lang="en-US" sz="1600" dirty="0">
                          <a:solidFill>
                            <a:srgbClr val="000000"/>
                          </a:solidFill>
                          <a:effectLst/>
                          <a:latin typeface="+mn-lt"/>
                          <a:cs typeface="Calibri" panose="020F0502020204030204" pitchFamily="34" charset="0"/>
                        </a:rPr>
                        <a:t>Conventional (180–200 cGy/fx): BED</a:t>
                      </a:r>
                      <a:r>
                        <a:rPr lang="en-US" sz="1600" baseline="-25000" dirty="0">
                          <a:solidFill>
                            <a:srgbClr val="000000"/>
                          </a:solidFill>
                          <a:effectLst/>
                          <a:latin typeface="+mn-lt"/>
                          <a:cs typeface="Calibri" panose="020F0502020204030204" pitchFamily="34" charset="0"/>
                        </a:rPr>
                        <a:t>10</a:t>
                      </a:r>
                      <a:r>
                        <a:rPr lang="en-US" sz="1600" dirty="0">
                          <a:solidFill>
                            <a:srgbClr val="000000"/>
                          </a:solidFill>
                          <a:effectLst/>
                          <a:latin typeface="+mn-lt"/>
                          <a:cs typeface="Calibri" panose="020F0502020204030204" pitchFamily="34" charset="0"/>
                        </a:rPr>
                        <a:t> 59.5–79.2</a:t>
                      </a:r>
                      <a:endParaRPr lang="en-US" sz="1600" dirty="0">
                        <a:effectLst/>
                        <a:latin typeface="+mn-lt"/>
                      </a:endParaRPr>
                    </a:p>
                    <a:p>
                      <a:pPr marL="742950" marR="0" lvl="1" indent="-285750">
                        <a:lnSpc>
                          <a:spcPct val="115000"/>
                        </a:lnSpc>
                        <a:spcBef>
                          <a:spcPts val="0"/>
                        </a:spcBef>
                        <a:spcAft>
                          <a:spcPts val="0"/>
                        </a:spcAft>
                        <a:buFont typeface="Courier New" panose="02070309020205020404" pitchFamily="49" charset="0"/>
                        <a:buChar char="o"/>
                      </a:pPr>
                      <a:r>
                        <a:rPr lang="en-US" sz="1600" dirty="0">
                          <a:solidFill>
                            <a:srgbClr val="000000"/>
                          </a:solidFill>
                          <a:effectLst/>
                          <a:latin typeface="+mn-lt"/>
                          <a:cs typeface="Calibri" panose="020F0502020204030204" pitchFamily="34" charset="0"/>
                        </a:rPr>
                        <a:t>Hypofractionation (210-500 cGy/fx): BED</a:t>
                      </a:r>
                      <a:r>
                        <a:rPr lang="en-US" sz="1600" baseline="-25000" dirty="0">
                          <a:solidFill>
                            <a:srgbClr val="000000"/>
                          </a:solidFill>
                          <a:effectLst/>
                          <a:latin typeface="+mn-lt"/>
                          <a:cs typeface="Calibri" panose="020F0502020204030204" pitchFamily="34" charset="0"/>
                        </a:rPr>
                        <a:t>10</a:t>
                      </a:r>
                      <a:r>
                        <a:rPr lang="en-US" sz="1600" dirty="0">
                          <a:solidFill>
                            <a:srgbClr val="000000"/>
                          </a:solidFill>
                          <a:effectLst/>
                          <a:latin typeface="+mn-lt"/>
                          <a:cs typeface="Calibri" panose="020F0502020204030204" pitchFamily="34" charset="0"/>
                        </a:rPr>
                        <a:t> 56–70.2 </a:t>
                      </a:r>
                      <a:endParaRPr lang="en-US" sz="1600" dirty="0">
                        <a:effectLst/>
                        <a:latin typeface="+mn-lt"/>
                      </a:endParaRPr>
                    </a:p>
                    <a:p>
                      <a:pPr>
                        <a:lnSpc>
                          <a:spcPct val="115000"/>
                        </a:lnSpc>
                        <a:spcAft>
                          <a:spcPts val="0"/>
                        </a:spcAft>
                      </a:pPr>
                      <a:r>
                        <a:rPr lang="en-US" sz="1600" b="1" dirty="0">
                          <a:effectLst/>
                          <a:latin typeface="+mn-lt"/>
                        </a:rPr>
                        <a:t> Implementation Remark:</a:t>
                      </a:r>
                      <a:r>
                        <a:rPr lang="en-US" sz="1600" dirty="0">
                          <a:effectLst/>
                          <a:latin typeface="+mn-lt"/>
                        </a:rPr>
                        <a:t> Conventional fractionation is delivered 5 days per week; hypofractionation is delivered daily or 2</a:t>
                      </a:r>
                      <a:r>
                        <a:rPr lang="en-US" sz="1600" dirty="0">
                          <a:solidFill>
                            <a:srgbClr val="000000"/>
                          </a:solidFill>
                          <a:effectLst/>
                          <a:latin typeface="+mn-lt"/>
                          <a:cs typeface="Calibri" panose="020F0502020204030204" pitchFamily="34" charset="0"/>
                        </a:rPr>
                        <a:t>–4</a:t>
                      </a:r>
                      <a:r>
                        <a:rPr lang="en-US" sz="1600" dirty="0">
                          <a:effectLst/>
                          <a:latin typeface="+mn-lt"/>
                        </a:rPr>
                        <a:t> times/wk.</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0000"/>
                          </a:solidFill>
                          <a:effectLst/>
                          <a:latin typeface="+mn-lt"/>
                          <a:cs typeface="Calibri" panose="020F0502020204030204" pitchFamily="34" charset="0"/>
                        </a:rPr>
                        <a:t>Strong</a:t>
                      </a:r>
                      <a:endParaRPr lang="en-US" sz="1600" dirty="0">
                        <a:effectLst/>
                        <a:latin typeface="+mn-lt"/>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effectLst/>
                          <a:latin typeface="+mn-lt"/>
                          <a:cs typeface="Calibri" panose="020F0502020204030204" pitchFamily="34" charset="0"/>
                        </a:rPr>
                        <a:t>Low</a:t>
                      </a:r>
                      <a:endParaRPr lang="en-US" sz="1600" dirty="0">
                        <a:effectLst/>
                        <a:latin typeface="+mn-lt"/>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1417337"/>
                  </a:ext>
                </a:extLst>
              </a:tr>
            </a:tbl>
          </a:graphicData>
        </a:graphic>
      </p:graphicFrame>
    </p:spTree>
    <p:extLst>
      <p:ext uri="{BB962C8B-B14F-4D97-AF65-F5344CB8AC3E}">
        <p14:creationId xmlns:p14="http://schemas.microsoft.com/office/powerpoint/2010/main" val="14115130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3FC19-10B1-4E4B-951E-723341E4376E}"/>
              </a:ext>
            </a:extLst>
          </p:cNvPr>
          <p:cNvSpPr>
            <a:spLocks noGrp="1"/>
          </p:cNvSpPr>
          <p:nvPr>
            <p:ph type="title"/>
          </p:nvPr>
        </p:nvSpPr>
        <p:spPr>
          <a:xfrm>
            <a:off x="457200" y="152400"/>
            <a:ext cx="8229600" cy="1143000"/>
          </a:xfrm>
        </p:spPr>
        <p:txBody>
          <a:bodyPr/>
          <a:lstStyle/>
          <a:p>
            <a:pPr algn="l"/>
            <a:r>
              <a:rPr lang="en-US" sz="4000" b="1" dirty="0"/>
              <a:t>Why Biological Effective Dose (BED</a:t>
            </a:r>
            <a:r>
              <a:rPr lang="en-US" sz="4000" b="1" baseline="-25000" dirty="0"/>
              <a:t>10</a:t>
            </a:r>
            <a:r>
              <a:rPr lang="en-US" sz="4000" b="1" dirty="0"/>
              <a:t>)</a:t>
            </a:r>
            <a:r>
              <a:rPr lang="en-US" sz="4000" b="1" baseline="-25000" dirty="0"/>
              <a:t> </a:t>
            </a:r>
            <a:r>
              <a:rPr lang="en-US" sz="4000" b="1" dirty="0"/>
              <a:t>instead of Total Dose?</a:t>
            </a:r>
          </a:p>
        </p:txBody>
      </p:sp>
      <p:sp>
        <p:nvSpPr>
          <p:cNvPr id="3" name="Content Placeholder 2">
            <a:extLst>
              <a:ext uri="{FF2B5EF4-FFF2-40B4-BE49-F238E27FC236}">
                <a16:creationId xmlns:a16="http://schemas.microsoft.com/office/drawing/2014/main" id="{36857E0F-7521-E54C-A3B5-7996572323CB}"/>
              </a:ext>
            </a:extLst>
          </p:cNvPr>
          <p:cNvSpPr>
            <a:spLocks noGrp="1"/>
          </p:cNvSpPr>
          <p:nvPr>
            <p:ph idx="1"/>
          </p:nvPr>
        </p:nvSpPr>
        <p:spPr>
          <a:xfrm>
            <a:off x="628650" y="1533736"/>
            <a:ext cx="7886700" cy="1660455"/>
          </a:xfrm>
        </p:spPr>
        <p:txBody>
          <a:bodyPr>
            <a:noAutofit/>
          </a:bodyPr>
          <a:lstStyle/>
          <a:p>
            <a:r>
              <a:rPr lang="en-US" sz="2400" dirty="0"/>
              <a:t>To address the wide variation in dosing schemes within the literature. </a:t>
            </a:r>
          </a:p>
          <a:p>
            <a:r>
              <a:rPr lang="en-US" sz="2400" dirty="0"/>
              <a:t>BED calculations involve the use of an established radiobiological equation to compare different fractionation regimens by converting them to comparable values for a given tissue of interest. </a:t>
            </a:r>
          </a:p>
          <a:p>
            <a:pPr marL="0" indent="0">
              <a:buNone/>
            </a:pPr>
            <a:endParaRPr lang="en-US" dirty="0"/>
          </a:p>
        </p:txBody>
      </p:sp>
      <p:pic>
        <p:nvPicPr>
          <p:cNvPr id="4" name="Picture 3">
            <a:extLst>
              <a:ext uri="{FF2B5EF4-FFF2-40B4-BE49-F238E27FC236}">
                <a16:creationId xmlns:a16="http://schemas.microsoft.com/office/drawing/2014/main" id="{C0EF6FAA-8383-DD45-BD25-D0672830DE78}"/>
              </a:ext>
            </a:extLst>
          </p:cNvPr>
          <p:cNvPicPr>
            <a:picLocks noChangeAspect="1"/>
          </p:cNvPicPr>
          <p:nvPr/>
        </p:nvPicPr>
        <p:blipFill>
          <a:blip r:embed="rId3"/>
          <a:stretch>
            <a:fillRect/>
          </a:stretch>
        </p:blipFill>
        <p:spPr>
          <a:xfrm>
            <a:off x="1143000" y="4038600"/>
            <a:ext cx="6667500" cy="2047875"/>
          </a:xfrm>
          <a:prstGeom prst="rect">
            <a:avLst/>
          </a:prstGeom>
        </p:spPr>
      </p:pic>
    </p:spTree>
    <p:extLst>
      <p:ext uri="{BB962C8B-B14F-4D97-AF65-F5344CB8AC3E}">
        <p14:creationId xmlns:p14="http://schemas.microsoft.com/office/powerpoint/2010/main" val="13396738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08E35-C084-48C6-9D5F-0B1D2CACDD7A}"/>
              </a:ext>
            </a:extLst>
          </p:cNvPr>
          <p:cNvSpPr>
            <a:spLocks noGrp="1"/>
          </p:cNvSpPr>
          <p:nvPr>
            <p:ph type="title"/>
          </p:nvPr>
        </p:nvSpPr>
        <p:spPr/>
        <p:txBody>
          <a:bodyPr/>
          <a:lstStyle/>
          <a:p>
            <a:pPr algn="l"/>
            <a:r>
              <a:rPr lang="en-US" sz="4000" b="1" dirty="0"/>
              <a:t>Radiation modalities</a:t>
            </a:r>
          </a:p>
        </p:txBody>
      </p:sp>
      <p:sp>
        <p:nvSpPr>
          <p:cNvPr id="3" name="Content Placeholder 2">
            <a:extLst>
              <a:ext uri="{FF2B5EF4-FFF2-40B4-BE49-F238E27FC236}">
                <a16:creationId xmlns:a16="http://schemas.microsoft.com/office/drawing/2014/main" id="{801F6C08-CF73-46E9-85BF-FB1420BCF546}"/>
              </a:ext>
            </a:extLst>
          </p:cNvPr>
          <p:cNvSpPr>
            <a:spLocks noGrp="1"/>
          </p:cNvSpPr>
          <p:nvPr>
            <p:ph sz="half" idx="1"/>
          </p:nvPr>
        </p:nvSpPr>
        <p:spPr/>
        <p:txBody>
          <a:bodyPr>
            <a:normAutofit lnSpcReduction="10000"/>
          </a:bodyPr>
          <a:lstStyle/>
          <a:p>
            <a:pPr marL="385763" indent="-385763">
              <a:buFont typeface="+mj-lt"/>
              <a:buAutoNum type="arabicPeriod"/>
            </a:pPr>
            <a:r>
              <a:rPr lang="en-US" dirty="0"/>
              <a:t>ELS (electronically generated low-energy source) utilize x-ray sources with peak voltage up to 120 kVp:</a:t>
            </a:r>
          </a:p>
          <a:p>
            <a:pPr marL="769144" lvl="1"/>
            <a:r>
              <a:rPr lang="en-US" sz="2100" dirty="0"/>
              <a:t>Orthovoltage</a:t>
            </a:r>
          </a:p>
          <a:p>
            <a:pPr marL="769144" lvl="1"/>
            <a:r>
              <a:rPr lang="en-US" sz="2100" dirty="0"/>
              <a:t>Contact x-rays</a:t>
            </a:r>
          </a:p>
          <a:p>
            <a:pPr marL="769144" lvl="1"/>
            <a:r>
              <a:rPr lang="en-US" sz="2100" dirty="0"/>
              <a:t>Soft x-rays</a:t>
            </a:r>
          </a:p>
          <a:p>
            <a:pPr marL="769144" lvl="1"/>
            <a:r>
              <a:rPr lang="en-US" sz="2100" dirty="0"/>
              <a:t>Intermediate x-rays</a:t>
            </a:r>
          </a:p>
          <a:p>
            <a:pPr marL="769144" lvl="1"/>
            <a:r>
              <a:rPr lang="en-US" sz="2100" dirty="0"/>
              <a:t>Electronic brachytherapy</a:t>
            </a:r>
          </a:p>
          <a:p>
            <a:pPr marL="769144" lvl="1"/>
            <a:r>
              <a:rPr lang="en-US" sz="2100" dirty="0"/>
              <a:t>Superficial x-rays</a:t>
            </a:r>
          </a:p>
        </p:txBody>
      </p:sp>
      <p:sp>
        <p:nvSpPr>
          <p:cNvPr id="4" name="Content Placeholder 3">
            <a:extLst>
              <a:ext uri="{FF2B5EF4-FFF2-40B4-BE49-F238E27FC236}">
                <a16:creationId xmlns:a16="http://schemas.microsoft.com/office/drawing/2014/main" id="{A1665094-677D-3C45-A276-5AF97A69A250}"/>
              </a:ext>
            </a:extLst>
          </p:cNvPr>
          <p:cNvSpPr>
            <a:spLocks noGrp="1"/>
          </p:cNvSpPr>
          <p:nvPr>
            <p:ph sz="half" idx="2"/>
          </p:nvPr>
        </p:nvSpPr>
        <p:spPr/>
        <p:txBody>
          <a:bodyPr>
            <a:normAutofit lnSpcReduction="10000"/>
          </a:bodyPr>
          <a:lstStyle/>
          <a:p>
            <a:pPr marL="385763" indent="-385763">
              <a:buFont typeface="+mj-lt"/>
              <a:buAutoNum type="arabicPeriod" startAt="2"/>
            </a:pPr>
            <a:r>
              <a:rPr lang="en-US" dirty="0"/>
              <a:t>HDR and LDR brachytherapy</a:t>
            </a:r>
          </a:p>
          <a:p>
            <a:pPr marL="385763" indent="-385763">
              <a:buFont typeface="+mj-lt"/>
              <a:buAutoNum type="arabicPeriod" startAt="2"/>
            </a:pPr>
            <a:r>
              <a:rPr lang="en-US" dirty="0"/>
              <a:t>Megavoltage Electrons</a:t>
            </a:r>
          </a:p>
          <a:p>
            <a:pPr marL="385763" indent="-385763">
              <a:buFont typeface="+mj-lt"/>
              <a:buAutoNum type="arabicPeriod" startAt="2"/>
            </a:pPr>
            <a:r>
              <a:rPr lang="en-US" dirty="0"/>
              <a:t>Megavoltage Photons</a:t>
            </a:r>
          </a:p>
        </p:txBody>
      </p:sp>
    </p:spTree>
    <p:extLst>
      <p:ext uri="{BB962C8B-B14F-4D97-AF65-F5344CB8AC3E}">
        <p14:creationId xmlns:p14="http://schemas.microsoft.com/office/powerpoint/2010/main" val="1882222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06FC0-C315-D742-B5BE-A272190A29F1}"/>
              </a:ext>
            </a:extLst>
          </p:cNvPr>
          <p:cNvSpPr>
            <a:spLocks noGrp="1"/>
          </p:cNvSpPr>
          <p:nvPr>
            <p:ph type="title"/>
          </p:nvPr>
        </p:nvSpPr>
        <p:spPr/>
        <p:txBody>
          <a:bodyPr/>
          <a:lstStyle/>
          <a:p>
            <a:pPr algn="l"/>
            <a:r>
              <a:rPr lang="en-US" sz="4000" b="1" dirty="0"/>
              <a:t>Local control with varying radiation modalities</a:t>
            </a:r>
          </a:p>
        </p:txBody>
      </p:sp>
      <p:sp>
        <p:nvSpPr>
          <p:cNvPr id="3" name="Content Placeholder 2">
            <a:extLst>
              <a:ext uri="{FF2B5EF4-FFF2-40B4-BE49-F238E27FC236}">
                <a16:creationId xmlns:a16="http://schemas.microsoft.com/office/drawing/2014/main" id="{3E1D2A8D-FB48-B941-8D5E-1E84F8CCD7FA}"/>
              </a:ext>
            </a:extLst>
          </p:cNvPr>
          <p:cNvSpPr>
            <a:spLocks noGrp="1"/>
          </p:cNvSpPr>
          <p:nvPr>
            <p:ph idx="1"/>
          </p:nvPr>
        </p:nvSpPr>
        <p:spPr>
          <a:xfrm>
            <a:off x="457200" y="2057399"/>
            <a:ext cx="8229600" cy="4525963"/>
          </a:xfrm>
        </p:spPr>
        <p:txBody>
          <a:bodyPr>
            <a:normAutofit/>
          </a:bodyPr>
          <a:lstStyle/>
          <a:p>
            <a:pPr>
              <a:spcBef>
                <a:spcPts val="450"/>
              </a:spcBef>
              <a:spcAft>
                <a:spcPts val="450"/>
              </a:spcAft>
            </a:pPr>
            <a:r>
              <a:rPr lang="en-US" sz="2700" dirty="0"/>
              <a:t>5-year local control for ELS, brachytherapy and electrons: 75%-100%</a:t>
            </a:r>
          </a:p>
          <a:p>
            <a:pPr>
              <a:spcBef>
                <a:spcPts val="450"/>
              </a:spcBef>
              <a:spcAft>
                <a:spcPts val="450"/>
              </a:spcAft>
            </a:pPr>
            <a:r>
              <a:rPr lang="en-US" sz="2700" dirty="0"/>
              <a:t>5-year local control for photon therapy: 54%-80%</a:t>
            </a:r>
          </a:p>
          <a:p>
            <a:pPr>
              <a:spcBef>
                <a:spcPts val="450"/>
              </a:spcBef>
              <a:spcAft>
                <a:spcPts val="450"/>
              </a:spcAft>
            </a:pPr>
            <a:r>
              <a:rPr lang="en-US" sz="2700" b="1" dirty="0"/>
              <a:t>No long-term studies (&gt;10 years) for electronic brachytherapy in regards to local control and toxicity</a:t>
            </a:r>
          </a:p>
          <a:p>
            <a:endParaRPr lang="en-US" sz="2400" dirty="0"/>
          </a:p>
        </p:txBody>
      </p:sp>
    </p:spTree>
    <p:extLst>
      <p:ext uri="{BB962C8B-B14F-4D97-AF65-F5344CB8AC3E}">
        <p14:creationId xmlns:p14="http://schemas.microsoft.com/office/powerpoint/2010/main" val="16657489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7D302-BD27-4349-B526-9A2C70726077}"/>
              </a:ext>
            </a:extLst>
          </p:cNvPr>
          <p:cNvSpPr>
            <a:spLocks noGrp="1"/>
          </p:cNvSpPr>
          <p:nvPr>
            <p:ph type="title"/>
          </p:nvPr>
        </p:nvSpPr>
        <p:spPr>
          <a:xfrm>
            <a:off x="533400" y="228600"/>
            <a:ext cx="7886700" cy="994172"/>
          </a:xfrm>
        </p:spPr>
        <p:txBody>
          <a:bodyPr/>
          <a:lstStyle/>
          <a:p>
            <a:pPr algn="l"/>
            <a:r>
              <a:rPr lang="en-US" sz="4000" b="1" dirty="0"/>
              <a:t>Tumor characteristics with varying radiation modalities</a:t>
            </a:r>
          </a:p>
        </p:txBody>
      </p:sp>
      <p:graphicFrame>
        <p:nvGraphicFramePr>
          <p:cNvPr id="4" name="Content Placeholder 3">
            <a:extLst>
              <a:ext uri="{FF2B5EF4-FFF2-40B4-BE49-F238E27FC236}">
                <a16:creationId xmlns:a16="http://schemas.microsoft.com/office/drawing/2014/main" id="{0736D85E-8DF3-4148-8DA1-9960ABE29D7B}"/>
              </a:ext>
            </a:extLst>
          </p:cNvPr>
          <p:cNvGraphicFramePr>
            <a:graphicFrameLocks noGrp="1"/>
          </p:cNvGraphicFramePr>
          <p:nvPr>
            <p:ph idx="1"/>
            <p:extLst>
              <p:ext uri="{D42A27DB-BD31-4B8C-83A1-F6EECF244321}">
                <p14:modId xmlns:p14="http://schemas.microsoft.com/office/powerpoint/2010/main" val="2821681390"/>
              </p:ext>
            </p:extLst>
          </p:nvPr>
        </p:nvGraphicFramePr>
        <p:xfrm>
          <a:off x="266699" y="1828800"/>
          <a:ext cx="8610601" cy="3520038"/>
        </p:xfrm>
        <a:graphic>
          <a:graphicData uri="http://schemas.openxmlformats.org/drawingml/2006/table">
            <a:tbl>
              <a:tblPr firstRow="1" bandRow="1">
                <a:tableStyleId>{5C22544A-7EE6-4342-B048-85BDC9FD1C3A}</a:tableStyleId>
              </a:tblPr>
              <a:tblGrid>
                <a:gridCol w="1665794">
                  <a:extLst>
                    <a:ext uri="{9D8B030D-6E8A-4147-A177-3AD203B41FA5}">
                      <a16:colId xmlns:a16="http://schemas.microsoft.com/office/drawing/2014/main" val="2939799091"/>
                    </a:ext>
                  </a:extLst>
                </a:gridCol>
                <a:gridCol w="907609">
                  <a:extLst>
                    <a:ext uri="{9D8B030D-6E8A-4147-A177-3AD203B41FA5}">
                      <a16:colId xmlns:a16="http://schemas.microsoft.com/office/drawing/2014/main" val="534353992"/>
                    </a:ext>
                  </a:extLst>
                </a:gridCol>
                <a:gridCol w="1195387">
                  <a:extLst>
                    <a:ext uri="{9D8B030D-6E8A-4147-A177-3AD203B41FA5}">
                      <a16:colId xmlns:a16="http://schemas.microsoft.com/office/drawing/2014/main" val="1004167288"/>
                    </a:ext>
                  </a:extLst>
                </a:gridCol>
                <a:gridCol w="985088">
                  <a:extLst>
                    <a:ext uri="{9D8B030D-6E8A-4147-A177-3AD203B41FA5}">
                      <a16:colId xmlns:a16="http://schemas.microsoft.com/office/drawing/2014/main" val="1983485026"/>
                    </a:ext>
                  </a:extLst>
                </a:gridCol>
                <a:gridCol w="1051499">
                  <a:extLst>
                    <a:ext uri="{9D8B030D-6E8A-4147-A177-3AD203B41FA5}">
                      <a16:colId xmlns:a16="http://schemas.microsoft.com/office/drawing/2014/main" val="3674512068"/>
                    </a:ext>
                  </a:extLst>
                </a:gridCol>
                <a:gridCol w="2805224">
                  <a:extLst>
                    <a:ext uri="{9D8B030D-6E8A-4147-A177-3AD203B41FA5}">
                      <a16:colId xmlns:a16="http://schemas.microsoft.com/office/drawing/2014/main" val="3461583134"/>
                    </a:ext>
                  </a:extLst>
                </a:gridCol>
              </a:tblGrid>
              <a:tr h="502518">
                <a:tc>
                  <a:txBody>
                    <a:bodyPr/>
                    <a:lstStyle/>
                    <a:p>
                      <a:endParaRPr lang="en-US" sz="2000" dirty="0"/>
                    </a:p>
                  </a:txBody>
                  <a:tcPr marL="68580" marR="68580" marT="34290" marB="34290"/>
                </a:tc>
                <a:tc>
                  <a:txBody>
                    <a:bodyPr/>
                    <a:lstStyle/>
                    <a:p>
                      <a:pPr algn="ctr"/>
                      <a:r>
                        <a:rPr lang="en-US" sz="2000" dirty="0"/>
                        <a:t>Stage</a:t>
                      </a:r>
                    </a:p>
                  </a:txBody>
                  <a:tcPr marL="68580" marR="68580" marT="34290" marB="34290" anchor="ctr"/>
                </a:tc>
                <a:tc>
                  <a:txBody>
                    <a:bodyPr/>
                    <a:lstStyle/>
                    <a:p>
                      <a:pPr algn="ctr"/>
                      <a:r>
                        <a:rPr lang="en-US" sz="2000" dirty="0"/>
                        <a:t>Depth</a:t>
                      </a:r>
                    </a:p>
                  </a:txBody>
                  <a:tcPr marL="68580" marR="68580" marT="34290" marB="34290" anchor="ctr"/>
                </a:tc>
                <a:tc>
                  <a:txBody>
                    <a:bodyPr/>
                    <a:lstStyle/>
                    <a:p>
                      <a:pPr algn="ctr"/>
                      <a:r>
                        <a:rPr lang="en-US" sz="2000" dirty="0"/>
                        <a:t>Bolus</a:t>
                      </a:r>
                    </a:p>
                  </a:txBody>
                  <a:tcPr marL="68580" marR="68580" marT="34290" marB="34290" anchor="ctr"/>
                </a:tc>
                <a:tc>
                  <a:txBody>
                    <a:bodyPr/>
                    <a:lstStyle/>
                    <a:p>
                      <a:pPr algn="ctr"/>
                      <a:r>
                        <a:rPr lang="en-US" sz="2000" dirty="0"/>
                        <a:t>Margin</a:t>
                      </a:r>
                    </a:p>
                  </a:txBody>
                  <a:tcPr marL="68580" marR="68580" marT="34290" marB="34290" anchor="ctr"/>
                </a:tc>
                <a:tc>
                  <a:txBody>
                    <a:bodyPr/>
                    <a:lstStyle/>
                    <a:p>
                      <a:pPr algn="ctr"/>
                      <a:r>
                        <a:rPr lang="en-US" sz="2000" dirty="0"/>
                        <a:t>Treatment Planning</a:t>
                      </a:r>
                    </a:p>
                  </a:txBody>
                  <a:tcPr marL="68580" marR="68580" marT="34290" marB="34290" anchor="ctr"/>
                </a:tc>
                <a:extLst>
                  <a:ext uri="{0D108BD9-81ED-4DB2-BD59-A6C34878D82A}">
                    <a16:rowId xmlns:a16="http://schemas.microsoft.com/office/drawing/2014/main" val="3467861266"/>
                  </a:ext>
                </a:extLst>
              </a:tr>
              <a:tr h="891540">
                <a:tc>
                  <a:txBody>
                    <a:bodyPr/>
                    <a:lstStyle/>
                    <a:p>
                      <a:r>
                        <a:rPr lang="en-US" sz="2000" dirty="0"/>
                        <a:t>ELS</a:t>
                      </a:r>
                    </a:p>
                  </a:txBody>
                  <a:tcPr marL="68580" marR="68580" marT="34290" marB="34290"/>
                </a:tc>
                <a:tc>
                  <a:txBody>
                    <a:bodyPr/>
                    <a:lstStyle/>
                    <a:p>
                      <a:r>
                        <a:rPr lang="en-US" sz="2000" dirty="0"/>
                        <a:t>T1/T2</a:t>
                      </a:r>
                    </a:p>
                  </a:txBody>
                  <a:tcPr marL="68580" marR="68580" marT="34290" marB="34290"/>
                </a:tc>
                <a:tc>
                  <a:txBody>
                    <a:bodyPr/>
                    <a:lstStyle/>
                    <a:p>
                      <a:r>
                        <a:rPr lang="en-US" sz="2000" dirty="0"/>
                        <a:t>0.5 cm</a:t>
                      </a:r>
                    </a:p>
                  </a:txBody>
                  <a:tcPr marL="68580" marR="68580" marT="34290" marB="34290"/>
                </a:tc>
                <a:tc>
                  <a:txBody>
                    <a:bodyPr/>
                    <a:lstStyle/>
                    <a:p>
                      <a:r>
                        <a:rPr lang="en-US" sz="2000" dirty="0"/>
                        <a:t>Yes/No</a:t>
                      </a:r>
                    </a:p>
                  </a:txBody>
                  <a:tcPr marL="68580" marR="68580" marT="34290" marB="34290"/>
                </a:tc>
                <a:tc>
                  <a:txBody>
                    <a:bodyPr/>
                    <a:lstStyle/>
                    <a:p>
                      <a:r>
                        <a:rPr lang="en-US" sz="2000" dirty="0"/>
                        <a:t>1 cm</a:t>
                      </a:r>
                    </a:p>
                  </a:txBody>
                  <a:tcPr marL="68580" marR="68580" marT="34290" marB="34290"/>
                </a:tc>
                <a:tc>
                  <a:txBody>
                    <a:bodyPr/>
                    <a:lstStyle/>
                    <a:p>
                      <a:r>
                        <a:rPr lang="en-US" sz="2000" dirty="0"/>
                        <a:t>Mostly 2-D; 3-D may be needed to evaluate critical structures</a:t>
                      </a:r>
                    </a:p>
                  </a:txBody>
                  <a:tcPr marL="68580" marR="68580" marT="34290" marB="34290"/>
                </a:tc>
                <a:extLst>
                  <a:ext uri="{0D108BD9-81ED-4DB2-BD59-A6C34878D82A}">
                    <a16:rowId xmlns:a16="http://schemas.microsoft.com/office/drawing/2014/main" val="1086080524"/>
                  </a:ext>
                </a:extLst>
              </a:tr>
              <a:tr h="617220">
                <a:tc>
                  <a:txBody>
                    <a:bodyPr/>
                    <a:lstStyle/>
                    <a:p>
                      <a:r>
                        <a:rPr lang="en-US" sz="2000" dirty="0"/>
                        <a:t>HDR/LDR brachytherapy </a:t>
                      </a:r>
                    </a:p>
                  </a:txBody>
                  <a:tcPr marL="68580" marR="68580" marT="34290" marB="34290"/>
                </a:tc>
                <a:tc>
                  <a:txBody>
                    <a:bodyPr/>
                    <a:lstStyle/>
                    <a:p>
                      <a:r>
                        <a:rPr lang="en-US" sz="2000" dirty="0"/>
                        <a:t>T1/T2</a:t>
                      </a:r>
                    </a:p>
                  </a:txBody>
                  <a:tcPr marL="68580" marR="68580" marT="34290" marB="34290"/>
                </a:tc>
                <a:tc>
                  <a:txBody>
                    <a:bodyPr/>
                    <a:lstStyle/>
                    <a:p>
                      <a:r>
                        <a:rPr lang="en-US" sz="2000" dirty="0"/>
                        <a:t>0.3-0.5 cm</a:t>
                      </a:r>
                    </a:p>
                  </a:txBody>
                  <a:tcPr marL="68580" marR="68580" marT="34290" marB="34290"/>
                </a:tc>
                <a:tc>
                  <a:txBody>
                    <a:bodyPr/>
                    <a:lstStyle/>
                    <a:p>
                      <a:r>
                        <a:rPr lang="en-US" sz="2000" dirty="0"/>
                        <a:t>No</a:t>
                      </a:r>
                    </a:p>
                  </a:txBody>
                  <a:tcPr marL="68580" marR="68580" marT="34290" marB="34290"/>
                </a:tc>
                <a:tc>
                  <a:txBody>
                    <a:bodyPr/>
                    <a:lstStyle/>
                    <a:p>
                      <a:r>
                        <a:rPr lang="en-US" sz="2000" dirty="0"/>
                        <a:t>0.5 cm</a:t>
                      </a:r>
                    </a:p>
                  </a:txBody>
                  <a:tcPr marL="68580" marR="68580" marT="34290" marB="34290"/>
                </a:tc>
                <a:tc>
                  <a:txBody>
                    <a:bodyPr/>
                    <a:lstStyle/>
                    <a:p>
                      <a:r>
                        <a:rPr lang="en-US" sz="2000" kern="1200" dirty="0">
                          <a:solidFill>
                            <a:schemeClr val="dk1"/>
                          </a:solidFill>
                          <a:effectLst/>
                          <a:latin typeface="+mn-lt"/>
                          <a:ea typeface="+mn-ea"/>
                          <a:cs typeface="+mn-cs"/>
                        </a:rPr>
                        <a:t>Nomograms or 3-D planning</a:t>
                      </a:r>
                      <a:endParaRPr lang="en-US" sz="2000" dirty="0"/>
                    </a:p>
                  </a:txBody>
                  <a:tcPr marL="68580" marR="68580" marT="34290" marB="34290"/>
                </a:tc>
                <a:extLst>
                  <a:ext uri="{0D108BD9-81ED-4DB2-BD59-A6C34878D82A}">
                    <a16:rowId xmlns:a16="http://schemas.microsoft.com/office/drawing/2014/main" val="3944541174"/>
                  </a:ext>
                </a:extLst>
              </a:tr>
              <a:tr h="891540">
                <a:tc>
                  <a:txBody>
                    <a:bodyPr/>
                    <a:lstStyle/>
                    <a:p>
                      <a:r>
                        <a:rPr lang="en-US" sz="2000" dirty="0"/>
                        <a:t>Electrons</a:t>
                      </a:r>
                    </a:p>
                  </a:txBody>
                  <a:tcPr marL="68580" marR="68580" marT="34290" marB="34290"/>
                </a:tc>
                <a:tc>
                  <a:txBody>
                    <a:bodyPr/>
                    <a:lstStyle/>
                    <a:p>
                      <a:r>
                        <a:rPr lang="en-US" sz="2000" dirty="0"/>
                        <a:t>T1-T3</a:t>
                      </a:r>
                    </a:p>
                  </a:txBody>
                  <a:tcPr marL="68580" marR="68580" marT="34290" marB="34290"/>
                </a:tc>
                <a:tc>
                  <a:txBody>
                    <a:bodyPr/>
                    <a:lstStyle/>
                    <a:p>
                      <a:r>
                        <a:rPr lang="en-US" sz="2000" dirty="0"/>
                        <a:t>N/A</a:t>
                      </a:r>
                    </a:p>
                  </a:txBody>
                  <a:tcPr marL="68580" marR="68580" marT="34290" marB="34290"/>
                </a:tc>
                <a:tc>
                  <a:txBody>
                    <a:bodyPr/>
                    <a:lstStyle/>
                    <a:p>
                      <a:r>
                        <a:rPr lang="en-US" sz="2000" dirty="0"/>
                        <a:t>Yes</a:t>
                      </a:r>
                    </a:p>
                  </a:txBody>
                  <a:tcPr marL="68580" marR="68580" marT="34290" marB="34290"/>
                </a:tc>
                <a:tc>
                  <a:txBody>
                    <a:bodyPr/>
                    <a:lstStyle/>
                    <a:p>
                      <a:r>
                        <a:rPr lang="en-US" sz="2000" dirty="0"/>
                        <a:t>1-2 cm </a:t>
                      </a:r>
                    </a:p>
                  </a:txBody>
                  <a:tcPr marL="68580" marR="68580" marT="34290" marB="34290"/>
                </a:tc>
                <a:tc>
                  <a:txBody>
                    <a:bodyPr/>
                    <a:lstStyle/>
                    <a:p>
                      <a:r>
                        <a:rPr lang="en-US" sz="2000" dirty="0"/>
                        <a:t>Clinical set-up with MU calculations or </a:t>
                      </a:r>
                    </a:p>
                    <a:p>
                      <a:r>
                        <a:rPr lang="en-US" sz="2000" dirty="0"/>
                        <a:t>3-D planning</a:t>
                      </a:r>
                    </a:p>
                  </a:txBody>
                  <a:tcPr marL="68580" marR="68580" marT="34290" marB="34290"/>
                </a:tc>
                <a:extLst>
                  <a:ext uri="{0D108BD9-81ED-4DB2-BD59-A6C34878D82A}">
                    <a16:rowId xmlns:a16="http://schemas.microsoft.com/office/drawing/2014/main" val="4004386420"/>
                  </a:ext>
                </a:extLst>
              </a:tr>
              <a:tr h="342900">
                <a:tc>
                  <a:txBody>
                    <a:bodyPr/>
                    <a:lstStyle/>
                    <a:p>
                      <a:r>
                        <a:rPr lang="en-US" sz="2000" dirty="0"/>
                        <a:t>Photons</a:t>
                      </a:r>
                    </a:p>
                  </a:txBody>
                  <a:tcPr marL="68580" marR="68580" marT="34290" marB="34290"/>
                </a:tc>
                <a:tc>
                  <a:txBody>
                    <a:bodyPr/>
                    <a:lstStyle/>
                    <a:p>
                      <a:r>
                        <a:rPr lang="en-US" sz="2000" dirty="0"/>
                        <a:t>T3-T4</a:t>
                      </a:r>
                    </a:p>
                  </a:txBody>
                  <a:tcPr marL="68580" marR="68580" marT="34290" marB="34290"/>
                </a:tc>
                <a:tc>
                  <a:txBody>
                    <a:bodyPr/>
                    <a:lstStyle/>
                    <a:p>
                      <a:r>
                        <a:rPr lang="en-US" sz="2000" dirty="0"/>
                        <a:t>N/A</a:t>
                      </a:r>
                    </a:p>
                  </a:txBody>
                  <a:tcPr marL="68580" marR="68580" marT="34290" marB="34290"/>
                </a:tc>
                <a:tc>
                  <a:txBody>
                    <a:bodyPr/>
                    <a:lstStyle/>
                    <a:p>
                      <a:r>
                        <a:rPr lang="en-US" sz="2000" dirty="0"/>
                        <a:t>Yes</a:t>
                      </a:r>
                    </a:p>
                  </a:txBody>
                  <a:tcPr marL="68580" marR="68580" marT="34290" marB="34290"/>
                </a:tc>
                <a:tc>
                  <a:txBody>
                    <a:bodyPr/>
                    <a:lstStyle/>
                    <a:p>
                      <a:r>
                        <a:rPr lang="en-US" sz="2000" dirty="0"/>
                        <a:t>2 cm</a:t>
                      </a:r>
                    </a:p>
                  </a:txBody>
                  <a:tcPr marL="68580" marR="68580" marT="34290" marB="34290"/>
                </a:tc>
                <a:tc>
                  <a:txBody>
                    <a:bodyPr/>
                    <a:lstStyle/>
                    <a:p>
                      <a:r>
                        <a:rPr lang="en-US" sz="2000" dirty="0"/>
                        <a:t>3-D planning</a:t>
                      </a:r>
                    </a:p>
                  </a:txBody>
                  <a:tcPr marL="68580" marR="68580" marT="34290" marB="34290"/>
                </a:tc>
                <a:extLst>
                  <a:ext uri="{0D108BD9-81ED-4DB2-BD59-A6C34878D82A}">
                    <a16:rowId xmlns:a16="http://schemas.microsoft.com/office/drawing/2014/main" val="760012613"/>
                  </a:ext>
                </a:extLst>
              </a:tr>
            </a:tbl>
          </a:graphicData>
        </a:graphic>
      </p:graphicFrame>
    </p:spTree>
    <p:extLst>
      <p:ext uri="{BB962C8B-B14F-4D97-AF65-F5344CB8AC3E}">
        <p14:creationId xmlns:p14="http://schemas.microsoft.com/office/powerpoint/2010/main" val="22017577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4A7BF-1706-5C43-8C04-3C32128B2C41}"/>
              </a:ext>
            </a:extLst>
          </p:cNvPr>
          <p:cNvSpPr>
            <a:spLocks noGrp="1"/>
          </p:cNvSpPr>
          <p:nvPr>
            <p:ph type="title"/>
          </p:nvPr>
        </p:nvSpPr>
        <p:spPr>
          <a:xfrm>
            <a:off x="76199" y="381000"/>
            <a:ext cx="8915400" cy="994172"/>
          </a:xfrm>
        </p:spPr>
        <p:txBody>
          <a:bodyPr/>
          <a:lstStyle/>
          <a:p>
            <a:pPr algn="l"/>
            <a:r>
              <a:rPr lang="en-US" sz="4000" b="1" dirty="0"/>
              <a:t>Conventional fractionation dose schemes</a:t>
            </a:r>
          </a:p>
        </p:txBody>
      </p:sp>
      <p:graphicFrame>
        <p:nvGraphicFramePr>
          <p:cNvPr id="4" name="Content Placeholder 3">
            <a:extLst>
              <a:ext uri="{FF2B5EF4-FFF2-40B4-BE49-F238E27FC236}">
                <a16:creationId xmlns:a16="http://schemas.microsoft.com/office/drawing/2014/main" id="{6D0901FE-77D3-2F44-8B44-83F2A7126F8E}"/>
              </a:ext>
            </a:extLst>
          </p:cNvPr>
          <p:cNvGraphicFramePr>
            <a:graphicFrameLocks noGrp="1"/>
          </p:cNvGraphicFramePr>
          <p:nvPr>
            <p:ph idx="1"/>
            <p:extLst>
              <p:ext uri="{D42A27DB-BD31-4B8C-83A1-F6EECF244321}">
                <p14:modId xmlns:p14="http://schemas.microsoft.com/office/powerpoint/2010/main" val="3226758589"/>
              </p:ext>
            </p:extLst>
          </p:nvPr>
        </p:nvGraphicFramePr>
        <p:xfrm>
          <a:off x="152401" y="1827452"/>
          <a:ext cx="8839198" cy="3203095"/>
        </p:xfrm>
        <a:graphic>
          <a:graphicData uri="http://schemas.openxmlformats.org/drawingml/2006/table">
            <a:tbl>
              <a:tblPr firstRow="1" bandRow="1">
                <a:tableStyleId>{5C22544A-7EE6-4342-B048-85BDC9FD1C3A}</a:tableStyleId>
              </a:tblPr>
              <a:tblGrid>
                <a:gridCol w="1543785">
                  <a:extLst>
                    <a:ext uri="{9D8B030D-6E8A-4147-A177-3AD203B41FA5}">
                      <a16:colId xmlns:a16="http://schemas.microsoft.com/office/drawing/2014/main" val="855019718"/>
                    </a:ext>
                  </a:extLst>
                </a:gridCol>
                <a:gridCol w="717405">
                  <a:extLst>
                    <a:ext uri="{9D8B030D-6E8A-4147-A177-3AD203B41FA5}">
                      <a16:colId xmlns:a16="http://schemas.microsoft.com/office/drawing/2014/main" val="4182524911"/>
                    </a:ext>
                  </a:extLst>
                </a:gridCol>
                <a:gridCol w="1460577">
                  <a:extLst>
                    <a:ext uri="{9D8B030D-6E8A-4147-A177-3AD203B41FA5}">
                      <a16:colId xmlns:a16="http://schemas.microsoft.com/office/drawing/2014/main" val="127339053"/>
                    </a:ext>
                  </a:extLst>
                </a:gridCol>
                <a:gridCol w="1318126">
                  <a:extLst>
                    <a:ext uri="{9D8B030D-6E8A-4147-A177-3AD203B41FA5}">
                      <a16:colId xmlns:a16="http://schemas.microsoft.com/office/drawing/2014/main" val="753794325"/>
                    </a:ext>
                  </a:extLst>
                </a:gridCol>
                <a:gridCol w="1332552">
                  <a:extLst>
                    <a:ext uri="{9D8B030D-6E8A-4147-A177-3AD203B41FA5}">
                      <a16:colId xmlns:a16="http://schemas.microsoft.com/office/drawing/2014/main" val="1504119881"/>
                    </a:ext>
                  </a:extLst>
                </a:gridCol>
                <a:gridCol w="1336157">
                  <a:extLst>
                    <a:ext uri="{9D8B030D-6E8A-4147-A177-3AD203B41FA5}">
                      <a16:colId xmlns:a16="http://schemas.microsoft.com/office/drawing/2014/main" val="1793689496"/>
                    </a:ext>
                  </a:extLst>
                </a:gridCol>
                <a:gridCol w="1130596">
                  <a:extLst>
                    <a:ext uri="{9D8B030D-6E8A-4147-A177-3AD203B41FA5}">
                      <a16:colId xmlns:a16="http://schemas.microsoft.com/office/drawing/2014/main" val="2681416934"/>
                    </a:ext>
                  </a:extLst>
                </a:gridCol>
              </a:tblGrid>
              <a:tr h="594360">
                <a:tc>
                  <a:txBody>
                    <a:bodyPr/>
                    <a:lstStyle/>
                    <a:p>
                      <a:pPr marL="0" marR="0" algn="ctr">
                        <a:lnSpc>
                          <a:spcPct val="100000"/>
                        </a:lnSpc>
                        <a:spcBef>
                          <a:spcPts val="0"/>
                        </a:spcBef>
                        <a:spcAft>
                          <a:spcPts val="0"/>
                        </a:spcAft>
                      </a:pPr>
                      <a:r>
                        <a:rPr lang="en-US" sz="2400" dirty="0">
                          <a:effectLst/>
                        </a:rPr>
                        <a:t>Total dose (cGy)</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00000"/>
                        </a:lnSpc>
                        <a:spcBef>
                          <a:spcPts val="0"/>
                        </a:spcBef>
                        <a:spcAft>
                          <a:spcPts val="0"/>
                        </a:spcAft>
                      </a:pPr>
                      <a:r>
                        <a:rPr lang="en-US" sz="2400" dirty="0">
                          <a:effectLst/>
                        </a:rPr>
                        <a:t># fx</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00000"/>
                        </a:lnSpc>
                        <a:spcBef>
                          <a:spcPts val="0"/>
                        </a:spcBef>
                        <a:spcAft>
                          <a:spcPts val="0"/>
                        </a:spcAft>
                      </a:pPr>
                      <a:r>
                        <a:rPr lang="en-US" sz="2400" dirty="0">
                          <a:effectLst/>
                        </a:rPr>
                        <a:t>Fx size (cGy)</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00000"/>
                        </a:lnSpc>
                        <a:spcBef>
                          <a:spcPts val="0"/>
                        </a:spcBef>
                        <a:spcAft>
                          <a:spcPts val="0"/>
                        </a:spcAft>
                      </a:pPr>
                      <a:r>
                        <a:rPr lang="en-US" sz="2400" dirty="0">
                          <a:effectLst/>
                        </a:rPr>
                        <a:t>Weekly </a:t>
                      </a:r>
                      <a:r>
                        <a:rPr lang="en-US" sz="2400" dirty="0" err="1">
                          <a:effectLst/>
                        </a:rPr>
                        <a:t>fx</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00000"/>
                        </a:lnSpc>
                        <a:spcBef>
                          <a:spcPts val="0"/>
                        </a:spcBef>
                        <a:spcAft>
                          <a:spcPts val="0"/>
                        </a:spcAft>
                      </a:pPr>
                      <a:r>
                        <a:rPr lang="en-US" sz="2400" dirty="0">
                          <a:effectLst/>
                        </a:rPr>
                        <a:t>BED</a:t>
                      </a:r>
                      <a:r>
                        <a:rPr lang="en-US" sz="2400" baseline="-25000" dirty="0">
                          <a:effectLst/>
                        </a:rPr>
                        <a:t>10</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00000"/>
                        </a:lnSpc>
                        <a:spcBef>
                          <a:spcPts val="0"/>
                        </a:spcBef>
                        <a:spcAft>
                          <a:spcPts val="0"/>
                        </a:spcAft>
                      </a:pPr>
                      <a:r>
                        <a:rPr lang="en-US" sz="2400" dirty="0">
                          <a:effectLst/>
                        </a:rPr>
                        <a:t>Definitive</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00000"/>
                        </a:lnSpc>
                        <a:spcBef>
                          <a:spcPts val="0"/>
                        </a:spcBef>
                        <a:spcAft>
                          <a:spcPts val="0"/>
                        </a:spcAft>
                      </a:pPr>
                      <a:r>
                        <a:rPr lang="en-US" sz="2400" dirty="0">
                          <a:effectLst/>
                        </a:rPr>
                        <a:t>Postop</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extLst>
                  <a:ext uri="{0D108BD9-81ED-4DB2-BD59-A6C34878D82A}">
                    <a16:rowId xmlns:a16="http://schemas.microsoft.com/office/drawing/2014/main" val="3886802959"/>
                  </a:ext>
                </a:extLst>
              </a:tr>
              <a:tr h="321659">
                <a:tc gridSpan="7">
                  <a:txBody>
                    <a:bodyPr/>
                    <a:lstStyle/>
                    <a:p>
                      <a:pPr marL="0" marR="0" algn="ctr">
                        <a:lnSpc>
                          <a:spcPct val="115000"/>
                        </a:lnSpc>
                        <a:spcBef>
                          <a:spcPts val="0"/>
                        </a:spcBef>
                        <a:spcAft>
                          <a:spcPts val="0"/>
                        </a:spcAft>
                      </a:pP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ELS</a:t>
                      </a:r>
                    </a:p>
                  </a:txBody>
                  <a:tcPr marL="51435" marR="51435" marT="0" marB="0" anchor="ctr"/>
                </a:tc>
                <a:tc hMerge="1">
                  <a:txBody>
                    <a:bodyPr/>
                    <a:lstStyle/>
                    <a:p>
                      <a:endParaRPr lang="en-US"/>
                    </a:p>
                  </a:txBody>
                  <a:tcPr/>
                </a:tc>
                <a:tc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901659243"/>
                  </a:ext>
                </a:extLst>
              </a:tr>
              <a:tr h="321659">
                <a:tc>
                  <a:txBody>
                    <a:bodyPr/>
                    <a:lstStyle/>
                    <a:p>
                      <a:pPr marL="0" marR="0" algn="ctr">
                        <a:lnSpc>
                          <a:spcPct val="115000"/>
                        </a:lnSpc>
                        <a:spcBef>
                          <a:spcPts val="0"/>
                        </a:spcBef>
                        <a:spcAft>
                          <a:spcPts val="0"/>
                        </a:spcAft>
                      </a:pPr>
                      <a:r>
                        <a:rPr lang="en-US" sz="2400" dirty="0">
                          <a:effectLst/>
                        </a:rPr>
                        <a:t>5040</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15000"/>
                        </a:lnSpc>
                        <a:spcBef>
                          <a:spcPts val="0"/>
                        </a:spcBef>
                        <a:spcAft>
                          <a:spcPts val="0"/>
                        </a:spcAft>
                      </a:pPr>
                      <a:r>
                        <a:rPr lang="en-US" sz="2400" dirty="0">
                          <a:effectLst/>
                        </a:rPr>
                        <a:t>28</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15000"/>
                        </a:lnSpc>
                        <a:spcBef>
                          <a:spcPts val="0"/>
                        </a:spcBef>
                        <a:spcAft>
                          <a:spcPts val="0"/>
                        </a:spcAft>
                      </a:pPr>
                      <a:r>
                        <a:rPr lang="en-US" sz="2400" dirty="0">
                          <a:effectLst/>
                        </a:rPr>
                        <a:t>180</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15000"/>
                        </a:lnSpc>
                        <a:spcBef>
                          <a:spcPts val="0"/>
                        </a:spcBef>
                        <a:spcAft>
                          <a:spcPts val="0"/>
                        </a:spcAft>
                      </a:pPr>
                      <a:r>
                        <a:rPr lang="en-US" sz="2400">
                          <a:effectLst/>
                        </a:rPr>
                        <a:t>5</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15000"/>
                        </a:lnSpc>
                        <a:spcBef>
                          <a:spcPts val="0"/>
                        </a:spcBef>
                        <a:spcAft>
                          <a:spcPts val="0"/>
                        </a:spcAft>
                      </a:pPr>
                      <a:r>
                        <a:rPr lang="en-US" sz="2400">
                          <a:effectLst/>
                        </a:rPr>
                        <a:t>59.5</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15000"/>
                        </a:lnSpc>
                        <a:spcBef>
                          <a:spcPts val="0"/>
                        </a:spcBef>
                        <a:spcAft>
                          <a:spcPts val="0"/>
                        </a:spcAft>
                      </a:pPr>
                      <a:r>
                        <a:rPr lang="en-US" sz="2400" dirty="0">
                          <a:effectLst/>
                        </a:rPr>
                        <a:t>---</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15000"/>
                        </a:lnSpc>
                        <a:spcBef>
                          <a:spcPts val="0"/>
                        </a:spcBef>
                        <a:spcAft>
                          <a:spcPts val="0"/>
                        </a:spcAft>
                      </a:pPr>
                      <a:r>
                        <a:rPr lang="en-US" sz="2400" dirty="0">
                          <a:effectLst/>
                        </a:rPr>
                        <a:t>X</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extLst>
                  <a:ext uri="{0D108BD9-81ED-4DB2-BD59-A6C34878D82A}">
                    <a16:rowId xmlns:a16="http://schemas.microsoft.com/office/drawing/2014/main" val="2606797952"/>
                  </a:ext>
                </a:extLst>
              </a:tr>
              <a:tr h="491960">
                <a:tc>
                  <a:txBody>
                    <a:bodyPr/>
                    <a:lstStyle/>
                    <a:p>
                      <a:pPr marL="0" marR="0" algn="ctr">
                        <a:lnSpc>
                          <a:spcPct val="115000"/>
                        </a:lnSpc>
                        <a:spcBef>
                          <a:spcPts val="0"/>
                        </a:spcBef>
                        <a:spcAft>
                          <a:spcPts val="0"/>
                        </a:spcAft>
                      </a:pPr>
                      <a:r>
                        <a:rPr lang="en-US" sz="2400" dirty="0">
                          <a:effectLst/>
                        </a:rPr>
                        <a:t>6000</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rPr>
                        <a:t>30</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rPr>
                        <a:t>200</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rPr>
                        <a:t>5</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rPr>
                        <a:t>72</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rPr>
                        <a:t>---</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rPr>
                        <a:t>X</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269132"/>
                  </a:ext>
                </a:extLst>
              </a:tr>
              <a:tr h="321659">
                <a:tc>
                  <a:txBody>
                    <a:bodyPr/>
                    <a:lstStyle/>
                    <a:p>
                      <a:pPr marL="0" marR="0" algn="ctr">
                        <a:lnSpc>
                          <a:spcPct val="115000"/>
                        </a:lnSpc>
                        <a:spcBef>
                          <a:spcPts val="0"/>
                        </a:spcBef>
                        <a:spcAft>
                          <a:spcPts val="0"/>
                        </a:spcAft>
                      </a:pPr>
                      <a:r>
                        <a:rPr lang="en-US" sz="2400" dirty="0">
                          <a:ln>
                            <a:solidFill>
                              <a:srgbClr val="FF0000"/>
                            </a:solidFill>
                          </a:ln>
                          <a:effectLst/>
                        </a:rPr>
                        <a:t>6600</a:t>
                      </a:r>
                      <a:endParaRPr lang="en-US" sz="24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ln>
                            <a:solidFill>
                              <a:srgbClr val="FF0000"/>
                            </a:solidFill>
                          </a:ln>
                          <a:effectLst/>
                        </a:rPr>
                        <a:t>33</a:t>
                      </a:r>
                      <a:endParaRPr lang="en-US" sz="24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ln>
                            <a:solidFill>
                              <a:srgbClr val="FF0000"/>
                            </a:solidFill>
                          </a:ln>
                          <a:effectLst/>
                        </a:rPr>
                        <a:t>200</a:t>
                      </a:r>
                      <a:endParaRPr lang="en-US" sz="24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ln>
                            <a:solidFill>
                              <a:srgbClr val="FF0000"/>
                            </a:solidFill>
                          </a:ln>
                          <a:effectLst/>
                        </a:rPr>
                        <a:t>5</a:t>
                      </a:r>
                      <a:endParaRPr lang="en-US" sz="24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ln>
                            <a:solidFill>
                              <a:srgbClr val="FF0000"/>
                            </a:solidFill>
                          </a:ln>
                          <a:effectLst/>
                        </a:rPr>
                        <a:t>79.2</a:t>
                      </a:r>
                      <a:endParaRPr lang="en-US" sz="24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ln>
                            <a:solidFill>
                              <a:srgbClr val="FF0000"/>
                            </a:solidFill>
                          </a:ln>
                          <a:effectLst/>
                        </a:rPr>
                        <a:t>X</a:t>
                      </a:r>
                      <a:endParaRPr lang="en-US" sz="24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ln>
                            <a:solidFill>
                              <a:srgbClr val="FF0000"/>
                            </a:solidFill>
                          </a:ln>
                          <a:effectLst/>
                        </a:rPr>
                        <a:t>X</a:t>
                      </a:r>
                      <a:endParaRPr lang="en-US" sz="24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9275074"/>
                  </a:ext>
                </a:extLst>
              </a:tr>
              <a:tr h="321659">
                <a:tc>
                  <a:txBody>
                    <a:bodyPr/>
                    <a:lstStyle/>
                    <a:p>
                      <a:pPr marL="0" marR="0" algn="ctr">
                        <a:lnSpc>
                          <a:spcPct val="115000"/>
                        </a:lnSpc>
                        <a:spcBef>
                          <a:spcPts val="0"/>
                        </a:spcBef>
                        <a:spcAft>
                          <a:spcPts val="0"/>
                        </a:spcAft>
                      </a:pPr>
                      <a:r>
                        <a:rPr lang="en-US" sz="2400" dirty="0">
                          <a:effectLst/>
                        </a:rPr>
                        <a:t>7000</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T w="381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400" dirty="0">
                          <a:effectLst/>
                        </a:rPr>
                        <a:t>35</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T w="381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400" dirty="0">
                          <a:effectLst/>
                        </a:rPr>
                        <a:t>200</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T w="381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400">
                          <a:effectLst/>
                        </a:rPr>
                        <a:t>5</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T w="381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400">
                          <a:effectLst/>
                        </a:rPr>
                        <a:t>84</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T w="381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400" dirty="0">
                          <a:effectLst/>
                        </a:rPr>
                        <a:t>X</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T w="381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400" dirty="0">
                          <a:effectLst/>
                        </a:rPr>
                        <a:t>---</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2388033"/>
                  </a:ext>
                </a:extLst>
              </a:tr>
              <a:tr h="321659">
                <a:tc>
                  <a:txBody>
                    <a:bodyPr/>
                    <a:lstStyle/>
                    <a:p>
                      <a:pPr marL="0" marR="0" algn="ctr">
                        <a:lnSpc>
                          <a:spcPct val="115000"/>
                        </a:lnSpc>
                        <a:spcBef>
                          <a:spcPts val="0"/>
                        </a:spcBef>
                        <a:spcAft>
                          <a:spcPts val="0"/>
                        </a:spcAft>
                      </a:pPr>
                      <a:r>
                        <a:rPr lang="en-US" sz="2400" dirty="0">
                          <a:effectLst/>
                        </a:rPr>
                        <a:t>7400</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15000"/>
                        </a:lnSpc>
                        <a:spcBef>
                          <a:spcPts val="0"/>
                        </a:spcBef>
                        <a:spcAft>
                          <a:spcPts val="0"/>
                        </a:spcAft>
                      </a:pPr>
                      <a:r>
                        <a:rPr lang="en-US" sz="2400" dirty="0">
                          <a:effectLst/>
                        </a:rPr>
                        <a:t>37</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15000"/>
                        </a:lnSpc>
                        <a:spcBef>
                          <a:spcPts val="0"/>
                        </a:spcBef>
                        <a:spcAft>
                          <a:spcPts val="0"/>
                        </a:spcAft>
                      </a:pPr>
                      <a:r>
                        <a:rPr lang="en-US" sz="2400" dirty="0">
                          <a:effectLst/>
                        </a:rPr>
                        <a:t>200</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15000"/>
                        </a:lnSpc>
                        <a:spcBef>
                          <a:spcPts val="0"/>
                        </a:spcBef>
                        <a:spcAft>
                          <a:spcPts val="0"/>
                        </a:spcAft>
                      </a:pPr>
                      <a:r>
                        <a:rPr lang="en-US" sz="2400" dirty="0">
                          <a:effectLst/>
                        </a:rPr>
                        <a:t>5</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15000"/>
                        </a:lnSpc>
                        <a:spcBef>
                          <a:spcPts val="0"/>
                        </a:spcBef>
                        <a:spcAft>
                          <a:spcPts val="0"/>
                        </a:spcAft>
                      </a:pPr>
                      <a:r>
                        <a:rPr lang="en-US" sz="2400" dirty="0">
                          <a:effectLst/>
                        </a:rPr>
                        <a:t>88.8</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15000"/>
                        </a:lnSpc>
                        <a:spcBef>
                          <a:spcPts val="0"/>
                        </a:spcBef>
                        <a:spcAft>
                          <a:spcPts val="0"/>
                        </a:spcAft>
                      </a:pPr>
                      <a:r>
                        <a:rPr lang="en-US" sz="2400" dirty="0">
                          <a:effectLst/>
                        </a:rPr>
                        <a:t>X</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15000"/>
                        </a:lnSpc>
                        <a:spcBef>
                          <a:spcPts val="0"/>
                        </a:spcBef>
                        <a:spcAft>
                          <a:spcPts val="0"/>
                        </a:spcAft>
                      </a:pPr>
                      <a:r>
                        <a:rPr lang="en-US" sz="2400" dirty="0">
                          <a:effectLst/>
                        </a:rPr>
                        <a:t>---</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extLst>
                  <a:ext uri="{0D108BD9-81ED-4DB2-BD59-A6C34878D82A}">
                    <a16:rowId xmlns:a16="http://schemas.microsoft.com/office/drawing/2014/main" val="848248873"/>
                  </a:ext>
                </a:extLst>
              </a:tr>
            </a:tbl>
          </a:graphicData>
        </a:graphic>
      </p:graphicFrame>
    </p:spTree>
    <p:extLst>
      <p:ext uri="{BB962C8B-B14F-4D97-AF65-F5344CB8AC3E}">
        <p14:creationId xmlns:p14="http://schemas.microsoft.com/office/powerpoint/2010/main" val="8179300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4A7BF-1706-5C43-8C04-3C32128B2C41}"/>
              </a:ext>
            </a:extLst>
          </p:cNvPr>
          <p:cNvSpPr>
            <a:spLocks noGrp="1"/>
          </p:cNvSpPr>
          <p:nvPr>
            <p:ph type="title"/>
          </p:nvPr>
        </p:nvSpPr>
        <p:spPr>
          <a:xfrm>
            <a:off x="76198" y="228600"/>
            <a:ext cx="8991600" cy="994172"/>
          </a:xfrm>
        </p:spPr>
        <p:txBody>
          <a:bodyPr/>
          <a:lstStyle/>
          <a:p>
            <a:pPr algn="l"/>
            <a:r>
              <a:rPr lang="en-US" sz="4000" b="1" dirty="0"/>
              <a:t>Conventional fractionation dose schemes</a:t>
            </a:r>
            <a:endParaRPr lang="en-US" sz="4000" dirty="0"/>
          </a:p>
        </p:txBody>
      </p:sp>
      <p:graphicFrame>
        <p:nvGraphicFramePr>
          <p:cNvPr id="4" name="Content Placeholder 3">
            <a:extLst>
              <a:ext uri="{FF2B5EF4-FFF2-40B4-BE49-F238E27FC236}">
                <a16:creationId xmlns:a16="http://schemas.microsoft.com/office/drawing/2014/main" id="{6D0901FE-77D3-2F44-8B44-83F2A7126F8E}"/>
              </a:ext>
            </a:extLst>
          </p:cNvPr>
          <p:cNvGraphicFramePr>
            <a:graphicFrameLocks noGrp="1"/>
          </p:cNvGraphicFramePr>
          <p:nvPr>
            <p:ph idx="1"/>
            <p:extLst>
              <p:ext uri="{D42A27DB-BD31-4B8C-83A1-F6EECF244321}">
                <p14:modId xmlns:p14="http://schemas.microsoft.com/office/powerpoint/2010/main" val="2378891759"/>
              </p:ext>
            </p:extLst>
          </p:nvPr>
        </p:nvGraphicFramePr>
        <p:xfrm>
          <a:off x="463547" y="1278890"/>
          <a:ext cx="8216901" cy="4300220"/>
        </p:xfrm>
        <a:graphic>
          <a:graphicData uri="http://schemas.openxmlformats.org/drawingml/2006/table">
            <a:tbl>
              <a:tblPr firstRow="1" bandRow="1">
                <a:tableStyleId>{5C22544A-7EE6-4342-B048-85BDC9FD1C3A}</a:tableStyleId>
              </a:tblPr>
              <a:tblGrid>
                <a:gridCol w="1435099">
                  <a:extLst>
                    <a:ext uri="{9D8B030D-6E8A-4147-A177-3AD203B41FA5}">
                      <a16:colId xmlns:a16="http://schemas.microsoft.com/office/drawing/2014/main" val="855019718"/>
                    </a:ext>
                  </a:extLst>
                </a:gridCol>
                <a:gridCol w="666898">
                  <a:extLst>
                    <a:ext uri="{9D8B030D-6E8A-4147-A177-3AD203B41FA5}">
                      <a16:colId xmlns:a16="http://schemas.microsoft.com/office/drawing/2014/main" val="4182524911"/>
                    </a:ext>
                  </a:extLst>
                </a:gridCol>
                <a:gridCol w="1528726">
                  <a:extLst>
                    <a:ext uri="{9D8B030D-6E8A-4147-A177-3AD203B41FA5}">
                      <a16:colId xmlns:a16="http://schemas.microsoft.com/office/drawing/2014/main" val="127339053"/>
                    </a:ext>
                  </a:extLst>
                </a:gridCol>
                <a:gridCol w="1242089">
                  <a:extLst>
                    <a:ext uri="{9D8B030D-6E8A-4147-A177-3AD203B41FA5}">
                      <a16:colId xmlns:a16="http://schemas.microsoft.com/office/drawing/2014/main" val="2429880723"/>
                    </a:ext>
                  </a:extLst>
                </a:gridCol>
                <a:gridCol w="1051000">
                  <a:extLst>
                    <a:ext uri="{9D8B030D-6E8A-4147-A177-3AD203B41FA5}">
                      <a16:colId xmlns:a16="http://schemas.microsoft.com/office/drawing/2014/main" val="2718482700"/>
                    </a:ext>
                  </a:extLst>
                </a:gridCol>
                <a:gridCol w="1242089">
                  <a:extLst>
                    <a:ext uri="{9D8B030D-6E8A-4147-A177-3AD203B41FA5}">
                      <a16:colId xmlns:a16="http://schemas.microsoft.com/office/drawing/2014/main" val="1793689496"/>
                    </a:ext>
                  </a:extLst>
                </a:gridCol>
                <a:gridCol w="1051000">
                  <a:extLst>
                    <a:ext uri="{9D8B030D-6E8A-4147-A177-3AD203B41FA5}">
                      <a16:colId xmlns:a16="http://schemas.microsoft.com/office/drawing/2014/main" val="2681416934"/>
                    </a:ext>
                  </a:extLst>
                </a:gridCol>
              </a:tblGrid>
              <a:tr h="548640">
                <a:tc>
                  <a:txBody>
                    <a:bodyPr/>
                    <a:lstStyle/>
                    <a:p>
                      <a:pPr marL="0" marR="0" algn="ctr">
                        <a:lnSpc>
                          <a:spcPct val="100000"/>
                        </a:lnSpc>
                        <a:spcBef>
                          <a:spcPts val="0"/>
                        </a:spcBef>
                        <a:spcAft>
                          <a:spcPts val="0"/>
                        </a:spcAft>
                      </a:pPr>
                      <a:r>
                        <a:rPr lang="en-US" sz="2200" dirty="0">
                          <a:effectLst/>
                        </a:rPr>
                        <a:t>Total dose (cGy)</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50000"/>
                        </a:lnSpc>
                        <a:spcBef>
                          <a:spcPts val="0"/>
                        </a:spcBef>
                        <a:spcAft>
                          <a:spcPts val="0"/>
                        </a:spcAft>
                      </a:pPr>
                      <a:r>
                        <a:rPr lang="en-US" sz="2200" dirty="0">
                          <a:effectLst/>
                        </a:rPr>
                        <a:t># fx</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50000"/>
                        </a:lnSpc>
                        <a:spcBef>
                          <a:spcPts val="0"/>
                        </a:spcBef>
                        <a:spcAft>
                          <a:spcPts val="0"/>
                        </a:spcAft>
                      </a:pPr>
                      <a:r>
                        <a:rPr lang="en-US" sz="2200" dirty="0">
                          <a:effectLst/>
                        </a:rPr>
                        <a:t>Fx size (cGy)</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00000"/>
                        </a:lnSpc>
                        <a:spcBef>
                          <a:spcPts val="0"/>
                        </a:spcBef>
                        <a:spcAft>
                          <a:spcPts val="0"/>
                        </a:spcAft>
                      </a:pPr>
                      <a:r>
                        <a:rPr lang="en-US" sz="2200" dirty="0">
                          <a:effectLst/>
                        </a:rPr>
                        <a:t>Weekly fx</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50000"/>
                        </a:lnSpc>
                        <a:spcBef>
                          <a:spcPts val="0"/>
                        </a:spcBef>
                        <a:spcAft>
                          <a:spcPts val="0"/>
                        </a:spcAft>
                      </a:pPr>
                      <a:r>
                        <a:rPr lang="en-US" sz="2200" dirty="0">
                          <a:effectLst/>
                        </a:rPr>
                        <a:t>BED</a:t>
                      </a:r>
                      <a:r>
                        <a:rPr lang="en-US" sz="2200" baseline="-25000" dirty="0">
                          <a:effectLst/>
                        </a:rPr>
                        <a:t>10</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50000"/>
                        </a:lnSpc>
                        <a:spcBef>
                          <a:spcPts val="0"/>
                        </a:spcBef>
                        <a:spcAft>
                          <a:spcPts val="0"/>
                        </a:spcAft>
                      </a:pPr>
                      <a:r>
                        <a:rPr lang="en-US" sz="2200" dirty="0">
                          <a:effectLst/>
                        </a:rPr>
                        <a:t>Definitive</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50000"/>
                        </a:lnSpc>
                        <a:spcBef>
                          <a:spcPts val="0"/>
                        </a:spcBef>
                        <a:spcAft>
                          <a:spcPts val="0"/>
                        </a:spcAft>
                      </a:pPr>
                      <a:r>
                        <a:rPr lang="en-US" sz="2200" dirty="0">
                          <a:effectLst/>
                        </a:rPr>
                        <a:t>Postop</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extLst>
                  <a:ext uri="{0D108BD9-81ED-4DB2-BD59-A6C34878D82A}">
                    <a16:rowId xmlns:a16="http://schemas.microsoft.com/office/drawing/2014/main" val="3886802959"/>
                  </a:ext>
                </a:extLst>
              </a:tr>
              <a:tr h="330200">
                <a:tc gridSpan="7">
                  <a:txBody>
                    <a:bodyPr/>
                    <a:lstStyle/>
                    <a:p>
                      <a:pPr marL="0" marR="0" algn="ctr">
                        <a:lnSpc>
                          <a:spcPct val="115000"/>
                        </a:lnSpc>
                        <a:spcBef>
                          <a:spcPts val="0"/>
                        </a:spcBef>
                        <a:spcAft>
                          <a:spcPts val="0"/>
                        </a:spcAft>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HDR Brachytherapy</a:t>
                      </a:r>
                    </a:p>
                  </a:txBody>
                  <a:tcPr marL="51435" marR="51435" marT="0" marB="0" anchor="ctr"/>
                </a:tc>
                <a:tc hMerge="1">
                  <a:txBody>
                    <a:bodyPr/>
                    <a:lstStyle/>
                    <a:p>
                      <a:endParaRPr lang="en-US"/>
                    </a:p>
                  </a:txBody>
                  <a:tcPr/>
                </a:tc>
                <a:tc hMerge="1">
                  <a:txBody>
                    <a:bodyPr/>
                    <a:lstStyle/>
                    <a:p>
                      <a:pPr marL="0" marR="0" algn="ctr">
                        <a:lnSpc>
                          <a:spcPct val="115000"/>
                        </a:lnSpc>
                        <a:spcBef>
                          <a:spcPts val="0"/>
                        </a:spcBef>
                        <a:spcAft>
                          <a:spcPts val="0"/>
                        </a:spcAft>
                      </a:pP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marL="0" marR="0" algn="ctr">
                        <a:lnSpc>
                          <a:spcPct val="115000"/>
                        </a:lnSpc>
                        <a:spcBef>
                          <a:spcPts val="0"/>
                        </a:spcBef>
                        <a:spcAft>
                          <a:spcPts val="0"/>
                        </a:spcAft>
                      </a:pP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marL="0" marR="0" algn="ctr">
                        <a:lnSpc>
                          <a:spcPct val="115000"/>
                        </a:lnSpc>
                        <a:spcBef>
                          <a:spcPts val="0"/>
                        </a:spcBef>
                        <a:spcAft>
                          <a:spcPts val="0"/>
                        </a:spcAft>
                      </a:pP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marL="0" marR="0" algn="ctr">
                        <a:lnSpc>
                          <a:spcPct val="115000"/>
                        </a:lnSpc>
                        <a:spcBef>
                          <a:spcPts val="0"/>
                        </a:spcBef>
                        <a:spcAft>
                          <a:spcPts val="0"/>
                        </a:spcAft>
                      </a:pP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6205367"/>
                  </a:ext>
                </a:extLst>
              </a:tr>
              <a:tr h="299787">
                <a:tc>
                  <a:txBody>
                    <a:bodyPr/>
                    <a:lstStyle/>
                    <a:p>
                      <a:pPr marL="0" marR="0" algn="ctr">
                        <a:lnSpc>
                          <a:spcPct val="115000"/>
                        </a:lnSpc>
                        <a:spcBef>
                          <a:spcPts val="0"/>
                        </a:spcBef>
                        <a:spcAft>
                          <a:spcPts val="0"/>
                        </a:spcAft>
                      </a:pPr>
                      <a:r>
                        <a:rPr lang="en-US" sz="2200" dirty="0">
                          <a:effectLst/>
                        </a:rPr>
                        <a:t>5940</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15000"/>
                        </a:lnSpc>
                        <a:spcBef>
                          <a:spcPts val="0"/>
                        </a:spcBef>
                        <a:spcAft>
                          <a:spcPts val="0"/>
                        </a:spcAft>
                      </a:pPr>
                      <a:r>
                        <a:rPr lang="en-US" sz="2200" dirty="0">
                          <a:effectLst/>
                        </a:rPr>
                        <a:t>33</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15000"/>
                        </a:lnSpc>
                        <a:spcBef>
                          <a:spcPts val="0"/>
                        </a:spcBef>
                        <a:spcAft>
                          <a:spcPts val="0"/>
                        </a:spcAft>
                      </a:pPr>
                      <a:r>
                        <a:rPr lang="en-US" sz="2200" dirty="0">
                          <a:effectLst/>
                        </a:rPr>
                        <a:t>180</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15000"/>
                        </a:lnSpc>
                        <a:spcBef>
                          <a:spcPts val="0"/>
                        </a:spcBef>
                        <a:spcAft>
                          <a:spcPts val="0"/>
                        </a:spcAft>
                      </a:pPr>
                      <a:r>
                        <a:rPr lang="en-US" sz="2200" dirty="0">
                          <a:effectLst/>
                        </a:rPr>
                        <a:t>5</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15000"/>
                        </a:lnSpc>
                        <a:spcBef>
                          <a:spcPts val="0"/>
                        </a:spcBef>
                        <a:spcAft>
                          <a:spcPts val="0"/>
                        </a:spcAft>
                      </a:pPr>
                      <a:r>
                        <a:rPr lang="en-US" sz="2200" dirty="0">
                          <a:effectLst/>
                        </a:rPr>
                        <a:t>70.1</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15000"/>
                        </a:lnSpc>
                        <a:spcBef>
                          <a:spcPts val="0"/>
                        </a:spcBef>
                        <a:spcAft>
                          <a:spcPts val="0"/>
                        </a:spcAft>
                      </a:pPr>
                      <a:r>
                        <a:rPr lang="en-US" sz="2200" dirty="0">
                          <a:effectLst/>
                        </a:rPr>
                        <a:t>X</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15000"/>
                        </a:lnSpc>
                        <a:spcBef>
                          <a:spcPts val="0"/>
                        </a:spcBef>
                        <a:spcAft>
                          <a:spcPts val="0"/>
                        </a:spcAft>
                      </a:pPr>
                      <a:r>
                        <a:rPr lang="en-US" sz="2200" dirty="0">
                          <a:effectLst/>
                        </a:rPr>
                        <a:t>---</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extLst>
                  <a:ext uri="{0D108BD9-81ED-4DB2-BD59-A6C34878D82A}">
                    <a16:rowId xmlns:a16="http://schemas.microsoft.com/office/drawing/2014/main" val="3952528531"/>
                  </a:ext>
                </a:extLst>
              </a:tr>
              <a:tr h="299787">
                <a:tc>
                  <a:txBody>
                    <a:bodyPr/>
                    <a:lstStyle/>
                    <a:p>
                      <a:pPr marL="0" marR="0" algn="ctr">
                        <a:lnSpc>
                          <a:spcPct val="115000"/>
                        </a:lnSpc>
                        <a:spcBef>
                          <a:spcPts val="0"/>
                        </a:spcBef>
                        <a:spcAft>
                          <a:spcPts val="0"/>
                        </a:spcAft>
                      </a:pPr>
                      <a:r>
                        <a:rPr lang="en-US" sz="2200" dirty="0">
                          <a:effectLst/>
                        </a:rPr>
                        <a:t>6480</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15000"/>
                        </a:lnSpc>
                        <a:spcBef>
                          <a:spcPts val="0"/>
                        </a:spcBef>
                        <a:spcAft>
                          <a:spcPts val="0"/>
                        </a:spcAft>
                      </a:pPr>
                      <a:r>
                        <a:rPr lang="en-US" sz="2200" dirty="0">
                          <a:effectLst/>
                        </a:rPr>
                        <a:t>36</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15000"/>
                        </a:lnSpc>
                        <a:spcBef>
                          <a:spcPts val="0"/>
                        </a:spcBef>
                        <a:spcAft>
                          <a:spcPts val="0"/>
                        </a:spcAft>
                      </a:pPr>
                      <a:r>
                        <a:rPr lang="en-US" sz="2200" dirty="0">
                          <a:effectLst/>
                        </a:rPr>
                        <a:t>180</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15000"/>
                        </a:lnSpc>
                        <a:spcBef>
                          <a:spcPts val="0"/>
                        </a:spcBef>
                        <a:spcAft>
                          <a:spcPts val="0"/>
                        </a:spcAft>
                      </a:pPr>
                      <a:r>
                        <a:rPr lang="en-US" sz="2200" dirty="0">
                          <a:effectLst/>
                        </a:rPr>
                        <a:t>5</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15000"/>
                        </a:lnSpc>
                        <a:spcBef>
                          <a:spcPts val="0"/>
                        </a:spcBef>
                        <a:spcAft>
                          <a:spcPts val="0"/>
                        </a:spcAft>
                      </a:pPr>
                      <a:r>
                        <a:rPr lang="en-US" sz="2200" dirty="0">
                          <a:effectLst/>
                        </a:rPr>
                        <a:t>76.5</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15000"/>
                        </a:lnSpc>
                        <a:spcBef>
                          <a:spcPts val="0"/>
                        </a:spcBef>
                        <a:spcAft>
                          <a:spcPts val="0"/>
                        </a:spcAft>
                      </a:pPr>
                      <a:r>
                        <a:rPr lang="en-US" sz="2200" dirty="0">
                          <a:effectLst/>
                        </a:rPr>
                        <a:t>X</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15000"/>
                        </a:lnSpc>
                        <a:spcBef>
                          <a:spcPts val="0"/>
                        </a:spcBef>
                        <a:spcAft>
                          <a:spcPts val="0"/>
                        </a:spcAft>
                      </a:pPr>
                      <a:r>
                        <a:rPr lang="en-US" sz="2200" dirty="0">
                          <a:effectLst/>
                        </a:rPr>
                        <a:t>---</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extLst>
                  <a:ext uri="{0D108BD9-81ED-4DB2-BD59-A6C34878D82A}">
                    <a16:rowId xmlns:a16="http://schemas.microsoft.com/office/drawing/2014/main" val="2767870936"/>
                  </a:ext>
                </a:extLst>
              </a:tr>
              <a:tr h="299787">
                <a:tc>
                  <a:txBody>
                    <a:bodyPr/>
                    <a:lstStyle/>
                    <a:p>
                      <a:pPr marL="0" marR="0" algn="ctr">
                        <a:lnSpc>
                          <a:spcPct val="115000"/>
                        </a:lnSpc>
                        <a:spcBef>
                          <a:spcPts val="0"/>
                        </a:spcBef>
                        <a:spcAft>
                          <a:spcPts val="0"/>
                        </a:spcAft>
                      </a:pPr>
                      <a:r>
                        <a:rPr lang="en-US" sz="2200" dirty="0">
                          <a:effectLst/>
                        </a:rPr>
                        <a:t>7920</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15000"/>
                        </a:lnSpc>
                        <a:spcBef>
                          <a:spcPts val="0"/>
                        </a:spcBef>
                        <a:spcAft>
                          <a:spcPts val="0"/>
                        </a:spcAft>
                      </a:pPr>
                      <a:r>
                        <a:rPr lang="en-US" sz="2200" dirty="0">
                          <a:effectLst/>
                        </a:rPr>
                        <a:t>44</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15000"/>
                        </a:lnSpc>
                        <a:spcBef>
                          <a:spcPts val="0"/>
                        </a:spcBef>
                        <a:spcAft>
                          <a:spcPts val="0"/>
                        </a:spcAft>
                      </a:pPr>
                      <a:r>
                        <a:rPr lang="en-US" sz="2200" dirty="0">
                          <a:effectLst/>
                        </a:rPr>
                        <a:t>180</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15000"/>
                        </a:lnSpc>
                        <a:spcBef>
                          <a:spcPts val="0"/>
                        </a:spcBef>
                        <a:spcAft>
                          <a:spcPts val="0"/>
                        </a:spcAft>
                      </a:pPr>
                      <a:r>
                        <a:rPr lang="en-US" sz="2200" dirty="0">
                          <a:effectLst/>
                        </a:rPr>
                        <a:t>5</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15000"/>
                        </a:lnSpc>
                        <a:spcBef>
                          <a:spcPts val="0"/>
                        </a:spcBef>
                        <a:spcAft>
                          <a:spcPts val="0"/>
                        </a:spcAft>
                      </a:pPr>
                      <a:r>
                        <a:rPr lang="en-US" sz="2200" dirty="0">
                          <a:effectLst/>
                        </a:rPr>
                        <a:t>93.5</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15000"/>
                        </a:lnSpc>
                        <a:spcBef>
                          <a:spcPts val="0"/>
                        </a:spcBef>
                        <a:spcAft>
                          <a:spcPts val="0"/>
                        </a:spcAft>
                      </a:pPr>
                      <a:r>
                        <a:rPr lang="en-US" sz="2200" dirty="0">
                          <a:effectLst/>
                        </a:rPr>
                        <a:t>X</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tc>
                  <a:txBody>
                    <a:bodyPr/>
                    <a:lstStyle/>
                    <a:p>
                      <a:pPr marL="0" marR="0" algn="ctr">
                        <a:lnSpc>
                          <a:spcPct val="115000"/>
                        </a:lnSpc>
                        <a:spcBef>
                          <a:spcPts val="0"/>
                        </a:spcBef>
                        <a:spcAft>
                          <a:spcPts val="0"/>
                        </a:spcAft>
                      </a:pPr>
                      <a:r>
                        <a:rPr lang="en-US" sz="2200" dirty="0">
                          <a:effectLst/>
                        </a:rPr>
                        <a:t>---</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tc>
                <a:extLst>
                  <a:ext uri="{0D108BD9-81ED-4DB2-BD59-A6C34878D82A}">
                    <a16:rowId xmlns:a16="http://schemas.microsoft.com/office/drawing/2014/main" val="1941434052"/>
                  </a:ext>
                </a:extLst>
              </a:tr>
              <a:tr h="299787">
                <a:tc gridSpan="7">
                  <a:txBody>
                    <a:bodyPr/>
                    <a:lstStyle/>
                    <a:p>
                      <a:pPr marL="0" marR="0" algn="ctr">
                        <a:lnSpc>
                          <a:spcPct val="115000"/>
                        </a:lnSpc>
                        <a:spcBef>
                          <a:spcPts val="0"/>
                        </a:spcBef>
                        <a:spcAft>
                          <a:spcPts val="0"/>
                        </a:spcAft>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Electrons</a:t>
                      </a:r>
                    </a:p>
                  </a:txBody>
                  <a:tcPr marL="51435" marR="51435" marT="0" marB="0" anchor="ctr">
                    <a:lnB w="381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59992174"/>
                  </a:ext>
                </a:extLst>
              </a:tr>
              <a:tr h="299787">
                <a:tc>
                  <a:txBody>
                    <a:bodyPr/>
                    <a:lstStyle/>
                    <a:p>
                      <a:pPr marL="0" marR="0" algn="ctr">
                        <a:lnSpc>
                          <a:spcPct val="115000"/>
                        </a:lnSpc>
                        <a:spcBef>
                          <a:spcPts val="0"/>
                        </a:spcBef>
                        <a:spcAft>
                          <a:spcPts val="0"/>
                        </a:spcAft>
                      </a:pPr>
                      <a:r>
                        <a:rPr lang="en-US" sz="2200" dirty="0">
                          <a:ln>
                            <a:solidFill>
                              <a:srgbClr val="FF0000"/>
                            </a:solidFill>
                          </a:ln>
                          <a:effectLst/>
                        </a:rPr>
                        <a:t>6000</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30</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200</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5</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72</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X</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5496566"/>
                  </a:ext>
                </a:extLst>
              </a:tr>
              <a:tr h="299787">
                <a:tc gridSpan="7">
                  <a:txBody>
                    <a:bodyPr/>
                    <a:lstStyle/>
                    <a:p>
                      <a:pPr marL="0" marR="0" algn="ctr">
                        <a:lnSpc>
                          <a:spcPct val="115000"/>
                        </a:lnSpc>
                        <a:spcBef>
                          <a:spcPts val="0"/>
                        </a:spcBef>
                        <a:spcAft>
                          <a:spcPts val="0"/>
                        </a:spcAft>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Photons</a:t>
                      </a:r>
                    </a:p>
                  </a:txBody>
                  <a:tcPr marL="51435" marR="51435" marT="0" marB="0" anchor="ct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pPr marL="0" marR="0" algn="ctr">
                        <a:lnSpc>
                          <a:spcPct val="115000"/>
                        </a:lnSpc>
                        <a:spcBef>
                          <a:spcPts val="0"/>
                        </a:spcBef>
                        <a:spcAft>
                          <a:spcPts val="0"/>
                        </a:spcAft>
                      </a:pP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marL="0" marR="0" algn="ctr">
                        <a:lnSpc>
                          <a:spcPct val="115000"/>
                        </a:lnSpc>
                        <a:spcBef>
                          <a:spcPts val="0"/>
                        </a:spcBef>
                        <a:spcAft>
                          <a:spcPts val="0"/>
                        </a:spcAft>
                      </a:pP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marL="0" marR="0" algn="ctr">
                        <a:lnSpc>
                          <a:spcPct val="115000"/>
                        </a:lnSpc>
                        <a:spcBef>
                          <a:spcPts val="0"/>
                        </a:spcBef>
                        <a:spcAft>
                          <a:spcPts val="0"/>
                        </a:spcAft>
                      </a:pP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220773936"/>
                  </a:ext>
                </a:extLst>
              </a:tr>
              <a:tr h="299787">
                <a:tc>
                  <a:txBody>
                    <a:bodyPr/>
                    <a:lstStyle/>
                    <a:p>
                      <a:pPr marL="0" marR="0" algn="ctr">
                        <a:lnSpc>
                          <a:spcPct val="115000"/>
                        </a:lnSpc>
                        <a:spcBef>
                          <a:spcPts val="0"/>
                        </a:spcBef>
                        <a:spcAft>
                          <a:spcPts val="0"/>
                        </a:spcAft>
                      </a:pPr>
                      <a:r>
                        <a:rPr lang="en-US" sz="2200" dirty="0">
                          <a:ln>
                            <a:solidFill>
                              <a:srgbClr val="FF0000"/>
                            </a:solidFill>
                          </a:ln>
                          <a:effectLst/>
                        </a:rPr>
                        <a:t>6000</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30</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200</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5</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72</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X</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1835679"/>
                  </a:ext>
                </a:extLst>
              </a:tr>
              <a:tr h="299787">
                <a:tc>
                  <a:txBody>
                    <a:bodyPr/>
                    <a:lstStyle/>
                    <a:p>
                      <a:pPr marL="0" marR="0" algn="ctr">
                        <a:lnSpc>
                          <a:spcPct val="115000"/>
                        </a:lnSpc>
                        <a:spcBef>
                          <a:spcPts val="0"/>
                        </a:spcBef>
                        <a:spcAft>
                          <a:spcPts val="0"/>
                        </a:spcAft>
                      </a:pPr>
                      <a:r>
                        <a:rPr lang="en-US" sz="2200" dirty="0">
                          <a:ln>
                            <a:solidFill>
                              <a:srgbClr val="FF0000"/>
                            </a:solidFill>
                          </a:ln>
                          <a:effectLst/>
                        </a:rPr>
                        <a:t>6600</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33</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200</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5</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79.2</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X</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X</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7816928"/>
                  </a:ext>
                </a:extLst>
              </a:tr>
              <a:tr h="299787">
                <a:tc>
                  <a:txBody>
                    <a:bodyPr/>
                    <a:lstStyle/>
                    <a:p>
                      <a:pPr marL="0" marR="0" algn="ctr">
                        <a:lnSpc>
                          <a:spcPct val="115000"/>
                        </a:lnSpc>
                        <a:spcBef>
                          <a:spcPts val="0"/>
                        </a:spcBef>
                        <a:spcAft>
                          <a:spcPts val="0"/>
                        </a:spcAft>
                      </a:pPr>
                      <a:r>
                        <a:rPr lang="en-US" sz="2200" dirty="0">
                          <a:ln>
                            <a:solidFill>
                              <a:srgbClr val="FF0000"/>
                            </a:solidFill>
                          </a:ln>
                          <a:effectLst/>
                        </a:rPr>
                        <a:t>7000</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35</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200</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5</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84</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X</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0047125"/>
                  </a:ext>
                </a:extLst>
              </a:tr>
            </a:tbl>
          </a:graphicData>
        </a:graphic>
      </p:graphicFrame>
    </p:spTree>
    <p:extLst>
      <p:ext uri="{BB962C8B-B14F-4D97-AF65-F5344CB8AC3E}">
        <p14:creationId xmlns:p14="http://schemas.microsoft.com/office/powerpoint/2010/main" val="7310946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5EEC3-5DD7-A04C-968F-134DAE03D86E}"/>
              </a:ext>
            </a:extLst>
          </p:cNvPr>
          <p:cNvSpPr>
            <a:spLocks noGrp="1"/>
          </p:cNvSpPr>
          <p:nvPr>
            <p:ph type="title"/>
          </p:nvPr>
        </p:nvSpPr>
        <p:spPr>
          <a:xfrm>
            <a:off x="286774" y="285042"/>
            <a:ext cx="8274053" cy="994172"/>
          </a:xfrm>
        </p:spPr>
        <p:txBody>
          <a:bodyPr/>
          <a:lstStyle/>
          <a:p>
            <a:pPr algn="l"/>
            <a:r>
              <a:rPr lang="en-US" sz="4000" b="1" dirty="0"/>
              <a:t>Hypofractionation dose schemes - ELS</a:t>
            </a:r>
          </a:p>
        </p:txBody>
      </p:sp>
      <p:graphicFrame>
        <p:nvGraphicFramePr>
          <p:cNvPr id="4" name="Content Placeholder 3">
            <a:extLst>
              <a:ext uri="{FF2B5EF4-FFF2-40B4-BE49-F238E27FC236}">
                <a16:creationId xmlns:a16="http://schemas.microsoft.com/office/drawing/2014/main" id="{8556F070-4FAD-6B4C-9097-FF1C0A949DF2}"/>
              </a:ext>
            </a:extLst>
          </p:cNvPr>
          <p:cNvGraphicFramePr>
            <a:graphicFrameLocks noGrp="1"/>
          </p:cNvGraphicFramePr>
          <p:nvPr>
            <p:ph idx="1"/>
            <p:extLst>
              <p:ext uri="{D42A27DB-BD31-4B8C-83A1-F6EECF244321}">
                <p14:modId xmlns:p14="http://schemas.microsoft.com/office/powerpoint/2010/main" val="1304011926"/>
              </p:ext>
            </p:extLst>
          </p:nvPr>
        </p:nvGraphicFramePr>
        <p:xfrm>
          <a:off x="260348" y="1633383"/>
          <a:ext cx="8623303" cy="3591234"/>
        </p:xfrm>
        <a:graphic>
          <a:graphicData uri="http://schemas.openxmlformats.org/drawingml/2006/table">
            <a:tbl>
              <a:tblPr firstRow="1" bandRow="1">
                <a:tableStyleId>{5C22544A-7EE6-4342-B048-85BDC9FD1C3A}</a:tableStyleId>
              </a:tblPr>
              <a:tblGrid>
                <a:gridCol w="1589842">
                  <a:extLst>
                    <a:ext uri="{9D8B030D-6E8A-4147-A177-3AD203B41FA5}">
                      <a16:colId xmlns:a16="http://schemas.microsoft.com/office/drawing/2014/main" val="2695717921"/>
                    </a:ext>
                  </a:extLst>
                </a:gridCol>
                <a:gridCol w="616119">
                  <a:extLst>
                    <a:ext uri="{9D8B030D-6E8A-4147-A177-3AD203B41FA5}">
                      <a16:colId xmlns:a16="http://schemas.microsoft.com/office/drawing/2014/main" val="1610328910"/>
                    </a:ext>
                  </a:extLst>
                </a:gridCol>
                <a:gridCol w="1604336">
                  <a:extLst>
                    <a:ext uri="{9D8B030D-6E8A-4147-A177-3AD203B41FA5}">
                      <a16:colId xmlns:a16="http://schemas.microsoft.com/office/drawing/2014/main" val="2033067431"/>
                    </a:ext>
                  </a:extLst>
                </a:gridCol>
                <a:gridCol w="1303523">
                  <a:extLst>
                    <a:ext uri="{9D8B030D-6E8A-4147-A177-3AD203B41FA5}">
                      <a16:colId xmlns:a16="http://schemas.microsoft.com/office/drawing/2014/main" val="1707940559"/>
                    </a:ext>
                  </a:extLst>
                </a:gridCol>
                <a:gridCol w="1102980">
                  <a:extLst>
                    <a:ext uri="{9D8B030D-6E8A-4147-A177-3AD203B41FA5}">
                      <a16:colId xmlns:a16="http://schemas.microsoft.com/office/drawing/2014/main" val="1575666505"/>
                    </a:ext>
                  </a:extLst>
                </a:gridCol>
                <a:gridCol w="1303523">
                  <a:extLst>
                    <a:ext uri="{9D8B030D-6E8A-4147-A177-3AD203B41FA5}">
                      <a16:colId xmlns:a16="http://schemas.microsoft.com/office/drawing/2014/main" val="1929105401"/>
                    </a:ext>
                  </a:extLst>
                </a:gridCol>
                <a:gridCol w="1102980">
                  <a:extLst>
                    <a:ext uri="{9D8B030D-6E8A-4147-A177-3AD203B41FA5}">
                      <a16:colId xmlns:a16="http://schemas.microsoft.com/office/drawing/2014/main" val="1088756449"/>
                    </a:ext>
                  </a:extLst>
                </a:gridCol>
              </a:tblGrid>
              <a:tr h="629672">
                <a:tc>
                  <a:txBody>
                    <a:bodyPr/>
                    <a:lstStyle/>
                    <a:p>
                      <a:pPr marL="0" marR="0" algn="ctr">
                        <a:lnSpc>
                          <a:spcPct val="100000"/>
                        </a:lnSpc>
                        <a:spcBef>
                          <a:spcPts val="0"/>
                        </a:spcBef>
                        <a:spcAft>
                          <a:spcPts val="0"/>
                        </a:spcAft>
                      </a:pPr>
                      <a:r>
                        <a:rPr lang="en-US" sz="2200" dirty="0">
                          <a:effectLst/>
                        </a:rPr>
                        <a:t>Total dose (cGy)</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tc>
                <a:tc>
                  <a:txBody>
                    <a:bodyPr/>
                    <a:lstStyle/>
                    <a:p>
                      <a:pPr marL="0" marR="0" algn="ctr">
                        <a:lnSpc>
                          <a:spcPct val="150000"/>
                        </a:lnSpc>
                        <a:spcBef>
                          <a:spcPts val="0"/>
                        </a:spcBef>
                        <a:spcAft>
                          <a:spcPts val="0"/>
                        </a:spcAft>
                      </a:pPr>
                      <a:r>
                        <a:rPr lang="en-US" sz="2200" dirty="0">
                          <a:effectLst/>
                        </a:rPr>
                        <a:t># fx</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tc>
                <a:tc>
                  <a:txBody>
                    <a:bodyPr/>
                    <a:lstStyle/>
                    <a:p>
                      <a:pPr marL="0" marR="0" algn="ctr">
                        <a:lnSpc>
                          <a:spcPct val="150000"/>
                        </a:lnSpc>
                        <a:spcBef>
                          <a:spcPts val="0"/>
                        </a:spcBef>
                        <a:spcAft>
                          <a:spcPts val="0"/>
                        </a:spcAft>
                      </a:pPr>
                      <a:r>
                        <a:rPr lang="en-US" sz="2200" dirty="0">
                          <a:effectLst/>
                        </a:rPr>
                        <a:t>Fx size (cGy)</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tc>
                <a:tc>
                  <a:txBody>
                    <a:bodyPr/>
                    <a:lstStyle/>
                    <a:p>
                      <a:pPr marL="0" marR="0" algn="ctr">
                        <a:lnSpc>
                          <a:spcPct val="150000"/>
                        </a:lnSpc>
                        <a:spcBef>
                          <a:spcPts val="0"/>
                        </a:spcBef>
                        <a:spcAft>
                          <a:spcPts val="0"/>
                        </a:spcAft>
                      </a:pPr>
                      <a:r>
                        <a:rPr lang="en-US" sz="2200" dirty="0">
                          <a:effectLst/>
                        </a:rPr>
                        <a:t>Weekly fx</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tc>
                <a:tc>
                  <a:txBody>
                    <a:bodyPr/>
                    <a:lstStyle/>
                    <a:p>
                      <a:pPr marL="0" marR="0" algn="ctr">
                        <a:lnSpc>
                          <a:spcPct val="150000"/>
                        </a:lnSpc>
                        <a:spcBef>
                          <a:spcPts val="0"/>
                        </a:spcBef>
                        <a:spcAft>
                          <a:spcPts val="0"/>
                        </a:spcAft>
                      </a:pPr>
                      <a:r>
                        <a:rPr lang="en-US" sz="2200" dirty="0">
                          <a:effectLst/>
                        </a:rPr>
                        <a:t>BED</a:t>
                      </a:r>
                      <a:r>
                        <a:rPr lang="en-US" sz="2200" baseline="-25000" dirty="0">
                          <a:effectLst/>
                        </a:rPr>
                        <a:t>10</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tc>
                <a:tc>
                  <a:txBody>
                    <a:bodyPr/>
                    <a:lstStyle/>
                    <a:p>
                      <a:pPr marL="0" marR="0" algn="ctr">
                        <a:lnSpc>
                          <a:spcPct val="150000"/>
                        </a:lnSpc>
                        <a:spcBef>
                          <a:spcPts val="0"/>
                        </a:spcBef>
                        <a:spcAft>
                          <a:spcPts val="0"/>
                        </a:spcAft>
                      </a:pPr>
                      <a:r>
                        <a:rPr lang="en-US" sz="2200" dirty="0">
                          <a:effectLst/>
                        </a:rPr>
                        <a:t>Definitive</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tc>
                <a:tc>
                  <a:txBody>
                    <a:bodyPr/>
                    <a:lstStyle/>
                    <a:p>
                      <a:pPr marL="0" marR="0" algn="ctr">
                        <a:lnSpc>
                          <a:spcPct val="150000"/>
                        </a:lnSpc>
                        <a:spcBef>
                          <a:spcPts val="0"/>
                        </a:spcBef>
                        <a:spcAft>
                          <a:spcPts val="0"/>
                        </a:spcAft>
                      </a:pPr>
                      <a:r>
                        <a:rPr lang="en-US" sz="2200" dirty="0">
                          <a:effectLst/>
                        </a:rPr>
                        <a:t>Postop</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tc>
                <a:extLst>
                  <a:ext uri="{0D108BD9-81ED-4DB2-BD59-A6C34878D82A}">
                    <a16:rowId xmlns:a16="http://schemas.microsoft.com/office/drawing/2014/main" val="3468596071"/>
                  </a:ext>
                </a:extLst>
              </a:tr>
              <a:tr h="379912">
                <a:tc gridSpan="7">
                  <a:txBody>
                    <a:bodyPr/>
                    <a:lstStyle/>
                    <a:p>
                      <a:pPr marL="0" marR="0" algn="ctr">
                        <a:lnSpc>
                          <a:spcPct val="115000"/>
                        </a:lnSpc>
                        <a:spcBef>
                          <a:spcPts val="0"/>
                        </a:spcBef>
                        <a:spcAft>
                          <a:spcPts val="0"/>
                        </a:spcAft>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ELS</a:t>
                      </a:r>
                    </a:p>
                  </a:txBody>
                  <a:tcPr marL="44076" marR="44076" marT="0" marB="0" anchor="ctr">
                    <a:lnB w="381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768" marR="58768" marT="0" marB="0" anchor="ctr"/>
                </a:tc>
                <a:tc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768" marR="58768" marT="0" marB="0" anchor="ctr"/>
                </a:tc>
                <a:tc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768" marR="58768" marT="0" marB="0" anchor="ctr"/>
                </a:tc>
                <a:tc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768" marR="58768" marT="0" marB="0" anchor="ctr"/>
                </a:tc>
                <a:tc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768" marR="58768" marT="0" marB="0" anchor="ctr"/>
                </a:tc>
                <a:extLst>
                  <a:ext uri="{0D108BD9-81ED-4DB2-BD59-A6C34878D82A}">
                    <a16:rowId xmlns:a16="http://schemas.microsoft.com/office/drawing/2014/main" val="4061059331"/>
                  </a:ext>
                </a:extLst>
              </a:tr>
              <a:tr h="316602">
                <a:tc>
                  <a:txBody>
                    <a:bodyPr/>
                    <a:lstStyle/>
                    <a:p>
                      <a:pPr marL="0" marR="0" algn="ctr">
                        <a:lnSpc>
                          <a:spcPct val="115000"/>
                        </a:lnSpc>
                        <a:spcBef>
                          <a:spcPts val="0"/>
                        </a:spcBef>
                        <a:spcAft>
                          <a:spcPts val="0"/>
                        </a:spcAft>
                      </a:pPr>
                      <a:r>
                        <a:rPr lang="en-US" sz="2200" dirty="0">
                          <a:ln>
                            <a:solidFill>
                              <a:srgbClr val="FF0000"/>
                            </a:solidFill>
                          </a:ln>
                          <a:effectLst/>
                        </a:rPr>
                        <a:t>4500</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15</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300</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5</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58.5</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X</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X</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1890164"/>
                  </a:ext>
                </a:extLst>
              </a:tr>
              <a:tr h="316602">
                <a:tc>
                  <a:txBody>
                    <a:bodyPr/>
                    <a:lstStyle/>
                    <a:p>
                      <a:pPr marL="0" marR="0" algn="ctr">
                        <a:lnSpc>
                          <a:spcPct val="115000"/>
                        </a:lnSpc>
                        <a:spcBef>
                          <a:spcPts val="0"/>
                        </a:spcBef>
                        <a:spcAft>
                          <a:spcPts val="0"/>
                        </a:spcAft>
                      </a:pPr>
                      <a:r>
                        <a:rPr lang="en-US" sz="2200" dirty="0">
                          <a:ln>
                            <a:solidFill>
                              <a:srgbClr val="FF0000"/>
                            </a:solidFill>
                          </a:ln>
                          <a:effectLst/>
                        </a:rPr>
                        <a:t>4500</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10</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450</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4</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65.3</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X</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X</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5177541"/>
                  </a:ext>
                </a:extLst>
              </a:tr>
              <a:tr h="316602">
                <a:tc>
                  <a:txBody>
                    <a:bodyPr/>
                    <a:lstStyle/>
                    <a:p>
                      <a:pPr marL="0" marR="0" algn="ctr">
                        <a:lnSpc>
                          <a:spcPct val="115000"/>
                        </a:lnSpc>
                        <a:spcBef>
                          <a:spcPts val="0"/>
                        </a:spcBef>
                        <a:spcAft>
                          <a:spcPts val="0"/>
                        </a:spcAft>
                      </a:pPr>
                      <a:r>
                        <a:rPr lang="en-US" sz="2200" dirty="0">
                          <a:effectLst/>
                        </a:rPr>
                        <a:t>5000</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200" dirty="0">
                          <a:effectLst/>
                        </a:rPr>
                        <a:t>20</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200" dirty="0">
                          <a:effectLst/>
                        </a:rPr>
                        <a:t>250</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200" dirty="0">
                          <a:effectLst/>
                        </a:rPr>
                        <a:t>5</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200" dirty="0">
                          <a:effectLst/>
                        </a:rPr>
                        <a:t>62.5</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200" dirty="0">
                          <a:effectLst/>
                        </a:rPr>
                        <a:t>X</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200" dirty="0">
                          <a:effectLst/>
                        </a:rPr>
                        <a:t>X</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133428947"/>
                  </a:ext>
                </a:extLst>
              </a:tr>
              <a:tr h="316602">
                <a:tc>
                  <a:txBody>
                    <a:bodyPr/>
                    <a:lstStyle/>
                    <a:p>
                      <a:pPr marL="0" marR="0" algn="ctr">
                        <a:lnSpc>
                          <a:spcPct val="115000"/>
                        </a:lnSpc>
                        <a:spcBef>
                          <a:spcPts val="0"/>
                        </a:spcBef>
                        <a:spcAft>
                          <a:spcPts val="0"/>
                        </a:spcAft>
                      </a:pPr>
                      <a:r>
                        <a:rPr lang="en-US" sz="2200" dirty="0">
                          <a:effectLst/>
                        </a:rPr>
                        <a:t>5100</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tc>
                <a:tc>
                  <a:txBody>
                    <a:bodyPr/>
                    <a:lstStyle/>
                    <a:p>
                      <a:pPr marL="0" marR="0" algn="ctr">
                        <a:lnSpc>
                          <a:spcPct val="115000"/>
                        </a:lnSpc>
                        <a:spcBef>
                          <a:spcPts val="0"/>
                        </a:spcBef>
                        <a:spcAft>
                          <a:spcPts val="0"/>
                        </a:spcAft>
                      </a:pPr>
                      <a:r>
                        <a:rPr lang="en-US" sz="2200" dirty="0">
                          <a:effectLst/>
                        </a:rPr>
                        <a:t>17</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tc>
                <a:tc>
                  <a:txBody>
                    <a:bodyPr/>
                    <a:lstStyle/>
                    <a:p>
                      <a:pPr marL="0" marR="0" algn="ctr">
                        <a:lnSpc>
                          <a:spcPct val="115000"/>
                        </a:lnSpc>
                        <a:spcBef>
                          <a:spcPts val="0"/>
                        </a:spcBef>
                        <a:spcAft>
                          <a:spcPts val="0"/>
                        </a:spcAft>
                      </a:pPr>
                      <a:r>
                        <a:rPr lang="en-US" sz="2200" dirty="0">
                          <a:effectLst/>
                        </a:rPr>
                        <a:t>300</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tc>
                <a:tc>
                  <a:txBody>
                    <a:bodyPr/>
                    <a:lstStyle/>
                    <a:p>
                      <a:pPr marL="0" marR="0" algn="ctr">
                        <a:lnSpc>
                          <a:spcPct val="115000"/>
                        </a:lnSpc>
                        <a:spcBef>
                          <a:spcPts val="0"/>
                        </a:spcBef>
                        <a:spcAft>
                          <a:spcPts val="0"/>
                        </a:spcAft>
                      </a:pPr>
                      <a:r>
                        <a:rPr lang="en-US" sz="2200" dirty="0">
                          <a:effectLst/>
                        </a:rPr>
                        <a:t>5</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tc>
                <a:tc>
                  <a:txBody>
                    <a:bodyPr/>
                    <a:lstStyle/>
                    <a:p>
                      <a:pPr marL="0" marR="0" algn="ctr">
                        <a:lnSpc>
                          <a:spcPct val="115000"/>
                        </a:lnSpc>
                        <a:spcBef>
                          <a:spcPts val="0"/>
                        </a:spcBef>
                        <a:spcAft>
                          <a:spcPts val="0"/>
                        </a:spcAft>
                      </a:pPr>
                      <a:r>
                        <a:rPr lang="en-US" sz="2200" dirty="0">
                          <a:effectLst/>
                        </a:rPr>
                        <a:t>66.3</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tc>
                <a:tc>
                  <a:txBody>
                    <a:bodyPr/>
                    <a:lstStyle/>
                    <a:p>
                      <a:pPr marL="0" marR="0" algn="ctr">
                        <a:lnSpc>
                          <a:spcPct val="115000"/>
                        </a:lnSpc>
                        <a:spcBef>
                          <a:spcPts val="0"/>
                        </a:spcBef>
                        <a:spcAft>
                          <a:spcPts val="0"/>
                        </a:spcAft>
                      </a:pPr>
                      <a:r>
                        <a:rPr lang="en-US" sz="2200" dirty="0">
                          <a:effectLst/>
                        </a:rPr>
                        <a:t>X</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tc>
                <a:tc>
                  <a:txBody>
                    <a:bodyPr/>
                    <a:lstStyle/>
                    <a:p>
                      <a:pPr marL="0" marR="0" algn="ctr">
                        <a:lnSpc>
                          <a:spcPct val="115000"/>
                        </a:lnSpc>
                        <a:spcBef>
                          <a:spcPts val="0"/>
                        </a:spcBef>
                        <a:spcAft>
                          <a:spcPts val="0"/>
                        </a:spcAft>
                      </a:pPr>
                      <a:r>
                        <a:rPr lang="en-US" sz="2200" dirty="0">
                          <a:effectLst/>
                        </a:rPr>
                        <a:t>---</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tc>
                <a:extLst>
                  <a:ext uri="{0D108BD9-81ED-4DB2-BD59-A6C34878D82A}">
                    <a16:rowId xmlns:a16="http://schemas.microsoft.com/office/drawing/2014/main" val="1758783591"/>
                  </a:ext>
                </a:extLst>
              </a:tr>
              <a:tr h="316602">
                <a:tc>
                  <a:txBody>
                    <a:bodyPr/>
                    <a:lstStyle/>
                    <a:p>
                      <a:pPr marL="0" marR="0" algn="ctr">
                        <a:lnSpc>
                          <a:spcPct val="115000"/>
                        </a:lnSpc>
                        <a:spcBef>
                          <a:spcPts val="0"/>
                        </a:spcBef>
                        <a:spcAft>
                          <a:spcPts val="0"/>
                        </a:spcAft>
                      </a:pPr>
                      <a:r>
                        <a:rPr lang="en-US" sz="2200" dirty="0">
                          <a:effectLst/>
                        </a:rPr>
                        <a:t>5400</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effectLst/>
                        </a:rPr>
                        <a:t>18</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effectLst/>
                        </a:rPr>
                        <a:t>300</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effectLst/>
                        </a:rPr>
                        <a:t>4–5</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effectLst/>
                        </a:rPr>
                        <a:t>70.2</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effectLst/>
                        </a:rPr>
                        <a:t>X</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effectLst/>
                        </a:rPr>
                        <a:t>X</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3695068"/>
                  </a:ext>
                </a:extLst>
              </a:tr>
              <a:tr h="316602">
                <a:tc>
                  <a:txBody>
                    <a:bodyPr/>
                    <a:lstStyle/>
                    <a:p>
                      <a:pPr marL="0" marR="0" algn="ctr">
                        <a:lnSpc>
                          <a:spcPct val="115000"/>
                        </a:lnSpc>
                        <a:spcBef>
                          <a:spcPts val="0"/>
                        </a:spcBef>
                        <a:spcAft>
                          <a:spcPts val="0"/>
                        </a:spcAft>
                      </a:pPr>
                      <a:r>
                        <a:rPr lang="en-US" sz="2200" dirty="0">
                          <a:ln>
                            <a:solidFill>
                              <a:srgbClr val="FF0000"/>
                            </a:solidFill>
                          </a:ln>
                          <a:effectLst/>
                        </a:rPr>
                        <a:t>5500</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20</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275</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5</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70.1</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X</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dirty="0">
                          <a:ln>
                            <a:solidFill>
                              <a:srgbClr val="FF0000"/>
                            </a:solidFill>
                          </a:ln>
                          <a:effectLst/>
                        </a:rPr>
                        <a:t>X</a:t>
                      </a:r>
                      <a:endParaRPr lang="en-US" sz="22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7246053"/>
                  </a:ext>
                </a:extLst>
              </a:tr>
              <a:tr h="316602">
                <a:tc>
                  <a:txBody>
                    <a:bodyPr/>
                    <a:lstStyle/>
                    <a:p>
                      <a:pPr marL="0" marR="0" algn="ctr">
                        <a:lnSpc>
                          <a:spcPct val="115000"/>
                        </a:lnSpc>
                        <a:spcBef>
                          <a:spcPts val="0"/>
                        </a:spcBef>
                        <a:spcAft>
                          <a:spcPts val="0"/>
                        </a:spcAft>
                      </a:pPr>
                      <a:r>
                        <a:rPr lang="en-US" sz="2200" dirty="0">
                          <a:effectLst/>
                        </a:rPr>
                        <a:t>6120</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200" dirty="0">
                          <a:effectLst/>
                        </a:rPr>
                        <a:t>18</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200" dirty="0">
                          <a:effectLst/>
                        </a:rPr>
                        <a:t>340</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200" dirty="0">
                          <a:effectLst/>
                        </a:rPr>
                        <a:t>5</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200" dirty="0">
                          <a:effectLst/>
                        </a:rPr>
                        <a:t>82</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200" dirty="0">
                          <a:effectLst/>
                        </a:rPr>
                        <a:t>X</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200" dirty="0">
                          <a:effectLst/>
                        </a:rPr>
                        <a:t>X</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36382464"/>
                  </a:ext>
                </a:extLst>
              </a:tr>
            </a:tbl>
          </a:graphicData>
        </a:graphic>
      </p:graphicFrame>
    </p:spTree>
    <p:extLst>
      <p:ext uri="{BB962C8B-B14F-4D97-AF65-F5344CB8AC3E}">
        <p14:creationId xmlns:p14="http://schemas.microsoft.com/office/powerpoint/2010/main" val="279670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5EEC3-5DD7-A04C-968F-134DAE03D86E}"/>
              </a:ext>
            </a:extLst>
          </p:cNvPr>
          <p:cNvSpPr>
            <a:spLocks noGrp="1"/>
          </p:cNvSpPr>
          <p:nvPr>
            <p:ph type="title"/>
          </p:nvPr>
        </p:nvSpPr>
        <p:spPr>
          <a:xfrm>
            <a:off x="298450" y="304800"/>
            <a:ext cx="8547099" cy="994172"/>
          </a:xfrm>
        </p:spPr>
        <p:txBody>
          <a:bodyPr/>
          <a:lstStyle/>
          <a:p>
            <a:pPr algn="l"/>
            <a:r>
              <a:rPr lang="en-US" sz="4000" b="1" dirty="0"/>
              <a:t>Hypofractionation dose schemes - HDR</a:t>
            </a:r>
          </a:p>
        </p:txBody>
      </p:sp>
      <p:graphicFrame>
        <p:nvGraphicFramePr>
          <p:cNvPr id="4" name="Content Placeholder 3">
            <a:extLst>
              <a:ext uri="{FF2B5EF4-FFF2-40B4-BE49-F238E27FC236}">
                <a16:creationId xmlns:a16="http://schemas.microsoft.com/office/drawing/2014/main" id="{8556F070-4FAD-6B4C-9097-FF1C0A949DF2}"/>
              </a:ext>
            </a:extLst>
          </p:cNvPr>
          <p:cNvGraphicFramePr>
            <a:graphicFrameLocks noGrp="1"/>
          </p:cNvGraphicFramePr>
          <p:nvPr>
            <p:ph idx="1"/>
            <p:extLst>
              <p:ext uri="{D42A27DB-BD31-4B8C-83A1-F6EECF244321}">
                <p14:modId xmlns:p14="http://schemas.microsoft.com/office/powerpoint/2010/main" val="3003829783"/>
              </p:ext>
            </p:extLst>
          </p:nvPr>
        </p:nvGraphicFramePr>
        <p:xfrm>
          <a:off x="298449" y="1371735"/>
          <a:ext cx="8547100" cy="4114529"/>
        </p:xfrm>
        <a:graphic>
          <a:graphicData uri="http://schemas.openxmlformats.org/drawingml/2006/table">
            <a:tbl>
              <a:tblPr firstRow="1" bandRow="1">
                <a:tableStyleId>{5C22544A-7EE6-4342-B048-85BDC9FD1C3A}</a:tableStyleId>
              </a:tblPr>
              <a:tblGrid>
                <a:gridCol w="1473200">
                  <a:extLst>
                    <a:ext uri="{9D8B030D-6E8A-4147-A177-3AD203B41FA5}">
                      <a16:colId xmlns:a16="http://schemas.microsoft.com/office/drawing/2014/main" val="2695717921"/>
                    </a:ext>
                  </a:extLst>
                </a:gridCol>
                <a:gridCol w="713267">
                  <a:extLst>
                    <a:ext uri="{9D8B030D-6E8A-4147-A177-3AD203B41FA5}">
                      <a16:colId xmlns:a16="http://schemas.microsoft.com/office/drawing/2014/main" val="3163827390"/>
                    </a:ext>
                  </a:extLst>
                </a:gridCol>
                <a:gridCol w="1590159">
                  <a:extLst>
                    <a:ext uri="{9D8B030D-6E8A-4147-A177-3AD203B41FA5}">
                      <a16:colId xmlns:a16="http://schemas.microsoft.com/office/drawing/2014/main" val="2033067431"/>
                    </a:ext>
                  </a:extLst>
                </a:gridCol>
                <a:gridCol w="1292003">
                  <a:extLst>
                    <a:ext uri="{9D8B030D-6E8A-4147-A177-3AD203B41FA5}">
                      <a16:colId xmlns:a16="http://schemas.microsoft.com/office/drawing/2014/main" val="1707940559"/>
                    </a:ext>
                  </a:extLst>
                </a:gridCol>
                <a:gridCol w="1093234">
                  <a:extLst>
                    <a:ext uri="{9D8B030D-6E8A-4147-A177-3AD203B41FA5}">
                      <a16:colId xmlns:a16="http://schemas.microsoft.com/office/drawing/2014/main" val="1575666505"/>
                    </a:ext>
                  </a:extLst>
                </a:gridCol>
                <a:gridCol w="1292003">
                  <a:extLst>
                    <a:ext uri="{9D8B030D-6E8A-4147-A177-3AD203B41FA5}">
                      <a16:colId xmlns:a16="http://schemas.microsoft.com/office/drawing/2014/main" val="1929105401"/>
                    </a:ext>
                  </a:extLst>
                </a:gridCol>
                <a:gridCol w="1093234">
                  <a:extLst>
                    <a:ext uri="{9D8B030D-6E8A-4147-A177-3AD203B41FA5}">
                      <a16:colId xmlns:a16="http://schemas.microsoft.com/office/drawing/2014/main" val="1088756449"/>
                    </a:ext>
                  </a:extLst>
                </a:gridCol>
              </a:tblGrid>
              <a:tr h="548640">
                <a:tc>
                  <a:txBody>
                    <a:bodyPr/>
                    <a:lstStyle/>
                    <a:p>
                      <a:pPr marL="0" marR="0" algn="ctr">
                        <a:lnSpc>
                          <a:spcPct val="100000"/>
                        </a:lnSpc>
                        <a:spcBef>
                          <a:spcPts val="0"/>
                        </a:spcBef>
                        <a:spcAft>
                          <a:spcPts val="0"/>
                        </a:spcAft>
                      </a:pPr>
                      <a:r>
                        <a:rPr lang="en-US" sz="2000" dirty="0">
                          <a:effectLst/>
                        </a:rPr>
                        <a:t>Total dose (cGy)</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tc>
                <a:tc>
                  <a:txBody>
                    <a:bodyPr/>
                    <a:lstStyle/>
                    <a:p>
                      <a:pPr marL="0" marR="0" algn="ctr">
                        <a:lnSpc>
                          <a:spcPct val="150000"/>
                        </a:lnSpc>
                        <a:spcBef>
                          <a:spcPts val="0"/>
                        </a:spcBef>
                        <a:spcAft>
                          <a:spcPts val="0"/>
                        </a:spcAft>
                      </a:pPr>
                      <a:r>
                        <a:rPr lang="en-US" sz="2000" dirty="0">
                          <a:effectLst/>
                        </a:rPr>
                        <a:t># fx</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tc>
                <a:tc>
                  <a:txBody>
                    <a:bodyPr/>
                    <a:lstStyle/>
                    <a:p>
                      <a:pPr marL="0" marR="0" algn="ctr">
                        <a:lnSpc>
                          <a:spcPct val="150000"/>
                        </a:lnSpc>
                        <a:spcBef>
                          <a:spcPts val="0"/>
                        </a:spcBef>
                        <a:spcAft>
                          <a:spcPts val="0"/>
                        </a:spcAft>
                      </a:pPr>
                      <a:r>
                        <a:rPr lang="en-US" sz="2000" dirty="0">
                          <a:effectLst/>
                        </a:rPr>
                        <a:t>Fx size (cGy)</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tc>
                <a:tc>
                  <a:txBody>
                    <a:bodyPr/>
                    <a:lstStyle/>
                    <a:p>
                      <a:pPr marL="0" marR="0" algn="ctr">
                        <a:lnSpc>
                          <a:spcPct val="150000"/>
                        </a:lnSpc>
                        <a:spcBef>
                          <a:spcPts val="0"/>
                        </a:spcBef>
                        <a:spcAft>
                          <a:spcPts val="0"/>
                        </a:spcAft>
                      </a:pPr>
                      <a:r>
                        <a:rPr lang="en-US" sz="2000" dirty="0">
                          <a:effectLst/>
                        </a:rPr>
                        <a:t>Weekly fx</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tc>
                <a:tc>
                  <a:txBody>
                    <a:bodyPr/>
                    <a:lstStyle/>
                    <a:p>
                      <a:pPr marL="0" marR="0" algn="ctr">
                        <a:lnSpc>
                          <a:spcPct val="150000"/>
                        </a:lnSpc>
                        <a:spcBef>
                          <a:spcPts val="0"/>
                        </a:spcBef>
                        <a:spcAft>
                          <a:spcPts val="0"/>
                        </a:spcAft>
                      </a:pPr>
                      <a:r>
                        <a:rPr lang="en-US" sz="2000" dirty="0">
                          <a:effectLst/>
                        </a:rPr>
                        <a:t>BED</a:t>
                      </a:r>
                      <a:r>
                        <a:rPr lang="en-US" sz="2000" baseline="-25000" dirty="0">
                          <a:effectLst/>
                        </a:rPr>
                        <a:t>10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tc>
                <a:tc>
                  <a:txBody>
                    <a:bodyPr/>
                    <a:lstStyle/>
                    <a:p>
                      <a:pPr marL="0" marR="0" algn="ctr">
                        <a:lnSpc>
                          <a:spcPct val="150000"/>
                        </a:lnSpc>
                        <a:spcBef>
                          <a:spcPts val="0"/>
                        </a:spcBef>
                        <a:spcAft>
                          <a:spcPts val="0"/>
                        </a:spcAft>
                      </a:pPr>
                      <a:r>
                        <a:rPr lang="en-US" sz="2000" dirty="0">
                          <a:effectLst/>
                        </a:rPr>
                        <a:t>Definitive</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tc>
                <a:tc>
                  <a:txBody>
                    <a:bodyPr/>
                    <a:lstStyle/>
                    <a:p>
                      <a:pPr marL="0" marR="0" algn="ctr">
                        <a:lnSpc>
                          <a:spcPct val="150000"/>
                        </a:lnSpc>
                        <a:spcBef>
                          <a:spcPts val="0"/>
                        </a:spcBef>
                        <a:spcAft>
                          <a:spcPts val="0"/>
                        </a:spcAft>
                      </a:pPr>
                      <a:r>
                        <a:rPr lang="en-US" sz="2000" dirty="0">
                          <a:effectLst/>
                        </a:rPr>
                        <a:t>Postop</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tc>
                <a:extLst>
                  <a:ext uri="{0D108BD9-81ED-4DB2-BD59-A6C34878D82A}">
                    <a16:rowId xmlns:a16="http://schemas.microsoft.com/office/drawing/2014/main" val="3468596071"/>
                  </a:ext>
                </a:extLst>
              </a:tr>
              <a:tr h="301863">
                <a:tc gridSpan="7">
                  <a:txBody>
                    <a:bodyPr/>
                    <a:lstStyle/>
                    <a:p>
                      <a:pPr marL="0" marR="0" algn="ctr">
                        <a:lnSpc>
                          <a:spcPct val="115000"/>
                        </a:lnSpc>
                        <a:spcBef>
                          <a:spcPts val="0"/>
                        </a:spcBef>
                        <a:spcAft>
                          <a:spcPts val="0"/>
                        </a:spcAft>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HDR Brachytherapy</a:t>
                      </a:r>
                    </a:p>
                  </a:txBody>
                  <a:tcPr marL="44076" marR="44076" marT="0" marB="0" anchor="ctr">
                    <a:lnB w="38100" cap="flat" cmpd="sng" algn="ctr">
                      <a:noFill/>
                      <a:prstDash val="solid"/>
                      <a:round/>
                      <a:headEnd type="none" w="med" len="med"/>
                      <a:tailEnd type="none" w="med" len="med"/>
                    </a:lnB>
                  </a:tcPr>
                </a:tc>
                <a:tc hMerge="1">
                  <a:txBody>
                    <a:bodyPr/>
                    <a:lstStyle/>
                    <a:p>
                      <a:endParaRPr lang="en-US"/>
                    </a:p>
                  </a:txBody>
                  <a:tcPr/>
                </a:tc>
                <a:tc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768" marR="58768" marT="0" marB="0" anchor="ctr"/>
                </a:tc>
                <a:tc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768" marR="58768" marT="0" marB="0" anchor="ctr"/>
                </a:tc>
                <a:tc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768" marR="58768" marT="0" marB="0" anchor="ctr"/>
                </a:tc>
                <a:tc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768" marR="58768" marT="0" marB="0" anchor="ctr"/>
                </a:tc>
                <a:tc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768" marR="58768" marT="0" marB="0" anchor="ctr"/>
                </a:tc>
                <a:extLst>
                  <a:ext uri="{0D108BD9-81ED-4DB2-BD59-A6C34878D82A}">
                    <a16:rowId xmlns:a16="http://schemas.microsoft.com/office/drawing/2014/main" val="2509117897"/>
                  </a:ext>
                </a:extLst>
              </a:tr>
              <a:tr h="296942">
                <a:tc>
                  <a:txBody>
                    <a:bodyPr/>
                    <a:lstStyle/>
                    <a:p>
                      <a:pPr marL="0" marR="0" algn="ctr">
                        <a:lnSpc>
                          <a:spcPct val="115000"/>
                        </a:lnSpc>
                        <a:spcBef>
                          <a:spcPts val="0"/>
                        </a:spcBef>
                        <a:spcAft>
                          <a:spcPts val="0"/>
                        </a:spcAft>
                      </a:pPr>
                      <a:r>
                        <a:rPr lang="en-US" sz="2000" dirty="0">
                          <a:ln>
                            <a:solidFill>
                              <a:srgbClr val="FF0000"/>
                            </a:solidFill>
                          </a:ln>
                          <a:effectLst/>
                        </a:rPr>
                        <a:t>4000</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8</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500</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2</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60</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X</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extLst>
                  <a:ext uri="{0D108BD9-81ED-4DB2-BD59-A6C34878D82A}">
                    <a16:rowId xmlns:a16="http://schemas.microsoft.com/office/drawing/2014/main" val="3275455387"/>
                  </a:ext>
                </a:extLst>
              </a:tr>
              <a:tr h="661145">
                <a:tc>
                  <a:txBody>
                    <a:bodyPr/>
                    <a:lstStyle/>
                    <a:p>
                      <a:pPr marL="0" marR="0" algn="ctr">
                        <a:lnSpc>
                          <a:spcPct val="150000"/>
                        </a:lnSpc>
                        <a:spcBef>
                          <a:spcPts val="0"/>
                        </a:spcBef>
                        <a:spcAft>
                          <a:spcPts val="0"/>
                        </a:spcAft>
                      </a:pPr>
                      <a:r>
                        <a:rPr lang="en-US" sz="2000" dirty="0">
                          <a:effectLst/>
                        </a:rPr>
                        <a:t>4050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effectLst/>
                        </a:rPr>
                        <a:t>9</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effectLst/>
                        </a:rPr>
                        <a:t>450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dirty="0">
                          <a:effectLst/>
                        </a:rPr>
                        <a:t>BID for 9 fx/wk</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effectLst/>
                        </a:rPr>
                        <a:t>58.7</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effectLst/>
                        </a:rPr>
                        <a:t>X</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effectLst/>
                        </a:rPr>
                        <a:t>X</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3847613"/>
                  </a:ext>
                </a:extLst>
              </a:tr>
              <a:tr h="661145">
                <a:tc>
                  <a:txBody>
                    <a:bodyPr/>
                    <a:lstStyle/>
                    <a:p>
                      <a:pPr marL="0" marR="0" algn="ctr">
                        <a:lnSpc>
                          <a:spcPct val="150000"/>
                        </a:lnSpc>
                        <a:spcBef>
                          <a:spcPts val="0"/>
                        </a:spcBef>
                        <a:spcAft>
                          <a:spcPts val="0"/>
                        </a:spcAft>
                      </a:pPr>
                      <a:r>
                        <a:rPr lang="en-US" sz="2000" dirty="0">
                          <a:effectLst/>
                        </a:rPr>
                        <a:t>4400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tc>
                  <a:txBody>
                    <a:bodyPr/>
                    <a:lstStyle/>
                    <a:p>
                      <a:pPr marL="0" marR="0" algn="ctr">
                        <a:lnSpc>
                          <a:spcPct val="150000"/>
                        </a:lnSpc>
                        <a:spcBef>
                          <a:spcPts val="0"/>
                        </a:spcBef>
                        <a:spcAft>
                          <a:spcPts val="0"/>
                        </a:spcAft>
                      </a:pPr>
                      <a:r>
                        <a:rPr lang="en-US" sz="2000" dirty="0">
                          <a:effectLst/>
                        </a:rPr>
                        <a:t>14</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tc>
                  <a:txBody>
                    <a:bodyPr/>
                    <a:lstStyle/>
                    <a:p>
                      <a:pPr marL="0" marR="0" algn="ctr">
                        <a:lnSpc>
                          <a:spcPct val="100000"/>
                        </a:lnSpc>
                        <a:spcBef>
                          <a:spcPts val="0"/>
                        </a:spcBef>
                        <a:spcAft>
                          <a:spcPts val="0"/>
                        </a:spcAft>
                      </a:pPr>
                      <a:r>
                        <a:rPr lang="en-US" sz="2000" dirty="0">
                          <a:effectLst/>
                        </a:rPr>
                        <a:t>300 (1</a:t>
                      </a:r>
                      <a:r>
                        <a:rPr lang="en-US" sz="2000" baseline="30000" dirty="0">
                          <a:effectLst/>
                        </a:rPr>
                        <a:t>st</a:t>
                      </a:r>
                      <a:r>
                        <a:rPr lang="en-US" sz="2000" dirty="0">
                          <a:effectLst/>
                        </a:rPr>
                        <a:t> dose); 400 (last dose)</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tc>
                  <a:txBody>
                    <a:bodyPr/>
                    <a:lstStyle/>
                    <a:p>
                      <a:pPr marL="0" marR="0" algn="ctr">
                        <a:lnSpc>
                          <a:spcPct val="100000"/>
                        </a:lnSpc>
                        <a:spcBef>
                          <a:spcPts val="0"/>
                        </a:spcBef>
                        <a:spcAft>
                          <a:spcPts val="0"/>
                        </a:spcAft>
                      </a:pPr>
                      <a:r>
                        <a:rPr lang="en-US" sz="2000" dirty="0">
                          <a:effectLst/>
                        </a:rPr>
                        <a:t>BID for 10 fx/wk</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tc>
                  <a:txBody>
                    <a:bodyPr/>
                    <a:lstStyle/>
                    <a:p>
                      <a:pPr marL="0" marR="0" algn="ctr">
                        <a:lnSpc>
                          <a:spcPct val="150000"/>
                        </a:lnSpc>
                        <a:spcBef>
                          <a:spcPts val="0"/>
                        </a:spcBef>
                        <a:spcAft>
                          <a:spcPts val="0"/>
                        </a:spcAft>
                      </a:pPr>
                      <a:r>
                        <a:rPr lang="en-US" sz="2000" dirty="0">
                          <a:effectLst/>
                        </a:rPr>
                        <a:t>58.0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tc>
                  <a:txBody>
                    <a:bodyPr/>
                    <a:lstStyle/>
                    <a:p>
                      <a:pPr marL="0" marR="0" algn="ctr">
                        <a:lnSpc>
                          <a:spcPct val="150000"/>
                        </a:lnSpc>
                        <a:spcBef>
                          <a:spcPts val="0"/>
                        </a:spcBef>
                        <a:spcAft>
                          <a:spcPts val="0"/>
                        </a:spcAft>
                      </a:pPr>
                      <a:r>
                        <a:rPr lang="en-US" sz="2000" dirty="0">
                          <a:effectLst/>
                        </a:rPr>
                        <a:t>X</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tc>
                  <a:txBody>
                    <a:bodyPr/>
                    <a:lstStyle/>
                    <a:p>
                      <a:pPr marL="0" marR="0" algn="ctr">
                        <a:lnSpc>
                          <a:spcPct val="150000"/>
                        </a:lnSpc>
                        <a:spcBef>
                          <a:spcPts val="0"/>
                        </a:spcBef>
                        <a:spcAft>
                          <a:spcPts val="0"/>
                        </a:spcAft>
                      </a:pPr>
                      <a:r>
                        <a:rPr lang="en-US" sz="2000" dirty="0">
                          <a:effectLst/>
                        </a:rPr>
                        <a:t>---</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91017208"/>
                  </a:ext>
                </a:extLst>
              </a:tr>
              <a:tr h="548640">
                <a:tc>
                  <a:txBody>
                    <a:bodyPr/>
                    <a:lstStyle/>
                    <a:p>
                      <a:pPr marL="0" marR="0" algn="ctr">
                        <a:lnSpc>
                          <a:spcPct val="115000"/>
                        </a:lnSpc>
                        <a:spcBef>
                          <a:spcPts val="0"/>
                        </a:spcBef>
                        <a:spcAft>
                          <a:spcPts val="0"/>
                        </a:spcAft>
                      </a:pPr>
                      <a:r>
                        <a:rPr lang="en-US" sz="2000" dirty="0">
                          <a:effectLst/>
                        </a:rPr>
                        <a:t>4500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rPr>
                        <a:t>9</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rPr>
                        <a:t>500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B w="381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dirty="0">
                          <a:effectLst/>
                        </a:rPr>
                        <a:t>BID for 9 fx/wk</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rPr>
                        <a:t>67.5</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rPr>
                        <a:t>X</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rPr>
                        <a:t>X</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6548350"/>
                  </a:ext>
                </a:extLst>
              </a:tr>
              <a:tr h="296942">
                <a:tc>
                  <a:txBody>
                    <a:bodyPr/>
                    <a:lstStyle/>
                    <a:p>
                      <a:pPr marL="0" marR="0" algn="ctr">
                        <a:lnSpc>
                          <a:spcPct val="115000"/>
                        </a:lnSpc>
                        <a:spcBef>
                          <a:spcPts val="0"/>
                        </a:spcBef>
                        <a:spcAft>
                          <a:spcPts val="0"/>
                        </a:spcAft>
                      </a:pPr>
                      <a:r>
                        <a:rPr lang="en-US" sz="2000" dirty="0">
                          <a:ln>
                            <a:solidFill>
                              <a:srgbClr val="FF0000"/>
                            </a:solidFill>
                          </a:ln>
                          <a:effectLst/>
                        </a:rPr>
                        <a:t>4800</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16</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300</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5</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62.4</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X</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3956488"/>
                  </a:ext>
                </a:extLst>
              </a:tr>
              <a:tr h="296942">
                <a:tc>
                  <a:txBody>
                    <a:bodyPr/>
                    <a:lstStyle/>
                    <a:p>
                      <a:pPr marL="0" marR="0" algn="ctr">
                        <a:lnSpc>
                          <a:spcPct val="115000"/>
                        </a:lnSpc>
                        <a:spcBef>
                          <a:spcPts val="0"/>
                        </a:spcBef>
                        <a:spcAft>
                          <a:spcPts val="0"/>
                        </a:spcAft>
                      </a:pPr>
                      <a:r>
                        <a:rPr lang="en-US" sz="2000" dirty="0">
                          <a:effectLst/>
                        </a:rPr>
                        <a:t>6120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000" dirty="0">
                          <a:effectLst/>
                        </a:rPr>
                        <a:t>18</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000" dirty="0">
                          <a:effectLst/>
                        </a:rPr>
                        <a:t>340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000" dirty="0">
                          <a:effectLst/>
                        </a:rPr>
                        <a:t>5</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000" dirty="0">
                          <a:effectLst/>
                        </a:rPr>
                        <a:t>82</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000" dirty="0">
                          <a:effectLst/>
                        </a:rPr>
                        <a:t>X</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000" dirty="0">
                          <a:effectLst/>
                        </a:rPr>
                        <a:t>X</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88146191"/>
                  </a:ext>
                </a:extLst>
              </a:tr>
            </a:tbl>
          </a:graphicData>
        </a:graphic>
      </p:graphicFrame>
    </p:spTree>
    <p:extLst>
      <p:ext uri="{BB962C8B-B14F-4D97-AF65-F5344CB8AC3E}">
        <p14:creationId xmlns:p14="http://schemas.microsoft.com/office/powerpoint/2010/main" val="36189454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5EEC3-5DD7-A04C-968F-134DAE03D86E}"/>
              </a:ext>
            </a:extLst>
          </p:cNvPr>
          <p:cNvSpPr>
            <a:spLocks noGrp="1"/>
          </p:cNvSpPr>
          <p:nvPr>
            <p:ph type="title"/>
          </p:nvPr>
        </p:nvSpPr>
        <p:spPr>
          <a:xfrm>
            <a:off x="457200" y="228600"/>
            <a:ext cx="8058150" cy="994172"/>
          </a:xfrm>
        </p:spPr>
        <p:txBody>
          <a:bodyPr/>
          <a:lstStyle/>
          <a:p>
            <a:pPr algn="l"/>
            <a:r>
              <a:rPr lang="en-US" sz="4000" b="1" dirty="0"/>
              <a:t>Hypofractionation dose schemes - electrons and photons</a:t>
            </a:r>
          </a:p>
        </p:txBody>
      </p:sp>
      <p:graphicFrame>
        <p:nvGraphicFramePr>
          <p:cNvPr id="4" name="Content Placeholder 3">
            <a:extLst>
              <a:ext uri="{FF2B5EF4-FFF2-40B4-BE49-F238E27FC236}">
                <a16:creationId xmlns:a16="http://schemas.microsoft.com/office/drawing/2014/main" id="{8556F070-4FAD-6B4C-9097-FF1C0A949DF2}"/>
              </a:ext>
            </a:extLst>
          </p:cNvPr>
          <p:cNvGraphicFramePr>
            <a:graphicFrameLocks noGrp="1"/>
          </p:cNvGraphicFramePr>
          <p:nvPr>
            <p:ph idx="1"/>
            <p:extLst>
              <p:ext uri="{D42A27DB-BD31-4B8C-83A1-F6EECF244321}">
                <p14:modId xmlns:p14="http://schemas.microsoft.com/office/powerpoint/2010/main" val="4210820885"/>
              </p:ext>
            </p:extLst>
          </p:nvPr>
        </p:nvGraphicFramePr>
        <p:xfrm>
          <a:off x="260348" y="1752600"/>
          <a:ext cx="8623303" cy="3989070"/>
        </p:xfrm>
        <a:graphic>
          <a:graphicData uri="http://schemas.openxmlformats.org/drawingml/2006/table">
            <a:tbl>
              <a:tblPr firstRow="1" bandRow="1">
                <a:tableStyleId>{5C22544A-7EE6-4342-B048-85BDC9FD1C3A}</a:tableStyleId>
              </a:tblPr>
              <a:tblGrid>
                <a:gridCol w="1473200">
                  <a:extLst>
                    <a:ext uri="{9D8B030D-6E8A-4147-A177-3AD203B41FA5}">
                      <a16:colId xmlns:a16="http://schemas.microsoft.com/office/drawing/2014/main" val="2695717921"/>
                    </a:ext>
                  </a:extLst>
                </a:gridCol>
                <a:gridCol w="732761">
                  <a:extLst>
                    <a:ext uri="{9D8B030D-6E8A-4147-A177-3AD203B41FA5}">
                      <a16:colId xmlns:a16="http://schemas.microsoft.com/office/drawing/2014/main" val="1930378504"/>
                    </a:ext>
                  </a:extLst>
                </a:gridCol>
                <a:gridCol w="1604336">
                  <a:extLst>
                    <a:ext uri="{9D8B030D-6E8A-4147-A177-3AD203B41FA5}">
                      <a16:colId xmlns:a16="http://schemas.microsoft.com/office/drawing/2014/main" val="2033067431"/>
                    </a:ext>
                  </a:extLst>
                </a:gridCol>
                <a:gridCol w="1303523">
                  <a:extLst>
                    <a:ext uri="{9D8B030D-6E8A-4147-A177-3AD203B41FA5}">
                      <a16:colId xmlns:a16="http://schemas.microsoft.com/office/drawing/2014/main" val="1707940559"/>
                    </a:ext>
                  </a:extLst>
                </a:gridCol>
                <a:gridCol w="1102980">
                  <a:extLst>
                    <a:ext uri="{9D8B030D-6E8A-4147-A177-3AD203B41FA5}">
                      <a16:colId xmlns:a16="http://schemas.microsoft.com/office/drawing/2014/main" val="1575666505"/>
                    </a:ext>
                  </a:extLst>
                </a:gridCol>
                <a:gridCol w="1303523">
                  <a:extLst>
                    <a:ext uri="{9D8B030D-6E8A-4147-A177-3AD203B41FA5}">
                      <a16:colId xmlns:a16="http://schemas.microsoft.com/office/drawing/2014/main" val="1929105401"/>
                    </a:ext>
                  </a:extLst>
                </a:gridCol>
                <a:gridCol w="1102980">
                  <a:extLst>
                    <a:ext uri="{9D8B030D-6E8A-4147-A177-3AD203B41FA5}">
                      <a16:colId xmlns:a16="http://schemas.microsoft.com/office/drawing/2014/main" val="1088756449"/>
                    </a:ext>
                  </a:extLst>
                </a:gridCol>
              </a:tblGrid>
              <a:tr h="546099">
                <a:tc>
                  <a:txBody>
                    <a:bodyPr/>
                    <a:lstStyle/>
                    <a:p>
                      <a:pPr marL="0" marR="0" algn="ctr">
                        <a:lnSpc>
                          <a:spcPct val="100000"/>
                        </a:lnSpc>
                        <a:spcBef>
                          <a:spcPts val="0"/>
                        </a:spcBef>
                        <a:spcAft>
                          <a:spcPts val="0"/>
                        </a:spcAft>
                      </a:pPr>
                      <a:r>
                        <a:rPr lang="en-US" sz="2000" dirty="0">
                          <a:effectLst/>
                        </a:rPr>
                        <a:t>Total dose (cGy)</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tc>
                <a:tc>
                  <a:txBody>
                    <a:bodyPr/>
                    <a:lstStyle/>
                    <a:p>
                      <a:pPr marL="0" marR="0" algn="ctr">
                        <a:lnSpc>
                          <a:spcPct val="150000"/>
                        </a:lnSpc>
                        <a:spcBef>
                          <a:spcPts val="0"/>
                        </a:spcBef>
                        <a:spcAft>
                          <a:spcPts val="0"/>
                        </a:spcAft>
                      </a:pPr>
                      <a:r>
                        <a:rPr lang="en-US" sz="2000" dirty="0">
                          <a:effectLst/>
                        </a:rPr>
                        <a:t># fx</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tc>
                <a:tc>
                  <a:txBody>
                    <a:bodyPr/>
                    <a:lstStyle/>
                    <a:p>
                      <a:pPr marL="0" marR="0" algn="ctr">
                        <a:lnSpc>
                          <a:spcPct val="150000"/>
                        </a:lnSpc>
                        <a:spcBef>
                          <a:spcPts val="0"/>
                        </a:spcBef>
                        <a:spcAft>
                          <a:spcPts val="0"/>
                        </a:spcAft>
                      </a:pPr>
                      <a:r>
                        <a:rPr lang="en-US" sz="2000" dirty="0">
                          <a:effectLst/>
                        </a:rPr>
                        <a:t>Fx size (cGy)</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tc>
                <a:tc>
                  <a:txBody>
                    <a:bodyPr/>
                    <a:lstStyle/>
                    <a:p>
                      <a:pPr marL="0" marR="0" algn="ctr">
                        <a:lnSpc>
                          <a:spcPct val="150000"/>
                        </a:lnSpc>
                        <a:spcBef>
                          <a:spcPts val="0"/>
                        </a:spcBef>
                        <a:spcAft>
                          <a:spcPts val="0"/>
                        </a:spcAft>
                      </a:pPr>
                      <a:r>
                        <a:rPr lang="en-US" sz="2000" dirty="0">
                          <a:effectLst/>
                        </a:rPr>
                        <a:t>Weekly fx</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tc>
                <a:tc>
                  <a:txBody>
                    <a:bodyPr/>
                    <a:lstStyle/>
                    <a:p>
                      <a:pPr marL="0" marR="0" algn="ctr">
                        <a:lnSpc>
                          <a:spcPct val="150000"/>
                        </a:lnSpc>
                        <a:spcBef>
                          <a:spcPts val="0"/>
                        </a:spcBef>
                        <a:spcAft>
                          <a:spcPts val="0"/>
                        </a:spcAft>
                      </a:pPr>
                      <a:r>
                        <a:rPr lang="en-US" sz="2000" dirty="0">
                          <a:effectLst/>
                        </a:rPr>
                        <a:t>BED</a:t>
                      </a:r>
                      <a:r>
                        <a:rPr lang="en-US" sz="2000" baseline="-25000" dirty="0">
                          <a:effectLst/>
                        </a:rPr>
                        <a:t>10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tc>
                <a:tc>
                  <a:txBody>
                    <a:bodyPr/>
                    <a:lstStyle/>
                    <a:p>
                      <a:pPr marL="0" marR="0" algn="ctr">
                        <a:lnSpc>
                          <a:spcPct val="150000"/>
                        </a:lnSpc>
                        <a:spcBef>
                          <a:spcPts val="0"/>
                        </a:spcBef>
                        <a:spcAft>
                          <a:spcPts val="0"/>
                        </a:spcAft>
                      </a:pPr>
                      <a:r>
                        <a:rPr lang="en-US" sz="2000" dirty="0">
                          <a:effectLst/>
                        </a:rPr>
                        <a:t>Definitive</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tc>
                <a:tc>
                  <a:txBody>
                    <a:bodyPr/>
                    <a:lstStyle/>
                    <a:p>
                      <a:pPr marL="0" marR="0" algn="ctr">
                        <a:lnSpc>
                          <a:spcPct val="150000"/>
                        </a:lnSpc>
                        <a:spcBef>
                          <a:spcPts val="0"/>
                        </a:spcBef>
                        <a:spcAft>
                          <a:spcPts val="0"/>
                        </a:spcAft>
                      </a:pPr>
                      <a:r>
                        <a:rPr lang="en-US" sz="2000" dirty="0">
                          <a:effectLst/>
                        </a:rPr>
                        <a:t>Postop</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tc>
                <a:extLst>
                  <a:ext uri="{0D108BD9-81ED-4DB2-BD59-A6C34878D82A}">
                    <a16:rowId xmlns:a16="http://schemas.microsoft.com/office/drawing/2014/main" val="3468596071"/>
                  </a:ext>
                </a:extLst>
              </a:tr>
              <a:tr h="305386">
                <a:tc gridSpan="7">
                  <a:txBody>
                    <a:bodyPr/>
                    <a:lstStyle/>
                    <a:p>
                      <a:pPr marL="0" marR="0" algn="ctr">
                        <a:lnSpc>
                          <a:spcPct val="115000"/>
                        </a:lnSpc>
                        <a:spcBef>
                          <a:spcPts val="0"/>
                        </a:spcBef>
                        <a:spcAft>
                          <a:spcPts val="0"/>
                        </a:spcAft>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Electrons</a:t>
                      </a:r>
                    </a:p>
                  </a:txBody>
                  <a:tcPr marL="44076" marR="44076" marT="0" marB="0" anchor="ctr">
                    <a:lnB w="381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768" marR="58768" marT="0" marB="0" anchor="ctr"/>
                </a:tc>
                <a:tc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768" marR="58768" marT="0" marB="0" anchor="ctr"/>
                </a:tc>
                <a:tc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768" marR="58768" marT="0" marB="0" anchor="ctr"/>
                </a:tc>
                <a:tc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768" marR="58768" marT="0" marB="0" anchor="ctr"/>
                </a:tc>
                <a:tc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768" marR="58768" marT="0" marB="0" anchor="ctr"/>
                </a:tc>
                <a:extLst>
                  <a:ext uri="{0D108BD9-81ED-4DB2-BD59-A6C34878D82A}">
                    <a16:rowId xmlns:a16="http://schemas.microsoft.com/office/drawing/2014/main" val="2722458653"/>
                  </a:ext>
                </a:extLst>
              </a:tr>
              <a:tr h="353568">
                <a:tc>
                  <a:txBody>
                    <a:bodyPr/>
                    <a:lstStyle/>
                    <a:p>
                      <a:pPr marL="0" marR="0" algn="ctr">
                        <a:lnSpc>
                          <a:spcPct val="150000"/>
                        </a:lnSpc>
                        <a:spcBef>
                          <a:spcPts val="0"/>
                        </a:spcBef>
                        <a:spcAft>
                          <a:spcPts val="0"/>
                        </a:spcAft>
                      </a:pPr>
                      <a:r>
                        <a:rPr lang="en-US" sz="2000" dirty="0">
                          <a:ln>
                            <a:solidFill>
                              <a:srgbClr val="FF0000"/>
                            </a:solidFill>
                          </a:ln>
                          <a:effectLst/>
                        </a:rPr>
                        <a:t>4400</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ln>
                            <a:solidFill>
                              <a:srgbClr val="FF0000"/>
                            </a:solidFill>
                          </a:ln>
                          <a:effectLst/>
                        </a:rPr>
                        <a:t>10</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ln>
                            <a:solidFill>
                              <a:srgbClr val="FF0000"/>
                            </a:solidFill>
                          </a:ln>
                          <a:effectLst/>
                        </a:rPr>
                        <a:t>440</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ln>
                            <a:solidFill>
                              <a:srgbClr val="FF0000"/>
                            </a:solidFill>
                          </a:ln>
                          <a:effectLst/>
                        </a:rPr>
                        <a:t>4</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ln>
                            <a:solidFill>
                              <a:srgbClr val="FF0000"/>
                            </a:solidFill>
                          </a:ln>
                          <a:effectLst/>
                        </a:rPr>
                        <a:t>63.4</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ln>
                            <a:solidFill>
                              <a:srgbClr val="FF0000"/>
                            </a:solidFill>
                          </a:ln>
                          <a:effectLst/>
                        </a:rPr>
                        <a:t>X</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ln>
                            <a:solidFill>
                              <a:srgbClr val="FF0000"/>
                            </a:solidFill>
                          </a:ln>
                          <a:effectLst/>
                        </a:rPr>
                        <a:t>X</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2433414"/>
                  </a:ext>
                </a:extLst>
              </a:tr>
              <a:tr h="305740">
                <a:tc>
                  <a:txBody>
                    <a:bodyPr/>
                    <a:lstStyle/>
                    <a:p>
                      <a:pPr marL="0" marR="0" algn="ctr">
                        <a:lnSpc>
                          <a:spcPct val="115000"/>
                        </a:lnSpc>
                        <a:spcBef>
                          <a:spcPts val="0"/>
                        </a:spcBef>
                        <a:spcAft>
                          <a:spcPts val="0"/>
                        </a:spcAft>
                      </a:pPr>
                      <a:r>
                        <a:rPr lang="en-US" sz="2000" dirty="0">
                          <a:ln>
                            <a:solidFill>
                              <a:srgbClr val="FF0000"/>
                            </a:solidFill>
                          </a:ln>
                          <a:effectLst/>
                        </a:rPr>
                        <a:t>4500</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15</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300</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5</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58.5</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X</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X</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9121555"/>
                  </a:ext>
                </a:extLst>
              </a:tr>
              <a:tr h="305740">
                <a:tc>
                  <a:txBody>
                    <a:bodyPr/>
                    <a:lstStyle/>
                    <a:p>
                      <a:pPr marL="0" marR="0" algn="ctr">
                        <a:lnSpc>
                          <a:spcPct val="115000"/>
                        </a:lnSpc>
                        <a:spcBef>
                          <a:spcPts val="0"/>
                        </a:spcBef>
                        <a:spcAft>
                          <a:spcPts val="0"/>
                        </a:spcAft>
                      </a:pPr>
                      <a:r>
                        <a:rPr lang="en-US" sz="2000" dirty="0">
                          <a:ln>
                            <a:solidFill>
                              <a:srgbClr val="FF0000"/>
                            </a:solidFill>
                          </a:ln>
                          <a:effectLst/>
                        </a:rPr>
                        <a:t>5000</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20</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250</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5</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62.5</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X</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X</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0942346"/>
                  </a:ext>
                </a:extLst>
              </a:tr>
              <a:tr h="284560">
                <a:tc>
                  <a:txBody>
                    <a:bodyPr/>
                    <a:lstStyle/>
                    <a:p>
                      <a:pPr marL="0" marR="0" algn="ctr">
                        <a:lnSpc>
                          <a:spcPct val="115000"/>
                        </a:lnSpc>
                        <a:spcBef>
                          <a:spcPts val="0"/>
                        </a:spcBef>
                        <a:spcAft>
                          <a:spcPts val="0"/>
                        </a:spcAft>
                      </a:pPr>
                      <a:r>
                        <a:rPr lang="en-US" sz="2000" dirty="0">
                          <a:ln>
                            <a:solidFill>
                              <a:srgbClr val="FF0000"/>
                            </a:solidFill>
                          </a:ln>
                          <a:effectLst/>
                        </a:rPr>
                        <a:t>5400</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18</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300</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4–5</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70.2</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X</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X</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6853386"/>
                  </a:ext>
                </a:extLst>
              </a:tr>
              <a:tr h="305386">
                <a:tc gridSpan="7">
                  <a:txBody>
                    <a:bodyPr/>
                    <a:lstStyle/>
                    <a:p>
                      <a:pPr marL="0" marR="0" algn="ctr">
                        <a:lnSpc>
                          <a:spcPct val="115000"/>
                        </a:lnSpc>
                        <a:spcBef>
                          <a:spcPts val="0"/>
                        </a:spcBef>
                        <a:spcAft>
                          <a:spcPts val="0"/>
                        </a:spcAft>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Photons</a:t>
                      </a:r>
                    </a:p>
                  </a:txBody>
                  <a:tcPr marL="44076" marR="44076" marT="0" marB="0" anchor="ctr">
                    <a:lnT w="381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768" marR="58768" marT="0" marB="0" anchor="ctr"/>
                </a:tc>
                <a:tc hMerge="1">
                  <a:txBody>
                    <a:bodyPr/>
                    <a:lstStyle/>
                    <a:p>
                      <a:pPr marL="0" marR="0" algn="ctr">
                        <a:lnSpc>
                          <a:spcPct val="115000"/>
                        </a:lnSpc>
                        <a:spcBef>
                          <a:spcPts val="0"/>
                        </a:spcBef>
                        <a:spcAft>
                          <a:spcPts val="0"/>
                        </a:spcAft>
                      </a:pP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58768" marR="58768" marT="0" marB="0" anchor="ctr"/>
                </a:tc>
                <a:tc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768" marR="58768" marT="0" marB="0" anchor="ctr"/>
                </a:tc>
                <a:tc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768" marR="58768" marT="0" marB="0" anchor="ctr"/>
                </a:tc>
                <a:tc hMerge="1">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768" marR="58768" marT="0" marB="0" anchor="ctr"/>
                </a:tc>
                <a:extLst>
                  <a:ext uri="{0D108BD9-81ED-4DB2-BD59-A6C34878D82A}">
                    <a16:rowId xmlns:a16="http://schemas.microsoft.com/office/drawing/2014/main" val="1355017238"/>
                  </a:ext>
                </a:extLst>
              </a:tr>
              <a:tr h="284560">
                <a:tc>
                  <a:txBody>
                    <a:bodyPr/>
                    <a:lstStyle/>
                    <a:p>
                      <a:pPr marL="0" marR="0" algn="ctr">
                        <a:lnSpc>
                          <a:spcPct val="115000"/>
                        </a:lnSpc>
                        <a:spcBef>
                          <a:spcPts val="0"/>
                        </a:spcBef>
                        <a:spcAft>
                          <a:spcPts val="0"/>
                        </a:spcAft>
                      </a:pPr>
                      <a:r>
                        <a:rPr lang="en-US" sz="2000" dirty="0">
                          <a:effectLst/>
                        </a:rPr>
                        <a:t>4500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rPr>
                        <a:t>15</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rPr>
                        <a:t>300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rPr>
                        <a:t>5</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rPr>
                        <a:t>58.5</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rPr>
                        <a:t>X</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rPr>
                        <a:t>X</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0494710"/>
                  </a:ext>
                </a:extLst>
              </a:tr>
              <a:tr h="284560">
                <a:tc>
                  <a:txBody>
                    <a:bodyPr/>
                    <a:lstStyle/>
                    <a:p>
                      <a:pPr marL="0" marR="0" algn="ctr">
                        <a:lnSpc>
                          <a:spcPct val="115000"/>
                        </a:lnSpc>
                        <a:spcBef>
                          <a:spcPts val="0"/>
                        </a:spcBef>
                        <a:spcAft>
                          <a:spcPts val="0"/>
                        </a:spcAft>
                      </a:pPr>
                      <a:r>
                        <a:rPr lang="en-US" sz="2000" dirty="0">
                          <a:ln>
                            <a:solidFill>
                              <a:srgbClr val="FF0000"/>
                            </a:solidFill>
                          </a:ln>
                          <a:effectLst/>
                        </a:rPr>
                        <a:t>5000</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20</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250</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5</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62.5</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X</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X</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428713"/>
                  </a:ext>
                </a:extLst>
              </a:tr>
              <a:tr h="284560">
                <a:tc>
                  <a:txBody>
                    <a:bodyPr/>
                    <a:lstStyle/>
                    <a:p>
                      <a:pPr marL="0" marR="0" algn="ctr">
                        <a:lnSpc>
                          <a:spcPct val="115000"/>
                        </a:lnSpc>
                        <a:spcBef>
                          <a:spcPts val="0"/>
                        </a:spcBef>
                        <a:spcAft>
                          <a:spcPts val="0"/>
                        </a:spcAft>
                      </a:pPr>
                      <a:r>
                        <a:rPr lang="en-US" sz="2000" dirty="0">
                          <a:ln>
                            <a:solidFill>
                              <a:srgbClr val="FF0000"/>
                            </a:solidFill>
                          </a:ln>
                          <a:effectLst/>
                        </a:rPr>
                        <a:t>5500</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20</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275</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5</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70.1</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X</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n>
                            <a:solidFill>
                              <a:srgbClr val="FF0000"/>
                            </a:solidFill>
                          </a:ln>
                          <a:effectLst/>
                        </a:rPr>
                        <a:t>X</a:t>
                      </a:r>
                      <a:endParaRPr lang="en-US" sz="2000" dirty="0">
                        <a:ln>
                          <a:solidFill>
                            <a:srgbClr val="FF0000"/>
                          </a:solidFill>
                        </a:ln>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3611131"/>
                  </a:ext>
                </a:extLst>
              </a:tr>
              <a:tr h="284560">
                <a:tc>
                  <a:txBody>
                    <a:bodyPr/>
                    <a:lstStyle/>
                    <a:p>
                      <a:pPr marL="0" marR="0" algn="ctr">
                        <a:lnSpc>
                          <a:spcPct val="115000"/>
                        </a:lnSpc>
                        <a:spcBef>
                          <a:spcPts val="0"/>
                        </a:spcBef>
                        <a:spcAft>
                          <a:spcPts val="0"/>
                        </a:spcAft>
                      </a:pPr>
                      <a:r>
                        <a:rPr lang="en-US" sz="2000" dirty="0">
                          <a:effectLst/>
                        </a:rPr>
                        <a:t>6120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000" dirty="0">
                          <a:effectLst/>
                        </a:rPr>
                        <a:t>18</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000" dirty="0">
                          <a:effectLst/>
                        </a:rPr>
                        <a:t>340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000" dirty="0">
                          <a:effectLst/>
                        </a:rPr>
                        <a:t>5</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000" dirty="0">
                          <a:effectLst/>
                        </a:rPr>
                        <a:t>82</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000" dirty="0">
                          <a:effectLst/>
                        </a:rPr>
                        <a:t>X</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000" dirty="0">
                          <a:effectLst/>
                        </a:rPr>
                        <a:t>X</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76" marR="44076" marT="0" marB="0" anchor="ct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721336887"/>
                  </a:ext>
                </a:extLst>
              </a:tr>
            </a:tbl>
          </a:graphicData>
        </a:graphic>
      </p:graphicFrame>
    </p:spTree>
    <p:extLst>
      <p:ext uri="{BB962C8B-B14F-4D97-AF65-F5344CB8AC3E}">
        <p14:creationId xmlns:p14="http://schemas.microsoft.com/office/powerpoint/2010/main" val="3248162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81000"/>
            <a:ext cx="7886700" cy="934100"/>
          </a:xfrm>
        </p:spPr>
        <p:txBody>
          <a:bodyPr/>
          <a:lstStyle/>
          <a:p>
            <a:r>
              <a:rPr lang="en-US" b="1" dirty="0">
                <a:solidFill>
                  <a:schemeClr val="tx2"/>
                </a:solidFill>
              </a:rPr>
              <a:t>Task Force Composition</a:t>
            </a:r>
          </a:p>
        </p:txBody>
      </p:sp>
      <p:sp>
        <p:nvSpPr>
          <p:cNvPr id="3" name="Content Placeholder 2"/>
          <p:cNvSpPr>
            <a:spLocks noGrp="1"/>
          </p:cNvSpPr>
          <p:nvPr>
            <p:ph idx="1"/>
          </p:nvPr>
        </p:nvSpPr>
        <p:spPr>
          <a:xfrm>
            <a:off x="628650" y="1676400"/>
            <a:ext cx="7886700" cy="3813573"/>
          </a:xfrm>
        </p:spPr>
        <p:txBody>
          <a:bodyPr>
            <a:normAutofit fontScale="77500" lnSpcReduction="20000"/>
          </a:bodyPr>
          <a:lstStyle/>
          <a:p>
            <a:pPr>
              <a:defRPr/>
            </a:pPr>
            <a:r>
              <a:rPr lang="en-US" dirty="0"/>
              <a:t>Radiation oncology</a:t>
            </a:r>
          </a:p>
          <a:p>
            <a:pPr lvl="1">
              <a:lnSpc>
                <a:spcPct val="120000"/>
              </a:lnSpc>
              <a:spcBef>
                <a:spcPts val="0"/>
              </a:spcBef>
              <a:buFont typeface="Courier New" panose="02070309020205020404" pitchFamily="49" charset="0"/>
              <a:buChar char="o"/>
              <a:defRPr/>
            </a:pPr>
            <a:r>
              <a:rPr lang="en-US" dirty="0"/>
              <a:t>Drawn from academic practice, private or community practice, and the Veterans Health Administration system </a:t>
            </a:r>
          </a:p>
          <a:p>
            <a:pPr lvl="1">
              <a:lnSpc>
                <a:spcPct val="120000"/>
              </a:lnSpc>
              <a:spcBef>
                <a:spcPts val="0"/>
              </a:spcBef>
              <a:buFont typeface="Courier New" panose="02070309020205020404" pitchFamily="49" charset="0"/>
              <a:buChar char="o"/>
              <a:defRPr/>
            </a:pPr>
            <a:r>
              <a:rPr lang="en-US" dirty="0"/>
              <a:t>Include a RO resident and a member of the Guidelines Subcommittee</a:t>
            </a:r>
          </a:p>
          <a:p>
            <a:pPr>
              <a:defRPr/>
            </a:pPr>
            <a:r>
              <a:rPr lang="en-US" dirty="0"/>
              <a:t>Related specialties/disciplines*</a:t>
            </a:r>
          </a:p>
          <a:p>
            <a:pPr lvl="1">
              <a:lnSpc>
                <a:spcPct val="120000"/>
              </a:lnSpc>
              <a:spcBef>
                <a:spcPts val="0"/>
              </a:spcBef>
              <a:buFont typeface="Courier New" panose="02070309020205020404" pitchFamily="49" charset="0"/>
              <a:buChar char="o"/>
              <a:defRPr/>
            </a:pPr>
            <a:r>
              <a:rPr lang="en-US" dirty="0"/>
              <a:t>radiation, medical, and surgical oncologists</a:t>
            </a:r>
          </a:p>
          <a:p>
            <a:pPr lvl="1">
              <a:lnSpc>
                <a:spcPct val="120000"/>
              </a:lnSpc>
              <a:spcBef>
                <a:spcPts val="0"/>
              </a:spcBef>
              <a:buFont typeface="Courier New" panose="02070309020205020404" pitchFamily="49" charset="0"/>
              <a:buChar char="o"/>
              <a:defRPr/>
            </a:pPr>
            <a:r>
              <a:rPr lang="en-US" dirty="0"/>
              <a:t>Medical physicist</a:t>
            </a:r>
          </a:p>
          <a:p>
            <a:pPr marL="457200" lvl="1" indent="0">
              <a:lnSpc>
                <a:spcPct val="120000"/>
              </a:lnSpc>
              <a:spcBef>
                <a:spcPts val="0"/>
              </a:spcBef>
              <a:buNone/>
              <a:defRPr/>
            </a:pPr>
            <a:r>
              <a:rPr lang="en-US" dirty="0"/>
              <a:t>*Non-RO physicians are nominated by their respective societies</a:t>
            </a:r>
          </a:p>
          <a:p>
            <a:pPr>
              <a:defRPr/>
            </a:pPr>
            <a:r>
              <a:rPr lang="en-US" dirty="0"/>
              <a:t>Patient representative</a:t>
            </a:r>
            <a:endParaRPr lang="en-US" altLang="en-US" dirty="0"/>
          </a:p>
        </p:txBody>
      </p:sp>
    </p:spTree>
    <p:extLst>
      <p:ext uri="{BB962C8B-B14F-4D97-AF65-F5344CB8AC3E}">
        <p14:creationId xmlns:p14="http://schemas.microsoft.com/office/powerpoint/2010/main" val="20681168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D05D2-ED00-495C-8248-9176D42E97F7}"/>
              </a:ext>
            </a:extLst>
          </p:cNvPr>
          <p:cNvSpPr>
            <a:spLocks noGrp="1"/>
          </p:cNvSpPr>
          <p:nvPr>
            <p:ph type="title"/>
          </p:nvPr>
        </p:nvSpPr>
        <p:spPr>
          <a:xfrm>
            <a:off x="457200" y="152400"/>
            <a:ext cx="8229600" cy="994172"/>
          </a:xfrm>
        </p:spPr>
        <p:txBody>
          <a:bodyPr>
            <a:noAutofit/>
          </a:bodyPr>
          <a:lstStyle/>
          <a:p>
            <a:pPr algn="ctr"/>
            <a:r>
              <a:rPr lang="en-US" sz="3600" b="1" dirty="0">
                <a:solidFill>
                  <a:schemeClr val="tx2"/>
                </a:solidFill>
              </a:rPr>
              <a:t>KQ 5: When is it appropriate to use chemotherapy, biologic, and immunotherapy agents before, during or after RT in the treatment of BCC or cSCC?</a:t>
            </a:r>
          </a:p>
        </p:txBody>
      </p:sp>
      <p:graphicFrame>
        <p:nvGraphicFramePr>
          <p:cNvPr id="4" name="Content Placeholder 3">
            <a:extLst>
              <a:ext uri="{FF2B5EF4-FFF2-40B4-BE49-F238E27FC236}">
                <a16:creationId xmlns:a16="http://schemas.microsoft.com/office/drawing/2014/main" id="{8F7D2509-FD18-4F86-89A9-9AD514916C52}"/>
              </a:ext>
            </a:extLst>
          </p:cNvPr>
          <p:cNvGraphicFramePr>
            <a:graphicFrameLocks noGrp="1"/>
          </p:cNvGraphicFramePr>
          <p:nvPr>
            <p:ph idx="1"/>
            <p:extLst>
              <p:ext uri="{D42A27DB-BD31-4B8C-83A1-F6EECF244321}">
                <p14:modId xmlns:p14="http://schemas.microsoft.com/office/powerpoint/2010/main" val="662749794"/>
              </p:ext>
            </p:extLst>
          </p:nvPr>
        </p:nvGraphicFramePr>
        <p:xfrm>
          <a:off x="457200" y="2514600"/>
          <a:ext cx="8229600" cy="3709924"/>
        </p:xfrm>
        <a:graphic>
          <a:graphicData uri="http://schemas.openxmlformats.org/drawingml/2006/table">
            <a:tbl>
              <a:tblPr firstRow="1" firstCol="1" bandRow="1"/>
              <a:tblGrid>
                <a:gridCol w="4572000">
                  <a:extLst>
                    <a:ext uri="{9D8B030D-6E8A-4147-A177-3AD203B41FA5}">
                      <a16:colId xmlns:a16="http://schemas.microsoft.com/office/drawing/2014/main" val="2005650807"/>
                    </a:ext>
                  </a:extLst>
                </a:gridCol>
                <a:gridCol w="2223082">
                  <a:extLst>
                    <a:ext uri="{9D8B030D-6E8A-4147-A177-3AD203B41FA5}">
                      <a16:colId xmlns:a16="http://schemas.microsoft.com/office/drawing/2014/main" val="85326767"/>
                    </a:ext>
                  </a:extLst>
                </a:gridCol>
                <a:gridCol w="1434518">
                  <a:extLst>
                    <a:ext uri="{9D8B030D-6E8A-4147-A177-3AD203B41FA5}">
                      <a16:colId xmlns:a16="http://schemas.microsoft.com/office/drawing/2014/main" val="3541537130"/>
                    </a:ext>
                  </a:extLst>
                </a:gridCol>
              </a:tblGrid>
              <a:tr h="548640">
                <a:tc>
                  <a:txBody>
                    <a:bodyPr/>
                    <a:lstStyle/>
                    <a:p>
                      <a:pPr marL="0" marR="0" algn="ctr">
                        <a:lnSpc>
                          <a:spcPct val="100000"/>
                        </a:lnSpc>
                        <a:spcBef>
                          <a:spcPts val="0"/>
                        </a:spcBef>
                        <a:spcAft>
                          <a:spcPts val="0"/>
                        </a:spcAft>
                      </a:pPr>
                      <a:r>
                        <a:rPr lang="en-US" sz="2200" b="1" dirty="0">
                          <a:solidFill>
                            <a:srgbClr val="000000"/>
                          </a:solidFill>
                          <a:effectLst/>
                          <a:latin typeface="+mn-lt"/>
                          <a:ea typeface="Times New Roman" panose="02020603050405020304" pitchFamily="18" charset="0"/>
                          <a:cs typeface="Calibri" panose="020F0502020204030204" pitchFamily="34" charset="0"/>
                        </a:rPr>
                        <a:t>KQ5 Recommendations</a:t>
                      </a:r>
                      <a:endParaRPr lang="en-US" sz="2200" dirty="0">
                        <a:effectLst/>
                        <a:latin typeface="+mn-lt"/>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2200" b="1" dirty="0">
                          <a:solidFill>
                            <a:srgbClr val="000000"/>
                          </a:solidFill>
                          <a:effectLst/>
                          <a:latin typeface="+mn-lt"/>
                          <a:ea typeface="Times New Roman" panose="02020603050405020304" pitchFamily="18" charset="0"/>
                          <a:cs typeface="Calibri" panose="020F0502020204030204" pitchFamily="34" charset="0"/>
                        </a:rPr>
                        <a:t>Strength of Recommendation</a:t>
                      </a:r>
                      <a:endParaRPr lang="en-US" sz="2200" dirty="0">
                        <a:effectLst/>
                        <a:latin typeface="+mn-lt"/>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2200" b="1" dirty="0">
                          <a:solidFill>
                            <a:srgbClr val="000000"/>
                          </a:solidFill>
                          <a:effectLst/>
                          <a:latin typeface="+mn-lt"/>
                          <a:ea typeface="Times New Roman" panose="02020603050405020304" pitchFamily="18" charset="0"/>
                          <a:cs typeface="Calibri" panose="020F0502020204030204" pitchFamily="34" charset="0"/>
                        </a:rPr>
                        <a:t>Quality of Evidence</a:t>
                      </a:r>
                      <a:endParaRPr lang="en-US" sz="2200" dirty="0">
                        <a:effectLst/>
                        <a:latin typeface="+mn-lt"/>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995437497"/>
                  </a:ext>
                </a:extLst>
              </a:tr>
              <a:tr h="927878">
                <a:tc>
                  <a:txBody>
                    <a:bodyPr/>
                    <a:lstStyle/>
                    <a:p>
                      <a:pPr marL="0" lvl="0" indent="0">
                        <a:lnSpc>
                          <a:spcPct val="115000"/>
                        </a:lnSpc>
                        <a:buFont typeface="+mj-lt"/>
                        <a:buNone/>
                      </a:pPr>
                      <a:r>
                        <a:rPr lang="en-US" sz="2200" dirty="0">
                          <a:effectLst/>
                          <a:latin typeface="+mn-lt"/>
                        </a:rPr>
                        <a:t>1. In patients with resected locally advanced cSCC, the addition of concurrent carboplatin to adjuvant RT is </a:t>
                      </a:r>
                      <a:r>
                        <a:rPr lang="en-US" sz="2200" b="1" dirty="0">
                          <a:effectLst/>
                          <a:latin typeface="+mn-lt"/>
                        </a:rPr>
                        <a:t>not</a:t>
                      </a:r>
                      <a:r>
                        <a:rPr lang="en-US" sz="2200" dirty="0">
                          <a:effectLst/>
                          <a:latin typeface="+mn-lt"/>
                        </a:rPr>
                        <a:t> recommended.</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200" dirty="0">
                          <a:effectLst/>
                          <a:latin typeface="+mn-lt"/>
                          <a:ea typeface="Times New Roman" panose="02020603050405020304" pitchFamily="18" charset="0"/>
                          <a:cs typeface="Times New Roman" panose="02020603050405020304" pitchFamily="18" charset="0"/>
                        </a:rPr>
                        <a:t>Strong</a:t>
                      </a: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6000"/>
                        </a:lnSpc>
                        <a:spcBef>
                          <a:spcPts val="0"/>
                        </a:spcBef>
                        <a:spcAft>
                          <a:spcPts val="0"/>
                        </a:spcAft>
                      </a:pPr>
                      <a:r>
                        <a:rPr lang="en-US" sz="2200" dirty="0">
                          <a:effectLst/>
                          <a:latin typeface="+mn-lt"/>
                          <a:ea typeface="Times New Roman" panose="02020603050405020304" pitchFamily="18" charset="0"/>
                          <a:cs typeface="Calibri" panose="020F0502020204030204" pitchFamily="34" charset="0"/>
                        </a:rPr>
                        <a:t>Moderate</a:t>
                      </a:r>
                      <a:endParaRPr lang="en-US" sz="2200" dirty="0">
                        <a:effectLst/>
                        <a:latin typeface="+mn-lt"/>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0490407"/>
                  </a:ext>
                </a:extLst>
              </a:tr>
              <a:tr h="927878">
                <a:tc>
                  <a:txBody>
                    <a:bodyPr/>
                    <a:lstStyle/>
                    <a:p>
                      <a:pPr marL="0" lvl="0" indent="0">
                        <a:lnSpc>
                          <a:spcPct val="115000"/>
                        </a:lnSpc>
                        <a:buFont typeface="+mj-lt"/>
                        <a:buNone/>
                      </a:pPr>
                      <a:r>
                        <a:rPr lang="en-US" sz="2200" dirty="0">
                          <a:solidFill>
                            <a:srgbClr val="000000"/>
                          </a:solidFill>
                          <a:effectLst/>
                          <a:latin typeface="+mn-lt"/>
                          <a:cs typeface="Calibri" panose="020F0502020204030204" pitchFamily="34" charset="0"/>
                        </a:rPr>
                        <a:t>2. In patients with unresected locally advanced cSCC, the addition of concurrent drug therapies to definitive RT is conditionally recommended.</a:t>
                      </a:r>
                      <a:endParaRPr lang="en-US" sz="2200" dirty="0">
                        <a:effectLst/>
                        <a:latin typeface="+mn-l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200" dirty="0">
                          <a:effectLst/>
                          <a:latin typeface="+mn-lt"/>
                          <a:ea typeface="Times New Roman" panose="02020603050405020304" pitchFamily="18" charset="0"/>
                          <a:cs typeface="Times New Roman" panose="02020603050405020304" pitchFamily="18" charset="0"/>
                        </a:rPr>
                        <a:t>Conditional</a:t>
                      </a: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200" dirty="0">
                          <a:solidFill>
                            <a:srgbClr val="000000"/>
                          </a:solidFill>
                          <a:effectLst/>
                          <a:latin typeface="+mn-lt"/>
                          <a:ea typeface="Times New Roman" panose="02020603050405020304" pitchFamily="18" charset="0"/>
                          <a:cs typeface="Calibri" panose="020F0502020204030204" pitchFamily="34" charset="0"/>
                        </a:rPr>
                        <a:t>Low </a:t>
                      </a:r>
                      <a:endParaRPr lang="en-US" sz="2200" dirty="0">
                        <a:effectLst/>
                        <a:latin typeface="+mn-lt"/>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4071396"/>
                  </a:ext>
                </a:extLst>
              </a:tr>
            </a:tbl>
          </a:graphicData>
        </a:graphic>
      </p:graphicFrame>
    </p:spTree>
    <p:extLst>
      <p:ext uri="{BB962C8B-B14F-4D97-AF65-F5344CB8AC3E}">
        <p14:creationId xmlns:p14="http://schemas.microsoft.com/office/powerpoint/2010/main" val="19833968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08E35-C084-48C6-9D5F-0B1D2CACDD7A}"/>
              </a:ext>
            </a:extLst>
          </p:cNvPr>
          <p:cNvSpPr>
            <a:spLocks noGrp="1"/>
          </p:cNvSpPr>
          <p:nvPr>
            <p:ph type="title"/>
          </p:nvPr>
        </p:nvSpPr>
        <p:spPr>
          <a:xfrm>
            <a:off x="185584" y="372197"/>
            <a:ext cx="8763000" cy="1143000"/>
          </a:xfrm>
        </p:spPr>
        <p:txBody>
          <a:bodyPr/>
          <a:lstStyle/>
          <a:p>
            <a:pPr algn="l"/>
            <a:r>
              <a:rPr lang="en-US" sz="4000" b="1" dirty="0"/>
              <a:t>Postoperative concurrent chemoradiation with carboplatin in cSCC</a:t>
            </a:r>
          </a:p>
        </p:txBody>
      </p:sp>
      <p:sp>
        <p:nvSpPr>
          <p:cNvPr id="3" name="Content Placeholder 2">
            <a:extLst>
              <a:ext uri="{FF2B5EF4-FFF2-40B4-BE49-F238E27FC236}">
                <a16:creationId xmlns:a16="http://schemas.microsoft.com/office/drawing/2014/main" id="{801F6C08-CF73-46E9-85BF-FB1420BCF546}"/>
              </a:ext>
            </a:extLst>
          </p:cNvPr>
          <p:cNvSpPr>
            <a:spLocks noGrp="1"/>
          </p:cNvSpPr>
          <p:nvPr>
            <p:ph idx="1"/>
          </p:nvPr>
        </p:nvSpPr>
        <p:spPr>
          <a:xfrm>
            <a:off x="437536" y="2133600"/>
            <a:ext cx="8229600" cy="4525963"/>
          </a:xfrm>
        </p:spPr>
        <p:txBody>
          <a:bodyPr>
            <a:normAutofit/>
          </a:bodyPr>
          <a:lstStyle/>
          <a:p>
            <a:r>
              <a:rPr lang="en-US" sz="2800" dirty="0"/>
              <a:t>Phase III randomized study comparing PORT alone versus chemoradiation with weekly carboplatin in patients with high-risk cSCC of the head and neck</a:t>
            </a:r>
          </a:p>
          <a:p>
            <a:r>
              <a:rPr lang="en-US" sz="2800" dirty="0"/>
              <a:t>310 patients</a:t>
            </a:r>
          </a:p>
          <a:p>
            <a:r>
              <a:rPr lang="en-US" sz="2800" dirty="0"/>
              <a:t>Median RT dose 60 Gy</a:t>
            </a:r>
          </a:p>
          <a:p>
            <a:r>
              <a:rPr lang="en-US" sz="2800" dirty="0"/>
              <a:t>Carboplatin AUC 2</a:t>
            </a:r>
          </a:p>
        </p:txBody>
      </p:sp>
      <p:sp>
        <p:nvSpPr>
          <p:cNvPr id="4" name="TextBox 3"/>
          <p:cNvSpPr txBox="1"/>
          <p:nvPr/>
        </p:nvSpPr>
        <p:spPr>
          <a:xfrm>
            <a:off x="476864" y="5791200"/>
            <a:ext cx="5629523" cy="276999"/>
          </a:xfrm>
          <a:prstGeom prst="rect">
            <a:avLst/>
          </a:prstGeom>
          <a:noFill/>
        </p:spPr>
        <p:txBody>
          <a:bodyPr wrap="square" rtlCol="0">
            <a:spAutoFit/>
          </a:bodyPr>
          <a:lstStyle/>
          <a:p>
            <a:r>
              <a:rPr lang="en-US" sz="1200" dirty="0"/>
              <a:t>Porceddu et al. </a:t>
            </a:r>
            <a:r>
              <a:rPr lang="en-US" sz="1200" i="1" dirty="0"/>
              <a:t>J Clin Oncol </a:t>
            </a:r>
            <a:r>
              <a:rPr lang="en-US" sz="1200" dirty="0"/>
              <a:t>36:1275-1283</a:t>
            </a:r>
          </a:p>
        </p:txBody>
      </p:sp>
    </p:spTree>
    <p:extLst>
      <p:ext uri="{BB962C8B-B14F-4D97-AF65-F5344CB8AC3E}">
        <p14:creationId xmlns:p14="http://schemas.microsoft.com/office/powerpoint/2010/main" val="12830144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50" y="340320"/>
            <a:ext cx="9104650" cy="1143000"/>
          </a:xfrm>
        </p:spPr>
        <p:txBody>
          <a:bodyPr/>
          <a:lstStyle/>
          <a:p>
            <a:pPr algn="l"/>
            <a:r>
              <a:rPr lang="en-US" sz="4000" b="1" dirty="0"/>
              <a:t>Postoperative concurrent chemoradiation with carboplatin in cSCC</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5550" y="2327019"/>
            <a:ext cx="3049378" cy="2884334"/>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4928" y="2327019"/>
            <a:ext cx="2962927" cy="282146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27855" y="2343390"/>
            <a:ext cx="3016145" cy="2742869"/>
          </a:xfrm>
          <a:prstGeom prst="rect">
            <a:avLst/>
          </a:prstGeom>
        </p:spPr>
      </p:pic>
      <p:sp>
        <p:nvSpPr>
          <p:cNvPr id="7" name="TextBox 6"/>
          <p:cNvSpPr txBox="1"/>
          <p:nvPr/>
        </p:nvSpPr>
        <p:spPr>
          <a:xfrm>
            <a:off x="675582" y="2327019"/>
            <a:ext cx="1777117" cy="300082"/>
          </a:xfrm>
          <a:prstGeom prst="rect">
            <a:avLst/>
          </a:prstGeom>
          <a:noFill/>
        </p:spPr>
        <p:txBody>
          <a:bodyPr wrap="square" rtlCol="0">
            <a:spAutoFit/>
          </a:bodyPr>
          <a:lstStyle/>
          <a:p>
            <a:r>
              <a:rPr lang="en-US" sz="1350" dirty="0"/>
              <a:t>FFLRR</a:t>
            </a:r>
          </a:p>
        </p:txBody>
      </p:sp>
      <p:sp>
        <p:nvSpPr>
          <p:cNvPr id="8" name="TextBox 7"/>
          <p:cNvSpPr txBox="1"/>
          <p:nvPr/>
        </p:nvSpPr>
        <p:spPr>
          <a:xfrm>
            <a:off x="3941689" y="2327019"/>
            <a:ext cx="1777117" cy="300082"/>
          </a:xfrm>
          <a:prstGeom prst="rect">
            <a:avLst/>
          </a:prstGeom>
          <a:noFill/>
        </p:spPr>
        <p:txBody>
          <a:bodyPr wrap="square" rtlCol="0">
            <a:spAutoFit/>
          </a:bodyPr>
          <a:lstStyle/>
          <a:p>
            <a:r>
              <a:rPr lang="en-US" sz="1350" dirty="0"/>
              <a:t>DFS</a:t>
            </a:r>
          </a:p>
        </p:txBody>
      </p:sp>
      <p:sp>
        <p:nvSpPr>
          <p:cNvPr id="9" name="TextBox 8"/>
          <p:cNvSpPr txBox="1"/>
          <p:nvPr/>
        </p:nvSpPr>
        <p:spPr>
          <a:xfrm>
            <a:off x="6738234" y="2327224"/>
            <a:ext cx="1777117" cy="300082"/>
          </a:xfrm>
          <a:prstGeom prst="rect">
            <a:avLst/>
          </a:prstGeom>
          <a:noFill/>
        </p:spPr>
        <p:txBody>
          <a:bodyPr wrap="square" rtlCol="0">
            <a:spAutoFit/>
          </a:bodyPr>
          <a:lstStyle/>
          <a:p>
            <a:r>
              <a:rPr lang="en-US" sz="1350" dirty="0"/>
              <a:t>OS</a:t>
            </a:r>
          </a:p>
        </p:txBody>
      </p:sp>
      <p:sp>
        <p:nvSpPr>
          <p:cNvPr id="10" name="TextBox 9"/>
          <p:cNvSpPr txBox="1"/>
          <p:nvPr/>
        </p:nvSpPr>
        <p:spPr>
          <a:xfrm>
            <a:off x="469490" y="5638800"/>
            <a:ext cx="5629523" cy="276999"/>
          </a:xfrm>
          <a:prstGeom prst="rect">
            <a:avLst/>
          </a:prstGeom>
          <a:noFill/>
        </p:spPr>
        <p:txBody>
          <a:bodyPr wrap="square" rtlCol="0">
            <a:spAutoFit/>
          </a:bodyPr>
          <a:lstStyle/>
          <a:p>
            <a:r>
              <a:rPr lang="en-US" sz="1200" dirty="0"/>
              <a:t>Porceddu et al. </a:t>
            </a:r>
            <a:r>
              <a:rPr lang="en-US" sz="1200" i="1" dirty="0"/>
              <a:t>J Clin Oncol </a:t>
            </a:r>
            <a:r>
              <a:rPr lang="en-US" sz="1200" dirty="0"/>
              <a:t>36:1275-1283</a:t>
            </a:r>
          </a:p>
        </p:txBody>
      </p:sp>
    </p:spTree>
    <p:extLst>
      <p:ext uri="{BB962C8B-B14F-4D97-AF65-F5344CB8AC3E}">
        <p14:creationId xmlns:p14="http://schemas.microsoft.com/office/powerpoint/2010/main" val="721444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08E35-C084-48C6-9D5F-0B1D2CACDD7A}"/>
              </a:ext>
            </a:extLst>
          </p:cNvPr>
          <p:cNvSpPr>
            <a:spLocks noGrp="1"/>
          </p:cNvSpPr>
          <p:nvPr>
            <p:ph type="title"/>
          </p:nvPr>
        </p:nvSpPr>
        <p:spPr>
          <a:xfrm>
            <a:off x="114300" y="281429"/>
            <a:ext cx="8915400" cy="1143000"/>
          </a:xfrm>
        </p:spPr>
        <p:txBody>
          <a:bodyPr/>
          <a:lstStyle/>
          <a:p>
            <a:pPr algn="l"/>
            <a:r>
              <a:rPr lang="en-US" sz="4000" b="1" dirty="0"/>
              <a:t>Postoperative concurrent chemoradiation with carboplatin in cSCC</a:t>
            </a:r>
          </a:p>
        </p:txBody>
      </p:sp>
      <p:sp>
        <p:nvSpPr>
          <p:cNvPr id="3" name="Content Placeholder 2">
            <a:extLst>
              <a:ext uri="{FF2B5EF4-FFF2-40B4-BE49-F238E27FC236}">
                <a16:creationId xmlns:a16="http://schemas.microsoft.com/office/drawing/2014/main" id="{801F6C08-CF73-46E9-85BF-FB1420BCF546}"/>
              </a:ext>
            </a:extLst>
          </p:cNvPr>
          <p:cNvSpPr>
            <a:spLocks noGrp="1"/>
          </p:cNvSpPr>
          <p:nvPr>
            <p:ph idx="1"/>
          </p:nvPr>
        </p:nvSpPr>
        <p:spPr>
          <a:xfrm>
            <a:off x="533400" y="1752600"/>
            <a:ext cx="7886700" cy="3263504"/>
          </a:xfrm>
        </p:spPr>
        <p:txBody>
          <a:bodyPr/>
          <a:lstStyle/>
          <a:p>
            <a:pPr>
              <a:spcAft>
                <a:spcPts val="750"/>
              </a:spcAft>
            </a:pPr>
            <a:r>
              <a:rPr lang="en-US" sz="2800" dirty="0"/>
              <a:t>No significant differences in DFS or OS with the addition of carboplatin to PORT compared with PORT alone</a:t>
            </a:r>
          </a:p>
          <a:p>
            <a:pPr>
              <a:spcAft>
                <a:spcPts val="750"/>
              </a:spcAft>
            </a:pPr>
            <a:r>
              <a:rPr lang="en-US" sz="2800" dirty="0"/>
              <a:t>2- and 5-year freedom from locoregional relapse rates were 88% and 83% for RT vs 89% and 87% for chemoradiation</a:t>
            </a:r>
          </a:p>
          <a:p>
            <a:pPr>
              <a:spcAft>
                <a:spcPts val="750"/>
              </a:spcAft>
            </a:pPr>
            <a:r>
              <a:rPr lang="en-US" sz="2800" dirty="0"/>
              <a:t>No observed enhancement of RT toxicity with carboplatin</a:t>
            </a:r>
          </a:p>
          <a:p>
            <a:endParaRPr lang="en-US" dirty="0"/>
          </a:p>
          <a:p>
            <a:endParaRPr lang="en-US" dirty="0"/>
          </a:p>
        </p:txBody>
      </p:sp>
      <p:sp>
        <p:nvSpPr>
          <p:cNvPr id="4" name="TextBox 3"/>
          <p:cNvSpPr txBox="1"/>
          <p:nvPr/>
        </p:nvSpPr>
        <p:spPr>
          <a:xfrm>
            <a:off x="914400" y="5715000"/>
            <a:ext cx="5629523" cy="276999"/>
          </a:xfrm>
          <a:prstGeom prst="rect">
            <a:avLst/>
          </a:prstGeom>
          <a:noFill/>
        </p:spPr>
        <p:txBody>
          <a:bodyPr wrap="square" rtlCol="0">
            <a:spAutoFit/>
          </a:bodyPr>
          <a:lstStyle/>
          <a:p>
            <a:r>
              <a:rPr lang="en-US" sz="1200" dirty="0"/>
              <a:t>Porceddu et al. </a:t>
            </a:r>
            <a:r>
              <a:rPr lang="en-US" sz="1200" i="1" dirty="0"/>
              <a:t>J Clin Oncol </a:t>
            </a:r>
            <a:r>
              <a:rPr lang="en-US" sz="1200" dirty="0"/>
              <a:t>36:1275-1283</a:t>
            </a:r>
          </a:p>
        </p:txBody>
      </p:sp>
    </p:spTree>
    <p:extLst>
      <p:ext uri="{BB962C8B-B14F-4D97-AF65-F5344CB8AC3E}">
        <p14:creationId xmlns:p14="http://schemas.microsoft.com/office/powerpoint/2010/main" val="39199588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D5CBA-D07D-47A5-BB6B-B0CC2D6E9726}"/>
              </a:ext>
            </a:extLst>
          </p:cNvPr>
          <p:cNvSpPr>
            <a:spLocks noGrp="1"/>
          </p:cNvSpPr>
          <p:nvPr>
            <p:ph type="title"/>
          </p:nvPr>
        </p:nvSpPr>
        <p:spPr/>
        <p:txBody>
          <a:bodyPr/>
          <a:lstStyle/>
          <a:p>
            <a:pPr algn="ctr"/>
            <a:r>
              <a:rPr lang="en-US" b="1" dirty="0">
                <a:solidFill>
                  <a:schemeClr val="tx2"/>
                </a:solidFill>
              </a:rPr>
              <a:t>Key take away messages</a:t>
            </a:r>
          </a:p>
        </p:txBody>
      </p:sp>
      <p:sp>
        <p:nvSpPr>
          <p:cNvPr id="3" name="Content Placeholder 2">
            <a:extLst>
              <a:ext uri="{FF2B5EF4-FFF2-40B4-BE49-F238E27FC236}">
                <a16:creationId xmlns:a16="http://schemas.microsoft.com/office/drawing/2014/main" id="{230D42A3-4793-4E0A-9E4C-F6C798B29176}"/>
              </a:ext>
            </a:extLst>
          </p:cNvPr>
          <p:cNvSpPr>
            <a:spLocks noGrp="1"/>
          </p:cNvSpPr>
          <p:nvPr>
            <p:ph idx="1"/>
          </p:nvPr>
        </p:nvSpPr>
        <p:spPr/>
        <p:txBody>
          <a:bodyPr>
            <a:normAutofit lnSpcReduction="10000"/>
          </a:bodyPr>
          <a:lstStyle/>
          <a:p>
            <a:r>
              <a:rPr lang="en-US" dirty="0"/>
              <a:t>Definitive RT for BCC and cSCC is associated with high rates of disease control</a:t>
            </a:r>
          </a:p>
          <a:p>
            <a:r>
              <a:rPr lang="en-US" dirty="0"/>
              <a:t>High-risk features for recurrence after surgery may warrant PORT to the primary bed or regional nodal basins</a:t>
            </a:r>
          </a:p>
          <a:p>
            <a:r>
              <a:rPr lang="en-US" dirty="0"/>
              <a:t>Several dose and fractionation schemes for treatment of BCC and cSCC are preferred</a:t>
            </a:r>
          </a:p>
          <a:p>
            <a:r>
              <a:rPr lang="en-US" dirty="0"/>
              <a:t>Concurrent carboplatin with adjuvant RT is not recommended</a:t>
            </a:r>
          </a:p>
        </p:txBody>
      </p:sp>
    </p:spTree>
    <p:extLst>
      <p:ext uri="{BB962C8B-B14F-4D97-AF65-F5344CB8AC3E}">
        <p14:creationId xmlns:p14="http://schemas.microsoft.com/office/powerpoint/2010/main" val="2728282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793" y="436722"/>
            <a:ext cx="7886700" cy="849153"/>
          </a:xfrm>
        </p:spPr>
        <p:txBody>
          <a:bodyPr>
            <a:normAutofit/>
          </a:bodyPr>
          <a:lstStyle/>
          <a:p>
            <a:r>
              <a:rPr lang="en-US" b="1" dirty="0">
                <a:solidFill>
                  <a:schemeClr val="tx2"/>
                </a:solidFill>
              </a:rPr>
              <a:t>Guideline Scope</a:t>
            </a:r>
          </a:p>
        </p:txBody>
      </p:sp>
      <p:sp>
        <p:nvSpPr>
          <p:cNvPr id="3" name="Content Placeholder 2"/>
          <p:cNvSpPr>
            <a:spLocks noGrp="1"/>
          </p:cNvSpPr>
          <p:nvPr>
            <p:ph idx="1"/>
          </p:nvPr>
        </p:nvSpPr>
        <p:spPr>
          <a:xfrm>
            <a:off x="625793" y="1633061"/>
            <a:ext cx="7886700" cy="3591878"/>
          </a:xfrm>
        </p:spPr>
        <p:txBody>
          <a:bodyPr lIns="0" tIns="0" rIns="0" bIns="0">
            <a:normAutofit/>
          </a:bodyPr>
          <a:lstStyle/>
          <a:p>
            <a:pPr marL="0" indent="0" algn="ctr">
              <a:lnSpc>
                <a:spcPct val="100000"/>
              </a:lnSpc>
              <a:buNone/>
            </a:pPr>
            <a:r>
              <a:rPr lang="en-US" sz="2800" dirty="0"/>
              <a:t>To review the evidence and provide recommendations for the use of definitive and postoperative radiation therapy (RT) in patients with basal cell carcinoma (BCC) and cutaneous squamous cell carcinoma (</a:t>
            </a:r>
            <a:r>
              <a:rPr lang="en-US" sz="2800" dirty="0" err="1"/>
              <a:t>cSCC</a:t>
            </a:r>
            <a:r>
              <a:rPr lang="en-US" sz="2800" dirty="0"/>
              <a:t>) as well as dose-fractionation schemes, target volumes, basic aspects of treatment planning, choice of radiation modality and the role of systemic therapy in combination with radiation.</a:t>
            </a:r>
          </a:p>
        </p:txBody>
      </p:sp>
    </p:spTree>
    <p:extLst>
      <p:ext uri="{BB962C8B-B14F-4D97-AF65-F5344CB8AC3E}">
        <p14:creationId xmlns:p14="http://schemas.microsoft.com/office/powerpoint/2010/main" val="4252703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152400"/>
            <a:ext cx="7886700" cy="762000"/>
          </a:xfrm>
        </p:spPr>
        <p:txBody>
          <a:bodyPr/>
          <a:lstStyle/>
          <a:p>
            <a:r>
              <a:rPr lang="en-US" b="1" dirty="0">
                <a:solidFill>
                  <a:schemeClr val="tx2"/>
                </a:solidFill>
              </a:rPr>
              <a:t>Systematic Review</a:t>
            </a:r>
          </a:p>
        </p:txBody>
      </p:sp>
      <p:sp>
        <p:nvSpPr>
          <p:cNvPr id="3" name="Content Placeholder 2"/>
          <p:cNvSpPr>
            <a:spLocks noGrp="1"/>
          </p:cNvSpPr>
          <p:nvPr>
            <p:ph idx="1"/>
          </p:nvPr>
        </p:nvSpPr>
        <p:spPr>
          <a:xfrm>
            <a:off x="397191" y="990600"/>
            <a:ext cx="8349615" cy="4194573"/>
          </a:xfrm>
        </p:spPr>
        <p:txBody>
          <a:bodyPr lIns="0" tIns="0" rIns="0" bIns="0">
            <a:noAutofit/>
          </a:bodyPr>
          <a:lstStyle/>
          <a:p>
            <a:pPr>
              <a:spcBef>
                <a:spcPts val="0"/>
              </a:spcBef>
            </a:pPr>
            <a:r>
              <a:rPr lang="en-US" altLang="en-US" sz="2200" dirty="0"/>
              <a:t>MEDLINE® PubMed - 5/01/1988 – 6/31/2018</a:t>
            </a:r>
          </a:p>
          <a:p>
            <a:pPr lvl="1">
              <a:spcBef>
                <a:spcPts val="0"/>
              </a:spcBef>
            </a:pPr>
            <a:r>
              <a:rPr lang="en-US" altLang="en-US" sz="1800" dirty="0"/>
              <a:t>Both </a:t>
            </a:r>
            <a:r>
              <a:rPr lang="en-US" altLang="en-US" sz="1800" dirty="0" err="1"/>
              <a:t>MeSH</a:t>
            </a:r>
            <a:r>
              <a:rPr lang="en-US" altLang="en-US" sz="1800" dirty="0"/>
              <a:t> terms and text words used and then supplemented with hand searches </a:t>
            </a:r>
          </a:p>
          <a:p>
            <a:pPr lvl="1">
              <a:spcBef>
                <a:spcPts val="0"/>
              </a:spcBef>
            </a:pPr>
            <a:r>
              <a:rPr lang="en-US" altLang="en-US" sz="1800" u="sng" dirty="0"/>
              <a:t>Outcomes</a:t>
            </a:r>
            <a:r>
              <a:rPr lang="en-US" altLang="en-US" sz="1800" dirty="0"/>
              <a:t>: </a:t>
            </a:r>
            <a:r>
              <a:rPr lang="en-US" sz="1800" dirty="0"/>
              <a:t>local and regional recurrence risk, </a:t>
            </a:r>
            <a:r>
              <a:rPr lang="en-US" altLang="en-US" sz="1800" dirty="0"/>
              <a:t>d</a:t>
            </a:r>
            <a:r>
              <a:rPr lang="en-US" sz="1800" dirty="0"/>
              <a:t>isease-free survival, overall survival, </a:t>
            </a:r>
            <a:r>
              <a:rPr lang="en-US" altLang="en-US" sz="1800" dirty="0"/>
              <a:t>toxicity, quality of life (QoL)</a:t>
            </a:r>
          </a:p>
          <a:p>
            <a:pPr>
              <a:spcBef>
                <a:spcPts val="0"/>
              </a:spcBef>
            </a:pPr>
            <a:r>
              <a:rPr lang="en-US" altLang="en-US" sz="2200" u="sng" dirty="0"/>
              <a:t>Inclusion</a:t>
            </a:r>
            <a:r>
              <a:rPr lang="en-US" altLang="en-US" sz="2200" dirty="0"/>
              <a:t>: Age ≥18 years, diagnosis of nonmetastatic invasive BCC and </a:t>
            </a:r>
            <a:r>
              <a:rPr lang="en-US" altLang="en-US" sz="2200" dirty="0" err="1"/>
              <a:t>cSCC</a:t>
            </a:r>
            <a:r>
              <a:rPr lang="en-US" altLang="en-US" sz="2200" dirty="0"/>
              <a:t>, RT delivered with curative intent. </a:t>
            </a:r>
          </a:p>
          <a:p>
            <a:pPr lvl="1">
              <a:spcBef>
                <a:spcPts val="0"/>
              </a:spcBef>
            </a:pPr>
            <a:r>
              <a:rPr lang="en-US" altLang="en-US" sz="1800" dirty="0"/>
              <a:t>KQ1 included studies with ≥100 patients, KQs 2-4 used ≥50 patients and KQ5 reduced the patient number to ≥15 since minimal evidence exists on chemotherapy, biologic, and immunotherapy agents</a:t>
            </a:r>
          </a:p>
          <a:p>
            <a:pPr>
              <a:spcBef>
                <a:spcPts val="0"/>
              </a:spcBef>
              <a:spcAft>
                <a:spcPts val="600"/>
              </a:spcAft>
            </a:pPr>
            <a:r>
              <a:rPr lang="en-US" altLang="en-US" sz="2200" u="sng" dirty="0"/>
              <a:t>Exclusion</a:t>
            </a:r>
            <a:r>
              <a:rPr lang="en-US" altLang="en-US" sz="2200" dirty="0"/>
              <a:t>: </a:t>
            </a:r>
            <a:r>
              <a:rPr lang="en-US" altLang="en-US" sz="2000" dirty="0"/>
              <a:t>metastatic BCC and </a:t>
            </a:r>
            <a:r>
              <a:rPr lang="en-US" altLang="en-US" sz="2000" dirty="0" err="1"/>
              <a:t>cSCC</a:t>
            </a:r>
            <a:r>
              <a:rPr lang="en-US" altLang="en-US" sz="2000" dirty="0"/>
              <a:t>; </a:t>
            </a:r>
            <a:r>
              <a:rPr lang="en-US" altLang="en-US" sz="2000" dirty="0" err="1"/>
              <a:t>dermatopathologic</a:t>
            </a:r>
            <a:r>
              <a:rPr lang="en-US" altLang="en-US" sz="2000" dirty="0"/>
              <a:t> aspects of diagnosis, surgical nuances, technical details of RT, </a:t>
            </a:r>
            <a:r>
              <a:rPr lang="en-US" sz="2000" dirty="0"/>
              <a:t>mucosal head and neck SCC, vulvar, penile, and perianal skin carcinoma; </a:t>
            </a:r>
            <a:r>
              <a:rPr lang="en-US" altLang="en-US" sz="2000" dirty="0"/>
              <a:t>preclinical and </a:t>
            </a:r>
            <a:r>
              <a:rPr lang="en-US" altLang="en-US" sz="2000" dirty="0" err="1"/>
              <a:t>dosimetric</a:t>
            </a:r>
            <a:r>
              <a:rPr lang="en-US" altLang="en-US" sz="2000" dirty="0"/>
              <a:t> studies, publications addressing re-irradiation or palliation, non-English, case reports, not relevant to KQs</a:t>
            </a:r>
          </a:p>
          <a:p>
            <a:pPr>
              <a:spcBef>
                <a:spcPts val="0"/>
              </a:spcBef>
            </a:pPr>
            <a:r>
              <a:rPr lang="en-US" altLang="en-US" sz="2200" b="1" dirty="0"/>
              <a:t>1515 citations identified </a:t>
            </a:r>
            <a:r>
              <a:rPr lang="en-US" altLang="en-US" sz="2200" b="1" dirty="0">
                <a:sym typeface="Wingdings" panose="05000000000000000000" pitchFamily="2" charset="2"/>
              </a:rPr>
              <a:t> </a:t>
            </a:r>
            <a:r>
              <a:rPr lang="en-US" altLang="en-US" sz="2200" b="1" dirty="0"/>
              <a:t>193 articles assessed </a:t>
            </a:r>
            <a:r>
              <a:rPr lang="en-US" altLang="en-US" sz="2200" b="1" dirty="0">
                <a:sym typeface="Wingdings" panose="05000000000000000000" pitchFamily="2" charset="2"/>
              </a:rPr>
              <a:t> 143 articles included and abstracted into evidence tables</a:t>
            </a:r>
            <a:endParaRPr lang="en-US" altLang="en-US" sz="2200" b="1" dirty="0"/>
          </a:p>
        </p:txBody>
      </p:sp>
    </p:spTree>
    <p:extLst>
      <p:ext uri="{BB962C8B-B14F-4D97-AF65-F5344CB8AC3E}">
        <p14:creationId xmlns:p14="http://schemas.microsoft.com/office/powerpoint/2010/main" val="1576945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85B29-9BD1-4A9B-92D2-67C3EADA9CDE}"/>
              </a:ext>
            </a:extLst>
          </p:cNvPr>
          <p:cNvSpPr>
            <a:spLocks noGrp="1"/>
          </p:cNvSpPr>
          <p:nvPr>
            <p:ph type="title"/>
          </p:nvPr>
        </p:nvSpPr>
        <p:spPr>
          <a:xfrm>
            <a:off x="76200" y="381000"/>
            <a:ext cx="8991600" cy="593903"/>
          </a:xfrm>
        </p:spPr>
        <p:txBody>
          <a:bodyPr/>
          <a:lstStyle/>
          <a:p>
            <a:pPr algn="ctr"/>
            <a:r>
              <a:rPr lang="en-US" sz="4000" b="1" dirty="0">
                <a:solidFill>
                  <a:schemeClr val="tx2"/>
                </a:solidFill>
              </a:rPr>
              <a:t>Rating Strength of Recommendation</a:t>
            </a:r>
          </a:p>
        </p:txBody>
      </p:sp>
      <p:graphicFrame>
        <p:nvGraphicFramePr>
          <p:cNvPr id="5" name="Content Placeholder 4">
            <a:extLst>
              <a:ext uri="{FF2B5EF4-FFF2-40B4-BE49-F238E27FC236}">
                <a16:creationId xmlns:a16="http://schemas.microsoft.com/office/drawing/2014/main" id="{696C700B-E2F4-48B5-80D7-A13DB48990C0}"/>
              </a:ext>
            </a:extLst>
          </p:cNvPr>
          <p:cNvGraphicFramePr>
            <a:graphicFrameLocks noGrp="1"/>
          </p:cNvGraphicFramePr>
          <p:nvPr>
            <p:ph idx="1"/>
          </p:nvPr>
        </p:nvGraphicFramePr>
        <p:xfrm>
          <a:off x="480848" y="1724998"/>
          <a:ext cx="8190187" cy="3736434"/>
        </p:xfrm>
        <a:graphic>
          <a:graphicData uri="http://schemas.openxmlformats.org/drawingml/2006/table">
            <a:tbl>
              <a:tblPr firstRow="1" firstCol="1" bandRow="1"/>
              <a:tblGrid>
                <a:gridCol w="1434663">
                  <a:extLst>
                    <a:ext uri="{9D8B030D-6E8A-4147-A177-3AD203B41FA5}">
                      <a16:colId xmlns:a16="http://schemas.microsoft.com/office/drawing/2014/main" val="699991226"/>
                    </a:ext>
                  </a:extLst>
                </a:gridCol>
                <a:gridCol w="3820557">
                  <a:extLst>
                    <a:ext uri="{9D8B030D-6E8A-4147-A177-3AD203B41FA5}">
                      <a16:colId xmlns:a16="http://schemas.microsoft.com/office/drawing/2014/main" val="2069721802"/>
                    </a:ext>
                  </a:extLst>
                </a:gridCol>
                <a:gridCol w="1518710">
                  <a:extLst>
                    <a:ext uri="{9D8B030D-6E8A-4147-A177-3AD203B41FA5}">
                      <a16:colId xmlns:a16="http://schemas.microsoft.com/office/drawing/2014/main" val="2523514845"/>
                    </a:ext>
                  </a:extLst>
                </a:gridCol>
                <a:gridCol w="1416257">
                  <a:extLst>
                    <a:ext uri="{9D8B030D-6E8A-4147-A177-3AD203B41FA5}">
                      <a16:colId xmlns:a16="http://schemas.microsoft.com/office/drawing/2014/main" val="3091120187"/>
                    </a:ext>
                  </a:extLst>
                </a:gridCol>
              </a:tblGrid>
              <a:tr h="418624">
                <a:tc>
                  <a:txBody>
                    <a:bodyPr/>
                    <a:lstStyle/>
                    <a:p>
                      <a:pPr marL="0" marR="0" algn="ctr">
                        <a:lnSpc>
                          <a:spcPct val="100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Strength of Recommendation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Definition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Overall QoE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Grade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Recommendation Wording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273444963"/>
                  </a:ext>
                </a:extLst>
              </a:tr>
              <a:tr h="1150144">
                <a:tc>
                  <a:txBody>
                    <a:bodyPr/>
                    <a:lstStyle/>
                    <a:p>
                      <a:pPr marL="0" marR="0" algn="ctr">
                        <a:lnSpc>
                          <a:spcPct val="100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Strong</a:t>
                      </a: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0000"/>
                        </a:lnSpc>
                        <a:spcBef>
                          <a:spcPts val="0"/>
                        </a:spcBef>
                        <a:spcAft>
                          <a:spcPts val="0"/>
                        </a:spcAft>
                        <a:buFont typeface="Symbol" panose="05050102010706020507" pitchFamily="18" charset="2"/>
                        <a:buChar char=""/>
                        <a:tabLst>
                          <a:tab pos="457200" algn="l"/>
                        </a:tabLst>
                      </a:pPr>
                      <a:r>
                        <a:rPr lang="en-US" sz="1500" dirty="0">
                          <a:effectLst/>
                          <a:latin typeface="Calibri" panose="020F0502020204030204" pitchFamily="34" charset="0"/>
                          <a:ea typeface="Calibri" panose="020F0502020204030204" pitchFamily="34" charset="0"/>
                          <a:cs typeface="Times New Roman" panose="02020603050405020304" pitchFamily="18" charset="0"/>
                        </a:rPr>
                        <a:t>Benefits clearly outweigh risks and burden, or risks and burden clearly outweigh benefits.</a:t>
                      </a:r>
                    </a:p>
                    <a:p>
                      <a:pPr marL="342900" marR="0" lvl="0" indent="-342900">
                        <a:lnSpc>
                          <a:spcPct val="100000"/>
                        </a:lnSpc>
                        <a:spcBef>
                          <a:spcPts val="0"/>
                        </a:spcBef>
                        <a:spcAft>
                          <a:spcPts val="0"/>
                        </a:spcAft>
                        <a:buFont typeface="Symbol" panose="05050102010706020507" pitchFamily="18" charset="2"/>
                        <a:buChar char=""/>
                        <a:tabLst>
                          <a:tab pos="457200" algn="l"/>
                        </a:tabLst>
                      </a:pPr>
                      <a:r>
                        <a:rPr lang="en-US" sz="1500" dirty="0">
                          <a:effectLst/>
                          <a:latin typeface="Calibri" panose="020F0502020204030204" pitchFamily="34" charset="0"/>
                          <a:ea typeface="Calibri" panose="020F0502020204030204" pitchFamily="34" charset="0"/>
                          <a:cs typeface="Times New Roman" panose="02020603050405020304" pitchFamily="18" charset="0"/>
                        </a:rPr>
                        <a:t>All or almost all informed people would make the recommended choice.</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Any</a:t>
                      </a:r>
                    </a:p>
                    <a:p>
                      <a:pPr marL="0" marR="0" algn="ctr">
                        <a:lnSpc>
                          <a:spcPct val="100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(usually high, moderate, or expert opinion)</a:t>
                      </a: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“Recommend/ Should”</a:t>
                      </a: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8213216"/>
                  </a:ext>
                </a:extLst>
              </a:tr>
              <a:tr h="2152426">
                <a:tc>
                  <a:txBody>
                    <a:bodyPr/>
                    <a:lstStyle/>
                    <a:p>
                      <a:pPr marL="0" marR="0" algn="ctr">
                        <a:lnSpc>
                          <a:spcPct val="100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Conditional</a:t>
                      </a: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342900" marR="0" lvl="0" indent="-342900">
                        <a:lnSpc>
                          <a:spcPct val="100000"/>
                        </a:lnSpc>
                        <a:spcBef>
                          <a:spcPts val="0"/>
                        </a:spcBef>
                        <a:spcAft>
                          <a:spcPts val="0"/>
                        </a:spcAft>
                        <a:buFont typeface="Symbol" panose="05050102010706020507" pitchFamily="18" charset="2"/>
                        <a:buChar char=""/>
                        <a:tabLst>
                          <a:tab pos="457200" algn="l"/>
                        </a:tabLst>
                      </a:pPr>
                      <a:r>
                        <a:rPr lang="en-US" sz="1500" dirty="0">
                          <a:effectLst/>
                          <a:latin typeface="Calibri" panose="020F0502020204030204" pitchFamily="34" charset="0"/>
                          <a:ea typeface="Calibri" panose="020F0502020204030204" pitchFamily="34" charset="0"/>
                          <a:cs typeface="Times New Roman" panose="02020603050405020304" pitchFamily="18" charset="0"/>
                        </a:rPr>
                        <a:t>Benefits are finely balanced with risks and burden or appreciable uncertainty exists about the magnitude of benefits and risks. </a:t>
                      </a:r>
                    </a:p>
                    <a:p>
                      <a:pPr marL="342900" marR="0" lvl="0" indent="-342900">
                        <a:lnSpc>
                          <a:spcPct val="100000"/>
                        </a:lnSpc>
                        <a:spcBef>
                          <a:spcPts val="0"/>
                        </a:spcBef>
                        <a:spcAft>
                          <a:spcPts val="0"/>
                        </a:spcAft>
                        <a:buFont typeface="Symbol" panose="05050102010706020507" pitchFamily="18" charset="2"/>
                        <a:buChar char=""/>
                        <a:tabLst>
                          <a:tab pos="457200" algn="l"/>
                        </a:tabLst>
                      </a:pPr>
                      <a:r>
                        <a:rPr lang="en-US" sz="1500" dirty="0">
                          <a:effectLst/>
                          <a:latin typeface="Calibri" panose="020F0502020204030204" pitchFamily="34" charset="0"/>
                          <a:ea typeface="Calibri" panose="020F0502020204030204" pitchFamily="34" charset="0"/>
                          <a:cs typeface="Times New Roman" panose="02020603050405020304" pitchFamily="18" charset="0"/>
                        </a:rPr>
                        <a:t>Most informed people would choose the recommended course of action, but a substantial number would not.</a:t>
                      </a:r>
                    </a:p>
                    <a:p>
                      <a:pPr marL="342900" marR="0" lvl="0" indent="-342900">
                        <a:lnSpc>
                          <a:spcPct val="100000"/>
                        </a:lnSpc>
                        <a:spcBef>
                          <a:spcPts val="0"/>
                        </a:spcBef>
                        <a:spcAft>
                          <a:spcPts val="0"/>
                        </a:spcAft>
                        <a:buFont typeface="Symbol" panose="05050102010706020507" pitchFamily="18" charset="2"/>
                        <a:buChar char=""/>
                        <a:tabLst>
                          <a:tab pos="457200" algn="l"/>
                        </a:tabLst>
                      </a:pPr>
                      <a:r>
                        <a:rPr lang="en-US" sz="1500" dirty="0">
                          <a:effectLst/>
                          <a:latin typeface="Calibri" panose="020F0502020204030204" pitchFamily="34" charset="0"/>
                          <a:ea typeface="Calibri" panose="020F0502020204030204" pitchFamily="34" charset="0"/>
                          <a:cs typeface="Times New Roman" panose="02020603050405020304" pitchFamily="18" charset="0"/>
                        </a:rPr>
                        <a:t>A shared decision-making approach regarding patient values and preferences is particularly important.</a:t>
                      </a:r>
                    </a:p>
                  </a:txBody>
                  <a:tcPr marL="51435" marR="51435" marT="71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Any</a:t>
                      </a:r>
                    </a:p>
                    <a:p>
                      <a:pPr marL="0" marR="0" algn="ctr">
                        <a:lnSpc>
                          <a:spcPct val="100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(usually moderate, low, or expert opinion)</a:t>
                      </a: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“Conditionally Recommend”</a:t>
                      </a: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741783607"/>
                  </a:ext>
                </a:extLst>
              </a:tr>
            </a:tbl>
          </a:graphicData>
        </a:graphic>
      </p:graphicFrame>
    </p:spTree>
    <p:extLst>
      <p:ext uri="{BB962C8B-B14F-4D97-AF65-F5344CB8AC3E}">
        <p14:creationId xmlns:p14="http://schemas.microsoft.com/office/powerpoint/2010/main" val="95370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2AD6F-352C-4942-8734-D37CA8C16BEF}"/>
              </a:ext>
            </a:extLst>
          </p:cNvPr>
          <p:cNvSpPr>
            <a:spLocks noGrp="1"/>
          </p:cNvSpPr>
          <p:nvPr>
            <p:ph type="title"/>
          </p:nvPr>
        </p:nvSpPr>
        <p:spPr>
          <a:xfrm>
            <a:off x="533400" y="-2458"/>
            <a:ext cx="7886700" cy="668265"/>
          </a:xfrm>
        </p:spPr>
        <p:txBody>
          <a:bodyPr/>
          <a:lstStyle/>
          <a:p>
            <a:pPr algn="ctr"/>
            <a:r>
              <a:rPr lang="en-US" sz="4000" b="1" dirty="0">
                <a:solidFill>
                  <a:schemeClr val="tx2"/>
                </a:solidFill>
              </a:rPr>
              <a:t>Rating Quality of Evidence</a:t>
            </a:r>
          </a:p>
        </p:txBody>
      </p:sp>
      <p:graphicFrame>
        <p:nvGraphicFramePr>
          <p:cNvPr id="5" name="Content Placeholder 4">
            <a:extLst>
              <a:ext uri="{FF2B5EF4-FFF2-40B4-BE49-F238E27FC236}">
                <a16:creationId xmlns:a16="http://schemas.microsoft.com/office/drawing/2014/main" id="{B83C5829-5748-40CA-A5CD-1404B15BAD93}"/>
              </a:ext>
            </a:extLst>
          </p:cNvPr>
          <p:cNvGraphicFramePr>
            <a:graphicFrameLocks noGrp="1"/>
          </p:cNvGraphicFramePr>
          <p:nvPr>
            <p:ph idx="1"/>
            <p:extLst>
              <p:ext uri="{D42A27DB-BD31-4B8C-83A1-F6EECF244321}">
                <p14:modId xmlns:p14="http://schemas.microsoft.com/office/powerpoint/2010/main" val="369025648"/>
              </p:ext>
            </p:extLst>
          </p:nvPr>
        </p:nvGraphicFramePr>
        <p:xfrm>
          <a:off x="283779" y="685800"/>
          <a:ext cx="8576441" cy="5340115"/>
        </p:xfrm>
        <a:graphic>
          <a:graphicData uri="http://schemas.openxmlformats.org/drawingml/2006/table">
            <a:tbl>
              <a:tblPr firstRow="1" firstCol="1" bandRow="1"/>
              <a:tblGrid>
                <a:gridCol w="1333581">
                  <a:extLst>
                    <a:ext uri="{9D8B030D-6E8A-4147-A177-3AD203B41FA5}">
                      <a16:colId xmlns:a16="http://schemas.microsoft.com/office/drawing/2014/main" val="3131920030"/>
                    </a:ext>
                  </a:extLst>
                </a:gridCol>
                <a:gridCol w="3715880">
                  <a:extLst>
                    <a:ext uri="{9D8B030D-6E8A-4147-A177-3AD203B41FA5}">
                      <a16:colId xmlns:a16="http://schemas.microsoft.com/office/drawing/2014/main" val="1195260577"/>
                    </a:ext>
                  </a:extLst>
                </a:gridCol>
                <a:gridCol w="3526980">
                  <a:extLst>
                    <a:ext uri="{9D8B030D-6E8A-4147-A177-3AD203B41FA5}">
                      <a16:colId xmlns:a16="http://schemas.microsoft.com/office/drawing/2014/main" val="3970108411"/>
                    </a:ext>
                  </a:extLst>
                </a:gridCol>
              </a:tblGrid>
              <a:tr h="270521">
                <a:tc>
                  <a:txBody>
                    <a:bodyPr/>
                    <a:lstStyle/>
                    <a:p>
                      <a:pPr marL="0" marR="0" algn="ctr">
                        <a:lnSpc>
                          <a:spcPct val="100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Overall QoE Grade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029" marR="44029" marT="6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59055" marR="48895" algn="ctr">
                        <a:lnSpc>
                          <a:spcPct val="100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Type/Quality of Study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9353" marR="2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Evidence Interpretation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9353" marR="2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178229426"/>
                  </a:ext>
                </a:extLst>
              </a:tr>
              <a:tr h="466872">
                <a:tc>
                  <a:txBody>
                    <a:bodyPr/>
                    <a:lstStyle/>
                    <a:p>
                      <a:pPr marL="0" marR="0" algn="ctr">
                        <a:lnSpc>
                          <a:spcPct val="100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High</a:t>
                      </a:r>
                    </a:p>
                  </a:txBody>
                  <a:tcPr marL="44029" marR="44029" marT="6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48895" lvl="0" indent="-342900">
                        <a:lnSpc>
                          <a:spcPct val="100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2 or more </a:t>
                      </a:r>
                      <a:r>
                        <a:rPr lang="en-US" sz="1400" dirty="0">
                          <a:effectLst/>
                          <a:latin typeface="Calibri" panose="020F0502020204030204" pitchFamily="34" charset="0"/>
                          <a:ea typeface="Calibri" panose="020F0502020204030204" pitchFamily="34" charset="0"/>
                          <a:cs typeface="Calibri" panose="020F0502020204030204" pitchFamily="34" charset="0"/>
                        </a:rPr>
                        <a:t>well-conducted and highly-generalizable RCTs or meta-analyses of such trials.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9353" marR="29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0800" algn="ctr">
                        <a:lnSpc>
                          <a:spcPct val="100000"/>
                        </a:lnSpc>
                        <a:spcBef>
                          <a:spcPts val="0"/>
                        </a:spcBef>
                        <a:spcAft>
                          <a:spcPts val="0"/>
                        </a:spcAft>
                      </a:pPr>
                      <a:r>
                        <a:rPr lang="en-US" sz="1400" dirty="0">
                          <a:effectLst/>
                          <a:latin typeface="Calibri" panose="020F0502020204030204" pitchFamily="34" charset="0"/>
                          <a:cs typeface="Times New Roman" panose="02020603050405020304" pitchFamily="18" charset="0"/>
                        </a:rPr>
                        <a:t>The true effect is very likely to lie close to the estimate of the effect based on the body of evidence.</a:t>
                      </a:r>
                    </a:p>
                  </a:txBody>
                  <a:tcPr marL="29353" marR="29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8323451"/>
                  </a:ext>
                </a:extLst>
              </a:tr>
              <a:tr h="1166514">
                <a:tc>
                  <a:txBody>
                    <a:bodyPr/>
                    <a:lstStyle/>
                    <a:p>
                      <a:pPr marL="0" marR="0" algn="ctr">
                        <a:lnSpc>
                          <a:spcPct val="100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Moderate</a:t>
                      </a:r>
                    </a:p>
                  </a:txBody>
                  <a:tcPr marL="44029" marR="44029" marT="6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0000"/>
                        </a:lnSpc>
                        <a:spcBef>
                          <a:spcPts val="0"/>
                        </a:spcBef>
                        <a:spcAft>
                          <a:spcPts val="0"/>
                        </a:spcAft>
                        <a:buFont typeface="Symbol" panose="05050102010706020507" pitchFamily="18" charset="2"/>
                        <a:buChar char=""/>
                      </a:pPr>
                      <a:r>
                        <a:rPr lang="en-US" sz="1400" dirty="0">
                          <a:effectLst/>
                          <a:latin typeface="Calibri" panose="020F0502020204030204" pitchFamily="34" charset="0"/>
                          <a:cs typeface="Times New Roman" panose="02020603050405020304" pitchFamily="18" charset="0"/>
                        </a:rPr>
                        <a:t>1 </a:t>
                      </a:r>
                      <a:r>
                        <a:rPr lang="en-US" sz="1400" dirty="0">
                          <a:effectLst/>
                          <a:latin typeface="Calibri" panose="020F0502020204030204" pitchFamily="34" charset="0"/>
                          <a:cs typeface="Calibri" panose="020F0502020204030204" pitchFamily="34" charset="0"/>
                        </a:rPr>
                        <a:t>well-conducted and highly-generalizable RCT or a meta-analysis of such trials </a:t>
                      </a:r>
                      <a:r>
                        <a:rPr lang="en-US" sz="1400" b="1" dirty="0">
                          <a:effectLst/>
                          <a:latin typeface="Calibri" panose="020F0502020204030204" pitchFamily="34" charset="0"/>
                          <a:cs typeface="Times New Roman" panose="02020603050405020304" pitchFamily="18" charset="0"/>
                        </a:rPr>
                        <a:t>OR</a:t>
                      </a:r>
                      <a:r>
                        <a:rPr lang="en-US" sz="1400" dirty="0">
                          <a:effectLst/>
                          <a:latin typeface="Calibri" panose="020F0502020204030204" pitchFamily="34" charset="0"/>
                          <a:cs typeface="Times New Roman" panose="02020603050405020304" pitchFamily="18" charset="0"/>
                        </a:rPr>
                        <a:t> </a:t>
                      </a:r>
                    </a:p>
                    <a:p>
                      <a:pPr marL="342900" marR="0" lvl="0" indent="-342900">
                        <a:lnSpc>
                          <a:spcPct val="100000"/>
                        </a:lnSpc>
                        <a:spcBef>
                          <a:spcPts val="0"/>
                        </a:spcBef>
                        <a:spcAft>
                          <a:spcPts val="0"/>
                        </a:spcAft>
                        <a:buFont typeface="Symbol" panose="05050102010706020507" pitchFamily="18" charset="2"/>
                        <a:buChar char=""/>
                      </a:pPr>
                      <a:r>
                        <a:rPr lang="en-US" sz="1400" dirty="0">
                          <a:effectLst/>
                          <a:latin typeface="Calibri" panose="020F0502020204030204" pitchFamily="34" charset="0"/>
                          <a:cs typeface="Times New Roman" panose="02020603050405020304" pitchFamily="18" charset="0"/>
                        </a:rPr>
                        <a:t>2 or more </a:t>
                      </a:r>
                      <a:r>
                        <a:rPr lang="en-US" sz="1400" dirty="0">
                          <a:effectLst/>
                          <a:latin typeface="Calibri" panose="020F0502020204030204" pitchFamily="34" charset="0"/>
                          <a:cs typeface="Calibri" panose="020F0502020204030204" pitchFamily="34" charset="0"/>
                        </a:rPr>
                        <a:t>RCTs with some weaknesses of procedure or generalizability </a:t>
                      </a:r>
                      <a:r>
                        <a:rPr lang="en-US" sz="1400" b="1" dirty="0">
                          <a:effectLst/>
                          <a:latin typeface="Calibri" panose="020F0502020204030204" pitchFamily="34" charset="0"/>
                          <a:cs typeface="Calibri" panose="020F0502020204030204" pitchFamily="34" charset="0"/>
                        </a:rPr>
                        <a:t>OR</a:t>
                      </a: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pPr>
                      <a:r>
                        <a:rPr lang="en-US" sz="1400" dirty="0">
                          <a:effectLst/>
                          <a:latin typeface="Calibri" panose="020F0502020204030204" pitchFamily="34" charset="0"/>
                          <a:cs typeface="Times New Roman" panose="02020603050405020304" pitchFamily="18" charset="0"/>
                        </a:rPr>
                        <a:t>2 or more </a:t>
                      </a:r>
                      <a:r>
                        <a:rPr lang="en-US" sz="1400" dirty="0">
                          <a:effectLst/>
                          <a:latin typeface="Calibri" panose="020F0502020204030204" pitchFamily="34" charset="0"/>
                          <a:cs typeface="Calibri" panose="020F0502020204030204" pitchFamily="34" charset="0"/>
                        </a:rPr>
                        <a:t>strong observational studies with consistent findings</a:t>
                      </a:r>
                      <a:r>
                        <a:rPr lang="en-US" sz="1400" dirty="0">
                          <a:effectLst/>
                          <a:latin typeface="Calibri" panose="020F0502020204030204" pitchFamily="34" charset="0"/>
                          <a:cs typeface="Times New Roman" panose="02020603050405020304" pitchFamily="18" charset="0"/>
                        </a:rPr>
                        <a:t>. </a:t>
                      </a:r>
                    </a:p>
                  </a:txBody>
                  <a:tcPr marL="29353" marR="29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8260" algn="ctr">
                        <a:lnSpc>
                          <a:spcPct val="100000"/>
                        </a:lnSpc>
                        <a:spcBef>
                          <a:spcPts val="0"/>
                        </a:spcBef>
                        <a:spcAft>
                          <a:spcPts val="0"/>
                        </a:spcAft>
                      </a:pPr>
                      <a:r>
                        <a:rPr lang="en-US" sz="1400" dirty="0">
                          <a:effectLst/>
                          <a:latin typeface="Calibri" panose="020F0502020204030204" pitchFamily="34" charset="0"/>
                          <a:cs typeface="Times New Roman" panose="02020603050405020304" pitchFamily="18" charset="0"/>
                        </a:rPr>
                        <a:t>The true effect is likely to be close to the estimate of the effect based on the body of evidence, but it is possible that it is substantially different.</a:t>
                      </a:r>
                    </a:p>
                  </a:txBody>
                  <a:tcPr marL="29353" marR="29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997956"/>
                  </a:ext>
                </a:extLst>
              </a:tr>
              <a:tr h="1528299">
                <a:tc>
                  <a:txBody>
                    <a:bodyPr/>
                    <a:lstStyle/>
                    <a:p>
                      <a:pPr marL="0" marR="0" algn="ctr">
                        <a:lnSpc>
                          <a:spcPct val="100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Low</a:t>
                      </a:r>
                    </a:p>
                  </a:txBody>
                  <a:tcPr marL="44029" marR="44029" marT="6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0000"/>
                        </a:lnSpc>
                        <a:spcBef>
                          <a:spcPts val="0"/>
                        </a:spcBef>
                        <a:spcAft>
                          <a:spcPts val="0"/>
                        </a:spcAft>
                        <a:buFont typeface="Symbol" panose="05050102010706020507" pitchFamily="18" charset="2"/>
                        <a:buChar char=""/>
                      </a:pPr>
                      <a:r>
                        <a:rPr lang="en-US" sz="1400" dirty="0">
                          <a:effectLst/>
                          <a:latin typeface="Calibri" panose="020F0502020204030204" pitchFamily="34" charset="0"/>
                          <a:cs typeface="Times New Roman" panose="02020603050405020304" pitchFamily="18" charset="0"/>
                        </a:rPr>
                        <a:t>1 RCT with some weaknesses of procedure or generalizability </a:t>
                      </a:r>
                      <a:r>
                        <a:rPr lang="en-US" sz="1400" b="1" dirty="0">
                          <a:effectLst/>
                          <a:latin typeface="Calibri" panose="020F0502020204030204" pitchFamily="34" charset="0"/>
                          <a:cs typeface="Times New Roman" panose="02020603050405020304" pitchFamily="18" charset="0"/>
                        </a:rPr>
                        <a:t>OR</a:t>
                      </a:r>
                      <a:r>
                        <a:rPr lang="en-US" sz="1400" dirty="0">
                          <a:effectLst/>
                          <a:latin typeface="Calibri" panose="020F0502020204030204" pitchFamily="34" charset="0"/>
                          <a:cs typeface="Times New Roman" panose="02020603050405020304" pitchFamily="18" charset="0"/>
                        </a:rPr>
                        <a:t> </a:t>
                      </a:r>
                    </a:p>
                    <a:p>
                      <a:pPr marL="342900" marR="0" lvl="0" indent="-342900">
                        <a:lnSpc>
                          <a:spcPct val="100000"/>
                        </a:lnSpc>
                        <a:spcBef>
                          <a:spcPts val="0"/>
                        </a:spcBef>
                        <a:spcAft>
                          <a:spcPts val="0"/>
                        </a:spcAft>
                        <a:buFont typeface="Symbol" panose="05050102010706020507" pitchFamily="18" charset="2"/>
                        <a:buChar char=""/>
                      </a:pPr>
                      <a:r>
                        <a:rPr lang="en-US" sz="1400" dirty="0">
                          <a:effectLst/>
                          <a:latin typeface="Calibri" panose="020F0502020204030204" pitchFamily="34" charset="0"/>
                          <a:cs typeface="Times New Roman" panose="02020603050405020304" pitchFamily="18" charset="0"/>
                        </a:rPr>
                        <a:t>1 or more RCTs with serious deficiencies of procedure or generalizability or extremely small sample sizes </a:t>
                      </a:r>
                      <a:r>
                        <a:rPr lang="en-US" sz="1400" b="1" dirty="0">
                          <a:effectLst/>
                          <a:latin typeface="Calibri" panose="020F0502020204030204" pitchFamily="34" charset="0"/>
                          <a:cs typeface="Times New Roman" panose="02020603050405020304" pitchFamily="18" charset="0"/>
                        </a:rPr>
                        <a:t>OR</a:t>
                      </a:r>
                      <a:r>
                        <a:rPr lang="en-US" sz="1400" dirty="0">
                          <a:effectLst/>
                          <a:latin typeface="Calibri" panose="020F0502020204030204" pitchFamily="34" charset="0"/>
                          <a:cs typeface="Times New Roman" panose="02020603050405020304" pitchFamily="18" charset="0"/>
                        </a:rPr>
                        <a:t> </a:t>
                      </a:r>
                    </a:p>
                    <a:p>
                      <a:pPr marL="342900" marR="0" lvl="0" indent="-342900">
                        <a:lnSpc>
                          <a:spcPct val="100000"/>
                        </a:lnSpc>
                        <a:spcBef>
                          <a:spcPts val="0"/>
                        </a:spcBef>
                        <a:spcAft>
                          <a:spcPts val="0"/>
                        </a:spcAft>
                        <a:buFont typeface="Symbol" panose="05050102010706020507" pitchFamily="18" charset="2"/>
                        <a:buChar char=""/>
                      </a:pPr>
                      <a:r>
                        <a:rPr lang="en-US" sz="1400" dirty="0">
                          <a:effectLst/>
                          <a:latin typeface="Calibri" panose="020F0502020204030204" pitchFamily="34" charset="0"/>
                          <a:cs typeface="Times New Roman" panose="02020603050405020304" pitchFamily="18" charset="0"/>
                        </a:rPr>
                        <a:t>2 or more observational studies with inconsistent findings, small sample sizes, or other problems that potentially confound interpretation of data. </a:t>
                      </a:r>
                    </a:p>
                  </a:txBody>
                  <a:tcPr marL="29353" marR="29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8260" algn="ctr">
                        <a:lnSpc>
                          <a:spcPct val="100000"/>
                        </a:lnSpc>
                        <a:spcBef>
                          <a:spcPts val="0"/>
                        </a:spcBef>
                        <a:spcAft>
                          <a:spcPts val="0"/>
                        </a:spcAft>
                      </a:pPr>
                      <a:r>
                        <a:rPr lang="en-US" sz="1400" dirty="0">
                          <a:effectLst/>
                          <a:latin typeface="Calibri" panose="020F0502020204030204" pitchFamily="34" charset="0"/>
                          <a:cs typeface="Times New Roman" panose="02020603050405020304" pitchFamily="18" charset="0"/>
                        </a:rPr>
                        <a:t>The true effect may be substantially different from the estimate of the effect. There is a risk that future research may significantly alter the estimate of the effect size or the interpretation of the results.</a:t>
                      </a:r>
                    </a:p>
                  </a:txBody>
                  <a:tcPr marL="29353" marR="29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7219720"/>
                  </a:ext>
                </a:extLst>
              </a:tr>
              <a:tr h="910802">
                <a:tc>
                  <a:txBody>
                    <a:bodyPr/>
                    <a:lstStyle/>
                    <a:p>
                      <a:pPr marL="0" marR="0" algn="ctr">
                        <a:lnSpc>
                          <a:spcPct val="100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Expert Opinion</a:t>
                      </a:r>
                      <a:r>
                        <a:rPr lang="en-US" sz="1400" dirty="0">
                          <a:effectLst/>
                          <a:latin typeface="Calibri" panose="020F0502020204030204" pitchFamily="34" charset="0"/>
                          <a:ea typeface="Calibri" panose="020F0502020204030204" pitchFamily="34" charset="0"/>
                          <a:cs typeface="Calibri" panose="020F0502020204030204" pitchFamily="34"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029" marR="44029" marT="61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48895" lvl="0" indent="-342900">
                        <a:lnSpc>
                          <a:spcPct val="100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Consensus of the panel based on clinical judgement and experience, due to absence of evidence or limitations in evidence.</a:t>
                      </a:r>
                    </a:p>
                  </a:txBody>
                  <a:tcPr marL="29353" marR="29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05410" algn="ctr">
                        <a:lnSpc>
                          <a:spcPct val="100000"/>
                        </a:lnSpc>
                        <a:spcBef>
                          <a:spcPts val="0"/>
                        </a:spcBef>
                        <a:spcAft>
                          <a:spcPts val="0"/>
                        </a:spcAft>
                      </a:pPr>
                      <a:r>
                        <a:rPr lang="en-US" sz="1400" dirty="0">
                          <a:effectLst/>
                          <a:latin typeface="Calibri" panose="020F0502020204030204" pitchFamily="34" charset="0"/>
                          <a:cs typeface="Times New Roman" panose="02020603050405020304" pitchFamily="18" charset="0"/>
                        </a:rPr>
                        <a:t>Strong consensus (≥90%) of the panel guides the recommendation despite insufficient evidence to discern the true magnitude and direction of the net effect. Further research may better inform the topic.</a:t>
                      </a:r>
                    </a:p>
                  </a:txBody>
                  <a:tcPr marL="29353" marR="29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81853788"/>
                  </a:ext>
                </a:extLst>
              </a:tr>
            </a:tbl>
          </a:graphicData>
        </a:graphic>
      </p:graphicFrame>
    </p:spTree>
    <p:extLst>
      <p:ext uri="{BB962C8B-B14F-4D97-AF65-F5344CB8AC3E}">
        <p14:creationId xmlns:p14="http://schemas.microsoft.com/office/powerpoint/2010/main" val="1912635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406" y="208900"/>
            <a:ext cx="7886700" cy="934100"/>
          </a:xfrm>
        </p:spPr>
        <p:txBody>
          <a:bodyPr>
            <a:normAutofit/>
          </a:bodyPr>
          <a:lstStyle/>
          <a:p>
            <a:r>
              <a:rPr lang="en-US" b="1" dirty="0">
                <a:solidFill>
                  <a:schemeClr val="tx2"/>
                </a:solidFill>
              </a:rPr>
              <a:t>Consensus</a:t>
            </a:r>
            <a:r>
              <a:rPr lang="en-US" dirty="0">
                <a:solidFill>
                  <a:schemeClr val="tx2"/>
                </a:solidFill>
              </a:rPr>
              <a:t> </a:t>
            </a:r>
            <a:r>
              <a:rPr lang="en-US" b="1" dirty="0">
                <a:solidFill>
                  <a:schemeClr val="tx2"/>
                </a:solidFill>
              </a:rPr>
              <a:t>Methodology</a:t>
            </a:r>
          </a:p>
        </p:txBody>
      </p:sp>
      <p:sp>
        <p:nvSpPr>
          <p:cNvPr id="3" name="Content Placeholder 2"/>
          <p:cNvSpPr>
            <a:spLocks noGrp="1"/>
          </p:cNvSpPr>
          <p:nvPr>
            <p:ph idx="1"/>
          </p:nvPr>
        </p:nvSpPr>
        <p:spPr>
          <a:xfrm>
            <a:off x="648406" y="1143000"/>
            <a:ext cx="7886700" cy="3733800"/>
          </a:xfrm>
        </p:spPr>
        <p:txBody>
          <a:bodyPr>
            <a:noAutofit/>
          </a:bodyPr>
          <a:lstStyle/>
          <a:p>
            <a:r>
              <a:rPr lang="en-US" sz="2400" dirty="0"/>
              <a:t>Modified Delphi approach</a:t>
            </a:r>
          </a:p>
          <a:p>
            <a:r>
              <a:rPr lang="en-US" sz="2400" dirty="0"/>
              <a:t>Task force members rated their agreement with each recommendation using an online consensus survey</a:t>
            </a:r>
          </a:p>
          <a:p>
            <a:pPr lvl="1"/>
            <a:r>
              <a:rPr lang="en-US" sz="2400" dirty="0"/>
              <a:t>5-point Likert scale from “strongly disagree” to “strongly agree”</a:t>
            </a:r>
          </a:p>
          <a:p>
            <a:pPr lvl="1"/>
            <a:r>
              <a:rPr lang="en-US" sz="2400" dirty="0"/>
              <a:t>Consensus defined using pre-specified threshold of ≥75% (≥90% for expert opinion recommendations) agreement</a:t>
            </a:r>
          </a:p>
          <a:p>
            <a:r>
              <a:rPr lang="en-US" sz="2400" dirty="0"/>
              <a:t>Recommendations for which consensus is not achieved are removed or are revised and re-surveyed.</a:t>
            </a:r>
          </a:p>
          <a:p>
            <a:r>
              <a:rPr lang="en-US" sz="2400" dirty="0"/>
              <a:t>Recommendations achieving consensus edited with substantive changes after the first round are also re-surveyed.</a:t>
            </a:r>
          </a:p>
        </p:txBody>
      </p:sp>
    </p:spTree>
    <p:extLst>
      <p:ext uri="{BB962C8B-B14F-4D97-AF65-F5344CB8AC3E}">
        <p14:creationId xmlns:p14="http://schemas.microsoft.com/office/powerpoint/2010/main" val="7661270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2525</TotalTime>
  <Words>4374</Words>
  <Application>Microsoft Office PowerPoint</Application>
  <PresentationFormat>On-screen Show (4:3)</PresentationFormat>
  <Paragraphs>712</Paragraphs>
  <Slides>44</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Courier New</vt:lpstr>
      <vt:lpstr>Symbol</vt:lpstr>
      <vt:lpstr>Office Theme</vt:lpstr>
      <vt:lpstr>Definitive and Postoperative Radiation Therapy for Basal and Squamous Cell Cancers of the Skin: An ASTRO Clinical Practice Guideline</vt:lpstr>
      <vt:lpstr>Citation</vt:lpstr>
      <vt:lpstr>Guideline Task Force</vt:lpstr>
      <vt:lpstr>Task Force Composition</vt:lpstr>
      <vt:lpstr>Guideline Scope</vt:lpstr>
      <vt:lpstr>Systematic Review</vt:lpstr>
      <vt:lpstr>Rating Strength of Recommendation</vt:lpstr>
      <vt:lpstr>Rating Quality of Evidence</vt:lpstr>
      <vt:lpstr>Consensus Methodology</vt:lpstr>
      <vt:lpstr>KQ 1: What are the appropriate indications for definitive RT for BCC and cSCC? </vt:lpstr>
      <vt:lpstr>Randomized evidence to support the use of definitive RT</vt:lpstr>
      <vt:lpstr>Evidence to support the use of definitive RT for cSCC and BCC</vt:lpstr>
      <vt:lpstr>KQ 1: What are the appropriate indications for definitive RT for BCC and cSCC? </vt:lpstr>
      <vt:lpstr>Cosmetic and functional aspect of definitive RT for BCC and cSCC</vt:lpstr>
      <vt:lpstr>Cosmetic and functional aspect of definitive RT for BCC and cSCC</vt:lpstr>
      <vt:lpstr>KQ 1: What are the appropriate indications for definitive RT for BCC and cSCC? </vt:lpstr>
      <vt:lpstr>Contraindications to definitive RT</vt:lpstr>
      <vt:lpstr>KQ 2: Indications for postoperative  radiation therapy (PORT) </vt:lpstr>
      <vt:lpstr>Indications for PORT in cSCC</vt:lpstr>
      <vt:lpstr>KQ 2: Indications for PORT (Con’t)</vt:lpstr>
      <vt:lpstr>Perineural invasion </vt:lpstr>
      <vt:lpstr>Other high-risk features for recurrence</vt:lpstr>
      <vt:lpstr>KQ 2: Indications for PORT (Con’t)</vt:lpstr>
      <vt:lpstr>KQ 3: What are the appropriate indications for RT for treating regional nodes? What dose and fractionation should be used for management of regional disease?</vt:lpstr>
      <vt:lpstr>Best outcomes associated with therapeutic lymphadenectomy and adjuvant radiation</vt:lpstr>
      <vt:lpstr>Best outcomes associated with therapeutic lymphadenectomy and adjuvant radiation</vt:lpstr>
      <vt:lpstr>KQ 3: What are the appropriate indications for RT for treating regional nodes? What dose and fractionation should be used for management of regional disease?</vt:lpstr>
      <vt:lpstr>Regional recurrence most strongly associated with tumor thickness (&gt;6 mm)</vt:lpstr>
      <vt:lpstr>KQ 3: What are the appropriate indications for RT for treating regional nodes? What dose and fractionation should be used for management of regional disease?</vt:lpstr>
      <vt:lpstr>KQ 4: What is the preferred dose-fractionation schedules &amp; radiation techniques for management of the primary site in BCC and cSCC?</vt:lpstr>
      <vt:lpstr>Why Biological Effective Dose (BED10) instead of Total Dose?</vt:lpstr>
      <vt:lpstr>Radiation modalities</vt:lpstr>
      <vt:lpstr>Local control with varying radiation modalities</vt:lpstr>
      <vt:lpstr>Tumor characteristics with varying radiation modalities</vt:lpstr>
      <vt:lpstr>Conventional fractionation dose schemes</vt:lpstr>
      <vt:lpstr>Conventional fractionation dose schemes</vt:lpstr>
      <vt:lpstr>Hypofractionation dose schemes - ELS</vt:lpstr>
      <vt:lpstr>Hypofractionation dose schemes - HDR</vt:lpstr>
      <vt:lpstr>Hypofractionation dose schemes - electrons and photons</vt:lpstr>
      <vt:lpstr>KQ 5: When is it appropriate to use chemotherapy, biologic, and immunotherapy agents before, during or after RT in the treatment of BCC or cSCC?</vt:lpstr>
      <vt:lpstr>Postoperative concurrent chemoradiation with carboplatin in cSCC</vt:lpstr>
      <vt:lpstr>Postoperative concurrent chemoradiation with carboplatin in cSCC</vt:lpstr>
      <vt:lpstr>Postoperative concurrent chemoradiation with carboplatin in cSCC</vt:lpstr>
      <vt:lpstr>Key take away messages</vt:lpstr>
    </vt:vector>
  </TitlesOfParts>
  <Company>ASTRO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Benjamin Reese</dc:creator>
  <cp:lastModifiedBy>Beth Bukata</cp:lastModifiedBy>
  <cp:revision>86</cp:revision>
  <dcterms:created xsi:type="dcterms:W3CDTF">2009-06-18T17:06:22Z</dcterms:created>
  <dcterms:modified xsi:type="dcterms:W3CDTF">2019-12-09T15:58:51Z</dcterms:modified>
</cp:coreProperties>
</file>