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handoutMasterIdLst>
    <p:handoutMasterId r:id="rId45"/>
  </p:handoutMasterIdLst>
  <p:sldIdLst>
    <p:sldId id="962" r:id="rId5"/>
    <p:sldId id="831" r:id="rId6"/>
    <p:sldId id="864" r:id="rId7"/>
    <p:sldId id="909" r:id="rId8"/>
    <p:sldId id="937" r:id="rId9"/>
    <p:sldId id="935" r:id="rId10"/>
    <p:sldId id="936" r:id="rId11"/>
    <p:sldId id="788" r:id="rId12"/>
    <p:sldId id="819" r:id="rId13"/>
    <p:sldId id="964" r:id="rId14"/>
    <p:sldId id="903" r:id="rId15"/>
    <p:sldId id="950" r:id="rId16"/>
    <p:sldId id="926" r:id="rId17"/>
    <p:sldId id="911" r:id="rId18"/>
    <p:sldId id="912" r:id="rId19"/>
    <p:sldId id="925" r:id="rId20"/>
    <p:sldId id="924" r:id="rId21"/>
    <p:sldId id="958" r:id="rId22"/>
    <p:sldId id="942" r:id="rId23"/>
    <p:sldId id="960" r:id="rId24"/>
    <p:sldId id="934" r:id="rId25"/>
    <p:sldId id="800" r:id="rId26"/>
    <p:sldId id="890" r:id="rId27"/>
    <p:sldId id="943" r:id="rId28"/>
    <p:sldId id="963" r:id="rId29"/>
    <p:sldId id="939" r:id="rId30"/>
    <p:sldId id="940" r:id="rId31"/>
    <p:sldId id="345" r:id="rId32"/>
    <p:sldId id="920" r:id="rId33"/>
    <p:sldId id="951" r:id="rId34"/>
    <p:sldId id="952" r:id="rId35"/>
    <p:sldId id="953" r:id="rId36"/>
    <p:sldId id="954" r:id="rId37"/>
    <p:sldId id="955" r:id="rId38"/>
    <p:sldId id="956" r:id="rId39"/>
    <p:sldId id="957" r:id="rId40"/>
    <p:sldId id="947" r:id="rId41"/>
    <p:sldId id="961" r:id="rId42"/>
    <p:sldId id="94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26F6F1-D6D5-0385-CDDF-9FE28C3C28CB}" name="Anna Arnone" initials="AA" userId="S::anna.arnone@astro.org::5f22cd83-b64e-4a33-9c39-0c6f894ac8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Arnone" initials="AA" lastIdx="24" clrIdx="0"/>
  <p:cmAuthor id="2" name="Sabin Motwani" initials="SM" lastIdx="1" clrIdx="1"/>
  <p:cmAuthor id="3" name="Sabin Motwani" initials="SM [2]" lastIdx="1" clrIdx="2"/>
  <p:cmAuthor id="4" name="Sabin Motwani" initials="SM [3]" lastIdx="1" clrIdx="3"/>
  <p:cmAuthor id="5" name="Sabin Motwani" initials="SM [4]" lastIdx="1" clrIdx="4"/>
  <p:cmAuthor id="6" name="Sabin Motwani" initials="SM [5]" lastIdx="1" clrIdx="5"/>
  <p:cmAuthor id="7" name="Sabin Motwani" initials="SM [6]" lastIdx="1" clrIdx="6"/>
  <p:cmAuthor id="8" name="Sabin Motwani" initials="SM [7]" lastIdx="1" clrIdx="7"/>
  <p:cmAuthor id="9" name="Sabin Motwani" initials="SM [8]" lastIdx="1" clrIdx="8"/>
  <p:cmAuthor id="10" name="Sabin Motwani" initials="SM [9]" lastIdx="1" clrIdx="9"/>
  <p:cmAuthor id="11" name="Sabin Motwani" initials="SM [10]" lastIdx="1" clrIdx="10"/>
  <p:cmAuthor id="12" name="Sabin Motwani" initials="SM [11]" lastIdx="1" clrIdx="11"/>
  <p:cmAuthor id="13" name="Sabin Motwani" initials="SM [12]" lastIdx="1" clrIdx="12"/>
  <p:cmAuthor id="14" name="Sabin Motwani" initials="SM [13]" lastIdx="1" clrIdx="13"/>
  <p:cmAuthor id="15" name="Sabin Motwani" initials="SM [14]" lastIdx="1" clrIdx="14"/>
  <p:cmAuthor id="16" name="Sabin Motwani" initials="SM [15]" lastIdx="1" clrIdx="15"/>
  <p:cmAuthor id="17" name="Sabin Motwani" initials="SM [16]" lastIdx="1" clrIdx="16"/>
  <p:cmAuthor id="18" name="Sabin Motwani" initials="SM [17]" lastIdx="1" clrIdx="17"/>
  <p:cmAuthor id="19" name="Sabin Motwani" initials="SM [18]" lastIdx="1" clrIdx="18"/>
  <p:cmAuthor id="20" name="Sabin Motwani" initials="SM [19]" lastIdx="1" clrIdx="19"/>
  <p:cmAuthor id="21" name="Sabin Motwani" initials="SM [20]" lastIdx="1" clrIdx="20"/>
  <p:cmAuthor id="22" name="Sabin Motwani" initials="SM [21]" lastIdx="1" clrIdx="21"/>
  <p:cmAuthor id="23" name="Sabin Motwani" initials="SM [22]" lastIdx="1" clrIdx="22"/>
  <p:cmAuthor id="24" name="Sabin Motwani" initials="SM [23]" lastIdx="1" clrIdx="23"/>
  <p:cmAuthor id="25" name="Sabin Motwani" initials="SM [24]" lastIdx="1" clrIdx="24"/>
  <p:cmAuthor id="26" name="Sabin Motwani" initials="SM [25]" lastIdx="1" clrIdx="25"/>
  <p:cmAuthor id="27" name="Sabin Motwani" initials="SM [26]" lastIdx="1" clrIdx="2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1"/>
    <a:srgbClr val="FFFF8B"/>
    <a:srgbClr val="FF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C3213-8801-4CE6-8607-85988A2BDA47}" v="3" dt="2023-06-20T18:20:30.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1155" autoAdjust="0"/>
  </p:normalViewPr>
  <p:slideViewPr>
    <p:cSldViewPr>
      <p:cViewPr varScale="1">
        <p:scale>
          <a:sx n="69" d="100"/>
          <a:sy n="69" d="100"/>
        </p:scale>
        <p:origin x="1306" y="101"/>
      </p:cViewPr>
      <p:guideLst>
        <p:guide orient="horz" pos="2160"/>
        <p:guide pos="3840"/>
      </p:guideLst>
    </p:cSldViewPr>
  </p:slideViewPr>
  <p:outlineViewPr>
    <p:cViewPr>
      <p:scale>
        <a:sx n="33" d="100"/>
        <a:sy n="33" d="100"/>
      </p:scale>
      <p:origin x="0" y="-91192"/>
    </p:cViewPr>
  </p:outlineViewPr>
  <p:notesTextViewPr>
    <p:cViewPr>
      <p:scale>
        <a:sx n="75" d="100"/>
        <a:sy n="75" d="100"/>
      </p:scale>
      <p:origin x="0" y="0"/>
    </p:cViewPr>
  </p:notesTextViewPr>
  <p:sorterViewPr>
    <p:cViewPr varScale="1">
      <p:scale>
        <a:sx n="1" d="1"/>
        <a:sy n="1" d="1"/>
      </p:scale>
      <p:origin x="0" y="-12496"/>
    </p:cViewPr>
  </p:sorterViewPr>
  <p:notesViewPr>
    <p:cSldViewPr>
      <p:cViewPr varScale="1">
        <p:scale>
          <a:sx n="85" d="100"/>
          <a:sy n="85" d="100"/>
        </p:scale>
        <p:origin x="377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363CBD-3C79-4ED1-8582-66CEF63CC104}" type="datetimeFigureOut">
              <a:rPr lang="en-US" smtClean="0"/>
              <a:pPr/>
              <a:t>6/20/2023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AE732A-6480-4148-909D-922E4B103715}" type="slidenum">
              <a:rPr lang="en-US" smtClean="0"/>
              <a:pPr/>
              <a:t>‹#›</a:t>
            </a:fld>
            <a:endParaRPr lang="en-US"/>
          </a:p>
        </p:txBody>
      </p:sp>
    </p:spTree>
    <p:extLst>
      <p:ext uri="{BB962C8B-B14F-4D97-AF65-F5344CB8AC3E}">
        <p14:creationId xmlns:p14="http://schemas.microsoft.com/office/powerpoint/2010/main" val="155751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70C99C-9B45-4B10-B26E-5B1F3C58348B}" type="datetimeFigureOut">
              <a:rPr lang="en-US" smtClean="0"/>
              <a:pPr/>
              <a:t>6/20/2023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5A7E40-5F5C-4FBC-8BC4-B8AC93C1D56D}" type="slidenum">
              <a:rPr lang="en-US" smtClean="0"/>
              <a:pPr/>
              <a:t>‹#›</a:t>
            </a:fld>
            <a:endParaRPr lang="en-US"/>
          </a:p>
        </p:txBody>
      </p:sp>
    </p:spTree>
    <p:extLst>
      <p:ext uri="{BB962C8B-B14F-4D97-AF65-F5344CB8AC3E}">
        <p14:creationId xmlns:p14="http://schemas.microsoft.com/office/powerpoint/2010/main" val="367274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1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17"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uptodate-com.proxy.libraries.rutgers.edu/contents/bladder-preservation-treatment-options-for-muscle-invasive-urothelial-bladder-cancer/abstract/1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26"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uptodate-com.proxy.libraries.rutgers.edu/contents/bladder-preservation-treatment-options-for-muscle-invasive-urothelial-bladder-cancer/abstract/64"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33"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nam02.safelinks.protection.outlook.com/?url=https://pubmed.ncbi.nlm.nih.gov/19636019/&amp;data=04|01|mattesmd@cinj.rutgers.edu|f0a797e4211a42deaef108da02eeef32|b92d2b234d35447093ff69aca6632ffe|1|0|637825523581323976|Unknown|TWFpbGZsb3d8eyJWIjoiMC4wLjAwMDAiLCJQIjoiV2luMzIiLCJBTiI6Ik1haWwiLCJXVCI6Mn0%3D|3000&amp;sdata=NqwtTLHfjJRHX1K16sa6fFkdNaTI8Nh65Kb8PetC2dQ%3D&amp;reserved=0" TargetMode="External"/><Relationship Id="rId4" Type="http://schemas.openxmlformats.org/officeDocument/2006/relationships/hyperlink" Target="https://www-uptodate-com.proxy.libraries.rutgers.edu/contents/bladder-preservation-treatment-options-for-muscle-invasive-urothelial-bladder-cancer/abstract/3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ptodate-com.proxy.libraries.rutgers.edu/contents/bladder-preservation-treatment-options-for-muscle-invasive-urothelial-bladder-cancer/abstract/6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6B021-C28D-4BAE-9144-C80234FBDC2A}" type="slidenum">
              <a:rPr lang="en-US" smtClean="0"/>
              <a:t>1</a:t>
            </a:fld>
            <a:endParaRPr lang="en-US"/>
          </a:p>
        </p:txBody>
      </p:sp>
    </p:spTree>
    <p:extLst>
      <p:ext uri="{BB962C8B-B14F-4D97-AF65-F5344CB8AC3E}">
        <p14:creationId xmlns:p14="http://schemas.microsoft.com/office/powerpoint/2010/main" val="230066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Note that these are not absolute contraindications</a:t>
            </a:r>
          </a:p>
        </p:txBody>
      </p:sp>
      <p:sp>
        <p:nvSpPr>
          <p:cNvPr id="4" name="Slide Number Placeholder 3"/>
          <p:cNvSpPr>
            <a:spLocks noGrp="1"/>
          </p:cNvSpPr>
          <p:nvPr>
            <p:ph type="sldNum" sz="quarter" idx="10"/>
          </p:nvPr>
        </p:nvSpPr>
        <p:spPr/>
        <p:txBody>
          <a:bodyPr/>
          <a:lstStyle/>
          <a:p>
            <a:fld id="{9D5A7E40-5F5C-4FBC-8BC4-B8AC93C1D56D}" type="slidenum">
              <a:rPr lang="en-US" smtClean="0"/>
              <a:pPr/>
              <a:t>18</a:t>
            </a:fld>
            <a:endParaRPr lang="en-US"/>
          </a:p>
        </p:txBody>
      </p:sp>
    </p:spTree>
    <p:extLst>
      <p:ext uri="{BB962C8B-B14F-4D97-AF65-F5344CB8AC3E}">
        <p14:creationId xmlns:p14="http://schemas.microsoft.com/office/powerpoint/2010/main" val="28158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err="1">
                <a:solidFill>
                  <a:schemeClr val="tx1"/>
                </a:solidFill>
                <a:effectLst/>
                <a:latin typeface="+mn-lt"/>
                <a:ea typeface="+mn-ea"/>
                <a:cs typeface="+mn-cs"/>
                <a:hlinkClick r:id="rId3"/>
              </a:rPr>
              <a:t>Giacalone</a:t>
            </a:r>
            <a:r>
              <a:rPr lang="en-US" sz="1200" b="0" i="0" u="sng" kern="1200" dirty="0">
                <a:solidFill>
                  <a:schemeClr val="tx1"/>
                </a:solidFill>
                <a:effectLst/>
                <a:latin typeface="+mn-lt"/>
                <a:ea typeface="+mn-ea"/>
                <a:cs typeface="+mn-cs"/>
                <a:hlinkClick r:id="rId3"/>
              </a:rPr>
              <a:t> NJ, Shipley WU, </a:t>
            </a:r>
            <a:r>
              <a:rPr lang="en-US" sz="1200" b="0" i="0" u="sng" kern="1200" dirty="0" err="1">
                <a:solidFill>
                  <a:schemeClr val="tx1"/>
                </a:solidFill>
                <a:effectLst/>
                <a:latin typeface="+mn-lt"/>
                <a:ea typeface="+mn-ea"/>
                <a:cs typeface="+mn-cs"/>
                <a:hlinkClick r:id="rId3"/>
              </a:rPr>
              <a:t>Clayman</a:t>
            </a:r>
            <a:r>
              <a:rPr lang="en-US" sz="1200" b="0" i="0" u="sng" kern="1200" dirty="0">
                <a:solidFill>
                  <a:schemeClr val="tx1"/>
                </a:solidFill>
                <a:effectLst/>
                <a:latin typeface="+mn-lt"/>
                <a:ea typeface="+mn-ea"/>
                <a:cs typeface="+mn-cs"/>
                <a:hlinkClick r:id="rId3"/>
              </a:rPr>
              <a:t> RH, et al. Long-term Outcomes After Bladder-preserving Tri-modality Therapy for Patients with Muscle-invasive Bladder Cancer: An Updated Analysis of the Massachusetts General Hospital Experience. </a:t>
            </a:r>
            <a:r>
              <a:rPr lang="en-US" sz="1200" b="0" i="0" u="sng" kern="1200" dirty="0" err="1">
                <a:solidFill>
                  <a:schemeClr val="tx1"/>
                </a:solidFill>
                <a:effectLst/>
                <a:latin typeface="+mn-lt"/>
                <a:ea typeface="+mn-ea"/>
                <a:cs typeface="+mn-cs"/>
                <a:hlinkClick r:id="rId3"/>
              </a:rPr>
              <a:t>Eur</a:t>
            </a:r>
            <a:r>
              <a:rPr lang="en-US" sz="1200" b="0" i="0" u="sng" kern="1200" dirty="0">
                <a:solidFill>
                  <a:schemeClr val="tx1"/>
                </a:solidFill>
                <a:effectLst/>
                <a:latin typeface="+mn-lt"/>
                <a:ea typeface="+mn-ea"/>
                <a:cs typeface="+mn-cs"/>
                <a:hlinkClick r:id="rId3"/>
              </a:rPr>
              <a:t> </a:t>
            </a:r>
            <a:r>
              <a:rPr lang="en-US" sz="1200" b="0" i="0" u="sng" kern="1200" dirty="0" err="1">
                <a:solidFill>
                  <a:schemeClr val="tx1"/>
                </a:solidFill>
                <a:effectLst/>
                <a:latin typeface="+mn-lt"/>
                <a:ea typeface="+mn-ea"/>
                <a:cs typeface="+mn-cs"/>
                <a:hlinkClick r:id="rId3"/>
              </a:rPr>
              <a:t>Urol</a:t>
            </a:r>
            <a:r>
              <a:rPr lang="en-US" sz="1200" b="0" i="0" u="sng" kern="1200" dirty="0">
                <a:solidFill>
                  <a:schemeClr val="tx1"/>
                </a:solidFill>
                <a:effectLst/>
                <a:latin typeface="+mn-lt"/>
                <a:ea typeface="+mn-ea"/>
                <a:cs typeface="+mn-cs"/>
                <a:hlinkClick r:id="rId3"/>
              </a:rPr>
              <a:t> 2017; 71:952.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19</a:t>
            </a:fld>
            <a:endParaRPr lang="en-US"/>
          </a:p>
        </p:txBody>
      </p:sp>
    </p:spTree>
    <p:extLst>
      <p:ext uri="{BB962C8B-B14F-4D97-AF65-F5344CB8AC3E}">
        <p14:creationId xmlns:p14="http://schemas.microsoft.com/office/powerpoint/2010/main" val="213686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err="1"/>
              <a:t>Mak</a:t>
            </a:r>
            <a:r>
              <a:rPr lang="en-US" dirty="0"/>
              <a:t>, 2014</a:t>
            </a:r>
          </a:p>
        </p:txBody>
      </p:sp>
      <p:sp>
        <p:nvSpPr>
          <p:cNvPr id="4" name="Slide Number Placeholder 3"/>
          <p:cNvSpPr>
            <a:spLocks noGrp="1"/>
          </p:cNvSpPr>
          <p:nvPr>
            <p:ph type="sldNum" sz="quarter" idx="10"/>
          </p:nvPr>
        </p:nvSpPr>
        <p:spPr/>
        <p:txBody>
          <a:bodyPr/>
          <a:lstStyle/>
          <a:p>
            <a:fld id="{9D5A7E40-5F5C-4FBC-8BC4-B8AC93C1D56D}" type="slidenum">
              <a:rPr lang="en-US" smtClean="0"/>
              <a:pPr/>
              <a:t>20</a:t>
            </a:fld>
            <a:endParaRPr lang="en-US"/>
          </a:p>
        </p:txBody>
      </p:sp>
    </p:spTree>
    <p:extLst>
      <p:ext uri="{BB962C8B-B14F-4D97-AF65-F5344CB8AC3E}">
        <p14:creationId xmlns:p14="http://schemas.microsoft.com/office/powerpoint/2010/main" val="194225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22</a:t>
            </a:fld>
            <a:endParaRPr lang="en-US"/>
          </a:p>
        </p:txBody>
      </p:sp>
    </p:spTree>
    <p:extLst>
      <p:ext uri="{BB962C8B-B14F-4D97-AF65-F5344CB8AC3E}">
        <p14:creationId xmlns:p14="http://schemas.microsoft.com/office/powerpoint/2010/main" val="152783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err="1">
                <a:solidFill>
                  <a:schemeClr val="tx1"/>
                </a:solidFill>
                <a:effectLst/>
                <a:latin typeface="+mn-lt"/>
                <a:ea typeface="+mn-ea"/>
                <a:cs typeface="+mn-cs"/>
                <a:hlinkClick r:id="rId3"/>
              </a:rPr>
              <a:t>Giacalone</a:t>
            </a:r>
            <a:r>
              <a:rPr lang="en-US" sz="1200" b="0" i="0" u="sng" kern="1200" dirty="0">
                <a:solidFill>
                  <a:schemeClr val="tx1"/>
                </a:solidFill>
                <a:effectLst/>
                <a:latin typeface="+mn-lt"/>
                <a:ea typeface="+mn-ea"/>
                <a:cs typeface="+mn-cs"/>
                <a:hlinkClick r:id="rId3"/>
              </a:rPr>
              <a:t> NJ, Shipley WU, </a:t>
            </a:r>
            <a:r>
              <a:rPr lang="en-US" sz="1200" b="0" i="0" u="sng" kern="1200" dirty="0" err="1">
                <a:solidFill>
                  <a:schemeClr val="tx1"/>
                </a:solidFill>
                <a:effectLst/>
                <a:latin typeface="+mn-lt"/>
                <a:ea typeface="+mn-ea"/>
                <a:cs typeface="+mn-cs"/>
                <a:hlinkClick r:id="rId3"/>
              </a:rPr>
              <a:t>Clayman</a:t>
            </a:r>
            <a:r>
              <a:rPr lang="en-US" sz="1200" b="0" i="0" u="sng" kern="1200" dirty="0">
                <a:solidFill>
                  <a:schemeClr val="tx1"/>
                </a:solidFill>
                <a:effectLst/>
                <a:latin typeface="+mn-lt"/>
                <a:ea typeface="+mn-ea"/>
                <a:cs typeface="+mn-cs"/>
                <a:hlinkClick r:id="rId3"/>
              </a:rPr>
              <a:t> RH, et al. Long-term Outcomes After Bladder-preserving Tri-modality Therapy for Patients with Muscle-invasive Bladder Cancer: An Updated Analysis of the Massachusetts General Hospital Experience. </a:t>
            </a:r>
            <a:r>
              <a:rPr lang="en-US" sz="1200" b="0" i="0" u="sng" kern="1200" dirty="0" err="1">
                <a:solidFill>
                  <a:schemeClr val="tx1"/>
                </a:solidFill>
                <a:effectLst/>
                <a:latin typeface="+mn-lt"/>
                <a:ea typeface="+mn-ea"/>
                <a:cs typeface="+mn-cs"/>
                <a:hlinkClick r:id="rId3"/>
              </a:rPr>
              <a:t>Eur</a:t>
            </a:r>
            <a:r>
              <a:rPr lang="en-US" sz="1200" b="0" i="0" u="sng" kern="1200" dirty="0">
                <a:solidFill>
                  <a:schemeClr val="tx1"/>
                </a:solidFill>
                <a:effectLst/>
                <a:latin typeface="+mn-lt"/>
                <a:ea typeface="+mn-ea"/>
                <a:cs typeface="+mn-cs"/>
                <a:hlinkClick r:id="rId3"/>
              </a:rPr>
              <a:t> </a:t>
            </a:r>
            <a:r>
              <a:rPr lang="en-US" sz="1200" b="0" i="0" u="sng" kern="1200" dirty="0" err="1">
                <a:solidFill>
                  <a:schemeClr val="tx1"/>
                </a:solidFill>
                <a:effectLst/>
                <a:latin typeface="+mn-lt"/>
                <a:ea typeface="+mn-ea"/>
                <a:cs typeface="+mn-cs"/>
                <a:hlinkClick r:id="rId3"/>
              </a:rPr>
              <a:t>Urol</a:t>
            </a:r>
            <a:r>
              <a:rPr lang="en-US" sz="1200" b="0" i="0" u="sng" kern="1200" dirty="0">
                <a:solidFill>
                  <a:schemeClr val="tx1"/>
                </a:solidFill>
                <a:effectLst/>
                <a:latin typeface="+mn-lt"/>
                <a:ea typeface="+mn-ea"/>
                <a:cs typeface="+mn-cs"/>
                <a:hlinkClick r:id="rId3"/>
              </a:rPr>
              <a:t> 2017; 71:952.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23</a:t>
            </a:fld>
            <a:endParaRPr lang="en-US"/>
          </a:p>
        </p:txBody>
      </p:sp>
    </p:spTree>
    <p:extLst>
      <p:ext uri="{BB962C8B-B14F-4D97-AF65-F5344CB8AC3E}">
        <p14:creationId xmlns:p14="http://schemas.microsoft.com/office/powerpoint/2010/main" val="138087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hlinkClick r:id="rId3"/>
              </a:rPr>
              <a:t>Vashistha</a:t>
            </a:r>
            <a:r>
              <a:rPr lang="en-US" sz="1200" dirty="0">
                <a:hlinkClick r:id="rId3"/>
              </a:rPr>
              <a:t> V, Wang H, </a:t>
            </a:r>
            <a:r>
              <a:rPr lang="en-US" sz="1200" dirty="0" err="1">
                <a:hlinkClick r:id="rId3"/>
              </a:rPr>
              <a:t>Mazzone</a:t>
            </a:r>
            <a:r>
              <a:rPr lang="en-US" sz="1200" dirty="0">
                <a:hlinkClick r:id="rId3"/>
              </a:rPr>
              <a:t> A, et al. Radical Cystectomy Compared to Combined Modality Treatment for Muscle-Invasive Bladder Cancer: A Systematic Review and Meta-Analysis. </a:t>
            </a:r>
            <a:r>
              <a:rPr lang="en-US" sz="1200" dirty="0" err="1">
                <a:hlinkClick r:id="rId3"/>
              </a:rPr>
              <a:t>Int</a:t>
            </a:r>
            <a:r>
              <a:rPr lang="en-US" sz="1200" dirty="0">
                <a:hlinkClick r:id="rId3"/>
              </a:rPr>
              <a:t> J </a:t>
            </a:r>
            <a:r>
              <a:rPr lang="en-US" sz="1200" dirty="0" err="1">
                <a:hlinkClick r:id="rId3"/>
              </a:rPr>
              <a:t>Radiat</a:t>
            </a:r>
            <a:r>
              <a:rPr lang="en-US" sz="1200" dirty="0">
                <a:hlinkClick r:id="rId3"/>
              </a:rPr>
              <a:t> </a:t>
            </a:r>
            <a:r>
              <a:rPr lang="en-US" sz="1200" dirty="0" err="1">
                <a:hlinkClick r:id="rId3"/>
              </a:rPr>
              <a:t>Oncol</a:t>
            </a:r>
            <a:r>
              <a:rPr lang="en-US" sz="1200" dirty="0">
                <a:hlinkClick r:id="rId3"/>
              </a:rPr>
              <a:t> </a:t>
            </a:r>
            <a:r>
              <a:rPr lang="en-US" sz="1200" dirty="0" err="1">
                <a:hlinkClick r:id="rId3"/>
              </a:rPr>
              <a:t>Biol</a:t>
            </a:r>
            <a:r>
              <a:rPr lang="en-US" sz="1200" dirty="0">
                <a:hlinkClick r:id="rId3"/>
              </a:rPr>
              <a:t> </a:t>
            </a:r>
            <a:r>
              <a:rPr lang="en-US" sz="1200" dirty="0" err="1">
                <a:hlinkClick r:id="rId3"/>
              </a:rPr>
              <a:t>Phys</a:t>
            </a:r>
            <a:r>
              <a:rPr lang="en-US" sz="1200" dirty="0">
                <a:hlinkClick r:id="rId3"/>
              </a:rPr>
              <a:t> 2017; 97:1002.</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4"/>
              </a:rPr>
              <a:t>Kulkarni GS, </a:t>
            </a:r>
            <a:r>
              <a:rPr lang="en-US" sz="1200" b="0" i="0" u="sng" kern="1200" dirty="0" err="1">
                <a:solidFill>
                  <a:schemeClr val="tx1"/>
                </a:solidFill>
                <a:effectLst/>
                <a:latin typeface="+mn-lt"/>
                <a:ea typeface="+mn-ea"/>
                <a:cs typeface="+mn-cs"/>
                <a:hlinkClick r:id="rId4"/>
              </a:rPr>
              <a:t>Hermanns</a:t>
            </a:r>
            <a:r>
              <a:rPr lang="en-US" sz="1200" b="0" i="0" u="sng" kern="1200" dirty="0">
                <a:solidFill>
                  <a:schemeClr val="tx1"/>
                </a:solidFill>
                <a:effectLst/>
                <a:latin typeface="+mn-lt"/>
                <a:ea typeface="+mn-ea"/>
                <a:cs typeface="+mn-cs"/>
                <a:hlinkClick r:id="rId4"/>
              </a:rPr>
              <a:t> T, Wei Y, et al. Propensity Score Analysis of Radical Cystectomy Versus Bladder-Sparing </a:t>
            </a:r>
            <a:r>
              <a:rPr lang="en-US" sz="1200" b="0" i="0" u="sng" kern="1200" dirty="0" err="1">
                <a:solidFill>
                  <a:schemeClr val="tx1"/>
                </a:solidFill>
                <a:effectLst/>
                <a:latin typeface="+mn-lt"/>
                <a:ea typeface="+mn-ea"/>
                <a:cs typeface="+mn-cs"/>
                <a:hlinkClick r:id="rId4"/>
              </a:rPr>
              <a:t>Trimodal</a:t>
            </a:r>
            <a:r>
              <a:rPr lang="en-US" sz="1200" b="0" i="0" u="sng" kern="1200" dirty="0">
                <a:solidFill>
                  <a:schemeClr val="tx1"/>
                </a:solidFill>
                <a:effectLst/>
                <a:latin typeface="+mn-lt"/>
                <a:ea typeface="+mn-ea"/>
                <a:cs typeface="+mn-cs"/>
                <a:hlinkClick r:id="rId4"/>
              </a:rPr>
              <a:t> Therapy in the Setting of a Multidisciplinary Bladder Cancer Clinic. J </a:t>
            </a:r>
            <a:r>
              <a:rPr lang="en-US" sz="1200" b="0" i="0" u="sng" kern="1200" dirty="0" err="1">
                <a:solidFill>
                  <a:schemeClr val="tx1"/>
                </a:solidFill>
                <a:effectLst/>
                <a:latin typeface="+mn-lt"/>
                <a:ea typeface="+mn-ea"/>
                <a:cs typeface="+mn-cs"/>
                <a:hlinkClick r:id="rId4"/>
              </a:rPr>
              <a:t>Clin</a:t>
            </a:r>
            <a:r>
              <a:rPr lang="en-US" sz="1200" b="0" i="0" u="sng" kern="1200" dirty="0">
                <a:solidFill>
                  <a:schemeClr val="tx1"/>
                </a:solidFill>
                <a:effectLst/>
                <a:latin typeface="+mn-lt"/>
                <a:ea typeface="+mn-ea"/>
                <a:cs typeface="+mn-cs"/>
                <a:hlinkClick r:id="rId4"/>
              </a:rPr>
              <a:t> </a:t>
            </a:r>
            <a:r>
              <a:rPr lang="en-US" sz="1200" b="0" i="0" u="sng" kern="1200" dirty="0" err="1">
                <a:solidFill>
                  <a:schemeClr val="tx1"/>
                </a:solidFill>
                <a:effectLst/>
                <a:latin typeface="+mn-lt"/>
                <a:ea typeface="+mn-ea"/>
                <a:cs typeface="+mn-cs"/>
                <a:hlinkClick r:id="rId4"/>
              </a:rPr>
              <a:t>Oncol</a:t>
            </a:r>
            <a:r>
              <a:rPr lang="en-US" sz="1200" b="0" i="0" u="sng" kern="1200" dirty="0">
                <a:solidFill>
                  <a:schemeClr val="tx1"/>
                </a:solidFill>
                <a:effectLst/>
                <a:latin typeface="+mn-lt"/>
                <a:ea typeface="+mn-ea"/>
                <a:cs typeface="+mn-cs"/>
                <a:hlinkClick r:id="rId4"/>
              </a:rPr>
              <a:t> 2017; 35:2299.</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24</a:t>
            </a:fld>
            <a:endParaRPr lang="en-US"/>
          </a:p>
        </p:txBody>
      </p:sp>
    </p:spTree>
    <p:extLst>
      <p:ext uri="{BB962C8B-B14F-4D97-AF65-F5344CB8AC3E}">
        <p14:creationId xmlns:p14="http://schemas.microsoft.com/office/powerpoint/2010/main" val="110275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25</a:t>
            </a:fld>
            <a:endParaRPr lang="en-US"/>
          </a:p>
        </p:txBody>
      </p:sp>
    </p:spTree>
    <p:extLst>
      <p:ext uri="{BB962C8B-B14F-4D97-AF65-F5344CB8AC3E}">
        <p14:creationId xmlns:p14="http://schemas.microsoft.com/office/powerpoint/2010/main" val="131314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hlinkClick r:id="rId3"/>
              </a:rPr>
              <a:t>Liberman</a:t>
            </a:r>
            <a:r>
              <a:rPr lang="en-US" sz="1200" dirty="0">
                <a:hlinkClick r:id="rId3"/>
              </a:rPr>
              <a:t> D, </a:t>
            </a:r>
            <a:r>
              <a:rPr lang="en-US" sz="1200" dirty="0" err="1">
                <a:hlinkClick r:id="rId3"/>
              </a:rPr>
              <a:t>Lughezzani</a:t>
            </a:r>
            <a:r>
              <a:rPr lang="en-US" sz="1200" dirty="0">
                <a:hlinkClick r:id="rId3"/>
              </a:rPr>
              <a:t> G, Sun M, et al. Perioperative mortality is significantly greater in septuagenarian and octogenarian patients treated with radical cystectomy for urothelial carcinoma of the bladder. Urology 2011; 77:660.</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hlinkClick r:id="rId4"/>
              </a:rPr>
              <a:t>Pieretti</a:t>
            </a:r>
            <a:r>
              <a:rPr lang="en-US" sz="1200" dirty="0">
                <a:hlinkClick r:id="rId4"/>
              </a:rPr>
              <a:t> A, </a:t>
            </a:r>
            <a:r>
              <a:rPr lang="en-US" sz="1200" dirty="0" err="1">
                <a:hlinkClick r:id="rId4"/>
              </a:rPr>
              <a:t>Krasnow</a:t>
            </a:r>
            <a:r>
              <a:rPr lang="en-US" sz="1200" dirty="0">
                <a:hlinkClick r:id="rId4"/>
              </a:rPr>
              <a:t> R, </a:t>
            </a:r>
            <a:r>
              <a:rPr lang="en-US" sz="1200" dirty="0" err="1">
                <a:hlinkClick r:id="rId4"/>
              </a:rPr>
              <a:t>Drumm</a:t>
            </a:r>
            <a:r>
              <a:rPr lang="en-US" sz="1200" dirty="0">
                <a:hlinkClick r:id="rId4"/>
              </a:rPr>
              <a:t> M, et al. Complications and Outcomes of Salvage Cystectomy after </a:t>
            </a:r>
            <a:r>
              <a:rPr lang="en-US" sz="1200" dirty="0" err="1">
                <a:hlinkClick r:id="rId4"/>
              </a:rPr>
              <a:t>Trimodality</a:t>
            </a:r>
            <a:r>
              <a:rPr lang="en-US" sz="1200" dirty="0">
                <a:hlinkClick r:id="rId4"/>
              </a:rPr>
              <a:t> Therapy. J </a:t>
            </a:r>
            <a:r>
              <a:rPr lang="en-US" sz="1200" dirty="0" err="1">
                <a:hlinkClick r:id="rId4"/>
              </a:rPr>
              <a:t>Urol</a:t>
            </a:r>
            <a:r>
              <a:rPr lang="en-US" sz="1200" dirty="0">
                <a:hlinkClick r:id="rId4"/>
              </a:rPr>
              <a:t> 2021; 206:29.</a:t>
            </a:r>
            <a:endParaRPr lang="en-US" sz="1200" dirty="0"/>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26</a:t>
            </a:fld>
            <a:endParaRPr lang="en-US"/>
          </a:p>
        </p:txBody>
      </p:sp>
    </p:spTree>
    <p:extLst>
      <p:ext uri="{BB962C8B-B14F-4D97-AF65-F5344CB8AC3E}">
        <p14:creationId xmlns:p14="http://schemas.microsoft.com/office/powerpoint/2010/main" val="331609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2"/>
                </a:solidFill>
                <a:effectLst/>
                <a:latin typeface="+mn-lt"/>
                <a:ea typeface="+mn-ea"/>
                <a:cs typeface="+mn-cs"/>
                <a:hlinkClick r:id="rId3"/>
              </a:rPr>
              <a:t>James ND, Hussain SA, Hall E, et al. Radiotherapy with or without chemotherapy in muscle-invasive bladder cancer. N </a:t>
            </a:r>
            <a:r>
              <a:rPr lang="en-US" sz="1200" b="0" i="0" u="sng" kern="1200" dirty="0" err="1">
                <a:solidFill>
                  <a:schemeClr val="tx2"/>
                </a:solidFill>
                <a:effectLst/>
                <a:latin typeface="+mn-lt"/>
                <a:ea typeface="+mn-ea"/>
                <a:cs typeface="+mn-cs"/>
                <a:hlinkClick r:id="rId3"/>
              </a:rPr>
              <a:t>Engl</a:t>
            </a:r>
            <a:r>
              <a:rPr lang="en-US" sz="1200" b="0" i="0" u="sng" kern="1200" dirty="0">
                <a:solidFill>
                  <a:schemeClr val="tx2"/>
                </a:solidFill>
                <a:effectLst/>
                <a:latin typeface="+mn-lt"/>
                <a:ea typeface="+mn-ea"/>
                <a:cs typeface="+mn-cs"/>
                <a:hlinkClick r:id="rId3"/>
              </a:rPr>
              <a:t> J Med 2012; 366:1477.</a:t>
            </a:r>
            <a:endParaRPr lang="en-US" sz="1200" b="0" i="0" u="sng" kern="1200" dirty="0">
              <a:solidFill>
                <a:schemeClr val="tx2"/>
              </a:solidFill>
              <a:effectLst/>
              <a:latin typeface="+mn-lt"/>
              <a:ea typeface="+mn-ea"/>
              <a:cs typeface="+mn-cs"/>
            </a:endParaRPr>
          </a:p>
          <a:p>
            <a:endParaRPr lang="en-US" sz="1200" u="sng"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err="1">
                <a:solidFill>
                  <a:schemeClr val="tx2"/>
                </a:solidFill>
                <a:effectLst/>
                <a:latin typeface="+mn-lt"/>
                <a:ea typeface="+mn-ea"/>
                <a:cs typeface="+mn-cs"/>
                <a:hlinkClick r:id="rId4"/>
              </a:rPr>
              <a:t>Mak</a:t>
            </a:r>
            <a:r>
              <a:rPr lang="en-US" sz="1200" b="0" i="0" u="sng" kern="1200" dirty="0">
                <a:solidFill>
                  <a:schemeClr val="tx2"/>
                </a:solidFill>
                <a:effectLst/>
                <a:latin typeface="+mn-lt"/>
                <a:ea typeface="+mn-ea"/>
                <a:cs typeface="+mn-cs"/>
                <a:hlinkClick r:id="rId4"/>
              </a:rPr>
              <a:t> RH, Hunt D, Shipley WU, et al. Long-term outcomes in patients with muscle-invasive bladder cancer after selective bladder-preserving combined-modality therapy: a pooled analysis of Radiation Therapy Oncology Group protocols 8802, 8903, 9506, 9706, 9906, and 0233. J </a:t>
            </a:r>
            <a:r>
              <a:rPr lang="en-US" sz="1200" b="0" i="0" u="sng" kern="1200" dirty="0" err="1">
                <a:solidFill>
                  <a:schemeClr val="tx2"/>
                </a:solidFill>
                <a:effectLst/>
                <a:latin typeface="+mn-lt"/>
                <a:ea typeface="+mn-ea"/>
                <a:cs typeface="+mn-cs"/>
                <a:hlinkClick r:id="rId4"/>
              </a:rPr>
              <a:t>Clin</a:t>
            </a:r>
            <a:r>
              <a:rPr lang="en-US" sz="1200" b="0" i="0" u="sng" kern="1200" dirty="0">
                <a:solidFill>
                  <a:schemeClr val="tx2"/>
                </a:solidFill>
                <a:effectLst/>
                <a:latin typeface="+mn-lt"/>
                <a:ea typeface="+mn-ea"/>
                <a:cs typeface="+mn-cs"/>
                <a:hlinkClick r:id="rId4"/>
              </a:rPr>
              <a:t> </a:t>
            </a:r>
            <a:r>
              <a:rPr lang="en-US" sz="1200" b="0" i="0" u="sng" kern="1200" dirty="0" err="1">
                <a:solidFill>
                  <a:schemeClr val="tx2"/>
                </a:solidFill>
                <a:effectLst/>
                <a:latin typeface="+mn-lt"/>
                <a:ea typeface="+mn-ea"/>
                <a:cs typeface="+mn-cs"/>
                <a:hlinkClick r:id="rId4"/>
              </a:rPr>
              <a:t>Oncol</a:t>
            </a:r>
            <a:r>
              <a:rPr lang="en-US" sz="1200" b="0" i="0" u="sng" kern="1200" dirty="0">
                <a:solidFill>
                  <a:schemeClr val="tx2"/>
                </a:solidFill>
                <a:effectLst/>
                <a:latin typeface="+mn-lt"/>
                <a:ea typeface="+mn-ea"/>
                <a:cs typeface="+mn-cs"/>
                <a:hlinkClick r:id="rId4"/>
              </a:rPr>
              <a:t> 2014; 32:3801.</a:t>
            </a:r>
            <a:endParaRPr lang="en-US" sz="1200" b="0" i="0" u="sng"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err="1">
                <a:solidFill>
                  <a:schemeClr val="tx2"/>
                </a:solidFill>
                <a:effectLst/>
                <a:latin typeface="+mn-lt"/>
                <a:ea typeface="+mn-ea"/>
                <a:cs typeface="+mn-cs"/>
              </a:rPr>
              <a:t>Efstathiou</a:t>
            </a:r>
            <a:r>
              <a:rPr lang="en-US" sz="1200" u="sng" kern="1200" dirty="0">
                <a:solidFill>
                  <a:schemeClr val="tx2"/>
                </a:solidFill>
                <a:effectLst/>
                <a:latin typeface="+mn-lt"/>
                <a:ea typeface="+mn-ea"/>
                <a:cs typeface="+mn-cs"/>
              </a:rPr>
              <a:t> JA, Bae K, Shipley WU, Kaufman DS, Hagan MP, </a:t>
            </a:r>
            <a:r>
              <a:rPr lang="en-US" sz="1200" u="sng" kern="1200" dirty="0" err="1">
                <a:solidFill>
                  <a:schemeClr val="tx2"/>
                </a:solidFill>
                <a:effectLst/>
                <a:latin typeface="+mn-lt"/>
                <a:ea typeface="+mn-ea"/>
                <a:cs typeface="+mn-cs"/>
              </a:rPr>
              <a:t>Heney</a:t>
            </a:r>
            <a:r>
              <a:rPr lang="en-US" sz="1200" u="sng" kern="1200" dirty="0">
                <a:solidFill>
                  <a:schemeClr val="tx2"/>
                </a:solidFill>
                <a:effectLst/>
                <a:latin typeface="+mn-lt"/>
                <a:ea typeface="+mn-ea"/>
                <a:cs typeface="+mn-cs"/>
              </a:rPr>
              <a:t> NM, Sandler HM.J </a:t>
            </a:r>
            <a:r>
              <a:rPr lang="en-US" sz="1200" u="sng" kern="1200" dirty="0" err="1">
                <a:solidFill>
                  <a:schemeClr val="tx2"/>
                </a:solidFill>
                <a:effectLst/>
                <a:latin typeface="+mn-lt"/>
                <a:ea typeface="+mn-ea"/>
                <a:cs typeface="+mn-cs"/>
              </a:rPr>
              <a:t>Clin</a:t>
            </a:r>
            <a:r>
              <a:rPr lang="en-US" sz="1200" u="sng" kern="1200" dirty="0">
                <a:solidFill>
                  <a:schemeClr val="tx2"/>
                </a:solidFill>
                <a:effectLst/>
                <a:latin typeface="+mn-lt"/>
                <a:ea typeface="+mn-ea"/>
                <a:cs typeface="+mn-cs"/>
              </a:rPr>
              <a:t> </a:t>
            </a:r>
            <a:r>
              <a:rPr lang="en-US" sz="1200" u="sng" kern="1200" dirty="0" err="1">
                <a:solidFill>
                  <a:schemeClr val="tx2"/>
                </a:solidFill>
                <a:effectLst/>
                <a:latin typeface="+mn-lt"/>
                <a:ea typeface="+mn-ea"/>
                <a:cs typeface="+mn-cs"/>
              </a:rPr>
              <a:t>Oncol</a:t>
            </a:r>
            <a:r>
              <a:rPr lang="en-US" sz="1200" u="sng" kern="1200" dirty="0">
                <a:solidFill>
                  <a:schemeClr val="tx2"/>
                </a:solidFill>
                <a:effectLst/>
                <a:latin typeface="+mn-lt"/>
                <a:ea typeface="+mn-ea"/>
                <a:cs typeface="+mn-cs"/>
              </a:rPr>
              <a:t>. </a:t>
            </a:r>
            <a:r>
              <a:rPr lang="en-US" sz="1200" u="sng" kern="1200" dirty="0">
                <a:solidFill>
                  <a:schemeClr val="tx2"/>
                </a:solidFill>
                <a:effectLst/>
                <a:latin typeface="+mn-lt"/>
                <a:ea typeface="+mn-ea"/>
                <a:cs typeface="+mn-cs"/>
                <a:hlinkClick r:id="rId5" tooltip="Original URL: https://pubmed.ncbi.nlm.nih.gov/19636019/. Click or tap if you trust this link."/>
              </a:rPr>
              <a:t>Late pelvic toxicity after bladder-sparing therapy in patients with invasive bladder cancer: RTOG 89-03, 95-06, 97-06, 99-06.</a:t>
            </a:r>
            <a:r>
              <a:rPr lang="en-US" sz="1200" u="sng" kern="1200" dirty="0">
                <a:solidFill>
                  <a:schemeClr val="tx2"/>
                </a:solidFill>
                <a:effectLst/>
                <a:latin typeface="+mn-lt"/>
                <a:ea typeface="+mn-ea"/>
                <a:cs typeface="+mn-cs"/>
              </a:rPr>
              <a:t> 2009 Sep 1;27(25):4055-61.</a:t>
            </a:r>
            <a:endParaRPr lang="en-US" sz="1200" u="sng" dirty="0">
              <a:solidFill>
                <a:schemeClr val="tx2"/>
              </a:solidFill>
            </a:endParaRPr>
          </a:p>
        </p:txBody>
      </p:sp>
      <p:sp>
        <p:nvSpPr>
          <p:cNvPr id="4" name="Slide Number Placeholder 3"/>
          <p:cNvSpPr>
            <a:spLocks noGrp="1"/>
          </p:cNvSpPr>
          <p:nvPr>
            <p:ph type="sldNum" sz="quarter" idx="10"/>
          </p:nvPr>
        </p:nvSpPr>
        <p:spPr/>
        <p:txBody>
          <a:bodyPr/>
          <a:lstStyle/>
          <a:p>
            <a:fld id="{9D5A7E40-5F5C-4FBC-8BC4-B8AC93C1D56D}" type="slidenum">
              <a:rPr lang="en-US" smtClean="0"/>
              <a:pPr/>
              <a:t>27</a:t>
            </a:fld>
            <a:endParaRPr lang="en-US"/>
          </a:p>
        </p:txBody>
      </p:sp>
    </p:spTree>
    <p:extLst>
      <p:ext uri="{BB962C8B-B14F-4D97-AF65-F5344CB8AC3E}">
        <p14:creationId xmlns:p14="http://schemas.microsoft.com/office/powerpoint/2010/main" val="195850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hlinkClick r:id="rId3"/>
              </a:rPr>
              <a:t>Mak</a:t>
            </a:r>
            <a:r>
              <a:rPr lang="en-US" sz="1200" dirty="0">
                <a:hlinkClick r:id="rId3"/>
              </a:rPr>
              <a:t> KS, Smith AB, Eidelman A, et al. Quality of Life in Long-term Survivors of Muscle-Invasive Bladder Cancer. </a:t>
            </a:r>
            <a:r>
              <a:rPr lang="en-US" sz="1200" dirty="0" err="1">
                <a:hlinkClick r:id="rId3"/>
              </a:rPr>
              <a:t>Int</a:t>
            </a:r>
            <a:r>
              <a:rPr lang="en-US" sz="1200" dirty="0">
                <a:hlinkClick r:id="rId3"/>
              </a:rPr>
              <a:t> J </a:t>
            </a:r>
            <a:r>
              <a:rPr lang="en-US" sz="1200" dirty="0" err="1">
                <a:hlinkClick r:id="rId3"/>
              </a:rPr>
              <a:t>Radiat</a:t>
            </a:r>
            <a:r>
              <a:rPr lang="en-US" sz="1200" dirty="0">
                <a:hlinkClick r:id="rId3"/>
              </a:rPr>
              <a:t> </a:t>
            </a:r>
            <a:r>
              <a:rPr lang="en-US" sz="1200" dirty="0" err="1">
                <a:hlinkClick r:id="rId3"/>
              </a:rPr>
              <a:t>Oncol</a:t>
            </a:r>
            <a:r>
              <a:rPr lang="en-US" sz="1200" dirty="0">
                <a:hlinkClick r:id="rId3"/>
              </a:rPr>
              <a:t> </a:t>
            </a:r>
            <a:r>
              <a:rPr lang="en-US" sz="1200" dirty="0" err="1">
                <a:hlinkClick r:id="rId3"/>
              </a:rPr>
              <a:t>Biol</a:t>
            </a:r>
            <a:r>
              <a:rPr lang="en-US" sz="1200" dirty="0">
                <a:hlinkClick r:id="rId3"/>
              </a:rPr>
              <a:t> </a:t>
            </a:r>
            <a:r>
              <a:rPr lang="en-US" sz="1200" dirty="0" err="1">
                <a:hlinkClick r:id="rId3"/>
              </a:rPr>
              <a:t>Phys</a:t>
            </a:r>
            <a:r>
              <a:rPr lang="en-US" sz="1200" dirty="0">
                <a:hlinkClick r:id="rId3"/>
              </a:rPr>
              <a:t> 2016; 96:1028.</a:t>
            </a:r>
            <a:endParaRPr lang="en-US" sz="1200" dirty="0">
              <a:solidFill>
                <a:schemeClr val="tx1">
                  <a:lumMod val="85000"/>
                  <a:lumOff val="15000"/>
                </a:schemeClr>
              </a:solidFill>
              <a:ea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29</a:t>
            </a:fld>
            <a:endParaRPr lang="en-US"/>
          </a:p>
        </p:txBody>
      </p:sp>
    </p:spTree>
    <p:extLst>
      <p:ext uri="{BB962C8B-B14F-4D97-AF65-F5344CB8AC3E}">
        <p14:creationId xmlns:p14="http://schemas.microsoft.com/office/powerpoint/2010/main" val="170498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6</a:t>
            </a:fld>
            <a:endParaRPr lang="en-US" dirty="0"/>
          </a:p>
        </p:txBody>
      </p:sp>
    </p:spTree>
    <p:extLst>
      <p:ext uri="{BB962C8B-B14F-4D97-AF65-F5344CB8AC3E}">
        <p14:creationId xmlns:p14="http://schemas.microsoft.com/office/powerpoint/2010/main" val="2479310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31</a:t>
            </a:fld>
            <a:endParaRPr lang="en-US"/>
          </a:p>
        </p:txBody>
      </p:sp>
    </p:spTree>
    <p:extLst>
      <p:ext uri="{BB962C8B-B14F-4D97-AF65-F5344CB8AC3E}">
        <p14:creationId xmlns:p14="http://schemas.microsoft.com/office/powerpoint/2010/main" val="153732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lvl="0"/>
            <a:r>
              <a:rPr lang="en-US" dirty="0">
                <a:latin typeface="Verdana" panose="020B0604030504040204" pitchFamily="34" charset="0"/>
                <a:ea typeface="Verdana" panose="020B0604030504040204" pitchFamily="34" charset="0"/>
                <a:cs typeface="Verdana" panose="020B0604030504040204" pitchFamily="34" charset="0"/>
              </a:rPr>
              <a:t>German retrospective series (Weiss, 2006, JCO) </a:t>
            </a:r>
          </a:p>
          <a:p>
            <a:pPr lvl="1"/>
            <a:r>
              <a:rPr lang="en-US" dirty="0">
                <a:latin typeface="Verdana" panose="020B0604030504040204" pitchFamily="34" charset="0"/>
                <a:ea typeface="Verdana" panose="020B0604030504040204" pitchFamily="34" charset="0"/>
                <a:cs typeface="Verdana" panose="020B0604030504040204" pitchFamily="34" charset="0"/>
              </a:rPr>
              <a:t>141 pts, T1 with high risk feature (G3, CIS, </a:t>
            </a:r>
            <a:r>
              <a:rPr lang="en-US" dirty="0" err="1">
                <a:latin typeface="Verdana" panose="020B0604030504040204" pitchFamily="34" charset="0"/>
                <a:ea typeface="Verdana" panose="020B0604030504040204" pitchFamily="34" charset="0"/>
                <a:cs typeface="Verdana" panose="020B0604030504040204" pitchFamily="34" charset="0"/>
              </a:rPr>
              <a:t>multifocality</a:t>
            </a:r>
            <a:r>
              <a:rPr lang="en-US" dirty="0">
                <a:latin typeface="Verdana" panose="020B0604030504040204" pitchFamily="34" charset="0"/>
                <a:ea typeface="Verdana" panose="020B0604030504040204" pitchFamily="34" charset="0"/>
                <a:cs typeface="Verdana" panose="020B0604030504040204" pitchFamily="34" charset="0"/>
              </a:rPr>
              <a:t>, &gt;5cm, multiple recurrences) underwent chemo-RT</a:t>
            </a:r>
          </a:p>
          <a:p>
            <a:pPr lvl="1"/>
            <a:r>
              <a:rPr lang="en-US" dirty="0">
                <a:latin typeface="Verdana" panose="020B0604030504040204" pitchFamily="34" charset="0"/>
                <a:ea typeface="Verdana" panose="020B0604030504040204" pitchFamily="34" charset="0"/>
                <a:cs typeface="Verdana" panose="020B0604030504040204" pitchFamily="34" charset="0"/>
              </a:rPr>
              <a:t>88% CR rate, 5Y-tumor progression 19%, 5Y-DSS 82%, &gt;80% of survivors preserved bladder, 70% were delighted or pleased with urinary function</a:t>
            </a:r>
          </a:p>
          <a:p>
            <a:pPr lvl="1"/>
            <a:endParaRPr lang="en-US" sz="3600" dirty="0">
              <a:latin typeface="Verdana" panose="020B0604030504040204" pitchFamily="34" charset="0"/>
              <a:ea typeface="Verdana" panose="020B0604030504040204" pitchFamily="34" charset="0"/>
              <a:cs typeface="Verdana" panose="020B0604030504040204" pitchFamily="34" charset="0"/>
            </a:endParaRPr>
          </a:p>
          <a:p>
            <a:pPr marL="214313" indent="-214313">
              <a:defRPr/>
            </a:pPr>
            <a:r>
              <a:rPr lang="en-US" sz="3600" dirty="0">
                <a:latin typeface="Verdana" panose="020B0604030504040204" pitchFamily="34" charset="0"/>
                <a:ea typeface="Verdana" panose="020B0604030504040204" pitchFamily="34" charset="0"/>
                <a:cs typeface="Verdana" panose="020B0604030504040204" pitchFamily="34" charset="0"/>
              </a:rPr>
              <a:t>RTOG</a:t>
            </a:r>
            <a:r>
              <a:rPr lang="en-US" sz="3600" baseline="0" dirty="0">
                <a:latin typeface="Verdana" panose="020B0604030504040204" pitchFamily="34" charset="0"/>
                <a:ea typeface="Verdana" panose="020B0604030504040204" pitchFamily="34" charset="0"/>
                <a:cs typeface="Verdana" panose="020B0604030504040204" pitchFamily="34" charset="0"/>
              </a:rPr>
              <a:t> 0926 was a </a:t>
            </a:r>
            <a:r>
              <a:rPr lang="en-US" sz="3600" b="0" dirty="0"/>
              <a:t>Phase II study of patients with recurrent high-grade T1 NMIBC.</a:t>
            </a:r>
            <a:r>
              <a:rPr lang="en-US" sz="3600" b="0" baseline="0" dirty="0"/>
              <a:t> </a:t>
            </a:r>
          </a:p>
          <a:p>
            <a:pPr marL="214313" indent="-214313">
              <a:defRPr/>
            </a:pPr>
            <a:r>
              <a:rPr lang="en-US" sz="3600" b="0" baseline="0" dirty="0"/>
              <a:t>	</a:t>
            </a:r>
            <a:r>
              <a:rPr lang="en-US" altLang="en-US" sz="2400" b="0" dirty="0"/>
              <a:t>88% free from cystectomy at 3 years </a:t>
            </a:r>
          </a:p>
          <a:p>
            <a:pPr marL="214313" indent="-214313">
              <a:defRPr/>
            </a:pPr>
            <a:r>
              <a:rPr lang="en-US" altLang="en-US" sz="2400" b="0" baseline="0" dirty="0"/>
              <a:t>      </a:t>
            </a:r>
            <a:r>
              <a:rPr lang="en-US" altLang="en-US" sz="2400" b="0" dirty="0"/>
              <a:t>Cumulative Incidence DM at 3 and 5 </a:t>
            </a:r>
            <a:r>
              <a:rPr lang="en-US" altLang="en-US" sz="2400" b="0" dirty="0" err="1"/>
              <a:t>yrs</a:t>
            </a:r>
            <a:r>
              <a:rPr lang="en-US" altLang="en-US" sz="2400" b="0" dirty="0"/>
              <a:t>: 12% and 20%</a:t>
            </a:r>
          </a:p>
          <a:p>
            <a:pPr lvl="1"/>
            <a:endParaRPr lang="en-US" sz="36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33</a:t>
            </a:fld>
            <a:endParaRPr lang="en-US"/>
          </a:p>
        </p:txBody>
      </p:sp>
    </p:spTree>
    <p:extLst>
      <p:ext uri="{BB962C8B-B14F-4D97-AF65-F5344CB8AC3E}">
        <p14:creationId xmlns:p14="http://schemas.microsoft.com/office/powerpoint/2010/main" val="198373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Abbreviations: </a:t>
            </a:r>
          </a:p>
          <a:p>
            <a:r>
              <a:rPr lang="en-US" sz="1200" dirty="0"/>
              <a:t>CTU = Computed Tomography Urography</a:t>
            </a:r>
          </a:p>
          <a:p>
            <a:r>
              <a:rPr lang="en-US" sz="1200" dirty="0"/>
              <a:t>MRU = Magnetic Resonance Urography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FDG PET/CT = </a:t>
            </a:r>
            <a:r>
              <a:rPr lang="en-US" sz="1200" baseline="0" dirty="0" err="1"/>
              <a:t>Fluorodeoxyglucose</a:t>
            </a:r>
            <a:r>
              <a:rPr lang="en-US" sz="1200" baseline="0" dirty="0"/>
              <a:t> Positron Emission Tomography/</a:t>
            </a:r>
            <a:r>
              <a:rPr lang="en-US" sz="1200" dirty="0"/>
              <a:t>Computed Tomography </a:t>
            </a:r>
          </a:p>
          <a:p>
            <a:r>
              <a:rPr lang="en-US" sz="1200" dirty="0"/>
              <a:t>MIBC = Muscle-Invasive Bladder Cancer</a:t>
            </a:r>
          </a:p>
          <a:p>
            <a:r>
              <a:rPr lang="en-US" sz="1200" dirty="0"/>
              <a:t>CBC = Complete Blood Count</a:t>
            </a:r>
          </a:p>
          <a:p>
            <a:r>
              <a:rPr lang="en-US" sz="1200" dirty="0"/>
              <a:t>CMP =</a:t>
            </a:r>
            <a:r>
              <a:rPr lang="en-US" sz="1200" baseline="0" dirty="0"/>
              <a:t> Comprehensive Metabolic Panel</a:t>
            </a:r>
          </a:p>
          <a:p>
            <a:r>
              <a:rPr lang="en-US" sz="1200" baseline="0" dirty="0"/>
              <a:t>LFT = Liver Function Test</a:t>
            </a: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34</a:t>
            </a:fld>
            <a:endParaRPr lang="en-US"/>
          </a:p>
        </p:txBody>
      </p:sp>
    </p:spTree>
    <p:extLst>
      <p:ext uri="{BB962C8B-B14F-4D97-AF65-F5344CB8AC3E}">
        <p14:creationId xmlns:p14="http://schemas.microsoft.com/office/powerpoint/2010/main" val="3088186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35</a:t>
            </a:fld>
            <a:endParaRPr lang="en-US"/>
          </a:p>
        </p:txBody>
      </p:sp>
    </p:spTree>
    <p:extLst>
      <p:ext uri="{BB962C8B-B14F-4D97-AF65-F5344CB8AC3E}">
        <p14:creationId xmlns:p14="http://schemas.microsoft.com/office/powerpoint/2010/main" val="1147301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38</a:t>
            </a:fld>
            <a:endParaRPr lang="en-US"/>
          </a:p>
        </p:txBody>
      </p:sp>
    </p:spTree>
    <p:extLst>
      <p:ext uri="{BB962C8B-B14F-4D97-AF65-F5344CB8AC3E}">
        <p14:creationId xmlns:p14="http://schemas.microsoft.com/office/powerpoint/2010/main" val="271274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A7E40-5F5C-4FBC-8BC4-B8AC93C1D56D}" type="slidenum">
              <a:rPr lang="en-US" smtClean="0"/>
              <a:pPr/>
              <a:t>8</a:t>
            </a:fld>
            <a:endParaRPr lang="en-US"/>
          </a:p>
        </p:txBody>
      </p:sp>
    </p:spTree>
    <p:extLst>
      <p:ext uri="{BB962C8B-B14F-4D97-AF65-F5344CB8AC3E}">
        <p14:creationId xmlns:p14="http://schemas.microsoft.com/office/powerpoint/2010/main" val="164596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9</a:t>
            </a:fld>
            <a:endParaRPr lang="en-US"/>
          </a:p>
        </p:txBody>
      </p:sp>
    </p:spTree>
    <p:extLst>
      <p:ext uri="{BB962C8B-B14F-4D97-AF65-F5344CB8AC3E}">
        <p14:creationId xmlns:p14="http://schemas.microsoft.com/office/powerpoint/2010/main" val="313458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10</a:t>
            </a:fld>
            <a:endParaRPr lang="en-US"/>
          </a:p>
        </p:txBody>
      </p:sp>
    </p:spTree>
    <p:extLst>
      <p:ext uri="{BB962C8B-B14F-4D97-AF65-F5344CB8AC3E}">
        <p14:creationId xmlns:p14="http://schemas.microsoft.com/office/powerpoint/2010/main" val="371324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Verdana" pitchFamily="34" charset="0"/>
                <a:ea typeface="Verdana" pitchFamily="34" charset="0"/>
                <a:cs typeface="Verdana" pitchFamily="34" charset="0"/>
              </a:rPr>
              <a:t>Electricity </a:t>
            </a:r>
            <a:r>
              <a:rPr lang="en-US" sz="1200" dirty="0">
                <a:solidFill>
                  <a:schemeClr val="tx1">
                    <a:lumMod val="85000"/>
                    <a:lumOff val="15000"/>
                  </a:schemeClr>
                </a:solidFill>
                <a:latin typeface="Verdana" pitchFamily="34" charset="0"/>
                <a:ea typeface="Verdana" pitchFamily="34" charset="0"/>
                <a:cs typeface="Verdana" pitchFamily="34" charset="0"/>
                <a:sym typeface="Wingdings" pitchFamily="2" charset="2"/>
              </a:rPr>
              <a:t> powers e</a:t>
            </a:r>
            <a:r>
              <a:rPr lang="en-US" sz="1200" dirty="0">
                <a:solidFill>
                  <a:schemeClr val="tx1">
                    <a:lumMod val="85000"/>
                    <a:lumOff val="15000"/>
                  </a:schemeClr>
                </a:solidFill>
                <a:latin typeface="Verdana" pitchFamily="34" charset="0"/>
                <a:ea typeface="Verdana" pitchFamily="34" charset="0"/>
                <a:cs typeface="Verdana" pitchFamily="34" charset="0"/>
              </a:rPr>
              <a:t>lectron gun </a:t>
            </a:r>
            <a:r>
              <a:rPr lang="en-US" sz="1200" dirty="0">
                <a:solidFill>
                  <a:schemeClr val="tx1">
                    <a:lumMod val="85000"/>
                    <a:lumOff val="15000"/>
                  </a:schemeClr>
                </a:solidFill>
                <a:latin typeface="Verdana" pitchFamily="34" charset="0"/>
                <a:ea typeface="Verdana" pitchFamily="34" charset="0"/>
                <a:cs typeface="Verdana" pitchFamily="34" charset="0"/>
                <a:sym typeface="Wingdings" pitchFamily="2" charset="2"/>
              </a:rPr>
              <a:t></a:t>
            </a:r>
            <a:r>
              <a:rPr lang="en-US" sz="1200" dirty="0">
                <a:solidFill>
                  <a:schemeClr val="tx1">
                    <a:lumMod val="85000"/>
                    <a:lumOff val="15000"/>
                  </a:schemeClr>
                </a:solidFill>
                <a:latin typeface="Verdana" pitchFamily="34" charset="0"/>
                <a:ea typeface="Verdana" pitchFamily="34" charset="0"/>
                <a:cs typeface="Verdana" pitchFamily="34" charset="0"/>
              </a:rPr>
              <a:t> generates high energy electrons </a:t>
            </a:r>
            <a:r>
              <a:rPr lang="en-US" sz="1200" dirty="0">
                <a:solidFill>
                  <a:schemeClr val="tx1">
                    <a:lumMod val="85000"/>
                    <a:lumOff val="15000"/>
                  </a:schemeClr>
                </a:solidFill>
                <a:latin typeface="Verdana" pitchFamily="34" charset="0"/>
                <a:ea typeface="Verdana" pitchFamily="34" charset="0"/>
                <a:cs typeface="Verdana" pitchFamily="34" charset="0"/>
                <a:sym typeface="Wingdings" pitchFamily="2" charset="2"/>
              </a:rPr>
              <a:t> accelerated along waveguide  strike a Tungsten target  </a:t>
            </a:r>
            <a:r>
              <a:rPr lang="en-US" sz="1200" dirty="0" err="1">
                <a:solidFill>
                  <a:schemeClr val="tx1">
                    <a:lumMod val="85000"/>
                    <a:lumOff val="15000"/>
                  </a:schemeClr>
                </a:solidFill>
                <a:latin typeface="Verdana" pitchFamily="34" charset="0"/>
                <a:ea typeface="Verdana" pitchFamily="34" charset="0"/>
                <a:cs typeface="Verdana" pitchFamily="34" charset="0"/>
                <a:sym typeface="Wingdings" pitchFamily="2" charset="2"/>
              </a:rPr>
              <a:t>bremsstrahlung</a:t>
            </a:r>
            <a:r>
              <a:rPr lang="en-US" sz="1200" dirty="0">
                <a:solidFill>
                  <a:schemeClr val="tx1">
                    <a:lumMod val="85000"/>
                    <a:lumOff val="15000"/>
                  </a:schemeClr>
                </a:solidFill>
                <a:latin typeface="Verdana" pitchFamily="34" charset="0"/>
                <a:ea typeface="Verdana" pitchFamily="34" charset="0"/>
                <a:cs typeface="Verdana" pitchFamily="34" charset="0"/>
                <a:sym typeface="Wingdings" pitchFamily="2" charset="2"/>
              </a:rPr>
              <a:t> generates high energy photons (X-rays)  pass over a filter to generate uniform field  shaped by jaws and collimators  enter patient</a:t>
            </a:r>
            <a:endParaRPr lang="en-US" sz="1200" dirty="0"/>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11</a:t>
            </a:fld>
            <a:endParaRPr lang="en-US"/>
          </a:p>
        </p:txBody>
      </p:sp>
    </p:spTree>
    <p:extLst>
      <p:ext uri="{BB962C8B-B14F-4D97-AF65-F5344CB8AC3E}">
        <p14:creationId xmlns:p14="http://schemas.microsoft.com/office/powerpoint/2010/main" val="166593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A7E40-5F5C-4FBC-8BC4-B8AC93C1D56D}" type="slidenum">
              <a:rPr lang="en-US" smtClean="0"/>
              <a:pPr/>
              <a:t>14</a:t>
            </a:fld>
            <a:endParaRPr lang="en-US"/>
          </a:p>
        </p:txBody>
      </p:sp>
    </p:spTree>
    <p:extLst>
      <p:ext uri="{BB962C8B-B14F-4D97-AF65-F5344CB8AC3E}">
        <p14:creationId xmlns:p14="http://schemas.microsoft.com/office/powerpoint/2010/main" val="409249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A7E40-5F5C-4FBC-8BC4-B8AC93C1D56D}" type="slidenum">
              <a:rPr lang="en-US" smtClean="0"/>
              <a:pPr/>
              <a:t>15</a:t>
            </a:fld>
            <a:endParaRPr lang="en-US"/>
          </a:p>
        </p:txBody>
      </p:sp>
    </p:spTree>
    <p:extLst>
      <p:ext uri="{BB962C8B-B14F-4D97-AF65-F5344CB8AC3E}">
        <p14:creationId xmlns:p14="http://schemas.microsoft.com/office/powerpoint/2010/main" val="268444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17</a:t>
            </a:fld>
            <a:endParaRPr lang="en-US"/>
          </a:p>
        </p:txBody>
      </p:sp>
    </p:spTree>
    <p:extLst>
      <p:ext uri="{BB962C8B-B14F-4D97-AF65-F5344CB8AC3E}">
        <p14:creationId xmlns:p14="http://schemas.microsoft.com/office/powerpoint/2010/main" val="5667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6AA388-F839-4D8A-A54D-20D1E8CF00B5}"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E022F-A828-421E-8C5B-042357FE28EA}"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47736-B54B-42CB-A51D-D7E42EC605F8}"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70DA1-72D8-4F8C-A30F-A25F5DCEB628}"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F3229-B558-4D75-BF91-C2790D3160C6}" type="datetime1">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8B261-CE5E-41AA-9FE3-902135D0AF92}" type="datetime1">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1969D8-77BA-49A3-A0E6-5C678AAB8C9B}" type="datetime1">
              <a:rPr lang="en-US" smtClean="0"/>
              <a:pPr/>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DD85CA-CDA9-4365-9146-9061B2E9B11E}" type="datetime1">
              <a:rPr lang="en-US" smtClean="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C7E6-A6A8-4686-8C34-ADA105F03D48}" type="datetime1">
              <a:rPr lang="en-US" smtClean="0"/>
              <a:pPr/>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3B76A-9EAC-4510-AD0F-223B51390550}" type="datetime1">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3F9AD-C79B-4C44-9871-D5CC5386D03B}" type="datetime1">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14979-5F47-4B47-8BF1-22BCBC71E472}" type="datetime1">
              <a:rPr lang="en-US" smtClean="0"/>
              <a:pPr/>
              <a:t>6/20/2023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CF6FE-55EC-4699-ABBD-953C255798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b="1"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dcap.link/bladder_post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uptodate-com.proxy.libraries.rutgers.edu/contents/bladder-preservation-treatment-options-for-muscle-invasive-urothelial-bladder-cancer/abstract/15" TargetMode="External"/><Relationship Id="rId13" Type="http://schemas.openxmlformats.org/officeDocument/2006/relationships/hyperlink" Target="https://www-uptodate-com.proxy.libraries.rutgers.edu/contents/bladder-preservation-treatment-options-for-muscle-invasive-urothelial-bladder-cancer/abstract/37" TargetMode="External"/><Relationship Id="rId18" Type="http://schemas.openxmlformats.org/officeDocument/2006/relationships/hyperlink" Target="https://www-uptodate-com.proxy.libraries.rutgers.edu/contents/bladder-preservation-treatment-options-for-muscle-invasive-urothelial-bladder-cancer/abstract/32" TargetMode="External"/><Relationship Id="rId3" Type="http://schemas.openxmlformats.org/officeDocument/2006/relationships/hyperlink" Target="https://www-uptodate-com.proxy.libraries.rutgers.edu/contents/bladder-preservation-treatment-options-for-muscle-invasive-urothelial-bladder-cancer/abstract/27" TargetMode="External"/><Relationship Id="rId21" Type="http://schemas.openxmlformats.org/officeDocument/2006/relationships/hyperlink" Target="https://www-uptodate-com.proxy.libraries.rutgers.edu/contents/bladder-preservation-treatment-options-for-muscle-invasive-urothelial-bladder-cancer/abstract/66" TargetMode="External"/><Relationship Id="rId7" Type="http://schemas.openxmlformats.org/officeDocument/2006/relationships/hyperlink" Target="https://www-uptodate-com.proxy.libraries.rutgers.edu/contents/bladder-preservation-treatment-options-for-muscle-invasive-urothelial-bladder-cancer/abstract/65" TargetMode="External"/><Relationship Id="rId12" Type="http://schemas.openxmlformats.org/officeDocument/2006/relationships/hyperlink" Target="https://www-uptodate-com.proxy.libraries.rutgers.edu/contents/bladder-preservation-treatment-options-for-muscle-invasive-urothelial-bladder-cancer/abstract/26" TargetMode="External"/><Relationship Id="rId17" Type="http://schemas.openxmlformats.org/officeDocument/2006/relationships/hyperlink" Target="https://www-uptodate-com.proxy.libraries.rutgers.edu/contents/bladder-preservation-treatment-options-for-muscle-invasive-urothelial-bladder-cancer/abstract/30" TargetMode="External"/><Relationship Id="rId2" Type="http://schemas.openxmlformats.org/officeDocument/2006/relationships/notesSlide" Target="../notesSlides/notesSlide24.xml"/><Relationship Id="rId16" Type="http://schemas.openxmlformats.org/officeDocument/2006/relationships/hyperlink" Target="https://www-uptodate-com.proxy.libraries.rutgers.edu/contents/bladder-preservation-treatment-options-for-muscle-invasive-urothelial-bladder-cancer/abstract/64" TargetMode="External"/><Relationship Id="rId20" Type="http://schemas.openxmlformats.org/officeDocument/2006/relationships/hyperlink" Target="https://www-uptodate-com.proxy.libraries.rutgers.edu/contents/bladder-preservation-treatment-options-for-muscle-invasive-urothelial-bladder-cancer/abstract/31" TargetMode="External"/><Relationship Id="rId1" Type="http://schemas.openxmlformats.org/officeDocument/2006/relationships/slideLayout" Target="../slideLayouts/slideLayout2.xml"/><Relationship Id="rId6" Type="http://schemas.openxmlformats.org/officeDocument/2006/relationships/hyperlink" Target="https://www-uptodate-com.proxy.libraries.rutgers.edu/contents/bladder-preservation-treatment-options-for-muscle-invasive-urothelial-bladder-cancer/abstract/16" TargetMode="External"/><Relationship Id="rId11" Type="http://schemas.openxmlformats.org/officeDocument/2006/relationships/hyperlink" Target="https://www-uptodate-com.proxy.libraries.rutgers.edu/contents/bladder-preservation-treatment-options-for-muscle-invasive-urothelial-bladder-cancer/abstract/18" TargetMode="External"/><Relationship Id="rId5" Type="http://schemas.openxmlformats.org/officeDocument/2006/relationships/hyperlink" Target="https://www-uptodate-com.proxy.libraries.rutgers.edu/contents/bladder-preservation-treatment-options-for-muscle-invasive-urothelial-bladder-cancer/abstract/36" TargetMode="External"/><Relationship Id="rId15" Type="http://schemas.openxmlformats.org/officeDocument/2006/relationships/hyperlink" Target="https://www-uptodate-com.proxy.libraries.rutgers.edu/contents/bladder-preservation-treatment-options-for-muscle-invasive-urothelial-bladder-cancer/abstract/29" TargetMode="External"/><Relationship Id="rId10" Type="http://schemas.openxmlformats.org/officeDocument/2006/relationships/hyperlink" Target="https://www-uptodate-com.proxy.libraries.rutgers.edu/contents/bladder-preservation-treatment-options-for-muscle-invasive-urothelial-bladder-cancer/abstract/28" TargetMode="External"/><Relationship Id="rId19" Type="http://schemas.openxmlformats.org/officeDocument/2006/relationships/hyperlink" Target="https://www-uptodate-com.proxy.libraries.rutgers.edu/contents/bladder-preservation-treatment-options-for-muscle-invasive-urothelial-bladder-cancer/abstract/17" TargetMode="External"/><Relationship Id="rId4" Type="http://schemas.openxmlformats.org/officeDocument/2006/relationships/hyperlink" Target="https://www-uptodate-com.proxy.libraries.rutgers.edu/contents/bladder-preservation-treatment-options-for-muscle-invasive-urothelial-bladder-cancer/abstract/46" TargetMode="External"/><Relationship Id="rId9" Type="http://schemas.openxmlformats.org/officeDocument/2006/relationships/hyperlink" Target="https://www-uptodate-com.proxy.libraries.rutgers.edu/contents/bladder-preservation-treatment-options-for-muscle-invasive-urothelial-bladder-cancer/abstract/33" TargetMode="External"/><Relationship Id="rId14" Type="http://schemas.openxmlformats.org/officeDocument/2006/relationships/hyperlink" Target="https://www-uptodate-com.proxy.libraries.rutgers.edu/contents/bladder-preservation-treatment-options-for-muscle-invasive-urothelial-bladder-cancer/abstract/67"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latin typeface="+mn-lt"/>
              </a:rPr>
              <a:t>Instructions for Use of These Slides</a:t>
            </a:r>
          </a:p>
        </p:txBody>
      </p:sp>
      <p:sp>
        <p:nvSpPr>
          <p:cNvPr id="3" name="Content Placeholder 2"/>
          <p:cNvSpPr>
            <a:spLocks noGrp="1"/>
          </p:cNvSpPr>
          <p:nvPr>
            <p:ph idx="1"/>
          </p:nvPr>
        </p:nvSpPr>
        <p:spPr>
          <a:xfrm>
            <a:off x="609600" y="1143000"/>
            <a:ext cx="10972800" cy="5715001"/>
          </a:xfrm>
        </p:spPr>
        <p:txBody>
          <a:bodyPr vert="horz" lIns="91440" tIns="45720" rIns="91440" bIns="45720" rtlCol="0" anchor="t">
            <a:normAutofit fontScale="70000" lnSpcReduction="20000"/>
          </a:bodyPr>
          <a:lstStyle/>
          <a:p>
            <a:r>
              <a:rPr lang="en-US" dirty="0"/>
              <a:t>The purpose of these slides is to serve as a resource that any radiation oncologist can use when speaking about the role of radiation therapy in treating bladder cancer. </a:t>
            </a:r>
          </a:p>
          <a:p>
            <a:endParaRPr lang="en-US" dirty="0"/>
          </a:p>
          <a:p>
            <a:r>
              <a:rPr lang="en-US" dirty="0"/>
              <a:t>The target audience is residents/fellows in the fields of urology and medical oncology. </a:t>
            </a:r>
          </a:p>
          <a:p>
            <a:pPr lvl="1"/>
            <a:r>
              <a:rPr lang="en-US" dirty="0"/>
              <a:t>However, any user is welcome to format the slides as needed to fit your target audience.  </a:t>
            </a:r>
          </a:p>
          <a:p>
            <a:endParaRPr lang="en-US" dirty="0"/>
          </a:p>
          <a:p>
            <a:r>
              <a:rPr lang="en-US" dirty="0"/>
              <a:t>Please ask attendees to complete either the pre-test or post-test so that we can assess the effectiveness of the slides. If you make significant changes to the content of the slides for your presentation, we prefer that you use the pre-test only. </a:t>
            </a:r>
            <a:r>
              <a:rPr lang="en-US" i="1" dirty="0"/>
              <a:t>Collected data is anonymous and will potentially be used for research purposes.</a:t>
            </a:r>
            <a:endParaRPr lang="en-US" u="sng" dirty="0"/>
          </a:p>
          <a:p>
            <a:pPr lvl="1"/>
            <a:r>
              <a:rPr lang="en-US" dirty="0"/>
              <a:t>Post-test link: </a:t>
            </a:r>
            <a:r>
              <a:rPr lang="en-US" dirty="0">
                <a:hlinkClick r:id="rId3"/>
              </a:rPr>
              <a:t>https://redcap.link/bladder_post1</a:t>
            </a:r>
            <a:endParaRPr lang="en-US" dirty="0"/>
          </a:p>
          <a:p>
            <a:pPr marL="0" indent="0">
              <a:buNone/>
            </a:pPr>
            <a:endParaRPr lang="en-US" dirty="0"/>
          </a:p>
          <a:p>
            <a:r>
              <a:rPr lang="en-US" dirty="0"/>
              <a:t>Primary Author(s): Malcolm Mattes </a:t>
            </a:r>
          </a:p>
          <a:p>
            <a:r>
              <a:rPr lang="en-US" dirty="0"/>
              <a:t>Peer Reviewer(s): </a:t>
            </a:r>
            <a:r>
              <a:rPr lang="en-US" sz="3200" dirty="0"/>
              <a:t>Noam </a:t>
            </a:r>
            <a:r>
              <a:rPr lang="en-US" sz="3200" dirty="0" err="1"/>
              <a:t>VanderWalde</a:t>
            </a:r>
            <a:r>
              <a:rPr lang="en-US" sz="3200" dirty="0"/>
              <a:t>, Jason </a:t>
            </a:r>
            <a:r>
              <a:rPr lang="en-US" sz="3200" dirty="0" err="1"/>
              <a:t>Efstathiou</a:t>
            </a:r>
            <a:r>
              <a:rPr lang="en-US" sz="3200" dirty="0"/>
              <a:t>, Scott Morgan</a:t>
            </a:r>
          </a:p>
          <a:p>
            <a:r>
              <a:rPr lang="en-US" dirty="0"/>
              <a:t>Additional Support: ASTRO communications committee</a:t>
            </a:r>
          </a:p>
          <a:p>
            <a:r>
              <a:rPr lang="en-US" b="1" dirty="0"/>
              <a:t>Last updated in December 2022</a:t>
            </a:r>
            <a:r>
              <a:rPr lang="en-US" dirty="0"/>
              <a:t>– newer data may impact the accuracy of the content of these slides</a:t>
            </a:r>
          </a:p>
          <a:p>
            <a:endParaRPr lang="en-US" dirty="0"/>
          </a:p>
        </p:txBody>
      </p:sp>
    </p:spTree>
    <p:extLst>
      <p:ext uri="{BB962C8B-B14F-4D97-AF65-F5344CB8AC3E}">
        <p14:creationId xmlns:p14="http://schemas.microsoft.com/office/powerpoint/2010/main" val="401232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dirty="0">
                <a:solidFill>
                  <a:schemeClr val="tx2"/>
                </a:solidFill>
                <a:latin typeface="+mn-lt"/>
                <a:ea typeface="Verdana" panose="020B0604030504040204" pitchFamily="34" charset="0"/>
                <a:cs typeface="Verdana" panose="020B0604030504040204" pitchFamily="34" charset="0"/>
              </a:rPr>
              <a:t>Biologically Effective Dose (BED)</a:t>
            </a:r>
          </a:p>
        </p:txBody>
      </p:sp>
      <p:sp>
        <p:nvSpPr>
          <p:cNvPr id="3" name="Content Placeholder 2"/>
          <p:cNvSpPr>
            <a:spLocks noGrp="1"/>
          </p:cNvSpPr>
          <p:nvPr>
            <p:ph idx="1"/>
          </p:nvPr>
        </p:nvSpPr>
        <p:spPr>
          <a:xfrm>
            <a:off x="1066800" y="1219200"/>
            <a:ext cx="10439400" cy="5638800"/>
          </a:xfrm>
        </p:spPr>
        <p:txBody>
          <a:bodyPr>
            <a:normAutofit/>
          </a:bodyPr>
          <a:lstStyle/>
          <a:p>
            <a:r>
              <a:rPr lang="en-US" sz="3400" dirty="0">
                <a:ea typeface="Verdana" panose="020B0604030504040204" pitchFamily="34" charset="0"/>
              </a:rPr>
              <a:t>Depends not only on total dose, but how that dose </a:t>
            </a:r>
            <a:r>
              <a:rPr lang="en-US" sz="3400" dirty="0">
                <a:ea typeface="Verdana" charset="0"/>
                <a:cs typeface="Verdana" charset="0"/>
              </a:rPr>
              <a:t>is</a:t>
            </a:r>
            <a:r>
              <a:rPr lang="en-US" dirty="0"/>
              <a:t> </a:t>
            </a:r>
            <a:r>
              <a:rPr lang="en-US" sz="3400" dirty="0">
                <a:ea typeface="Verdana" panose="020B0604030504040204" pitchFamily="34" charset="0"/>
              </a:rPr>
              <a:t>fractionated, and the tissue irradiated</a:t>
            </a:r>
          </a:p>
          <a:p>
            <a:pPr lvl="1">
              <a:buFont typeface="Wingdings" panose="05000000000000000000" pitchFamily="2" charset="2"/>
              <a:buChar char="§"/>
            </a:pPr>
            <a:endParaRPr lang="en-US" sz="3100" dirty="0">
              <a:solidFill>
                <a:schemeClr val="tx1">
                  <a:lumMod val="85000"/>
                  <a:lumOff val="15000"/>
                </a:schemeClr>
              </a:solidFill>
              <a:ea typeface="Verdana" panose="020B0604030504040204" pitchFamily="34" charset="0"/>
              <a:cs typeface="Verdana" panose="020B0604030504040204" pitchFamily="34" charset="0"/>
            </a:endParaRPr>
          </a:p>
          <a:p>
            <a:pPr lvl="1">
              <a:buFont typeface="Wingdings" panose="05000000000000000000" pitchFamily="2" charset="2"/>
              <a:buChar char="§"/>
            </a:pPr>
            <a:r>
              <a:rPr lang="en-US" sz="3100" dirty="0">
                <a:solidFill>
                  <a:schemeClr val="tx1">
                    <a:lumMod val="85000"/>
                    <a:lumOff val="15000"/>
                  </a:schemeClr>
                </a:solidFill>
                <a:ea typeface="Verdana" panose="020B0604030504040204" pitchFamily="34" charset="0"/>
                <a:cs typeface="Verdana" panose="020B0604030504040204" pitchFamily="34" charset="0"/>
              </a:rPr>
              <a:t>e.g., </a:t>
            </a:r>
            <a:r>
              <a:rPr lang="en-US" sz="3100" dirty="0">
                <a:ea typeface="Verdana" panose="020B0604030504040204" pitchFamily="34" charset="0"/>
                <a:cs typeface="Verdana" panose="020B0604030504040204" pitchFamily="34" charset="0"/>
              </a:rPr>
              <a:t>55Gy/20 fractions vs. 60-66Gy/33-36 fractions</a:t>
            </a:r>
          </a:p>
          <a:p>
            <a:pPr lvl="1">
              <a:buFont typeface="Wingdings" panose="05000000000000000000" pitchFamily="2" charset="2"/>
              <a:buChar char="§"/>
            </a:pPr>
            <a:endParaRPr lang="en-US" sz="3000" dirty="0">
              <a:solidFill>
                <a:schemeClr val="tx1">
                  <a:lumMod val="85000"/>
                  <a:lumOff val="15000"/>
                </a:schemeClr>
              </a:solidFill>
              <a:ea typeface="Verdana" panose="020B0604030504040204" pitchFamily="34" charset="0"/>
              <a:cs typeface="Verdana" panose="020B0604030504040204" pitchFamily="34" charset="0"/>
            </a:endParaRPr>
          </a:p>
          <a:p>
            <a:pPr lvl="1">
              <a:buFont typeface="Wingdings" panose="05000000000000000000" pitchFamily="2" charset="2"/>
              <a:buChar char="§"/>
            </a:pPr>
            <a:r>
              <a:rPr lang="en-US" sz="3000" dirty="0">
                <a:solidFill>
                  <a:schemeClr val="tx1">
                    <a:lumMod val="85000"/>
                    <a:lumOff val="15000"/>
                  </a:schemeClr>
                </a:solidFill>
                <a:ea typeface="Verdana" panose="020B0604030504040204" pitchFamily="34" charset="0"/>
                <a:cs typeface="Verdana" panose="020B0604030504040204" pitchFamily="34" charset="0"/>
              </a:rPr>
              <a:t>historically twice daily RT (</a:t>
            </a:r>
            <a:r>
              <a:rPr lang="en-US" sz="3000" dirty="0" err="1">
                <a:solidFill>
                  <a:schemeClr val="tx1">
                    <a:lumMod val="85000"/>
                    <a:lumOff val="15000"/>
                  </a:schemeClr>
                </a:solidFill>
                <a:ea typeface="Verdana" panose="020B0604030504040204" pitchFamily="34" charset="0"/>
                <a:cs typeface="Verdana" panose="020B0604030504040204" pitchFamily="34" charset="0"/>
              </a:rPr>
              <a:t>hyperfractionation</a:t>
            </a:r>
            <a:r>
              <a:rPr lang="en-US" sz="3000" dirty="0">
                <a:solidFill>
                  <a:schemeClr val="tx1">
                    <a:lumMod val="85000"/>
                    <a:lumOff val="15000"/>
                  </a:schemeClr>
                </a:solidFill>
                <a:ea typeface="Verdana" panose="020B0604030504040204" pitchFamily="34" charset="0"/>
                <a:cs typeface="Verdana" panose="020B0604030504040204" pitchFamily="34" charset="0"/>
              </a:rPr>
              <a:t>) was commonly used for bladder cancer, but once daily RT is more common now.</a:t>
            </a:r>
          </a:p>
          <a:p>
            <a:pPr lvl="1">
              <a:buFont typeface="Wingdings" panose="05000000000000000000" pitchFamily="2" charset="2"/>
              <a:buChar char="§"/>
            </a:pPr>
            <a:endParaRPr lang="en-US" sz="3000"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638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68200" cy="1143000"/>
          </a:xfrm>
        </p:spPr>
        <p:txBody>
          <a:bodyPr>
            <a:noAutofit/>
          </a:bodyPr>
          <a:lstStyle/>
          <a:p>
            <a:r>
              <a:rPr lang="en-US" sz="4000" b="1" dirty="0">
                <a:solidFill>
                  <a:schemeClr val="tx2"/>
                </a:solidFill>
                <a:latin typeface="+mn-lt"/>
                <a:ea typeface="Verdana" panose="020B0604030504040204" pitchFamily="34" charset="0"/>
                <a:cs typeface="Verdana" panose="020B0604030504040204" pitchFamily="34" charset="0"/>
              </a:rPr>
              <a:t>A Linear Accelerator Delivers </a:t>
            </a:r>
            <a:br>
              <a:rPr lang="en-US" sz="4000" b="1" dirty="0">
                <a:solidFill>
                  <a:schemeClr val="tx2"/>
                </a:solidFill>
                <a:latin typeface="+mn-lt"/>
                <a:ea typeface="Verdana" panose="020B0604030504040204" pitchFamily="34" charset="0"/>
                <a:cs typeface="Verdana" panose="020B0604030504040204" pitchFamily="34" charset="0"/>
              </a:rPr>
            </a:br>
            <a:r>
              <a:rPr lang="en-US" sz="4000" b="1" dirty="0">
                <a:solidFill>
                  <a:schemeClr val="tx2"/>
                </a:solidFill>
                <a:latin typeface="+mn-lt"/>
                <a:ea typeface="Verdana" panose="020B0604030504040204" pitchFamily="34" charset="0"/>
                <a:cs typeface="Verdana" panose="020B0604030504040204" pitchFamily="34" charset="0"/>
              </a:rPr>
              <a:t>External Beam Radiation Therapy </a:t>
            </a:r>
          </a:p>
        </p:txBody>
      </p:sp>
      <p:sp>
        <p:nvSpPr>
          <p:cNvPr id="3" name="Content Placeholder 2"/>
          <p:cNvSpPr>
            <a:spLocks noGrp="1"/>
          </p:cNvSpPr>
          <p:nvPr>
            <p:ph idx="1"/>
          </p:nvPr>
        </p:nvSpPr>
        <p:spPr>
          <a:xfrm>
            <a:off x="1534886" y="1440236"/>
            <a:ext cx="8951371" cy="1836364"/>
          </a:xfrm>
        </p:spPr>
        <p:txBody>
          <a:bodyPr>
            <a:normAutofit/>
          </a:bodyPr>
          <a:lstStyle/>
          <a:p>
            <a:r>
              <a:rPr lang="en-US" sz="3200" i="0" u="none" dirty="0">
                <a:solidFill>
                  <a:schemeClr val="tx1">
                    <a:lumMod val="85000"/>
                    <a:lumOff val="15000"/>
                  </a:schemeClr>
                </a:solidFill>
                <a:effectLst/>
                <a:ea typeface="Verdana" pitchFamily="34" charset="0"/>
                <a:cs typeface="Verdana" pitchFamily="34" charset="0"/>
              </a:rPr>
              <a:t>High energy X-rays (photons) or electrons</a:t>
            </a:r>
          </a:p>
          <a:p>
            <a:r>
              <a:rPr lang="en-US" sz="3200" dirty="0">
                <a:solidFill>
                  <a:schemeClr val="tx1">
                    <a:lumMod val="85000"/>
                    <a:lumOff val="15000"/>
                  </a:schemeClr>
                </a:solidFill>
                <a:ea typeface="Verdana" pitchFamily="34" charset="0"/>
                <a:cs typeface="Verdana" pitchFamily="34" charset="0"/>
              </a:rPr>
              <a:t>Non-invasive</a:t>
            </a:r>
          </a:p>
          <a:p>
            <a:r>
              <a:rPr lang="en-US" sz="3200" dirty="0">
                <a:solidFill>
                  <a:schemeClr val="tx1">
                    <a:lumMod val="85000"/>
                    <a:lumOff val="15000"/>
                  </a:schemeClr>
                </a:solidFill>
                <a:ea typeface="Verdana" pitchFamily="34" charset="0"/>
                <a:cs typeface="Verdana" pitchFamily="34" charset="0"/>
              </a:rPr>
              <a:t>Rapid treatment delivery, in minutes</a:t>
            </a:r>
          </a:p>
        </p:txBody>
      </p:sp>
      <p:pic>
        <p:nvPicPr>
          <p:cNvPr id="4" name="Picture 2"/>
          <p:cNvPicPr>
            <a:picLocks noChangeAspect="1" noChangeArrowheads="1"/>
          </p:cNvPicPr>
          <p:nvPr/>
        </p:nvPicPr>
        <p:blipFill>
          <a:blip r:embed="rId3" cstate="print"/>
          <a:srcRect/>
          <a:stretch>
            <a:fillRect/>
          </a:stretch>
        </p:blipFill>
        <p:spPr bwMode="auto">
          <a:xfrm>
            <a:off x="1639036" y="3482228"/>
            <a:ext cx="3023393" cy="283452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724401" y="3497356"/>
            <a:ext cx="3807219" cy="2819400"/>
          </a:xfrm>
          <a:prstGeom prst="rect">
            <a:avLst/>
          </a:prstGeom>
          <a:noFill/>
          <a:ln w="9525">
            <a:noFill/>
            <a:miter lim="800000"/>
            <a:headEnd/>
            <a:tailEnd/>
          </a:ln>
        </p:spPr>
      </p:pic>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1614" y="3482228"/>
            <a:ext cx="1884643" cy="282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12192000" cy="2247900"/>
          </a:xfrm>
        </p:spPr>
        <p:txBody>
          <a:bodyPr>
            <a:noAutofit/>
          </a:bodyPr>
          <a:lstStyle/>
          <a:p>
            <a:r>
              <a:rPr lang="en-US" sz="5000" b="1" dirty="0">
                <a:solidFill>
                  <a:schemeClr val="tx2"/>
                </a:solidFill>
                <a:latin typeface="+mn-lt"/>
                <a:ea typeface="Verdana" pitchFamily="34" charset="0"/>
                <a:cs typeface="Verdana" pitchFamily="34" charset="0"/>
              </a:rPr>
              <a:t>Techniques of Bladder Preservation </a:t>
            </a:r>
            <a:br>
              <a:rPr lang="en-US" sz="5000" b="1" dirty="0">
                <a:solidFill>
                  <a:schemeClr val="tx2"/>
                </a:solidFill>
                <a:latin typeface="+mn-lt"/>
                <a:ea typeface="Verdana" pitchFamily="34" charset="0"/>
                <a:cs typeface="Verdana" pitchFamily="34" charset="0"/>
              </a:rPr>
            </a:br>
            <a:r>
              <a:rPr lang="en-US" sz="5000" b="1" dirty="0">
                <a:solidFill>
                  <a:schemeClr val="tx2"/>
                </a:solidFill>
                <a:latin typeface="+mn-lt"/>
                <a:ea typeface="Verdana" pitchFamily="34" charset="0"/>
                <a:cs typeface="Verdana" pitchFamily="34" charset="0"/>
              </a:rPr>
              <a:t>with </a:t>
            </a:r>
            <a:r>
              <a:rPr lang="en-US" sz="5000" dirty="0">
                <a:solidFill>
                  <a:schemeClr val="tx2"/>
                </a:solidFill>
                <a:latin typeface="+mn-lt"/>
                <a:ea typeface="Verdana" pitchFamily="34" charset="0"/>
                <a:cs typeface="Verdana" pitchFamily="34" charset="0"/>
              </a:rPr>
              <a:t>Definitive RT</a:t>
            </a:r>
            <a:endParaRPr lang="en-US" sz="5000" b="1" dirty="0">
              <a:solidFill>
                <a:schemeClr val="tx2"/>
              </a:solidFill>
              <a:latin typeface="+mn-lt"/>
              <a:ea typeface="Verdana" pitchFamily="34" charset="0"/>
              <a:cs typeface="Verdana" pitchFamily="34" charset="0"/>
            </a:endParaRPr>
          </a:p>
        </p:txBody>
      </p:sp>
    </p:spTree>
    <p:extLst>
      <p:ext uri="{BB962C8B-B14F-4D97-AF65-F5344CB8AC3E}">
        <p14:creationId xmlns:p14="http://schemas.microsoft.com/office/powerpoint/2010/main" val="30753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dirty="0">
                <a:solidFill>
                  <a:schemeClr val="tx2"/>
                </a:solidFill>
                <a:latin typeface="+mn-lt"/>
                <a:ea typeface="Verdana" panose="020B0604030504040204" pitchFamily="34" charset="0"/>
                <a:cs typeface="Verdana" panose="020B0604030504040204" pitchFamily="34" charset="0"/>
              </a:rPr>
              <a:t>RT Target Volumes</a:t>
            </a:r>
          </a:p>
        </p:txBody>
      </p:sp>
      <p:sp>
        <p:nvSpPr>
          <p:cNvPr id="3" name="Content Placeholder 2"/>
          <p:cNvSpPr>
            <a:spLocks noGrp="1"/>
          </p:cNvSpPr>
          <p:nvPr>
            <p:ph idx="1"/>
          </p:nvPr>
        </p:nvSpPr>
        <p:spPr>
          <a:xfrm>
            <a:off x="1066800" y="1219200"/>
            <a:ext cx="10515600" cy="5410200"/>
          </a:xfrm>
        </p:spPr>
        <p:txBody>
          <a:bodyPr>
            <a:normAutofit fontScale="92500" lnSpcReduction="10000"/>
          </a:bodyPr>
          <a:lstStyle/>
          <a:p>
            <a:r>
              <a:rPr lang="en-US" sz="3400" dirty="0">
                <a:solidFill>
                  <a:schemeClr val="tx1">
                    <a:lumMod val="85000"/>
                    <a:lumOff val="15000"/>
                  </a:schemeClr>
                </a:solidFill>
                <a:ea typeface="Verdana" panose="020B0604030504040204" pitchFamily="34" charset="0"/>
                <a:cs typeface="Verdana" panose="020B0604030504040204" pitchFamily="34" charset="0"/>
              </a:rPr>
              <a:t>Different dose levels for gross vs. microscopic disease</a:t>
            </a:r>
          </a:p>
          <a:p>
            <a:pPr lvl="1"/>
            <a:r>
              <a:rPr lang="en-US" sz="3000" dirty="0">
                <a:solidFill>
                  <a:schemeClr val="tx1">
                    <a:lumMod val="85000"/>
                    <a:lumOff val="15000"/>
                  </a:schemeClr>
                </a:solidFill>
                <a:ea typeface="Verdana" panose="020B0604030504040204" pitchFamily="34" charset="0"/>
                <a:cs typeface="Verdana" panose="020B0604030504040204" pitchFamily="34" charset="0"/>
              </a:rPr>
              <a:t>Typically treat entire bladder (+/- elective pelvic nodes and prostate) to a moderate dose, and areas of gross disease in bladder or nodes to a high dose. </a:t>
            </a:r>
          </a:p>
          <a:p>
            <a:endParaRPr lang="en-US" sz="3400" dirty="0">
              <a:solidFill>
                <a:schemeClr val="tx1">
                  <a:lumMod val="85000"/>
                  <a:lumOff val="15000"/>
                </a:schemeClr>
              </a:solidFill>
              <a:ea typeface="Verdana" panose="020B0604030504040204" pitchFamily="34" charset="0"/>
              <a:cs typeface="Verdana" panose="020B0604030504040204" pitchFamily="34" charset="0"/>
            </a:endParaRPr>
          </a:p>
          <a:p>
            <a:r>
              <a:rPr lang="en-US" sz="3400" dirty="0">
                <a:solidFill>
                  <a:schemeClr val="tx1">
                    <a:lumMod val="85000"/>
                    <a:lumOff val="15000"/>
                  </a:schemeClr>
                </a:solidFill>
                <a:ea typeface="Verdana" panose="020B0604030504040204" pitchFamily="34" charset="0"/>
                <a:cs typeface="Verdana" panose="020B0604030504040204" pitchFamily="34" charset="0"/>
              </a:rPr>
              <a:t>Sometimes uninvolved portions of the bladder may be spared from the full dose if tumor is more focal/localized</a:t>
            </a:r>
          </a:p>
          <a:p>
            <a:pPr lvl="1"/>
            <a:r>
              <a:rPr lang="en-US" sz="3000" dirty="0">
                <a:solidFill>
                  <a:schemeClr val="tx1">
                    <a:lumMod val="85000"/>
                    <a:lumOff val="15000"/>
                  </a:schemeClr>
                </a:solidFill>
                <a:ea typeface="Verdana" panose="020B0604030504040204" pitchFamily="34" charset="0"/>
                <a:cs typeface="Verdana" panose="020B0604030504040204" pitchFamily="34" charset="0"/>
              </a:rPr>
              <a:t>Based on CT, MRI, or bladder mapping at time of TURBT</a:t>
            </a:r>
          </a:p>
          <a:p>
            <a:pPr lvl="1"/>
            <a:r>
              <a:rPr lang="en-US" sz="3000" dirty="0">
                <a:solidFill>
                  <a:schemeClr val="tx1">
                    <a:lumMod val="85000"/>
                    <a:lumOff val="15000"/>
                  </a:schemeClr>
                </a:solidFill>
                <a:ea typeface="Verdana" panose="020B0604030504040204" pitchFamily="34" charset="0"/>
                <a:cs typeface="Verdana" panose="020B0604030504040204" pitchFamily="34" charset="0"/>
              </a:rPr>
              <a:t>When treating partial bladder, treat with bladder full to push bowel away and spare part of bladder. Otherwise, we treat with empty bladder to </a:t>
            </a:r>
            <a:r>
              <a:rPr lang="en-US" sz="3200" dirty="0">
                <a:solidFill>
                  <a:schemeClr val="tx1">
                    <a:lumMod val="85000"/>
                    <a:lumOff val="15000"/>
                  </a:schemeClr>
                </a:solidFill>
                <a:ea typeface="Verdana" panose="020B0604030504040204" pitchFamily="34" charset="0"/>
                <a:cs typeface="Verdana" panose="020B0604030504040204" pitchFamily="34" charset="0"/>
              </a:rPr>
              <a:t>minimize target volume.</a:t>
            </a:r>
            <a:endParaRPr lang="en-US" sz="3400" dirty="0">
              <a:solidFill>
                <a:schemeClr val="tx1">
                  <a:lumMod val="85000"/>
                  <a:lumOff val="15000"/>
                </a:schemeClr>
              </a:solidFill>
              <a:ea typeface="Verdana" panose="020B0604030504040204" pitchFamily="34" charset="0"/>
              <a:cs typeface="Verdana" panose="020B0604030504040204" pitchFamily="34" charset="0"/>
            </a:endParaRPr>
          </a:p>
          <a:p>
            <a:endParaRPr lang="en-US" sz="3400" dirty="0">
              <a:solidFill>
                <a:schemeClr val="tx1">
                  <a:lumMod val="85000"/>
                  <a:lumOff val="15000"/>
                </a:schemeClr>
              </a:solidFill>
              <a:ea typeface="Verdana" panose="020B0604030504040204" pitchFamily="34" charset="0"/>
              <a:cs typeface="Verdana" panose="020B0604030504040204" pitchFamily="34" charset="0"/>
            </a:endParaRPr>
          </a:p>
          <a:p>
            <a:endParaRPr lang="en-US" sz="3400"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583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7574"/>
            <a:ext cx="10576779" cy="1711320"/>
          </a:xfrm>
        </p:spPr>
        <p:txBody>
          <a:bodyPr>
            <a:normAutofit/>
          </a:bodyPr>
          <a:lstStyle/>
          <a:p>
            <a:r>
              <a:rPr lang="en-US" sz="2800" dirty="0">
                <a:ea typeface="Verdana" panose="020B0604030504040204" pitchFamily="34" charset="0"/>
                <a:cs typeface="Verdana" panose="020B0604030504040204" pitchFamily="34" charset="0"/>
              </a:rPr>
              <a:t>Intensity-modulated radiation therapy (IMRT) uses dynamic multi-leaf collimators (MLCs) to create </a:t>
            </a:r>
            <a:r>
              <a:rPr lang="en-US" sz="2800" dirty="0">
                <a:solidFill>
                  <a:schemeClr val="tx1">
                    <a:lumMod val="85000"/>
                    <a:lumOff val="15000"/>
                  </a:schemeClr>
                </a:solidFill>
                <a:ea typeface="Verdana" pitchFamily="34" charset="0"/>
                <a:cs typeface="Verdana" pitchFamily="34" charset="0"/>
              </a:rPr>
              <a:t>irregular (non-uniform) radiation from each field to adjust the intensity around a curved target volume</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Treatment Planning Techniques</a:t>
            </a:r>
          </a:p>
        </p:txBody>
      </p:sp>
      <p:pic>
        <p:nvPicPr>
          <p:cNvPr id="2" name="Picture 1">
            <a:extLst>
              <a:ext uri="{FF2B5EF4-FFF2-40B4-BE49-F238E27FC236}">
                <a16:creationId xmlns:a16="http://schemas.microsoft.com/office/drawing/2014/main" id="{1F3D2881-9CE7-498D-B48C-1FFFCDFDD4A5}"/>
              </a:ext>
            </a:extLst>
          </p:cNvPr>
          <p:cNvPicPr>
            <a:picLocks noChangeAspect="1"/>
          </p:cNvPicPr>
          <p:nvPr/>
        </p:nvPicPr>
        <p:blipFill>
          <a:blip r:embed="rId3"/>
          <a:stretch>
            <a:fillRect/>
          </a:stretch>
        </p:blipFill>
        <p:spPr>
          <a:xfrm>
            <a:off x="990600" y="4391255"/>
            <a:ext cx="3230831" cy="2330435"/>
          </a:xfrm>
          <a:prstGeom prst="rect">
            <a:avLst/>
          </a:prstGeom>
        </p:spPr>
      </p:pic>
      <p:pic>
        <p:nvPicPr>
          <p:cNvPr id="13" name="Picture 12">
            <a:extLst>
              <a:ext uri="{FF2B5EF4-FFF2-40B4-BE49-F238E27FC236}">
                <a16:creationId xmlns:a16="http://schemas.microsoft.com/office/drawing/2014/main" id="{45611C56-2895-43FC-BF33-E43F6299C0BE}"/>
              </a:ext>
            </a:extLst>
          </p:cNvPr>
          <p:cNvPicPr>
            <a:picLocks noChangeAspect="1"/>
          </p:cNvPicPr>
          <p:nvPr/>
        </p:nvPicPr>
        <p:blipFill>
          <a:blip r:embed="rId4"/>
          <a:stretch>
            <a:fillRect/>
          </a:stretch>
        </p:blipFill>
        <p:spPr>
          <a:xfrm>
            <a:off x="4723993" y="2590800"/>
            <a:ext cx="6690985" cy="4130890"/>
          </a:xfrm>
          <a:prstGeom prst="rect">
            <a:avLst/>
          </a:prstGeom>
        </p:spPr>
      </p:pic>
      <p:sp>
        <p:nvSpPr>
          <p:cNvPr id="14" name="TextBox 13">
            <a:extLst>
              <a:ext uri="{FF2B5EF4-FFF2-40B4-BE49-F238E27FC236}">
                <a16:creationId xmlns:a16="http://schemas.microsoft.com/office/drawing/2014/main" id="{3A80D173-1CD2-44BA-A756-A63EF4F3E89A}"/>
              </a:ext>
            </a:extLst>
          </p:cNvPr>
          <p:cNvSpPr txBox="1"/>
          <p:nvPr/>
        </p:nvSpPr>
        <p:spPr>
          <a:xfrm>
            <a:off x="9138296" y="2614708"/>
            <a:ext cx="1601088" cy="430887"/>
          </a:xfrm>
          <a:prstGeom prst="rect">
            <a:avLst/>
          </a:prstGeom>
          <a:noFill/>
        </p:spPr>
        <p:txBody>
          <a:bodyPr wrap="square" rtlCol="0">
            <a:spAutoFit/>
          </a:bodyPr>
          <a:lstStyle/>
          <a:p>
            <a:r>
              <a:rPr lang="en-US" sz="2200" dirty="0">
                <a:solidFill>
                  <a:schemeClr val="bg1"/>
                </a:solidFill>
                <a:latin typeface="Verdana" panose="020B0604030504040204" pitchFamily="34" charset="0"/>
                <a:ea typeface="Verdana" panose="020B0604030504040204" pitchFamily="34" charset="0"/>
              </a:rPr>
              <a:t>3-D CRT</a:t>
            </a:r>
          </a:p>
        </p:txBody>
      </p:sp>
      <p:sp>
        <p:nvSpPr>
          <p:cNvPr id="15" name="TextBox 14">
            <a:extLst>
              <a:ext uri="{FF2B5EF4-FFF2-40B4-BE49-F238E27FC236}">
                <a16:creationId xmlns:a16="http://schemas.microsoft.com/office/drawing/2014/main" id="{9242EF3B-FCDF-4808-AEF2-B122A0FBCFAB}"/>
              </a:ext>
            </a:extLst>
          </p:cNvPr>
          <p:cNvSpPr txBox="1"/>
          <p:nvPr/>
        </p:nvSpPr>
        <p:spPr>
          <a:xfrm>
            <a:off x="5988560" y="2646408"/>
            <a:ext cx="1601088" cy="430887"/>
          </a:xfrm>
          <a:prstGeom prst="rect">
            <a:avLst/>
          </a:prstGeom>
          <a:noFill/>
        </p:spPr>
        <p:txBody>
          <a:bodyPr wrap="square" rtlCol="0">
            <a:spAutoFit/>
          </a:bodyPr>
          <a:lstStyle/>
          <a:p>
            <a:r>
              <a:rPr lang="en-US" sz="2200" dirty="0">
                <a:solidFill>
                  <a:schemeClr val="bg1"/>
                </a:solidFill>
                <a:latin typeface="Verdana" panose="020B0604030504040204" pitchFamily="34" charset="0"/>
                <a:ea typeface="Verdana" panose="020B0604030504040204" pitchFamily="34" charset="0"/>
              </a:rPr>
              <a:t>IMRT</a:t>
            </a:r>
          </a:p>
        </p:txBody>
      </p:sp>
      <p:sp>
        <p:nvSpPr>
          <p:cNvPr id="16" name="TextBox 15">
            <a:extLst>
              <a:ext uri="{FF2B5EF4-FFF2-40B4-BE49-F238E27FC236}">
                <a16:creationId xmlns:a16="http://schemas.microsoft.com/office/drawing/2014/main" id="{A5A8D660-CCFD-4C3F-9097-FFDD4436E56D}"/>
              </a:ext>
            </a:extLst>
          </p:cNvPr>
          <p:cNvSpPr txBox="1"/>
          <p:nvPr/>
        </p:nvSpPr>
        <p:spPr>
          <a:xfrm>
            <a:off x="2148815" y="4399912"/>
            <a:ext cx="914400" cy="430887"/>
          </a:xfrm>
          <a:prstGeom prst="rect">
            <a:avLst/>
          </a:prstGeom>
          <a:noFill/>
        </p:spPr>
        <p:txBody>
          <a:bodyPr wrap="square" rtlCol="0">
            <a:spAutoFit/>
          </a:bodyPr>
          <a:lstStyle/>
          <a:p>
            <a:r>
              <a:rPr lang="en-US" sz="2200" dirty="0">
                <a:solidFill>
                  <a:schemeClr val="bg1"/>
                </a:solidFill>
                <a:latin typeface="Verdana" panose="020B0604030504040204" pitchFamily="34" charset="0"/>
                <a:ea typeface="Verdana" panose="020B0604030504040204" pitchFamily="34" charset="0"/>
              </a:rPr>
              <a:t>MLCs</a:t>
            </a:r>
          </a:p>
        </p:txBody>
      </p:sp>
      <p:sp>
        <p:nvSpPr>
          <p:cNvPr id="4" name="TextBox 3"/>
          <p:cNvSpPr txBox="1"/>
          <p:nvPr/>
        </p:nvSpPr>
        <p:spPr>
          <a:xfrm>
            <a:off x="838201" y="2895807"/>
            <a:ext cx="388579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ea typeface="Verdana" panose="020B0604030504040204" pitchFamily="34" charset="0"/>
                <a:cs typeface="Verdana" panose="020B0604030504040204" pitchFamily="34" charset="0"/>
              </a:rPr>
              <a:t>Allows greater sparing of bowel and rectum</a:t>
            </a:r>
          </a:p>
        </p:txBody>
      </p:sp>
    </p:spTree>
    <p:extLst>
      <p:ext uri="{BB962C8B-B14F-4D97-AF65-F5344CB8AC3E}">
        <p14:creationId xmlns:p14="http://schemas.microsoft.com/office/powerpoint/2010/main" val="377038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413515"/>
            <a:ext cx="5715000" cy="5143500"/>
          </a:xfrm>
        </p:spPr>
        <p:txBody>
          <a:bodyPr>
            <a:normAutofit fontScale="92500" lnSpcReduction="10000"/>
          </a:bodyPr>
          <a:lstStyle/>
          <a:p>
            <a:r>
              <a:rPr lang="en-US" dirty="0">
                <a:ea typeface="Verdana" panose="020B0604030504040204" pitchFamily="34" charset="0"/>
                <a:cs typeface="Verdana" panose="020B0604030504040204" pitchFamily="34" charset="0"/>
              </a:rPr>
              <a:t>Ensures that bladder filling matches the treatment plan, so dose is delivered accurately</a:t>
            </a:r>
          </a:p>
          <a:p>
            <a:pPr marL="0" indent="0">
              <a:buNone/>
            </a:pPr>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Enables reduced margin around the bladder tumor, so </a:t>
            </a:r>
            <a:r>
              <a:rPr lang="en-US" dirty="0">
                <a:ea typeface="Verdana" panose="020B0604030504040204" pitchFamily="34" charset="0"/>
                <a:cs typeface="Verdana" panose="020B0604030504040204" pitchFamily="34" charset="0"/>
                <a:sym typeface="Wingdings" panose="05000000000000000000" pitchFamily="2" charset="2"/>
              </a:rPr>
              <a:t>l</a:t>
            </a:r>
            <a:r>
              <a:rPr lang="en-US" dirty="0">
                <a:ea typeface="Verdana" panose="020B0604030504040204" pitchFamily="34" charset="0"/>
                <a:cs typeface="Verdana" panose="020B0604030504040204" pitchFamily="34" charset="0"/>
              </a:rPr>
              <a:t>ess risk of bowel toxicity </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May facilitate adaptive treatment planning based on bladder filling at time of treatment</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Image-Guided Radiation Delivery</a:t>
            </a:r>
          </a:p>
        </p:txBody>
      </p:sp>
      <p:pic>
        <p:nvPicPr>
          <p:cNvPr id="9" name="Picture 8">
            <a:extLst>
              <a:ext uri="{FF2B5EF4-FFF2-40B4-BE49-F238E27FC236}">
                <a16:creationId xmlns:a16="http://schemas.microsoft.com/office/drawing/2014/main" id="{D5D00082-DF7B-45EF-AD08-FCCD812591B9}"/>
              </a:ext>
            </a:extLst>
          </p:cNvPr>
          <p:cNvPicPr>
            <a:picLocks noChangeAspect="1"/>
          </p:cNvPicPr>
          <p:nvPr/>
        </p:nvPicPr>
        <p:blipFill>
          <a:blip r:embed="rId3"/>
          <a:stretch>
            <a:fillRect/>
          </a:stretch>
        </p:blipFill>
        <p:spPr>
          <a:xfrm>
            <a:off x="1828799" y="4038600"/>
            <a:ext cx="3045627" cy="2684663"/>
          </a:xfrm>
          <a:prstGeom prst="rect">
            <a:avLst/>
          </a:prstGeom>
        </p:spPr>
      </p:pic>
      <p:pic>
        <p:nvPicPr>
          <p:cNvPr id="11" name="Picture 10">
            <a:extLst>
              <a:ext uri="{FF2B5EF4-FFF2-40B4-BE49-F238E27FC236}">
                <a16:creationId xmlns:a16="http://schemas.microsoft.com/office/drawing/2014/main" id="{CB6BAA36-C6F4-4BD9-9775-E935AC13C712}"/>
              </a:ext>
            </a:extLst>
          </p:cNvPr>
          <p:cNvPicPr>
            <a:picLocks noChangeAspect="1"/>
          </p:cNvPicPr>
          <p:nvPr/>
        </p:nvPicPr>
        <p:blipFill>
          <a:blip r:embed="rId4"/>
          <a:stretch>
            <a:fillRect/>
          </a:stretch>
        </p:blipFill>
        <p:spPr>
          <a:xfrm>
            <a:off x="1812313" y="1415092"/>
            <a:ext cx="3062113" cy="2447642"/>
          </a:xfrm>
          <a:prstGeom prst="rect">
            <a:avLst/>
          </a:prstGeom>
        </p:spPr>
      </p:pic>
      <p:sp>
        <p:nvSpPr>
          <p:cNvPr id="12" name="TextBox 11">
            <a:extLst>
              <a:ext uri="{FF2B5EF4-FFF2-40B4-BE49-F238E27FC236}">
                <a16:creationId xmlns:a16="http://schemas.microsoft.com/office/drawing/2014/main" id="{4AA9B514-AF00-4F29-A534-DDA32EC6B31D}"/>
              </a:ext>
            </a:extLst>
          </p:cNvPr>
          <p:cNvSpPr txBox="1"/>
          <p:nvPr/>
        </p:nvSpPr>
        <p:spPr>
          <a:xfrm>
            <a:off x="2133600" y="1413515"/>
            <a:ext cx="2438400" cy="430887"/>
          </a:xfrm>
          <a:prstGeom prst="rect">
            <a:avLst/>
          </a:prstGeom>
          <a:noFill/>
        </p:spPr>
        <p:txBody>
          <a:bodyPr wrap="square" rtlCol="0">
            <a:spAutoFit/>
          </a:bodyPr>
          <a:lstStyle/>
          <a:p>
            <a:r>
              <a:rPr lang="en-US" sz="2200" dirty="0">
                <a:solidFill>
                  <a:schemeClr val="bg1"/>
                </a:solidFill>
                <a:latin typeface="Verdana" panose="020B0604030504040204" pitchFamily="34" charset="0"/>
                <a:ea typeface="Verdana" panose="020B0604030504040204" pitchFamily="34" charset="0"/>
              </a:rPr>
              <a:t>Cone Beam CT</a:t>
            </a:r>
          </a:p>
        </p:txBody>
      </p:sp>
    </p:spTree>
    <p:extLst>
      <p:ext uri="{BB962C8B-B14F-4D97-AF65-F5344CB8AC3E}">
        <p14:creationId xmlns:p14="http://schemas.microsoft.com/office/powerpoint/2010/main" val="8901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dirty="0">
                <a:solidFill>
                  <a:schemeClr val="tx2"/>
                </a:solidFill>
                <a:latin typeface="+mn-lt"/>
                <a:ea typeface="Verdana" panose="020B0604030504040204" pitchFamily="34" charset="0"/>
                <a:cs typeface="Verdana" panose="020B0604030504040204" pitchFamily="34" charset="0"/>
              </a:rPr>
              <a:t>Maximal TURBT for Debulking</a:t>
            </a:r>
          </a:p>
        </p:txBody>
      </p:sp>
      <p:sp>
        <p:nvSpPr>
          <p:cNvPr id="3" name="Content Placeholder 2"/>
          <p:cNvSpPr>
            <a:spLocks noGrp="1"/>
          </p:cNvSpPr>
          <p:nvPr>
            <p:ph idx="1"/>
          </p:nvPr>
        </p:nvSpPr>
        <p:spPr>
          <a:xfrm>
            <a:off x="1066800" y="1219200"/>
            <a:ext cx="10439400" cy="5410200"/>
          </a:xfrm>
        </p:spPr>
        <p:txBody>
          <a:bodyPr>
            <a:normAutofit lnSpcReduction="10000"/>
          </a:bodyPr>
          <a:lstStyle/>
          <a:p>
            <a:r>
              <a:rPr lang="en-US" sz="2800" dirty="0">
                <a:solidFill>
                  <a:schemeClr val="tx1">
                    <a:lumMod val="85000"/>
                    <a:lumOff val="15000"/>
                  </a:schemeClr>
                </a:solidFill>
                <a:ea typeface="Verdana" panose="020B0604030504040204" pitchFamily="34" charset="0"/>
                <a:cs typeface="Verdana" panose="020B0604030504040204" pitchFamily="34" charset="0"/>
              </a:rPr>
              <a:t>An essential component of bladder preservation that is highly correlated with complete response rate, and to a lesser extent disease-specific survival.</a:t>
            </a:r>
          </a:p>
          <a:p>
            <a:pPr lvl="1"/>
            <a:r>
              <a:rPr lang="en-US" sz="2400" dirty="0">
                <a:solidFill>
                  <a:schemeClr val="tx1">
                    <a:lumMod val="85000"/>
                    <a:lumOff val="15000"/>
                  </a:schemeClr>
                </a:solidFill>
                <a:ea typeface="Verdana" panose="020B0604030504040204" pitchFamily="34" charset="0"/>
                <a:cs typeface="Verdana" panose="020B0604030504040204" pitchFamily="34" charset="0"/>
              </a:rPr>
              <a:t>“</a:t>
            </a:r>
            <a:r>
              <a:rPr lang="en-US" sz="2400" dirty="0" err="1">
                <a:solidFill>
                  <a:schemeClr val="tx1">
                    <a:lumMod val="85000"/>
                    <a:lumOff val="15000"/>
                  </a:schemeClr>
                </a:solidFill>
                <a:ea typeface="Verdana" panose="020B0604030504040204" pitchFamily="34" charset="0"/>
                <a:cs typeface="Verdana" panose="020B0604030504040204" pitchFamily="34" charset="0"/>
              </a:rPr>
              <a:t>Trimodality</a:t>
            </a:r>
            <a:r>
              <a:rPr lang="en-US" sz="2400" dirty="0">
                <a:solidFill>
                  <a:schemeClr val="tx1">
                    <a:lumMod val="85000"/>
                    <a:lumOff val="15000"/>
                  </a:schemeClr>
                </a:solidFill>
                <a:ea typeface="Verdana" panose="020B0604030504040204" pitchFamily="34" charset="0"/>
                <a:cs typeface="Verdana" panose="020B0604030504040204" pitchFamily="34" charset="0"/>
              </a:rPr>
              <a:t> therapy” (TMT) = TURBT + Chemo-RT</a:t>
            </a:r>
          </a:p>
          <a:p>
            <a:endParaRPr lang="en-US" sz="2800" dirty="0">
              <a:solidFill>
                <a:schemeClr val="tx1">
                  <a:lumMod val="85000"/>
                  <a:lumOff val="15000"/>
                </a:schemeClr>
              </a:solidFill>
              <a:ea typeface="Verdana" panose="020B0604030504040204" pitchFamily="34" charset="0"/>
              <a:cs typeface="Verdana" panose="020B0604030504040204" pitchFamily="34" charset="0"/>
            </a:endParaRPr>
          </a:p>
          <a:p>
            <a:r>
              <a:rPr lang="en-US" sz="2800" dirty="0">
                <a:solidFill>
                  <a:schemeClr val="tx1">
                    <a:lumMod val="85000"/>
                    <a:lumOff val="15000"/>
                  </a:schemeClr>
                </a:solidFill>
                <a:ea typeface="Verdana" panose="020B0604030504040204" pitchFamily="34" charset="0"/>
                <a:cs typeface="Verdana" panose="020B0604030504040204" pitchFamily="34" charset="0"/>
              </a:rPr>
              <a:t>Hydronephrosis is a poor prognostic factor for complete response to chemo-RT since it </a:t>
            </a:r>
            <a:r>
              <a:rPr lang="en-US" sz="2800" dirty="0">
                <a:effectLst/>
                <a:ea typeface="Calibri" panose="020F0502020204030204" pitchFamily="34" charset="0"/>
                <a:cs typeface="Calibri" panose="020F0502020204030204" pitchFamily="34" charset="0"/>
              </a:rPr>
              <a:t>suggests </a:t>
            </a:r>
            <a:r>
              <a:rPr lang="en-US" sz="2800" dirty="0">
                <a:ea typeface="Calibri" panose="020F0502020204030204" pitchFamily="34" charset="0"/>
                <a:cs typeface="Calibri" panose="020F0502020204030204" pitchFamily="34" charset="0"/>
              </a:rPr>
              <a:t>an </a:t>
            </a:r>
            <a:r>
              <a:rPr lang="en-US" sz="2800" dirty="0"/>
              <a:t>unfavorable location for a complete TURBT around the </a:t>
            </a:r>
            <a:r>
              <a:rPr lang="en-US" sz="2800" dirty="0" err="1"/>
              <a:t>peri</a:t>
            </a:r>
            <a:r>
              <a:rPr lang="en-US" sz="2800" dirty="0"/>
              <a:t>-ureteral orifice, or </a:t>
            </a:r>
            <a:r>
              <a:rPr lang="en-US" sz="2800" dirty="0">
                <a:effectLst/>
                <a:ea typeface="Calibri" panose="020F0502020204030204" pitchFamily="34" charset="0"/>
                <a:cs typeface="Calibri" panose="020F0502020204030204" pitchFamily="34" charset="0"/>
              </a:rPr>
              <a:t>deep muscle invasion for which TURBT is inadequate</a:t>
            </a:r>
          </a:p>
          <a:p>
            <a:endParaRPr lang="en-US" sz="2800" dirty="0">
              <a:ea typeface="Calibri" panose="020F0502020204030204" pitchFamily="34" charset="0"/>
              <a:cs typeface="Calibri" panose="020F0502020204030204" pitchFamily="34" charset="0"/>
            </a:endParaRPr>
          </a:p>
          <a:p>
            <a:r>
              <a:rPr lang="en-US" sz="2800" dirty="0">
                <a:effectLst/>
                <a:ea typeface="Calibri" panose="020F0502020204030204" pitchFamily="34" charset="0"/>
                <a:cs typeface="Calibri" panose="020F0502020204030204" pitchFamily="34" charset="0"/>
              </a:rPr>
              <a:t>Typically wait ~ 4 weeks after maximal TURBT to start radiation, to allow for healing</a:t>
            </a:r>
            <a:endParaRPr lang="en-US" sz="2800" dirty="0">
              <a:effectLst/>
              <a:ea typeface="Calibri" panose="020F0502020204030204" pitchFamily="34" charset="0"/>
              <a:cs typeface="Times New Roman" panose="02020603050405020304" pitchFamily="18" charset="0"/>
            </a:endParaRPr>
          </a:p>
          <a:p>
            <a:endParaRPr lang="en-US" sz="2800"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607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dirty="0">
                <a:solidFill>
                  <a:schemeClr val="tx2"/>
                </a:solidFill>
                <a:latin typeface="+mn-lt"/>
                <a:ea typeface="Verdana" panose="020B0604030504040204" pitchFamily="34" charset="0"/>
                <a:cs typeface="Verdana" panose="020B0604030504040204" pitchFamily="34" charset="0"/>
              </a:rPr>
              <a:t>Chemotherapy for </a:t>
            </a:r>
            <a:r>
              <a:rPr lang="en-US" sz="4000" b="1" dirty="0" err="1">
                <a:solidFill>
                  <a:schemeClr val="tx2"/>
                </a:solidFill>
                <a:latin typeface="+mn-lt"/>
                <a:ea typeface="Verdana" panose="020B0604030504040204" pitchFamily="34" charset="0"/>
                <a:cs typeface="Verdana" panose="020B0604030504040204" pitchFamily="34" charset="0"/>
              </a:rPr>
              <a:t>Radiosensitization</a:t>
            </a:r>
            <a:endParaRPr lang="en-US" sz="4000" b="1" dirty="0">
              <a:solidFill>
                <a:schemeClr val="tx2"/>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66800" y="1219200"/>
            <a:ext cx="10439400" cy="5486400"/>
          </a:xfrm>
        </p:spPr>
        <p:txBody>
          <a:bodyPr>
            <a:normAutofit lnSpcReduction="10000"/>
          </a:bodyPr>
          <a:lstStyle/>
          <a:p>
            <a:r>
              <a:rPr lang="en-US" sz="3400" dirty="0">
                <a:solidFill>
                  <a:schemeClr val="tx1">
                    <a:lumMod val="85000"/>
                    <a:lumOff val="15000"/>
                  </a:schemeClr>
                </a:solidFill>
                <a:ea typeface="Verdana" panose="020B0604030504040204" pitchFamily="34" charset="0"/>
                <a:cs typeface="Verdana" panose="020B0604030504040204" pitchFamily="34" charset="0"/>
              </a:rPr>
              <a:t>Concurrent chemo with radiation improves CR rate, bladder preservation, and </a:t>
            </a:r>
            <a:r>
              <a:rPr lang="en-US" sz="3400" dirty="0" err="1">
                <a:solidFill>
                  <a:schemeClr val="tx1">
                    <a:lumMod val="85000"/>
                    <a:lumOff val="15000"/>
                  </a:schemeClr>
                </a:solidFill>
                <a:ea typeface="Verdana" panose="020B0604030504040204" pitchFamily="34" charset="0"/>
                <a:cs typeface="Verdana" panose="020B0604030504040204" pitchFamily="34" charset="0"/>
              </a:rPr>
              <a:t>locoregional</a:t>
            </a:r>
            <a:r>
              <a:rPr lang="en-US" sz="3400" dirty="0">
                <a:solidFill>
                  <a:schemeClr val="tx1">
                    <a:lumMod val="85000"/>
                    <a:lumOff val="15000"/>
                  </a:schemeClr>
                </a:solidFill>
                <a:ea typeface="Verdana" panose="020B0604030504040204" pitchFamily="34" charset="0"/>
                <a:cs typeface="Verdana" panose="020B0604030504040204" pitchFamily="34" charset="0"/>
              </a:rPr>
              <a:t> recurrence-free survival</a:t>
            </a:r>
          </a:p>
          <a:p>
            <a:pPr lvl="1"/>
            <a:r>
              <a:rPr lang="en-US" sz="2600" dirty="0">
                <a:solidFill>
                  <a:schemeClr val="tx1">
                    <a:lumMod val="85000"/>
                    <a:lumOff val="15000"/>
                  </a:schemeClr>
                </a:solidFill>
                <a:ea typeface="Verdana" panose="020B0604030504040204" pitchFamily="34" charset="0"/>
                <a:cs typeface="Verdana" panose="020B0604030504040204" pitchFamily="34" charset="0"/>
              </a:rPr>
              <a:t>Cisplatin alone or 5-FU/MMC are generally preferred</a:t>
            </a:r>
          </a:p>
          <a:p>
            <a:pPr lvl="1"/>
            <a:r>
              <a:rPr lang="en-US" sz="2600" dirty="0">
                <a:solidFill>
                  <a:schemeClr val="tx1">
                    <a:lumMod val="85000"/>
                    <a:lumOff val="15000"/>
                  </a:schemeClr>
                </a:solidFill>
                <a:ea typeface="Verdana" panose="020B0604030504040204" pitchFamily="34" charset="0"/>
                <a:cs typeface="Verdana" panose="020B0604030504040204" pitchFamily="34" charset="0"/>
              </a:rPr>
              <a:t>Low dose Gemcitabine is also an option</a:t>
            </a:r>
          </a:p>
          <a:p>
            <a:pPr lvl="1"/>
            <a:r>
              <a:rPr lang="en-US" sz="2600" dirty="0">
                <a:solidFill>
                  <a:schemeClr val="tx1">
                    <a:lumMod val="85000"/>
                    <a:lumOff val="15000"/>
                  </a:schemeClr>
                </a:solidFill>
                <a:ea typeface="Verdana" panose="020B0604030504040204" pitchFamily="34" charset="0"/>
                <a:cs typeface="Verdana" panose="020B0604030504040204" pitchFamily="34" charset="0"/>
              </a:rPr>
              <a:t>Doublet Cisplatin/5-FU or Cisplatin/Paclitaxel if using BID RT</a:t>
            </a:r>
          </a:p>
          <a:p>
            <a:endParaRPr lang="en-US" sz="3400" dirty="0">
              <a:solidFill>
                <a:schemeClr val="tx1">
                  <a:lumMod val="85000"/>
                  <a:lumOff val="15000"/>
                </a:schemeClr>
              </a:solidFill>
              <a:ea typeface="Verdana" panose="020B0604030504040204" pitchFamily="34" charset="0"/>
              <a:cs typeface="Verdana" panose="020B0604030504040204" pitchFamily="34" charset="0"/>
            </a:endParaRPr>
          </a:p>
          <a:p>
            <a:r>
              <a:rPr lang="en-US" sz="3400" dirty="0">
                <a:solidFill>
                  <a:schemeClr val="tx1">
                    <a:lumMod val="85000"/>
                    <a:lumOff val="15000"/>
                  </a:schemeClr>
                </a:solidFill>
                <a:ea typeface="Verdana" panose="020B0604030504040204" pitchFamily="34" charset="0"/>
                <a:cs typeface="Verdana" panose="020B0604030504040204" pitchFamily="34" charset="0"/>
              </a:rPr>
              <a:t>Induction chemotherapy before chemo-RT does not have a clear benefit in node-negative muscle-invasive bladder cancer</a:t>
            </a:r>
          </a:p>
          <a:p>
            <a:pPr lvl="1"/>
            <a:r>
              <a:rPr lang="en-US" sz="2600" dirty="0">
                <a:solidFill>
                  <a:schemeClr val="tx1">
                    <a:lumMod val="85000"/>
                    <a:lumOff val="15000"/>
                  </a:schemeClr>
                </a:solidFill>
                <a:ea typeface="Verdana" panose="020B0604030504040204" pitchFamily="34" charset="0"/>
                <a:cs typeface="Verdana" panose="020B0604030504040204" pitchFamily="34" charset="0"/>
              </a:rPr>
              <a:t>Though it does have a role in some N2-3 bladder cancer patients</a:t>
            </a:r>
          </a:p>
        </p:txBody>
      </p:sp>
    </p:spTree>
    <p:extLst>
      <p:ext uri="{BB962C8B-B14F-4D97-AF65-F5344CB8AC3E}">
        <p14:creationId xmlns:p14="http://schemas.microsoft.com/office/powerpoint/2010/main" val="13040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normAutofit/>
          </a:bodyPr>
          <a:lstStyle/>
          <a:p>
            <a:r>
              <a:rPr lang="en-US" sz="3600" b="1" dirty="0">
                <a:solidFill>
                  <a:schemeClr val="tx2"/>
                </a:solidFill>
                <a:latin typeface="Verdana" pitchFamily="34" charset="0"/>
                <a:ea typeface="Verdana" pitchFamily="34" charset="0"/>
                <a:cs typeface="Verdana" pitchFamily="34" charset="0"/>
              </a:rPr>
              <a:t>Patient Selection for Chemo-RT</a:t>
            </a:r>
          </a:p>
        </p:txBody>
      </p:sp>
      <p:sp>
        <p:nvSpPr>
          <p:cNvPr id="3" name="TextBox 2">
            <a:extLst>
              <a:ext uri="{FF2B5EF4-FFF2-40B4-BE49-F238E27FC236}">
                <a16:creationId xmlns:a16="http://schemas.microsoft.com/office/drawing/2014/main" id="{816ADC05-F153-40AA-B094-2ED58C75EC9E}"/>
              </a:ext>
            </a:extLst>
          </p:cNvPr>
          <p:cNvSpPr txBox="1"/>
          <p:nvPr/>
        </p:nvSpPr>
        <p:spPr>
          <a:xfrm>
            <a:off x="762000" y="1059180"/>
            <a:ext cx="10668000" cy="5509200"/>
          </a:xfrm>
          <a:prstGeom prst="rect">
            <a:avLst/>
          </a:prstGeom>
          <a:noFill/>
        </p:spPr>
        <p:txBody>
          <a:bodyPr wrap="square" rtlCol="0">
            <a:spAutoFit/>
          </a:bodyPr>
          <a:lstStyle/>
          <a:p>
            <a:pPr marL="285750" indent="-285750">
              <a:buFont typeface="Arial" panose="020B0604020202020204" pitchFamily="34" charset="0"/>
              <a:buChar char="•"/>
            </a:pPr>
            <a:r>
              <a:rPr lang="en-US" sz="2800" dirty="0"/>
              <a:t>Adverse prognostic factors for complete response to chemo-RT:</a:t>
            </a:r>
          </a:p>
          <a:p>
            <a:pPr marL="742950" lvl="1" indent="-285750">
              <a:buFont typeface="Arial" panose="020B0604020202020204" pitchFamily="34" charset="0"/>
              <a:buChar char="•"/>
            </a:pPr>
            <a:r>
              <a:rPr lang="en-US" sz="2400" dirty="0" err="1"/>
              <a:t>Hydronephrosis</a:t>
            </a:r>
            <a:r>
              <a:rPr lang="en-US" sz="2400" dirty="0"/>
              <a:t> (especially mod – severe)</a:t>
            </a:r>
          </a:p>
          <a:p>
            <a:pPr marL="742950" lvl="1" indent="-285750">
              <a:buFont typeface="Arial" panose="020B0604020202020204" pitchFamily="34" charset="0"/>
              <a:buChar char="•"/>
            </a:pPr>
            <a:r>
              <a:rPr lang="en-US" sz="2400" dirty="0"/>
              <a:t>No maximal TURBT</a:t>
            </a:r>
          </a:p>
          <a:p>
            <a:pPr marL="742950" lvl="1" indent="-285750">
              <a:buFont typeface="Arial" panose="020B0604020202020204" pitchFamily="34" charset="0"/>
              <a:buChar char="•"/>
            </a:pPr>
            <a:r>
              <a:rPr lang="en-US" sz="2400" dirty="0"/>
              <a:t>T3b-4 (vs. T2-3a)</a:t>
            </a:r>
          </a:p>
          <a:p>
            <a:pPr marL="742950" lvl="1" indent="-285750">
              <a:buFont typeface="Arial" panose="020B0604020202020204" pitchFamily="34" charset="0"/>
              <a:buChar char="•"/>
            </a:pPr>
            <a:r>
              <a:rPr lang="en-US" sz="2400" dirty="0"/>
              <a:t>Extensive CIS</a:t>
            </a:r>
          </a:p>
          <a:p>
            <a:pPr marL="742950" lvl="1" indent="-285750">
              <a:buFont typeface="Arial" panose="020B0604020202020204" pitchFamily="34" charset="0"/>
              <a:buChar char="•"/>
            </a:pPr>
            <a:r>
              <a:rPr lang="en-US" sz="2400" dirty="0"/>
              <a:t>Tumor &gt; 6cm or multifocal</a:t>
            </a:r>
          </a:p>
          <a:p>
            <a:pPr marL="742950" lvl="1" indent="-285750">
              <a:buFont typeface="Arial" panose="020B0604020202020204" pitchFamily="34" charset="0"/>
              <a:buChar char="•"/>
            </a:pPr>
            <a:r>
              <a:rPr lang="en-US" sz="2400" dirty="0"/>
              <a:t>High grade tumor in a diverticulum (maximal TURBT usually not possible)</a:t>
            </a:r>
          </a:p>
          <a:p>
            <a:pPr marL="742950" lvl="1" indent="-285750">
              <a:buFont typeface="Arial" panose="020B0604020202020204" pitchFamily="34" charset="0"/>
              <a:buChar char="•"/>
            </a:pPr>
            <a:r>
              <a:rPr lang="en-US" sz="2400" dirty="0"/>
              <a:t>SCC or </a:t>
            </a:r>
            <a:r>
              <a:rPr lang="en-US" sz="2400" dirty="0" err="1"/>
              <a:t>AdenoCA</a:t>
            </a:r>
            <a:r>
              <a:rPr lang="en-US" sz="2400" dirty="0"/>
              <a:t> (histologic variants of urothelial carcinoma are acceptable</a:t>
            </a:r>
            <a:r>
              <a:rPr lang="en-US" sz="2400" baseline="30000" dirty="0"/>
              <a:t>1</a:t>
            </a:r>
            <a:r>
              <a:rPr lang="en-US" sz="2400" dirty="0"/>
              <a:t>) </a:t>
            </a:r>
          </a:p>
          <a:p>
            <a:pPr marL="742950" lvl="1" indent="-285750">
              <a:buFont typeface="Arial" panose="020B0604020202020204" pitchFamily="34" charset="0"/>
              <a:buChar char="•"/>
            </a:pPr>
            <a:r>
              <a:rPr lang="en-US" sz="2400" b="1" i="1" dirty="0">
                <a:solidFill>
                  <a:srgbClr val="FF0000"/>
                </a:solidFill>
              </a:rPr>
              <a:t>These are not absolute contraindications, but do suggest an inferior outcome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Adverse prognostic factors for good bladder function after chemo-RT:</a:t>
            </a:r>
          </a:p>
          <a:p>
            <a:pPr marL="742950" lvl="1" indent="-285750">
              <a:buFont typeface="Arial" panose="020B0604020202020204" pitchFamily="34" charset="0"/>
              <a:buChar char="•"/>
            </a:pPr>
            <a:r>
              <a:rPr lang="en-US" sz="2400" dirty="0"/>
              <a:t>Poor pre-treatment bladder function (distinguish from effect of the tumor)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Mid-treatment break to assess response is no longer commonly used</a:t>
            </a:r>
          </a:p>
        </p:txBody>
      </p:sp>
      <p:sp>
        <p:nvSpPr>
          <p:cNvPr id="4" name="TextBox 3"/>
          <p:cNvSpPr txBox="1"/>
          <p:nvPr/>
        </p:nvSpPr>
        <p:spPr>
          <a:xfrm>
            <a:off x="10149840" y="6581001"/>
            <a:ext cx="2057400" cy="276999"/>
          </a:xfrm>
          <a:prstGeom prst="rect">
            <a:avLst/>
          </a:prstGeom>
          <a:noFill/>
        </p:spPr>
        <p:txBody>
          <a:bodyPr wrap="square" rtlCol="0">
            <a:spAutoFit/>
          </a:bodyPr>
          <a:lstStyle/>
          <a:p>
            <a:r>
              <a:rPr lang="en-US" sz="1200" baseline="30000" dirty="0"/>
              <a:t>1</a:t>
            </a:r>
            <a:r>
              <a:rPr lang="en-US" sz="1200" dirty="0"/>
              <a:t>Krasnow </a:t>
            </a:r>
            <a:r>
              <a:rPr lang="en-US" sz="1200" i="1" dirty="0"/>
              <a:t>et al </a:t>
            </a:r>
            <a:r>
              <a:rPr lang="en-US" sz="1200" dirty="0" err="1"/>
              <a:t>Eur</a:t>
            </a:r>
            <a:r>
              <a:rPr lang="en-US" sz="1200" dirty="0"/>
              <a:t> </a:t>
            </a:r>
            <a:r>
              <a:rPr lang="en-US" sz="1200" dirty="0" err="1"/>
              <a:t>Urol</a:t>
            </a:r>
            <a:r>
              <a:rPr lang="en-US" sz="1200" dirty="0"/>
              <a:t> 2017</a:t>
            </a:r>
          </a:p>
        </p:txBody>
      </p:sp>
    </p:spTree>
    <p:extLst>
      <p:ext uri="{BB962C8B-B14F-4D97-AF65-F5344CB8AC3E}">
        <p14:creationId xmlns:p14="http://schemas.microsoft.com/office/powerpoint/2010/main" val="22495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10210800" cy="4495800"/>
          </a:xfrm>
        </p:spPr>
        <p:txBody>
          <a:bodyPr>
            <a:normAutofit/>
          </a:bodyPr>
          <a:lstStyle/>
          <a:p>
            <a:pPr lvl="0"/>
            <a:r>
              <a:rPr lang="en-US" sz="2800" b="1" dirty="0"/>
              <a:t>Outcomes have improved over time with improved knowledge of appropriate patient selection, and advances in treatment technology and systemic therapy</a:t>
            </a:r>
            <a:endParaRPr lang="en-US" sz="2400" dirty="0">
              <a:ea typeface="Verdana" panose="020B0604030504040204" pitchFamily="34" charset="0"/>
              <a:cs typeface="Verdana" panose="020B0604030504040204" pitchFamily="34" charset="0"/>
            </a:endParaRPr>
          </a:p>
          <a:p>
            <a:pPr lvl="1"/>
            <a:endParaRPr lang="en-US" b="1" dirty="0">
              <a:ea typeface="Verdana" panose="020B0604030504040204" pitchFamily="34" charset="0"/>
              <a:cs typeface="Verdana" panose="020B0604030504040204" pitchFamily="34" charset="0"/>
            </a:endParaRPr>
          </a:p>
        </p:txBody>
      </p:sp>
      <p:sp>
        <p:nvSpPr>
          <p:cNvPr id="5" name="Title 1"/>
          <p:cNvSpPr txBox="1">
            <a:spLocks/>
          </p:cNvSpPr>
          <p:nvPr/>
        </p:nvSpPr>
        <p:spPr>
          <a:xfrm>
            <a:off x="0" y="0"/>
            <a:ext cx="12192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Outcomes of Definitive RT Over Time</a:t>
            </a:r>
          </a:p>
        </p:txBody>
      </p:sp>
      <p:pic>
        <p:nvPicPr>
          <p:cNvPr id="2" name="Picture 1"/>
          <p:cNvPicPr>
            <a:picLocks noChangeAspect="1"/>
          </p:cNvPicPr>
          <p:nvPr/>
        </p:nvPicPr>
        <p:blipFill>
          <a:blip r:embed="rId3"/>
          <a:stretch>
            <a:fillRect/>
          </a:stretch>
        </p:blipFill>
        <p:spPr>
          <a:xfrm>
            <a:off x="1178560" y="2971800"/>
            <a:ext cx="4505954" cy="3334215"/>
          </a:xfrm>
          <a:prstGeom prst="rect">
            <a:avLst/>
          </a:prstGeom>
        </p:spPr>
      </p:pic>
      <p:pic>
        <p:nvPicPr>
          <p:cNvPr id="4" name="Picture 3"/>
          <p:cNvPicPr>
            <a:picLocks noChangeAspect="1"/>
          </p:cNvPicPr>
          <p:nvPr/>
        </p:nvPicPr>
        <p:blipFill>
          <a:blip r:embed="rId4"/>
          <a:stretch>
            <a:fillRect/>
          </a:stretch>
        </p:blipFill>
        <p:spPr>
          <a:xfrm>
            <a:off x="6514414" y="2933216"/>
            <a:ext cx="4915586" cy="3467584"/>
          </a:xfrm>
          <a:prstGeom prst="rect">
            <a:avLst/>
          </a:prstGeom>
        </p:spPr>
      </p:pic>
      <p:sp>
        <p:nvSpPr>
          <p:cNvPr id="6" name="TextBox 5"/>
          <p:cNvSpPr txBox="1"/>
          <p:nvPr/>
        </p:nvSpPr>
        <p:spPr>
          <a:xfrm>
            <a:off x="10149840" y="6581001"/>
            <a:ext cx="2057400" cy="276999"/>
          </a:xfrm>
          <a:prstGeom prst="rect">
            <a:avLst/>
          </a:prstGeom>
          <a:noFill/>
        </p:spPr>
        <p:txBody>
          <a:bodyPr wrap="square" rtlCol="0">
            <a:spAutoFit/>
          </a:bodyPr>
          <a:lstStyle/>
          <a:p>
            <a:r>
              <a:rPr lang="en-US" sz="1200" dirty="0" err="1"/>
              <a:t>Giacalone</a:t>
            </a:r>
            <a:r>
              <a:rPr lang="en-US" sz="1200" dirty="0"/>
              <a:t> </a:t>
            </a:r>
            <a:r>
              <a:rPr lang="en-US" sz="1200" i="1" dirty="0"/>
              <a:t>et al </a:t>
            </a:r>
            <a:r>
              <a:rPr lang="en-US" sz="1200" dirty="0" err="1"/>
              <a:t>Eur</a:t>
            </a:r>
            <a:r>
              <a:rPr lang="en-US" sz="1200" dirty="0"/>
              <a:t> </a:t>
            </a:r>
            <a:r>
              <a:rPr lang="en-US" sz="1200" dirty="0" err="1"/>
              <a:t>Urol</a:t>
            </a:r>
            <a:r>
              <a:rPr lang="en-US" sz="1200" dirty="0"/>
              <a:t> 2017</a:t>
            </a:r>
          </a:p>
        </p:txBody>
      </p:sp>
    </p:spTree>
    <p:extLst>
      <p:ext uri="{BB962C8B-B14F-4D97-AF65-F5344CB8AC3E}">
        <p14:creationId xmlns:p14="http://schemas.microsoft.com/office/powerpoint/2010/main" val="332149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267200"/>
            <a:ext cx="10515600" cy="1447800"/>
          </a:xfrm>
        </p:spPr>
        <p:txBody>
          <a:bodyPr>
            <a:noAutofit/>
          </a:bodyPr>
          <a:lstStyle/>
          <a:p>
            <a:r>
              <a:rPr lang="en-US" sz="4000" b="1" dirty="0">
                <a:solidFill>
                  <a:schemeClr val="tx2"/>
                </a:solidFill>
                <a:latin typeface="+mn-lt"/>
                <a:ea typeface="Verdana" pitchFamily="34" charset="0"/>
                <a:cs typeface="Verdana" pitchFamily="34" charset="0"/>
              </a:rPr>
              <a:t>Radiation Therapy as a Component of Multidisciplinary Bladder Cancer Management</a:t>
            </a:r>
            <a:endParaRPr lang="en-US" sz="4000" dirty="0">
              <a:latin typeface="+mn-lt"/>
            </a:endParaRPr>
          </a:p>
        </p:txBody>
      </p:sp>
      <p:pic>
        <p:nvPicPr>
          <p:cNvPr id="6" name="Picture 3">
            <a:extLst>
              <a:ext uri="{FF2B5EF4-FFF2-40B4-BE49-F238E27FC236}">
                <a16:creationId xmlns:a16="http://schemas.microsoft.com/office/drawing/2014/main" id="{76E2069A-AA0B-4080-991A-AAAA95052B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231" y="2073282"/>
            <a:ext cx="2930620" cy="19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70BDF57-18FF-4458-AA57-03C48D70F313}"/>
              </a:ext>
            </a:extLst>
          </p:cNvPr>
          <p:cNvPicPr>
            <a:picLocks noChangeAspect="1"/>
          </p:cNvPicPr>
          <p:nvPr/>
        </p:nvPicPr>
        <p:blipFill>
          <a:blip r:embed="rId3"/>
          <a:stretch>
            <a:fillRect/>
          </a:stretch>
        </p:blipFill>
        <p:spPr>
          <a:xfrm>
            <a:off x="2327231" y="378989"/>
            <a:ext cx="2930620" cy="1600200"/>
          </a:xfrm>
          <a:prstGeom prst="rect">
            <a:avLst/>
          </a:prstGeom>
        </p:spPr>
      </p:pic>
      <p:pic>
        <p:nvPicPr>
          <p:cNvPr id="8" name="Picture 7">
            <a:extLst>
              <a:ext uri="{FF2B5EF4-FFF2-40B4-BE49-F238E27FC236}">
                <a16:creationId xmlns:a16="http://schemas.microsoft.com/office/drawing/2014/main" id="{D1091969-7FF1-4B7C-A2E0-3AAAD8B8A5C1}"/>
              </a:ext>
            </a:extLst>
          </p:cNvPr>
          <p:cNvPicPr>
            <a:picLocks noChangeAspect="1"/>
          </p:cNvPicPr>
          <p:nvPr/>
        </p:nvPicPr>
        <p:blipFill>
          <a:blip r:embed="rId4"/>
          <a:stretch>
            <a:fillRect/>
          </a:stretch>
        </p:blipFill>
        <p:spPr>
          <a:xfrm>
            <a:off x="7021553" y="370042"/>
            <a:ext cx="2570607" cy="1870318"/>
          </a:xfrm>
          <a:prstGeom prst="rect">
            <a:avLst/>
          </a:prstGeom>
        </p:spPr>
      </p:pic>
      <p:pic>
        <p:nvPicPr>
          <p:cNvPr id="9" name="Picture 8">
            <a:extLst>
              <a:ext uri="{FF2B5EF4-FFF2-40B4-BE49-F238E27FC236}">
                <a16:creationId xmlns:a16="http://schemas.microsoft.com/office/drawing/2014/main" id="{DBF8F6B6-67D2-4E99-8CE4-A376B7758476}"/>
              </a:ext>
            </a:extLst>
          </p:cNvPr>
          <p:cNvPicPr>
            <a:picLocks noChangeAspect="1"/>
          </p:cNvPicPr>
          <p:nvPr/>
        </p:nvPicPr>
        <p:blipFill>
          <a:blip r:embed="rId5"/>
          <a:stretch>
            <a:fillRect/>
          </a:stretch>
        </p:blipFill>
        <p:spPr>
          <a:xfrm>
            <a:off x="5334000" y="2291027"/>
            <a:ext cx="4258159" cy="1736880"/>
          </a:xfrm>
          <a:prstGeom prst="rect">
            <a:avLst/>
          </a:prstGeom>
        </p:spPr>
      </p:pic>
      <p:pic>
        <p:nvPicPr>
          <p:cNvPr id="10" name="Picture 9">
            <a:extLst>
              <a:ext uri="{FF2B5EF4-FFF2-40B4-BE49-F238E27FC236}">
                <a16:creationId xmlns:a16="http://schemas.microsoft.com/office/drawing/2014/main" id="{CF50E6A1-0C56-40B3-A155-E7D3B2D586BF}"/>
              </a:ext>
            </a:extLst>
          </p:cNvPr>
          <p:cNvPicPr>
            <a:picLocks noChangeAspect="1"/>
          </p:cNvPicPr>
          <p:nvPr/>
        </p:nvPicPr>
        <p:blipFill>
          <a:blip r:embed="rId6"/>
          <a:stretch>
            <a:fillRect/>
          </a:stretch>
        </p:blipFill>
        <p:spPr>
          <a:xfrm>
            <a:off x="5499100" y="370042"/>
            <a:ext cx="1412830" cy="1870318"/>
          </a:xfrm>
          <a:prstGeom prst="rect">
            <a:avLst/>
          </a:prstGeom>
        </p:spPr>
      </p:pic>
    </p:spTree>
    <p:extLst>
      <p:ext uri="{BB962C8B-B14F-4D97-AF65-F5344CB8AC3E}">
        <p14:creationId xmlns:p14="http://schemas.microsoft.com/office/powerpoint/2010/main" val="621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Autofit/>
          </a:bodyPr>
          <a:lstStyle/>
          <a:p>
            <a:r>
              <a:rPr lang="en-US" sz="4000" b="1" dirty="0">
                <a:solidFill>
                  <a:schemeClr val="tx2"/>
                </a:solidFill>
                <a:latin typeface="+mn-lt"/>
                <a:ea typeface="Verdana" panose="020B0604030504040204" pitchFamily="34" charset="0"/>
                <a:cs typeface="Verdana" panose="020B0604030504040204" pitchFamily="34" charset="0"/>
              </a:rPr>
              <a:t>Summary of Outcomes of Definitive Chemo-RT</a:t>
            </a:r>
          </a:p>
        </p:txBody>
      </p:sp>
      <p:sp>
        <p:nvSpPr>
          <p:cNvPr id="3" name="TextBox 2">
            <a:extLst>
              <a:ext uri="{FF2B5EF4-FFF2-40B4-BE49-F238E27FC236}">
                <a16:creationId xmlns:a16="http://schemas.microsoft.com/office/drawing/2014/main" id="{816ADC05-F153-40AA-B094-2ED58C75EC9E}"/>
              </a:ext>
            </a:extLst>
          </p:cNvPr>
          <p:cNvSpPr txBox="1"/>
          <p:nvPr/>
        </p:nvSpPr>
        <p:spPr>
          <a:xfrm>
            <a:off x="1041400" y="1475035"/>
            <a:ext cx="104648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Highest level evidence comes from RTOG pooled analysis of 6 prospective trials, BC2001 trial, MGH experience, Erlangen experience</a:t>
            </a:r>
          </a:p>
          <a:p>
            <a:pPr marL="742950" lvl="1" indent="-285750">
              <a:buFont typeface="Arial" panose="020B0604020202020204" pitchFamily="34" charset="0"/>
              <a:buChar char="•"/>
            </a:pPr>
            <a:r>
              <a:rPr lang="en-US" sz="2800" dirty="0"/>
              <a:t>CR rate 70-85%</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lvl="1"/>
            <a:endParaRPr lang="en-US" sz="2800" dirty="0"/>
          </a:p>
          <a:p>
            <a:pPr marL="742950" lvl="1" indent="-285750">
              <a:buFont typeface="Arial" panose="020B0604020202020204" pitchFamily="34" charset="0"/>
              <a:buChar char="•"/>
            </a:pPr>
            <a:r>
              <a:rPr lang="en-US" sz="2800" dirty="0"/>
              <a:t>No difference in OS for the 10-15% of patients requiring salvage cystectomy</a:t>
            </a:r>
          </a:p>
        </p:txBody>
      </p:sp>
      <p:graphicFrame>
        <p:nvGraphicFramePr>
          <p:cNvPr id="4" name="Table 3"/>
          <p:cNvGraphicFramePr>
            <a:graphicFrameLocks noGrp="1"/>
          </p:cNvGraphicFramePr>
          <p:nvPr>
            <p:extLst>
              <p:ext uri="{D42A27DB-BD31-4B8C-83A1-F6EECF244321}">
                <p14:modId xmlns:p14="http://schemas.microsoft.com/office/powerpoint/2010/main" val="3041454585"/>
              </p:ext>
            </p:extLst>
          </p:nvPr>
        </p:nvGraphicFramePr>
        <p:xfrm>
          <a:off x="751172" y="3352800"/>
          <a:ext cx="10689655" cy="1381760"/>
        </p:xfrm>
        <a:graphic>
          <a:graphicData uri="http://schemas.openxmlformats.org/drawingml/2006/table">
            <a:tbl>
              <a:tblPr firstRow="1" bandRow="1">
                <a:tableStyleId>{5C22544A-7EE6-4342-B048-85BDC9FD1C3A}</a:tableStyleId>
              </a:tblPr>
              <a:tblGrid>
                <a:gridCol w="940499">
                  <a:extLst>
                    <a:ext uri="{9D8B030D-6E8A-4147-A177-3AD203B41FA5}">
                      <a16:colId xmlns:a16="http://schemas.microsoft.com/office/drawing/2014/main" val="20000"/>
                    </a:ext>
                  </a:extLst>
                </a:gridCol>
                <a:gridCol w="1798193">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1310958">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621600">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Muscle-Invasive </a:t>
                      </a:r>
                    </a:p>
                    <a:p>
                      <a:r>
                        <a:rPr lang="en-US" dirty="0"/>
                        <a:t>Recurrences</a:t>
                      </a:r>
                    </a:p>
                  </a:txBody>
                  <a:tcPr/>
                </a:tc>
                <a:tc>
                  <a:txBody>
                    <a:bodyPr/>
                    <a:lstStyle/>
                    <a:p>
                      <a:r>
                        <a:rPr lang="en-US" dirty="0"/>
                        <a:t>Non-Muscle </a:t>
                      </a:r>
                    </a:p>
                    <a:p>
                      <a:r>
                        <a:rPr lang="en-US" dirty="0"/>
                        <a:t>Invasive Recurrences</a:t>
                      </a:r>
                    </a:p>
                  </a:txBody>
                  <a:tcPr/>
                </a:tc>
                <a:tc>
                  <a:txBody>
                    <a:bodyPr/>
                    <a:lstStyle/>
                    <a:p>
                      <a:r>
                        <a:rPr lang="en-US" dirty="0"/>
                        <a:t>Distant</a:t>
                      </a:r>
                    </a:p>
                    <a:p>
                      <a:r>
                        <a:rPr lang="en-US" dirty="0"/>
                        <a:t>Metastases</a:t>
                      </a:r>
                    </a:p>
                  </a:txBody>
                  <a:tcPr/>
                </a:tc>
                <a:tc>
                  <a:txBody>
                    <a:bodyPr/>
                    <a:lstStyle/>
                    <a:p>
                      <a:r>
                        <a:rPr lang="en-US" dirty="0"/>
                        <a:t>Disease-Specific </a:t>
                      </a:r>
                    </a:p>
                    <a:p>
                      <a:r>
                        <a:rPr lang="en-US" dirty="0"/>
                        <a:t>Survival</a:t>
                      </a:r>
                    </a:p>
                  </a:txBody>
                  <a:tcPr/>
                </a:tc>
                <a:tc>
                  <a:txBody>
                    <a:bodyPr/>
                    <a:lstStyle/>
                    <a:p>
                      <a:r>
                        <a:rPr lang="en-US" dirty="0"/>
                        <a:t>Overall</a:t>
                      </a:r>
                      <a:r>
                        <a:rPr lang="en-US" baseline="0" dirty="0"/>
                        <a:t> Survival</a:t>
                      </a:r>
                      <a:endParaRPr lang="en-US" dirty="0"/>
                    </a:p>
                  </a:txBody>
                  <a:tcPr/>
                </a:tc>
                <a:tc>
                  <a:txBody>
                    <a:bodyPr/>
                    <a:lstStyle/>
                    <a:p>
                      <a:r>
                        <a:rPr lang="en-US" dirty="0"/>
                        <a:t>Intact Bladder </a:t>
                      </a:r>
                    </a:p>
                    <a:p>
                      <a:r>
                        <a:rPr lang="en-US" dirty="0"/>
                        <a:t>if</a:t>
                      </a:r>
                      <a:r>
                        <a:rPr lang="en-US" baseline="0" dirty="0"/>
                        <a:t> Alive</a:t>
                      </a:r>
                      <a:endParaRPr lang="en-US" dirty="0"/>
                    </a:p>
                  </a:txBody>
                  <a:tcPr/>
                </a:tc>
                <a:extLst>
                  <a:ext uri="{0D108BD9-81ED-4DB2-BD59-A6C34878D82A}">
                    <a16:rowId xmlns:a16="http://schemas.microsoft.com/office/drawing/2014/main" val="10000"/>
                  </a:ext>
                </a:extLst>
              </a:tr>
              <a:tr h="370840">
                <a:tc>
                  <a:txBody>
                    <a:bodyPr/>
                    <a:lstStyle/>
                    <a:p>
                      <a:r>
                        <a:rPr lang="en-US" dirty="0"/>
                        <a:t>5-year</a:t>
                      </a:r>
                    </a:p>
                  </a:txBody>
                  <a:tcPr/>
                </a:tc>
                <a:tc>
                  <a:txBody>
                    <a:bodyPr/>
                    <a:lstStyle/>
                    <a:p>
                      <a:r>
                        <a:rPr lang="en-US" dirty="0"/>
                        <a:t>13-16%</a:t>
                      </a:r>
                    </a:p>
                  </a:txBody>
                  <a:tcPr/>
                </a:tc>
                <a:tc>
                  <a:txBody>
                    <a:bodyPr/>
                    <a:lstStyle/>
                    <a:p>
                      <a:r>
                        <a:rPr lang="en-US" dirty="0"/>
                        <a:t>26-31%</a:t>
                      </a:r>
                    </a:p>
                  </a:txBody>
                  <a:tcPr/>
                </a:tc>
                <a:tc>
                  <a:txBody>
                    <a:bodyPr/>
                    <a:lstStyle/>
                    <a:p>
                      <a:r>
                        <a:rPr lang="en-US" dirty="0"/>
                        <a:t>31-32%</a:t>
                      </a:r>
                    </a:p>
                  </a:txBody>
                  <a:tcPr/>
                </a:tc>
                <a:tc>
                  <a:txBody>
                    <a:bodyPr/>
                    <a:lstStyle/>
                    <a:p>
                      <a:r>
                        <a:rPr lang="en-US" dirty="0"/>
                        <a:t>56-71%</a:t>
                      </a:r>
                    </a:p>
                  </a:txBody>
                  <a:tcPr/>
                </a:tc>
                <a:tc>
                  <a:txBody>
                    <a:bodyPr/>
                    <a:lstStyle/>
                    <a:p>
                      <a:r>
                        <a:rPr lang="en-US" dirty="0"/>
                        <a:t>48-57%</a:t>
                      </a:r>
                    </a:p>
                  </a:txBody>
                  <a:tcPr/>
                </a:tc>
                <a:tc>
                  <a:txBody>
                    <a:bodyPr/>
                    <a:lstStyle/>
                    <a:p>
                      <a:r>
                        <a:rPr lang="en-US" dirty="0"/>
                        <a:t>71-80%</a:t>
                      </a:r>
                    </a:p>
                  </a:txBody>
                  <a:tcPr/>
                </a:tc>
                <a:extLst>
                  <a:ext uri="{0D108BD9-81ED-4DB2-BD59-A6C34878D82A}">
                    <a16:rowId xmlns:a16="http://schemas.microsoft.com/office/drawing/2014/main" val="10001"/>
                  </a:ext>
                </a:extLst>
              </a:tr>
              <a:tr h="370840">
                <a:tc>
                  <a:txBody>
                    <a:bodyPr/>
                    <a:lstStyle/>
                    <a:p>
                      <a:r>
                        <a:rPr lang="en-US" dirty="0"/>
                        <a:t>10-year</a:t>
                      </a:r>
                    </a:p>
                  </a:txBody>
                  <a:tcPr/>
                </a:tc>
                <a:tc>
                  <a:txBody>
                    <a:bodyPr/>
                    <a:lstStyle/>
                    <a:p>
                      <a:r>
                        <a:rPr lang="en-US" dirty="0"/>
                        <a:t>14-18%</a:t>
                      </a:r>
                    </a:p>
                  </a:txBody>
                  <a:tcPr/>
                </a:tc>
                <a:tc>
                  <a:txBody>
                    <a:bodyPr/>
                    <a:lstStyle/>
                    <a:p>
                      <a:r>
                        <a:rPr lang="en-US" dirty="0"/>
                        <a:t>26-36%</a:t>
                      </a:r>
                    </a:p>
                  </a:txBody>
                  <a:tcPr/>
                </a:tc>
                <a:tc>
                  <a:txBody>
                    <a:bodyPr/>
                    <a:lstStyle/>
                    <a:p>
                      <a:r>
                        <a:rPr lang="en-US" dirty="0"/>
                        <a:t>35%</a:t>
                      </a:r>
                    </a:p>
                  </a:txBody>
                  <a:tcPr/>
                </a:tc>
                <a:tc>
                  <a:txBody>
                    <a:bodyPr/>
                    <a:lstStyle/>
                    <a:p>
                      <a:r>
                        <a:rPr lang="en-US" dirty="0"/>
                        <a:t>42-65%</a:t>
                      </a:r>
                    </a:p>
                  </a:txBody>
                  <a:tcPr/>
                </a:tc>
                <a:tc>
                  <a:txBody>
                    <a:bodyPr/>
                    <a:lstStyle/>
                    <a:p>
                      <a:r>
                        <a:rPr lang="en-US" dirty="0"/>
                        <a:t>31-39%</a:t>
                      </a:r>
                    </a:p>
                  </a:txBody>
                  <a:tcPr/>
                </a:tc>
                <a:tc>
                  <a:txBody>
                    <a:bodyPr/>
                    <a:lstStyle/>
                    <a:p>
                      <a:r>
                        <a:rPr lang="en-US" dirty="0"/>
                        <a:t>70-75%</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9982200" y="6031581"/>
            <a:ext cx="2438400" cy="830997"/>
          </a:xfrm>
          <a:prstGeom prst="rect">
            <a:avLst/>
          </a:prstGeom>
          <a:noFill/>
        </p:spPr>
        <p:txBody>
          <a:bodyPr wrap="square" rtlCol="0">
            <a:spAutoFit/>
          </a:bodyPr>
          <a:lstStyle/>
          <a:p>
            <a:r>
              <a:rPr lang="en-US" sz="1200" dirty="0" err="1"/>
              <a:t>Rodel</a:t>
            </a:r>
            <a:r>
              <a:rPr lang="en-US" sz="1200" dirty="0"/>
              <a:t> </a:t>
            </a:r>
            <a:r>
              <a:rPr lang="en-US" sz="1200" i="1" dirty="0"/>
              <a:t>et al </a:t>
            </a:r>
            <a:r>
              <a:rPr lang="en-US" sz="1200" dirty="0"/>
              <a:t>J </a:t>
            </a:r>
            <a:r>
              <a:rPr lang="en-US" sz="1200" dirty="0" err="1"/>
              <a:t>Clin</a:t>
            </a:r>
            <a:r>
              <a:rPr lang="en-US" sz="1200" dirty="0"/>
              <a:t> </a:t>
            </a:r>
            <a:r>
              <a:rPr lang="en-US" sz="1200" dirty="0" err="1"/>
              <a:t>Oncol</a:t>
            </a:r>
            <a:r>
              <a:rPr lang="en-US" sz="1200" dirty="0"/>
              <a:t> 2002</a:t>
            </a:r>
          </a:p>
          <a:p>
            <a:r>
              <a:rPr lang="en-US" sz="1200" dirty="0"/>
              <a:t>James </a:t>
            </a:r>
            <a:r>
              <a:rPr lang="en-US" sz="1200" i="1" dirty="0"/>
              <a:t>et al </a:t>
            </a:r>
            <a:r>
              <a:rPr lang="en-US" sz="1200" dirty="0"/>
              <a:t>N </a:t>
            </a:r>
            <a:r>
              <a:rPr lang="en-US" sz="1200" dirty="0" err="1"/>
              <a:t>Engl</a:t>
            </a:r>
            <a:r>
              <a:rPr lang="en-US" sz="1200" dirty="0"/>
              <a:t> J Med 2012               </a:t>
            </a:r>
          </a:p>
          <a:p>
            <a:r>
              <a:rPr lang="en-US" sz="1200" dirty="0" err="1"/>
              <a:t>Mak</a:t>
            </a:r>
            <a:r>
              <a:rPr lang="en-US" sz="1200" dirty="0"/>
              <a:t> </a:t>
            </a:r>
            <a:r>
              <a:rPr lang="en-US" sz="1200" i="1" dirty="0"/>
              <a:t>et al </a:t>
            </a:r>
            <a:r>
              <a:rPr lang="en-US" sz="1200" dirty="0"/>
              <a:t>J </a:t>
            </a:r>
            <a:r>
              <a:rPr lang="en-US" sz="1200" dirty="0" err="1"/>
              <a:t>Clin</a:t>
            </a:r>
            <a:r>
              <a:rPr lang="en-US" sz="1200" dirty="0"/>
              <a:t> </a:t>
            </a:r>
            <a:r>
              <a:rPr lang="en-US" sz="1200" dirty="0" err="1"/>
              <a:t>Oncol</a:t>
            </a:r>
            <a:r>
              <a:rPr lang="en-US" sz="1200" dirty="0"/>
              <a:t> 2014             </a:t>
            </a:r>
          </a:p>
          <a:p>
            <a:r>
              <a:rPr lang="en-US" sz="1200" dirty="0" err="1"/>
              <a:t>Efstathiou</a:t>
            </a:r>
            <a:r>
              <a:rPr lang="en-US" sz="1200" dirty="0"/>
              <a:t> </a:t>
            </a:r>
            <a:r>
              <a:rPr lang="en-US" sz="1200" i="1" dirty="0"/>
              <a:t>et al</a:t>
            </a:r>
            <a:r>
              <a:rPr lang="en-US" sz="1200" dirty="0"/>
              <a:t> J </a:t>
            </a:r>
            <a:r>
              <a:rPr lang="en-US" sz="1200" dirty="0" err="1"/>
              <a:t>Clin</a:t>
            </a:r>
            <a:r>
              <a:rPr lang="en-US" sz="1200" dirty="0"/>
              <a:t> </a:t>
            </a:r>
            <a:r>
              <a:rPr lang="en-US" sz="1200" dirty="0" err="1"/>
              <a:t>Oncol</a:t>
            </a:r>
            <a:r>
              <a:rPr lang="en-US" sz="1200" dirty="0"/>
              <a:t> 2009</a:t>
            </a:r>
          </a:p>
        </p:txBody>
      </p:sp>
    </p:spTree>
    <p:extLst>
      <p:ext uri="{BB962C8B-B14F-4D97-AF65-F5344CB8AC3E}">
        <p14:creationId xmlns:p14="http://schemas.microsoft.com/office/powerpoint/2010/main" val="286510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4100"/>
            <a:ext cx="12192000" cy="2209800"/>
          </a:xfrm>
        </p:spPr>
        <p:txBody>
          <a:bodyPr>
            <a:noAutofit/>
          </a:bodyPr>
          <a:lstStyle/>
          <a:p>
            <a:r>
              <a:rPr lang="en-US" sz="5000" b="1" dirty="0">
                <a:solidFill>
                  <a:schemeClr val="tx2"/>
                </a:solidFill>
                <a:latin typeface="+mn-lt"/>
                <a:ea typeface="Verdana" panose="020B0604030504040204" pitchFamily="34" charset="0"/>
                <a:cs typeface="Verdana" panose="020B0604030504040204" pitchFamily="34" charset="0"/>
              </a:rPr>
              <a:t>Comparing Outcomes for</a:t>
            </a:r>
            <a:br>
              <a:rPr lang="en-US" sz="5000" b="1" dirty="0">
                <a:solidFill>
                  <a:schemeClr val="tx2"/>
                </a:solidFill>
                <a:latin typeface="+mn-lt"/>
                <a:ea typeface="Verdana" panose="020B0604030504040204" pitchFamily="34" charset="0"/>
                <a:cs typeface="Verdana" panose="020B0604030504040204" pitchFamily="34" charset="0"/>
              </a:rPr>
            </a:br>
            <a:r>
              <a:rPr lang="en-US" sz="5000" b="1" dirty="0">
                <a:solidFill>
                  <a:schemeClr val="tx2"/>
                </a:solidFill>
                <a:latin typeface="+mn-lt"/>
                <a:ea typeface="Verdana" panose="020B0604030504040204" pitchFamily="34" charset="0"/>
                <a:cs typeface="Verdana" panose="020B0604030504040204" pitchFamily="34" charset="0"/>
              </a:rPr>
              <a:t>Definitive Surgery vs. Radiation</a:t>
            </a:r>
          </a:p>
        </p:txBody>
      </p:sp>
    </p:spTree>
    <p:extLst>
      <p:ext uri="{BB962C8B-B14F-4D97-AF65-F5344CB8AC3E}">
        <p14:creationId xmlns:p14="http://schemas.microsoft.com/office/powerpoint/2010/main" val="302316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dirty="0">
                <a:solidFill>
                  <a:schemeClr val="tx2"/>
                </a:solidFill>
                <a:latin typeface="+mn-lt"/>
                <a:ea typeface="Verdana" pitchFamily="34" charset="0"/>
                <a:cs typeface="Verdana" pitchFamily="34" charset="0"/>
              </a:rPr>
              <a:t>General Principles</a:t>
            </a:r>
            <a:endParaRPr lang="en-US" sz="4000" b="1" dirty="0">
              <a:solidFill>
                <a:schemeClr val="tx2"/>
              </a:solidFill>
              <a:latin typeface="+mn-lt"/>
              <a:ea typeface="Verdana" pitchFamily="34" charset="0"/>
              <a:cs typeface="Verdana" pitchFamily="34" charset="0"/>
            </a:endParaRPr>
          </a:p>
        </p:txBody>
      </p:sp>
      <p:sp>
        <p:nvSpPr>
          <p:cNvPr id="4" name="Content Placeholder 7">
            <a:extLst>
              <a:ext uri="{FF2B5EF4-FFF2-40B4-BE49-F238E27FC236}">
                <a16:creationId xmlns:a16="http://schemas.microsoft.com/office/drawing/2014/main" id="{319F4EFE-6897-4E91-88B4-C85D3C480D73}"/>
              </a:ext>
            </a:extLst>
          </p:cNvPr>
          <p:cNvSpPr>
            <a:spLocks noGrp="1"/>
          </p:cNvSpPr>
          <p:nvPr>
            <p:ph idx="1"/>
          </p:nvPr>
        </p:nvSpPr>
        <p:spPr>
          <a:xfrm>
            <a:off x="1219200" y="1523999"/>
            <a:ext cx="9677400" cy="5105401"/>
          </a:xfrm>
        </p:spPr>
        <p:txBody>
          <a:bodyPr>
            <a:normAutofit fontScale="85000" lnSpcReduction="20000"/>
          </a:bodyPr>
          <a:lstStyle/>
          <a:p>
            <a:r>
              <a:rPr lang="en-US" dirty="0">
                <a:ea typeface="Verdana" panose="020B0604030504040204" pitchFamily="34" charset="0"/>
                <a:cs typeface="Verdana" panose="020B0604030504040204" pitchFamily="34" charset="0"/>
              </a:rPr>
              <a:t>Several factors can predict the likely effectiveness of chemo-RT</a:t>
            </a:r>
          </a:p>
          <a:p>
            <a:pPr lvl="1"/>
            <a:r>
              <a:rPr lang="en-US" dirty="0">
                <a:ea typeface="Verdana" panose="020B0604030504040204" pitchFamily="34" charset="0"/>
                <a:cs typeface="Verdana" panose="020B0604030504040204" pitchFamily="34" charset="0"/>
              </a:rPr>
              <a:t>Understanding these factors is critical to an informed discussion with patients about relative </a:t>
            </a:r>
            <a:r>
              <a:rPr lang="en-US" b="1" i="1" dirty="0">
                <a:ea typeface="Verdana" panose="020B0604030504040204" pitchFamily="34" charset="0"/>
                <a:cs typeface="Verdana" panose="020B0604030504040204" pitchFamily="34" charset="0"/>
              </a:rPr>
              <a:t>efficacy</a:t>
            </a:r>
            <a:r>
              <a:rPr lang="en-US" dirty="0">
                <a:ea typeface="Verdana" panose="020B0604030504040204" pitchFamily="34" charset="0"/>
                <a:cs typeface="Verdana" panose="020B0604030504040204" pitchFamily="34" charset="0"/>
              </a:rPr>
              <a:t> of surgery vs. RT</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Long-term </a:t>
            </a:r>
            <a:r>
              <a:rPr lang="en-US" b="1" i="1" dirty="0">
                <a:ea typeface="Verdana" panose="020B0604030504040204" pitchFamily="34" charset="0"/>
                <a:cs typeface="Verdana" panose="020B0604030504040204" pitchFamily="34" charset="0"/>
              </a:rPr>
              <a:t>quality-of-life</a:t>
            </a:r>
            <a:r>
              <a:rPr lang="en-US" dirty="0">
                <a:ea typeface="Verdana" panose="020B0604030504040204" pitchFamily="34" charset="0"/>
                <a:cs typeface="Verdana" panose="020B0604030504040204" pitchFamily="34" charset="0"/>
              </a:rPr>
              <a:t> after surgery or RT also varies based on a number of patient- and tumor-related factors</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Independent of the risks and benefits of each modality, patients may have strong views about what treatment they prefer</a:t>
            </a:r>
          </a:p>
          <a:p>
            <a:endParaRPr lang="en-US" dirty="0">
              <a:ea typeface="Verdana" panose="020B0604030504040204" pitchFamily="34" charset="0"/>
              <a:cs typeface="Verdana" panose="020B0604030504040204" pitchFamily="34" charset="0"/>
            </a:endParaRPr>
          </a:p>
          <a:p>
            <a:r>
              <a:rPr lang="en-US" dirty="0">
                <a:solidFill>
                  <a:srgbClr val="C00000"/>
                </a:solidFill>
                <a:ea typeface="Verdana" panose="020B0604030504040204" pitchFamily="34" charset="0"/>
                <a:cs typeface="Verdana" panose="020B0604030504040204" pitchFamily="34" charset="0"/>
              </a:rPr>
              <a:t>A shared decision-making process that involves the patient and the urologist, radiation oncologist and medical oncologist is most likely to result in patient-centered care</a:t>
            </a:r>
          </a:p>
          <a:p>
            <a:endParaRPr lang="en-US" dirty="0"/>
          </a:p>
        </p:txBody>
      </p:sp>
    </p:spTree>
    <p:extLst>
      <p:ext uri="{BB962C8B-B14F-4D97-AF65-F5344CB8AC3E}">
        <p14:creationId xmlns:p14="http://schemas.microsoft.com/office/powerpoint/2010/main" val="6027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10210800" cy="5257800"/>
          </a:xfrm>
        </p:spPr>
        <p:txBody>
          <a:bodyPr>
            <a:normAutofit/>
          </a:bodyPr>
          <a:lstStyle/>
          <a:p>
            <a:pPr lvl="0"/>
            <a:r>
              <a:rPr lang="en-US" sz="2800" b="1" dirty="0"/>
              <a:t>No completed randomized trials</a:t>
            </a:r>
            <a:endParaRPr lang="en-US" sz="2800" dirty="0"/>
          </a:p>
          <a:p>
            <a:pPr lvl="1"/>
            <a:r>
              <a:rPr lang="en-US" sz="2400" b="1" dirty="0">
                <a:ea typeface="Verdana" panose="020B0604030504040204" pitchFamily="34" charset="0"/>
                <a:cs typeface="Verdana" panose="020B0604030504040204" pitchFamily="34" charset="0"/>
              </a:rPr>
              <a:t>5Y-OS is 50-60% </a:t>
            </a:r>
            <a:r>
              <a:rPr lang="en-US" sz="2400" dirty="0">
                <a:ea typeface="Verdana" panose="020B0604030504040204" pitchFamily="34" charset="0"/>
                <a:cs typeface="Verdana" panose="020B0604030504040204" pitchFamily="34" charset="0"/>
              </a:rPr>
              <a:t>for all comers with muscle-invasive bladder cancer in largest cystectomy and chemo-RT series.</a:t>
            </a:r>
          </a:p>
          <a:p>
            <a:endParaRPr lang="en-US" sz="2800" b="1" dirty="0"/>
          </a:p>
          <a:p>
            <a:r>
              <a:rPr lang="en-US" sz="2800" b="1" dirty="0"/>
              <a:t>Selection bias</a:t>
            </a:r>
            <a:r>
              <a:rPr lang="en-US" sz="2800" dirty="0"/>
              <a:t> when comparing survival numbers from non-randomized cohorts of patients</a:t>
            </a:r>
          </a:p>
          <a:p>
            <a:pPr lvl="1"/>
            <a:r>
              <a:rPr lang="en-US" sz="2400" dirty="0">
                <a:ea typeface="Verdana" panose="020B0604030504040204" pitchFamily="34" charset="0"/>
                <a:cs typeface="Verdana" panose="020B0604030504040204" pitchFamily="34" charset="0"/>
              </a:rPr>
              <a:t>Discordance between clinical (TURBT) staging and pathologic (radical cystectomy) staging.</a:t>
            </a:r>
          </a:p>
          <a:p>
            <a:pPr lvl="1"/>
            <a:r>
              <a:rPr lang="en-US" sz="2400" dirty="0"/>
              <a:t>Radiation patients tend to be older or have more comorbidities, but in modern studies may also be more highly selected based on probability of response.</a:t>
            </a:r>
          </a:p>
          <a:p>
            <a:pPr lvl="1"/>
            <a:endParaRPr lang="en-US" b="1" dirty="0">
              <a:ea typeface="Verdana" panose="020B0604030504040204" pitchFamily="34" charset="0"/>
              <a:cs typeface="Verdana" panose="020B0604030504040204" pitchFamily="34" charset="0"/>
            </a:endParaRP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anose="020B0604030504040204" pitchFamily="34" charset="0"/>
                <a:cs typeface="Verdana" panose="020B0604030504040204" pitchFamily="34" charset="0"/>
              </a:rPr>
              <a:t>Comparison of Efficacy</a:t>
            </a:r>
          </a:p>
        </p:txBody>
      </p:sp>
      <p:sp>
        <p:nvSpPr>
          <p:cNvPr id="4" name="TextBox 3"/>
          <p:cNvSpPr txBox="1"/>
          <p:nvPr/>
        </p:nvSpPr>
        <p:spPr>
          <a:xfrm>
            <a:off x="10149840" y="6581001"/>
            <a:ext cx="2057400" cy="276999"/>
          </a:xfrm>
          <a:prstGeom prst="rect">
            <a:avLst/>
          </a:prstGeom>
          <a:noFill/>
        </p:spPr>
        <p:txBody>
          <a:bodyPr wrap="square" rtlCol="0">
            <a:spAutoFit/>
          </a:bodyPr>
          <a:lstStyle/>
          <a:p>
            <a:r>
              <a:rPr lang="en-US" sz="1200" dirty="0" err="1"/>
              <a:t>Giacalone</a:t>
            </a:r>
            <a:r>
              <a:rPr lang="en-US" sz="1200" dirty="0"/>
              <a:t> </a:t>
            </a:r>
            <a:r>
              <a:rPr lang="en-US" sz="1200" i="1" dirty="0"/>
              <a:t>et al </a:t>
            </a:r>
            <a:r>
              <a:rPr lang="en-US" sz="1200" dirty="0" err="1"/>
              <a:t>Eur</a:t>
            </a:r>
            <a:r>
              <a:rPr lang="en-US" sz="1200" dirty="0"/>
              <a:t> </a:t>
            </a:r>
            <a:r>
              <a:rPr lang="en-US" sz="1200" dirty="0" err="1"/>
              <a:t>Urol</a:t>
            </a:r>
            <a:r>
              <a:rPr lang="en-US" sz="1200" dirty="0"/>
              <a:t> 2017</a:t>
            </a:r>
          </a:p>
        </p:txBody>
      </p:sp>
    </p:spTree>
    <p:extLst>
      <p:ext uri="{BB962C8B-B14F-4D97-AF65-F5344CB8AC3E}">
        <p14:creationId xmlns:p14="http://schemas.microsoft.com/office/powerpoint/2010/main" val="28706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71600"/>
            <a:ext cx="10363200" cy="4495800"/>
          </a:xfrm>
        </p:spPr>
        <p:txBody>
          <a:bodyPr>
            <a:normAutofit/>
          </a:bodyPr>
          <a:lstStyle/>
          <a:p>
            <a:r>
              <a:rPr lang="en-US" sz="3000" b="1" dirty="0">
                <a:ea typeface="Verdana" panose="020B0604030504040204" pitchFamily="34" charset="0"/>
                <a:cs typeface="Verdana" panose="020B0604030504040204" pitchFamily="34" charset="0"/>
              </a:rPr>
              <a:t>Meta-analysis (</a:t>
            </a:r>
            <a:r>
              <a:rPr lang="en-US" sz="3000" b="1" dirty="0" err="1">
                <a:ea typeface="Verdana" panose="020B0604030504040204" pitchFamily="34" charset="0"/>
                <a:cs typeface="Verdana" panose="020B0604030504040204" pitchFamily="34" charset="0"/>
              </a:rPr>
              <a:t>Vashistha</a:t>
            </a:r>
            <a:r>
              <a:rPr lang="en-US" sz="3000" b="1" dirty="0">
                <a:ea typeface="Verdana" panose="020B0604030504040204" pitchFamily="34" charset="0"/>
                <a:cs typeface="Verdana" panose="020B0604030504040204" pitchFamily="34" charset="0"/>
              </a:rPr>
              <a:t>, 2016) </a:t>
            </a:r>
          </a:p>
          <a:p>
            <a:pPr lvl="1"/>
            <a:r>
              <a:rPr lang="en-US" sz="2600" dirty="0">
                <a:ea typeface="Verdana" panose="020B0604030504040204" pitchFamily="34" charset="0"/>
                <a:cs typeface="Verdana" panose="020B0604030504040204" pitchFamily="34" charset="0"/>
              </a:rPr>
              <a:t>Included 8 studies evaluating 9554 patients</a:t>
            </a:r>
          </a:p>
          <a:p>
            <a:pPr lvl="1"/>
            <a:r>
              <a:rPr lang="en-US" sz="2600" dirty="0">
                <a:ea typeface="Verdana" panose="020B0604030504040204" pitchFamily="34" charset="0"/>
                <a:cs typeface="Verdana" panose="020B0604030504040204" pitchFamily="34" charset="0"/>
              </a:rPr>
              <a:t>No difference in 5- or 10-year OS, DSS, PFS between modalities</a:t>
            </a:r>
          </a:p>
          <a:p>
            <a:endParaRPr lang="en-US" sz="3000" dirty="0">
              <a:ea typeface="Verdana" panose="020B0604030504040204" pitchFamily="34" charset="0"/>
              <a:cs typeface="Verdana" panose="020B0604030504040204" pitchFamily="34" charset="0"/>
            </a:endParaRPr>
          </a:p>
          <a:p>
            <a:r>
              <a:rPr lang="en-US" sz="3000" b="1" dirty="0">
                <a:ea typeface="Verdana" panose="020B0604030504040204" pitchFamily="34" charset="0"/>
                <a:cs typeface="Verdana" panose="020B0604030504040204" pitchFamily="34" charset="0"/>
              </a:rPr>
              <a:t>Propensity score matched-cohort analysis (Kulkarni, 2017)</a:t>
            </a:r>
          </a:p>
          <a:p>
            <a:pPr lvl="1"/>
            <a:r>
              <a:rPr lang="en-US" sz="2600" dirty="0">
                <a:ea typeface="Verdana" panose="020B0604030504040204" pitchFamily="34" charset="0"/>
                <a:cs typeface="Verdana" panose="020B0604030504040204" pitchFamily="34" charset="0"/>
              </a:rPr>
              <a:t>112 patients from Mount Sinai</a:t>
            </a:r>
          </a:p>
          <a:p>
            <a:pPr lvl="1"/>
            <a:r>
              <a:rPr lang="en-US" sz="2600" dirty="0">
                <a:ea typeface="Verdana" panose="020B0604030504040204" pitchFamily="34" charset="0"/>
                <a:cs typeface="Verdana" panose="020B0604030504040204" pitchFamily="34" charset="0"/>
              </a:rPr>
              <a:t>No difference in 5Y-DSS (73% vs. 77%)</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Comparison of Efficacy</a:t>
            </a:r>
          </a:p>
        </p:txBody>
      </p:sp>
      <p:sp>
        <p:nvSpPr>
          <p:cNvPr id="4" name="TextBox 3"/>
          <p:cNvSpPr txBox="1"/>
          <p:nvPr/>
        </p:nvSpPr>
        <p:spPr>
          <a:xfrm>
            <a:off x="8839200" y="6377285"/>
            <a:ext cx="3596640" cy="461665"/>
          </a:xfrm>
          <a:prstGeom prst="rect">
            <a:avLst/>
          </a:prstGeom>
          <a:noFill/>
        </p:spPr>
        <p:txBody>
          <a:bodyPr wrap="square" rtlCol="0">
            <a:spAutoFit/>
          </a:bodyPr>
          <a:lstStyle/>
          <a:p>
            <a:r>
              <a:rPr lang="en-US" sz="1200" dirty="0" err="1"/>
              <a:t>Vashistha</a:t>
            </a:r>
            <a:r>
              <a:rPr lang="en-US" sz="1200" dirty="0"/>
              <a:t> </a:t>
            </a:r>
            <a:r>
              <a:rPr lang="en-US" sz="1200" i="1" dirty="0"/>
              <a:t>et al </a:t>
            </a:r>
            <a:r>
              <a:rPr lang="en-US" sz="1200" dirty="0" err="1"/>
              <a:t>Int</a:t>
            </a:r>
            <a:r>
              <a:rPr lang="en-US" sz="1200" dirty="0"/>
              <a:t> J </a:t>
            </a:r>
            <a:r>
              <a:rPr lang="en-US" sz="1200" dirty="0" err="1"/>
              <a:t>Radiat</a:t>
            </a:r>
            <a:r>
              <a:rPr lang="en-US" sz="1200" dirty="0"/>
              <a:t> </a:t>
            </a:r>
            <a:r>
              <a:rPr lang="en-US" sz="1200" dirty="0" err="1"/>
              <a:t>Oncol</a:t>
            </a:r>
            <a:r>
              <a:rPr lang="en-US" sz="1200" dirty="0"/>
              <a:t> </a:t>
            </a:r>
            <a:r>
              <a:rPr lang="en-US" sz="1200" dirty="0" err="1"/>
              <a:t>Biol</a:t>
            </a:r>
            <a:r>
              <a:rPr lang="en-US" sz="1200" dirty="0"/>
              <a:t> </a:t>
            </a:r>
            <a:r>
              <a:rPr lang="en-US" sz="1200" dirty="0" err="1"/>
              <a:t>Phys</a:t>
            </a:r>
            <a:r>
              <a:rPr lang="en-US" sz="1200" dirty="0"/>
              <a:t> 2016</a:t>
            </a:r>
          </a:p>
          <a:p>
            <a:r>
              <a:rPr lang="en-US" sz="1200" dirty="0"/>
              <a:t>Kulkarni </a:t>
            </a:r>
            <a:r>
              <a:rPr lang="en-US" sz="1200" i="1" dirty="0"/>
              <a:t>et al </a:t>
            </a:r>
            <a:r>
              <a:rPr lang="en-US" sz="1200" dirty="0"/>
              <a:t>J </a:t>
            </a:r>
            <a:r>
              <a:rPr lang="en-US" sz="1200" dirty="0" err="1"/>
              <a:t>Clin</a:t>
            </a:r>
            <a:r>
              <a:rPr lang="en-US" sz="1200" dirty="0"/>
              <a:t> </a:t>
            </a:r>
            <a:r>
              <a:rPr lang="en-US" sz="1200" dirty="0" err="1"/>
              <a:t>Oncol</a:t>
            </a:r>
            <a:r>
              <a:rPr lang="en-US" sz="1200" dirty="0"/>
              <a:t> 2017</a:t>
            </a:r>
          </a:p>
        </p:txBody>
      </p:sp>
    </p:spTree>
    <p:extLst>
      <p:ext uri="{BB962C8B-B14F-4D97-AF65-F5344CB8AC3E}">
        <p14:creationId xmlns:p14="http://schemas.microsoft.com/office/powerpoint/2010/main" val="262809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90600"/>
            <a:ext cx="10363200" cy="5638801"/>
          </a:xfrm>
        </p:spPr>
        <p:txBody>
          <a:bodyPr>
            <a:noAutofit/>
          </a:bodyPr>
          <a:lstStyle/>
          <a:p>
            <a:r>
              <a:rPr lang="en-US" sz="3000" b="1" dirty="0">
                <a:ea typeface="Verdana" panose="020B0604030504040204" pitchFamily="34" charset="0"/>
                <a:cs typeface="Verdana" panose="020B0604030504040204" pitchFamily="34" charset="0"/>
              </a:rPr>
              <a:t>Multi-institutional propensity score matched-cohort analysis (</a:t>
            </a:r>
            <a:r>
              <a:rPr lang="en-US" altLang="en-US" sz="3000" b="1" dirty="0" err="1">
                <a:solidFill>
                  <a:srgbClr val="000000"/>
                </a:solidFill>
              </a:rPr>
              <a:t>Zlotta</a:t>
            </a:r>
            <a:r>
              <a:rPr lang="en-US" altLang="en-US" sz="3000" b="1" dirty="0">
                <a:solidFill>
                  <a:srgbClr val="000000"/>
                </a:solidFill>
              </a:rPr>
              <a:t> </a:t>
            </a:r>
            <a:r>
              <a:rPr lang="en-US" altLang="en-US" sz="3000" b="1" i="1" dirty="0">
                <a:solidFill>
                  <a:srgbClr val="000000"/>
                </a:solidFill>
              </a:rPr>
              <a:t>et al, </a:t>
            </a:r>
            <a:r>
              <a:rPr lang="en-US" altLang="en-US" sz="3000" b="1" dirty="0">
                <a:solidFill>
                  <a:srgbClr val="000000"/>
                </a:solidFill>
              </a:rPr>
              <a:t>GU ASCO 2022)</a:t>
            </a:r>
          </a:p>
          <a:p>
            <a:pPr lvl="1"/>
            <a:r>
              <a:rPr lang="en-US" altLang="en-US" sz="2600" dirty="0"/>
              <a:t>703 patients who would have been eligible for both RC or TMT</a:t>
            </a:r>
          </a:p>
          <a:p>
            <a:pPr lvl="1"/>
            <a:r>
              <a:rPr lang="en-US" altLang="en-US" sz="2600" dirty="0"/>
              <a:t>Matched based on </a:t>
            </a:r>
            <a:r>
              <a:rPr lang="en-US" altLang="en-US" sz="2600" dirty="0">
                <a:ea typeface="ＭＳ Ｐゴシック" panose="020B0600070205080204" pitchFamily="34" charset="-128"/>
              </a:rPr>
              <a:t>age, sex, CIS, clinical T stage (cT2 vs. cT3-4), BMI, </a:t>
            </a:r>
            <a:r>
              <a:rPr lang="en-US" altLang="en-US" sz="2600" dirty="0" err="1">
                <a:ea typeface="ＭＳ Ｐゴシック" panose="020B0600070205080204" pitchFamily="34" charset="-128"/>
              </a:rPr>
              <a:t>hydronephrosis</a:t>
            </a:r>
            <a:r>
              <a:rPr lang="en-US" altLang="en-US" sz="2600" dirty="0">
                <a:ea typeface="ＭＳ Ｐゴシック" panose="020B0600070205080204" pitchFamily="34" charset="-128"/>
              </a:rPr>
              <a:t>, (neo)adjuvant chemotherapy, smoking history, </a:t>
            </a:r>
            <a:r>
              <a:rPr lang="en-CA" altLang="en-US" sz="2600" dirty="0">
                <a:ea typeface="ＭＳ Ｐゴシック" panose="020B0600070205080204" pitchFamily="34" charset="-128"/>
              </a:rPr>
              <a:t>PS</a:t>
            </a:r>
          </a:p>
          <a:p>
            <a:pPr lvl="1"/>
            <a:endParaRPr lang="en-CA" altLang="en-US" sz="2600" dirty="0">
              <a:ea typeface="ＭＳ Ｐゴシック" panose="020B0600070205080204" pitchFamily="34" charset="-128"/>
            </a:endParaRPr>
          </a:p>
          <a:p>
            <a:pPr lvl="1"/>
            <a:r>
              <a:rPr lang="en-CA" altLang="en-US" sz="2600" dirty="0">
                <a:ea typeface="ＭＳ Ｐゴシック" panose="020B0600070205080204" pitchFamily="34" charset="-128"/>
              </a:rPr>
              <a:t>No significant difference in 5Y-DMFS (73% RC vs. 78% TMT, </a:t>
            </a:r>
            <a:r>
              <a:rPr lang="en-CA" altLang="en-US" sz="2600" i="1" dirty="0">
                <a:ea typeface="ＭＳ Ｐゴシック" panose="020B0600070205080204" pitchFamily="34" charset="-128"/>
              </a:rPr>
              <a:t>p</a:t>
            </a:r>
            <a:r>
              <a:rPr lang="en-CA" altLang="en-US" sz="2600" dirty="0">
                <a:ea typeface="ＭＳ Ｐゴシック" panose="020B0600070205080204" pitchFamily="34" charset="-128"/>
              </a:rPr>
              <a:t>=0.07), including in the subgroup of RC patients who received </a:t>
            </a:r>
            <a:r>
              <a:rPr lang="en-CA" altLang="en-US" sz="2600" dirty="0" err="1">
                <a:ea typeface="ＭＳ Ｐゴシック" panose="020B0600070205080204" pitchFamily="34" charset="-128"/>
              </a:rPr>
              <a:t>neoadjuvant</a:t>
            </a:r>
            <a:r>
              <a:rPr lang="en-CA" altLang="en-US" sz="2600" dirty="0">
                <a:ea typeface="ＭＳ Ｐゴシック" panose="020B0600070205080204" pitchFamily="34" charset="-128"/>
              </a:rPr>
              <a:t> chemotherapy (</a:t>
            </a:r>
            <a:r>
              <a:rPr lang="en-CA" altLang="en-US" sz="2600" i="1" dirty="0">
                <a:ea typeface="ＭＳ Ｐゴシック" panose="020B0600070205080204" pitchFamily="34" charset="-128"/>
              </a:rPr>
              <a:t>p</a:t>
            </a:r>
            <a:r>
              <a:rPr lang="en-CA" altLang="en-US" sz="2600" dirty="0">
                <a:ea typeface="ＭＳ Ｐゴシック" panose="020B0600070205080204" pitchFamily="34" charset="-128"/>
              </a:rPr>
              <a:t>=0.56).</a:t>
            </a:r>
          </a:p>
          <a:p>
            <a:pPr lvl="1"/>
            <a:endParaRPr lang="en-CA" altLang="en-US" sz="2600" dirty="0">
              <a:ea typeface="ＭＳ Ｐゴシック" panose="020B0600070205080204" pitchFamily="34" charset="-128"/>
            </a:endParaRPr>
          </a:p>
          <a:p>
            <a:pPr lvl="1"/>
            <a:r>
              <a:rPr lang="en-CA" altLang="en-US" sz="2600" dirty="0">
                <a:ea typeface="ＭＳ Ｐゴシック" panose="020B0600070205080204" pitchFamily="34" charset="-128"/>
              </a:rPr>
              <a:t>Among TMT patients, no difference in 5Y-CSS for patients requiring salvage cystectomy compared to those not requiring salvage cystectomy.</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Comparison of Efficacy</a:t>
            </a:r>
          </a:p>
        </p:txBody>
      </p:sp>
      <p:sp>
        <p:nvSpPr>
          <p:cNvPr id="2" name="TextBox 1"/>
          <p:cNvSpPr txBox="1"/>
          <p:nvPr/>
        </p:nvSpPr>
        <p:spPr>
          <a:xfrm>
            <a:off x="10058400" y="6550223"/>
            <a:ext cx="2133600" cy="276999"/>
          </a:xfrm>
          <a:prstGeom prst="rect">
            <a:avLst/>
          </a:prstGeom>
          <a:noFill/>
        </p:spPr>
        <p:txBody>
          <a:bodyPr wrap="square" rtlCol="0">
            <a:spAutoFit/>
          </a:bodyPr>
          <a:lstStyle/>
          <a:p>
            <a:r>
              <a:rPr lang="en-US" altLang="en-US" sz="1200" dirty="0" err="1">
                <a:solidFill>
                  <a:srgbClr val="000000"/>
                </a:solidFill>
              </a:rPr>
              <a:t>Zlotta</a:t>
            </a:r>
            <a:r>
              <a:rPr lang="en-US" altLang="en-US" sz="1200" dirty="0">
                <a:solidFill>
                  <a:srgbClr val="000000"/>
                </a:solidFill>
              </a:rPr>
              <a:t> </a:t>
            </a:r>
            <a:r>
              <a:rPr lang="en-US" altLang="en-US" sz="1200" i="1" dirty="0">
                <a:solidFill>
                  <a:srgbClr val="000000"/>
                </a:solidFill>
              </a:rPr>
              <a:t>et al, </a:t>
            </a:r>
            <a:r>
              <a:rPr lang="en-US" altLang="en-US" sz="1200" dirty="0">
                <a:solidFill>
                  <a:srgbClr val="000000"/>
                </a:solidFill>
              </a:rPr>
              <a:t>GU ASCO 2022</a:t>
            </a:r>
            <a:endParaRPr lang="en-US" sz="1200" dirty="0"/>
          </a:p>
        </p:txBody>
      </p:sp>
    </p:spTree>
    <p:extLst>
      <p:ext uri="{BB962C8B-B14F-4D97-AF65-F5344CB8AC3E}">
        <p14:creationId xmlns:p14="http://schemas.microsoft.com/office/powerpoint/2010/main" val="186791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000" dirty="0">
                <a:solidFill>
                  <a:schemeClr val="tx2"/>
                </a:solidFill>
                <a:latin typeface="+mn-lt"/>
                <a:ea typeface="Verdana" panose="020B0604030504040204" pitchFamily="34" charset="0"/>
                <a:cs typeface="Verdana" panose="020B0604030504040204" pitchFamily="34" charset="0"/>
              </a:rPr>
              <a:t>Morbidity of Radical Cystectomy</a:t>
            </a:r>
          </a:p>
        </p:txBody>
      </p:sp>
      <p:sp>
        <p:nvSpPr>
          <p:cNvPr id="3" name="Content Placeholder 2"/>
          <p:cNvSpPr>
            <a:spLocks noGrp="1"/>
          </p:cNvSpPr>
          <p:nvPr>
            <p:ph idx="1"/>
          </p:nvPr>
        </p:nvSpPr>
        <p:spPr>
          <a:xfrm>
            <a:off x="1066800" y="1417637"/>
            <a:ext cx="10134600" cy="5135563"/>
          </a:xfrm>
        </p:spPr>
        <p:txBody>
          <a:bodyPr>
            <a:normAutofit fontScale="92500" lnSpcReduction="10000"/>
          </a:bodyPr>
          <a:lstStyle/>
          <a:p>
            <a:r>
              <a:rPr lang="en-US" b="1" dirty="0">
                <a:solidFill>
                  <a:schemeClr val="tx1">
                    <a:lumMod val="85000"/>
                    <a:lumOff val="15000"/>
                  </a:schemeClr>
                </a:solidFill>
                <a:ea typeface="Verdana" panose="020B0604030504040204" pitchFamily="34" charset="0"/>
                <a:cs typeface="Verdana" panose="020B0604030504040204" pitchFamily="34" charset="0"/>
              </a:rPr>
              <a:t>Cystectomy Morbidity</a:t>
            </a:r>
          </a:p>
          <a:p>
            <a:pPr lvl="2"/>
            <a:r>
              <a:rPr lang="en-US" dirty="0">
                <a:ea typeface="Verdana" panose="020B0604030504040204" pitchFamily="34" charset="0"/>
                <a:cs typeface="Verdana" panose="020B0604030504040204" pitchFamily="34" charset="0"/>
              </a:rPr>
              <a:t>Short-term complications in 30-60% (ileus, infection, bleeding, stones) </a:t>
            </a:r>
            <a:endParaRPr lang="en-US" sz="2000" dirty="0">
              <a:ea typeface="Verdana" panose="020B0604030504040204" pitchFamily="34" charset="0"/>
              <a:cs typeface="Verdana" panose="020B0604030504040204" pitchFamily="34" charset="0"/>
            </a:endParaRPr>
          </a:p>
          <a:p>
            <a:pPr lvl="2"/>
            <a:r>
              <a:rPr lang="en-US" dirty="0">
                <a:ea typeface="Verdana" panose="020B0604030504040204" pitchFamily="34" charset="0"/>
                <a:cs typeface="Verdana" panose="020B0604030504040204" pitchFamily="34" charset="0"/>
              </a:rPr>
              <a:t>Serious complications in 3-5% (</a:t>
            </a:r>
            <a:r>
              <a:rPr lang="en-US" dirty="0" err="1">
                <a:ea typeface="Verdana" panose="020B0604030504040204" pitchFamily="34" charset="0"/>
                <a:cs typeface="Verdana" panose="020B0604030504040204" pitchFamily="34" charset="0"/>
              </a:rPr>
              <a:t>uretero</a:t>
            </a:r>
            <a:r>
              <a:rPr lang="en-US" dirty="0">
                <a:ea typeface="Verdana" panose="020B0604030504040204" pitchFamily="34" charset="0"/>
                <a:cs typeface="Verdana" panose="020B0604030504040204" pitchFamily="34" charset="0"/>
              </a:rPr>
              <a:t>-enteric anastomotic stricture, intestinal obstruction)</a:t>
            </a:r>
            <a:endParaRPr lang="en-US" sz="2000" dirty="0">
              <a:ea typeface="Verdana" panose="020B0604030504040204" pitchFamily="34" charset="0"/>
              <a:cs typeface="Verdana" panose="020B0604030504040204" pitchFamily="34" charset="0"/>
            </a:endParaRPr>
          </a:p>
          <a:p>
            <a:pPr lvl="2"/>
            <a:r>
              <a:rPr lang="en-US" dirty="0">
                <a:ea typeface="Verdana" panose="020B0604030504040204" pitchFamily="34" charset="0"/>
                <a:cs typeface="Verdana" panose="020B0604030504040204" pitchFamily="34" charset="0"/>
              </a:rPr>
              <a:t>Perioperative mortality is 2-5% (1-2% for well selected younger patients)</a:t>
            </a:r>
            <a:endParaRPr lang="en-US" dirty="0">
              <a:solidFill>
                <a:schemeClr val="tx1">
                  <a:lumMod val="85000"/>
                  <a:lumOff val="15000"/>
                </a:schemeClr>
              </a:solidFill>
              <a:ea typeface="Verdana" panose="020B0604030504040204" pitchFamily="34" charset="0"/>
              <a:cs typeface="Verdana" panose="020B0604030504040204" pitchFamily="34" charset="0"/>
            </a:endParaRPr>
          </a:p>
          <a:p>
            <a:endParaRPr lang="en-US" dirty="0">
              <a:solidFill>
                <a:schemeClr val="tx1">
                  <a:lumMod val="85000"/>
                  <a:lumOff val="15000"/>
                </a:schemeClr>
              </a:solidFill>
              <a:ea typeface="Verdana" panose="020B0604030504040204" pitchFamily="34" charset="0"/>
              <a:cs typeface="Verdana" panose="020B0604030504040204" pitchFamily="34" charset="0"/>
            </a:endParaRPr>
          </a:p>
          <a:p>
            <a:r>
              <a:rPr lang="en-US" b="1" dirty="0">
                <a:solidFill>
                  <a:schemeClr val="tx1">
                    <a:lumMod val="85000"/>
                    <a:lumOff val="15000"/>
                  </a:schemeClr>
                </a:solidFill>
                <a:ea typeface="Verdana" panose="020B0604030504040204" pitchFamily="34" charset="0"/>
                <a:cs typeface="Verdana" panose="020B0604030504040204" pitchFamily="34" charset="0"/>
              </a:rPr>
              <a:t>Reconstruction Morbidity</a:t>
            </a:r>
          </a:p>
          <a:p>
            <a:pPr lvl="2"/>
            <a:r>
              <a:rPr lang="en-US" dirty="0" err="1">
                <a:ea typeface="Verdana" panose="020B0604030504040204" pitchFamily="34" charset="0"/>
                <a:cs typeface="Verdana" panose="020B0604030504040204" pitchFamily="34" charset="0"/>
              </a:rPr>
              <a:t>Ileal</a:t>
            </a:r>
            <a:r>
              <a:rPr lang="en-US" dirty="0">
                <a:ea typeface="Verdana" panose="020B0604030504040204" pitchFamily="34" charset="0"/>
                <a:cs typeface="Verdana" panose="020B0604030504040204" pitchFamily="34" charset="0"/>
              </a:rPr>
              <a:t> conduit</a:t>
            </a:r>
            <a:endParaRPr lang="en-US" sz="2000" dirty="0">
              <a:ea typeface="Verdana" panose="020B0604030504040204" pitchFamily="34" charset="0"/>
              <a:cs typeface="Verdana" panose="020B0604030504040204" pitchFamily="34" charset="0"/>
            </a:endParaRPr>
          </a:p>
          <a:p>
            <a:pPr lvl="3"/>
            <a:r>
              <a:rPr lang="en-US" dirty="0">
                <a:ea typeface="Verdana" panose="020B0604030504040204" pitchFamily="34" charset="0"/>
                <a:cs typeface="Verdana" panose="020B0604030504040204" pitchFamily="34" charset="0"/>
              </a:rPr>
              <a:t>50% have complications within 5 years and 95% by 15 years (problems with stoma, bowel complications, UTI, </a:t>
            </a:r>
            <a:r>
              <a:rPr lang="en-US" dirty="0" err="1">
                <a:ea typeface="Verdana" panose="020B0604030504040204" pitchFamily="34" charset="0"/>
                <a:cs typeface="Verdana" panose="020B0604030504040204" pitchFamily="34" charset="0"/>
              </a:rPr>
              <a:t>urolithiasis</a:t>
            </a:r>
            <a:r>
              <a:rPr lang="en-US" dirty="0">
                <a:ea typeface="Verdana" panose="020B0604030504040204" pitchFamily="34" charset="0"/>
                <a:cs typeface="Verdana" panose="020B0604030504040204" pitchFamily="34" charset="0"/>
              </a:rPr>
              <a:t>, deterioration of renal function)</a:t>
            </a:r>
            <a:endParaRPr lang="en-US" sz="1800" dirty="0">
              <a:ea typeface="Verdana" panose="020B0604030504040204" pitchFamily="34" charset="0"/>
              <a:cs typeface="Verdana" panose="020B0604030504040204" pitchFamily="34" charset="0"/>
            </a:endParaRPr>
          </a:p>
          <a:p>
            <a:pPr lvl="2"/>
            <a:r>
              <a:rPr lang="en-US" dirty="0" err="1">
                <a:ea typeface="Verdana" panose="020B0604030504040204" pitchFamily="34" charset="0"/>
                <a:cs typeface="Verdana" panose="020B0604030504040204" pitchFamily="34" charset="0"/>
              </a:rPr>
              <a:t>Orthotopic</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Neobladder</a:t>
            </a:r>
            <a:endParaRPr lang="en-US" sz="2000" dirty="0">
              <a:ea typeface="Verdana" panose="020B0604030504040204" pitchFamily="34" charset="0"/>
              <a:cs typeface="Verdana" panose="020B0604030504040204" pitchFamily="34" charset="0"/>
            </a:endParaRPr>
          </a:p>
          <a:p>
            <a:pPr lvl="3"/>
            <a:r>
              <a:rPr lang="en-US" dirty="0">
                <a:ea typeface="Verdana" panose="020B0604030504040204" pitchFamily="34" charset="0"/>
                <a:cs typeface="Verdana" panose="020B0604030504040204" pitchFamily="34" charset="0"/>
              </a:rPr>
              <a:t>~10% incontinence rate 1 year out</a:t>
            </a:r>
            <a:endParaRPr lang="en-US" sz="1800" dirty="0">
              <a:ea typeface="Verdana" panose="020B0604030504040204" pitchFamily="34" charset="0"/>
              <a:cs typeface="Verdana" panose="020B0604030504040204" pitchFamily="34" charset="0"/>
            </a:endParaRPr>
          </a:p>
          <a:p>
            <a:pPr lvl="3"/>
            <a:r>
              <a:rPr lang="en-US" dirty="0">
                <a:ea typeface="Verdana" panose="020B0604030504040204" pitchFamily="34" charset="0"/>
                <a:cs typeface="Verdana" panose="020B0604030504040204" pitchFamily="34" charset="0"/>
              </a:rPr>
              <a:t>~10% risk complications over lifetime of patient</a:t>
            </a:r>
            <a:endParaRPr lang="en-US" sz="1800" dirty="0">
              <a:ea typeface="Verdana" panose="020B0604030504040204" pitchFamily="34" charset="0"/>
              <a:cs typeface="Verdana" panose="020B0604030504040204" pitchFamily="34" charset="0"/>
            </a:endParaRPr>
          </a:p>
        </p:txBody>
      </p:sp>
      <p:sp>
        <p:nvSpPr>
          <p:cNvPr id="4" name="TextBox 3"/>
          <p:cNvSpPr txBox="1"/>
          <p:nvPr/>
        </p:nvSpPr>
        <p:spPr>
          <a:xfrm>
            <a:off x="10210800" y="6377285"/>
            <a:ext cx="1981200" cy="461665"/>
          </a:xfrm>
          <a:prstGeom prst="rect">
            <a:avLst/>
          </a:prstGeom>
          <a:noFill/>
        </p:spPr>
        <p:txBody>
          <a:bodyPr wrap="square" rtlCol="0">
            <a:spAutoFit/>
          </a:bodyPr>
          <a:lstStyle/>
          <a:p>
            <a:r>
              <a:rPr lang="en-US" sz="1200" dirty="0" err="1"/>
              <a:t>Liberman</a:t>
            </a:r>
            <a:r>
              <a:rPr lang="en-US" sz="1200" dirty="0"/>
              <a:t> </a:t>
            </a:r>
            <a:r>
              <a:rPr lang="en-US" sz="1200" i="1" dirty="0"/>
              <a:t>et al </a:t>
            </a:r>
            <a:r>
              <a:rPr lang="en-US" sz="1200" dirty="0"/>
              <a:t>Urology 2011</a:t>
            </a:r>
          </a:p>
          <a:p>
            <a:r>
              <a:rPr lang="en-US" sz="1200" dirty="0" err="1"/>
              <a:t>Pieretti</a:t>
            </a:r>
            <a:r>
              <a:rPr lang="en-US" sz="1200" dirty="0"/>
              <a:t> </a:t>
            </a:r>
            <a:r>
              <a:rPr lang="en-US" sz="1200" i="1" dirty="0"/>
              <a:t>et al </a:t>
            </a:r>
            <a:r>
              <a:rPr lang="en-US" sz="1200" dirty="0"/>
              <a:t>J </a:t>
            </a:r>
            <a:r>
              <a:rPr lang="en-US" sz="1200" dirty="0" err="1"/>
              <a:t>Urol</a:t>
            </a:r>
            <a:r>
              <a:rPr lang="en-US" sz="1200" dirty="0"/>
              <a:t> 2021</a:t>
            </a:r>
          </a:p>
        </p:txBody>
      </p:sp>
    </p:spTree>
    <p:extLst>
      <p:ext uri="{BB962C8B-B14F-4D97-AF65-F5344CB8AC3E}">
        <p14:creationId xmlns:p14="http://schemas.microsoft.com/office/powerpoint/2010/main" val="29682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000" dirty="0">
                <a:solidFill>
                  <a:schemeClr val="tx2"/>
                </a:solidFill>
                <a:latin typeface="+mn-lt"/>
                <a:ea typeface="Verdana" panose="020B0604030504040204" pitchFamily="34" charset="0"/>
                <a:cs typeface="Verdana" panose="020B0604030504040204" pitchFamily="34" charset="0"/>
              </a:rPr>
              <a:t>Morbidity of Chemo-RT</a:t>
            </a:r>
          </a:p>
        </p:txBody>
      </p:sp>
      <p:sp>
        <p:nvSpPr>
          <p:cNvPr id="3" name="Content Placeholder 2"/>
          <p:cNvSpPr>
            <a:spLocks noGrp="1"/>
          </p:cNvSpPr>
          <p:nvPr>
            <p:ph idx="1"/>
          </p:nvPr>
        </p:nvSpPr>
        <p:spPr>
          <a:xfrm>
            <a:off x="1066800" y="1162050"/>
            <a:ext cx="10363200" cy="5238750"/>
          </a:xfrm>
        </p:spPr>
        <p:txBody>
          <a:bodyPr>
            <a:noAutofit/>
          </a:bodyPr>
          <a:lstStyle/>
          <a:p>
            <a:pPr>
              <a:spcBef>
                <a:spcPts val="0"/>
              </a:spcBef>
            </a:pPr>
            <a:r>
              <a:rPr lang="en-US" sz="2800" b="1" dirty="0">
                <a:ea typeface="Verdana" panose="020B0604030504040204" pitchFamily="34" charset="0"/>
                <a:cs typeface="Verdana" panose="020B0604030504040204" pitchFamily="34" charset="0"/>
              </a:rPr>
              <a:t>Acute toxicity </a:t>
            </a:r>
            <a:r>
              <a:rPr lang="en-US" sz="2800" dirty="0">
                <a:ea typeface="Verdana" panose="020B0604030504040204" pitchFamily="34" charset="0"/>
                <a:cs typeface="Verdana" panose="020B0604030504040204" pitchFamily="34" charset="0"/>
              </a:rPr>
              <a:t>(from BC2001 randomized trial):</a:t>
            </a:r>
          </a:p>
          <a:p>
            <a:pPr lvl="1">
              <a:spcBef>
                <a:spcPts val="0"/>
              </a:spcBef>
            </a:pPr>
            <a:r>
              <a:rPr lang="en-US" sz="2400" dirty="0">
                <a:ea typeface="Verdana" panose="020B0604030504040204" pitchFamily="34" charset="0"/>
                <a:cs typeface="Verdana" panose="020B0604030504040204" pitchFamily="34" charset="0"/>
              </a:rPr>
              <a:t>Mild toxicity is common, grade 3-4 toxicity in ~1/3 of patients </a:t>
            </a:r>
          </a:p>
          <a:p>
            <a:pPr lvl="1">
              <a:spcBef>
                <a:spcPts val="0"/>
              </a:spcBef>
            </a:pPr>
            <a:r>
              <a:rPr lang="en-US" sz="2400" dirty="0">
                <a:ea typeface="Verdana" panose="020B0604030504040204" pitchFamily="34" charset="0"/>
                <a:cs typeface="Verdana" panose="020B0604030504040204" pitchFamily="34" charset="0"/>
              </a:rPr>
              <a:t>Cystitis or urethritis, proctitis, fatigue, diarrhea, hematologic</a:t>
            </a:r>
          </a:p>
          <a:p>
            <a:pPr marL="0" indent="0">
              <a:spcBef>
                <a:spcPts val="0"/>
              </a:spcBef>
              <a:buNone/>
            </a:pPr>
            <a:endParaRPr lang="en-US" sz="2800" dirty="0">
              <a:ea typeface="Verdana" panose="020B0604030504040204" pitchFamily="34" charset="0"/>
              <a:cs typeface="Verdana" panose="020B0604030504040204" pitchFamily="34" charset="0"/>
            </a:endParaRPr>
          </a:p>
          <a:p>
            <a:pPr>
              <a:spcBef>
                <a:spcPts val="0"/>
              </a:spcBef>
            </a:pPr>
            <a:r>
              <a:rPr lang="en-US" sz="2800" b="1" dirty="0">
                <a:ea typeface="Verdana" panose="020B0604030504040204" pitchFamily="34" charset="0"/>
                <a:cs typeface="Verdana" panose="020B0604030504040204" pitchFamily="34" charset="0"/>
              </a:rPr>
              <a:t>Late toxicity</a:t>
            </a:r>
            <a:r>
              <a:rPr lang="en-US" sz="2800" dirty="0">
                <a:ea typeface="Verdana" panose="020B0604030504040204" pitchFamily="34" charset="0"/>
                <a:cs typeface="Verdana" panose="020B0604030504040204" pitchFamily="34" charset="0"/>
              </a:rPr>
              <a:t> (from RTOG pooled analysis, median f/u 5.4 </a:t>
            </a:r>
            <a:r>
              <a:rPr lang="en-US" sz="2800" dirty="0" err="1">
                <a:ea typeface="Verdana" panose="020B0604030504040204" pitchFamily="34" charset="0"/>
                <a:cs typeface="Verdana" panose="020B0604030504040204" pitchFamily="34" charset="0"/>
              </a:rPr>
              <a:t>yrs</a:t>
            </a:r>
            <a:r>
              <a:rPr lang="en-US" sz="2800" dirty="0">
                <a:ea typeface="Verdana" panose="020B0604030504040204" pitchFamily="34" charset="0"/>
                <a:cs typeface="Verdana" panose="020B0604030504040204" pitchFamily="34" charset="0"/>
              </a:rPr>
              <a:t>):  </a:t>
            </a:r>
          </a:p>
          <a:p>
            <a:pPr lvl="1">
              <a:spcBef>
                <a:spcPts val="0"/>
              </a:spcBef>
            </a:pPr>
            <a:r>
              <a:rPr lang="en-US" sz="2400" dirty="0">
                <a:ea typeface="Verdana" panose="020B0604030504040204" pitchFamily="34" charset="0"/>
                <a:cs typeface="Verdana" panose="020B0604030504040204" pitchFamily="34" charset="0"/>
              </a:rPr>
              <a:t>6% grade 3 GU</a:t>
            </a:r>
          </a:p>
          <a:p>
            <a:pPr lvl="1">
              <a:spcBef>
                <a:spcPts val="0"/>
              </a:spcBef>
            </a:pPr>
            <a:r>
              <a:rPr lang="en-US" sz="2400" dirty="0">
                <a:ea typeface="Verdana" panose="020B0604030504040204" pitchFamily="34" charset="0"/>
                <a:cs typeface="Verdana" panose="020B0604030504040204" pitchFamily="34" charset="0"/>
              </a:rPr>
              <a:t>2% grade 3 GI</a:t>
            </a:r>
          </a:p>
          <a:p>
            <a:pPr lvl="1">
              <a:spcBef>
                <a:spcPts val="0"/>
              </a:spcBef>
            </a:pPr>
            <a:r>
              <a:rPr lang="en-US" sz="2400" dirty="0">
                <a:ea typeface="Verdana" panose="020B0604030504040204" pitchFamily="34" charset="0"/>
                <a:cs typeface="Verdana" panose="020B0604030504040204" pitchFamily="34" charset="0"/>
              </a:rPr>
              <a:t>no grade 4-5 GI or GU toxicity</a:t>
            </a:r>
          </a:p>
          <a:p>
            <a:pPr lvl="1">
              <a:spcBef>
                <a:spcPts val="0"/>
              </a:spcBef>
            </a:pPr>
            <a:r>
              <a:rPr lang="en-US" sz="2400" dirty="0">
                <a:ea typeface="Verdana" panose="020B0604030504040204" pitchFamily="34" charset="0"/>
                <a:cs typeface="Verdana" panose="020B0604030504040204" pitchFamily="34" charset="0"/>
              </a:rPr>
              <a:t>&lt;1% required cystectomy for treatment-related toxicity</a:t>
            </a:r>
          </a:p>
          <a:p>
            <a:pPr lvl="1">
              <a:spcBef>
                <a:spcPts val="0"/>
              </a:spcBef>
            </a:pPr>
            <a:endParaRPr lang="en-US" dirty="0">
              <a:ea typeface="Verdana" panose="020B0604030504040204" pitchFamily="34" charset="0"/>
              <a:cs typeface="Verdana" panose="020B0604030504040204" pitchFamily="34" charset="0"/>
            </a:endParaRPr>
          </a:p>
          <a:p>
            <a:pPr>
              <a:spcBef>
                <a:spcPts val="0"/>
              </a:spcBef>
            </a:pPr>
            <a:r>
              <a:rPr lang="en-US" sz="2800" dirty="0">
                <a:ea typeface="Verdana" panose="020B0604030504040204" pitchFamily="34" charset="0"/>
                <a:cs typeface="Verdana" panose="020B0604030504040204" pitchFamily="34" charset="0"/>
              </a:rPr>
              <a:t>Complications of salvage cystectomy after prior chemo-RT:</a:t>
            </a:r>
          </a:p>
          <a:p>
            <a:pPr lvl="1">
              <a:spcBef>
                <a:spcPts val="0"/>
              </a:spcBef>
            </a:pPr>
            <a:r>
              <a:rPr lang="en-US" sz="2400" dirty="0">
                <a:ea typeface="Verdana" panose="020B0604030504040204" pitchFamily="34" charset="0"/>
                <a:cs typeface="Verdana" panose="020B0604030504040204" pitchFamily="34" charset="0"/>
              </a:rPr>
              <a:t>Comparable to up-front cystectomy </a:t>
            </a:r>
          </a:p>
          <a:p>
            <a:pPr lvl="1">
              <a:spcBef>
                <a:spcPts val="0"/>
              </a:spcBef>
            </a:pPr>
            <a:r>
              <a:rPr lang="en-US" sz="2400" dirty="0">
                <a:ea typeface="Verdana" panose="020B0604030504040204" pitchFamily="34" charset="0"/>
                <a:cs typeface="Verdana" panose="020B0604030504040204" pitchFamily="34" charset="0"/>
              </a:rPr>
              <a:t>Post-op grade 3+ complications is 13-16% at 90 days, with 2% mortality rate</a:t>
            </a:r>
          </a:p>
          <a:p>
            <a:pPr>
              <a:spcBef>
                <a:spcPts val="0"/>
              </a:spcBef>
            </a:pPr>
            <a:endParaRPr lang="en-US" sz="2800" dirty="0">
              <a:solidFill>
                <a:schemeClr val="tx1">
                  <a:lumMod val="85000"/>
                  <a:lumOff val="15000"/>
                </a:schemeClr>
              </a:solidFill>
              <a:ea typeface="Verdana" panose="020B0604030504040204" pitchFamily="34" charset="0"/>
              <a:cs typeface="Verdana" panose="020B0604030504040204" pitchFamily="34" charset="0"/>
            </a:endParaRPr>
          </a:p>
        </p:txBody>
      </p:sp>
      <p:sp>
        <p:nvSpPr>
          <p:cNvPr id="4" name="TextBox 3"/>
          <p:cNvSpPr txBox="1"/>
          <p:nvPr/>
        </p:nvSpPr>
        <p:spPr>
          <a:xfrm>
            <a:off x="5334000" y="6581001"/>
            <a:ext cx="7010400" cy="276999"/>
          </a:xfrm>
          <a:prstGeom prst="rect">
            <a:avLst/>
          </a:prstGeom>
          <a:noFill/>
        </p:spPr>
        <p:txBody>
          <a:bodyPr wrap="square" rtlCol="0">
            <a:spAutoFit/>
          </a:bodyPr>
          <a:lstStyle/>
          <a:p>
            <a:r>
              <a:rPr lang="en-US" sz="1200" dirty="0"/>
              <a:t>James </a:t>
            </a:r>
            <a:r>
              <a:rPr lang="en-US" sz="1200" i="1" dirty="0"/>
              <a:t>et al </a:t>
            </a:r>
            <a:r>
              <a:rPr lang="en-US" sz="1200" dirty="0"/>
              <a:t>N </a:t>
            </a:r>
            <a:r>
              <a:rPr lang="en-US" sz="1200" dirty="0" err="1"/>
              <a:t>Engl</a:t>
            </a:r>
            <a:r>
              <a:rPr lang="en-US" sz="1200" dirty="0"/>
              <a:t> J Med 2012               </a:t>
            </a:r>
            <a:r>
              <a:rPr lang="en-US" sz="1200" dirty="0" err="1"/>
              <a:t>Mak</a:t>
            </a:r>
            <a:r>
              <a:rPr lang="en-US" sz="1200" dirty="0"/>
              <a:t> </a:t>
            </a:r>
            <a:r>
              <a:rPr lang="en-US" sz="1200" i="1" dirty="0"/>
              <a:t>et al </a:t>
            </a:r>
            <a:r>
              <a:rPr lang="en-US" sz="1200" dirty="0"/>
              <a:t>J </a:t>
            </a:r>
            <a:r>
              <a:rPr lang="en-US" sz="1200" dirty="0" err="1"/>
              <a:t>Clin</a:t>
            </a:r>
            <a:r>
              <a:rPr lang="en-US" sz="1200" dirty="0"/>
              <a:t> </a:t>
            </a:r>
            <a:r>
              <a:rPr lang="en-US" sz="1200" dirty="0" err="1"/>
              <a:t>Oncol</a:t>
            </a:r>
            <a:r>
              <a:rPr lang="en-US" sz="1200" dirty="0"/>
              <a:t> 2014              </a:t>
            </a:r>
            <a:r>
              <a:rPr lang="en-US" sz="1200" dirty="0" err="1"/>
              <a:t>Efstathiou</a:t>
            </a:r>
            <a:r>
              <a:rPr lang="en-US" sz="1200" dirty="0"/>
              <a:t> </a:t>
            </a:r>
            <a:r>
              <a:rPr lang="en-US" sz="1200" i="1" dirty="0"/>
              <a:t>et al</a:t>
            </a:r>
            <a:r>
              <a:rPr lang="en-US" sz="1200" dirty="0"/>
              <a:t> J </a:t>
            </a:r>
            <a:r>
              <a:rPr lang="en-US" sz="1200" dirty="0" err="1"/>
              <a:t>Clin</a:t>
            </a:r>
            <a:r>
              <a:rPr lang="en-US" sz="1200" dirty="0"/>
              <a:t> </a:t>
            </a:r>
            <a:r>
              <a:rPr lang="en-US" sz="1200" dirty="0" err="1"/>
              <a:t>Oncol</a:t>
            </a:r>
            <a:r>
              <a:rPr lang="en-US" sz="1200" dirty="0"/>
              <a:t> 2009</a:t>
            </a:r>
          </a:p>
        </p:txBody>
      </p:sp>
    </p:spTree>
    <p:extLst>
      <p:ext uri="{BB962C8B-B14F-4D97-AF65-F5344CB8AC3E}">
        <p14:creationId xmlns:p14="http://schemas.microsoft.com/office/powerpoint/2010/main" val="10118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sz="4000" b="1" dirty="0">
                <a:solidFill>
                  <a:schemeClr val="tx2"/>
                </a:solidFill>
                <a:latin typeface="+mn-lt"/>
                <a:ea typeface="Verdana" panose="020B0604030504040204" pitchFamily="34" charset="0"/>
                <a:cs typeface="Verdana" panose="020B0604030504040204" pitchFamily="34" charset="0"/>
              </a:rPr>
              <a:t>Radiation-Induced Secondary Malignancy</a:t>
            </a:r>
          </a:p>
        </p:txBody>
      </p:sp>
      <p:sp>
        <p:nvSpPr>
          <p:cNvPr id="3" name="Content Placeholder 2"/>
          <p:cNvSpPr>
            <a:spLocks noGrp="1"/>
          </p:cNvSpPr>
          <p:nvPr>
            <p:ph idx="1"/>
          </p:nvPr>
        </p:nvSpPr>
        <p:spPr>
          <a:xfrm>
            <a:off x="990600" y="1447800"/>
            <a:ext cx="10210800" cy="4800600"/>
          </a:xfrm>
        </p:spPr>
        <p:txBody>
          <a:bodyPr>
            <a:noAutofit/>
          </a:bodyPr>
          <a:lstStyle/>
          <a:p>
            <a:r>
              <a:rPr lang="en-US" sz="2800" b="0" i="0" u="none" dirty="0">
                <a:solidFill>
                  <a:schemeClr val="tx1">
                    <a:lumMod val="85000"/>
                    <a:lumOff val="15000"/>
                  </a:schemeClr>
                </a:solidFill>
                <a:effectLst/>
                <a:ea typeface="Verdana" pitchFamily="34" charset="0"/>
                <a:cs typeface="Verdana" pitchFamily="34" charset="0"/>
              </a:rPr>
              <a:t>Rarely develop after bladder </a:t>
            </a:r>
            <a:r>
              <a:rPr lang="en-US" sz="2800" dirty="0">
                <a:solidFill>
                  <a:schemeClr val="tx1">
                    <a:lumMod val="85000"/>
                    <a:lumOff val="15000"/>
                  </a:schemeClr>
                </a:solidFill>
                <a:ea typeface="Verdana" pitchFamily="34" charset="0"/>
                <a:cs typeface="Verdana" pitchFamily="34" charset="0"/>
              </a:rPr>
              <a:t>RT </a:t>
            </a:r>
            <a:r>
              <a:rPr lang="en-US" sz="2800" b="0" i="0" u="none" dirty="0">
                <a:solidFill>
                  <a:schemeClr val="tx1">
                    <a:lumMod val="85000"/>
                    <a:lumOff val="15000"/>
                  </a:schemeClr>
                </a:solidFill>
                <a:effectLst/>
                <a:ea typeface="Verdana" pitchFamily="34" charset="0"/>
                <a:cs typeface="Verdana" pitchFamily="34" charset="0"/>
              </a:rPr>
              <a:t>(&lt;1%)</a:t>
            </a:r>
          </a:p>
          <a:p>
            <a:endParaRPr lang="en-US" sz="2800" dirty="0">
              <a:solidFill>
                <a:schemeClr val="tx1">
                  <a:lumMod val="85000"/>
                  <a:lumOff val="15000"/>
                </a:schemeClr>
              </a:solidFill>
              <a:ea typeface="Verdana" pitchFamily="34" charset="0"/>
              <a:cs typeface="Verdana" pitchFamily="34" charset="0"/>
            </a:endParaRPr>
          </a:p>
          <a:p>
            <a:r>
              <a:rPr lang="en-US" sz="2800" dirty="0">
                <a:solidFill>
                  <a:schemeClr val="tx1">
                    <a:lumMod val="85000"/>
                    <a:lumOff val="15000"/>
                  </a:schemeClr>
                </a:solidFill>
                <a:ea typeface="Verdana" pitchFamily="34" charset="0"/>
                <a:cs typeface="Verdana" pitchFamily="34" charset="0"/>
              </a:rPr>
              <a:t>Reason for low incidence:</a:t>
            </a:r>
          </a:p>
          <a:p>
            <a:pPr lvl="1">
              <a:buFont typeface="Wingdings" panose="05000000000000000000" pitchFamily="2" charset="2"/>
              <a:buChar char="§"/>
            </a:pPr>
            <a:r>
              <a:rPr lang="en-US" sz="2400" b="0" i="0" u="none" dirty="0">
                <a:solidFill>
                  <a:schemeClr val="tx1">
                    <a:lumMod val="85000"/>
                    <a:lumOff val="15000"/>
                  </a:schemeClr>
                </a:solidFill>
                <a:effectLst/>
                <a:ea typeface="Verdana" pitchFamily="34" charset="0"/>
                <a:cs typeface="Verdana" pitchFamily="34" charset="0"/>
              </a:rPr>
              <a:t>Adults are less susceptible than children</a:t>
            </a:r>
          </a:p>
          <a:p>
            <a:pPr lvl="1">
              <a:buFont typeface="Wingdings" panose="05000000000000000000" pitchFamily="2" charset="2"/>
              <a:buChar char="§"/>
            </a:pPr>
            <a:r>
              <a:rPr lang="en-US" sz="2400" dirty="0">
                <a:solidFill>
                  <a:schemeClr val="tx1">
                    <a:lumMod val="85000"/>
                    <a:lumOff val="15000"/>
                  </a:schemeClr>
                </a:solidFill>
                <a:ea typeface="Verdana" pitchFamily="34" charset="0"/>
                <a:cs typeface="Verdana" pitchFamily="34" charset="0"/>
              </a:rPr>
              <a:t>Risk is highest 10-30 years post-treatment, and most bladder cancer patients are elderly</a:t>
            </a:r>
          </a:p>
          <a:p>
            <a:pPr lvl="1">
              <a:buFont typeface="Wingdings" panose="05000000000000000000" pitchFamily="2" charset="2"/>
              <a:buChar char="§"/>
            </a:pPr>
            <a:endParaRPr lang="en-US" b="0" i="0" u="none" dirty="0">
              <a:solidFill>
                <a:schemeClr val="tx1">
                  <a:lumMod val="85000"/>
                  <a:lumOff val="15000"/>
                </a:schemeClr>
              </a:solidFill>
              <a:effectLst/>
              <a:ea typeface="Verdana" pitchFamily="34" charset="0"/>
              <a:cs typeface="Verdana" pitchFamily="34" charset="0"/>
            </a:endParaRPr>
          </a:p>
          <a:p>
            <a:r>
              <a:rPr lang="en-US" sz="2800" b="0" i="0" u="none" dirty="0">
                <a:solidFill>
                  <a:schemeClr val="tx1">
                    <a:lumMod val="85000"/>
                    <a:lumOff val="15000"/>
                  </a:schemeClr>
                </a:solidFill>
                <a:effectLst/>
                <a:ea typeface="Verdana" pitchFamily="34" charset="0"/>
                <a:cs typeface="Verdana" pitchFamily="34" charset="0"/>
              </a:rPr>
              <a:t>In perspective:</a:t>
            </a:r>
          </a:p>
          <a:p>
            <a:pPr lvl="1">
              <a:buFont typeface="Wingdings" panose="05000000000000000000" pitchFamily="2" charset="2"/>
              <a:buChar char="§"/>
            </a:pPr>
            <a:r>
              <a:rPr lang="en-US" sz="2400" dirty="0">
                <a:solidFill>
                  <a:schemeClr val="tx1">
                    <a:lumMod val="85000"/>
                    <a:lumOff val="15000"/>
                  </a:schemeClr>
                </a:solidFill>
                <a:ea typeface="Verdana" pitchFamily="34" charset="0"/>
                <a:cs typeface="Verdana" pitchFamily="34" charset="0"/>
              </a:rPr>
              <a:t>Rate of RT-induced malignancy is lower than </a:t>
            </a:r>
            <a:r>
              <a:rPr lang="en-US" sz="2400" dirty="0" err="1">
                <a:solidFill>
                  <a:schemeClr val="tx1">
                    <a:lumMod val="85000"/>
                    <a:lumOff val="15000"/>
                  </a:schemeClr>
                </a:solidFill>
                <a:ea typeface="Verdana" pitchFamily="34" charset="0"/>
                <a:cs typeface="Verdana" pitchFamily="34" charset="0"/>
              </a:rPr>
              <a:t>peri</a:t>
            </a:r>
            <a:r>
              <a:rPr lang="en-US" sz="2400" dirty="0">
                <a:solidFill>
                  <a:schemeClr val="tx1">
                    <a:lumMod val="85000"/>
                    <a:lumOff val="15000"/>
                  </a:schemeClr>
                </a:solidFill>
                <a:ea typeface="Verdana" pitchFamily="34" charset="0"/>
                <a:cs typeface="Verdana" pitchFamily="34" charset="0"/>
              </a:rPr>
              <a:t>-operative mortality rates </a:t>
            </a:r>
            <a:endParaRPr lang="en-US" sz="2400" b="0" i="0" u="none" dirty="0">
              <a:solidFill>
                <a:schemeClr val="tx1">
                  <a:lumMod val="85000"/>
                  <a:lumOff val="15000"/>
                </a:schemeClr>
              </a:solidFill>
              <a:effectLst/>
              <a:ea typeface="Verdana" pitchFamily="34" charset="0"/>
              <a:cs typeface="Verdana" pitchFamily="34" charset="0"/>
            </a:endParaRPr>
          </a:p>
          <a:p>
            <a:endParaRPr lang="en-US" sz="2800" b="0" i="0" u="none" dirty="0">
              <a:solidFill>
                <a:schemeClr val="tx1">
                  <a:lumMod val="85000"/>
                  <a:lumOff val="15000"/>
                </a:schemeClr>
              </a:solidFill>
              <a:effectLst/>
              <a:ea typeface="Verdana" pitchFamily="34" charset="0"/>
              <a:cs typeface="Verdana" pitchFamily="34" charset="0"/>
            </a:endParaRPr>
          </a:p>
          <a:p>
            <a:endParaRPr lang="en-US" sz="2800" b="0" i="0" u="none" dirty="0">
              <a:solidFill>
                <a:schemeClr val="tx1">
                  <a:lumMod val="85000"/>
                  <a:lumOff val="15000"/>
                </a:schemeClr>
              </a:solidFill>
              <a:effectLst/>
              <a:ea typeface="Verdana" pitchFamily="34" charset="0"/>
              <a:cs typeface="Verdan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9753600" cy="5181600"/>
          </a:xfrm>
        </p:spPr>
        <p:txBody>
          <a:bodyPr>
            <a:noAutofit/>
          </a:bodyPr>
          <a:lstStyle/>
          <a:p>
            <a:r>
              <a:rPr lang="en-US" sz="2800" b="1" dirty="0">
                <a:ea typeface="Verdana" panose="020B0604030504040204" pitchFamily="34" charset="0"/>
                <a:cs typeface="Verdana" panose="020B0604030504040204" pitchFamily="34" charset="0"/>
              </a:rPr>
              <a:t>MGH Experience (</a:t>
            </a:r>
            <a:r>
              <a:rPr lang="en-US" sz="2800" b="1" dirty="0" err="1">
                <a:ea typeface="Verdana" panose="020B0604030504040204" pitchFamily="34" charset="0"/>
                <a:cs typeface="Verdana" panose="020B0604030504040204" pitchFamily="34" charset="0"/>
              </a:rPr>
              <a:t>Mak</a:t>
            </a:r>
            <a:r>
              <a:rPr lang="en-US" sz="2800" b="1" dirty="0">
                <a:ea typeface="Verdana" panose="020B0604030504040204" pitchFamily="34" charset="0"/>
                <a:cs typeface="Verdana" panose="020B0604030504040204" pitchFamily="34" charset="0"/>
              </a:rPr>
              <a:t>, 2016):</a:t>
            </a:r>
          </a:p>
          <a:p>
            <a:pPr lvl="1"/>
            <a:r>
              <a:rPr lang="en-US" sz="2600" dirty="0">
                <a:ea typeface="Verdana" panose="020B0604030504040204" pitchFamily="34" charset="0"/>
                <a:cs typeface="Verdana" panose="020B0604030504040204" pitchFamily="34" charset="0"/>
              </a:rPr>
              <a:t>226 patients with cT2-4 MIBC underwent definitive surgery vs. chemo-RT</a:t>
            </a:r>
          </a:p>
          <a:p>
            <a:pPr lvl="1"/>
            <a:r>
              <a:rPr lang="en-US" sz="2600" dirty="0">
                <a:ea typeface="Verdana" panose="020B0604030504040204" pitchFamily="34" charset="0"/>
                <a:cs typeface="Verdana" panose="020B0604030504040204" pitchFamily="34" charset="0"/>
              </a:rPr>
              <a:t>Median time of questionnaire completion 9 years after RT and 7 years after surgery</a:t>
            </a:r>
          </a:p>
          <a:p>
            <a:pPr lvl="1"/>
            <a:r>
              <a:rPr lang="en-US" sz="2600" dirty="0">
                <a:ea typeface="Verdana" panose="020B0604030504040204" pitchFamily="34" charset="0"/>
                <a:cs typeface="Verdana" panose="020B0604030504040204" pitchFamily="34" charset="0"/>
              </a:rPr>
              <a:t>Chemo-RT was associated with:</a:t>
            </a:r>
          </a:p>
          <a:p>
            <a:pPr lvl="2"/>
            <a:r>
              <a:rPr lang="en-US" sz="2600" dirty="0">
                <a:ea typeface="Verdana" panose="020B0604030504040204" pitchFamily="34" charset="0"/>
                <a:cs typeface="Verdana" panose="020B0604030504040204" pitchFamily="34" charset="0"/>
              </a:rPr>
              <a:t>Better global QOL by 9.7 points (100 point scale, 10 point difference considered clinically meaningful) </a:t>
            </a:r>
          </a:p>
          <a:p>
            <a:pPr lvl="2"/>
            <a:r>
              <a:rPr lang="en-US" sz="2600" dirty="0">
                <a:ea typeface="Verdana" panose="020B0604030504040204" pitchFamily="34" charset="0"/>
                <a:cs typeface="Verdana" panose="020B0604030504040204" pitchFamily="34" charset="0"/>
              </a:rPr>
              <a:t>Better sexual function and body image</a:t>
            </a:r>
          </a:p>
          <a:p>
            <a:pPr lvl="2"/>
            <a:r>
              <a:rPr lang="en-US" sz="2600" dirty="0">
                <a:ea typeface="Verdana" panose="020B0604030504040204" pitchFamily="34" charset="0"/>
                <a:cs typeface="Verdana" panose="020B0604030504040204" pitchFamily="34" charset="0"/>
              </a:rPr>
              <a:t>No difference in urinary symptom score</a:t>
            </a:r>
          </a:p>
          <a:p>
            <a:pPr lvl="1"/>
            <a:endParaRPr lang="en-US" sz="2600" dirty="0">
              <a:ea typeface="Verdana" panose="020B0604030504040204" pitchFamily="34" charset="0"/>
              <a:cs typeface="Verdana" panose="020B0604030504040204" pitchFamily="34" charset="0"/>
            </a:endParaRPr>
          </a:p>
          <a:p>
            <a:pPr lvl="1"/>
            <a:endParaRPr lang="en-US" sz="2600" dirty="0">
              <a:ea typeface="Verdana" panose="020B0604030504040204" pitchFamily="34" charset="0"/>
              <a:cs typeface="Verdana" panose="020B0604030504040204" pitchFamily="34" charset="0"/>
            </a:endParaRPr>
          </a:p>
        </p:txBody>
      </p:sp>
      <p:sp>
        <p:nvSpPr>
          <p:cNvPr id="5" name="Title 1"/>
          <p:cNvSpPr txBox="1">
            <a:spLocks/>
          </p:cNvSpPr>
          <p:nvPr/>
        </p:nvSpPr>
        <p:spPr>
          <a:xfrm>
            <a:off x="1524000" y="0"/>
            <a:ext cx="91440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Patient Reported QOL Comparison</a:t>
            </a:r>
          </a:p>
        </p:txBody>
      </p:sp>
      <p:sp>
        <p:nvSpPr>
          <p:cNvPr id="4" name="Rectangle 3"/>
          <p:cNvSpPr/>
          <p:nvPr/>
        </p:nvSpPr>
        <p:spPr>
          <a:xfrm>
            <a:off x="9372600" y="6558141"/>
            <a:ext cx="2895600" cy="276999"/>
          </a:xfrm>
          <a:prstGeom prst="rect">
            <a:avLst/>
          </a:prstGeom>
        </p:spPr>
        <p:txBody>
          <a:bodyPr wrap="square">
            <a:spAutoFit/>
          </a:bodyPr>
          <a:lstStyle/>
          <a:p>
            <a:r>
              <a:rPr lang="en-US" sz="1200" dirty="0" err="1"/>
              <a:t>Mak</a:t>
            </a:r>
            <a:r>
              <a:rPr lang="en-US" sz="1200" dirty="0"/>
              <a:t> </a:t>
            </a:r>
            <a:r>
              <a:rPr lang="en-US" sz="1200" i="1" dirty="0"/>
              <a:t>et al </a:t>
            </a:r>
            <a:r>
              <a:rPr lang="en-US" sz="1200" dirty="0" err="1"/>
              <a:t>Int</a:t>
            </a:r>
            <a:r>
              <a:rPr lang="en-US" sz="1200" dirty="0"/>
              <a:t> J </a:t>
            </a:r>
            <a:r>
              <a:rPr lang="en-US" sz="1200" dirty="0" err="1"/>
              <a:t>Radiat</a:t>
            </a:r>
            <a:r>
              <a:rPr lang="en-US" sz="1200" dirty="0"/>
              <a:t> </a:t>
            </a:r>
            <a:r>
              <a:rPr lang="en-US" sz="1200" dirty="0" err="1"/>
              <a:t>Oncol</a:t>
            </a:r>
            <a:r>
              <a:rPr lang="en-US" sz="1200" dirty="0"/>
              <a:t> </a:t>
            </a:r>
            <a:r>
              <a:rPr lang="en-US" sz="1200" dirty="0" err="1"/>
              <a:t>Biol</a:t>
            </a:r>
            <a:r>
              <a:rPr lang="en-US" sz="1200" dirty="0"/>
              <a:t> </a:t>
            </a:r>
            <a:r>
              <a:rPr lang="en-US" sz="1200" dirty="0" err="1"/>
              <a:t>Phys</a:t>
            </a:r>
            <a:r>
              <a:rPr lang="en-US" sz="1200" dirty="0"/>
              <a:t> 2016</a:t>
            </a:r>
          </a:p>
        </p:txBody>
      </p:sp>
    </p:spTree>
    <p:extLst>
      <p:ext uri="{BB962C8B-B14F-4D97-AF65-F5344CB8AC3E}">
        <p14:creationId xmlns:p14="http://schemas.microsoft.com/office/powerpoint/2010/main" val="21280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9753600" cy="5638800"/>
          </a:xfrm>
        </p:spPr>
        <p:txBody>
          <a:bodyPr>
            <a:normAutofit/>
          </a:bodyPr>
          <a:lstStyle/>
          <a:p>
            <a:r>
              <a:rPr lang="en-US" dirty="0">
                <a:ea typeface="Verdana" panose="020B0604030504040204" pitchFamily="34" charset="0"/>
                <a:cs typeface="Verdana" panose="020B0604030504040204" pitchFamily="34" charset="0"/>
              </a:rPr>
              <a:t>Understand basic principles of radiation therapy for bladder cancer</a:t>
            </a:r>
          </a:p>
          <a:p>
            <a:pPr marL="0" indent="0">
              <a:buNone/>
            </a:pPr>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Review potential indications for radiation in the curative and palliative settings</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Compare definitive surgical vs. radiation approaches for muscle-invasive bladder cancer in terms of toxicity and efficacy</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solidFill>
                <a:latin typeface="+mn-lt"/>
                <a:ea typeface="Verdana" panose="020B0604030504040204" pitchFamily="34" charset="0"/>
                <a:cs typeface="Verdana" panose="020B0604030504040204" pitchFamily="34" charset="0"/>
              </a:rPr>
              <a:t>Learning Objectives</a:t>
            </a:r>
          </a:p>
        </p:txBody>
      </p:sp>
    </p:spTree>
    <p:extLst>
      <p:ext uri="{BB962C8B-B14F-4D97-AF65-F5344CB8AC3E}">
        <p14:creationId xmlns:p14="http://schemas.microsoft.com/office/powerpoint/2010/main" val="377584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24100"/>
            <a:ext cx="8763000" cy="2209800"/>
          </a:xfrm>
        </p:spPr>
        <p:txBody>
          <a:bodyPr>
            <a:noAutofit/>
          </a:bodyPr>
          <a:lstStyle/>
          <a:p>
            <a:r>
              <a:rPr lang="en-US" sz="5000" b="1" dirty="0">
                <a:solidFill>
                  <a:schemeClr val="tx2"/>
                </a:solidFill>
                <a:latin typeface="Verdana" pitchFamily="34" charset="0"/>
                <a:ea typeface="Verdana" pitchFamily="34" charset="0"/>
                <a:cs typeface="Verdana" pitchFamily="34" charset="0"/>
              </a:rPr>
              <a:t>NCCN Guidelines for Curative Bladder Cancer Management</a:t>
            </a:r>
          </a:p>
        </p:txBody>
      </p:sp>
    </p:spTree>
    <p:extLst>
      <p:ext uri="{BB962C8B-B14F-4D97-AF65-F5344CB8AC3E}">
        <p14:creationId xmlns:p14="http://schemas.microsoft.com/office/powerpoint/2010/main" val="7226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Autofit/>
          </a:bodyPr>
          <a:lstStyle/>
          <a:p>
            <a:r>
              <a:rPr lang="en-US" sz="4000" dirty="0">
                <a:solidFill>
                  <a:schemeClr val="tx2"/>
                </a:solidFill>
                <a:latin typeface="+mn-lt"/>
                <a:ea typeface="Verdana" pitchFamily="34" charset="0"/>
                <a:cs typeface="Verdana" pitchFamily="34" charset="0"/>
              </a:rPr>
              <a:t>Stage II-IIIA (cT2-4a, N0-1), Cystectomy Candidates</a:t>
            </a:r>
            <a:endParaRPr lang="en-US" sz="4000" b="1" dirty="0">
              <a:solidFill>
                <a:schemeClr val="tx2"/>
              </a:solidFill>
              <a:latin typeface="+mn-lt"/>
              <a:ea typeface="Verdana" pitchFamily="34" charset="0"/>
              <a:cs typeface="Verdana" pitchFamily="34" charset="0"/>
            </a:endParaRPr>
          </a:p>
        </p:txBody>
      </p:sp>
      <p:sp>
        <p:nvSpPr>
          <p:cNvPr id="3" name="Content Placeholder 2"/>
          <p:cNvSpPr>
            <a:spLocks noGrp="1"/>
          </p:cNvSpPr>
          <p:nvPr>
            <p:ph idx="1"/>
          </p:nvPr>
        </p:nvSpPr>
        <p:spPr>
          <a:xfrm>
            <a:off x="1066800" y="1600200"/>
            <a:ext cx="10439400" cy="5029200"/>
          </a:xfrm>
        </p:spPr>
        <p:txBody>
          <a:bodyPr>
            <a:normAutofit/>
          </a:bodyPr>
          <a:lstStyle/>
          <a:p>
            <a:r>
              <a:rPr lang="en-US" sz="3000" dirty="0">
                <a:solidFill>
                  <a:schemeClr val="tx1">
                    <a:lumMod val="85000"/>
                    <a:lumOff val="15000"/>
                  </a:schemeClr>
                </a:solidFill>
                <a:ea typeface="Verdana" panose="020B0604030504040204" pitchFamily="34" charset="0"/>
                <a:cs typeface="Verdana" panose="020B0604030504040204" pitchFamily="34" charset="0"/>
              </a:rPr>
              <a:t>Preferred options (both with category 1 evidence):</a:t>
            </a:r>
          </a:p>
          <a:p>
            <a:pPr lvl="1"/>
            <a:r>
              <a:rPr lang="en-US" sz="2400" dirty="0" err="1">
                <a:solidFill>
                  <a:schemeClr val="tx1">
                    <a:lumMod val="85000"/>
                    <a:lumOff val="15000"/>
                  </a:schemeClr>
                </a:solidFill>
                <a:ea typeface="Verdana" panose="020B0604030504040204" pitchFamily="34" charset="0"/>
                <a:cs typeface="Verdana" panose="020B0604030504040204" pitchFamily="34" charset="0"/>
              </a:rPr>
              <a:t>Neoadjuvant</a:t>
            </a:r>
            <a:r>
              <a:rPr lang="en-US" sz="2400" dirty="0">
                <a:solidFill>
                  <a:schemeClr val="tx1">
                    <a:lumMod val="85000"/>
                    <a:lumOff val="15000"/>
                  </a:schemeClr>
                </a:solidFill>
                <a:ea typeface="Verdana" panose="020B0604030504040204" pitchFamily="34" charset="0"/>
                <a:cs typeface="Verdana" panose="020B0604030504040204" pitchFamily="34" charset="0"/>
              </a:rPr>
              <a:t> chemo, followed by</a:t>
            </a:r>
            <a:r>
              <a:rPr lang="en-US" sz="2400" dirty="0">
                <a:solidFill>
                  <a:schemeClr val="tx1">
                    <a:lumMod val="85000"/>
                    <a:lumOff val="15000"/>
                  </a:schemeClr>
                </a:solidFill>
                <a:ea typeface="Verdana" panose="020B0604030504040204" pitchFamily="34" charset="0"/>
                <a:cs typeface="Verdana" panose="020B0604030504040204" pitchFamily="34" charset="0"/>
                <a:sym typeface="Wingdings" panose="05000000000000000000" pitchFamily="2" charset="2"/>
              </a:rPr>
              <a:t> radical cystectomy</a:t>
            </a:r>
          </a:p>
          <a:p>
            <a:pPr lvl="1"/>
            <a:r>
              <a:rPr lang="en-US" sz="2400" dirty="0">
                <a:solidFill>
                  <a:schemeClr val="tx1">
                    <a:lumMod val="85000"/>
                    <a:lumOff val="15000"/>
                  </a:schemeClr>
                </a:solidFill>
                <a:ea typeface="Verdana" panose="020B0604030504040204" pitchFamily="34" charset="0"/>
                <a:cs typeface="Verdana" panose="020B0604030504040204" pitchFamily="34" charset="0"/>
                <a:sym typeface="Wingdings" panose="05000000000000000000" pitchFamily="2" charset="2"/>
              </a:rPr>
              <a:t>Concurrent chemo-RT</a:t>
            </a:r>
          </a:p>
          <a:p>
            <a:endParaRPr lang="en-US" sz="3000" dirty="0">
              <a:solidFill>
                <a:schemeClr val="tx1">
                  <a:lumMod val="85000"/>
                  <a:lumOff val="15000"/>
                </a:schemeClr>
              </a:solidFill>
              <a:ea typeface="Verdana" panose="020B0604030504040204" pitchFamily="34" charset="0"/>
              <a:cs typeface="Verdana" panose="020B0604030504040204" pitchFamily="34" charset="0"/>
              <a:sym typeface="Wingdings" panose="05000000000000000000" pitchFamily="2" charset="2"/>
            </a:endParaRPr>
          </a:p>
          <a:p>
            <a:r>
              <a:rPr lang="en-US" sz="3000" dirty="0">
                <a:solidFill>
                  <a:schemeClr val="tx1">
                    <a:lumMod val="85000"/>
                    <a:lumOff val="15000"/>
                  </a:schemeClr>
                </a:solidFill>
                <a:ea typeface="Verdana" panose="020B0604030504040204" pitchFamily="34" charset="0"/>
                <a:cs typeface="Verdana" panose="020B0604030504040204" pitchFamily="34" charset="0"/>
                <a:sym typeface="Wingdings" panose="05000000000000000000" pitchFamily="2" charset="2"/>
              </a:rPr>
              <a:t>If not a chemo candidate, surgery alone or radiation alone are options, though both have inferior outcomes.</a:t>
            </a:r>
            <a:endParaRPr lang="en-US" sz="3000"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551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9829800" cy="5334000"/>
          </a:xfrm>
        </p:spPr>
        <p:txBody>
          <a:bodyPr>
            <a:normAutofit fontScale="77500" lnSpcReduction="20000"/>
          </a:bodyPr>
          <a:lstStyle/>
          <a:p>
            <a:r>
              <a:rPr lang="en-US" dirty="0">
                <a:ea typeface="Verdana" panose="020B0604030504040204" pitchFamily="34" charset="0"/>
                <a:cs typeface="Verdana" panose="020B0604030504040204" pitchFamily="34" charset="0"/>
              </a:rPr>
              <a:t>N2 = multiple pelvic nodes</a:t>
            </a:r>
          </a:p>
          <a:p>
            <a:r>
              <a:rPr lang="en-US" dirty="0">
                <a:ea typeface="Verdana" panose="020B0604030504040204" pitchFamily="34" charset="0"/>
                <a:cs typeface="Verdana" panose="020B0604030504040204" pitchFamily="34" charset="0"/>
              </a:rPr>
              <a:t>N3 = common iliac nodes</a:t>
            </a:r>
          </a:p>
          <a:p>
            <a:r>
              <a:rPr lang="en-US" dirty="0">
                <a:ea typeface="Verdana" panose="020B0604030504040204" pitchFamily="34" charset="0"/>
                <a:cs typeface="Verdana" panose="020B0604030504040204" pitchFamily="34" charset="0"/>
              </a:rPr>
              <a:t>M1a = lymph node beyond common </a:t>
            </a:r>
            <a:r>
              <a:rPr lang="en-US" dirty="0" err="1">
                <a:ea typeface="Verdana" panose="020B0604030504040204" pitchFamily="34" charset="0"/>
                <a:cs typeface="Verdana" panose="020B0604030504040204" pitchFamily="34" charset="0"/>
              </a:rPr>
              <a:t>iliacs</a:t>
            </a:r>
            <a:endParaRPr lang="en-US" dirty="0">
              <a:ea typeface="Verdana" panose="020B0604030504040204" pitchFamily="34" charset="0"/>
              <a:cs typeface="Verdana" panose="020B0604030504040204" pitchFamily="34" charset="0"/>
            </a:endParaRP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High risk of distant </a:t>
            </a:r>
            <a:r>
              <a:rPr lang="en-US" dirty="0" err="1">
                <a:ea typeface="Verdana" panose="020B0604030504040204" pitchFamily="34" charset="0"/>
                <a:cs typeface="Verdana" panose="020B0604030504040204" pitchFamily="34" charset="0"/>
              </a:rPr>
              <a:t>micrometastatic</a:t>
            </a:r>
            <a:r>
              <a:rPr lang="en-US" dirty="0">
                <a:ea typeface="Verdana" panose="020B0604030504040204" pitchFamily="34" charset="0"/>
                <a:cs typeface="Verdana" panose="020B0604030504040204" pitchFamily="34" charset="0"/>
              </a:rPr>
              <a:t> disease</a:t>
            </a:r>
          </a:p>
          <a:p>
            <a:pPr lvl="1"/>
            <a:r>
              <a:rPr lang="en-US" dirty="0">
                <a:ea typeface="Verdana" panose="020B0604030504040204" pitchFamily="34" charset="0"/>
                <a:cs typeface="Verdana" panose="020B0604030504040204" pitchFamily="34" charset="0"/>
              </a:rPr>
              <a:t>Limiting morbidity from local therapy becomes increasingly important as probability of cure decreases</a:t>
            </a:r>
          </a:p>
          <a:p>
            <a:endParaRPr lang="en-US" dirty="0">
              <a:ea typeface="Verdana" panose="020B0604030504040204" pitchFamily="34" charset="0"/>
              <a:cs typeface="Verdana" panose="020B0604030504040204" pitchFamily="34" charset="0"/>
            </a:endParaRPr>
          </a:p>
          <a:p>
            <a:r>
              <a:rPr lang="en-US" dirty="0">
                <a:ea typeface="Verdana" panose="020B0604030504040204" pitchFamily="34" charset="0"/>
                <a:cs typeface="Verdana" panose="020B0604030504040204" pitchFamily="34" charset="0"/>
              </a:rPr>
              <a:t>N2-3 Treatment options:</a:t>
            </a:r>
          </a:p>
          <a:p>
            <a:pPr lvl="1"/>
            <a:r>
              <a:rPr lang="en-US" dirty="0">
                <a:ea typeface="Verdana" panose="020B0604030504040204" pitchFamily="34" charset="0"/>
                <a:cs typeface="Verdana" panose="020B0604030504040204" pitchFamily="34" charset="0"/>
              </a:rPr>
              <a:t>Systemic therapy </a:t>
            </a:r>
            <a:r>
              <a:rPr lang="en-US" dirty="0">
                <a:ea typeface="Verdana" panose="020B0604030504040204" pitchFamily="34" charset="0"/>
                <a:cs typeface="Verdana" panose="020B0604030504040204" pitchFamily="34" charset="0"/>
                <a:sym typeface="Wingdings" panose="05000000000000000000" pitchFamily="2" charset="2"/>
              </a:rPr>
              <a:t> re-evaluate for surgery or chemo-RT</a:t>
            </a:r>
          </a:p>
          <a:p>
            <a:pPr lvl="1"/>
            <a:r>
              <a:rPr lang="en-US" dirty="0">
                <a:ea typeface="Verdana" panose="020B0604030504040204" pitchFamily="34" charset="0"/>
                <a:cs typeface="Verdana" panose="020B0604030504040204" pitchFamily="34" charset="0"/>
              </a:rPr>
              <a:t>Chemo-RT</a:t>
            </a:r>
          </a:p>
          <a:p>
            <a:endParaRPr lang="en-US" dirty="0">
              <a:ea typeface="Verdana" panose="020B0604030504040204" pitchFamily="34" charset="0"/>
              <a:cs typeface="Verdana" panose="020B0604030504040204" pitchFamily="34" charset="0"/>
              <a:sym typeface="Wingdings" panose="05000000000000000000" pitchFamily="2" charset="2"/>
            </a:endParaRPr>
          </a:p>
          <a:p>
            <a:r>
              <a:rPr lang="en-US" dirty="0">
                <a:ea typeface="Verdana" panose="020B0604030504040204" pitchFamily="34" charset="0"/>
                <a:cs typeface="Verdana" panose="020B0604030504040204" pitchFamily="34" charset="0"/>
                <a:sym typeface="Wingdings" panose="05000000000000000000" pitchFamily="2" charset="2"/>
              </a:rPr>
              <a:t>M1a Treatment = Systemic therapy  if complete response consider local therapy</a:t>
            </a:r>
            <a:endParaRPr lang="en-US" dirty="0">
              <a:ea typeface="Verdana" panose="020B0604030504040204" pitchFamily="34" charset="0"/>
              <a:cs typeface="Verdana" panose="020B0604030504040204" pitchFamily="34" charset="0"/>
            </a:endParaRPr>
          </a:p>
        </p:txBody>
      </p:sp>
      <p:sp>
        <p:nvSpPr>
          <p:cNvPr id="5" name="Title 1"/>
          <p:cNvSpPr txBox="1">
            <a:spLocks/>
          </p:cNvSpPr>
          <p:nvPr/>
        </p:nvSpPr>
        <p:spPr>
          <a:xfrm>
            <a:off x="0" y="0"/>
            <a:ext cx="1219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itchFamily="34" charset="0"/>
                <a:cs typeface="Verdana" pitchFamily="34" charset="0"/>
              </a:rPr>
              <a:t>Stage IIIB-</a:t>
            </a:r>
            <a:r>
              <a:rPr lang="en-US" sz="4000" b="1" dirty="0" err="1">
                <a:solidFill>
                  <a:schemeClr val="tx2"/>
                </a:solidFill>
                <a:latin typeface="+mn-lt"/>
                <a:ea typeface="Verdana" pitchFamily="34" charset="0"/>
                <a:cs typeface="Verdana" pitchFamily="34" charset="0"/>
              </a:rPr>
              <a:t>IVa</a:t>
            </a:r>
            <a:r>
              <a:rPr lang="en-US" sz="4000" b="1" dirty="0">
                <a:solidFill>
                  <a:schemeClr val="tx2"/>
                </a:solidFill>
                <a:latin typeface="+mn-lt"/>
                <a:ea typeface="Verdana" pitchFamily="34" charset="0"/>
                <a:cs typeface="Verdana" pitchFamily="34" charset="0"/>
              </a:rPr>
              <a:t> (cN2-3, M1a), Cystectomy Candidate</a:t>
            </a:r>
          </a:p>
        </p:txBody>
      </p:sp>
    </p:spTree>
    <p:extLst>
      <p:ext uri="{BB962C8B-B14F-4D97-AF65-F5344CB8AC3E}">
        <p14:creationId xmlns:p14="http://schemas.microsoft.com/office/powerpoint/2010/main" val="259410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rmAutofit/>
          </a:bodyPr>
          <a:lstStyle/>
          <a:p>
            <a:r>
              <a:rPr lang="en-US" sz="4000" dirty="0">
                <a:solidFill>
                  <a:schemeClr val="tx2"/>
                </a:solidFill>
                <a:latin typeface="+mn-lt"/>
                <a:ea typeface="Verdana" pitchFamily="34" charset="0"/>
                <a:cs typeface="Verdana" pitchFamily="34" charset="0"/>
              </a:rPr>
              <a:t>Non-Cystectomy Candidates</a:t>
            </a:r>
            <a:endParaRPr lang="en-US" sz="4000" b="1" dirty="0">
              <a:solidFill>
                <a:schemeClr val="tx2"/>
              </a:solidFill>
              <a:latin typeface="+mn-lt"/>
              <a:ea typeface="Verdana" pitchFamily="34" charset="0"/>
              <a:cs typeface="Verdana" pitchFamily="34" charset="0"/>
            </a:endParaRPr>
          </a:p>
        </p:txBody>
      </p:sp>
      <p:sp>
        <p:nvSpPr>
          <p:cNvPr id="3" name="Content Placeholder 2"/>
          <p:cNvSpPr>
            <a:spLocks noGrp="1"/>
          </p:cNvSpPr>
          <p:nvPr>
            <p:ph idx="1"/>
          </p:nvPr>
        </p:nvSpPr>
        <p:spPr>
          <a:xfrm>
            <a:off x="1066800" y="1219200"/>
            <a:ext cx="10439400" cy="5410200"/>
          </a:xfrm>
        </p:spPr>
        <p:txBody>
          <a:bodyPr>
            <a:normAutofit/>
          </a:bodyPr>
          <a:lstStyle/>
          <a:p>
            <a:r>
              <a:rPr lang="en-US" sz="2800" dirty="0">
                <a:solidFill>
                  <a:schemeClr val="tx1">
                    <a:lumMod val="85000"/>
                    <a:lumOff val="15000"/>
                  </a:schemeClr>
                </a:solidFill>
                <a:ea typeface="Verdana" panose="020B0604030504040204" pitchFamily="34" charset="0"/>
                <a:cs typeface="Verdana" panose="020B0604030504040204" pitchFamily="34" charset="0"/>
              </a:rPr>
              <a:t>Medical comorbidities or surgically inoperable (cT4b, pelvic or abdominal wall invasion)</a:t>
            </a:r>
          </a:p>
          <a:p>
            <a:endParaRPr lang="en-US" sz="2800" dirty="0">
              <a:solidFill>
                <a:schemeClr val="tx1">
                  <a:lumMod val="85000"/>
                  <a:lumOff val="15000"/>
                </a:schemeClr>
              </a:solidFill>
              <a:ea typeface="Verdana" panose="020B0604030504040204" pitchFamily="34" charset="0"/>
              <a:cs typeface="Verdana" panose="020B0604030504040204" pitchFamily="34" charset="0"/>
            </a:endParaRPr>
          </a:p>
          <a:p>
            <a:r>
              <a:rPr lang="en-US" sz="2800" dirty="0">
                <a:solidFill>
                  <a:schemeClr val="tx1">
                    <a:lumMod val="85000"/>
                    <a:lumOff val="15000"/>
                  </a:schemeClr>
                </a:solidFill>
                <a:ea typeface="Verdana" panose="020B0604030504040204" pitchFamily="34" charset="0"/>
                <a:cs typeface="Verdana" panose="020B0604030504040204" pitchFamily="34" charset="0"/>
              </a:rPr>
              <a:t>Chemo-RT is preferred local therapy for muscle-invasive disease</a:t>
            </a:r>
          </a:p>
          <a:p>
            <a:endParaRPr lang="en-US" sz="2800" dirty="0">
              <a:solidFill>
                <a:schemeClr val="tx1">
                  <a:lumMod val="85000"/>
                  <a:lumOff val="15000"/>
                </a:schemeClr>
              </a:solidFill>
              <a:ea typeface="Verdana" panose="020B0604030504040204" pitchFamily="34" charset="0"/>
              <a:cs typeface="Verdana" panose="020B0604030504040204" pitchFamily="34" charset="0"/>
            </a:endParaRPr>
          </a:p>
          <a:p>
            <a:r>
              <a:rPr lang="en-US" sz="2800" dirty="0">
                <a:solidFill>
                  <a:schemeClr val="tx1">
                    <a:lumMod val="85000"/>
                    <a:lumOff val="15000"/>
                  </a:schemeClr>
                </a:solidFill>
                <a:ea typeface="Verdana" panose="020B0604030504040204" pitchFamily="34" charset="0"/>
                <a:cs typeface="Verdana" panose="020B0604030504040204" pitchFamily="34" charset="0"/>
              </a:rPr>
              <a:t>Chemo-RT is also an option for patients with Ta, T1 (or Tis) refractory to </a:t>
            </a:r>
            <a:r>
              <a:rPr lang="en-US" sz="2800" dirty="0" err="1">
                <a:ea typeface="Verdana" panose="020B0604030504040204" pitchFamily="34" charset="0"/>
                <a:cs typeface="Verdana" panose="020B0604030504040204" pitchFamily="34" charset="0"/>
              </a:rPr>
              <a:t>intravesical</a:t>
            </a:r>
            <a:r>
              <a:rPr lang="en-US" sz="2800" dirty="0">
                <a:ea typeface="Verdana" panose="020B0604030504040204" pitchFamily="34" charset="0"/>
                <a:cs typeface="Verdana" panose="020B0604030504040204" pitchFamily="34" charset="0"/>
              </a:rPr>
              <a:t> therapy</a:t>
            </a:r>
            <a:endParaRPr lang="en-US" sz="2800"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165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05"/>
            <a:ext cx="12192000" cy="1057977"/>
          </a:xfrm>
        </p:spPr>
        <p:txBody>
          <a:bodyPr>
            <a:normAutofit/>
          </a:bodyPr>
          <a:lstStyle/>
          <a:p>
            <a:r>
              <a:rPr lang="en-US" sz="4000" b="1" dirty="0">
                <a:solidFill>
                  <a:schemeClr val="tx2"/>
                </a:solidFill>
                <a:latin typeface="+mn-lt"/>
                <a:ea typeface="Verdana" panose="020B0604030504040204" pitchFamily="34" charset="0"/>
                <a:cs typeface="Verdana" panose="020B0604030504040204" pitchFamily="34" charset="0"/>
              </a:rPr>
              <a:t>Surveillance After Bladder Preservation</a:t>
            </a:r>
            <a:endParaRPr lang="en-US" sz="4000" dirty="0">
              <a:latin typeface="+mn-lt"/>
              <a:ea typeface="Verdana" panose="020B0604030504040204" pitchFamily="34" charset="0"/>
            </a:endParaRPr>
          </a:p>
        </p:txBody>
      </p:sp>
      <p:pic>
        <p:nvPicPr>
          <p:cNvPr id="13" name="Picture 12">
            <a:extLst>
              <a:ext uri="{FF2B5EF4-FFF2-40B4-BE49-F238E27FC236}">
                <a16:creationId xmlns:a16="http://schemas.microsoft.com/office/drawing/2014/main" id="{9A8EC2CC-D73D-48F3-B53C-FB9E6B784438}"/>
              </a:ext>
            </a:extLst>
          </p:cNvPr>
          <p:cNvPicPr>
            <a:picLocks noChangeAspect="1"/>
          </p:cNvPicPr>
          <p:nvPr/>
        </p:nvPicPr>
        <p:blipFill>
          <a:blip r:embed="rId3"/>
          <a:stretch>
            <a:fillRect/>
          </a:stretch>
        </p:blipFill>
        <p:spPr>
          <a:xfrm>
            <a:off x="625544" y="1295400"/>
            <a:ext cx="10940912" cy="3886200"/>
          </a:xfrm>
          <a:prstGeom prst="rect">
            <a:avLst/>
          </a:prstGeom>
        </p:spPr>
      </p:pic>
      <p:sp>
        <p:nvSpPr>
          <p:cNvPr id="3" name="TextBox 2"/>
          <p:cNvSpPr txBox="1"/>
          <p:nvPr/>
        </p:nvSpPr>
        <p:spPr>
          <a:xfrm>
            <a:off x="677476" y="5464628"/>
            <a:ext cx="1088898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Giving a partial course of chemo-RT to assess for response before boosting the bladder tumor is no longer recommended by NCCN</a:t>
            </a:r>
          </a:p>
        </p:txBody>
      </p:sp>
    </p:spTree>
    <p:extLst>
      <p:ext uri="{BB962C8B-B14F-4D97-AF65-F5344CB8AC3E}">
        <p14:creationId xmlns:p14="http://schemas.microsoft.com/office/powerpoint/2010/main" val="96799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sz="4000" b="1" dirty="0">
                <a:solidFill>
                  <a:schemeClr val="tx2"/>
                </a:solidFill>
                <a:latin typeface="+mn-lt"/>
                <a:ea typeface="Verdana" panose="020B0604030504040204" pitchFamily="34" charset="0"/>
                <a:cs typeface="Verdana" panose="020B0604030504040204" pitchFamily="34" charset="0"/>
              </a:rPr>
              <a:t>Residual or Recurrent Bladder Tumor After Chemo-RT</a:t>
            </a:r>
          </a:p>
        </p:txBody>
      </p:sp>
      <p:sp>
        <p:nvSpPr>
          <p:cNvPr id="4" name="Content Placeholder 7">
            <a:extLst>
              <a:ext uri="{FF2B5EF4-FFF2-40B4-BE49-F238E27FC236}">
                <a16:creationId xmlns:a16="http://schemas.microsoft.com/office/drawing/2014/main" id="{319F4EFE-6897-4E91-88B4-C85D3C480D73}"/>
              </a:ext>
            </a:extLst>
          </p:cNvPr>
          <p:cNvSpPr>
            <a:spLocks noGrp="1"/>
          </p:cNvSpPr>
          <p:nvPr>
            <p:ph idx="1"/>
          </p:nvPr>
        </p:nvSpPr>
        <p:spPr>
          <a:xfrm>
            <a:off x="609600" y="1600201"/>
            <a:ext cx="10972800" cy="4525963"/>
          </a:xfrm>
        </p:spPr>
        <p:txBody>
          <a:bodyPr>
            <a:normAutofit/>
          </a:bodyPr>
          <a:lstStyle/>
          <a:p>
            <a:r>
              <a:rPr lang="en-US" sz="3000" dirty="0"/>
              <a:t>Treatment options include:</a:t>
            </a:r>
          </a:p>
          <a:p>
            <a:pPr lvl="1"/>
            <a:r>
              <a:rPr lang="en-US" sz="2600" dirty="0" err="1"/>
              <a:t>Intravesical</a:t>
            </a:r>
            <a:r>
              <a:rPr lang="en-US" sz="2600" dirty="0"/>
              <a:t> therapy (for Ta, Tis, T1)</a:t>
            </a:r>
          </a:p>
          <a:p>
            <a:pPr lvl="1"/>
            <a:r>
              <a:rPr lang="en-US" sz="2600" dirty="0"/>
              <a:t>Salvage cystectomy</a:t>
            </a:r>
          </a:p>
          <a:p>
            <a:pPr lvl="1"/>
            <a:r>
              <a:rPr lang="en-US" sz="2600" dirty="0"/>
              <a:t>Systemic therapy</a:t>
            </a:r>
          </a:p>
          <a:p>
            <a:endParaRPr lang="en-US" sz="3000" dirty="0"/>
          </a:p>
        </p:txBody>
      </p:sp>
    </p:spTree>
    <p:extLst>
      <p:ext uri="{BB962C8B-B14F-4D97-AF65-F5344CB8AC3E}">
        <p14:creationId xmlns:p14="http://schemas.microsoft.com/office/powerpoint/2010/main" val="307929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9753600" cy="5105400"/>
          </a:xfrm>
        </p:spPr>
        <p:txBody>
          <a:bodyPr>
            <a:noAutofit/>
          </a:bodyPr>
          <a:lstStyle/>
          <a:p>
            <a:r>
              <a:rPr lang="en-US" sz="3000" dirty="0">
                <a:ea typeface="Verdana" panose="020B0604030504040204" pitchFamily="34" charset="0"/>
                <a:cs typeface="Verdana" panose="020B0604030504040204" pitchFamily="34" charset="0"/>
              </a:rPr>
              <a:t>Though there is less data available evaluating adjuvant RT, it should be considered after radical cystectomy with ileal conduit for:</a:t>
            </a:r>
          </a:p>
          <a:p>
            <a:pPr lvl="1"/>
            <a:r>
              <a:rPr lang="en-US" sz="2600" dirty="0">
                <a:ea typeface="Verdana" panose="020B0604030504040204" pitchFamily="34" charset="0"/>
                <a:cs typeface="Verdana" panose="020B0604030504040204" pitchFamily="34" charset="0"/>
              </a:rPr>
              <a:t>Positive margins</a:t>
            </a:r>
          </a:p>
          <a:p>
            <a:pPr lvl="1"/>
            <a:r>
              <a:rPr lang="en-US" sz="2600" dirty="0">
                <a:ea typeface="Verdana" panose="020B0604030504040204" pitchFamily="34" charset="0"/>
                <a:cs typeface="Verdana" panose="020B0604030504040204" pitchFamily="34" charset="0"/>
              </a:rPr>
              <a:t>pT3b-4</a:t>
            </a:r>
          </a:p>
          <a:p>
            <a:pPr lvl="1"/>
            <a:r>
              <a:rPr lang="en-US" sz="2600" dirty="0">
                <a:ea typeface="Verdana" panose="020B0604030504040204" pitchFamily="34" charset="0"/>
                <a:cs typeface="Verdana" panose="020B0604030504040204" pitchFamily="34" charset="0"/>
              </a:rPr>
              <a:t>pN1-2</a:t>
            </a:r>
          </a:p>
          <a:p>
            <a:pPr lvl="1"/>
            <a:r>
              <a:rPr lang="en-US" sz="2600" dirty="0" err="1">
                <a:ea typeface="Verdana" panose="020B0604030504040204" pitchFamily="34" charset="0"/>
                <a:cs typeface="Verdana" panose="020B0604030504040204" pitchFamily="34" charset="0"/>
              </a:rPr>
              <a:t>Extranodal</a:t>
            </a:r>
            <a:r>
              <a:rPr lang="en-US" sz="2600" dirty="0">
                <a:ea typeface="Verdana" panose="020B0604030504040204" pitchFamily="34" charset="0"/>
                <a:cs typeface="Verdana" panose="020B0604030504040204" pitchFamily="34" charset="0"/>
              </a:rPr>
              <a:t> extension</a:t>
            </a:r>
          </a:p>
          <a:p>
            <a:pPr marL="457200" lvl="1" indent="0">
              <a:buNone/>
            </a:pPr>
            <a:endParaRPr lang="en-US" sz="3000" dirty="0">
              <a:ea typeface="Verdana" panose="020B0604030504040204" pitchFamily="34" charset="0"/>
              <a:cs typeface="Verdana" panose="020B0604030504040204" pitchFamily="34" charset="0"/>
            </a:endParaRPr>
          </a:p>
          <a:p>
            <a:r>
              <a:rPr lang="en-US" sz="3000" dirty="0">
                <a:ea typeface="Verdana" panose="020B0604030504040204" pitchFamily="34" charset="0"/>
                <a:cs typeface="Verdana" panose="020B0604030504040204" pitchFamily="34" charset="0"/>
              </a:rPr>
              <a:t>Target volume = areas at risk for microscopic disease (e.g. cystectomy bed, pelvic nodes)</a:t>
            </a:r>
          </a:p>
        </p:txBody>
      </p:sp>
      <p:sp>
        <p:nvSpPr>
          <p:cNvPr id="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ea typeface="Verdana" panose="020B0604030504040204" pitchFamily="34" charset="0"/>
                <a:cs typeface="Verdana" panose="020B0604030504040204" pitchFamily="34" charset="0"/>
              </a:rPr>
              <a:t>Post-Operative Radiation</a:t>
            </a:r>
          </a:p>
        </p:txBody>
      </p:sp>
    </p:spTree>
    <p:extLst>
      <p:ext uri="{BB962C8B-B14F-4D97-AF65-F5344CB8AC3E}">
        <p14:creationId xmlns:p14="http://schemas.microsoft.com/office/powerpoint/2010/main" val="3833376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r>
              <a:rPr lang="en-US" sz="5000" b="1" dirty="0">
                <a:solidFill>
                  <a:schemeClr val="tx2"/>
                </a:solidFill>
                <a:latin typeface="+mn-lt"/>
                <a:ea typeface="Verdana" pitchFamily="34" charset="0"/>
                <a:cs typeface="Verdana" pitchFamily="34" charset="0"/>
              </a:rPr>
              <a:t>Take Home Points</a:t>
            </a:r>
          </a:p>
        </p:txBody>
      </p:sp>
      <p:sp>
        <p:nvSpPr>
          <p:cNvPr id="3" name="Content Placeholder 2"/>
          <p:cNvSpPr>
            <a:spLocks noGrp="1"/>
          </p:cNvSpPr>
          <p:nvPr>
            <p:ph idx="1"/>
          </p:nvPr>
        </p:nvSpPr>
        <p:spPr>
          <a:xfrm>
            <a:off x="990600" y="1447800"/>
            <a:ext cx="10210800" cy="4800600"/>
          </a:xfrm>
        </p:spPr>
        <p:txBody>
          <a:bodyPr>
            <a:normAutofit fontScale="92500" lnSpcReduction="10000"/>
          </a:bodyPr>
          <a:lstStyle/>
          <a:p>
            <a:r>
              <a:rPr lang="en-US" sz="3600" dirty="0">
                <a:solidFill>
                  <a:schemeClr val="tx1">
                    <a:lumMod val="85000"/>
                    <a:lumOff val="15000"/>
                  </a:schemeClr>
                </a:solidFill>
                <a:ea typeface="Verdana" pitchFamily="34" charset="0"/>
                <a:cs typeface="Verdana" pitchFamily="34" charset="0"/>
              </a:rPr>
              <a:t>Definitive chemo-RT is a valid alternative to radical cystectomy in many patients with bladder cancer. </a:t>
            </a:r>
          </a:p>
          <a:p>
            <a:endParaRPr lang="en-US" sz="3600" dirty="0">
              <a:solidFill>
                <a:schemeClr val="tx1">
                  <a:lumMod val="85000"/>
                  <a:lumOff val="15000"/>
                </a:schemeClr>
              </a:solidFill>
              <a:ea typeface="Verdana" pitchFamily="34" charset="0"/>
              <a:cs typeface="Verdana" pitchFamily="34" charset="0"/>
            </a:endParaRPr>
          </a:p>
          <a:p>
            <a:r>
              <a:rPr lang="en-US" sz="3600" dirty="0">
                <a:solidFill>
                  <a:schemeClr val="tx1">
                    <a:lumMod val="85000"/>
                    <a:lumOff val="15000"/>
                  </a:schemeClr>
                </a:solidFill>
                <a:ea typeface="Verdana" pitchFamily="34" charset="0"/>
                <a:cs typeface="Verdana" pitchFamily="34" charset="0"/>
              </a:rPr>
              <a:t>Patient selection is critical to optimizing the therapeutic ratio and adequately informing patients of their treatment options.</a:t>
            </a:r>
          </a:p>
          <a:p>
            <a:endParaRPr lang="en-US" sz="3600" b="0" i="0" u="none" dirty="0">
              <a:solidFill>
                <a:schemeClr val="tx1">
                  <a:lumMod val="85000"/>
                  <a:lumOff val="15000"/>
                </a:schemeClr>
              </a:solidFill>
              <a:effectLst/>
              <a:ea typeface="Verdana" pitchFamily="34" charset="0"/>
              <a:cs typeface="Verdana" pitchFamily="34" charset="0"/>
            </a:endParaRPr>
          </a:p>
          <a:p>
            <a:r>
              <a:rPr lang="en-US" sz="3600" b="0" i="0" u="none" dirty="0">
                <a:solidFill>
                  <a:schemeClr val="tx1">
                    <a:lumMod val="85000"/>
                    <a:lumOff val="15000"/>
                  </a:schemeClr>
                </a:solidFill>
                <a:effectLst/>
                <a:ea typeface="Verdana" pitchFamily="34" charset="0"/>
                <a:cs typeface="Verdana" pitchFamily="34" charset="0"/>
              </a:rPr>
              <a:t>Multidisciplinary input can help promote patient-centered decision making.</a:t>
            </a:r>
            <a:endParaRPr lang="en-US" sz="3600" dirty="0">
              <a:solidFill>
                <a:schemeClr val="tx1">
                  <a:lumMod val="85000"/>
                  <a:lumOff val="15000"/>
                </a:schemeClr>
              </a:solidFill>
              <a:ea typeface="Verdana" pitchFamily="34" charset="0"/>
              <a:cs typeface="Verdana" pitchFamily="34" charset="0"/>
            </a:endParaRPr>
          </a:p>
          <a:p>
            <a:endParaRPr lang="en-US" sz="3600" b="0" i="0" u="none" dirty="0">
              <a:solidFill>
                <a:schemeClr val="tx1">
                  <a:lumMod val="85000"/>
                  <a:lumOff val="15000"/>
                </a:schemeClr>
              </a:solidFill>
              <a:effectLst/>
              <a:ea typeface="Verdana" pitchFamily="34" charset="0"/>
              <a:cs typeface="Verdana" pitchFamily="34" charset="0"/>
            </a:endParaRPr>
          </a:p>
          <a:p>
            <a:endParaRPr lang="en-US" sz="3600" b="0" i="0" u="none" dirty="0">
              <a:solidFill>
                <a:schemeClr val="tx1">
                  <a:lumMod val="85000"/>
                  <a:lumOff val="15000"/>
                </a:schemeClr>
              </a:solidFill>
              <a:effectLst/>
              <a:ea typeface="Verdana" pitchFamily="34" charset="0"/>
              <a:cs typeface="Verdana" pitchFamily="34" charset="0"/>
            </a:endParaRPr>
          </a:p>
          <a:p>
            <a:endParaRPr lang="en-US" sz="3600" b="0" i="0" u="none" dirty="0">
              <a:solidFill>
                <a:schemeClr val="tx1">
                  <a:lumMod val="85000"/>
                  <a:lumOff val="15000"/>
                </a:schemeClr>
              </a:solidFill>
              <a:effectLst/>
              <a:ea typeface="Verdana" pitchFamily="34" charset="0"/>
              <a:cs typeface="Verdana" pitchFamily="34" charset="0"/>
            </a:endParaRPr>
          </a:p>
        </p:txBody>
      </p:sp>
    </p:spTree>
    <p:extLst>
      <p:ext uri="{BB962C8B-B14F-4D97-AF65-F5344CB8AC3E}">
        <p14:creationId xmlns:p14="http://schemas.microsoft.com/office/powerpoint/2010/main" val="2468458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r>
              <a:rPr lang="en-US" sz="5000" b="1" dirty="0">
                <a:solidFill>
                  <a:schemeClr val="tx2"/>
                </a:solidFill>
                <a:latin typeface="+mn-lt"/>
                <a:ea typeface="Verdana" pitchFamily="34" charset="0"/>
                <a:cs typeface="Verdana" pitchFamily="34" charset="0"/>
              </a:rPr>
              <a:t>References</a:t>
            </a:r>
          </a:p>
        </p:txBody>
      </p:sp>
      <p:sp>
        <p:nvSpPr>
          <p:cNvPr id="3" name="Content Placeholder 2"/>
          <p:cNvSpPr>
            <a:spLocks noGrp="1"/>
          </p:cNvSpPr>
          <p:nvPr>
            <p:ph idx="1"/>
          </p:nvPr>
        </p:nvSpPr>
        <p:spPr>
          <a:xfrm>
            <a:off x="685800" y="914400"/>
            <a:ext cx="10896600" cy="5943600"/>
          </a:xfrm>
        </p:spPr>
        <p:txBody>
          <a:bodyPr>
            <a:noAutofit/>
          </a:bodyPr>
          <a:lstStyle/>
          <a:p>
            <a:pPr marL="514350" indent="-514350">
              <a:buFont typeface="+mj-lt"/>
              <a:buAutoNum type="arabicParenR"/>
            </a:pPr>
            <a:r>
              <a:rPr lang="en-US" sz="1050" dirty="0" err="1">
                <a:hlinkClick r:id="rId3"/>
              </a:rPr>
              <a:t>Arslan</a:t>
            </a:r>
            <a:r>
              <a:rPr lang="en-US" sz="1050" dirty="0">
                <a:hlinkClick r:id="rId3"/>
              </a:rPr>
              <a:t> B, Bozkurt IH, </a:t>
            </a:r>
            <a:r>
              <a:rPr lang="en-US" sz="1050" dirty="0" err="1">
                <a:hlinkClick r:id="rId3"/>
              </a:rPr>
              <a:t>Yonguc</a:t>
            </a:r>
            <a:r>
              <a:rPr lang="en-US" sz="1050" dirty="0">
                <a:hlinkClick r:id="rId3"/>
              </a:rPr>
              <a:t> T, et al. Clinical features and outcomes of </a:t>
            </a:r>
            <a:r>
              <a:rPr lang="en-US" sz="1050" dirty="0" err="1">
                <a:hlinkClick r:id="rId3"/>
              </a:rPr>
              <a:t>nontransitional</a:t>
            </a:r>
            <a:r>
              <a:rPr lang="en-US" sz="1050" dirty="0">
                <a:hlinkClick r:id="rId3"/>
              </a:rPr>
              <a:t> cell carcinomas of the urinary bladder: Analysis of 125 cases. </a:t>
            </a:r>
            <a:r>
              <a:rPr lang="en-US" sz="1050" dirty="0" err="1">
                <a:hlinkClick r:id="rId3"/>
              </a:rPr>
              <a:t>Urol</a:t>
            </a:r>
            <a:r>
              <a:rPr lang="en-US" sz="1050" dirty="0">
                <a:hlinkClick r:id="rId3"/>
              </a:rPr>
              <a:t> Ann 2015; 7:177.</a:t>
            </a:r>
            <a:endParaRPr lang="en-US" sz="1050" dirty="0"/>
          </a:p>
          <a:p>
            <a:pPr marL="514350" indent="-514350">
              <a:buFont typeface="+mj-lt"/>
              <a:buAutoNum type="arabicParenR"/>
            </a:pPr>
            <a:r>
              <a:rPr lang="en-US" sz="1050" dirty="0">
                <a:hlinkClick r:id="rId4"/>
              </a:rPr>
              <a:t>Choudhury A, Porta N, Hall E, et al. </a:t>
            </a:r>
            <a:r>
              <a:rPr lang="en-US" sz="1050" dirty="0" err="1">
                <a:hlinkClick r:id="rId4"/>
              </a:rPr>
              <a:t>Hypofractionated</a:t>
            </a:r>
            <a:r>
              <a:rPr lang="en-US" sz="1050" dirty="0">
                <a:hlinkClick r:id="rId4"/>
              </a:rPr>
              <a:t> radiotherapy in locally advanced bladder cancer: an individual patient data meta-analysis of the BC2001 and BCON trials. Lancet </a:t>
            </a:r>
            <a:r>
              <a:rPr lang="en-US" sz="1050" dirty="0" err="1">
                <a:hlinkClick r:id="rId4"/>
              </a:rPr>
              <a:t>Oncol</a:t>
            </a:r>
            <a:r>
              <a:rPr lang="en-US" sz="1050" dirty="0">
                <a:hlinkClick r:id="rId4"/>
              </a:rPr>
              <a:t> 2021; 22:246.</a:t>
            </a:r>
            <a:endParaRPr lang="en-US" sz="1050" dirty="0"/>
          </a:p>
          <a:p>
            <a:pPr marL="514350" indent="-514350">
              <a:buFont typeface="+mj-lt"/>
              <a:buAutoNum type="arabicParenR"/>
            </a:pPr>
            <a:r>
              <a:rPr lang="en-US" sz="1050" dirty="0" err="1">
                <a:hlinkClick r:id="rId5"/>
              </a:rPr>
              <a:t>Clayman</a:t>
            </a:r>
            <a:r>
              <a:rPr lang="en-US" sz="1050" dirty="0">
                <a:hlinkClick r:id="rId5"/>
              </a:rPr>
              <a:t> RH, Shipley WU, </a:t>
            </a:r>
            <a:r>
              <a:rPr lang="en-US" sz="1050" dirty="0" err="1">
                <a:hlinkClick r:id="rId5"/>
              </a:rPr>
              <a:t>Galland-Girodet</a:t>
            </a:r>
            <a:r>
              <a:rPr lang="en-US" sz="1050" dirty="0">
                <a:hlinkClick r:id="rId5"/>
              </a:rPr>
              <a:t> S, et al. Outcomes of selective bladder preservation in the elderly treated with conservative surgery and </a:t>
            </a:r>
            <a:r>
              <a:rPr lang="en-US" sz="1050" dirty="0" err="1">
                <a:hlinkClick r:id="rId5"/>
              </a:rPr>
              <a:t>chemoradiation</a:t>
            </a:r>
            <a:r>
              <a:rPr lang="en-US" sz="1050" dirty="0">
                <a:hlinkClick r:id="rId5"/>
              </a:rPr>
              <a:t>. </a:t>
            </a:r>
            <a:r>
              <a:rPr lang="en-US" sz="1050" dirty="0" err="1">
                <a:hlinkClick r:id="rId5"/>
              </a:rPr>
              <a:t>Int</a:t>
            </a:r>
            <a:r>
              <a:rPr lang="en-US" sz="1050" dirty="0">
                <a:hlinkClick r:id="rId5"/>
              </a:rPr>
              <a:t> J </a:t>
            </a:r>
            <a:r>
              <a:rPr lang="en-US" sz="1050" dirty="0" err="1">
                <a:hlinkClick r:id="rId5"/>
              </a:rPr>
              <a:t>Radiat</a:t>
            </a:r>
            <a:r>
              <a:rPr lang="en-US" sz="1050" dirty="0">
                <a:hlinkClick r:id="rId5"/>
              </a:rPr>
              <a:t> </a:t>
            </a:r>
            <a:r>
              <a:rPr lang="en-US" sz="1050" dirty="0" err="1">
                <a:hlinkClick r:id="rId5"/>
              </a:rPr>
              <a:t>Oncol</a:t>
            </a:r>
            <a:r>
              <a:rPr lang="en-US" sz="1050" dirty="0">
                <a:hlinkClick r:id="rId5"/>
              </a:rPr>
              <a:t> </a:t>
            </a:r>
            <a:r>
              <a:rPr lang="en-US" sz="1050" dirty="0" err="1">
                <a:hlinkClick r:id="rId5"/>
              </a:rPr>
              <a:t>Biol</a:t>
            </a:r>
            <a:r>
              <a:rPr lang="en-US" sz="1050" dirty="0">
                <a:hlinkClick r:id="rId5"/>
              </a:rPr>
              <a:t> </a:t>
            </a:r>
            <a:r>
              <a:rPr lang="en-US" sz="1050" dirty="0" err="1">
                <a:hlinkClick r:id="rId5"/>
              </a:rPr>
              <a:t>Phys</a:t>
            </a:r>
            <a:r>
              <a:rPr lang="en-US" sz="1050" dirty="0">
                <a:hlinkClick r:id="rId5"/>
              </a:rPr>
              <a:t> 2013; 87:S83.</a:t>
            </a:r>
            <a:endParaRPr lang="en-US" sz="1050" dirty="0"/>
          </a:p>
          <a:p>
            <a:pPr marL="514350" indent="-514350">
              <a:buFont typeface="+mj-lt"/>
              <a:buAutoNum type="arabicParenR"/>
            </a:pPr>
            <a:r>
              <a:rPr lang="en-US" sz="1050" dirty="0" err="1">
                <a:hlinkClick r:id="rId6"/>
              </a:rPr>
              <a:t>Efstathiou</a:t>
            </a:r>
            <a:r>
              <a:rPr lang="en-US" sz="1050" dirty="0">
                <a:hlinkClick r:id="rId6"/>
              </a:rPr>
              <a:t> JA, Spiegel DY, Shipley WU, et al. Long-term outcomes of selective bladder preservation by combined-modality therapy for invasive bladder cancer: the MGH experience. </a:t>
            </a:r>
            <a:r>
              <a:rPr lang="en-US" sz="1050" dirty="0" err="1">
                <a:hlinkClick r:id="rId6"/>
              </a:rPr>
              <a:t>Eur</a:t>
            </a:r>
            <a:r>
              <a:rPr lang="en-US" sz="1050" dirty="0">
                <a:hlinkClick r:id="rId6"/>
              </a:rPr>
              <a:t> </a:t>
            </a:r>
            <a:r>
              <a:rPr lang="en-US" sz="1050" dirty="0" err="1">
                <a:hlinkClick r:id="rId6"/>
              </a:rPr>
              <a:t>Urol</a:t>
            </a:r>
            <a:r>
              <a:rPr lang="en-US" sz="1050" dirty="0">
                <a:hlinkClick r:id="rId6"/>
              </a:rPr>
              <a:t> 2012; 61:705.</a:t>
            </a:r>
            <a:endParaRPr lang="en-US" sz="1050" dirty="0"/>
          </a:p>
          <a:p>
            <a:pPr marL="514350" indent="-514350">
              <a:buFont typeface="+mj-lt"/>
              <a:buAutoNum type="arabicParenR"/>
            </a:pPr>
            <a:r>
              <a:rPr lang="en-US" sz="1050" dirty="0" err="1">
                <a:hlinkClick r:id="rId7"/>
              </a:rPr>
              <a:t>Efstathiou</a:t>
            </a:r>
            <a:r>
              <a:rPr lang="en-US" sz="1050" dirty="0">
                <a:hlinkClick r:id="rId7"/>
              </a:rPr>
              <a:t> JA, Bae K, Shipley WU, et al. Late pelvic toxicity after bladder-sparing therapy in patients with invasive bladder cancer: RTOG 89-03, 95-06, 97-06, 99-06. J </a:t>
            </a:r>
            <a:r>
              <a:rPr lang="en-US" sz="1050" dirty="0" err="1">
                <a:hlinkClick r:id="rId7"/>
              </a:rPr>
              <a:t>Clin</a:t>
            </a:r>
            <a:r>
              <a:rPr lang="en-US" sz="1050" dirty="0">
                <a:hlinkClick r:id="rId7"/>
              </a:rPr>
              <a:t> </a:t>
            </a:r>
            <a:r>
              <a:rPr lang="en-US" sz="1050" dirty="0" err="1">
                <a:hlinkClick r:id="rId7"/>
              </a:rPr>
              <a:t>Oncol</a:t>
            </a:r>
            <a:r>
              <a:rPr lang="en-US" sz="1050" dirty="0">
                <a:hlinkClick r:id="rId7"/>
              </a:rPr>
              <a:t> 2009; 27:4055.</a:t>
            </a:r>
            <a:endParaRPr lang="en-US" sz="1050" dirty="0"/>
          </a:p>
          <a:p>
            <a:pPr marL="514350" indent="-514350">
              <a:buFont typeface="+mj-lt"/>
              <a:buAutoNum type="arabicParenR"/>
            </a:pPr>
            <a:r>
              <a:rPr lang="en-US" sz="1050" dirty="0" err="1">
                <a:hlinkClick r:id="rId8"/>
              </a:rPr>
              <a:t>Giacalone</a:t>
            </a:r>
            <a:r>
              <a:rPr lang="en-US" sz="1050" dirty="0">
                <a:hlinkClick r:id="rId8"/>
              </a:rPr>
              <a:t> NJ, Shipley WU, </a:t>
            </a:r>
            <a:r>
              <a:rPr lang="en-US" sz="1050" dirty="0" err="1">
                <a:hlinkClick r:id="rId8"/>
              </a:rPr>
              <a:t>Clayman</a:t>
            </a:r>
            <a:r>
              <a:rPr lang="en-US" sz="1050" dirty="0">
                <a:hlinkClick r:id="rId8"/>
              </a:rPr>
              <a:t> RH, et al. Long-term Outcomes After Bladder-preserving Tri-modality Therapy for Patients with Muscle-invasive Bladder Cancer: An Updated Analysis of the Massachusetts General Hospital Experience. </a:t>
            </a:r>
            <a:r>
              <a:rPr lang="en-US" sz="1050" dirty="0" err="1">
                <a:hlinkClick r:id="rId8"/>
              </a:rPr>
              <a:t>Eur</a:t>
            </a:r>
            <a:r>
              <a:rPr lang="en-US" sz="1050" dirty="0">
                <a:hlinkClick r:id="rId8"/>
              </a:rPr>
              <a:t> </a:t>
            </a:r>
            <a:r>
              <a:rPr lang="en-US" sz="1050" dirty="0" err="1">
                <a:hlinkClick r:id="rId8"/>
              </a:rPr>
              <a:t>Urol</a:t>
            </a:r>
            <a:r>
              <a:rPr lang="en-US" sz="1050" dirty="0">
                <a:hlinkClick r:id="rId8"/>
              </a:rPr>
              <a:t> 2017; 71:952.</a:t>
            </a:r>
            <a:endParaRPr lang="en-US" sz="1050" dirty="0"/>
          </a:p>
          <a:p>
            <a:pPr marL="514350" indent="-514350">
              <a:buFont typeface="+mj-lt"/>
              <a:buAutoNum type="arabicParenR"/>
            </a:pPr>
            <a:r>
              <a:rPr lang="en-US" sz="1050" dirty="0">
                <a:hlinkClick r:id="rId9"/>
              </a:rPr>
              <a:t>James ND, Hussain SA, Hall E, et al. Radiotherapy with or without chemotherapy in muscle-invasive bladder cancer. N </a:t>
            </a:r>
            <a:r>
              <a:rPr lang="en-US" sz="1050" dirty="0" err="1">
                <a:hlinkClick r:id="rId9"/>
              </a:rPr>
              <a:t>Engl</a:t>
            </a:r>
            <a:r>
              <a:rPr lang="en-US" sz="1050" dirty="0">
                <a:hlinkClick r:id="rId9"/>
              </a:rPr>
              <a:t> J Med 2012; 366:1477.</a:t>
            </a:r>
            <a:endParaRPr lang="en-US" sz="1050" dirty="0"/>
          </a:p>
          <a:p>
            <a:pPr marL="514350" indent="-514350">
              <a:buFont typeface="+mj-lt"/>
              <a:buAutoNum type="arabicParenR"/>
            </a:pPr>
            <a:r>
              <a:rPr lang="en-US" sz="1050" dirty="0" err="1">
                <a:hlinkClick r:id="rId10"/>
              </a:rPr>
              <a:t>Krasnow</a:t>
            </a:r>
            <a:r>
              <a:rPr lang="en-US" sz="1050" dirty="0">
                <a:hlinkClick r:id="rId10"/>
              </a:rPr>
              <a:t> RE, </a:t>
            </a:r>
            <a:r>
              <a:rPr lang="en-US" sz="1050" dirty="0" err="1">
                <a:hlinkClick r:id="rId10"/>
              </a:rPr>
              <a:t>Drumm</a:t>
            </a:r>
            <a:r>
              <a:rPr lang="en-US" sz="1050" dirty="0">
                <a:hlinkClick r:id="rId10"/>
              </a:rPr>
              <a:t> M, Roberts HJ, et al. Clinical Outcomes of Patients with Histologic Variants of Urothelial Cancer Treated with </a:t>
            </a:r>
            <a:r>
              <a:rPr lang="en-US" sz="1050" dirty="0" err="1">
                <a:hlinkClick r:id="rId10"/>
              </a:rPr>
              <a:t>Trimodality</a:t>
            </a:r>
            <a:r>
              <a:rPr lang="en-US" sz="1050" dirty="0">
                <a:hlinkClick r:id="rId10"/>
              </a:rPr>
              <a:t> Bladder-sparing Therapy. </a:t>
            </a:r>
            <a:r>
              <a:rPr lang="en-US" sz="1050" dirty="0" err="1">
                <a:hlinkClick r:id="rId10"/>
              </a:rPr>
              <a:t>Eur</a:t>
            </a:r>
            <a:r>
              <a:rPr lang="en-US" sz="1050" dirty="0">
                <a:hlinkClick r:id="rId10"/>
              </a:rPr>
              <a:t> </a:t>
            </a:r>
            <a:r>
              <a:rPr lang="en-US" sz="1050" dirty="0" err="1">
                <a:hlinkClick r:id="rId10"/>
              </a:rPr>
              <a:t>Urol</a:t>
            </a:r>
            <a:r>
              <a:rPr lang="en-US" sz="1050" dirty="0">
                <a:hlinkClick r:id="rId10"/>
              </a:rPr>
              <a:t> 2016.</a:t>
            </a:r>
            <a:endParaRPr lang="en-US" sz="1050" dirty="0"/>
          </a:p>
          <a:p>
            <a:pPr marL="514350" indent="-514350">
              <a:buFont typeface="+mj-lt"/>
              <a:buAutoNum type="arabicParenR"/>
            </a:pPr>
            <a:r>
              <a:rPr lang="en-US" sz="1050" dirty="0">
                <a:hlinkClick r:id="rId11"/>
              </a:rPr>
              <a:t>Kulkarni GS, </a:t>
            </a:r>
            <a:r>
              <a:rPr lang="en-US" sz="1050" dirty="0" err="1">
                <a:hlinkClick r:id="rId11"/>
              </a:rPr>
              <a:t>Hermanns</a:t>
            </a:r>
            <a:r>
              <a:rPr lang="en-US" sz="1050" dirty="0">
                <a:hlinkClick r:id="rId11"/>
              </a:rPr>
              <a:t> T, Wei Y, et al. Propensity Score Analysis of Radical Cystectomy Versus Bladder-Sparing </a:t>
            </a:r>
            <a:r>
              <a:rPr lang="en-US" sz="1050" dirty="0" err="1">
                <a:hlinkClick r:id="rId11"/>
              </a:rPr>
              <a:t>Trimodal</a:t>
            </a:r>
            <a:r>
              <a:rPr lang="en-US" sz="1050" dirty="0">
                <a:hlinkClick r:id="rId11"/>
              </a:rPr>
              <a:t> Therapy in the Setting of a Multidisciplinary Bladder Cancer Clinic. J </a:t>
            </a:r>
            <a:r>
              <a:rPr lang="en-US" sz="1050" dirty="0" err="1">
                <a:hlinkClick r:id="rId11"/>
              </a:rPr>
              <a:t>Clin</a:t>
            </a:r>
            <a:r>
              <a:rPr lang="en-US" sz="1050" dirty="0">
                <a:hlinkClick r:id="rId11"/>
              </a:rPr>
              <a:t> </a:t>
            </a:r>
            <a:r>
              <a:rPr lang="en-US" sz="1050" dirty="0" err="1">
                <a:hlinkClick r:id="rId11"/>
              </a:rPr>
              <a:t>Oncol</a:t>
            </a:r>
            <a:r>
              <a:rPr lang="en-US" sz="1050" dirty="0">
                <a:hlinkClick r:id="rId11"/>
              </a:rPr>
              <a:t> 2017; 35:2299. </a:t>
            </a:r>
            <a:endParaRPr lang="en-US" sz="1050" dirty="0"/>
          </a:p>
          <a:p>
            <a:pPr marL="514350" indent="-514350">
              <a:buFont typeface="+mj-lt"/>
              <a:buAutoNum type="arabicParenR"/>
            </a:pPr>
            <a:r>
              <a:rPr lang="en-US" sz="1050" dirty="0" err="1">
                <a:hlinkClick r:id="rId12"/>
              </a:rPr>
              <a:t>Liberman</a:t>
            </a:r>
            <a:r>
              <a:rPr lang="en-US" sz="1050" dirty="0">
                <a:hlinkClick r:id="rId12"/>
              </a:rPr>
              <a:t> D, </a:t>
            </a:r>
            <a:r>
              <a:rPr lang="en-US" sz="1050" dirty="0" err="1">
                <a:hlinkClick r:id="rId12"/>
              </a:rPr>
              <a:t>Lughezzani</a:t>
            </a:r>
            <a:r>
              <a:rPr lang="en-US" sz="1050" dirty="0">
                <a:hlinkClick r:id="rId12"/>
              </a:rPr>
              <a:t> G, Sun M, et al. Perioperative mortality is significantly greater in septuagenarian and octogenarian patients treated with radical cystectomy for urothelial carcinoma of the bladder. Urology 2011; 77:660.</a:t>
            </a:r>
            <a:endParaRPr lang="en-US" sz="1050" dirty="0"/>
          </a:p>
          <a:p>
            <a:pPr marL="514350" indent="-514350">
              <a:buFont typeface="+mj-lt"/>
              <a:buAutoNum type="arabicParenR"/>
            </a:pPr>
            <a:r>
              <a:rPr lang="en-US" sz="1050" dirty="0" err="1">
                <a:hlinkClick r:id="rId13"/>
              </a:rPr>
              <a:t>Mak</a:t>
            </a:r>
            <a:r>
              <a:rPr lang="en-US" sz="1050" dirty="0">
                <a:hlinkClick r:id="rId13"/>
              </a:rPr>
              <a:t> RH, Hunt D, Shipley WU, et al. Long-term outcomes in patients with muscle-invasive bladder cancer after selective bladder-preserving combined-modality therapy: a pooled analysis of Radiation Therapy Oncology Group protocols 8802, 8903, 9506, 9706, 9906, and 0233. J </a:t>
            </a:r>
            <a:r>
              <a:rPr lang="en-US" sz="1050" dirty="0" err="1">
                <a:hlinkClick r:id="rId13"/>
              </a:rPr>
              <a:t>Clin</a:t>
            </a:r>
            <a:r>
              <a:rPr lang="en-US" sz="1050" dirty="0">
                <a:hlinkClick r:id="rId13"/>
              </a:rPr>
              <a:t> </a:t>
            </a:r>
            <a:r>
              <a:rPr lang="en-US" sz="1050" dirty="0" err="1">
                <a:hlinkClick r:id="rId13"/>
              </a:rPr>
              <a:t>Oncol</a:t>
            </a:r>
            <a:r>
              <a:rPr lang="en-US" sz="1050" dirty="0">
                <a:hlinkClick r:id="rId13"/>
              </a:rPr>
              <a:t> 2014; 32:3801.</a:t>
            </a:r>
            <a:endParaRPr lang="en-US" sz="1050" dirty="0"/>
          </a:p>
          <a:p>
            <a:pPr marL="514350" indent="-514350">
              <a:buFont typeface="+mj-lt"/>
              <a:buAutoNum type="arabicParenR"/>
            </a:pPr>
            <a:r>
              <a:rPr lang="en-US" sz="1050" dirty="0" err="1">
                <a:hlinkClick r:id="rId14"/>
              </a:rPr>
              <a:t>Mak</a:t>
            </a:r>
            <a:r>
              <a:rPr lang="en-US" sz="1050" dirty="0">
                <a:hlinkClick r:id="rId14"/>
              </a:rPr>
              <a:t> KS, Smith AB, Eidelman A, et al. Quality of Life in Long-term Survivors of Muscle-Invasive Bladder Cancer. </a:t>
            </a:r>
            <a:r>
              <a:rPr lang="en-US" sz="1050" dirty="0" err="1">
                <a:hlinkClick r:id="rId14"/>
              </a:rPr>
              <a:t>Int</a:t>
            </a:r>
            <a:r>
              <a:rPr lang="en-US" sz="1050" dirty="0">
                <a:hlinkClick r:id="rId14"/>
              </a:rPr>
              <a:t> J </a:t>
            </a:r>
            <a:r>
              <a:rPr lang="en-US" sz="1050" dirty="0" err="1">
                <a:hlinkClick r:id="rId14"/>
              </a:rPr>
              <a:t>Radiat</a:t>
            </a:r>
            <a:r>
              <a:rPr lang="en-US" sz="1050" dirty="0">
                <a:hlinkClick r:id="rId14"/>
              </a:rPr>
              <a:t> </a:t>
            </a:r>
            <a:r>
              <a:rPr lang="en-US" sz="1050" dirty="0" err="1">
                <a:hlinkClick r:id="rId14"/>
              </a:rPr>
              <a:t>Oncol</a:t>
            </a:r>
            <a:r>
              <a:rPr lang="en-US" sz="1050" dirty="0">
                <a:hlinkClick r:id="rId14"/>
              </a:rPr>
              <a:t> </a:t>
            </a:r>
            <a:r>
              <a:rPr lang="en-US" sz="1050" dirty="0" err="1">
                <a:hlinkClick r:id="rId14"/>
              </a:rPr>
              <a:t>Biol</a:t>
            </a:r>
            <a:r>
              <a:rPr lang="en-US" sz="1050" dirty="0">
                <a:hlinkClick r:id="rId14"/>
              </a:rPr>
              <a:t> </a:t>
            </a:r>
            <a:r>
              <a:rPr lang="en-US" sz="1050" dirty="0" err="1">
                <a:hlinkClick r:id="rId14"/>
              </a:rPr>
              <a:t>Phys</a:t>
            </a:r>
            <a:r>
              <a:rPr lang="en-US" sz="1050" dirty="0">
                <a:hlinkClick r:id="rId14"/>
              </a:rPr>
              <a:t> 2016; 96:1028.</a:t>
            </a:r>
            <a:endParaRPr lang="en-US" sz="1050" dirty="0">
              <a:solidFill>
                <a:schemeClr val="tx1">
                  <a:lumMod val="85000"/>
                  <a:lumOff val="15000"/>
                </a:schemeClr>
              </a:solidFill>
              <a:ea typeface="Verdana" pitchFamily="34" charset="0"/>
            </a:endParaRPr>
          </a:p>
          <a:p>
            <a:pPr marL="514350" indent="-514350">
              <a:buFont typeface="+mj-lt"/>
              <a:buAutoNum type="arabicParenR"/>
            </a:pPr>
            <a:r>
              <a:rPr lang="en-US" sz="1050" dirty="0" err="1">
                <a:hlinkClick r:id="rId15"/>
              </a:rPr>
              <a:t>Perdonà</a:t>
            </a:r>
            <a:r>
              <a:rPr lang="en-US" sz="1050" dirty="0">
                <a:hlinkClick r:id="rId15"/>
              </a:rPr>
              <a:t> S, </a:t>
            </a:r>
            <a:r>
              <a:rPr lang="en-US" sz="1050" dirty="0" err="1">
                <a:hlinkClick r:id="rId15"/>
              </a:rPr>
              <a:t>Autorino</a:t>
            </a:r>
            <a:r>
              <a:rPr lang="en-US" sz="1050" dirty="0">
                <a:hlinkClick r:id="rId15"/>
              </a:rPr>
              <a:t> R, </a:t>
            </a:r>
            <a:r>
              <a:rPr lang="en-US" sz="1050" dirty="0" err="1">
                <a:hlinkClick r:id="rId15"/>
              </a:rPr>
              <a:t>Damiano</a:t>
            </a:r>
            <a:r>
              <a:rPr lang="en-US" sz="1050" dirty="0">
                <a:hlinkClick r:id="rId15"/>
              </a:rPr>
              <a:t> R, et al. Bladder-sparing, combined-modality approach for muscle-invasive bladder cancer: a multi-institutional, long-term experience. Cancer 2008; 112:75.</a:t>
            </a:r>
            <a:endParaRPr lang="en-US" sz="1050" dirty="0"/>
          </a:p>
          <a:p>
            <a:pPr marL="514350" indent="-514350">
              <a:buFont typeface="+mj-lt"/>
              <a:buAutoNum type="arabicParenR"/>
            </a:pPr>
            <a:r>
              <a:rPr lang="en-US" sz="1050" dirty="0" err="1">
                <a:hlinkClick r:id="rId16"/>
              </a:rPr>
              <a:t>Pieretti</a:t>
            </a:r>
            <a:r>
              <a:rPr lang="en-US" sz="1050" dirty="0">
                <a:hlinkClick r:id="rId16"/>
              </a:rPr>
              <a:t> A, </a:t>
            </a:r>
            <a:r>
              <a:rPr lang="en-US" sz="1050" dirty="0" err="1">
                <a:hlinkClick r:id="rId16"/>
              </a:rPr>
              <a:t>Krasnow</a:t>
            </a:r>
            <a:r>
              <a:rPr lang="en-US" sz="1050" dirty="0">
                <a:hlinkClick r:id="rId16"/>
              </a:rPr>
              <a:t> R, </a:t>
            </a:r>
            <a:r>
              <a:rPr lang="en-US" sz="1050" dirty="0" err="1">
                <a:hlinkClick r:id="rId16"/>
              </a:rPr>
              <a:t>Drumm</a:t>
            </a:r>
            <a:r>
              <a:rPr lang="en-US" sz="1050" dirty="0">
                <a:hlinkClick r:id="rId16"/>
              </a:rPr>
              <a:t> M, et al. Complications and Outcomes of Salvage Cystectomy after </a:t>
            </a:r>
            <a:r>
              <a:rPr lang="en-US" sz="1050" dirty="0" err="1">
                <a:hlinkClick r:id="rId16"/>
              </a:rPr>
              <a:t>Trimodality</a:t>
            </a:r>
            <a:r>
              <a:rPr lang="en-US" sz="1050" dirty="0">
                <a:hlinkClick r:id="rId16"/>
              </a:rPr>
              <a:t> Therapy. J </a:t>
            </a:r>
            <a:r>
              <a:rPr lang="en-US" sz="1050" dirty="0" err="1">
                <a:hlinkClick r:id="rId16"/>
              </a:rPr>
              <a:t>Urol</a:t>
            </a:r>
            <a:r>
              <a:rPr lang="en-US" sz="1050" dirty="0">
                <a:hlinkClick r:id="rId16"/>
              </a:rPr>
              <a:t> 2021; 206:29.</a:t>
            </a:r>
            <a:endParaRPr lang="en-US" sz="1050" dirty="0"/>
          </a:p>
          <a:p>
            <a:pPr marL="514350" indent="-514350">
              <a:buFont typeface="+mj-lt"/>
              <a:buAutoNum type="arabicParenR"/>
            </a:pPr>
            <a:r>
              <a:rPr lang="en-US" sz="1050" dirty="0" err="1">
                <a:hlinkClick r:id="rId17"/>
              </a:rPr>
              <a:t>Rödel</a:t>
            </a:r>
            <a:r>
              <a:rPr lang="en-US" sz="1050" dirty="0">
                <a:hlinkClick r:id="rId17"/>
              </a:rPr>
              <a:t> C, </a:t>
            </a:r>
            <a:r>
              <a:rPr lang="en-US" sz="1050" dirty="0" err="1">
                <a:hlinkClick r:id="rId17"/>
              </a:rPr>
              <a:t>Grabenbauer</a:t>
            </a:r>
            <a:r>
              <a:rPr lang="en-US" sz="1050" dirty="0">
                <a:hlinkClick r:id="rId17"/>
              </a:rPr>
              <a:t> GG, </a:t>
            </a:r>
            <a:r>
              <a:rPr lang="en-US" sz="1050" dirty="0" err="1">
                <a:hlinkClick r:id="rId17"/>
              </a:rPr>
              <a:t>Kühn</a:t>
            </a:r>
            <a:r>
              <a:rPr lang="en-US" sz="1050" dirty="0">
                <a:hlinkClick r:id="rId17"/>
              </a:rPr>
              <a:t> R, et al. Combined-modality treatment and selective organ preservation in invasive bladder cancer: long-term results. J </a:t>
            </a:r>
            <a:r>
              <a:rPr lang="en-US" sz="1050" dirty="0" err="1">
                <a:hlinkClick r:id="rId17"/>
              </a:rPr>
              <a:t>Clin</a:t>
            </a:r>
            <a:r>
              <a:rPr lang="en-US" sz="1050" dirty="0">
                <a:hlinkClick r:id="rId17"/>
              </a:rPr>
              <a:t> </a:t>
            </a:r>
            <a:r>
              <a:rPr lang="en-US" sz="1050" dirty="0" err="1">
                <a:hlinkClick r:id="rId17"/>
              </a:rPr>
              <a:t>Oncol</a:t>
            </a:r>
            <a:r>
              <a:rPr lang="en-US" sz="1050" dirty="0">
                <a:hlinkClick r:id="rId17"/>
              </a:rPr>
              <a:t> 2002; 20:3061.</a:t>
            </a:r>
            <a:endParaRPr lang="en-US" sz="1050" dirty="0"/>
          </a:p>
          <a:p>
            <a:pPr marL="514350" indent="-514350">
              <a:buFont typeface="+mj-lt"/>
              <a:buAutoNum type="arabicParenR"/>
            </a:pPr>
            <a:r>
              <a:rPr lang="en-US" sz="1050" dirty="0">
                <a:hlinkClick r:id="rId18"/>
              </a:rPr>
              <a:t>Shipley WU, Winter KA, Kaufman DS, et al. Phase III trial of </a:t>
            </a:r>
            <a:r>
              <a:rPr lang="en-US" sz="1050" dirty="0" err="1">
                <a:hlinkClick r:id="rId18"/>
              </a:rPr>
              <a:t>neoadjuvant</a:t>
            </a:r>
            <a:r>
              <a:rPr lang="en-US" sz="1050" dirty="0">
                <a:hlinkClick r:id="rId18"/>
              </a:rPr>
              <a:t> chemotherapy in patients with invasive bladder cancer treated with selective bladder preservation by combined radiation therapy and chemotherapy: initial results of Radiation Therapy Oncology Group 89-03. J </a:t>
            </a:r>
            <a:r>
              <a:rPr lang="en-US" sz="1050" dirty="0" err="1">
                <a:hlinkClick r:id="rId18"/>
              </a:rPr>
              <a:t>Clin</a:t>
            </a:r>
            <a:r>
              <a:rPr lang="en-US" sz="1050" dirty="0">
                <a:hlinkClick r:id="rId18"/>
              </a:rPr>
              <a:t> </a:t>
            </a:r>
            <a:r>
              <a:rPr lang="en-US" sz="1050" dirty="0" err="1">
                <a:hlinkClick r:id="rId18"/>
              </a:rPr>
              <a:t>Oncol</a:t>
            </a:r>
            <a:r>
              <a:rPr lang="en-US" sz="1050" dirty="0">
                <a:hlinkClick r:id="rId18"/>
              </a:rPr>
              <a:t> 1998; 16:3576.</a:t>
            </a:r>
            <a:endParaRPr lang="en-US" sz="1050" dirty="0"/>
          </a:p>
          <a:p>
            <a:pPr marL="514350" indent="-514350">
              <a:buFont typeface="+mj-lt"/>
              <a:buAutoNum type="arabicParenR"/>
            </a:pPr>
            <a:r>
              <a:rPr lang="en-US" sz="1050" dirty="0" err="1">
                <a:hlinkClick r:id="rId19"/>
              </a:rPr>
              <a:t>Vashistha</a:t>
            </a:r>
            <a:r>
              <a:rPr lang="en-US" sz="1050" dirty="0">
                <a:hlinkClick r:id="rId19"/>
              </a:rPr>
              <a:t> V, Wang H, </a:t>
            </a:r>
            <a:r>
              <a:rPr lang="en-US" sz="1050" dirty="0" err="1">
                <a:hlinkClick r:id="rId19"/>
              </a:rPr>
              <a:t>Mazzone</a:t>
            </a:r>
            <a:r>
              <a:rPr lang="en-US" sz="1050" dirty="0">
                <a:hlinkClick r:id="rId19"/>
              </a:rPr>
              <a:t> A, et al. Radical Cystectomy Compared to Combined Modality Treatment for Muscle-Invasive Bladder Cancer: A Systematic Review and Meta-Analysis. </a:t>
            </a:r>
            <a:r>
              <a:rPr lang="en-US" sz="1050" dirty="0" err="1">
                <a:hlinkClick r:id="rId19"/>
              </a:rPr>
              <a:t>Int</a:t>
            </a:r>
            <a:r>
              <a:rPr lang="en-US" sz="1050" dirty="0">
                <a:hlinkClick r:id="rId19"/>
              </a:rPr>
              <a:t> J </a:t>
            </a:r>
            <a:r>
              <a:rPr lang="en-US" sz="1050" dirty="0" err="1">
                <a:hlinkClick r:id="rId19"/>
              </a:rPr>
              <a:t>Radiat</a:t>
            </a:r>
            <a:r>
              <a:rPr lang="en-US" sz="1050" dirty="0">
                <a:hlinkClick r:id="rId19"/>
              </a:rPr>
              <a:t> </a:t>
            </a:r>
            <a:r>
              <a:rPr lang="en-US" sz="1050" dirty="0" err="1">
                <a:hlinkClick r:id="rId19"/>
              </a:rPr>
              <a:t>Oncol</a:t>
            </a:r>
            <a:r>
              <a:rPr lang="en-US" sz="1050" dirty="0">
                <a:hlinkClick r:id="rId19"/>
              </a:rPr>
              <a:t> </a:t>
            </a:r>
            <a:r>
              <a:rPr lang="en-US" sz="1050" dirty="0" err="1">
                <a:hlinkClick r:id="rId19"/>
              </a:rPr>
              <a:t>Biol</a:t>
            </a:r>
            <a:r>
              <a:rPr lang="en-US" sz="1050" dirty="0">
                <a:hlinkClick r:id="rId19"/>
              </a:rPr>
              <a:t> </a:t>
            </a:r>
            <a:r>
              <a:rPr lang="en-US" sz="1050" dirty="0" err="1">
                <a:hlinkClick r:id="rId19"/>
              </a:rPr>
              <a:t>Phys</a:t>
            </a:r>
            <a:r>
              <a:rPr lang="en-US" sz="1050" dirty="0">
                <a:hlinkClick r:id="rId19"/>
              </a:rPr>
              <a:t> 2017; 97:1002.</a:t>
            </a:r>
            <a:endParaRPr lang="en-US" sz="1050" dirty="0"/>
          </a:p>
          <a:p>
            <a:pPr marL="514350" indent="-514350">
              <a:buFont typeface="+mj-lt"/>
              <a:buAutoNum type="arabicParenR"/>
            </a:pPr>
            <a:r>
              <a:rPr lang="en-US" sz="1050" dirty="0">
                <a:hlinkClick r:id="rId20"/>
              </a:rPr>
              <a:t>Zapatero A, Martin de </a:t>
            </a:r>
            <a:r>
              <a:rPr lang="en-US" sz="1050" dirty="0" err="1">
                <a:hlinkClick r:id="rId20"/>
              </a:rPr>
              <a:t>Vidales</a:t>
            </a:r>
            <a:r>
              <a:rPr lang="en-US" sz="1050" dirty="0">
                <a:hlinkClick r:id="rId20"/>
              </a:rPr>
              <a:t> C, Arellano R, et al. Updated results of bladder-sparing </a:t>
            </a:r>
            <a:r>
              <a:rPr lang="en-US" sz="1050" dirty="0" err="1">
                <a:hlinkClick r:id="rId20"/>
              </a:rPr>
              <a:t>trimodality</a:t>
            </a:r>
            <a:r>
              <a:rPr lang="en-US" sz="1050" dirty="0">
                <a:hlinkClick r:id="rId20"/>
              </a:rPr>
              <a:t> approach for invasive bladder cancer. </a:t>
            </a:r>
            <a:r>
              <a:rPr lang="en-US" sz="1050" dirty="0" err="1">
                <a:hlinkClick r:id="rId20"/>
              </a:rPr>
              <a:t>Urol</a:t>
            </a:r>
            <a:r>
              <a:rPr lang="en-US" sz="1050" dirty="0">
                <a:hlinkClick r:id="rId20"/>
              </a:rPr>
              <a:t> </a:t>
            </a:r>
            <a:r>
              <a:rPr lang="en-US" sz="1050" dirty="0" err="1">
                <a:hlinkClick r:id="rId20"/>
              </a:rPr>
              <a:t>Oncol</a:t>
            </a:r>
            <a:r>
              <a:rPr lang="en-US" sz="1050" dirty="0">
                <a:hlinkClick r:id="rId20"/>
              </a:rPr>
              <a:t> 2010; 28:368.</a:t>
            </a:r>
            <a:endParaRPr lang="en-US" sz="1050" dirty="0"/>
          </a:p>
          <a:p>
            <a:pPr marL="514350" indent="-514350">
              <a:buFont typeface="+mj-lt"/>
              <a:buAutoNum type="arabicParenR"/>
            </a:pPr>
            <a:r>
              <a:rPr lang="en-US" sz="1050" dirty="0" err="1">
                <a:hlinkClick r:id="rId21"/>
              </a:rPr>
              <a:t>Zietman</a:t>
            </a:r>
            <a:r>
              <a:rPr lang="en-US" sz="1050" dirty="0">
                <a:hlinkClick r:id="rId21"/>
              </a:rPr>
              <a:t> AL, Sacco D, </a:t>
            </a:r>
            <a:r>
              <a:rPr lang="en-US" sz="1050" dirty="0" err="1">
                <a:hlinkClick r:id="rId21"/>
              </a:rPr>
              <a:t>Skowronski</a:t>
            </a:r>
            <a:r>
              <a:rPr lang="en-US" sz="1050" dirty="0">
                <a:hlinkClick r:id="rId21"/>
              </a:rPr>
              <a:t> U, et al. Organ conservation in invasive bladder cancer by transurethral resection, chemotherapy and radiation: results of a urodynamic and quality of life study on long-term survivors. J </a:t>
            </a:r>
            <a:r>
              <a:rPr lang="en-US" sz="1050" dirty="0" err="1">
                <a:hlinkClick r:id="rId21"/>
              </a:rPr>
              <a:t>Urol</a:t>
            </a:r>
            <a:r>
              <a:rPr lang="en-US" sz="1050" dirty="0">
                <a:hlinkClick r:id="rId21"/>
              </a:rPr>
              <a:t> 2003; 170:1772.</a:t>
            </a:r>
            <a:endParaRPr lang="en-US" sz="1050" dirty="0"/>
          </a:p>
        </p:txBody>
      </p:sp>
    </p:spTree>
    <p:extLst>
      <p:ext uri="{BB962C8B-B14F-4D97-AF65-F5344CB8AC3E}">
        <p14:creationId xmlns:p14="http://schemas.microsoft.com/office/powerpoint/2010/main" val="1899170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143000"/>
          </a:xfrm>
        </p:spPr>
        <p:txBody>
          <a:bodyPr>
            <a:noAutofit/>
          </a:bodyPr>
          <a:lstStyle/>
          <a:p>
            <a:r>
              <a:rPr lang="en-US" sz="6000" dirty="0">
                <a:solidFill>
                  <a:schemeClr val="tx2"/>
                </a:solidFill>
                <a:latin typeface="+mn-lt"/>
                <a:ea typeface="Verdana" panose="020B0604030504040204" pitchFamily="34" charset="0"/>
                <a:cs typeface="Verdana" panose="020B0604030504040204" pitchFamily="34" charset="0"/>
              </a:rPr>
              <a:t>Thank You!</a:t>
            </a:r>
          </a:p>
        </p:txBody>
      </p:sp>
      <p:sp>
        <p:nvSpPr>
          <p:cNvPr id="3" name="AutoShape 2" descr="https://mail.google.com/mail/u/0?ui=2&amp;ik=3036c55cfe&amp;attid=0.1&amp;permmsgid=msg-a:r1075777266226684455&amp;th=17dc60756956a614&amp;view=fimg&amp;fur=ip&amp;sz=s0-l75-ft&amp;attbid=ANGjdJ_ym_mMeVRsc7l5owe23J4VfFLifqAFebB4bIhcqRYPixsFuPaqMX-E0sCntg7pjXGWYxkw2Ro-uTLiP9tdbPbXobT-X5wypM7y-rZ-0JJEEMcpVfzYSAszYjs&amp;disp=emb&amp;realattid=17dc6074670e4e019f7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2679752" y="1322070"/>
            <a:ext cx="7137296" cy="5300881"/>
          </a:xfrm>
          <a:prstGeom prst="rect">
            <a:avLst/>
          </a:prstGeom>
        </p:spPr>
      </p:pic>
    </p:spTree>
    <p:extLst>
      <p:ext uri="{BB962C8B-B14F-4D97-AF65-F5344CB8AC3E}">
        <p14:creationId xmlns:p14="http://schemas.microsoft.com/office/powerpoint/2010/main" val="198683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333500"/>
          </a:xfrm>
        </p:spPr>
        <p:txBody>
          <a:bodyPr>
            <a:noAutofit/>
          </a:bodyPr>
          <a:lstStyle/>
          <a:p>
            <a:r>
              <a:rPr lang="en-US" sz="5000" b="1" dirty="0">
                <a:solidFill>
                  <a:schemeClr val="tx2"/>
                </a:solidFill>
                <a:latin typeface="+mn-lt"/>
                <a:ea typeface="Verdana" pitchFamily="34" charset="0"/>
                <a:cs typeface="Verdana" pitchFamily="34" charset="0"/>
              </a:rPr>
              <a:t>General Principles of Radiation Therapy</a:t>
            </a:r>
          </a:p>
        </p:txBody>
      </p:sp>
      <p:pic>
        <p:nvPicPr>
          <p:cNvPr id="3" name="Picture 2" descr="Image result for truebeam">
            <a:extLst>
              <a:ext uri="{FF2B5EF4-FFF2-40B4-BE49-F238E27FC236}">
                <a16:creationId xmlns:a16="http://schemas.microsoft.com/office/drawing/2014/main" id="{53876E4D-B6DA-49D6-AA7E-5A62A577F6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360" y="2057400"/>
            <a:ext cx="6671280" cy="444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9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4000" dirty="0">
                <a:solidFill>
                  <a:schemeClr val="tx2"/>
                </a:solidFill>
                <a:latin typeface="+mn-lt"/>
                <a:ea typeface="Verdana" panose="020B0604030504040204" pitchFamily="34" charset="0"/>
                <a:cs typeface="Verdana" panose="020B0604030504040204" pitchFamily="34" charset="0"/>
              </a:rPr>
              <a:t>Indications for Radiation Therapy</a:t>
            </a:r>
          </a:p>
        </p:txBody>
      </p:sp>
      <p:sp>
        <p:nvSpPr>
          <p:cNvPr id="3" name="Content Placeholder 2"/>
          <p:cNvSpPr>
            <a:spLocks noGrp="1"/>
          </p:cNvSpPr>
          <p:nvPr>
            <p:ph idx="1"/>
          </p:nvPr>
        </p:nvSpPr>
        <p:spPr>
          <a:xfrm>
            <a:off x="1143000" y="1447800"/>
            <a:ext cx="9906000" cy="5029200"/>
          </a:xfrm>
        </p:spPr>
        <p:txBody>
          <a:bodyPr>
            <a:noAutofit/>
          </a:bodyPr>
          <a:lstStyle/>
          <a:p>
            <a:pPr>
              <a:spcBef>
                <a:spcPts val="100"/>
              </a:spcBef>
              <a:spcAft>
                <a:spcPts val="100"/>
              </a:spcAft>
            </a:pPr>
            <a:r>
              <a:rPr lang="en-US" sz="2800" dirty="0">
                <a:ea typeface="Verdana" panose="020B0604030504040204" pitchFamily="34" charset="0"/>
              </a:rPr>
              <a:t>Radiation is an important component of </a:t>
            </a:r>
            <a:r>
              <a:rPr lang="en-US" sz="2800" b="1" dirty="0">
                <a:ea typeface="Verdana" panose="020B0604030504040204" pitchFamily="34" charset="0"/>
              </a:rPr>
              <a:t>curative treatment</a:t>
            </a:r>
            <a:r>
              <a:rPr lang="en-US" sz="2800" dirty="0">
                <a:ea typeface="Verdana" panose="020B0604030504040204" pitchFamily="34" charset="0"/>
              </a:rPr>
              <a:t> either alone or in combination with surgery, chemotherapy, or immunotherapy</a:t>
            </a:r>
          </a:p>
          <a:p>
            <a:pPr>
              <a:spcBef>
                <a:spcPts val="100"/>
              </a:spcBef>
              <a:spcAft>
                <a:spcPts val="100"/>
              </a:spcAft>
            </a:pPr>
            <a:endParaRPr lang="en-US" sz="2800" b="1" dirty="0">
              <a:ea typeface="Verdana" panose="020B0604030504040204" pitchFamily="34" charset="0"/>
              <a:cs typeface="Verdana" panose="020B0604030504040204" pitchFamily="34" charset="0"/>
            </a:endParaRPr>
          </a:p>
          <a:p>
            <a:pPr>
              <a:spcBef>
                <a:spcPts val="100"/>
              </a:spcBef>
              <a:spcAft>
                <a:spcPts val="100"/>
              </a:spcAft>
            </a:pPr>
            <a:r>
              <a:rPr lang="en-US" sz="2800" dirty="0">
                <a:ea typeface="Verdana" panose="020B0604030504040204" pitchFamily="34" charset="0"/>
              </a:rPr>
              <a:t>Radiation is a very effective </a:t>
            </a:r>
            <a:r>
              <a:rPr lang="en-US" sz="2800" b="1" dirty="0">
                <a:ea typeface="Verdana" panose="020B0604030504040204" pitchFamily="34" charset="0"/>
              </a:rPr>
              <a:t>palliative treatment </a:t>
            </a:r>
            <a:r>
              <a:rPr lang="en-US" sz="2800" dirty="0">
                <a:ea typeface="Verdana" panose="020B0604030504040204" pitchFamily="34" charset="0"/>
              </a:rPr>
              <a:t>of symptoms from advanced cancers that are no longer curable</a:t>
            </a:r>
          </a:p>
          <a:p>
            <a:pPr>
              <a:spcBef>
                <a:spcPts val="100"/>
              </a:spcBef>
              <a:spcAft>
                <a:spcPts val="100"/>
              </a:spcAft>
            </a:pPr>
            <a:endParaRPr lang="en-US" sz="2800" b="1" dirty="0">
              <a:ea typeface="Verdana" pitchFamily="34" charset="0"/>
              <a:cs typeface="Verdana" pitchFamily="34" charset="0"/>
            </a:endParaRPr>
          </a:p>
          <a:p>
            <a:pPr>
              <a:spcBef>
                <a:spcPts val="100"/>
              </a:spcBef>
              <a:spcAft>
                <a:spcPts val="100"/>
              </a:spcAft>
            </a:pPr>
            <a:r>
              <a:rPr lang="en-US" sz="2800" dirty="0">
                <a:ea typeface="Verdana" panose="020B0604030504040204" pitchFamily="34" charset="0"/>
                <a:cs typeface="Verdana" panose="020B0604030504040204" pitchFamily="34" charset="0"/>
              </a:rPr>
              <a:t>Whether used for curative or palliative indications, radiation can provide </a:t>
            </a:r>
            <a:r>
              <a:rPr lang="en-US" sz="2800" b="1" dirty="0">
                <a:ea typeface="Verdana" panose="020B0604030504040204" pitchFamily="34" charset="0"/>
                <a:cs typeface="Verdana" panose="020B0604030504040204" pitchFamily="34" charset="0"/>
              </a:rPr>
              <a:t>quality-of-life</a:t>
            </a:r>
            <a:r>
              <a:rPr lang="en-US" sz="2800" dirty="0">
                <a:ea typeface="Verdana" panose="020B0604030504040204" pitchFamily="34" charset="0"/>
                <a:cs typeface="Verdana" panose="020B0604030504040204" pitchFamily="34" charset="0"/>
              </a:rPr>
              <a:t> benefits that may not be possible with the other modalities</a:t>
            </a:r>
            <a:endParaRPr lang="en-US" sz="2800" dirty="0">
              <a:solidFill>
                <a:schemeClr val="tx1">
                  <a:lumMod val="85000"/>
                  <a:lumOff val="15000"/>
                </a:schemeClr>
              </a:solidFill>
              <a:ea typeface="Verdana" panose="020B0604030504040204" pitchFamily="34" charset="0"/>
              <a:cs typeface="Verdana" panose="020B0604030504040204" pitchFamily="34" charset="0"/>
            </a:endParaRPr>
          </a:p>
          <a:p>
            <a:pPr lvl="1">
              <a:spcBef>
                <a:spcPts val="100"/>
              </a:spcBef>
              <a:spcAft>
                <a:spcPts val="100"/>
              </a:spcAft>
            </a:pPr>
            <a:endParaRPr lang="en-US" dirty="0">
              <a:solidFill>
                <a:schemeClr val="tx1">
                  <a:lumMod val="85000"/>
                  <a:lumOff val="1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170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143000"/>
          </a:xfrm>
        </p:spPr>
        <p:txBody>
          <a:bodyPr>
            <a:noAutofit/>
          </a:bodyPr>
          <a:lstStyle/>
          <a:p>
            <a:pPr algn="ctr"/>
            <a:r>
              <a:rPr lang="en-US" sz="4000" dirty="0">
                <a:solidFill>
                  <a:schemeClr val="tx2"/>
                </a:solidFill>
                <a:latin typeface="+mn-lt"/>
                <a:ea typeface="Verdana" panose="020B0604030504040204" pitchFamily="34" charset="0"/>
                <a:cs typeface="Verdana" panose="020B0604030504040204" pitchFamily="34" charset="0"/>
              </a:rPr>
              <a:t>Radiation Therapy as a Definitive Treatment Modality</a:t>
            </a:r>
          </a:p>
        </p:txBody>
      </p:sp>
      <p:sp>
        <p:nvSpPr>
          <p:cNvPr id="3" name="Content Placeholder 2"/>
          <p:cNvSpPr>
            <a:spLocks noGrp="1"/>
          </p:cNvSpPr>
          <p:nvPr>
            <p:ph idx="1"/>
          </p:nvPr>
        </p:nvSpPr>
        <p:spPr>
          <a:xfrm>
            <a:off x="990600" y="1371600"/>
            <a:ext cx="10515600" cy="5486400"/>
          </a:xfrm>
        </p:spPr>
        <p:txBody>
          <a:bodyPr>
            <a:noAutofit/>
          </a:bodyPr>
          <a:lstStyle/>
          <a:p>
            <a:pPr>
              <a:spcBef>
                <a:spcPts val="0"/>
              </a:spcBef>
            </a:pPr>
            <a:r>
              <a:rPr lang="en-US" sz="2800" i="0" u="none" dirty="0">
                <a:solidFill>
                  <a:schemeClr val="tx1">
                    <a:lumMod val="85000"/>
                    <a:lumOff val="15000"/>
                  </a:schemeClr>
                </a:solidFill>
                <a:effectLst/>
                <a:ea typeface="Verdana" pitchFamily="34" charset="0"/>
                <a:cs typeface="Verdana" pitchFamily="34" charset="0"/>
              </a:rPr>
              <a:t>Radiation is sometimes used as a complement to surgery to enhance </a:t>
            </a:r>
            <a:r>
              <a:rPr lang="en-US" sz="2800" i="0" u="none" dirty="0" err="1">
                <a:solidFill>
                  <a:schemeClr val="tx1">
                    <a:lumMod val="85000"/>
                    <a:lumOff val="15000"/>
                  </a:schemeClr>
                </a:solidFill>
                <a:effectLst/>
                <a:ea typeface="Verdana" pitchFamily="34" charset="0"/>
                <a:cs typeface="Verdana" pitchFamily="34" charset="0"/>
              </a:rPr>
              <a:t>locoregional</a:t>
            </a:r>
            <a:r>
              <a:rPr lang="en-US" sz="2800" i="0" u="none" dirty="0">
                <a:solidFill>
                  <a:schemeClr val="tx1">
                    <a:lumMod val="85000"/>
                    <a:lumOff val="15000"/>
                  </a:schemeClr>
                </a:solidFill>
                <a:effectLst/>
                <a:ea typeface="Verdana" pitchFamily="34" charset="0"/>
                <a:cs typeface="Verdana" pitchFamily="34" charset="0"/>
              </a:rPr>
              <a:t> control. In other cases, </a:t>
            </a:r>
            <a:r>
              <a:rPr lang="en-US" sz="2800" b="1" i="0" u="none" dirty="0">
                <a:solidFill>
                  <a:schemeClr val="tx1">
                    <a:lumMod val="85000"/>
                    <a:lumOff val="15000"/>
                  </a:schemeClr>
                </a:solidFill>
                <a:effectLst/>
                <a:ea typeface="Verdana" pitchFamily="34" charset="0"/>
                <a:cs typeface="Verdana" pitchFamily="34" charset="0"/>
              </a:rPr>
              <a:t>definitive RT </a:t>
            </a:r>
            <a:r>
              <a:rPr lang="en-US" sz="2800" dirty="0">
                <a:solidFill>
                  <a:schemeClr val="tx1">
                    <a:lumMod val="85000"/>
                    <a:lumOff val="15000"/>
                  </a:schemeClr>
                </a:solidFill>
                <a:ea typeface="Verdana" pitchFamily="34" charset="0"/>
                <a:cs typeface="Verdana" pitchFamily="34" charset="0"/>
              </a:rPr>
              <a:t>is used instead of surgery when there is comparable probability of cure, and organ preservation has desirable quality-of-life outcomes.  </a:t>
            </a:r>
          </a:p>
          <a:p>
            <a:pPr>
              <a:spcBef>
                <a:spcPts val="0"/>
              </a:spcBef>
            </a:pPr>
            <a:endParaRPr lang="en-US" sz="2800" dirty="0">
              <a:solidFill>
                <a:schemeClr val="tx1">
                  <a:lumMod val="85000"/>
                  <a:lumOff val="15000"/>
                </a:schemeClr>
              </a:solidFill>
              <a:ea typeface="Verdana" pitchFamily="34" charset="0"/>
              <a:cs typeface="Verdana" pitchFamily="34" charset="0"/>
            </a:endParaRPr>
          </a:p>
          <a:p>
            <a:pPr>
              <a:spcBef>
                <a:spcPts val="0"/>
              </a:spcBef>
            </a:pPr>
            <a:endParaRPr lang="en-US" sz="2800" b="0" i="0" u="none" dirty="0">
              <a:solidFill>
                <a:schemeClr val="tx1">
                  <a:lumMod val="85000"/>
                  <a:lumOff val="15000"/>
                </a:schemeClr>
              </a:solidFill>
              <a:effectLst/>
              <a:ea typeface="Verdana" pitchFamily="34" charset="0"/>
              <a:cs typeface="Verdana" pitchFamily="34" charset="0"/>
            </a:endParaRPr>
          </a:p>
          <a:p>
            <a:pPr>
              <a:spcBef>
                <a:spcPts val="0"/>
              </a:spcBef>
            </a:pPr>
            <a:r>
              <a:rPr lang="en-US" sz="2800" b="1" dirty="0">
                <a:solidFill>
                  <a:schemeClr val="tx1">
                    <a:lumMod val="85000"/>
                    <a:lumOff val="15000"/>
                  </a:schemeClr>
                </a:solidFill>
                <a:ea typeface="Verdana" pitchFamily="34" charset="0"/>
                <a:cs typeface="Verdana" pitchFamily="34" charset="0"/>
              </a:rPr>
              <a:t>Common examples include:</a:t>
            </a:r>
          </a:p>
          <a:p>
            <a:pPr lvl="1">
              <a:spcBef>
                <a:spcPts val="0"/>
              </a:spcBef>
            </a:pPr>
            <a:r>
              <a:rPr lang="en-US" dirty="0">
                <a:solidFill>
                  <a:schemeClr val="tx1">
                    <a:lumMod val="85000"/>
                    <a:lumOff val="15000"/>
                  </a:schemeClr>
                </a:solidFill>
                <a:ea typeface="Verdana" pitchFamily="34" charset="0"/>
                <a:cs typeface="Verdana" pitchFamily="34" charset="0"/>
              </a:rPr>
              <a:t>Prostate, bladder, cervix, larynx, pharynx, anus, lung</a:t>
            </a:r>
          </a:p>
          <a:p>
            <a:pPr lvl="1">
              <a:spcBef>
                <a:spcPts val="0"/>
              </a:spcBef>
            </a:pPr>
            <a:r>
              <a:rPr lang="en-US" dirty="0">
                <a:solidFill>
                  <a:schemeClr val="tx1">
                    <a:lumMod val="85000"/>
                    <a:lumOff val="15000"/>
                  </a:schemeClr>
                </a:solidFill>
                <a:ea typeface="Verdana" pitchFamily="34" charset="0"/>
                <a:cs typeface="Verdana" pitchFamily="34" charset="0"/>
              </a:rPr>
              <a:t>Local consolidative therapy for oligometastatic cancer</a:t>
            </a:r>
          </a:p>
        </p:txBody>
      </p:sp>
    </p:spTree>
    <p:extLst>
      <p:ext uri="{BB962C8B-B14F-4D97-AF65-F5344CB8AC3E}">
        <p14:creationId xmlns:p14="http://schemas.microsoft.com/office/powerpoint/2010/main" val="347499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noAutofit/>
          </a:bodyPr>
          <a:lstStyle/>
          <a:p>
            <a:pPr algn="ctr"/>
            <a:r>
              <a:rPr lang="en-US" sz="4000" dirty="0">
                <a:solidFill>
                  <a:schemeClr val="tx2"/>
                </a:solidFill>
                <a:latin typeface="+mn-lt"/>
                <a:ea typeface="Verdana" panose="020B0604030504040204" pitchFamily="34" charset="0"/>
                <a:cs typeface="Verdana" panose="020B0604030504040204" pitchFamily="34" charset="0"/>
              </a:rPr>
              <a:t>Palliative RT for Incurable Patients</a:t>
            </a:r>
          </a:p>
        </p:txBody>
      </p:sp>
      <p:sp>
        <p:nvSpPr>
          <p:cNvPr id="3" name="Content Placeholder 2"/>
          <p:cNvSpPr>
            <a:spLocks noGrp="1"/>
          </p:cNvSpPr>
          <p:nvPr>
            <p:ph idx="1"/>
          </p:nvPr>
        </p:nvSpPr>
        <p:spPr>
          <a:xfrm>
            <a:off x="1066800" y="1695450"/>
            <a:ext cx="4648200" cy="3867150"/>
          </a:xfrm>
        </p:spPr>
        <p:txBody>
          <a:bodyPr>
            <a:noAutofit/>
          </a:bodyPr>
          <a:lstStyle/>
          <a:p>
            <a:r>
              <a:rPr lang="en-US" sz="2800" b="1" i="0" u="none" dirty="0">
                <a:solidFill>
                  <a:schemeClr val="tx1">
                    <a:lumMod val="85000"/>
                    <a:lumOff val="15000"/>
                  </a:schemeClr>
                </a:solidFill>
                <a:effectLst/>
                <a:ea typeface="Verdana" panose="020B0604030504040204" pitchFamily="34" charset="0"/>
                <a:cs typeface="Verdana" panose="020B0604030504040204" pitchFamily="34" charset="0"/>
              </a:rPr>
              <a:t>Pain</a:t>
            </a:r>
          </a:p>
          <a:p>
            <a:pPr lvl="1"/>
            <a:r>
              <a:rPr lang="en-US" b="0" i="0" u="none" dirty="0">
                <a:solidFill>
                  <a:schemeClr val="tx1">
                    <a:lumMod val="85000"/>
                    <a:lumOff val="15000"/>
                  </a:schemeClr>
                </a:solidFill>
                <a:effectLst/>
                <a:ea typeface="Verdana" pitchFamily="34" charset="0"/>
                <a:cs typeface="Verdana" pitchFamily="34" charset="0"/>
              </a:rPr>
              <a:t>bone metastases</a:t>
            </a:r>
          </a:p>
          <a:p>
            <a:endParaRPr lang="en-US" sz="2800" b="0" i="0" u="none" dirty="0">
              <a:solidFill>
                <a:schemeClr val="tx1">
                  <a:lumMod val="85000"/>
                  <a:lumOff val="15000"/>
                </a:schemeClr>
              </a:solidFill>
              <a:effectLst/>
              <a:ea typeface="Verdana" pitchFamily="34" charset="0"/>
              <a:cs typeface="Verdana" pitchFamily="34" charset="0"/>
            </a:endParaRPr>
          </a:p>
          <a:p>
            <a:endParaRPr lang="en-US" sz="2800" b="0" i="0" u="none" dirty="0">
              <a:solidFill>
                <a:schemeClr val="tx1">
                  <a:lumMod val="85000"/>
                  <a:lumOff val="15000"/>
                </a:schemeClr>
              </a:solidFill>
              <a:effectLst/>
              <a:ea typeface="Verdana" pitchFamily="34" charset="0"/>
              <a:cs typeface="Verdana" pitchFamily="34" charset="0"/>
            </a:endParaRPr>
          </a:p>
          <a:p>
            <a:r>
              <a:rPr lang="en-US" sz="2800" b="1" i="0" u="none" dirty="0">
                <a:solidFill>
                  <a:schemeClr val="tx1">
                    <a:lumMod val="85000"/>
                    <a:lumOff val="15000"/>
                  </a:schemeClr>
                </a:solidFill>
                <a:effectLst/>
                <a:ea typeface="Verdana" panose="020B0604030504040204" pitchFamily="34" charset="0"/>
                <a:cs typeface="Verdana" panose="020B0604030504040204" pitchFamily="34" charset="0"/>
              </a:rPr>
              <a:t>Neurologic Symptoms </a:t>
            </a:r>
          </a:p>
          <a:p>
            <a:pPr lvl="1"/>
            <a:r>
              <a:rPr lang="en-US" b="0" i="0" u="none" dirty="0">
                <a:solidFill>
                  <a:schemeClr val="tx1">
                    <a:lumMod val="85000"/>
                    <a:lumOff val="15000"/>
                  </a:schemeClr>
                </a:solidFill>
                <a:effectLst/>
                <a:ea typeface="Verdana" pitchFamily="34" charset="0"/>
                <a:cs typeface="Verdana" pitchFamily="34" charset="0"/>
              </a:rPr>
              <a:t>spinal cord compression</a:t>
            </a:r>
          </a:p>
          <a:p>
            <a:pPr lvl="1"/>
            <a:r>
              <a:rPr lang="en-US" b="0" i="0" u="none" dirty="0">
                <a:solidFill>
                  <a:schemeClr val="tx1">
                    <a:lumMod val="85000"/>
                    <a:lumOff val="15000"/>
                  </a:schemeClr>
                </a:solidFill>
                <a:effectLst/>
                <a:ea typeface="Verdana" pitchFamily="34" charset="0"/>
                <a:cs typeface="Verdana" pitchFamily="34" charset="0"/>
              </a:rPr>
              <a:t>brain metastases </a:t>
            </a:r>
          </a:p>
        </p:txBody>
      </p:sp>
      <p:sp>
        <p:nvSpPr>
          <p:cNvPr id="5" name="Content Placeholder 2"/>
          <p:cNvSpPr txBox="1">
            <a:spLocks/>
          </p:cNvSpPr>
          <p:nvPr/>
        </p:nvSpPr>
        <p:spPr>
          <a:xfrm>
            <a:off x="6248400" y="1676400"/>
            <a:ext cx="54864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schemeClr val="tx1">
                    <a:lumMod val="85000"/>
                    <a:lumOff val="15000"/>
                  </a:schemeClr>
                </a:solidFill>
                <a:ea typeface="Verdana" panose="020B0604030504040204" pitchFamily="34" charset="0"/>
                <a:cs typeface="Verdana" panose="020B0604030504040204" pitchFamily="34" charset="0"/>
              </a:rPr>
              <a:t>Bleeding </a:t>
            </a:r>
          </a:p>
          <a:p>
            <a:pPr lvl="1"/>
            <a:r>
              <a:rPr lang="en-US" dirty="0">
                <a:solidFill>
                  <a:schemeClr val="tx1">
                    <a:lumMod val="85000"/>
                    <a:lumOff val="15000"/>
                  </a:schemeClr>
                </a:solidFill>
                <a:ea typeface="Verdana" pitchFamily="34" charset="0"/>
                <a:cs typeface="Verdana" pitchFamily="34" charset="0"/>
              </a:rPr>
              <a:t>bladder, cervix, lung</a:t>
            </a:r>
          </a:p>
          <a:p>
            <a:endParaRPr lang="en-US" sz="2800" dirty="0">
              <a:solidFill>
                <a:schemeClr val="tx1">
                  <a:lumMod val="85000"/>
                  <a:lumOff val="15000"/>
                </a:schemeClr>
              </a:solidFill>
              <a:ea typeface="Verdana" pitchFamily="34" charset="0"/>
              <a:cs typeface="Verdana" pitchFamily="34" charset="0"/>
            </a:endParaRPr>
          </a:p>
          <a:p>
            <a:endParaRPr lang="en-US" sz="2800" dirty="0">
              <a:solidFill>
                <a:schemeClr val="tx1">
                  <a:lumMod val="85000"/>
                  <a:lumOff val="15000"/>
                </a:schemeClr>
              </a:solidFill>
              <a:ea typeface="Verdana" pitchFamily="34" charset="0"/>
              <a:cs typeface="Verdana" pitchFamily="34" charset="0"/>
            </a:endParaRPr>
          </a:p>
          <a:p>
            <a:r>
              <a:rPr lang="en-US" sz="2800" b="1" dirty="0">
                <a:solidFill>
                  <a:schemeClr val="tx1">
                    <a:lumMod val="85000"/>
                    <a:lumOff val="15000"/>
                  </a:schemeClr>
                </a:solidFill>
                <a:ea typeface="Verdana" panose="020B0604030504040204" pitchFamily="34" charset="0"/>
                <a:cs typeface="Verdana" panose="020B0604030504040204" pitchFamily="34" charset="0"/>
              </a:rPr>
              <a:t>Obstruction</a:t>
            </a:r>
            <a:r>
              <a:rPr lang="en-US" sz="2800" dirty="0">
                <a:solidFill>
                  <a:schemeClr val="tx1">
                    <a:lumMod val="85000"/>
                    <a:lumOff val="15000"/>
                  </a:schemeClr>
                </a:solidFill>
                <a:ea typeface="Verdana" pitchFamily="34" charset="0"/>
                <a:cs typeface="Verdana" pitchFamily="34" charset="0"/>
              </a:rPr>
              <a:t> </a:t>
            </a:r>
          </a:p>
          <a:p>
            <a:pPr lvl="1"/>
            <a:r>
              <a:rPr lang="en-US" dirty="0">
                <a:solidFill>
                  <a:schemeClr val="tx1">
                    <a:lumMod val="85000"/>
                    <a:lumOff val="15000"/>
                  </a:schemeClr>
                </a:solidFill>
                <a:ea typeface="Verdana" pitchFamily="34" charset="0"/>
                <a:cs typeface="Verdana" pitchFamily="34" charset="0"/>
              </a:rPr>
              <a:t>Urethra, superior vena cava, airway, esophagus, bile ducts</a:t>
            </a:r>
          </a:p>
          <a:p>
            <a:pPr marL="0" indent="0">
              <a:buFont typeface="Arial" pitchFamily="34" charset="0"/>
              <a:buNone/>
            </a:pPr>
            <a:endParaRPr lang="en-US" sz="2800" dirty="0">
              <a:solidFill>
                <a:schemeClr val="tx1">
                  <a:lumMod val="85000"/>
                  <a:lumOff val="15000"/>
                </a:schemeClr>
              </a:solidFill>
              <a:ea typeface="Verdana" pitchFamily="34" charset="0"/>
              <a:cs typeface="Verdana" pitchFamily="34" charset="0"/>
            </a:endParaRPr>
          </a:p>
        </p:txBody>
      </p:sp>
    </p:spTree>
    <p:extLst>
      <p:ext uri="{BB962C8B-B14F-4D97-AF65-F5344CB8AC3E}">
        <p14:creationId xmlns:p14="http://schemas.microsoft.com/office/powerpoint/2010/main" val="139263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4000" b="1" dirty="0">
                <a:solidFill>
                  <a:schemeClr val="tx2"/>
                </a:solidFill>
                <a:latin typeface="+mn-lt"/>
                <a:ea typeface="Verdana" pitchFamily="34" charset="0"/>
                <a:cs typeface="Verdana" pitchFamily="34" charset="0"/>
              </a:rPr>
              <a:t>How Does Radiation Work?</a:t>
            </a:r>
          </a:p>
        </p:txBody>
      </p:sp>
      <p:sp>
        <p:nvSpPr>
          <p:cNvPr id="3" name="Content Placeholder 2"/>
          <p:cNvSpPr>
            <a:spLocks noGrp="1"/>
          </p:cNvSpPr>
          <p:nvPr>
            <p:ph idx="1"/>
          </p:nvPr>
        </p:nvSpPr>
        <p:spPr>
          <a:xfrm>
            <a:off x="6172200" y="1143000"/>
            <a:ext cx="4495800" cy="5440363"/>
          </a:xfrm>
        </p:spPr>
        <p:txBody>
          <a:bodyPr>
            <a:normAutofit/>
          </a:bodyPr>
          <a:lstStyle/>
          <a:p>
            <a:pPr algn="ctr">
              <a:buNone/>
            </a:pPr>
            <a:r>
              <a:rPr lang="en-US" sz="2400" dirty="0">
                <a:solidFill>
                  <a:schemeClr val="tx1">
                    <a:lumMod val="85000"/>
                    <a:lumOff val="15000"/>
                  </a:schemeClr>
                </a:solidFill>
                <a:ea typeface="Verdana" pitchFamily="34" charset="0"/>
                <a:cs typeface="Verdana" pitchFamily="34" charset="0"/>
              </a:rPr>
              <a:t>X-rays interact with </a:t>
            </a:r>
            <a:r>
              <a:rPr lang="en-US" sz="2400" b="1" dirty="0">
                <a:solidFill>
                  <a:schemeClr val="tx1">
                    <a:lumMod val="85000"/>
                    <a:lumOff val="15000"/>
                  </a:schemeClr>
                </a:solidFill>
                <a:ea typeface="Verdana" pitchFamily="34" charset="0"/>
                <a:cs typeface="Verdana" pitchFamily="34" charset="0"/>
              </a:rPr>
              <a:t>water</a:t>
            </a:r>
            <a:r>
              <a:rPr lang="en-US" sz="2400" dirty="0">
                <a:solidFill>
                  <a:schemeClr val="tx1">
                    <a:lumMod val="85000"/>
                    <a:lumOff val="15000"/>
                  </a:schemeClr>
                </a:solidFill>
                <a:ea typeface="Verdana" pitchFamily="34" charset="0"/>
                <a:cs typeface="Verdana" pitchFamily="34" charset="0"/>
              </a:rPr>
              <a:t> </a:t>
            </a:r>
          </a:p>
          <a:p>
            <a:pPr algn="ctr"/>
            <a:endParaRPr lang="en-US" sz="2400" dirty="0">
              <a:solidFill>
                <a:schemeClr val="tx1">
                  <a:lumMod val="85000"/>
                  <a:lumOff val="15000"/>
                </a:schemeClr>
              </a:solidFill>
              <a:ea typeface="Verdana" pitchFamily="34" charset="0"/>
              <a:cs typeface="Verdana" pitchFamily="34" charset="0"/>
              <a:sym typeface="Wingdings" pitchFamily="2" charset="2"/>
            </a:endParaRPr>
          </a:p>
          <a:p>
            <a:pPr algn="ctr">
              <a:buNone/>
            </a:pPr>
            <a:r>
              <a:rPr lang="en-US" sz="2400" dirty="0">
                <a:solidFill>
                  <a:schemeClr val="tx1">
                    <a:lumMod val="85000"/>
                    <a:lumOff val="15000"/>
                  </a:schemeClr>
                </a:solidFill>
                <a:ea typeface="Verdana" pitchFamily="34" charset="0"/>
                <a:cs typeface="Verdana" pitchFamily="34" charset="0"/>
                <a:sym typeface="Wingdings" pitchFamily="2" charset="2"/>
              </a:rPr>
              <a:t>radiolysis </a:t>
            </a:r>
          </a:p>
          <a:p>
            <a:pPr algn="ctr">
              <a:buNone/>
            </a:pPr>
            <a:endParaRPr lang="en-US" sz="2400" b="1" dirty="0">
              <a:solidFill>
                <a:schemeClr val="tx1">
                  <a:lumMod val="85000"/>
                  <a:lumOff val="15000"/>
                </a:schemeClr>
              </a:solidFill>
              <a:ea typeface="Verdana" pitchFamily="34" charset="0"/>
              <a:cs typeface="Verdana" pitchFamily="34" charset="0"/>
            </a:endParaRPr>
          </a:p>
          <a:p>
            <a:pPr algn="ctr">
              <a:buNone/>
            </a:pPr>
            <a:r>
              <a:rPr lang="en-US" sz="2400" b="1" dirty="0">
                <a:solidFill>
                  <a:schemeClr val="tx1">
                    <a:lumMod val="85000"/>
                    <a:lumOff val="15000"/>
                  </a:schemeClr>
                </a:solidFill>
                <a:ea typeface="Verdana" pitchFamily="34" charset="0"/>
                <a:cs typeface="Verdana" pitchFamily="34" charset="0"/>
              </a:rPr>
              <a:t>free radicals</a:t>
            </a:r>
            <a:r>
              <a:rPr lang="en-US" sz="2400" dirty="0">
                <a:solidFill>
                  <a:schemeClr val="tx1">
                    <a:lumMod val="85000"/>
                    <a:lumOff val="15000"/>
                  </a:schemeClr>
                </a:solidFill>
                <a:ea typeface="Verdana" pitchFamily="34" charset="0"/>
                <a:cs typeface="Verdana" pitchFamily="34" charset="0"/>
              </a:rPr>
              <a:t> </a:t>
            </a:r>
          </a:p>
          <a:p>
            <a:pPr algn="ctr">
              <a:buNone/>
            </a:pPr>
            <a:endParaRPr lang="en-US" sz="2400" dirty="0">
              <a:solidFill>
                <a:schemeClr val="tx1">
                  <a:lumMod val="85000"/>
                  <a:lumOff val="15000"/>
                </a:schemeClr>
              </a:solidFill>
              <a:ea typeface="Verdana" pitchFamily="34" charset="0"/>
              <a:cs typeface="Verdana" pitchFamily="34" charset="0"/>
              <a:sym typeface="Wingdings" pitchFamily="2" charset="2"/>
            </a:endParaRPr>
          </a:p>
          <a:p>
            <a:pPr algn="ctr">
              <a:buNone/>
            </a:pPr>
            <a:r>
              <a:rPr lang="en-US" sz="2400" dirty="0">
                <a:solidFill>
                  <a:schemeClr val="tx1">
                    <a:lumMod val="85000"/>
                    <a:lumOff val="15000"/>
                  </a:schemeClr>
                </a:solidFill>
                <a:ea typeface="Verdana" pitchFamily="34" charset="0"/>
                <a:cs typeface="Verdana" pitchFamily="34" charset="0"/>
                <a:sym typeface="Wingdings" pitchFamily="2" charset="2"/>
              </a:rPr>
              <a:t>bind to and </a:t>
            </a:r>
            <a:r>
              <a:rPr lang="en-US" sz="2400" dirty="0">
                <a:solidFill>
                  <a:schemeClr val="tx1">
                    <a:lumMod val="85000"/>
                    <a:lumOff val="15000"/>
                  </a:schemeClr>
                </a:solidFill>
                <a:ea typeface="Verdana" pitchFamily="34" charset="0"/>
                <a:cs typeface="Verdana" pitchFamily="34" charset="0"/>
              </a:rPr>
              <a:t>damages </a:t>
            </a:r>
            <a:r>
              <a:rPr lang="en-US" sz="2400" b="1" dirty="0">
                <a:solidFill>
                  <a:schemeClr val="tx1">
                    <a:lumMod val="85000"/>
                    <a:lumOff val="15000"/>
                  </a:schemeClr>
                </a:solidFill>
                <a:ea typeface="Verdana" pitchFamily="34" charset="0"/>
                <a:cs typeface="Verdana" pitchFamily="34" charset="0"/>
              </a:rPr>
              <a:t>DNA</a:t>
            </a:r>
            <a:endParaRPr lang="en-US" sz="2400" dirty="0">
              <a:solidFill>
                <a:schemeClr val="tx1">
                  <a:lumMod val="85000"/>
                  <a:lumOff val="15000"/>
                </a:schemeClr>
              </a:solidFill>
              <a:ea typeface="Verdana" pitchFamily="34" charset="0"/>
              <a:cs typeface="Verdana" pitchFamily="34" charset="0"/>
            </a:endParaRPr>
          </a:p>
          <a:p>
            <a:pPr algn="ctr">
              <a:buNone/>
            </a:pPr>
            <a:endParaRPr lang="en-US" sz="2400" dirty="0">
              <a:solidFill>
                <a:schemeClr val="tx1">
                  <a:lumMod val="85000"/>
                  <a:lumOff val="15000"/>
                </a:schemeClr>
              </a:solidFill>
              <a:ea typeface="Verdana" pitchFamily="34" charset="0"/>
              <a:cs typeface="Verdana" pitchFamily="34" charset="0"/>
              <a:sym typeface="Wingdings" pitchFamily="2" charset="2"/>
            </a:endParaRPr>
          </a:p>
          <a:p>
            <a:pPr algn="ctr">
              <a:buNone/>
            </a:pPr>
            <a:r>
              <a:rPr lang="en-US" sz="2400" b="1" dirty="0">
                <a:solidFill>
                  <a:schemeClr val="tx1">
                    <a:lumMod val="85000"/>
                    <a:lumOff val="15000"/>
                  </a:schemeClr>
                </a:solidFill>
                <a:ea typeface="Verdana" pitchFamily="34" charset="0"/>
                <a:cs typeface="Verdana" pitchFamily="34" charset="0"/>
                <a:sym typeface="Wingdings" pitchFamily="2" charset="2"/>
              </a:rPr>
              <a:t>mitotic catastrophe</a:t>
            </a:r>
          </a:p>
          <a:p>
            <a:pPr algn="ctr">
              <a:buNone/>
            </a:pPr>
            <a:endParaRPr lang="en-US" sz="2400" b="1" dirty="0">
              <a:solidFill>
                <a:schemeClr val="tx1">
                  <a:lumMod val="85000"/>
                  <a:lumOff val="15000"/>
                </a:schemeClr>
              </a:solidFill>
              <a:ea typeface="Verdana" pitchFamily="34" charset="0"/>
              <a:cs typeface="Verdana" pitchFamily="34" charset="0"/>
              <a:sym typeface="Wingdings" pitchFamily="2" charset="2"/>
            </a:endParaRPr>
          </a:p>
          <a:p>
            <a:pPr algn="ctr">
              <a:buNone/>
            </a:pPr>
            <a:r>
              <a:rPr lang="en-US" sz="2400" b="1" dirty="0">
                <a:solidFill>
                  <a:schemeClr val="tx1">
                    <a:lumMod val="85000"/>
                    <a:lumOff val="15000"/>
                  </a:schemeClr>
                </a:solidFill>
                <a:ea typeface="Verdana" pitchFamily="34" charset="0"/>
                <a:cs typeface="Verdana" pitchFamily="34" charset="0"/>
                <a:sym typeface="Wingdings" pitchFamily="2" charset="2"/>
              </a:rPr>
              <a:t>cell death</a:t>
            </a:r>
            <a:endParaRPr lang="en-US" sz="2400" dirty="0">
              <a:solidFill>
                <a:schemeClr val="tx1">
                  <a:lumMod val="85000"/>
                  <a:lumOff val="15000"/>
                </a:schemeClr>
              </a:solidFill>
              <a:ea typeface="Verdana" pitchFamily="34" charset="0"/>
              <a:cs typeface="Verdana" pitchFamily="34" charset="0"/>
            </a:endParaRPr>
          </a:p>
        </p:txBody>
      </p:sp>
      <p:pic>
        <p:nvPicPr>
          <p:cNvPr id="13" name="Picture 1027" descr="1"/>
          <p:cNvPicPr>
            <a:picLocks noChangeAspect="1" noChangeArrowheads="1"/>
          </p:cNvPicPr>
          <p:nvPr/>
        </p:nvPicPr>
        <p:blipFill>
          <a:blip r:embed="rId3" cstate="print"/>
          <a:srcRect t="7092"/>
          <a:stretch>
            <a:fillRect/>
          </a:stretch>
        </p:blipFill>
        <p:spPr bwMode="auto">
          <a:xfrm>
            <a:off x="1828800" y="1196181"/>
            <a:ext cx="4219502" cy="4724400"/>
          </a:xfrm>
          <a:prstGeom prst="rect">
            <a:avLst/>
          </a:prstGeom>
          <a:noFill/>
          <a:ln w="9525">
            <a:noFill/>
            <a:miter lim="800000"/>
            <a:headEnd/>
            <a:tailEnd/>
          </a:ln>
        </p:spPr>
      </p:pic>
      <p:sp>
        <p:nvSpPr>
          <p:cNvPr id="14" name="TextBox 13"/>
          <p:cNvSpPr txBox="1"/>
          <p:nvPr/>
        </p:nvSpPr>
        <p:spPr>
          <a:xfrm>
            <a:off x="5410200" y="1272381"/>
            <a:ext cx="609600" cy="369332"/>
          </a:xfrm>
          <a:prstGeom prst="rect">
            <a:avLst/>
          </a:prstGeom>
          <a:noFill/>
        </p:spPr>
        <p:txBody>
          <a:bodyPr wrap="square" rtlCol="0">
            <a:spAutoFit/>
          </a:bodyPr>
          <a:lstStyle/>
          <a:p>
            <a:r>
              <a:rPr lang="en-US" dirty="0">
                <a:solidFill>
                  <a:srgbClr val="FF0000"/>
                </a:solidFill>
              </a:rPr>
              <a:t>80%</a:t>
            </a:r>
          </a:p>
        </p:txBody>
      </p:sp>
      <p:sp>
        <p:nvSpPr>
          <p:cNvPr id="15" name="TextBox 14"/>
          <p:cNvSpPr txBox="1"/>
          <p:nvPr/>
        </p:nvSpPr>
        <p:spPr>
          <a:xfrm>
            <a:off x="5334000" y="5387181"/>
            <a:ext cx="685800" cy="369332"/>
          </a:xfrm>
          <a:prstGeom prst="rect">
            <a:avLst/>
          </a:prstGeom>
          <a:noFill/>
        </p:spPr>
        <p:txBody>
          <a:bodyPr wrap="square" rtlCol="0">
            <a:spAutoFit/>
          </a:bodyPr>
          <a:lstStyle/>
          <a:p>
            <a:r>
              <a:rPr lang="en-US" dirty="0">
                <a:solidFill>
                  <a:srgbClr val="FF0000"/>
                </a:solidFill>
              </a:rPr>
              <a:t>20%</a:t>
            </a:r>
          </a:p>
        </p:txBody>
      </p:sp>
      <p:cxnSp>
        <p:nvCxnSpPr>
          <p:cNvPr id="9" name="Straight Arrow Connector 8"/>
          <p:cNvCxnSpPr/>
          <p:nvPr/>
        </p:nvCxnSpPr>
        <p:spPr>
          <a:xfrm>
            <a:off x="8382000" y="1641713"/>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8382000" y="2514600"/>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8382000" y="4267200"/>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382000" y="5102905"/>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8382000" y="3429000"/>
            <a:ext cx="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4419600" y="5310981"/>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19600" y="1196181"/>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6159798"/>
            <a:ext cx="10667999" cy="461665"/>
          </a:xfrm>
          <a:prstGeom prst="rect">
            <a:avLst/>
          </a:prstGeom>
          <a:noFill/>
        </p:spPr>
        <p:txBody>
          <a:bodyPr wrap="square" rtlCol="0">
            <a:spAutoFit/>
          </a:bodyPr>
          <a:lstStyle/>
          <a:p>
            <a:pPr algn="ctr"/>
            <a:r>
              <a:rPr lang="en-US" sz="2400" b="1" dirty="0">
                <a:solidFill>
                  <a:srgbClr val="C00000"/>
                </a:solidFill>
                <a:ea typeface="Verdana" pitchFamily="34" charset="0"/>
                <a:cs typeface="Verdana" pitchFamily="34" charset="0"/>
              </a:rPr>
              <a:t>Cancer cells are more susceptible to RT due to impaired DNA repair pathways</a:t>
            </a:r>
          </a:p>
        </p:txBody>
      </p:sp>
    </p:spTree>
    <p:extLst>
      <p:ext uri="{BB962C8B-B14F-4D97-AF65-F5344CB8AC3E}">
        <p14:creationId xmlns:p14="http://schemas.microsoft.com/office/powerpoint/2010/main" val="7393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dirty="0">
                <a:solidFill>
                  <a:schemeClr val="tx2"/>
                </a:solidFill>
                <a:latin typeface="+mn-lt"/>
                <a:ea typeface="Verdana" panose="020B0604030504040204" pitchFamily="34" charset="0"/>
                <a:cs typeface="Verdana" panose="020B0604030504040204" pitchFamily="34" charset="0"/>
              </a:rPr>
              <a:t>Radiation Dosing</a:t>
            </a:r>
          </a:p>
        </p:txBody>
      </p:sp>
      <p:sp>
        <p:nvSpPr>
          <p:cNvPr id="3" name="Content Placeholder 2"/>
          <p:cNvSpPr>
            <a:spLocks noGrp="1"/>
          </p:cNvSpPr>
          <p:nvPr>
            <p:ph idx="1"/>
          </p:nvPr>
        </p:nvSpPr>
        <p:spPr>
          <a:xfrm>
            <a:off x="1066800" y="1219200"/>
            <a:ext cx="10439400" cy="5638800"/>
          </a:xfrm>
        </p:spPr>
        <p:txBody>
          <a:bodyPr>
            <a:normAutofit/>
          </a:bodyPr>
          <a:lstStyle/>
          <a:p>
            <a:r>
              <a:rPr lang="en-US" sz="3400" b="1" dirty="0">
                <a:solidFill>
                  <a:schemeClr val="tx1">
                    <a:lumMod val="85000"/>
                    <a:lumOff val="15000"/>
                  </a:schemeClr>
                </a:solidFill>
                <a:ea typeface="Verdana" panose="020B0604030504040204" pitchFamily="34" charset="0"/>
                <a:cs typeface="Verdana" panose="020B0604030504040204" pitchFamily="34" charset="0"/>
              </a:rPr>
              <a:t>Gray (</a:t>
            </a:r>
            <a:r>
              <a:rPr lang="en-US" sz="3400" b="1" dirty="0" err="1">
                <a:solidFill>
                  <a:schemeClr val="tx1">
                    <a:lumMod val="85000"/>
                    <a:lumOff val="15000"/>
                  </a:schemeClr>
                </a:solidFill>
                <a:ea typeface="Verdana" panose="020B0604030504040204" pitchFamily="34" charset="0"/>
                <a:cs typeface="Verdana" panose="020B0604030504040204" pitchFamily="34" charset="0"/>
              </a:rPr>
              <a:t>Gy</a:t>
            </a:r>
            <a:r>
              <a:rPr lang="en-US" sz="3400" b="1" dirty="0">
                <a:solidFill>
                  <a:schemeClr val="tx1">
                    <a:lumMod val="85000"/>
                    <a:lumOff val="15000"/>
                  </a:schemeClr>
                </a:solidFill>
                <a:ea typeface="Verdana" panose="020B0604030504040204" pitchFamily="34" charset="0"/>
                <a:cs typeface="Verdana" panose="020B0604030504040204" pitchFamily="34" charset="0"/>
              </a:rPr>
              <a:t>) </a:t>
            </a:r>
            <a:r>
              <a:rPr lang="en-US" sz="3400" dirty="0">
                <a:solidFill>
                  <a:schemeClr val="tx1">
                    <a:lumMod val="85000"/>
                    <a:lumOff val="15000"/>
                  </a:schemeClr>
                </a:solidFill>
                <a:ea typeface="Verdana" panose="020B0604030504040204" pitchFamily="34" charset="0"/>
                <a:cs typeface="Verdana" panose="020B0604030504040204" pitchFamily="34" charset="0"/>
              </a:rPr>
              <a:t>is the unit of RT dose </a:t>
            </a:r>
          </a:p>
          <a:p>
            <a:pPr lvl="1">
              <a:buFont typeface="Wingdings" panose="05000000000000000000" pitchFamily="2" charset="2"/>
              <a:buChar char="§"/>
            </a:pPr>
            <a:r>
              <a:rPr lang="en-US" dirty="0">
                <a:solidFill>
                  <a:schemeClr val="tx1">
                    <a:lumMod val="85000"/>
                    <a:lumOff val="15000"/>
                  </a:schemeClr>
                </a:solidFill>
                <a:ea typeface="Verdana" panose="020B0604030504040204" pitchFamily="34" charset="0"/>
                <a:cs typeface="Verdana" panose="020B0604030504040204" pitchFamily="34" charset="0"/>
              </a:rPr>
              <a:t>1 </a:t>
            </a:r>
            <a:r>
              <a:rPr lang="en-US" dirty="0" err="1">
                <a:solidFill>
                  <a:schemeClr val="tx1">
                    <a:lumMod val="85000"/>
                    <a:lumOff val="15000"/>
                  </a:schemeClr>
                </a:solidFill>
                <a:ea typeface="Verdana" panose="020B0604030504040204" pitchFamily="34" charset="0"/>
                <a:cs typeface="Verdana" panose="020B0604030504040204" pitchFamily="34" charset="0"/>
              </a:rPr>
              <a:t>Gy</a:t>
            </a:r>
            <a:r>
              <a:rPr lang="en-US" dirty="0">
                <a:solidFill>
                  <a:schemeClr val="tx1">
                    <a:lumMod val="85000"/>
                    <a:lumOff val="15000"/>
                  </a:schemeClr>
                </a:solidFill>
                <a:ea typeface="Verdana" panose="020B0604030504040204" pitchFamily="34" charset="0"/>
                <a:cs typeface="Verdana" panose="020B0604030504040204" pitchFamily="34" charset="0"/>
              </a:rPr>
              <a:t> = 100 </a:t>
            </a:r>
            <a:r>
              <a:rPr lang="en-US" dirty="0" err="1">
                <a:solidFill>
                  <a:schemeClr val="tx1">
                    <a:lumMod val="85000"/>
                    <a:lumOff val="15000"/>
                  </a:schemeClr>
                </a:solidFill>
                <a:ea typeface="Verdana" panose="020B0604030504040204" pitchFamily="34" charset="0"/>
                <a:cs typeface="Verdana" panose="020B0604030504040204" pitchFamily="34" charset="0"/>
              </a:rPr>
              <a:t>centiGray</a:t>
            </a:r>
            <a:r>
              <a:rPr lang="en-US" dirty="0">
                <a:solidFill>
                  <a:schemeClr val="tx1">
                    <a:lumMod val="85000"/>
                    <a:lumOff val="15000"/>
                  </a:schemeClr>
                </a:solidFill>
                <a:ea typeface="Verdana" panose="020B0604030504040204" pitchFamily="34" charset="0"/>
                <a:cs typeface="Verdana" panose="020B0604030504040204" pitchFamily="34" charset="0"/>
              </a:rPr>
              <a:t> (</a:t>
            </a:r>
            <a:r>
              <a:rPr lang="en-US" dirty="0" err="1">
                <a:solidFill>
                  <a:schemeClr val="tx1">
                    <a:lumMod val="85000"/>
                    <a:lumOff val="15000"/>
                  </a:schemeClr>
                </a:solidFill>
                <a:ea typeface="Verdana" panose="020B0604030504040204" pitchFamily="34" charset="0"/>
                <a:cs typeface="Verdana" panose="020B0604030504040204" pitchFamily="34" charset="0"/>
              </a:rPr>
              <a:t>cGy</a:t>
            </a:r>
            <a:r>
              <a:rPr lang="en-US" dirty="0">
                <a:solidFill>
                  <a:schemeClr val="tx1">
                    <a:lumMod val="85000"/>
                    <a:lumOff val="15000"/>
                  </a:schemeClr>
                </a:solidFill>
                <a:ea typeface="Verdana" pitchFamily="34" charset="0"/>
                <a:cs typeface="Verdana" pitchFamily="34" charset="0"/>
              </a:rPr>
              <a:t>)</a:t>
            </a:r>
          </a:p>
          <a:p>
            <a:pPr lvl="1">
              <a:buFont typeface="Wingdings" panose="05000000000000000000" pitchFamily="2" charset="2"/>
              <a:buChar char="§"/>
            </a:pPr>
            <a:r>
              <a:rPr lang="en-US" dirty="0">
                <a:solidFill>
                  <a:schemeClr val="tx1">
                    <a:lumMod val="85000"/>
                    <a:lumOff val="15000"/>
                  </a:schemeClr>
                </a:solidFill>
                <a:ea typeface="Verdana" pitchFamily="34" charset="0"/>
                <a:cs typeface="Verdana" pitchFamily="34" charset="0"/>
              </a:rPr>
              <a:t>The dose from 1 </a:t>
            </a:r>
            <a:r>
              <a:rPr lang="en-US" dirty="0" err="1">
                <a:solidFill>
                  <a:schemeClr val="tx1">
                    <a:lumMod val="85000"/>
                    <a:lumOff val="15000"/>
                  </a:schemeClr>
                </a:solidFill>
                <a:ea typeface="Verdana" panose="020B0604030504040204" pitchFamily="34" charset="0"/>
                <a:cs typeface="Verdana" panose="020B0604030504040204" pitchFamily="34" charset="0"/>
              </a:rPr>
              <a:t>cGy</a:t>
            </a:r>
            <a:r>
              <a:rPr lang="en-US" dirty="0">
                <a:solidFill>
                  <a:schemeClr val="tx1">
                    <a:lumMod val="85000"/>
                    <a:lumOff val="15000"/>
                  </a:schemeClr>
                </a:solidFill>
                <a:ea typeface="Verdana" pitchFamily="34" charset="0"/>
                <a:cs typeface="Verdana" pitchFamily="34" charset="0"/>
              </a:rPr>
              <a:t> roughly equals 1 CT scan </a:t>
            </a:r>
          </a:p>
          <a:p>
            <a:pPr marL="0" indent="0">
              <a:buNone/>
            </a:pPr>
            <a:endParaRPr lang="en-US" dirty="0">
              <a:solidFill>
                <a:schemeClr val="tx1">
                  <a:lumMod val="85000"/>
                  <a:lumOff val="15000"/>
                </a:schemeClr>
              </a:solidFill>
              <a:ea typeface="Verdana" pitchFamily="34" charset="0"/>
              <a:cs typeface="Verdana" pitchFamily="34" charset="0"/>
            </a:endParaRPr>
          </a:p>
          <a:p>
            <a:r>
              <a:rPr lang="en-US" sz="3400" b="1" dirty="0">
                <a:solidFill>
                  <a:schemeClr val="tx1">
                    <a:lumMod val="85000"/>
                    <a:lumOff val="15000"/>
                  </a:schemeClr>
                </a:solidFill>
                <a:ea typeface="Verdana" panose="020B0604030504040204" pitchFamily="34" charset="0"/>
                <a:cs typeface="Verdana" panose="020B0604030504040204" pitchFamily="34" charset="0"/>
              </a:rPr>
              <a:t>Dose prescription </a:t>
            </a:r>
            <a:r>
              <a:rPr lang="en-US" sz="3400" dirty="0">
                <a:solidFill>
                  <a:schemeClr val="tx1">
                    <a:lumMod val="85000"/>
                    <a:lumOff val="15000"/>
                  </a:schemeClr>
                </a:solidFill>
                <a:ea typeface="Verdana" panose="020B0604030504040204" pitchFamily="34" charset="0"/>
                <a:cs typeface="Verdana" panose="020B0604030504040204" pitchFamily="34" charset="0"/>
              </a:rPr>
              <a:t>depends on:</a:t>
            </a:r>
          </a:p>
          <a:p>
            <a:pPr lvl="1">
              <a:buFont typeface="Wingdings" panose="05000000000000000000" pitchFamily="2" charset="2"/>
              <a:buChar char="§"/>
            </a:pPr>
            <a:r>
              <a:rPr lang="en-US" dirty="0">
                <a:solidFill>
                  <a:schemeClr val="tx1">
                    <a:lumMod val="85000"/>
                    <a:lumOff val="15000"/>
                  </a:schemeClr>
                </a:solidFill>
                <a:ea typeface="Verdana" pitchFamily="34" charset="0"/>
                <a:cs typeface="Verdana" pitchFamily="34" charset="0"/>
              </a:rPr>
              <a:t>Goal of treatment (curative &gt; palliative)</a:t>
            </a:r>
          </a:p>
          <a:p>
            <a:pPr lvl="1">
              <a:buFont typeface="Wingdings" panose="05000000000000000000" pitchFamily="2" charset="2"/>
              <a:buChar char="§"/>
            </a:pPr>
            <a:r>
              <a:rPr lang="en-US" dirty="0">
                <a:solidFill>
                  <a:schemeClr val="tx1">
                    <a:lumMod val="85000"/>
                    <a:lumOff val="15000"/>
                  </a:schemeClr>
                </a:solidFill>
                <a:ea typeface="Verdana" pitchFamily="34" charset="0"/>
                <a:cs typeface="Verdana" pitchFamily="34" charset="0"/>
              </a:rPr>
              <a:t>Amount of disease (gross &gt; microscopic)</a:t>
            </a:r>
          </a:p>
          <a:p>
            <a:pPr lvl="1">
              <a:buFont typeface="Wingdings" panose="05000000000000000000" pitchFamily="2" charset="2"/>
              <a:buChar char="§"/>
            </a:pPr>
            <a:r>
              <a:rPr lang="en-US" dirty="0">
                <a:solidFill>
                  <a:schemeClr val="tx1">
                    <a:lumMod val="85000"/>
                    <a:lumOff val="15000"/>
                  </a:schemeClr>
                </a:solidFill>
                <a:ea typeface="Verdana" pitchFamily="34" charset="0"/>
                <a:cs typeface="Verdana" pitchFamily="34" charset="0"/>
              </a:rPr>
              <a:t>RT sensitivity of tumor</a:t>
            </a:r>
          </a:p>
          <a:p>
            <a:pPr lvl="1">
              <a:buFont typeface="Wingdings" panose="05000000000000000000" pitchFamily="2" charset="2"/>
              <a:buChar char="§"/>
            </a:pPr>
            <a:r>
              <a:rPr lang="en-US" dirty="0">
                <a:solidFill>
                  <a:schemeClr val="tx1">
                    <a:lumMod val="85000"/>
                    <a:lumOff val="15000"/>
                  </a:schemeClr>
                </a:solidFill>
                <a:ea typeface="Verdana" pitchFamily="34" charset="0"/>
                <a:cs typeface="Verdana" pitchFamily="34" charset="0"/>
              </a:rPr>
              <a:t>RT sensitivity of surrounding normal tissue </a:t>
            </a:r>
          </a:p>
        </p:txBody>
      </p:sp>
    </p:spTree>
    <p:extLst>
      <p:ext uri="{BB962C8B-B14F-4D97-AF65-F5344CB8AC3E}">
        <p14:creationId xmlns:p14="http://schemas.microsoft.com/office/powerpoint/2010/main" val="187968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6" ma:contentTypeDescription="Create a new document." ma:contentTypeScope="" ma:versionID="687fccdc98549d10a1fef925b7ff59fc">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411dbde1a8dcb2f43de440cc3384228a"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A87A6-752C-4556-BC99-CD8D8B5236BC}">
  <ds:schemaRefs>
    <ds:schemaRef ds:uri="http://schemas.microsoft.com/office/2006/metadata/properties"/>
    <ds:schemaRef ds:uri="http://schemas.microsoft.com/office/infopath/2007/PartnerControls"/>
    <ds:schemaRef ds:uri="579f5eea-5841-42bc-b2cf-22e16a85a1d4"/>
    <ds:schemaRef ds:uri="c9226f5d-1c72-4bc5-a8fe-71717eca57f2"/>
  </ds:schemaRefs>
</ds:datastoreItem>
</file>

<file path=customXml/itemProps2.xml><?xml version="1.0" encoding="utf-8"?>
<ds:datastoreItem xmlns:ds="http://schemas.openxmlformats.org/officeDocument/2006/customXml" ds:itemID="{0F7A24CD-F393-4346-82A1-267AEB149F7E}">
  <ds:schemaRefs>
    <ds:schemaRef ds:uri="http://schemas.microsoft.com/sharepoint/v3/contenttype/forms"/>
  </ds:schemaRefs>
</ds:datastoreItem>
</file>

<file path=customXml/itemProps3.xml><?xml version="1.0" encoding="utf-8"?>
<ds:datastoreItem xmlns:ds="http://schemas.openxmlformats.org/officeDocument/2006/customXml" ds:itemID="{39AB7300-50CA-4A80-B7C8-9FE4C8590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25024</TotalTime>
  <Words>3622</Words>
  <Application>Microsoft Office PowerPoint</Application>
  <PresentationFormat>Widescreen</PresentationFormat>
  <Paragraphs>384</Paragraphs>
  <Slides>39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Verdana</vt:lpstr>
      <vt:lpstr>Wingdings</vt:lpstr>
      <vt:lpstr>Office Theme</vt:lpstr>
      <vt:lpstr>Instructions for Use of These Slides</vt:lpstr>
      <vt:lpstr>Radiation Therapy as a Component of Multidisciplinary Bladder Cancer Management</vt:lpstr>
      <vt:lpstr>PowerPoint Presentation</vt:lpstr>
      <vt:lpstr>General Principles of Radiation Therapy</vt:lpstr>
      <vt:lpstr>Indications for Radiation Therapy</vt:lpstr>
      <vt:lpstr>Radiation Therapy as a Definitive Treatment Modality</vt:lpstr>
      <vt:lpstr>Palliative RT for Incurable Patients</vt:lpstr>
      <vt:lpstr>How Does Radiation Work?</vt:lpstr>
      <vt:lpstr>Radiation Dosing</vt:lpstr>
      <vt:lpstr>Biologically Effective Dose (BED)</vt:lpstr>
      <vt:lpstr>A Linear Accelerator Delivers  External Beam Radiation Therapy </vt:lpstr>
      <vt:lpstr>Techniques of Bladder Preservation  with Definitive RT</vt:lpstr>
      <vt:lpstr>RT Target Volumes</vt:lpstr>
      <vt:lpstr>PowerPoint Presentation</vt:lpstr>
      <vt:lpstr>PowerPoint Presentation</vt:lpstr>
      <vt:lpstr>Maximal TURBT for Debulking</vt:lpstr>
      <vt:lpstr>Chemotherapy for Radiosensitization</vt:lpstr>
      <vt:lpstr>Patient Selection for Chemo-RT</vt:lpstr>
      <vt:lpstr>PowerPoint Presentation</vt:lpstr>
      <vt:lpstr>Summary of Outcomes of Definitive Chemo-RT</vt:lpstr>
      <vt:lpstr>Comparing Outcomes for Definitive Surgery vs. Radiation</vt:lpstr>
      <vt:lpstr>General Principles</vt:lpstr>
      <vt:lpstr>PowerPoint Presentation</vt:lpstr>
      <vt:lpstr>PowerPoint Presentation</vt:lpstr>
      <vt:lpstr>PowerPoint Presentation</vt:lpstr>
      <vt:lpstr>Morbidity of Radical Cystectomy</vt:lpstr>
      <vt:lpstr>Morbidity of Chemo-RT</vt:lpstr>
      <vt:lpstr>Radiation-Induced Secondary Malignancy</vt:lpstr>
      <vt:lpstr>PowerPoint Presentation</vt:lpstr>
      <vt:lpstr>NCCN Guidelines for Curative Bladder Cancer Management</vt:lpstr>
      <vt:lpstr>Stage II-IIIA (cT2-4a, N0-1), Cystectomy Candidates</vt:lpstr>
      <vt:lpstr>PowerPoint Presentation</vt:lpstr>
      <vt:lpstr>Non-Cystectomy Candidates</vt:lpstr>
      <vt:lpstr>Surveillance After Bladder Preservation</vt:lpstr>
      <vt:lpstr>Residual or Recurrent Bladder Tumor After Chemo-RT</vt:lpstr>
      <vt:lpstr>PowerPoint Presentation</vt:lpstr>
      <vt:lpstr>Take Home Points</vt:lpstr>
      <vt:lpstr>References</vt:lpstr>
      <vt:lpstr>Thank You!</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Clinical Oncology</dc:title>
  <dc:creator>Malcolm</dc:creator>
  <cp:lastModifiedBy>Beth Bukata</cp:lastModifiedBy>
  <cp:revision>1147</cp:revision>
  <dcterms:created xsi:type="dcterms:W3CDTF">2012-05-23T00:50:12Z</dcterms:created>
  <dcterms:modified xsi:type="dcterms:W3CDTF">2023-06-20T19:24:50Z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