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366" r:id="rId5"/>
    <p:sldId id="501" r:id="rId6"/>
    <p:sldId id="367" r:id="rId7"/>
    <p:sldId id="526" r:id="rId8"/>
    <p:sldId id="361" r:id="rId9"/>
    <p:sldId id="503" r:id="rId10"/>
    <p:sldId id="376" r:id="rId11"/>
    <p:sldId id="510" r:id="rId12"/>
    <p:sldId id="377" r:id="rId13"/>
    <p:sldId id="292" r:id="rId14"/>
    <p:sldId id="288" r:id="rId15"/>
    <p:sldId id="365" r:id="rId16"/>
    <p:sldId id="518" r:id="rId17"/>
    <p:sldId id="512" r:id="rId18"/>
    <p:sldId id="511" r:id="rId19"/>
    <p:sldId id="515" r:id="rId20"/>
    <p:sldId id="516" r:id="rId21"/>
    <p:sldId id="519" r:id="rId22"/>
    <p:sldId id="504" r:id="rId23"/>
    <p:sldId id="513" r:id="rId24"/>
    <p:sldId id="525" r:id="rId25"/>
    <p:sldId id="520" r:id="rId26"/>
    <p:sldId id="506" r:id="rId27"/>
    <p:sldId id="521" r:id="rId28"/>
    <p:sldId id="507" r:id="rId29"/>
    <p:sldId id="517" r:id="rId30"/>
    <p:sldId id="522" r:id="rId31"/>
    <p:sldId id="508" r:id="rId32"/>
    <p:sldId id="523" r:id="rId33"/>
    <p:sldId id="514" r:id="rId34"/>
    <p:sldId id="502" r:id="rId35"/>
    <p:sldId id="52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radfield" initials="LB" lastIdx="3" clrIdx="0">
    <p:extLst>
      <p:ext uri="{19B8F6BF-5375-455C-9EA6-DF929625EA0E}">
        <p15:presenceInfo xmlns:p15="http://schemas.microsoft.com/office/powerpoint/2012/main" userId="S-1-5-21-1861638709-1283135096-1537874043-5630" providerId="AD"/>
      </p:ext>
    </p:extLst>
  </p:cmAuthor>
  <p:cmAuthor id="2" name="Lisa Bradfield" initials="LB [2]" lastIdx="9" clrIdx="1">
    <p:extLst>
      <p:ext uri="{19B8F6BF-5375-455C-9EA6-DF929625EA0E}">
        <p15:presenceInfo xmlns:p15="http://schemas.microsoft.com/office/powerpoint/2012/main" userId="S::lisa.bradfield@astro.org::f1f5bbab-a088-4821-8232-ea577a7f53ba" providerId="AD"/>
      </p:ext>
    </p:extLst>
  </p:cmAuthor>
  <p:cmAuthor id="3" name="Rachel McCausland" initials="RM" lastIdx="1" clrIdx="2">
    <p:extLst>
      <p:ext uri="{19B8F6BF-5375-455C-9EA6-DF929625EA0E}">
        <p15:presenceInfo xmlns:p15="http://schemas.microsoft.com/office/powerpoint/2012/main" userId="S::rachel.mccausland@astro.org::f15a31a0-557d-42e1-b186-a2566b6df6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C5E0B4"/>
    <a:srgbClr val="FFE699"/>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11/16/2022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lower quality of evidence, including expert opinion, does not imply that the recommendation is conditional. Many important clinical questions addressed in guidelines do not lend themselves to clinical trials but there still may be consensus that the benefits of a treatment or test clearly outweigh its risks and burden.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MS Mincho" panose="02020609040205080304" pitchFamily="49" charset="-128"/>
              </a:rPr>
              <a:t>Note: ASTRO’s methodology allows for use of implementation remarks meant to convey clinically practical information that may enhance the interpretation and application of the recommendation. While each recommendation is graded according to recommendation strength and </a:t>
            </a:r>
            <a:r>
              <a:rPr lang="en-US" sz="1200" err="1">
                <a:effectLst/>
                <a:latin typeface="Calibri" panose="020F0502020204030204" pitchFamily="34" charset="0"/>
                <a:ea typeface="MS Mincho" panose="02020609040205080304" pitchFamily="49" charset="-128"/>
              </a:rPr>
              <a:t>QoE</a:t>
            </a:r>
            <a:r>
              <a:rPr lang="en-US" sz="1200">
                <a:effectLst/>
                <a:latin typeface="Calibri" panose="020F0502020204030204" pitchFamily="34" charset="0"/>
                <a:ea typeface="MS Mincho" panose="02020609040205080304" pitchFamily="49" charset="-128"/>
              </a:rPr>
              <a:t>, these grades should not be assumed to extend to the implementation remarks.</a:t>
            </a:r>
            <a:endParaRPr lang="en-US" sz="1200">
              <a:effectLst/>
              <a:latin typeface="Times New Roman" panose="02020603050405020304" pitchFamily="18" charset="0"/>
              <a:ea typeface="Times New Roman" panose="02020603050405020304" pitchFamily="18" charset="0"/>
            </a:endParaRPr>
          </a:p>
          <a:p>
            <a:endParaRPr lang="en-US"/>
          </a:p>
        </p:txBody>
      </p:sp>
    </p:spTree>
    <p:extLst>
      <p:ext uri="{BB962C8B-B14F-4D97-AF65-F5344CB8AC3E}">
        <p14:creationId xmlns:p14="http://schemas.microsoft.com/office/powerpoint/2010/main" val="468456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11/16/2022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stro.org/ASTRO/media/ASTRO/Patient%20Care%20and%20Research/PDFs/ASTRO_GuidelineMethodology.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astro.org/" TargetMode="External"/><Relationship Id="rId2" Type="http://schemas.openxmlformats.org/officeDocument/2006/relationships/hyperlink" Target="https://www.practicalradonc.org/article/S1879-8500(22)00273-9/fulltex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534400" cy="1729978"/>
          </a:xfrm>
        </p:spPr>
        <p:txBody>
          <a:bodyPr>
            <a:noAutofit/>
          </a:bodyPr>
          <a:lstStyle/>
          <a:p>
            <a:r>
              <a:rPr lang="en-US" altLang="en-US" sz="3600" dirty="0">
                <a:solidFill>
                  <a:schemeClr val="tx2"/>
                </a:solidFill>
              </a:rPr>
              <a:t> </a:t>
            </a:r>
            <a:r>
              <a:rPr lang="en-US" altLang="en-US" sz="4000" b="1" dirty="0">
                <a:solidFill>
                  <a:schemeClr val="tx2"/>
                </a:solidFill>
              </a:rPr>
              <a:t>Radiation Therapy for Endometrial Cancer: An ASTRO Clinical Practice Guideline </a:t>
            </a:r>
            <a:br>
              <a:rPr lang="en-US" altLang="en-US" sz="4000" dirty="0"/>
            </a:br>
            <a:br>
              <a:rPr lang="en-US" altLang="en-US" sz="4000" dirty="0"/>
            </a:br>
            <a:r>
              <a:rPr lang="en-US" altLang="en-US" sz="2800" dirty="0"/>
              <a:t>Developed in collaboration with the American Brachytherapy Society, American Society of Clinical Oncology and the Society of Gynecologic Oncology</a:t>
            </a:r>
            <a:br>
              <a:rPr lang="en-US" altLang="en-US" sz="2800" dirty="0"/>
            </a:br>
            <a:br>
              <a:rPr lang="en-US" altLang="en-US" sz="2800" dirty="0"/>
            </a:br>
            <a:r>
              <a:rPr lang="en-US" altLang="en-US" sz="2000" dirty="0"/>
              <a:t>Endorsed by the Canadian Society of Radiation Oncology, European Society for Radiotherapy and Oncology, and the Royal Australian and New Zealand College of Radiologists </a:t>
            </a:r>
            <a:endParaRPr lang="en-US" sz="2000" dirty="0"/>
          </a:p>
        </p:txBody>
      </p:sp>
    </p:spTree>
    <p:extLst>
      <p:ext uri="{BB962C8B-B14F-4D97-AF65-F5344CB8AC3E}">
        <p14:creationId xmlns:p14="http://schemas.microsoft.com/office/powerpoint/2010/main" val="17391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C99-5C4D-4D62-B58A-88759AA8CBC6}"/>
              </a:ext>
            </a:extLst>
          </p:cNvPr>
          <p:cNvSpPr>
            <a:spLocks noGrp="1"/>
          </p:cNvSpPr>
          <p:nvPr>
            <p:ph type="title"/>
          </p:nvPr>
        </p:nvSpPr>
        <p:spPr>
          <a:xfrm>
            <a:off x="457200" y="97085"/>
            <a:ext cx="8229600" cy="1143000"/>
          </a:xfrm>
        </p:spPr>
        <p:txBody>
          <a:bodyPr/>
          <a:lstStyle/>
          <a:p>
            <a:r>
              <a:rPr lang="en-US" sz="4000" b="1" dirty="0">
                <a:solidFill>
                  <a:schemeClr val="tx2"/>
                </a:solidFill>
              </a:rPr>
              <a:t>Rating Strength of Recommendation</a:t>
            </a:r>
          </a:p>
        </p:txBody>
      </p:sp>
      <p:graphicFrame>
        <p:nvGraphicFramePr>
          <p:cNvPr id="4" name="Content Placeholder 3">
            <a:extLst>
              <a:ext uri="{FF2B5EF4-FFF2-40B4-BE49-F238E27FC236}">
                <a16:creationId xmlns:a16="http://schemas.microsoft.com/office/drawing/2014/main" id="{5B3EC7E7-C94A-41F7-BB55-EB0007DC9223}"/>
              </a:ext>
            </a:extLst>
          </p:cNvPr>
          <p:cNvGraphicFramePr>
            <a:graphicFrameLocks noGrp="1"/>
          </p:cNvGraphicFramePr>
          <p:nvPr>
            <p:ph idx="1"/>
            <p:extLst>
              <p:ext uri="{D42A27DB-BD31-4B8C-83A1-F6EECF244321}">
                <p14:modId xmlns:p14="http://schemas.microsoft.com/office/powerpoint/2010/main" val="5856885"/>
              </p:ext>
            </p:extLst>
          </p:nvPr>
        </p:nvGraphicFramePr>
        <p:xfrm>
          <a:off x="457200" y="809752"/>
          <a:ext cx="8229599" cy="4734443"/>
        </p:xfrm>
        <a:graphic>
          <a:graphicData uri="http://schemas.openxmlformats.org/drawingml/2006/table">
            <a:tbl>
              <a:tblPr firstRow="1" firstCol="1" bandRow="1"/>
              <a:tblGrid>
                <a:gridCol w="1447800">
                  <a:extLst>
                    <a:ext uri="{9D8B030D-6E8A-4147-A177-3AD203B41FA5}">
                      <a16:colId xmlns:a16="http://schemas.microsoft.com/office/drawing/2014/main" val="2002865223"/>
                    </a:ext>
                  </a:extLst>
                </a:gridCol>
                <a:gridCol w="3810000">
                  <a:extLst>
                    <a:ext uri="{9D8B030D-6E8A-4147-A177-3AD203B41FA5}">
                      <a16:colId xmlns:a16="http://schemas.microsoft.com/office/drawing/2014/main" val="653432284"/>
                    </a:ext>
                  </a:extLst>
                </a:gridCol>
                <a:gridCol w="1600200">
                  <a:extLst>
                    <a:ext uri="{9D8B030D-6E8A-4147-A177-3AD203B41FA5}">
                      <a16:colId xmlns:a16="http://schemas.microsoft.com/office/drawing/2014/main" val="1948342380"/>
                    </a:ext>
                  </a:extLst>
                </a:gridCol>
                <a:gridCol w="1371599">
                  <a:extLst>
                    <a:ext uri="{9D8B030D-6E8A-4147-A177-3AD203B41FA5}">
                      <a16:colId xmlns:a16="http://schemas.microsoft.com/office/drawing/2014/main" val="3297565004"/>
                    </a:ext>
                  </a:extLst>
                </a:gridCol>
              </a:tblGrid>
              <a:tr h="1076099">
                <a:tc gridSpan="4">
                  <a:txBody>
                    <a:bodyPr/>
                    <a:lstStyle/>
                    <a:p>
                      <a:pPr marL="0" marR="0" algn="l">
                        <a:lnSpc>
                          <a:spcPct val="10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ASTRO’s recommendations are based on evaluation of multiple factors including the quality of evidence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and panel consensus, which, among other considerations, inform the strength of recommendation.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based on the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body of evidence</a:t>
                      </a:r>
                      <a:r>
                        <a:rPr lang="en-US" sz="1400" dirty="0">
                          <a:effectLst/>
                          <a:latin typeface="Calibri" panose="020F0502020204030204" pitchFamily="34" charset="0"/>
                          <a:ea typeface="Calibri" panose="020F0502020204030204" pitchFamily="34" charset="0"/>
                          <a:cs typeface="Times New Roman" panose="02020603050405020304" pitchFamily="18" charset="0"/>
                        </a:rPr>
                        <a:t> available for a particular key question and includes consideration of number of studies, study design, adequacy of sample sizes, consistency of findings across studies, and generalizability of samples, settings, and treatments.</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83342"/>
                  </a:ext>
                </a:extLst>
              </a:tr>
              <a:tr h="478164">
                <a:tc>
                  <a:txBody>
                    <a:bodyPr/>
                    <a:lstStyle/>
                    <a:p>
                      <a:pPr marL="0" marR="0" algn="ctr">
                        <a:lnSpc>
                          <a:spcPct val="100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Strength of Recommendation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Definition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Overall </a:t>
                      </a:r>
                      <a:r>
                        <a:rPr lang="en-US" sz="1300" b="1" err="1">
                          <a:effectLst/>
                          <a:latin typeface="Calibri" panose="020F0502020204030204" pitchFamily="34" charset="0"/>
                          <a:ea typeface="Calibri" panose="020F0502020204030204" pitchFamily="34" charset="0"/>
                          <a:cs typeface="Times New Roman" panose="02020603050405020304" pitchFamily="18" charset="0"/>
                        </a:rPr>
                        <a:t>QoE</a:t>
                      </a:r>
                      <a:r>
                        <a:rPr lang="en-US" sz="1300" b="1">
                          <a:effectLst/>
                          <a:latin typeface="Calibri" panose="020F0502020204030204" pitchFamily="34" charset="0"/>
                          <a:ea typeface="Calibri" panose="020F0502020204030204" pitchFamily="34" charset="0"/>
                          <a:cs typeface="Times New Roman" panose="02020603050405020304" pitchFamily="18" charset="0"/>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Grade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Recommendation Wording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03072609"/>
                  </a:ext>
                </a:extLst>
              </a:tr>
              <a:tr h="969793">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Strong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a:effectLst/>
                          <a:latin typeface="Calibri" panose="020F0502020204030204" pitchFamily="34" charset="0"/>
                          <a:ea typeface="Calibri" panose="020F0502020204030204" pitchFamily="34" charset="0"/>
                          <a:cs typeface="Times New Roman" panose="02020603050405020304" pitchFamily="18" charset="0"/>
                        </a:rPr>
                        <a:t>Benefits clearly outweigh risks and burden, or risks and burden clearly outweigh benefits.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(usually high, moderate,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“Recommend/ Should”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700086"/>
                  </a:ext>
                </a:extLst>
              </a:tr>
              <a:tr h="2188103">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Conditional</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(usually moderate, low,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36203720"/>
                  </a:ext>
                </a:extLst>
              </a:tr>
            </a:tbl>
          </a:graphicData>
        </a:graphic>
      </p:graphicFrame>
      <p:sp>
        <p:nvSpPr>
          <p:cNvPr id="5" name="TextBox 4">
            <a:extLst>
              <a:ext uri="{FF2B5EF4-FFF2-40B4-BE49-F238E27FC236}">
                <a16:creationId xmlns:a16="http://schemas.microsoft.com/office/drawing/2014/main" id="{FA6A2946-110F-4DBC-A1F8-59072CD004B8}"/>
              </a:ext>
            </a:extLst>
          </p:cNvPr>
          <p:cNvSpPr txBox="1"/>
          <p:nvPr/>
        </p:nvSpPr>
        <p:spPr>
          <a:xfrm>
            <a:off x="279647" y="5586583"/>
            <a:ext cx="8296182" cy="461665"/>
          </a:xfrm>
          <a:prstGeom prst="rect">
            <a:avLst/>
          </a:prstGeom>
          <a:noFill/>
        </p:spPr>
        <p:txBody>
          <a:bodyPr wrap="square">
            <a:spAutoFit/>
          </a:bodyPr>
          <a:lstStyle/>
          <a:p>
            <a:r>
              <a:rPr lang="en-US" sz="1200" b="1" dirty="0"/>
              <a:t>ASTRO Methodology Manual: </a:t>
            </a:r>
            <a:r>
              <a:rPr lang="en-US" sz="1200" dirty="0">
                <a:hlinkClick r:id="rId2">
                  <a:extLst>
                    <a:ext uri="{A12FA001-AC4F-418D-AE19-62706E023703}">
                      <ahyp:hlinkClr xmlns:ahyp="http://schemas.microsoft.com/office/drawing/2018/hyperlinkcolor" val="tx"/>
                    </a:ext>
                  </a:extLst>
                </a:hlinkClick>
              </a:rPr>
              <a:t>https://www.astro.org/ASTRO/media/ASTRO/Patient%20Care%20and%20Research/PDFs/ASTRO_GuidelineMethodology.pdf</a:t>
            </a:r>
            <a:r>
              <a:rPr lang="en-US" sz="1200" dirty="0"/>
              <a:t> </a:t>
            </a:r>
          </a:p>
        </p:txBody>
      </p:sp>
    </p:spTree>
    <p:extLst>
      <p:ext uri="{BB962C8B-B14F-4D97-AF65-F5344CB8AC3E}">
        <p14:creationId xmlns:p14="http://schemas.microsoft.com/office/powerpoint/2010/main" val="4005368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592EB5AC-37A7-4763-A84B-8B0C062F7EBD}"/>
              </a:ext>
            </a:extLst>
          </p:cNvPr>
          <p:cNvGraphicFramePr>
            <a:graphicFrameLocks noGrp="1"/>
          </p:cNvGraphicFramePr>
          <p:nvPr>
            <p:extLst>
              <p:ext uri="{D42A27DB-BD31-4B8C-83A1-F6EECF244321}">
                <p14:modId xmlns:p14="http://schemas.microsoft.com/office/powerpoint/2010/main" val="3357804630"/>
              </p:ext>
            </p:extLst>
          </p:nvPr>
        </p:nvGraphicFramePr>
        <p:xfrm>
          <a:off x="304800" y="910423"/>
          <a:ext cx="8534400" cy="5037154"/>
        </p:xfrm>
        <a:graphic>
          <a:graphicData uri="http://schemas.openxmlformats.org/drawingml/2006/table">
            <a:tbl>
              <a:tblPr firstRow="1" firstCol="1" bandRow="1"/>
              <a:tblGrid>
                <a:gridCol w="1219200">
                  <a:extLst>
                    <a:ext uri="{9D8B030D-6E8A-4147-A177-3AD203B41FA5}">
                      <a16:colId xmlns:a16="http://schemas.microsoft.com/office/drawing/2014/main" val="67703140"/>
                    </a:ext>
                  </a:extLst>
                </a:gridCol>
                <a:gridCol w="4151586">
                  <a:extLst>
                    <a:ext uri="{9D8B030D-6E8A-4147-A177-3AD203B41FA5}">
                      <a16:colId xmlns:a16="http://schemas.microsoft.com/office/drawing/2014/main" val="3076066979"/>
                    </a:ext>
                  </a:extLst>
                </a:gridCol>
                <a:gridCol w="3163614">
                  <a:extLst>
                    <a:ext uri="{9D8B030D-6E8A-4147-A177-3AD203B41FA5}">
                      <a16:colId xmlns:a16="http://schemas.microsoft.com/office/drawing/2014/main" val="4094062684"/>
                    </a:ext>
                  </a:extLst>
                </a:gridCol>
              </a:tblGrid>
              <a:tr h="475505">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9055" marR="48895"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28952387"/>
                  </a:ext>
                </a:extLst>
              </a:tr>
              <a:tr h="613165">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High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or more well-conducted and highly generalizable RCTs or meta-analyses of such trials.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800" algn="ctr">
                        <a:lnSpc>
                          <a:spcPct val="107000"/>
                        </a:lnSpc>
                        <a:spcBef>
                          <a:spcPts val="0"/>
                        </a:spcBef>
                        <a:spcAft>
                          <a:spcPts val="0"/>
                        </a:spcAft>
                      </a:pPr>
                      <a:r>
                        <a:rPr lang="en-US" sz="130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336519"/>
                  </a:ext>
                </a:extLst>
              </a:tr>
              <a:tr h="1235528">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well-conducted and highly generalizable RCT or a meta-analysis of such trials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RCTs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strong observational studies with consistent findings.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2336"/>
                  </a:ext>
                </a:extLst>
              </a:tr>
              <a:tr h="1522605">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a:solidFill>
                            <a:schemeClr val="tx1"/>
                          </a:solidFill>
                          <a:effectLst/>
                          <a:latin typeface="Calibri" panose="020F0502020204030204" pitchFamily="34" charset="0"/>
                          <a:cs typeface="Times New Roman" panose="02020603050405020304" pitchFamily="18" charset="0"/>
                        </a:rPr>
                        <a:t>1 RCT with some weaknesses of procedure or generalizability </a:t>
                      </a:r>
                      <a:r>
                        <a:rPr lang="en-US" sz="1300" b="1" kern="1200">
                          <a:solidFill>
                            <a:schemeClr val="tx1"/>
                          </a:solidFill>
                          <a:effectLst/>
                          <a:latin typeface="Calibri" panose="020F0502020204030204" pitchFamily="34" charset="0"/>
                          <a:cs typeface="Times New Roman" panose="02020603050405020304" pitchFamily="18" charset="0"/>
                        </a:rPr>
                        <a:t>OR</a:t>
                      </a:r>
                      <a:r>
                        <a:rPr lang="en-US" sz="1300" kern="120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a:solidFill>
                            <a:schemeClr val="tx1"/>
                          </a:solidFill>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300" b="1" kern="1200">
                          <a:solidFill>
                            <a:schemeClr val="tx1"/>
                          </a:solidFill>
                          <a:effectLst/>
                          <a:latin typeface="Calibri" panose="020F0502020204030204" pitchFamily="34" charset="0"/>
                          <a:cs typeface="Times New Roman" panose="02020603050405020304" pitchFamily="18" charset="0"/>
                        </a:rPr>
                        <a:t>OR</a:t>
                      </a:r>
                      <a:r>
                        <a:rPr lang="en-US" sz="1300" kern="120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a:solidFill>
                            <a:schemeClr val="tx1"/>
                          </a:solidFill>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599913"/>
                  </a:ext>
                </a:extLst>
              </a:tr>
              <a:tr h="1139839">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Expert Opinion†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judgement and experience, due to absence of evidence or limitations in evidence.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0541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6459878"/>
                  </a:ext>
                </a:extLst>
              </a:tr>
            </a:tbl>
          </a:graphicData>
        </a:graphic>
      </p:graphicFrame>
      <p:sp>
        <p:nvSpPr>
          <p:cNvPr id="2" name="Title 1">
            <a:extLst>
              <a:ext uri="{FF2B5EF4-FFF2-40B4-BE49-F238E27FC236}">
                <a16:creationId xmlns:a16="http://schemas.microsoft.com/office/drawing/2014/main" id="{2E5D0D6C-7416-4FDD-A5CE-70CB2B5AB8E2}"/>
              </a:ext>
            </a:extLst>
          </p:cNvPr>
          <p:cNvSpPr>
            <a:spLocks noGrp="1"/>
          </p:cNvSpPr>
          <p:nvPr>
            <p:ph type="title"/>
          </p:nvPr>
        </p:nvSpPr>
        <p:spPr>
          <a:xfrm>
            <a:off x="457200" y="89681"/>
            <a:ext cx="8229600" cy="709309"/>
          </a:xfrm>
        </p:spPr>
        <p:txBody>
          <a:bodyPr/>
          <a:lstStyle/>
          <a:p>
            <a:r>
              <a:rPr lang="en-US" sz="4000" b="1" dirty="0">
                <a:solidFill>
                  <a:schemeClr val="tx2"/>
                </a:solidFill>
              </a:rPr>
              <a:t>Rating Quality of Evidence</a:t>
            </a:r>
          </a:p>
        </p:txBody>
      </p:sp>
    </p:spTree>
    <p:extLst>
      <p:ext uri="{BB962C8B-B14F-4D97-AF65-F5344CB8AC3E}">
        <p14:creationId xmlns:p14="http://schemas.microsoft.com/office/powerpoint/2010/main" val="358672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304800"/>
            <a:ext cx="7886700" cy="934100"/>
          </a:xfrm>
        </p:spPr>
        <p:txBody>
          <a:bodyPr>
            <a:normAutofit/>
          </a:bodyPr>
          <a:lstStyle/>
          <a:p>
            <a:r>
              <a:rPr lang="en-US" b="1">
                <a:solidFill>
                  <a:schemeClr val="tx2"/>
                </a:solidFill>
              </a:rPr>
              <a:t>Consensus Methodology</a:t>
            </a:r>
          </a:p>
        </p:txBody>
      </p:sp>
      <p:sp>
        <p:nvSpPr>
          <p:cNvPr id="3" name="Content Placeholder 2"/>
          <p:cNvSpPr>
            <a:spLocks noGrp="1"/>
          </p:cNvSpPr>
          <p:nvPr>
            <p:ph idx="1"/>
          </p:nvPr>
        </p:nvSpPr>
        <p:spPr>
          <a:xfrm>
            <a:off x="457200" y="1371600"/>
            <a:ext cx="8077906" cy="3733800"/>
          </a:xfrm>
        </p:spPr>
        <p:txBody>
          <a:bodyPr>
            <a:noAutofit/>
          </a:bodyPr>
          <a:lstStyle/>
          <a:p>
            <a:pPr marL="342892" indent="-342892">
              <a:spcBef>
                <a:spcPts val="0"/>
              </a:spcBef>
              <a:buFont typeface="Arial"/>
              <a:buChar char="•"/>
              <a:defRPr/>
            </a:pPr>
            <a:r>
              <a:rPr lang="en-US" sz="2400"/>
              <a:t>Modified Delphi approach</a:t>
            </a:r>
          </a:p>
          <a:p>
            <a:pPr marL="342892" indent="-342892">
              <a:spcBef>
                <a:spcPts val="0"/>
              </a:spcBef>
              <a:buFont typeface="Arial"/>
              <a:buChar char="•"/>
              <a:defRPr/>
            </a:pPr>
            <a:r>
              <a:rPr lang="en-US" sz="2400"/>
              <a:t>Task force members rated their level of agreement for each recommendation via consensus survey</a:t>
            </a:r>
          </a:p>
          <a:p>
            <a:pPr marL="800080" lvl="1" indent="-342892">
              <a:spcBef>
                <a:spcPts val="0"/>
              </a:spcBef>
              <a:buFont typeface="Lucida Grande"/>
              <a:buChar char="-"/>
              <a:defRPr/>
            </a:pPr>
            <a:r>
              <a:rPr lang="en-US" sz="2400"/>
              <a:t>5-point Likert scale from “strongly disagree” to “strongly agree”</a:t>
            </a:r>
          </a:p>
          <a:p>
            <a:pPr marL="800080" lvl="1" indent="-342892">
              <a:spcBef>
                <a:spcPts val="0"/>
              </a:spcBef>
              <a:buFont typeface="Lucida Grande"/>
              <a:buChar char="-"/>
              <a:defRPr/>
            </a:pPr>
            <a:r>
              <a:rPr lang="en-US" sz="2400"/>
              <a:t>Consensus defined using pre-specified threshold of ≥75% (≥90% for expert opinion recommendations) agreement</a:t>
            </a:r>
          </a:p>
          <a:p>
            <a:pPr>
              <a:spcBef>
                <a:spcPts val="0"/>
              </a:spcBef>
              <a:defRPr/>
            </a:pPr>
            <a:r>
              <a:rPr lang="en-US" sz="2400"/>
              <a:t>Recommendations for which consensus is not achieved are removed or are revised and resurveyed.</a:t>
            </a:r>
          </a:p>
          <a:p>
            <a:pPr>
              <a:spcBef>
                <a:spcPts val="0"/>
              </a:spcBef>
              <a:defRPr/>
            </a:pPr>
            <a:r>
              <a:rPr lang="en-US" sz="2400"/>
              <a:t>Recommendations achieving consensus edited with substantive changes after the first round are also resurveyed.</a:t>
            </a:r>
          </a:p>
        </p:txBody>
      </p:sp>
    </p:spTree>
    <p:extLst>
      <p:ext uri="{BB962C8B-B14F-4D97-AF65-F5344CB8AC3E}">
        <p14:creationId xmlns:p14="http://schemas.microsoft.com/office/powerpoint/2010/main" val="766127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1295400"/>
            <a:ext cx="8229600" cy="1143000"/>
          </a:xfrm>
        </p:spPr>
        <p:txBody>
          <a:bodyPr/>
          <a:lstStyle/>
          <a:p>
            <a:r>
              <a:rPr lang="en-US" sz="4800" b="1">
                <a:solidFill>
                  <a:schemeClr val="tx2"/>
                </a:solidFill>
              </a:rPr>
              <a:t>KQ 1: What are the indications for adjuvant RT in patients with endometrial cancer?</a:t>
            </a:r>
          </a:p>
        </p:txBody>
      </p:sp>
    </p:spTree>
    <p:extLst>
      <p:ext uri="{BB962C8B-B14F-4D97-AF65-F5344CB8AC3E}">
        <p14:creationId xmlns:p14="http://schemas.microsoft.com/office/powerpoint/2010/main" val="3779883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228601" y="304801"/>
            <a:ext cx="8458199" cy="761999"/>
          </a:xfrm>
        </p:spPr>
        <p:txBody>
          <a:bodyPr anchor="t" anchorCtr="0">
            <a:normAutofit fontScale="90000"/>
          </a:bodyPr>
          <a:lstStyle/>
          <a:p>
            <a:r>
              <a:rPr lang="en-US" sz="4000" b="1">
                <a:solidFill>
                  <a:schemeClr val="tx2"/>
                </a:solidFill>
              </a:rPr>
              <a:t>KQ 1: Indications for adjuvant RT</a:t>
            </a:r>
            <a:br>
              <a:rPr lang="en-US" sz="2700">
                <a:highlight>
                  <a:srgbClr val="FFFF00"/>
                </a:highlight>
              </a:rPr>
            </a:br>
            <a:br>
              <a:rPr lang="en-US" sz="2700">
                <a:highlight>
                  <a:srgbClr val="FFFF00"/>
                </a:highlight>
              </a:rPr>
            </a:br>
            <a:br>
              <a:rPr lang="en-US">
                <a:highlight>
                  <a:srgbClr val="FFFF00"/>
                </a:highlight>
              </a:rPr>
            </a:br>
            <a:endParaRPr lang="en-US">
              <a:highlight>
                <a:srgbClr val="FFFF00"/>
              </a:highlight>
            </a:endParaRPr>
          </a:p>
        </p:txBody>
      </p:sp>
      <p:graphicFrame>
        <p:nvGraphicFramePr>
          <p:cNvPr id="2" name="Table 1">
            <a:extLst>
              <a:ext uri="{FF2B5EF4-FFF2-40B4-BE49-F238E27FC236}">
                <a16:creationId xmlns:a16="http://schemas.microsoft.com/office/drawing/2014/main" id="{3F889799-611E-2DFE-9584-DF0A82D602A3}"/>
              </a:ext>
            </a:extLst>
          </p:cNvPr>
          <p:cNvGraphicFramePr>
            <a:graphicFrameLocks noGrp="1"/>
          </p:cNvGraphicFramePr>
          <p:nvPr>
            <p:extLst>
              <p:ext uri="{D42A27DB-BD31-4B8C-83A1-F6EECF244321}">
                <p14:modId xmlns:p14="http://schemas.microsoft.com/office/powerpoint/2010/main" val="3809397537"/>
              </p:ext>
            </p:extLst>
          </p:nvPr>
        </p:nvGraphicFramePr>
        <p:xfrm>
          <a:off x="304800" y="964978"/>
          <a:ext cx="8458199" cy="4697820"/>
        </p:xfrm>
        <a:graphic>
          <a:graphicData uri="http://schemas.openxmlformats.org/drawingml/2006/table">
            <a:tbl>
              <a:tblPr firstRow="1" firstCol="1" bandRow="1"/>
              <a:tblGrid>
                <a:gridCol w="5410200">
                  <a:extLst>
                    <a:ext uri="{9D8B030D-6E8A-4147-A177-3AD203B41FA5}">
                      <a16:colId xmlns:a16="http://schemas.microsoft.com/office/drawing/2014/main" val="844265120"/>
                    </a:ext>
                  </a:extLst>
                </a:gridCol>
                <a:gridCol w="16764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512130">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995710">
                <a:tc>
                  <a:txBody>
                    <a:bodyPr/>
                    <a:lstStyle/>
                    <a:p>
                      <a:pPr marL="342900" marR="0" lvl="0" indent="-342900">
                        <a:lnSpc>
                          <a:spcPct val="115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patients with FIGO stage IA, grade 1 or 2 endometrioid carcinoma without intermediate</a:t>
                      </a:r>
                      <a:r>
                        <a:rPr lang="en-US" sz="1800"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or high-risk factors,</a:t>
                      </a:r>
                      <a:r>
                        <a:rPr lang="en-US" sz="1800" baseline="300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adjuvant RT is </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recommended.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1334256">
                <a:tc>
                  <a:txBody>
                    <a:bodyPr/>
                    <a:lstStyle/>
                    <a:p>
                      <a:pPr marL="342900" marR="0" lvl="0" indent="-342900">
                        <a:lnSpc>
                          <a:spcPct val="115000"/>
                        </a:lnSpc>
                        <a:spcBef>
                          <a:spcPts val="0"/>
                        </a:spcBef>
                        <a:spcAft>
                          <a:spcPts val="0"/>
                        </a:spcAft>
                        <a:buFont typeface="+mj-lt"/>
                        <a:buAutoNum type="arabicPeriod" startAt="2"/>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patients without high-risk factors</a:t>
                      </a:r>
                      <a:r>
                        <a:rPr lang="en-US" sz="1800" baseline="30000">
                          <a:solidFill>
                            <a:srgbClr val="201F1E"/>
                          </a:solidFill>
                          <a:effectLst/>
                          <a:latin typeface="Calibri" panose="020F0502020204030204" pitchFamily="34" charset="0"/>
                          <a:ea typeface="Calibri" panose="020F0502020204030204" pitchFamily="34" charset="0"/>
                          <a:cs typeface="Calibri" panose="020F0502020204030204" pitchFamily="34"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with either FIGO stage IB, grade 1 or 2 endometrioid carcinoma or </a:t>
                      </a:r>
                      <a:r>
                        <a:rPr lang="en-US" sz="180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myoinvasive</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FIGO stage IA, grade 3 endometrioid carcinoma, vaginal brachytherapy is recommended.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Strong</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993999">
                <a:tc>
                  <a:txBody>
                    <a:bodyPr/>
                    <a:lstStyle/>
                    <a:p>
                      <a:pPr marL="342900" marR="0" lvl="0" indent="-342900">
                        <a:lnSpc>
                          <a:spcPct val="115000"/>
                        </a:lnSpc>
                        <a:spcBef>
                          <a:spcPts val="0"/>
                        </a:spcBef>
                        <a:spcAft>
                          <a:spcPts val="0"/>
                        </a:spcAft>
                        <a:buFont typeface="+mj-lt"/>
                        <a:buAutoNum type="arabicPeriod" startAt="3"/>
                      </a:pPr>
                      <a:r>
                        <a:rPr lang="en-US" sz="1800">
                          <a:effectLst/>
                          <a:latin typeface="Calibri" panose="020F0502020204030204" pitchFamily="34" charset="0"/>
                          <a:ea typeface="Calibri" panose="020F0502020204030204" pitchFamily="34" charset="0"/>
                          <a:cs typeface="Times New Roman" panose="02020603050405020304" pitchFamily="18" charset="0"/>
                        </a:rPr>
                        <a:t>For patients with high-risk factors</a:t>
                      </a:r>
                      <a:r>
                        <a:rPr lang="en-US" sz="1800" baseline="30000">
                          <a:solidFill>
                            <a:srgbClr val="201F1E"/>
                          </a:solidFill>
                          <a:effectLst/>
                          <a:latin typeface="Calibri" panose="020F0502020204030204" pitchFamily="34" charset="0"/>
                          <a:ea typeface="Calibri" panose="020F0502020204030204" pitchFamily="34" charset="0"/>
                          <a:cs typeface="Calibri" panose="020F0502020204030204" pitchFamily="34" charset="0"/>
                        </a:rPr>
                        <a:t>†</a:t>
                      </a:r>
                      <a:r>
                        <a:rPr lang="en-US" sz="1800">
                          <a:effectLst/>
                          <a:latin typeface="Calibri" panose="020F0502020204030204" pitchFamily="34" charset="0"/>
                          <a:ea typeface="Calibri" panose="020F0502020204030204" pitchFamily="34" charset="0"/>
                          <a:cs typeface="Times New Roman" panose="02020603050405020304" pitchFamily="18" charset="0"/>
                        </a:rPr>
                        <a:t> and who have FIGO stage IB, grade 1 or 2 or </a:t>
                      </a:r>
                      <a:r>
                        <a:rPr lang="en-US" sz="1800" err="1">
                          <a:effectLst/>
                          <a:latin typeface="Calibri" panose="020F0502020204030204" pitchFamily="34" charset="0"/>
                          <a:ea typeface="Calibri" panose="020F0502020204030204" pitchFamily="34" charset="0"/>
                          <a:cs typeface="Times New Roman" panose="02020603050405020304" pitchFamily="18" charset="0"/>
                        </a:rPr>
                        <a:t>myoinvasive</a:t>
                      </a:r>
                      <a:r>
                        <a:rPr lang="en-US" sz="1800">
                          <a:effectLst/>
                          <a:latin typeface="Calibri" panose="020F0502020204030204" pitchFamily="34" charset="0"/>
                          <a:ea typeface="Calibri" panose="020F0502020204030204" pitchFamily="34" charset="0"/>
                          <a:cs typeface="Times New Roman" panose="02020603050405020304" pitchFamily="18" charset="0"/>
                        </a:rPr>
                        <a:t> FIGO stage IA, grade 3 endometrioid carcinoma, EBRT is conditionally recommended.</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r h="0">
                <a:tc>
                  <a:txBody>
                    <a:bodyPr/>
                    <a:lstStyle/>
                    <a:p>
                      <a:pPr marL="342900" marR="0" lvl="0" indent="-342900">
                        <a:lnSpc>
                          <a:spcPct val="115000"/>
                        </a:lnSpc>
                        <a:spcBef>
                          <a:spcPts val="0"/>
                        </a:spcBef>
                        <a:spcAft>
                          <a:spcPts val="0"/>
                        </a:spcAft>
                        <a:buFont typeface="+mj-lt"/>
                        <a:buAutoNum type="arabicPeriod" startAt="4"/>
                      </a:pPr>
                      <a:r>
                        <a:rPr lang="en-US" sz="1800">
                          <a:effectLst/>
                          <a:latin typeface="Calibri" panose="020F0502020204030204" pitchFamily="34" charset="0"/>
                          <a:ea typeface="Calibri" panose="020F0502020204030204" pitchFamily="34" charset="0"/>
                          <a:cs typeface="Times New Roman" panose="02020603050405020304" pitchFamily="18" charset="0"/>
                        </a:rPr>
                        <a:t>For patients with FIGO stage IB, grade 3 or FIGO stage II endometrioid carcinoma, EBRT is recommended.</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High</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928812"/>
                  </a:ext>
                </a:extLst>
              </a:tr>
            </a:tbl>
          </a:graphicData>
        </a:graphic>
      </p:graphicFrame>
      <p:sp>
        <p:nvSpPr>
          <p:cNvPr id="3" name="TextBox 2">
            <a:extLst>
              <a:ext uri="{FF2B5EF4-FFF2-40B4-BE49-F238E27FC236}">
                <a16:creationId xmlns:a16="http://schemas.microsoft.com/office/drawing/2014/main" id="{4708AF3C-143C-D815-B36D-100C8B80AFD3}"/>
              </a:ext>
            </a:extLst>
          </p:cNvPr>
          <p:cNvSpPr txBox="1"/>
          <p:nvPr/>
        </p:nvSpPr>
        <p:spPr>
          <a:xfrm>
            <a:off x="152402" y="5662798"/>
            <a:ext cx="8534398" cy="800219"/>
          </a:xfrm>
          <a:prstGeom prst="rect">
            <a:avLst/>
          </a:prstGeom>
          <a:noFill/>
        </p:spPr>
        <p:txBody>
          <a:bodyPr wrap="square" rtlCol="0">
            <a:spAutoFit/>
          </a:bodyPr>
          <a:lstStyle/>
          <a:p>
            <a:pPr marL="57150" marR="0">
              <a:spcBef>
                <a:spcPts val="0"/>
              </a:spcBef>
              <a:spcAft>
                <a:spcPts val="0"/>
              </a:spcAft>
            </a:pPr>
            <a:r>
              <a:rPr lang="en-US"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 Intermediate-risk factors include age </a:t>
            </a:r>
            <a:r>
              <a:rPr lang="en-CA"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a:t>
            </a:r>
            <a:r>
              <a:rPr lang="en-US"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60 years, focal LVSI.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57150" marR="0">
              <a:spcBef>
                <a:spcPts val="0"/>
              </a:spcBef>
              <a:spcAft>
                <a:spcPts val="0"/>
              </a:spcAft>
            </a:pPr>
            <a:r>
              <a:rPr lang="en-US"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 High-risk factors include substantial LVSI, especially without surgical nodal staging.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23330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228601" y="304801"/>
            <a:ext cx="8458199" cy="838199"/>
          </a:xfrm>
        </p:spPr>
        <p:txBody>
          <a:bodyPr anchor="t" anchorCtr="0">
            <a:normAutofit fontScale="90000"/>
          </a:bodyPr>
          <a:lstStyle/>
          <a:p>
            <a:r>
              <a:rPr lang="en-US" sz="4000" b="1">
                <a:solidFill>
                  <a:schemeClr val="tx2"/>
                </a:solidFill>
              </a:rPr>
              <a:t>KQ 1: Indications for adjuvant RT</a:t>
            </a:r>
            <a:br>
              <a:rPr lang="en-US" sz="2700">
                <a:highlight>
                  <a:srgbClr val="FFFF00"/>
                </a:highlight>
              </a:rPr>
            </a:br>
            <a:br>
              <a:rPr lang="en-US" sz="2700">
                <a:highlight>
                  <a:srgbClr val="FFFF00"/>
                </a:highlight>
              </a:rPr>
            </a:br>
            <a:br>
              <a:rPr lang="en-US">
                <a:highlight>
                  <a:srgbClr val="FFFF00"/>
                </a:highlight>
              </a:rPr>
            </a:br>
            <a:endParaRPr lang="en-US">
              <a:highlight>
                <a:srgbClr val="FFFF00"/>
              </a:highlight>
            </a:endParaRPr>
          </a:p>
        </p:txBody>
      </p:sp>
      <p:graphicFrame>
        <p:nvGraphicFramePr>
          <p:cNvPr id="2" name="Table 1">
            <a:extLst>
              <a:ext uri="{FF2B5EF4-FFF2-40B4-BE49-F238E27FC236}">
                <a16:creationId xmlns:a16="http://schemas.microsoft.com/office/drawing/2014/main" id="{3F889799-611E-2DFE-9584-DF0A82D602A3}"/>
              </a:ext>
            </a:extLst>
          </p:cNvPr>
          <p:cNvGraphicFramePr>
            <a:graphicFrameLocks noGrp="1"/>
          </p:cNvGraphicFramePr>
          <p:nvPr>
            <p:extLst>
              <p:ext uri="{D42A27DB-BD31-4B8C-83A1-F6EECF244321}">
                <p14:modId xmlns:p14="http://schemas.microsoft.com/office/powerpoint/2010/main" val="561274004"/>
              </p:ext>
            </p:extLst>
          </p:nvPr>
        </p:nvGraphicFramePr>
        <p:xfrm>
          <a:off x="304800" y="1295401"/>
          <a:ext cx="8458199" cy="4024121"/>
        </p:xfrm>
        <a:graphic>
          <a:graphicData uri="http://schemas.openxmlformats.org/drawingml/2006/table">
            <a:tbl>
              <a:tblPr firstRow="1" firstCol="1" bandRow="1"/>
              <a:tblGrid>
                <a:gridCol w="5715000">
                  <a:extLst>
                    <a:ext uri="{9D8B030D-6E8A-4147-A177-3AD203B41FA5}">
                      <a16:colId xmlns:a16="http://schemas.microsoft.com/office/drawing/2014/main" val="844265120"/>
                    </a:ext>
                  </a:extLst>
                </a:gridCol>
                <a:gridCol w="1600200">
                  <a:extLst>
                    <a:ext uri="{9D8B030D-6E8A-4147-A177-3AD203B41FA5}">
                      <a16:colId xmlns:a16="http://schemas.microsoft.com/office/drawing/2014/main" val="4277635033"/>
                    </a:ext>
                  </a:extLst>
                </a:gridCol>
                <a:gridCol w="1142999">
                  <a:extLst>
                    <a:ext uri="{9D8B030D-6E8A-4147-A177-3AD203B41FA5}">
                      <a16:colId xmlns:a16="http://schemas.microsoft.com/office/drawing/2014/main" val="3282926016"/>
                    </a:ext>
                  </a:extLst>
                </a:gridCol>
              </a:tblGrid>
              <a:tr h="609599">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KQ1 Recommendations (continued)</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963279">
                <a:tc>
                  <a:txBody>
                    <a:bodyPr/>
                    <a:lstStyle/>
                    <a:p>
                      <a:pPr marL="342900" marR="0" lvl="0" indent="-342900">
                        <a:lnSpc>
                          <a:spcPct val="115000"/>
                        </a:lnSpc>
                        <a:spcBef>
                          <a:spcPts val="0"/>
                        </a:spcBef>
                        <a:spcAft>
                          <a:spcPts val="0"/>
                        </a:spcAft>
                        <a:buFont typeface="+mj-lt"/>
                        <a:buAutoNum type="arabicPeriod" startAt="5"/>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patients with </a:t>
                      </a:r>
                      <a:r>
                        <a:rPr lang="en-US" sz="180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myoinvasive</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FIGO stage IA high-risk histology</a:t>
                      </a:r>
                      <a:r>
                        <a:rPr lang="en-US" sz="1800">
                          <a:solidFill>
                            <a:srgbClr val="201F1E"/>
                          </a:solidFill>
                          <a:effectLst/>
                          <a:latin typeface="Calibri" panose="020F0502020204030204" pitchFamily="34" charset="0"/>
                          <a:ea typeface="Calibri" panose="020F0502020204030204" pitchFamily="34" charset="0"/>
                          <a:cs typeface="Calibri" panose="020F0502020204030204" pitchFamily="34"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endometrial carcinoma, vaginal brachytherapy with or without chemotherapy is conditionally recommended.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Conditional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Low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889181">
                <a:tc>
                  <a:txBody>
                    <a:bodyPr/>
                    <a:lstStyle/>
                    <a:p>
                      <a:pPr marL="342900" marR="0" lvl="0" indent="-342900">
                        <a:lnSpc>
                          <a:spcPct val="115000"/>
                        </a:lnSpc>
                        <a:spcBef>
                          <a:spcPts val="0"/>
                        </a:spcBef>
                        <a:spcAft>
                          <a:spcPts val="0"/>
                        </a:spcAft>
                        <a:buFont typeface="+mj-lt"/>
                        <a:buAutoNum type="arabicPeriod" startAt="6"/>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patients with FIGO stage IB or II high-risk histology</a:t>
                      </a:r>
                      <a:r>
                        <a:rPr lang="en-US" sz="1800">
                          <a:solidFill>
                            <a:srgbClr val="201F1E"/>
                          </a:solidFill>
                          <a:effectLst/>
                          <a:latin typeface="Calibri" panose="020F0502020204030204" pitchFamily="34" charset="0"/>
                          <a:ea typeface="Calibri" panose="020F0502020204030204" pitchFamily="34" charset="0"/>
                          <a:cs typeface="Calibri" panose="020F0502020204030204" pitchFamily="34"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endometrial </a:t>
                      </a:r>
                      <a:r>
                        <a:rPr lang="en-US" sz="1800">
                          <a:effectLst/>
                          <a:latin typeface="Calibri" panose="020F0502020204030204" pitchFamily="34" charset="0"/>
                          <a:ea typeface="Calibri" panose="020F0502020204030204" pitchFamily="34" charset="0"/>
                          <a:cs typeface="Times New Roman" panose="02020603050405020304" pitchFamily="18" charset="0"/>
                        </a:rPr>
                        <a:t>carcinoma, EBRT with chemotherapy is conditionally recommended.</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Conditional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Moderate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1064157">
                <a:tc>
                  <a:txBody>
                    <a:bodyPr/>
                    <a:lstStyle/>
                    <a:p>
                      <a:pPr marL="342900" marR="0" lvl="0" indent="-342900">
                        <a:lnSpc>
                          <a:spcPct val="115000"/>
                        </a:lnSpc>
                        <a:spcBef>
                          <a:spcPts val="0"/>
                        </a:spcBef>
                        <a:spcAft>
                          <a:spcPts val="0"/>
                        </a:spcAft>
                        <a:buFont typeface="+mj-lt"/>
                        <a:buAutoNum type="arabicPeriod" startAt="7"/>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patients with FIGO stage III or IVA endometrial </a:t>
                      </a:r>
                      <a:r>
                        <a:rPr lang="en-US" sz="1800">
                          <a:effectLst/>
                          <a:latin typeface="Calibri" panose="020F0502020204030204" pitchFamily="34" charset="0"/>
                          <a:ea typeface="Calibri" panose="020F0502020204030204" pitchFamily="34" charset="0"/>
                          <a:cs typeface="Times New Roman" panose="02020603050405020304" pitchFamily="18" charset="0"/>
                        </a:rPr>
                        <a:t>carcinoma</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of any histology, EBRT with chemotherapy is conditionally recommended to decrease locoregional recurrence.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Conditional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Moderate</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bl>
          </a:graphicData>
        </a:graphic>
      </p:graphicFrame>
      <p:sp>
        <p:nvSpPr>
          <p:cNvPr id="3" name="TextBox 2">
            <a:extLst>
              <a:ext uri="{FF2B5EF4-FFF2-40B4-BE49-F238E27FC236}">
                <a16:creationId xmlns:a16="http://schemas.microsoft.com/office/drawing/2014/main" id="{D18A577F-21CD-7D2C-BD56-D873282DED41}"/>
              </a:ext>
            </a:extLst>
          </p:cNvPr>
          <p:cNvSpPr txBox="1"/>
          <p:nvPr/>
        </p:nvSpPr>
        <p:spPr>
          <a:xfrm>
            <a:off x="190501" y="5335431"/>
            <a:ext cx="8534398" cy="523220"/>
          </a:xfrm>
          <a:prstGeom prst="rect">
            <a:avLst/>
          </a:prstGeom>
          <a:noFill/>
        </p:spPr>
        <p:txBody>
          <a:bodyPr wrap="square" rtlCol="0">
            <a:spAutoFit/>
          </a:bodyPr>
          <a:lstStyle/>
          <a:p>
            <a:pPr marL="57150" marR="0">
              <a:spcBef>
                <a:spcPts val="0"/>
              </a:spcBef>
              <a:spcAft>
                <a:spcPts val="0"/>
              </a:spcAft>
            </a:pPr>
            <a:r>
              <a:rPr lang="en-US"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 High-risk </a:t>
            </a:r>
            <a:r>
              <a:rPr lang="en-US" sz="1400" dirty="0" err="1">
                <a:solidFill>
                  <a:srgbClr val="201F1E"/>
                </a:solidFill>
                <a:effectLst/>
                <a:latin typeface="Calibri" panose="020F0502020204030204" pitchFamily="34" charset="0"/>
                <a:ea typeface="Calibri" panose="020F0502020204030204" pitchFamily="34" charset="0"/>
                <a:cs typeface="Calibri" panose="020F0502020204030204" pitchFamily="34" charset="0"/>
              </a:rPr>
              <a:t>histologies</a:t>
            </a:r>
            <a:r>
              <a:rPr lang="en-US"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 include serous carcinoma, clear cell carcinoma, carcinosarcoma, mixed histology carcinoma, dedifferentiated carcinoma, or undifferentiated carcinoma.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221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9FD8-16CE-D016-C94A-4F9C9D8E3129}"/>
              </a:ext>
            </a:extLst>
          </p:cNvPr>
          <p:cNvSpPr>
            <a:spLocks noGrp="1"/>
          </p:cNvSpPr>
          <p:nvPr>
            <p:ph type="title"/>
          </p:nvPr>
        </p:nvSpPr>
        <p:spPr/>
        <p:txBody>
          <a:bodyPr/>
          <a:lstStyle/>
          <a:p>
            <a:pPr algn="l"/>
            <a:r>
              <a:rPr lang="en-US" sz="2800"/>
              <a:t>Figure 1. Stage I-II Endometroid Carcinoma </a:t>
            </a:r>
          </a:p>
        </p:txBody>
      </p:sp>
      <p:pic>
        <p:nvPicPr>
          <p:cNvPr id="4" name="Picture 3">
            <a:extLst>
              <a:ext uri="{FF2B5EF4-FFF2-40B4-BE49-F238E27FC236}">
                <a16:creationId xmlns:a16="http://schemas.microsoft.com/office/drawing/2014/main" id="{6FB5918C-F158-C78B-73B8-68FCEC9EE034}"/>
              </a:ext>
            </a:extLst>
          </p:cNvPr>
          <p:cNvPicPr>
            <a:picLocks noChangeAspect="1"/>
          </p:cNvPicPr>
          <p:nvPr/>
        </p:nvPicPr>
        <p:blipFill>
          <a:blip r:embed="rId2"/>
          <a:stretch>
            <a:fillRect/>
          </a:stretch>
        </p:blipFill>
        <p:spPr>
          <a:xfrm>
            <a:off x="716740" y="983858"/>
            <a:ext cx="7201361" cy="4415649"/>
          </a:xfrm>
          <a:prstGeom prst="rect">
            <a:avLst/>
          </a:prstGeom>
        </p:spPr>
      </p:pic>
      <p:sp>
        <p:nvSpPr>
          <p:cNvPr id="3" name="TextBox 2">
            <a:extLst>
              <a:ext uri="{FF2B5EF4-FFF2-40B4-BE49-F238E27FC236}">
                <a16:creationId xmlns:a16="http://schemas.microsoft.com/office/drawing/2014/main" id="{8E2D0CC8-425B-957E-D383-E4AF734865F2}"/>
              </a:ext>
            </a:extLst>
          </p:cNvPr>
          <p:cNvSpPr txBox="1"/>
          <p:nvPr/>
        </p:nvSpPr>
        <p:spPr>
          <a:xfrm>
            <a:off x="457200" y="5606980"/>
            <a:ext cx="6536453" cy="523220"/>
          </a:xfrm>
          <a:prstGeom prst="rect">
            <a:avLst/>
          </a:prstGeom>
          <a:noFill/>
        </p:spPr>
        <p:txBody>
          <a:bodyPr wrap="square" rtlCol="0">
            <a:spAutoFit/>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Intermediate-risk factors include age ≥60 years and focal LVSI.</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High-risk factors include substantial LVSI, especially without surgical nodal staging.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1549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C527-15E3-EF96-31D6-2114EBF0133B}"/>
              </a:ext>
            </a:extLst>
          </p:cNvPr>
          <p:cNvSpPr>
            <a:spLocks noGrp="1"/>
          </p:cNvSpPr>
          <p:nvPr>
            <p:ph type="title"/>
          </p:nvPr>
        </p:nvSpPr>
        <p:spPr>
          <a:xfrm>
            <a:off x="457199" y="157550"/>
            <a:ext cx="8229600" cy="1143000"/>
          </a:xfrm>
        </p:spPr>
        <p:txBody>
          <a:bodyPr/>
          <a:lstStyle/>
          <a:p>
            <a:pPr algn="l"/>
            <a:r>
              <a:rPr lang="en-US" sz="2800" dirty="0"/>
              <a:t>Figure 2. High-Risk Histologies </a:t>
            </a:r>
          </a:p>
        </p:txBody>
      </p:sp>
      <p:pic>
        <p:nvPicPr>
          <p:cNvPr id="3" name="Picture 2">
            <a:extLst>
              <a:ext uri="{FF2B5EF4-FFF2-40B4-BE49-F238E27FC236}">
                <a16:creationId xmlns:a16="http://schemas.microsoft.com/office/drawing/2014/main" id="{CD420DA3-90C5-F5E2-157F-F833F8E37BDD}"/>
              </a:ext>
            </a:extLst>
          </p:cNvPr>
          <p:cNvPicPr>
            <a:picLocks noChangeAspect="1"/>
          </p:cNvPicPr>
          <p:nvPr/>
        </p:nvPicPr>
        <p:blipFill>
          <a:blip r:embed="rId2"/>
          <a:stretch>
            <a:fillRect/>
          </a:stretch>
        </p:blipFill>
        <p:spPr>
          <a:xfrm>
            <a:off x="976492" y="729050"/>
            <a:ext cx="7191015" cy="4882042"/>
          </a:xfrm>
          <a:prstGeom prst="rect">
            <a:avLst/>
          </a:prstGeom>
        </p:spPr>
      </p:pic>
      <p:sp>
        <p:nvSpPr>
          <p:cNvPr id="4" name="TextBox 3">
            <a:extLst>
              <a:ext uri="{FF2B5EF4-FFF2-40B4-BE49-F238E27FC236}">
                <a16:creationId xmlns:a16="http://schemas.microsoft.com/office/drawing/2014/main" id="{951AB065-71F6-A6F2-FF51-225F7E48555F}"/>
              </a:ext>
            </a:extLst>
          </p:cNvPr>
          <p:cNvSpPr txBox="1"/>
          <p:nvPr/>
        </p:nvSpPr>
        <p:spPr>
          <a:xfrm>
            <a:off x="140676" y="5611092"/>
            <a:ext cx="8078875" cy="738664"/>
          </a:xfrm>
          <a:prstGeom prst="rect">
            <a:avLst/>
          </a:prstGeom>
          <a:noFill/>
        </p:spPr>
        <p:txBody>
          <a:bodyPr wrap="square" rtlCol="0">
            <a:spAutoFit/>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Serous carcinoma, clear cell carcinoma, carcinosarcoma, mixed histology carcinoma, dedifferentiated or undifferentiated carcinoma.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Molecular profiling may influence alternate treatment pathway selection.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4040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838200"/>
            <a:ext cx="8229600" cy="1143000"/>
          </a:xfrm>
        </p:spPr>
        <p:txBody>
          <a:bodyPr/>
          <a:lstStyle/>
          <a:p>
            <a:r>
              <a:rPr lang="en-US" sz="4800" b="1">
                <a:solidFill>
                  <a:schemeClr val="tx2"/>
                </a:solidFill>
              </a:rPr>
              <a:t>KQ 2: What are the appropriate techniques, target volumes, dose-fractionation regimens, and normal tissue constraints for patients receiving adjuvant RT for endometrial cancer?</a:t>
            </a:r>
          </a:p>
        </p:txBody>
      </p:sp>
    </p:spTree>
    <p:extLst>
      <p:ext uri="{BB962C8B-B14F-4D97-AF65-F5344CB8AC3E}">
        <p14:creationId xmlns:p14="http://schemas.microsoft.com/office/powerpoint/2010/main" val="623999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457200" y="228600"/>
            <a:ext cx="8229600" cy="1371600"/>
          </a:xfrm>
        </p:spPr>
        <p:txBody>
          <a:bodyPr/>
          <a:lstStyle/>
          <a:p>
            <a:r>
              <a:rPr kumimoji="0" lang="en-US" sz="3200" b="1" i="0" u="none" strike="noStrike" kern="1200" cap="none" spc="0" normalizeH="0" baseline="0" noProof="0">
                <a:ln>
                  <a:noFill/>
                </a:ln>
                <a:solidFill>
                  <a:srgbClr val="1F497D"/>
                </a:solidFill>
                <a:effectLst/>
                <a:uLnTx/>
                <a:uFillTx/>
                <a:latin typeface="Calibri"/>
                <a:ea typeface="+mj-ea"/>
                <a:cs typeface="+mj-cs"/>
              </a:rPr>
              <a:t>KQ 2: RT Techniques, target volumes, dose-fractionation regimens, and normal tissue constraints</a:t>
            </a:r>
            <a:endParaRPr lang="en-US" sz="3600">
              <a:solidFill>
                <a:schemeClr val="tx2"/>
              </a:solidFill>
            </a:endParaRPr>
          </a:p>
        </p:txBody>
      </p:sp>
      <p:graphicFrame>
        <p:nvGraphicFramePr>
          <p:cNvPr id="4" name="Table 3">
            <a:extLst>
              <a:ext uri="{FF2B5EF4-FFF2-40B4-BE49-F238E27FC236}">
                <a16:creationId xmlns:a16="http://schemas.microsoft.com/office/drawing/2014/main" id="{9AE40B0E-949A-EEB8-5445-4CCE68D3AA13}"/>
              </a:ext>
            </a:extLst>
          </p:cNvPr>
          <p:cNvGraphicFramePr>
            <a:graphicFrameLocks noGrp="1"/>
          </p:cNvGraphicFramePr>
          <p:nvPr>
            <p:extLst>
              <p:ext uri="{D42A27DB-BD31-4B8C-83A1-F6EECF244321}">
                <p14:modId xmlns:p14="http://schemas.microsoft.com/office/powerpoint/2010/main" val="2317744733"/>
              </p:ext>
            </p:extLst>
          </p:nvPr>
        </p:nvGraphicFramePr>
        <p:xfrm>
          <a:off x="342900" y="1905000"/>
          <a:ext cx="8458199" cy="3975626"/>
        </p:xfrm>
        <a:graphic>
          <a:graphicData uri="http://schemas.openxmlformats.org/drawingml/2006/table">
            <a:tbl>
              <a:tblPr firstRow="1" firstCol="1" bandRow="1"/>
              <a:tblGrid>
                <a:gridCol w="5600700">
                  <a:extLst>
                    <a:ext uri="{9D8B030D-6E8A-4147-A177-3AD203B41FA5}">
                      <a16:colId xmlns:a16="http://schemas.microsoft.com/office/drawing/2014/main" val="844265120"/>
                    </a:ext>
                  </a:extLst>
                </a:gridCol>
                <a:gridCol w="1600200">
                  <a:extLst>
                    <a:ext uri="{9D8B030D-6E8A-4147-A177-3AD203B41FA5}">
                      <a16:colId xmlns:a16="http://schemas.microsoft.com/office/drawing/2014/main" val="4277635033"/>
                    </a:ext>
                  </a:extLst>
                </a:gridCol>
                <a:gridCol w="1257299">
                  <a:extLst>
                    <a:ext uri="{9D8B030D-6E8A-4147-A177-3AD203B41FA5}">
                      <a16:colId xmlns:a16="http://schemas.microsoft.com/office/drawing/2014/main" val="3282926016"/>
                    </a:ext>
                  </a:extLst>
                </a:gridCol>
              </a:tblGrid>
              <a:tr h="595450">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776150">
                <a:tc>
                  <a:txBody>
                    <a:bodyPr/>
                    <a:lstStyle/>
                    <a:p>
                      <a:pPr marL="342900" marR="0" lvl="0" indent="-342900">
                        <a:lnSpc>
                          <a:spcPct val="115000"/>
                        </a:lnSpc>
                        <a:spcBef>
                          <a:spcPts val="0"/>
                        </a:spcBef>
                        <a:spcAft>
                          <a:spcPts val="0"/>
                        </a:spcAft>
                        <a:buFont typeface="Times New Roman" panose="02020603050405020304" pitchFamily="18" charset="0"/>
                        <a:buAutoNum type="arabicPeriod"/>
                      </a:pPr>
                      <a:r>
                        <a:rPr lang="en-US" sz="1800">
                          <a:effectLst/>
                          <a:latin typeface="Calibri" panose="020F0502020204030204" pitchFamily="34" charset="0"/>
                          <a:ea typeface="Times New Roman" panose="02020603050405020304" pitchFamily="18" charset="0"/>
                          <a:cs typeface="Calibri" panose="020F0502020204030204" pitchFamily="34" charset="0"/>
                        </a:rPr>
                        <a:t>For patients with endometrial carcinoma undergoing adjuvant EBRT, IMRT is recommended to reduce acute and late toxicity.</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990600">
                <a:tc>
                  <a:txBody>
                    <a:bodyPr/>
                    <a:lstStyle/>
                    <a:p>
                      <a:pPr marL="342900" marR="0" lvl="0" indent="-342900">
                        <a:lnSpc>
                          <a:spcPct val="115000"/>
                        </a:lnSpc>
                        <a:spcBef>
                          <a:spcPts val="0"/>
                        </a:spcBef>
                        <a:spcAft>
                          <a:spcPts val="0"/>
                        </a:spcAft>
                        <a:buFont typeface="+mj-lt"/>
                        <a:buAutoNum type="arabicPeriod" startAt="2"/>
                      </a:pPr>
                      <a:r>
                        <a:rPr lang="en-US" sz="1800">
                          <a:effectLst/>
                          <a:latin typeface="Calibri" panose="020F0502020204030204" pitchFamily="34" charset="0"/>
                          <a:ea typeface="Times New Roman" panose="02020603050405020304" pitchFamily="18" charset="0"/>
                          <a:cs typeface="Calibri" panose="020F0502020204030204" pitchFamily="34" charset="0"/>
                        </a:rPr>
                        <a:t>For patients with endometrial carcinoma undergoing adjuvant EBRT using IMRT, a vaginal ITV is recommended for treatment planning with daily IGRT for treatment verification.</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1208984">
                <a:tc>
                  <a:txBody>
                    <a:bodyPr/>
                    <a:lstStyle/>
                    <a:p>
                      <a:pPr marL="342900" marR="0" lvl="0" indent="-342900">
                        <a:lnSpc>
                          <a:spcPct val="115000"/>
                        </a:lnSpc>
                        <a:spcBef>
                          <a:spcPts val="0"/>
                        </a:spcBef>
                        <a:spcAft>
                          <a:spcPts val="0"/>
                        </a:spcAft>
                        <a:buFont typeface="+mj-lt"/>
                        <a:buAutoNum type="arabicPeriod" startAt="3"/>
                      </a:pPr>
                      <a:r>
                        <a:rPr lang="en-US" sz="1800">
                          <a:effectLst/>
                          <a:latin typeface="Calibri" panose="020F0502020204030204" pitchFamily="34" charset="0"/>
                          <a:ea typeface="Times New Roman" panose="02020603050405020304" pitchFamily="18" charset="0"/>
                          <a:cs typeface="Calibri" panose="020F0502020204030204" pitchFamily="34" charset="0"/>
                        </a:rPr>
                        <a:t>For patients with endometrial carcinoma undergoing adjuvant EBRT, a dose of 4500-5040 cGy at 180-200 cGy per fraction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bl>
          </a:graphicData>
        </a:graphic>
      </p:graphicFrame>
    </p:spTree>
    <p:extLst>
      <p:ext uri="{BB962C8B-B14F-4D97-AF65-F5344CB8AC3E}">
        <p14:creationId xmlns:p14="http://schemas.microsoft.com/office/powerpoint/2010/main" val="166092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b="1">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459509" y="1396856"/>
            <a:ext cx="8229600" cy="4525963"/>
          </a:xfrm>
        </p:spPr>
        <p:txBody>
          <a:bodyPr/>
          <a:lstStyle/>
          <a:p>
            <a:pPr marL="0" indent="0" algn="ctr">
              <a:spcBef>
                <a:spcPts val="600"/>
              </a:spcBef>
              <a:buFontTx/>
              <a:buNone/>
              <a:defRPr/>
            </a:pPr>
            <a:r>
              <a:rPr lang="en-US" altLang="en-US" sz="2800" dirty="0"/>
              <a:t>This slide set is adapted from the </a:t>
            </a:r>
            <a:r>
              <a:rPr lang="en-US" altLang="en-US" sz="2800" b="1" i="1" dirty="0"/>
              <a:t>Radiation Therapy for Endometrial Cancer Guideline </a:t>
            </a:r>
            <a:r>
              <a:rPr lang="en-US" altLang="en-US" sz="2800" dirty="0"/>
              <a:t>to be published in the January/February 2023 issue of </a:t>
            </a:r>
          </a:p>
          <a:p>
            <a:pPr marL="0" indent="0" algn="ctr">
              <a:spcBef>
                <a:spcPts val="600"/>
              </a:spcBef>
              <a:buFontTx/>
              <a:buNone/>
              <a:defRPr/>
            </a:pPr>
            <a:r>
              <a:rPr lang="en-US" altLang="en-US" sz="2800" dirty="0"/>
              <a:t>Practical Radiation Oncology (PRO)</a:t>
            </a:r>
          </a:p>
          <a:p>
            <a:pPr marL="0" indent="0" algn="ctr">
              <a:spcBef>
                <a:spcPts val="600"/>
              </a:spcBef>
              <a:buFontTx/>
              <a:buNone/>
              <a:defRPr/>
            </a:pPr>
            <a:r>
              <a:rPr lang="en-US" altLang="en-US" sz="2800" dirty="0"/>
              <a:t>Web posted link:</a:t>
            </a:r>
          </a:p>
          <a:p>
            <a:pPr marL="0" indent="0" algn="ctr">
              <a:spcBef>
                <a:spcPts val="600"/>
              </a:spcBef>
              <a:buFontTx/>
              <a:buNone/>
              <a:defRPr/>
            </a:pPr>
            <a:r>
              <a:rPr lang="en-US" altLang="en-US" sz="2800" dirty="0"/>
              <a:t>(</a:t>
            </a:r>
            <a:r>
              <a:rPr lang="en-US" altLang="en-US" sz="2800" dirty="0">
                <a:hlinkClick r:id="rId2"/>
              </a:rPr>
              <a:t>https://www.practicalradonc.org/article/S1879-8500(22)00273-9/fulltext</a:t>
            </a:r>
            <a:r>
              <a:rPr lang="en-US" altLang="en-US" sz="2800" dirty="0"/>
              <a:t>)</a:t>
            </a:r>
            <a:endParaRPr lang="en-US" altLang="en-US" sz="2800" dirty="0">
              <a:solidFill>
                <a:schemeClr val="accent2"/>
              </a:solidFill>
            </a:endParaRPr>
          </a:p>
          <a:p>
            <a:pPr algn="ctr">
              <a:spcBef>
                <a:spcPts val="600"/>
              </a:spcBef>
              <a:buFontTx/>
              <a:buNone/>
              <a:defRPr/>
            </a:pPr>
            <a:endParaRPr lang="en-US" altLang="en-US" sz="2800" dirty="0"/>
          </a:p>
          <a:p>
            <a:pPr algn="ctr">
              <a:spcBef>
                <a:spcPts val="600"/>
              </a:spcBef>
              <a:buFontTx/>
              <a:buNone/>
              <a:defRPr/>
            </a:pPr>
            <a:r>
              <a:rPr lang="en-US" altLang="en-US" sz="2400" dirty="0"/>
              <a:t>The full-text guideline is also available on the ASTRO Web site: </a:t>
            </a:r>
            <a:r>
              <a:rPr lang="en-US" altLang="en-US" sz="2400" dirty="0">
                <a:hlinkClick r:id="rId3"/>
              </a:rPr>
              <a:t>www.astro.org</a:t>
            </a:r>
            <a:r>
              <a:rPr lang="en-US" altLang="en-US" sz="2400" dirty="0"/>
              <a:t> </a:t>
            </a:r>
          </a:p>
          <a:p>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42900" y="228600"/>
            <a:ext cx="8458198" cy="1295400"/>
          </a:xfrm>
        </p:spPr>
        <p:txBody>
          <a:bodyPr/>
          <a:lstStyle/>
          <a:p>
            <a:r>
              <a:rPr lang="en-US" sz="3200" b="1">
                <a:solidFill>
                  <a:schemeClr val="tx2"/>
                </a:solidFill>
              </a:rPr>
              <a:t>KQ 2: RT Techniques, target volumes, dose-fractionation regimens, and normal tissue constraints</a:t>
            </a:r>
            <a:endParaRPr lang="en-US" sz="3200">
              <a:solidFill>
                <a:schemeClr val="tx2"/>
              </a:solidFill>
            </a:endParaRPr>
          </a:p>
        </p:txBody>
      </p:sp>
      <p:graphicFrame>
        <p:nvGraphicFramePr>
          <p:cNvPr id="4" name="Table 3">
            <a:extLst>
              <a:ext uri="{FF2B5EF4-FFF2-40B4-BE49-F238E27FC236}">
                <a16:creationId xmlns:a16="http://schemas.microsoft.com/office/drawing/2014/main" id="{9AE40B0E-949A-EEB8-5445-4CCE68D3AA13}"/>
              </a:ext>
            </a:extLst>
          </p:cNvPr>
          <p:cNvGraphicFramePr>
            <a:graphicFrameLocks noGrp="1"/>
          </p:cNvGraphicFramePr>
          <p:nvPr>
            <p:extLst>
              <p:ext uri="{D42A27DB-BD31-4B8C-83A1-F6EECF244321}">
                <p14:modId xmlns:p14="http://schemas.microsoft.com/office/powerpoint/2010/main" val="2775073394"/>
              </p:ext>
            </p:extLst>
          </p:nvPr>
        </p:nvGraphicFramePr>
        <p:xfrm>
          <a:off x="342900" y="1828800"/>
          <a:ext cx="8458199" cy="3429000"/>
        </p:xfrm>
        <a:graphic>
          <a:graphicData uri="http://schemas.openxmlformats.org/drawingml/2006/table">
            <a:tbl>
              <a:tblPr firstRow="1" firstCol="1" bandRow="1"/>
              <a:tblGrid>
                <a:gridCol w="5448300">
                  <a:extLst>
                    <a:ext uri="{9D8B030D-6E8A-4147-A177-3AD203B41FA5}">
                      <a16:colId xmlns:a16="http://schemas.microsoft.com/office/drawing/2014/main" val="844265120"/>
                    </a:ext>
                  </a:extLst>
                </a:gridCol>
                <a:gridCol w="16383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565846">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 (continued)</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1347630">
                <a:tc>
                  <a:txBody>
                    <a:bodyPr/>
                    <a:lstStyle/>
                    <a:p>
                      <a:pPr marL="342900" marR="0" lvl="0" indent="-342900">
                        <a:lnSpc>
                          <a:spcPct val="115000"/>
                        </a:lnSpc>
                        <a:spcBef>
                          <a:spcPts val="0"/>
                        </a:spcBef>
                        <a:spcAft>
                          <a:spcPts val="0"/>
                        </a:spcAft>
                        <a:buFont typeface="+mj-lt"/>
                        <a:buAutoNum type="arabicPeriod" startAt="4"/>
                      </a:pPr>
                      <a:r>
                        <a:rPr lang="en-US" sz="1800">
                          <a:effectLst/>
                          <a:latin typeface="Calibri" panose="020F0502020204030204" pitchFamily="34" charset="0"/>
                          <a:ea typeface="Times New Roman" panose="02020603050405020304" pitchFamily="18" charset="0"/>
                          <a:cs typeface="Calibri" panose="020F0502020204030204" pitchFamily="34" charset="0"/>
                        </a:rPr>
                        <a:t>For patients with endometrial carcinoma undergoing adjuvant vaginal brachytherapy alone, treating the proximal third to half of the vagina (typically 3-5 cm)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Moderate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1515524">
                <a:tc>
                  <a:txBody>
                    <a:bodyPr/>
                    <a:lstStyle/>
                    <a:p>
                      <a:pPr marL="342900" marR="0" lvl="0" indent="-342900">
                        <a:lnSpc>
                          <a:spcPct val="115000"/>
                        </a:lnSpc>
                        <a:spcBef>
                          <a:spcPts val="0"/>
                        </a:spcBef>
                        <a:spcAft>
                          <a:spcPts val="0"/>
                        </a:spcAft>
                        <a:buFont typeface="+mj-lt"/>
                        <a:buAutoNum type="arabicPeriod" startAt="5"/>
                      </a:pPr>
                      <a:r>
                        <a:rPr lang="en-US" sz="1800" dirty="0">
                          <a:effectLst/>
                          <a:latin typeface="Calibri" panose="020F0502020204030204" pitchFamily="34" charset="0"/>
                          <a:ea typeface="Times New Roman" panose="02020603050405020304" pitchFamily="18" charset="0"/>
                          <a:cs typeface="Calibri" panose="020F0502020204030204" pitchFamily="34" charset="0"/>
                        </a:rPr>
                        <a:t>For patients with endometrial carcinoma with cervical stromal involvement and/or close or positive vaginal margins, postoperative vaginal brachytherapy as a boost after EBRT is conditionally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bl>
          </a:graphicData>
        </a:graphic>
      </p:graphicFrame>
    </p:spTree>
    <p:extLst>
      <p:ext uri="{BB962C8B-B14F-4D97-AF65-F5344CB8AC3E}">
        <p14:creationId xmlns:p14="http://schemas.microsoft.com/office/powerpoint/2010/main" val="399207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5493-9F89-49FF-8541-9A20448D648F}"/>
              </a:ext>
            </a:extLst>
          </p:cNvPr>
          <p:cNvSpPr>
            <a:spLocks noGrp="1"/>
          </p:cNvSpPr>
          <p:nvPr>
            <p:ph type="title"/>
          </p:nvPr>
        </p:nvSpPr>
        <p:spPr/>
        <p:txBody>
          <a:bodyPr/>
          <a:lstStyle/>
          <a:p>
            <a:r>
              <a:rPr kumimoji="0" lang="en-US" altLang="en-US" sz="3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Table 5.</a:t>
            </a: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TIME-C planning aims for adjuvant treatment of endometrial cancer</a:t>
            </a:r>
            <a:br>
              <a:rPr kumimoji="0" lang="en-US" altLang="en-US" sz="800" b="0" i="0" u="none" strike="noStrike" cap="none" normalizeH="0" baseline="0" dirty="0">
                <a:ln>
                  <a:noFill/>
                </a:ln>
                <a:solidFill>
                  <a:schemeClr val="tx1"/>
                </a:solidFill>
                <a:effectLst/>
              </a:rPr>
            </a:br>
            <a:endParaRPr lang="en-US" dirty="0"/>
          </a:p>
        </p:txBody>
      </p:sp>
      <p:graphicFrame>
        <p:nvGraphicFramePr>
          <p:cNvPr id="3" name="Table 2">
            <a:extLst>
              <a:ext uri="{FF2B5EF4-FFF2-40B4-BE49-F238E27FC236}">
                <a16:creationId xmlns:a16="http://schemas.microsoft.com/office/drawing/2014/main" id="{BCE434B0-96C4-4962-A864-66A3711E99F6}"/>
              </a:ext>
            </a:extLst>
          </p:cNvPr>
          <p:cNvGraphicFramePr>
            <a:graphicFrameLocks noGrp="1"/>
          </p:cNvGraphicFramePr>
          <p:nvPr>
            <p:extLst>
              <p:ext uri="{D42A27DB-BD31-4B8C-83A1-F6EECF244321}">
                <p14:modId xmlns:p14="http://schemas.microsoft.com/office/powerpoint/2010/main" val="1249958208"/>
              </p:ext>
            </p:extLst>
          </p:nvPr>
        </p:nvGraphicFramePr>
        <p:xfrm>
          <a:off x="457201" y="1690826"/>
          <a:ext cx="8229599" cy="2425178"/>
        </p:xfrm>
        <a:graphic>
          <a:graphicData uri="http://schemas.openxmlformats.org/drawingml/2006/table">
            <a:tbl>
              <a:tblPr firstRow="1" firstCol="1" bandRow="1"/>
              <a:tblGrid>
                <a:gridCol w="1606005">
                  <a:extLst>
                    <a:ext uri="{9D8B030D-6E8A-4147-A177-3AD203B41FA5}">
                      <a16:colId xmlns:a16="http://schemas.microsoft.com/office/drawing/2014/main" val="997290867"/>
                    </a:ext>
                  </a:extLst>
                </a:gridCol>
                <a:gridCol w="2931350">
                  <a:extLst>
                    <a:ext uri="{9D8B030D-6E8A-4147-A177-3AD203B41FA5}">
                      <a16:colId xmlns:a16="http://schemas.microsoft.com/office/drawing/2014/main" val="2786175705"/>
                    </a:ext>
                  </a:extLst>
                </a:gridCol>
                <a:gridCol w="3692244">
                  <a:extLst>
                    <a:ext uri="{9D8B030D-6E8A-4147-A177-3AD203B41FA5}">
                      <a16:colId xmlns:a16="http://schemas.microsoft.com/office/drawing/2014/main" val="3721779676"/>
                    </a:ext>
                  </a:extLst>
                </a:gridCol>
              </a:tblGrid>
              <a:tr h="352660">
                <a:tc>
                  <a:txBody>
                    <a:bodyPr/>
                    <a:lstStyle/>
                    <a:p>
                      <a:pPr marL="0" marR="0" algn="ctr">
                        <a:lnSpc>
                          <a:spcPct val="150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Organ at </a:t>
                      </a: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risk</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5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Ideal dose limit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marL="0" marR="0" algn="ctr">
                        <a:lnSpc>
                          <a:spcPct val="150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Variance allowed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079364750"/>
                  </a:ext>
                </a:extLst>
              </a:tr>
              <a:tr h="406189">
                <a:tc>
                  <a:txBody>
                    <a:bodyPr/>
                    <a:lstStyle/>
                    <a:p>
                      <a:pPr marL="0" marR="0">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Bowel Space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Up to 30% receives 4000 cGy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No more than 70% receives 4000 cGy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6747539"/>
                  </a:ext>
                </a:extLst>
              </a:tr>
              <a:tr h="406189">
                <a:tc>
                  <a:txBody>
                    <a:bodyPr/>
                    <a:lstStyle/>
                    <a:p>
                      <a:pPr marL="0" marR="0">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Rectum</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Up to 80% receives 4000 cGy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&lt;100% receives 4000 cGy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732721"/>
                  </a:ext>
                </a:extLst>
              </a:tr>
              <a:tr h="406189">
                <a:tc>
                  <a:txBody>
                    <a:bodyPr/>
                    <a:lstStyle/>
                    <a:p>
                      <a:pPr marL="0" marR="0">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Bladder</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Up to 35% receives 4500 cGy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No more than 70% receives 4500 cGy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2678639"/>
                  </a:ext>
                </a:extLst>
              </a:tr>
              <a:tr h="837676">
                <a:tc>
                  <a:txBody>
                    <a:bodyPr/>
                    <a:lstStyle/>
                    <a:p>
                      <a:pPr marL="0" marR="0">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Bone Marrow</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Up to 37% receives 4000 cGy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a:effectLst/>
                          <a:latin typeface="Calibri" panose="020F0502020204030204" pitchFamily="34" charset="0"/>
                          <a:ea typeface="Times New Roman" panose="02020603050405020304" pitchFamily="18" charset="0"/>
                          <a:cs typeface="Calibri" panose="020F0502020204030204" pitchFamily="34" charset="0"/>
                        </a:rPr>
                        <a:t>Up to 90% receives 1000 cGy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No more than 60% receives 4000 cGy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No more than 90% receives 2500 cGy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9106905"/>
                  </a:ext>
                </a:extLst>
              </a:tr>
            </a:tbl>
          </a:graphicData>
        </a:graphic>
      </p:graphicFrame>
      <p:sp>
        <p:nvSpPr>
          <p:cNvPr id="4" name="Rectangle 1">
            <a:extLst>
              <a:ext uri="{FF2B5EF4-FFF2-40B4-BE49-F238E27FC236}">
                <a16:creationId xmlns:a16="http://schemas.microsoft.com/office/drawing/2014/main" id="{8DCCDCC0-720B-48FE-8E62-1655455FE89D}"/>
              </a:ext>
            </a:extLst>
          </p:cNvPr>
          <p:cNvSpPr>
            <a:spLocks noChangeArrowheads="1"/>
          </p:cNvSpPr>
          <p:nvPr/>
        </p:nvSpPr>
        <p:spPr bwMode="auto">
          <a:xfrm>
            <a:off x="572755" y="4704650"/>
            <a:ext cx="770708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Abbreviations</a:t>
            </a: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IMRT = intensity modulated radiation therapy; TIME-C = RTOG 1203, Standard vs. IMRT Pelvic Radiation for Post-Operative Treatment of Endometrial and Cervical Cancer.</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Planning aims used in RTOG 1203 (TIME-C) trial protocol.</a:t>
            </a:r>
            <a:r>
              <a:rPr kumimoji="0" lang="en-US" altLang="en-US" sz="1400" b="0"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54</a:t>
            </a: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0495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838200"/>
            <a:ext cx="8229600" cy="1143000"/>
          </a:xfrm>
        </p:spPr>
        <p:txBody>
          <a:bodyPr/>
          <a:lstStyle/>
          <a:p>
            <a:r>
              <a:rPr lang="en-US" sz="4800" b="1">
                <a:solidFill>
                  <a:schemeClr val="tx2"/>
                </a:solidFill>
              </a:rPr>
              <a:t>KQ 3: What are the indications for systemic therapy in patients with nonmetastatic endometrial cancer?</a:t>
            </a:r>
          </a:p>
        </p:txBody>
      </p:sp>
    </p:spTree>
    <p:extLst>
      <p:ext uri="{BB962C8B-B14F-4D97-AF65-F5344CB8AC3E}">
        <p14:creationId xmlns:p14="http://schemas.microsoft.com/office/powerpoint/2010/main" val="1863560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457200" y="304800"/>
            <a:ext cx="8229600" cy="914400"/>
          </a:xfrm>
        </p:spPr>
        <p:txBody>
          <a:bodyPr/>
          <a:lstStyle/>
          <a:p>
            <a:r>
              <a:rPr lang="en-US" sz="3600" b="1">
                <a:solidFill>
                  <a:schemeClr val="tx2"/>
                </a:solidFill>
              </a:rPr>
              <a:t>KQ 3: Indications for systemic therapy</a:t>
            </a:r>
            <a:endParaRPr lang="en-US" sz="3600"/>
          </a:p>
        </p:txBody>
      </p:sp>
      <p:graphicFrame>
        <p:nvGraphicFramePr>
          <p:cNvPr id="3" name="Table 2">
            <a:extLst>
              <a:ext uri="{FF2B5EF4-FFF2-40B4-BE49-F238E27FC236}">
                <a16:creationId xmlns:a16="http://schemas.microsoft.com/office/drawing/2014/main" id="{B1341C89-1764-FA04-38BF-001657E13D92}"/>
              </a:ext>
            </a:extLst>
          </p:cNvPr>
          <p:cNvGraphicFramePr>
            <a:graphicFrameLocks noGrp="1"/>
          </p:cNvGraphicFramePr>
          <p:nvPr>
            <p:extLst>
              <p:ext uri="{D42A27DB-BD31-4B8C-83A1-F6EECF244321}">
                <p14:modId xmlns:p14="http://schemas.microsoft.com/office/powerpoint/2010/main" val="3812490932"/>
              </p:ext>
            </p:extLst>
          </p:nvPr>
        </p:nvGraphicFramePr>
        <p:xfrm>
          <a:off x="418263" y="1120391"/>
          <a:ext cx="8458199" cy="4166951"/>
        </p:xfrm>
        <a:graphic>
          <a:graphicData uri="http://schemas.openxmlformats.org/drawingml/2006/table">
            <a:tbl>
              <a:tblPr firstRow="1" firstCol="1" bandRow="1"/>
              <a:tblGrid>
                <a:gridCol w="5448300">
                  <a:extLst>
                    <a:ext uri="{9D8B030D-6E8A-4147-A177-3AD203B41FA5}">
                      <a16:colId xmlns:a16="http://schemas.microsoft.com/office/drawing/2014/main" val="844265120"/>
                    </a:ext>
                  </a:extLst>
                </a:gridCol>
                <a:gridCol w="16383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642443">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KQ3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956987">
                <a:tc>
                  <a:txBody>
                    <a:bodyPr/>
                    <a:lstStyle/>
                    <a:p>
                      <a:pPr marL="342900" marR="0" lvl="0" indent="-342900">
                        <a:lnSpc>
                          <a:spcPct val="115000"/>
                        </a:lnSpc>
                        <a:spcBef>
                          <a:spcPts val="0"/>
                        </a:spcBef>
                        <a:spcAft>
                          <a:spcPts val="0"/>
                        </a:spcAft>
                        <a:buFont typeface="+mj-lt"/>
                        <a:buAutoNum type="arabicPeriod"/>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patients with FIGO stage I-II endometroid adenocarcinoma, systemic therapy is </a:t>
                      </a:r>
                      <a:r>
                        <a:rPr lang="en-US" sz="18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recommended.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1263124">
                <a:tc>
                  <a:txBody>
                    <a:bodyPr/>
                    <a:lstStyle/>
                    <a:p>
                      <a:pPr marL="342900" marR="0" lvl="0" indent="-342900">
                        <a:lnSpc>
                          <a:spcPct val="115000"/>
                        </a:lnSpc>
                        <a:spcBef>
                          <a:spcPts val="0"/>
                        </a:spcBef>
                        <a:spcAft>
                          <a:spcPts val="0"/>
                        </a:spcAft>
                        <a:buFont typeface="+mj-lt"/>
                        <a:buAutoNum type="arabicPeriod" startAt="2"/>
                      </a:pPr>
                      <a:r>
                        <a:rPr lang="en-US" sz="1800">
                          <a:effectLst/>
                          <a:latin typeface="Calibri" panose="020F0502020204030204" pitchFamily="34" charset="0"/>
                          <a:ea typeface="Times New Roman" panose="02020603050405020304" pitchFamily="18" charset="0"/>
                          <a:cs typeface="Times New Roman" panose="02020603050405020304" pitchFamily="18" charset="0"/>
                        </a:rPr>
                        <a:t>For patients with </a:t>
                      </a:r>
                      <a:r>
                        <a:rPr lang="en-US" sz="1800" err="1">
                          <a:effectLst/>
                          <a:latin typeface="Calibri" panose="020F0502020204030204" pitchFamily="34" charset="0"/>
                          <a:ea typeface="Times New Roman" panose="02020603050405020304" pitchFamily="18" charset="0"/>
                          <a:cs typeface="Times New Roman" panose="02020603050405020304" pitchFamily="18" charset="0"/>
                        </a:rPr>
                        <a:t>myoinvasive</a:t>
                      </a:r>
                      <a:r>
                        <a:rPr lang="en-US" sz="1800">
                          <a:effectLst/>
                          <a:latin typeface="Calibri" panose="020F0502020204030204" pitchFamily="34" charset="0"/>
                          <a:ea typeface="Times New Roman" panose="02020603050405020304" pitchFamily="18" charset="0"/>
                          <a:cs typeface="Times New Roman" panose="02020603050405020304" pitchFamily="18" charset="0"/>
                        </a:rPr>
                        <a:t> FIGO stage I-II endometrial cancer</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with high-risk </a:t>
                      </a:r>
                      <a:r>
                        <a:rPr lang="en-US" sz="180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histologies</a:t>
                      </a: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systemic therapy is conditionally recommended.</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Conditional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Moderate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1304397">
                <a:tc>
                  <a:txBody>
                    <a:bodyPr/>
                    <a:lstStyle/>
                    <a:p>
                      <a:pPr marL="342900" marR="0" lvl="0" indent="-342900">
                        <a:lnSpc>
                          <a:spcPct val="115000"/>
                        </a:lnSpc>
                        <a:spcBef>
                          <a:spcPts val="0"/>
                        </a:spcBef>
                        <a:spcAft>
                          <a:spcPts val="0"/>
                        </a:spcAft>
                        <a:buFont typeface="+mj-lt"/>
                        <a:buAutoNum type="arabicPeriod" startAt="3"/>
                      </a:pPr>
                      <a:r>
                        <a:rPr lang="en-US" sz="1800">
                          <a:effectLst/>
                          <a:latin typeface="Calibri" panose="020F0502020204030204" pitchFamily="34" charset="0"/>
                          <a:ea typeface="Times New Roman" panose="02020603050405020304" pitchFamily="18" charset="0"/>
                          <a:cs typeface="Times New Roman" panose="02020603050405020304" pitchFamily="18" charset="0"/>
                        </a:rPr>
                        <a:t>For patients with FIGO stage III-IVA endometrial cancer of any histology, adjuvant systemic therapy is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Strong</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High</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bl>
          </a:graphicData>
        </a:graphic>
      </p:graphicFrame>
      <p:sp>
        <p:nvSpPr>
          <p:cNvPr id="4" name="TextBox 3">
            <a:extLst>
              <a:ext uri="{FF2B5EF4-FFF2-40B4-BE49-F238E27FC236}">
                <a16:creationId xmlns:a16="http://schemas.microsoft.com/office/drawing/2014/main" id="{C1FF7D6C-B709-9E12-1DD6-EB64B87BBF1A}"/>
              </a:ext>
            </a:extLst>
          </p:cNvPr>
          <p:cNvSpPr txBox="1"/>
          <p:nvPr/>
        </p:nvSpPr>
        <p:spPr>
          <a:xfrm>
            <a:off x="342900" y="5538551"/>
            <a:ext cx="8458198" cy="523220"/>
          </a:xfrm>
          <a:prstGeom prst="rect">
            <a:avLst/>
          </a:prstGeom>
          <a:noFill/>
        </p:spPr>
        <p:txBody>
          <a:bodyPr wrap="square" rtlCol="0">
            <a:spAutoFit/>
          </a:bodyPr>
          <a:lstStyle/>
          <a:p>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High-risk </a:t>
            </a:r>
            <a:r>
              <a:rPr lang="en-US" sz="14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histologies</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include serous carcinoma, clear cell carcinoma, carcinosarcoma, mixed </a:t>
            </a:r>
            <a:r>
              <a:rPr lang="en-US"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histology carcinoma</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dedifferentiated or </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undifferentiated carcinoma.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223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838200"/>
            <a:ext cx="8229600" cy="1143000"/>
          </a:xfrm>
        </p:spPr>
        <p:txBody>
          <a:bodyPr/>
          <a:lstStyle/>
          <a:p>
            <a:r>
              <a:rPr lang="en-US" sz="4800" b="1">
                <a:solidFill>
                  <a:schemeClr val="tx2"/>
                </a:solidFill>
              </a:rPr>
              <a:t>KQ 4: What is the appropriate sequencing of systemic therapy with RT in patients with endometrial cancer?</a:t>
            </a:r>
          </a:p>
        </p:txBody>
      </p:sp>
    </p:spTree>
    <p:extLst>
      <p:ext uri="{BB962C8B-B14F-4D97-AF65-F5344CB8AC3E}">
        <p14:creationId xmlns:p14="http://schemas.microsoft.com/office/powerpoint/2010/main" val="2050840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152401" y="228600"/>
            <a:ext cx="8850922" cy="896815"/>
          </a:xfrm>
        </p:spPr>
        <p:txBody>
          <a:bodyPr/>
          <a:lstStyle/>
          <a:p>
            <a:r>
              <a:rPr lang="en-US" sz="3600" b="1" dirty="0">
                <a:solidFill>
                  <a:schemeClr val="tx2"/>
                </a:solidFill>
              </a:rPr>
              <a:t>KQ 4: Sequencing of systemic therapy with RT</a:t>
            </a:r>
            <a:endParaRPr lang="en-US" sz="3600" dirty="0">
              <a:solidFill>
                <a:schemeClr val="tx2"/>
              </a:solidFill>
            </a:endParaRPr>
          </a:p>
        </p:txBody>
      </p:sp>
      <p:graphicFrame>
        <p:nvGraphicFramePr>
          <p:cNvPr id="3" name="Table 2">
            <a:extLst>
              <a:ext uri="{FF2B5EF4-FFF2-40B4-BE49-F238E27FC236}">
                <a16:creationId xmlns:a16="http://schemas.microsoft.com/office/drawing/2014/main" id="{F747E14F-2D24-4E82-88F1-F5126897B9A8}"/>
              </a:ext>
            </a:extLst>
          </p:cNvPr>
          <p:cNvGraphicFramePr>
            <a:graphicFrameLocks noGrp="1"/>
          </p:cNvGraphicFramePr>
          <p:nvPr>
            <p:extLst>
              <p:ext uri="{D42A27DB-BD31-4B8C-83A1-F6EECF244321}">
                <p14:modId xmlns:p14="http://schemas.microsoft.com/office/powerpoint/2010/main" val="1215641693"/>
              </p:ext>
            </p:extLst>
          </p:nvPr>
        </p:nvGraphicFramePr>
        <p:xfrm>
          <a:off x="342900" y="989764"/>
          <a:ext cx="8458199" cy="4648199"/>
        </p:xfrm>
        <a:graphic>
          <a:graphicData uri="http://schemas.openxmlformats.org/drawingml/2006/table">
            <a:tbl>
              <a:tblPr firstRow="1" firstCol="1" bandRow="1"/>
              <a:tblGrid>
                <a:gridCol w="5410200">
                  <a:extLst>
                    <a:ext uri="{9D8B030D-6E8A-4147-A177-3AD203B41FA5}">
                      <a16:colId xmlns:a16="http://schemas.microsoft.com/office/drawing/2014/main" val="844265120"/>
                    </a:ext>
                  </a:extLst>
                </a:gridCol>
                <a:gridCol w="1676400">
                  <a:extLst>
                    <a:ext uri="{9D8B030D-6E8A-4147-A177-3AD203B41FA5}">
                      <a16:colId xmlns:a16="http://schemas.microsoft.com/office/drawing/2014/main" val="4277635033"/>
                    </a:ext>
                  </a:extLst>
                </a:gridCol>
                <a:gridCol w="1371599">
                  <a:extLst>
                    <a:ext uri="{9D8B030D-6E8A-4147-A177-3AD203B41FA5}">
                      <a16:colId xmlns:a16="http://schemas.microsoft.com/office/drawing/2014/main" val="3282926016"/>
                    </a:ext>
                  </a:extLst>
                </a:gridCol>
              </a:tblGrid>
              <a:tr h="527431">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KQ4 Recommendations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904169">
                <a:tc>
                  <a:txBody>
                    <a:bodyPr/>
                    <a:lstStyle/>
                    <a:p>
                      <a:pPr marL="342900" marR="0" lvl="0" indent="-342900">
                        <a:lnSpc>
                          <a:spcPct val="115000"/>
                        </a:lnSpc>
                        <a:spcBef>
                          <a:spcPts val="0"/>
                        </a:spcBef>
                        <a:spcAft>
                          <a:spcPts val="0"/>
                        </a:spcAft>
                        <a:buFont typeface="+mj-lt"/>
                        <a:buAutoNum type="arabicPeriod"/>
                      </a:pPr>
                      <a:r>
                        <a:rPr lang="en-US" sz="1600" kern="1200">
                          <a:solidFill>
                            <a:schemeClr val="tx1"/>
                          </a:solidFill>
                          <a:effectLst/>
                          <a:latin typeface="+mn-lt"/>
                          <a:ea typeface="+mn-ea"/>
                          <a:cs typeface="+mn-cs"/>
                        </a:rPr>
                        <a:t>For patients with FIGO stage III-IVA endometrial cancer receiving RT, EBRT with concurrent chemotherapy followed by adjuvant chemotherapy is conditionally recommended. </a:t>
                      </a:r>
                      <a:endParaRPr lang="en-US" sz="160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mn-lt"/>
                          <a:ea typeface="Times New Roman" panose="02020603050405020304" pitchFamily="18" charset="0"/>
                          <a:cs typeface="Calibri" panose="020F0502020204030204" pitchFamily="34" charset="0"/>
                        </a:rPr>
                        <a:t>Conditional</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effectLst/>
                          <a:latin typeface="+mn-lt"/>
                          <a:ea typeface="Times New Roman" panose="02020603050405020304" pitchFamily="18" charset="0"/>
                          <a:cs typeface="Calibri" panose="020F0502020204030204" pitchFamily="34" charset="0"/>
                        </a:rPr>
                        <a:t>Moderate</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900253">
                <a:tc>
                  <a:txBody>
                    <a:bodyPr/>
                    <a:lstStyle/>
                    <a:p>
                      <a:pPr marL="342900" marR="0" lvl="0" indent="-342900">
                        <a:lnSpc>
                          <a:spcPct val="115000"/>
                        </a:lnSpc>
                        <a:spcBef>
                          <a:spcPts val="0"/>
                        </a:spcBef>
                        <a:spcAft>
                          <a:spcPts val="0"/>
                        </a:spcAft>
                        <a:buFont typeface="+mj-lt"/>
                        <a:buAutoNum type="arabicPeriod" startAt="2"/>
                      </a:pPr>
                      <a:r>
                        <a:rPr lang="en-US" sz="1600" kern="1200">
                          <a:solidFill>
                            <a:schemeClr val="tx1"/>
                          </a:solidFill>
                          <a:effectLst/>
                          <a:latin typeface="+mn-lt"/>
                          <a:ea typeface="+mn-ea"/>
                          <a:cs typeface="+mn-cs"/>
                        </a:rPr>
                        <a:t>For patients with FIGO stage III-IVA endometrial cancer receiving RT, sequential chemotherapy followed by RT is conditionally recommended.</a:t>
                      </a:r>
                      <a:endParaRPr lang="en-US" sz="160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mn-lt"/>
                          <a:ea typeface="Times New Roman" panose="02020603050405020304" pitchFamily="18" charset="0"/>
                          <a:cs typeface="Times New Roman" panose="02020603050405020304" pitchFamily="18" charset="0"/>
                        </a:rPr>
                        <a:t>Conditional</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Expert Opinion</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908086">
                <a:tc>
                  <a:txBody>
                    <a:bodyPr/>
                    <a:lstStyle/>
                    <a:p>
                      <a:pPr marL="342900" marR="0" lvl="0" indent="-342900">
                        <a:lnSpc>
                          <a:spcPct val="115000"/>
                        </a:lnSpc>
                        <a:spcBef>
                          <a:spcPts val="0"/>
                        </a:spcBef>
                        <a:spcAft>
                          <a:spcPts val="0"/>
                        </a:spcAft>
                        <a:buFont typeface="+mj-lt"/>
                        <a:buAutoNum type="arabicPeriod" startAt="3"/>
                      </a:pPr>
                      <a:r>
                        <a:rPr lang="en-US" sz="1600" kern="1200">
                          <a:solidFill>
                            <a:schemeClr val="tx1"/>
                          </a:solidFill>
                          <a:effectLst/>
                          <a:latin typeface="+mn-lt"/>
                          <a:ea typeface="+mn-ea"/>
                          <a:cs typeface="+mn-cs"/>
                        </a:rPr>
                        <a:t>For patients with FIGO stage I-II endometrial cancer with high-risk </a:t>
                      </a:r>
                      <a:r>
                        <a:rPr lang="en-US" sz="1600" kern="1200" err="1">
                          <a:solidFill>
                            <a:schemeClr val="tx1"/>
                          </a:solidFill>
                          <a:effectLst/>
                          <a:latin typeface="+mn-lt"/>
                          <a:ea typeface="+mn-ea"/>
                          <a:cs typeface="+mn-cs"/>
                        </a:rPr>
                        <a:t>histologies</a:t>
                      </a:r>
                      <a:r>
                        <a:rPr lang="en-US" sz="1600" kern="1200">
                          <a:solidFill>
                            <a:schemeClr val="tx1"/>
                          </a:solidFill>
                          <a:effectLst/>
                          <a:latin typeface="+mn-lt"/>
                          <a:ea typeface="+mn-ea"/>
                          <a:cs typeface="+mn-cs"/>
                        </a:rPr>
                        <a:t>* receiving EBRT and chemotherapy, either sequential or concurrent treatment is recommended.</a:t>
                      </a:r>
                      <a:endParaRPr lang="en-US" sz="160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Moderate</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r h="1408260">
                <a:tc>
                  <a:txBody>
                    <a:bodyPr/>
                    <a:lstStyle/>
                    <a:p>
                      <a:pPr marL="342900" lvl="0" indent="-342900">
                        <a:buFont typeface="+mj-lt"/>
                        <a:buAutoNum type="arabicPeriod" startAt="4"/>
                      </a:pPr>
                      <a:r>
                        <a:rPr lang="en-US" sz="1600" kern="1200">
                          <a:solidFill>
                            <a:schemeClr val="tx1"/>
                          </a:solidFill>
                          <a:effectLst/>
                          <a:latin typeface="+mn-lt"/>
                          <a:ea typeface="+mn-ea"/>
                          <a:cs typeface="+mn-cs"/>
                        </a:rPr>
                        <a:t>For patients with endometrial cancer receiving vaginal brachytherapy and chemotherapy, either sequential or concurrent treatment is recommended.</a:t>
                      </a:r>
                    </a:p>
                    <a:p>
                      <a:pPr marL="0" lvl="0" indent="0">
                        <a:buFont typeface="+mj-lt"/>
                        <a:buNone/>
                      </a:pPr>
                      <a:endParaRPr lang="en-US" sz="1000" kern="1200">
                        <a:solidFill>
                          <a:schemeClr val="tx1"/>
                        </a:solidFill>
                        <a:effectLst/>
                        <a:latin typeface="+mn-lt"/>
                        <a:ea typeface="+mn-ea"/>
                        <a:cs typeface="+mn-cs"/>
                      </a:endParaRPr>
                    </a:p>
                    <a:p>
                      <a:pPr marL="339725" indent="0"/>
                      <a:r>
                        <a:rPr lang="en-US" sz="1600" u="sng" kern="1200">
                          <a:solidFill>
                            <a:schemeClr val="tx1"/>
                          </a:solidFill>
                          <a:effectLst/>
                          <a:latin typeface="+mn-lt"/>
                          <a:ea typeface="+mn-ea"/>
                          <a:cs typeface="+mn-cs"/>
                        </a:rPr>
                        <a:t>Implementation remark</a:t>
                      </a:r>
                      <a:r>
                        <a:rPr lang="en-US" sz="1600" kern="1200">
                          <a:solidFill>
                            <a:schemeClr val="tx1"/>
                          </a:solidFill>
                          <a:effectLst/>
                          <a:latin typeface="+mn-lt"/>
                          <a:ea typeface="+mn-ea"/>
                          <a:cs typeface="+mn-cs"/>
                        </a:rPr>
                        <a:t>: It is preferrable not to administer brachytherapy on the same day as chemotherapy.</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effectLst/>
                          <a:latin typeface="+mn-lt"/>
                          <a:ea typeface="Times New Roman" panose="02020603050405020304" pitchFamily="18" charset="0"/>
                          <a:cs typeface="Calibri" panose="020F0502020204030204" pitchFamily="34" charset="0"/>
                        </a:rPr>
                        <a:t>Expert Opinion</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928812"/>
                  </a:ext>
                </a:extLst>
              </a:tr>
            </a:tbl>
          </a:graphicData>
        </a:graphic>
      </p:graphicFrame>
      <p:sp>
        <p:nvSpPr>
          <p:cNvPr id="4" name="TextBox 3">
            <a:extLst>
              <a:ext uri="{FF2B5EF4-FFF2-40B4-BE49-F238E27FC236}">
                <a16:creationId xmlns:a16="http://schemas.microsoft.com/office/drawing/2014/main" id="{02951EAA-3B83-5086-45B3-8F579A71C113}"/>
              </a:ext>
            </a:extLst>
          </p:cNvPr>
          <p:cNvSpPr txBox="1"/>
          <p:nvPr/>
        </p:nvSpPr>
        <p:spPr>
          <a:xfrm>
            <a:off x="342900" y="5637963"/>
            <a:ext cx="8458198" cy="800219"/>
          </a:xfrm>
          <a:prstGeom prst="rect">
            <a:avLst/>
          </a:prstGeom>
          <a:noFill/>
        </p:spPr>
        <p:txBody>
          <a:bodyPr wrap="square" rtlCol="0">
            <a:spAutoFit/>
          </a:bodyPr>
          <a:lstStyle/>
          <a:p>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High-risk </a:t>
            </a:r>
            <a:r>
              <a:rPr lang="en-US" sz="14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histologies</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include serous carcinoma, clear cell carcinoma, carcinosarcoma, mixed </a:t>
            </a:r>
            <a:r>
              <a:rPr lang="en-US"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histology carcinoma</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rgbClr val="201F1E"/>
                </a:solidFill>
                <a:effectLst/>
                <a:latin typeface="Calibri" panose="020F0502020204030204" pitchFamily="34" charset="0"/>
                <a:ea typeface="Calibri" panose="020F0502020204030204" pitchFamily="34" charset="0"/>
                <a:cs typeface="Calibri" panose="020F0502020204030204" pitchFamily="34" charset="0"/>
              </a:rPr>
              <a:t>dedifferentiated or </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undifferentiated carcinoma.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49477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84A9-9F0F-56D4-C91F-54CA6BDB0B42}"/>
              </a:ext>
            </a:extLst>
          </p:cNvPr>
          <p:cNvSpPr>
            <a:spLocks noGrp="1"/>
          </p:cNvSpPr>
          <p:nvPr>
            <p:ph type="title"/>
          </p:nvPr>
        </p:nvSpPr>
        <p:spPr/>
        <p:txBody>
          <a:bodyPr/>
          <a:lstStyle/>
          <a:p>
            <a:pPr algn="l"/>
            <a:r>
              <a:rPr lang="en-US" sz="2800"/>
              <a:t>Figure 3. Stage III-IVA Endometroid Carcinoma</a:t>
            </a:r>
          </a:p>
        </p:txBody>
      </p:sp>
      <p:pic>
        <p:nvPicPr>
          <p:cNvPr id="3" name="Picture 2">
            <a:extLst>
              <a:ext uri="{FF2B5EF4-FFF2-40B4-BE49-F238E27FC236}">
                <a16:creationId xmlns:a16="http://schemas.microsoft.com/office/drawing/2014/main" id="{F76B4972-E7C3-598B-16D3-25E12FA20FCC}"/>
              </a:ext>
            </a:extLst>
          </p:cNvPr>
          <p:cNvPicPr>
            <a:picLocks noChangeAspect="1"/>
          </p:cNvPicPr>
          <p:nvPr/>
        </p:nvPicPr>
        <p:blipFill>
          <a:blip r:embed="rId2"/>
          <a:stretch>
            <a:fillRect/>
          </a:stretch>
        </p:blipFill>
        <p:spPr>
          <a:xfrm>
            <a:off x="1066800" y="925285"/>
            <a:ext cx="6705600" cy="4789715"/>
          </a:xfrm>
          <a:prstGeom prst="rect">
            <a:avLst/>
          </a:prstGeom>
        </p:spPr>
      </p:pic>
    </p:spTree>
    <p:extLst>
      <p:ext uri="{BB962C8B-B14F-4D97-AF65-F5344CB8AC3E}">
        <p14:creationId xmlns:p14="http://schemas.microsoft.com/office/powerpoint/2010/main" val="4232623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838200"/>
            <a:ext cx="8229600" cy="1143000"/>
          </a:xfrm>
        </p:spPr>
        <p:txBody>
          <a:bodyPr/>
          <a:lstStyle/>
          <a:p>
            <a:r>
              <a:rPr lang="en-US" sz="4800" b="1">
                <a:solidFill>
                  <a:schemeClr val="tx2"/>
                </a:solidFill>
              </a:rPr>
              <a:t>KQ 5: How should the performance of, and type of, lymph node assessment influence adjuvant RT decisions in patients with endometrial cancer?</a:t>
            </a:r>
          </a:p>
        </p:txBody>
      </p:sp>
    </p:spTree>
    <p:extLst>
      <p:ext uri="{BB962C8B-B14F-4D97-AF65-F5344CB8AC3E}">
        <p14:creationId xmlns:p14="http://schemas.microsoft.com/office/powerpoint/2010/main" val="181045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457199" y="76200"/>
            <a:ext cx="8229600" cy="990600"/>
          </a:xfrm>
        </p:spPr>
        <p:txBody>
          <a:bodyPr/>
          <a:lstStyle/>
          <a:p>
            <a:r>
              <a:rPr lang="en-US" sz="3200" b="1">
                <a:solidFill>
                  <a:schemeClr val="tx2"/>
                </a:solidFill>
              </a:rPr>
              <a:t>KQ 5: Adjuvant RT decisions based on lymph node assessment </a:t>
            </a:r>
            <a:endParaRPr lang="en-US" sz="3200">
              <a:solidFill>
                <a:schemeClr val="tx2"/>
              </a:solidFill>
            </a:endParaRPr>
          </a:p>
        </p:txBody>
      </p:sp>
      <p:graphicFrame>
        <p:nvGraphicFramePr>
          <p:cNvPr id="3" name="Table 2">
            <a:extLst>
              <a:ext uri="{FF2B5EF4-FFF2-40B4-BE49-F238E27FC236}">
                <a16:creationId xmlns:a16="http://schemas.microsoft.com/office/drawing/2014/main" id="{24F1C2D9-3BFE-7F4D-53FE-70F9479E6BA2}"/>
              </a:ext>
            </a:extLst>
          </p:cNvPr>
          <p:cNvGraphicFramePr>
            <a:graphicFrameLocks noGrp="1"/>
          </p:cNvGraphicFramePr>
          <p:nvPr>
            <p:extLst>
              <p:ext uri="{D42A27DB-BD31-4B8C-83A1-F6EECF244321}">
                <p14:modId xmlns:p14="http://schemas.microsoft.com/office/powerpoint/2010/main" val="2049931810"/>
              </p:ext>
            </p:extLst>
          </p:nvPr>
        </p:nvGraphicFramePr>
        <p:xfrm>
          <a:off x="342899" y="1096108"/>
          <a:ext cx="8458199" cy="5102214"/>
        </p:xfrm>
        <a:graphic>
          <a:graphicData uri="http://schemas.openxmlformats.org/drawingml/2006/table">
            <a:tbl>
              <a:tblPr firstRow="1" firstCol="1" bandRow="1"/>
              <a:tblGrid>
                <a:gridCol w="5676900">
                  <a:extLst>
                    <a:ext uri="{9D8B030D-6E8A-4147-A177-3AD203B41FA5}">
                      <a16:colId xmlns:a16="http://schemas.microsoft.com/office/drawing/2014/main" val="844265120"/>
                    </a:ext>
                  </a:extLst>
                </a:gridCol>
                <a:gridCol w="1600200">
                  <a:extLst>
                    <a:ext uri="{9D8B030D-6E8A-4147-A177-3AD203B41FA5}">
                      <a16:colId xmlns:a16="http://schemas.microsoft.com/office/drawing/2014/main" val="4277635033"/>
                    </a:ext>
                  </a:extLst>
                </a:gridCol>
                <a:gridCol w="1181099">
                  <a:extLst>
                    <a:ext uri="{9D8B030D-6E8A-4147-A177-3AD203B41FA5}">
                      <a16:colId xmlns:a16="http://schemas.microsoft.com/office/drawing/2014/main" val="3282926016"/>
                    </a:ext>
                  </a:extLst>
                </a:gridCol>
              </a:tblGrid>
              <a:tr h="477947">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KQ5 Recommendations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1273094">
                <a:tc>
                  <a:txBody>
                    <a:bodyPr/>
                    <a:lstStyle/>
                    <a:p>
                      <a:pPr marL="342900" marR="0" lvl="0" indent="-342900">
                        <a:lnSpc>
                          <a:spcPct val="115000"/>
                        </a:lnSpc>
                        <a:spcBef>
                          <a:spcPts val="0"/>
                        </a:spcBef>
                        <a:spcAft>
                          <a:spcPts val="0"/>
                        </a:spcAft>
                        <a:buFont typeface="+mj-lt"/>
                        <a:buAutoNum type="arabicPeriod"/>
                      </a:pPr>
                      <a:r>
                        <a:rPr lang="en-US" sz="1600" kern="1200">
                          <a:solidFill>
                            <a:schemeClr val="tx1"/>
                          </a:solidFill>
                          <a:effectLst/>
                          <a:latin typeface="+mn-lt"/>
                          <a:ea typeface="+mn-ea"/>
                          <a:cs typeface="+mn-cs"/>
                        </a:rPr>
                        <a:t>For patients with endometrial cancer, use of bilateral sentinel lymph node mapping is recommended over standard pelvic lymphadenectomy, to accurately detect subclinical nodal metastases, decrease morbidity, and guide selection of adjuvant therapy.</a:t>
                      </a:r>
                      <a:endParaRPr lang="en-US" sz="160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mn-lt"/>
                          <a:ea typeface="Times New Roman" panose="02020603050405020304" pitchFamily="18" charset="0"/>
                          <a:cs typeface="Calibri" panose="020F0502020204030204" pitchFamily="34" charset="0"/>
                        </a:rPr>
                        <a:t>Strong</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effectLst/>
                          <a:latin typeface="+mn-lt"/>
                          <a:ea typeface="Times New Roman" panose="02020603050405020304" pitchFamily="18" charset="0"/>
                          <a:cs typeface="Calibri" panose="020F0502020204030204" pitchFamily="34" charset="0"/>
                        </a:rPr>
                        <a:t>Moderate</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1015451">
                <a:tc>
                  <a:txBody>
                    <a:bodyPr/>
                    <a:lstStyle/>
                    <a:p>
                      <a:pPr marL="342900" marR="0" lvl="0" indent="-342900">
                        <a:lnSpc>
                          <a:spcPct val="115000"/>
                        </a:lnSpc>
                        <a:spcBef>
                          <a:spcPts val="0"/>
                        </a:spcBef>
                        <a:spcAft>
                          <a:spcPts val="0"/>
                        </a:spcAft>
                        <a:buFont typeface="+mj-lt"/>
                        <a:buAutoNum type="arabicPeriod" startAt="2"/>
                      </a:pPr>
                      <a:r>
                        <a:rPr lang="en-US" sz="1600" kern="1200">
                          <a:solidFill>
                            <a:schemeClr val="tx1"/>
                          </a:solidFill>
                          <a:effectLst/>
                          <a:latin typeface="+mn-lt"/>
                          <a:ea typeface="+mn-ea"/>
                          <a:cs typeface="+mn-cs"/>
                        </a:rPr>
                        <a:t>For patients who have undergone hysterectomy and no pelvic nodal assessment, surgical restaging or pelvic RT is conditionally recommended for any </a:t>
                      </a:r>
                      <a:r>
                        <a:rPr lang="en-US" sz="1600" kern="1200" err="1">
                          <a:solidFill>
                            <a:schemeClr val="tx1"/>
                          </a:solidFill>
                          <a:effectLst/>
                          <a:latin typeface="+mn-lt"/>
                          <a:ea typeface="+mn-ea"/>
                          <a:cs typeface="+mn-cs"/>
                        </a:rPr>
                        <a:t>myoinvasion</a:t>
                      </a:r>
                      <a:r>
                        <a:rPr lang="en-US" sz="1600" kern="1200">
                          <a:solidFill>
                            <a:schemeClr val="tx1"/>
                          </a:solidFill>
                          <a:effectLst/>
                          <a:latin typeface="+mn-lt"/>
                          <a:ea typeface="+mn-ea"/>
                          <a:cs typeface="+mn-cs"/>
                        </a:rPr>
                        <a:t> with LVSI or deep </a:t>
                      </a:r>
                      <a:r>
                        <a:rPr lang="en-US" sz="1600" kern="1200" err="1">
                          <a:solidFill>
                            <a:schemeClr val="tx1"/>
                          </a:solidFill>
                          <a:effectLst/>
                          <a:latin typeface="+mn-lt"/>
                          <a:ea typeface="+mn-ea"/>
                          <a:cs typeface="+mn-cs"/>
                        </a:rPr>
                        <a:t>myoinvasion</a:t>
                      </a:r>
                      <a:r>
                        <a:rPr lang="en-US" sz="1600" kern="1200">
                          <a:solidFill>
                            <a:schemeClr val="tx1"/>
                          </a:solidFill>
                          <a:effectLst/>
                          <a:latin typeface="+mn-lt"/>
                          <a:ea typeface="+mn-ea"/>
                          <a:cs typeface="+mn-cs"/>
                        </a:rPr>
                        <a:t>.</a:t>
                      </a:r>
                      <a:endParaRPr lang="en-US" sz="160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mn-lt"/>
                          <a:ea typeface="Times New Roman" panose="02020603050405020304" pitchFamily="18" charset="0"/>
                          <a:cs typeface="Times New Roman" panose="02020603050405020304" pitchFamily="18" charset="0"/>
                        </a:rPr>
                        <a:t>Conditional</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Expert Opinion</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1015451">
                <a:tc>
                  <a:txBody>
                    <a:bodyPr/>
                    <a:lstStyle/>
                    <a:p>
                      <a:pPr marL="342900" marR="0" lvl="0" indent="-342900">
                        <a:lnSpc>
                          <a:spcPct val="115000"/>
                        </a:lnSpc>
                        <a:spcBef>
                          <a:spcPts val="0"/>
                        </a:spcBef>
                        <a:spcAft>
                          <a:spcPts val="0"/>
                        </a:spcAft>
                        <a:buFont typeface="+mj-lt"/>
                        <a:buAutoNum type="arabicPeriod" startAt="3"/>
                      </a:pPr>
                      <a:r>
                        <a:rPr lang="en-US" sz="1600" kern="1200">
                          <a:solidFill>
                            <a:schemeClr val="tx1"/>
                          </a:solidFill>
                          <a:effectLst/>
                          <a:latin typeface="+mn-lt"/>
                          <a:ea typeface="+mn-ea"/>
                          <a:cs typeface="+mn-cs"/>
                        </a:rPr>
                        <a:t>For patients who have undergone hysterectomy and pelvic nodal assessment with isolated tumor cells present, it is conditionally recommended that uterine risk factors be used to guide adjuvant therapy.</a:t>
                      </a:r>
                      <a:endParaRPr lang="en-US" sz="1600">
                        <a:effectLst/>
                        <a:latin typeface="+mn-lt"/>
                        <a:ea typeface="Calibri" panose="020F0502020204030204" pitchFamily="34" charset="0"/>
                        <a:cs typeface="Times New Roman" panose="02020603050405020304" pitchFamily="18" charset="0"/>
                      </a:endParaRP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Low</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r h="1018656">
                <a:tc>
                  <a:txBody>
                    <a:bodyPr/>
                    <a:lstStyle/>
                    <a:p>
                      <a:pPr marL="342900" lvl="0" indent="-342900">
                        <a:buFont typeface="+mj-lt"/>
                        <a:buAutoNum type="arabicPeriod" startAt="4"/>
                      </a:pPr>
                      <a:r>
                        <a:rPr lang="en-US" sz="1600" kern="1200">
                          <a:solidFill>
                            <a:schemeClr val="tx1"/>
                          </a:solidFill>
                          <a:effectLst/>
                          <a:latin typeface="+mn-lt"/>
                          <a:ea typeface="+mn-ea"/>
                          <a:cs typeface="+mn-cs"/>
                        </a:rPr>
                        <a:t>For patients who have undergone hysterectomy and pelvic nodal assessment with nodal </a:t>
                      </a:r>
                      <a:r>
                        <a:rPr lang="en-US" sz="1600" kern="1200" err="1">
                          <a:solidFill>
                            <a:schemeClr val="tx1"/>
                          </a:solidFill>
                          <a:effectLst/>
                          <a:latin typeface="+mn-lt"/>
                          <a:ea typeface="+mn-ea"/>
                          <a:cs typeface="+mn-cs"/>
                        </a:rPr>
                        <a:t>micrometastases</a:t>
                      </a:r>
                      <a:r>
                        <a:rPr lang="en-US" sz="1600" kern="1200">
                          <a:solidFill>
                            <a:schemeClr val="tx1"/>
                          </a:solidFill>
                          <a:effectLst/>
                          <a:latin typeface="+mn-lt"/>
                          <a:ea typeface="+mn-ea"/>
                          <a:cs typeface="+mn-cs"/>
                        </a:rPr>
                        <a:t> or </a:t>
                      </a:r>
                      <a:r>
                        <a:rPr lang="en-US" sz="1600" kern="1200" err="1">
                          <a:solidFill>
                            <a:schemeClr val="tx1"/>
                          </a:solidFill>
                          <a:effectLst/>
                          <a:latin typeface="+mn-lt"/>
                          <a:ea typeface="+mn-ea"/>
                          <a:cs typeface="+mn-cs"/>
                        </a:rPr>
                        <a:t>macrometastases</a:t>
                      </a:r>
                      <a:r>
                        <a:rPr lang="en-US" sz="1600" kern="1200">
                          <a:solidFill>
                            <a:schemeClr val="tx1"/>
                          </a:solidFill>
                          <a:effectLst/>
                          <a:latin typeface="+mn-lt"/>
                          <a:ea typeface="+mn-ea"/>
                          <a:cs typeface="+mn-cs"/>
                        </a:rPr>
                        <a:t> (FIGO stage IIIC), adjuvant therapy is recommended.</a:t>
                      </a:r>
                    </a:p>
                  </a:txBody>
                  <a:tcPr marL="43565" marR="43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Strong</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effectLst/>
                          <a:latin typeface="+mn-lt"/>
                          <a:ea typeface="Times New Roman" panose="02020603050405020304" pitchFamily="18" charset="0"/>
                          <a:cs typeface="Calibri" panose="020F0502020204030204" pitchFamily="34" charset="0"/>
                        </a:rPr>
                        <a:t>High</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928812"/>
                  </a:ext>
                </a:extLst>
              </a:tr>
            </a:tbl>
          </a:graphicData>
        </a:graphic>
      </p:graphicFrame>
    </p:spTree>
    <p:extLst>
      <p:ext uri="{BB962C8B-B14F-4D97-AF65-F5344CB8AC3E}">
        <p14:creationId xmlns:p14="http://schemas.microsoft.com/office/powerpoint/2010/main" val="1545430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078-D9FE-EAB4-5C1A-C322BA33A306}"/>
              </a:ext>
            </a:extLst>
          </p:cNvPr>
          <p:cNvSpPr>
            <a:spLocks noGrp="1"/>
          </p:cNvSpPr>
          <p:nvPr>
            <p:ph type="title"/>
          </p:nvPr>
        </p:nvSpPr>
        <p:spPr>
          <a:xfrm>
            <a:off x="457200" y="838200"/>
            <a:ext cx="8229600" cy="1143000"/>
          </a:xfrm>
        </p:spPr>
        <p:txBody>
          <a:bodyPr/>
          <a:lstStyle/>
          <a:p>
            <a:r>
              <a:rPr lang="en-US" sz="4800" b="1" dirty="0">
                <a:solidFill>
                  <a:schemeClr val="tx2"/>
                </a:solidFill>
              </a:rPr>
              <a:t>KQ 6: How should molecular markers influence adjuvant RT and systemic therapy decisions in patients with nonmetastatic endometrial cancer?</a:t>
            </a:r>
          </a:p>
        </p:txBody>
      </p:sp>
    </p:spTree>
    <p:extLst>
      <p:ext uri="{BB962C8B-B14F-4D97-AF65-F5344CB8AC3E}">
        <p14:creationId xmlns:p14="http://schemas.microsoft.com/office/powerpoint/2010/main" val="1852985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95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676628" y="2703860"/>
            <a:ext cx="7886700" cy="3602831"/>
          </a:xfrm>
        </p:spPr>
        <p:txBody>
          <a:bodyPr numCol="2" spcCol="228600">
            <a:normAutofit fontScale="62500" lnSpcReduction="20000"/>
          </a:bodyPr>
          <a:lstStyle/>
          <a:p>
            <a:pPr marL="0" indent="0">
              <a:lnSpc>
                <a:spcPct val="120000"/>
              </a:lnSpc>
              <a:spcBef>
                <a:spcPts val="0"/>
              </a:spcBef>
              <a:buNone/>
            </a:pPr>
            <a:r>
              <a:rPr lang="en-US" sz="3800" b="1" dirty="0"/>
              <a:t>Members</a:t>
            </a:r>
            <a:r>
              <a:rPr lang="en-US" sz="2900" b="1" dirty="0"/>
              <a:t>	</a:t>
            </a:r>
          </a:p>
          <a:p>
            <a:pPr marL="457200" lvl="1">
              <a:lnSpc>
                <a:spcPct val="120000"/>
              </a:lnSpc>
              <a:spcBef>
                <a:spcPts val="0"/>
              </a:spcBef>
            </a:pPr>
            <a:r>
              <a:rPr lang="en-US" sz="3500" dirty="0"/>
              <a:t>Nadeem Abu-Rustum, MD</a:t>
            </a:r>
          </a:p>
          <a:p>
            <a:pPr marL="457200" lvl="1">
              <a:lnSpc>
                <a:spcPct val="120000"/>
              </a:lnSpc>
              <a:spcBef>
                <a:spcPts val="0"/>
              </a:spcBef>
            </a:pPr>
            <a:r>
              <a:rPr lang="en-US" sz="3500" dirty="0"/>
              <a:t>Kevin Albuquerque, MD</a:t>
            </a:r>
          </a:p>
          <a:p>
            <a:pPr marL="457200" lvl="1">
              <a:lnSpc>
                <a:spcPct val="120000"/>
              </a:lnSpc>
              <a:spcBef>
                <a:spcPts val="0"/>
              </a:spcBef>
            </a:pPr>
            <a:r>
              <a:rPr lang="en-US" sz="3500" dirty="0"/>
              <a:t>Kristin Bradley, MD</a:t>
            </a:r>
          </a:p>
          <a:p>
            <a:pPr marL="457200" lvl="1">
              <a:lnSpc>
                <a:spcPct val="120000"/>
              </a:lnSpc>
              <a:spcBef>
                <a:spcPts val="0"/>
              </a:spcBef>
            </a:pPr>
            <a:r>
              <a:rPr lang="en-US" sz="3500" dirty="0"/>
              <a:t>Ellen Dolinar</a:t>
            </a:r>
          </a:p>
          <a:p>
            <a:pPr marL="457200" lvl="1">
              <a:lnSpc>
                <a:spcPct val="120000"/>
              </a:lnSpc>
              <a:spcBef>
                <a:spcPts val="0"/>
              </a:spcBef>
            </a:pPr>
            <a:r>
              <a:rPr lang="en-US" sz="3500" dirty="0"/>
              <a:t>Corinne M. Doll, MD</a:t>
            </a:r>
          </a:p>
          <a:p>
            <a:pPr marL="457200" lvl="1">
              <a:lnSpc>
                <a:spcPct val="120000"/>
              </a:lnSpc>
              <a:spcBef>
                <a:spcPts val="0"/>
              </a:spcBef>
            </a:pPr>
            <a:r>
              <a:rPr lang="en-US" sz="3500" dirty="0"/>
              <a:t>Mohamed Elshaikh, MD</a:t>
            </a:r>
          </a:p>
          <a:p>
            <a:pPr marL="457200" lvl="1">
              <a:lnSpc>
                <a:spcPct val="120000"/>
              </a:lnSpc>
              <a:spcBef>
                <a:spcPts val="0"/>
              </a:spcBef>
            </a:pPr>
            <a:r>
              <a:rPr lang="en-US" sz="3500" dirty="0"/>
              <a:t>Melissa A. Frick, MD</a:t>
            </a:r>
          </a:p>
          <a:p>
            <a:pPr marL="457200" lvl="1">
              <a:lnSpc>
                <a:spcPct val="120000"/>
              </a:lnSpc>
              <a:spcBef>
                <a:spcPts val="0"/>
              </a:spcBef>
            </a:pPr>
            <a:r>
              <a:rPr lang="en-US" sz="3500" dirty="0"/>
              <a:t>Paola A. Gehrig, MD</a:t>
            </a:r>
          </a:p>
          <a:p>
            <a:pPr marL="457200" lvl="1">
              <a:lnSpc>
                <a:spcPct val="120000"/>
              </a:lnSpc>
              <a:spcBef>
                <a:spcPts val="0"/>
              </a:spcBef>
            </a:pPr>
            <a:endParaRPr lang="en-US" sz="3500" dirty="0"/>
          </a:p>
          <a:p>
            <a:pPr marL="457200" lvl="1">
              <a:lnSpc>
                <a:spcPct val="120000"/>
              </a:lnSpc>
              <a:spcBef>
                <a:spcPts val="0"/>
              </a:spcBef>
            </a:pPr>
            <a:endParaRPr lang="en-US" sz="3500" dirty="0"/>
          </a:p>
          <a:p>
            <a:pPr marL="573088" lvl="1">
              <a:lnSpc>
                <a:spcPct val="120000"/>
              </a:lnSpc>
              <a:spcBef>
                <a:spcPts val="0"/>
              </a:spcBef>
            </a:pPr>
            <a:r>
              <a:rPr lang="en-US" sz="3500" dirty="0"/>
              <a:t>Kathy Han, MD</a:t>
            </a:r>
          </a:p>
          <a:p>
            <a:pPr marL="573088" lvl="1">
              <a:lnSpc>
                <a:spcPct val="120000"/>
              </a:lnSpc>
              <a:spcBef>
                <a:spcPts val="0"/>
              </a:spcBef>
            </a:pPr>
            <a:r>
              <a:rPr lang="en-US" sz="3500" dirty="0"/>
              <a:t>Lara Hathout, MD</a:t>
            </a:r>
          </a:p>
          <a:p>
            <a:pPr marL="573088" lvl="1">
              <a:lnSpc>
                <a:spcPct val="120000"/>
              </a:lnSpc>
              <a:spcBef>
                <a:spcPts val="0"/>
              </a:spcBef>
            </a:pPr>
            <a:r>
              <a:rPr lang="en-US" sz="3500" dirty="0"/>
              <a:t>Ellen Jones, MD</a:t>
            </a:r>
          </a:p>
          <a:p>
            <a:pPr marL="573088" lvl="1">
              <a:lnSpc>
                <a:spcPct val="120000"/>
              </a:lnSpc>
              <a:spcBef>
                <a:spcPts val="0"/>
              </a:spcBef>
            </a:pPr>
            <a:r>
              <a:rPr lang="en-US" sz="3500" dirty="0"/>
              <a:t>Ann Klopp, MD, PHD</a:t>
            </a:r>
          </a:p>
          <a:p>
            <a:pPr marL="573088" lvl="1">
              <a:lnSpc>
                <a:spcPct val="120000"/>
              </a:lnSpc>
              <a:spcBef>
                <a:spcPts val="0"/>
              </a:spcBef>
            </a:pPr>
            <a:r>
              <a:rPr lang="en-US" sz="3500" dirty="0"/>
              <a:t>Firas Mourtada, PhD</a:t>
            </a:r>
          </a:p>
          <a:p>
            <a:pPr marL="573088" lvl="1">
              <a:lnSpc>
                <a:spcPct val="120000"/>
              </a:lnSpc>
              <a:spcBef>
                <a:spcPts val="0"/>
              </a:spcBef>
            </a:pPr>
            <a:r>
              <a:rPr lang="en-US" sz="3500" dirty="0"/>
              <a:t>Gita Suneja, MD</a:t>
            </a:r>
          </a:p>
          <a:p>
            <a:pPr marL="573088" lvl="1">
              <a:lnSpc>
                <a:spcPct val="120000"/>
              </a:lnSpc>
              <a:spcBef>
                <a:spcPts val="0"/>
              </a:spcBef>
            </a:pPr>
            <a:r>
              <a:rPr lang="en-US" sz="3500" dirty="0"/>
              <a:t>Alexi Wright, MD, MPH</a:t>
            </a:r>
          </a:p>
          <a:p>
            <a:pPr marL="573088" lvl="1">
              <a:lnSpc>
                <a:spcPct val="120000"/>
              </a:lnSpc>
              <a:spcBef>
                <a:spcPts val="0"/>
              </a:spcBef>
            </a:pPr>
            <a:r>
              <a:rPr lang="en-US" sz="3500" dirty="0"/>
              <a:t>Catheryn Yashar, MD</a:t>
            </a:r>
          </a:p>
        </p:txBody>
      </p:sp>
      <p:sp>
        <p:nvSpPr>
          <p:cNvPr id="5" name="TextBox 4">
            <a:extLst>
              <a:ext uri="{FF2B5EF4-FFF2-40B4-BE49-F238E27FC236}">
                <a16:creationId xmlns:a16="http://schemas.microsoft.com/office/drawing/2014/main" id="{21826811-C981-4FB7-AF17-20A50BEC5C6A}"/>
              </a:ext>
            </a:extLst>
          </p:cNvPr>
          <p:cNvSpPr txBox="1"/>
          <p:nvPr/>
        </p:nvSpPr>
        <p:spPr>
          <a:xfrm>
            <a:off x="676628" y="1429378"/>
            <a:ext cx="7886700" cy="1138773"/>
          </a:xfrm>
          <a:prstGeom prst="rect">
            <a:avLst/>
          </a:prstGeom>
          <a:noFill/>
        </p:spPr>
        <p:txBody>
          <a:bodyPr wrap="square" rtlCol="0">
            <a:spAutoFit/>
          </a:bodyPr>
          <a:lstStyle/>
          <a:p>
            <a:r>
              <a:rPr lang="en-US" sz="2400" b="1" dirty="0"/>
              <a:t>Chairs</a:t>
            </a:r>
          </a:p>
          <a:p>
            <a:pPr marL="461963" lvl="1" indent="-285750">
              <a:buFont typeface="Calibri" panose="020F0502020204030204" pitchFamily="34" charset="0"/>
              <a:buChar char="–"/>
            </a:pPr>
            <a:r>
              <a:rPr lang="en-US" sz="2200" dirty="0"/>
              <a:t>Beth A. Erickson, MD</a:t>
            </a:r>
          </a:p>
          <a:p>
            <a:pPr marL="461963" lvl="1" indent="-285750">
              <a:buFont typeface="Calibri" panose="020F0502020204030204" pitchFamily="34" charset="0"/>
              <a:buChar char="–"/>
            </a:pPr>
            <a:r>
              <a:rPr lang="en-US" sz="2200" dirty="0"/>
              <a:t>Matthew M. Harkenrider, MD</a:t>
            </a:r>
          </a:p>
        </p:txBody>
      </p:sp>
    </p:spTree>
    <p:extLst>
      <p:ext uri="{BB962C8B-B14F-4D97-AF65-F5344CB8AC3E}">
        <p14:creationId xmlns:p14="http://schemas.microsoft.com/office/powerpoint/2010/main" val="610827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342900" y="152400"/>
            <a:ext cx="8458198" cy="1295400"/>
          </a:xfrm>
        </p:spPr>
        <p:txBody>
          <a:bodyPr/>
          <a:lstStyle/>
          <a:p>
            <a:r>
              <a:rPr lang="en-US" sz="3200" b="1">
                <a:solidFill>
                  <a:schemeClr val="tx2"/>
                </a:solidFill>
              </a:rPr>
              <a:t>KQ 6: Molecular marker influence on adjuvant RT and systemic therapy decisions</a:t>
            </a:r>
            <a:endParaRPr lang="en-US" sz="3200">
              <a:solidFill>
                <a:schemeClr val="tx2"/>
              </a:solidFill>
            </a:endParaRPr>
          </a:p>
        </p:txBody>
      </p:sp>
      <p:graphicFrame>
        <p:nvGraphicFramePr>
          <p:cNvPr id="5" name="Table 4">
            <a:extLst>
              <a:ext uri="{FF2B5EF4-FFF2-40B4-BE49-F238E27FC236}">
                <a16:creationId xmlns:a16="http://schemas.microsoft.com/office/drawing/2014/main" id="{3049F4A9-1DAC-B800-D120-B49323D6B6D8}"/>
              </a:ext>
            </a:extLst>
          </p:cNvPr>
          <p:cNvGraphicFramePr>
            <a:graphicFrameLocks noGrp="1"/>
          </p:cNvGraphicFramePr>
          <p:nvPr>
            <p:extLst>
              <p:ext uri="{D42A27DB-BD31-4B8C-83A1-F6EECF244321}">
                <p14:modId xmlns:p14="http://schemas.microsoft.com/office/powerpoint/2010/main" val="2398526385"/>
              </p:ext>
            </p:extLst>
          </p:nvPr>
        </p:nvGraphicFramePr>
        <p:xfrm>
          <a:off x="368021" y="1143000"/>
          <a:ext cx="8458199" cy="4848906"/>
        </p:xfrm>
        <a:graphic>
          <a:graphicData uri="http://schemas.openxmlformats.org/drawingml/2006/table">
            <a:tbl>
              <a:tblPr firstRow="1" firstCol="1" bandRow="1"/>
              <a:tblGrid>
                <a:gridCol w="5651779">
                  <a:extLst>
                    <a:ext uri="{9D8B030D-6E8A-4147-A177-3AD203B41FA5}">
                      <a16:colId xmlns:a16="http://schemas.microsoft.com/office/drawing/2014/main" val="844265120"/>
                    </a:ext>
                  </a:extLst>
                </a:gridCol>
                <a:gridCol w="1600200">
                  <a:extLst>
                    <a:ext uri="{9D8B030D-6E8A-4147-A177-3AD203B41FA5}">
                      <a16:colId xmlns:a16="http://schemas.microsoft.com/office/drawing/2014/main" val="4277635033"/>
                    </a:ext>
                  </a:extLst>
                </a:gridCol>
                <a:gridCol w="1206220">
                  <a:extLst>
                    <a:ext uri="{9D8B030D-6E8A-4147-A177-3AD203B41FA5}">
                      <a16:colId xmlns:a16="http://schemas.microsoft.com/office/drawing/2014/main" val="3282926016"/>
                    </a:ext>
                  </a:extLst>
                </a:gridCol>
              </a:tblGrid>
              <a:tr h="470140">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KQ6 Recommendations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1406270301"/>
                  </a:ext>
                </a:extLst>
              </a:tr>
              <a:tr h="1722119">
                <a:tc>
                  <a:txBody>
                    <a:bodyPr/>
                    <a:lstStyle/>
                    <a:p>
                      <a:pPr marL="342900" marR="0" lvl="0" indent="-342900">
                        <a:lnSpc>
                          <a:spcPct val="115000"/>
                        </a:lnSpc>
                        <a:spcBef>
                          <a:spcPts val="0"/>
                        </a:spcBef>
                        <a:spcAft>
                          <a:spcPts val="600"/>
                        </a:spcAft>
                        <a:buFont typeface="+mj-lt"/>
                        <a:buAutoNum type="arabicPeriod"/>
                      </a:pPr>
                      <a:r>
                        <a:rPr lang="en-US"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patients with endometrial cancer considering adjuvant therapy, molecular testing is recommended.</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461963" marR="0" indent="-122238">
                        <a:lnSpc>
                          <a:spcPct val="115000"/>
                        </a:lnSpc>
                        <a:spcBef>
                          <a:spcPts val="0"/>
                        </a:spcBef>
                        <a:spcAft>
                          <a:spcPts val="0"/>
                        </a:spcAft>
                      </a:pPr>
                      <a:r>
                        <a:rPr lang="en-US" sz="1600" u="sng">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Implementation remarks</a:t>
                      </a:r>
                      <a:r>
                        <a:rPr lang="en-US"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461963" marR="0" lvl="0" indent="-122238">
                        <a:lnSpc>
                          <a:spcPct val="115000"/>
                        </a:lnSpc>
                        <a:spcBef>
                          <a:spcPts val="0"/>
                        </a:spcBef>
                        <a:spcAft>
                          <a:spcPts val="0"/>
                        </a:spcAft>
                        <a:buFont typeface="Symbol" panose="05050102010706020507" pitchFamily="18" charset="2"/>
                        <a:buChar char=""/>
                      </a:pPr>
                      <a:r>
                        <a:rPr lang="en-US"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Immunohistochemistry is needed to assess for mutations in mismatch repair and </a:t>
                      </a:r>
                      <a:r>
                        <a:rPr lang="en-US" sz="15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TP53</a:t>
                      </a:r>
                      <a:r>
                        <a:rPr lang="en-US"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genes </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p>
                      <a:pPr marL="461963" marR="0" lvl="0" indent="-122238">
                        <a:lnSpc>
                          <a:spcPct val="115000"/>
                        </a:lnSpc>
                        <a:spcBef>
                          <a:spcPts val="0"/>
                        </a:spcBef>
                        <a:spcAft>
                          <a:spcPts val="0"/>
                        </a:spcAft>
                        <a:buFont typeface="Symbol" panose="05050102010706020507" pitchFamily="18" charset="2"/>
                        <a:buChar char=""/>
                      </a:pPr>
                      <a:r>
                        <a:rPr lang="en-US" sz="15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POLE</a:t>
                      </a:r>
                      <a:r>
                        <a:rPr lang="en-US" sz="15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sequencing can be used to identify hypermutated tumors</a:t>
                      </a:r>
                      <a:r>
                        <a:rPr lang="en-US" sz="15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5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mn-lt"/>
                          <a:ea typeface="Times New Roman" panose="02020603050405020304" pitchFamily="18" charset="0"/>
                          <a:cs typeface="Calibri" panose="020F0502020204030204" pitchFamily="34" charset="0"/>
                        </a:rPr>
                        <a:t>Strong</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effectLst/>
                          <a:latin typeface="+mn-lt"/>
                          <a:ea typeface="Times New Roman" panose="02020603050405020304" pitchFamily="18" charset="0"/>
                          <a:cs typeface="Calibri" panose="020F0502020204030204" pitchFamily="34" charset="0"/>
                        </a:rPr>
                        <a:t>Moderate</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87382"/>
                  </a:ext>
                </a:extLst>
              </a:tr>
              <a:tr h="914400">
                <a:tc>
                  <a:txBody>
                    <a:bodyPr/>
                    <a:lstStyle/>
                    <a:p>
                      <a:pPr marL="342900" marR="0" lvl="0" indent="-342900">
                        <a:lnSpc>
                          <a:spcPct val="115000"/>
                        </a:lnSpc>
                        <a:spcBef>
                          <a:spcPts val="0"/>
                        </a:spcBef>
                        <a:spcAft>
                          <a:spcPts val="0"/>
                        </a:spcAft>
                        <a:buFont typeface="+mj-lt"/>
                        <a:buAutoNum type="arabicPeriod" startAt="2"/>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patients with </a:t>
                      </a:r>
                      <a:r>
                        <a:rPr lang="en-US" sz="160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myoinvasive</a:t>
                      </a: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FIGO stage IA-IIIC2 </a:t>
                      </a:r>
                      <a:r>
                        <a:rPr lang="en-US" sz="16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TP53</a:t>
                      </a: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mutated endometrial cancer, chemotherapy and RT are conditionally recommended.</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mn-lt"/>
                          <a:ea typeface="Times New Roman" panose="02020603050405020304" pitchFamily="18" charset="0"/>
                          <a:cs typeface="Times New Roman" panose="02020603050405020304" pitchFamily="18" charset="0"/>
                        </a:rPr>
                        <a:t>Conditional</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Low</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625759"/>
                  </a:ext>
                </a:extLst>
              </a:tr>
              <a:tr h="900792">
                <a:tc>
                  <a:txBody>
                    <a:bodyPr/>
                    <a:lstStyle/>
                    <a:p>
                      <a:pPr marL="342900" marR="0" lvl="0" indent="-342900">
                        <a:lnSpc>
                          <a:spcPct val="115000"/>
                        </a:lnSpc>
                        <a:spcBef>
                          <a:spcPts val="0"/>
                        </a:spcBef>
                        <a:spcAft>
                          <a:spcPts val="0"/>
                        </a:spcAft>
                        <a:buFont typeface="+mj-lt"/>
                        <a:buAutoNum type="arabicPeriod" startAt="3"/>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patients with FIGO stage IB-IIIC2 mismatch repair deficiency</a:t>
                      </a:r>
                      <a:r>
                        <a:rPr lang="en-US" sz="1600">
                          <a:effectLst/>
                          <a:latin typeface="Calibri" panose="020F0502020204030204" pitchFamily="34" charset="0"/>
                          <a:ea typeface="Times New Roman" panose="02020603050405020304" pitchFamily="18" charset="0"/>
                          <a:cs typeface="Calibri" panose="020F0502020204030204" pitchFamily="34" charset="0"/>
                        </a:rPr>
                        <a:t> </a:t>
                      </a: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endometrial cancer, RT without chemotherapy is conditionally recommended.</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Low</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02632"/>
                  </a:ext>
                </a:extLst>
              </a:tr>
              <a:tr h="823915">
                <a:tc>
                  <a:txBody>
                    <a:bodyPr/>
                    <a:lstStyle/>
                    <a:p>
                      <a:pPr marL="342900" marR="0" lvl="0" indent="-342900">
                        <a:spcBef>
                          <a:spcPts val="0"/>
                        </a:spcBef>
                        <a:spcAft>
                          <a:spcPts val="0"/>
                        </a:spcAft>
                        <a:buFont typeface="+mj-lt"/>
                        <a:buAutoNum type="arabicPeriod" startAt="4"/>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patients with FIGO stage IB-IIIC2 </a:t>
                      </a:r>
                      <a:r>
                        <a:rPr lang="en-US" sz="16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POLE</a:t>
                      </a: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mutant tumors, RT without chemotherapy is conditionally recommended.</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Conditional</a:t>
                      </a: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effectLst/>
                          <a:latin typeface="+mn-lt"/>
                          <a:ea typeface="Times New Roman" panose="02020603050405020304" pitchFamily="18" charset="0"/>
                          <a:cs typeface="Calibri" panose="020F0502020204030204" pitchFamily="34" charset="0"/>
                        </a:rPr>
                        <a:t>Low</a:t>
                      </a:r>
                      <a:endParaRPr lang="en-US" sz="1600">
                        <a:effectLst/>
                        <a:latin typeface="+mn-lt"/>
                        <a:ea typeface="Times New Roman" panose="02020603050405020304" pitchFamily="18" charset="0"/>
                        <a:cs typeface="Times New Roman" panose="02020603050405020304" pitchFamily="18" charset="0"/>
                      </a:endParaRPr>
                    </a:p>
                  </a:txBody>
                  <a:tcPr marL="43565" marR="43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928812"/>
                  </a:ext>
                </a:extLst>
              </a:tr>
            </a:tbl>
          </a:graphicData>
        </a:graphic>
      </p:graphicFrame>
    </p:spTree>
    <p:extLst>
      <p:ext uri="{BB962C8B-B14F-4D97-AF65-F5344CB8AC3E}">
        <p14:creationId xmlns:p14="http://schemas.microsoft.com/office/powerpoint/2010/main" val="2087976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p:txBody>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The choice of EBRT versus VBT in FIGO stage I endometrial cancer should depend on the performance and method of lymph node assessment and the uterine risk factors including the degree of LVSI and histology, and patient age.</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EBRT decreases the risk of locoregional recurrence, especially in patients with FIGO stage I disease with high-risk features or high-risk </a:t>
            </a:r>
            <a:r>
              <a:rPr lang="en-US" sz="2000" dirty="0" err="1">
                <a:effectLst/>
                <a:latin typeface="Calibri" panose="020F0502020204030204" pitchFamily="34" charset="0"/>
                <a:ea typeface="Times New Roman" panose="02020603050405020304" pitchFamily="18" charset="0"/>
                <a:cs typeface="Times New Roman" panose="02020603050405020304" pitchFamily="18" charset="0"/>
              </a:rPr>
              <a:t>histologies</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FIGO stage II disease, and FIGO stage III-IVA disease. </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When EBRT is indicated, the use of IMRT is associated with improved patient-reported outcomes and acute and late toxicity. Creation of a vaginal ITV with daily image-guidance ensures accurate daily treatment delivery.</a:t>
            </a:r>
          </a:p>
          <a:p>
            <a:endParaRPr lang="en-US" dirty="0"/>
          </a:p>
        </p:txBody>
      </p:sp>
    </p:spTree>
    <p:extLst>
      <p:ext uri="{BB962C8B-B14F-4D97-AF65-F5344CB8AC3E}">
        <p14:creationId xmlns:p14="http://schemas.microsoft.com/office/powerpoint/2010/main" val="123047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p:txBody>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Systemic chemotherapy should be effectively sequenced with radiation therapy in patients with high-risk </a:t>
            </a:r>
            <a:r>
              <a:rPr lang="en-US" sz="2000" dirty="0" err="1">
                <a:effectLst/>
                <a:latin typeface="Calibri" panose="020F0502020204030204" pitchFamily="34" charset="0"/>
                <a:ea typeface="Times New Roman" panose="02020603050405020304" pitchFamily="18" charset="0"/>
                <a:cs typeface="Times New Roman" panose="02020603050405020304" pitchFamily="18" charset="0"/>
              </a:rPr>
              <a:t>histologies</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of all stages and in FIGO stage III-IVA disease of all </a:t>
            </a:r>
            <a:r>
              <a:rPr lang="en-US" sz="2000" dirty="0" err="1">
                <a:effectLst/>
                <a:latin typeface="Calibri" panose="020F0502020204030204" pitchFamily="34" charset="0"/>
                <a:ea typeface="Times New Roman" panose="02020603050405020304" pitchFamily="18" charset="0"/>
                <a:cs typeface="Times New Roman" panose="02020603050405020304" pitchFamily="18" charset="0"/>
              </a:rPr>
              <a:t>histologies</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to decrease distant and locoregional recurrence, respectively. </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SLN mapping with pathologic </a:t>
            </a:r>
            <a:r>
              <a:rPr lang="en-US" sz="2000" dirty="0" err="1">
                <a:effectLst/>
                <a:latin typeface="Calibri" panose="020F0502020204030204" pitchFamily="34" charset="0"/>
                <a:ea typeface="Times New Roman" panose="02020603050405020304" pitchFamily="18" charset="0"/>
                <a:cs typeface="Times New Roman" panose="02020603050405020304" pitchFamily="18" charset="0"/>
              </a:rPr>
              <a:t>ultrastaging</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improves the accuracy of surgical staging and results in less morbidity than pelvic lymphadenectomy. Adjuvant therapy should be recommended based on the clinical and uterine risk factors, performance of a nodal assessment, and results of that nodal assessment.</a:t>
            </a:r>
          </a:p>
          <a:p>
            <a:pPr marL="342900" marR="0" lvl="0" indent="-342900">
              <a:lnSpc>
                <a:spcPct val="115000"/>
              </a:lnSpc>
              <a:spcBef>
                <a:spcPts val="0"/>
              </a:spcBef>
              <a:spcAft>
                <a:spcPts val="0"/>
              </a:spcAft>
              <a:buFont typeface="Symbol" panose="05050102010706020507" pitchFamily="18" charset="2"/>
              <a:buChar char=""/>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patients with endometrial cancer considering adjuvant therapy, molecular profiling is recommended and may be used to guide adjuvant therapy.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8728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95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676628" y="2703860"/>
            <a:ext cx="7886700" cy="3602831"/>
          </a:xfrm>
        </p:spPr>
        <p:txBody>
          <a:bodyPr numCol="2" spcCol="228600">
            <a:normAutofit fontScale="62500" lnSpcReduction="20000"/>
          </a:bodyPr>
          <a:lstStyle/>
          <a:p>
            <a:pPr marL="0" indent="0">
              <a:lnSpc>
                <a:spcPct val="120000"/>
              </a:lnSpc>
              <a:spcBef>
                <a:spcPts val="0"/>
              </a:spcBef>
              <a:buNone/>
            </a:pPr>
            <a:r>
              <a:rPr lang="en-US" sz="3800" b="1" dirty="0"/>
              <a:t>Members</a:t>
            </a:r>
            <a:r>
              <a:rPr lang="en-US" sz="2900" b="1" dirty="0"/>
              <a:t>	</a:t>
            </a:r>
          </a:p>
          <a:p>
            <a:pPr marL="457200" lvl="1">
              <a:lnSpc>
                <a:spcPct val="120000"/>
              </a:lnSpc>
              <a:spcBef>
                <a:spcPts val="0"/>
              </a:spcBef>
            </a:pPr>
            <a:r>
              <a:rPr lang="en-US" sz="3500" dirty="0"/>
              <a:t>Nadeem Abu-Rustum, MD</a:t>
            </a:r>
          </a:p>
          <a:p>
            <a:pPr marL="457200" lvl="1">
              <a:lnSpc>
                <a:spcPct val="120000"/>
              </a:lnSpc>
              <a:spcBef>
                <a:spcPts val="0"/>
              </a:spcBef>
            </a:pPr>
            <a:r>
              <a:rPr lang="en-US" sz="3500" dirty="0"/>
              <a:t>Kevin Albuquerque, MD</a:t>
            </a:r>
          </a:p>
          <a:p>
            <a:pPr marL="457200" lvl="1">
              <a:lnSpc>
                <a:spcPct val="120000"/>
              </a:lnSpc>
              <a:spcBef>
                <a:spcPts val="0"/>
              </a:spcBef>
            </a:pPr>
            <a:r>
              <a:rPr lang="en-US" sz="3500" dirty="0"/>
              <a:t>Kristin Bradley, MD</a:t>
            </a:r>
          </a:p>
          <a:p>
            <a:pPr marL="457200" lvl="1">
              <a:lnSpc>
                <a:spcPct val="120000"/>
              </a:lnSpc>
              <a:spcBef>
                <a:spcPts val="0"/>
              </a:spcBef>
            </a:pPr>
            <a:r>
              <a:rPr lang="en-US" sz="3500" dirty="0"/>
              <a:t>Ellen Dolinar</a:t>
            </a:r>
          </a:p>
          <a:p>
            <a:pPr marL="457200" lvl="1">
              <a:lnSpc>
                <a:spcPct val="120000"/>
              </a:lnSpc>
              <a:spcBef>
                <a:spcPts val="0"/>
              </a:spcBef>
            </a:pPr>
            <a:r>
              <a:rPr lang="en-US" sz="3500" dirty="0"/>
              <a:t>Corinne M. Doll, MD</a:t>
            </a:r>
          </a:p>
          <a:p>
            <a:pPr marL="457200" lvl="1">
              <a:lnSpc>
                <a:spcPct val="120000"/>
              </a:lnSpc>
              <a:spcBef>
                <a:spcPts val="0"/>
              </a:spcBef>
            </a:pPr>
            <a:r>
              <a:rPr lang="en-US" sz="3500" dirty="0"/>
              <a:t>Mohamed Elshaikh, MD</a:t>
            </a:r>
          </a:p>
          <a:p>
            <a:pPr marL="457200" lvl="1">
              <a:lnSpc>
                <a:spcPct val="120000"/>
              </a:lnSpc>
              <a:spcBef>
                <a:spcPts val="0"/>
              </a:spcBef>
            </a:pPr>
            <a:r>
              <a:rPr lang="en-US" sz="3500" dirty="0"/>
              <a:t>Melissa A. Frick, MD</a:t>
            </a:r>
          </a:p>
          <a:p>
            <a:pPr marL="457200" lvl="1">
              <a:lnSpc>
                <a:spcPct val="120000"/>
              </a:lnSpc>
              <a:spcBef>
                <a:spcPts val="0"/>
              </a:spcBef>
            </a:pPr>
            <a:r>
              <a:rPr lang="en-US" sz="3500" dirty="0"/>
              <a:t>Paola A. Gehrig, MD</a:t>
            </a:r>
          </a:p>
          <a:p>
            <a:pPr marL="457200" lvl="1">
              <a:lnSpc>
                <a:spcPct val="120000"/>
              </a:lnSpc>
              <a:spcBef>
                <a:spcPts val="0"/>
              </a:spcBef>
            </a:pPr>
            <a:endParaRPr lang="en-US" sz="3500" dirty="0"/>
          </a:p>
          <a:p>
            <a:pPr marL="457200" lvl="1">
              <a:lnSpc>
                <a:spcPct val="120000"/>
              </a:lnSpc>
              <a:spcBef>
                <a:spcPts val="0"/>
              </a:spcBef>
            </a:pPr>
            <a:endParaRPr lang="en-US" sz="3500" dirty="0"/>
          </a:p>
          <a:p>
            <a:pPr marL="573088" lvl="1">
              <a:lnSpc>
                <a:spcPct val="120000"/>
              </a:lnSpc>
              <a:spcBef>
                <a:spcPts val="0"/>
              </a:spcBef>
            </a:pPr>
            <a:r>
              <a:rPr lang="en-US" sz="3500" dirty="0"/>
              <a:t>Kathy Han, MD</a:t>
            </a:r>
          </a:p>
          <a:p>
            <a:pPr marL="573088" lvl="1">
              <a:lnSpc>
                <a:spcPct val="120000"/>
              </a:lnSpc>
              <a:spcBef>
                <a:spcPts val="0"/>
              </a:spcBef>
            </a:pPr>
            <a:r>
              <a:rPr lang="en-US" sz="3500" dirty="0"/>
              <a:t>Lara Hathout, MD</a:t>
            </a:r>
          </a:p>
          <a:p>
            <a:pPr marL="573088" lvl="1">
              <a:lnSpc>
                <a:spcPct val="120000"/>
              </a:lnSpc>
              <a:spcBef>
                <a:spcPts val="0"/>
              </a:spcBef>
            </a:pPr>
            <a:r>
              <a:rPr lang="en-US" sz="3500" dirty="0"/>
              <a:t>Ellen Jones, MD</a:t>
            </a:r>
          </a:p>
          <a:p>
            <a:pPr marL="573088" lvl="1">
              <a:lnSpc>
                <a:spcPct val="120000"/>
              </a:lnSpc>
              <a:spcBef>
                <a:spcPts val="0"/>
              </a:spcBef>
            </a:pPr>
            <a:r>
              <a:rPr lang="en-US" sz="3500" dirty="0"/>
              <a:t>Ann Klopp, MD, PHD</a:t>
            </a:r>
          </a:p>
          <a:p>
            <a:pPr marL="573088" lvl="1">
              <a:lnSpc>
                <a:spcPct val="120000"/>
              </a:lnSpc>
              <a:spcBef>
                <a:spcPts val="0"/>
              </a:spcBef>
            </a:pPr>
            <a:r>
              <a:rPr lang="en-US" sz="3500" dirty="0"/>
              <a:t>Firas Mourtada, PhD</a:t>
            </a:r>
          </a:p>
          <a:p>
            <a:pPr marL="573088" lvl="1">
              <a:lnSpc>
                <a:spcPct val="120000"/>
              </a:lnSpc>
              <a:spcBef>
                <a:spcPts val="0"/>
              </a:spcBef>
            </a:pPr>
            <a:r>
              <a:rPr lang="en-US" sz="3500" dirty="0"/>
              <a:t>Gita Suneja, MD</a:t>
            </a:r>
          </a:p>
          <a:p>
            <a:pPr marL="573088" lvl="1">
              <a:lnSpc>
                <a:spcPct val="120000"/>
              </a:lnSpc>
              <a:spcBef>
                <a:spcPts val="0"/>
              </a:spcBef>
            </a:pPr>
            <a:r>
              <a:rPr lang="en-US" sz="3500" dirty="0"/>
              <a:t>Alexi Wright, MD, MPH</a:t>
            </a:r>
          </a:p>
          <a:p>
            <a:pPr marL="573088" lvl="1">
              <a:lnSpc>
                <a:spcPct val="120000"/>
              </a:lnSpc>
              <a:spcBef>
                <a:spcPts val="0"/>
              </a:spcBef>
            </a:pPr>
            <a:r>
              <a:rPr lang="en-US" sz="3500" dirty="0"/>
              <a:t>Catheryn Yashar, MD</a:t>
            </a:r>
          </a:p>
        </p:txBody>
      </p:sp>
      <p:sp>
        <p:nvSpPr>
          <p:cNvPr id="5" name="TextBox 4">
            <a:extLst>
              <a:ext uri="{FF2B5EF4-FFF2-40B4-BE49-F238E27FC236}">
                <a16:creationId xmlns:a16="http://schemas.microsoft.com/office/drawing/2014/main" id="{21826811-C981-4FB7-AF17-20A50BEC5C6A}"/>
              </a:ext>
            </a:extLst>
          </p:cNvPr>
          <p:cNvSpPr txBox="1"/>
          <p:nvPr/>
        </p:nvSpPr>
        <p:spPr>
          <a:xfrm>
            <a:off x="676628" y="1429378"/>
            <a:ext cx="7886700" cy="1138773"/>
          </a:xfrm>
          <a:prstGeom prst="rect">
            <a:avLst/>
          </a:prstGeom>
          <a:noFill/>
        </p:spPr>
        <p:txBody>
          <a:bodyPr wrap="square" rtlCol="0">
            <a:spAutoFit/>
          </a:bodyPr>
          <a:lstStyle/>
          <a:p>
            <a:r>
              <a:rPr lang="en-US" sz="2400" b="1" dirty="0"/>
              <a:t>Chairs</a:t>
            </a:r>
          </a:p>
          <a:p>
            <a:pPr marL="461963" lvl="1" indent="-285750">
              <a:buFont typeface="Calibri" panose="020F0502020204030204" pitchFamily="34" charset="0"/>
              <a:buChar char="–"/>
            </a:pPr>
            <a:r>
              <a:rPr lang="en-US" sz="2200" dirty="0"/>
              <a:t>Beth A. Erickson, MD</a:t>
            </a:r>
          </a:p>
          <a:p>
            <a:pPr marL="461963" lvl="1" indent="-285750">
              <a:buFont typeface="Calibri" panose="020F0502020204030204" pitchFamily="34" charset="0"/>
              <a:buChar char="–"/>
            </a:pPr>
            <a:r>
              <a:rPr lang="en-US" sz="2200" dirty="0"/>
              <a:t>Matthew M. Harkenrider, MD</a:t>
            </a:r>
          </a:p>
        </p:txBody>
      </p:sp>
    </p:spTree>
    <p:extLst>
      <p:ext uri="{BB962C8B-B14F-4D97-AF65-F5344CB8AC3E}">
        <p14:creationId xmlns:p14="http://schemas.microsoft.com/office/powerpoint/2010/main" val="580850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934100"/>
          </a:xfrm>
        </p:spPr>
        <p:txBody>
          <a:bodyPr/>
          <a:lstStyle/>
          <a:p>
            <a:r>
              <a:rPr lang="en-US" b="1">
                <a:solidFill>
                  <a:schemeClr val="tx2"/>
                </a:solidFill>
              </a:rPr>
              <a:t>Task Force Composition</a:t>
            </a:r>
          </a:p>
        </p:txBody>
      </p:sp>
      <p:sp>
        <p:nvSpPr>
          <p:cNvPr id="3" name="Content Placeholder 2"/>
          <p:cNvSpPr>
            <a:spLocks noGrp="1"/>
          </p:cNvSpPr>
          <p:nvPr>
            <p:ph idx="1"/>
          </p:nvPr>
        </p:nvSpPr>
        <p:spPr>
          <a:xfrm>
            <a:off x="610177" y="1295400"/>
            <a:ext cx="8229600" cy="4614645"/>
          </a:xfrm>
        </p:spPr>
        <p:txBody>
          <a:bodyPr>
            <a:noAutofit/>
          </a:bodyPr>
          <a:lstStyle/>
          <a:p>
            <a:pPr>
              <a:defRPr/>
            </a:pPr>
            <a:r>
              <a:rPr lang="en-US" sz="2200" dirty="0">
                <a:solidFill>
                  <a:schemeClr val="tx1"/>
                </a:solidFill>
              </a:rPr>
              <a:t>Radiation oncology</a:t>
            </a:r>
          </a:p>
          <a:p>
            <a:pPr lvl="1">
              <a:lnSpc>
                <a:spcPct val="120000"/>
              </a:lnSpc>
              <a:spcBef>
                <a:spcPts val="0"/>
              </a:spcBef>
              <a:defRPr/>
            </a:pPr>
            <a:r>
              <a:rPr lang="en-US" sz="2200" dirty="0"/>
              <a:t>Drawn from academic and private/community practices</a:t>
            </a:r>
            <a:endParaRPr lang="en-US" sz="2200" dirty="0">
              <a:highlight>
                <a:srgbClr val="FFFF00"/>
              </a:highlight>
            </a:endParaRPr>
          </a:p>
          <a:p>
            <a:pPr lvl="1">
              <a:lnSpc>
                <a:spcPct val="120000"/>
              </a:lnSpc>
              <a:spcBef>
                <a:spcPts val="0"/>
              </a:spcBef>
              <a:defRPr/>
            </a:pPr>
            <a:r>
              <a:rPr lang="en-US" sz="2200" dirty="0"/>
              <a:t>Includes a RO resident and a member of the Guidelines Subcommittee</a:t>
            </a:r>
          </a:p>
          <a:p>
            <a:pPr>
              <a:defRPr/>
            </a:pPr>
            <a:r>
              <a:rPr lang="en-US" sz="2200" dirty="0">
                <a:solidFill>
                  <a:schemeClr val="tx1"/>
                </a:solidFill>
              </a:rPr>
              <a:t>Related specialties</a:t>
            </a:r>
          </a:p>
          <a:p>
            <a:pPr lvl="1">
              <a:lnSpc>
                <a:spcPct val="120000"/>
              </a:lnSpc>
              <a:spcBef>
                <a:spcPts val="0"/>
              </a:spcBef>
              <a:defRPr/>
            </a:pPr>
            <a:r>
              <a:rPr lang="en-US" sz="2200" dirty="0"/>
              <a:t>Medical (ASCO) and gynecological oncology (SGO)*</a:t>
            </a:r>
          </a:p>
          <a:p>
            <a:pPr lvl="1">
              <a:lnSpc>
                <a:spcPct val="120000"/>
              </a:lnSpc>
              <a:spcBef>
                <a:spcPts val="0"/>
              </a:spcBef>
              <a:defRPr/>
            </a:pPr>
            <a:r>
              <a:rPr lang="en-US" sz="2200" dirty="0"/>
              <a:t>Medical physics</a:t>
            </a:r>
          </a:p>
          <a:p>
            <a:pPr>
              <a:defRPr/>
            </a:pPr>
            <a:r>
              <a:rPr lang="en-US" sz="2200" dirty="0">
                <a:solidFill>
                  <a:schemeClr val="tx1"/>
                </a:solidFill>
              </a:rPr>
              <a:t>Patient representative</a:t>
            </a:r>
          </a:p>
          <a:p>
            <a:pPr marL="0" indent="0">
              <a:buNone/>
              <a:defRPr/>
            </a:pPr>
            <a:endParaRPr lang="en-US" sz="2000" dirty="0"/>
          </a:p>
          <a:p>
            <a:pPr marL="0" indent="0">
              <a:buNone/>
              <a:defRPr/>
            </a:pPr>
            <a:r>
              <a:rPr lang="en-US" sz="2000" dirty="0"/>
              <a:t>*Representatives nominated by specialty societies.</a:t>
            </a:r>
          </a:p>
          <a:p>
            <a:pPr>
              <a:defRPr/>
            </a:pPr>
            <a:endParaRPr lang="en-US" altLang="en-US" sz="2200" dirty="0">
              <a:solidFill>
                <a:schemeClr val="tx1"/>
              </a:solidFill>
            </a:endParaRPr>
          </a:p>
        </p:txBody>
      </p:sp>
    </p:spTree>
    <p:extLst>
      <p:ext uri="{BB962C8B-B14F-4D97-AF65-F5344CB8AC3E}">
        <p14:creationId xmlns:p14="http://schemas.microsoft.com/office/powerpoint/2010/main" val="2068116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F543-50D6-431F-8469-BDF58ADF9EAB}"/>
              </a:ext>
            </a:extLst>
          </p:cNvPr>
          <p:cNvSpPr>
            <a:spLocks noGrp="1"/>
          </p:cNvSpPr>
          <p:nvPr>
            <p:ph type="title"/>
          </p:nvPr>
        </p:nvSpPr>
        <p:spPr>
          <a:xfrm>
            <a:off x="457200" y="105962"/>
            <a:ext cx="8229600" cy="1143000"/>
          </a:xfrm>
        </p:spPr>
        <p:txBody>
          <a:bodyPr/>
          <a:lstStyle/>
          <a:p>
            <a:r>
              <a:rPr lang="en-US" b="1" dirty="0">
                <a:solidFill>
                  <a:schemeClr val="tx2"/>
                </a:solidFill>
              </a:rPr>
              <a:t>Introduction to Guideline</a:t>
            </a:r>
          </a:p>
        </p:txBody>
      </p:sp>
      <p:sp>
        <p:nvSpPr>
          <p:cNvPr id="3" name="Content Placeholder 2">
            <a:extLst>
              <a:ext uri="{FF2B5EF4-FFF2-40B4-BE49-F238E27FC236}">
                <a16:creationId xmlns:a16="http://schemas.microsoft.com/office/drawing/2014/main" id="{3FA28232-354D-49C0-83E5-B82816998495}"/>
              </a:ext>
            </a:extLst>
          </p:cNvPr>
          <p:cNvSpPr>
            <a:spLocks noGrp="1"/>
          </p:cNvSpPr>
          <p:nvPr>
            <p:ph idx="1"/>
          </p:nvPr>
        </p:nvSpPr>
        <p:spPr>
          <a:xfrm>
            <a:off x="457200" y="881932"/>
            <a:ext cx="8229600" cy="4525963"/>
          </a:xfrm>
        </p:spPr>
        <p:txBody>
          <a:bodyPr/>
          <a:lstStyle/>
          <a:p>
            <a:r>
              <a:rPr lang="en-US" sz="2200" dirty="0"/>
              <a:t>In 2014, ASTRO published a guideline on postoperative radiation therapy for endometrial cancer</a:t>
            </a:r>
          </a:p>
          <a:p>
            <a:r>
              <a:rPr lang="en-US" sz="2200" dirty="0"/>
              <a:t>Since then, several clinical trials were published across stages of endometrial cancer that impact the role of adjuvant therapy</a:t>
            </a:r>
          </a:p>
          <a:p>
            <a:r>
              <a:rPr lang="en-US" sz="2200" dirty="0"/>
              <a:t>Surgical lymph node staging for endometrial cancer patients has evolved away from lymphadenectomy towards sentinel lymph node mapping with pathologic </a:t>
            </a:r>
            <a:r>
              <a:rPr lang="en-US" sz="2200" dirty="0" err="1"/>
              <a:t>ultrastaging</a:t>
            </a:r>
            <a:endParaRPr lang="en-US" sz="2200" dirty="0"/>
          </a:p>
          <a:p>
            <a:r>
              <a:rPr lang="en-US" sz="2200" dirty="0"/>
              <a:t>Molecular profiling of endometrial cancer is rapidly being utilized and demonstrates to be prognostic and likely predictive, yet the impact on use of adjuvant therapy at the present time remains investigational</a:t>
            </a:r>
          </a:p>
          <a:p>
            <a:r>
              <a:rPr lang="en-US" sz="2200" dirty="0"/>
              <a:t>With so many evolving topics that impact the use of adjuvant therapy in endometrial cancer, updating the guideline was justified and approved</a:t>
            </a:r>
          </a:p>
          <a:p>
            <a:endParaRPr lang="en-US" sz="2200" dirty="0"/>
          </a:p>
        </p:txBody>
      </p:sp>
    </p:spTree>
    <p:extLst>
      <p:ext uri="{BB962C8B-B14F-4D97-AF65-F5344CB8AC3E}">
        <p14:creationId xmlns:p14="http://schemas.microsoft.com/office/powerpoint/2010/main" val="3055906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chemeClr val="tx2"/>
                </a:solidFill>
              </a:rPr>
              <a:t>Guideline Scope</a:t>
            </a:r>
          </a:p>
        </p:txBody>
      </p:sp>
      <p:sp>
        <p:nvSpPr>
          <p:cNvPr id="3" name="Content Placeholder 2"/>
          <p:cNvSpPr>
            <a:spLocks noGrp="1"/>
          </p:cNvSpPr>
          <p:nvPr>
            <p:ph idx="1"/>
          </p:nvPr>
        </p:nvSpPr>
        <p:spPr>
          <a:xfrm>
            <a:off x="457200" y="1295401"/>
            <a:ext cx="8229600" cy="4648200"/>
          </a:xfrm>
        </p:spPr>
        <p:txBody>
          <a:bodyPr>
            <a:normAutofit/>
          </a:bodyPr>
          <a:lstStyle/>
          <a:p>
            <a:pPr marL="0" indent="0" algn="ctr">
              <a:buNone/>
            </a:pPr>
            <a:r>
              <a:rPr lang="en-US" sz="2400">
                <a:solidFill>
                  <a:srgbClr val="000000"/>
                </a:solidFill>
              </a:rPr>
              <a:t>The guideline is focused on the adjuvant management of endometrial cancer and emphasizes the evolving impact that uterine risk factors and disease stage (KQ1-4), surgical staging procedures (KQ5), and molecular tumor profiling (KQ6) have on adjuvant therapy. </a:t>
            </a:r>
          </a:p>
          <a:p>
            <a:pPr marL="0" indent="0" algn="ctr">
              <a:buNone/>
            </a:pPr>
            <a:endParaRPr lang="en-US" sz="2400">
              <a:solidFill>
                <a:srgbClr val="000000"/>
              </a:solidFill>
            </a:endParaRPr>
          </a:p>
          <a:p>
            <a:pPr marL="0" indent="0" algn="ctr">
              <a:buNone/>
            </a:pPr>
            <a:r>
              <a:rPr lang="en-US" sz="2400">
                <a:solidFill>
                  <a:srgbClr val="000000"/>
                </a:solidFill>
              </a:rPr>
              <a:t>It discusses the indications for adjuvant VBT, EBRT, and systemic therapy and includes sequencing of these therapies, and the impact that surgical nodal staging procedures and molecular tumor profiling decisions may have regarding adjuvant therapy.</a:t>
            </a:r>
          </a:p>
        </p:txBody>
      </p:sp>
    </p:spTree>
    <p:extLst>
      <p:ext uri="{BB962C8B-B14F-4D97-AF65-F5344CB8AC3E}">
        <p14:creationId xmlns:p14="http://schemas.microsoft.com/office/powerpoint/2010/main" val="165849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a:solidFill>
                  <a:schemeClr val="tx2"/>
                </a:solidFill>
              </a:rPr>
              <a:t>Guideline Scope – Racial Disparities</a:t>
            </a:r>
          </a:p>
        </p:txBody>
      </p:sp>
      <p:sp>
        <p:nvSpPr>
          <p:cNvPr id="3" name="Content Placeholder 2"/>
          <p:cNvSpPr>
            <a:spLocks noGrp="1"/>
          </p:cNvSpPr>
          <p:nvPr>
            <p:ph idx="1"/>
          </p:nvPr>
        </p:nvSpPr>
        <p:spPr>
          <a:xfrm>
            <a:off x="457200" y="1101132"/>
            <a:ext cx="8229600" cy="5257800"/>
          </a:xfrm>
        </p:spPr>
        <p:txBody>
          <a:bodyPr>
            <a:normAutofit fontScale="85000" lnSpcReduction="20000"/>
          </a:bodyPr>
          <a:lstStyle/>
          <a:p>
            <a:pPr marL="0" indent="0">
              <a:buNone/>
            </a:pPr>
            <a:r>
              <a:rPr lang="en-US" sz="2400" dirty="0">
                <a:solidFill>
                  <a:srgbClr val="000000"/>
                </a:solidFill>
              </a:rPr>
              <a:t>Racial disparities in endometrial cancer are noted at all stages of diagnosis and treatment. Black patients:</a:t>
            </a:r>
          </a:p>
          <a:p>
            <a:r>
              <a:rPr lang="en-US" sz="2400" dirty="0">
                <a:solidFill>
                  <a:srgbClr val="000000"/>
                </a:solidFill>
              </a:rPr>
              <a:t>have a higher incidence of high-risk </a:t>
            </a:r>
            <a:r>
              <a:rPr lang="en-US" sz="2400" dirty="0" err="1">
                <a:solidFill>
                  <a:srgbClr val="000000"/>
                </a:solidFill>
              </a:rPr>
              <a:t>histologies</a:t>
            </a:r>
            <a:endParaRPr lang="en-US" sz="2400" dirty="0">
              <a:solidFill>
                <a:srgbClr val="000000"/>
              </a:solidFill>
            </a:endParaRPr>
          </a:p>
          <a:p>
            <a:r>
              <a:rPr lang="en-US" sz="2400" dirty="0">
                <a:solidFill>
                  <a:srgbClr val="000000"/>
                </a:solidFill>
              </a:rPr>
              <a:t>are diagnosed at more advanced cancer stage</a:t>
            </a:r>
          </a:p>
          <a:p>
            <a:r>
              <a:rPr lang="en-US" sz="2400" dirty="0">
                <a:solidFill>
                  <a:srgbClr val="000000"/>
                </a:solidFill>
              </a:rPr>
              <a:t>are less likely to receive timely surgery and adjuvant therapy</a:t>
            </a:r>
          </a:p>
          <a:p>
            <a:r>
              <a:rPr lang="en-US" sz="2400" dirty="0">
                <a:solidFill>
                  <a:srgbClr val="000000"/>
                </a:solidFill>
              </a:rPr>
              <a:t>have poorer survival irrespective of stage or histology</a:t>
            </a:r>
          </a:p>
          <a:p>
            <a:endParaRPr lang="en-US" sz="2400" dirty="0">
              <a:solidFill>
                <a:srgbClr val="000000"/>
              </a:solidFill>
            </a:endParaRPr>
          </a:p>
          <a:p>
            <a:pPr marL="0" indent="0">
              <a:buNone/>
            </a:pPr>
            <a:r>
              <a:rPr lang="en-US" sz="2400" dirty="0">
                <a:solidFill>
                  <a:srgbClr val="000000"/>
                </a:solidFill>
              </a:rPr>
              <a:t>Disparities are routinely multifactorial, but social determinants of health include: </a:t>
            </a:r>
          </a:p>
          <a:p>
            <a:r>
              <a:rPr lang="en-US" sz="2400" dirty="0">
                <a:solidFill>
                  <a:srgbClr val="000000"/>
                </a:solidFill>
              </a:rPr>
              <a:t>insurance coverage </a:t>
            </a:r>
          </a:p>
          <a:p>
            <a:r>
              <a:rPr lang="en-US" sz="2400" dirty="0">
                <a:solidFill>
                  <a:srgbClr val="000000"/>
                </a:solidFill>
              </a:rPr>
              <a:t>access to specialty care </a:t>
            </a:r>
          </a:p>
          <a:p>
            <a:r>
              <a:rPr lang="en-US" sz="2400" dirty="0">
                <a:solidFill>
                  <a:srgbClr val="000000"/>
                </a:solidFill>
              </a:rPr>
              <a:t>financial toxicity</a:t>
            </a:r>
          </a:p>
          <a:p>
            <a:r>
              <a:rPr lang="en-US" sz="2400" dirty="0">
                <a:solidFill>
                  <a:srgbClr val="000000"/>
                </a:solidFill>
              </a:rPr>
              <a:t>racism</a:t>
            </a:r>
          </a:p>
          <a:p>
            <a:pPr marL="0" indent="0" algn="ctr">
              <a:buNone/>
            </a:pPr>
            <a:endParaRPr lang="en-US" sz="2400" dirty="0">
              <a:solidFill>
                <a:srgbClr val="000000"/>
              </a:solidFill>
            </a:endParaRPr>
          </a:p>
          <a:p>
            <a:pPr marL="0" indent="0">
              <a:buNone/>
            </a:pPr>
            <a:r>
              <a:rPr lang="en-US" sz="2400" dirty="0">
                <a:solidFill>
                  <a:srgbClr val="000000"/>
                </a:solidFill>
              </a:rPr>
              <a:t>Healthcare equality is paramount to improve receipt of standard of care therapy and patient outcomes, but the complexity of this topic and implementation of solutions is beyond the scope of this guideline.</a:t>
            </a:r>
          </a:p>
        </p:txBody>
      </p:sp>
    </p:spTree>
    <p:extLst>
      <p:ext uri="{BB962C8B-B14F-4D97-AF65-F5344CB8AC3E}">
        <p14:creationId xmlns:p14="http://schemas.microsoft.com/office/powerpoint/2010/main" val="151792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547"/>
            <a:ext cx="7886700" cy="857726"/>
          </a:xfrm>
        </p:spPr>
        <p:txBody>
          <a:bodyPr/>
          <a:lstStyle/>
          <a:p>
            <a:r>
              <a:rPr lang="en-US" b="1">
                <a:solidFill>
                  <a:schemeClr val="tx2"/>
                </a:solidFill>
              </a:rPr>
              <a:t>Systematic Review</a:t>
            </a:r>
          </a:p>
        </p:txBody>
      </p:sp>
      <p:sp>
        <p:nvSpPr>
          <p:cNvPr id="3" name="Content Placeholder 2"/>
          <p:cNvSpPr>
            <a:spLocks noGrp="1"/>
          </p:cNvSpPr>
          <p:nvPr>
            <p:ph idx="1"/>
          </p:nvPr>
        </p:nvSpPr>
        <p:spPr>
          <a:xfrm>
            <a:off x="322421" y="1159747"/>
            <a:ext cx="8499157" cy="4953000"/>
          </a:xfrm>
        </p:spPr>
        <p:txBody>
          <a:bodyPr lIns="0" tIns="0" rIns="0" bIns="0">
            <a:noAutofit/>
          </a:bodyPr>
          <a:lstStyle/>
          <a:p>
            <a:pPr>
              <a:spcBef>
                <a:spcPts val="225"/>
              </a:spcBef>
            </a:pPr>
            <a:r>
              <a:rPr lang="en-US" altLang="en-US" sz="2200" dirty="0"/>
              <a:t>Ovid MEDLINE® search dates: </a:t>
            </a:r>
          </a:p>
          <a:p>
            <a:pPr lvl="1">
              <a:spcBef>
                <a:spcPts val="225"/>
              </a:spcBef>
            </a:pPr>
            <a:r>
              <a:rPr lang="en-US" altLang="en-US" sz="1800" dirty="0"/>
              <a:t>January 2000 – August 2021 (RCTs, meta-analyses, and prospective studies)</a:t>
            </a:r>
          </a:p>
          <a:p>
            <a:pPr lvl="1">
              <a:spcBef>
                <a:spcPts val="225"/>
              </a:spcBef>
            </a:pPr>
            <a:r>
              <a:rPr lang="en-US" altLang="en-US" sz="1800" dirty="0"/>
              <a:t>January 2015 – August 2021 (retrospective studies)</a:t>
            </a:r>
          </a:p>
          <a:p>
            <a:pPr>
              <a:spcBef>
                <a:spcPts val="225"/>
              </a:spcBef>
              <a:spcAft>
                <a:spcPts val="225"/>
              </a:spcAft>
            </a:pPr>
            <a:r>
              <a:rPr lang="en-US" altLang="en-US" sz="2200" u="sng" dirty="0"/>
              <a:t>Outcomes</a:t>
            </a:r>
            <a:r>
              <a:rPr lang="en-US" altLang="en-US" sz="2200" dirty="0"/>
              <a:t>: Endometrial carcinoma control, acute and late toxicity, quality of life</a:t>
            </a:r>
          </a:p>
          <a:p>
            <a:pPr>
              <a:spcBef>
                <a:spcPts val="225"/>
              </a:spcBef>
              <a:spcAft>
                <a:spcPts val="225"/>
              </a:spcAft>
            </a:pPr>
            <a:r>
              <a:rPr lang="en-US" altLang="en-US" sz="2200" u="sng" dirty="0"/>
              <a:t>Inclusions</a:t>
            </a:r>
            <a:r>
              <a:rPr lang="en-US" altLang="en-US" sz="2200" dirty="0"/>
              <a:t>: Age ≥18 years, nonmetastatic endometrial carcinoma (stage I-IVA)</a:t>
            </a:r>
          </a:p>
          <a:p>
            <a:pPr>
              <a:spcBef>
                <a:spcPts val="225"/>
              </a:spcBef>
              <a:spcAft>
                <a:spcPts val="225"/>
              </a:spcAft>
            </a:pPr>
            <a:r>
              <a:rPr lang="en-US" altLang="en-US" sz="2200" u="sng" dirty="0"/>
              <a:t>Exclusions</a:t>
            </a:r>
            <a:r>
              <a:rPr lang="en-US" altLang="en-US" sz="2200" dirty="0"/>
              <a:t>: metastatic disease; salvage therapy/reirradiation; lack of clinical outcomes, non-English, case report, not relevant to KQs</a:t>
            </a:r>
          </a:p>
          <a:p>
            <a:pPr lvl="1">
              <a:spcBef>
                <a:spcPts val="225"/>
              </a:spcBef>
              <a:spcAft>
                <a:spcPts val="225"/>
              </a:spcAft>
            </a:pPr>
            <a:r>
              <a:rPr lang="en-US" altLang="en-US" sz="1800" dirty="0"/>
              <a:t>Retrospective studies were excluded for KQ1 (indications for adjuvant RT)</a:t>
            </a:r>
          </a:p>
          <a:p>
            <a:pPr>
              <a:spcBef>
                <a:spcPts val="225"/>
              </a:spcBef>
            </a:pPr>
            <a:r>
              <a:rPr lang="en-US" altLang="en-US" sz="2200" dirty="0"/>
              <a:t>3414 studies identified </a:t>
            </a:r>
            <a:r>
              <a:rPr lang="en-US" altLang="en-US" sz="2200" dirty="0">
                <a:sym typeface="Wingdings" panose="05000000000000000000" pitchFamily="2" charset="2"/>
              </a:rPr>
              <a:t></a:t>
            </a:r>
            <a:r>
              <a:rPr lang="en-US" altLang="en-US" sz="2200" dirty="0"/>
              <a:t> 578 abstracts retrieved </a:t>
            </a:r>
            <a:r>
              <a:rPr lang="en-US" altLang="en-US" sz="2200" dirty="0">
                <a:sym typeface="Wingdings" panose="05000000000000000000" pitchFamily="2" charset="2"/>
              </a:rPr>
              <a:t> 196 articles included and abstracted into evidence tables</a:t>
            </a:r>
            <a:endParaRPr lang="en-US" altLang="en-US" sz="2200" dirty="0"/>
          </a:p>
        </p:txBody>
      </p:sp>
    </p:spTree>
    <p:extLst>
      <p:ext uri="{BB962C8B-B14F-4D97-AF65-F5344CB8AC3E}">
        <p14:creationId xmlns:p14="http://schemas.microsoft.com/office/powerpoint/2010/main" val="1670090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FCBBCE91B2F746A60A637FC75E60D4" ma:contentTypeVersion="16" ma:contentTypeDescription="Create a new document." ma:contentTypeScope="" ma:versionID="07ac3f311249e1383c97c511009c8d7b">
  <xsd:schema xmlns:xsd="http://www.w3.org/2001/XMLSchema" xmlns:xs="http://www.w3.org/2001/XMLSchema" xmlns:p="http://schemas.microsoft.com/office/2006/metadata/properties" xmlns:ns2="c9226f5d-1c72-4bc5-a8fe-71717eca57f2" xmlns:ns3="579f5eea-5841-42bc-b2cf-22e16a85a1d4" targetNamespace="http://schemas.microsoft.com/office/2006/metadata/properties" ma:root="true" ma:fieldsID="10f0cb979caf7ecb57f77b6c40a2abd9" ns2:_="" ns3:_="">
    <xsd:import namespace="c9226f5d-1c72-4bc5-a8fe-71717eca57f2"/>
    <xsd:import namespace="579f5eea-5841-42bc-b2cf-22e16a85a1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26f5d-1c72-4bc5-a8fe-71717eca57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d61e26d-7d18-4a9e-9f9c-afcdcfd5d8f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9f5eea-5841-42bc-b2cf-22e16a85a1d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d76217-f2b9-435c-a081-d048d4828d16}" ma:internalName="TaxCatchAll" ma:showField="CatchAllData" ma:web="579f5eea-5841-42bc-b2cf-22e16a85a1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79f5eea-5841-42bc-b2cf-22e16a85a1d4" xsi:nil="true"/>
    <lcf76f155ced4ddcb4097134ff3c332f xmlns="c9226f5d-1c72-4bc5-a8fe-71717eca57f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E49F81-8ECE-4CD8-A150-8E03EE28279A}">
  <ds:schemaRefs>
    <ds:schemaRef ds:uri="579f5eea-5841-42bc-b2cf-22e16a85a1d4"/>
    <ds:schemaRef ds:uri="c9226f5d-1c72-4bc5-a8fe-71717eca57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5698A5C-8749-42E2-AA6D-1D9BF5C8B329}">
  <ds:schemaRefs>
    <ds:schemaRef ds:uri="579f5eea-5841-42bc-b2cf-22e16a85a1d4"/>
    <ds:schemaRef ds:uri="c9226f5d-1c72-4bc5-a8fe-71717eca57f2"/>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E6B1473-15DD-44CF-9D44-F49D967B5B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Endometrial GL Slide Set 07.22.22</Template>
  <TotalTime>26</TotalTime>
  <Words>3020</Words>
  <Application>Microsoft Office PowerPoint</Application>
  <PresentationFormat>On-screen Show (4:3)</PresentationFormat>
  <Paragraphs>311</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Lucida Grande</vt:lpstr>
      <vt:lpstr>Symbol</vt:lpstr>
      <vt:lpstr>Times New Roman</vt:lpstr>
      <vt:lpstr>Office Theme</vt:lpstr>
      <vt:lpstr> Radiation Therapy for Endometrial Cancer: An ASTRO Clinical Practice Guideline   Developed in collaboration with the American Brachytherapy Society, American Society of Clinical Oncology and the Society of Gynecologic Oncology  Endorsed by the Canadian Society of Radiation Oncology, European Society for Radiotherapy and Oncology, and the Royal Australian and New Zealand College of Radiologists </vt:lpstr>
      <vt:lpstr>Citation</vt:lpstr>
      <vt:lpstr>Guideline Task Force</vt:lpstr>
      <vt:lpstr>Guideline Task Force</vt:lpstr>
      <vt:lpstr>Task Force Composition</vt:lpstr>
      <vt:lpstr>Introduction to Guideline</vt:lpstr>
      <vt:lpstr>Guideline Scope</vt:lpstr>
      <vt:lpstr>Guideline Scope – Racial Disparities</vt:lpstr>
      <vt:lpstr>Systematic Review</vt:lpstr>
      <vt:lpstr>Rating Strength of Recommendation</vt:lpstr>
      <vt:lpstr>Rating Quality of Evidence</vt:lpstr>
      <vt:lpstr>Consensus Methodology</vt:lpstr>
      <vt:lpstr>KQ 1: What are the indications for adjuvant RT in patients with endometrial cancer?</vt:lpstr>
      <vt:lpstr>KQ 1: Indications for adjuvant RT   </vt:lpstr>
      <vt:lpstr>KQ 1: Indications for adjuvant RT   </vt:lpstr>
      <vt:lpstr>Figure 1. Stage I-II Endometroid Carcinoma </vt:lpstr>
      <vt:lpstr>Figure 2. High-Risk Histologies </vt:lpstr>
      <vt:lpstr>KQ 2: What are the appropriate techniques, target volumes, dose-fractionation regimens, and normal tissue constraints for patients receiving adjuvant RT for endometrial cancer?</vt:lpstr>
      <vt:lpstr>KQ 2: RT Techniques, target volumes, dose-fractionation regimens, and normal tissue constraints</vt:lpstr>
      <vt:lpstr>KQ 2: RT Techniques, target volumes, dose-fractionation regimens, and normal tissue constraints</vt:lpstr>
      <vt:lpstr>Table 5. TIME-C planning aims for adjuvant treatment of endometrial cancer </vt:lpstr>
      <vt:lpstr>KQ 3: What are the indications for systemic therapy in patients with nonmetastatic endometrial cancer?</vt:lpstr>
      <vt:lpstr>KQ 3: Indications for systemic therapy</vt:lpstr>
      <vt:lpstr>KQ 4: What is the appropriate sequencing of systemic therapy with RT in patients with endometrial cancer?</vt:lpstr>
      <vt:lpstr>KQ 4: Sequencing of systemic therapy with RT</vt:lpstr>
      <vt:lpstr>Figure 3. Stage III-IVA Endometroid Carcinoma</vt:lpstr>
      <vt:lpstr>KQ 5: How should the performance of, and type of, lymph node assessment influence adjuvant RT decisions in patients with endometrial cancer?</vt:lpstr>
      <vt:lpstr>KQ 5: Adjuvant RT decisions based on lymph node assessment </vt:lpstr>
      <vt:lpstr>KQ 6: How should molecular markers influence adjuvant RT and systemic therapy decisions in patients with nonmetastatic endometrial cancer?</vt:lpstr>
      <vt:lpstr>KQ 6: Molecular marker influence on adjuvant RT and systemic therapy decisions</vt:lpstr>
      <vt:lpstr>Key Take Away Messages</vt:lpstr>
      <vt:lpstr>Key Take Away Messages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Therapy for Endometrial Cancer: An ASTRO Clinical Practice Guideline   Developed in collaboration with the American Brachytherapy Society, American Society of Clinical Oncology and the Society of Gynecologic Oncology  Endorsed by the Canadian Society of Radiation Oncology, European Society for Radiotherapy and Oncology, and the Royal Australian and New Zealand College of Radiologists</dc:title>
  <dc:creator>Lisa Bradfield</dc:creator>
  <cp:lastModifiedBy>Beth Bukata</cp:lastModifiedBy>
  <cp:revision>1</cp:revision>
  <dcterms:created xsi:type="dcterms:W3CDTF">2022-10-23T15:24:45Z</dcterms:created>
  <dcterms:modified xsi:type="dcterms:W3CDTF">2022-11-16T18:45:39Z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0x01010058FCBBCE91B2F746A60A637FC75E60D4</vt:lpwstr>
  </property>
  <property fmtid="{D5CDD505-2E9C-101B-9397-08002B2CF9AE}" pid="3" name="MediaServiceImageTags">
    <vt:lpwstr/>
  </property>
</Properties>
</file>