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366" r:id="rId2"/>
    <p:sldId id="501" r:id="rId3"/>
    <p:sldId id="367" r:id="rId4"/>
    <p:sldId id="361" r:id="rId5"/>
    <p:sldId id="503" r:id="rId6"/>
    <p:sldId id="376" r:id="rId7"/>
    <p:sldId id="377" r:id="rId8"/>
    <p:sldId id="292" r:id="rId9"/>
    <p:sldId id="288" r:id="rId10"/>
    <p:sldId id="365" r:id="rId11"/>
    <p:sldId id="378" r:id="rId12"/>
    <p:sldId id="504" r:id="rId13"/>
    <p:sldId id="512" r:id="rId14"/>
    <p:sldId id="517" r:id="rId15"/>
    <p:sldId id="506" r:id="rId16"/>
    <p:sldId id="521" r:id="rId17"/>
    <p:sldId id="526" r:id="rId18"/>
    <p:sldId id="525" r:id="rId19"/>
    <p:sldId id="518" r:id="rId20"/>
    <p:sldId id="508" r:id="rId21"/>
    <p:sldId id="519" r:id="rId22"/>
    <p:sldId id="510" r:id="rId23"/>
    <p:sldId id="522" r:id="rId24"/>
    <p:sldId id="509" r:id="rId25"/>
    <p:sldId id="523" r:id="rId26"/>
    <p:sldId id="524" r:id="rId27"/>
    <p:sldId id="527" r:id="rId28"/>
    <p:sldId id="528" r:id="rId29"/>
    <p:sldId id="502" r:id="rId30"/>
    <p:sldId id="520"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sa Bradfield" initials="LB" lastIdx="3" clrIdx="0">
    <p:extLst>
      <p:ext uri="{19B8F6BF-5375-455C-9EA6-DF929625EA0E}">
        <p15:presenceInfo xmlns:p15="http://schemas.microsoft.com/office/powerpoint/2012/main" userId="S-1-5-21-1861638709-1283135096-1537874043-5630" providerId="AD"/>
      </p:ext>
    </p:extLst>
  </p:cmAuthor>
  <p:cmAuthor id="2" name="Lisa Bradfield" initials="LB [2]" lastIdx="6" clrIdx="1">
    <p:extLst>
      <p:ext uri="{19B8F6BF-5375-455C-9EA6-DF929625EA0E}">
        <p15:presenceInfo xmlns:p15="http://schemas.microsoft.com/office/powerpoint/2012/main" userId="S::lisa.bradfield@astro.org::f1f5bbab-a088-4821-8232-ea577a7f53b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D7EE"/>
    <a:srgbClr val="C5E0B4"/>
    <a:srgbClr val="FFE699"/>
    <a:srgbClr val="B9CD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01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6B4983-D68E-42BE-8DEA-EB47CA1B51D6}" type="datetimeFigureOut">
              <a:rPr lang="en-US" smtClean="0"/>
              <a:t>5/26/2020</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CFFBB0-6E39-4656-AA4E-FFD9BCAD3A1E}" type="slidenum">
              <a:rPr lang="en-US" smtClean="0"/>
              <a:t>‹#›</a:t>
            </a:fld>
            <a:endParaRPr lang="en-US" dirty="0"/>
          </a:p>
        </p:txBody>
      </p:sp>
    </p:spTree>
    <p:extLst>
      <p:ext uri="{BB962C8B-B14F-4D97-AF65-F5344CB8AC3E}">
        <p14:creationId xmlns:p14="http://schemas.microsoft.com/office/powerpoint/2010/main" val="2710929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lower quality of evidence, including expert opinion, does not imply that the recommendation is conditional. Many important clinical questions addressed in guidelines do not lend themselves to clinical trials but there still may be consensus that the benefits of a treatment or test clearly outweigh its risks and burden.</a:t>
            </a:r>
          </a:p>
        </p:txBody>
      </p:sp>
    </p:spTree>
    <p:extLst>
      <p:ext uri="{BB962C8B-B14F-4D97-AF65-F5344CB8AC3E}">
        <p14:creationId xmlns:p14="http://schemas.microsoft.com/office/powerpoint/2010/main" val="468456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CFFBB0-6E39-4656-AA4E-FFD9BCAD3A1E}" type="slidenum">
              <a:rPr lang="en-US" smtClean="0"/>
              <a:t>12</a:t>
            </a:fld>
            <a:endParaRPr lang="en-US" dirty="0"/>
          </a:p>
        </p:txBody>
      </p:sp>
    </p:spTree>
    <p:extLst>
      <p:ext uri="{BB962C8B-B14F-4D97-AF65-F5344CB8AC3E}">
        <p14:creationId xmlns:p14="http://schemas.microsoft.com/office/powerpoint/2010/main" val="2862350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5/26/2020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5/26/2020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5/26/2020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5/26/2020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5/26/2020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5/26/2020</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5/26/2020</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5/26/2020</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5/26/2020</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5/26/2020</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5/26/2020</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s://doi.org/10.1016/j.prro.2020.04.002"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81000"/>
            <a:ext cx="8534400" cy="1729978"/>
          </a:xfrm>
        </p:spPr>
        <p:txBody>
          <a:bodyPr>
            <a:noAutofit/>
          </a:bodyPr>
          <a:lstStyle/>
          <a:p>
            <a:r>
              <a:rPr lang="en-US" b="1" dirty="0">
                <a:solidFill>
                  <a:schemeClr val="tx2"/>
                </a:solidFill>
              </a:rPr>
              <a:t>Radiation Therapy for Cervical Cancer: An ASTRO Clinical Practice Guideline</a:t>
            </a:r>
            <a:br>
              <a:rPr lang="en-US" dirty="0">
                <a:solidFill>
                  <a:schemeClr val="tx2"/>
                </a:solidFill>
              </a:rPr>
            </a:br>
            <a:br>
              <a:rPr lang="en-US" altLang="en-US" sz="4000" dirty="0"/>
            </a:br>
            <a:r>
              <a:rPr lang="en-US" altLang="en-US" sz="2800" dirty="0"/>
              <a:t>Developed in collaboration with the American Brachytherapy Society, American Society of Clinical Oncology and the Society of Gynecologic Oncology</a:t>
            </a:r>
            <a:br>
              <a:rPr lang="en-US" altLang="en-US" sz="2800" dirty="0"/>
            </a:br>
            <a:br>
              <a:rPr lang="en-US" altLang="en-US" sz="2800" dirty="0"/>
            </a:br>
            <a:r>
              <a:rPr lang="en-US" altLang="en-US" sz="2000" dirty="0"/>
              <a:t>Endorsed by the American Brachytherapy Society (ABS), Canadian Association of Radiation Oncology (CARO), European Society of Radiotherapy (ESTRO), Royal Australian and New Zealand College of Radiologists (RANZCR), and the Society of Gynecologic Oncology (SGO)</a:t>
            </a:r>
            <a:endParaRPr lang="en-US" sz="2000" dirty="0"/>
          </a:p>
        </p:txBody>
      </p:sp>
    </p:spTree>
    <p:extLst>
      <p:ext uri="{BB962C8B-B14F-4D97-AF65-F5344CB8AC3E}">
        <p14:creationId xmlns:p14="http://schemas.microsoft.com/office/powerpoint/2010/main" val="1739134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8406" y="304800"/>
            <a:ext cx="7886700" cy="934100"/>
          </a:xfrm>
        </p:spPr>
        <p:txBody>
          <a:bodyPr>
            <a:normAutofit/>
          </a:bodyPr>
          <a:lstStyle/>
          <a:p>
            <a:r>
              <a:rPr lang="en-US" b="1" dirty="0">
                <a:solidFill>
                  <a:schemeClr val="tx2"/>
                </a:solidFill>
              </a:rPr>
              <a:t>Consensus Methodology</a:t>
            </a:r>
          </a:p>
        </p:txBody>
      </p:sp>
      <p:sp>
        <p:nvSpPr>
          <p:cNvPr id="3" name="Content Placeholder 2"/>
          <p:cNvSpPr>
            <a:spLocks noGrp="1"/>
          </p:cNvSpPr>
          <p:nvPr>
            <p:ph idx="1"/>
          </p:nvPr>
        </p:nvSpPr>
        <p:spPr>
          <a:xfrm>
            <a:off x="628650" y="1248136"/>
            <a:ext cx="7886700" cy="3733800"/>
          </a:xfrm>
        </p:spPr>
        <p:txBody>
          <a:bodyPr>
            <a:noAutofit/>
          </a:bodyPr>
          <a:lstStyle/>
          <a:p>
            <a:pPr marL="342892" indent="-342892">
              <a:spcBef>
                <a:spcPts val="0"/>
              </a:spcBef>
              <a:buFont typeface="Arial"/>
              <a:buChar char="•"/>
              <a:defRPr/>
            </a:pPr>
            <a:r>
              <a:rPr lang="en-US" sz="2200" dirty="0"/>
              <a:t>Modified Delphi approach</a:t>
            </a:r>
          </a:p>
          <a:p>
            <a:pPr>
              <a:spcBef>
                <a:spcPts val="0"/>
              </a:spcBef>
              <a:defRPr/>
            </a:pPr>
            <a:endParaRPr lang="en-US" sz="2200" dirty="0"/>
          </a:p>
          <a:p>
            <a:pPr marL="342892" indent="-342892">
              <a:spcBef>
                <a:spcPts val="0"/>
              </a:spcBef>
              <a:buFont typeface="Arial"/>
              <a:buChar char="•"/>
              <a:defRPr/>
            </a:pPr>
            <a:r>
              <a:rPr lang="en-US" sz="2200" dirty="0"/>
              <a:t>Task force members rated their agreement with each recommendation using an online consensus survey</a:t>
            </a:r>
          </a:p>
          <a:p>
            <a:pPr marL="800080" lvl="1" indent="-342892">
              <a:spcBef>
                <a:spcPts val="0"/>
              </a:spcBef>
              <a:buFont typeface="Lucida Grande"/>
              <a:buChar char="-"/>
              <a:defRPr/>
            </a:pPr>
            <a:r>
              <a:rPr lang="en-US" sz="2200" dirty="0"/>
              <a:t>5-point Likert scale from “strongly disagree” to “strongly agree”</a:t>
            </a:r>
          </a:p>
          <a:p>
            <a:pPr marL="800080" lvl="1" indent="-342892">
              <a:spcBef>
                <a:spcPts val="0"/>
              </a:spcBef>
              <a:buFont typeface="Lucida Grande"/>
              <a:buChar char="-"/>
              <a:defRPr/>
            </a:pPr>
            <a:r>
              <a:rPr lang="en-US" sz="2200" dirty="0"/>
              <a:t>Consensus defined using pre-specified threshold of ≥75% (≥90% for expert opinion recommendations) agreement</a:t>
            </a:r>
          </a:p>
          <a:p>
            <a:pPr marL="457188" lvl="1">
              <a:spcBef>
                <a:spcPts val="0"/>
              </a:spcBef>
              <a:defRPr/>
            </a:pPr>
            <a:endParaRPr lang="en-US" sz="2200" dirty="0"/>
          </a:p>
          <a:p>
            <a:pPr>
              <a:spcBef>
                <a:spcPts val="0"/>
              </a:spcBef>
              <a:defRPr/>
            </a:pPr>
            <a:r>
              <a:rPr lang="en-US" sz="2200" dirty="0"/>
              <a:t>Recommendations for which consensus is not achieved are removed or are revised and re-surveyed.</a:t>
            </a:r>
          </a:p>
          <a:p>
            <a:pPr marL="0" indent="0">
              <a:spcBef>
                <a:spcPts val="0"/>
              </a:spcBef>
              <a:buNone/>
              <a:defRPr/>
            </a:pPr>
            <a:endParaRPr lang="en-US" sz="2200" dirty="0"/>
          </a:p>
          <a:p>
            <a:pPr>
              <a:spcBef>
                <a:spcPts val="0"/>
              </a:spcBef>
              <a:defRPr/>
            </a:pPr>
            <a:r>
              <a:rPr lang="en-US" sz="2200" dirty="0"/>
              <a:t>Recommendations achieving consensus edited with substantive changes after peer and public review are also re-surveyed.</a:t>
            </a:r>
          </a:p>
        </p:txBody>
      </p:sp>
    </p:spTree>
    <p:extLst>
      <p:ext uri="{BB962C8B-B14F-4D97-AF65-F5344CB8AC3E}">
        <p14:creationId xmlns:p14="http://schemas.microsoft.com/office/powerpoint/2010/main" val="766127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2164C23-F176-4DFC-97C6-FA123334443C}"/>
              </a:ext>
            </a:extLst>
          </p:cNvPr>
          <p:cNvSpPr>
            <a:spLocks noGrp="1"/>
          </p:cNvSpPr>
          <p:nvPr>
            <p:ph type="title"/>
          </p:nvPr>
        </p:nvSpPr>
        <p:spPr>
          <a:xfrm>
            <a:off x="457200" y="1066800"/>
            <a:ext cx="8229600" cy="1662287"/>
          </a:xfrm>
        </p:spPr>
        <p:txBody>
          <a:bodyPr anchor="t" anchorCtr="0">
            <a:normAutofit fontScale="90000"/>
          </a:bodyPr>
          <a:lstStyle/>
          <a:p>
            <a:r>
              <a:rPr lang="en-US" b="1" dirty="0">
                <a:solidFill>
                  <a:schemeClr val="tx2"/>
                </a:solidFill>
              </a:rPr>
              <a:t>KQ 1: Following primary surgery for cervical cancer, when is it appropriate to deliver postoperative RT with or without systemic therapy?</a:t>
            </a:r>
            <a:br>
              <a:rPr lang="en-US" sz="2700" dirty="0">
                <a:highlight>
                  <a:srgbClr val="FFFF00"/>
                </a:highlight>
              </a:rPr>
            </a:br>
            <a:br>
              <a:rPr lang="en-US" sz="2700" dirty="0">
                <a:highlight>
                  <a:srgbClr val="FFFF00"/>
                </a:highlight>
              </a:rPr>
            </a:br>
            <a:br>
              <a:rPr lang="en-US" dirty="0">
                <a:highlight>
                  <a:srgbClr val="FFFF00"/>
                </a:highlight>
              </a:rPr>
            </a:br>
            <a:endParaRPr lang="en-US" dirty="0">
              <a:highlight>
                <a:srgbClr val="FFFF00"/>
              </a:highlight>
            </a:endParaRPr>
          </a:p>
        </p:txBody>
      </p:sp>
    </p:spTree>
    <p:extLst>
      <p:ext uri="{BB962C8B-B14F-4D97-AF65-F5344CB8AC3E}">
        <p14:creationId xmlns:p14="http://schemas.microsoft.com/office/powerpoint/2010/main" val="20748638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2164C23-F176-4DFC-97C6-FA123334443C}"/>
              </a:ext>
            </a:extLst>
          </p:cNvPr>
          <p:cNvSpPr>
            <a:spLocks noGrp="1"/>
          </p:cNvSpPr>
          <p:nvPr>
            <p:ph type="title"/>
          </p:nvPr>
        </p:nvSpPr>
        <p:spPr>
          <a:xfrm>
            <a:off x="401053" y="175514"/>
            <a:ext cx="8229600" cy="1295400"/>
          </a:xfrm>
        </p:spPr>
        <p:txBody>
          <a:bodyPr anchor="t" anchorCtr="0">
            <a:normAutofit fontScale="90000"/>
          </a:bodyPr>
          <a:lstStyle/>
          <a:p>
            <a:r>
              <a:rPr lang="en-US" sz="2700" b="1" dirty="0">
                <a:solidFill>
                  <a:schemeClr val="tx2"/>
                </a:solidFill>
              </a:rPr>
              <a:t>KQ 1: Following primary surgery for cervical cancer, when is it appropriate to deliver postoperative RT with or without systemic therapy?</a:t>
            </a:r>
            <a:br>
              <a:rPr lang="en-US" sz="2700" dirty="0">
                <a:highlight>
                  <a:srgbClr val="FFFF00"/>
                </a:highlight>
              </a:rPr>
            </a:br>
            <a:br>
              <a:rPr lang="en-US" sz="2700" dirty="0">
                <a:highlight>
                  <a:srgbClr val="FFFF00"/>
                </a:highlight>
              </a:rPr>
            </a:br>
            <a:br>
              <a:rPr lang="en-US" dirty="0">
                <a:highlight>
                  <a:srgbClr val="FFFF00"/>
                </a:highlight>
              </a:rPr>
            </a:br>
            <a:endParaRPr lang="en-US" dirty="0">
              <a:highlight>
                <a:srgbClr val="FFFF00"/>
              </a:highlight>
            </a:endParaRPr>
          </a:p>
        </p:txBody>
      </p:sp>
      <p:graphicFrame>
        <p:nvGraphicFramePr>
          <p:cNvPr id="2" name="Table 1">
            <a:extLst>
              <a:ext uri="{FF2B5EF4-FFF2-40B4-BE49-F238E27FC236}">
                <a16:creationId xmlns:a16="http://schemas.microsoft.com/office/drawing/2014/main" id="{38772067-A884-4293-86EE-2460FBEA2E77}"/>
              </a:ext>
            </a:extLst>
          </p:cNvPr>
          <p:cNvGraphicFramePr>
            <a:graphicFrameLocks noGrp="1"/>
          </p:cNvGraphicFramePr>
          <p:nvPr>
            <p:extLst>
              <p:ext uri="{D42A27DB-BD31-4B8C-83A1-F6EECF244321}">
                <p14:modId xmlns:p14="http://schemas.microsoft.com/office/powerpoint/2010/main" val="1721652506"/>
              </p:ext>
            </p:extLst>
          </p:nvPr>
        </p:nvGraphicFramePr>
        <p:xfrm>
          <a:off x="324853" y="1676400"/>
          <a:ext cx="8305800" cy="2992882"/>
        </p:xfrm>
        <a:graphic>
          <a:graphicData uri="http://schemas.openxmlformats.org/drawingml/2006/table">
            <a:tbl>
              <a:tblPr firstRow="1" firstCol="1" bandRow="1"/>
              <a:tblGrid>
                <a:gridCol w="5085347">
                  <a:extLst>
                    <a:ext uri="{9D8B030D-6E8A-4147-A177-3AD203B41FA5}">
                      <a16:colId xmlns:a16="http://schemas.microsoft.com/office/drawing/2014/main" val="2962857357"/>
                    </a:ext>
                  </a:extLst>
                </a:gridCol>
                <a:gridCol w="1848154">
                  <a:extLst>
                    <a:ext uri="{9D8B030D-6E8A-4147-A177-3AD203B41FA5}">
                      <a16:colId xmlns:a16="http://schemas.microsoft.com/office/drawing/2014/main" val="960525461"/>
                    </a:ext>
                  </a:extLst>
                </a:gridCol>
                <a:gridCol w="1372299">
                  <a:extLst>
                    <a:ext uri="{9D8B030D-6E8A-4147-A177-3AD203B41FA5}">
                      <a16:colId xmlns:a16="http://schemas.microsoft.com/office/drawing/2014/main" val="3925449276"/>
                    </a:ext>
                  </a:extLst>
                </a:gridCol>
              </a:tblGrid>
              <a:tr h="463244">
                <a:tc>
                  <a:txBody>
                    <a:bodyPr/>
                    <a:lstStyle/>
                    <a:p>
                      <a:pPr algn="ctr">
                        <a:spcAft>
                          <a:spcPts val="0"/>
                        </a:spcAft>
                      </a:pPr>
                      <a:r>
                        <a:rPr lang="en-US" sz="1600" b="1" dirty="0">
                          <a:solidFill>
                            <a:srgbClr val="000000"/>
                          </a:solidFill>
                          <a:effectLst/>
                          <a:latin typeface="+mn-lt"/>
                          <a:cs typeface="Calibri" panose="020F0502020204030204" pitchFamily="34" charset="0"/>
                        </a:rPr>
                        <a:t>KQ1 Recommendations</a:t>
                      </a:r>
                      <a:endParaRPr lang="en-US" sz="1600" dirty="0">
                        <a:effectLst/>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spcAft>
                          <a:spcPts val="0"/>
                        </a:spcAft>
                      </a:pPr>
                      <a:r>
                        <a:rPr lang="en-US" sz="1600" b="1" dirty="0">
                          <a:solidFill>
                            <a:srgbClr val="000000"/>
                          </a:solidFill>
                          <a:effectLst/>
                          <a:latin typeface="+mn-lt"/>
                          <a:cs typeface="Calibri" panose="020F0502020204030204" pitchFamily="34" charset="0"/>
                        </a:rPr>
                        <a:t>Strength of Recommendation</a:t>
                      </a:r>
                      <a:endParaRPr lang="en-US" sz="1600" dirty="0">
                        <a:effectLst/>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spcAft>
                          <a:spcPts val="0"/>
                        </a:spcAft>
                      </a:pPr>
                      <a:r>
                        <a:rPr lang="en-US" sz="1600" b="1" dirty="0">
                          <a:solidFill>
                            <a:srgbClr val="000000"/>
                          </a:solidFill>
                          <a:effectLst/>
                          <a:latin typeface="+mn-lt"/>
                          <a:cs typeface="Calibri" panose="020F0502020204030204" pitchFamily="34" charset="0"/>
                        </a:rPr>
                        <a:t>Quality of Evidence</a:t>
                      </a:r>
                      <a:endParaRPr lang="en-US" sz="1600" dirty="0">
                        <a:effectLst/>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2129660890"/>
                  </a:ext>
                </a:extLst>
              </a:tr>
              <a:tr h="2248422">
                <a:tc>
                  <a:txBody>
                    <a:bodyPr/>
                    <a:lstStyle/>
                    <a:p>
                      <a:pPr marL="230188" marR="0" lvl="0" indent="-230188" algn="l" defTabSz="914400" rtl="0" eaLnBrk="1" fontAlgn="auto" latinLnBrk="0" hangingPunct="1">
                        <a:lnSpc>
                          <a:spcPct val="115000"/>
                        </a:lnSpc>
                        <a:spcBef>
                          <a:spcPts val="0"/>
                        </a:spcBef>
                        <a:spcAft>
                          <a:spcPts val="0"/>
                        </a:spcAft>
                        <a:buClrTx/>
                        <a:buSzTx/>
                        <a:buFont typeface="+mj-lt"/>
                        <a:buNone/>
                        <a:tabLst/>
                        <a:defRPr/>
                      </a:pPr>
                      <a:r>
                        <a:rPr lang="en-US" sz="1800" dirty="0">
                          <a:effectLst/>
                          <a:latin typeface="+mn-lt"/>
                        </a:rPr>
                        <a:t>1. </a:t>
                      </a:r>
                      <a:r>
                        <a:rPr lang="en-US" sz="1800" kern="1200" dirty="0">
                          <a:solidFill>
                            <a:schemeClr val="tx1"/>
                          </a:solidFill>
                          <a:effectLst/>
                          <a:latin typeface="+mn-lt"/>
                          <a:ea typeface="+mn-ea"/>
                          <a:cs typeface="+mn-cs"/>
                        </a:rPr>
                        <a:t>For women undergoing surgery for cervical cancer who have high </a:t>
                      </a:r>
                      <a:r>
                        <a:rPr lang="en-US" sz="1800" kern="1200" dirty="0" err="1">
                          <a:solidFill>
                            <a:schemeClr val="tx1"/>
                          </a:solidFill>
                          <a:effectLst/>
                          <a:latin typeface="+mn-lt"/>
                          <a:ea typeface="+mn-ea"/>
                          <a:cs typeface="+mn-cs"/>
                        </a:rPr>
                        <a:t>surgicopathologic</a:t>
                      </a:r>
                      <a:r>
                        <a:rPr lang="en-US" sz="1800" kern="1200" dirty="0">
                          <a:solidFill>
                            <a:schemeClr val="tx1"/>
                          </a:solidFill>
                          <a:effectLst/>
                          <a:latin typeface="+mn-lt"/>
                          <a:ea typeface="+mn-ea"/>
                          <a:cs typeface="+mn-cs"/>
                        </a:rPr>
                        <a:t> risk factors, adjuvant EBRT and concurrent platinum-based chemotherapy is recommended.  </a:t>
                      </a:r>
                      <a:endParaRPr lang="en-US" sz="1800" dirty="0">
                        <a:effectLst/>
                      </a:endParaRPr>
                    </a:p>
                    <a:p>
                      <a:pPr marL="210820" marR="0">
                        <a:lnSpc>
                          <a:spcPct val="115000"/>
                        </a:lnSpc>
                        <a:spcBef>
                          <a:spcPts val="0"/>
                        </a:spcBef>
                        <a:spcAft>
                          <a:spcPts val="0"/>
                        </a:spcAft>
                      </a:pPr>
                      <a:r>
                        <a:rPr lang="en-US" sz="1800" dirty="0">
                          <a:effectLst/>
                          <a:latin typeface="+mn-lt"/>
                        </a:rPr>
                        <a:t> </a:t>
                      </a:r>
                    </a:p>
                    <a:p>
                      <a:pPr marL="230188" marR="0" indent="0">
                        <a:lnSpc>
                          <a:spcPct val="115000"/>
                        </a:lnSpc>
                        <a:spcBef>
                          <a:spcPts val="0"/>
                        </a:spcBef>
                        <a:spcAft>
                          <a:spcPts val="0"/>
                        </a:spcAft>
                      </a:pPr>
                      <a:r>
                        <a:rPr lang="en-US" sz="1800" u="sng" dirty="0">
                          <a:effectLst/>
                          <a:latin typeface="+mn-lt"/>
                          <a:ea typeface="Times New Roman" panose="02020603050405020304" pitchFamily="18" charset="0"/>
                          <a:cs typeface="Times New Roman" panose="02020603050405020304" pitchFamily="18" charset="0"/>
                        </a:rPr>
                        <a:t>Implementation Remark</a:t>
                      </a:r>
                      <a:r>
                        <a:rPr lang="en-US" sz="1800" dirty="0">
                          <a:effectLst/>
                          <a:latin typeface="+mn-lt"/>
                          <a:ea typeface="Times New Roman" panose="02020603050405020304" pitchFamily="18" charset="0"/>
                          <a:cs typeface="Times New Roman" panose="02020603050405020304" pitchFamily="18" charset="0"/>
                        </a:rPr>
                        <a:t>: High-risk factors include positive margin(s) or positive lymph node(s) or extension into the parametrial tissue.</a:t>
                      </a: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effectLst/>
                          <a:latin typeface="+mn-lt"/>
                          <a:ea typeface="Times New Roman" panose="02020603050405020304" pitchFamily="18" charset="0"/>
                          <a:cs typeface="Times New Roman" panose="02020603050405020304" pitchFamily="18" charset="0"/>
                        </a:rPr>
                        <a:t>Strong</a:t>
                      </a:r>
                      <a:endParaRPr lang="en-US" sz="1800" dirty="0">
                        <a:effectLst/>
                        <a:latin typeface="+mn-lt"/>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b="1" dirty="0">
                          <a:solidFill>
                            <a:srgbClr val="000000"/>
                          </a:solidFill>
                          <a:effectLst/>
                          <a:latin typeface="+mn-lt"/>
                          <a:ea typeface="Times New Roman" panose="02020603050405020304" pitchFamily="18" charset="0"/>
                          <a:cs typeface="Calibri" panose="020F0502020204030204" pitchFamily="34" charset="0"/>
                        </a:rPr>
                        <a:t>High</a:t>
                      </a:r>
                      <a:endParaRPr lang="en-US" sz="1800" dirty="0">
                        <a:effectLst/>
                        <a:latin typeface="+mn-lt"/>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596131"/>
                  </a:ext>
                </a:extLst>
              </a:tr>
            </a:tbl>
          </a:graphicData>
        </a:graphic>
      </p:graphicFrame>
    </p:spTree>
    <p:extLst>
      <p:ext uri="{BB962C8B-B14F-4D97-AF65-F5344CB8AC3E}">
        <p14:creationId xmlns:p14="http://schemas.microsoft.com/office/powerpoint/2010/main" val="12796815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2164C23-F176-4DFC-97C6-FA123334443C}"/>
              </a:ext>
            </a:extLst>
          </p:cNvPr>
          <p:cNvSpPr>
            <a:spLocks noGrp="1"/>
          </p:cNvSpPr>
          <p:nvPr>
            <p:ph type="title"/>
          </p:nvPr>
        </p:nvSpPr>
        <p:spPr>
          <a:xfrm>
            <a:off x="381000" y="228600"/>
            <a:ext cx="8229600" cy="1295400"/>
          </a:xfrm>
        </p:spPr>
        <p:txBody>
          <a:bodyPr anchor="t" anchorCtr="0">
            <a:normAutofit fontScale="90000"/>
          </a:bodyPr>
          <a:lstStyle/>
          <a:p>
            <a:r>
              <a:rPr lang="en-US" sz="2200" b="1" dirty="0">
                <a:solidFill>
                  <a:schemeClr val="tx2"/>
                </a:solidFill>
              </a:rPr>
              <a:t>KQ 1: Following primary surgery for cervical cancer, when is it appropriate to deliver postoperative RT with or without systemic therapy?</a:t>
            </a:r>
            <a:br>
              <a:rPr lang="en-US" sz="2700" dirty="0">
                <a:highlight>
                  <a:srgbClr val="FFFF00"/>
                </a:highlight>
              </a:rPr>
            </a:br>
            <a:br>
              <a:rPr lang="en-US" sz="2700" dirty="0">
                <a:highlight>
                  <a:srgbClr val="FFFF00"/>
                </a:highlight>
              </a:rPr>
            </a:br>
            <a:br>
              <a:rPr lang="en-US" dirty="0">
                <a:highlight>
                  <a:srgbClr val="FFFF00"/>
                </a:highlight>
              </a:rPr>
            </a:br>
            <a:endParaRPr lang="en-US" dirty="0">
              <a:highlight>
                <a:srgbClr val="FFFF00"/>
              </a:highlight>
            </a:endParaRPr>
          </a:p>
        </p:txBody>
      </p:sp>
      <p:graphicFrame>
        <p:nvGraphicFramePr>
          <p:cNvPr id="3" name="Table 2">
            <a:extLst>
              <a:ext uri="{FF2B5EF4-FFF2-40B4-BE49-F238E27FC236}">
                <a16:creationId xmlns:a16="http://schemas.microsoft.com/office/drawing/2014/main" id="{19972A8C-B2ED-42C3-AA00-F84C3F2D3A84}"/>
              </a:ext>
            </a:extLst>
          </p:cNvPr>
          <p:cNvGraphicFramePr>
            <a:graphicFrameLocks noGrp="1"/>
          </p:cNvGraphicFramePr>
          <p:nvPr>
            <p:extLst>
              <p:ext uri="{D42A27DB-BD31-4B8C-83A1-F6EECF244321}">
                <p14:modId xmlns:p14="http://schemas.microsoft.com/office/powerpoint/2010/main" val="1266658623"/>
              </p:ext>
            </p:extLst>
          </p:nvPr>
        </p:nvGraphicFramePr>
        <p:xfrm>
          <a:off x="381000" y="990600"/>
          <a:ext cx="8458199" cy="5086988"/>
        </p:xfrm>
        <a:graphic>
          <a:graphicData uri="http://schemas.openxmlformats.org/drawingml/2006/table">
            <a:tbl>
              <a:tblPr firstRow="1" firstCol="1" bandRow="1"/>
              <a:tblGrid>
                <a:gridCol w="5638800">
                  <a:extLst>
                    <a:ext uri="{9D8B030D-6E8A-4147-A177-3AD203B41FA5}">
                      <a16:colId xmlns:a16="http://schemas.microsoft.com/office/drawing/2014/main" val="371891882"/>
                    </a:ext>
                  </a:extLst>
                </a:gridCol>
                <a:gridCol w="1676400">
                  <a:extLst>
                    <a:ext uri="{9D8B030D-6E8A-4147-A177-3AD203B41FA5}">
                      <a16:colId xmlns:a16="http://schemas.microsoft.com/office/drawing/2014/main" val="1812020089"/>
                    </a:ext>
                  </a:extLst>
                </a:gridCol>
                <a:gridCol w="1142999">
                  <a:extLst>
                    <a:ext uri="{9D8B030D-6E8A-4147-A177-3AD203B41FA5}">
                      <a16:colId xmlns:a16="http://schemas.microsoft.com/office/drawing/2014/main" val="486258092"/>
                    </a:ext>
                  </a:extLst>
                </a:gridCol>
              </a:tblGrid>
              <a:tr h="502796">
                <a:tc>
                  <a:txBody>
                    <a:bodyPr/>
                    <a:lstStyle/>
                    <a:p>
                      <a:pPr algn="ctr">
                        <a:spcAft>
                          <a:spcPts val="0"/>
                        </a:spcAft>
                      </a:pPr>
                      <a:r>
                        <a:rPr lang="en-US" sz="1600" b="1" dirty="0">
                          <a:solidFill>
                            <a:srgbClr val="000000"/>
                          </a:solidFill>
                          <a:effectLst/>
                          <a:latin typeface="+mn-lt"/>
                          <a:cs typeface="Calibri" panose="020F0502020204030204" pitchFamily="34" charset="0"/>
                        </a:rPr>
                        <a:t>KQ1 Recommendations</a:t>
                      </a:r>
                      <a:endParaRPr lang="en-US" sz="1600" dirty="0">
                        <a:effectLst/>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spcAft>
                          <a:spcPts val="0"/>
                        </a:spcAft>
                      </a:pPr>
                      <a:r>
                        <a:rPr lang="en-US" sz="1600" b="1" dirty="0">
                          <a:solidFill>
                            <a:srgbClr val="000000"/>
                          </a:solidFill>
                          <a:effectLst/>
                          <a:latin typeface="+mn-lt"/>
                          <a:cs typeface="Calibri" panose="020F0502020204030204" pitchFamily="34" charset="0"/>
                        </a:rPr>
                        <a:t>Strength of Recommendation</a:t>
                      </a:r>
                      <a:endParaRPr lang="en-US" sz="1600" dirty="0">
                        <a:effectLst/>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spcAft>
                          <a:spcPts val="0"/>
                        </a:spcAft>
                      </a:pPr>
                      <a:r>
                        <a:rPr lang="en-US" sz="1600" b="1" dirty="0">
                          <a:solidFill>
                            <a:srgbClr val="000000"/>
                          </a:solidFill>
                          <a:effectLst/>
                          <a:latin typeface="+mn-lt"/>
                          <a:cs typeface="Calibri" panose="020F0502020204030204" pitchFamily="34" charset="0"/>
                        </a:rPr>
                        <a:t>Quality of Evidence</a:t>
                      </a:r>
                      <a:endParaRPr lang="en-US" sz="1600" dirty="0">
                        <a:effectLst/>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1019700302"/>
                  </a:ext>
                </a:extLst>
              </a:tr>
              <a:tr h="844173">
                <a:tc>
                  <a:txBody>
                    <a:bodyPr/>
                    <a:lstStyle/>
                    <a:p>
                      <a:pPr marL="230188" marR="0" lvl="0" indent="-230188" algn="l" defTabSz="914400" rtl="0" eaLnBrk="1" fontAlgn="auto" latinLnBrk="0" hangingPunct="1">
                        <a:lnSpc>
                          <a:spcPct val="115000"/>
                        </a:lnSpc>
                        <a:spcBef>
                          <a:spcPts val="0"/>
                        </a:spcBef>
                        <a:spcAft>
                          <a:spcPts val="0"/>
                        </a:spcAft>
                        <a:buClrTx/>
                        <a:buSzTx/>
                        <a:buFont typeface="+mj-lt"/>
                        <a:buNone/>
                        <a:tabLst/>
                        <a:defRPr/>
                      </a:pPr>
                      <a:r>
                        <a:rPr lang="en-US" sz="1800" dirty="0">
                          <a:effectLst/>
                          <a:latin typeface="+mn-lt"/>
                          <a:cs typeface="Calibri" panose="020F0502020204030204" pitchFamily="34" charset="0"/>
                        </a:rPr>
                        <a:t>2. </a:t>
                      </a:r>
                      <a:r>
                        <a:rPr lang="en-US" sz="1800" kern="1200" dirty="0">
                          <a:solidFill>
                            <a:schemeClr val="tx1"/>
                          </a:solidFill>
                          <a:effectLst/>
                          <a:latin typeface="+mn-lt"/>
                          <a:ea typeface="+mn-ea"/>
                          <a:cs typeface="+mn-cs"/>
                        </a:rPr>
                        <a:t>For women with cervical cancer and intermediate-risk factors, adjuvant EBRT is recommended to decrease locoregional recurrence.</a:t>
                      </a:r>
                    </a:p>
                    <a:p>
                      <a:pPr marL="230188" marR="0" lvl="0" indent="-230188" algn="l" defTabSz="914400" rtl="0" eaLnBrk="1" fontAlgn="auto" latinLnBrk="0" hangingPunct="1">
                        <a:lnSpc>
                          <a:spcPct val="115000"/>
                        </a:lnSpc>
                        <a:spcBef>
                          <a:spcPts val="0"/>
                        </a:spcBef>
                        <a:spcAft>
                          <a:spcPts val="0"/>
                        </a:spcAft>
                        <a:buClrTx/>
                        <a:buSzTx/>
                        <a:buFont typeface="+mj-lt"/>
                        <a:buNone/>
                        <a:tabLst/>
                        <a:defRPr/>
                      </a:pPr>
                      <a:endParaRPr lang="en-US" sz="1800" dirty="0">
                        <a:effectLst/>
                      </a:endParaRPr>
                    </a:p>
                    <a:p>
                      <a:r>
                        <a:rPr lang="en-US" sz="1800" u="sng" kern="1200" dirty="0">
                          <a:solidFill>
                            <a:schemeClr val="tx1"/>
                          </a:solidFill>
                          <a:effectLst/>
                          <a:latin typeface="+mn-lt"/>
                          <a:ea typeface="+mn-ea"/>
                          <a:cs typeface="+mn-cs"/>
                        </a:rPr>
                        <a:t>Implementation remark</a:t>
                      </a:r>
                      <a:r>
                        <a:rPr lang="en-US" sz="1800" kern="1200" dirty="0">
                          <a:solidFill>
                            <a:schemeClr val="tx1"/>
                          </a:solidFill>
                          <a:effectLst/>
                          <a:latin typeface="+mn-lt"/>
                          <a:ea typeface="+mn-ea"/>
                          <a:cs typeface="+mn-cs"/>
                        </a:rPr>
                        <a:t>: Intermediate-risk factors include*:  </a:t>
                      </a:r>
                      <a:endParaRPr lang="en-US" sz="1800" dirty="0">
                        <a:effectLst/>
                      </a:endParaRPr>
                    </a:p>
                    <a:p>
                      <a:pPr marL="285750" lvl="0" indent="-285750">
                        <a:buFont typeface="Arial" panose="020B0604020202020204" pitchFamily="34" charset="0"/>
                        <a:buChar char="•"/>
                      </a:pPr>
                      <a:r>
                        <a:rPr lang="en-US" sz="1800" kern="1200" dirty="0">
                          <a:solidFill>
                            <a:schemeClr val="tx1"/>
                          </a:solidFill>
                          <a:effectLst/>
                          <a:latin typeface="+mn-lt"/>
                          <a:ea typeface="+mn-ea"/>
                          <a:cs typeface="+mn-cs"/>
                        </a:rPr>
                        <a:t>LVSI plus deep one-third cervical stromal invasion with any tumor size </a:t>
                      </a:r>
                      <a:endParaRPr lang="en-US" sz="1800" dirty="0">
                        <a:effectLst/>
                      </a:endParaRPr>
                    </a:p>
                    <a:p>
                      <a:pPr marL="285750" lvl="0" indent="-285750">
                        <a:buFont typeface="Arial" panose="020B0604020202020204" pitchFamily="34" charset="0"/>
                        <a:buChar char="•"/>
                      </a:pPr>
                      <a:r>
                        <a:rPr lang="en-US" sz="1800" kern="1200" dirty="0">
                          <a:solidFill>
                            <a:schemeClr val="tx1"/>
                          </a:solidFill>
                          <a:effectLst/>
                          <a:latin typeface="+mn-lt"/>
                          <a:ea typeface="+mn-ea"/>
                          <a:cs typeface="+mn-cs"/>
                        </a:rPr>
                        <a:t>LVSI plus middle one-third stromal invasion and tumor size ≥2 cm</a:t>
                      </a:r>
                      <a:endParaRPr lang="en-US" sz="1800" dirty="0">
                        <a:effectLst/>
                      </a:endParaRPr>
                    </a:p>
                    <a:p>
                      <a:pPr marL="285750" lvl="0" indent="-285750">
                        <a:buFont typeface="Arial" panose="020B0604020202020204" pitchFamily="34" charset="0"/>
                        <a:buChar char="•"/>
                      </a:pPr>
                      <a:r>
                        <a:rPr lang="en-US" sz="1800" kern="1200" dirty="0">
                          <a:solidFill>
                            <a:schemeClr val="tx1"/>
                          </a:solidFill>
                          <a:effectLst/>
                          <a:latin typeface="+mn-lt"/>
                          <a:ea typeface="+mn-ea"/>
                          <a:cs typeface="+mn-cs"/>
                        </a:rPr>
                        <a:t>LVSI plus superficial one-third stromal invasion and tumor size ≥5 cm</a:t>
                      </a:r>
                      <a:endParaRPr lang="en-US" sz="1800" dirty="0">
                        <a:effectLst/>
                      </a:endParaRPr>
                    </a:p>
                    <a:p>
                      <a:pPr marL="285750" indent="-285750">
                        <a:buFont typeface="Arial" panose="020B0604020202020204" pitchFamily="34" charset="0"/>
                        <a:buChar char="•"/>
                      </a:pPr>
                      <a:r>
                        <a:rPr lang="en-US" sz="1800" kern="1200" dirty="0">
                          <a:solidFill>
                            <a:schemeClr val="tx1"/>
                          </a:solidFill>
                          <a:effectLst/>
                          <a:latin typeface="+mn-lt"/>
                          <a:ea typeface="+mn-ea"/>
                          <a:cs typeface="+mn-cs"/>
                        </a:rPr>
                        <a:t>No LVSI but deep or middle one-third stromal invasion plus tumor size ≥4 cm</a:t>
                      </a:r>
                    </a:p>
                    <a:p>
                      <a:pPr marL="0" indent="0">
                        <a:buFont typeface="Arial" panose="020B0604020202020204" pitchFamily="34" charset="0"/>
                        <a:buNone/>
                      </a:pPr>
                      <a:endParaRPr lang="en-US" sz="1400" dirty="0">
                        <a:effectLst/>
                        <a:latin typeface="+mn-lt"/>
                      </a:endParaRPr>
                    </a:p>
                    <a:p>
                      <a:pPr marL="0" indent="0">
                        <a:buFont typeface="Arial" panose="020B0604020202020204" pitchFamily="34" charset="0"/>
                        <a:buNone/>
                      </a:pPr>
                      <a:r>
                        <a:rPr lang="en-US" sz="1400" dirty="0">
                          <a:effectLst/>
                          <a:latin typeface="+mn-lt"/>
                        </a:rPr>
                        <a:t>* The original GOG 92 protocol estimated tumor size based on palpation, however, estimation based on pathologic and/or MRI findings are an acceptable substitute. </a:t>
                      </a: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effectLst/>
                          <a:latin typeface="+mn-lt"/>
                          <a:ea typeface="Times New Roman" panose="02020603050405020304" pitchFamily="18" charset="0"/>
                          <a:cs typeface="Times New Roman" panose="02020603050405020304" pitchFamily="18" charset="0"/>
                        </a:rPr>
                        <a:t>Strong</a:t>
                      </a:r>
                      <a:endParaRPr lang="en-US" sz="1800" dirty="0">
                        <a:effectLst/>
                        <a:latin typeface="+mn-lt"/>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b="1" dirty="0">
                          <a:solidFill>
                            <a:srgbClr val="000000"/>
                          </a:solidFill>
                          <a:effectLst/>
                          <a:latin typeface="+mn-lt"/>
                          <a:ea typeface="Times New Roman" panose="02020603050405020304" pitchFamily="18" charset="0"/>
                          <a:cs typeface="Calibri" panose="020F0502020204030204" pitchFamily="34" charset="0"/>
                        </a:rPr>
                        <a:t>High</a:t>
                      </a:r>
                      <a:endParaRPr lang="en-US" sz="1800" dirty="0">
                        <a:effectLst/>
                        <a:latin typeface="+mn-lt"/>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8172092"/>
                  </a:ext>
                </a:extLst>
              </a:tr>
            </a:tbl>
          </a:graphicData>
        </a:graphic>
      </p:graphicFrame>
    </p:spTree>
    <p:extLst>
      <p:ext uri="{BB962C8B-B14F-4D97-AF65-F5344CB8AC3E}">
        <p14:creationId xmlns:p14="http://schemas.microsoft.com/office/powerpoint/2010/main" val="13134249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2164C23-F176-4DFC-97C6-FA123334443C}"/>
              </a:ext>
            </a:extLst>
          </p:cNvPr>
          <p:cNvSpPr>
            <a:spLocks noGrp="1"/>
          </p:cNvSpPr>
          <p:nvPr>
            <p:ph type="title"/>
          </p:nvPr>
        </p:nvSpPr>
        <p:spPr>
          <a:xfrm>
            <a:off x="457200" y="1143000"/>
            <a:ext cx="7848600" cy="1662287"/>
          </a:xfrm>
        </p:spPr>
        <p:txBody>
          <a:bodyPr anchor="t" anchorCtr="0">
            <a:normAutofit fontScale="90000"/>
          </a:bodyPr>
          <a:lstStyle/>
          <a:p>
            <a:r>
              <a:rPr lang="en-US" b="1" dirty="0">
                <a:solidFill>
                  <a:schemeClr val="tx2"/>
                </a:solidFill>
              </a:rPr>
              <a:t>KQ 2: When is it appropriate to deliver definitive RT with and without systemic therapy? When is it appropriate to perform a hysterectomy after RT for cervical cancer?</a:t>
            </a:r>
            <a:br>
              <a:rPr lang="en-US" dirty="0">
                <a:highlight>
                  <a:srgbClr val="FFFF00"/>
                </a:highlight>
              </a:rPr>
            </a:br>
            <a:endParaRPr lang="en-US" dirty="0">
              <a:highlight>
                <a:srgbClr val="FFFF00"/>
              </a:highlight>
            </a:endParaRPr>
          </a:p>
        </p:txBody>
      </p:sp>
    </p:spTree>
    <p:extLst>
      <p:ext uri="{BB962C8B-B14F-4D97-AF65-F5344CB8AC3E}">
        <p14:creationId xmlns:p14="http://schemas.microsoft.com/office/powerpoint/2010/main" val="37892866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2164C23-F176-4DFC-97C6-FA123334443C}"/>
              </a:ext>
            </a:extLst>
          </p:cNvPr>
          <p:cNvSpPr>
            <a:spLocks noGrp="1"/>
          </p:cNvSpPr>
          <p:nvPr>
            <p:ph type="title"/>
          </p:nvPr>
        </p:nvSpPr>
        <p:spPr>
          <a:xfrm>
            <a:off x="114299" y="306558"/>
            <a:ext cx="8915400" cy="1519084"/>
          </a:xfrm>
        </p:spPr>
        <p:txBody>
          <a:bodyPr anchor="t" anchorCtr="0">
            <a:normAutofit fontScale="90000"/>
          </a:bodyPr>
          <a:lstStyle/>
          <a:p>
            <a:r>
              <a:rPr lang="en-US" sz="2700" b="1" dirty="0">
                <a:solidFill>
                  <a:schemeClr val="tx2"/>
                </a:solidFill>
              </a:rPr>
              <a:t>KQ 2: When is it appropriate to deliver definitive RT with and without systemic therapy? When is it appropriate to perform a hysterectomy after RT for cervical cancer?</a:t>
            </a:r>
            <a:br>
              <a:rPr lang="en-US" sz="2700" dirty="0">
                <a:highlight>
                  <a:srgbClr val="FFFF00"/>
                </a:highlight>
              </a:rPr>
            </a:br>
            <a:br>
              <a:rPr lang="en-US" sz="2700" dirty="0">
                <a:highlight>
                  <a:srgbClr val="FFFF00"/>
                </a:highlight>
              </a:rPr>
            </a:br>
            <a:br>
              <a:rPr lang="en-US" dirty="0">
                <a:highlight>
                  <a:srgbClr val="FFFF00"/>
                </a:highlight>
              </a:rPr>
            </a:br>
            <a:endParaRPr lang="en-US" dirty="0">
              <a:highlight>
                <a:srgbClr val="FFFF00"/>
              </a:highlight>
            </a:endParaRPr>
          </a:p>
        </p:txBody>
      </p:sp>
      <p:graphicFrame>
        <p:nvGraphicFramePr>
          <p:cNvPr id="2" name="Table 1">
            <a:extLst>
              <a:ext uri="{FF2B5EF4-FFF2-40B4-BE49-F238E27FC236}">
                <a16:creationId xmlns:a16="http://schemas.microsoft.com/office/drawing/2014/main" id="{A72E83AD-77AA-4E69-A4FD-0384DA13DB0E}"/>
              </a:ext>
            </a:extLst>
          </p:cNvPr>
          <p:cNvGraphicFramePr>
            <a:graphicFrameLocks noGrp="1"/>
          </p:cNvGraphicFramePr>
          <p:nvPr>
            <p:extLst>
              <p:ext uri="{D42A27DB-BD31-4B8C-83A1-F6EECF244321}">
                <p14:modId xmlns:p14="http://schemas.microsoft.com/office/powerpoint/2010/main" val="124238444"/>
              </p:ext>
            </p:extLst>
          </p:nvPr>
        </p:nvGraphicFramePr>
        <p:xfrm>
          <a:off x="323848" y="1825642"/>
          <a:ext cx="8496301" cy="2822558"/>
        </p:xfrm>
        <a:graphic>
          <a:graphicData uri="http://schemas.openxmlformats.org/drawingml/2006/table">
            <a:tbl>
              <a:tblPr firstRow="1" firstCol="1" bandRow="1"/>
              <a:tblGrid>
                <a:gridCol w="5295900">
                  <a:extLst>
                    <a:ext uri="{9D8B030D-6E8A-4147-A177-3AD203B41FA5}">
                      <a16:colId xmlns:a16="http://schemas.microsoft.com/office/drawing/2014/main" val="2020405086"/>
                    </a:ext>
                  </a:extLst>
                </a:gridCol>
                <a:gridCol w="1905000">
                  <a:extLst>
                    <a:ext uri="{9D8B030D-6E8A-4147-A177-3AD203B41FA5}">
                      <a16:colId xmlns:a16="http://schemas.microsoft.com/office/drawing/2014/main" val="4198689787"/>
                    </a:ext>
                  </a:extLst>
                </a:gridCol>
                <a:gridCol w="1295401">
                  <a:extLst>
                    <a:ext uri="{9D8B030D-6E8A-4147-A177-3AD203B41FA5}">
                      <a16:colId xmlns:a16="http://schemas.microsoft.com/office/drawing/2014/main" val="135628666"/>
                    </a:ext>
                  </a:extLst>
                </a:gridCol>
              </a:tblGrid>
              <a:tr h="528230">
                <a:tc>
                  <a:txBody>
                    <a:bodyPr/>
                    <a:lstStyle/>
                    <a:p>
                      <a:pPr algn="ctr">
                        <a:spcAft>
                          <a:spcPts val="0"/>
                        </a:spcAft>
                      </a:pPr>
                      <a:r>
                        <a:rPr lang="en-US" sz="1600" b="1" dirty="0">
                          <a:solidFill>
                            <a:srgbClr val="000000"/>
                          </a:solidFill>
                          <a:effectLst/>
                          <a:latin typeface="+mn-lt"/>
                          <a:cs typeface="Calibri" panose="020F0502020204030204" pitchFamily="34" charset="0"/>
                        </a:rPr>
                        <a:t>KQ2 Recommendations</a:t>
                      </a:r>
                      <a:endParaRPr lang="en-US" sz="1600" dirty="0">
                        <a:effectLst/>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spcAft>
                          <a:spcPts val="0"/>
                        </a:spcAft>
                      </a:pPr>
                      <a:r>
                        <a:rPr lang="en-US" sz="1600" b="1" dirty="0">
                          <a:solidFill>
                            <a:srgbClr val="000000"/>
                          </a:solidFill>
                          <a:effectLst/>
                          <a:latin typeface="+mn-lt"/>
                          <a:cs typeface="Calibri" panose="020F0502020204030204" pitchFamily="34" charset="0"/>
                        </a:rPr>
                        <a:t>Strength of Recommendation</a:t>
                      </a:r>
                      <a:endParaRPr lang="en-US" sz="1600" dirty="0">
                        <a:effectLst/>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spcAft>
                          <a:spcPts val="0"/>
                        </a:spcAft>
                      </a:pPr>
                      <a:r>
                        <a:rPr lang="en-US" sz="1600" b="1" dirty="0">
                          <a:solidFill>
                            <a:srgbClr val="000000"/>
                          </a:solidFill>
                          <a:effectLst/>
                          <a:latin typeface="+mn-lt"/>
                          <a:cs typeface="Calibri" panose="020F0502020204030204" pitchFamily="34" charset="0"/>
                        </a:rPr>
                        <a:t>Quality of Evidence</a:t>
                      </a:r>
                      <a:endParaRPr lang="en-US" sz="1600" dirty="0">
                        <a:effectLst/>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303113510"/>
                  </a:ext>
                </a:extLst>
              </a:tr>
              <a:tr h="2294328">
                <a:tc>
                  <a:txBody>
                    <a:bodyPr/>
                    <a:lstStyle/>
                    <a:p>
                      <a:pPr marL="228600" lvl="0" indent="-228600"/>
                      <a:r>
                        <a:rPr lang="en-US" sz="1800" kern="1200" dirty="0">
                          <a:solidFill>
                            <a:schemeClr val="tx1"/>
                          </a:solidFill>
                          <a:effectLst/>
                          <a:latin typeface="+mn-lt"/>
                          <a:ea typeface="+mn-ea"/>
                          <a:cs typeface="+mn-cs"/>
                        </a:rPr>
                        <a:t>1. For women with FIGO stage IB3-IVA</a:t>
                      </a:r>
                      <a:r>
                        <a:rPr lang="en-US" sz="1800" kern="1200" baseline="30000" dirty="0">
                          <a:solidFill>
                            <a:schemeClr val="tx1"/>
                          </a:solidFill>
                          <a:effectLst/>
                          <a:latin typeface="+mn-lt"/>
                          <a:ea typeface="+mn-ea"/>
                          <a:cs typeface="+mn-cs"/>
                        </a:rPr>
                        <a:t>*</a:t>
                      </a:r>
                      <a:r>
                        <a:rPr lang="en-US" sz="1800" kern="1200" dirty="0">
                          <a:solidFill>
                            <a:schemeClr val="tx1"/>
                          </a:solidFill>
                          <a:effectLst/>
                          <a:latin typeface="+mn-lt"/>
                          <a:ea typeface="+mn-ea"/>
                          <a:cs typeface="+mn-cs"/>
                        </a:rPr>
                        <a:t> squamous cell or adenocarcinoma of the cervix, RT with concurrent platinum-based chemotherapy is recommended for definitive treatment.</a:t>
                      </a:r>
                    </a:p>
                    <a:p>
                      <a:r>
                        <a:rPr lang="en-US" sz="1800" kern="1200" dirty="0">
                          <a:solidFill>
                            <a:schemeClr val="tx1"/>
                          </a:solidFill>
                          <a:effectLst/>
                          <a:latin typeface="+mn-lt"/>
                          <a:ea typeface="+mn-ea"/>
                          <a:cs typeface="+mn-cs"/>
                        </a:rPr>
                        <a:t> </a:t>
                      </a:r>
                    </a:p>
                    <a:p>
                      <a:pPr marL="228600" indent="0"/>
                      <a:r>
                        <a:rPr lang="en-US" sz="1800" u="sng" kern="1200" dirty="0">
                          <a:solidFill>
                            <a:schemeClr val="tx1"/>
                          </a:solidFill>
                          <a:effectLst/>
                          <a:latin typeface="+mn-lt"/>
                          <a:ea typeface="+mn-ea"/>
                          <a:cs typeface="+mn-cs"/>
                        </a:rPr>
                        <a:t>Implementation remark</a:t>
                      </a:r>
                      <a:r>
                        <a:rPr lang="en-US" sz="1800" kern="1200" dirty="0">
                          <a:solidFill>
                            <a:schemeClr val="tx1"/>
                          </a:solidFill>
                          <a:effectLst/>
                          <a:latin typeface="+mn-lt"/>
                          <a:ea typeface="+mn-ea"/>
                          <a:cs typeface="+mn-cs"/>
                        </a:rPr>
                        <a:t>: </a:t>
                      </a:r>
                    </a:p>
                    <a:p>
                      <a:pPr marL="228600" indent="0"/>
                      <a:r>
                        <a:rPr lang="en-US" sz="1800" kern="1200" dirty="0">
                          <a:solidFill>
                            <a:schemeClr val="tx1"/>
                          </a:solidFill>
                          <a:effectLst/>
                          <a:latin typeface="+mn-lt"/>
                          <a:ea typeface="+mn-ea"/>
                          <a:cs typeface="+mn-cs"/>
                        </a:rPr>
                        <a:t>Recommended dose for cisplatin is 40 mg/m</a:t>
                      </a:r>
                      <a:r>
                        <a:rPr lang="en-US" sz="1800" kern="1200" baseline="30000" dirty="0">
                          <a:solidFill>
                            <a:schemeClr val="tx1"/>
                          </a:solidFill>
                          <a:effectLst/>
                          <a:latin typeface="+mn-lt"/>
                          <a:ea typeface="+mn-ea"/>
                          <a:cs typeface="+mn-cs"/>
                        </a:rPr>
                        <a:t>2</a:t>
                      </a:r>
                      <a:r>
                        <a:rPr lang="en-US" sz="1800" kern="1200" dirty="0">
                          <a:solidFill>
                            <a:schemeClr val="tx1"/>
                          </a:solidFill>
                          <a:effectLst/>
                          <a:latin typeface="+mn-lt"/>
                          <a:ea typeface="+mn-ea"/>
                          <a:cs typeface="+mn-cs"/>
                        </a:rPr>
                        <a:t> weekly for 5 to 6 cycles.</a:t>
                      </a:r>
                      <a:endParaRPr lang="en-US" sz="1800" dirty="0">
                        <a:effectLst/>
                        <a:latin typeface="+mn-lt"/>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effectLst/>
                          <a:latin typeface="+mn-lt"/>
                          <a:ea typeface="Times New Roman" panose="02020603050405020304" pitchFamily="18" charset="0"/>
                          <a:cs typeface="Times New Roman" panose="02020603050405020304" pitchFamily="18" charset="0"/>
                        </a:rPr>
                        <a:t>Strong</a:t>
                      </a: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b="1" dirty="0">
                          <a:solidFill>
                            <a:srgbClr val="000000"/>
                          </a:solidFill>
                          <a:effectLst/>
                          <a:latin typeface="+mn-lt"/>
                          <a:ea typeface="Times New Roman" panose="02020603050405020304" pitchFamily="18" charset="0"/>
                          <a:cs typeface="Calibri" panose="020F0502020204030204" pitchFamily="34" charset="0"/>
                        </a:rPr>
                        <a:t>High</a:t>
                      </a:r>
                      <a:endParaRPr lang="en-US" sz="1800" b="1" dirty="0">
                        <a:effectLst/>
                        <a:latin typeface="+mn-lt"/>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6433828"/>
                  </a:ext>
                </a:extLst>
              </a:tr>
            </a:tbl>
          </a:graphicData>
        </a:graphic>
      </p:graphicFrame>
      <p:sp>
        <p:nvSpPr>
          <p:cNvPr id="3" name="Rectangle 2">
            <a:extLst>
              <a:ext uri="{FF2B5EF4-FFF2-40B4-BE49-F238E27FC236}">
                <a16:creationId xmlns:a16="http://schemas.microsoft.com/office/drawing/2014/main" id="{2E843950-F261-4E6F-AF86-73A8C4C4A6DD}"/>
              </a:ext>
            </a:extLst>
          </p:cNvPr>
          <p:cNvSpPr/>
          <p:nvPr/>
        </p:nvSpPr>
        <p:spPr>
          <a:xfrm>
            <a:off x="335880" y="4800600"/>
            <a:ext cx="7143752" cy="523220"/>
          </a:xfrm>
          <a:prstGeom prst="rect">
            <a:avLst/>
          </a:prstGeom>
        </p:spPr>
        <p:txBody>
          <a:bodyPr wrap="square">
            <a:spAutoFit/>
          </a:bodyPr>
          <a:lstStyle/>
          <a:p>
            <a:pPr>
              <a:spcAft>
                <a:spcPts val="600"/>
              </a:spcAft>
            </a:pPr>
            <a:r>
              <a:rPr lang="en-US" sz="1400" baseline="30000" dirty="0">
                <a:latin typeface="Calibri" panose="020F0502020204030204" pitchFamily="34" charset="0"/>
                <a:ea typeface="Times New Roman" panose="02020603050405020304" pitchFamily="18" charset="0"/>
                <a:cs typeface="Times New Roman" panose="02020603050405020304" pitchFamily="18" charset="0"/>
              </a:rPr>
              <a:t>*</a:t>
            </a:r>
            <a:r>
              <a:rPr lang="en-US" sz="1400" dirty="0">
                <a:latin typeface="Calibri" panose="020F0502020204030204" pitchFamily="34" charset="0"/>
                <a:ea typeface="Times New Roman" panose="02020603050405020304" pitchFamily="18" charset="0"/>
                <a:cs typeface="Times New Roman" panose="02020603050405020304" pitchFamily="18" charset="0"/>
              </a:rPr>
              <a:t> Stage IIA1 cancers may be managed with radical hysterectomy in well-selected (</a:t>
            </a:r>
            <a:r>
              <a:rPr lang="en-US" sz="1400" dirty="0" err="1">
                <a:latin typeface="Calibri" panose="020F0502020204030204" pitchFamily="34" charset="0"/>
                <a:ea typeface="Times New Roman" panose="02020603050405020304" pitchFamily="18" charset="0"/>
                <a:cs typeface="Times New Roman" panose="02020603050405020304" pitchFamily="18" charset="0"/>
              </a:rPr>
              <a:t>eg</a:t>
            </a:r>
            <a:r>
              <a:rPr lang="en-US" sz="1400" dirty="0">
                <a:latin typeface="Calibri" panose="020F0502020204030204" pitchFamily="34" charset="0"/>
                <a:ea typeface="Times New Roman" panose="02020603050405020304" pitchFamily="18" charset="0"/>
                <a:cs typeface="Times New Roman" panose="02020603050405020304" pitchFamily="18" charset="0"/>
              </a:rPr>
              <a:t>, non-bulky, with limited vaginal involvement) cases.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02585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2164C23-F176-4DFC-97C6-FA123334443C}"/>
              </a:ext>
            </a:extLst>
          </p:cNvPr>
          <p:cNvSpPr>
            <a:spLocks noGrp="1"/>
          </p:cNvSpPr>
          <p:nvPr>
            <p:ph type="title"/>
          </p:nvPr>
        </p:nvSpPr>
        <p:spPr>
          <a:xfrm>
            <a:off x="114299" y="306558"/>
            <a:ext cx="8915400" cy="1519084"/>
          </a:xfrm>
        </p:spPr>
        <p:txBody>
          <a:bodyPr anchor="t" anchorCtr="0">
            <a:normAutofit fontScale="90000"/>
          </a:bodyPr>
          <a:lstStyle/>
          <a:p>
            <a:r>
              <a:rPr lang="en-US" sz="2700" b="1" dirty="0">
                <a:solidFill>
                  <a:schemeClr val="tx2"/>
                </a:solidFill>
              </a:rPr>
              <a:t>KQ 2: When is it appropriate to deliver definitive RT with and without systemic therapy? When is it appropriate to perform a hysterectomy after RT for cervical cancer?</a:t>
            </a:r>
            <a:br>
              <a:rPr lang="en-US" sz="2700" dirty="0">
                <a:highlight>
                  <a:srgbClr val="FFFF00"/>
                </a:highlight>
              </a:rPr>
            </a:br>
            <a:br>
              <a:rPr lang="en-US" sz="2700" dirty="0">
                <a:highlight>
                  <a:srgbClr val="FFFF00"/>
                </a:highlight>
              </a:rPr>
            </a:br>
            <a:br>
              <a:rPr lang="en-US" dirty="0">
                <a:highlight>
                  <a:srgbClr val="FFFF00"/>
                </a:highlight>
              </a:rPr>
            </a:br>
            <a:endParaRPr lang="en-US" dirty="0">
              <a:highlight>
                <a:srgbClr val="FFFF00"/>
              </a:highlight>
            </a:endParaRPr>
          </a:p>
        </p:txBody>
      </p:sp>
      <p:graphicFrame>
        <p:nvGraphicFramePr>
          <p:cNvPr id="2" name="Table 1">
            <a:extLst>
              <a:ext uri="{FF2B5EF4-FFF2-40B4-BE49-F238E27FC236}">
                <a16:creationId xmlns:a16="http://schemas.microsoft.com/office/drawing/2014/main" id="{A72E83AD-77AA-4E69-A4FD-0384DA13DB0E}"/>
              </a:ext>
            </a:extLst>
          </p:cNvPr>
          <p:cNvGraphicFramePr>
            <a:graphicFrameLocks noGrp="1"/>
          </p:cNvGraphicFramePr>
          <p:nvPr>
            <p:extLst>
              <p:ext uri="{D42A27DB-BD31-4B8C-83A1-F6EECF244321}">
                <p14:modId xmlns:p14="http://schemas.microsoft.com/office/powerpoint/2010/main" val="3903406955"/>
              </p:ext>
            </p:extLst>
          </p:nvPr>
        </p:nvGraphicFramePr>
        <p:xfrm>
          <a:off x="323848" y="1817621"/>
          <a:ext cx="8496301" cy="2601979"/>
        </p:xfrm>
        <a:graphic>
          <a:graphicData uri="http://schemas.openxmlformats.org/drawingml/2006/table">
            <a:tbl>
              <a:tblPr firstRow="1" firstCol="1" bandRow="1"/>
              <a:tblGrid>
                <a:gridCol w="5295900">
                  <a:extLst>
                    <a:ext uri="{9D8B030D-6E8A-4147-A177-3AD203B41FA5}">
                      <a16:colId xmlns:a16="http://schemas.microsoft.com/office/drawing/2014/main" val="2020405086"/>
                    </a:ext>
                  </a:extLst>
                </a:gridCol>
                <a:gridCol w="1905000">
                  <a:extLst>
                    <a:ext uri="{9D8B030D-6E8A-4147-A177-3AD203B41FA5}">
                      <a16:colId xmlns:a16="http://schemas.microsoft.com/office/drawing/2014/main" val="4198689787"/>
                    </a:ext>
                  </a:extLst>
                </a:gridCol>
                <a:gridCol w="1295401">
                  <a:extLst>
                    <a:ext uri="{9D8B030D-6E8A-4147-A177-3AD203B41FA5}">
                      <a16:colId xmlns:a16="http://schemas.microsoft.com/office/drawing/2014/main" val="135628666"/>
                    </a:ext>
                  </a:extLst>
                </a:gridCol>
              </a:tblGrid>
              <a:tr h="541281">
                <a:tc>
                  <a:txBody>
                    <a:bodyPr/>
                    <a:lstStyle/>
                    <a:p>
                      <a:pPr algn="ctr">
                        <a:spcAft>
                          <a:spcPts val="0"/>
                        </a:spcAft>
                      </a:pPr>
                      <a:r>
                        <a:rPr lang="en-US" sz="1600" b="1" dirty="0">
                          <a:solidFill>
                            <a:srgbClr val="000000"/>
                          </a:solidFill>
                          <a:effectLst/>
                          <a:latin typeface="+mn-lt"/>
                          <a:cs typeface="Calibri" panose="020F0502020204030204" pitchFamily="34" charset="0"/>
                        </a:rPr>
                        <a:t>KQ2 Recommendations</a:t>
                      </a:r>
                      <a:endParaRPr lang="en-US" sz="1600" dirty="0">
                        <a:effectLst/>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spcAft>
                          <a:spcPts val="0"/>
                        </a:spcAft>
                      </a:pPr>
                      <a:r>
                        <a:rPr lang="en-US" sz="1600" b="1" dirty="0">
                          <a:solidFill>
                            <a:srgbClr val="000000"/>
                          </a:solidFill>
                          <a:effectLst/>
                          <a:latin typeface="+mn-lt"/>
                          <a:cs typeface="Calibri" panose="020F0502020204030204" pitchFamily="34" charset="0"/>
                        </a:rPr>
                        <a:t>Strength of Recommendation</a:t>
                      </a:r>
                      <a:endParaRPr lang="en-US" sz="1600" dirty="0">
                        <a:effectLst/>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spcAft>
                          <a:spcPts val="0"/>
                        </a:spcAft>
                      </a:pPr>
                      <a:r>
                        <a:rPr lang="en-US" sz="1600" b="1" dirty="0">
                          <a:solidFill>
                            <a:srgbClr val="000000"/>
                          </a:solidFill>
                          <a:effectLst/>
                          <a:latin typeface="+mn-lt"/>
                          <a:cs typeface="Calibri" panose="020F0502020204030204" pitchFamily="34" charset="0"/>
                        </a:rPr>
                        <a:t>Quality of Evidence</a:t>
                      </a:r>
                      <a:endParaRPr lang="en-US" sz="1600" dirty="0">
                        <a:effectLst/>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303113510"/>
                  </a:ext>
                </a:extLst>
              </a:tr>
              <a:tr h="1109911">
                <a:tc>
                  <a:txBody>
                    <a:bodyPr/>
                    <a:lstStyle/>
                    <a:p>
                      <a:pPr marL="228600" marR="0" lvl="0" indent="-228600">
                        <a:lnSpc>
                          <a:spcPct val="115000"/>
                        </a:lnSpc>
                        <a:spcBef>
                          <a:spcPts val="0"/>
                        </a:spcBef>
                        <a:spcAft>
                          <a:spcPts val="0"/>
                        </a:spcAft>
                        <a:buFont typeface="+mj-lt"/>
                        <a:buNone/>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2. For women with FIGO stage IB3-IVA cervical cancer, a planned adjuvant hysterectomy after RT or chemoradiation is not recommended.</a:t>
                      </a:r>
                      <a:r>
                        <a:rPr lang="en-US" sz="1800" dirty="0">
                          <a:effectLst/>
                          <a:latin typeface="Calibri" panose="020F0502020204030204" pitchFamily="34" charset="0"/>
                          <a:ea typeface="Times New Roman" panose="02020603050405020304" pitchFamily="18" charset="0"/>
                          <a:cs typeface="Calibri" panose="020F0502020204030204" pitchFamily="34" charset="0"/>
                        </a:rPr>
                        <a:t>†</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Strong</a:t>
                      </a: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High</a:t>
                      </a: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6433828"/>
                  </a:ext>
                </a:extLst>
              </a:tr>
              <a:tr h="950787">
                <a:tc>
                  <a:txBody>
                    <a:bodyPr/>
                    <a:lstStyle/>
                    <a:p>
                      <a:pPr marL="228600" marR="0" lvl="0" indent="-228600">
                        <a:lnSpc>
                          <a:spcPct val="115000"/>
                        </a:lnSpc>
                        <a:spcBef>
                          <a:spcPts val="0"/>
                        </a:spcBef>
                        <a:spcAft>
                          <a:spcPts val="0"/>
                        </a:spcAft>
                        <a:buFont typeface="+mj-lt"/>
                        <a:buNone/>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3. In women with FIGO stage IA1-IB2 that are deemed medically inoperable, RT with or without chemotherapy is conditionally recommended.</a:t>
                      </a: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Conditional</a:t>
                      </a: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Expert Opinion</a:t>
                      </a: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8193346"/>
                  </a:ext>
                </a:extLst>
              </a:tr>
            </a:tbl>
          </a:graphicData>
        </a:graphic>
      </p:graphicFrame>
      <p:sp>
        <p:nvSpPr>
          <p:cNvPr id="3" name="Rectangle 2">
            <a:extLst>
              <a:ext uri="{FF2B5EF4-FFF2-40B4-BE49-F238E27FC236}">
                <a16:creationId xmlns:a16="http://schemas.microsoft.com/office/drawing/2014/main" id="{FCE7DFFA-9479-47B3-B0E7-D02A42008D0F}"/>
              </a:ext>
            </a:extLst>
          </p:cNvPr>
          <p:cNvSpPr/>
          <p:nvPr/>
        </p:nvSpPr>
        <p:spPr>
          <a:xfrm>
            <a:off x="323849" y="4509139"/>
            <a:ext cx="8496300" cy="523220"/>
          </a:xfrm>
          <a:prstGeom prst="rect">
            <a:avLst/>
          </a:prstGeom>
        </p:spPr>
        <p:txBody>
          <a:bodyPr wrap="square">
            <a:spAutoFit/>
          </a:bodyPr>
          <a:lstStyle/>
          <a:p>
            <a:pPr>
              <a:spcAft>
                <a:spcPts val="600"/>
              </a:spcAft>
            </a:pPr>
            <a:r>
              <a:rPr lang="en-US" sz="1400" dirty="0">
                <a:latin typeface="Calibri" panose="020F0502020204030204" pitchFamily="34" charset="0"/>
                <a:ea typeface="Times New Roman" panose="02020603050405020304" pitchFamily="18" charset="0"/>
                <a:cs typeface="Calibri" panose="020F0502020204030204" pitchFamily="34" charset="0"/>
              </a:rPr>
              <a:t>†</a:t>
            </a:r>
            <a:r>
              <a:rPr lang="en-US" sz="1400" dirty="0">
                <a:latin typeface="Calibri" panose="020F0502020204030204" pitchFamily="34" charset="0"/>
                <a:ea typeface="Times New Roman" panose="02020603050405020304" pitchFamily="18" charset="0"/>
                <a:cs typeface="Times New Roman" panose="02020603050405020304" pitchFamily="18" charset="0"/>
              </a:rPr>
              <a:t> In the setting of biopsy-proven gross residual disease after point-A based dose specification for brachytherapy, surgery may be an option.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09913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0C70A-0523-4E5C-8436-98741B9E147F}"/>
              </a:ext>
            </a:extLst>
          </p:cNvPr>
          <p:cNvSpPr>
            <a:spLocks noGrp="1"/>
          </p:cNvSpPr>
          <p:nvPr>
            <p:ph type="title"/>
          </p:nvPr>
        </p:nvSpPr>
        <p:spPr>
          <a:xfrm>
            <a:off x="228600" y="152400"/>
            <a:ext cx="8229600" cy="487362"/>
          </a:xfrm>
        </p:spPr>
        <p:txBody>
          <a:bodyPr/>
          <a:lstStyle/>
          <a:p>
            <a:pPr algn="l"/>
            <a:r>
              <a:rPr lang="en-US" sz="2800" dirty="0"/>
              <a:t>Cervical cancer algorithm</a:t>
            </a:r>
          </a:p>
        </p:txBody>
      </p:sp>
      <p:pic>
        <p:nvPicPr>
          <p:cNvPr id="3" name="Picture 2">
            <a:extLst>
              <a:ext uri="{FF2B5EF4-FFF2-40B4-BE49-F238E27FC236}">
                <a16:creationId xmlns:a16="http://schemas.microsoft.com/office/drawing/2014/main" id="{4D3DE927-A28B-4C44-8D77-F6957D138883}"/>
              </a:ext>
            </a:extLst>
          </p:cNvPr>
          <p:cNvPicPr>
            <a:picLocks noChangeAspect="1"/>
          </p:cNvPicPr>
          <p:nvPr/>
        </p:nvPicPr>
        <p:blipFill>
          <a:blip r:embed="rId2"/>
          <a:stretch>
            <a:fillRect/>
          </a:stretch>
        </p:blipFill>
        <p:spPr>
          <a:xfrm>
            <a:off x="609600" y="752475"/>
            <a:ext cx="7200900" cy="5353050"/>
          </a:xfrm>
          <a:prstGeom prst="rect">
            <a:avLst/>
          </a:prstGeom>
        </p:spPr>
      </p:pic>
    </p:spTree>
    <p:extLst>
      <p:ext uri="{BB962C8B-B14F-4D97-AF65-F5344CB8AC3E}">
        <p14:creationId xmlns:p14="http://schemas.microsoft.com/office/powerpoint/2010/main" val="25028488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0C70A-0523-4E5C-8436-98741B9E147F}"/>
              </a:ext>
            </a:extLst>
          </p:cNvPr>
          <p:cNvSpPr>
            <a:spLocks noGrp="1"/>
          </p:cNvSpPr>
          <p:nvPr>
            <p:ph type="title"/>
          </p:nvPr>
        </p:nvSpPr>
        <p:spPr>
          <a:xfrm>
            <a:off x="228600" y="228600"/>
            <a:ext cx="8229600" cy="487362"/>
          </a:xfrm>
        </p:spPr>
        <p:txBody>
          <a:bodyPr/>
          <a:lstStyle/>
          <a:p>
            <a:pPr algn="l"/>
            <a:r>
              <a:rPr lang="en-US" sz="2800" dirty="0"/>
              <a:t>Cervical cancer algorithm (</a:t>
            </a:r>
            <a:r>
              <a:rPr lang="en-US" sz="2800" dirty="0" err="1"/>
              <a:t>con’t</a:t>
            </a:r>
            <a:r>
              <a:rPr lang="en-US" sz="2800" dirty="0"/>
              <a:t>)</a:t>
            </a:r>
          </a:p>
        </p:txBody>
      </p:sp>
      <p:pic>
        <p:nvPicPr>
          <p:cNvPr id="4" name="Picture 3">
            <a:extLst>
              <a:ext uri="{FF2B5EF4-FFF2-40B4-BE49-F238E27FC236}">
                <a16:creationId xmlns:a16="http://schemas.microsoft.com/office/drawing/2014/main" id="{0D6C898F-F852-431A-AEF3-7B3521946B7C}"/>
              </a:ext>
            </a:extLst>
          </p:cNvPr>
          <p:cNvPicPr>
            <a:picLocks noChangeAspect="1"/>
          </p:cNvPicPr>
          <p:nvPr/>
        </p:nvPicPr>
        <p:blipFill>
          <a:blip r:embed="rId2"/>
          <a:stretch>
            <a:fillRect/>
          </a:stretch>
        </p:blipFill>
        <p:spPr>
          <a:xfrm>
            <a:off x="685800" y="1066800"/>
            <a:ext cx="7345516" cy="4540250"/>
          </a:xfrm>
          <a:prstGeom prst="rect">
            <a:avLst/>
          </a:prstGeom>
        </p:spPr>
      </p:pic>
    </p:spTree>
    <p:extLst>
      <p:ext uri="{BB962C8B-B14F-4D97-AF65-F5344CB8AC3E}">
        <p14:creationId xmlns:p14="http://schemas.microsoft.com/office/powerpoint/2010/main" val="1014164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2164C23-F176-4DFC-97C6-FA123334443C}"/>
              </a:ext>
            </a:extLst>
          </p:cNvPr>
          <p:cNvSpPr>
            <a:spLocks noGrp="1"/>
          </p:cNvSpPr>
          <p:nvPr>
            <p:ph type="title"/>
          </p:nvPr>
        </p:nvSpPr>
        <p:spPr>
          <a:xfrm>
            <a:off x="457200" y="1143000"/>
            <a:ext cx="7848600" cy="1662287"/>
          </a:xfrm>
        </p:spPr>
        <p:txBody>
          <a:bodyPr anchor="t" anchorCtr="0">
            <a:normAutofit fontScale="90000"/>
          </a:bodyPr>
          <a:lstStyle/>
          <a:p>
            <a:r>
              <a:rPr lang="en-US" b="1" dirty="0">
                <a:solidFill>
                  <a:schemeClr val="tx2"/>
                </a:solidFill>
              </a:rPr>
              <a:t>KQ 3: For patients receiving definitive or postoperative RT for cervical cancer, when is it appropriate to deliver intensity-modulated radiation therapy (IMRT)?</a:t>
            </a:r>
            <a:br>
              <a:rPr lang="en-US" sz="2700" dirty="0">
                <a:highlight>
                  <a:srgbClr val="FFFF00"/>
                </a:highlight>
              </a:rPr>
            </a:br>
            <a:br>
              <a:rPr lang="en-US" sz="2700" dirty="0">
                <a:highlight>
                  <a:srgbClr val="FFFF00"/>
                </a:highlight>
              </a:rPr>
            </a:br>
            <a:br>
              <a:rPr lang="en-US" dirty="0">
                <a:highlight>
                  <a:srgbClr val="FFFF00"/>
                </a:highlight>
              </a:rPr>
            </a:br>
            <a:endParaRPr lang="en-US" dirty="0">
              <a:highlight>
                <a:srgbClr val="FFFF00"/>
              </a:highlight>
            </a:endParaRPr>
          </a:p>
        </p:txBody>
      </p:sp>
    </p:spTree>
    <p:extLst>
      <p:ext uri="{BB962C8B-B14F-4D97-AF65-F5344CB8AC3E}">
        <p14:creationId xmlns:p14="http://schemas.microsoft.com/office/powerpoint/2010/main" val="4288356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51168-CC0A-46E3-B05A-F2536689470A}"/>
              </a:ext>
            </a:extLst>
          </p:cNvPr>
          <p:cNvSpPr>
            <a:spLocks noGrp="1"/>
          </p:cNvSpPr>
          <p:nvPr>
            <p:ph type="title"/>
          </p:nvPr>
        </p:nvSpPr>
        <p:spPr/>
        <p:txBody>
          <a:bodyPr/>
          <a:lstStyle/>
          <a:p>
            <a:r>
              <a:rPr lang="en-US" b="1" dirty="0">
                <a:solidFill>
                  <a:schemeClr val="tx2"/>
                </a:solidFill>
              </a:rPr>
              <a:t>Citation</a:t>
            </a:r>
          </a:p>
        </p:txBody>
      </p:sp>
      <p:sp>
        <p:nvSpPr>
          <p:cNvPr id="3" name="Content Placeholder 2">
            <a:extLst>
              <a:ext uri="{FF2B5EF4-FFF2-40B4-BE49-F238E27FC236}">
                <a16:creationId xmlns:a16="http://schemas.microsoft.com/office/drawing/2014/main" id="{F182DBF8-4207-43FF-A345-AD4C24374B19}"/>
              </a:ext>
            </a:extLst>
          </p:cNvPr>
          <p:cNvSpPr>
            <a:spLocks noGrp="1"/>
          </p:cNvSpPr>
          <p:nvPr>
            <p:ph idx="1"/>
          </p:nvPr>
        </p:nvSpPr>
        <p:spPr>
          <a:xfrm>
            <a:off x="459509" y="1396856"/>
            <a:ext cx="8229600" cy="4525963"/>
          </a:xfrm>
        </p:spPr>
        <p:txBody>
          <a:bodyPr/>
          <a:lstStyle/>
          <a:p>
            <a:pPr marL="0" indent="0" algn="ctr">
              <a:spcBef>
                <a:spcPts val="600"/>
              </a:spcBef>
              <a:buFontTx/>
              <a:buNone/>
              <a:defRPr/>
            </a:pPr>
            <a:r>
              <a:rPr lang="en-US" altLang="en-US" sz="2800" dirty="0"/>
              <a:t>This slide set is adapted from the </a:t>
            </a:r>
          </a:p>
          <a:p>
            <a:pPr marL="0" indent="0" algn="ctr">
              <a:spcBef>
                <a:spcPts val="600"/>
              </a:spcBef>
              <a:buFontTx/>
              <a:buNone/>
              <a:defRPr/>
            </a:pPr>
            <a:r>
              <a:rPr lang="en-US" altLang="en-US" sz="2800" b="1" i="1" dirty="0"/>
              <a:t>Radiation Therapy for Cervical Cancer Guideline</a:t>
            </a:r>
            <a:r>
              <a:rPr lang="en-US" altLang="en-US" sz="2800" i="1" dirty="0"/>
              <a:t>.</a:t>
            </a:r>
            <a:r>
              <a:rPr lang="en-US" altLang="en-US" sz="2800" dirty="0"/>
              <a:t> </a:t>
            </a:r>
          </a:p>
          <a:p>
            <a:pPr marL="0" indent="0" algn="ctr">
              <a:spcBef>
                <a:spcPts val="600"/>
              </a:spcBef>
              <a:buFontTx/>
              <a:buNone/>
              <a:defRPr/>
            </a:pPr>
            <a:endParaRPr lang="en-US" altLang="en-US" sz="2800" dirty="0"/>
          </a:p>
          <a:p>
            <a:pPr marL="0" indent="0" algn="ctr">
              <a:spcBef>
                <a:spcPts val="600"/>
              </a:spcBef>
              <a:buFontTx/>
              <a:buNone/>
              <a:defRPr/>
            </a:pPr>
            <a:r>
              <a:rPr lang="en-US" altLang="en-US" sz="2800" dirty="0"/>
              <a:t>E-Published in May 2020: </a:t>
            </a:r>
            <a:r>
              <a:rPr lang="en-US" altLang="en-US" sz="2800" dirty="0">
                <a:hlinkClick r:id="rId2"/>
              </a:rPr>
              <a:t>https://doi.org/10.1016/j.prro.2020.04.002</a:t>
            </a:r>
            <a:r>
              <a:rPr lang="en-US" altLang="en-US" sz="2800" dirty="0"/>
              <a:t> </a:t>
            </a:r>
            <a:endParaRPr lang="en-US" altLang="en-US" sz="2000" dirty="0"/>
          </a:p>
          <a:p>
            <a:pPr marL="0" indent="0" algn="ctr">
              <a:spcBef>
                <a:spcPts val="600"/>
              </a:spcBef>
              <a:buFontTx/>
              <a:buNone/>
              <a:defRPr/>
            </a:pPr>
            <a:r>
              <a:rPr lang="en-US" altLang="en-US" sz="2800" dirty="0"/>
              <a:t>Print Publishing in the July/August 2020 issue of </a:t>
            </a:r>
          </a:p>
          <a:p>
            <a:pPr marL="0" indent="0" algn="ctr">
              <a:spcBef>
                <a:spcPts val="600"/>
              </a:spcBef>
              <a:buFontTx/>
              <a:buNone/>
              <a:defRPr/>
            </a:pPr>
            <a:r>
              <a:rPr lang="en-US" altLang="en-US" sz="2800" dirty="0"/>
              <a:t>Practical Radiation Oncology (PRO)</a:t>
            </a:r>
            <a:endParaRPr lang="en-US" altLang="en-US" dirty="0">
              <a:solidFill>
                <a:schemeClr val="accent2"/>
              </a:solidFill>
            </a:endParaRPr>
          </a:p>
          <a:p>
            <a:endParaRPr lang="en-US" dirty="0"/>
          </a:p>
        </p:txBody>
      </p:sp>
    </p:spTree>
    <p:extLst>
      <p:ext uri="{BB962C8B-B14F-4D97-AF65-F5344CB8AC3E}">
        <p14:creationId xmlns:p14="http://schemas.microsoft.com/office/powerpoint/2010/main" val="2701730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2164C23-F176-4DFC-97C6-FA123334443C}"/>
              </a:ext>
            </a:extLst>
          </p:cNvPr>
          <p:cNvSpPr>
            <a:spLocks noGrp="1"/>
          </p:cNvSpPr>
          <p:nvPr>
            <p:ph type="title"/>
          </p:nvPr>
        </p:nvSpPr>
        <p:spPr>
          <a:xfrm>
            <a:off x="419100" y="228600"/>
            <a:ext cx="8382000" cy="1662287"/>
          </a:xfrm>
        </p:spPr>
        <p:txBody>
          <a:bodyPr anchor="t" anchorCtr="0">
            <a:normAutofit fontScale="90000"/>
          </a:bodyPr>
          <a:lstStyle/>
          <a:p>
            <a:r>
              <a:rPr lang="en-US" sz="3100" b="1" dirty="0">
                <a:solidFill>
                  <a:schemeClr val="tx2"/>
                </a:solidFill>
              </a:rPr>
              <a:t>KQ 3: For patients receiving definitive or postoperative RT for cervical cancer, when is it appropriate to deliver IMRT?</a:t>
            </a:r>
            <a:br>
              <a:rPr lang="en-US" sz="2700" dirty="0">
                <a:highlight>
                  <a:srgbClr val="FFFF00"/>
                </a:highlight>
              </a:rPr>
            </a:br>
            <a:br>
              <a:rPr lang="en-US" sz="2700" dirty="0">
                <a:highlight>
                  <a:srgbClr val="FFFF00"/>
                </a:highlight>
              </a:rPr>
            </a:br>
            <a:br>
              <a:rPr lang="en-US" dirty="0">
                <a:highlight>
                  <a:srgbClr val="FFFF00"/>
                </a:highlight>
              </a:rPr>
            </a:br>
            <a:endParaRPr lang="en-US" dirty="0">
              <a:highlight>
                <a:srgbClr val="FFFF00"/>
              </a:highlight>
            </a:endParaRPr>
          </a:p>
        </p:txBody>
      </p:sp>
      <p:graphicFrame>
        <p:nvGraphicFramePr>
          <p:cNvPr id="4" name="Table 3">
            <a:extLst>
              <a:ext uri="{FF2B5EF4-FFF2-40B4-BE49-F238E27FC236}">
                <a16:creationId xmlns:a16="http://schemas.microsoft.com/office/drawing/2014/main" id="{AC3BB296-5BC2-467D-B6E1-C59BD8EFF2C7}"/>
              </a:ext>
            </a:extLst>
          </p:cNvPr>
          <p:cNvGraphicFramePr>
            <a:graphicFrameLocks noGrp="1"/>
          </p:cNvGraphicFramePr>
          <p:nvPr>
            <p:extLst>
              <p:ext uri="{D42A27DB-BD31-4B8C-83A1-F6EECF244321}">
                <p14:modId xmlns:p14="http://schemas.microsoft.com/office/powerpoint/2010/main" val="304776230"/>
              </p:ext>
            </p:extLst>
          </p:nvPr>
        </p:nvGraphicFramePr>
        <p:xfrm>
          <a:off x="419100" y="1752600"/>
          <a:ext cx="8115299" cy="3309722"/>
        </p:xfrm>
        <a:graphic>
          <a:graphicData uri="http://schemas.openxmlformats.org/drawingml/2006/table">
            <a:tbl>
              <a:tblPr firstRow="1" firstCol="1" bandRow="1"/>
              <a:tblGrid>
                <a:gridCol w="4762500">
                  <a:extLst>
                    <a:ext uri="{9D8B030D-6E8A-4147-A177-3AD203B41FA5}">
                      <a16:colId xmlns:a16="http://schemas.microsoft.com/office/drawing/2014/main" val="2865916499"/>
                    </a:ext>
                  </a:extLst>
                </a:gridCol>
                <a:gridCol w="1724590">
                  <a:extLst>
                    <a:ext uri="{9D8B030D-6E8A-4147-A177-3AD203B41FA5}">
                      <a16:colId xmlns:a16="http://schemas.microsoft.com/office/drawing/2014/main" val="1400698464"/>
                    </a:ext>
                  </a:extLst>
                </a:gridCol>
                <a:gridCol w="1628209">
                  <a:extLst>
                    <a:ext uri="{9D8B030D-6E8A-4147-A177-3AD203B41FA5}">
                      <a16:colId xmlns:a16="http://schemas.microsoft.com/office/drawing/2014/main" val="2434630487"/>
                    </a:ext>
                  </a:extLst>
                </a:gridCol>
              </a:tblGrid>
              <a:tr h="763118">
                <a:tc>
                  <a:txBody>
                    <a:bodyPr/>
                    <a:lstStyle/>
                    <a:p>
                      <a:pPr marL="0" marR="0" algn="ctr">
                        <a:lnSpc>
                          <a:spcPct val="100000"/>
                        </a:lnSpc>
                        <a:spcBef>
                          <a:spcPts val="0"/>
                        </a:spcBef>
                        <a:spcAft>
                          <a:spcPts val="0"/>
                        </a:spcAft>
                      </a:pPr>
                      <a:r>
                        <a:rPr lang="en-US" sz="1600" b="1" dirty="0">
                          <a:solidFill>
                            <a:srgbClr val="000000"/>
                          </a:solidFill>
                          <a:effectLst/>
                          <a:latin typeface="+mn-lt"/>
                          <a:ea typeface="Times New Roman" panose="02020603050405020304" pitchFamily="18" charset="0"/>
                          <a:cs typeface="Calibri" panose="020F0502020204030204" pitchFamily="34" charset="0"/>
                        </a:rPr>
                        <a:t>KQ3 Recommendations</a:t>
                      </a:r>
                      <a:endParaRPr lang="en-US" sz="1600" dirty="0">
                        <a:effectLst/>
                        <a:latin typeface="+mn-lt"/>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dirty="0">
                          <a:solidFill>
                            <a:srgbClr val="000000"/>
                          </a:solidFill>
                          <a:effectLst/>
                          <a:latin typeface="+mn-lt"/>
                          <a:ea typeface="Times New Roman" panose="02020603050405020304" pitchFamily="18" charset="0"/>
                          <a:cs typeface="Calibri" panose="020F0502020204030204" pitchFamily="34" charset="0"/>
                        </a:rPr>
                        <a:t>Strength of Recommendation</a:t>
                      </a:r>
                      <a:endParaRPr lang="en-US" sz="1600" dirty="0">
                        <a:effectLst/>
                        <a:latin typeface="+mn-lt"/>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dirty="0">
                          <a:solidFill>
                            <a:srgbClr val="000000"/>
                          </a:solidFill>
                          <a:effectLst/>
                          <a:latin typeface="+mn-lt"/>
                          <a:ea typeface="Times New Roman" panose="02020603050405020304" pitchFamily="18" charset="0"/>
                          <a:cs typeface="Calibri" panose="020F0502020204030204" pitchFamily="34" charset="0"/>
                        </a:rPr>
                        <a:t>Quality of Evidence</a:t>
                      </a:r>
                      <a:endParaRPr lang="en-US" sz="1600" dirty="0">
                        <a:effectLst/>
                        <a:latin typeface="+mn-lt"/>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2669882294"/>
                  </a:ext>
                </a:extLst>
              </a:tr>
              <a:tr h="584200">
                <a:tc rowSpan="2">
                  <a:txBody>
                    <a:bodyPr/>
                    <a:lstStyle/>
                    <a:p>
                      <a:pPr marL="342900" marR="0" lvl="0" indent="-342900">
                        <a:lnSpc>
                          <a:spcPct val="115000"/>
                        </a:lnSpc>
                        <a:spcBef>
                          <a:spcPts val="0"/>
                        </a:spcBef>
                        <a:spcAft>
                          <a:spcPts val="0"/>
                        </a:spcAft>
                        <a:buFont typeface="+mj-lt"/>
                        <a:buAutoNum type="arabicPeriod"/>
                      </a:pPr>
                      <a:r>
                        <a:rPr lang="en-US" sz="1800">
                          <a:effectLst/>
                          <a:latin typeface="+mn-lt"/>
                        </a:rPr>
                        <a:t>In women with cervical cancer treated with postoperative RT with or without chemotherapy, IMRT is recommended to decrease acute and chronic toxicity.   </a:t>
                      </a: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en-US" sz="1800" b="1" dirty="0">
                          <a:solidFill>
                            <a:srgbClr val="000000"/>
                          </a:solidFill>
                          <a:effectLst/>
                          <a:latin typeface="+mn-lt"/>
                          <a:cs typeface="Calibri" panose="020F0502020204030204" pitchFamily="34" charset="0"/>
                        </a:rPr>
                        <a:t>Strong</a:t>
                      </a:r>
                      <a:endParaRPr lang="en-US" sz="1800" b="1" dirty="0">
                        <a:effectLst/>
                        <a:latin typeface="+mn-lt"/>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dirty="0">
                          <a:solidFill>
                            <a:srgbClr val="000000"/>
                          </a:solidFill>
                          <a:effectLst/>
                          <a:latin typeface="+mn-lt"/>
                          <a:cs typeface="Calibri" panose="020F0502020204030204" pitchFamily="34" charset="0"/>
                        </a:rPr>
                        <a:t>Moderate (acute)</a:t>
                      </a:r>
                      <a:endParaRPr lang="en-US" sz="1800" b="1" dirty="0">
                        <a:effectLst/>
                        <a:latin typeface="+mn-lt"/>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1926521"/>
                  </a:ext>
                </a:extLst>
              </a:tr>
              <a:tr h="538379">
                <a:tc vMerge="1">
                  <a:txBody>
                    <a:bodyPr/>
                    <a:lstStyle/>
                    <a:p>
                      <a:endParaRPr lang="en-US"/>
                    </a:p>
                  </a:txBody>
                  <a:tcPr/>
                </a:tc>
                <a:tc vMerge="1">
                  <a:txBody>
                    <a:bodyPr/>
                    <a:lstStyle/>
                    <a:p>
                      <a:endParaRPr lang="en-US"/>
                    </a:p>
                  </a:txBody>
                  <a:tcPr/>
                </a:tc>
                <a:tc>
                  <a:txBody>
                    <a:bodyPr/>
                    <a:lstStyle/>
                    <a:p>
                      <a:pPr algn="ctr">
                        <a:lnSpc>
                          <a:spcPct val="115000"/>
                        </a:lnSpc>
                        <a:spcAft>
                          <a:spcPts val="0"/>
                        </a:spcAft>
                      </a:pPr>
                      <a:r>
                        <a:rPr lang="en-US" sz="1800" b="1" dirty="0">
                          <a:solidFill>
                            <a:srgbClr val="000000"/>
                          </a:solidFill>
                          <a:effectLst/>
                          <a:latin typeface="+mn-lt"/>
                          <a:cs typeface="Calibri" panose="020F0502020204030204" pitchFamily="34" charset="0"/>
                        </a:rPr>
                        <a:t>Low (chronic)</a:t>
                      </a:r>
                      <a:endParaRPr lang="en-US" sz="1800" b="1" dirty="0">
                        <a:effectLst/>
                        <a:latin typeface="+mn-lt"/>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9494826"/>
                  </a:ext>
                </a:extLst>
              </a:tr>
              <a:tr h="547624">
                <a:tc rowSpan="2">
                  <a:txBody>
                    <a:bodyPr/>
                    <a:lstStyle/>
                    <a:p>
                      <a:pPr marL="349250" marR="0" lvl="0" indent="-349250">
                        <a:lnSpc>
                          <a:spcPct val="115000"/>
                        </a:lnSpc>
                        <a:spcBef>
                          <a:spcPts val="0"/>
                        </a:spcBef>
                        <a:spcAft>
                          <a:spcPts val="0"/>
                        </a:spcAft>
                        <a:buFont typeface="+mj-lt"/>
                        <a:buNone/>
                      </a:pPr>
                      <a:r>
                        <a:rPr lang="en-US" sz="1800" dirty="0">
                          <a:effectLst/>
                          <a:latin typeface="+mn-lt"/>
                        </a:rPr>
                        <a:t>2.   In women with cervical cancer treated with definitive RT with or without chemotherapy, IMRT is conditionally recommended to decrease acute and chronic toxicity.  </a:t>
                      </a: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en-US" sz="1800" b="1">
                          <a:solidFill>
                            <a:srgbClr val="000000"/>
                          </a:solidFill>
                          <a:effectLst/>
                          <a:latin typeface="+mn-lt"/>
                          <a:cs typeface="Calibri" panose="020F0502020204030204" pitchFamily="34" charset="0"/>
                        </a:rPr>
                        <a:t>Conditional</a:t>
                      </a:r>
                      <a:endParaRPr lang="en-US" sz="1800" b="1">
                        <a:effectLst/>
                        <a:latin typeface="+mn-lt"/>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dirty="0">
                          <a:solidFill>
                            <a:srgbClr val="000000"/>
                          </a:solidFill>
                          <a:effectLst/>
                          <a:latin typeface="+mn-lt"/>
                          <a:cs typeface="Calibri" panose="020F0502020204030204" pitchFamily="34" charset="0"/>
                        </a:rPr>
                        <a:t>Moderate (acute)</a:t>
                      </a:r>
                      <a:endParaRPr lang="en-US" sz="1800" b="1" dirty="0">
                        <a:effectLst/>
                        <a:latin typeface="+mn-lt"/>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8096751"/>
                  </a:ext>
                </a:extLst>
              </a:tr>
              <a:tr h="690880">
                <a:tc vMerge="1">
                  <a:txBody>
                    <a:bodyPr/>
                    <a:lstStyle/>
                    <a:p>
                      <a:endParaRPr lang="en-US"/>
                    </a:p>
                  </a:txBody>
                  <a:tcPr/>
                </a:tc>
                <a:tc vMerge="1">
                  <a:txBody>
                    <a:bodyPr/>
                    <a:lstStyle/>
                    <a:p>
                      <a:endParaRPr lang="en-US"/>
                    </a:p>
                  </a:txBody>
                  <a:tcPr/>
                </a:tc>
                <a:tc>
                  <a:txBody>
                    <a:bodyPr/>
                    <a:lstStyle/>
                    <a:p>
                      <a:pPr algn="ctr">
                        <a:lnSpc>
                          <a:spcPct val="115000"/>
                        </a:lnSpc>
                        <a:spcAft>
                          <a:spcPts val="0"/>
                        </a:spcAft>
                      </a:pPr>
                      <a:r>
                        <a:rPr lang="en-US" sz="1800" b="1" dirty="0">
                          <a:solidFill>
                            <a:srgbClr val="000000"/>
                          </a:solidFill>
                          <a:effectLst/>
                          <a:latin typeface="+mn-lt"/>
                          <a:cs typeface="Calibri" panose="020F0502020204030204" pitchFamily="34" charset="0"/>
                        </a:rPr>
                        <a:t>Moderate (chronic)</a:t>
                      </a:r>
                      <a:endParaRPr lang="en-US" sz="1800" b="1" dirty="0">
                        <a:effectLst/>
                        <a:latin typeface="+mn-lt"/>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2924838"/>
                  </a:ext>
                </a:extLst>
              </a:tr>
            </a:tbl>
          </a:graphicData>
        </a:graphic>
      </p:graphicFrame>
    </p:spTree>
    <p:extLst>
      <p:ext uri="{BB962C8B-B14F-4D97-AF65-F5344CB8AC3E}">
        <p14:creationId xmlns:p14="http://schemas.microsoft.com/office/powerpoint/2010/main" val="27669584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2164C23-F176-4DFC-97C6-FA123334443C}"/>
              </a:ext>
            </a:extLst>
          </p:cNvPr>
          <p:cNvSpPr>
            <a:spLocks noGrp="1"/>
          </p:cNvSpPr>
          <p:nvPr>
            <p:ph type="title"/>
          </p:nvPr>
        </p:nvSpPr>
        <p:spPr>
          <a:xfrm>
            <a:off x="457200" y="1143000"/>
            <a:ext cx="7848600" cy="1662287"/>
          </a:xfrm>
        </p:spPr>
        <p:txBody>
          <a:bodyPr anchor="t" anchorCtr="0">
            <a:normAutofit fontScale="90000"/>
          </a:bodyPr>
          <a:lstStyle/>
          <a:p>
            <a:r>
              <a:rPr lang="en-US" b="1" dirty="0">
                <a:solidFill>
                  <a:schemeClr val="tx2"/>
                </a:solidFill>
              </a:rPr>
              <a:t>KQ 4: For patients receiving definitive or postoperative RT for cervical cancer, when is brachytherapy indicated?</a:t>
            </a:r>
            <a:br>
              <a:rPr lang="en-US" sz="2700" dirty="0">
                <a:highlight>
                  <a:srgbClr val="FFFF00"/>
                </a:highlight>
              </a:rPr>
            </a:br>
            <a:br>
              <a:rPr lang="en-US" sz="2700" dirty="0">
                <a:highlight>
                  <a:srgbClr val="FFFF00"/>
                </a:highlight>
              </a:rPr>
            </a:br>
            <a:br>
              <a:rPr lang="en-US" dirty="0">
                <a:highlight>
                  <a:srgbClr val="FFFF00"/>
                </a:highlight>
              </a:rPr>
            </a:br>
            <a:endParaRPr lang="en-US" dirty="0">
              <a:highlight>
                <a:srgbClr val="FFFF00"/>
              </a:highlight>
            </a:endParaRPr>
          </a:p>
        </p:txBody>
      </p:sp>
    </p:spTree>
    <p:extLst>
      <p:ext uri="{BB962C8B-B14F-4D97-AF65-F5344CB8AC3E}">
        <p14:creationId xmlns:p14="http://schemas.microsoft.com/office/powerpoint/2010/main" val="6432671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2164C23-F176-4DFC-97C6-FA123334443C}"/>
              </a:ext>
            </a:extLst>
          </p:cNvPr>
          <p:cNvSpPr>
            <a:spLocks noGrp="1"/>
          </p:cNvSpPr>
          <p:nvPr>
            <p:ph type="title"/>
          </p:nvPr>
        </p:nvSpPr>
        <p:spPr>
          <a:xfrm>
            <a:off x="138545" y="152400"/>
            <a:ext cx="8548255" cy="1662287"/>
          </a:xfrm>
        </p:spPr>
        <p:txBody>
          <a:bodyPr anchor="t" anchorCtr="0">
            <a:normAutofit fontScale="90000"/>
          </a:bodyPr>
          <a:lstStyle/>
          <a:p>
            <a:r>
              <a:rPr lang="en-US" sz="3100" b="1" dirty="0">
                <a:solidFill>
                  <a:schemeClr val="tx2"/>
                </a:solidFill>
              </a:rPr>
              <a:t>KQ 4: For patients receiving definitive or postoperative RT for cervical cancer, when is brachytherapy indicated?</a:t>
            </a:r>
            <a:br>
              <a:rPr lang="en-US" sz="4000" dirty="0">
                <a:solidFill>
                  <a:schemeClr val="tx2"/>
                </a:solidFill>
                <a:highlight>
                  <a:srgbClr val="FFFF00"/>
                </a:highlight>
              </a:rPr>
            </a:br>
            <a:br>
              <a:rPr lang="en-US" sz="4000" dirty="0">
                <a:solidFill>
                  <a:schemeClr val="tx2"/>
                </a:solidFill>
                <a:highlight>
                  <a:srgbClr val="FFFF00"/>
                </a:highlight>
              </a:rPr>
            </a:br>
            <a:br>
              <a:rPr lang="en-US" sz="2700" dirty="0">
                <a:highlight>
                  <a:srgbClr val="FFFF00"/>
                </a:highlight>
              </a:rPr>
            </a:br>
            <a:br>
              <a:rPr lang="en-US" sz="2700" dirty="0">
                <a:highlight>
                  <a:srgbClr val="FFFF00"/>
                </a:highlight>
              </a:rPr>
            </a:br>
            <a:br>
              <a:rPr lang="en-US" dirty="0">
                <a:highlight>
                  <a:srgbClr val="FFFF00"/>
                </a:highlight>
              </a:rPr>
            </a:br>
            <a:endParaRPr lang="en-US" dirty="0">
              <a:highlight>
                <a:srgbClr val="FFFF00"/>
              </a:highlight>
            </a:endParaRPr>
          </a:p>
        </p:txBody>
      </p:sp>
      <p:graphicFrame>
        <p:nvGraphicFramePr>
          <p:cNvPr id="3" name="Table 2">
            <a:extLst>
              <a:ext uri="{FF2B5EF4-FFF2-40B4-BE49-F238E27FC236}">
                <a16:creationId xmlns:a16="http://schemas.microsoft.com/office/drawing/2014/main" id="{4D335678-8F18-4D0B-B102-7551B814EFA2}"/>
              </a:ext>
            </a:extLst>
          </p:cNvPr>
          <p:cNvGraphicFramePr>
            <a:graphicFrameLocks noGrp="1"/>
          </p:cNvGraphicFramePr>
          <p:nvPr>
            <p:extLst>
              <p:ext uri="{D42A27DB-BD31-4B8C-83A1-F6EECF244321}">
                <p14:modId xmlns:p14="http://schemas.microsoft.com/office/powerpoint/2010/main" val="1225990921"/>
              </p:ext>
            </p:extLst>
          </p:nvPr>
        </p:nvGraphicFramePr>
        <p:xfrm>
          <a:off x="457200" y="1814687"/>
          <a:ext cx="8229600" cy="3439510"/>
        </p:xfrm>
        <a:graphic>
          <a:graphicData uri="http://schemas.openxmlformats.org/drawingml/2006/table">
            <a:tbl>
              <a:tblPr firstRow="1" firstCol="1" bandRow="1"/>
              <a:tblGrid>
                <a:gridCol w="5283562">
                  <a:extLst>
                    <a:ext uri="{9D8B030D-6E8A-4147-A177-3AD203B41FA5}">
                      <a16:colId xmlns:a16="http://schemas.microsoft.com/office/drawing/2014/main" val="553728309"/>
                    </a:ext>
                  </a:extLst>
                </a:gridCol>
                <a:gridCol w="1726838">
                  <a:extLst>
                    <a:ext uri="{9D8B030D-6E8A-4147-A177-3AD203B41FA5}">
                      <a16:colId xmlns:a16="http://schemas.microsoft.com/office/drawing/2014/main" val="4056333863"/>
                    </a:ext>
                  </a:extLst>
                </a:gridCol>
                <a:gridCol w="1219200">
                  <a:extLst>
                    <a:ext uri="{9D8B030D-6E8A-4147-A177-3AD203B41FA5}">
                      <a16:colId xmlns:a16="http://schemas.microsoft.com/office/drawing/2014/main" val="1012581012"/>
                    </a:ext>
                  </a:extLst>
                </a:gridCol>
              </a:tblGrid>
              <a:tr h="500534">
                <a:tc>
                  <a:txBody>
                    <a:bodyPr/>
                    <a:lstStyle/>
                    <a:p>
                      <a:pPr algn="ctr">
                        <a:spcAft>
                          <a:spcPts val="0"/>
                        </a:spcAft>
                      </a:pPr>
                      <a:r>
                        <a:rPr lang="en-US" sz="1600" b="1" dirty="0">
                          <a:solidFill>
                            <a:srgbClr val="000000"/>
                          </a:solidFill>
                          <a:effectLst/>
                          <a:latin typeface="Calibri" panose="020F0502020204030204" pitchFamily="34" charset="0"/>
                          <a:cs typeface="Calibri" panose="020F0502020204030204" pitchFamily="34" charset="0"/>
                        </a:rPr>
                        <a:t>KQ4 Recommendations</a:t>
                      </a:r>
                      <a:endParaRPr lang="en-US" sz="1600" dirty="0">
                        <a:effectLst/>
                        <a:latin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spcAft>
                          <a:spcPts val="0"/>
                        </a:spcAft>
                      </a:pPr>
                      <a:r>
                        <a:rPr lang="en-US" sz="1600" b="1" dirty="0">
                          <a:solidFill>
                            <a:srgbClr val="000000"/>
                          </a:solidFill>
                          <a:effectLst/>
                          <a:latin typeface="Calibri" panose="020F0502020204030204" pitchFamily="34" charset="0"/>
                          <a:cs typeface="Calibri" panose="020F0502020204030204" pitchFamily="34" charset="0"/>
                        </a:rPr>
                        <a:t>Strength of Recommendation</a:t>
                      </a:r>
                      <a:endParaRPr lang="en-US" sz="1600" dirty="0">
                        <a:effectLst/>
                        <a:latin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spcAft>
                          <a:spcPts val="0"/>
                        </a:spcAft>
                      </a:pPr>
                      <a:r>
                        <a:rPr lang="en-US" sz="1600" b="1" dirty="0">
                          <a:solidFill>
                            <a:srgbClr val="000000"/>
                          </a:solidFill>
                          <a:effectLst/>
                          <a:latin typeface="Calibri" panose="020F0502020204030204" pitchFamily="34" charset="0"/>
                          <a:cs typeface="Calibri" panose="020F0502020204030204" pitchFamily="34" charset="0"/>
                        </a:rPr>
                        <a:t>Quality of Evidence</a:t>
                      </a:r>
                      <a:endParaRPr lang="en-US" sz="1600" dirty="0">
                        <a:effectLst/>
                        <a:latin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688692162"/>
                  </a:ext>
                </a:extLst>
              </a:tr>
              <a:tr h="639514">
                <a:tc>
                  <a:txBody>
                    <a:bodyPr/>
                    <a:lstStyle/>
                    <a:p>
                      <a:pPr marL="342900" marR="0" lvl="0" indent="-342900">
                        <a:lnSpc>
                          <a:spcPct val="115000"/>
                        </a:lnSpc>
                        <a:spcBef>
                          <a:spcPts val="0"/>
                        </a:spcBef>
                        <a:spcAft>
                          <a:spcPts val="0"/>
                        </a:spcAft>
                        <a:buFont typeface="+mj-lt"/>
                        <a:buAutoNum type="arabicPeriod"/>
                      </a:pPr>
                      <a:r>
                        <a:rPr lang="en-US" sz="1800" kern="1200" dirty="0">
                          <a:solidFill>
                            <a:schemeClr val="tx1"/>
                          </a:solidFill>
                          <a:effectLst/>
                          <a:latin typeface="+mn-lt"/>
                          <a:ea typeface="+mn-ea"/>
                          <a:cs typeface="+mn-cs"/>
                        </a:rPr>
                        <a:t>For women receiving definitive RT for intact cervical cancer, brachytherapy is recommended.</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Strong</a:t>
                      </a:r>
                      <a:endParaRPr lang="en-US" sz="1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Moderate</a:t>
                      </a:r>
                      <a:endParaRPr lang="en-US" sz="1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8052377"/>
                  </a:ext>
                </a:extLst>
              </a:tr>
              <a:tr h="1689511">
                <a:tc>
                  <a:txBody>
                    <a:bodyPr/>
                    <a:lstStyle/>
                    <a:p>
                      <a:pPr marL="349250" lvl="0" indent="-349250">
                        <a:buAutoNum type="arabicPeriod" startAt="2"/>
                      </a:pPr>
                      <a:r>
                        <a:rPr lang="en-US" sz="1800" kern="1200" dirty="0">
                          <a:solidFill>
                            <a:schemeClr val="tx1"/>
                          </a:solidFill>
                          <a:effectLst/>
                          <a:latin typeface="+mn-lt"/>
                          <a:ea typeface="+mn-ea"/>
                          <a:cs typeface="+mn-cs"/>
                        </a:rPr>
                        <a:t>For women with cervical cancer receiving postoperative whole pelvis radiation, a brachytherapy boost is conditionally recommended in the presence of positive margin(s).</a:t>
                      </a:r>
                    </a:p>
                    <a:p>
                      <a:pPr marL="349250" lvl="0" indent="-349250">
                        <a:buAutoNum type="arabicPeriod" startAt="2"/>
                      </a:pPr>
                      <a:endParaRPr lang="en-US" sz="1800" kern="1200" dirty="0">
                        <a:solidFill>
                          <a:schemeClr val="tx1"/>
                        </a:solidFill>
                        <a:effectLst/>
                        <a:latin typeface="+mn-lt"/>
                        <a:ea typeface="+mn-ea"/>
                        <a:cs typeface="+mn-cs"/>
                      </a:endParaRPr>
                    </a:p>
                    <a:p>
                      <a:pPr marL="285750" marR="0" indent="0">
                        <a:lnSpc>
                          <a:spcPct val="115000"/>
                        </a:lnSpc>
                        <a:spcBef>
                          <a:spcPts val="0"/>
                        </a:spcBef>
                        <a:spcAft>
                          <a:spcPts val="0"/>
                        </a:spcAft>
                      </a:pPr>
                      <a:r>
                        <a:rPr lang="en-US" sz="1800" b="0" u="sng" dirty="0">
                          <a:effectLst/>
                          <a:latin typeface="Calibri" panose="020F0502020204030204" pitchFamily="34" charset="0"/>
                          <a:ea typeface="Times New Roman" panose="02020603050405020304" pitchFamily="18" charset="0"/>
                          <a:cs typeface="Calibri" panose="020F0502020204030204" pitchFamily="34" charset="0"/>
                        </a:rPr>
                        <a:t>Implementation remark</a:t>
                      </a:r>
                      <a:r>
                        <a:rPr lang="en-US" sz="1800" dirty="0">
                          <a:effectLst/>
                          <a:latin typeface="Calibri" panose="020F0502020204030204" pitchFamily="34" charset="0"/>
                          <a:ea typeface="Times New Roman" panose="02020603050405020304" pitchFamily="18" charset="0"/>
                          <a:cs typeface="Calibri" panose="020F0502020204030204" pitchFamily="34" charset="0"/>
                        </a:rPr>
                        <a:t>: In patients </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expected to have a prolonged survival,</a:t>
                      </a:r>
                      <a:r>
                        <a:rPr lang="en-US" sz="1800" dirty="0">
                          <a:effectLst/>
                          <a:latin typeface="Calibri" panose="020F0502020204030204" pitchFamily="34" charset="0"/>
                          <a:ea typeface="Times New Roman" panose="02020603050405020304" pitchFamily="18" charset="0"/>
                          <a:cs typeface="Calibri" panose="020F0502020204030204" pitchFamily="34" charset="0"/>
                        </a:rPr>
                        <a:t> higher doses may be appropriate.</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Conditional</a:t>
                      </a:r>
                      <a:endParaRPr lang="en-US" sz="1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Low</a:t>
                      </a: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5107869"/>
                  </a:ext>
                </a:extLst>
              </a:tr>
            </a:tbl>
          </a:graphicData>
        </a:graphic>
      </p:graphicFrame>
    </p:spTree>
    <p:extLst>
      <p:ext uri="{BB962C8B-B14F-4D97-AF65-F5344CB8AC3E}">
        <p14:creationId xmlns:p14="http://schemas.microsoft.com/office/powerpoint/2010/main" val="34294893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2164C23-F176-4DFC-97C6-FA123334443C}"/>
              </a:ext>
            </a:extLst>
          </p:cNvPr>
          <p:cNvSpPr>
            <a:spLocks noGrp="1"/>
          </p:cNvSpPr>
          <p:nvPr>
            <p:ph type="title"/>
          </p:nvPr>
        </p:nvSpPr>
        <p:spPr>
          <a:xfrm>
            <a:off x="457200" y="1143000"/>
            <a:ext cx="7848600" cy="1662287"/>
          </a:xfrm>
        </p:spPr>
        <p:txBody>
          <a:bodyPr anchor="t" anchorCtr="0">
            <a:normAutofit fontScale="90000"/>
          </a:bodyPr>
          <a:lstStyle/>
          <a:p>
            <a:r>
              <a:rPr lang="en-US" b="1" dirty="0">
                <a:solidFill>
                  <a:schemeClr val="tx2"/>
                </a:solidFill>
              </a:rPr>
              <a:t>KQ 5: For patients receiving definitive RT for cervical cancer, what is the optimal dose/fractionation schedule, imaging, and technique for the delivery of brachytherapy?     </a:t>
            </a:r>
            <a:br>
              <a:rPr lang="en-US" dirty="0"/>
            </a:br>
            <a:br>
              <a:rPr lang="en-US" sz="2700" dirty="0">
                <a:highlight>
                  <a:srgbClr val="FFFF00"/>
                </a:highlight>
              </a:rPr>
            </a:br>
            <a:br>
              <a:rPr lang="en-US" sz="2700" dirty="0">
                <a:highlight>
                  <a:srgbClr val="FFFF00"/>
                </a:highlight>
              </a:rPr>
            </a:br>
            <a:br>
              <a:rPr lang="en-US" dirty="0">
                <a:highlight>
                  <a:srgbClr val="FFFF00"/>
                </a:highlight>
              </a:rPr>
            </a:br>
            <a:endParaRPr lang="en-US" dirty="0">
              <a:highlight>
                <a:srgbClr val="FFFF00"/>
              </a:highlight>
            </a:endParaRPr>
          </a:p>
        </p:txBody>
      </p:sp>
    </p:spTree>
    <p:extLst>
      <p:ext uri="{BB962C8B-B14F-4D97-AF65-F5344CB8AC3E}">
        <p14:creationId xmlns:p14="http://schemas.microsoft.com/office/powerpoint/2010/main" val="13674160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2164C23-F176-4DFC-97C6-FA123334443C}"/>
              </a:ext>
            </a:extLst>
          </p:cNvPr>
          <p:cNvSpPr>
            <a:spLocks noGrp="1"/>
          </p:cNvSpPr>
          <p:nvPr>
            <p:ph type="title"/>
          </p:nvPr>
        </p:nvSpPr>
        <p:spPr>
          <a:xfrm>
            <a:off x="266700" y="228600"/>
            <a:ext cx="8534400" cy="1662287"/>
          </a:xfrm>
        </p:spPr>
        <p:txBody>
          <a:bodyPr anchor="t" anchorCtr="0">
            <a:normAutofit fontScale="90000"/>
          </a:bodyPr>
          <a:lstStyle/>
          <a:p>
            <a:r>
              <a:rPr lang="en-US" sz="2200" b="1" dirty="0">
                <a:solidFill>
                  <a:schemeClr val="tx2"/>
                </a:solidFill>
              </a:rPr>
              <a:t>KQ 5: For patients receiving definitive RT for cervical cancer, what is the optimal dose/fractionation schedule, imaging, and technique for the delivery of brachytherapy? </a:t>
            </a:r>
            <a:br>
              <a:rPr lang="en-US" sz="2700" dirty="0">
                <a:solidFill>
                  <a:schemeClr val="tx2"/>
                </a:solidFill>
                <a:highlight>
                  <a:srgbClr val="FFFF00"/>
                </a:highlight>
              </a:rPr>
            </a:br>
            <a:br>
              <a:rPr lang="en-US" sz="2700" dirty="0">
                <a:solidFill>
                  <a:schemeClr val="tx2"/>
                </a:solidFill>
                <a:highlight>
                  <a:srgbClr val="FFFF00"/>
                </a:highlight>
              </a:rPr>
            </a:br>
            <a:br>
              <a:rPr lang="en-US" dirty="0">
                <a:highlight>
                  <a:srgbClr val="FFFF00"/>
                </a:highlight>
              </a:rPr>
            </a:br>
            <a:endParaRPr lang="en-US" dirty="0">
              <a:highlight>
                <a:srgbClr val="FFFF00"/>
              </a:highlight>
            </a:endParaRPr>
          </a:p>
        </p:txBody>
      </p:sp>
      <p:graphicFrame>
        <p:nvGraphicFramePr>
          <p:cNvPr id="3" name="Table 2">
            <a:extLst>
              <a:ext uri="{FF2B5EF4-FFF2-40B4-BE49-F238E27FC236}">
                <a16:creationId xmlns:a16="http://schemas.microsoft.com/office/drawing/2014/main" id="{2FF2614F-AE06-4136-9262-C97236BBA085}"/>
              </a:ext>
            </a:extLst>
          </p:cNvPr>
          <p:cNvGraphicFramePr>
            <a:graphicFrameLocks noGrp="1"/>
          </p:cNvGraphicFramePr>
          <p:nvPr>
            <p:extLst>
              <p:ext uri="{D42A27DB-BD31-4B8C-83A1-F6EECF244321}">
                <p14:modId xmlns:p14="http://schemas.microsoft.com/office/powerpoint/2010/main" val="457342620"/>
              </p:ext>
            </p:extLst>
          </p:nvPr>
        </p:nvGraphicFramePr>
        <p:xfrm>
          <a:off x="533400" y="1447800"/>
          <a:ext cx="8153399" cy="4073427"/>
        </p:xfrm>
        <a:graphic>
          <a:graphicData uri="http://schemas.openxmlformats.org/drawingml/2006/table">
            <a:tbl>
              <a:tblPr firstRow="1" firstCol="1" bandRow="1"/>
              <a:tblGrid>
                <a:gridCol w="5300460">
                  <a:extLst>
                    <a:ext uri="{9D8B030D-6E8A-4147-A177-3AD203B41FA5}">
                      <a16:colId xmlns:a16="http://schemas.microsoft.com/office/drawing/2014/main" val="2038716326"/>
                    </a:ext>
                  </a:extLst>
                </a:gridCol>
                <a:gridCol w="1633740">
                  <a:extLst>
                    <a:ext uri="{9D8B030D-6E8A-4147-A177-3AD203B41FA5}">
                      <a16:colId xmlns:a16="http://schemas.microsoft.com/office/drawing/2014/main" val="1191961817"/>
                    </a:ext>
                  </a:extLst>
                </a:gridCol>
                <a:gridCol w="1219199">
                  <a:extLst>
                    <a:ext uri="{9D8B030D-6E8A-4147-A177-3AD203B41FA5}">
                      <a16:colId xmlns:a16="http://schemas.microsoft.com/office/drawing/2014/main" val="2552177035"/>
                    </a:ext>
                  </a:extLst>
                </a:gridCol>
              </a:tblGrid>
              <a:tr h="533400">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KQ5 Recommendations</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Strength of Recommendation</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Quality of Evidence</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315370388"/>
                  </a:ext>
                </a:extLst>
              </a:tr>
              <a:tr h="331874">
                <a:tc gridSpan="3">
                  <a:txBody>
                    <a:bodyPr/>
                    <a:lstStyle/>
                    <a:p>
                      <a:pPr marL="0" marR="0">
                        <a:lnSpc>
                          <a:spcPct val="115000"/>
                        </a:lnSpc>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Optimal imaging and technique for the delivery of brachytherapy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hMerge="1">
                  <a:txBody>
                    <a:bodyPr/>
                    <a:lstStyle/>
                    <a:p>
                      <a:endParaRPr lang="en-US"/>
                    </a:p>
                  </a:txBody>
                  <a:tcPr/>
                </a:tc>
                <a:tc hMerge="1">
                  <a:txBody>
                    <a:bodyPr/>
                    <a:lstStyle/>
                    <a:p>
                      <a:pPr marL="0" marR="0">
                        <a:lnSpc>
                          <a:spcPct val="115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3999969444"/>
                  </a:ext>
                </a:extLst>
              </a:tr>
              <a:tr h="684417">
                <a:tc>
                  <a:txBody>
                    <a:bodyPr/>
                    <a:lstStyle/>
                    <a:p>
                      <a:pPr marL="342900" marR="0" lvl="0" indent="-342900">
                        <a:lnSpc>
                          <a:spcPct val="115000"/>
                        </a:lnSpc>
                        <a:spcBef>
                          <a:spcPts val="0"/>
                        </a:spcBef>
                        <a:spcAft>
                          <a:spcPts val="0"/>
                        </a:spcAft>
                        <a:buFont typeface="+mj-lt"/>
                        <a:buAutoNum type="arabicPeriod"/>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For women receiving brachytherapy for cervical cancer, </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intra-procedure imaging is recommended if available.</a:t>
                      </a: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Strong</a:t>
                      </a:r>
                      <a:endParaRPr lang="en-US" sz="1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Low</a:t>
                      </a:r>
                      <a:endParaRPr lang="en-US" sz="1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1455690"/>
                  </a:ext>
                </a:extLst>
              </a:tr>
              <a:tr h="1036961">
                <a:tc>
                  <a:txBody>
                    <a:bodyPr/>
                    <a:lstStyle/>
                    <a:p>
                      <a:pPr marL="349250" marR="0" lvl="0" indent="-349250">
                        <a:lnSpc>
                          <a:spcPct val="115000"/>
                        </a:lnSpc>
                        <a:spcBef>
                          <a:spcPts val="0"/>
                        </a:spcBef>
                        <a:spcAft>
                          <a:spcPts val="0"/>
                        </a:spcAft>
                        <a:buFont typeface="+mj-lt"/>
                        <a:buNone/>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   For women receiving brachytherapy for cervical cancer, </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MRI or CT-based planning to a volume-based prescription is recommended.</a:t>
                      </a: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Strong</a:t>
                      </a:r>
                      <a:endParaRPr lang="en-US" sz="1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Moderate </a:t>
                      </a:r>
                      <a:endParaRPr lang="en-US" sz="1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6599669"/>
                  </a:ext>
                </a:extLst>
              </a:tr>
              <a:tr h="1036961">
                <a:tc>
                  <a:txBody>
                    <a:bodyPr/>
                    <a:lstStyle/>
                    <a:p>
                      <a:pPr marL="349250" marR="0" lvl="0" indent="-349250">
                        <a:lnSpc>
                          <a:spcPct val="115000"/>
                        </a:lnSpc>
                        <a:spcBef>
                          <a:spcPts val="0"/>
                        </a:spcBef>
                        <a:spcAft>
                          <a:spcPts val="0"/>
                        </a:spcAft>
                        <a:buFont typeface="+mj-lt"/>
                        <a:buNone/>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   For women receiving brachytherapy for cervical cancer, </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if volume-based planning cannot be performed, then 2-D/point-based planning is recommended.</a:t>
                      </a: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Strong</a:t>
                      </a:r>
                      <a:endParaRPr lang="en-US" sz="1800" b="1">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Moderate</a:t>
                      </a:r>
                      <a:endParaRPr lang="en-US" sz="1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2521285"/>
                  </a:ext>
                </a:extLst>
              </a:tr>
            </a:tbl>
          </a:graphicData>
        </a:graphic>
      </p:graphicFrame>
    </p:spTree>
    <p:extLst>
      <p:ext uri="{BB962C8B-B14F-4D97-AF65-F5344CB8AC3E}">
        <p14:creationId xmlns:p14="http://schemas.microsoft.com/office/powerpoint/2010/main" val="23130231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2164C23-F176-4DFC-97C6-FA123334443C}"/>
              </a:ext>
            </a:extLst>
          </p:cNvPr>
          <p:cNvSpPr>
            <a:spLocks noGrp="1"/>
          </p:cNvSpPr>
          <p:nvPr>
            <p:ph type="title"/>
          </p:nvPr>
        </p:nvSpPr>
        <p:spPr>
          <a:xfrm>
            <a:off x="266700" y="228600"/>
            <a:ext cx="8534400" cy="1662287"/>
          </a:xfrm>
        </p:spPr>
        <p:txBody>
          <a:bodyPr anchor="t" anchorCtr="0">
            <a:normAutofit fontScale="90000"/>
          </a:bodyPr>
          <a:lstStyle/>
          <a:p>
            <a:r>
              <a:rPr lang="en-US" sz="2200" b="1" dirty="0">
                <a:solidFill>
                  <a:schemeClr val="tx2"/>
                </a:solidFill>
              </a:rPr>
              <a:t>KQ 5: For patients receiving definitive RT for cervical cancer, what is the optimal dose/fractionation schedule, imaging, and technique for the delivery of brachytherapy? </a:t>
            </a:r>
            <a:br>
              <a:rPr lang="en-US" sz="2700" dirty="0">
                <a:solidFill>
                  <a:schemeClr val="tx2"/>
                </a:solidFill>
                <a:highlight>
                  <a:srgbClr val="FFFF00"/>
                </a:highlight>
              </a:rPr>
            </a:br>
            <a:br>
              <a:rPr lang="en-US" sz="2700" dirty="0">
                <a:solidFill>
                  <a:schemeClr val="tx2"/>
                </a:solidFill>
                <a:highlight>
                  <a:srgbClr val="FFFF00"/>
                </a:highlight>
              </a:rPr>
            </a:br>
            <a:br>
              <a:rPr lang="en-US" dirty="0">
                <a:highlight>
                  <a:srgbClr val="FFFF00"/>
                </a:highlight>
              </a:rPr>
            </a:br>
            <a:endParaRPr lang="en-US" dirty="0">
              <a:highlight>
                <a:srgbClr val="FFFF00"/>
              </a:highlight>
            </a:endParaRPr>
          </a:p>
        </p:txBody>
      </p:sp>
      <p:graphicFrame>
        <p:nvGraphicFramePr>
          <p:cNvPr id="3" name="Table 2">
            <a:extLst>
              <a:ext uri="{FF2B5EF4-FFF2-40B4-BE49-F238E27FC236}">
                <a16:creationId xmlns:a16="http://schemas.microsoft.com/office/drawing/2014/main" id="{2FF2614F-AE06-4136-9262-C97236BBA085}"/>
              </a:ext>
            </a:extLst>
          </p:cNvPr>
          <p:cNvGraphicFramePr>
            <a:graphicFrameLocks noGrp="1"/>
          </p:cNvGraphicFramePr>
          <p:nvPr>
            <p:extLst>
              <p:ext uri="{D42A27DB-BD31-4B8C-83A1-F6EECF244321}">
                <p14:modId xmlns:p14="http://schemas.microsoft.com/office/powerpoint/2010/main" val="2710410146"/>
              </p:ext>
            </p:extLst>
          </p:nvPr>
        </p:nvGraphicFramePr>
        <p:xfrm>
          <a:off x="266700" y="1219200"/>
          <a:ext cx="8724900" cy="4898173"/>
        </p:xfrm>
        <a:graphic>
          <a:graphicData uri="http://schemas.openxmlformats.org/drawingml/2006/table">
            <a:tbl>
              <a:tblPr firstRow="1" firstCol="1" bandRow="1"/>
              <a:tblGrid>
                <a:gridCol w="5981700">
                  <a:extLst>
                    <a:ext uri="{9D8B030D-6E8A-4147-A177-3AD203B41FA5}">
                      <a16:colId xmlns:a16="http://schemas.microsoft.com/office/drawing/2014/main" val="2038716326"/>
                    </a:ext>
                  </a:extLst>
                </a:gridCol>
                <a:gridCol w="1600200">
                  <a:extLst>
                    <a:ext uri="{9D8B030D-6E8A-4147-A177-3AD203B41FA5}">
                      <a16:colId xmlns:a16="http://schemas.microsoft.com/office/drawing/2014/main" val="1868076188"/>
                    </a:ext>
                  </a:extLst>
                </a:gridCol>
                <a:gridCol w="1143000">
                  <a:extLst>
                    <a:ext uri="{9D8B030D-6E8A-4147-A177-3AD203B41FA5}">
                      <a16:colId xmlns:a16="http://schemas.microsoft.com/office/drawing/2014/main" val="2019480566"/>
                    </a:ext>
                  </a:extLst>
                </a:gridCol>
              </a:tblGrid>
              <a:tr h="533400">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KQ5 Recommendations</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Strength of Recommendation</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Quality of Evidence</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315370388"/>
                  </a:ext>
                </a:extLst>
              </a:tr>
              <a:tr h="331874">
                <a:tc gridSpan="3">
                  <a:txBody>
                    <a:bodyPr/>
                    <a:lstStyle/>
                    <a:p>
                      <a:pPr marL="0" marR="0">
                        <a:lnSpc>
                          <a:spcPct val="115000"/>
                        </a:lnSpc>
                        <a:spcBef>
                          <a:spcPts val="0"/>
                        </a:spcBef>
                        <a:spcAft>
                          <a:spcPts val="0"/>
                        </a:spcAft>
                      </a:pPr>
                      <a:r>
                        <a:rPr lang="en-US" sz="1800" b="1" kern="1200" dirty="0">
                          <a:solidFill>
                            <a:schemeClr val="tx1"/>
                          </a:solidFill>
                          <a:effectLst/>
                          <a:latin typeface="+mn-lt"/>
                          <a:ea typeface="+mn-ea"/>
                          <a:cs typeface="+mn-cs"/>
                        </a:rPr>
                        <a:t>Optimal dose/fractionation schedule for the delivery of brachytherapy</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h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pPr marL="0" marR="0">
                        <a:lnSpc>
                          <a:spcPct val="115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3999969444"/>
                  </a:ext>
                </a:extLst>
              </a:tr>
              <a:tr h="684417">
                <a:tc>
                  <a:txBody>
                    <a:bodyPr/>
                    <a:lstStyle/>
                    <a:p>
                      <a:pPr marL="349250" marR="0" lvl="0" indent="-349250">
                        <a:lnSpc>
                          <a:spcPct val="115000"/>
                        </a:lnSpc>
                        <a:spcBef>
                          <a:spcPts val="0"/>
                        </a:spcBef>
                        <a:spcAft>
                          <a:spcPts val="0"/>
                        </a:spcAft>
                        <a:buFont typeface="+mj-lt"/>
                        <a:buNone/>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    For women treated with definitive RT for cervical cancer, the total EQD2</a:t>
                      </a:r>
                      <a:r>
                        <a:rPr lang="en-US" sz="1600" baseline="-25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of EBRT and brachytherapy should be </a:t>
                      </a:r>
                      <a:r>
                        <a:rPr lang="en-US" sz="1600" dirty="0">
                          <a:effectLst/>
                          <a:latin typeface="Calibri" panose="020F0502020204030204" pitchFamily="34" charset="0"/>
                          <a:ea typeface="Times New Roman" panose="02020603050405020304" pitchFamily="18" charset="0"/>
                          <a:cs typeface="Calibri" panose="020F0502020204030204" pitchFamily="34" charset="0"/>
                        </a:rPr>
                        <a:t>≥</a:t>
                      </a: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8000 </a:t>
                      </a:r>
                      <a:r>
                        <a:rPr lang="en-US" sz="16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cGy</a:t>
                      </a: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(Table 9)</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a:solidFill>
                            <a:srgbClr val="000000"/>
                          </a:solidFill>
                          <a:effectLst/>
                          <a:latin typeface="+mn-lt"/>
                          <a:cs typeface="Calibri" panose="020F0502020204030204" pitchFamily="34" charset="0"/>
                        </a:rPr>
                        <a:t>Strong</a:t>
                      </a:r>
                      <a:endParaRPr lang="en-US" sz="1600" b="1" dirty="0">
                        <a:effectLst/>
                        <a:latin typeface="+mn-lt"/>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a:solidFill>
                            <a:srgbClr val="000000"/>
                          </a:solidFill>
                          <a:effectLst/>
                          <a:latin typeface="+mn-lt"/>
                          <a:cs typeface="Calibri" panose="020F0502020204030204" pitchFamily="34" charset="0"/>
                        </a:rPr>
                        <a:t>Moderate</a:t>
                      </a:r>
                      <a:endParaRPr lang="en-US" sz="1600" b="1" dirty="0">
                        <a:effectLst/>
                        <a:latin typeface="+mn-lt"/>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1455690"/>
                  </a:ext>
                </a:extLst>
              </a:tr>
              <a:tr h="1036961">
                <a:tc>
                  <a:txBody>
                    <a:bodyPr/>
                    <a:lstStyle/>
                    <a:p>
                      <a:pPr marL="349250" marR="0" lvl="0" indent="-349250">
                        <a:lnSpc>
                          <a:spcPct val="115000"/>
                        </a:lnSpc>
                        <a:spcBef>
                          <a:spcPts val="0"/>
                        </a:spcBef>
                        <a:spcAft>
                          <a:spcPts val="0"/>
                        </a:spcAft>
                        <a:buFont typeface="+mj-lt"/>
                        <a:buNone/>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    For women with cervical cancer receiving volume-based brachytherapy, </a:t>
                      </a: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HR-CTV D90 greater than or equal to prescription dose (</a:t>
                      </a:r>
                      <a:r>
                        <a:rPr lang="en-US" sz="1600" dirty="0">
                          <a:effectLst/>
                          <a:latin typeface="Calibri" panose="020F0502020204030204" pitchFamily="34" charset="0"/>
                          <a:ea typeface="Times New Roman" panose="02020603050405020304" pitchFamily="18" charset="0"/>
                          <a:cs typeface="Calibri" panose="020F0502020204030204" pitchFamily="34" charset="0"/>
                        </a:rPr>
                        <a:t>≥</a:t>
                      </a: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8000 </a:t>
                      </a:r>
                      <a:r>
                        <a:rPr lang="en-US" sz="1600" dirty="0" err="1">
                          <a:effectLst/>
                          <a:latin typeface="Calibri" panose="020F0502020204030204" pitchFamily="34" charset="0"/>
                          <a:ea typeface="Times New Roman" panose="02020603050405020304" pitchFamily="18" charset="0"/>
                          <a:cs typeface="Times New Roman" panose="02020603050405020304" pitchFamily="18" charset="0"/>
                        </a:rPr>
                        <a:t>cGy</a:t>
                      </a: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 is conditionally recommended, with careful consideration of normal tissue constraints. (Table 10) </a:t>
                      </a:r>
                    </a:p>
                    <a:p>
                      <a:pPr marL="217170" marR="0">
                        <a:lnSpc>
                          <a:spcPct val="115000"/>
                        </a:lnSpc>
                        <a:spcBef>
                          <a:spcPts val="0"/>
                        </a:spcBef>
                        <a:spcAft>
                          <a:spcPts val="0"/>
                        </a:spcAft>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 </a:t>
                      </a:r>
                    </a:p>
                    <a:p>
                      <a:pPr marL="228600" marR="0">
                        <a:lnSpc>
                          <a:spcPct val="115000"/>
                        </a:lnSpc>
                        <a:spcBef>
                          <a:spcPts val="0"/>
                        </a:spcBef>
                        <a:spcAft>
                          <a:spcPts val="0"/>
                        </a:spcAft>
                      </a:pPr>
                      <a:r>
                        <a:rPr lang="en-US" sz="16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Implementation remark</a:t>
                      </a: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lvl="0" indent="-228600">
                        <a:lnSpc>
                          <a:spcPct val="115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For patients with poor response or large-volume (&gt;4 cm) disease, D90 </a:t>
                      </a:r>
                      <a:r>
                        <a:rPr lang="en-US" sz="1600" dirty="0">
                          <a:effectLst/>
                          <a:latin typeface="Calibri" panose="020F0502020204030204" pitchFamily="34" charset="0"/>
                          <a:ea typeface="Times New Roman" panose="02020603050405020304" pitchFamily="18" charset="0"/>
                          <a:cs typeface="Calibri" panose="020F0502020204030204" pitchFamily="34" charset="0"/>
                        </a:rPr>
                        <a:t>≥</a:t>
                      </a: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8500 </a:t>
                      </a:r>
                      <a:r>
                        <a:rPr lang="en-US" sz="1600" dirty="0" err="1">
                          <a:effectLst/>
                          <a:latin typeface="Calibri" panose="020F0502020204030204" pitchFamily="34" charset="0"/>
                          <a:ea typeface="Times New Roman" panose="02020603050405020304" pitchFamily="18" charset="0"/>
                          <a:cs typeface="Times New Roman" panose="02020603050405020304" pitchFamily="18" charset="0"/>
                        </a:rPr>
                        <a:t>cGy</a:t>
                      </a: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 is reasonable.</a:t>
                      </a:r>
                    </a:p>
                    <a:p>
                      <a:pPr marL="457200" marR="0" lvl="0" indent="-228600">
                        <a:lnSpc>
                          <a:spcPct val="115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Utilization of a hybrid intracavitary/interstitial technique can help improve the dose distribution when not achieving appropriate target and/or OAR dose constraints with an intracavitary alone approach.</a:t>
                      </a: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solidFill>
                            <a:srgbClr val="000000"/>
                          </a:solidFill>
                          <a:effectLst/>
                          <a:latin typeface="+mn-lt"/>
                          <a:ea typeface="Times New Roman" panose="02020603050405020304" pitchFamily="18" charset="0"/>
                          <a:cs typeface="Calibri" panose="020F0502020204030204" pitchFamily="34" charset="0"/>
                        </a:rPr>
                        <a:t>Conditional</a:t>
                      </a:r>
                      <a:endParaRPr lang="en-US" sz="1600" b="1" dirty="0">
                        <a:effectLst/>
                        <a:latin typeface="+mn-lt"/>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dirty="0">
                          <a:solidFill>
                            <a:srgbClr val="000000"/>
                          </a:solidFill>
                          <a:effectLst/>
                          <a:latin typeface="+mn-lt"/>
                          <a:cs typeface="Calibri" panose="020F0502020204030204" pitchFamily="34" charset="0"/>
                        </a:rPr>
                        <a:t>Moderate</a:t>
                      </a:r>
                      <a:endParaRPr lang="en-US" sz="1600" b="1" dirty="0">
                        <a:effectLst/>
                        <a:latin typeface="+mn-lt"/>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6599669"/>
                  </a:ext>
                </a:extLst>
              </a:tr>
            </a:tbl>
          </a:graphicData>
        </a:graphic>
      </p:graphicFrame>
    </p:spTree>
    <p:extLst>
      <p:ext uri="{BB962C8B-B14F-4D97-AF65-F5344CB8AC3E}">
        <p14:creationId xmlns:p14="http://schemas.microsoft.com/office/powerpoint/2010/main" val="17506701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2164C23-F176-4DFC-97C6-FA123334443C}"/>
              </a:ext>
            </a:extLst>
          </p:cNvPr>
          <p:cNvSpPr>
            <a:spLocks noGrp="1"/>
          </p:cNvSpPr>
          <p:nvPr>
            <p:ph type="title"/>
          </p:nvPr>
        </p:nvSpPr>
        <p:spPr>
          <a:xfrm>
            <a:off x="266700" y="228600"/>
            <a:ext cx="8534400" cy="1662287"/>
          </a:xfrm>
        </p:spPr>
        <p:txBody>
          <a:bodyPr anchor="t" anchorCtr="0">
            <a:normAutofit fontScale="90000"/>
          </a:bodyPr>
          <a:lstStyle/>
          <a:p>
            <a:r>
              <a:rPr lang="en-US" sz="2200" b="1" dirty="0">
                <a:solidFill>
                  <a:schemeClr val="tx2"/>
                </a:solidFill>
              </a:rPr>
              <a:t>KQ 5: For patients receiving definitive RT for cervical cancer, what is the optimal dose/fractionation schedule, imaging, and technique for the delivery of brachytherapy? </a:t>
            </a:r>
            <a:br>
              <a:rPr lang="en-US" sz="2700" dirty="0">
                <a:solidFill>
                  <a:schemeClr val="tx2"/>
                </a:solidFill>
                <a:highlight>
                  <a:srgbClr val="FFFF00"/>
                </a:highlight>
              </a:rPr>
            </a:br>
            <a:br>
              <a:rPr lang="en-US" sz="2700" dirty="0">
                <a:solidFill>
                  <a:schemeClr val="tx2"/>
                </a:solidFill>
                <a:highlight>
                  <a:srgbClr val="FFFF00"/>
                </a:highlight>
              </a:rPr>
            </a:br>
            <a:br>
              <a:rPr lang="en-US" dirty="0">
                <a:highlight>
                  <a:srgbClr val="FFFF00"/>
                </a:highlight>
              </a:rPr>
            </a:br>
            <a:endParaRPr lang="en-US" dirty="0">
              <a:highlight>
                <a:srgbClr val="FFFF00"/>
              </a:highlight>
            </a:endParaRPr>
          </a:p>
        </p:txBody>
      </p:sp>
      <p:graphicFrame>
        <p:nvGraphicFramePr>
          <p:cNvPr id="3" name="Table 2">
            <a:extLst>
              <a:ext uri="{FF2B5EF4-FFF2-40B4-BE49-F238E27FC236}">
                <a16:creationId xmlns:a16="http://schemas.microsoft.com/office/drawing/2014/main" id="{2FF2614F-AE06-4136-9262-C97236BBA085}"/>
              </a:ext>
            </a:extLst>
          </p:cNvPr>
          <p:cNvGraphicFramePr>
            <a:graphicFrameLocks noGrp="1"/>
          </p:cNvGraphicFramePr>
          <p:nvPr>
            <p:extLst>
              <p:ext uri="{D42A27DB-BD31-4B8C-83A1-F6EECF244321}">
                <p14:modId xmlns:p14="http://schemas.microsoft.com/office/powerpoint/2010/main" val="2908423468"/>
              </p:ext>
            </p:extLst>
          </p:nvPr>
        </p:nvGraphicFramePr>
        <p:xfrm>
          <a:off x="609600" y="1752600"/>
          <a:ext cx="8191500" cy="3145565"/>
        </p:xfrm>
        <a:graphic>
          <a:graphicData uri="http://schemas.openxmlformats.org/drawingml/2006/table">
            <a:tbl>
              <a:tblPr firstRow="1" firstCol="1" bandRow="1"/>
              <a:tblGrid>
                <a:gridCol w="5448810">
                  <a:extLst>
                    <a:ext uri="{9D8B030D-6E8A-4147-A177-3AD203B41FA5}">
                      <a16:colId xmlns:a16="http://schemas.microsoft.com/office/drawing/2014/main" val="2038716326"/>
                    </a:ext>
                  </a:extLst>
                </a:gridCol>
                <a:gridCol w="1669567">
                  <a:extLst>
                    <a:ext uri="{9D8B030D-6E8A-4147-A177-3AD203B41FA5}">
                      <a16:colId xmlns:a16="http://schemas.microsoft.com/office/drawing/2014/main" val="4233199273"/>
                    </a:ext>
                  </a:extLst>
                </a:gridCol>
                <a:gridCol w="1073123">
                  <a:extLst>
                    <a:ext uri="{9D8B030D-6E8A-4147-A177-3AD203B41FA5}">
                      <a16:colId xmlns:a16="http://schemas.microsoft.com/office/drawing/2014/main" val="2019480566"/>
                    </a:ext>
                  </a:extLst>
                </a:gridCol>
              </a:tblGrid>
              <a:tr h="533400">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KQ5 Recommendations</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Strength of Recommendation</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Quality of Evidence</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315370388"/>
                  </a:ext>
                </a:extLst>
              </a:tr>
              <a:tr h="331874">
                <a:tc gridSpan="3">
                  <a:txBody>
                    <a:bodyPr/>
                    <a:lstStyle/>
                    <a:p>
                      <a:pPr marL="0" marR="0">
                        <a:lnSpc>
                          <a:spcPct val="115000"/>
                        </a:lnSpc>
                        <a:spcBef>
                          <a:spcPts val="0"/>
                        </a:spcBef>
                        <a:spcAft>
                          <a:spcPts val="0"/>
                        </a:spcAft>
                      </a:pPr>
                      <a:r>
                        <a:rPr lang="en-US" sz="1800" b="1" kern="1200" dirty="0">
                          <a:solidFill>
                            <a:schemeClr val="tx1"/>
                          </a:solidFill>
                          <a:effectLst/>
                          <a:latin typeface="+mn-lt"/>
                          <a:ea typeface="+mn-ea"/>
                          <a:cs typeface="+mn-cs"/>
                        </a:rPr>
                        <a:t>Optimal OAR constraints of brachytherapy</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hMerge="1">
                  <a:txBody>
                    <a:bodyPr/>
                    <a:lstStyle/>
                    <a:p>
                      <a:endParaRPr lang="en-US"/>
                    </a:p>
                  </a:txBody>
                  <a:tcPr/>
                </a:tc>
                <a:tc hMerge="1">
                  <a:txBody>
                    <a:bodyPr/>
                    <a:lstStyle/>
                    <a:p>
                      <a:pPr marL="0" marR="0">
                        <a:lnSpc>
                          <a:spcPct val="115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3999969444"/>
                  </a:ext>
                </a:extLst>
              </a:tr>
              <a:tr h="684417">
                <a:tc>
                  <a:txBody>
                    <a:bodyPr/>
                    <a:lstStyle/>
                    <a:p>
                      <a:pPr marL="349250" marR="0" lvl="0" indent="-349250">
                        <a:lnSpc>
                          <a:spcPct val="115000"/>
                        </a:lnSpc>
                        <a:spcBef>
                          <a:spcPts val="0"/>
                        </a:spcBef>
                        <a:spcAft>
                          <a:spcPts val="0"/>
                        </a:spcAft>
                        <a:buFont typeface="+mj-lt"/>
                        <a:buNone/>
                      </a:pPr>
                      <a:r>
                        <a:rPr lang="en-US" sz="1800" kern="1200" dirty="0">
                          <a:solidFill>
                            <a:schemeClr val="tx1"/>
                          </a:solidFill>
                          <a:effectLst/>
                          <a:latin typeface="+mn-lt"/>
                          <a:ea typeface="+mn-ea"/>
                          <a:cs typeface="+mn-cs"/>
                        </a:rPr>
                        <a:t>6.   In women treated with brachytherapy for intact cervical cancer, volumetric contouring of the OARs and use of appropriate dose constraints are recommended.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a:lnSpc>
                          <a:spcPct val="115000"/>
                        </a:lnSpc>
                        <a:spcBef>
                          <a:spcPts val="0"/>
                        </a:spcBef>
                        <a:spcAft>
                          <a:spcPts val="0"/>
                        </a:spcAft>
                        <a:buFont typeface="+mj-lt"/>
                        <a:buNone/>
                      </a:pPr>
                      <a:r>
                        <a:rPr lang="en-US" sz="1600" b="1" dirty="0">
                          <a:solidFill>
                            <a:srgbClr val="000000"/>
                          </a:solidFill>
                          <a:effectLst/>
                          <a:latin typeface="+mn-lt"/>
                          <a:cs typeface="Calibri" panose="020F0502020204030204" pitchFamily="34" charset="0"/>
                        </a:rPr>
                        <a:t>Strong</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dirty="0">
                          <a:solidFill>
                            <a:srgbClr val="000000"/>
                          </a:solidFill>
                          <a:effectLst/>
                          <a:latin typeface="+mn-lt"/>
                          <a:cs typeface="Calibri" panose="020F0502020204030204" pitchFamily="34" charset="0"/>
                        </a:rPr>
                        <a:t>Moderate</a:t>
                      </a:r>
                      <a:endParaRPr lang="en-US" sz="1600" b="1" dirty="0">
                        <a:effectLst/>
                        <a:latin typeface="+mn-lt"/>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1455690"/>
                  </a:ext>
                </a:extLst>
              </a:tr>
              <a:tr h="1036961">
                <a:tc>
                  <a:txBody>
                    <a:bodyPr/>
                    <a:lstStyle/>
                    <a:p>
                      <a:pPr marL="349250" marR="0" lvl="0" indent="-349250">
                        <a:lnSpc>
                          <a:spcPct val="115000"/>
                        </a:lnSpc>
                        <a:spcBef>
                          <a:spcPts val="0"/>
                        </a:spcBef>
                        <a:spcAft>
                          <a:spcPts val="0"/>
                        </a:spcAft>
                        <a:buFont typeface="+mj-lt"/>
                        <a:buNone/>
                      </a:pPr>
                      <a:r>
                        <a:rPr lang="en-US" sz="1600" kern="1200" dirty="0">
                          <a:solidFill>
                            <a:srgbClr val="000000"/>
                          </a:solidFill>
                          <a:effectLst/>
                          <a:latin typeface="Calibri" panose="020F0502020204030204" pitchFamily="34" charset="0"/>
                          <a:ea typeface="+mn-ea"/>
                          <a:cs typeface="Calibri" panose="020F0502020204030204" pitchFamily="34" charset="0"/>
                        </a:rPr>
                        <a:t>7.    </a:t>
                      </a:r>
                      <a:r>
                        <a:rPr lang="en-US" sz="1800" kern="1200" dirty="0">
                          <a:solidFill>
                            <a:schemeClr val="tx1"/>
                          </a:solidFill>
                          <a:effectLst/>
                          <a:latin typeface="+mn-lt"/>
                          <a:ea typeface="+mn-ea"/>
                          <a:cs typeface="+mn-cs"/>
                        </a:rPr>
                        <a:t>If volumetric planning is not available for women treated with brachytherapy for intact cervical cancer, 2-D/point-based dose constraints should be applied.</a:t>
                      </a: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 </a:t>
                      </a: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9250" marR="0" lvl="0" indent="-349250" algn="ctr">
                        <a:lnSpc>
                          <a:spcPct val="115000"/>
                        </a:lnSpc>
                        <a:spcBef>
                          <a:spcPts val="0"/>
                        </a:spcBef>
                        <a:spcAft>
                          <a:spcPts val="0"/>
                        </a:spcAft>
                        <a:buFont typeface="+mj-lt"/>
                        <a:buNone/>
                      </a:pPr>
                      <a:r>
                        <a:rPr lang="en-US" sz="1600" b="1" dirty="0">
                          <a:solidFill>
                            <a:srgbClr val="000000"/>
                          </a:solidFill>
                          <a:effectLst/>
                          <a:latin typeface="+mn-lt"/>
                          <a:ea typeface="Times New Roman" panose="02020603050405020304" pitchFamily="18" charset="0"/>
                          <a:cs typeface="Calibri" panose="020F0502020204030204" pitchFamily="34" charset="0"/>
                        </a:rPr>
                        <a:t>Strong</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dirty="0">
                          <a:solidFill>
                            <a:srgbClr val="000000"/>
                          </a:solidFill>
                          <a:effectLst/>
                          <a:latin typeface="+mn-lt"/>
                          <a:cs typeface="Calibri" panose="020F0502020204030204" pitchFamily="34" charset="0"/>
                        </a:rPr>
                        <a:t>Moderate</a:t>
                      </a:r>
                      <a:endParaRPr lang="en-US" sz="1600" b="1" dirty="0">
                        <a:effectLst/>
                        <a:latin typeface="+mn-lt"/>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6599669"/>
                  </a:ext>
                </a:extLst>
              </a:tr>
            </a:tbl>
          </a:graphicData>
        </a:graphic>
      </p:graphicFrame>
    </p:spTree>
    <p:extLst>
      <p:ext uri="{BB962C8B-B14F-4D97-AF65-F5344CB8AC3E}">
        <p14:creationId xmlns:p14="http://schemas.microsoft.com/office/powerpoint/2010/main" val="27334197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0C70A-0523-4E5C-8436-98741B9E147F}"/>
              </a:ext>
            </a:extLst>
          </p:cNvPr>
          <p:cNvSpPr>
            <a:spLocks noGrp="1"/>
          </p:cNvSpPr>
          <p:nvPr>
            <p:ph type="title"/>
          </p:nvPr>
        </p:nvSpPr>
        <p:spPr>
          <a:xfrm>
            <a:off x="228600" y="152400"/>
            <a:ext cx="8229600" cy="487362"/>
          </a:xfrm>
        </p:spPr>
        <p:txBody>
          <a:bodyPr/>
          <a:lstStyle/>
          <a:p>
            <a:pPr algn="l"/>
            <a:r>
              <a:rPr lang="en-US" sz="2800" dirty="0"/>
              <a:t>Locally advanced cervical cancer algorithm</a:t>
            </a:r>
          </a:p>
        </p:txBody>
      </p:sp>
      <p:pic>
        <p:nvPicPr>
          <p:cNvPr id="4" name="Picture 3">
            <a:extLst>
              <a:ext uri="{FF2B5EF4-FFF2-40B4-BE49-F238E27FC236}">
                <a16:creationId xmlns:a16="http://schemas.microsoft.com/office/drawing/2014/main" id="{E6FBECC4-24D6-4926-AD36-76D6AD89D456}"/>
              </a:ext>
            </a:extLst>
          </p:cNvPr>
          <p:cNvPicPr>
            <a:picLocks noChangeAspect="1"/>
          </p:cNvPicPr>
          <p:nvPr/>
        </p:nvPicPr>
        <p:blipFill>
          <a:blip r:embed="rId2"/>
          <a:stretch>
            <a:fillRect/>
          </a:stretch>
        </p:blipFill>
        <p:spPr>
          <a:xfrm>
            <a:off x="1371600" y="777081"/>
            <a:ext cx="4813810" cy="5303838"/>
          </a:xfrm>
          <a:prstGeom prst="rect">
            <a:avLst/>
          </a:prstGeom>
        </p:spPr>
      </p:pic>
    </p:spTree>
    <p:extLst>
      <p:ext uri="{BB962C8B-B14F-4D97-AF65-F5344CB8AC3E}">
        <p14:creationId xmlns:p14="http://schemas.microsoft.com/office/powerpoint/2010/main" val="7506335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0C70A-0523-4E5C-8436-98741B9E147F}"/>
              </a:ext>
            </a:extLst>
          </p:cNvPr>
          <p:cNvSpPr>
            <a:spLocks noGrp="1"/>
          </p:cNvSpPr>
          <p:nvPr>
            <p:ph type="title"/>
          </p:nvPr>
        </p:nvSpPr>
        <p:spPr>
          <a:xfrm>
            <a:off x="228600" y="152400"/>
            <a:ext cx="8229600" cy="487362"/>
          </a:xfrm>
        </p:spPr>
        <p:txBody>
          <a:bodyPr/>
          <a:lstStyle/>
          <a:p>
            <a:pPr algn="l"/>
            <a:r>
              <a:rPr lang="en-US" sz="2800" dirty="0"/>
              <a:t>Locally advanced cervical cancer algorithm</a:t>
            </a:r>
          </a:p>
        </p:txBody>
      </p:sp>
      <p:pic>
        <p:nvPicPr>
          <p:cNvPr id="3" name="Picture 2">
            <a:extLst>
              <a:ext uri="{FF2B5EF4-FFF2-40B4-BE49-F238E27FC236}">
                <a16:creationId xmlns:a16="http://schemas.microsoft.com/office/drawing/2014/main" id="{D6087F34-B014-45C1-A77B-19C8FCBCB2F3}"/>
              </a:ext>
            </a:extLst>
          </p:cNvPr>
          <p:cNvPicPr>
            <a:picLocks noChangeAspect="1"/>
          </p:cNvPicPr>
          <p:nvPr/>
        </p:nvPicPr>
        <p:blipFill>
          <a:blip r:embed="rId2"/>
          <a:stretch>
            <a:fillRect/>
          </a:stretch>
        </p:blipFill>
        <p:spPr>
          <a:xfrm>
            <a:off x="990600" y="914400"/>
            <a:ext cx="6705598" cy="5029199"/>
          </a:xfrm>
          <a:prstGeom prst="rect">
            <a:avLst/>
          </a:prstGeom>
        </p:spPr>
      </p:pic>
    </p:spTree>
    <p:extLst>
      <p:ext uri="{BB962C8B-B14F-4D97-AF65-F5344CB8AC3E}">
        <p14:creationId xmlns:p14="http://schemas.microsoft.com/office/powerpoint/2010/main" val="28373857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F7BF7-33CE-4D55-BEA2-1045576883A9}"/>
              </a:ext>
            </a:extLst>
          </p:cNvPr>
          <p:cNvSpPr>
            <a:spLocks noGrp="1"/>
          </p:cNvSpPr>
          <p:nvPr>
            <p:ph type="title"/>
          </p:nvPr>
        </p:nvSpPr>
        <p:spPr/>
        <p:txBody>
          <a:bodyPr/>
          <a:lstStyle/>
          <a:p>
            <a:r>
              <a:rPr lang="en-US" b="1" dirty="0">
                <a:solidFill>
                  <a:schemeClr val="tx2"/>
                </a:solidFill>
              </a:rPr>
              <a:t>Key Take Away Messages</a:t>
            </a:r>
          </a:p>
        </p:txBody>
      </p:sp>
      <p:sp>
        <p:nvSpPr>
          <p:cNvPr id="3" name="Content Placeholder 2">
            <a:extLst>
              <a:ext uri="{FF2B5EF4-FFF2-40B4-BE49-F238E27FC236}">
                <a16:creationId xmlns:a16="http://schemas.microsoft.com/office/drawing/2014/main" id="{5B9F4D69-94D7-46EF-8D35-D6C0C3A65A0D}"/>
              </a:ext>
            </a:extLst>
          </p:cNvPr>
          <p:cNvSpPr>
            <a:spLocks noGrp="1"/>
          </p:cNvSpPr>
          <p:nvPr>
            <p:ph idx="1"/>
          </p:nvPr>
        </p:nvSpPr>
        <p:spPr>
          <a:xfrm>
            <a:off x="266700" y="1219200"/>
            <a:ext cx="8610600" cy="5059362"/>
          </a:xfrm>
        </p:spPr>
        <p:txBody>
          <a:bodyPr>
            <a:normAutofit/>
          </a:bodyPr>
          <a:lstStyle/>
          <a:p>
            <a:pPr>
              <a:lnSpc>
                <a:spcPct val="120000"/>
              </a:lnSpc>
              <a:spcBef>
                <a:spcPts val="0"/>
              </a:spcBef>
            </a:pPr>
            <a:r>
              <a:rPr lang="en-US" sz="2000" dirty="0"/>
              <a:t>RT remains a critical component of the curative management of all stages of cervical cancer</a:t>
            </a:r>
          </a:p>
          <a:p>
            <a:pPr>
              <a:lnSpc>
                <a:spcPct val="120000"/>
              </a:lnSpc>
              <a:spcBef>
                <a:spcPts val="0"/>
              </a:spcBef>
            </a:pPr>
            <a:r>
              <a:rPr lang="en-US" sz="2000" dirty="0"/>
              <a:t>In early stages, initial </a:t>
            </a:r>
            <a:r>
              <a:rPr lang="en-US" sz="2000" b="1" dirty="0"/>
              <a:t>radical hysterectomy </a:t>
            </a:r>
            <a:r>
              <a:rPr lang="en-US" sz="2000" dirty="0"/>
              <a:t>is preferred, with risk adapted use of </a:t>
            </a:r>
            <a:r>
              <a:rPr lang="en-US" sz="2000" b="1" dirty="0"/>
              <a:t>adjuvant RT </a:t>
            </a:r>
            <a:r>
              <a:rPr lang="en-US" sz="2000" dirty="0"/>
              <a:t>or </a:t>
            </a:r>
            <a:r>
              <a:rPr lang="en-US" sz="2000" b="1" dirty="0"/>
              <a:t>RT with cisplatin based chemotherapy</a:t>
            </a:r>
          </a:p>
          <a:p>
            <a:pPr>
              <a:lnSpc>
                <a:spcPct val="120000"/>
              </a:lnSpc>
              <a:spcBef>
                <a:spcPts val="0"/>
              </a:spcBef>
            </a:pPr>
            <a:r>
              <a:rPr lang="en-US" sz="2000" dirty="0"/>
              <a:t>With locally advanced disease (≥stage IB3), </a:t>
            </a:r>
            <a:r>
              <a:rPr lang="en-US" sz="2000" b="1" dirty="0"/>
              <a:t>RT </a:t>
            </a:r>
            <a:r>
              <a:rPr lang="en-US" sz="2000" dirty="0"/>
              <a:t>with concurrent </a:t>
            </a:r>
            <a:r>
              <a:rPr lang="en-US" sz="2000" b="1" dirty="0"/>
              <a:t>cisplatin based chemotherapy</a:t>
            </a:r>
            <a:r>
              <a:rPr lang="en-US" sz="2000" dirty="0"/>
              <a:t>, followed by </a:t>
            </a:r>
            <a:r>
              <a:rPr lang="en-US" sz="2000" b="1" dirty="0"/>
              <a:t>high-quality brachytherapy </a:t>
            </a:r>
            <a:r>
              <a:rPr lang="en-US" sz="2000" dirty="0"/>
              <a:t>is the standard of care</a:t>
            </a:r>
          </a:p>
          <a:p>
            <a:pPr lvl="1">
              <a:lnSpc>
                <a:spcPct val="120000"/>
              </a:lnSpc>
              <a:spcBef>
                <a:spcPts val="0"/>
              </a:spcBef>
            </a:pPr>
            <a:r>
              <a:rPr lang="en-US" sz="1600" b="1" dirty="0"/>
              <a:t>Induction chemotherapy </a:t>
            </a:r>
            <a:r>
              <a:rPr lang="en-US" sz="1600" dirty="0"/>
              <a:t>has not been shown to be superior to this approach</a:t>
            </a:r>
          </a:p>
          <a:p>
            <a:pPr lvl="1">
              <a:lnSpc>
                <a:spcPct val="120000"/>
              </a:lnSpc>
              <a:spcBef>
                <a:spcPts val="0"/>
              </a:spcBef>
            </a:pPr>
            <a:r>
              <a:rPr lang="en-US" sz="1600" dirty="0"/>
              <a:t>Additional </a:t>
            </a:r>
            <a:r>
              <a:rPr lang="en-US" sz="1600" b="1" dirty="0"/>
              <a:t>adjuvant chemotherapy </a:t>
            </a:r>
            <a:r>
              <a:rPr lang="en-US" sz="1600" dirty="0"/>
              <a:t>is understudy, but is not recommended at this time</a:t>
            </a:r>
          </a:p>
          <a:p>
            <a:pPr>
              <a:lnSpc>
                <a:spcPct val="120000"/>
              </a:lnSpc>
              <a:spcBef>
                <a:spcPts val="0"/>
              </a:spcBef>
            </a:pPr>
            <a:r>
              <a:rPr lang="en-US" sz="2000" b="1" dirty="0"/>
              <a:t>IMRT</a:t>
            </a:r>
            <a:r>
              <a:rPr lang="en-US" sz="2000" dirty="0"/>
              <a:t> is indicated to reduce the acute and late effects of RT</a:t>
            </a:r>
          </a:p>
          <a:p>
            <a:pPr lvl="1">
              <a:lnSpc>
                <a:spcPct val="120000"/>
              </a:lnSpc>
              <a:spcBef>
                <a:spcPts val="0"/>
              </a:spcBef>
            </a:pPr>
            <a:r>
              <a:rPr lang="en-US" sz="1600" dirty="0"/>
              <a:t>Special care must be undertaken to </a:t>
            </a:r>
            <a:r>
              <a:rPr lang="en-US" sz="1600" b="1" dirty="0"/>
              <a:t>avoid under-treatment of target tissues</a:t>
            </a:r>
          </a:p>
          <a:p>
            <a:pPr lvl="1">
              <a:lnSpc>
                <a:spcPct val="120000"/>
              </a:lnSpc>
              <a:spcBef>
                <a:spcPts val="0"/>
              </a:spcBef>
            </a:pPr>
            <a:r>
              <a:rPr lang="en-US" sz="1600" dirty="0"/>
              <a:t>Consideration of </a:t>
            </a:r>
            <a:r>
              <a:rPr lang="en-US" sz="1600" b="1" dirty="0"/>
              <a:t>target motion </a:t>
            </a:r>
            <a:r>
              <a:rPr lang="en-US" sz="1600" dirty="0"/>
              <a:t>and </a:t>
            </a:r>
            <a:r>
              <a:rPr lang="en-US" sz="1600" b="1" dirty="0"/>
              <a:t>regular imaging on treatment </a:t>
            </a:r>
            <a:r>
              <a:rPr lang="en-US" sz="1600" dirty="0"/>
              <a:t>are essential</a:t>
            </a:r>
          </a:p>
          <a:p>
            <a:pPr lvl="1">
              <a:lnSpc>
                <a:spcPct val="120000"/>
              </a:lnSpc>
              <a:spcBef>
                <a:spcPts val="0"/>
              </a:spcBef>
            </a:pPr>
            <a:r>
              <a:rPr lang="en-US" sz="1600" dirty="0"/>
              <a:t>If these techniques are not available </a:t>
            </a:r>
            <a:r>
              <a:rPr lang="en-US" sz="1600" b="1" dirty="0"/>
              <a:t>3D conformal treatment </a:t>
            </a:r>
            <a:r>
              <a:rPr lang="en-US" sz="1600" dirty="0"/>
              <a:t>remains an acceptable alternative</a:t>
            </a:r>
          </a:p>
          <a:p>
            <a:pPr lvl="1">
              <a:lnSpc>
                <a:spcPct val="120000"/>
              </a:lnSpc>
              <a:spcBef>
                <a:spcPts val="0"/>
              </a:spcBef>
            </a:pPr>
            <a:endParaRPr lang="en-US" sz="1400" dirty="0"/>
          </a:p>
          <a:p>
            <a:pPr>
              <a:lnSpc>
                <a:spcPct val="120000"/>
              </a:lnSpc>
              <a:spcBef>
                <a:spcPts val="0"/>
              </a:spcBef>
            </a:pPr>
            <a:endParaRPr lang="en-US" sz="1800" dirty="0"/>
          </a:p>
        </p:txBody>
      </p:sp>
    </p:spTree>
    <p:extLst>
      <p:ext uri="{BB962C8B-B14F-4D97-AF65-F5344CB8AC3E}">
        <p14:creationId xmlns:p14="http://schemas.microsoft.com/office/powerpoint/2010/main" val="123047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59569"/>
            <a:ext cx="7886700" cy="934100"/>
          </a:xfrm>
        </p:spPr>
        <p:txBody>
          <a:bodyPr>
            <a:normAutofit/>
          </a:bodyPr>
          <a:lstStyle/>
          <a:p>
            <a:r>
              <a:rPr lang="en-US" b="1" dirty="0">
                <a:solidFill>
                  <a:schemeClr val="tx2"/>
                </a:solidFill>
              </a:rPr>
              <a:t>Guideline Task Force</a:t>
            </a:r>
          </a:p>
        </p:txBody>
      </p:sp>
      <p:sp>
        <p:nvSpPr>
          <p:cNvPr id="3" name="Content Placeholder 2"/>
          <p:cNvSpPr>
            <a:spLocks noGrp="1"/>
          </p:cNvSpPr>
          <p:nvPr>
            <p:ph idx="1"/>
          </p:nvPr>
        </p:nvSpPr>
        <p:spPr>
          <a:xfrm>
            <a:off x="304800" y="2624143"/>
            <a:ext cx="8763000" cy="3602831"/>
          </a:xfrm>
        </p:spPr>
        <p:txBody>
          <a:bodyPr numCol="2" spcCol="228600">
            <a:normAutofit fontScale="77500" lnSpcReduction="20000"/>
          </a:bodyPr>
          <a:lstStyle/>
          <a:p>
            <a:pPr marL="0" indent="0">
              <a:lnSpc>
                <a:spcPct val="120000"/>
              </a:lnSpc>
              <a:spcBef>
                <a:spcPts val="0"/>
              </a:spcBef>
              <a:buNone/>
            </a:pPr>
            <a:r>
              <a:rPr lang="en-US" sz="3600" b="1" dirty="0"/>
              <a:t>Members</a:t>
            </a:r>
            <a:r>
              <a:rPr lang="en-US" sz="2900" b="1" dirty="0"/>
              <a:t>	</a:t>
            </a:r>
          </a:p>
          <a:p>
            <a:pPr marL="457200" lvl="1" indent="-336550">
              <a:lnSpc>
                <a:spcPct val="120000"/>
              </a:lnSpc>
              <a:spcBef>
                <a:spcPts val="0"/>
              </a:spcBef>
              <a:buFont typeface="Arial" panose="020B0604020202020204" pitchFamily="34" charset="0"/>
              <a:buChar char="•"/>
            </a:pPr>
            <a:r>
              <a:rPr lang="it-IT" sz="2900" dirty="0"/>
              <a:t>Christina M. Annunziata, MD, PhD</a:t>
            </a:r>
          </a:p>
          <a:p>
            <a:pPr marL="457200" lvl="1" indent="-336550">
              <a:lnSpc>
                <a:spcPct val="120000"/>
              </a:lnSpc>
              <a:spcBef>
                <a:spcPts val="0"/>
              </a:spcBef>
              <a:buFont typeface="Arial" panose="020B0604020202020204" pitchFamily="34" charset="0"/>
              <a:buChar char="•"/>
            </a:pPr>
            <a:r>
              <a:rPr lang="en-US" sz="2900" dirty="0"/>
              <a:t>Sushil </a:t>
            </a:r>
            <a:r>
              <a:rPr lang="en-US" sz="2900" dirty="0" err="1"/>
              <a:t>Beriwal</a:t>
            </a:r>
            <a:r>
              <a:rPr lang="en-US" sz="2900" dirty="0"/>
              <a:t>, MD, MBA</a:t>
            </a:r>
          </a:p>
          <a:p>
            <a:pPr marL="457200" lvl="1" indent="-336550">
              <a:lnSpc>
                <a:spcPct val="120000"/>
              </a:lnSpc>
              <a:spcBef>
                <a:spcPts val="0"/>
              </a:spcBef>
              <a:buFont typeface="Arial" panose="020B0604020202020204" pitchFamily="34" charset="0"/>
              <a:buChar char="•"/>
            </a:pPr>
            <a:r>
              <a:rPr lang="en-US" sz="2900" dirty="0"/>
              <a:t>Lisa Bradfield</a:t>
            </a:r>
          </a:p>
          <a:p>
            <a:pPr marL="457200" lvl="1" indent="-336550">
              <a:lnSpc>
                <a:spcPct val="120000"/>
              </a:lnSpc>
              <a:spcBef>
                <a:spcPts val="0"/>
              </a:spcBef>
              <a:buFont typeface="Arial" panose="020B0604020202020204" pitchFamily="34" charset="0"/>
              <a:buChar char="•"/>
            </a:pPr>
            <a:r>
              <a:rPr lang="es-ES" sz="2900" dirty="0"/>
              <a:t>Beth A. Erickson, MD</a:t>
            </a:r>
          </a:p>
          <a:p>
            <a:pPr marL="457200" lvl="1" indent="-336550">
              <a:lnSpc>
                <a:spcPct val="120000"/>
              </a:lnSpc>
              <a:spcBef>
                <a:spcPts val="0"/>
              </a:spcBef>
              <a:buFont typeface="Arial" panose="020B0604020202020204" pitchFamily="34" charset="0"/>
              <a:buChar char="•"/>
            </a:pPr>
            <a:r>
              <a:rPr lang="en-US" sz="2900" dirty="0"/>
              <a:t>Emma C. Fields, MD</a:t>
            </a:r>
          </a:p>
          <a:p>
            <a:pPr marL="457200" lvl="1" indent="-336550">
              <a:lnSpc>
                <a:spcPct val="120000"/>
              </a:lnSpc>
              <a:spcBef>
                <a:spcPts val="0"/>
              </a:spcBef>
              <a:buFont typeface="Arial" panose="020B0604020202020204" pitchFamily="34" charset="0"/>
              <a:buChar char="•"/>
            </a:pPr>
            <a:r>
              <a:rPr lang="en-US" sz="2900" dirty="0"/>
              <a:t>KathrynJane Fitch, PhD</a:t>
            </a:r>
          </a:p>
          <a:p>
            <a:pPr marL="457200" lvl="1" indent="-336550">
              <a:lnSpc>
                <a:spcPct val="120000"/>
              </a:lnSpc>
              <a:spcBef>
                <a:spcPts val="0"/>
              </a:spcBef>
              <a:buFont typeface="Arial" panose="020B0604020202020204" pitchFamily="34" charset="0"/>
              <a:buChar char="•"/>
            </a:pPr>
            <a:r>
              <a:rPr lang="en-US" dirty="0"/>
              <a:t>Matthew M. Harkenrider, MD</a:t>
            </a:r>
          </a:p>
          <a:p>
            <a:pPr marL="744538" lvl="1" indent="-457200">
              <a:lnSpc>
                <a:spcPct val="120000"/>
              </a:lnSpc>
              <a:spcBef>
                <a:spcPts val="0"/>
              </a:spcBef>
              <a:buFont typeface="Arial" panose="020B0604020202020204" pitchFamily="34" charset="0"/>
              <a:buChar char="•"/>
            </a:pPr>
            <a:endParaRPr lang="en-US" dirty="0"/>
          </a:p>
          <a:p>
            <a:pPr marL="746125" lvl="1" indent="-288925">
              <a:lnSpc>
                <a:spcPct val="120000"/>
              </a:lnSpc>
              <a:spcBef>
                <a:spcPts val="0"/>
              </a:spcBef>
              <a:buFont typeface="Arial" panose="020B0604020202020204" pitchFamily="34" charset="0"/>
              <a:buChar char="•"/>
            </a:pPr>
            <a:endParaRPr lang="en-US" dirty="0"/>
          </a:p>
          <a:p>
            <a:pPr marL="746125" lvl="1" indent="-288925">
              <a:lnSpc>
                <a:spcPct val="120000"/>
              </a:lnSpc>
              <a:spcBef>
                <a:spcPts val="0"/>
              </a:spcBef>
              <a:buFont typeface="Arial" panose="020B0604020202020204" pitchFamily="34" charset="0"/>
              <a:buChar char="•"/>
            </a:pPr>
            <a:r>
              <a:rPr lang="en-US" dirty="0"/>
              <a:t>Christine H. </a:t>
            </a:r>
            <a:r>
              <a:rPr lang="en-US" dirty="0" err="1"/>
              <a:t>Holschneider</a:t>
            </a:r>
            <a:r>
              <a:rPr lang="en-US" dirty="0"/>
              <a:t>, MD</a:t>
            </a:r>
          </a:p>
          <a:p>
            <a:pPr marL="746125" lvl="1" indent="-288925">
              <a:lnSpc>
                <a:spcPct val="120000"/>
              </a:lnSpc>
              <a:spcBef>
                <a:spcPts val="0"/>
              </a:spcBef>
              <a:buFont typeface="Arial" panose="020B0604020202020204" pitchFamily="34" charset="0"/>
              <a:buChar char="•"/>
            </a:pPr>
            <a:r>
              <a:rPr lang="en-US" dirty="0"/>
              <a:t>Mitchell </a:t>
            </a:r>
            <a:r>
              <a:rPr lang="en-US" dirty="0" err="1"/>
              <a:t>Kamrava</a:t>
            </a:r>
            <a:r>
              <a:rPr lang="en-US" dirty="0"/>
              <a:t>, MD</a:t>
            </a:r>
          </a:p>
          <a:p>
            <a:pPr marL="746125" lvl="1" indent="-288925">
              <a:lnSpc>
                <a:spcPct val="120000"/>
              </a:lnSpc>
              <a:spcBef>
                <a:spcPts val="0"/>
              </a:spcBef>
              <a:buFont typeface="Arial" panose="020B0604020202020204" pitchFamily="34" charset="0"/>
              <a:buChar char="•"/>
            </a:pPr>
            <a:r>
              <a:rPr lang="en-US" dirty="0"/>
              <a:t>Eric Leung, MD</a:t>
            </a:r>
          </a:p>
          <a:p>
            <a:pPr marL="746125" lvl="1" indent="-288925">
              <a:lnSpc>
                <a:spcPct val="120000"/>
              </a:lnSpc>
              <a:spcBef>
                <a:spcPts val="0"/>
              </a:spcBef>
              <a:buFont typeface="Arial" panose="020B0604020202020204" pitchFamily="34" charset="0"/>
              <a:buChar char="•"/>
            </a:pPr>
            <a:r>
              <a:rPr lang="en-US" dirty="0"/>
              <a:t>Lilie L. Lin, MD</a:t>
            </a:r>
          </a:p>
          <a:p>
            <a:pPr marL="746125" lvl="1" indent="-288925">
              <a:lnSpc>
                <a:spcPct val="120000"/>
              </a:lnSpc>
              <a:spcBef>
                <a:spcPts val="0"/>
              </a:spcBef>
              <a:buFont typeface="Arial" panose="020B0604020202020204" pitchFamily="34" charset="0"/>
              <a:buChar char="•"/>
            </a:pPr>
            <a:r>
              <a:rPr lang="en-US" dirty="0"/>
              <a:t>Jyoti S. Mayadev, MD</a:t>
            </a:r>
          </a:p>
          <a:p>
            <a:pPr marL="746125" lvl="1" indent="-288925">
              <a:lnSpc>
                <a:spcPct val="120000"/>
              </a:lnSpc>
              <a:spcBef>
                <a:spcPts val="0"/>
              </a:spcBef>
              <a:buFont typeface="Arial" panose="020B0604020202020204" pitchFamily="34" charset="0"/>
              <a:buChar char="•"/>
            </a:pPr>
            <a:r>
              <a:rPr lang="en-US" dirty="0"/>
              <a:t>Marc </a:t>
            </a:r>
            <a:r>
              <a:rPr lang="en-US" dirty="0" err="1"/>
              <a:t>Morcos</a:t>
            </a:r>
            <a:r>
              <a:rPr lang="en-US" dirty="0"/>
              <a:t>, MS</a:t>
            </a:r>
          </a:p>
          <a:p>
            <a:pPr marL="746125" lvl="1" indent="-288925">
              <a:lnSpc>
                <a:spcPct val="120000"/>
              </a:lnSpc>
              <a:spcBef>
                <a:spcPts val="0"/>
              </a:spcBef>
              <a:buFont typeface="Arial" panose="020B0604020202020204" pitchFamily="34" charset="0"/>
              <a:buChar char="•"/>
            </a:pPr>
            <a:r>
              <a:rPr lang="en-US" dirty="0"/>
              <a:t>Chika Nwachukwu, MD, PhD</a:t>
            </a:r>
          </a:p>
          <a:p>
            <a:pPr marL="746125" lvl="1" indent="-288925">
              <a:lnSpc>
                <a:spcPct val="120000"/>
              </a:lnSpc>
              <a:spcBef>
                <a:spcPts val="0"/>
              </a:spcBef>
              <a:buFont typeface="Arial" panose="020B0604020202020204" pitchFamily="34" charset="0"/>
              <a:buChar char="•"/>
            </a:pPr>
            <a:r>
              <a:rPr lang="en-US" dirty="0"/>
              <a:t>Daniel Petereit, MD</a:t>
            </a:r>
            <a:endParaRPr lang="en-US" dirty="0">
              <a:highlight>
                <a:srgbClr val="FFFF00"/>
              </a:highlight>
            </a:endParaRPr>
          </a:p>
        </p:txBody>
      </p:sp>
      <p:sp>
        <p:nvSpPr>
          <p:cNvPr id="5" name="TextBox 4">
            <a:extLst>
              <a:ext uri="{FF2B5EF4-FFF2-40B4-BE49-F238E27FC236}">
                <a16:creationId xmlns:a16="http://schemas.microsoft.com/office/drawing/2014/main" id="{21826811-C981-4FB7-AF17-20A50BEC5C6A}"/>
              </a:ext>
            </a:extLst>
          </p:cNvPr>
          <p:cNvSpPr txBox="1"/>
          <p:nvPr/>
        </p:nvSpPr>
        <p:spPr>
          <a:xfrm>
            <a:off x="628650" y="1293669"/>
            <a:ext cx="7886700" cy="1200329"/>
          </a:xfrm>
          <a:prstGeom prst="rect">
            <a:avLst/>
          </a:prstGeom>
          <a:noFill/>
        </p:spPr>
        <p:txBody>
          <a:bodyPr wrap="square" rtlCol="0">
            <a:spAutoFit/>
          </a:bodyPr>
          <a:lstStyle/>
          <a:p>
            <a:r>
              <a:rPr lang="en-US" sz="2800" b="1" dirty="0"/>
              <a:t>Chairs</a:t>
            </a:r>
          </a:p>
          <a:p>
            <a:pPr marL="557213" lvl="1" indent="-214313">
              <a:buFont typeface="Arial" panose="020B0604020202020204" pitchFamily="34" charset="0"/>
              <a:buChar char="•"/>
            </a:pPr>
            <a:r>
              <a:rPr lang="fi-FI" sz="2200" dirty="0"/>
              <a:t>Akila N. Viswanathan, MD, MPH</a:t>
            </a:r>
            <a:endParaRPr lang="en-US" sz="2200" dirty="0"/>
          </a:p>
          <a:p>
            <a:pPr marL="557213" lvl="1" indent="-214313">
              <a:buFont typeface="Arial" panose="020B0604020202020204" pitchFamily="34" charset="0"/>
              <a:buChar char="•"/>
            </a:pPr>
            <a:r>
              <a:rPr lang="en-US" sz="2200" dirty="0"/>
              <a:t>Junzo Chino, MD</a:t>
            </a:r>
            <a:endParaRPr lang="en-US" sz="2200" dirty="0">
              <a:highlight>
                <a:srgbClr val="FFFF00"/>
              </a:highlight>
            </a:endParaRPr>
          </a:p>
        </p:txBody>
      </p:sp>
    </p:spTree>
    <p:extLst>
      <p:ext uri="{BB962C8B-B14F-4D97-AF65-F5344CB8AC3E}">
        <p14:creationId xmlns:p14="http://schemas.microsoft.com/office/powerpoint/2010/main" val="6108273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F7BF7-33CE-4D55-BEA2-1045576883A9}"/>
              </a:ext>
            </a:extLst>
          </p:cNvPr>
          <p:cNvSpPr>
            <a:spLocks noGrp="1"/>
          </p:cNvSpPr>
          <p:nvPr>
            <p:ph type="title"/>
          </p:nvPr>
        </p:nvSpPr>
        <p:spPr/>
        <p:txBody>
          <a:bodyPr/>
          <a:lstStyle/>
          <a:p>
            <a:r>
              <a:rPr lang="en-US" b="1" dirty="0">
                <a:solidFill>
                  <a:schemeClr val="tx2"/>
                </a:solidFill>
              </a:rPr>
              <a:t>Key Take Away Messages (</a:t>
            </a:r>
            <a:r>
              <a:rPr lang="en-US" b="1" dirty="0" err="1">
                <a:solidFill>
                  <a:schemeClr val="tx2"/>
                </a:solidFill>
              </a:rPr>
              <a:t>con’t</a:t>
            </a:r>
            <a:r>
              <a:rPr lang="en-US" b="1" dirty="0">
                <a:solidFill>
                  <a:schemeClr val="tx2"/>
                </a:solidFill>
              </a:rPr>
              <a:t>)</a:t>
            </a:r>
          </a:p>
        </p:txBody>
      </p:sp>
      <p:sp>
        <p:nvSpPr>
          <p:cNvPr id="3" name="Content Placeholder 2">
            <a:extLst>
              <a:ext uri="{FF2B5EF4-FFF2-40B4-BE49-F238E27FC236}">
                <a16:creationId xmlns:a16="http://schemas.microsoft.com/office/drawing/2014/main" id="{5B9F4D69-94D7-46EF-8D35-D6C0C3A65A0D}"/>
              </a:ext>
            </a:extLst>
          </p:cNvPr>
          <p:cNvSpPr>
            <a:spLocks noGrp="1"/>
          </p:cNvSpPr>
          <p:nvPr>
            <p:ph idx="1"/>
          </p:nvPr>
        </p:nvSpPr>
        <p:spPr>
          <a:xfrm>
            <a:off x="381000" y="1417638"/>
            <a:ext cx="8610600" cy="5059362"/>
          </a:xfrm>
        </p:spPr>
        <p:txBody>
          <a:bodyPr>
            <a:normAutofit/>
          </a:bodyPr>
          <a:lstStyle/>
          <a:p>
            <a:pPr>
              <a:lnSpc>
                <a:spcPct val="120000"/>
              </a:lnSpc>
              <a:spcBef>
                <a:spcPts val="0"/>
              </a:spcBef>
            </a:pPr>
            <a:r>
              <a:rPr lang="en-US" sz="2000" b="1" dirty="0"/>
              <a:t>Brachytherapy </a:t>
            </a:r>
            <a:r>
              <a:rPr lang="en-US" sz="2000" dirty="0"/>
              <a:t>remains an essential part of the curative treatment of intact cervical cancer</a:t>
            </a:r>
          </a:p>
          <a:p>
            <a:pPr lvl="1">
              <a:lnSpc>
                <a:spcPct val="120000"/>
              </a:lnSpc>
              <a:spcBef>
                <a:spcPts val="0"/>
              </a:spcBef>
            </a:pPr>
            <a:r>
              <a:rPr lang="en-US" sz="1800" b="1" dirty="0"/>
              <a:t>SBRT and IMRT boosts</a:t>
            </a:r>
            <a:r>
              <a:rPr lang="en-US" sz="1800" dirty="0"/>
              <a:t> have not been demonstrated to be noninferior</a:t>
            </a:r>
          </a:p>
          <a:p>
            <a:pPr lvl="1">
              <a:lnSpc>
                <a:spcPct val="120000"/>
              </a:lnSpc>
              <a:spcBef>
                <a:spcPts val="0"/>
              </a:spcBef>
            </a:pPr>
            <a:r>
              <a:rPr lang="en-US" sz="1800" dirty="0"/>
              <a:t>These techniques run the risk of </a:t>
            </a:r>
            <a:r>
              <a:rPr lang="en-US" sz="1800" b="1" dirty="0"/>
              <a:t>increased local recurrences</a:t>
            </a:r>
            <a:r>
              <a:rPr lang="en-US" sz="1800" dirty="0"/>
              <a:t> and </a:t>
            </a:r>
            <a:r>
              <a:rPr lang="en-US" sz="1800" b="1" dirty="0"/>
              <a:t>toxicity</a:t>
            </a:r>
          </a:p>
          <a:p>
            <a:pPr>
              <a:lnSpc>
                <a:spcPct val="120000"/>
              </a:lnSpc>
              <a:spcBef>
                <a:spcPts val="0"/>
              </a:spcBef>
            </a:pPr>
            <a:r>
              <a:rPr lang="en-US" sz="2000" b="1" dirty="0"/>
              <a:t>Image-guided brachytherapy </a:t>
            </a:r>
            <a:r>
              <a:rPr lang="en-US" sz="2000" dirty="0"/>
              <a:t>is indicated to improve </a:t>
            </a:r>
            <a:r>
              <a:rPr lang="en-US" sz="2000" b="1" dirty="0"/>
              <a:t>local control </a:t>
            </a:r>
            <a:r>
              <a:rPr lang="en-US" sz="2000" dirty="0"/>
              <a:t>in the pelvis, and to </a:t>
            </a:r>
            <a:r>
              <a:rPr lang="en-US" sz="2000" b="1" dirty="0"/>
              <a:t>reduce late toxicity</a:t>
            </a:r>
          </a:p>
          <a:p>
            <a:pPr lvl="1">
              <a:lnSpc>
                <a:spcPct val="120000"/>
              </a:lnSpc>
              <a:spcBef>
                <a:spcPts val="0"/>
              </a:spcBef>
            </a:pPr>
            <a:r>
              <a:rPr lang="en-US" sz="1800" b="1" dirty="0"/>
              <a:t>MRI </a:t>
            </a:r>
            <a:r>
              <a:rPr lang="en-US" sz="1800" dirty="0"/>
              <a:t>is preferred, but </a:t>
            </a:r>
            <a:r>
              <a:rPr lang="en-US" sz="1800" b="1" dirty="0"/>
              <a:t>CT </a:t>
            </a:r>
            <a:r>
              <a:rPr lang="en-US" sz="1800" dirty="0"/>
              <a:t>is an acceptable alternative</a:t>
            </a:r>
            <a:endParaRPr lang="en-US" sz="1800" b="1" dirty="0"/>
          </a:p>
          <a:p>
            <a:pPr lvl="1">
              <a:lnSpc>
                <a:spcPct val="120000"/>
              </a:lnSpc>
              <a:spcBef>
                <a:spcPts val="0"/>
              </a:spcBef>
            </a:pPr>
            <a:r>
              <a:rPr lang="en-US" sz="1800" dirty="0"/>
              <a:t>If unavailable, </a:t>
            </a:r>
            <a:r>
              <a:rPr lang="en-US" sz="1800" b="1" dirty="0"/>
              <a:t>point A based planning </a:t>
            </a:r>
            <a:r>
              <a:rPr lang="en-US" sz="1800" dirty="0"/>
              <a:t>remains an alternative.</a:t>
            </a:r>
          </a:p>
          <a:p>
            <a:pPr>
              <a:lnSpc>
                <a:spcPct val="120000"/>
              </a:lnSpc>
              <a:spcBef>
                <a:spcPts val="0"/>
              </a:spcBef>
            </a:pPr>
            <a:r>
              <a:rPr lang="en-US" sz="2000" dirty="0"/>
              <a:t>In advanced disease, trials using </a:t>
            </a:r>
            <a:r>
              <a:rPr lang="en-US" sz="2000" b="1" dirty="0"/>
              <a:t>immunotherapy agents </a:t>
            </a:r>
            <a:r>
              <a:rPr lang="en-US" sz="2000" dirty="0"/>
              <a:t>and other new therapeutic classes are ongoing</a:t>
            </a:r>
          </a:p>
          <a:p>
            <a:pPr>
              <a:lnSpc>
                <a:spcPct val="120000"/>
              </a:lnSpc>
              <a:spcBef>
                <a:spcPts val="0"/>
              </a:spcBef>
            </a:pPr>
            <a:r>
              <a:rPr lang="en-US" sz="2000" dirty="0"/>
              <a:t>ASTRO will evaluate the need to update these guidelines on a regular schedule</a:t>
            </a:r>
          </a:p>
          <a:p>
            <a:pPr>
              <a:lnSpc>
                <a:spcPct val="120000"/>
              </a:lnSpc>
              <a:spcBef>
                <a:spcPts val="0"/>
              </a:spcBef>
            </a:pPr>
            <a:endParaRPr lang="en-US" sz="2000" b="1" dirty="0"/>
          </a:p>
        </p:txBody>
      </p:sp>
    </p:spTree>
    <p:extLst>
      <p:ext uri="{BB962C8B-B14F-4D97-AF65-F5344CB8AC3E}">
        <p14:creationId xmlns:p14="http://schemas.microsoft.com/office/powerpoint/2010/main" val="460600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81000"/>
            <a:ext cx="7886700" cy="934100"/>
          </a:xfrm>
        </p:spPr>
        <p:txBody>
          <a:bodyPr/>
          <a:lstStyle/>
          <a:p>
            <a:r>
              <a:rPr lang="en-US" b="1" dirty="0">
                <a:solidFill>
                  <a:schemeClr val="tx2"/>
                </a:solidFill>
              </a:rPr>
              <a:t>Task Force Composition</a:t>
            </a:r>
          </a:p>
        </p:txBody>
      </p:sp>
      <p:sp>
        <p:nvSpPr>
          <p:cNvPr id="3" name="Content Placeholder 2"/>
          <p:cNvSpPr>
            <a:spLocks noGrp="1"/>
          </p:cNvSpPr>
          <p:nvPr>
            <p:ph idx="1"/>
          </p:nvPr>
        </p:nvSpPr>
        <p:spPr>
          <a:xfrm>
            <a:off x="628650" y="1676400"/>
            <a:ext cx="7886700" cy="3813573"/>
          </a:xfrm>
        </p:spPr>
        <p:txBody>
          <a:bodyPr>
            <a:normAutofit lnSpcReduction="10000"/>
          </a:bodyPr>
          <a:lstStyle/>
          <a:p>
            <a:pPr>
              <a:defRPr/>
            </a:pPr>
            <a:r>
              <a:rPr lang="en-US" sz="2000" dirty="0">
                <a:solidFill>
                  <a:schemeClr val="tx1"/>
                </a:solidFill>
              </a:rPr>
              <a:t>Radiation oncology</a:t>
            </a:r>
          </a:p>
          <a:p>
            <a:pPr lvl="1">
              <a:lnSpc>
                <a:spcPct val="120000"/>
              </a:lnSpc>
              <a:spcBef>
                <a:spcPts val="0"/>
              </a:spcBef>
              <a:defRPr/>
            </a:pPr>
            <a:r>
              <a:rPr lang="en-US" sz="1800" dirty="0"/>
              <a:t>Drawn from academic practice and private or community practice</a:t>
            </a:r>
          </a:p>
          <a:p>
            <a:pPr lvl="1">
              <a:lnSpc>
                <a:spcPct val="120000"/>
              </a:lnSpc>
              <a:spcBef>
                <a:spcPts val="0"/>
              </a:spcBef>
              <a:defRPr/>
            </a:pPr>
            <a:r>
              <a:rPr lang="en-US" sz="1800" dirty="0"/>
              <a:t>Include a RO resident and a member of the Guidelines Subcommittee</a:t>
            </a:r>
          </a:p>
          <a:p>
            <a:pPr marL="342900" lvl="1" indent="0">
              <a:buNone/>
              <a:defRPr/>
            </a:pPr>
            <a:endParaRPr lang="en-US" sz="900" dirty="0"/>
          </a:p>
          <a:p>
            <a:pPr>
              <a:defRPr/>
            </a:pPr>
            <a:r>
              <a:rPr lang="en-US" sz="2000" dirty="0">
                <a:solidFill>
                  <a:schemeClr val="tx1"/>
                </a:solidFill>
              </a:rPr>
              <a:t>Related specialties/disciplines</a:t>
            </a:r>
          </a:p>
          <a:p>
            <a:pPr lvl="1">
              <a:lnSpc>
                <a:spcPct val="120000"/>
              </a:lnSpc>
              <a:spcBef>
                <a:spcPts val="0"/>
              </a:spcBef>
              <a:defRPr/>
            </a:pPr>
            <a:r>
              <a:rPr lang="en-US" sz="1800" dirty="0"/>
              <a:t>Radiation oncology</a:t>
            </a:r>
          </a:p>
          <a:p>
            <a:pPr lvl="1">
              <a:lnSpc>
                <a:spcPct val="120000"/>
              </a:lnSpc>
              <a:spcBef>
                <a:spcPts val="0"/>
              </a:spcBef>
              <a:defRPr/>
            </a:pPr>
            <a:r>
              <a:rPr lang="en-US" sz="1800" dirty="0"/>
              <a:t>Gynecologic oncology</a:t>
            </a:r>
          </a:p>
          <a:p>
            <a:pPr lvl="1">
              <a:lnSpc>
                <a:spcPct val="120000"/>
              </a:lnSpc>
              <a:spcBef>
                <a:spcPts val="0"/>
              </a:spcBef>
              <a:defRPr/>
            </a:pPr>
            <a:r>
              <a:rPr lang="en-US" sz="1800" dirty="0"/>
              <a:t>Medical oncology</a:t>
            </a:r>
          </a:p>
          <a:p>
            <a:pPr lvl="1">
              <a:lnSpc>
                <a:spcPct val="120000"/>
              </a:lnSpc>
              <a:spcBef>
                <a:spcPts val="0"/>
              </a:spcBef>
              <a:defRPr/>
            </a:pPr>
            <a:r>
              <a:rPr lang="en-US" sz="1800" dirty="0"/>
              <a:t>Medical physicist </a:t>
            </a:r>
          </a:p>
          <a:p>
            <a:pPr marL="457200" lvl="1" indent="0">
              <a:lnSpc>
                <a:spcPct val="120000"/>
              </a:lnSpc>
              <a:spcBef>
                <a:spcPts val="0"/>
              </a:spcBef>
              <a:buNone/>
              <a:defRPr/>
            </a:pPr>
            <a:r>
              <a:rPr lang="en-US" sz="1800" dirty="0"/>
              <a:t>Non-RO physicians are nominated by their respective societies</a:t>
            </a:r>
          </a:p>
          <a:p>
            <a:pPr marL="0" lvl="1" indent="0">
              <a:lnSpc>
                <a:spcPct val="120000"/>
              </a:lnSpc>
              <a:spcBef>
                <a:spcPts val="0"/>
              </a:spcBef>
              <a:buNone/>
              <a:defRPr/>
            </a:pPr>
            <a:endParaRPr lang="en-US" sz="1200" dirty="0"/>
          </a:p>
          <a:p>
            <a:pPr>
              <a:defRPr/>
            </a:pPr>
            <a:r>
              <a:rPr lang="en-US" sz="2000" dirty="0">
                <a:solidFill>
                  <a:schemeClr val="tx1"/>
                </a:solidFill>
              </a:rPr>
              <a:t>Patient representative</a:t>
            </a:r>
            <a:endParaRPr lang="en-US" altLang="en-US" sz="2000" dirty="0">
              <a:solidFill>
                <a:schemeClr val="tx1"/>
              </a:solidFill>
            </a:endParaRPr>
          </a:p>
        </p:txBody>
      </p:sp>
    </p:spTree>
    <p:extLst>
      <p:ext uri="{BB962C8B-B14F-4D97-AF65-F5344CB8AC3E}">
        <p14:creationId xmlns:p14="http://schemas.microsoft.com/office/powerpoint/2010/main" val="2068116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BF543-50D6-431F-8469-BDF58ADF9EAB}"/>
              </a:ext>
            </a:extLst>
          </p:cNvPr>
          <p:cNvSpPr>
            <a:spLocks noGrp="1"/>
          </p:cNvSpPr>
          <p:nvPr>
            <p:ph type="title"/>
          </p:nvPr>
        </p:nvSpPr>
        <p:spPr>
          <a:xfrm>
            <a:off x="457200" y="137319"/>
            <a:ext cx="8229600" cy="792162"/>
          </a:xfrm>
        </p:spPr>
        <p:txBody>
          <a:bodyPr/>
          <a:lstStyle/>
          <a:p>
            <a:r>
              <a:rPr lang="en-US" b="1" dirty="0">
                <a:solidFill>
                  <a:schemeClr val="tx2"/>
                </a:solidFill>
              </a:rPr>
              <a:t>Introduction to Guideline</a:t>
            </a:r>
          </a:p>
        </p:txBody>
      </p:sp>
      <p:sp>
        <p:nvSpPr>
          <p:cNvPr id="3" name="Content Placeholder 2">
            <a:extLst>
              <a:ext uri="{FF2B5EF4-FFF2-40B4-BE49-F238E27FC236}">
                <a16:creationId xmlns:a16="http://schemas.microsoft.com/office/drawing/2014/main" id="{3FA28232-354D-49C0-83E5-B82816998495}"/>
              </a:ext>
            </a:extLst>
          </p:cNvPr>
          <p:cNvSpPr>
            <a:spLocks noGrp="1"/>
          </p:cNvSpPr>
          <p:nvPr>
            <p:ph idx="1"/>
          </p:nvPr>
        </p:nvSpPr>
        <p:spPr>
          <a:xfrm>
            <a:off x="266700" y="1028700"/>
            <a:ext cx="8610600" cy="4800600"/>
          </a:xfrm>
        </p:spPr>
        <p:txBody>
          <a:bodyPr>
            <a:noAutofit/>
          </a:bodyPr>
          <a:lstStyle/>
          <a:p>
            <a:pPr>
              <a:lnSpc>
                <a:spcPct val="120000"/>
              </a:lnSpc>
              <a:spcBef>
                <a:spcPts val="0"/>
              </a:spcBef>
              <a:spcAft>
                <a:spcPts val="600"/>
              </a:spcAft>
            </a:pPr>
            <a:r>
              <a:rPr lang="en-US" sz="2000" dirty="0"/>
              <a:t>Despite advances in screening and prevention, cervical cancer remains a significant source of morbidity and mortality worldwide</a:t>
            </a:r>
          </a:p>
          <a:p>
            <a:pPr lvl="1">
              <a:lnSpc>
                <a:spcPct val="120000"/>
              </a:lnSpc>
              <a:spcBef>
                <a:spcPts val="0"/>
              </a:spcBef>
              <a:spcAft>
                <a:spcPts val="600"/>
              </a:spcAft>
            </a:pPr>
            <a:r>
              <a:rPr lang="en-US" sz="2000" dirty="0"/>
              <a:t>Effective treatment is often challenging due to local spread within the pelvis, in close proximity to critical normal tissues</a:t>
            </a:r>
          </a:p>
          <a:p>
            <a:pPr>
              <a:lnSpc>
                <a:spcPct val="120000"/>
              </a:lnSpc>
              <a:spcBef>
                <a:spcPts val="0"/>
              </a:spcBef>
              <a:spcAft>
                <a:spcPts val="600"/>
              </a:spcAft>
            </a:pPr>
            <a:r>
              <a:rPr lang="en-US" sz="2000" dirty="0"/>
              <a:t>Recent advances offer opportunities to improve clinical results</a:t>
            </a:r>
          </a:p>
          <a:p>
            <a:pPr lvl="1">
              <a:lnSpc>
                <a:spcPct val="120000"/>
              </a:lnSpc>
              <a:spcBef>
                <a:spcPts val="0"/>
              </a:spcBef>
              <a:spcAft>
                <a:spcPts val="600"/>
              </a:spcAft>
            </a:pPr>
            <a:r>
              <a:rPr lang="en-US" sz="2000" dirty="0"/>
              <a:t>Surgical technique</a:t>
            </a:r>
          </a:p>
          <a:p>
            <a:pPr lvl="1">
              <a:lnSpc>
                <a:spcPct val="120000"/>
              </a:lnSpc>
              <a:spcBef>
                <a:spcPts val="0"/>
              </a:spcBef>
              <a:spcAft>
                <a:spcPts val="600"/>
              </a:spcAft>
            </a:pPr>
            <a:r>
              <a:rPr lang="en-US" sz="2000" dirty="0"/>
              <a:t>External radiation therapy (RT)</a:t>
            </a:r>
          </a:p>
          <a:p>
            <a:pPr lvl="1">
              <a:lnSpc>
                <a:spcPct val="120000"/>
              </a:lnSpc>
              <a:spcBef>
                <a:spcPts val="0"/>
              </a:spcBef>
              <a:spcAft>
                <a:spcPts val="600"/>
              </a:spcAft>
            </a:pPr>
            <a:r>
              <a:rPr lang="en-US" sz="2000" dirty="0"/>
              <a:t>Brachytherapy</a:t>
            </a:r>
          </a:p>
          <a:p>
            <a:pPr lvl="1">
              <a:lnSpc>
                <a:spcPct val="120000"/>
              </a:lnSpc>
              <a:spcBef>
                <a:spcPts val="0"/>
              </a:spcBef>
              <a:spcAft>
                <a:spcPts val="600"/>
              </a:spcAft>
            </a:pPr>
            <a:r>
              <a:rPr lang="en-US" sz="2000" dirty="0"/>
              <a:t>Chemotherapy</a:t>
            </a:r>
          </a:p>
          <a:p>
            <a:pPr>
              <a:lnSpc>
                <a:spcPct val="120000"/>
              </a:lnSpc>
              <a:spcBef>
                <a:spcPts val="0"/>
              </a:spcBef>
              <a:spcAft>
                <a:spcPts val="600"/>
              </a:spcAft>
            </a:pPr>
            <a:r>
              <a:rPr lang="en-US" sz="2000" dirty="0"/>
              <a:t>ASTRO commissioned this guideline to examine the evidence, and make recommendations for 5 key clinical questions (KQ)</a:t>
            </a:r>
          </a:p>
        </p:txBody>
      </p:sp>
    </p:spTree>
    <p:extLst>
      <p:ext uri="{BB962C8B-B14F-4D97-AF65-F5344CB8AC3E}">
        <p14:creationId xmlns:p14="http://schemas.microsoft.com/office/powerpoint/2010/main" val="3055906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solidFill>
              </a:rPr>
              <a:t>Guideline Scope</a:t>
            </a:r>
          </a:p>
        </p:txBody>
      </p:sp>
      <p:sp>
        <p:nvSpPr>
          <p:cNvPr id="3" name="Content Placeholder 2"/>
          <p:cNvSpPr>
            <a:spLocks noGrp="1"/>
          </p:cNvSpPr>
          <p:nvPr>
            <p:ph idx="1"/>
          </p:nvPr>
        </p:nvSpPr>
        <p:spPr>
          <a:xfrm>
            <a:off x="441158" y="1166018"/>
            <a:ext cx="8229600" cy="4525963"/>
          </a:xfrm>
        </p:spPr>
        <p:txBody>
          <a:bodyPr>
            <a:normAutofit lnSpcReduction="10000"/>
          </a:bodyPr>
          <a:lstStyle/>
          <a:p>
            <a:r>
              <a:rPr lang="en-US" dirty="0">
                <a:solidFill>
                  <a:srgbClr val="000000"/>
                </a:solidFill>
              </a:rPr>
              <a:t>Curative management of invasive carcinomas of the uterine cervix</a:t>
            </a:r>
          </a:p>
          <a:p>
            <a:pPr lvl="1"/>
            <a:r>
              <a:rPr lang="en-US" dirty="0">
                <a:solidFill>
                  <a:srgbClr val="000000"/>
                </a:solidFill>
              </a:rPr>
              <a:t>Squamous cell carcinomas</a:t>
            </a:r>
          </a:p>
          <a:p>
            <a:pPr lvl="1"/>
            <a:r>
              <a:rPr lang="en-US" dirty="0">
                <a:solidFill>
                  <a:srgbClr val="000000"/>
                </a:solidFill>
              </a:rPr>
              <a:t>Adenocarcinomas</a:t>
            </a:r>
          </a:p>
          <a:p>
            <a:r>
              <a:rPr lang="en-US" dirty="0">
                <a:solidFill>
                  <a:srgbClr val="000000"/>
                </a:solidFill>
              </a:rPr>
              <a:t>Focus on management with RT and its indications, techniques, and outcomes.</a:t>
            </a:r>
          </a:p>
          <a:p>
            <a:r>
              <a:rPr lang="en-US" dirty="0">
                <a:solidFill>
                  <a:srgbClr val="000000"/>
                </a:solidFill>
              </a:rPr>
              <a:t>Additionally covers therapies that modify the efficacy of RT when used concurrently or in sequence (</a:t>
            </a:r>
            <a:r>
              <a:rPr lang="en-US" dirty="0" err="1">
                <a:solidFill>
                  <a:srgbClr val="000000"/>
                </a:solidFill>
              </a:rPr>
              <a:t>eg</a:t>
            </a:r>
            <a:r>
              <a:rPr lang="en-US" dirty="0">
                <a:solidFill>
                  <a:srgbClr val="000000"/>
                </a:solidFill>
              </a:rPr>
              <a:t>, CT and/or surgery). </a:t>
            </a:r>
          </a:p>
        </p:txBody>
      </p:sp>
    </p:spTree>
    <p:extLst>
      <p:ext uri="{BB962C8B-B14F-4D97-AF65-F5344CB8AC3E}">
        <p14:creationId xmlns:p14="http://schemas.microsoft.com/office/powerpoint/2010/main" val="165849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886700" cy="857726"/>
          </a:xfrm>
        </p:spPr>
        <p:txBody>
          <a:bodyPr/>
          <a:lstStyle/>
          <a:p>
            <a:r>
              <a:rPr lang="en-US" b="1" dirty="0">
                <a:solidFill>
                  <a:schemeClr val="tx2"/>
                </a:solidFill>
              </a:rPr>
              <a:t>Systematic Review</a:t>
            </a:r>
          </a:p>
        </p:txBody>
      </p:sp>
      <p:sp>
        <p:nvSpPr>
          <p:cNvPr id="3" name="Content Placeholder 2"/>
          <p:cNvSpPr>
            <a:spLocks noGrp="1"/>
          </p:cNvSpPr>
          <p:nvPr>
            <p:ph idx="1"/>
          </p:nvPr>
        </p:nvSpPr>
        <p:spPr>
          <a:xfrm>
            <a:off x="397192" y="1143000"/>
            <a:ext cx="8349615" cy="4724400"/>
          </a:xfrm>
        </p:spPr>
        <p:txBody>
          <a:bodyPr lIns="0" tIns="0" rIns="0" bIns="0">
            <a:noAutofit/>
          </a:bodyPr>
          <a:lstStyle/>
          <a:p>
            <a:pPr>
              <a:spcBef>
                <a:spcPts val="225"/>
              </a:spcBef>
            </a:pPr>
            <a:r>
              <a:rPr lang="en-US" altLang="en-US" sz="2000" dirty="0"/>
              <a:t>Ovid MEDLINE® - Search time period 1/1993 – 12/2018</a:t>
            </a:r>
          </a:p>
          <a:p>
            <a:pPr lvl="1">
              <a:spcBef>
                <a:spcPts val="0"/>
              </a:spcBef>
              <a:spcAft>
                <a:spcPts val="225"/>
              </a:spcAft>
            </a:pPr>
            <a:r>
              <a:rPr lang="en-US" altLang="en-US" sz="1800" dirty="0" err="1"/>
              <a:t>MeSH</a:t>
            </a:r>
            <a:r>
              <a:rPr lang="en-US" altLang="en-US" sz="1800" dirty="0"/>
              <a:t> terms and text words used, supplemented with hand searches</a:t>
            </a:r>
          </a:p>
          <a:p>
            <a:pPr marL="344488" lvl="1" indent="-344488">
              <a:spcBef>
                <a:spcPts val="0"/>
              </a:spcBef>
              <a:spcAft>
                <a:spcPts val="225"/>
              </a:spcAft>
              <a:buFont typeface="Arial" panose="020B0604020202020204" pitchFamily="34" charset="0"/>
              <a:buChar char="•"/>
            </a:pPr>
            <a:r>
              <a:rPr lang="en-US" altLang="en-US" sz="2000" u="sng" dirty="0"/>
              <a:t>Outcomes</a:t>
            </a:r>
            <a:r>
              <a:rPr lang="en-US" altLang="en-US" sz="2000" dirty="0"/>
              <a:t>: Overall and disease-free survival; local and regional control; toxicity; and quality of life (endpoint depending on KQ)</a:t>
            </a:r>
          </a:p>
          <a:p>
            <a:pPr>
              <a:spcBef>
                <a:spcPts val="225"/>
              </a:spcBef>
              <a:spcAft>
                <a:spcPts val="225"/>
              </a:spcAft>
            </a:pPr>
            <a:r>
              <a:rPr lang="en-US" altLang="en-US" sz="2000" u="sng" dirty="0"/>
              <a:t>Inclusion</a:t>
            </a:r>
            <a:r>
              <a:rPr lang="en-US" altLang="en-US" sz="2000" dirty="0"/>
              <a:t>: Adult women with cervical cancer</a:t>
            </a:r>
          </a:p>
          <a:p>
            <a:pPr marL="738188" indent="-341313">
              <a:spcBef>
                <a:spcPts val="225"/>
              </a:spcBef>
              <a:spcAft>
                <a:spcPts val="225"/>
              </a:spcAft>
              <a:buNone/>
            </a:pPr>
            <a:r>
              <a:rPr lang="en-US" altLang="en-US" sz="2000" dirty="0"/>
              <a:t>	- </a:t>
            </a:r>
            <a:r>
              <a:rPr lang="en-US" altLang="en-US" sz="1800" dirty="0"/>
              <a:t>Minimum study patient numbers varied by KQ and type of study (see 	full guideline for details)</a:t>
            </a:r>
          </a:p>
          <a:p>
            <a:pPr>
              <a:spcBef>
                <a:spcPts val="225"/>
              </a:spcBef>
              <a:spcAft>
                <a:spcPts val="225"/>
              </a:spcAft>
            </a:pPr>
            <a:r>
              <a:rPr lang="en-US" altLang="en-US" sz="2000" u="sng" dirty="0"/>
              <a:t>Exclusions</a:t>
            </a:r>
            <a:r>
              <a:rPr lang="en-US" altLang="en-US" sz="2000" dirty="0"/>
              <a:t>: </a:t>
            </a:r>
          </a:p>
          <a:p>
            <a:pPr lvl="1">
              <a:spcBef>
                <a:spcPts val="225"/>
              </a:spcBef>
              <a:spcAft>
                <a:spcPts val="225"/>
              </a:spcAft>
            </a:pPr>
            <a:r>
              <a:rPr lang="en-US" altLang="en-US" sz="1600" dirty="0"/>
              <a:t>Metastatic and recurrent disease</a:t>
            </a:r>
          </a:p>
          <a:p>
            <a:pPr lvl="1">
              <a:spcBef>
                <a:spcPts val="225"/>
              </a:spcBef>
              <a:spcAft>
                <a:spcPts val="225"/>
              </a:spcAft>
            </a:pPr>
            <a:r>
              <a:rPr lang="en-US" altLang="en-US" sz="1600" dirty="0"/>
              <a:t>Preclinical/non-human studies</a:t>
            </a:r>
          </a:p>
          <a:p>
            <a:pPr lvl="1">
              <a:spcBef>
                <a:spcPts val="225"/>
              </a:spcBef>
              <a:spcAft>
                <a:spcPts val="225"/>
              </a:spcAft>
            </a:pPr>
            <a:r>
              <a:rPr lang="en-US" altLang="en-US" sz="1600" dirty="0"/>
              <a:t>studies available in abstract only</a:t>
            </a:r>
          </a:p>
          <a:p>
            <a:pPr lvl="1">
              <a:spcBef>
                <a:spcPts val="225"/>
              </a:spcBef>
              <a:spcAft>
                <a:spcPts val="225"/>
              </a:spcAft>
            </a:pPr>
            <a:r>
              <a:rPr lang="en-US" altLang="en-US" sz="1600" dirty="0"/>
              <a:t>health economics or cost analysis studies</a:t>
            </a:r>
          </a:p>
          <a:p>
            <a:pPr lvl="1">
              <a:spcBef>
                <a:spcPts val="225"/>
              </a:spcBef>
              <a:spcAft>
                <a:spcPts val="225"/>
              </a:spcAft>
            </a:pPr>
            <a:r>
              <a:rPr lang="en-US" altLang="en-US" sz="1600" dirty="0"/>
              <a:t>review articles, and comments or editorials </a:t>
            </a:r>
          </a:p>
          <a:p>
            <a:pPr>
              <a:spcBef>
                <a:spcPts val="225"/>
              </a:spcBef>
              <a:spcAft>
                <a:spcPts val="225"/>
              </a:spcAft>
            </a:pPr>
            <a:r>
              <a:rPr lang="en-US" altLang="en-US" sz="2000" dirty="0"/>
              <a:t>Literature search started with 2032 citations </a:t>
            </a:r>
            <a:r>
              <a:rPr lang="en-US" altLang="en-US" sz="2000" dirty="0">
                <a:sym typeface="Wingdings" panose="05000000000000000000" pitchFamily="2" charset="2"/>
              </a:rPr>
              <a:t></a:t>
            </a:r>
            <a:r>
              <a:rPr lang="en-US" altLang="en-US" sz="2000" dirty="0"/>
              <a:t> 596 abstracts retrieved </a:t>
            </a:r>
            <a:r>
              <a:rPr lang="en-US" altLang="en-US" sz="2000" dirty="0">
                <a:sym typeface="Wingdings" panose="05000000000000000000" pitchFamily="2" charset="2"/>
              </a:rPr>
              <a:t> 164 articles included and abstracted into evidence tables</a:t>
            </a:r>
            <a:endParaRPr lang="en-US" altLang="en-US" sz="2000" dirty="0"/>
          </a:p>
        </p:txBody>
      </p:sp>
    </p:spTree>
    <p:extLst>
      <p:ext uri="{BB962C8B-B14F-4D97-AF65-F5344CB8AC3E}">
        <p14:creationId xmlns:p14="http://schemas.microsoft.com/office/powerpoint/2010/main" val="1670090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A7C99-5C4D-4D62-B58A-88759AA8CBC6}"/>
              </a:ext>
            </a:extLst>
          </p:cNvPr>
          <p:cNvSpPr>
            <a:spLocks noGrp="1"/>
          </p:cNvSpPr>
          <p:nvPr>
            <p:ph type="title"/>
          </p:nvPr>
        </p:nvSpPr>
        <p:spPr/>
        <p:txBody>
          <a:bodyPr/>
          <a:lstStyle/>
          <a:p>
            <a:r>
              <a:rPr lang="en-US" sz="4000" b="1" dirty="0">
                <a:solidFill>
                  <a:schemeClr val="tx2"/>
                </a:solidFill>
              </a:rPr>
              <a:t>Rating Strength of Recommendation</a:t>
            </a:r>
          </a:p>
        </p:txBody>
      </p:sp>
      <p:graphicFrame>
        <p:nvGraphicFramePr>
          <p:cNvPr id="4" name="Content Placeholder 3">
            <a:extLst>
              <a:ext uri="{FF2B5EF4-FFF2-40B4-BE49-F238E27FC236}">
                <a16:creationId xmlns:a16="http://schemas.microsoft.com/office/drawing/2014/main" id="{5B3EC7E7-C94A-41F7-BB55-EB0007DC9223}"/>
              </a:ext>
            </a:extLst>
          </p:cNvPr>
          <p:cNvGraphicFramePr>
            <a:graphicFrameLocks noGrp="1"/>
          </p:cNvGraphicFramePr>
          <p:nvPr>
            <p:ph idx="1"/>
            <p:extLst>
              <p:ext uri="{D42A27DB-BD31-4B8C-83A1-F6EECF244321}">
                <p14:modId xmlns:p14="http://schemas.microsoft.com/office/powerpoint/2010/main" val="576869766"/>
              </p:ext>
            </p:extLst>
          </p:nvPr>
        </p:nvGraphicFramePr>
        <p:xfrm>
          <a:off x="457200" y="987305"/>
          <a:ext cx="8229599" cy="5032496"/>
        </p:xfrm>
        <a:graphic>
          <a:graphicData uri="http://schemas.openxmlformats.org/drawingml/2006/table">
            <a:tbl>
              <a:tblPr firstRow="1" firstCol="1" bandRow="1"/>
              <a:tblGrid>
                <a:gridCol w="1447800">
                  <a:extLst>
                    <a:ext uri="{9D8B030D-6E8A-4147-A177-3AD203B41FA5}">
                      <a16:colId xmlns:a16="http://schemas.microsoft.com/office/drawing/2014/main" val="2002865223"/>
                    </a:ext>
                  </a:extLst>
                </a:gridCol>
                <a:gridCol w="3810000">
                  <a:extLst>
                    <a:ext uri="{9D8B030D-6E8A-4147-A177-3AD203B41FA5}">
                      <a16:colId xmlns:a16="http://schemas.microsoft.com/office/drawing/2014/main" val="653432284"/>
                    </a:ext>
                  </a:extLst>
                </a:gridCol>
                <a:gridCol w="1600200">
                  <a:extLst>
                    <a:ext uri="{9D8B030D-6E8A-4147-A177-3AD203B41FA5}">
                      <a16:colId xmlns:a16="http://schemas.microsoft.com/office/drawing/2014/main" val="1948342380"/>
                    </a:ext>
                  </a:extLst>
                </a:gridCol>
                <a:gridCol w="1371599">
                  <a:extLst>
                    <a:ext uri="{9D8B030D-6E8A-4147-A177-3AD203B41FA5}">
                      <a16:colId xmlns:a16="http://schemas.microsoft.com/office/drawing/2014/main" val="3297565004"/>
                    </a:ext>
                  </a:extLst>
                </a:gridCol>
              </a:tblGrid>
              <a:tr h="1259241">
                <a:tc gridSpan="4">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ASTRO’s recommendations are based on evaluation of multiple factors including the quality of evidence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QoE</a:t>
                      </a: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r>
                        <a:rPr lang="en-US" sz="1400" i="1" dirty="0">
                          <a:effectLst/>
                          <a:latin typeface="Calibri" panose="020F0502020204030204" pitchFamily="34" charset="0"/>
                          <a:ea typeface="Calibri" panose="020F0502020204030204" pitchFamily="34" charset="0"/>
                          <a:cs typeface="Times New Roman" panose="02020603050405020304" pitchFamily="18" charset="0"/>
                        </a:rPr>
                        <a:t>individual</a:t>
                      </a:r>
                      <a:r>
                        <a:rPr lang="en-US" sz="1400" dirty="0">
                          <a:effectLst/>
                          <a:latin typeface="Calibri" panose="020F0502020204030204" pitchFamily="34" charset="0"/>
                          <a:ea typeface="Calibri" panose="020F0502020204030204" pitchFamily="34" charset="0"/>
                          <a:cs typeface="Times New Roman" panose="02020603050405020304" pitchFamily="18" charset="0"/>
                        </a:rPr>
                        <a:t> study quality, and panel consensus, all of which inform the strength of recommendation.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QoE</a:t>
                      </a:r>
                      <a:r>
                        <a:rPr lang="en-US" sz="1400" dirty="0">
                          <a:effectLst/>
                          <a:latin typeface="Calibri" panose="020F0502020204030204" pitchFamily="34" charset="0"/>
                          <a:ea typeface="Calibri" panose="020F0502020204030204" pitchFamily="34" charset="0"/>
                          <a:cs typeface="Times New Roman" panose="02020603050405020304" pitchFamily="18" charset="0"/>
                        </a:rPr>
                        <a:t> is based on the </a:t>
                      </a:r>
                      <a:r>
                        <a:rPr lang="en-US" sz="1400" b="0" dirty="0">
                          <a:effectLst/>
                          <a:latin typeface="Calibri" panose="020F0502020204030204" pitchFamily="34" charset="0"/>
                          <a:ea typeface="Calibri" panose="020F0502020204030204" pitchFamily="34" charset="0"/>
                          <a:cs typeface="Times New Roman" panose="02020603050405020304" pitchFamily="18" charset="0"/>
                        </a:rPr>
                        <a:t>body of evidence </a:t>
                      </a:r>
                      <a:r>
                        <a:rPr lang="en-US" sz="1400" dirty="0">
                          <a:effectLst/>
                          <a:latin typeface="Calibri" panose="020F0502020204030204" pitchFamily="34" charset="0"/>
                          <a:ea typeface="Calibri" panose="020F0502020204030204" pitchFamily="34" charset="0"/>
                          <a:cs typeface="Times New Roman" panose="02020603050405020304" pitchFamily="18" charset="0"/>
                        </a:rPr>
                        <a:t>available for a particular key question and includes consideration of number of studies, study design, adequacy of sample sizes, consistency of findings across studies, and generalizability of samples, settings, and treatments.</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E2EFD9"/>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35583342"/>
                  </a:ext>
                </a:extLst>
              </a:tr>
              <a:tr h="496206">
                <a:tc>
                  <a:txBody>
                    <a:bodyPr/>
                    <a:lstStyle/>
                    <a:p>
                      <a:pPr marL="0" marR="0" algn="ctr">
                        <a:lnSpc>
                          <a:spcPct val="100000"/>
                        </a:lnSpc>
                        <a:spcBef>
                          <a:spcPts val="0"/>
                        </a:spcBef>
                        <a:spcAft>
                          <a:spcPts val="0"/>
                        </a:spcAft>
                      </a:pPr>
                      <a:r>
                        <a:rPr lang="en-US" sz="1300" b="1" dirty="0">
                          <a:effectLst/>
                          <a:latin typeface="Calibri" panose="020F0502020204030204" pitchFamily="34" charset="0"/>
                          <a:ea typeface="Calibri" panose="020F0502020204030204" pitchFamily="34" charset="0"/>
                          <a:cs typeface="Times New Roman" panose="02020603050405020304" pitchFamily="18" charset="0"/>
                        </a:rPr>
                        <a:t>Strength of Recommendation</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300" b="1" dirty="0">
                          <a:effectLst/>
                          <a:latin typeface="Calibri" panose="020F0502020204030204" pitchFamily="34" charset="0"/>
                          <a:ea typeface="Calibri" panose="020F0502020204030204" pitchFamily="34" charset="0"/>
                          <a:cs typeface="Times New Roman" panose="02020603050405020304" pitchFamily="18" charset="0"/>
                        </a:rPr>
                        <a:t>Definition</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300" b="1" dirty="0">
                          <a:effectLst/>
                          <a:latin typeface="Calibri" panose="020F0502020204030204" pitchFamily="34" charset="0"/>
                          <a:ea typeface="Calibri" panose="020F0502020204030204" pitchFamily="34" charset="0"/>
                          <a:cs typeface="Times New Roman" panose="02020603050405020304" pitchFamily="18" charset="0"/>
                        </a:rPr>
                        <a:t>Overall </a:t>
                      </a:r>
                      <a:r>
                        <a:rPr lang="en-US" sz="1300" b="1" dirty="0" err="1">
                          <a:effectLst/>
                          <a:latin typeface="Calibri" panose="020F0502020204030204" pitchFamily="34" charset="0"/>
                          <a:ea typeface="Calibri" panose="020F0502020204030204" pitchFamily="34" charset="0"/>
                          <a:cs typeface="Times New Roman" panose="02020603050405020304" pitchFamily="18" charset="0"/>
                        </a:rPr>
                        <a:t>QoE</a:t>
                      </a:r>
                      <a:r>
                        <a:rPr lang="en-US" sz="13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0000"/>
                        </a:lnSpc>
                        <a:spcBef>
                          <a:spcPts val="0"/>
                        </a:spcBef>
                        <a:spcAft>
                          <a:spcPts val="0"/>
                        </a:spcAft>
                      </a:pPr>
                      <a:r>
                        <a:rPr lang="en-US" sz="1300" b="1" dirty="0">
                          <a:effectLst/>
                          <a:latin typeface="Calibri" panose="020F0502020204030204" pitchFamily="34" charset="0"/>
                          <a:ea typeface="Calibri" panose="020F0502020204030204" pitchFamily="34" charset="0"/>
                          <a:cs typeface="Times New Roman" panose="02020603050405020304" pitchFamily="18" charset="0"/>
                        </a:rPr>
                        <a:t>Grade</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300" b="1" dirty="0">
                          <a:effectLst/>
                          <a:latin typeface="Calibri" panose="020F0502020204030204" pitchFamily="34" charset="0"/>
                          <a:ea typeface="Calibri" panose="020F0502020204030204" pitchFamily="34" charset="0"/>
                          <a:cs typeface="Times New Roman" panose="02020603050405020304" pitchFamily="18" charset="0"/>
                        </a:rPr>
                        <a:t>Recommendation Wording</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2603072609"/>
                  </a:ext>
                </a:extLst>
              </a:tr>
              <a:tr h="1006385">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Strong</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Symbol" panose="05050102010706020507" pitchFamily="18" charset="2"/>
                        <a:buChar char=""/>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Benefits clearly outweigh risks and burden, or risks and burden clearly outweigh benefits.</a:t>
                      </a:r>
                    </a:p>
                    <a:p>
                      <a:pPr marL="342900" marR="0" lvl="0" indent="-342900">
                        <a:lnSpc>
                          <a:spcPct val="115000"/>
                        </a:lnSpc>
                        <a:spcBef>
                          <a:spcPts val="0"/>
                        </a:spcBef>
                        <a:spcAft>
                          <a:spcPts val="0"/>
                        </a:spcAft>
                        <a:buFont typeface="Symbol" panose="05050102010706020507" pitchFamily="18" charset="2"/>
                        <a:buChar char=""/>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All or almost all informed people would make the recommended choice.</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Any</a:t>
                      </a:r>
                    </a:p>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(usually high, moderate, or expert opinion)</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“Recommend/ Should”</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3700086"/>
                  </a:ext>
                </a:extLst>
              </a:tr>
              <a:tr h="2270664">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Conditional</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Symbol" panose="05050102010706020507" pitchFamily="18" charset="2"/>
                        <a:buChar char=""/>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Benefits are finely balanced with risks and burden or appreciable uncertainty exists about the magnitude of benefits and risks. </a:t>
                      </a:r>
                    </a:p>
                    <a:p>
                      <a:pPr marL="342900" marR="0" lvl="0" indent="-342900">
                        <a:lnSpc>
                          <a:spcPct val="115000"/>
                        </a:lnSpc>
                        <a:spcBef>
                          <a:spcPts val="0"/>
                        </a:spcBef>
                        <a:spcAft>
                          <a:spcPts val="0"/>
                        </a:spcAft>
                        <a:buFont typeface="Symbol" panose="05050102010706020507" pitchFamily="18" charset="2"/>
                        <a:buChar char=""/>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Most informed people would choose the recommended course of action, but a substantial number would not.</a:t>
                      </a:r>
                    </a:p>
                    <a:p>
                      <a:pPr marL="342900" marR="0" lvl="0" indent="-342900">
                        <a:lnSpc>
                          <a:spcPct val="115000"/>
                        </a:lnSpc>
                        <a:spcBef>
                          <a:spcPts val="0"/>
                        </a:spcBef>
                        <a:spcAft>
                          <a:spcPts val="0"/>
                        </a:spcAft>
                        <a:buFont typeface="Symbol" panose="05050102010706020507" pitchFamily="18" charset="2"/>
                        <a:buChar char=""/>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A shared decision-making approach regarding patient values and preferences is particularly important.</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Any</a:t>
                      </a:r>
                    </a:p>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(usually moderate, low, or expert opinion)</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“Conditionally Recommend”</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2736203720"/>
                  </a:ext>
                </a:extLst>
              </a:tr>
            </a:tbl>
          </a:graphicData>
        </a:graphic>
      </p:graphicFrame>
    </p:spTree>
    <p:extLst>
      <p:ext uri="{BB962C8B-B14F-4D97-AF65-F5344CB8AC3E}">
        <p14:creationId xmlns:p14="http://schemas.microsoft.com/office/powerpoint/2010/main" val="4005368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592EB5AC-37A7-4763-A84B-8B0C062F7EBD}"/>
              </a:ext>
            </a:extLst>
          </p:cNvPr>
          <p:cNvGraphicFramePr>
            <a:graphicFrameLocks noGrp="1"/>
          </p:cNvGraphicFramePr>
          <p:nvPr>
            <p:extLst>
              <p:ext uri="{D42A27DB-BD31-4B8C-83A1-F6EECF244321}">
                <p14:modId xmlns:p14="http://schemas.microsoft.com/office/powerpoint/2010/main" val="2962335825"/>
              </p:ext>
            </p:extLst>
          </p:nvPr>
        </p:nvGraphicFramePr>
        <p:xfrm>
          <a:off x="304800" y="956957"/>
          <a:ext cx="8534400" cy="5037154"/>
        </p:xfrm>
        <a:graphic>
          <a:graphicData uri="http://schemas.openxmlformats.org/drawingml/2006/table">
            <a:tbl>
              <a:tblPr firstRow="1" firstCol="1" bandRow="1"/>
              <a:tblGrid>
                <a:gridCol w="1219200">
                  <a:extLst>
                    <a:ext uri="{9D8B030D-6E8A-4147-A177-3AD203B41FA5}">
                      <a16:colId xmlns:a16="http://schemas.microsoft.com/office/drawing/2014/main" val="67703140"/>
                    </a:ext>
                  </a:extLst>
                </a:gridCol>
                <a:gridCol w="4151586">
                  <a:extLst>
                    <a:ext uri="{9D8B030D-6E8A-4147-A177-3AD203B41FA5}">
                      <a16:colId xmlns:a16="http://schemas.microsoft.com/office/drawing/2014/main" val="3076066979"/>
                    </a:ext>
                  </a:extLst>
                </a:gridCol>
                <a:gridCol w="3163614">
                  <a:extLst>
                    <a:ext uri="{9D8B030D-6E8A-4147-A177-3AD203B41FA5}">
                      <a16:colId xmlns:a16="http://schemas.microsoft.com/office/drawing/2014/main" val="4094062684"/>
                    </a:ext>
                  </a:extLst>
                </a:gridCol>
              </a:tblGrid>
              <a:tr h="475505">
                <a:tc>
                  <a:txBody>
                    <a:bodyPr/>
                    <a:lstStyle/>
                    <a:p>
                      <a:pPr marL="0" marR="0" algn="ctr">
                        <a:lnSpc>
                          <a:spcPct val="115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Overall QoE Grade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59055" marR="48895" algn="ctr">
                        <a:lnSpc>
                          <a:spcPct val="115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Type/Quality of Study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15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Evidence Interpretation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2928952387"/>
                  </a:ext>
                </a:extLst>
              </a:tr>
              <a:tr h="613165">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High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4320" marR="48895" lvl="0" indent="-171450">
                        <a:lnSpc>
                          <a:spcPct val="115000"/>
                        </a:lnSpc>
                        <a:spcBef>
                          <a:spcPts val="0"/>
                        </a:spcBef>
                        <a:spcAft>
                          <a:spcPts val="0"/>
                        </a:spcAft>
                        <a:buFont typeface="Arial" panose="020B0604020202020204" pitchFamily="34" charset="0"/>
                        <a:buChar char="•"/>
                      </a:pPr>
                      <a:r>
                        <a:rPr lang="en-US" sz="13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 or more well-conducted and highly generalizable RCTs or meta-analyses of such trials.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50800" algn="ctr">
                        <a:lnSpc>
                          <a:spcPct val="107000"/>
                        </a:lnSpc>
                        <a:spcBef>
                          <a:spcPts val="0"/>
                        </a:spcBef>
                        <a:spcAft>
                          <a:spcPts val="0"/>
                        </a:spcAft>
                      </a:pPr>
                      <a:r>
                        <a:rPr lang="en-US" sz="1300" dirty="0">
                          <a:effectLst/>
                          <a:latin typeface="Calibri" panose="020F0502020204030204" pitchFamily="34" charset="0"/>
                          <a:cs typeface="Times New Roman" panose="02020603050405020304" pitchFamily="18" charset="0"/>
                        </a:rPr>
                        <a:t>The true effect is very likely to lie close to the estimate of the effect based on the body of evidence.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9336519"/>
                  </a:ext>
                </a:extLst>
              </a:tr>
              <a:tr h="1235528">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Moderate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4320" marR="0" lvl="0" indent="-171450">
                        <a:lnSpc>
                          <a:spcPct val="107000"/>
                        </a:lnSpc>
                        <a:spcBef>
                          <a:spcPts val="0"/>
                        </a:spcBef>
                        <a:spcAft>
                          <a:spcPts val="0"/>
                        </a:spcAft>
                        <a:buFont typeface="Arial" panose="020B0604020202020204" pitchFamily="34" charset="0"/>
                        <a:buChar char="•"/>
                      </a:pPr>
                      <a:r>
                        <a:rPr lang="en-US" sz="1300" kern="1200" dirty="0">
                          <a:solidFill>
                            <a:schemeClr val="tx1"/>
                          </a:solidFill>
                          <a:effectLst/>
                          <a:latin typeface="Calibri" panose="020F0502020204030204" pitchFamily="34" charset="0"/>
                          <a:cs typeface="Times New Roman" panose="02020603050405020304" pitchFamily="18" charset="0"/>
                        </a:rPr>
                        <a:t>1 well-conducted and highly generalizable RCT or a meta-analysis of such trials </a:t>
                      </a:r>
                      <a:r>
                        <a:rPr lang="en-US" sz="1300" b="1" kern="1200" dirty="0">
                          <a:solidFill>
                            <a:schemeClr val="tx1"/>
                          </a:solidFill>
                          <a:effectLst/>
                          <a:latin typeface="Calibri" panose="020F0502020204030204" pitchFamily="34" charset="0"/>
                          <a:cs typeface="Times New Roman" panose="02020603050405020304" pitchFamily="18" charset="0"/>
                        </a:rPr>
                        <a:t>OR</a:t>
                      </a:r>
                      <a:r>
                        <a:rPr lang="en-US" sz="1300" kern="1200" dirty="0">
                          <a:solidFill>
                            <a:schemeClr val="tx1"/>
                          </a:solidFill>
                          <a:effectLst/>
                          <a:latin typeface="Calibri" panose="020F0502020204030204" pitchFamily="34" charset="0"/>
                          <a:cs typeface="Times New Roman" panose="02020603050405020304" pitchFamily="18" charset="0"/>
                        </a:rPr>
                        <a:t> </a:t>
                      </a:r>
                    </a:p>
                    <a:p>
                      <a:pPr marL="274320" marR="0" lvl="0" indent="-171450">
                        <a:lnSpc>
                          <a:spcPct val="107000"/>
                        </a:lnSpc>
                        <a:spcBef>
                          <a:spcPts val="0"/>
                        </a:spcBef>
                        <a:spcAft>
                          <a:spcPts val="0"/>
                        </a:spcAft>
                        <a:buFont typeface="Arial" panose="020B0604020202020204" pitchFamily="34" charset="0"/>
                        <a:buChar char="•"/>
                      </a:pPr>
                      <a:r>
                        <a:rPr lang="en-US" sz="1300" kern="1200" dirty="0">
                          <a:solidFill>
                            <a:schemeClr val="tx1"/>
                          </a:solidFill>
                          <a:effectLst/>
                          <a:latin typeface="Calibri" panose="020F0502020204030204" pitchFamily="34" charset="0"/>
                          <a:cs typeface="Times New Roman" panose="02020603050405020304" pitchFamily="18" charset="0"/>
                        </a:rPr>
                        <a:t>2 or more RCTs with some weaknesses of procedure or generalizability </a:t>
                      </a:r>
                      <a:r>
                        <a:rPr lang="en-US" sz="1300" b="1" kern="1200" dirty="0">
                          <a:solidFill>
                            <a:schemeClr val="tx1"/>
                          </a:solidFill>
                          <a:effectLst/>
                          <a:latin typeface="Calibri" panose="020F0502020204030204" pitchFamily="34" charset="0"/>
                          <a:cs typeface="Times New Roman" panose="02020603050405020304" pitchFamily="18" charset="0"/>
                        </a:rPr>
                        <a:t>OR</a:t>
                      </a:r>
                      <a:r>
                        <a:rPr lang="en-US" sz="1300" kern="1200" dirty="0">
                          <a:solidFill>
                            <a:schemeClr val="tx1"/>
                          </a:solidFill>
                          <a:effectLst/>
                          <a:latin typeface="Calibri" panose="020F0502020204030204" pitchFamily="34" charset="0"/>
                          <a:cs typeface="Times New Roman" panose="02020603050405020304" pitchFamily="18" charset="0"/>
                        </a:rPr>
                        <a:t> </a:t>
                      </a:r>
                    </a:p>
                    <a:p>
                      <a:pPr marL="274320" marR="0" lvl="0" indent="-171450">
                        <a:lnSpc>
                          <a:spcPct val="107000"/>
                        </a:lnSpc>
                        <a:spcBef>
                          <a:spcPts val="0"/>
                        </a:spcBef>
                        <a:spcAft>
                          <a:spcPts val="0"/>
                        </a:spcAft>
                        <a:buFont typeface="Arial" panose="020B0604020202020204" pitchFamily="34" charset="0"/>
                        <a:buChar char="•"/>
                      </a:pPr>
                      <a:r>
                        <a:rPr lang="en-US" sz="1300" kern="1200" dirty="0">
                          <a:solidFill>
                            <a:schemeClr val="tx1"/>
                          </a:solidFill>
                          <a:effectLst/>
                          <a:latin typeface="Calibri" panose="020F0502020204030204" pitchFamily="34" charset="0"/>
                          <a:cs typeface="Times New Roman" panose="02020603050405020304" pitchFamily="18" charset="0"/>
                        </a:rPr>
                        <a:t>2 or more strong observational studies with consistent findings.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8260" algn="ctr">
                        <a:lnSpc>
                          <a:spcPct val="107000"/>
                        </a:lnSpc>
                        <a:spcBef>
                          <a:spcPts val="0"/>
                        </a:spcBef>
                        <a:spcAft>
                          <a:spcPts val="0"/>
                        </a:spcAft>
                      </a:pPr>
                      <a:r>
                        <a:rPr lang="en-US" sz="1300" dirty="0">
                          <a:effectLst/>
                          <a:latin typeface="Calibri" panose="020F0502020204030204" pitchFamily="34" charset="0"/>
                          <a:cs typeface="Times New Roman" panose="02020603050405020304" pitchFamily="18" charset="0"/>
                        </a:rPr>
                        <a:t>The true effect is likely to be close to the estimate of the effect based on the body of evidence, but it is possible that it is substantially different.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9412336"/>
                  </a:ext>
                </a:extLst>
              </a:tr>
              <a:tr h="1522605">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Low</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4320" marR="0" lvl="0" indent="-171450">
                        <a:lnSpc>
                          <a:spcPct val="107000"/>
                        </a:lnSpc>
                        <a:spcBef>
                          <a:spcPts val="0"/>
                        </a:spcBef>
                        <a:spcAft>
                          <a:spcPts val="0"/>
                        </a:spcAft>
                        <a:buFont typeface="Arial" panose="020B0604020202020204" pitchFamily="34" charset="0"/>
                        <a:buChar char="•"/>
                      </a:pPr>
                      <a:r>
                        <a:rPr lang="en-US" sz="1300" kern="1200" dirty="0">
                          <a:solidFill>
                            <a:schemeClr val="tx1"/>
                          </a:solidFill>
                          <a:effectLst/>
                          <a:latin typeface="Calibri" panose="020F0502020204030204" pitchFamily="34" charset="0"/>
                          <a:cs typeface="Times New Roman" panose="02020603050405020304" pitchFamily="18" charset="0"/>
                        </a:rPr>
                        <a:t>1 RCT with some weaknesses of procedure or generalizability </a:t>
                      </a:r>
                      <a:r>
                        <a:rPr lang="en-US" sz="1300" b="1" kern="1200" dirty="0">
                          <a:solidFill>
                            <a:schemeClr val="tx1"/>
                          </a:solidFill>
                          <a:effectLst/>
                          <a:latin typeface="Calibri" panose="020F0502020204030204" pitchFamily="34" charset="0"/>
                          <a:cs typeface="Times New Roman" panose="02020603050405020304" pitchFamily="18" charset="0"/>
                        </a:rPr>
                        <a:t>OR</a:t>
                      </a:r>
                      <a:r>
                        <a:rPr lang="en-US" sz="1300" kern="1200" dirty="0">
                          <a:solidFill>
                            <a:schemeClr val="tx1"/>
                          </a:solidFill>
                          <a:effectLst/>
                          <a:latin typeface="Calibri" panose="020F0502020204030204" pitchFamily="34" charset="0"/>
                          <a:cs typeface="Times New Roman" panose="02020603050405020304" pitchFamily="18" charset="0"/>
                        </a:rPr>
                        <a:t> </a:t>
                      </a:r>
                    </a:p>
                    <a:p>
                      <a:pPr marL="274320" marR="0" lvl="0" indent="-171450">
                        <a:lnSpc>
                          <a:spcPct val="107000"/>
                        </a:lnSpc>
                        <a:spcBef>
                          <a:spcPts val="0"/>
                        </a:spcBef>
                        <a:spcAft>
                          <a:spcPts val="0"/>
                        </a:spcAft>
                        <a:buFont typeface="Arial" panose="020B0604020202020204" pitchFamily="34" charset="0"/>
                        <a:buChar char="•"/>
                      </a:pPr>
                      <a:r>
                        <a:rPr lang="en-US" sz="1300" kern="1200" dirty="0">
                          <a:solidFill>
                            <a:schemeClr val="tx1"/>
                          </a:solidFill>
                          <a:effectLst/>
                          <a:latin typeface="Calibri" panose="020F0502020204030204" pitchFamily="34" charset="0"/>
                          <a:cs typeface="Times New Roman" panose="02020603050405020304" pitchFamily="18" charset="0"/>
                        </a:rPr>
                        <a:t>1 or more RCTs with serious deficiencies of procedure or generalizability or extremely small sample sizes </a:t>
                      </a:r>
                      <a:r>
                        <a:rPr lang="en-US" sz="1300" b="1" kern="1200" dirty="0">
                          <a:solidFill>
                            <a:schemeClr val="tx1"/>
                          </a:solidFill>
                          <a:effectLst/>
                          <a:latin typeface="Calibri" panose="020F0502020204030204" pitchFamily="34" charset="0"/>
                          <a:cs typeface="Times New Roman" panose="02020603050405020304" pitchFamily="18" charset="0"/>
                        </a:rPr>
                        <a:t>OR</a:t>
                      </a:r>
                      <a:r>
                        <a:rPr lang="en-US" sz="1300" kern="1200" dirty="0">
                          <a:solidFill>
                            <a:schemeClr val="tx1"/>
                          </a:solidFill>
                          <a:effectLst/>
                          <a:latin typeface="Calibri" panose="020F0502020204030204" pitchFamily="34" charset="0"/>
                          <a:cs typeface="Times New Roman" panose="02020603050405020304" pitchFamily="18" charset="0"/>
                        </a:rPr>
                        <a:t> </a:t>
                      </a:r>
                    </a:p>
                    <a:p>
                      <a:pPr marL="274320" marR="0" lvl="0" indent="-171450">
                        <a:lnSpc>
                          <a:spcPct val="107000"/>
                        </a:lnSpc>
                        <a:spcBef>
                          <a:spcPts val="0"/>
                        </a:spcBef>
                        <a:spcAft>
                          <a:spcPts val="0"/>
                        </a:spcAft>
                        <a:buFont typeface="Arial" panose="020B0604020202020204" pitchFamily="34" charset="0"/>
                        <a:buChar char="•"/>
                      </a:pPr>
                      <a:r>
                        <a:rPr lang="en-US" sz="1300" kern="1200" dirty="0">
                          <a:solidFill>
                            <a:schemeClr val="tx1"/>
                          </a:solidFill>
                          <a:effectLst/>
                          <a:latin typeface="Calibri" panose="020F0502020204030204" pitchFamily="34" charset="0"/>
                          <a:cs typeface="Times New Roman" panose="02020603050405020304" pitchFamily="18" charset="0"/>
                        </a:rPr>
                        <a:t>2 or more observational studies with inconsistent findings, small sample sizes, or other problems that potentially confound interpretation of data.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8260" algn="ctr">
                        <a:lnSpc>
                          <a:spcPct val="107000"/>
                        </a:lnSpc>
                        <a:spcBef>
                          <a:spcPts val="0"/>
                        </a:spcBef>
                        <a:spcAft>
                          <a:spcPts val="0"/>
                        </a:spcAft>
                      </a:pPr>
                      <a:r>
                        <a:rPr lang="en-US" sz="1300" dirty="0">
                          <a:effectLst/>
                          <a:latin typeface="Calibri" panose="020F0502020204030204" pitchFamily="34" charset="0"/>
                          <a:cs typeface="Times New Roman" panose="02020603050405020304" pitchFamily="18" charset="0"/>
                        </a:rPr>
                        <a:t>The true effect may be substantially different from the estimate of the effect. There is a risk that future research may significantly alter the estimate of the effect size or the interpretation of the results.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5599913"/>
                  </a:ext>
                </a:extLst>
              </a:tr>
              <a:tr h="1139839">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Expert Opinion†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74320" marR="48895" lvl="0" indent="-171450">
                        <a:lnSpc>
                          <a:spcPct val="115000"/>
                        </a:lnSpc>
                        <a:spcBef>
                          <a:spcPts val="0"/>
                        </a:spcBef>
                        <a:spcAft>
                          <a:spcPts val="0"/>
                        </a:spcAft>
                        <a:buFont typeface="Arial" panose="020B0604020202020204" pitchFamily="34" charset="0"/>
                        <a:buChar char="•"/>
                      </a:pPr>
                      <a:r>
                        <a:rPr lang="en-US" sz="13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Consensus of the panel based on clinical judgment and experience, due to absence of evidence or limitations in evidence.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105410" algn="ctr">
                        <a:lnSpc>
                          <a:spcPct val="107000"/>
                        </a:lnSpc>
                        <a:spcBef>
                          <a:spcPts val="0"/>
                        </a:spcBef>
                        <a:spcAft>
                          <a:spcPts val="0"/>
                        </a:spcAft>
                      </a:pPr>
                      <a:r>
                        <a:rPr lang="en-US" sz="1300" dirty="0">
                          <a:effectLst/>
                          <a:latin typeface="Calibri" panose="020F0502020204030204" pitchFamily="34" charset="0"/>
                          <a:cs typeface="Times New Roman" panose="02020603050405020304" pitchFamily="18" charset="0"/>
                        </a:rPr>
                        <a:t>Strong consensus (≥90%) of the panel guides the recommendation despite insufficient evidence to discern the true magnitude and direction of the net effect. Further research may better inform the topic.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16459878"/>
                  </a:ext>
                </a:extLst>
              </a:tr>
            </a:tbl>
          </a:graphicData>
        </a:graphic>
      </p:graphicFrame>
      <p:sp>
        <p:nvSpPr>
          <p:cNvPr id="2" name="Title 1">
            <a:extLst>
              <a:ext uri="{FF2B5EF4-FFF2-40B4-BE49-F238E27FC236}">
                <a16:creationId xmlns:a16="http://schemas.microsoft.com/office/drawing/2014/main" id="{2E5D0D6C-7416-4FDD-A5CE-70CB2B5AB8E2}"/>
              </a:ext>
            </a:extLst>
          </p:cNvPr>
          <p:cNvSpPr>
            <a:spLocks noGrp="1"/>
          </p:cNvSpPr>
          <p:nvPr>
            <p:ph type="title"/>
          </p:nvPr>
        </p:nvSpPr>
        <p:spPr>
          <a:xfrm>
            <a:off x="457200" y="205091"/>
            <a:ext cx="8229600" cy="1143000"/>
          </a:xfrm>
        </p:spPr>
        <p:txBody>
          <a:bodyPr/>
          <a:lstStyle/>
          <a:p>
            <a:r>
              <a:rPr lang="en-US" sz="4000" b="1" dirty="0">
                <a:solidFill>
                  <a:schemeClr val="tx2"/>
                </a:solidFill>
              </a:rPr>
              <a:t>Rating Quality of Evidence</a:t>
            </a:r>
          </a:p>
        </p:txBody>
      </p:sp>
    </p:spTree>
    <p:extLst>
      <p:ext uri="{BB962C8B-B14F-4D97-AF65-F5344CB8AC3E}">
        <p14:creationId xmlns:p14="http://schemas.microsoft.com/office/powerpoint/2010/main" val="35867288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3763</TotalTime>
  <Words>2246</Words>
  <Application>Microsoft Office PowerPoint</Application>
  <PresentationFormat>On-screen Show (4:3)</PresentationFormat>
  <Paragraphs>261</Paragraphs>
  <Slides>30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Lucida Grande</vt:lpstr>
      <vt:lpstr>Symbol</vt:lpstr>
      <vt:lpstr>Office Theme</vt:lpstr>
      <vt:lpstr>Radiation Therapy for Cervical Cancer: An ASTRO Clinical Practice Guideline  Developed in collaboration with the American Brachytherapy Society, American Society of Clinical Oncology and the Society of Gynecologic Oncology  Endorsed by the American Brachytherapy Society (ABS), Canadian Association of Radiation Oncology (CARO), European Society of Radiotherapy (ESTRO), Royal Australian and New Zealand College of Radiologists (RANZCR), and the Society of Gynecologic Oncology (SGO)</vt:lpstr>
      <vt:lpstr>Citation</vt:lpstr>
      <vt:lpstr>Guideline Task Force</vt:lpstr>
      <vt:lpstr>Task Force Composition</vt:lpstr>
      <vt:lpstr>Introduction to Guideline</vt:lpstr>
      <vt:lpstr>Guideline Scope</vt:lpstr>
      <vt:lpstr>Systematic Review</vt:lpstr>
      <vt:lpstr>Rating Strength of Recommendation</vt:lpstr>
      <vt:lpstr>Rating Quality of Evidence</vt:lpstr>
      <vt:lpstr>Consensus Methodology</vt:lpstr>
      <vt:lpstr>KQ 1: Following primary surgery for cervical cancer, when is it appropriate to deliver postoperative RT with or without systemic therapy?   </vt:lpstr>
      <vt:lpstr>KQ 1: Following primary surgery for cervical cancer, when is it appropriate to deliver postoperative RT with or without systemic therapy?   </vt:lpstr>
      <vt:lpstr>KQ 1: Following primary surgery for cervical cancer, when is it appropriate to deliver postoperative RT with or without systemic therapy?   </vt:lpstr>
      <vt:lpstr>KQ 2: When is it appropriate to deliver definitive RT with and without systemic therapy? When is it appropriate to perform a hysterectomy after RT for cervical cancer? </vt:lpstr>
      <vt:lpstr>KQ 2: When is it appropriate to deliver definitive RT with and without systemic therapy? When is it appropriate to perform a hysterectomy after RT for cervical cancer?   </vt:lpstr>
      <vt:lpstr>KQ 2: When is it appropriate to deliver definitive RT with and without systemic therapy? When is it appropriate to perform a hysterectomy after RT for cervical cancer?   </vt:lpstr>
      <vt:lpstr>Cervical cancer algorithm</vt:lpstr>
      <vt:lpstr>Cervical cancer algorithm (con’t)</vt:lpstr>
      <vt:lpstr>KQ 3: For patients receiving definitive or postoperative RT for cervical cancer, when is it appropriate to deliver intensity-modulated radiation therapy (IMRT)?   </vt:lpstr>
      <vt:lpstr>KQ 3: For patients receiving definitive or postoperative RT for cervical cancer, when is it appropriate to deliver IMRT?   </vt:lpstr>
      <vt:lpstr>KQ 4: For patients receiving definitive or postoperative RT for cervical cancer, when is brachytherapy indicated?   </vt:lpstr>
      <vt:lpstr>KQ 4: For patients receiving definitive or postoperative RT for cervical cancer, when is brachytherapy indicated?     </vt:lpstr>
      <vt:lpstr>KQ 5: For patients receiving definitive RT for cervical cancer, what is the optimal dose/fractionation schedule, imaging, and technique for the delivery of brachytherapy?         </vt:lpstr>
      <vt:lpstr>KQ 5: For patients receiving definitive RT for cervical cancer, what is the optimal dose/fractionation schedule, imaging, and technique for the delivery of brachytherapy?    </vt:lpstr>
      <vt:lpstr>KQ 5: For patients receiving definitive RT for cervical cancer, what is the optimal dose/fractionation schedule, imaging, and technique for the delivery of brachytherapy?    </vt:lpstr>
      <vt:lpstr>KQ 5: For patients receiving definitive RT for cervical cancer, what is the optimal dose/fractionation schedule, imaging, and technique for the delivery of brachytherapy?    </vt:lpstr>
      <vt:lpstr>Locally advanced cervical cancer algorithm</vt:lpstr>
      <vt:lpstr>Locally advanced cervical cancer algorithm</vt:lpstr>
      <vt:lpstr>Key Take Away Messages</vt:lpstr>
      <vt:lpstr>Key Take Away Messages (con’t)</vt:lpstr>
    </vt:vector>
  </TitlesOfParts>
  <Company>ASTRO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Benjamin Reese</dc:creator>
  <cp:lastModifiedBy>Lisa Bradfield</cp:lastModifiedBy>
  <cp:revision>114</cp:revision>
  <dcterms:created xsi:type="dcterms:W3CDTF">2009-06-18T17:06:22Z</dcterms:created>
  <dcterms:modified xsi:type="dcterms:W3CDTF">2020-05-26T22:31:27Z</dcterms:modified>
</cp:coreProperties>
</file>