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74"/>
  </p:notesMasterIdLst>
  <p:handoutMasterIdLst>
    <p:handoutMasterId r:id="rId75"/>
  </p:handoutMasterIdLst>
  <p:sldIdLst>
    <p:sldId id="863" r:id="rId5"/>
    <p:sldId id="831" r:id="rId6"/>
    <p:sldId id="864" r:id="rId7"/>
    <p:sldId id="1052" r:id="rId8"/>
    <p:sldId id="1017" r:id="rId9"/>
    <p:sldId id="1018" r:id="rId10"/>
    <p:sldId id="1019" r:id="rId11"/>
    <p:sldId id="1020" r:id="rId12"/>
    <p:sldId id="1065" r:id="rId13"/>
    <p:sldId id="1066" r:id="rId14"/>
    <p:sldId id="1021" r:id="rId15"/>
    <p:sldId id="1022" r:id="rId16"/>
    <p:sldId id="1023" r:id="rId17"/>
    <p:sldId id="1025" r:id="rId18"/>
    <p:sldId id="1049" r:id="rId19"/>
    <p:sldId id="1053" r:id="rId20"/>
    <p:sldId id="1054" r:id="rId21"/>
    <p:sldId id="1050" r:id="rId22"/>
    <p:sldId id="1035" r:id="rId23"/>
    <p:sldId id="1041" r:id="rId24"/>
    <p:sldId id="1044" r:id="rId25"/>
    <p:sldId id="1045" r:id="rId26"/>
    <p:sldId id="1047" r:id="rId27"/>
    <p:sldId id="1039" r:id="rId28"/>
    <p:sldId id="986" r:id="rId29"/>
    <p:sldId id="1058" r:id="rId30"/>
    <p:sldId id="1060" r:id="rId31"/>
    <p:sldId id="1061" r:id="rId32"/>
    <p:sldId id="1062" r:id="rId33"/>
    <p:sldId id="1063" r:id="rId34"/>
    <p:sldId id="1064" r:id="rId35"/>
    <p:sldId id="991" r:id="rId36"/>
    <p:sldId id="989" r:id="rId37"/>
    <p:sldId id="988" r:id="rId38"/>
    <p:sldId id="926" r:id="rId39"/>
    <p:sldId id="959" r:id="rId40"/>
    <p:sldId id="958" r:id="rId41"/>
    <p:sldId id="961" r:id="rId42"/>
    <p:sldId id="969" r:id="rId43"/>
    <p:sldId id="932" r:id="rId44"/>
    <p:sldId id="934" r:id="rId45"/>
    <p:sldId id="949" r:id="rId46"/>
    <p:sldId id="935" r:id="rId47"/>
    <p:sldId id="956" r:id="rId48"/>
    <p:sldId id="954" r:id="rId49"/>
    <p:sldId id="939" r:id="rId50"/>
    <p:sldId id="941" r:id="rId51"/>
    <p:sldId id="936" r:id="rId52"/>
    <p:sldId id="957" r:id="rId53"/>
    <p:sldId id="964" r:id="rId54"/>
    <p:sldId id="948" r:id="rId55"/>
    <p:sldId id="933" r:id="rId56"/>
    <p:sldId id="965" r:id="rId57"/>
    <p:sldId id="963" r:id="rId58"/>
    <p:sldId id="962" r:id="rId59"/>
    <p:sldId id="970" r:id="rId60"/>
    <p:sldId id="971" r:id="rId61"/>
    <p:sldId id="972" r:id="rId62"/>
    <p:sldId id="973" r:id="rId63"/>
    <p:sldId id="974" r:id="rId64"/>
    <p:sldId id="975" r:id="rId65"/>
    <p:sldId id="976" r:id="rId66"/>
    <p:sldId id="977" r:id="rId67"/>
    <p:sldId id="978" r:id="rId68"/>
    <p:sldId id="979" r:id="rId69"/>
    <p:sldId id="980" r:id="rId70"/>
    <p:sldId id="981" r:id="rId71"/>
    <p:sldId id="982" r:id="rId72"/>
    <p:sldId id="884" r:id="rId7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1E0291-E37F-F09C-432A-3726C76D3904}" name="jwo@partners.org" initials="jw" userId="S::urn:spo:guest#jwo@partners.org::" providerId="AD"/>
  <p188:author id="{5626F6F1-D6D5-0385-CDDF-9FE28C3C28CB}" name="Anna Arnone" initials="AA" userId="S::anna.arnone@astro.org::5f22cd83-b64e-4a33-9c39-0c6f894ac8c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a Arnone" initials="AA" lastIdx="24" clrIdx="0"/>
  <p:cmAuthor id="2" name="Sabin Motwani" initials="SM" lastIdx="1" clrIdx="1"/>
  <p:cmAuthor id="3" name="Sabin Motwani" initials="SM [2]" lastIdx="1" clrIdx="2"/>
  <p:cmAuthor id="4" name="Sabin Motwani" initials="SM [3]" lastIdx="1" clrIdx="3"/>
  <p:cmAuthor id="5" name="Sabin Motwani" initials="SM [4]" lastIdx="1" clrIdx="4"/>
  <p:cmAuthor id="6" name="Sabin Motwani" initials="SM [5]" lastIdx="1" clrIdx="5"/>
  <p:cmAuthor id="7" name="Sabin Motwani" initials="SM [6]" lastIdx="1" clrIdx="6"/>
  <p:cmAuthor id="8" name="Sabin Motwani" initials="SM [7]" lastIdx="1" clrIdx="7"/>
  <p:cmAuthor id="9" name="Sabin Motwani" initials="SM [8]" lastIdx="1" clrIdx="8"/>
  <p:cmAuthor id="10" name="Sabin Motwani" initials="SM [9]" lastIdx="1" clrIdx="9"/>
  <p:cmAuthor id="11" name="Sabin Motwani" initials="SM [10]" lastIdx="1" clrIdx="10"/>
  <p:cmAuthor id="12" name="Sabin Motwani" initials="SM [11]" lastIdx="1" clrIdx="11"/>
  <p:cmAuthor id="13" name="Sabin Motwani" initials="SM [12]" lastIdx="1" clrIdx="12"/>
  <p:cmAuthor id="14" name="Sabin Motwani" initials="SM [13]" lastIdx="1" clrIdx="13"/>
  <p:cmAuthor id="15" name="Sabin Motwani" initials="SM [14]" lastIdx="1" clrIdx="14"/>
  <p:cmAuthor id="16" name="Sabin Motwani" initials="SM [15]" lastIdx="1" clrIdx="15"/>
  <p:cmAuthor id="17" name="Sabin Motwani" initials="SM [16]" lastIdx="1" clrIdx="16"/>
  <p:cmAuthor id="18" name="Sabin Motwani" initials="SM [17]" lastIdx="1" clrIdx="17"/>
  <p:cmAuthor id="19" name="Sabin Motwani" initials="SM [18]" lastIdx="1" clrIdx="18"/>
  <p:cmAuthor id="20" name="Sabin Motwani" initials="SM [19]" lastIdx="1" clrIdx="19"/>
  <p:cmAuthor id="21" name="Sabin Motwani" initials="SM [20]" lastIdx="1" clrIdx="20"/>
  <p:cmAuthor id="22" name="Sabin Motwani" initials="SM [21]" lastIdx="1" clrIdx="21"/>
  <p:cmAuthor id="23" name="Sabin Motwani" initials="SM [22]" lastIdx="1" clrIdx="22"/>
  <p:cmAuthor id="24" name="Sabin Motwani" initials="SM [23]" lastIdx="1" clrIdx="23"/>
  <p:cmAuthor id="25" name="Sabin Motwani" initials="SM [24]" lastIdx="1" clrIdx="24"/>
  <p:cmAuthor id="26" name="Sabin Motwani" initials="SM [25]" lastIdx="1" clrIdx="25"/>
  <p:cmAuthor id="27" name="Sabin Motwani" initials="SM [26]" lastIdx="1" clrIdx="2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1"/>
    <a:srgbClr val="FFFF8B"/>
    <a:srgbClr val="FFFF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90" autoAdjust="0"/>
    <p:restoredTop sz="81155" autoAdjust="0"/>
  </p:normalViewPr>
  <p:slideViewPr>
    <p:cSldViewPr>
      <p:cViewPr varScale="1">
        <p:scale>
          <a:sx n="69" d="100"/>
          <a:sy n="69" d="100"/>
        </p:scale>
        <p:origin x="134" y="77"/>
      </p:cViewPr>
      <p:guideLst>
        <p:guide orient="horz" pos="2160"/>
        <p:guide pos="3840"/>
      </p:guideLst>
    </p:cSldViewPr>
  </p:slideViewPr>
  <p:outlineViewPr>
    <p:cViewPr>
      <p:scale>
        <a:sx n="33" d="100"/>
        <a:sy n="33" d="100"/>
      </p:scale>
      <p:origin x="0" y="-91192"/>
    </p:cViewPr>
  </p:outlineViewPr>
  <p:notesTextViewPr>
    <p:cViewPr>
      <p:scale>
        <a:sx n="66" d="100"/>
        <a:sy n="66" d="100"/>
      </p:scale>
      <p:origin x="0" y="0"/>
    </p:cViewPr>
  </p:notesTextViewPr>
  <p:sorterViewPr>
    <p:cViewPr varScale="1">
      <p:scale>
        <a:sx n="1" d="1"/>
        <a:sy n="1" d="1"/>
      </p:scale>
      <p:origin x="0" y="-12496"/>
    </p:cViewPr>
  </p:sorterViewPr>
  <p:notesViewPr>
    <p:cSldViewPr>
      <p:cViewPr varScale="1">
        <p:scale>
          <a:sx n="85" d="100"/>
          <a:sy n="85" d="100"/>
        </p:scale>
        <p:origin x="3771"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 Bukata" userId="0382d14a-a41b-4188-8821-460d6548945b" providerId="ADAL" clId="{8A5CED48-A88D-4BDE-9C3F-A0B5118C5C35}"/>
    <pc:docChg chg="">
      <pc:chgData name="Beth Bukata" userId="0382d14a-a41b-4188-8821-460d6548945b" providerId="ADAL" clId="{8A5CED48-A88D-4BDE-9C3F-A0B5118C5C35}" dt="2023-04-12T10:54:30.740" v="0"/>
      <pc:docMkLst>
        <pc:docMk/>
      </pc:docMkLst>
      <pc:sldChg chg="delCm">
        <pc:chgData name="Beth Bukata" userId="0382d14a-a41b-4188-8821-460d6548945b" providerId="ADAL" clId="{8A5CED48-A88D-4BDE-9C3F-A0B5118C5C35}" dt="2023-04-12T10:54:30.740" v="0"/>
        <pc:sldMkLst>
          <pc:docMk/>
          <pc:sldMk cId="2658688968" sldId="863"/>
        </pc:sldMkLst>
        <pc:extLst>
          <p:ext xmlns:p="http://schemas.openxmlformats.org/presentationml/2006/main" uri="{D6D511B9-2390-475A-947B-AFAB55BFBCF1}">
            <pc226:cmChg xmlns:pc226="http://schemas.microsoft.com/office/powerpoint/2022/06/main/command" chg="del">
              <pc226:chgData name="Beth Bukata" userId="0382d14a-a41b-4188-8821-460d6548945b" providerId="ADAL" clId="{8A5CED48-A88D-4BDE-9C3F-A0B5118C5C35}" dt="2023-04-12T10:54:30.740" v="0"/>
              <pc2:cmMkLst xmlns:pc2="http://schemas.microsoft.com/office/powerpoint/2019/9/main/command">
                <pc:docMk/>
                <pc:sldMk cId="2658688968" sldId="863"/>
                <pc2:cmMk id="{383EA30F-1649-4788-9954-DBF587D83504}"/>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F8363CBD-3C79-4ED1-8582-66CEF63CC104}" type="datetimeFigureOut">
              <a:rPr lang="en-US" smtClean="0"/>
              <a:pPr/>
              <a:t>4/11/2023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FAE732A-6480-4148-909D-922E4B103715}" type="slidenum">
              <a:rPr lang="en-US" smtClean="0"/>
              <a:pPr/>
              <a:t>‹#›</a:t>
            </a:fld>
            <a:endParaRPr lang="en-US"/>
          </a:p>
        </p:txBody>
      </p:sp>
    </p:spTree>
    <p:extLst>
      <p:ext uri="{BB962C8B-B14F-4D97-AF65-F5344CB8AC3E}">
        <p14:creationId xmlns:p14="http://schemas.microsoft.com/office/powerpoint/2010/main" val="1557511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A70C99C-9B45-4B10-B26E-5B1F3C58348B}" type="datetimeFigureOut">
              <a:rPr lang="en-US" smtClean="0"/>
              <a:pPr/>
              <a:t>4/11/2023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D5A7E40-5F5C-4FBC-8BC4-B8AC93C1D56D}" type="slidenum">
              <a:rPr lang="en-US" smtClean="0"/>
              <a:pPr/>
              <a:t>‹#›</a:t>
            </a:fld>
            <a:endParaRPr lang="en-US"/>
          </a:p>
        </p:txBody>
      </p:sp>
    </p:spTree>
    <p:extLst>
      <p:ext uri="{BB962C8B-B14F-4D97-AF65-F5344CB8AC3E}">
        <p14:creationId xmlns:p14="http://schemas.microsoft.com/office/powerpoint/2010/main" val="367274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85000"/>
                    <a:lumOff val="15000"/>
                  </a:schemeClr>
                </a:solidFill>
                <a:latin typeface="Verdana" pitchFamily="34" charset="0"/>
                <a:ea typeface="Verdana" pitchFamily="34" charset="0"/>
                <a:cs typeface="Verdana" pitchFamily="34" charset="0"/>
              </a:rPr>
              <a:t>Explain how the machine actually works: Electricity </a:t>
            </a:r>
            <a:r>
              <a:rPr lang="en-US" sz="1200" dirty="0">
                <a:solidFill>
                  <a:schemeClr val="tx1">
                    <a:lumMod val="85000"/>
                    <a:lumOff val="15000"/>
                  </a:schemeClr>
                </a:solidFill>
                <a:latin typeface="Verdana" pitchFamily="34" charset="0"/>
                <a:ea typeface="Verdana" pitchFamily="34" charset="0"/>
                <a:cs typeface="Verdana" pitchFamily="34" charset="0"/>
                <a:sym typeface="Wingdings" pitchFamily="2" charset="2"/>
              </a:rPr>
              <a:t> powers e</a:t>
            </a:r>
            <a:r>
              <a:rPr lang="en-US" sz="1200" dirty="0">
                <a:solidFill>
                  <a:schemeClr val="tx1">
                    <a:lumMod val="85000"/>
                    <a:lumOff val="15000"/>
                  </a:schemeClr>
                </a:solidFill>
                <a:latin typeface="Verdana" pitchFamily="34" charset="0"/>
                <a:ea typeface="Verdana" pitchFamily="34" charset="0"/>
                <a:cs typeface="Verdana" pitchFamily="34" charset="0"/>
              </a:rPr>
              <a:t>lectron gun </a:t>
            </a:r>
            <a:r>
              <a:rPr lang="en-US" sz="1200" dirty="0">
                <a:solidFill>
                  <a:schemeClr val="tx1">
                    <a:lumMod val="85000"/>
                    <a:lumOff val="15000"/>
                  </a:schemeClr>
                </a:solidFill>
                <a:latin typeface="Verdana" pitchFamily="34" charset="0"/>
                <a:ea typeface="Verdana" pitchFamily="34" charset="0"/>
                <a:cs typeface="Verdana" pitchFamily="34" charset="0"/>
                <a:sym typeface="Wingdings" pitchFamily="2" charset="2"/>
              </a:rPr>
              <a:t></a:t>
            </a:r>
            <a:r>
              <a:rPr lang="en-US" sz="1200" dirty="0">
                <a:solidFill>
                  <a:schemeClr val="tx1">
                    <a:lumMod val="85000"/>
                    <a:lumOff val="15000"/>
                  </a:schemeClr>
                </a:solidFill>
                <a:latin typeface="Verdana" pitchFamily="34" charset="0"/>
                <a:ea typeface="Verdana" pitchFamily="34" charset="0"/>
                <a:cs typeface="Verdana" pitchFamily="34" charset="0"/>
              </a:rPr>
              <a:t> generates high energy electrons </a:t>
            </a:r>
            <a:r>
              <a:rPr lang="en-US" sz="1200" dirty="0">
                <a:solidFill>
                  <a:schemeClr val="tx1">
                    <a:lumMod val="85000"/>
                    <a:lumOff val="15000"/>
                  </a:schemeClr>
                </a:solidFill>
                <a:latin typeface="Verdana" pitchFamily="34" charset="0"/>
                <a:ea typeface="Verdana" pitchFamily="34" charset="0"/>
                <a:cs typeface="Verdana" pitchFamily="34" charset="0"/>
                <a:sym typeface="Wingdings" pitchFamily="2" charset="2"/>
              </a:rPr>
              <a:t> accelerated along waveguide  strike a Tungsten target  bremsstrahlung generates high energy photons (X-rays)  pass over a filter to generate uniform field  shaped by jaws and collimators  enter patient</a:t>
            </a:r>
            <a:endParaRPr lang="en-US" sz="1200" dirty="0"/>
          </a:p>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7</a:t>
            </a:fld>
            <a:endParaRPr lang="en-US" dirty="0"/>
          </a:p>
        </p:txBody>
      </p:sp>
    </p:spTree>
    <p:extLst>
      <p:ext uri="{BB962C8B-B14F-4D97-AF65-F5344CB8AC3E}">
        <p14:creationId xmlns:p14="http://schemas.microsoft.com/office/powerpoint/2010/main" val="3358295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26</a:t>
            </a:fld>
            <a:endParaRPr lang="en-US" dirty="0"/>
          </a:p>
        </p:txBody>
      </p:sp>
    </p:spTree>
    <p:extLst>
      <p:ext uri="{BB962C8B-B14F-4D97-AF65-F5344CB8AC3E}">
        <p14:creationId xmlns:p14="http://schemas.microsoft.com/office/powerpoint/2010/main" val="17583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also mention brachytherapy for hilar cases</a:t>
            </a:r>
          </a:p>
        </p:txBody>
      </p:sp>
      <p:sp>
        <p:nvSpPr>
          <p:cNvPr id="4" name="Slide Number Placeholder 3"/>
          <p:cNvSpPr>
            <a:spLocks noGrp="1"/>
          </p:cNvSpPr>
          <p:nvPr>
            <p:ph type="sldNum" sz="quarter" idx="5"/>
          </p:nvPr>
        </p:nvSpPr>
        <p:spPr/>
        <p:txBody>
          <a:bodyPr/>
          <a:lstStyle/>
          <a:p>
            <a:fld id="{9D5A7E40-5F5C-4FBC-8BC4-B8AC93C1D56D}" type="slidenum">
              <a:rPr lang="en-US" smtClean="0"/>
              <a:pPr/>
              <a:t>31</a:t>
            </a:fld>
            <a:endParaRPr lang="en-US"/>
          </a:p>
        </p:txBody>
      </p:sp>
    </p:spTree>
    <p:extLst>
      <p:ext uri="{BB962C8B-B14F-4D97-AF65-F5344CB8AC3E}">
        <p14:creationId xmlns:p14="http://schemas.microsoft.com/office/powerpoint/2010/main" val="1807456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36</a:t>
            </a:fld>
            <a:endParaRPr lang="en-US"/>
          </a:p>
        </p:txBody>
      </p:sp>
    </p:spTree>
    <p:extLst>
      <p:ext uri="{BB962C8B-B14F-4D97-AF65-F5344CB8AC3E}">
        <p14:creationId xmlns:p14="http://schemas.microsoft.com/office/powerpoint/2010/main" val="3345403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37</a:t>
            </a:fld>
            <a:endParaRPr lang="en-US"/>
          </a:p>
        </p:txBody>
      </p:sp>
    </p:spTree>
    <p:extLst>
      <p:ext uri="{BB962C8B-B14F-4D97-AF65-F5344CB8AC3E}">
        <p14:creationId xmlns:p14="http://schemas.microsoft.com/office/powerpoint/2010/main" val="3338049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38</a:t>
            </a:fld>
            <a:endParaRPr lang="en-US"/>
          </a:p>
        </p:txBody>
      </p:sp>
    </p:spTree>
    <p:extLst>
      <p:ext uri="{BB962C8B-B14F-4D97-AF65-F5344CB8AC3E}">
        <p14:creationId xmlns:p14="http://schemas.microsoft.com/office/powerpoint/2010/main" val="3376366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Somehow the toxicities are remembered</a:t>
            </a:r>
            <a:r>
              <a:rPr lang="en-US" baseline="0" dirty="0"/>
              <a:t> more</a:t>
            </a:r>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39</a:t>
            </a:fld>
            <a:endParaRPr lang="en-US"/>
          </a:p>
        </p:txBody>
      </p:sp>
    </p:spTree>
    <p:extLst>
      <p:ext uri="{BB962C8B-B14F-4D97-AF65-F5344CB8AC3E}">
        <p14:creationId xmlns:p14="http://schemas.microsoft.com/office/powerpoint/2010/main" val="1652327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be higher or lower depending on a variety of factors</a:t>
            </a:r>
          </a:p>
        </p:txBody>
      </p:sp>
      <p:sp>
        <p:nvSpPr>
          <p:cNvPr id="4" name="Slide Number Placeholder 3"/>
          <p:cNvSpPr>
            <a:spLocks noGrp="1"/>
          </p:cNvSpPr>
          <p:nvPr>
            <p:ph type="sldNum" sz="quarter" idx="10"/>
          </p:nvPr>
        </p:nvSpPr>
        <p:spPr/>
        <p:txBody>
          <a:bodyPr/>
          <a:lstStyle/>
          <a:p>
            <a:fld id="{9D5A7E40-5F5C-4FBC-8BC4-B8AC93C1D56D}" type="slidenum">
              <a:rPr lang="en-US" smtClean="0"/>
              <a:pPr/>
              <a:t>40</a:t>
            </a:fld>
            <a:endParaRPr lang="en-US"/>
          </a:p>
        </p:txBody>
      </p:sp>
    </p:spTree>
    <p:extLst>
      <p:ext uri="{BB962C8B-B14F-4D97-AF65-F5344CB8AC3E}">
        <p14:creationId xmlns:p14="http://schemas.microsoft.com/office/powerpoint/2010/main" val="1196214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43</a:t>
            </a:fld>
            <a:endParaRPr lang="en-US"/>
          </a:p>
        </p:txBody>
      </p:sp>
    </p:spTree>
    <p:extLst>
      <p:ext uri="{BB962C8B-B14F-4D97-AF65-F5344CB8AC3E}">
        <p14:creationId xmlns:p14="http://schemas.microsoft.com/office/powerpoint/2010/main" val="3963168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44</a:t>
            </a:fld>
            <a:endParaRPr lang="en-US"/>
          </a:p>
        </p:txBody>
      </p:sp>
    </p:spTree>
    <p:extLst>
      <p:ext uri="{BB962C8B-B14F-4D97-AF65-F5344CB8AC3E}">
        <p14:creationId xmlns:p14="http://schemas.microsoft.com/office/powerpoint/2010/main" val="1762510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45</a:t>
            </a:fld>
            <a:endParaRPr lang="en-US"/>
          </a:p>
        </p:txBody>
      </p:sp>
    </p:spTree>
    <p:extLst>
      <p:ext uri="{BB962C8B-B14F-4D97-AF65-F5344CB8AC3E}">
        <p14:creationId xmlns:p14="http://schemas.microsoft.com/office/powerpoint/2010/main" val="2214699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Not going to talk about ITV</a:t>
            </a:r>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12</a:t>
            </a:fld>
            <a:endParaRPr lang="en-US" dirty="0"/>
          </a:p>
        </p:txBody>
      </p:sp>
    </p:spTree>
    <p:extLst>
      <p:ext uri="{BB962C8B-B14F-4D97-AF65-F5344CB8AC3E}">
        <p14:creationId xmlns:p14="http://schemas.microsoft.com/office/powerpoint/2010/main" val="3916134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46</a:t>
            </a:fld>
            <a:endParaRPr lang="en-US"/>
          </a:p>
        </p:txBody>
      </p:sp>
    </p:spTree>
    <p:extLst>
      <p:ext uri="{BB962C8B-B14F-4D97-AF65-F5344CB8AC3E}">
        <p14:creationId xmlns:p14="http://schemas.microsoft.com/office/powerpoint/2010/main" val="274915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47</a:t>
            </a:fld>
            <a:endParaRPr lang="en-US"/>
          </a:p>
        </p:txBody>
      </p:sp>
    </p:spTree>
    <p:extLst>
      <p:ext uri="{BB962C8B-B14F-4D97-AF65-F5344CB8AC3E}">
        <p14:creationId xmlns:p14="http://schemas.microsoft.com/office/powerpoint/2010/main" val="2206140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Stents are not for everybody, and in most cases up-front palliative RT is preferred</a:t>
            </a:r>
          </a:p>
        </p:txBody>
      </p:sp>
      <p:sp>
        <p:nvSpPr>
          <p:cNvPr id="4" name="Slide Number Placeholder 3"/>
          <p:cNvSpPr>
            <a:spLocks noGrp="1"/>
          </p:cNvSpPr>
          <p:nvPr>
            <p:ph type="sldNum" sz="quarter" idx="5"/>
          </p:nvPr>
        </p:nvSpPr>
        <p:spPr/>
        <p:txBody>
          <a:bodyPr/>
          <a:lstStyle/>
          <a:p>
            <a:fld id="{9D5A7E40-5F5C-4FBC-8BC4-B8AC93C1D56D}" type="slidenum">
              <a:rPr lang="en-US" smtClean="0"/>
              <a:pPr/>
              <a:t>48</a:t>
            </a:fld>
            <a:endParaRPr lang="en-US"/>
          </a:p>
        </p:txBody>
      </p:sp>
    </p:spTree>
    <p:extLst>
      <p:ext uri="{BB962C8B-B14F-4D97-AF65-F5344CB8AC3E}">
        <p14:creationId xmlns:p14="http://schemas.microsoft.com/office/powerpoint/2010/main" val="278681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49</a:t>
            </a:fld>
            <a:endParaRPr lang="en-US"/>
          </a:p>
        </p:txBody>
      </p:sp>
    </p:spTree>
    <p:extLst>
      <p:ext uri="{BB962C8B-B14F-4D97-AF65-F5344CB8AC3E}">
        <p14:creationId xmlns:p14="http://schemas.microsoft.com/office/powerpoint/2010/main" val="2962341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50</a:t>
            </a:fld>
            <a:endParaRPr lang="en-US"/>
          </a:p>
        </p:txBody>
      </p:sp>
    </p:spTree>
    <p:extLst>
      <p:ext uri="{BB962C8B-B14F-4D97-AF65-F5344CB8AC3E}">
        <p14:creationId xmlns:p14="http://schemas.microsoft.com/office/powerpoint/2010/main" val="269441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51</a:t>
            </a:fld>
            <a:endParaRPr lang="en-US"/>
          </a:p>
        </p:txBody>
      </p:sp>
    </p:spTree>
    <p:extLst>
      <p:ext uri="{BB962C8B-B14F-4D97-AF65-F5344CB8AC3E}">
        <p14:creationId xmlns:p14="http://schemas.microsoft.com/office/powerpoint/2010/main" val="1629132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53</a:t>
            </a:fld>
            <a:endParaRPr lang="en-US"/>
          </a:p>
        </p:txBody>
      </p:sp>
    </p:spTree>
    <p:extLst>
      <p:ext uri="{BB962C8B-B14F-4D97-AF65-F5344CB8AC3E}">
        <p14:creationId xmlns:p14="http://schemas.microsoft.com/office/powerpoint/2010/main" val="1678930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54</a:t>
            </a:fld>
            <a:endParaRPr lang="en-US"/>
          </a:p>
        </p:txBody>
      </p:sp>
    </p:spTree>
    <p:extLst>
      <p:ext uri="{BB962C8B-B14F-4D97-AF65-F5344CB8AC3E}">
        <p14:creationId xmlns:p14="http://schemas.microsoft.com/office/powerpoint/2010/main" val="1437698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55</a:t>
            </a:fld>
            <a:endParaRPr lang="en-US"/>
          </a:p>
        </p:txBody>
      </p:sp>
    </p:spTree>
    <p:extLst>
      <p:ext uri="{BB962C8B-B14F-4D97-AF65-F5344CB8AC3E}">
        <p14:creationId xmlns:p14="http://schemas.microsoft.com/office/powerpoint/2010/main" val="211432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57</a:t>
            </a:fld>
            <a:endParaRPr lang="en-US"/>
          </a:p>
        </p:txBody>
      </p:sp>
    </p:spTree>
    <p:extLst>
      <p:ext uri="{BB962C8B-B14F-4D97-AF65-F5344CB8AC3E}">
        <p14:creationId xmlns:p14="http://schemas.microsoft.com/office/powerpoint/2010/main" val="3415782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13</a:t>
            </a:fld>
            <a:endParaRPr lang="en-US" dirty="0"/>
          </a:p>
        </p:txBody>
      </p:sp>
    </p:spTree>
    <p:extLst>
      <p:ext uri="{BB962C8B-B14F-4D97-AF65-F5344CB8AC3E}">
        <p14:creationId xmlns:p14="http://schemas.microsoft.com/office/powerpoint/2010/main" val="1782863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58</a:t>
            </a:fld>
            <a:endParaRPr lang="en-US"/>
          </a:p>
        </p:txBody>
      </p:sp>
    </p:spTree>
    <p:extLst>
      <p:ext uri="{BB962C8B-B14F-4D97-AF65-F5344CB8AC3E}">
        <p14:creationId xmlns:p14="http://schemas.microsoft.com/office/powerpoint/2010/main" val="37504807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We’ll come back to this case study in a minute.</a:t>
            </a:r>
          </a:p>
        </p:txBody>
      </p:sp>
      <p:sp>
        <p:nvSpPr>
          <p:cNvPr id="4" name="Slide Number Placeholder 3"/>
          <p:cNvSpPr>
            <a:spLocks noGrp="1"/>
          </p:cNvSpPr>
          <p:nvPr>
            <p:ph type="sldNum" sz="quarter" idx="5"/>
          </p:nvPr>
        </p:nvSpPr>
        <p:spPr/>
        <p:txBody>
          <a:bodyPr/>
          <a:lstStyle/>
          <a:p>
            <a:fld id="{9D5A7E40-5F5C-4FBC-8BC4-B8AC93C1D56D}" type="slidenum">
              <a:rPr lang="en-US" smtClean="0"/>
              <a:pPr/>
              <a:t>59</a:t>
            </a:fld>
            <a:endParaRPr lang="en-US"/>
          </a:p>
        </p:txBody>
      </p:sp>
    </p:spTree>
    <p:extLst>
      <p:ext uri="{BB962C8B-B14F-4D97-AF65-F5344CB8AC3E}">
        <p14:creationId xmlns:p14="http://schemas.microsoft.com/office/powerpoint/2010/main" val="2403615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62</a:t>
            </a:fld>
            <a:endParaRPr lang="en-US"/>
          </a:p>
        </p:txBody>
      </p:sp>
    </p:spTree>
    <p:extLst>
      <p:ext uri="{BB962C8B-B14F-4D97-AF65-F5344CB8AC3E}">
        <p14:creationId xmlns:p14="http://schemas.microsoft.com/office/powerpoint/2010/main" val="2777184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67</a:t>
            </a:fld>
            <a:endParaRPr lang="en-US"/>
          </a:p>
        </p:txBody>
      </p:sp>
    </p:spTree>
    <p:extLst>
      <p:ext uri="{BB962C8B-B14F-4D97-AF65-F5344CB8AC3E}">
        <p14:creationId xmlns:p14="http://schemas.microsoft.com/office/powerpoint/2010/main" val="29999014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68</a:t>
            </a:fld>
            <a:endParaRPr lang="en-US"/>
          </a:p>
        </p:txBody>
      </p:sp>
    </p:spTree>
    <p:extLst>
      <p:ext uri="{BB962C8B-B14F-4D97-AF65-F5344CB8AC3E}">
        <p14:creationId xmlns:p14="http://schemas.microsoft.com/office/powerpoint/2010/main" val="1265908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69</a:t>
            </a:fld>
            <a:endParaRPr lang="en-US"/>
          </a:p>
        </p:txBody>
      </p:sp>
    </p:spTree>
    <p:extLst>
      <p:ext uri="{BB962C8B-B14F-4D97-AF65-F5344CB8AC3E}">
        <p14:creationId xmlns:p14="http://schemas.microsoft.com/office/powerpoint/2010/main" val="3492413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14</a:t>
            </a:fld>
            <a:endParaRPr lang="en-US" dirty="0"/>
          </a:p>
        </p:txBody>
      </p:sp>
    </p:spTree>
    <p:extLst>
      <p:ext uri="{BB962C8B-B14F-4D97-AF65-F5344CB8AC3E}">
        <p14:creationId xmlns:p14="http://schemas.microsoft.com/office/powerpoint/2010/main" val="3003887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p:sp>
      <p:sp>
        <p:nvSpPr>
          <p:cNvPr id="819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n-US" dirty="0"/>
          </a:p>
        </p:txBody>
      </p:sp>
    </p:spTree>
    <p:extLst>
      <p:ext uri="{BB962C8B-B14F-4D97-AF65-F5344CB8AC3E}">
        <p14:creationId xmlns:p14="http://schemas.microsoft.com/office/powerpoint/2010/main" val="1932279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p:sp>
      <p:sp>
        <p:nvSpPr>
          <p:cNvPr id="819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pPr marL="0" lvl="3"/>
            <a:endParaRPr lang="en-US" dirty="0">
              <a:ea typeface="ＭＳ Ｐゴシック" charset="0"/>
              <a:cs typeface="ＭＳ Ｐゴシック" charset="0"/>
            </a:endParaRPr>
          </a:p>
          <a:p>
            <a:endParaRPr lang="en-US" dirty="0"/>
          </a:p>
        </p:txBody>
      </p:sp>
    </p:spTree>
    <p:extLst>
      <p:ext uri="{BB962C8B-B14F-4D97-AF65-F5344CB8AC3E}">
        <p14:creationId xmlns:p14="http://schemas.microsoft.com/office/powerpoint/2010/main" val="244525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20</a:t>
            </a:fld>
            <a:endParaRPr lang="en-US"/>
          </a:p>
        </p:txBody>
      </p:sp>
    </p:spTree>
    <p:extLst>
      <p:ext uri="{BB962C8B-B14F-4D97-AF65-F5344CB8AC3E}">
        <p14:creationId xmlns:p14="http://schemas.microsoft.com/office/powerpoint/2010/main" val="1380084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solidFill>
                <a:schemeClr val="tx1">
                  <a:lumMod val="85000"/>
                  <a:lumOff val="15000"/>
                </a:schemeClr>
              </a:solidFill>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5"/>
          </p:nvPr>
        </p:nvSpPr>
        <p:spPr/>
        <p:txBody>
          <a:bodyPr/>
          <a:lstStyle/>
          <a:p>
            <a:fld id="{9D5A7E40-5F5C-4FBC-8BC4-B8AC93C1D56D}" type="slidenum">
              <a:rPr lang="en-US" smtClean="0"/>
              <a:pPr/>
              <a:t>23</a:t>
            </a:fld>
            <a:endParaRPr lang="en-US" dirty="0"/>
          </a:p>
        </p:txBody>
      </p:sp>
    </p:spTree>
    <p:extLst>
      <p:ext uri="{BB962C8B-B14F-4D97-AF65-F5344CB8AC3E}">
        <p14:creationId xmlns:p14="http://schemas.microsoft.com/office/powerpoint/2010/main" val="3918295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p:sp>
      <p:sp>
        <p:nvSpPr>
          <p:cNvPr id="808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n-US" dirty="0"/>
          </a:p>
        </p:txBody>
      </p:sp>
    </p:spTree>
    <p:extLst>
      <p:ext uri="{BB962C8B-B14F-4D97-AF65-F5344CB8AC3E}">
        <p14:creationId xmlns:p14="http://schemas.microsoft.com/office/powerpoint/2010/main" val="2119065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6AA388-F839-4D8A-A54D-20D1E8CF00B5}" type="datetime1">
              <a:rPr lang="en-US" smtClean="0"/>
              <a:pPr/>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7E022F-A828-421E-8C5B-042357FE28EA}" type="datetime1">
              <a:rPr lang="en-US" smtClean="0"/>
              <a:pPr/>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347736-B54B-42CB-A51D-D7E42EC605F8}" type="datetime1">
              <a:rPr lang="en-US" smtClean="0"/>
              <a:pPr/>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A70DA1-72D8-4F8C-A30F-A25F5DCEB628}" type="datetime1">
              <a:rPr lang="en-US" smtClean="0"/>
              <a:pPr/>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6F3229-B558-4D75-BF91-C2790D3160C6}" type="datetime1">
              <a:rPr lang="en-US" smtClean="0"/>
              <a:pPr/>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38B261-CE5E-41AA-9FE3-902135D0AF92}" type="datetime1">
              <a:rPr lang="en-US" smtClean="0"/>
              <a:pPr/>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1969D8-77BA-49A3-A0E6-5C678AAB8C9B}" type="datetime1">
              <a:rPr lang="en-US" smtClean="0"/>
              <a:pPr/>
              <a:t>4/11/2023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DD85CA-CDA9-4365-9146-9061B2E9B11E}" type="datetime1">
              <a:rPr lang="en-US" smtClean="0"/>
              <a:pPr/>
              <a:t>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AC7E6-A6A8-4686-8C34-ADA105F03D48}" type="datetime1">
              <a:rPr lang="en-US" smtClean="0"/>
              <a:pPr/>
              <a:t>4/11/2023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23B76A-9EAC-4510-AD0F-223B51390550}" type="datetime1">
              <a:rPr lang="en-US" smtClean="0"/>
              <a:pPr/>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3F9AD-C79B-4C44-9871-D5CC5386D03B}" type="datetime1">
              <a:rPr lang="en-US" smtClean="0"/>
              <a:pPr/>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D14979-5F47-4B47-8BF1-22BCBC71E472}" type="datetime1">
              <a:rPr lang="en-US" smtClean="0"/>
              <a:pPr/>
              <a:t>4/11/2023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CF6FE-55EC-4699-ABBD-953C2557989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400" rtl="0" eaLnBrk="1" latinLnBrk="0" hangingPunct="1">
        <a:spcBef>
          <a:spcPct val="0"/>
        </a:spcBef>
        <a:buNone/>
        <a:defRPr sz="4400" b="1" kern="1200">
          <a:solidFill>
            <a:schemeClr val="accent1">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redcap.link/gi_post1" TargetMode="External"/><Relationship Id="rId2" Type="http://schemas.openxmlformats.org/officeDocument/2006/relationships/hyperlink" Target="https://redcap.link/gi_pre1"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099457"/>
            <a:ext cx="10439400" cy="5638800"/>
          </a:xfrm>
        </p:spPr>
        <p:txBody>
          <a:bodyPr vert="horz" lIns="68580" tIns="34290" rIns="68580" bIns="34290" rtlCol="0" anchor="t">
            <a:normAutofit/>
          </a:bodyPr>
          <a:lstStyle/>
          <a:p>
            <a:r>
              <a:rPr lang="en-US" sz="1600" dirty="0"/>
              <a:t>The purpose of these slides is to serve as a resource that any radiation oncologist can use when speaking about the role of radiation therapy in treating GI cancers or managing GI toxicity from radiation therapy. The content of this lecture is long and may work best as a 2-part series rather than a single presentation. </a:t>
            </a:r>
          </a:p>
          <a:p>
            <a:endParaRPr lang="en-US" sz="1600" dirty="0"/>
          </a:p>
          <a:p>
            <a:r>
              <a:rPr lang="en-US" sz="1600" dirty="0"/>
              <a:t>The target audience could include residents/fellows, staff physicians, or mid-level providers in the field of Gastroenterology. Some aspects are also relevant to Internal Medicine, Medical Oncology and Surgical Oncology, though the section on curative use of RT is likely overly simplistic for other oncologists. Any user is welcome to format the slides as needed to fit their target audience.  </a:t>
            </a:r>
          </a:p>
          <a:p>
            <a:endParaRPr lang="en-US" sz="1600" dirty="0"/>
          </a:p>
          <a:p>
            <a:r>
              <a:rPr lang="en-US" sz="1600" dirty="0"/>
              <a:t>Please ask attendees to complete either the pre-test or post-test so that we can assess the effectiveness of the slides. If you make significant changes to the content of the slides for your presentation, we prefer that you use the pre-test only. </a:t>
            </a:r>
          </a:p>
          <a:p>
            <a:pPr lvl="1"/>
            <a:r>
              <a:rPr lang="en-US" sz="1600" dirty="0"/>
              <a:t>Pre-test link: </a:t>
            </a:r>
            <a:r>
              <a:rPr lang="en-US" sz="1600" dirty="0">
                <a:hlinkClick r:id="rId2"/>
              </a:rPr>
              <a:t>https://redcap.link/gi_pre1</a:t>
            </a:r>
            <a:endParaRPr lang="en-US" sz="1600" dirty="0"/>
          </a:p>
          <a:p>
            <a:pPr lvl="1"/>
            <a:r>
              <a:rPr lang="en-US" sz="1600" dirty="0"/>
              <a:t>Post-test link: </a:t>
            </a:r>
            <a:r>
              <a:rPr lang="en-US" sz="1600" dirty="0">
                <a:hlinkClick r:id="rId3"/>
              </a:rPr>
              <a:t>https://redcap.link/gi_post1</a:t>
            </a:r>
            <a:endParaRPr lang="en-US" sz="1600" dirty="0"/>
          </a:p>
          <a:p>
            <a:endParaRPr lang="en-US" sz="1600" dirty="0"/>
          </a:p>
          <a:p>
            <a:r>
              <a:rPr lang="en-US" sz="1600" dirty="0"/>
              <a:t>Primary Author(s): Malcolm Mattes </a:t>
            </a:r>
          </a:p>
          <a:p>
            <a:r>
              <a:rPr lang="en-US" sz="1600" dirty="0"/>
              <a:t>Peer Reviewer(s): Anupama </a:t>
            </a:r>
            <a:r>
              <a:rPr lang="en-US" sz="1600" dirty="0" err="1"/>
              <a:t>Chundury</a:t>
            </a:r>
            <a:r>
              <a:rPr lang="en-US" sz="1600" dirty="0"/>
              <a:t>, Salma Jabbour, Bailey Nelson, Noam </a:t>
            </a:r>
            <a:r>
              <a:rPr lang="en-US" sz="1600" dirty="0" err="1"/>
              <a:t>VanderWalde</a:t>
            </a:r>
            <a:r>
              <a:rPr lang="en-US" sz="1600" dirty="0"/>
              <a:t>, Jennifer Y. Wo</a:t>
            </a:r>
          </a:p>
          <a:p>
            <a:r>
              <a:rPr lang="en-US" sz="1600" dirty="0"/>
              <a:t>Additional Support: ASTRO communications committee</a:t>
            </a:r>
          </a:p>
          <a:p>
            <a:endParaRPr lang="en-US" sz="1600" dirty="0"/>
          </a:p>
          <a:p>
            <a:r>
              <a:rPr lang="en-US" sz="1600" b="1" dirty="0"/>
              <a:t>Last updated in October 2022 </a:t>
            </a:r>
            <a:r>
              <a:rPr lang="en-US" sz="1600" dirty="0"/>
              <a:t>– newer data may impact the accuracy of the content of these slides</a:t>
            </a:r>
          </a:p>
          <a:p>
            <a:endParaRPr lang="en-US" sz="1600" dirty="0"/>
          </a:p>
        </p:txBody>
      </p:sp>
      <p:sp>
        <p:nvSpPr>
          <p:cNvPr id="4" name="Title 1"/>
          <p:cNvSpPr txBox="1">
            <a:spLocks/>
          </p:cNvSpPr>
          <p:nvPr/>
        </p:nvSpPr>
        <p:spPr>
          <a:xfrm>
            <a:off x="1524000" y="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solidFill>
                  <a:schemeClr val="tx2"/>
                </a:solidFill>
                <a:latin typeface="+mn-lt"/>
                <a:ea typeface="Verdana" pitchFamily="34" charset="0"/>
                <a:cs typeface="Verdana" pitchFamily="34" charset="0"/>
              </a:rPr>
              <a:t>Instructions for Use of These Slides</a:t>
            </a:r>
          </a:p>
        </p:txBody>
      </p:sp>
    </p:spTree>
    <p:extLst>
      <p:ext uri="{BB962C8B-B14F-4D97-AF65-F5344CB8AC3E}">
        <p14:creationId xmlns:p14="http://schemas.microsoft.com/office/powerpoint/2010/main" val="2658688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pPr algn="ctr"/>
            <a:r>
              <a:rPr lang="en-US" sz="3600" dirty="0">
                <a:solidFill>
                  <a:schemeClr val="tx2"/>
                </a:solidFill>
                <a:latin typeface="Verdana" pitchFamily="34" charset="0"/>
                <a:ea typeface="Verdana" pitchFamily="34" charset="0"/>
                <a:cs typeface="Verdana" pitchFamily="34" charset="0"/>
              </a:rPr>
              <a:t>Managing Internal Organ Motion During Planning and Treatment </a:t>
            </a:r>
          </a:p>
        </p:txBody>
      </p:sp>
      <p:sp>
        <p:nvSpPr>
          <p:cNvPr id="3" name="Content Placeholder 2"/>
          <p:cNvSpPr>
            <a:spLocks noGrp="1"/>
          </p:cNvSpPr>
          <p:nvPr>
            <p:ph idx="1"/>
          </p:nvPr>
        </p:nvSpPr>
        <p:spPr>
          <a:xfrm>
            <a:off x="1376622" y="1489494"/>
            <a:ext cx="8244707" cy="5184476"/>
          </a:xfrm>
        </p:spPr>
        <p:txBody>
          <a:bodyPr vert="horz" lIns="91440" tIns="45720" rIns="91440" bIns="45720" rtlCol="0" anchor="t">
            <a:normAutofit lnSpcReduction="10000"/>
          </a:bodyPr>
          <a:lstStyle/>
          <a:p>
            <a:pPr marL="0">
              <a:spcBef>
                <a:spcPts val="0"/>
              </a:spcBef>
            </a:pPr>
            <a:r>
              <a:rPr lang="en-US" sz="2800" b="1" i="0" dirty="0">
                <a:solidFill>
                  <a:srgbClr val="000000"/>
                </a:solidFill>
                <a:effectLst/>
                <a:latin typeface="Verdana"/>
                <a:ea typeface="Verdana"/>
              </a:rPr>
              <a:t>For lower GI malignancies:</a:t>
            </a:r>
            <a:r>
              <a:rPr lang="en-US" sz="2800" b="1" dirty="0">
                <a:solidFill>
                  <a:srgbClr val="000000"/>
                </a:solidFill>
                <a:latin typeface="Verdana"/>
                <a:ea typeface="Verdana"/>
              </a:rPr>
              <a:t> </a:t>
            </a:r>
            <a:endParaRPr lang="en-US" dirty="0"/>
          </a:p>
          <a:p>
            <a:pPr marL="400050" lvl="1">
              <a:spcBef>
                <a:spcPts val="0"/>
              </a:spcBef>
            </a:pPr>
            <a:r>
              <a:rPr lang="en-US" sz="2400" b="0" i="0" dirty="0">
                <a:solidFill>
                  <a:srgbClr val="000000"/>
                </a:solidFill>
                <a:effectLst/>
                <a:latin typeface="Verdana" panose="020B0604030504040204" pitchFamily="34" charset="0"/>
                <a:ea typeface="Verdana" panose="020B0604030504040204" pitchFamily="34" charset="0"/>
              </a:rPr>
              <a:t>Can displace bowel away from treated area with full bladder or prone positioning</a:t>
            </a:r>
          </a:p>
          <a:p>
            <a:pPr marL="400050" lvl="1">
              <a:spcBef>
                <a:spcPts val="0"/>
              </a:spcBef>
            </a:pPr>
            <a:endParaRPr lang="en-US" sz="2400" dirty="0">
              <a:solidFill>
                <a:srgbClr val="000000"/>
              </a:solidFill>
              <a:latin typeface="Verdana"/>
              <a:ea typeface="Verdana"/>
            </a:endParaRPr>
          </a:p>
          <a:p>
            <a:pPr marL="400050" lvl="1">
              <a:spcBef>
                <a:spcPts val="0"/>
              </a:spcBef>
            </a:pPr>
            <a:endParaRPr lang="en-US" sz="2400" dirty="0">
              <a:solidFill>
                <a:srgbClr val="000000"/>
              </a:solidFill>
              <a:latin typeface="Verdana"/>
              <a:ea typeface="Verdana"/>
            </a:endParaRPr>
          </a:p>
          <a:p>
            <a:pPr marL="400050" lvl="1">
              <a:spcBef>
                <a:spcPts val="0"/>
              </a:spcBef>
            </a:pPr>
            <a:endParaRPr lang="en-US" sz="2400" dirty="0">
              <a:solidFill>
                <a:srgbClr val="000000"/>
              </a:solidFill>
              <a:latin typeface="Verdana"/>
              <a:ea typeface="Verdana"/>
            </a:endParaRPr>
          </a:p>
          <a:p>
            <a:pPr marL="400050" lvl="1">
              <a:spcBef>
                <a:spcPts val="0"/>
              </a:spcBef>
            </a:pPr>
            <a:endParaRPr lang="en-US" sz="2400" dirty="0">
              <a:solidFill>
                <a:srgbClr val="000000"/>
              </a:solidFill>
              <a:latin typeface="Verdana"/>
              <a:ea typeface="Verdana"/>
            </a:endParaRPr>
          </a:p>
          <a:p>
            <a:pPr marL="400050" lvl="1">
              <a:spcBef>
                <a:spcPts val="0"/>
              </a:spcBef>
            </a:pPr>
            <a:endParaRPr lang="en-US" sz="2400" dirty="0">
              <a:solidFill>
                <a:srgbClr val="000000"/>
              </a:solidFill>
              <a:latin typeface="Verdana"/>
              <a:ea typeface="Verdana"/>
            </a:endParaRPr>
          </a:p>
          <a:p>
            <a:pPr marL="400050" lvl="1">
              <a:spcBef>
                <a:spcPts val="0"/>
              </a:spcBef>
            </a:pPr>
            <a:endParaRPr lang="en-US" sz="2400" dirty="0">
              <a:solidFill>
                <a:srgbClr val="000000"/>
              </a:solidFill>
              <a:latin typeface="Verdana"/>
              <a:ea typeface="Verdana"/>
            </a:endParaRPr>
          </a:p>
          <a:p>
            <a:pPr marL="400050" lvl="1">
              <a:spcBef>
                <a:spcPts val="0"/>
              </a:spcBef>
            </a:pPr>
            <a:endParaRPr lang="en-US" sz="2400" dirty="0">
              <a:solidFill>
                <a:srgbClr val="000000"/>
              </a:solidFill>
              <a:latin typeface="Verdana"/>
              <a:ea typeface="Verdana"/>
            </a:endParaRPr>
          </a:p>
          <a:p>
            <a:pPr marL="400050" lvl="1">
              <a:spcBef>
                <a:spcPts val="0"/>
              </a:spcBef>
            </a:pPr>
            <a:endParaRPr lang="en-US" sz="2400" dirty="0">
              <a:solidFill>
                <a:srgbClr val="000000"/>
              </a:solidFill>
              <a:latin typeface="Verdana"/>
              <a:ea typeface="Verdana"/>
            </a:endParaRPr>
          </a:p>
          <a:p>
            <a:pPr marL="400050" lvl="1">
              <a:spcBef>
                <a:spcPts val="0"/>
              </a:spcBef>
            </a:pPr>
            <a:endParaRPr lang="en-US" sz="2400" dirty="0">
              <a:solidFill>
                <a:srgbClr val="000000"/>
              </a:solidFill>
              <a:latin typeface="Verdana"/>
              <a:ea typeface="Verdana"/>
            </a:endParaRPr>
          </a:p>
          <a:p>
            <a:pPr marL="400050" lvl="1">
              <a:spcBef>
                <a:spcPts val="0"/>
              </a:spcBef>
            </a:pPr>
            <a:r>
              <a:rPr lang="en-US" sz="2400" b="0" i="0" dirty="0">
                <a:solidFill>
                  <a:srgbClr val="000000"/>
                </a:solidFill>
                <a:effectLst/>
                <a:latin typeface="Verdana"/>
                <a:ea typeface="Verdana"/>
              </a:rPr>
              <a:t>Oral contrast enables more accurate delineation of bowel or stomach</a:t>
            </a:r>
            <a:endParaRPr lang="en-US" sz="2400" b="0" i="0" u="none">
              <a:solidFill>
                <a:schemeClr val="tx1">
                  <a:lumMod val="85000"/>
                  <a:lumOff val="15000"/>
                </a:schemeClr>
              </a:solidFill>
              <a:effectLst/>
              <a:latin typeface="Verdana"/>
              <a:ea typeface="Verdana"/>
              <a:cs typeface="Verdana" panose="020B0604030504040204" pitchFamily="34" charset="0"/>
            </a:endParaRPr>
          </a:p>
        </p:txBody>
      </p:sp>
      <p:pic>
        <p:nvPicPr>
          <p:cNvPr id="7" name="Picture 7" descr="A picture containing invertebrate, branchiopod crustacean&#10;&#10;Description automatically generated">
            <a:extLst>
              <a:ext uri="{FF2B5EF4-FFF2-40B4-BE49-F238E27FC236}">
                <a16:creationId xmlns:a16="http://schemas.microsoft.com/office/drawing/2014/main" id="{EDED8E33-41D7-5189-93BE-E9CCA6698FA5}"/>
              </a:ext>
            </a:extLst>
          </p:cNvPr>
          <p:cNvPicPr>
            <a:picLocks noChangeAspect="1"/>
          </p:cNvPicPr>
          <p:nvPr/>
        </p:nvPicPr>
        <p:blipFill>
          <a:blip r:embed="rId2"/>
          <a:stretch>
            <a:fillRect/>
          </a:stretch>
        </p:blipFill>
        <p:spPr>
          <a:xfrm>
            <a:off x="1848928" y="2737017"/>
            <a:ext cx="5834332" cy="2620415"/>
          </a:xfrm>
          <a:prstGeom prst="rect">
            <a:avLst/>
          </a:prstGeom>
        </p:spPr>
      </p:pic>
    </p:spTree>
    <p:extLst>
      <p:ext uri="{BB962C8B-B14F-4D97-AF65-F5344CB8AC3E}">
        <p14:creationId xmlns:p14="http://schemas.microsoft.com/office/powerpoint/2010/main" val="1953474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pPr algn="ctr"/>
            <a:r>
              <a:rPr lang="en-US" sz="3600" dirty="0">
                <a:solidFill>
                  <a:schemeClr val="tx2"/>
                </a:solidFill>
                <a:latin typeface="Verdana" pitchFamily="34" charset="0"/>
                <a:ea typeface="Verdana" pitchFamily="34" charset="0"/>
                <a:cs typeface="Verdana" pitchFamily="34" charset="0"/>
              </a:rPr>
              <a:t>Simulation</a:t>
            </a:r>
          </a:p>
        </p:txBody>
      </p:sp>
      <p:sp>
        <p:nvSpPr>
          <p:cNvPr id="3" name="Content Placeholder 2"/>
          <p:cNvSpPr>
            <a:spLocks noGrp="1"/>
          </p:cNvSpPr>
          <p:nvPr>
            <p:ph idx="1"/>
          </p:nvPr>
        </p:nvSpPr>
        <p:spPr>
          <a:xfrm>
            <a:off x="1232848" y="1306830"/>
            <a:ext cx="10031104" cy="932781"/>
          </a:xfrm>
        </p:spPr>
        <p:txBody>
          <a:bodyPr>
            <a:normAutofit/>
          </a:bodyPr>
          <a:lstStyle/>
          <a:p>
            <a:r>
              <a:rPr lang="en-US" b="1" i="0" u="none" dirty="0">
                <a:solidFill>
                  <a:schemeClr val="tx1">
                    <a:lumMod val="85000"/>
                    <a:lumOff val="15000"/>
                  </a:schemeClr>
                </a:solidFill>
                <a:effectLst/>
                <a:latin typeface="Verdana" pitchFamily="34" charset="0"/>
                <a:ea typeface="Verdana" pitchFamily="34" charset="0"/>
                <a:cs typeface="Verdana" pitchFamily="34" charset="0"/>
              </a:rPr>
              <a:t>Step 2:  </a:t>
            </a:r>
            <a:r>
              <a:rPr lang="en-US" b="0" i="0" u="none" dirty="0">
                <a:solidFill>
                  <a:schemeClr val="tx1">
                    <a:lumMod val="85000"/>
                    <a:lumOff val="15000"/>
                  </a:schemeClr>
                </a:solidFill>
                <a:effectLst/>
                <a:latin typeface="Verdana" pitchFamily="34" charset="0"/>
                <a:ea typeface="Verdana" pitchFamily="34" charset="0"/>
                <a:cs typeface="Verdana" pitchFamily="34" charset="0"/>
              </a:rPr>
              <a:t>CT scan </a:t>
            </a:r>
            <a:r>
              <a:rPr lang="en-US" b="0" i="0" u="none" dirty="0">
                <a:solidFill>
                  <a:schemeClr val="tx1">
                    <a:lumMod val="85000"/>
                    <a:lumOff val="15000"/>
                  </a:schemeClr>
                </a:solidFill>
                <a:effectLst/>
                <a:latin typeface="Verdana" pitchFamily="34" charset="0"/>
                <a:ea typeface="Verdana" pitchFamily="34" charset="0"/>
                <a:cs typeface="Verdana" pitchFamily="34" charset="0"/>
                <a:sym typeface="Wingdings" pitchFamily="2" charset="2"/>
              </a:rPr>
              <a:t> tattoo/mark patient</a:t>
            </a:r>
            <a:endParaRPr lang="en-US" b="0" i="0" u="none" dirty="0">
              <a:solidFill>
                <a:schemeClr val="tx1">
                  <a:lumMod val="85000"/>
                  <a:lumOff val="15000"/>
                </a:schemeClr>
              </a:solidFill>
              <a:effectLst/>
              <a:latin typeface="Verdana" pitchFamily="34" charset="0"/>
              <a:ea typeface="Verdana" pitchFamily="34" charset="0"/>
              <a:cs typeface="Verdana" pitchFamily="34" charset="0"/>
            </a:endParaRPr>
          </a:p>
          <a:p>
            <a:endParaRPr lang="en-US" b="0" i="0" u="none" dirty="0">
              <a:solidFill>
                <a:schemeClr val="tx1">
                  <a:lumMod val="85000"/>
                  <a:lumOff val="15000"/>
                </a:schemeClr>
              </a:solidFill>
              <a:effectLst/>
              <a:latin typeface="Verdana" pitchFamily="34" charset="0"/>
              <a:ea typeface="Verdana" pitchFamily="34" charset="0"/>
              <a:cs typeface="Verdana" pitchFamily="34" charset="0"/>
            </a:endParaRPr>
          </a:p>
        </p:txBody>
      </p:sp>
      <p:grpSp>
        <p:nvGrpSpPr>
          <p:cNvPr id="8" name="Group 62"/>
          <p:cNvGrpSpPr/>
          <p:nvPr/>
        </p:nvGrpSpPr>
        <p:grpSpPr>
          <a:xfrm>
            <a:off x="1981200" y="2464594"/>
            <a:ext cx="4038600" cy="3810000"/>
            <a:chOff x="4848726" y="1600200"/>
            <a:chExt cx="4828674" cy="4292600"/>
          </a:xfrm>
        </p:grpSpPr>
        <p:pic>
          <p:nvPicPr>
            <p:cNvPr id="9" name="Picture 4"/>
            <p:cNvPicPr>
              <a:picLocks noChangeAspect="1" noChangeArrowheads="1"/>
            </p:cNvPicPr>
            <p:nvPr/>
          </p:nvPicPr>
          <p:blipFill>
            <a:blip r:embed="rId2" cstate="print"/>
            <a:srcRect/>
            <a:stretch>
              <a:fillRect/>
            </a:stretch>
          </p:blipFill>
          <p:spPr bwMode="auto">
            <a:xfrm>
              <a:off x="4848726" y="1625600"/>
              <a:ext cx="4828674" cy="4267200"/>
            </a:xfrm>
            <a:prstGeom prst="rect">
              <a:avLst/>
            </a:prstGeom>
            <a:noFill/>
            <a:ln w="9525">
              <a:noFill/>
              <a:miter lim="800000"/>
              <a:headEnd/>
              <a:tailEnd/>
            </a:ln>
          </p:spPr>
        </p:pic>
        <p:sp>
          <p:nvSpPr>
            <p:cNvPr id="11" name="5-Point Star 10"/>
            <p:cNvSpPr/>
            <p:nvPr/>
          </p:nvSpPr>
          <p:spPr>
            <a:xfrm>
              <a:off x="7102642" y="3581400"/>
              <a:ext cx="381000" cy="3048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636042" y="3352800"/>
              <a:ext cx="1662075" cy="450791"/>
            </a:xfrm>
            <a:prstGeom prst="rect">
              <a:avLst/>
            </a:prstGeom>
            <a:noFill/>
          </p:spPr>
          <p:txBody>
            <a:bodyPr wrap="none" rtlCol="0">
              <a:spAutoFit/>
            </a:bodyPr>
            <a:lstStyle/>
            <a:p>
              <a:r>
                <a:rPr lang="en-US" sz="2000" dirty="0">
                  <a:solidFill>
                    <a:schemeClr val="bg1"/>
                  </a:solidFill>
                  <a:latin typeface="Verdana" panose="020B0604030504040204" pitchFamily="34" charset="0"/>
                  <a:ea typeface="Verdana" panose="020B0604030504040204" pitchFamily="34" charset="0"/>
                </a:rPr>
                <a:t>Isocenter</a:t>
              </a:r>
            </a:p>
          </p:txBody>
        </p:sp>
        <p:sp>
          <p:nvSpPr>
            <p:cNvPr id="13" name="5-Point Star 12"/>
            <p:cNvSpPr/>
            <p:nvPr/>
          </p:nvSpPr>
          <p:spPr>
            <a:xfrm>
              <a:off x="9372600" y="3581400"/>
              <a:ext cx="304800" cy="3048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5-Point Star 13"/>
            <p:cNvSpPr/>
            <p:nvPr/>
          </p:nvSpPr>
          <p:spPr>
            <a:xfrm>
              <a:off x="4876800" y="3657600"/>
              <a:ext cx="304800" cy="3048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5-Point Star 14"/>
            <p:cNvSpPr/>
            <p:nvPr/>
          </p:nvSpPr>
          <p:spPr>
            <a:xfrm>
              <a:off x="7162800" y="1600200"/>
              <a:ext cx="304800" cy="3048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a:stCxn id="14" idx="4"/>
              <a:endCxn id="13" idx="1"/>
            </p:cNvCxnSpPr>
            <p:nvPr/>
          </p:nvCxnSpPr>
          <p:spPr>
            <a:xfrm flipV="1">
              <a:off x="5181600" y="3697823"/>
              <a:ext cx="4191000" cy="7620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1" idx="0"/>
            </p:cNvCxnSpPr>
            <p:nvPr/>
          </p:nvCxnSpPr>
          <p:spPr>
            <a:xfrm rot="5400000">
              <a:off x="6389773" y="2655971"/>
              <a:ext cx="1828798" cy="2206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grpSp>
      <p:pic>
        <p:nvPicPr>
          <p:cNvPr id="18" name="Picture 17"/>
          <p:cNvPicPr>
            <a:picLocks noChangeArrowheads="1"/>
          </p:cNvPicPr>
          <p:nvPr/>
        </p:nvPicPr>
        <p:blipFill>
          <a:blip r:embed="rId3" cstate="print"/>
          <a:srcRect/>
          <a:stretch>
            <a:fillRect/>
          </a:stretch>
        </p:blipFill>
        <p:spPr bwMode="auto">
          <a:xfrm>
            <a:off x="6248400" y="2468563"/>
            <a:ext cx="3962400" cy="3810000"/>
          </a:xfrm>
          <a:prstGeom prst="rect">
            <a:avLst/>
          </a:prstGeom>
          <a:noFill/>
          <a:ln w="9525">
            <a:noFill/>
            <a:miter lim="800000"/>
            <a:headEnd/>
            <a:tailEnd/>
          </a:ln>
          <a:effectLst/>
        </p:spPr>
      </p:pic>
      <p:sp>
        <p:nvSpPr>
          <p:cNvPr id="19" name="5-Point Star 18"/>
          <p:cNvSpPr/>
          <p:nvPr/>
        </p:nvSpPr>
        <p:spPr>
          <a:xfrm>
            <a:off x="8512792" y="4270067"/>
            <a:ext cx="304800" cy="228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5-Point Star 19"/>
          <p:cNvSpPr/>
          <p:nvPr/>
        </p:nvSpPr>
        <p:spPr>
          <a:xfrm>
            <a:off x="8534400" y="3230563"/>
            <a:ext cx="304800" cy="2286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5-Point Star 20"/>
          <p:cNvSpPr/>
          <p:nvPr/>
        </p:nvSpPr>
        <p:spPr>
          <a:xfrm>
            <a:off x="6248400" y="4221163"/>
            <a:ext cx="304800" cy="2286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5-Point Star 21"/>
          <p:cNvSpPr/>
          <p:nvPr/>
        </p:nvSpPr>
        <p:spPr>
          <a:xfrm>
            <a:off x="9982200" y="4289403"/>
            <a:ext cx="304800" cy="2286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p:nvPr/>
        </p:nvCxnSpPr>
        <p:spPr>
          <a:xfrm rot="10800000">
            <a:off x="6553200" y="4359915"/>
            <a:ext cx="3429000" cy="2729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8192294" y="3877469"/>
            <a:ext cx="990600" cy="158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682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pPr algn="ctr"/>
            <a:r>
              <a:rPr lang="en-US" sz="3600" dirty="0">
                <a:solidFill>
                  <a:schemeClr val="tx2"/>
                </a:solidFill>
                <a:latin typeface="Verdana" pitchFamily="34" charset="0"/>
                <a:ea typeface="Verdana" pitchFamily="34" charset="0"/>
                <a:cs typeface="Verdana" pitchFamily="34" charset="0"/>
              </a:rPr>
              <a:t>Target-Volume Delineation</a:t>
            </a:r>
          </a:p>
        </p:txBody>
      </p:sp>
      <p:sp>
        <p:nvSpPr>
          <p:cNvPr id="3" name="Content Placeholder 2"/>
          <p:cNvSpPr>
            <a:spLocks noGrp="1"/>
          </p:cNvSpPr>
          <p:nvPr>
            <p:ph idx="1"/>
          </p:nvPr>
        </p:nvSpPr>
        <p:spPr>
          <a:xfrm>
            <a:off x="457200" y="1447800"/>
            <a:ext cx="8305800" cy="5257800"/>
          </a:xfrm>
        </p:spPr>
        <p:txBody>
          <a:bodyPr>
            <a:noAutofit/>
          </a:bodyPr>
          <a:lstStyle/>
          <a:p>
            <a:pPr>
              <a:lnSpc>
                <a:spcPct val="90000"/>
              </a:lnSpc>
            </a:pPr>
            <a:r>
              <a:rPr lang="en-US" sz="2400" b="1" dirty="0">
                <a:solidFill>
                  <a:schemeClr val="tx1">
                    <a:lumMod val="85000"/>
                    <a:lumOff val="15000"/>
                  </a:schemeClr>
                </a:solidFill>
                <a:latin typeface="Verdana" pitchFamily="34" charset="0"/>
                <a:ea typeface="Verdana" pitchFamily="34" charset="0"/>
                <a:cs typeface="Verdana" pitchFamily="34" charset="0"/>
              </a:rPr>
              <a:t>Step 3:  </a:t>
            </a:r>
            <a:r>
              <a:rPr lang="en-US" sz="2400" dirty="0">
                <a:solidFill>
                  <a:schemeClr val="tx1">
                    <a:lumMod val="85000"/>
                    <a:lumOff val="15000"/>
                  </a:schemeClr>
                </a:solidFill>
                <a:latin typeface="Verdana" pitchFamily="34" charset="0"/>
                <a:ea typeface="Verdana" pitchFamily="34" charset="0"/>
                <a:cs typeface="Verdana" pitchFamily="34" charset="0"/>
              </a:rPr>
              <a:t>Draw the target(s) on the planning CT (+/- with image “fusion” with PET or MRI)</a:t>
            </a:r>
          </a:p>
          <a:p>
            <a:pPr>
              <a:lnSpc>
                <a:spcPct val="90000"/>
              </a:lnSpc>
            </a:pPr>
            <a:endParaRPr lang="en-US" sz="2400" dirty="0">
              <a:solidFill>
                <a:schemeClr val="tx1">
                  <a:lumMod val="85000"/>
                  <a:lumOff val="15000"/>
                </a:schemeClr>
              </a:solidFill>
              <a:latin typeface="Verdana" pitchFamily="34" charset="0"/>
              <a:ea typeface="Verdana" pitchFamily="34" charset="0"/>
              <a:cs typeface="Verdana" pitchFamily="34" charset="0"/>
            </a:endParaRPr>
          </a:p>
          <a:p>
            <a:pPr>
              <a:lnSpc>
                <a:spcPct val="90000"/>
              </a:lnSpc>
            </a:pPr>
            <a:r>
              <a:rPr lang="en-US" sz="2400" b="1" dirty="0">
                <a:solidFill>
                  <a:srgbClr val="FF0000"/>
                </a:solidFill>
                <a:latin typeface="Verdana" pitchFamily="34" charset="0"/>
                <a:ea typeface="Verdana" pitchFamily="34" charset="0"/>
                <a:cs typeface="Verdana" pitchFamily="34" charset="0"/>
              </a:rPr>
              <a:t>GTV (Gross Tumor Volume)</a:t>
            </a:r>
          </a:p>
          <a:p>
            <a:pPr lvl="1">
              <a:lnSpc>
                <a:spcPct val="90000"/>
              </a:lnSpc>
            </a:pPr>
            <a:r>
              <a:rPr lang="en-US" dirty="0">
                <a:solidFill>
                  <a:schemeClr val="tx1">
                    <a:lumMod val="85000"/>
                    <a:lumOff val="15000"/>
                  </a:schemeClr>
                </a:solidFill>
                <a:latin typeface="Verdana" pitchFamily="34" charset="0"/>
                <a:ea typeface="Verdana" pitchFamily="34" charset="0"/>
                <a:cs typeface="Verdana" pitchFamily="34" charset="0"/>
              </a:rPr>
              <a:t>Visible disease</a:t>
            </a:r>
          </a:p>
          <a:p>
            <a:pPr>
              <a:lnSpc>
                <a:spcPct val="90000"/>
              </a:lnSpc>
            </a:pPr>
            <a:endParaRPr lang="en-US" sz="2400" b="1" dirty="0">
              <a:solidFill>
                <a:schemeClr val="tx1">
                  <a:lumMod val="85000"/>
                  <a:lumOff val="15000"/>
                </a:schemeClr>
              </a:solidFill>
              <a:latin typeface="Verdana" pitchFamily="34" charset="0"/>
              <a:ea typeface="Verdana" pitchFamily="34" charset="0"/>
              <a:cs typeface="Verdana" pitchFamily="34" charset="0"/>
            </a:endParaRPr>
          </a:p>
          <a:p>
            <a:pPr>
              <a:lnSpc>
                <a:spcPct val="90000"/>
              </a:lnSpc>
            </a:pPr>
            <a:r>
              <a:rPr lang="en-US" sz="2400" b="1" dirty="0">
                <a:solidFill>
                  <a:srgbClr val="00B0F0"/>
                </a:solidFill>
                <a:latin typeface="Verdana" pitchFamily="34" charset="0"/>
                <a:ea typeface="Verdana" pitchFamily="34" charset="0"/>
                <a:cs typeface="Verdana" pitchFamily="34" charset="0"/>
              </a:rPr>
              <a:t>CTV (Clinical Target Volume)</a:t>
            </a:r>
          </a:p>
          <a:p>
            <a:pPr lvl="1">
              <a:lnSpc>
                <a:spcPct val="90000"/>
              </a:lnSpc>
            </a:pPr>
            <a:r>
              <a:rPr lang="en-US" dirty="0">
                <a:solidFill>
                  <a:schemeClr val="tx1">
                    <a:lumMod val="85000"/>
                    <a:lumOff val="15000"/>
                  </a:schemeClr>
                </a:solidFill>
                <a:latin typeface="Verdana" pitchFamily="34" charset="0"/>
                <a:ea typeface="Verdana" pitchFamily="34" charset="0"/>
                <a:cs typeface="Verdana" pitchFamily="34" charset="0"/>
              </a:rPr>
              <a:t>GTV + </a:t>
            </a:r>
            <a:r>
              <a:rPr lang="en-US" u="sng" dirty="0">
                <a:solidFill>
                  <a:schemeClr val="tx1">
                    <a:lumMod val="85000"/>
                    <a:lumOff val="15000"/>
                  </a:schemeClr>
                </a:solidFill>
                <a:latin typeface="Verdana" pitchFamily="34" charset="0"/>
                <a:ea typeface="Verdana" pitchFamily="34" charset="0"/>
                <a:cs typeface="Verdana" pitchFamily="34" charset="0"/>
              </a:rPr>
              <a:t>margin</a:t>
            </a:r>
            <a:r>
              <a:rPr lang="en-US" dirty="0">
                <a:solidFill>
                  <a:schemeClr val="tx1">
                    <a:lumMod val="85000"/>
                    <a:lumOff val="15000"/>
                  </a:schemeClr>
                </a:solidFill>
                <a:latin typeface="Verdana" pitchFamily="34" charset="0"/>
                <a:ea typeface="Verdana" pitchFamily="34" charset="0"/>
                <a:cs typeface="Verdana" pitchFamily="34" charset="0"/>
              </a:rPr>
              <a:t> for clinical uncertainty/microscopic spread</a:t>
            </a:r>
          </a:p>
          <a:p>
            <a:pPr>
              <a:lnSpc>
                <a:spcPct val="90000"/>
              </a:lnSpc>
            </a:pPr>
            <a:endParaRPr lang="en-US" sz="2400" b="1" dirty="0">
              <a:solidFill>
                <a:schemeClr val="tx1">
                  <a:lumMod val="85000"/>
                  <a:lumOff val="15000"/>
                </a:schemeClr>
              </a:solidFill>
              <a:latin typeface="Verdana" pitchFamily="34" charset="0"/>
              <a:ea typeface="Verdana" pitchFamily="34" charset="0"/>
              <a:cs typeface="Verdana" pitchFamily="34" charset="0"/>
            </a:endParaRPr>
          </a:p>
          <a:p>
            <a:pPr>
              <a:lnSpc>
                <a:spcPct val="90000"/>
              </a:lnSpc>
            </a:pPr>
            <a:r>
              <a:rPr lang="en-US" sz="2400" b="1" dirty="0">
                <a:solidFill>
                  <a:srgbClr val="00B050"/>
                </a:solidFill>
                <a:latin typeface="Verdana" pitchFamily="34" charset="0"/>
                <a:ea typeface="Verdana" pitchFamily="34" charset="0"/>
                <a:cs typeface="Verdana" pitchFamily="34" charset="0"/>
              </a:rPr>
              <a:t>PTV (Planning Target Volume)</a:t>
            </a:r>
          </a:p>
          <a:p>
            <a:pPr lvl="1">
              <a:lnSpc>
                <a:spcPct val="90000"/>
              </a:lnSpc>
            </a:pPr>
            <a:r>
              <a:rPr lang="en-US" dirty="0">
                <a:solidFill>
                  <a:schemeClr val="tx1">
                    <a:lumMod val="85000"/>
                    <a:lumOff val="15000"/>
                  </a:schemeClr>
                </a:solidFill>
                <a:latin typeface="Verdana" pitchFamily="34" charset="0"/>
                <a:ea typeface="Verdana" pitchFamily="34" charset="0"/>
                <a:cs typeface="Verdana" pitchFamily="34" charset="0"/>
              </a:rPr>
              <a:t>CTV + margin for physical uncertainties (e.g. positioning, respiratory motion)</a:t>
            </a:r>
          </a:p>
          <a:p>
            <a:pPr>
              <a:lnSpc>
                <a:spcPct val="90000"/>
              </a:lnSpc>
            </a:pPr>
            <a:endParaRPr lang="en-US" sz="2400" dirty="0">
              <a:solidFill>
                <a:schemeClr val="tx1">
                  <a:lumMod val="85000"/>
                  <a:lumOff val="15000"/>
                </a:schemeClr>
              </a:solidFill>
              <a:latin typeface="Verdana" pitchFamily="34" charset="0"/>
              <a:ea typeface="Verdana" pitchFamily="34" charset="0"/>
              <a:cs typeface="Verdana" pitchFamily="34" charset="0"/>
            </a:endParaRPr>
          </a:p>
        </p:txBody>
      </p:sp>
      <p:sp>
        <p:nvSpPr>
          <p:cNvPr id="10" name="Explosion 2 9"/>
          <p:cNvSpPr/>
          <p:nvPr/>
        </p:nvSpPr>
        <p:spPr>
          <a:xfrm>
            <a:off x="7800651" y="2438400"/>
            <a:ext cx="3668574" cy="2667000"/>
          </a:xfrm>
          <a:prstGeom prst="irregularSeal2">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TUMOR</a:t>
            </a:r>
          </a:p>
        </p:txBody>
      </p:sp>
      <p:sp>
        <p:nvSpPr>
          <p:cNvPr id="13" name="Oval 12"/>
          <p:cNvSpPr/>
          <p:nvPr/>
        </p:nvSpPr>
        <p:spPr>
          <a:xfrm>
            <a:off x="7696200" y="2286000"/>
            <a:ext cx="3886200" cy="3048000"/>
          </a:xfrm>
          <a:prstGeom prst="ellipse">
            <a:avLst/>
          </a:prstGeom>
          <a:solidFill>
            <a:srgbClr val="FF0000">
              <a:alpha val="6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GTV</a:t>
            </a:r>
          </a:p>
        </p:txBody>
      </p:sp>
      <p:sp>
        <p:nvSpPr>
          <p:cNvPr id="14" name="Oval 13"/>
          <p:cNvSpPr/>
          <p:nvPr/>
        </p:nvSpPr>
        <p:spPr>
          <a:xfrm>
            <a:off x="7413171" y="2019300"/>
            <a:ext cx="4495800" cy="3619500"/>
          </a:xfrm>
          <a:prstGeom prst="ellipse">
            <a:avLst/>
          </a:prstGeom>
          <a:solidFill>
            <a:srgbClr val="3366FF">
              <a:alpha val="4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CTV</a:t>
            </a:r>
          </a:p>
        </p:txBody>
      </p:sp>
      <p:sp>
        <p:nvSpPr>
          <p:cNvPr id="15" name="Oval 14"/>
          <p:cNvSpPr>
            <a:spLocks noChangeAspect="1"/>
          </p:cNvSpPr>
          <p:nvPr/>
        </p:nvSpPr>
        <p:spPr>
          <a:xfrm>
            <a:off x="7100725" y="1828800"/>
            <a:ext cx="5068425" cy="4191000"/>
          </a:xfrm>
          <a:prstGeom prst="ellipse">
            <a:avLst/>
          </a:prstGeom>
          <a:solidFill>
            <a:srgbClr val="00FF32">
              <a:alpha val="4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PTV</a:t>
            </a:r>
          </a:p>
        </p:txBody>
      </p:sp>
    </p:spTree>
    <p:extLst>
      <p:ext uri="{BB962C8B-B14F-4D97-AF65-F5344CB8AC3E}">
        <p14:creationId xmlns:p14="http://schemas.microsoft.com/office/powerpoint/2010/main" val="278689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pPr algn="ctr"/>
            <a:r>
              <a:rPr lang="en-US" sz="3600" dirty="0">
                <a:solidFill>
                  <a:schemeClr val="tx2"/>
                </a:solidFill>
                <a:latin typeface="Verdana" pitchFamily="34" charset="0"/>
                <a:ea typeface="Verdana" pitchFamily="34" charset="0"/>
                <a:cs typeface="Verdana" pitchFamily="34" charset="0"/>
              </a:rPr>
              <a:t>Treatment Planning</a:t>
            </a:r>
          </a:p>
        </p:txBody>
      </p:sp>
      <p:sp>
        <p:nvSpPr>
          <p:cNvPr id="15" name="Text Box 13"/>
          <p:cNvSpPr txBox="1">
            <a:spLocks noChangeArrowheads="1"/>
          </p:cNvSpPr>
          <p:nvPr/>
        </p:nvSpPr>
        <p:spPr bwMode="auto">
          <a:xfrm>
            <a:off x="628953" y="1136174"/>
            <a:ext cx="10970380" cy="1246495"/>
          </a:xfrm>
          <a:prstGeom prst="rect">
            <a:avLst/>
          </a:prstGeom>
          <a:noFill/>
          <a:ln w="9525">
            <a:noFill/>
            <a:miter lim="800000"/>
            <a:headEnd/>
            <a:tailEnd/>
          </a:ln>
          <a:effectLst/>
        </p:spPr>
        <p:txBody>
          <a:bodyPr wrap="square" lIns="91440" tIns="45720" rIns="91440" bIns="45720" anchor="t">
            <a:spAutoFit/>
          </a:bodyPr>
          <a:lstStyle/>
          <a:p>
            <a:pPr marL="342900" indent="-342900">
              <a:buFont typeface="Arial" panose="020B0604020202020204" pitchFamily="34" charset="0"/>
              <a:buChar char="•"/>
            </a:pPr>
            <a:r>
              <a:rPr lang="en-US" sz="2500" b="1" dirty="0">
                <a:solidFill>
                  <a:schemeClr val="tx1">
                    <a:lumMod val="85000"/>
                    <a:lumOff val="15000"/>
                  </a:schemeClr>
                </a:solidFill>
                <a:latin typeface="Verdana"/>
                <a:ea typeface="Verdana"/>
                <a:cs typeface="Verdana" pitchFamily="34" charset="0"/>
              </a:rPr>
              <a:t>Step 4: </a:t>
            </a:r>
            <a:r>
              <a:rPr lang="en-US" sz="2500" dirty="0">
                <a:solidFill>
                  <a:schemeClr val="tx1">
                    <a:lumMod val="85000"/>
                    <a:lumOff val="15000"/>
                  </a:schemeClr>
                </a:solidFill>
                <a:latin typeface="Verdana"/>
                <a:ea typeface="Verdana"/>
                <a:cs typeface="Verdana" pitchFamily="34" charset="0"/>
              </a:rPr>
              <a:t>MD provides planning directives, and dosimetrist u</a:t>
            </a:r>
            <a:r>
              <a:rPr lang="en-US" sz="2500" dirty="0">
                <a:latin typeface="Verdana"/>
                <a:ea typeface="Verdana"/>
                <a:cs typeface="Verdana" panose="020B0604030504040204" pitchFamily="34" charset="0"/>
              </a:rPr>
              <a:t>ses sophisticated computer software to add RT field(s). “Quality” of plan evaluated by calculating dose to tumor and normal organs.</a:t>
            </a:r>
            <a:endParaRPr lang="en-US" sz="2500" dirty="0">
              <a:solidFill>
                <a:schemeClr val="tx1">
                  <a:lumMod val="85000"/>
                  <a:lumOff val="15000"/>
                </a:schemeClr>
              </a:solidFill>
              <a:latin typeface="Verdana" pitchFamily="34" charset="0"/>
              <a:ea typeface="Verdana" pitchFamily="34" charset="0"/>
              <a:cs typeface="Verdana" pitchFamily="34" charset="0"/>
            </a:endParaRPr>
          </a:p>
        </p:txBody>
      </p:sp>
      <p:pic>
        <p:nvPicPr>
          <p:cNvPr id="3" name="Picture 2"/>
          <p:cNvPicPr>
            <a:picLocks noChangeAspect="1"/>
          </p:cNvPicPr>
          <p:nvPr/>
        </p:nvPicPr>
        <p:blipFill>
          <a:blip r:embed="rId3"/>
          <a:stretch>
            <a:fillRect/>
          </a:stretch>
        </p:blipFill>
        <p:spPr>
          <a:xfrm>
            <a:off x="1828800" y="3733800"/>
            <a:ext cx="3591911" cy="2899186"/>
          </a:xfrm>
          <a:prstGeom prst="rect">
            <a:avLst/>
          </a:prstGeom>
        </p:spPr>
      </p:pic>
      <p:sp>
        <p:nvSpPr>
          <p:cNvPr id="6" name="TextBox 5"/>
          <p:cNvSpPr txBox="1"/>
          <p:nvPr/>
        </p:nvSpPr>
        <p:spPr>
          <a:xfrm>
            <a:off x="1797399" y="2635065"/>
            <a:ext cx="3708400" cy="1107996"/>
          </a:xfrm>
          <a:prstGeom prst="rect">
            <a:avLst/>
          </a:prstGeom>
          <a:noFill/>
        </p:spPr>
        <p:txBody>
          <a:bodyPr wrap="square" rtlCol="0">
            <a:spAutoFit/>
          </a:bodyPr>
          <a:lstStyle/>
          <a:p>
            <a:r>
              <a:rPr lang="en-US" sz="2200" b="1" dirty="0">
                <a:latin typeface="Verdana" pitchFamily="34" charset="0"/>
                <a:ea typeface="Verdana" pitchFamily="34" charset="0"/>
                <a:cs typeface="Verdana" pitchFamily="34" charset="0"/>
              </a:rPr>
              <a:t>Isodose Curve: </a:t>
            </a:r>
          </a:p>
          <a:p>
            <a:r>
              <a:rPr lang="en-US" sz="2200" dirty="0">
                <a:latin typeface="Verdana" pitchFamily="34" charset="0"/>
                <a:ea typeface="Verdana" pitchFamily="34" charset="0"/>
                <a:cs typeface="Verdana" pitchFamily="34" charset="0"/>
              </a:rPr>
              <a:t>A line passing through points of equal dose  </a:t>
            </a:r>
          </a:p>
        </p:txBody>
      </p:sp>
      <p:pic>
        <p:nvPicPr>
          <p:cNvPr id="7" name="Picture 6"/>
          <p:cNvPicPr>
            <a:picLocks noChangeAspect="1"/>
          </p:cNvPicPr>
          <p:nvPr/>
        </p:nvPicPr>
        <p:blipFill>
          <a:blip r:embed="rId4"/>
          <a:stretch>
            <a:fillRect/>
          </a:stretch>
        </p:blipFill>
        <p:spPr>
          <a:xfrm>
            <a:off x="6324601" y="3743061"/>
            <a:ext cx="4180490" cy="2907341"/>
          </a:xfrm>
          <a:prstGeom prst="rect">
            <a:avLst/>
          </a:prstGeom>
        </p:spPr>
      </p:pic>
      <p:sp>
        <p:nvSpPr>
          <p:cNvPr id="4" name="TextBox 3">
            <a:extLst>
              <a:ext uri="{FF2B5EF4-FFF2-40B4-BE49-F238E27FC236}">
                <a16:creationId xmlns:a16="http://schemas.microsoft.com/office/drawing/2014/main" id="{976408DE-D340-44F0-9E3A-21A9502D4674}"/>
              </a:ext>
            </a:extLst>
          </p:cNvPr>
          <p:cNvSpPr txBox="1"/>
          <p:nvPr/>
        </p:nvSpPr>
        <p:spPr>
          <a:xfrm>
            <a:off x="6261101" y="2635065"/>
            <a:ext cx="4307490" cy="1446550"/>
          </a:xfrm>
          <a:prstGeom prst="rect">
            <a:avLst/>
          </a:prstGeom>
          <a:noFill/>
        </p:spPr>
        <p:txBody>
          <a:bodyPr wrap="square" rtlCol="0">
            <a:spAutoFit/>
          </a:bodyPr>
          <a:lstStyle/>
          <a:p>
            <a:r>
              <a:rPr lang="en-US" sz="2200" b="1" dirty="0">
                <a:latin typeface="Verdana" pitchFamily="34" charset="0"/>
                <a:ea typeface="Verdana" pitchFamily="34" charset="0"/>
                <a:cs typeface="Verdana" pitchFamily="34" charset="0"/>
              </a:rPr>
              <a:t>Dose-Volume Histogram: </a:t>
            </a:r>
            <a:r>
              <a:rPr lang="en-US" sz="2200" dirty="0">
                <a:latin typeface="Verdana" pitchFamily="34" charset="0"/>
                <a:ea typeface="Verdana" pitchFamily="34" charset="0"/>
                <a:cs typeface="Verdana" pitchFamily="34" charset="0"/>
              </a:rPr>
              <a:t>Relates RT dose to volume of all contoured structures</a:t>
            </a:r>
          </a:p>
          <a:p>
            <a:endParaRPr lang="en-US" sz="2200" dirty="0"/>
          </a:p>
        </p:txBody>
      </p:sp>
    </p:spTree>
    <p:extLst>
      <p:ext uri="{BB962C8B-B14F-4D97-AF65-F5344CB8AC3E}">
        <p14:creationId xmlns:p14="http://schemas.microsoft.com/office/powerpoint/2010/main" val="3099209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
            <a:ext cx="11430000" cy="1467541"/>
          </a:xfrm>
        </p:spPr>
        <p:txBody>
          <a:bodyPr>
            <a:normAutofit/>
          </a:bodyPr>
          <a:lstStyle/>
          <a:p>
            <a:pPr algn="ctr"/>
            <a:r>
              <a:rPr lang="en-US" sz="3600" dirty="0">
                <a:solidFill>
                  <a:schemeClr val="tx2"/>
                </a:solidFill>
                <a:latin typeface="Verdana" pitchFamily="34" charset="0"/>
                <a:ea typeface="Verdana" pitchFamily="34" charset="0"/>
                <a:cs typeface="Verdana" pitchFamily="34" charset="0"/>
              </a:rPr>
              <a:t>Intensity-Modulated </a:t>
            </a:r>
            <a:br>
              <a:rPr lang="en-US" sz="3600" dirty="0">
                <a:solidFill>
                  <a:schemeClr val="tx2"/>
                </a:solidFill>
                <a:latin typeface="Verdana" pitchFamily="34" charset="0"/>
                <a:ea typeface="Verdana" pitchFamily="34" charset="0"/>
                <a:cs typeface="Verdana" pitchFamily="34" charset="0"/>
              </a:rPr>
            </a:br>
            <a:r>
              <a:rPr lang="en-US" sz="3600" dirty="0">
                <a:solidFill>
                  <a:schemeClr val="tx2"/>
                </a:solidFill>
                <a:latin typeface="Verdana" pitchFamily="34" charset="0"/>
                <a:ea typeface="Verdana" pitchFamily="34" charset="0"/>
                <a:cs typeface="Verdana" pitchFamily="34" charset="0"/>
              </a:rPr>
              <a:t>Radiation Therapy (IMRT)</a:t>
            </a:r>
          </a:p>
        </p:txBody>
      </p:sp>
      <p:sp>
        <p:nvSpPr>
          <p:cNvPr id="15" name="Text Box 13"/>
          <p:cNvSpPr txBox="1">
            <a:spLocks noChangeArrowheads="1"/>
          </p:cNvSpPr>
          <p:nvPr/>
        </p:nvSpPr>
        <p:spPr bwMode="auto">
          <a:xfrm>
            <a:off x="709272" y="1712272"/>
            <a:ext cx="7517920" cy="2718693"/>
          </a:xfrm>
          <a:prstGeom prst="rect">
            <a:avLst/>
          </a:prstGeom>
          <a:noFill/>
          <a:ln w="9525">
            <a:noFill/>
            <a:miter lim="800000"/>
            <a:headEnd/>
            <a:tailEnd/>
          </a:ln>
          <a:effectLst/>
        </p:spPr>
        <p:txBody>
          <a:bodyPr wrap="square" lIns="91440" tIns="45720" rIns="91440" bIns="45720" anchor="t">
            <a:spAutoFit/>
          </a:bodyPr>
          <a:lstStyle/>
          <a:p>
            <a:pPr marL="285750" indent="-285750">
              <a:spcBef>
                <a:spcPts val="200"/>
              </a:spcBef>
              <a:spcAft>
                <a:spcPts val="200"/>
              </a:spcAft>
              <a:buFont typeface="Arial" panose="020B0604020202020204" pitchFamily="34" charset="0"/>
              <a:buChar char="•"/>
            </a:pPr>
            <a:r>
              <a:rPr lang="en-US" sz="2200" b="1" dirty="0">
                <a:latin typeface="Verdana" panose="020B0604030504040204" pitchFamily="34" charset="0"/>
                <a:ea typeface="Verdana" panose="020B0604030504040204" pitchFamily="34" charset="0"/>
                <a:cs typeface="Verdana" panose="020B0604030504040204" pitchFamily="34" charset="0"/>
              </a:rPr>
              <a:t>MLCs can dynamically modulate the dose </a:t>
            </a:r>
            <a:r>
              <a:rPr lang="en-US" sz="2200" b="1" dirty="0">
                <a:solidFill>
                  <a:schemeClr val="tx1">
                    <a:lumMod val="85000"/>
                    <a:lumOff val="15000"/>
                  </a:schemeClr>
                </a:solidFill>
                <a:latin typeface="Verdana" pitchFamily="34" charset="0"/>
                <a:ea typeface="Verdana" pitchFamily="34" charset="0"/>
                <a:cs typeface="Verdana" pitchFamily="34" charset="0"/>
              </a:rPr>
              <a:t>intensity around a curved target volume</a:t>
            </a:r>
          </a:p>
          <a:p>
            <a:pPr marL="285750" indent="-285750">
              <a:spcBef>
                <a:spcPts val="200"/>
              </a:spcBef>
              <a:spcAft>
                <a:spcPts val="200"/>
              </a:spcAft>
              <a:buFont typeface="Arial" panose="020B0604020202020204" pitchFamily="34" charset="0"/>
              <a:buChar char="•"/>
            </a:pPr>
            <a:endParaRPr lang="en-US" sz="2200" dirty="0">
              <a:solidFill>
                <a:schemeClr val="tx1">
                  <a:lumMod val="85000"/>
                  <a:lumOff val="15000"/>
                </a:schemeClr>
              </a:solidFill>
              <a:latin typeface="Verdana"/>
              <a:ea typeface="Verdana"/>
              <a:cs typeface="Verdana" panose="020B0604030504040204" pitchFamily="34" charset="0"/>
            </a:endParaRPr>
          </a:p>
          <a:p>
            <a:pPr marL="285750" indent="-285750">
              <a:spcBef>
                <a:spcPts val="200"/>
              </a:spcBef>
              <a:spcAft>
                <a:spcPts val="200"/>
              </a:spcAft>
              <a:buFont typeface="Arial" panose="020B0604020202020204" pitchFamily="34" charset="0"/>
              <a:buChar char="•"/>
            </a:pPr>
            <a:r>
              <a:rPr lang="en-US" sz="2200" dirty="0">
                <a:solidFill>
                  <a:schemeClr val="tx1">
                    <a:lumMod val="85000"/>
                    <a:lumOff val="15000"/>
                  </a:schemeClr>
                </a:solidFill>
                <a:latin typeface="Verdana"/>
                <a:ea typeface="Verdana"/>
                <a:cs typeface="Verdana" panose="020B0604030504040204" pitchFamily="34" charset="0"/>
              </a:rPr>
              <a:t>Improves conformality to complex target volumes</a:t>
            </a:r>
            <a:endParaRPr lang="en-US" dirty="0">
              <a:solidFill>
                <a:schemeClr val="tx1">
                  <a:lumMod val="85000"/>
                  <a:lumOff val="15000"/>
                </a:schemeClr>
              </a:solidFill>
            </a:endParaRPr>
          </a:p>
          <a:p>
            <a:pPr marL="285750" indent="-285750">
              <a:spcBef>
                <a:spcPts val="200"/>
              </a:spcBef>
              <a:spcAft>
                <a:spcPts val="200"/>
              </a:spcAft>
              <a:buFont typeface="Arial" panose="020B0604020202020204" pitchFamily="34" charset="0"/>
              <a:buChar char="•"/>
            </a:pPr>
            <a:endParaRPr lang="en-US" sz="2200" dirty="0">
              <a:latin typeface="Verdana"/>
              <a:ea typeface="Verdana"/>
              <a:cs typeface="Verdana" panose="020B0604030504040204" pitchFamily="34" charset="0"/>
            </a:endParaRPr>
          </a:p>
          <a:p>
            <a:pPr marL="285750" indent="-285750">
              <a:spcBef>
                <a:spcPts val="200"/>
              </a:spcBef>
              <a:spcAft>
                <a:spcPts val="200"/>
              </a:spcAft>
              <a:buFont typeface="Arial" panose="020B0604020202020204" pitchFamily="34" charset="0"/>
              <a:buChar char="•"/>
            </a:pPr>
            <a:r>
              <a:rPr lang="en-US" sz="2200" dirty="0">
                <a:latin typeface="Verdana"/>
                <a:ea typeface="Verdana"/>
                <a:cs typeface="Verdana" panose="020B0604030504040204" pitchFamily="34" charset="0"/>
              </a:rPr>
              <a:t>Enables dose escalation or reduction in toxicity</a:t>
            </a:r>
            <a:endParaRPr lang="en-US" dirty="0"/>
          </a:p>
          <a:p>
            <a:pPr>
              <a:spcBef>
                <a:spcPts val="200"/>
              </a:spcBef>
              <a:spcAft>
                <a:spcPts val="200"/>
              </a:spcAft>
            </a:pPr>
            <a:endParaRPr lang="en-US" sz="2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a:extLst>
              <a:ext uri="{FF2B5EF4-FFF2-40B4-BE49-F238E27FC236}">
                <a16:creationId xmlns:a16="http://schemas.microsoft.com/office/drawing/2014/main" id="{4F97991F-8ADF-40D6-A1F0-85C9D0EE21F1}"/>
              </a:ext>
            </a:extLst>
          </p:cNvPr>
          <p:cNvPicPr>
            <a:picLocks noChangeAspect="1"/>
          </p:cNvPicPr>
          <p:nvPr/>
        </p:nvPicPr>
        <p:blipFill>
          <a:blip r:embed="rId3"/>
          <a:stretch>
            <a:fillRect/>
          </a:stretch>
        </p:blipFill>
        <p:spPr>
          <a:xfrm>
            <a:off x="8567468" y="1616507"/>
            <a:ext cx="3200179" cy="2308325"/>
          </a:xfrm>
          <a:prstGeom prst="rect">
            <a:avLst/>
          </a:prstGeom>
        </p:spPr>
      </p:pic>
      <p:sp>
        <p:nvSpPr>
          <p:cNvPr id="12" name="Arrow: Right 11">
            <a:extLst>
              <a:ext uri="{FF2B5EF4-FFF2-40B4-BE49-F238E27FC236}">
                <a16:creationId xmlns:a16="http://schemas.microsoft.com/office/drawing/2014/main" id="{45F38117-98BF-44E7-A19A-71774A6DD704}"/>
              </a:ext>
            </a:extLst>
          </p:cNvPr>
          <p:cNvSpPr/>
          <p:nvPr/>
        </p:nvSpPr>
        <p:spPr>
          <a:xfrm>
            <a:off x="7555249" y="5073100"/>
            <a:ext cx="891974" cy="4905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4" name="Picture 23">
            <a:extLst>
              <a:ext uri="{FF2B5EF4-FFF2-40B4-BE49-F238E27FC236}">
                <a16:creationId xmlns:a16="http://schemas.microsoft.com/office/drawing/2014/main" id="{7B14AA79-88F5-4443-9E02-8755D33C25A8}"/>
              </a:ext>
            </a:extLst>
          </p:cNvPr>
          <p:cNvPicPr>
            <a:picLocks noChangeAspect="1"/>
          </p:cNvPicPr>
          <p:nvPr/>
        </p:nvPicPr>
        <p:blipFill>
          <a:blip r:embed="rId4"/>
          <a:stretch>
            <a:fillRect/>
          </a:stretch>
        </p:blipFill>
        <p:spPr>
          <a:xfrm>
            <a:off x="4141152" y="4090806"/>
            <a:ext cx="3315163" cy="2695951"/>
          </a:xfrm>
          <a:prstGeom prst="rect">
            <a:avLst/>
          </a:prstGeom>
        </p:spPr>
      </p:pic>
      <p:pic>
        <p:nvPicPr>
          <p:cNvPr id="27" name="Picture 26">
            <a:extLst>
              <a:ext uri="{FF2B5EF4-FFF2-40B4-BE49-F238E27FC236}">
                <a16:creationId xmlns:a16="http://schemas.microsoft.com/office/drawing/2014/main" id="{CC5D11B5-B985-4E5C-9D84-0F076901C77D}"/>
              </a:ext>
            </a:extLst>
          </p:cNvPr>
          <p:cNvPicPr>
            <a:picLocks noChangeAspect="1"/>
          </p:cNvPicPr>
          <p:nvPr/>
        </p:nvPicPr>
        <p:blipFill>
          <a:blip r:embed="rId5"/>
          <a:stretch>
            <a:fillRect/>
          </a:stretch>
        </p:blipFill>
        <p:spPr>
          <a:xfrm>
            <a:off x="8485985" y="4090806"/>
            <a:ext cx="3305636" cy="2695951"/>
          </a:xfrm>
          <a:prstGeom prst="rect">
            <a:avLst/>
          </a:prstGeom>
        </p:spPr>
      </p:pic>
      <p:sp>
        <p:nvSpPr>
          <p:cNvPr id="28" name="TextBox 27">
            <a:extLst>
              <a:ext uri="{FF2B5EF4-FFF2-40B4-BE49-F238E27FC236}">
                <a16:creationId xmlns:a16="http://schemas.microsoft.com/office/drawing/2014/main" id="{5120DC54-A04A-4020-B918-CD177C3E71AA}"/>
              </a:ext>
            </a:extLst>
          </p:cNvPr>
          <p:cNvSpPr txBox="1"/>
          <p:nvPr/>
        </p:nvSpPr>
        <p:spPr>
          <a:xfrm>
            <a:off x="4115751" y="4085542"/>
            <a:ext cx="1561820" cy="400110"/>
          </a:xfrm>
          <a:prstGeom prst="rect">
            <a:avLst/>
          </a:prstGeom>
          <a:noFill/>
        </p:spPr>
        <p:txBody>
          <a:bodyPr wrap="square" rtlCol="0">
            <a:spAutoFit/>
          </a:bodyPr>
          <a:lstStyle/>
          <a:p>
            <a:r>
              <a:rPr lang="en-US" sz="2000" b="1" dirty="0">
                <a:solidFill>
                  <a:schemeClr val="bg1"/>
                </a:solidFill>
                <a:latin typeface="Verdana" panose="020B0604030504040204" pitchFamily="34" charset="0"/>
                <a:ea typeface="Verdana" panose="020B0604030504040204" pitchFamily="34" charset="0"/>
              </a:rPr>
              <a:t>3DCRT</a:t>
            </a:r>
          </a:p>
        </p:txBody>
      </p:sp>
      <p:sp>
        <p:nvSpPr>
          <p:cNvPr id="29" name="TextBox 28">
            <a:extLst>
              <a:ext uri="{FF2B5EF4-FFF2-40B4-BE49-F238E27FC236}">
                <a16:creationId xmlns:a16="http://schemas.microsoft.com/office/drawing/2014/main" id="{174D6C8D-2F6A-4580-9941-EC21B12C828A}"/>
              </a:ext>
            </a:extLst>
          </p:cNvPr>
          <p:cNvSpPr txBox="1"/>
          <p:nvPr/>
        </p:nvSpPr>
        <p:spPr>
          <a:xfrm>
            <a:off x="8473285" y="4085542"/>
            <a:ext cx="1561820" cy="400110"/>
          </a:xfrm>
          <a:prstGeom prst="rect">
            <a:avLst/>
          </a:prstGeom>
          <a:noFill/>
        </p:spPr>
        <p:txBody>
          <a:bodyPr wrap="square" rtlCol="0">
            <a:spAutoFit/>
          </a:bodyPr>
          <a:lstStyle/>
          <a:p>
            <a:r>
              <a:rPr lang="en-US" sz="2000" b="1" dirty="0">
                <a:solidFill>
                  <a:schemeClr val="bg1"/>
                </a:solidFill>
                <a:latin typeface="Verdana" panose="020B0604030504040204" pitchFamily="34" charset="0"/>
                <a:ea typeface="Verdana" panose="020B0604030504040204" pitchFamily="34" charset="0"/>
              </a:rPr>
              <a:t>IMRT</a:t>
            </a:r>
          </a:p>
        </p:txBody>
      </p:sp>
      <p:sp>
        <p:nvSpPr>
          <p:cNvPr id="10" name="TextBox 9">
            <a:extLst>
              <a:ext uri="{FF2B5EF4-FFF2-40B4-BE49-F238E27FC236}">
                <a16:creationId xmlns:a16="http://schemas.microsoft.com/office/drawing/2014/main" id="{D15EFA3A-1069-4AAA-A5C0-215E69B5BA18}"/>
              </a:ext>
            </a:extLst>
          </p:cNvPr>
          <p:cNvSpPr txBox="1"/>
          <p:nvPr/>
        </p:nvSpPr>
        <p:spPr>
          <a:xfrm>
            <a:off x="8935876" y="6431220"/>
            <a:ext cx="2511311" cy="400110"/>
          </a:xfrm>
          <a:prstGeom prst="rect">
            <a:avLst/>
          </a:prstGeom>
          <a:noFill/>
        </p:spPr>
        <p:txBody>
          <a:bodyPr wrap="square" rtlCol="0">
            <a:spAutoFit/>
          </a:bodyPr>
          <a:lstStyle/>
          <a:p>
            <a:pPr algn="ctr"/>
            <a:r>
              <a:rPr lang="en-US" sz="2000" b="1" dirty="0">
                <a:solidFill>
                  <a:schemeClr val="bg1"/>
                </a:solidFill>
                <a:latin typeface="Verdana" panose="020B0604030504040204" pitchFamily="34" charset="0"/>
                <a:ea typeface="Verdana" panose="020B0604030504040204" pitchFamily="34" charset="0"/>
              </a:rPr>
              <a:t>Rectal Cancer</a:t>
            </a:r>
          </a:p>
        </p:txBody>
      </p:sp>
      <p:sp>
        <p:nvSpPr>
          <p:cNvPr id="3" name="TextBox 2">
            <a:extLst>
              <a:ext uri="{FF2B5EF4-FFF2-40B4-BE49-F238E27FC236}">
                <a16:creationId xmlns:a16="http://schemas.microsoft.com/office/drawing/2014/main" id="{BFB9D70D-A6B7-57F9-7004-30DF24026C56}"/>
              </a:ext>
            </a:extLst>
          </p:cNvPr>
          <p:cNvSpPr txBox="1"/>
          <p:nvPr/>
        </p:nvSpPr>
        <p:spPr>
          <a:xfrm>
            <a:off x="703591" y="4424631"/>
            <a:ext cx="3289718"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l">
              <a:buFont typeface="Arial"/>
              <a:buChar char="•"/>
            </a:pPr>
            <a:r>
              <a:rPr lang="en-US" sz="2200" dirty="0">
                <a:latin typeface="Verdana"/>
                <a:ea typeface="Arial"/>
                <a:cs typeface="Arial"/>
              </a:rPr>
              <a:t>Valuable in curative and reirradiation settings​</a:t>
            </a:r>
            <a:endParaRPr lang="en-US" sz="2200">
              <a:latin typeface="Verdana"/>
              <a:ea typeface="Verdana"/>
            </a:endParaRPr>
          </a:p>
        </p:txBody>
      </p:sp>
    </p:spTree>
    <p:extLst>
      <p:ext uri="{BB962C8B-B14F-4D97-AF65-F5344CB8AC3E}">
        <p14:creationId xmlns:p14="http://schemas.microsoft.com/office/powerpoint/2010/main" val="2038071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pPr algn="ctr"/>
            <a:r>
              <a:rPr lang="en-US" sz="3600" dirty="0">
                <a:solidFill>
                  <a:schemeClr val="tx2"/>
                </a:solidFill>
                <a:latin typeface="Verdana" panose="020B0604030504040204" pitchFamily="34" charset="0"/>
                <a:ea typeface="Verdana" panose="020B0604030504040204" pitchFamily="34" charset="0"/>
                <a:cs typeface="Verdana" panose="020B0604030504040204" pitchFamily="34" charset="0"/>
              </a:rPr>
              <a:t>Image-Guided Treatment Delivery</a:t>
            </a:r>
          </a:p>
        </p:txBody>
      </p:sp>
      <p:sp>
        <p:nvSpPr>
          <p:cNvPr id="3" name="Content Placeholder 2"/>
          <p:cNvSpPr>
            <a:spLocks noGrp="1"/>
          </p:cNvSpPr>
          <p:nvPr>
            <p:ph idx="1"/>
          </p:nvPr>
        </p:nvSpPr>
        <p:spPr>
          <a:xfrm>
            <a:off x="1066800" y="1295400"/>
            <a:ext cx="10210800" cy="2057400"/>
          </a:xfrm>
        </p:spPr>
        <p:txBody>
          <a:bodyPr>
            <a:noAutofit/>
          </a:bodyPr>
          <a:lstStyle/>
          <a:p>
            <a:r>
              <a:rPr lang="en-US" sz="2200" dirty="0">
                <a:latin typeface="Verdana" panose="020B0604030504040204" pitchFamily="34" charset="0"/>
                <a:ea typeface="Verdana" panose="020B0604030504040204" pitchFamily="34" charset="0"/>
                <a:cs typeface="Verdana" panose="020B0604030504040204" pitchFamily="34" charset="0"/>
              </a:rPr>
              <a:t>Critically important to ensure accuracy of highly conformal RT plans</a:t>
            </a:r>
          </a:p>
          <a:p>
            <a:endParaRPr lang="en-US" sz="2200" dirty="0">
              <a:latin typeface="Verdana" panose="020B0604030504040204" pitchFamily="34" charset="0"/>
              <a:ea typeface="Verdana" panose="020B0604030504040204" pitchFamily="34" charset="0"/>
              <a:cs typeface="Verdana" panose="020B0604030504040204" pitchFamily="34" charset="0"/>
            </a:endParaRPr>
          </a:p>
          <a:p>
            <a:r>
              <a:rPr lang="en-US" sz="2200" dirty="0">
                <a:latin typeface="Verdana" panose="020B0604030504040204" pitchFamily="34" charset="0"/>
                <a:ea typeface="Verdana" panose="020B0604030504040204" pitchFamily="34" charset="0"/>
                <a:cs typeface="Verdana" panose="020B0604030504040204" pitchFamily="34" charset="0"/>
              </a:rPr>
              <a:t>Accounts for daily shifts in soft tissue anatomy or patient setup</a:t>
            </a:r>
          </a:p>
          <a:p>
            <a:endParaRPr lang="en-US" sz="2200" dirty="0">
              <a:latin typeface="Verdana" panose="020B0604030504040204" pitchFamily="34" charset="0"/>
              <a:ea typeface="Verdana" panose="020B0604030504040204" pitchFamily="34" charset="0"/>
              <a:cs typeface="Verdana" panose="020B0604030504040204" pitchFamily="34" charset="0"/>
            </a:endParaRPr>
          </a:p>
          <a:p>
            <a:r>
              <a:rPr lang="en-US" sz="2200" dirty="0">
                <a:latin typeface="Verdana" panose="020B0604030504040204" pitchFamily="34" charset="0"/>
                <a:ea typeface="Verdana" panose="020B0604030504040204" pitchFamily="34" charset="0"/>
                <a:cs typeface="Verdana" panose="020B0604030504040204" pitchFamily="34" charset="0"/>
              </a:rPr>
              <a:t>Enables reduced margin around tumor </a:t>
            </a:r>
            <a:r>
              <a:rPr lang="en-US" sz="22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l</a:t>
            </a:r>
            <a:r>
              <a:rPr lang="en-US" sz="2200" dirty="0">
                <a:latin typeface="Verdana" panose="020B0604030504040204" pitchFamily="34" charset="0"/>
                <a:ea typeface="Verdana" panose="020B0604030504040204" pitchFamily="34" charset="0"/>
                <a:cs typeface="Verdana" panose="020B0604030504040204" pitchFamily="34" charset="0"/>
              </a:rPr>
              <a:t>ess risk of toxicity </a:t>
            </a:r>
          </a:p>
          <a:p>
            <a:endParaRPr lang="en-US" sz="2200" dirty="0">
              <a:solidFill>
                <a:schemeClr val="tx1">
                  <a:lumMod val="85000"/>
                  <a:lumOff val="15000"/>
                </a:schemeClr>
              </a:solidFill>
              <a:latin typeface="Verdana" pitchFamily="34" charset="0"/>
              <a:ea typeface="Verdana" pitchFamily="34" charset="0"/>
              <a:cs typeface="Verdana" pitchFamily="34" charset="0"/>
            </a:endParaRPr>
          </a:p>
        </p:txBody>
      </p:sp>
      <p:pic>
        <p:nvPicPr>
          <p:cNvPr id="4" name="Picture 3">
            <a:extLst>
              <a:ext uri="{FF2B5EF4-FFF2-40B4-BE49-F238E27FC236}">
                <a16:creationId xmlns:a16="http://schemas.microsoft.com/office/drawing/2014/main" id="{743D5F11-D721-4FCB-A2A9-229C143D2448}"/>
              </a:ext>
            </a:extLst>
          </p:cNvPr>
          <p:cNvPicPr>
            <a:picLocks noChangeAspect="1"/>
          </p:cNvPicPr>
          <p:nvPr/>
        </p:nvPicPr>
        <p:blipFill>
          <a:blip r:embed="rId2"/>
          <a:stretch>
            <a:fillRect/>
          </a:stretch>
        </p:blipFill>
        <p:spPr>
          <a:xfrm>
            <a:off x="2024285" y="3429001"/>
            <a:ext cx="4800600" cy="3292215"/>
          </a:xfrm>
          <a:prstGeom prst="rect">
            <a:avLst/>
          </a:prstGeom>
        </p:spPr>
      </p:pic>
      <p:pic>
        <p:nvPicPr>
          <p:cNvPr id="6" name="Picture 5">
            <a:extLst>
              <a:ext uri="{FF2B5EF4-FFF2-40B4-BE49-F238E27FC236}">
                <a16:creationId xmlns:a16="http://schemas.microsoft.com/office/drawing/2014/main" id="{82397920-2377-4EEF-9BC2-BE5C5176766D}"/>
              </a:ext>
            </a:extLst>
          </p:cNvPr>
          <p:cNvPicPr>
            <a:picLocks noChangeAspect="1"/>
          </p:cNvPicPr>
          <p:nvPr/>
        </p:nvPicPr>
        <p:blipFill>
          <a:blip r:embed="rId3"/>
          <a:stretch>
            <a:fillRect/>
          </a:stretch>
        </p:blipFill>
        <p:spPr>
          <a:xfrm>
            <a:off x="7132655" y="3429000"/>
            <a:ext cx="3332242" cy="3292214"/>
          </a:xfrm>
          <a:prstGeom prst="rect">
            <a:avLst/>
          </a:prstGeom>
        </p:spPr>
      </p:pic>
    </p:spTree>
    <p:extLst>
      <p:ext uri="{BB962C8B-B14F-4D97-AF65-F5344CB8AC3E}">
        <p14:creationId xmlns:p14="http://schemas.microsoft.com/office/powerpoint/2010/main" val="188271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654966" y="1600200"/>
            <a:ext cx="10287000" cy="3429000"/>
          </a:xfrm>
          <a:prstGeom prst="rect">
            <a:avLst/>
          </a:prstGeom>
        </p:spPr>
        <p:txBody>
          <a:bodyPr wrap="square" numCol="1" anchor="t" anchorCtr="0" compatLnSpc="1">
            <a:prstTxWarp prst="textNoShape">
              <a:avLst/>
            </a:prstTxWarp>
            <a:noAutofit/>
          </a:bodyPr>
          <a:lstStyle/>
          <a:p>
            <a:pPr>
              <a:buClr>
                <a:srgbClr val="075596"/>
              </a:buClr>
              <a:defRPr/>
            </a:pPr>
            <a:r>
              <a:rPr lang="en-US" sz="2400" dirty="0">
                <a:latin typeface="Verdana"/>
                <a:ea typeface="Verdana"/>
                <a:cs typeface="Calibri"/>
              </a:rPr>
              <a:t>CT-based image guidance for abdominal tumors has relatively poor image quality, and is inadequate when delivering high dose/fraction (e.g., SBRT)</a:t>
            </a:r>
          </a:p>
          <a:p>
            <a:pPr>
              <a:buClr>
                <a:srgbClr val="075596"/>
              </a:buClr>
              <a:defRPr/>
            </a:pPr>
            <a:endParaRPr lang="en-US" sz="2400" dirty="0">
              <a:latin typeface="Verdana" panose="020B0604030504040204" pitchFamily="34" charset="0"/>
              <a:ea typeface="Verdana" panose="020B0604030504040204" pitchFamily="34" charset="0"/>
              <a:cs typeface="Calibri" panose="020F0502020204030204" pitchFamily="34" charset="0"/>
            </a:endParaRPr>
          </a:p>
          <a:p>
            <a:pPr>
              <a:buClr>
                <a:srgbClr val="075596"/>
              </a:buClr>
              <a:defRPr/>
            </a:pPr>
            <a:r>
              <a:rPr lang="en-US" sz="2400" dirty="0">
                <a:latin typeface="Verdana" panose="020B0604030504040204" pitchFamily="34" charset="0"/>
                <a:ea typeface="Verdana" panose="020B0604030504040204" pitchFamily="34" charset="0"/>
                <a:cs typeface="Calibri" panose="020F0502020204030204" pitchFamily="34" charset="0"/>
              </a:rPr>
              <a:t>Fiducials placed within a tumor improve accuracy of delivery</a:t>
            </a:r>
          </a:p>
          <a:p>
            <a:pPr>
              <a:buClr>
                <a:srgbClr val="075596"/>
              </a:buClr>
              <a:defRPr/>
            </a:pPr>
            <a:endParaRPr lang="en-US" sz="2400" dirty="0">
              <a:latin typeface="Verdana" panose="020B0604030504040204" pitchFamily="34" charset="0"/>
              <a:ea typeface="Verdana" panose="020B0604030504040204" pitchFamily="34" charset="0"/>
              <a:cs typeface="Calibri" panose="020F0502020204030204" pitchFamily="34" charset="0"/>
            </a:endParaRPr>
          </a:p>
        </p:txBody>
      </p:sp>
      <p:sp>
        <p:nvSpPr>
          <p:cNvPr id="38915" name="Title 2"/>
          <p:cNvSpPr>
            <a:spLocks noGrp="1"/>
          </p:cNvSpPr>
          <p:nvPr>
            <p:ph type="title"/>
          </p:nvPr>
        </p:nvSpPr>
        <p:spPr>
          <a:xfrm>
            <a:off x="609600" y="152400"/>
            <a:ext cx="10972800" cy="1143000"/>
          </a:xfrm>
        </p:spPr>
        <p:txBody>
          <a:bodyPr>
            <a:noAutofit/>
          </a:bodyPr>
          <a:lstStyle/>
          <a:p>
            <a:r>
              <a:rPr lang="en-US" sz="3600" dirty="0">
                <a:latin typeface="Verdana" panose="020B0604030504040204" pitchFamily="34" charset="0"/>
                <a:ea typeface="Verdana" panose="020B0604030504040204" pitchFamily="34" charset="0"/>
                <a:cs typeface="Calibri" panose="020F0502020204030204" pitchFamily="34" charset="0"/>
              </a:rPr>
              <a:t>Fiducials for CT-Based Image Guidance</a:t>
            </a:r>
          </a:p>
        </p:txBody>
      </p:sp>
      <p:grpSp>
        <p:nvGrpSpPr>
          <p:cNvPr id="8" name="Group 8"/>
          <p:cNvGrpSpPr>
            <a:grpSpLocks noChangeAspect="1"/>
          </p:cNvGrpSpPr>
          <p:nvPr/>
        </p:nvGrpSpPr>
        <p:grpSpPr bwMode="auto">
          <a:xfrm>
            <a:off x="5009796" y="3974971"/>
            <a:ext cx="6922742" cy="2410598"/>
            <a:chOff x="616292" y="3712464"/>
            <a:chExt cx="9147440" cy="2916936"/>
          </a:xfrm>
        </p:grpSpPr>
        <p:pic>
          <p:nvPicPr>
            <p:cNvPr id="9" name="Picture 7" descr="Screen Shot 2014-03-28 at 12.18.16 PM.png"/>
            <p:cNvPicPr>
              <a:picLocks noChangeAspect="1"/>
            </p:cNvPicPr>
            <p:nvPr/>
          </p:nvPicPr>
          <p:blipFill>
            <a:blip r:embed="rId3">
              <a:extLst>
                <a:ext uri="{28A0092B-C50C-407E-A947-70E740481C1C}">
                  <a14:useLocalDpi xmlns:a14="http://schemas.microsoft.com/office/drawing/2010/main" val="0"/>
                </a:ext>
              </a:extLst>
            </a:blip>
            <a:srcRect l="64236" t="19835" r="2470" b="56075"/>
            <a:stretch>
              <a:fillRect/>
            </a:stretch>
          </p:blipFill>
          <p:spPr bwMode="auto">
            <a:xfrm>
              <a:off x="4333190" y="3712464"/>
              <a:ext cx="5430542" cy="291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Screen Shot 2014-03-28 at 12.18.16 PM.png"/>
            <p:cNvPicPr>
              <a:picLocks noChangeAspect="1"/>
            </p:cNvPicPr>
            <p:nvPr/>
          </p:nvPicPr>
          <p:blipFill>
            <a:blip r:embed="rId3">
              <a:extLst>
                <a:ext uri="{28A0092B-C50C-407E-A947-70E740481C1C}">
                  <a14:useLocalDpi xmlns:a14="http://schemas.microsoft.com/office/drawing/2010/main" val="0"/>
                </a:ext>
              </a:extLst>
            </a:blip>
            <a:srcRect l="6740" t="54747" r="51392" b="2336"/>
            <a:stretch>
              <a:fillRect/>
            </a:stretch>
          </p:blipFill>
          <p:spPr bwMode="auto">
            <a:xfrm>
              <a:off x="616292" y="3716112"/>
              <a:ext cx="3828481" cy="291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666396" y="4056885"/>
            <a:ext cx="4370070" cy="2246769"/>
          </a:xfrm>
          <a:prstGeom prst="rect">
            <a:avLst/>
          </a:prstGeom>
          <a:noFill/>
        </p:spPr>
        <p:txBody>
          <a:bodyPr wrap="square" rtlCol="0">
            <a:spAutoFit/>
          </a:bodyPr>
          <a:lstStyle/>
          <a:p>
            <a:pPr marL="342900" indent="-342900">
              <a:buClr>
                <a:srgbClr val="075596"/>
              </a:buClr>
              <a:buFont typeface="Arial" panose="020B0604020202020204" pitchFamily="34" charset="0"/>
              <a:buChar char="•"/>
              <a:defRPr/>
            </a:pPr>
            <a:r>
              <a:rPr lang="en-US" sz="2400" dirty="0">
                <a:latin typeface="Verdana" panose="020B0604030504040204" pitchFamily="34" charset="0"/>
                <a:ea typeface="Verdana" panose="020B0604030504040204" pitchFamily="34" charset="0"/>
                <a:cs typeface="Calibri" panose="020F0502020204030204" pitchFamily="34" charset="0"/>
              </a:rPr>
              <a:t>Disadvantages:</a:t>
            </a:r>
          </a:p>
          <a:p>
            <a:pPr marL="800100" lvl="1" indent="-342900">
              <a:buClr>
                <a:srgbClr val="075596"/>
              </a:buClr>
              <a:buFont typeface="Arial" panose="020B0604020202020204" pitchFamily="34" charset="0"/>
              <a:buChar char="•"/>
              <a:defRPr/>
            </a:pPr>
            <a:r>
              <a:rPr lang="en-US" sz="2200" dirty="0">
                <a:latin typeface="Verdana" panose="020B0604030504040204" pitchFamily="34" charset="0"/>
                <a:ea typeface="Verdana" panose="020B0604030504040204" pitchFamily="34" charset="0"/>
                <a:cs typeface="Calibri" panose="020F0502020204030204" pitchFamily="34" charset="0"/>
              </a:rPr>
              <a:t>Invasive procedure</a:t>
            </a:r>
          </a:p>
          <a:p>
            <a:pPr marL="800100" lvl="1" indent="-342900">
              <a:buClr>
                <a:srgbClr val="075596"/>
              </a:buClr>
              <a:buFont typeface="Arial" panose="020B0604020202020204" pitchFamily="34" charset="0"/>
              <a:buChar char="•"/>
              <a:defRPr/>
            </a:pPr>
            <a:r>
              <a:rPr lang="en-US" sz="2200" dirty="0">
                <a:latin typeface="Verdana" panose="020B0604030504040204" pitchFamily="34" charset="0"/>
                <a:ea typeface="Verdana" panose="020B0604030504040204" pitchFamily="34" charset="0"/>
                <a:cs typeface="Calibri" panose="020F0502020204030204" pitchFamily="34" charset="0"/>
              </a:rPr>
              <a:t>Migration</a:t>
            </a:r>
          </a:p>
          <a:p>
            <a:pPr marL="800100" lvl="1" indent="-342900">
              <a:buClr>
                <a:srgbClr val="075596"/>
              </a:buClr>
              <a:buFont typeface="Arial" panose="020B0604020202020204" pitchFamily="34" charset="0"/>
              <a:buChar char="•"/>
              <a:defRPr/>
            </a:pPr>
            <a:r>
              <a:rPr lang="en-US" sz="2200" dirty="0">
                <a:latin typeface="Verdana" panose="020B0604030504040204" pitchFamily="34" charset="0"/>
                <a:ea typeface="Verdana" panose="020B0604030504040204" pitchFamily="34" charset="0"/>
                <a:cs typeface="Calibri" panose="020F0502020204030204" pitchFamily="34" charset="0"/>
              </a:rPr>
              <a:t>Inability to place due to difficult tumor location </a:t>
            </a:r>
          </a:p>
          <a:p>
            <a:endParaRPr lang="en-US" sz="2600" dirty="0"/>
          </a:p>
        </p:txBody>
      </p:sp>
    </p:spTree>
    <p:extLst>
      <p:ext uri="{BB962C8B-B14F-4D97-AF65-F5344CB8AC3E}">
        <p14:creationId xmlns:p14="http://schemas.microsoft.com/office/powerpoint/2010/main" val="41946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1295400" y="4964589"/>
            <a:ext cx="9982200" cy="1893411"/>
          </a:xfrm>
          <a:prstGeom prst="rect">
            <a:avLst/>
          </a:prstGeom>
        </p:spPr>
        <p:txBody>
          <a:bodyPr wrap="square" numCol="1" anchor="t" anchorCtr="0" compatLnSpc="1">
            <a:prstTxWarp prst="textNoShape">
              <a:avLst/>
            </a:prstTxWarp>
            <a:noAutofit/>
          </a:bodyPr>
          <a:lstStyle/>
          <a:p>
            <a:pPr>
              <a:buClr>
                <a:srgbClr val="075596"/>
              </a:buClr>
              <a:defRPr/>
            </a:pPr>
            <a:r>
              <a:rPr lang="en-US" sz="2400" dirty="0">
                <a:latin typeface="Verdana" panose="020B0604030504040204" pitchFamily="34" charset="0"/>
                <a:ea typeface="Verdana" panose="020B0604030504040204" pitchFamily="34" charset="0"/>
                <a:cs typeface="Calibri" panose="020F0502020204030204" pitchFamily="34" charset="0"/>
              </a:rPr>
              <a:t>Better soft tissue characterization</a:t>
            </a:r>
          </a:p>
          <a:p>
            <a:pPr>
              <a:buClr>
                <a:srgbClr val="075596"/>
              </a:buClr>
              <a:defRPr/>
            </a:pPr>
            <a:r>
              <a:rPr lang="en-US" sz="2400" dirty="0">
                <a:latin typeface="Verdana" panose="020B0604030504040204" pitchFamily="34" charset="0"/>
                <a:ea typeface="Verdana" panose="020B0604030504040204" pitchFamily="34" charset="0"/>
                <a:cs typeface="Calibri" panose="020F0502020204030204" pitchFamily="34" charset="0"/>
              </a:rPr>
              <a:t>No reliance on motion surrogates</a:t>
            </a:r>
          </a:p>
          <a:p>
            <a:pPr>
              <a:buClr>
                <a:srgbClr val="075596"/>
              </a:buClr>
              <a:defRPr/>
            </a:pPr>
            <a:r>
              <a:rPr lang="en-US" sz="2400" dirty="0">
                <a:latin typeface="Verdana" panose="020B0604030504040204" pitchFamily="34" charset="0"/>
                <a:ea typeface="Verdana" panose="020B0604030504040204" pitchFamily="34" charset="0"/>
                <a:cs typeface="Calibri" panose="020F0502020204030204" pitchFamily="34" charset="0"/>
              </a:rPr>
              <a:t>CINE MRI imaging for real-time target tracking and gating</a:t>
            </a:r>
          </a:p>
          <a:p>
            <a:pPr>
              <a:buClr>
                <a:srgbClr val="075596"/>
              </a:buClr>
              <a:defRPr/>
            </a:pPr>
            <a:r>
              <a:rPr lang="en-US" sz="2400" dirty="0">
                <a:latin typeface="Verdana" panose="020B0604030504040204" pitchFamily="34" charset="0"/>
                <a:ea typeface="Verdana" panose="020B0604030504040204" pitchFamily="34" charset="0"/>
                <a:cs typeface="Calibri" panose="020F0502020204030204" pitchFamily="34" charset="0"/>
                <a:sym typeface="Avenir Roman" charset="0"/>
              </a:rPr>
              <a:t>No additional radiation exposure</a:t>
            </a:r>
          </a:p>
          <a:p>
            <a:pPr marL="0" indent="0">
              <a:buNone/>
              <a:defRPr/>
            </a:pPr>
            <a:endParaRPr lang="en-US" sz="2400" dirty="0">
              <a:latin typeface="Verdana" panose="020B0604030504040204" pitchFamily="34" charset="0"/>
              <a:ea typeface="Verdana" panose="020B0604030504040204" pitchFamily="34" charset="0"/>
              <a:cs typeface="Calibri" panose="020F0502020204030204" pitchFamily="34" charset="0"/>
            </a:endParaRPr>
          </a:p>
        </p:txBody>
      </p:sp>
      <p:sp>
        <p:nvSpPr>
          <p:cNvPr id="38915" name="Title 2"/>
          <p:cNvSpPr>
            <a:spLocks noGrp="1"/>
          </p:cNvSpPr>
          <p:nvPr>
            <p:ph type="title"/>
          </p:nvPr>
        </p:nvSpPr>
        <p:spPr>
          <a:xfrm>
            <a:off x="330200" y="152400"/>
            <a:ext cx="10972800" cy="1143000"/>
          </a:xfrm>
        </p:spPr>
        <p:txBody>
          <a:bodyPr>
            <a:normAutofit/>
          </a:bodyPr>
          <a:lstStyle/>
          <a:p>
            <a:r>
              <a:rPr lang="en-US" sz="3600" dirty="0">
                <a:latin typeface="Verdana"/>
                <a:ea typeface="Verdana"/>
                <a:cs typeface="Calibri"/>
              </a:rPr>
              <a:t>MRI-Guided Linear Accelerators</a:t>
            </a:r>
            <a:endParaRPr lang="en-US" sz="3600" dirty="0" err="1">
              <a:latin typeface="Verdana" panose="020B0604030504040204" pitchFamily="34" charset="0"/>
              <a:ea typeface="Verdana" panose="020B0604030504040204" pitchFamily="34" charset="0"/>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1542955" y="1378417"/>
            <a:ext cx="8344089" cy="3469873"/>
          </a:xfrm>
          <a:prstGeom prst="rect">
            <a:avLst/>
          </a:prstGeom>
        </p:spPr>
      </p:pic>
    </p:spTree>
    <p:extLst>
      <p:ext uri="{BB962C8B-B14F-4D97-AF65-F5344CB8AC3E}">
        <p14:creationId xmlns:p14="http://schemas.microsoft.com/office/powerpoint/2010/main" val="3128974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0"/>
            <a:ext cx="11201400" cy="1447800"/>
          </a:xfrm>
        </p:spPr>
        <p:txBody>
          <a:bodyPr>
            <a:noAutofit/>
          </a:bodyPr>
          <a:lstStyle/>
          <a:p>
            <a:pPr algn="ctr"/>
            <a:r>
              <a:rPr lang="en-US" sz="3600" dirty="0">
                <a:solidFill>
                  <a:schemeClr val="tx2"/>
                </a:solidFill>
                <a:latin typeface="Verdana" pitchFamily="34" charset="0"/>
                <a:ea typeface="Verdana" pitchFamily="34" charset="0"/>
                <a:cs typeface="Verdana" pitchFamily="34" charset="0"/>
              </a:rPr>
              <a:t>Proton Beam Therapy (PBT)</a:t>
            </a:r>
          </a:p>
        </p:txBody>
      </p:sp>
      <p:pic>
        <p:nvPicPr>
          <p:cNvPr id="4" name="Picture 3">
            <a:extLst>
              <a:ext uri="{FF2B5EF4-FFF2-40B4-BE49-F238E27FC236}">
                <a16:creationId xmlns:a16="http://schemas.microsoft.com/office/drawing/2014/main" id="{9AB3FCD1-7563-4ED1-B49A-ACA2338E5D24}"/>
              </a:ext>
            </a:extLst>
          </p:cNvPr>
          <p:cNvPicPr>
            <a:picLocks noChangeAspect="1"/>
          </p:cNvPicPr>
          <p:nvPr/>
        </p:nvPicPr>
        <p:blipFill>
          <a:blip r:embed="rId2"/>
          <a:stretch>
            <a:fillRect/>
          </a:stretch>
        </p:blipFill>
        <p:spPr>
          <a:xfrm>
            <a:off x="2540704" y="1600200"/>
            <a:ext cx="7110592" cy="4943792"/>
          </a:xfrm>
          <a:prstGeom prst="rect">
            <a:avLst/>
          </a:prstGeom>
        </p:spPr>
      </p:pic>
    </p:spTree>
    <p:extLst>
      <p:ext uri="{BB962C8B-B14F-4D97-AF65-F5344CB8AC3E}">
        <p14:creationId xmlns:p14="http://schemas.microsoft.com/office/powerpoint/2010/main" val="3983846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D0693-553B-3E4F-93B1-F69C8134BC50}"/>
              </a:ext>
            </a:extLst>
          </p:cNvPr>
          <p:cNvSpPr>
            <a:spLocks noGrp="1"/>
          </p:cNvSpPr>
          <p:nvPr>
            <p:ph type="title"/>
          </p:nvPr>
        </p:nvSpPr>
        <p:spPr/>
        <p:txBody>
          <a:bodyPr>
            <a:noAutofit/>
          </a:bodyPr>
          <a:lstStyle/>
          <a:p>
            <a:r>
              <a:rPr lang="en-US" sz="3600" dirty="0">
                <a:latin typeface="Verdana" panose="020B0604030504040204" pitchFamily="34" charset="0"/>
                <a:ea typeface="Verdana" panose="020B0604030504040204" pitchFamily="34" charset="0"/>
              </a:rPr>
              <a:t>IMRT vs. PBT for </a:t>
            </a:r>
            <a:br>
              <a:rPr lang="en-US" sz="3600" dirty="0">
                <a:latin typeface="Verdana" panose="020B0604030504040204" pitchFamily="34" charset="0"/>
                <a:ea typeface="Verdana" panose="020B0604030504040204" pitchFamily="34" charset="0"/>
              </a:rPr>
            </a:br>
            <a:r>
              <a:rPr lang="en-US" sz="3600" dirty="0">
                <a:latin typeface="Verdana" panose="020B0604030504040204" pitchFamily="34" charset="0"/>
                <a:ea typeface="Verdana" panose="020B0604030504040204" pitchFamily="34" charset="0"/>
              </a:rPr>
              <a:t>Hepatobiliary Cancers</a:t>
            </a:r>
          </a:p>
        </p:txBody>
      </p:sp>
      <p:sp>
        <p:nvSpPr>
          <p:cNvPr id="5" name="Content Placeholder 2"/>
          <p:cNvSpPr>
            <a:spLocks noGrp="1"/>
          </p:cNvSpPr>
          <p:nvPr>
            <p:ph idx="1"/>
          </p:nvPr>
        </p:nvSpPr>
        <p:spPr>
          <a:xfrm>
            <a:off x="1271279" y="1676400"/>
            <a:ext cx="9649442" cy="5562600"/>
          </a:xfrm>
        </p:spPr>
        <p:txBody>
          <a:bodyPr vert="horz" lIns="91440" tIns="45720" rIns="91440" bIns="45720" rtlCol="0" anchor="t">
            <a:noAutofit/>
          </a:bodyPr>
          <a:lstStyle/>
          <a:p>
            <a:r>
              <a:rPr lang="en-US" sz="2800" dirty="0">
                <a:latin typeface="Verdana"/>
                <a:ea typeface="Verdana"/>
              </a:rPr>
              <a:t>Advantage over photon IMRT in dose distribution; less low-intermediate dose to surrounding tissues.</a:t>
            </a:r>
          </a:p>
          <a:p>
            <a:r>
              <a:rPr lang="en-US" sz="2800" dirty="0">
                <a:latin typeface="Verdana"/>
                <a:ea typeface="Verdana"/>
              </a:rPr>
              <a:t>Potential benefit for patients with cirrhosis</a:t>
            </a:r>
            <a:endParaRPr lang="en-US" sz="2800" dirty="0">
              <a:latin typeface="Verdana" panose="020B0604030504040204" pitchFamily="34" charset="0"/>
              <a:ea typeface="Verdana" panose="020B0604030504040204" pitchFamily="34" charset="0"/>
            </a:endParaRPr>
          </a:p>
          <a:p>
            <a:endParaRPr lang="en-US" sz="2800" dirty="0">
              <a:latin typeface="Verdana" panose="020B0604030504040204" pitchFamily="34" charset="0"/>
              <a:ea typeface="Verdana" panose="020B0604030504040204" pitchFamily="34" charset="0"/>
              <a:cs typeface="Verdana" panose="020B0604030504040204" pitchFamily="34" charset="0"/>
            </a:endParaRPr>
          </a:p>
          <a:p>
            <a:endParaRPr lang="en-US" sz="2800"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5">
            <a:extLst>
              <a:ext uri="{FF2B5EF4-FFF2-40B4-BE49-F238E27FC236}">
                <a16:creationId xmlns:a16="http://schemas.microsoft.com/office/drawing/2014/main" id="{5EC87D99-3547-E3D2-50C9-9C9DB79294AD}"/>
              </a:ext>
            </a:extLst>
          </p:cNvPr>
          <p:cNvPicPr>
            <a:picLocks noChangeAspect="1"/>
          </p:cNvPicPr>
          <p:nvPr/>
        </p:nvPicPr>
        <p:blipFill>
          <a:blip r:embed="rId2"/>
          <a:stretch>
            <a:fillRect/>
          </a:stretch>
        </p:blipFill>
        <p:spPr>
          <a:xfrm>
            <a:off x="1158816" y="3366166"/>
            <a:ext cx="4871049" cy="3087402"/>
          </a:xfrm>
          <a:prstGeom prst="rect">
            <a:avLst/>
          </a:prstGeom>
        </p:spPr>
      </p:pic>
      <p:pic>
        <p:nvPicPr>
          <p:cNvPr id="6" name="Picture 6">
            <a:extLst>
              <a:ext uri="{FF2B5EF4-FFF2-40B4-BE49-F238E27FC236}">
                <a16:creationId xmlns:a16="http://schemas.microsoft.com/office/drawing/2014/main" id="{40CFAF01-35E4-A2A5-B9EA-3D33B06BF22B}"/>
              </a:ext>
            </a:extLst>
          </p:cNvPr>
          <p:cNvPicPr>
            <a:picLocks noChangeAspect="1"/>
          </p:cNvPicPr>
          <p:nvPr/>
        </p:nvPicPr>
        <p:blipFill>
          <a:blip r:embed="rId3"/>
          <a:stretch>
            <a:fillRect/>
          </a:stretch>
        </p:blipFill>
        <p:spPr>
          <a:xfrm>
            <a:off x="6464061" y="3355756"/>
            <a:ext cx="4813539" cy="3021961"/>
          </a:xfrm>
          <a:prstGeom prst="rect">
            <a:avLst/>
          </a:prstGeom>
        </p:spPr>
      </p:pic>
      <p:sp>
        <p:nvSpPr>
          <p:cNvPr id="11" name="TextBox 10">
            <a:extLst>
              <a:ext uri="{FF2B5EF4-FFF2-40B4-BE49-F238E27FC236}">
                <a16:creationId xmlns:a16="http://schemas.microsoft.com/office/drawing/2014/main" id="{4A93226D-89B4-6E6B-10C1-4283F1CF7BDA}"/>
              </a:ext>
            </a:extLst>
          </p:cNvPr>
          <p:cNvSpPr txBox="1"/>
          <p:nvPr/>
        </p:nvSpPr>
        <p:spPr>
          <a:xfrm>
            <a:off x="6459260" y="3352297"/>
            <a:ext cx="1561820" cy="461665"/>
          </a:xfrm>
          <a:prstGeom prst="rect">
            <a:avLst/>
          </a:prstGeom>
          <a:noFill/>
        </p:spPr>
        <p:txBody>
          <a:bodyPr wrap="square" lIns="91440" tIns="45720" rIns="91440" bIns="45720" rtlCol="0" anchor="t">
            <a:spAutoFit/>
          </a:bodyPr>
          <a:lstStyle/>
          <a:p>
            <a:r>
              <a:rPr lang="en-US" sz="2400" b="1" dirty="0">
                <a:solidFill>
                  <a:schemeClr val="bg1"/>
                </a:solidFill>
                <a:latin typeface="Verdana"/>
                <a:ea typeface="Verdana"/>
              </a:rPr>
              <a:t>PBT</a:t>
            </a:r>
            <a:endParaRPr lang="en-US" dirty="0"/>
          </a:p>
        </p:txBody>
      </p:sp>
      <p:sp>
        <p:nvSpPr>
          <p:cNvPr id="13" name="TextBox 12">
            <a:extLst>
              <a:ext uri="{FF2B5EF4-FFF2-40B4-BE49-F238E27FC236}">
                <a16:creationId xmlns:a16="http://schemas.microsoft.com/office/drawing/2014/main" id="{C8421BC9-8126-4F11-312F-7BF9D4585459}"/>
              </a:ext>
            </a:extLst>
          </p:cNvPr>
          <p:cNvSpPr txBox="1"/>
          <p:nvPr/>
        </p:nvSpPr>
        <p:spPr>
          <a:xfrm>
            <a:off x="1155212" y="3424183"/>
            <a:ext cx="1202385" cy="461665"/>
          </a:xfrm>
          <a:prstGeom prst="rect">
            <a:avLst/>
          </a:prstGeom>
          <a:noFill/>
        </p:spPr>
        <p:txBody>
          <a:bodyPr wrap="square" lIns="91440" tIns="45720" rIns="91440" bIns="45720" rtlCol="0" anchor="t">
            <a:spAutoFit/>
          </a:bodyPr>
          <a:lstStyle/>
          <a:p>
            <a:r>
              <a:rPr lang="en-US" sz="2400" b="1" dirty="0">
                <a:solidFill>
                  <a:schemeClr val="bg1"/>
                </a:solidFill>
                <a:latin typeface="Verdana"/>
                <a:ea typeface="Verdana"/>
              </a:rPr>
              <a:t>IMRT</a:t>
            </a:r>
          </a:p>
        </p:txBody>
      </p:sp>
    </p:spTree>
    <p:extLst>
      <p:ext uri="{BB962C8B-B14F-4D97-AF65-F5344CB8AC3E}">
        <p14:creationId xmlns:p14="http://schemas.microsoft.com/office/powerpoint/2010/main" val="3967890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99312"/>
            <a:ext cx="12192000" cy="1600200"/>
          </a:xfrm>
        </p:spPr>
        <p:txBody>
          <a:bodyPr>
            <a:noAutofit/>
          </a:bodyPr>
          <a:lstStyle/>
          <a:p>
            <a:r>
              <a:rPr lang="en-US" sz="5000" b="1" dirty="0">
                <a:solidFill>
                  <a:schemeClr val="tx2"/>
                </a:solidFill>
                <a:latin typeface="Verdana" panose="020B0604030504040204" pitchFamily="34" charset="0"/>
                <a:ea typeface="Verdana" panose="020B0604030504040204" pitchFamily="34" charset="0"/>
                <a:cs typeface="Verdana" panose="020B0604030504040204" pitchFamily="34" charset="0"/>
              </a:rPr>
              <a:t>Introduction to Radiation Therapy for Gastroenterologists</a:t>
            </a:r>
            <a:endParaRPr lang="en-US" sz="5000" dirty="0">
              <a:latin typeface="Verdana" panose="020B0604030504040204" pitchFamily="34" charset="0"/>
              <a:ea typeface="Verdana" panose="020B0604030504040204" pitchFamily="34" charset="0"/>
            </a:endParaRPr>
          </a:p>
        </p:txBody>
      </p:sp>
      <p:pic>
        <p:nvPicPr>
          <p:cNvPr id="3" name="Picture 1">
            <a:extLst>
              <a:ext uri="{FF2B5EF4-FFF2-40B4-BE49-F238E27FC236}">
                <a16:creationId xmlns:a16="http://schemas.microsoft.com/office/drawing/2014/main" id="{FD7CA21A-9D17-4B80-B025-7878FA032D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6736" y="503712"/>
            <a:ext cx="1930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1F67261-0424-45C7-924D-EBBFC273AEC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9238" y="1043438"/>
            <a:ext cx="2739591" cy="182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4F6E6290-5583-417A-B81B-5452A51F160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1043438"/>
            <a:ext cx="2724836" cy="181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11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D0693-553B-3E4F-93B1-F69C8134BC50}"/>
              </a:ext>
            </a:extLst>
          </p:cNvPr>
          <p:cNvSpPr>
            <a:spLocks noGrp="1"/>
          </p:cNvSpPr>
          <p:nvPr>
            <p:ph type="title"/>
          </p:nvPr>
        </p:nvSpPr>
        <p:spPr/>
        <p:txBody>
          <a:bodyPr>
            <a:noAutofit/>
          </a:bodyPr>
          <a:lstStyle/>
          <a:p>
            <a:r>
              <a:rPr lang="en-US" sz="3600" dirty="0">
                <a:latin typeface="Verdana" panose="020B0604030504040204" pitchFamily="34" charset="0"/>
                <a:ea typeface="Verdana" panose="020B0604030504040204" pitchFamily="34" charset="0"/>
              </a:rPr>
              <a:t>IMRT vs. PBT for </a:t>
            </a:r>
            <a:br>
              <a:rPr lang="en-US" sz="3600" dirty="0">
                <a:latin typeface="Verdana" panose="020B0604030504040204" pitchFamily="34" charset="0"/>
                <a:ea typeface="Verdana" panose="020B0604030504040204" pitchFamily="34" charset="0"/>
              </a:rPr>
            </a:br>
            <a:r>
              <a:rPr lang="en-US" sz="3600" dirty="0">
                <a:latin typeface="Verdana" panose="020B0604030504040204" pitchFamily="34" charset="0"/>
                <a:ea typeface="Verdana" panose="020B0604030504040204" pitchFamily="34" charset="0"/>
              </a:rPr>
              <a:t>Esophageal/GE Junction Cancers</a:t>
            </a:r>
          </a:p>
        </p:txBody>
      </p:sp>
      <p:pic>
        <p:nvPicPr>
          <p:cNvPr id="6" name="Picture 5"/>
          <p:cNvPicPr>
            <a:picLocks noChangeAspect="1"/>
          </p:cNvPicPr>
          <p:nvPr/>
        </p:nvPicPr>
        <p:blipFill>
          <a:blip r:embed="rId3"/>
          <a:stretch>
            <a:fillRect/>
          </a:stretch>
        </p:blipFill>
        <p:spPr>
          <a:xfrm>
            <a:off x="1143000" y="1737726"/>
            <a:ext cx="4496427" cy="4210638"/>
          </a:xfrm>
          <a:prstGeom prst="rect">
            <a:avLst/>
          </a:prstGeom>
        </p:spPr>
      </p:pic>
      <p:pic>
        <p:nvPicPr>
          <p:cNvPr id="7" name="Picture 6"/>
          <p:cNvPicPr>
            <a:picLocks noChangeAspect="1"/>
          </p:cNvPicPr>
          <p:nvPr/>
        </p:nvPicPr>
        <p:blipFill>
          <a:blip r:embed="rId4"/>
          <a:stretch>
            <a:fillRect/>
          </a:stretch>
        </p:blipFill>
        <p:spPr>
          <a:xfrm>
            <a:off x="6400800" y="1676400"/>
            <a:ext cx="4515480" cy="4220164"/>
          </a:xfrm>
          <a:prstGeom prst="rect">
            <a:avLst/>
          </a:prstGeom>
        </p:spPr>
      </p:pic>
      <p:sp>
        <p:nvSpPr>
          <p:cNvPr id="3" name="TextBox 2">
            <a:extLst>
              <a:ext uri="{FF2B5EF4-FFF2-40B4-BE49-F238E27FC236}">
                <a16:creationId xmlns:a16="http://schemas.microsoft.com/office/drawing/2014/main" id="{62D0A547-5732-4D7E-B56C-5C290500F196}"/>
              </a:ext>
            </a:extLst>
          </p:cNvPr>
          <p:cNvSpPr txBox="1"/>
          <p:nvPr/>
        </p:nvSpPr>
        <p:spPr>
          <a:xfrm>
            <a:off x="1143000" y="5905233"/>
            <a:ext cx="9773280" cy="892552"/>
          </a:xfrm>
          <a:prstGeom prst="rect">
            <a:avLst/>
          </a:prstGeom>
          <a:noFill/>
        </p:spPr>
        <p:txBody>
          <a:bodyPr wrap="square" lIns="91440" tIns="45720" rIns="91440" bIns="45720" rtlCol="0" anchor="t">
            <a:spAutoFit/>
          </a:bodyPr>
          <a:lstStyle/>
          <a:p>
            <a:r>
              <a:rPr lang="en-US" sz="2600" dirty="0">
                <a:latin typeface="Verdana"/>
                <a:ea typeface="Verdana"/>
              </a:rPr>
              <a:t>Disadvantage of protons is high cost, and still to be determined benefit in clinical outcomes</a:t>
            </a:r>
          </a:p>
        </p:txBody>
      </p:sp>
    </p:spTree>
    <p:extLst>
      <p:ext uri="{BB962C8B-B14F-4D97-AF65-F5344CB8AC3E}">
        <p14:creationId xmlns:p14="http://schemas.microsoft.com/office/powerpoint/2010/main" val="1618630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pPr algn="ctr"/>
            <a:r>
              <a:rPr lang="en-US" sz="3600" dirty="0">
                <a:solidFill>
                  <a:schemeClr val="tx2"/>
                </a:solidFill>
                <a:latin typeface="Verdana" panose="020B0604030504040204" pitchFamily="34" charset="0"/>
                <a:ea typeface="Verdana" panose="020B0604030504040204" pitchFamily="34" charset="0"/>
                <a:cs typeface="Verdana" panose="020B0604030504040204" pitchFamily="34" charset="0"/>
              </a:rPr>
              <a:t>Radiation Dosing</a:t>
            </a:r>
          </a:p>
        </p:txBody>
      </p:sp>
      <p:sp>
        <p:nvSpPr>
          <p:cNvPr id="3" name="Content Placeholder 2"/>
          <p:cNvSpPr>
            <a:spLocks noGrp="1"/>
          </p:cNvSpPr>
          <p:nvPr>
            <p:ph idx="1"/>
          </p:nvPr>
        </p:nvSpPr>
        <p:spPr>
          <a:xfrm>
            <a:off x="1304026" y="1155940"/>
            <a:ext cx="9982200" cy="5257800"/>
          </a:xfrm>
        </p:spPr>
        <p:txBody>
          <a:bodyPr vert="horz" lIns="91440" tIns="45720" rIns="91440" bIns="45720" rtlCol="0" anchor="t">
            <a:noAutofit/>
          </a:bodyPr>
          <a:lstStyle/>
          <a:p>
            <a:pPr>
              <a:lnSpc>
                <a:spcPct val="150000"/>
              </a:lnSpc>
              <a:spcBef>
                <a:spcPts val="100"/>
              </a:spcBef>
              <a:spcAft>
                <a:spcPts val="100"/>
              </a:spcAft>
            </a:pPr>
            <a:r>
              <a:rPr lang="en-US" sz="2600" b="1" dirty="0">
                <a:solidFill>
                  <a:schemeClr val="tx1">
                    <a:lumMod val="85000"/>
                    <a:lumOff val="15000"/>
                  </a:schemeClr>
                </a:solidFill>
                <a:latin typeface="Verdana"/>
                <a:ea typeface="Verdana"/>
                <a:cs typeface="Verdana" panose="020B0604030504040204" pitchFamily="34" charset="0"/>
              </a:rPr>
              <a:t>Gray (Gy) is the unit of RT dose </a:t>
            </a:r>
            <a:endParaRPr lang="en-US" sz="2600" b="1"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lvl="1">
              <a:lnSpc>
                <a:spcPct val="150000"/>
              </a:lnSpc>
              <a:spcBef>
                <a:spcPts val="100"/>
              </a:spcBef>
              <a:spcAft>
                <a:spcPts val="100"/>
              </a:spcAft>
            </a:pPr>
            <a:r>
              <a:rPr lang="en-US" sz="2600" dirty="0">
                <a:solidFill>
                  <a:schemeClr val="tx1">
                    <a:lumMod val="85000"/>
                    <a:lumOff val="15000"/>
                  </a:schemeClr>
                </a:solidFill>
                <a:latin typeface="Verdana"/>
                <a:ea typeface="Verdana"/>
                <a:cs typeface="Verdana" pitchFamily="34" charset="0"/>
              </a:rPr>
              <a:t>1 Gy = 100 centiGray (cGy)</a:t>
            </a:r>
          </a:p>
          <a:p>
            <a:pPr lvl="1">
              <a:lnSpc>
                <a:spcPct val="150000"/>
              </a:lnSpc>
              <a:spcBef>
                <a:spcPts val="100"/>
              </a:spcBef>
              <a:spcAft>
                <a:spcPts val="100"/>
              </a:spcAft>
            </a:pPr>
            <a:r>
              <a:rPr lang="en-US" sz="2600" dirty="0">
                <a:solidFill>
                  <a:schemeClr val="tx1">
                    <a:lumMod val="85000"/>
                    <a:lumOff val="15000"/>
                  </a:schemeClr>
                </a:solidFill>
                <a:latin typeface="Verdana"/>
                <a:ea typeface="Verdana"/>
                <a:cs typeface="Verdana" pitchFamily="34" charset="0"/>
              </a:rPr>
              <a:t>The dose from 1 cGy roughly equals 1 CT scan </a:t>
            </a:r>
            <a:endParaRPr lang="en-US" sz="2600" dirty="0">
              <a:solidFill>
                <a:schemeClr val="tx1">
                  <a:lumMod val="85000"/>
                  <a:lumOff val="15000"/>
                </a:schemeClr>
              </a:solidFill>
              <a:latin typeface="Verdana" pitchFamily="34" charset="0"/>
              <a:ea typeface="Verdana" pitchFamily="34" charset="0"/>
              <a:cs typeface="Verdana" pitchFamily="34" charset="0"/>
            </a:endParaRPr>
          </a:p>
          <a:p>
            <a:pPr>
              <a:lnSpc>
                <a:spcPct val="150000"/>
              </a:lnSpc>
              <a:spcBef>
                <a:spcPts val="100"/>
              </a:spcBef>
              <a:spcAft>
                <a:spcPts val="100"/>
              </a:spcAft>
            </a:pPr>
            <a:r>
              <a:rPr lang="en-US" sz="2600" b="1" dirty="0">
                <a:solidFill>
                  <a:schemeClr val="tx1">
                    <a:lumMod val="85000"/>
                    <a:lumOff val="15000"/>
                  </a:schemeClr>
                </a:solidFill>
                <a:latin typeface="Verdana"/>
                <a:ea typeface="Verdana"/>
                <a:cs typeface="Verdana" panose="020B0604030504040204" pitchFamily="34" charset="0"/>
              </a:rPr>
              <a:t>Dose prescription depends on:</a:t>
            </a:r>
          </a:p>
          <a:p>
            <a:pPr lvl="1">
              <a:lnSpc>
                <a:spcPct val="150000"/>
              </a:lnSpc>
              <a:spcBef>
                <a:spcPts val="100"/>
              </a:spcBef>
              <a:spcAft>
                <a:spcPts val="100"/>
              </a:spcAft>
            </a:pPr>
            <a:r>
              <a:rPr lang="en-US" sz="2600" dirty="0">
                <a:solidFill>
                  <a:schemeClr val="tx1">
                    <a:lumMod val="85000"/>
                    <a:lumOff val="15000"/>
                  </a:schemeClr>
                </a:solidFill>
                <a:latin typeface="Verdana"/>
                <a:ea typeface="Verdana"/>
                <a:cs typeface="Verdana" pitchFamily="34" charset="0"/>
              </a:rPr>
              <a:t>Goal of treatment (curative &gt; palliative)</a:t>
            </a:r>
          </a:p>
          <a:p>
            <a:pPr lvl="1">
              <a:lnSpc>
                <a:spcPct val="150000"/>
              </a:lnSpc>
              <a:spcBef>
                <a:spcPts val="100"/>
              </a:spcBef>
              <a:spcAft>
                <a:spcPts val="100"/>
              </a:spcAft>
            </a:pPr>
            <a:r>
              <a:rPr lang="en-US" sz="2600" dirty="0">
                <a:solidFill>
                  <a:schemeClr val="tx1">
                    <a:lumMod val="85000"/>
                    <a:lumOff val="15000"/>
                  </a:schemeClr>
                </a:solidFill>
                <a:latin typeface="Verdana"/>
                <a:ea typeface="Verdana"/>
                <a:cs typeface="Verdana" pitchFamily="34" charset="0"/>
              </a:rPr>
              <a:t>Amount of disease (gross &gt; microscopic)</a:t>
            </a:r>
          </a:p>
          <a:p>
            <a:pPr lvl="1">
              <a:lnSpc>
                <a:spcPct val="150000"/>
              </a:lnSpc>
              <a:spcBef>
                <a:spcPts val="100"/>
              </a:spcBef>
              <a:spcAft>
                <a:spcPts val="100"/>
              </a:spcAft>
            </a:pPr>
            <a:r>
              <a:rPr lang="en-US" sz="2600" dirty="0">
                <a:solidFill>
                  <a:schemeClr val="tx1">
                    <a:lumMod val="85000"/>
                    <a:lumOff val="15000"/>
                  </a:schemeClr>
                </a:solidFill>
                <a:latin typeface="Verdana"/>
                <a:ea typeface="Verdana"/>
                <a:cs typeface="Verdana" pitchFamily="34" charset="0"/>
              </a:rPr>
              <a:t>RT sensitivity of tumor </a:t>
            </a:r>
            <a:endParaRPr lang="en-US" sz="2600" dirty="0">
              <a:solidFill>
                <a:schemeClr val="tx1">
                  <a:lumMod val="85000"/>
                  <a:lumOff val="15000"/>
                </a:schemeClr>
              </a:solidFill>
              <a:latin typeface="Verdana" pitchFamily="34" charset="0"/>
              <a:ea typeface="Verdana" pitchFamily="34" charset="0"/>
              <a:cs typeface="Verdana" pitchFamily="34" charset="0"/>
            </a:endParaRPr>
          </a:p>
          <a:p>
            <a:pPr lvl="1">
              <a:lnSpc>
                <a:spcPct val="150000"/>
              </a:lnSpc>
              <a:spcBef>
                <a:spcPts val="100"/>
              </a:spcBef>
              <a:spcAft>
                <a:spcPts val="100"/>
              </a:spcAft>
            </a:pPr>
            <a:r>
              <a:rPr lang="en-US" sz="2600" dirty="0">
                <a:solidFill>
                  <a:schemeClr val="tx1">
                    <a:lumMod val="85000"/>
                    <a:lumOff val="15000"/>
                  </a:schemeClr>
                </a:solidFill>
                <a:latin typeface="Verdana"/>
                <a:ea typeface="Verdana"/>
                <a:cs typeface="Verdana" pitchFamily="34" charset="0"/>
              </a:rPr>
              <a:t>RT sensitivity of surrounding normal tissue </a:t>
            </a:r>
            <a:endParaRPr lang="en-US" sz="2600" dirty="0">
              <a:solidFill>
                <a:schemeClr val="tx1">
                  <a:lumMod val="85000"/>
                  <a:lumOff val="15000"/>
                </a:schemeClr>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71403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fontScale="90000"/>
          </a:bodyPr>
          <a:lstStyle/>
          <a:p>
            <a:pPr algn="ctr"/>
            <a:r>
              <a:rPr lang="en-US" sz="4000" dirty="0">
                <a:solidFill>
                  <a:schemeClr val="tx2"/>
                </a:solidFill>
                <a:latin typeface="Verdana" panose="020B0604030504040204" pitchFamily="34" charset="0"/>
                <a:ea typeface="Verdana" panose="020B0604030504040204" pitchFamily="34" charset="0"/>
                <a:cs typeface="Verdana" panose="020B0604030504040204" pitchFamily="34" charset="0"/>
              </a:rPr>
              <a:t>The Total Dose is Delivered in a Series of Daily Fractions</a:t>
            </a:r>
          </a:p>
        </p:txBody>
      </p:sp>
      <p:sp>
        <p:nvSpPr>
          <p:cNvPr id="3" name="Content Placeholder 2"/>
          <p:cNvSpPr>
            <a:spLocks noGrp="1"/>
          </p:cNvSpPr>
          <p:nvPr>
            <p:ph idx="1"/>
          </p:nvPr>
        </p:nvSpPr>
        <p:spPr>
          <a:xfrm>
            <a:off x="1038045" y="1375913"/>
            <a:ext cx="10439400" cy="5151408"/>
          </a:xfrm>
        </p:spPr>
        <p:txBody>
          <a:bodyPr vert="horz" lIns="91440" tIns="45720" rIns="91440" bIns="45720" rtlCol="0" anchor="t">
            <a:noAutofit/>
          </a:bodyPr>
          <a:lstStyle/>
          <a:p>
            <a:r>
              <a:rPr lang="en-US" sz="2600" dirty="0">
                <a:latin typeface="Verdana"/>
                <a:ea typeface="Verdana"/>
              </a:rPr>
              <a:t>Most patients receive multiple fractions during their treatment course</a:t>
            </a:r>
          </a:p>
          <a:p>
            <a:endParaRPr lang="en-US" sz="2600" dirty="0">
              <a:solidFill>
                <a:schemeClr val="tx1">
                  <a:lumMod val="85000"/>
                  <a:lumOff val="15000"/>
                </a:schemeClr>
              </a:solidFill>
              <a:latin typeface="Verdana" pitchFamily="34" charset="0"/>
              <a:ea typeface="Verdana" pitchFamily="34" charset="0"/>
              <a:cs typeface="Verdana" pitchFamily="34" charset="0"/>
            </a:endParaRPr>
          </a:p>
          <a:p>
            <a:r>
              <a:rPr lang="en-US" sz="2600" dirty="0">
                <a:solidFill>
                  <a:schemeClr val="tx1">
                    <a:lumMod val="85000"/>
                    <a:lumOff val="15000"/>
                  </a:schemeClr>
                </a:solidFill>
                <a:latin typeface="Verdana"/>
                <a:ea typeface="Verdana"/>
                <a:cs typeface="Verdana" pitchFamily="34" charset="0"/>
              </a:rPr>
              <a:t>RT typically delivered once-daily, 5 days/week (30-45 min/visit)</a:t>
            </a:r>
          </a:p>
          <a:p>
            <a:pPr marL="0" indent="0">
              <a:buNone/>
            </a:pPr>
            <a:endParaRPr lang="en-US" sz="2600" dirty="0">
              <a:solidFill>
                <a:schemeClr val="tx1">
                  <a:lumMod val="85000"/>
                  <a:lumOff val="15000"/>
                </a:schemeClr>
              </a:solidFill>
              <a:latin typeface="Verdana" pitchFamily="34" charset="0"/>
              <a:ea typeface="Verdana" pitchFamily="34" charset="0"/>
              <a:cs typeface="Verdana" pitchFamily="34" charset="0"/>
            </a:endParaRPr>
          </a:p>
          <a:p>
            <a:r>
              <a:rPr lang="en-US" sz="2600" dirty="0">
                <a:solidFill>
                  <a:schemeClr val="tx1">
                    <a:lumMod val="85000"/>
                    <a:lumOff val="15000"/>
                  </a:schemeClr>
                </a:solidFill>
                <a:latin typeface="Verdana"/>
                <a:ea typeface="Verdana"/>
                <a:cs typeface="Verdana" pitchFamily="34" charset="0"/>
              </a:rPr>
              <a:t>Fractionation decreases risk of toxicity by allowing for DNA repair in normal tissue</a:t>
            </a:r>
          </a:p>
          <a:p>
            <a:endParaRPr lang="en-US" sz="2600" dirty="0">
              <a:latin typeface="Verdana" panose="020B0604030504040204" pitchFamily="34" charset="0"/>
              <a:ea typeface="Verdana" panose="020B0604030504040204" pitchFamily="34" charset="0"/>
            </a:endParaRPr>
          </a:p>
          <a:p>
            <a:r>
              <a:rPr lang="en-US" sz="2600" dirty="0">
                <a:latin typeface="Verdana"/>
                <a:ea typeface="Verdana"/>
              </a:rPr>
              <a:t>The potency, or </a:t>
            </a:r>
            <a:r>
              <a:rPr lang="en-US" sz="2600" b="1" dirty="0">
                <a:latin typeface="Verdana"/>
                <a:ea typeface="Verdana"/>
              </a:rPr>
              <a:t>Biologically Effective Dose </a:t>
            </a:r>
            <a:r>
              <a:rPr lang="en-US" sz="2600" dirty="0">
                <a:latin typeface="Verdana"/>
                <a:ea typeface="Verdana"/>
              </a:rPr>
              <a:t>of a RT course depends not only on total dose, but how that dose is fractionated, and the tissue irradiated. </a:t>
            </a:r>
            <a:endParaRPr lang="en-US" sz="26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endParaRPr lang="en-US" sz="26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endParaRPr lang="en-US" sz="26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21186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77622" cy="1143000"/>
          </a:xfrm>
        </p:spPr>
        <p:txBody>
          <a:bodyPr>
            <a:noAutofit/>
          </a:bodyPr>
          <a:lstStyle/>
          <a:p>
            <a:r>
              <a:rPr lang="en-US" sz="3500" dirty="0">
                <a:solidFill>
                  <a:schemeClr val="tx2"/>
                </a:solidFill>
                <a:latin typeface="Verdana"/>
                <a:ea typeface="Verdana"/>
                <a:cs typeface="Verdana" pitchFamily="34" charset="0"/>
              </a:rPr>
              <a:t>Stereotactic Body Radiation Therapy </a:t>
            </a:r>
            <a:endParaRPr lang="en-US" sz="3500" dirty="0">
              <a:solidFill>
                <a:schemeClr val="tx2"/>
              </a:solidFill>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1066801" y="1295401"/>
            <a:ext cx="7070270" cy="1009828"/>
          </a:xfrm>
        </p:spPr>
        <p:txBody>
          <a:bodyPr>
            <a:normAutofit/>
          </a:bodyPr>
          <a:lstStyle/>
          <a:p>
            <a:r>
              <a:rPr lang="en-US" sz="2600" b="1" dirty="0">
                <a:solidFill>
                  <a:schemeClr val="tx1">
                    <a:lumMod val="85000"/>
                    <a:lumOff val="15000"/>
                  </a:schemeClr>
                </a:solidFill>
                <a:latin typeface="Verdana" pitchFamily="34" charset="0"/>
                <a:ea typeface="Verdana" pitchFamily="34" charset="0"/>
                <a:cs typeface="Verdana" pitchFamily="34" charset="0"/>
              </a:rPr>
              <a:t>Use of a high dose/fraction of RT in a very focused way</a:t>
            </a:r>
            <a:endParaRPr lang="en-US" sz="2600" dirty="0">
              <a:solidFill>
                <a:schemeClr val="tx1">
                  <a:lumMod val="85000"/>
                  <a:lumOff val="15000"/>
                </a:schemeClr>
              </a:solidFill>
              <a:latin typeface="Verdana" pitchFamily="34" charset="0"/>
              <a:ea typeface="Verdana" pitchFamily="34" charset="0"/>
              <a:cs typeface="Verdana" pitchFamily="34" charset="0"/>
            </a:endParaRPr>
          </a:p>
          <a:p>
            <a:pPr marL="0" indent="0">
              <a:buNone/>
            </a:pPr>
            <a:endParaRPr lang="en-US" sz="2600" dirty="0">
              <a:solidFill>
                <a:schemeClr val="tx1">
                  <a:lumMod val="85000"/>
                  <a:lumOff val="15000"/>
                </a:schemeClr>
              </a:solidFill>
              <a:latin typeface="Verdana" pitchFamily="34" charset="0"/>
              <a:ea typeface="Verdana" pitchFamily="34" charset="0"/>
              <a:cs typeface="Verdana" pitchFamily="34" charset="0"/>
            </a:endParaRPr>
          </a:p>
        </p:txBody>
      </p:sp>
      <p:sp>
        <p:nvSpPr>
          <p:cNvPr id="9" name="TextBox 8"/>
          <p:cNvSpPr txBox="1"/>
          <p:nvPr/>
        </p:nvSpPr>
        <p:spPr>
          <a:xfrm>
            <a:off x="1066801" y="2463641"/>
            <a:ext cx="7314291" cy="892552"/>
          </a:xfrm>
          <a:prstGeom prst="rect">
            <a:avLst/>
          </a:prstGeom>
          <a:noFill/>
        </p:spPr>
        <p:txBody>
          <a:bodyPr wrap="square" rtlCol="0">
            <a:spAutoFit/>
          </a:bodyPr>
          <a:lstStyle/>
          <a:p>
            <a:pPr marL="342900" indent="-342900">
              <a:buFont typeface="Arial" panose="020B0604020202020204" pitchFamily="34" charset="0"/>
              <a:buChar char="•"/>
            </a:pPr>
            <a:r>
              <a:rPr lang="en-US" sz="2600" dirty="0">
                <a:solidFill>
                  <a:schemeClr val="tx1">
                    <a:lumMod val="85000"/>
                    <a:lumOff val="15000"/>
                  </a:schemeClr>
                </a:solidFill>
                <a:latin typeface="Verdana" pitchFamily="34" charset="0"/>
                <a:ea typeface="Verdana" pitchFamily="34" charset="0"/>
                <a:cs typeface="Verdana" pitchFamily="34" charset="0"/>
              </a:rPr>
              <a:t>High probability of local control (&gt;90%) </a:t>
            </a:r>
          </a:p>
          <a:p>
            <a:endParaRPr lang="en-US" sz="2600" dirty="0"/>
          </a:p>
        </p:txBody>
      </p:sp>
      <p:sp>
        <p:nvSpPr>
          <p:cNvPr id="10" name="TextBox 9"/>
          <p:cNvSpPr txBox="1"/>
          <p:nvPr/>
        </p:nvSpPr>
        <p:spPr>
          <a:xfrm>
            <a:off x="1082041" y="3356193"/>
            <a:ext cx="5257798" cy="2492990"/>
          </a:xfrm>
          <a:prstGeom prst="rect">
            <a:avLst/>
          </a:prstGeom>
          <a:noFill/>
        </p:spPr>
        <p:txBody>
          <a:bodyPr wrap="square" rtlCol="0">
            <a:spAutoFit/>
          </a:bodyPr>
          <a:lstStyle/>
          <a:p>
            <a:pPr marL="285750" indent="-285750">
              <a:buFont typeface="Arial" panose="020B0604020202020204" pitchFamily="34" charset="0"/>
              <a:buChar char="•"/>
            </a:pPr>
            <a:r>
              <a:rPr lang="en-US" sz="2600" dirty="0">
                <a:solidFill>
                  <a:schemeClr val="tx1">
                    <a:lumMod val="85000"/>
                    <a:lumOff val="15000"/>
                  </a:schemeClr>
                </a:solidFill>
                <a:latin typeface="Verdana" pitchFamily="34" charset="0"/>
                <a:ea typeface="Verdana" pitchFamily="34" charset="0"/>
                <a:cs typeface="Verdana" pitchFamily="34" charset="0"/>
              </a:rPr>
              <a:t>Can be done safely for well defined, small-medium sized targets, using our most advanced treatment technologies to deliver this very potent dose safely</a:t>
            </a:r>
            <a:endParaRPr lang="en-US" sz="2600" dirty="0"/>
          </a:p>
        </p:txBody>
      </p:sp>
      <p:pic>
        <p:nvPicPr>
          <p:cNvPr id="12" name="Picture 11"/>
          <p:cNvPicPr>
            <a:picLocks noChangeAspect="1"/>
          </p:cNvPicPr>
          <p:nvPr/>
        </p:nvPicPr>
        <p:blipFill>
          <a:blip r:embed="rId3"/>
          <a:stretch>
            <a:fillRect/>
          </a:stretch>
        </p:blipFill>
        <p:spPr>
          <a:xfrm>
            <a:off x="8381092" y="1295400"/>
            <a:ext cx="1884842" cy="1795088"/>
          </a:xfrm>
          <a:prstGeom prst="rect">
            <a:avLst/>
          </a:prstGeom>
        </p:spPr>
      </p:pic>
      <p:pic>
        <p:nvPicPr>
          <p:cNvPr id="14" name="Picture 13"/>
          <p:cNvPicPr>
            <a:picLocks noChangeAspect="1"/>
          </p:cNvPicPr>
          <p:nvPr/>
        </p:nvPicPr>
        <p:blipFill>
          <a:blip r:embed="rId4"/>
          <a:stretch>
            <a:fillRect/>
          </a:stretch>
        </p:blipFill>
        <p:spPr>
          <a:xfrm>
            <a:off x="6739192" y="3048000"/>
            <a:ext cx="2226469" cy="1619250"/>
          </a:xfrm>
          <a:prstGeom prst="rect">
            <a:avLst/>
          </a:prstGeom>
        </p:spPr>
      </p:pic>
      <p:pic>
        <p:nvPicPr>
          <p:cNvPr id="15" name="Picture 14"/>
          <p:cNvPicPr>
            <a:picLocks noChangeAspect="1"/>
          </p:cNvPicPr>
          <p:nvPr/>
        </p:nvPicPr>
        <p:blipFill>
          <a:blip r:embed="rId5"/>
          <a:stretch>
            <a:fillRect/>
          </a:stretch>
        </p:blipFill>
        <p:spPr>
          <a:xfrm>
            <a:off x="7740258" y="4513932"/>
            <a:ext cx="2651636" cy="2153038"/>
          </a:xfrm>
          <a:prstGeom prst="rect">
            <a:avLst/>
          </a:prstGeom>
        </p:spPr>
      </p:pic>
      <p:pic>
        <p:nvPicPr>
          <p:cNvPr id="11" name="Picture 3"/>
          <p:cNvPicPr>
            <a:picLocks noChangeAspect="1" noChangeArrowheads="1"/>
          </p:cNvPicPr>
          <p:nvPr/>
        </p:nvPicPr>
        <p:blipFill>
          <a:blip r:embed="rId6" cstate="print"/>
          <a:srcRect/>
          <a:stretch>
            <a:fillRect/>
          </a:stretch>
        </p:blipFill>
        <p:spPr bwMode="auto">
          <a:xfrm>
            <a:off x="9959107" y="3242888"/>
            <a:ext cx="2232893" cy="1850586"/>
          </a:xfrm>
          <a:prstGeom prst="rect">
            <a:avLst/>
          </a:prstGeom>
          <a:noFill/>
          <a:ln w="9525">
            <a:noFill/>
            <a:miter lim="800000"/>
            <a:headEnd/>
            <a:tailEnd/>
          </a:ln>
        </p:spPr>
      </p:pic>
    </p:spTree>
    <p:extLst>
      <p:ext uri="{BB962C8B-B14F-4D97-AF65-F5344CB8AC3E}">
        <p14:creationId xmlns:p14="http://schemas.microsoft.com/office/powerpoint/2010/main" val="4019255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2"/>
          <p:cNvSpPr>
            <a:spLocks noGrp="1"/>
          </p:cNvSpPr>
          <p:nvPr>
            <p:ph type="title"/>
          </p:nvPr>
        </p:nvSpPr>
        <p:spPr>
          <a:xfrm>
            <a:off x="762000" y="316013"/>
            <a:ext cx="10591800" cy="685800"/>
          </a:xfrm>
        </p:spPr>
        <p:txBody>
          <a:bodyPr>
            <a:normAutofit/>
          </a:bodyPr>
          <a:lstStyle/>
          <a:p>
            <a:r>
              <a:rPr lang="en-US" sz="3600" dirty="0">
                <a:latin typeface="Verdana" panose="020B0604030504040204" pitchFamily="34" charset="0"/>
                <a:ea typeface="Verdana" panose="020B0604030504040204" pitchFamily="34" charset="0"/>
                <a:cs typeface="Calibri" panose="020F0502020204030204" pitchFamily="34" charset="0"/>
              </a:rPr>
              <a:t>Common GI Indications for SBRT</a:t>
            </a:r>
          </a:p>
        </p:txBody>
      </p:sp>
      <p:pic>
        <p:nvPicPr>
          <p:cNvPr id="10" name="Picture 9"/>
          <p:cNvPicPr>
            <a:picLocks noChangeAspect="1"/>
          </p:cNvPicPr>
          <p:nvPr/>
        </p:nvPicPr>
        <p:blipFill>
          <a:blip r:embed="rId3"/>
          <a:stretch>
            <a:fillRect/>
          </a:stretch>
        </p:blipFill>
        <p:spPr>
          <a:xfrm>
            <a:off x="600955" y="1981200"/>
            <a:ext cx="5744488" cy="3501858"/>
          </a:xfrm>
          <a:prstGeom prst="rect">
            <a:avLst/>
          </a:prstGeom>
        </p:spPr>
      </p:pic>
      <p:sp>
        <p:nvSpPr>
          <p:cNvPr id="11" name="TextBox 10">
            <a:extLst>
              <a:ext uri="{FF2B5EF4-FFF2-40B4-BE49-F238E27FC236}">
                <a16:creationId xmlns:a16="http://schemas.microsoft.com/office/drawing/2014/main" id="{174D6C8D-2F6A-4580-9941-EC21B12C828A}"/>
              </a:ext>
            </a:extLst>
          </p:cNvPr>
          <p:cNvSpPr txBox="1"/>
          <p:nvPr/>
        </p:nvSpPr>
        <p:spPr>
          <a:xfrm>
            <a:off x="1890483" y="5021393"/>
            <a:ext cx="4503245"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ea typeface="Verdana" panose="020B0604030504040204" pitchFamily="34" charset="0"/>
              </a:rPr>
              <a:t>Liver Mets or HCC</a:t>
            </a:r>
          </a:p>
        </p:txBody>
      </p:sp>
      <p:pic>
        <p:nvPicPr>
          <p:cNvPr id="4" name="Picture 3"/>
          <p:cNvPicPr>
            <a:picLocks noChangeAspect="1"/>
          </p:cNvPicPr>
          <p:nvPr/>
        </p:nvPicPr>
        <p:blipFill>
          <a:blip r:embed="rId4"/>
          <a:stretch>
            <a:fillRect/>
          </a:stretch>
        </p:blipFill>
        <p:spPr>
          <a:xfrm>
            <a:off x="6477000" y="1981200"/>
            <a:ext cx="5110365" cy="3501858"/>
          </a:xfrm>
          <a:prstGeom prst="rect">
            <a:avLst/>
          </a:prstGeom>
        </p:spPr>
      </p:pic>
      <p:sp>
        <p:nvSpPr>
          <p:cNvPr id="13" name="TextBox 12">
            <a:extLst>
              <a:ext uri="{FF2B5EF4-FFF2-40B4-BE49-F238E27FC236}">
                <a16:creationId xmlns:a16="http://schemas.microsoft.com/office/drawing/2014/main" id="{174D6C8D-2F6A-4580-9941-EC21B12C828A}"/>
              </a:ext>
            </a:extLst>
          </p:cNvPr>
          <p:cNvSpPr txBox="1"/>
          <p:nvPr/>
        </p:nvSpPr>
        <p:spPr>
          <a:xfrm>
            <a:off x="7239000" y="4964430"/>
            <a:ext cx="3681636"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ea typeface="Verdana" panose="020B0604030504040204" pitchFamily="34" charset="0"/>
              </a:rPr>
              <a:t>Pancreatic Cancer</a:t>
            </a:r>
          </a:p>
        </p:txBody>
      </p:sp>
    </p:spTree>
    <p:extLst>
      <p:ext uri="{BB962C8B-B14F-4D97-AF65-F5344CB8AC3E}">
        <p14:creationId xmlns:p14="http://schemas.microsoft.com/office/powerpoint/2010/main" val="1253195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676400"/>
            <a:ext cx="9448800" cy="3581400"/>
          </a:xfrm>
        </p:spPr>
        <p:txBody>
          <a:bodyPr>
            <a:noAutofit/>
          </a:bodyPr>
          <a:lstStyle/>
          <a:p>
            <a:r>
              <a:rPr lang="en-US" sz="5000" b="1" dirty="0">
                <a:solidFill>
                  <a:schemeClr val="tx2"/>
                </a:solidFill>
                <a:latin typeface="Verdana" panose="020B0604030504040204" pitchFamily="34" charset="0"/>
                <a:ea typeface="Verdana" panose="020B0604030504040204" pitchFamily="34" charset="0"/>
                <a:cs typeface="Verdana" panose="020B0604030504040204" pitchFamily="34" charset="0"/>
              </a:rPr>
              <a:t>Radiation Therapy in the Curative Management of </a:t>
            </a:r>
            <a:br>
              <a:rPr lang="en-US" sz="5000" b="1"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5000" b="1" dirty="0">
                <a:solidFill>
                  <a:schemeClr val="tx2"/>
                </a:solidFill>
                <a:latin typeface="Verdana" panose="020B0604030504040204" pitchFamily="34" charset="0"/>
                <a:ea typeface="Verdana" panose="020B0604030504040204" pitchFamily="34" charset="0"/>
                <a:cs typeface="Verdana" panose="020B0604030504040204" pitchFamily="34" charset="0"/>
              </a:rPr>
              <a:t>GI Malignancies</a:t>
            </a:r>
            <a:br>
              <a:rPr lang="en-US" sz="5000" b="1" dirty="0">
                <a:solidFill>
                  <a:schemeClr val="tx2"/>
                </a:solidFill>
                <a:latin typeface="Verdana" panose="020B0604030504040204" pitchFamily="34" charset="0"/>
                <a:ea typeface="Verdana" panose="020B0604030504040204" pitchFamily="34" charset="0"/>
                <a:cs typeface="Verdana" panose="020B0604030504040204" pitchFamily="34" charset="0"/>
              </a:rPr>
            </a:br>
            <a:br>
              <a:rPr lang="en-US" sz="5000" b="1"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5000" b="0" dirty="0">
                <a:solidFill>
                  <a:schemeClr val="tx2"/>
                </a:solidFill>
                <a:latin typeface="Verdana" panose="020B0604030504040204" pitchFamily="34" charset="0"/>
                <a:ea typeface="Verdana" panose="020B0604030504040204" pitchFamily="34" charset="0"/>
                <a:cs typeface="Verdana" panose="020B0604030504040204" pitchFamily="34" charset="0"/>
              </a:rPr>
              <a:t>(a brief overview)</a:t>
            </a:r>
          </a:p>
        </p:txBody>
      </p:sp>
    </p:spTree>
    <p:extLst>
      <p:ext uri="{BB962C8B-B14F-4D97-AF65-F5344CB8AC3E}">
        <p14:creationId xmlns:p14="http://schemas.microsoft.com/office/powerpoint/2010/main" val="79840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pPr algn="ctr"/>
            <a:r>
              <a:rPr lang="en-US" sz="3600" dirty="0">
                <a:solidFill>
                  <a:schemeClr val="tx2"/>
                </a:solidFill>
                <a:latin typeface="Verdana" pitchFamily="34" charset="0"/>
                <a:ea typeface="Verdana" pitchFamily="34" charset="0"/>
                <a:cs typeface="Verdana" pitchFamily="34" charset="0"/>
              </a:rPr>
              <a:t>Conceptual Framework</a:t>
            </a:r>
          </a:p>
        </p:txBody>
      </p:sp>
      <p:sp>
        <p:nvSpPr>
          <p:cNvPr id="3" name="Content Placeholder 2"/>
          <p:cNvSpPr>
            <a:spLocks noGrp="1"/>
          </p:cNvSpPr>
          <p:nvPr>
            <p:ph idx="1"/>
          </p:nvPr>
        </p:nvSpPr>
        <p:spPr>
          <a:xfrm>
            <a:off x="838200" y="1371600"/>
            <a:ext cx="10515600" cy="5257800"/>
          </a:xfrm>
        </p:spPr>
        <p:txBody>
          <a:bodyPr>
            <a:normAutofit fontScale="70000" lnSpcReduction="20000"/>
          </a:bodyPr>
          <a:lstStyle/>
          <a:p>
            <a:pPr>
              <a:lnSpc>
                <a:spcPct val="130000"/>
              </a:lnSpc>
            </a:pPr>
            <a:r>
              <a:rPr lang="en-US" sz="3400" b="1" dirty="0">
                <a:solidFill>
                  <a:schemeClr val="tx1">
                    <a:lumMod val="85000"/>
                    <a:lumOff val="15000"/>
                  </a:schemeClr>
                </a:solidFill>
                <a:latin typeface="Verdana" pitchFamily="34" charset="0"/>
                <a:ea typeface="Verdana" pitchFamily="34" charset="0"/>
                <a:cs typeface="Verdana" pitchFamily="34" charset="0"/>
              </a:rPr>
              <a:t>Definitive surgical resection </a:t>
            </a:r>
            <a:r>
              <a:rPr lang="en-US" sz="3400" dirty="0">
                <a:solidFill>
                  <a:schemeClr val="tx1">
                    <a:lumMod val="85000"/>
                    <a:lumOff val="15000"/>
                  </a:schemeClr>
                </a:solidFill>
                <a:latin typeface="Verdana" pitchFamily="34" charset="0"/>
                <a:ea typeface="Verdana" pitchFamily="34" charset="0"/>
                <a:cs typeface="Verdana" pitchFamily="34" charset="0"/>
              </a:rPr>
              <a:t>is the primary curative modality for most GI malignancies </a:t>
            </a:r>
          </a:p>
          <a:p>
            <a:pPr lvl="1">
              <a:lnSpc>
                <a:spcPct val="130000"/>
              </a:lnSpc>
            </a:pPr>
            <a:r>
              <a:rPr lang="en-US" dirty="0" err="1">
                <a:solidFill>
                  <a:schemeClr val="tx1">
                    <a:lumMod val="85000"/>
                    <a:lumOff val="15000"/>
                  </a:schemeClr>
                </a:solidFill>
                <a:latin typeface="Verdana" pitchFamily="34" charset="0"/>
                <a:ea typeface="Verdana" pitchFamily="34" charset="0"/>
                <a:cs typeface="Verdana" pitchFamily="34" charset="0"/>
              </a:rPr>
              <a:t>Neoadjuvant</a:t>
            </a:r>
            <a:r>
              <a:rPr lang="en-US" dirty="0">
                <a:solidFill>
                  <a:schemeClr val="tx1">
                    <a:lumMod val="85000"/>
                    <a:lumOff val="15000"/>
                  </a:schemeClr>
                </a:solidFill>
                <a:latin typeface="Verdana" pitchFamily="34" charset="0"/>
                <a:ea typeface="Verdana" pitchFamily="34" charset="0"/>
                <a:cs typeface="Verdana" pitchFamily="34" charset="0"/>
              </a:rPr>
              <a:t> (pre-op) radiation is commonly used for more locally advanced/borderline </a:t>
            </a:r>
            <a:r>
              <a:rPr lang="en-US" dirty="0" err="1">
                <a:solidFill>
                  <a:schemeClr val="tx1">
                    <a:lumMod val="85000"/>
                    <a:lumOff val="15000"/>
                  </a:schemeClr>
                </a:solidFill>
                <a:latin typeface="Verdana" pitchFamily="34" charset="0"/>
                <a:ea typeface="Verdana" pitchFamily="34" charset="0"/>
                <a:cs typeface="Verdana" pitchFamily="34" charset="0"/>
              </a:rPr>
              <a:t>resectable</a:t>
            </a:r>
            <a:r>
              <a:rPr lang="en-US" dirty="0">
                <a:solidFill>
                  <a:schemeClr val="tx1">
                    <a:lumMod val="85000"/>
                    <a:lumOff val="15000"/>
                  </a:schemeClr>
                </a:solidFill>
                <a:latin typeface="Verdana" pitchFamily="34" charset="0"/>
                <a:ea typeface="Verdana" pitchFamily="34" charset="0"/>
                <a:cs typeface="Verdana" pitchFamily="34" charset="0"/>
              </a:rPr>
              <a:t> tumors.</a:t>
            </a:r>
          </a:p>
          <a:p>
            <a:pPr marL="457200" lvl="1" indent="0">
              <a:lnSpc>
                <a:spcPct val="130000"/>
              </a:lnSpc>
              <a:buNone/>
            </a:pPr>
            <a:endParaRPr lang="en-US" sz="2600" dirty="0">
              <a:solidFill>
                <a:schemeClr val="tx1">
                  <a:lumMod val="85000"/>
                  <a:lumOff val="15000"/>
                </a:schemeClr>
              </a:solidFill>
              <a:latin typeface="Verdana" pitchFamily="34" charset="0"/>
              <a:ea typeface="Verdana" pitchFamily="34" charset="0"/>
              <a:cs typeface="Verdana" pitchFamily="34" charset="0"/>
            </a:endParaRPr>
          </a:p>
          <a:p>
            <a:pPr lvl="1">
              <a:lnSpc>
                <a:spcPct val="130000"/>
              </a:lnSpc>
            </a:pPr>
            <a:r>
              <a:rPr lang="en-US" dirty="0">
                <a:solidFill>
                  <a:schemeClr val="tx1">
                    <a:lumMod val="85000"/>
                    <a:lumOff val="15000"/>
                  </a:schemeClr>
                </a:solidFill>
                <a:latin typeface="Verdana" pitchFamily="34" charset="0"/>
                <a:ea typeface="Verdana" pitchFamily="34" charset="0"/>
                <a:cs typeface="Verdana" pitchFamily="34" charset="0"/>
              </a:rPr>
              <a:t>Adjuvant (post-op) radiation is sometimes used, if high risk pathologic features for recurrence like positive margin +/- positive LNs.</a:t>
            </a:r>
          </a:p>
          <a:p>
            <a:pPr>
              <a:lnSpc>
                <a:spcPct val="130000"/>
              </a:lnSpc>
            </a:pPr>
            <a:endParaRPr lang="en-US" sz="2900" dirty="0">
              <a:solidFill>
                <a:schemeClr val="tx1">
                  <a:lumMod val="85000"/>
                  <a:lumOff val="15000"/>
                </a:schemeClr>
              </a:solidFill>
              <a:latin typeface="Verdana" pitchFamily="34" charset="0"/>
              <a:ea typeface="Verdana" pitchFamily="34" charset="0"/>
              <a:cs typeface="Verdana" pitchFamily="34" charset="0"/>
            </a:endParaRPr>
          </a:p>
          <a:p>
            <a:pPr>
              <a:lnSpc>
                <a:spcPct val="130000"/>
              </a:lnSpc>
            </a:pPr>
            <a:r>
              <a:rPr lang="en-US" sz="3400" b="1" dirty="0">
                <a:solidFill>
                  <a:schemeClr val="tx1">
                    <a:lumMod val="85000"/>
                    <a:lumOff val="15000"/>
                  </a:schemeClr>
                </a:solidFill>
                <a:latin typeface="Verdana" pitchFamily="34" charset="0"/>
                <a:ea typeface="Verdana" pitchFamily="34" charset="0"/>
                <a:cs typeface="Verdana" pitchFamily="34" charset="0"/>
              </a:rPr>
              <a:t>Definitive radiation for “organ preservation” </a:t>
            </a:r>
            <a:r>
              <a:rPr lang="en-US" sz="3400" dirty="0">
                <a:solidFill>
                  <a:schemeClr val="tx1">
                    <a:lumMod val="85000"/>
                    <a:lumOff val="15000"/>
                  </a:schemeClr>
                </a:solidFill>
                <a:latin typeface="Verdana" pitchFamily="34" charset="0"/>
                <a:ea typeface="Verdana" pitchFamily="34" charset="0"/>
                <a:cs typeface="Verdana" pitchFamily="34" charset="0"/>
              </a:rPr>
              <a:t>is typically used for anal cancer, select rectal cancers, and other surgically </a:t>
            </a:r>
            <a:r>
              <a:rPr lang="en-US" sz="3400" dirty="0" err="1">
                <a:solidFill>
                  <a:schemeClr val="tx1">
                    <a:lumMod val="85000"/>
                    <a:lumOff val="15000"/>
                  </a:schemeClr>
                </a:solidFill>
                <a:latin typeface="Verdana" pitchFamily="34" charset="0"/>
                <a:ea typeface="Verdana" pitchFamily="34" charset="0"/>
                <a:cs typeface="Verdana" pitchFamily="34" charset="0"/>
              </a:rPr>
              <a:t>unresectable</a:t>
            </a:r>
            <a:r>
              <a:rPr lang="en-US" sz="3400" dirty="0">
                <a:solidFill>
                  <a:schemeClr val="tx1">
                    <a:lumMod val="85000"/>
                    <a:lumOff val="15000"/>
                  </a:schemeClr>
                </a:solidFill>
                <a:latin typeface="Verdana" pitchFamily="34" charset="0"/>
                <a:ea typeface="Verdana" pitchFamily="34" charset="0"/>
                <a:cs typeface="Verdana" pitchFamily="34" charset="0"/>
              </a:rPr>
              <a:t> tumors or medically inoperable patients </a:t>
            </a:r>
            <a:endParaRPr lang="en-US" sz="34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71932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172C4-CA6F-AC4D-A62B-6E94743A54E0}"/>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Anal Cancer</a:t>
            </a:r>
          </a:p>
        </p:txBody>
      </p:sp>
      <p:pic>
        <p:nvPicPr>
          <p:cNvPr id="6" name="Picture 4" descr="Davie_4_All_PTVs_raw">
            <a:extLst>
              <a:ext uri="{FF2B5EF4-FFF2-40B4-BE49-F238E27FC236}">
                <a16:creationId xmlns:a16="http://schemas.microsoft.com/office/drawing/2014/main" id="{593199E4-45E6-FF41-AA5F-BBC328F9F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8106" y="3658322"/>
            <a:ext cx="3417648" cy="2396177"/>
          </a:xfrm>
          <a:prstGeom prst="rect">
            <a:avLst/>
          </a:prstGeom>
          <a:noFill/>
          <a:ln w="9525">
            <a:solidFill>
              <a:srgbClr val="F4D856"/>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371600" y="1597759"/>
            <a:ext cx="4145280" cy="112116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p:cNvSpPr/>
          <p:nvPr/>
        </p:nvSpPr>
        <p:spPr>
          <a:xfrm>
            <a:off x="5867400" y="1597759"/>
            <a:ext cx="4876800" cy="11211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p:nvSpPr>
        <p:spPr>
          <a:xfrm>
            <a:off x="5852160" y="1729015"/>
            <a:ext cx="4892040" cy="830997"/>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rPr>
              <a:t>Surgical resection would result in permanent colostomy</a:t>
            </a:r>
          </a:p>
        </p:txBody>
      </p:sp>
      <p:sp>
        <p:nvSpPr>
          <p:cNvPr id="9" name="Content Placeholder 2">
            <a:extLst>
              <a:ext uri="{FF2B5EF4-FFF2-40B4-BE49-F238E27FC236}">
                <a16:creationId xmlns:a16="http://schemas.microsoft.com/office/drawing/2014/main" id="{1166CF8C-D01D-BC4B-84F1-416DDDB6A39D}"/>
              </a:ext>
            </a:extLst>
          </p:cNvPr>
          <p:cNvSpPr>
            <a:spLocks noGrp="1"/>
          </p:cNvSpPr>
          <p:nvPr>
            <p:ph sz="half" idx="1"/>
          </p:nvPr>
        </p:nvSpPr>
        <p:spPr>
          <a:xfrm>
            <a:off x="1371600" y="1729015"/>
            <a:ext cx="4206240" cy="1066800"/>
          </a:xfrm>
        </p:spPr>
        <p:txBody>
          <a:bodyPr>
            <a:normAutofit/>
          </a:bodyPr>
          <a:lstStyle/>
          <a:p>
            <a:pPr marL="0" indent="0" algn="ctr">
              <a:buNone/>
            </a:pPr>
            <a:r>
              <a:rPr lang="en-US" sz="2400" dirty="0">
                <a:latin typeface="Verdana" panose="020B0604030504040204" pitchFamily="34" charset="0"/>
                <a:ea typeface="Verdana" panose="020B0604030504040204" pitchFamily="34" charset="0"/>
              </a:rPr>
              <a:t>HPV+ SCC is often highly responsive to chemo-RT</a:t>
            </a:r>
          </a:p>
          <a:p>
            <a:pPr marL="0" indent="0" algn="ctr">
              <a:buNone/>
            </a:pPr>
            <a:endParaRPr lang="en-US" sz="2400" dirty="0">
              <a:latin typeface="Verdana" panose="020B0604030504040204" pitchFamily="34" charset="0"/>
              <a:ea typeface="Verdana" panose="020B0604030504040204" pitchFamily="34" charset="0"/>
            </a:endParaRPr>
          </a:p>
        </p:txBody>
      </p:sp>
      <p:cxnSp>
        <p:nvCxnSpPr>
          <p:cNvPr id="11" name="Straight Arrow Connector 10"/>
          <p:cNvCxnSpPr>
            <a:cxnSpLocks/>
          </p:cNvCxnSpPr>
          <p:nvPr/>
        </p:nvCxnSpPr>
        <p:spPr>
          <a:xfrm>
            <a:off x="3264013" y="2753186"/>
            <a:ext cx="838200" cy="838200"/>
          </a:xfrm>
          <a:prstGeom prst="straightConnector1">
            <a:avLst/>
          </a:prstGeom>
          <a:ln w="762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a:xfrm flipH="1">
            <a:off x="7773012" y="2771613"/>
            <a:ext cx="691650" cy="834019"/>
          </a:xfrm>
          <a:prstGeom prst="straightConnector1">
            <a:avLst/>
          </a:prstGeom>
          <a:ln w="762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6" name="Rectangle 15"/>
          <p:cNvSpPr/>
          <p:nvPr/>
        </p:nvSpPr>
        <p:spPr>
          <a:xfrm>
            <a:off x="3814421" y="3658322"/>
            <a:ext cx="4304416" cy="14915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1166CF8C-D01D-BC4B-84F1-416DDDB6A39D}"/>
              </a:ext>
            </a:extLst>
          </p:cNvPr>
          <p:cNvSpPr>
            <a:spLocks noGrp="1"/>
          </p:cNvSpPr>
          <p:nvPr>
            <p:ph sz="half" idx="1"/>
          </p:nvPr>
        </p:nvSpPr>
        <p:spPr>
          <a:xfrm>
            <a:off x="3883001" y="3774527"/>
            <a:ext cx="4089287" cy="1514157"/>
          </a:xfrm>
        </p:spPr>
        <p:txBody>
          <a:bodyPr>
            <a:normAutofit/>
          </a:bodyPr>
          <a:lstStyle/>
          <a:p>
            <a:pPr marL="0" indent="0" algn="ctr">
              <a:buNone/>
            </a:pPr>
            <a:r>
              <a:rPr lang="en-US" sz="2400" dirty="0">
                <a:latin typeface="Verdana" panose="020B0604030504040204" pitchFamily="34" charset="0"/>
                <a:ea typeface="Verdana" panose="020B0604030504040204" pitchFamily="34" charset="0"/>
              </a:rPr>
              <a:t>All patients undergo definitive chemo-RT to primary tumor + LNs</a:t>
            </a:r>
          </a:p>
          <a:p>
            <a:pPr marL="0" indent="0" algn="ctr">
              <a:buNone/>
            </a:pPr>
            <a:endParaRPr lang="en-US" sz="2400" dirty="0">
              <a:latin typeface="Verdana" panose="020B0604030504040204" pitchFamily="34" charset="0"/>
              <a:ea typeface="Verdana" panose="020B0604030504040204" pitchFamily="34" charset="0"/>
            </a:endParaRPr>
          </a:p>
        </p:txBody>
      </p:sp>
      <p:pic>
        <p:nvPicPr>
          <p:cNvPr id="18" name="Picture 17"/>
          <p:cNvPicPr>
            <a:picLocks noChangeAspect="1"/>
          </p:cNvPicPr>
          <p:nvPr/>
        </p:nvPicPr>
        <p:blipFill>
          <a:blip r:embed="rId3"/>
          <a:stretch>
            <a:fillRect/>
          </a:stretch>
        </p:blipFill>
        <p:spPr>
          <a:xfrm>
            <a:off x="206246" y="3658322"/>
            <a:ext cx="2899177" cy="2491307"/>
          </a:xfrm>
          <a:prstGeom prst="rect">
            <a:avLst/>
          </a:prstGeom>
        </p:spPr>
      </p:pic>
      <p:sp>
        <p:nvSpPr>
          <p:cNvPr id="8" name="TextBox 7">
            <a:extLst>
              <a:ext uri="{FF2B5EF4-FFF2-40B4-BE49-F238E27FC236}">
                <a16:creationId xmlns:a16="http://schemas.microsoft.com/office/drawing/2014/main" id="{9F81B091-CB7D-4C76-A3CB-371855967C63}"/>
              </a:ext>
            </a:extLst>
          </p:cNvPr>
          <p:cNvSpPr txBox="1"/>
          <p:nvPr/>
        </p:nvSpPr>
        <p:spPr>
          <a:xfrm>
            <a:off x="3131664" y="5740306"/>
            <a:ext cx="5410200" cy="1015663"/>
          </a:xfrm>
          <a:prstGeom prst="rect">
            <a:avLst/>
          </a:prstGeom>
          <a:noFill/>
        </p:spPr>
        <p:txBody>
          <a:bodyPr wrap="square" rtlCol="0">
            <a:spAutoFit/>
          </a:bodyPr>
          <a:lstStyle/>
          <a:p>
            <a:pPr algn="ctr"/>
            <a:r>
              <a:rPr lang="en-US" sz="2000" b="1" dirty="0">
                <a:solidFill>
                  <a:srgbClr val="FF0000"/>
                </a:solidFill>
              </a:rPr>
              <a:t>Persistent disease may continue to regress even at 6 months from start of chemo-RT. DO NOT BIOPSY unless evidence of growth/progression</a:t>
            </a:r>
          </a:p>
        </p:txBody>
      </p:sp>
    </p:spTree>
    <p:extLst>
      <p:ext uri="{BB962C8B-B14F-4D97-AF65-F5344CB8AC3E}">
        <p14:creationId xmlns:p14="http://schemas.microsoft.com/office/powerpoint/2010/main" val="305233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7813F-AA8A-1443-8B95-2934FC6ED879}"/>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Rectal Cancer</a:t>
            </a:r>
          </a:p>
        </p:txBody>
      </p:sp>
      <p:sp>
        <p:nvSpPr>
          <p:cNvPr id="3" name="Content Placeholder 2">
            <a:extLst>
              <a:ext uri="{FF2B5EF4-FFF2-40B4-BE49-F238E27FC236}">
                <a16:creationId xmlns:a16="http://schemas.microsoft.com/office/drawing/2014/main" id="{A961A55F-E596-A140-B989-8EC31F4C54A4}"/>
              </a:ext>
            </a:extLst>
          </p:cNvPr>
          <p:cNvSpPr>
            <a:spLocks noGrp="1"/>
          </p:cNvSpPr>
          <p:nvPr>
            <p:ph sz="half" idx="1"/>
          </p:nvPr>
        </p:nvSpPr>
        <p:spPr>
          <a:xfrm>
            <a:off x="609600" y="1600201"/>
            <a:ext cx="7219950" cy="4853781"/>
          </a:xfrm>
        </p:spPr>
        <p:txBody>
          <a:bodyPr>
            <a:normAutofit fontScale="92500" lnSpcReduction="20000"/>
          </a:bodyPr>
          <a:lstStyle/>
          <a:p>
            <a:r>
              <a:rPr lang="en-US" dirty="0">
                <a:latin typeface="Verdana" panose="020B0604030504040204" pitchFamily="34" charset="0"/>
                <a:ea typeface="Verdana" panose="020B0604030504040204" pitchFamily="34" charset="0"/>
              </a:rPr>
              <a:t>Neoadjuvant chemo and chemo-RT commonly used for locoregionally advanced disease </a:t>
            </a:r>
          </a:p>
          <a:p>
            <a:pPr lvl="1"/>
            <a:r>
              <a:rPr lang="en-US" b="1" i="1" dirty="0">
                <a:latin typeface="Verdana" panose="020B0604030504040204" pitchFamily="34" charset="0"/>
                <a:ea typeface="Verdana" panose="020B0604030504040204" pitchFamily="34" charset="0"/>
              </a:rPr>
              <a:t>Patients with a </a:t>
            </a:r>
            <a:r>
              <a:rPr lang="en-US" b="1" i="1" dirty="0" err="1">
                <a:latin typeface="Verdana" panose="020B0604030504040204" pitchFamily="34" charset="0"/>
                <a:ea typeface="Verdana" panose="020B0604030504040204" pitchFamily="34" charset="0"/>
              </a:rPr>
              <a:t>cCR</a:t>
            </a:r>
            <a:r>
              <a:rPr lang="en-US" b="1" i="1" dirty="0">
                <a:latin typeface="Verdana" panose="020B0604030504040204" pitchFamily="34" charset="0"/>
                <a:ea typeface="Verdana" panose="020B0604030504040204" pitchFamily="34" charset="0"/>
              </a:rPr>
              <a:t> based on DRE, MRI, and endoscopy may consider “watch and wait” without surgery</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Alternative </a:t>
            </a:r>
            <a:r>
              <a:rPr lang="en-US" dirty="0" err="1">
                <a:latin typeface="Verdana" panose="020B0604030504040204" pitchFamily="34" charset="0"/>
                <a:ea typeface="Verdana" panose="020B0604030504040204" pitchFamily="34" charset="0"/>
              </a:rPr>
              <a:t>neoadjuvant</a:t>
            </a:r>
            <a:r>
              <a:rPr lang="en-US" dirty="0">
                <a:latin typeface="Verdana" panose="020B0604030504040204" pitchFamily="34" charset="0"/>
                <a:ea typeface="Verdana" panose="020B0604030504040204" pitchFamily="34" charset="0"/>
              </a:rPr>
              <a:t> approach is “short course” RT (5Gy x 5 fraction)</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Adjuvant RT is less commonly used, but can be indicated if no </a:t>
            </a:r>
            <a:r>
              <a:rPr lang="en-US" dirty="0" err="1">
                <a:latin typeface="Verdana" panose="020B0604030504040204" pitchFamily="34" charset="0"/>
                <a:ea typeface="Verdana" panose="020B0604030504040204" pitchFamily="34" charset="0"/>
              </a:rPr>
              <a:t>neoadj</a:t>
            </a:r>
            <a:r>
              <a:rPr lang="en-US" dirty="0">
                <a:latin typeface="Verdana" panose="020B0604030504040204" pitchFamily="34" charset="0"/>
                <a:ea typeface="Verdana" panose="020B0604030504040204" pitchFamily="34" charset="0"/>
              </a:rPr>
              <a:t> RT given, &amp; high recurrence risk (e.g., positive margin or LNs)</a:t>
            </a:r>
          </a:p>
        </p:txBody>
      </p:sp>
      <p:pic>
        <p:nvPicPr>
          <p:cNvPr id="5" name="Picture 2" descr="Postop Rectum - LAR - T3N1">
            <a:extLst>
              <a:ext uri="{FF2B5EF4-FFF2-40B4-BE49-F238E27FC236}">
                <a16:creationId xmlns:a16="http://schemas.microsoft.com/office/drawing/2014/main" id="{2E6697A4-D5CC-B04E-A618-2D8A22709A13}"/>
              </a:ext>
            </a:extLst>
          </p:cNvPr>
          <p:cNvPicPr>
            <a:picLocks noChangeAspect="1" noChangeArrowheads="1"/>
          </p:cNvPicPr>
          <p:nvPr/>
        </p:nvPicPr>
        <p:blipFill>
          <a:blip r:embed="rId2"/>
          <a:srcRect/>
          <a:stretch>
            <a:fillRect/>
          </a:stretch>
        </p:blipFill>
        <p:spPr bwMode="auto">
          <a:xfrm>
            <a:off x="8001000" y="1295400"/>
            <a:ext cx="4002360" cy="5424738"/>
          </a:xfrm>
          <a:prstGeom prst="rect">
            <a:avLst/>
          </a:prstGeom>
          <a:noFill/>
          <a:ln w="9525">
            <a:noFill/>
            <a:miter lim="800000"/>
            <a:headEnd/>
            <a:tailEnd/>
          </a:ln>
        </p:spPr>
      </p:pic>
    </p:spTree>
    <p:extLst>
      <p:ext uri="{BB962C8B-B14F-4D97-AF65-F5344CB8AC3E}">
        <p14:creationId xmlns:p14="http://schemas.microsoft.com/office/powerpoint/2010/main" val="913674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2360-79FA-814F-9F83-905C846A8D6A}"/>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Colon Cancer</a:t>
            </a:r>
          </a:p>
        </p:txBody>
      </p:sp>
      <p:sp>
        <p:nvSpPr>
          <p:cNvPr id="3" name="Content Placeholder 2">
            <a:extLst>
              <a:ext uri="{FF2B5EF4-FFF2-40B4-BE49-F238E27FC236}">
                <a16:creationId xmlns:a16="http://schemas.microsoft.com/office/drawing/2014/main" id="{68D64507-359E-9B44-9DA9-131C02559A90}"/>
              </a:ext>
            </a:extLst>
          </p:cNvPr>
          <p:cNvSpPr>
            <a:spLocks noGrp="1"/>
          </p:cNvSpPr>
          <p:nvPr>
            <p:ph sz="half" idx="1"/>
          </p:nvPr>
        </p:nvSpPr>
        <p:spPr>
          <a:xfrm>
            <a:off x="1447800" y="1828800"/>
            <a:ext cx="9067800" cy="3916364"/>
          </a:xfrm>
        </p:spPr>
        <p:txBody>
          <a:bodyPr>
            <a:normAutofit/>
          </a:bodyPr>
          <a:lstStyle/>
          <a:p>
            <a:r>
              <a:rPr lang="en-US" dirty="0"/>
              <a:t>Adjuvant RT is rarely used</a:t>
            </a:r>
          </a:p>
          <a:p>
            <a:pPr lvl="1"/>
            <a:r>
              <a:rPr lang="en-US" dirty="0"/>
              <a:t>Considered for T4 primary tumor with extension into a fixed structure or positive margin</a:t>
            </a:r>
          </a:p>
          <a:p>
            <a:endParaRPr lang="en-US" dirty="0"/>
          </a:p>
          <a:p>
            <a:r>
              <a:rPr lang="en-US" dirty="0" err="1"/>
              <a:t>Neoadjuvant</a:t>
            </a:r>
            <a:r>
              <a:rPr lang="en-US" dirty="0"/>
              <a:t> chemo-RT is rarely used</a:t>
            </a:r>
          </a:p>
          <a:p>
            <a:pPr lvl="1"/>
            <a:r>
              <a:rPr lang="en-US" dirty="0"/>
              <a:t>Considered for </a:t>
            </a:r>
            <a:r>
              <a:rPr lang="en-US" dirty="0" err="1"/>
              <a:t>unresectable</a:t>
            </a:r>
            <a:r>
              <a:rPr lang="en-US" dirty="0"/>
              <a:t> disease that does not respond to chemotherapy </a:t>
            </a:r>
          </a:p>
          <a:p>
            <a:endParaRPr lang="en-US" dirty="0"/>
          </a:p>
        </p:txBody>
      </p:sp>
    </p:spTree>
    <p:extLst>
      <p:ext uri="{BB962C8B-B14F-4D97-AF65-F5344CB8AC3E}">
        <p14:creationId xmlns:p14="http://schemas.microsoft.com/office/powerpoint/2010/main" val="574646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219200"/>
            <a:ext cx="10363200" cy="5562600"/>
          </a:xfrm>
        </p:spPr>
        <p:txBody>
          <a:bodyPr>
            <a:normAutofit fontScale="92500"/>
          </a:bodyPr>
          <a:lstStyle/>
          <a:p>
            <a:pPr algn="l" fontAlgn="base"/>
            <a:r>
              <a:rPr lang="en-US" sz="3300" b="0" i="0" dirty="0">
                <a:solidFill>
                  <a:srgbClr val="000000"/>
                </a:solidFill>
                <a:effectLst/>
                <a:latin typeface="Verdana" panose="020B0604030504040204" pitchFamily="34" charset="0"/>
                <a:ea typeface="Verdana" panose="020B0604030504040204" pitchFamily="34" charset="0"/>
              </a:rPr>
              <a:t>Understand basic principles of radiation therapy</a:t>
            </a:r>
          </a:p>
          <a:p>
            <a:pPr algn="l" fontAlgn="base"/>
            <a:endParaRPr lang="en-US" sz="3300" b="0" i="0" dirty="0">
              <a:solidFill>
                <a:srgbClr val="000000"/>
              </a:solidFill>
              <a:effectLst/>
              <a:latin typeface="Verdana" panose="020B0604030504040204" pitchFamily="34" charset="0"/>
              <a:ea typeface="Verdana" panose="020B0604030504040204" pitchFamily="34" charset="0"/>
            </a:endParaRPr>
          </a:p>
          <a:p>
            <a:pPr algn="l" fontAlgn="base"/>
            <a:r>
              <a:rPr lang="en-US" sz="3300" b="0" i="0" dirty="0">
                <a:solidFill>
                  <a:srgbClr val="000000"/>
                </a:solidFill>
                <a:effectLst/>
                <a:latin typeface="Verdana" panose="020B0604030504040204" pitchFamily="34" charset="0"/>
                <a:ea typeface="Verdana" panose="020B0604030504040204" pitchFamily="34" charset="0"/>
              </a:rPr>
              <a:t>Discuss indications for curative and palliative radiation therapy in the context of multidisciplinary management of gastrointestinal malignancies</a:t>
            </a:r>
          </a:p>
          <a:p>
            <a:pPr algn="l" fontAlgn="base"/>
            <a:endParaRPr lang="en-US" sz="3300" b="0" i="0" dirty="0">
              <a:solidFill>
                <a:srgbClr val="000000"/>
              </a:solidFill>
              <a:effectLst/>
              <a:latin typeface="Verdana" panose="020B0604030504040204" pitchFamily="34" charset="0"/>
              <a:ea typeface="Verdana" panose="020B0604030504040204" pitchFamily="34" charset="0"/>
            </a:endParaRPr>
          </a:p>
          <a:p>
            <a:pPr algn="l" fontAlgn="base"/>
            <a:r>
              <a:rPr lang="en-US" sz="3300" b="0" i="0" dirty="0">
                <a:solidFill>
                  <a:srgbClr val="000000"/>
                </a:solidFill>
                <a:effectLst/>
                <a:latin typeface="Verdana" panose="020B0604030504040204" pitchFamily="34" charset="0"/>
                <a:ea typeface="Verdana" panose="020B0604030504040204" pitchFamily="34" charset="0"/>
              </a:rPr>
              <a:t>Learn radiation-induced acute and late toxicity, including management of common radiation-induced gastrointestinal complications</a:t>
            </a:r>
            <a:endParaRPr lang="en-US" sz="3300" dirty="0">
              <a:latin typeface="Verdana" panose="020B0604030504040204" pitchFamily="34" charset="0"/>
              <a:ea typeface="Verdana" panose="020B0604030504040204" pitchFamily="34" charset="0"/>
              <a:cs typeface="Verdana" panose="020B0604030504040204" pitchFamily="34" charset="0"/>
            </a:endParaRPr>
          </a:p>
        </p:txBody>
      </p:sp>
      <p:sp>
        <p:nvSpPr>
          <p:cNvPr id="5" name="Title 1"/>
          <p:cNvSpPr txBox="1">
            <a:spLocks/>
          </p:cNvSpPr>
          <p:nvPr/>
        </p:nvSpPr>
        <p:spPr>
          <a:xfrm>
            <a:off x="1524000" y="0"/>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tx2"/>
                </a:solidFill>
                <a:latin typeface="Verdana" panose="020B0604030504040204" pitchFamily="34" charset="0"/>
                <a:ea typeface="Verdana" panose="020B0604030504040204" pitchFamily="34" charset="0"/>
                <a:cs typeface="Verdana" panose="020B0604030504040204" pitchFamily="34" charset="0"/>
              </a:rPr>
              <a:t>Learning Objectives</a:t>
            </a:r>
          </a:p>
        </p:txBody>
      </p:sp>
    </p:spTree>
    <p:extLst>
      <p:ext uri="{BB962C8B-B14F-4D97-AF65-F5344CB8AC3E}">
        <p14:creationId xmlns:p14="http://schemas.microsoft.com/office/powerpoint/2010/main" val="3775847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84592-0476-1841-B11F-0A673EF170A9}"/>
              </a:ext>
            </a:extLst>
          </p:cNvPr>
          <p:cNvSpPr>
            <a:spLocks noGrp="1"/>
          </p:cNvSpPr>
          <p:nvPr>
            <p:ph type="title"/>
          </p:nvPr>
        </p:nvSpPr>
        <p:spPr>
          <a:xfrm>
            <a:off x="609600" y="30480"/>
            <a:ext cx="10972800" cy="1143000"/>
          </a:xfrm>
        </p:spPr>
        <p:txBody>
          <a:bodyPr>
            <a:normAutofit/>
          </a:bodyPr>
          <a:lstStyle/>
          <a:p>
            <a:r>
              <a:rPr lang="en-US" sz="3600" dirty="0">
                <a:latin typeface="Verdana" panose="020B0604030504040204" pitchFamily="34" charset="0"/>
                <a:ea typeface="Verdana" panose="020B0604030504040204" pitchFamily="34" charset="0"/>
              </a:rPr>
              <a:t>Hepatocellular Carcinoma</a:t>
            </a:r>
          </a:p>
        </p:txBody>
      </p:sp>
      <p:sp>
        <p:nvSpPr>
          <p:cNvPr id="3" name="Content Placeholder 2">
            <a:extLst>
              <a:ext uri="{FF2B5EF4-FFF2-40B4-BE49-F238E27FC236}">
                <a16:creationId xmlns:a16="http://schemas.microsoft.com/office/drawing/2014/main" id="{3534ED29-1DE9-5D41-9A37-9899A84EBF76}"/>
              </a:ext>
            </a:extLst>
          </p:cNvPr>
          <p:cNvSpPr>
            <a:spLocks noGrp="1"/>
          </p:cNvSpPr>
          <p:nvPr>
            <p:ph sz="half" idx="1"/>
          </p:nvPr>
        </p:nvSpPr>
        <p:spPr>
          <a:xfrm>
            <a:off x="1219200" y="1295399"/>
            <a:ext cx="5791200" cy="5105401"/>
          </a:xfrm>
        </p:spPr>
        <p:txBody>
          <a:bodyPr>
            <a:noAutofit/>
          </a:bodyPr>
          <a:lstStyle/>
          <a:p>
            <a:r>
              <a:rPr lang="en-US" sz="2400" dirty="0">
                <a:latin typeface="Verdana" panose="020B0604030504040204" pitchFamily="34" charset="0"/>
                <a:ea typeface="Verdana" panose="020B0604030504040204" pitchFamily="34" charset="0"/>
              </a:rPr>
              <a:t>IMRT, SBRT or PBT commonly used in conjunction with TACE as local treatment for non-surgical or transplant candidates</a:t>
            </a:r>
          </a:p>
          <a:p>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Radiation can also used for bridging therapy to transplant</a:t>
            </a:r>
          </a:p>
          <a:p>
            <a:endParaRPr lang="en-US" sz="2400" dirty="0">
              <a:latin typeface="Verdana" panose="020B0604030504040204" pitchFamily="34" charset="0"/>
              <a:ea typeface="Verdana" panose="020B0604030504040204" pitchFamily="34" charset="0"/>
            </a:endParaRPr>
          </a:p>
          <a:p>
            <a:pPr marL="285750" indent="-285750"/>
            <a:r>
              <a:rPr lang="en-US" sz="2400" dirty="0">
                <a:latin typeface="Verdana" panose="020B0604030504040204" pitchFamily="34" charset="0"/>
                <a:ea typeface="Verdana" panose="020B0604030504040204" pitchFamily="34" charset="0"/>
              </a:rPr>
              <a:t>Y-90 </a:t>
            </a:r>
            <a:r>
              <a:rPr lang="en-US" sz="2400" dirty="0" err="1">
                <a:latin typeface="Verdana" panose="020B0604030504040204" pitchFamily="34" charset="0"/>
                <a:ea typeface="Verdana" panose="020B0604030504040204" pitchFamily="34" charset="0"/>
              </a:rPr>
              <a:t>radioembolization</a:t>
            </a:r>
            <a:r>
              <a:rPr lang="en-US" sz="2400" dirty="0">
                <a:latin typeface="Verdana" panose="020B0604030504040204" pitchFamily="34" charset="0"/>
                <a:ea typeface="Verdana" panose="020B0604030504040204" pitchFamily="34" charset="0"/>
              </a:rPr>
              <a:t> for </a:t>
            </a:r>
            <a:r>
              <a:rPr lang="en-US" sz="2400" dirty="0" err="1">
                <a:latin typeface="Verdana" panose="020B0604030504040204" pitchFamily="34" charset="0"/>
                <a:ea typeface="Verdana" panose="020B0604030504040204" pitchFamily="34" charset="0"/>
              </a:rPr>
              <a:t>unresectable</a:t>
            </a:r>
            <a:r>
              <a:rPr lang="en-US" sz="2400" dirty="0">
                <a:latin typeface="Verdana" panose="020B0604030504040204" pitchFamily="34" charset="0"/>
                <a:ea typeface="Verdana" panose="020B0604030504040204" pitchFamily="34" charset="0"/>
              </a:rPr>
              <a:t> larger volume or multifocal tumors and life expectancy &gt;3 months</a:t>
            </a:r>
          </a:p>
        </p:txBody>
      </p:sp>
      <p:pic>
        <p:nvPicPr>
          <p:cNvPr id="6" name="Picture 5"/>
          <p:cNvPicPr>
            <a:picLocks noChangeAspect="1"/>
          </p:cNvPicPr>
          <p:nvPr/>
        </p:nvPicPr>
        <p:blipFill>
          <a:blip r:embed="rId2"/>
          <a:stretch>
            <a:fillRect/>
          </a:stretch>
        </p:blipFill>
        <p:spPr>
          <a:xfrm>
            <a:off x="7543800" y="1173480"/>
            <a:ext cx="4038600" cy="2942529"/>
          </a:xfrm>
          <a:prstGeom prst="rect">
            <a:avLst/>
          </a:prstGeom>
        </p:spPr>
      </p:pic>
      <p:pic>
        <p:nvPicPr>
          <p:cNvPr id="7" name="Picture 6"/>
          <p:cNvPicPr>
            <a:picLocks noChangeAspect="1"/>
          </p:cNvPicPr>
          <p:nvPr/>
        </p:nvPicPr>
        <p:blipFill>
          <a:blip r:embed="rId3"/>
          <a:stretch>
            <a:fillRect/>
          </a:stretch>
        </p:blipFill>
        <p:spPr>
          <a:xfrm>
            <a:off x="7541601" y="4400550"/>
            <a:ext cx="4040799" cy="2238695"/>
          </a:xfrm>
          <a:prstGeom prst="rect">
            <a:avLst/>
          </a:prstGeom>
        </p:spPr>
      </p:pic>
    </p:spTree>
    <p:extLst>
      <p:ext uri="{BB962C8B-B14F-4D97-AF65-F5344CB8AC3E}">
        <p14:creationId xmlns:p14="http://schemas.microsoft.com/office/powerpoint/2010/main" val="3785146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2360-79FA-814F-9F83-905C846A8D6A}"/>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Biliary Cancers</a:t>
            </a:r>
          </a:p>
        </p:txBody>
      </p:sp>
      <p:sp>
        <p:nvSpPr>
          <p:cNvPr id="3" name="Content Placeholder 2">
            <a:extLst>
              <a:ext uri="{FF2B5EF4-FFF2-40B4-BE49-F238E27FC236}">
                <a16:creationId xmlns:a16="http://schemas.microsoft.com/office/drawing/2014/main" id="{68D64507-359E-9B44-9DA9-131C02559A90}"/>
              </a:ext>
            </a:extLst>
          </p:cNvPr>
          <p:cNvSpPr>
            <a:spLocks noGrp="1"/>
          </p:cNvSpPr>
          <p:nvPr>
            <p:ph sz="half" idx="1"/>
          </p:nvPr>
        </p:nvSpPr>
        <p:spPr>
          <a:xfrm>
            <a:off x="609600" y="1733550"/>
            <a:ext cx="5200650" cy="4468814"/>
          </a:xfrm>
        </p:spPr>
        <p:txBody>
          <a:bodyPr>
            <a:normAutofit lnSpcReduction="10000"/>
          </a:bodyPr>
          <a:lstStyle/>
          <a:p>
            <a:r>
              <a:rPr lang="en-US" dirty="0"/>
              <a:t>Adjuvant RT is typically used for positive margin, positive LNs, or other locally advanced disease </a:t>
            </a:r>
          </a:p>
          <a:p>
            <a:endParaRPr lang="en-US" dirty="0"/>
          </a:p>
          <a:p>
            <a:r>
              <a:rPr lang="en-US" dirty="0"/>
              <a:t>Neoadjuvant chemo-RT may be used as a bridge to transplant for hilar cholangiocarcinoma</a:t>
            </a:r>
          </a:p>
          <a:p>
            <a:endParaRPr lang="en-US" dirty="0"/>
          </a:p>
          <a:p>
            <a:r>
              <a:rPr lang="en-US" dirty="0"/>
              <a:t>Definitive chemo-RT for unresectable disease</a:t>
            </a:r>
          </a:p>
          <a:p>
            <a:endParaRPr lang="en-US" dirty="0"/>
          </a:p>
        </p:txBody>
      </p:sp>
      <p:pic>
        <p:nvPicPr>
          <p:cNvPr id="6" name="Picture 5">
            <a:extLst>
              <a:ext uri="{FF2B5EF4-FFF2-40B4-BE49-F238E27FC236}">
                <a16:creationId xmlns:a16="http://schemas.microsoft.com/office/drawing/2014/main" id="{A5AFE921-9300-1548-98A5-33CDFC85C8D9}"/>
              </a:ext>
            </a:extLst>
          </p:cNvPr>
          <p:cNvPicPr>
            <a:picLocks noChangeAspect="1"/>
          </p:cNvPicPr>
          <p:nvPr/>
        </p:nvPicPr>
        <p:blipFill rotWithShape="1">
          <a:blip r:embed="rId3"/>
          <a:srcRect l="48125" t="-958" r="13750" b="1467"/>
          <a:stretch/>
        </p:blipFill>
        <p:spPr>
          <a:xfrm>
            <a:off x="5867400" y="1733550"/>
            <a:ext cx="6122018" cy="4114799"/>
          </a:xfrm>
          <a:prstGeom prst="rect">
            <a:avLst/>
          </a:prstGeom>
        </p:spPr>
      </p:pic>
    </p:spTree>
    <p:extLst>
      <p:ext uri="{BB962C8B-B14F-4D97-AF65-F5344CB8AC3E}">
        <p14:creationId xmlns:p14="http://schemas.microsoft.com/office/powerpoint/2010/main" val="714204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172C4-CA6F-AC4D-A62B-6E94743A54E0}"/>
              </a:ext>
            </a:extLst>
          </p:cNvPr>
          <p:cNvSpPr>
            <a:spLocks noGrp="1"/>
          </p:cNvSpPr>
          <p:nvPr>
            <p:ph type="title"/>
          </p:nvPr>
        </p:nvSpPr>
        <p:spPr>
          <a:xfrm>
            <a:off x="609600" y="19050"/>
            <a:ext cx="10972800" cy="1143000"/>
          </a:xfrm>
        </p:spPr>
        <p:txBody>
          <a:bodyPr>
            <a:normAutofit/>
          </a:bodyPr>
          <a:lstStyle/>
          <a:p>
            <a:r>
              <a:rPr lang="en-US" sz="3600" dirty="0">
                <a:latin typeface="Verdana" panose="020B0604030504040204" pitchFamily="34" charset="0"/>
                <a:ea typeface="Verdana" panose="020B0604030504040204" pitchFamily="34" charset="0"/>
              </a:rPr>
              <a:t>Pancreatic Cancer</a:t>
            </a:r>
          </a:p>
        </p:txBody>
      </p:sp>
      <p:sp>
        <p:nvSpPr>
          <p:cNvPr id="3" name="Content Placeholder 2">
            <a:extLst>
              <a:ext uri="{FF2B5EF4-FFF2-40B4-BE49-F238E27FC236}">
                <a16:creationId xmlns:a16="http://schemas.microsoft.com/office/drawing/2014/main" id="{1166CF8C-D01D-BC4B-84F1-416DDDB6A39D}"/>
              </a:ext>
            </a:extLst>
          </p:cNvPr>
          <p:cNvSpPr>
            <a:spLocks noGrp="1"/>
          </p:cNvSpPr>
          <p:nvPr>
            <p:ph sz="half" idx="1"/>
          </p:nvPr>
        </p:nvSpPr>
        <p:spPr>
          <a:xfrm>
            <a:off x="762000" y="1447800"/>
            <a:ext cx="7086600" cy="4953000"/>
          </a:xfrm>
        </p:spPr>
        <p:txBody>
          <a:bodyPr>
            <a:noAutofit/>
          </a:bodyPr>
          <a:lstStyle/>
          <a:p>
            <a:r>
              <a:rPr lang="en-US" sz="2200" dirty="0">
                <a:latin typeface="Verdana" panose="020B0604030504040204" pitchFamily="34" charset="0"/>
                <a:ea typeface="Verdana" panose="020B0604030504040204" pitchFamily="34" charset="0"/>
              </a:rPr>
              <a:t>Potentially curable patients undergo definitive surgery, often with </a:t>
            </a:r>
            <a:r>
              <a:rPr lang="en-US" sz="2200" dirty="0" err="1">
                <a:latin typeface="Verdana" panose="020B0604030504040204" pitchFamily="34" charset="0"/>
                <a:ea typeface="Verdana" panose="020B0604030504040204" pitchFamily="34" charset="0"/>
              </a:rPr>
              <a:t>neoadjuvant</a:t>
            </a:r>
            <a:r>
              <a:rPr lang="en-US" sz="2200" dirty="0">
                <a:latin typeface="Verdana" panose="020B0604030504040204" pitchFamily="34" charset="0"/>
                <a:ea typeface="Verdana" panose="020B0604030504040204" pitchFamily="34" charset="0"/>
              </a:rPr>
              <a:t> or adjuvant chemotherapy.</a:t>
            </a:r>
          </a:p>
          <a:p>
            <a:pPr marL="0" indent="0">
              <a:buNone/>
            </a:pPr>
            <a:endParaRPr lang="en-US" sz="2200" dirty="0">
              <a:latin typeface="Verdana" panose="020B0604030504040204" pitchFamily="34" charset="0"/>
              <a:ea typeface="Verdana" panose="020B0604030504040204" pitchFamily="34" charset="0"/>
            </a:endParaRPr>
          </a:p>
          <a:p>
            <a:r>
              <a:rPr lang="en-US" sz="2200" dirty="0">
                <a:latin typeface="Verdana" panose="020B0604030504040204" pitchFamily="34" charset="0"/>
                <a:ea typeface="Verdana" panose="020B0604030504040204" pitchFamily="34" charset="0"/>
              </a:rPr>
              <a:t>Adjuvant RT is used for positive/close surgical margins &amp; in some cases positive LNs</a:t>
            </a:r>
          </a:p>
          <a:p>
            <a:endParaRPr lang="en-US" sz="2200" dirty="0">
              <a:latin typeface="Verdana" panose="020B0604030504040204" pitchFamily="34" charset="0"/>
              <a:ea typeface="Verdana" panose="020B0604030504040204" pitchFamily="34" charset="0"/>
            </a:endParaRPr>
          </a:p>
          <a:p>
            <a:r>
              <a:rPr lang="en-US" sz="2200" dirty="0" err="1">
                <a:latin typeface="Verdana" panose="020B0604030504040204" pitchFamily="34" charset="0"/>
                <a:ea typeface="Verdana" panose="020B0604030504040204" pitchFamily="34" charset="0"/>
              </a:rPr>
              <a:t>Neoadjuvant</a:t>
            </a:r>
            <a:r>
              <a:rPr lang="en-US" sz="2200" dirty="0">
                <a:latin typeface="Verdana" panose="020B0604030504040204" pitchFamily="34" charset="0"/>
                <a:ea typeface="Verdana" panose="020B0604030504040204" pitchFamily="34" charset="0"/>
              </a:rPr>
              <a:t> RT is an option for borderline </a:t>
            </a:r>
            <a:r>
              <a:rPr lang="en-US" sz="2200" dirty="0" err="1">
                <a:latin typeface="Verdana" panose="020B0604030504040204" pitchFamily="34" charset="0"/>
                <a:ea typeface="Verdana" panose="020B0604030504040204" pitchFamily="34" charset="0"/>
              </a:rPr>
              <a:t>resectable</a:t>
            </a:r>
            <a:r>
              <a:rPr lang="en-US" sz="2200" dirty="0">
                <a:latin typeface="Verdana" panose="020B0604030504040204" pitchFamily="34" charset="0"/>
                <a:ea typeface="Verdana" panose="020B0604030504040204" pitchFamily="34" charset="0"/>
              </a:rPr>
              <a:t> tumors</a:t>
            </a:r>
          </a:p>
          <a:p>
            <a:endParaRPr lang="en-US" sz="2200" dirty="0">
              <a:latin typeface="Verdana" panose="020B0604030504040204" pitchFamily="34" charset="0"/>
              <a:ea typeface="Verdana" panose="020B0604030504040204" pitchFamily="34" charset="0"/>
            </a:endParaRPr>
          </a:p>
          <a:p>
            <a:r>
              <a:rPr lang="en-US" sz="2200" dirty="0">
                <a:latin typeface="Verdana" panose="020B0604030504040204" pitchFamily="34" charset="0"/>
                <a:ea typeface="Verdana" panose="020B0604030504040204" pitchFamily="34" charset="0"/>
              </a:rPr>
              <a:t>Chemo-RT or SBRT is an option for </a:t>
            </a:r>
            <a:r>
              <a:rPr lang="en-US" sz="2200" dirty="0" err="1">
                <a:latin typeface="Verdana" panose="020B0604030504040204" pitchFamily="34" charset="0"/>
                <a:ea typeface="Verdana" panose="020B0604030504040204" pitchFamily="34" charset="0"/>
              </a:rPr>
              <a:t>unresectable</a:t>
            </a:r>
            <a:r>
              <a:rPr lang="en-US" sz="2200" dirty="0">
                <a:latin typeface="Verdana" panose="020B0604030504040204" pitchFamily="34" charset="0"/>
                <a:ea typeface="Verdana" panose="020B0604030504040204" pitchFamily="34" charset="0"/>
              </a:rPr>
              <a:t>, non-metastatic tumors (following induction chemotherapy)</a:t>
            </a:r>
          </a:p>
        </p:txBody>
      </p:sp>
      <p:pic>
        <p:nvPicPr>
          <p:cNvPr id="5" name="Picture 4">
            <a:extLst>
              <a:ext uri="{FF2B5EF4-FFF2-40B4-BE49-F238E27FC236}">
                <a16:creationId xmlns:a16="http://schemas.microsoft.com/office/drawing/2014/main" id="{A2D217DC-1322-794A-8E25-4412A7F5A895}"/>
              </a:ext>
            </a:extLst>
          </p:cNvPr>
          <p:cNvPicPr>
            <a:picLocks noChangeAspect="1"/>
          </p:cNvPicPr>
          <p:nvPr/>
        </p:nvPicPr>
        <p:blipFill>
          <a:blip r:embed="rId2"/>
          <a:stretch>
            <a:fillRect/>
          </a:stretch>
        </p:blipFill>
        <p:spPr>
          <a:xfrm>
            <a:off x="7848600" y="1447800"/>
            <a:ext cx="3581400" cy="4775200"/>
          </a:xfrm>
          <a:prstGeom prst="rect">
            <a:avLst/>
          </a:prstGeom>
        </p:spPr>
      </p:pic>
    </p:spTree>
    <p:extLst>
      <p:ext uri="{BB962C8B-B14F-4D97-AF65-F5344CB8AC3E}">
        <p14:creationId xmlns:p14="http://schemas.microsoft.com/office/powerpoint/2010/main" val="3878937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7813F-AA8A-1443-8B95-2934FC6ED879}"/>
              </a:ext>
            </a:extLst>
          </p:cNvPr>
          <p:cNvSpPr>
            <a:spLocks noGrp="1"/>
          </p:cNvSpPr>
          <p:nvPr>
            <p:ph type="title"/>
          </p:nvPr>
        </p:nvSpPr>
        <p:spPr/>
        <p:txBody>
          <a:bodyPr>
            <a:normAutofit/>
          </a:bodyPr>
          <a:lstStyle/>
          <a:p>
            <a:r>
              <a:rPr lang="en-US" sz="3600" dirty="0">
                <a:latin typeface="Verdana" panose="020B0604030504040204" pitchFamily="34" charset="0"/>
                <a:ea typeface="Verdana" panose="020B0604030504040204" pitchFamily="34" charset="0"/>
              </a:rPr>
              <a:t>Gastric Cancer</a:t>
            </a:r>
          </a:p>
        </p:txBody>
      </p:sp>
      <p:sp>
        <p:nvSpPr>
          <p:cNvPr id="3" name="Content Placeholder 2">
            <a:extLst>
              <a:ext uri="{FF2B5EF4-FFF2-40B4-BE49-F238E27FC236}">
                <a16:creationId xmlns:a16="http://schemas.microsoft.com/office/drawing/2014/main" id="{A961A55F-E596-A140-B989-8EC31F4C54A4}"/>
              </a:ext>
            </a:extLst>
          </p:cNvPr>
          <p:cNvSpPr>
            <a:spLocks noGrp="1"/>
          </p:cNvSpPr>
          <p:nvPr>
            <p:ph sz="half" idx="1"/>
          </p:nvPr>
        </p:nvSpPr>
        <p:spPr>
          <a:xfrm>
            <a:off x="838200" y="1425258"/>
            <a:ext cx="10210800" cy="1851342"/>
          </a:xfrm>
        </p:spPr>
        <p:txBody>
          <a:bodyPr>
            <a:noAutofit/>
          </a:bodyPr>
          <a:lstStyle/>
          <a:p>
            <a:r>
              <a:rPr lang="en-US" sz="2400" dirty="0">
                <a:latin typeface="Verdana" panose="020B0604030504040204" pitchFamily="34" charset="0"/>
                <a:ea typeface="Verdana" panose="020B0604030504040204" pitchFamily="34" charset="0"/>
              </a:rPr>
              <a:t>Most patients undergo definitive surgery and </a:t>
            </a:r>
            <a:r>
              <a:rPr lang="en-US" sz="2400" dirty="0" err="1">
                <a:latin typeface="Verdana" panose="020B0604030504040204" pitchFamily="34" charset="0"/>
                <a:ea typeface="Verdana" panose="020B0604030504040204" pitchFamily="34" charset="0"/>
              </a:rPr>
              <a:t>peri</a:t>
            </a:r>
            <a:r>
              <a:rPr lang="en-US" sz="2400" dirty="0">
                <a:latin typeface="Verdana" panose="020B0604030504040204" pitchFamily="34" charset="0"/>
                <a:ea typeface="Verdana" panose="020B0604030504040204" pitchFamily="34" charset="0"/>
              </a:rPr>
              <a:t>-op chemo</a:t>
            </a:r>
          </a:p>
          <a:p>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Adjuvant RT can be considered if positive surgical margins, no neoadjuvant chemotherapy, or inadequate nodal dissection</a:t>
            </a:r>
          </a:p>
        </p:txBody>
      </p:sp>
      <p:pic>
        <p:nvPicPr>
          <p:cNvPr id="4" name="Picture 3"/>
          <p:cNvPicPr>
            <a:picLocks noChangeAspect="1"/>
          </p:cNvPicPr>
          <p:nvPr/>
        </p:nvPicPr>
        <p:blipFill>
          <a:blip r:embed="rId2"/>
          <a:stretch>
            <a:fillRect/>
          </a:stretch>
        </p:blipFill>
        <p:spPr>
          <a:xfrm>
            <a:off x="4648200" y="3478529"/>
            <a:ext cx="6626895" cy="3124199"/>
          </a:xfrm>
          <a:prstGeom prst="rect">
            <a:avLst/>
          </a:prstGeom>
        </p:spPr>
      </p:pic>
      <p:sp>
        <p:nvSpPr>
          <p:cNvPr id="5" name="TextBox 4"/>
          <p:cNvSpPr txBox="1"/>
          <p:nvPr/>
        </p:nvSpPr>
        <p:spPr>
          <a:xfrm>
            <a:off x="838200" y="3470969"/>
            <a:ext cx="4114800"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Definitive RT can be considered if not a surgical candidate</a:t>
            </a:r>
          </a:p>
          <a:p>
            <a:endParaRPr lang="en-US" sz="2400" dirty="0"/>
          </a:p>
        </p:txBody>
      </p:sp>
    </p:spTree>
    <p:extLst>
      <p:ext uri="{BB962C8B-B14F-4D97-AF65-F5344CB8AC3E}">
        <p14:creationId xmlns:p14="http://schemas.microsoft.com/office/powerpoint/2010/main" val="3712890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7813F-AA8A-1443-8B95-2934FC6ED879}"/>
              </a:ext>
            </a:extLst>
          </p:cNvPr>
          <p:cNvSpPr>
            <a:spLocks noGrp="1"/>
          </p:cNvSpPr>
          <p:nvPr>
            <p:ph type="title"/>
          </p:nvPr>
        </p:nvSpPr>
        <p:spPr>
          <a:xfrm>
            <a:off x="622300" y="152615"/>
            <a:ext cx="10972800" cy="1143000"/>
          </a:xfrm>
        </p:spPr>
        <p:txBody>
          <a:bodyPr>
            <a:normAutofit/>
          </a:bodyPr>
          <a:lstStyle/>
          <a:p>
            <a:r>
              <a:rPr lang="en-US" sz="3600" dirty="0">
                <a:latin typeface="Verdana" panose="020B0604030504040204" pitchFamily="34" charset="0"/>
                <a:ea typeface="Verdana" panose="020B0604030504040204" pitchFamily="34" charset="0"/>
              </a:rPr>
              <a:t>Esophageal Cancer</a:t>
            </a:r>
          </a:p>
        </p:txBody>
      </p:sp>
      <p:sp>
        <p:nvSpPr>
          <p:cNvPr id="3" name="Content Placeholder 2">
            <a:extLst>
              <a:ext uri="{FF2B5EF4-FFF2-40B4-BE49-F238E27FC236}">
                <a16:creationId xmlns:a16="http://schemas.microsoft.com/office/drawing/2014/main" id="{A961A55F-E596-A140-B989-8EC31F4C54A4}"/>
              </a:ext>
            </a:extLst>
          </p:cNvPr>
          <p:cNvSpPr>
            <a:spLocks noGrp="1"/>
          </p:cNvSpPr>
          <p:nvPr>
            <p:ph sz="half" idx="1"/>
          </p:nvPr>
        </p:nvSpPr>
        <p:spPr>
          <a:xfrm>
            <a:off x="678861" y="1752601"/>
            <a:ext cx="8063395" cy="2133600"/>
          </a:xfrm>
        </p:spPr>
        <p:txBody>
          <a:bodyPr>
            <a:normAutofit/>
          </a:bodyPr>
          <a:lstStyle/>
          <a:p>
            <a:r>
              <a:rPr lang="en-US" sz="2600" dirty="0" err="1">
                <a:latin typeface="Verdana" panose="020B0604030504040204" pitchFamily="34" charset="0"/>
                <a:ea typeface="Verdana" panose="020B0604030504040204" pitchFamily="34" charset="0"/>
              </a:rPr>
              <a:t>Neoadjuvant</a:t>
            </a:r>
            <a:r>
              <a:rPr lang="en-US" sz="2600" dirty="0">
                <a:latin typeface="Verdana" panose="020B0604030504040204" pitchFamily="34" charset="0"/>
                <a:ea typeface="Verdana" panose="020B0604030504040204" pitchFamily="34" charset="0"/>
              </a:rPr>
              <a:t> chemo-RT is common</a:t>
            </a:r>
          </a:p>
          <a:p>
            <a:pPr lvl="1"/>
            <a:r>
              <a:rPr lang="en-US" sz="2300" dirty="0">
                <a:latin typeface="Verdana" panose="020B0604030504040204" pitchFamily="34" charset="0"/>
                <a:ea typeface="Verdana" panose="020B0604030504040204" pitchFamily="34" charset="0"/>
              </a:rPr>
              <a:t>More technically feasible than adjuvant RT </a:t>
            </a:r>
          </a:p>
          <a:p>
            <a:endParaRPr lang="en-US" sz="2600" dirty="0">
              <a:latin typeface="Verdana" panose="020B0604030504040204" pitchFamily="34" charset="0"/>
              <a:ea typeface="Verdana" panose="020B0604030504040204" pitchFamily="34" charset="0"/>
            </a:endParaRPr>
          </a:p>
          <a:p>
            <a:r>
              <a:rPr lang="en-US" sz="2600" dirty="0">
                <a:latin typeface="Verdana" panose="020B0604030504040204" pitchFamily="34" charset="0"/>
                <a:ea typeface="Verdana" panose="020B0604030504040204" pitchFamily="34" charset="0"/>
              </a:rPr>
              <a:t>Definitive chemo-RT if not surgical candidate</a:t>
            </a:r>
          </a:p>
        </p:txBody>
      </p:sp>
      <p:pic>
        <p:nvPicPr>
          <p:cNvPr id="5" name="Picture 4">
            <a:extLst>
              <a:ext uri="{FF2B5EF4-FFF2-40B4-BE49-F238E27FC236}">
                <a16:creationId xmlns:a16="http://schemas.microsoft.com/office/drawing/2014/main" id="{D76B1B2A-9916-1A45-8F58-E64D03B0B603}"/>
              </a:ext>
            </a:extLst>
          </p:cNvPr>
          <p:cNvPicPr>
            <a:picLocks noChangeAspect="1"/>
          </p:cNvPicPr>
          <p:nvPr/>
        </p:nvPicPr>
        <p:blipFill>
          <a:blip r:embed="rId2"/>
          <a:stretch>
            <a:fillRect/>
          </a:stretch>
        </p:blipFill>
        <p:spPr>
          <a:xfrm>
            <a:off x="622300" y="3850066"/>
            <a:ext cx="7356226" cy="2476761"/>
          </a:xfrm>
          <a:prstGeom prst="rect">
            <a:avLst/>
          </a:prstGeom>
        </p:spPr>
      </p:pic>
      <p:sp>
        <p:nvSpPr>
          <p:cNvPr id="6" name="TextBox 5">
            <a:extLst>
              <a:ext uri="{FF2B5EF4-FFF2-40B4-BE49-F238E27FC236}">
                <a16:creationId xmlns:a16="http://schemas.microsoft.com/office/drawing/2014/main" id="{899467F7-0DF5-9A4B-BDEC-FAD397F5C298}"/>
              </a:ext>
            </a:extLst>
          </p:cNvPr>
          <p:cNvSpPr txBox="1"/>
          <p:nvPr/>
        </p:nvSpPr>
        <p:spPr>
          <a:xfrm>
            <a:off x="7874865" y="4692495"/>
            <a:ext cx="4102100" cy="1569660"/>
          </a:xfrm>
          <a:prstGeom prst="rect">
            <a:avLst/>
          </a:prstGeom>
          <a:noFill/>
        </p:spPr>
        <p:txBody>
          <a:bodyPr wrap="square" rtlCol="0">
            <a:spAutoFit/>
          </a:bodyPr>
          <a:lstStyle/>
          <a:p>
            <a:pPr algn="r"/>
            <a:r>
              <a:rPr lang="en-US" sz="2400" dirty="0">
                <a:solidFill>
                  <a:srgbClr val="FF0000"/>
                </a:solidFill>
                <a:latin typeface="Verdana" panose="020B0604030504040204" pitchFamily="34" charset="0"/>
                <a:ea typeface="Verdana" panose="020B0604030504040204" pitchFamily="34" charset="0"/>
              </a:rPr>
              <a:t>EGD/EUS helpful for staging and defining length of involved esophagus</a:t>
            </a:r>
          </a:p>
        </p:txBody>
      </p:sp>
      <p:pic>
        <p:nvPicPr>
          <p:cNvPr id="4" name="Picture 3"/>
          <p:cNvPicPr>
            <a:picLocks noChangeAspect="1"/>
          </p:cNvPicPr>
          <p:nvPr/>
        </p:nvPicPr>
        <p:blipFill>
          <a:blip r:embed="rId3"/>
          <a:stretch>
            <a:fillRect/>
          </a:stretch>
        </p:blipFill>
        <p:spPr>
          <a:xfrm>
            <a:off x="9004782" y="946306"/>
            <a:ext cx="2972183" cy="3746189"/>
          </a:xfrm>
          <a:prstGeom prst="rect">
            <a:avLst/>
          </a:prstGeom>
        </p:spPr>
      </p:pic>
    </p:spTree>
    <p:extLst>
      <p:ext uri="{BB962C8B-B14F-4D97-AF65-F5344CB8AC3E}">
        <p14:creationId xmlns:p14="http://schemas.microsoft.com/office/powerpoint/2010/main" val="612701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24100"/>
            <a:ext cx="12192000" cy="2209800"/>
          </a:xfrm>
        </p:spPr>
        <p:txBody>
          <a:bodyPr>
            <a:noAutofit/>
          </a:bodyPr>
          <a:lstStyle/>
          <a:p>
            <a:r>
              <a:rPr lang="en-US" sz="5000" b="1" dirty="0">
                <a:solidFill>
                  <a:schemeClr val="tx2"/>
                </a:solidFill>
                <a:latin typeface="Verdana" panose="020B0604030504040204" pitchFamily="34" charset="0"/>
                <a:ea typeface="Verdana" panose="020B0604030504040204" pitchFamily="34" charset="0"/>
                <a:cs typeface="Verdana" panose="020B0604030504040204" pitchFamily="34" charset="0"/>
              </a:rPr>
              <a:t>Palliative Radiation </a:t>
            </a:r>
            <a:br>
              <a:rPr lang="en-US" sz="5000" b="1"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5000" b="1" dirty="0">
                <a:solidFill>
                  <a:schemeClr val="tx2"/>
                </a:solidFill>
                <a:latin typeface="Verdana" panose="020B0604030504040204" pitchFamily="34" charset="0"/>
                <a:ea typeface="Verdana" panose="020B0604030504040204" pitchFamily="34" charset="0"/>
                <a:cs typeface="Verdana" panose="020B0604030504040204" pitchFamily="34" charset="0"/>
              </a:rPr>
              <a:t>for GI Indications</a:t>
            </a:r>
          </a:p>
        </p:txBody>
      </p:sp>
    </p:spTree>
    <p:extLst>
      <p:ext uri="{BB962C8B-B14F-4D97-AF65-F5344CB8AC3E}">
        <p14:creationId xmlns:p14="http://schemas.microsoft.com/office/powerpoint/2010/main" val="2904906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Why Not Systemic Therapy Alone?</a:t>
            </a:r>
            <a:endParaRPr lang="en-US" sz="3600" dirty="0"/>
          </a:p>
        </p:txBody>
      </p:sp>
      <p:sp>
        <p:nvSpPr>
          <p:cNvPr id="3" name="Content Placeholder 2"/>
          <p:cNvSpPr>
            <a:spLocks noGrp="1"/>
          </p:cNvSpPr>
          <p:nvPr>
            <p:ph idx="1"/>
          </p:nvPr>
        </p:nvSpPr>
        <p:spPr>
          <a:xfrm>
            <a:off x="990600" y="1310268"/>
            <a:ext cx="10210800" cy="5029200"/>
          </a:xfrm>
        </p:spPr>
        <p:txBody>
          <a:bodyPr>
            <a:normAutofit fontScale="85000" lnSpcReduction="20000"/>
          </a:bodyPr>
          <a:lstStyle/>
          <a:p>
            <a:r>
              <a:rPr lang="en-US" b="0" i="0" dirty="0">
                <a:solidFill>
                  <a:srgbClr val="232323"/>
                </a:solidFill>
                <a:effectLst/>
                <a:latin typeface="Verdana" panose="020B0604030504040204" pitchFamily="34" charset="0"/>
                <a:ea typeface="Verdana" panose="020B0604030504040204" pitchFamily="34" charset="0"/>
              </a:rPr>
              <a:t>For any Stage IV solid tumor, systemic therapy is the primary palliative (and potentially life-prolonging) treatment modality</a:t>
            </a:r>
          </a:p>
          <a:p>
            <a:endParaRPr lang="en-US" b="0" i="0" dirty="0">
              <a:solidFill>
                <a:srgbClr val="232323"/>
              </a:solidFill>
              <a:effectLst/>
              <a:latin typeface="Verdana" panose="020B0604030504040204" pitchFamily="34" charset="0"/>
              <a:ea typeface="Verdana" panose="020B0604030504040204" pitchFamily="34" charset="0"/>
            </a:endParaRPr>
          </a:p>
          <a:p>
            <a:r>
              <a:rPr lang="en-US" dirty="0">
                <a:solidFill>
                  <a:srgbClr val="232323"/>
                </a:solidFill>
                <a:latin typeface="Verdana" panose="020B0604030504040204" pitchFamily="34" charset="0"/>
                <a:ea typeface="Verdana" panose="020B0604030504040204" pitchFamily="34" charset="0"/>
              </a:rPr>
              <a:t>However, response rates to </a:t>
            </a:r>
            <a:r>
              <a:rPr lang="en-US" b="0" i="0" dirty="0">
                <a:solidFill>
                  <a:srgbClr val="232323"/>
                </a:solidFill>
                <a:effectLst/>
                <a:latin typeface="Verdana" panose="020B0604030504040204" pitchFamily="34" charset="0"/>
                <a:ea typeface="Verdana" panose="020B0604030504040204" pitchFamily="34" charset="0"/>
              </a:rPr>
              <a:t>first line systemic therapy are generally </a:t>
            </a:r>
            <a:r>
              <a:rPr lang="en-US" dirty="0">
                <a:solidFill>
                  <a:srgbClr val="232323"/>
                </a:solidFill>
                <a:latin typeface="Verdana" panose="020B0604030504040204" pitchFamily="34" charset="0"/>
                <a:ea typeface="Verdana" panose="020B0604030504040204" pitchFamily="34" charset="0"/>
              </a:rPr>
              <a:t>&lt;</a:t>
            </a:r>
            <a:r>
              <a:rPr lang="en-US" dirty="0">
                <a:latin typeface="Verdana" panose="020B0604030504040204" pitchFamily="34" charset="0"/>
                <a:ea typeface="Verdana" panose="020B0604030504040204" pitchFamily="34" charset="0"/>
                <a:cs typeface="Verdana" panose="020B0604030504040204" pitchFamily="34" charset="0"/>
              </a:rPr>
              <a:t>50% </a:t>
            </a:r>
            <a:r>
              <a:rPr lang="en-US" b="0" i="0" dirty="0">
                <a:solidFill>
                  <a:srgbClr val="232323"/>
                </a:solidFill>
                <a:effectLst/>
                <a:latin typeface="Verdana" panose="020B0604030504040204" pitchFamily="34" charset="0"/>
                <a:ea typeface="Verdana" panose="020B0604030504040204" pitchFamily="34" charset="0"/>
              </a:rPr>
              <a:t>for most GI malignancies (and e</a:t>
            </a:r>
            <a:r>
              <a:rPr lang="en-US" dirty="0">
                <a:solidFill>
                  <a:srgbClr val="232323"/>
                </a:solidFill>
                <a:latin typeface="Verdana" panose="020B0604030504040204" pitchFamily="34" charset="0"/>
                <a:ea typeface="Verdana" panose="020B0604030504040204" pitchFamily="34" charset="0"/>
              </a:rPr>
              <a:t>ven lower for 2</a:t>
            </a:r>
            <a:r>
              <a:rPr lang="en-US" baseline="30000" dirty="0">
                <a:solidFill>
                  <a:srgbClr val="232323"/>
                </a:solidFill>
                <a:latin typeface="Verdana" panose="020B0604030504040204" pitchFamily="34" charset="0"/>
                <a:ea typeface="Verdana" panose="020B0604030504040204" pitchFamily="34" charset="0"/>
              </a:rPr>
              <a:t>nd</a:t>
            </a:r>
            <a:r>
              <a:rPr lang="en-US" dirty="0">
                <a:solidFill>
                  <a:srgbClr val="232323"/>
                </a:solidFill>
                <a:latin typeface="Verdana" panose="020B0604030504040204" pitchFamily="34" charset="0"/>
                <a:ea typeface="Verdana" panose="020B0604030504040204" pitchFamily="34" charset="0"/>
              </a:rPr>
              <a:t>/3</a:t>
            </a:r>
            <a:r>
              <a:rPr lang="en-US" baseline="30000" dirty="0">
                <a:solidFill>
                  <a:srgbClr val="232323"/>
                </a:solidFill>
                <a:latin typeface="Verdana" panose="020B0604030504040204" pitchFamily="34" charset="0"/>
                <a:ea typeface="Verdana" panose="020B0604030504040204" pitchFamily="34" charset="0"/>
              </a:rPr>
              <a:t>rd</a:t>
            </a:r>
            <a:r>
              <a:rPr lang="en-US" dirty="0">
                <a:solidFill>
                  <a:srgbClr val="232323"/>
                </a:solidFill>
                <a:latin typeface="Verdana" panose="020B0604030504040204" pitchFamily="34" charset="0"/>
                <a:ea typeface="Verdana" panose="020B0604030504040204" pitchFamily="34" charset="0"/>
              </a:rPr>
              <a:t> line) </a:t>
            </a:r>
          </a:p>
          <a:p>
            <a:pPr lvl="1"/>
            <a:r>
              <a:rPr lang="en-US" dirty="0">
                <a:solidFill>
                  <a:srgbClr val="232323"/>
                </a:solidFill>
                <a:latin typeface="Verdana" panose="020B0604030504040204" pitchFamily="34" charset="0"/>
                <a:ea typeface="Verdana" panose="020B0604030504040204" pitchFamily="34" charset="0"/>
              </a:rPr>
              <a:t>Responses are also generally not immediate after start of treatment</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Unless patient’s symptoms are mild, generally need to address symptomatic sites of disease with a local therapy to improve quality of life in a patient population that will not be cured.</a:t>
            </a:r>
          </a:p>
        </p:txBody>
      </p:sp>
    </p:spTree>
    <p:extLst>
      <p:ext uri="{BB962C8B-B14F-4D97-AF65-F5344CB8AC3E}">
        <p14:creationId xmlns:p14="http://schemas.microsoft.com/office/powerpoint/2010/main" val="2620172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What Does Palliative RT Offer?</a:t>
            </a:r>
            <a:endParaRPr lang="en-US" sz="3600" dirty="0"/>
          </a:p>
        </p:txBody>
      </p:sp>
      <p:sp>
        <p:nvSpPr>
          <p:cNvPr id="3" name="Content Placeholder 2"/>
          <p:cNvSpPr>
            <a:spLocks noGrp="1"/>
          </p:cNvSpPr>
          <p:nvPr>
            <p:ph idx="1"/>
          </p:nvPr>
        </p:nvSpPr>
        <p:spPr>
          <a:xfrm>
            <a:off x="685800" y="1295400"/>
            <a:ext cx="10820400" cy="5562600"/>
          </a:xfrm>
        </p:spPr>
        <p:txBody>
          <a:bodyPr>
            <a:normAutofit fontScale="77500" lnSpcReduction="20000"/>
          </a:bodyPr>
          <a:lstStyle/>
          <a:p>
            <a:r>
              <a:rPr lang="en-US" b="1" dirty="0">
                <a:latin typeface="Verdana" panose="020B0604030504040204" pitchFamily="34" charset="0"/>
                <a:ea typeface="Verdana" panose="020B0604030504040204" pitchFamily="34" charset="0"/>
                <a:cs typeface="Verdana" panose="020B0604030504040204" pitchFamily="34" charset="0"/>
              </a:rPr>
              <a:t>External beam RT is non-invasive</a:t>
            </a:r>
          </a:p>
          <a:p>
            <a:pPr lvl="1"/>
            <a:r>
              <a:rPr lang="en-US" dirty="0">
                <a:latin typeface="Verdana" panose="020B0604030504040204" pitchFamily="34" charset="0"/>
                <a:ea typeface="Verdana" panose="020B0604030504040204" pitchFamily="34" charset="0"/>
                <a:cs typeface="Verdana" panose="020B0604030504040204" pitchFamily="34" charset="0"/>
              </a:rPr>
              <a:t>Brachytherapy is minimally invasive</a:t>
            </a:r>
            <a:r>
              <a:rPr lang="en-US" b="1" dirty="0">
                <a:latin typeface="Verdana" panose="020B0604030504040204" pitchFamily="34" charset="0"/>
                <a:ea typeface="Verdana" panose="020B0604030504040204" pitchFamily="34" charset="0"/>
                <a:cs typeface="Verdana" panose="020B0604030504040204" pitchFamily="34" charset="0"/>
              </a:rPr>
              <a:t> </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Most patients experience symptomatic relief</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Relatively low doses used </a:t>
            </a:r>
          </a:p>
          <a:p>
            <a:pPr lvl="1"/>
            <a:r>
              <a:rPr lang="en-US" dirty="0">
                <a:latin typeface="Verdana" panose="020B0604030504040204" pitchFamily="34" charset="0"/>
                <a:ea typeface="Verdana" panose="020B0604030504040204" pitchFamily="34" charset="0"/>
                <a:cs typeface="Verdana" panose="020B0604030504040204" pitchFamily="34" charset="0"/>
              </a:rPr>
              <a:t>Usually with minimal short-term toxicity that is readily controlled with supportive medications</a:t>
            </a:r>
          </a:p>
          <a:p>
            <a:pPr lvl="1"/>
            <a:r>
              <a:rPr lang="en-US" dirty="0">
                <a:latin typeface="Verdana" panose="020B0604030504040204" pitchFamily="34" charset="0"/>
                <a:ea typeface="Verdana" panose="020B0604030504040204" pitchFamily="34" charset="0"/>
                <a:cs typeface="Verdana" panose="020B0604030504040204" pitchFamily="34" charset="0"/>
              </a:rPr>
              <a:t>Usually with no clinically significant long-term toxicity                           (brain RT is one notable exception)</a:t>
            </a:r>
          </a:p>
          <a:p>
            <a:pPr lvl="1"/>
            <a:r>
              <a:rPr lang="en-US" dirty="0">
                <a:latin typeface="Verdana" panose="020B0604030504040204" pitchFamily="34" charset="0"/>
                <a:ea typeface="Verdana" panose="020B0604030504040204" pitchFamily="34" charset="0"/>
                <a:cs typeface="Verdana" panose="020B0604030504040204" pitchFamily="34" charset="0"/>
              </a:rPr>
              <a:t>Reirradiation may be feasible in some patients</a:t>
            </a:r>
          </a:p>
          <a:p>
            <a:endParaRPr lang="en-US" b="0" i="0" dirty="0">
              <a:solidFill>
                <a:srgbClr val="232323"/>
              </a:solidFill>
              <a:effectLst/>
              <a:latin typeface="Verdana" panose="020B0604030504040204" pitchFamily="34" charset="0"/>
              <a:ea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However, usually some delay in treatment effect</a:t>
            </a:r>
          </a:p>
          <a:p>
            <a:pPr lvl="1"/>
            <a:r>
              <a:rPr lang="en-US" dirty="0">
                <a:latin typeface="Verdana" panose="020B0604030504040204" pitchFamily="34" charset="0"/>
                <a:ea typeface="Verdana" panose="020B0604030504040204" pitchFamily="34" charset="0"/>
                <a:cs typeface="Verdana" panose="020B0604030504040204" pitchFamily="34" charset="0"/>
              </a:rPr>
              <a:t>Stenting or surgical palliation can provide immediate palliation, though with greater invasiveness and usually more short- and long-term morbidity </a:t>
            </a:r>
          </a:p>
        </p:txBody>
      </p:sp>
    </p:spTree>
    <p:extLst>
      <p:ext uri="{BB962C8B-B14F-4D97-AF65-F5344CB8AC3E}">
        <p14:creationId xmlns:p14="http://schemas.microsoft.com/office/powerpoint/2010/main" val="3624970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dirty="0">
                <a:solidFill>
                  <a:schemeClr val="tx2"/>
                </a:solidFill>
                <a:latin typeface="Verdana" pitchFamily="34" charset="0"/>
                <a:ea typeface="Verdana" pitchFamily="34" charset="0"/>
              </a:rPr>
              <a:t>General Approach to </a:t>
            </a:r>
            <a:br>
              <a:rPr lang="en-US" sz="3600" dirty="0">
                <a:solidFill>
                  <a:schemeClr val="tx2"/>
                </a:solidFill>
                <a:latin typeface="Verdana" pitchFamily="34" charset="0"/>
                <a:ea typeface="Verdana" pitchFamily="34" charset="0"/>
              </a:rPr>
            </a:br>
            <a:r>
              <a:rPr lang="en-US" sz="3600" dirty="0">
                <a:solidFill>
                  <a:schemeClr val="tx2"/>
                </a:solidFill>
                <a:latin typeface="Verdana" pitchFamily="34" charset="0"/>
                <a:ea typeface="Verdana" pitchFamily="34" charset="0"/>
              </a:rPr>
              <a:t>Palliative/Supportive Care </a:t>
            </a:r>
            <a:endParaRPr lang="en-US" sz="3600" dirty="0"/>
          </a:p>
        </p:txBody>
      </p:sp>
      <p:sp>
        <p:nvSpPr>
          <p:cNvPr id="3" name="Content Placeholder 2"/>
          <p:cNvSpPr>
            <a:spLocks noGrp="1"/>
          </p:cNvSpPr>
          <p:nvPr>
            <p:ph idx="1"/>
          </p:nvPr>
        </p:nvSpPr>
        <p:spPr>
          <a:xfrm>
            <a:off x="609600" y="1600200"/>
            <a:ext cx="11049000" cy="4800600"/>
          </a:xfrm>
        </p:spPr>
        <p:txBody>
          <a:bodyPr>
            <a:normAutofit/>
          </a:bodyPr>
          <a:lstStyle/>
          <a:p>
            <a:r>
              <a:rPr lang="en-US" b="0" i="0" dirty="0">
                <a:solidFill>
                  <a:srgbClr val="232323"/>
                </a:solidFill>
                <a:effectLst/>
                <a:latin typeface="Verdana" panose="020B0604030504040204" pitchFamily="34" charset="0"/>
                <a:ea typeface="Verdana" panose="020B0604030504040204" pitchFamily="34" charset="0"/>
              </a:rPr>
              <a:t>All cancer symptoms exist on a spectrum</a:t>
            </a:r>
            <a:endParaRPr lang="en-US" dirty="0">
              <a:latin typeface="Verdana" panose="020B0604030504040204" pitchFamily="34" charset="0"/>
              <a:ea typeface="Verdana" panose="020B0604030504040204" pitchFamily="34" charset="0"/>
              <a:cs typeface="Verdana" panose="020B0604030504040204" pitchFamily="34" charset="0"/>
            </a:endParaRPr>
          </a:p>
          <a:p>
            <a:pPr algn="l"/>
            <a:endParaRPr lang="en-US" b="0" i="0" dirty="0">
              <a:solidFill>
                <a:srgbClr val="232323"/>
              </a:solidFill>
              <a:effectLst/>
              <a:latin typeface="Verdana" panose="020B0604030504040204" pitchFamily="34" charset="0"/>
              <a:ea typeface="Verdana" panose="020B0604030504040204" pitchFamily="34" charset="0"/>
            </a:endParaRPr>
          </a:p>
          <a:p>
            <a:pPr lvl="1"/>
            <a:endParaRPr lang="en-US" b="0" i="0" dirty="0">
              <a:solidFill>
                <a:srgbClr val="232323"/>
              </a:solidFill>
              <a:effectLst/>
              <a:latin typeface="Verdana" panose="020B0604030504040204" pitchFamily="34" charset="0"/>
              <a:ea typeface="Verdana" panose="020B0604030504040204" pitchFamily="34" charset="0"/>
            </a:endParaRPr>
          </a:p>
        </p:txBody>
      </p:sp>
      <p:sp>
        <p:nvSpPr>
          <p:cNvPr id="4" name="Right Arrow 3"/>
          <p:cNvSpPr/>
          <p:nvPr/>
        </p:nvSpPr>
        <p:spPr>
          <a:xfrm>
            <a:off x="1066800" y="3617447"/>
            <a:ext cx="9906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p:cNvSpPr/>
          <p:nvPr/>
        </p:nvSpPr>
        <p:spPr>
          <a:xfrm>
            <a:off x="990600" y="3922247"/>
            <a:ext cx="99060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9600" y="2617917"/>
            <a:ext cx="2733118" cy="923330"/>
          </a:xfrm>
          <a:prstGeom prst="rect">
            <a:avLst/>
          </a:prstGeom>
          <a:solidFill>
            <a:srgbClr val="92D050"/>
          </a:solidFill>
        </p:spPr>
        <p:txBody>
          <a:bodyPr wrap="square" rtlCol="0">
            <a:spAutoFit/>
          </a:bodyPr>
          <a:lstStyle/>
          <a:p>
            <a:r>
              <a:rPr lang="en-US" b="1" dirty="0"/>
              <a:t>Mild symptoms</a:t>
            </a:r>
          </a:p>
          <a:p>
            <a:endParaRPr lang="en-US" dirty="0"/>
          </a:p>
          <a:p>
            <a:r>
              <a:rPr lang="en-US" dirty="0"/>
              <a:t>Relatively controlled</a:t>
            </a:r>
          </a:p>
        </p:txBody>
      </p:sp>
      <p:sp>
        <p:nvSpPr>
          <p:cNvPr id="7" name="TextBox 6"/>
          <p:cNvSpPr txBox="1"/>
          <p:nvPr/>
        </p:nvSpPr>
        <p:spPr>
          <a:xfrm>
            <a:off x="533400" y="4303247"/>
            <a:ext cx="2743200" cy="1200329"/>
          </a:xfrm>
          <a:prstGeom prst="rect">
            <a:avLst/>
          </a:prstGeom>
          <a:solidFill>
            <a:schemeClr val="accent1">
              <a:lumMod val="40000"/>
              <a:lumOff val="60000"/>
            </a:schemeClr>
          </a:solidFill>
        </p:spPr>
        <p:txBody>
          <a:bodyPr wrap="square" rtlCol="0">
            <a:spAutoFit/>
          </a:bodyPr>
          <a:lstStyle/>
          <a:p>
            <a:r>
              <a:rPr lang="en-US" b="1" dirty="0"/>
              <a:t>Systemic Therapy Alone</a:t>
            </a:r>
          </a:p>
          <a:p>
            <a:endParaRPr lang="en-US" dirty="0"/>
          </a:p>
          <a:p>
            <a:r>
              <a:rPr lang="en-US" dirty="0"/>
              <a:t>no local side effects</a:t>
            </a:r>
          </a:p>
          <a:p>
            <a:endParaRPr lang="en-US" dirty="0"/>
          </a:p>
        </p:txBody>
      </p:sp>
      <p:sp>
        <p:nvSpPr>
          <p:cNvPr id="8" name="TextBox 7"/>
          <p:cNvSpPr txBox="1"/>
          <p:nvPr/>
        </p:nvSpPr>
        <p:spPr>
          <a:xfrm>
            <a:off x="8458200" y="4303247"/>
            <a:ext cx="3429000" cy="1200329"/>
          </a:xfrm>
          <a:prstGeom prst="rect">
            <a:avLst/>
          </a:prstGeom>
          <a:solidFill>
            <a:schemeClr val="accent1">
              <a:lumMod val="40000"/>
              <a:lumOff val="60000"/>
            </a:schemeClr>
          </a:solidFill>
        </p:spPr>
        <p:txBody>
          <a:bodyPr wrap="square" rtlCol="0">
            <a:spAutoFit/>
          </a:bodyPr>
          <a:lstStyle/>
          <a:p>
            <a:r>
              <a:rPr lang="en-US" b="1" dirty="0"/>
              <a:t>+ Surgery/Invasive Procedure</a:t>
            </a:r>
          </a:p>
          <a:p>
            <a:endParaRPr lang="en-US" dirty="0"/>
          </a:p>
          <a:p>
            <a:r>
              <a:rPr lang="en-US" dirty="0"/>
              <a:t>higher potential for short or long term local side effects</a:t>
            </a:r>
          </a:p>
        </p:txBody>
      </p:sp>
      <p:sp>
        <p:nvSpPr>
          <p:cNvPr id="9" name="TextBox 8"/>
          <p:cNvSpPr txBox="1"/>
          <p:nvPr/>
        </p:nvSpPr>
        <p:spPr>
          <a:xfrm>
            <a:off x="4574540" y="2635256"/>
            <a:ext cx="2966720" cy="923330"/>
          </a:xfrm>
          <a:prstGeom prst="rect">
            <a:avLst/>
          </a:prstGeom>
          <a:solidFill>
            <a:srgbClr val="FFC000"/>
          </a:solidFill>
        </p:spPr>
        <p:txBody>
          <a:bodyPr wrap="square" rtlCol="0">
            <a:spAutoFit/>
          </a:bodyPr>
          <a:lstStyle/>
          <a:p>
            <a:r>
              <a:rPr lang="en-US" b="1" dirty="0"/>
              <a:t>Moderate symptoms</a:t>
            </a:r>
          </a:p>
          <a:p>
            <a:endParaRPr lang="en-US" dirty="0"/>
          </a:p>
          <a:p>
            <a:r>
              <a:rPr lang="en-US" dirty="0"/>
              <a:t>Impacting quality of life</a:t>
            </a:r>
          </a:p>
        </p:txBody>
      </p:sp>
      <p:sp>
        <p:nvSpPr>
          <p:cNvPr id="10" name="TextBox 9"/>
          <p:cNvSpPr txBox="1"/>
          <p:nvPr/>
        </p:nvSpPr>
        <p:spPr>
          <a:xfrm>
            <a:off x="8458200" y="2635256"/>
            <a:ext cx="3429000" cy="923330"/>
          </a:xfrm>
          <a:prstGeom prst="rect">
            <a:avLst/>
          </a:prstGeom>
          <a:solidFill>
            <a:schemeClr val="accent2"/>
          </a:solidFill>
        </p:spPr>
        <p:txBody>
          <a:bodyPr wrap="square" rtlCol="0">
            <a:spAutoFit/>
          </a:bodyPr>
          <a:lstStyle/>
          <a:p>
            <a:r>
              <a:rPr lang="en-US" b="1" dirty="0"/>
              <a:t>Severe/life threatening symptoms </a:t>
            </a:r>
            <a:r>
              <a:rPr lang="en-US" dirty="0"/>
              <a:t>or refractory to other treatments</a:t>
            </a:r>
          </a:p>
          <a:p>
            <a:r>
              <a:rPr lang="en-US" dirty="0"/>
              <a:t>Immediate relief needed</a:t>
            </a:r>
          </a:p>
        </p:txBody>
      </p:sp>
      <p:sp>
        <p:nvSpPr>
          <p:cNvPr id="11" name="TextBox 10"/>
          <p:cNvSpPr txBox="1"/>
          <p:nvPr/>
        </p:nvSpPr>
        <p:spPr>
          <a:xfrm>
            <a:off x="4574540" y="4303247"/>
            <a:ext cx="2966720" cy="1200329"/>
          </a:xfrm>
          <a:prstGeom prst="rect">
            <a:avLst/>
          </a:prstGeom>
          <a:solidFill>
            <a:schemeClr val="accent1">
              <a:lumMod val="40000"/>
              <a:lumOff val="60000"/>
            </a:schemeClr>
          </a:solidFill>
        </p:spPr>
        <p:txBody>
          <a:bodyPr wrap="square" rtlCol="0">
            <a:spAutoFit/>
          </a:bodyPr>
          <a:lstStyle/>
          <a:p>
            <a:r>
              <a:rPr lang="en-US" b="1" dirty="0"/>
              <a:t>+ Radiation Therapy</a:t>
            </a:r>
          </a:p>
          <a:p>
            <a:endParaRPr lang="en-US" dirty="0"/>
          </a:p>
          <a:p>
            <a:r>
              <a:rPr lang="en-US" dirty="0"/>
              <a:t>mild-mod potential for short or long term local side effects</a:t>
            </a:r>
          </a:p>
        </p:txBody>
      </p:sp>
      <p:sp>
        <p:nvSpPr>
          <p:cNvPr id="18" name="TextBox 17"/>
          <p:cNvSpPr txBox="1"/>
          <p:nvPr/>
        </p:nvSpPr>
        <p:spPr>
          <a:xfrm>
            <a:off x="1752600" y="5753801"/>
            <a:ext cx="8686800" cy="1015663"/>
          </a:xfrm>
          <a:prstGeom prst="rect">
            <a:avLst/>
          </a:prstGeom>
          <a:noFill/>
        </p:spPr>
        <p:txBody>
          <a:bodyPr wrap="square" rtlCol="0">
            <a:spAutoFit/>
          </a:bodyPr>
          <a:lstStyle/>
          <a:p>
            <a:r>
              <a:rPr lang="en-US" sz="2000" b="1" dirty="0">
                <a:solidFill>
                  <a:srgbClr val="C00000"/>
                </a:solidFill>
                <a:latin typeface="Verdana" panose="020B0604030504040204" pitchFamily="34" charset="0"/>
                <a:ea typeface="Verdana" panose="020B0604030504040204" pitchFamily="34" charset="0"/>
              </a:rPr>
              <a:t>Since these patients are incurable, before any intervention goals of care should always be evaluated and hospice considered, depending on patient’s values and wishes</a:t>
            </a:r>
          </a:p>
        </p:txBody>
      </p:sp>
    </p:spTree>
    <p:extLst>
      <p:ext uri="{BB962C8B-B14F-4D97-AF65-F5344CB8AC3E}">
        <p14:creationId xmlns:p14="http://schemas.microsoft.com/office/powerpoint/2010/main" val="2592829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Indications for Palliative RT are Sometimes Confused with Toxicities from Curative RT</a:t>
            </a:r>
            <a:endParaRPr lang="en-US" sz="3600" dirty="0"/>
          </a:p>
        </p:txBody>
      </p:sp>
      <p:sp>
        <p:nvSpPr>
          <p:cNvPr id="3" name="Content Placeholder 2"/>
          <p:cNvSpPr>
            <a:spLocks noGrp="1"/>
          </p:cNvSpPr>
          <p:nvPr>
            <p:ph idx="1"/>
          </p:nvPr>
        </p:nvSpPr>
        <p:spPr>
          <a:xfrm>
            <a:off x="1143000" y="1600200"/>
            <a:ext cx="9906000" cy="4953000"/>
          </a:xfrm>
        </p:spPr>
        <p:txBody>
          <a:bodyPr>
            <a:normAutofit lnSpcReduction="10000"/>
          </a:bodyPr>
          <a:lstStyle/>
          <a:p>
            <a:r>
              <a:rPr lang="en-US" sz="3200" dirty="0">
                <a:latin typeface="Verdana" panose="020B0604030504040204" pitchFamily="34" charset="0"/>
                <a:ea typeface="Verdana" panose="020B0604030504040204" pitchFamily="34" charset="0"/>
              </a:rPr>
              <a:t>The same symptoms that radiation can effectively alleviate, it can also cause as late toxicity.</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However, this does not mean that radiation will make a cancer-induced symptom worse. </a:t>
            </a:r>
          </a:p>
          <a:p>
            <a:pPr lvl="1"/>
            <a:r>
              <a:rPr lang="en-US" dirty="0">
                <a:latin typeface="Verdana" panose="020B0604030504040204" pitchFamily="34" charset="0"/>
                <a:ea typeface="Verdana" panose="020B0604030504040204" pitchFamily="34" charset="0"/>
              </a:rPr>
              <a:t>Most tumors respond to RT</a:t>
            </a:r>
          </a:p>
          <a:p>
            <a:pPr lvl="1"/>
            <a:r>
              <a:rPr lang="en-US" dirty="0">
                <a:latin typeface="Verdana" panose="020B0604030504040204" pitchFamily="34" charset="0"/>
                <a:ea typeface="Verdana" panose="020B0604030504040204" pitchFamily="34" charset="0"/>
              </a:rPr>
              <a:t>By design, the incidence of severe late toxicities is generally low (&lt;5%) in the curative setting, and very low in the palliative setting. </a:t>
            </a:r>
          </a:p>
          <a:p>
            <a:pPr marL="0" indent="0">
              <a:buNone/>
            </a:pP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62853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81200"/>
            <a:ext cx="10820400" cy="2670174"/>
          </a:xfrm>
        </p:spPr>
        <p:txBody>
          <a:bodyPr>
            <a:noAutofit/>
          </a:bodyPr>
          <a:lstStyle/>
          <a:p>
            <a:r>
              <a:rPr lang="en-US" dirty="0">
                <a:latin typeface="Verdana" panose="020B0604030504040204" pitchFamily="34" charset="0"/>
                <a:ea typeface="Verdana" panose="020B0604030504040204" pitchFamily="34" charset="0"/>
              </a:rPr>
              <a:t>Principles of </a:t>
            </a:r>
            <a:r>
              <a:rPr lang="en-US" b="1" dirty="0">
                <a:latin typeface="Verdana" panose="020B0604030504040204" pitchFamily="34" charset="0"/>
                <a:ea typeface="Verdana" panose="020B0604030504040204" pitchFamily="34" charset="0"/>
              </a:rPr>
              <a:t>Radiotherapy for Gastrointestinal Malignancies</a:t>
            </a:r>
          </a:p>
        </p:txBody>
      </p:sp>
    </p:spTree>
    <p:extLst>
      <p:ext uri="{BB962C8B-B14F-4D97-AF65-F5344CB8AC3E}">
        <p14:creationId xmlns:p14="http://schemas.microsoft.com/office/powerpoint/2010/main" val="2632797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Common GI Indications for Palliative RT</a:t>
            </a:r>
            <a:endParaRPr lang="en-US" sz="3600" dirty="0"/>
          </a:p>
        </p:txBody>
      </p:sp>
      <p:graphicFrame>
        <p:nvGraphicFramePr>
          <p:cNvPr id="4" name="Table 3"/>
          <p:cNvGraphicFramePr>
            <a:graphicFrameLocks noGrp="1"/>
          </p:cNvGraphicFramePr>
          <p:nvPr>
            <p:extLst>
              <p:ext uri="{D42A27DB-BD31-4B8C-83A1-F6EECF244321}">
                <p14:modId xmlns:p14="http://schemas.microsoft.com/office/powerpoint/2010/main" val="2168576419"/>
              </p:ext>
            </p:extLst>
          </p:nvPr>
        </p:nvGraphicFramePr>
        <p:xfrm>
          <a:off x="685800" y="1371600"/>
          <a:ext cx="11066432" cy="3474720"/>
        </p:xfrm>
        <a:graphic>
          <a:graphicData uri="http://schemas.openxmlformats.org/drawingml/2006/table">
            <a:tbl>
              <a:tblPr firstRow="1" firstCol="1" bandRow="1">
                <a:tableStyleId>{5C22544A-7EE6-4342-B048-85BDC9FD1C3A}</a:tableStyleId>
              </a:tblPr>
              <a:tblGrid>
                <a:gridCol w="2032000">
                  <a:extLst>
                    <a:ext uri="{9D8B030D-6E8A-4147-A177-3AD203B41FA5}">
                      <a16:colId xmlns:a16="http://schemas.microsoft.com/office/drawing/2014/main" val="20000"/>
                    </a:ext>
                  </a:extLst>
                </a:gridCol>
                <a:gridCol w="2768759">
                  <a:extLst>
                    <a:ext uri="{9D8B030D-6E8A-4147-A177-3AD203B41FA5}">
                      <a16:colId xmlns:a16="http://schemas.microsoft.com/office/drawing/2014/main" val="20001"/>
                    </a:ext>
                  </a:extLst>
                </a:gridCol>
                <a:gridCol w="3674555">
                  <a:extLst>
                    <a:ext uri="{9D8B030D-6E8A-4147-A177-3AD203B41FA5}">
                      <a16:colId xmlns:a16="http://schemas.microsoft.com/office/drawing/2014/main" val="20002"/>
                    </a:ext>
                  </a:extLst>
                </a:gridCol>
                <a:gridCol w="2591118">
                  <a:extLst>
                    <a:ext uri="{9D8B030D-6E8A-4147-A177-3AD203B41FA5}">
                      <a16:colId xmlns:a16="http://schemas.microsoft.com/office/drawing/2014/main" val="20003"/>
                    </a:ext>
                  </a:extLst>
                </a:gridCol>
              </a:tblGrid>
              <a:tr h="640080">
                <a:tc>
                  <a:txBody>
                    <a:bodyPr/>
                    <a:lstStyle/>
                    <a:p>
                      <a:endParaRPr lang="en-US" dirty="0">
                        <a:latin typeface="Verdana" panose="020B0604030504040204" pitchFamily="34" charset="0"/>
                        <a:ea typeface="Verdana" panose="020B0604030504040204" pitchFamily="34" charset="0"/>
                      </a:endParaRPr>
                    </a:p>
                  </a:txBody>
                  <a:tcPr anchor="ctr"/>
                </a:tc>
                <a:tc>
                  <a:txBody>
                    <a:bodyPr/>
                    <a:lstStyle/>
                    <a:p>
                      <a:pPr algn="ctr"/>
                      <a:r>
                        <a:rPr lang="en-US" dirty="0">
                          <a:latin typeface="Verdana" panose="020B0604030504040204" pitchFamily="34" charset="0"/>
                          <a:ea typeface="Verdana" panose="020B0604030504040204" pitchFamily="34" charset="0"/>
                        </a:rPr>
                        <a:t>Examples</a:t>
                      </a:r>
                    </a:p>
                  </a:txBody>
                  <a:tcPr anchor="ctr"/>
                </a:tc>
                <a:tc>
                  <a:txBody>
                    <a:bodyPr/>
                    <a:lstStyle/>
                    <a:p>
                      <a:pPr algn="ctr"/>
                      <a:r>
                        <a:rPr lang="en-US" dirty="0">
                          <a:latin typeface="Verdana" panose="020B0604030504040204" pitchFamily="34" charset="0"/>
                          <a:ea typeface="Verdana" panose="020B0604030504040204" pitchFamily="34" charset="0"/>
                        </a:rPr>
                        <a:t>Usual</a:t>
                      </a:r>
                      <a:r>
                        <a:rPr lang="en-US" baseline="0" dirty="0">
                          <a:latin typeface="Verdana" panose="020B0604030504040204" pitchFamily="34" charset="0"/>
                          <a:ea typeface="Verdana" panose="020B0604030504040204" pitchFamily="34" charset="0"/>
                        </a:rPr>
                        <a:t> D</a:t>
                      </a:r>
                      <a:r>
                        <a:rPr lang="en-US" dirty="0">
                          <a:latin typeface="Verdana" panose="020B0604030504040204" pitchFamily="34" charset="0"/>
                          <a:ea typeface="Verdana" panose="020B0604030504040204" pitchFamily="34" charset="0"/>
                        </a:rPr>
                        <a:t>ose</a:t>
                      </a:r>
                      <a:r>
                        <a:rPr lang="en-US" baseline="0" dirty="0">
                          <a:latin typeface="Verdana" panose="020B0604030504040204" pitchFamily="34" charset="0"/>
                          <a:ea typeface="Verdana" panose="020B0604030504040204" pitchFamily="34" charset="0"/>
                        </a:rPr>
                        <a:t> &amp; </a:t>
                      </a:r>
                    </a:p>
                    <a:p>
                      <a:pPr algn="ctr"/>
                      <a:r>
                        <a:rPr lang="en-US" dirty="0">
                          <a:latin typeface="Verdana" panose="020B0604030504040204" pitchFamily="34" charset="0"/>
                          <a:ea typeface="Verdana" panose="020B0604030504040204" pitchFamily="34" charset="0"/>
                        </a:rPr>
                        <a:t>Fractions Needed</a:t>
                      </a:r>
                    </a:p>
                  </a:txBody>
                  <a:tcPr anchor="ctr"/>
                </a:tc>
                <a:tc>
                  <a:txBody>
                    <a:bodyPr/>
                    <a:lstStyle/>
                    <a:p>
                      <a:pPr algn="ctr"/>
                      <a:r>
                        <a:rPr lang="en-US" dirty="0">
                          <a:latin typeface="Verdana" panose="020B0604030504040204" pitchFamily="34" charset="0"/>
                          <a:ea typeface="Verdana" panose="020B0604030504040204" pitchFamily="34" charset="0"/>
                        </a:rPr>
                        <a:t>Time To Response</a:t>
                      </a:r>
                    </a:p>
                  </a:txBody>
                  <a:tcPr anchor="ctr"/>
                </a:tc>
                <a:extLst>
                  <a:ext uri="{0D108BD9-81ED-4DB2-BD59-A6C34878D82A}">
                    <a16:rowId xmlns:a16="http://schemas.microsoft.com/office/drawing/2014/main" val="10000"/>
                  </a:ext>
                </a:extLst>
              </a:tr>
              <a:tr h="370840">
                <a:tc>
                  <a:txBody>
                    <a:bodyPr/>
                    <a:lstStyle/>
                    <a:p>
                      <a:r>
                        <a:rPr lang="en-US" dirty="0">
                          <a:latin typeface="Verdana" panose="020B0604030504040204" pitchFamily="34" charset="0"/>
                          <a:ea typeface="Verdana" panose="020B0604030504040204" pitchFamily="34" charset="0"/>
                        </a:rPr>
                        <a:t>Bleeding</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esophagus, stomach, rectum</a:t>
                      </a:r>
                    </a:p>
                  </a:txBody>
                  <a:tcPr anchor="ctr"/>
                </a:tc>
                <a:tc>
                  <a:txBody>
                    <a:bodyPr/>
                    <a:lstStyle/>
                    <a:p>
                      <a:r>
                        <a:rPr lang="en-US" dirty="0">
                          <a:latin typeface="Verdana" panose="020B0604030504040204" pitchFamily="34" charset="0"/>
                          <a:ea typeface="Verdana" panose="020B0604030504040204" pitchFamily="34" charset="0"/>
                        </a:rPr>
                        <a:t>Relatively</a:t>
                      </a:r>
                      <a:r>
                        <a:rPr lang="en-US" baseline="0" dirty="0">
                          <a:latin typeface="Verdana" panose="020B0604030504040204" pitchFamily="34" charset="0"/>
                          <a:ea typeface="Verdana" panose="020B0604030504040204" pitchFamily="34" charset="0"/>
                        </a:rPr>
                        <a:t> low</a:t>
                      </a:r>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(8-20 </a:t>
                      </a:r>
                      <a:r>
                        <a:rPr lang="en-US" dirty="0" err="1">
                          <a:latin typeface="Verdana" panose="020B0604030504040204" pitchFamily="34" charset="0"/>
                          <a:ea typeface="Verdana" panose="020B0604030504040204" pitchFamily="34" charset="0"/>
                        </a:rPr>
                        <a:t>Gy</a:t>
                      </a:r>
                      <a:r>
                        <a:rPr lang="en-US" dirty="0">
                          <a:latin typeface="Verdana" panose="020B0604030504040204" pitchFamily="34" charset="0"/>
                          <a:ea typeface="Verdana" panose="020B0604030504040204" pitchFamily="34" charset="0"/>
                        </a:rPr>
                        <a:t> in 1-5 fractions)</a:t>
                      </a:r>
                    </a:p>
                  </a:txBody>
                  <a:tcPr anchor="ctr"/>
                </a:tc>
                <a:tc>
                  <a:txBody>
                    <a:bodyPr/>
                    <a:lstStyle/>
                    <a:p>
                      <a:r>
                        <a:rPr lang="en-US" b="1" dirty="0">
                          <a:latin typeface="Verdana" panose="020B0604030504040204" pitchFamily="34" charset="0"/>
                          <a:ea typeface="Verdana" panose="020B0604030504040204" pitchFamily="34" charset="0"/>
                        </a:rPr>
                        <a:t>days</a:t>
                      </a:r>
                    </a:p>
                  </a:txBody>
                  <a:tcPr anchor="ctr"/>
                </a:tc>
                <a:extLst>
                  <a:ext uri="{0D108BD9-81ED-4DB2-BD59-A6C34878D82A}">
                    <a16:rowId xmlns:a16="http://schemas.microsoft.com/office/drawing/2014/main" val="10001"/>
                  </a:ext>
                </a:extLst>
              </a:tr>
              <a:tr h="370840">
                <a:tc>
                  <a:txBody>
                    <a:bodyPr/>
                    <a:lstStyle/>
                    <a:p>
                      <a:r>
                        <a:rPr lang="en-US" dirty="0">
                          <a:latin typeface="Verdana" panose="020B0604030504040204" pitchFamily="34" charset="0"/>
                          <a:ea typeface="Verdana" panose="020B0604030504040204" pitchFamily="34" charset="0"/>
                        </a:rPr>
                        <a:t>Obstruction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Verdana" panose="020B0604030504040204" pitchFamily="34" charset="0"/>
                          <a:ea typeface="Verdana" panose="020B0604030504040204" pitchFamily="34" charset="0"/>
                          <a:cs typeface="Verdana" panose="020B0604030504040204" pitchFamily="34" charset="0"/>
                        </a:rPr>
                        <a:t>esophagus, stomach, colon, rectum, biliary</a:t>
                      </a:r>
                    </a:p>
                  </a:txBody>
                  <a:tcPr anchor="ctr"/>
                </a:tc>
                <a:tc>
                  <a:txBody>
                    <a:bodyPr/>
                    <a:lstStyle/>
                    <a:p>
                      <a:r>
                        <a:rPr lang="en-US" dirty="0">
                          <a:latin typeface="Verdana" panose="020B0604030504040204" pitchFamily="34" charset="0"/>
                          <a:ea typeface="Verdana" panose="020B0604030504040204" pitchFamily="34" charset="0"/>
                        </a:rPr>
                        <a:t>Somewhat</a:t>
                      </a:r>
                      <a:r>
                        <a:rPr lang="en-US" baseline="0" dirty="0">
                          <a:latin typeface="Verdana" panose="020B0604030504040204" pitchFamily="34" charset="0"/>
                          <a:ea typeface="Verdana" panose="020B0604030504040204" pitchFamily="34" charset="0"/>
                        </a:rPr>
                        <a:t> higher</a:t>
                      </a:r>
                    </a:p>
                    <a:p>
                      <a:r>
                        <a:rPr lang="en-US" baseline="0" dirty="0">
                          <a:latin typeface="Verdana" panose="020B0604030504040204" pitchFamily="34" charset="0"/>
                          <a:ea typeface="Verdana" panose="020B0604030504040204" pitchFamily="34" charset="0"/>
                        </a:rPr>
                        <a:t>(30-50 </a:t>
                      </a:r>
                      <a:r>
                        <a:rPr lang="en-US" baseline="0" dirty="0" err="1">
                          <a:latin typeface="Verdana" panose="020B0604030504040204" pitchFamily="34" charset="0"/>
                          <a:ea typeface="Verdana" panose="020B0604030504040204" pitchFamily="34" charset="0"/>
                        </a:rPr>
                        <a:t>Gy</a:t>
                      </a:r>
                      <a:r>
                        <a:rPr lang="en-US" baseline="0" dirty="0">
                          <a:latin typeface="Verdana" panose="020B0604030504040204" pitchFamily="34" charset="0"/>
                          <a:ea typeface="Verdana" panose="020B0604030504040204" pitchFamily="34" charset="0"/>
                        </a:rPr>
                        <a:t> in 10-20 fractions)</a:t>
                      </a:r>
                    </a:p>
                    <a:p>
                      <a:r>
                        <a:rPr lang="en-US" baseline="0" dirty="0">
                          <a:latin typeface="Verdana" panose="020B0604030504040204" pitchFamily="34" charset="0"/>
                          <a:ea typeface="Verdana" panose="020B0604030504040204" pitchFamily="34" charset="0"/>
                        </a:rPr>
                        <a:t>(+/- concurrent chemo)</a:t>
                      </a:r>
                      <a:endParaRPr lang="en-US" dirty="0">
                        <a:latin typeface="Verdana" panose="020B0604030504040204" pitchFamily="34" charset="0"/>
                        <a:ea typeface="Verdana" panose="020B0604030504040204" pitchFamily="34" charset="0"/>
                      </a:endParaRPr>
                    </a:p>
                  </a:txBody>
                  <a:tcPr anchor="ctr"/>
                </a:tc>
                <a:tc>
                  <a:txBody>
                    <a:bodyPr/>
                    <a:lstStyle/>
                    <a:p>
                      <a:r>
                        <a:rPr lang="en-US" dirty="0">
                          <a:latin typeface="Verdana" panose="020B0604030504040204" pitchFamily="34" charset="0"/>
                          <a:ea typeface="Verdana" panose="020B0604030504040204" pitchFamily="34" charset="0"/>
                        </a:rPr>
                        <a:t>days - weeks</a:t>
                      </a:r>
                    </a:p>
                  </a:txBody>
                  <a:tcPr anchor="ctr"/>
                </a:tc>
                <a:extLst>
                  <a:ext uri="{0D108BD9-81ED-4DB2-BD59-A6C34878D82A}">
                    <a16:rowId xmlns:a16="http://schemas.microsoft.com/office/drawing/2014/main" val="10002"/>
                  </a:ext>
                </a:extLst>
              </a:tr>
              <a:tr h="370840">
                <a:tc>
                  <a:txBody>
                    <a:bodyPr/>
                    <a:lstStyle/>
                    <a:p>
                      <a:r>
                        <a:rPr lang="en-US" dirty="0">
                          <a:latin typeface="Verdana" panose="020B0604030504040204" pitchFamily="34" charset="0"/>
                          <a:ea typeface="Verdana" panose="020B0604030504040204" pitchFamily="34" charset="0"/>
                        </a:rPr>
                        <a:t>Pain</a:t>
                      </a:r>
                    </a:p>
                  </a:txBody>
                  <a:tcPr anchor="ctr"/>
                </a:tc>
                <a:tc>
                  <a:txBody>
                    <a:bodyPr/>
                    <a:lstStyle/>
                    <a:p>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celiac nerve, bone </a:t>
                      </a:r>
                      <a:r>
                        <a:rPr lang="en-US" dirty="0" err="1">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mets</a:t>
                      </a: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liver </a:t>
                      </a:r>
                      <a:r>
                        <a:rPr lang="en-US" dirty="0" err="1">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mets</a:t>
                      </a:r>
                      <a:endParaRPr lang="en-US" dirty="0">
                        <a:latin typeface="Verdana" panose="020B0604030504040204" pitchFamily="34" charset="0"/>
                        <a:ea typeface="Verdana" panose="020B0604030504040204" pitchFamily="34" charset="0"/>
                      </a:endParaRPr>
                    </a:p>
                  </a:txBody>
                  <a:tcPr anchor="ctr"/>
                </a:tc>
                <a:tc>
                  <a:txBody>
                    <a:bodyPr/>
                    <a:lstStyle/>
                    <a:p>
                      <a:r>
                        <a:rPr lang="en-US" dirty="0">
                          <a:latin typeface="Verdana" panose="020B0604030504040204" pitchFamily="34" charset="0"/>
                          <a:ea typeface="Verdana" panose="020B0604030504040204" pitchFamily="34" charset="0"/>
                        </a:rPr>
                        <a:t>Depends on </a:t>
                      </a:r>
                      <a:r>
                        <a:rPr lang="en-US" b="0" i="0" dirty="0">
                          <a:solidFill>
                            <a:srgbClr val="232323"/>
                          </a:solidFill>
                          <a:effectLst/>
                          <a:latin typeface="Verdana" panose="020B0604030504040204" pitchFamily="34" charset="0"/>
                          <a:ea typeface="Verdana" panose="020B0604030504040204" pitchFamily="34" charset="0"/>
                        </a:rPr>
                        <a:t>tumor site </a:t>
                      </a:r>
                    </a:p>
                    <a:p>
                      <a:r>
                        <a:rPr lang="en-US" b="0" i="0" dirty="0">
                          <a:solidFill>
                            <a:srgbClr val="232323"/>
                          </a:solidFill>
                          <a:effectLst/>
                          <a:latin typeface="Verdana" panose="020B0604030504040204" pitchFamily="34" charset="0"/>
                          <a:ea typeface="Verdana" panose="020B0604030504040204" pitchFamily="34" charset="0"/>
                        </a:rPr>
                        <a:t>and extent of disease</a:t>
                      </a:r>
                      <a:endParaRPr lang="en-US" dirty="0">
                        <a:latin typeface="Verdana" panose="020B0604030504040204" pitchFamily="34" charset="0"/>
                        <a:ea typeface="Verdana" panose="020B0604030504040204" pitchFamily="34" charset="0"/>
                      </a:endParaRPr>
                    </a:p>
                  </a:txBody>
                  <a:tcPr anchor="ctr"/>
                </a:tc>
                <a:tc>
                  <a:txBody>
                    <a:bodyPr/>
                    <a:lstStyle/>
                    <a:p>
                      <a:r>
                        <a:rPr lang="en-US" dirty="0">
                          <a:latin typeface="Verdana" panose="020B0604030504040204" pitchFamily="34" charset="0"/>
                          <a:ea typeface="Verdana" panose="020B0604030504040204" pitchFamily="34" charset="0"/>
                        </a:rPr>
                        <a:t>days - weeks</a:t>
                      </a:r>
                    </a:p>
                    <a:p>
                      <a:endParaRPr lang="en-US"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10003"/>
                  </a:ext>
                </a:extLst>
              </a:tr>
              <a:tr h="370840">
                <a:tc>
                  <a:txBody>
                    <a:bodyPr/>
                    <a:lstStyle/>
                    <a:p>
                      <a:r>
                        <a:rPr lang="en-US" dirty="0">
                          <a:latin typeface="Verdana" panose="020B0604030504040204" pitchFamily="34" charset="0"/>
                          <a:ea typeface="Verdana" panose="020B0604030504040204" pitchFamily="34" charset="0"/>
                        </a:rPr>
                        <a:t>Neurologic Symptoms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brain </a:t>
                      </a:r>
                      <a:r>
                        <a:rPr lang="en-US" dirty="0" err="1">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mets</a:t>
                      </a: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spinal cord compression</a:t>
                      </a:r>
                      <a:endParaRPr lang="en-US"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dirty="0">
                          <a:latin typeface="Verdana" panose="020B0604030504040204" pitchFamily="34" charset="0"/>
                          <a:ea typeface="Verdana" panose="020B0604030504040204" pitchFamily="34" charset="0"/>
                        </a:rPr>
                        <a:t>Depends on </a:t>
                      </a:r>
                      <a:r>
                        <a:rPr lang="en-US" b="0" i="0" dirty="0">
                          <a:solidFill>
                            <a:srgbClr val="232323"/>
                          </a:solidFill>
                          <a:effectLst/>
                          <a:latin typeface="Verdana" panose="020B0604030504040204" pitchFamily="34" charset="0"/>
                          <a:ea typeface="Verdana" panose="020B0604030504040204" pitchFamily="34" charset="0"/>
                        </a:rPr>
                        <a:t>tumor site </a:t>
                      </a:r>
                    </a:p>
                    <a:p>
                      <a:r>
                        <a:rPr lang="en-US" b="0" i="0" dirty="0">
                          <a:solidFill>
                            <a:srgbClr val="232323"/>
                          </a:solidFill>
                          <a:effectLst/>
                          <a:latin typeface="Verdana" panose="020B0604030504040204" pitchFamily="34" charset="0"/>
                          <a:ea typeface="Verdana" panose="020B0604030504040204" pitchFamily="34" charset="0"/>
                        </a:rPr>
                        <a:t>and extent of disease</a:t>
                      </a:r>
                      <a:endParaRPr lang="en-US" dirty="0">
                        <a:latin typeface="Verdana" panose="020B0604030504040204" pitchFamily="34" charset="0"/>
                        <a:ea typeface="Verdan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Verdana" panose="020B0604030504040204" pitchFamily="34" charset="0"/>
                          <a:ea typeface="Verdana" panose="020B0604030504040204" pitchFamily="34" charset="0"/>
                        </a:rPr>
                        <a:t>days - weeks</a:t>
                      </a:r>
                    </a:p>
                    <a:p>
                      <a:endParaRPr lang="en-US"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10004"/>
                  </a:ext>
                </a:extLst>
              </a:tr>
            </a:tbl>
          </a:graphicData>
        </a:graphic>
      </p:graphicFrame>
      <p:sp>
        <p:nvSpPr>
          <p:cNvPr id="5" name="TextBox 4"/>
          <p:cNvSpPr txBox="1"/>
          <p:nvPr/>
        </p:nvSpPr>
        <p:spPr>
          <a:xfrm>
            <a:off x="685800" y="5257800"/>
            <a:ext cx="11066431" cy="1015663"/>
          </a:xfrm>
          <a:prstGeom prst="rect">
            <a:avLst/>
          </a:prstGeom>
          <a:noFill/>
        </p:spPr>
        <p:txBody>
          <a:bodyPr wrap="square" lIns="91440" tIns="45720" rIns="91440" bIns="45720" rtlCol="0" anchor="t">
            <a:spAutoFit/>
          </a:bodyPr>
          <a:lstStyle/>
          <a:p>
            <a:r>
              <a:rPr lang="en-US" sz="2000" b="1" dirty="0">
                <a:solidFill>
                  <a:srgbClr val="C00000"/>
                </a:solidFill>
                <a:latin typeface="Verdana"/>
                <a:ea typeface="Verdana"/>
              </a:rPr>
              <a:t>A general rule of thumb is that ~75% of patients who live long enough to respond to palliative RT will have improvement in their symptoms (though in practice, a number of factors can affect this rate)</a:t>
            </a:r>
          </a:p>
        </p:txBody>
      </p:sp>
    </p:spTree>
    <p:extLst>
      <p:ext uri="{BB962C8B-B14F-4D97-AF65-F5344CB8AC3E}">
        <p14:creationId xmlns:p14="http://schemas.microsoft.com/office/powerpoint/2010/main" val="2373183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Evaluation for Palliative RT</a:t>
            </a:r>
            <a:endParaRPr lang="en-US" sz="3600" dirty="0"/>
          </a:p>
        </p:txBody>
      </p:sp>
      <p:sp>
        <p:nvSpPr>
          <p:cNvPr id="3" name="Content Placeholder 2"/>
          <p:cNvSpPr>
            <a:spLocks noGrp="1"/>
          </p:cNvSpPr>
          <p:nvPr>
            <p:ph idx="1"/>
          </p:nvPr>
        </p:nvSpPr>
        <p:spPr>
          <a:xfrm>
            <a:off x="685800" y="1295400"/>
            <a:ext cx="10744200" cy="5029200"/>
          </a:xfrm>
        </p:spPr>
        <p:txBody>
          <a:bodyPr>
            <a:normAutofit fontScale="77500" lnSpcReduction="20000"/>
          </a:bodyPr>
          <a:lstStyle/>
          <a:p>
            <a:r>
              <a:rPr lang="en-US" b="1" dirty="0">
                <a:latin typeface="Verdana" panose="020B0604030504040204" pitchFamily="34" charset="0"/>
                <a:ea typeface="Verdana" panose="020B0604030504040204" pitchFamily="34" charset="0"/>
                <a:cs typeface="Verdana" panose="020B0604030504040204" pitchFamily="34" charset="0"/>
              </a:rPr>
              <a:t>Identify the source of the symptoms</a:t>
            </a:r>
          </a:p>
          <a:p>
            <a:pPr lvl="1"/>
            <a:r>
              <a:rPr lang="en-US" dirty="0">
                <a:latin typeface="Verdana" panose="020B0604030504040204" pitchFamily="34" charset="0"/>
                <a:ea typeface="Verdana" panose="020B0604030504040204" pitchFamily="34" charset="0"/>
                <a:cs typeface="Verdana" panose="020B0604030504040204" pitchFamily="34" charset="0"/>
              </a:rPr>
              <a:t>H&amp;P, imaging, endoscopy </a:t>
            </a: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Define specific goals</a:t>
            </a:r>
          </a:p>
          <a:p>
            <a:pPr lvl="1"/>
            <a:r>
              <a:rPr lang="en-US" dirty="0">
                <a:latin typeface="Verdana" panose="020B0604030504040204" pitchFamily="34" charset="0"/>
                <a:ea typeface="Verdana" panose="020B0604030504040204" pitchFamily="34" charset="0"/>
                <a:cs typeface="Verdana" panose="020B0604030504040204" pitchFamily="34" charset="0"/>
              </a:rPr>
              <a:t>e.g., pain relief, </a:t>
            </a:r>
            <a:r>
              <a:rPr lang="en-US" dirty="0">
                <a:effectLst/>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cs typeface="Verdana" panose="020B0604030504040204" pitchFamily="34" charset="0"/>
              </a:rPr>
              <a:t> mass effect, bleeding control</a:t>
            </a:r>
          </a:p>
          <a:p>
            <a:pPr lvl="1"/>
            <a:r>
              <a:rPr lang="en-US" dirty="0">
                <a:effectLst/>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cs typeface="Verdana" panose="020B0604030504040204" pitchFamily="34" charset="0"/>
              </a:rPr>
              <a:t> requirements for supportive meds (e.g. opioids, steroids)</a:t>
            </a: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Estimate patient’s life expectancy</a:t>
            </a:r>
          </a:p>
          <a:p>
            <a:pPr lvl="1"/>
            <a:r>
              <a:rPr lang="en-US" dirty="0">
                <a:latin typeface="Verdana" panose="020B0604030504040204" pitchFamily="34" charset="0"/>
                <a:ea typeface="Verdana" panose="020B0604030504040204" pitchFamily="34" charset="0"/>
                <a:cs typeface="Verdana" panose="020B0604030504040204" pitchFamily="34" charset="0"/>
              </a:rPr>
              <a:t>Impacts treatment modalities offered; also dose of RT given </a:t>
            </a:r>
            <a:endPar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endParaRPr>
          </a:p>
          <a:p>
            <a:pPr lvl="1"/>
            <a:r>
              <a:rPr lang="en-US" dirty="0">
                <a:latin typeface="Verdana" panose="020B0604030504040204" pitchFamily="34" charset="0"/>
                <a:ea typeface="Verdana" panose="020B0604030504040204" pitchFamily="34" charset="0"/>
                <a:cs typeface="Verdana" panose="020B0604030504040204" pitchFamily="34" charset="0"/>
              </a:rPr>
              <a:t>Ideally &gt;1 month so patient alive long enough to benefit</a:t>
            </a:r>
          </a:p>
          <a:p>
            <a:pPr lvl="1"/>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Goal is </a:t>
            </a:r>
            <a:r>
              <a:rPr lang="en-US" dirty="0">
                <a:effectLst/>
                <a:latin typeface="Verdana" panose="020B0604030504040204" pitchFamily="34" charset="0"/>
                <a:ea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symptom for duration of life, with least morbidity possible</a:t>
            </a:r>
          </a:p>
        </p:txBody>
      </p:sp>
    </p:spTree>
    <p:extLst>
      <p:ext uri="{BB962C8B-B14F-4D97-AF65-F5344CB8AC3E}">
        <p14:creationId xmlns:p14="http://schemas.microsoft.com/office/powerpoint/2010/main" val="97227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When To Consult Radiation Oncology?</a:t>
            </a:r>
            <a:endParaRPr lang="en-US" sz="3600" dirty="0"/>
          </a:p>
        </p:txBody>
      </p:sp>
      <p:sp>
        <p:nvSpPr>
          <p:cNvPr id="3" name="Content Placeholder 2"/>
          <p:cNvSpPr>
            <a:spLocks noGrp="1"/>
          </p:cNvSpPr>
          <p:nvPr>
            <p:ph idx="1"/>
          </p:nvPr>
        </p:nvSpPr>
        <p:spPr>
          <a:xfrm>
            <a:off x="685800" y="1600200"/>
            <a:ext cx="10820400" cy="4953000"/>
          </a:xfrm>
        </p:spPr>
        <p:txBody>
          <a:bodyPr>
            <a:normAutofit fontScale="92500" lnSpcReduction="20000"/>
          </a:bodyPr>
          <a:lstStyle/>
          <a:p>
            <a:r>
              <a:rPr lang="en-US" sz="3200" b="1" dirty="0">
                <a:latin typeface="Verdana" panose="020B0604030504040204" pitchFamily="34" charset="0"/>
                <a:ea typeface="Verdana" panose="020B0604030504040204" pitchFamily="34" charset="0"/>
              </a:rPr>
              <a:t>Immediately </a:t>
            </a:r>
            <a:r>
              <a:rPr lang="en-US" sz="3200" dirty="0">
                <a:latin typeface="Verdana" panose="020B0604030504040204" pitchFamily="34" charset="0"/>
                <a:ea typeface="Verdana" panose="020B0604030504040204" pitchFamily="34" charset="0"/>
              </a:rPr>
              <a:t>upon diagnosis of any cancer-related symptom that </a:t>
            </a:r>
            <a:r>
              <a:rPr lang="en-US" sz="3200" i="1" dirty="0">
                <a:latin typeface="Verdana" panose="020B0604030504040204" pitchFamily="34" charset="0"/>
                <a:ea typeface="Verdana" panose="020B0604030504040204" pitchFamily="34" charset="0"/>
              </a:rPr>
              <a:t>may</a:t>
            </a:r>
            <a:r>
              <a:rPr lang="en-US" sz="3200" dirty="0">
                <a:latin typeface="Verdana" panose="020B0604030504040204" pitchFamily="34" charset="0"/>
                <a:ea typeface="Verdana" panose="020B0604030504040204" pitchFamily="34" charset="0"/>
              </a:rPr>
              <a:t> benefit from radiation</a:t>
            </a:r>
          </a:p>
          <a:p>
            <a:pPr lvl="1"/>
            <a:endParaRPr lang="en-US" dirty="0">
              <a:latin typeface="Verdana" panose="020B0604030504040204" pitchFamily="34" charset="0"/>
              <a:ea typeface="Verdana" panose="020B0604030504040204" pitchFamily="34" charset="0"/>
            </a:endParaRPr>
          </a:p>
          <a:p>
            <a:pPr lvl="1"/>
            <a:r>
              <a:rPr lang="en-US" dirty="0">
                <a:latin typeface="Verdana" panose="020B0604030504040204" pitchFamily="34" charset="0"/>
                <a:ea typeface="Verdana" panose="020B0604030504040204" pitchFamily="34" charset="0"/>
              </a:rPr>
              <a:t>Optimize multidisciplinary decision making</a:t>
            </a:r>
          </a:p>
          <a:p>
            <a:pPr lvl="2"/>
            <a:r>
              <a:rPr lang="en-US" dirty="0">
                <a:latin typeface="Verdana" panose="020B0604030504040204" pitchFamily="34" charset="0"/>
                <a:ea typeface="Verdana" panose="020B0604030504040204" pitchFamily="34" charset="0"/>
              </a:rPr>
              <a:t>Important since usually lacking randomized evidence to guide management in palliative setting</a:t>
            </a:r>
          </a:p>
          <a:p>
            <a:pPr lvl="2"/>
            <a:r>
              <a:rPr lang="en-US" dirty="0">
                <a:latin typeface="Verdana" panose="020B0604030504040204" pitchFamily="34" charset="0"/>
                <a:ea typeface="Verdana" panose="020B0604030504040204" pitchFamily="34" charset="0"/>
              </a:rPr>
              <a:t>You do not need to wait for pathologic confirmation of disease</a:t>
            </a:r>
          </a:p>
          <a:p>
            <a:pPr lvl="1"/>
            <a:endParaRPr lang="en-US" dirty="0">
              <a:latin typeface="Verdana" panose="020B0604030504040204" pitchFamily="34" charset="0"/>
              <a:ea typeface="Verdana" panose="020B0604030504040204" pitchFamily="34" charset="0"/>
            </a:endParaRPr>
          </a:p>
          <a:p>
            <a:pPr lvl="1"/>
            <a:r>
              <a:rPr lang="en-US" dirty="0">
                <a:latin typeface="Verdana" panose="020B0604030504040204" pitchFamily="34" charset="0"/>
                <a:ea typeface="Verdana" panose="020B0604030504040204" pitchFamily="34" charset="0"/>
              </a:rPr>
              <a:t>Expedite treatment</a:t>
            </a:r>
          </a:p>
          <a:p>
            <a:pPr lvl="2"/>
            <a:r>
              <a:rPr lang="en-US" dirty="0">
                <a:latin typeface="Verdana" panose="020B0604030504040204" pitchFamily="34" charset="0"/>
                <a:ea typeface="Verdana" panose="020B0604030504040204" pitchFamily="34" charset="0"/>
              </a:rPr>
              <a:t>Important in a symptomatic patient</a:t>
            </a:r>
          </a:p>
          <a:p>
            <a:pPr lvl="1"/>
            <a:endParaRPr lang="en-US" dirty="0">
              <a:latin typeface="Verdana" panose="020B0604030504040204" pitchFamily="34" charset="0"/>
              <a:ea typeface="Verdana" panose="020B0604030504040204" pitchFamily="34" charset="0"/>
            </a:endParaRPr>
          </a:p>
          <a:p>
            <a:pPr lvl="1"/>
            <a:r>
              <a:rPr lang="en-US" dirty="0">
                <a:latin typeface="Verdana" panose="020B0604030504040204" pitchFamily="34" charset="0"/>
                <a:ea typeface="Verdana" panose="020B0604030504040204" pitchFamily="34" charset="0"/>
              </a:rPr>
              <a:t>Greater likelihood patients will live long enough to benefit from palliative RT if initiated earlier in course</a:t>
            </a:r>
          </a:p>
        </p:txBody>
      </p:sp>
    </p:spTree>
    <p:extLst>
      <p:ext uri="{BB962C8B-B14F-4D97-AF65-F5344CB8AC3E}">
        <p14:creationId xmlns:p14="http://schemas.microsoft.com/office/powerpoint/2010/main" val="3122200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Scenario 1: Malignant Dysphagia</a:t>
            </a:r>
            <a:endParaRPr lang="en-US" sz="3600" dirty="0"/>
          </a:p>
        </p:txBody>
      </p:sp>
      <p:sp>
        <p:nvSpPr>
          <p:cNvPr id="9" name="Content Placeholder 2">
            <a:extLst>
              <a:ext uri="{FF2B5EF4-FFF2-40B4-BE49-F238E27FC236}">
                <a16:creationId xmlns:a16="http://schemas.microsoft.com/office/drawing/2014/main" id="{29FA9F8A-42AC-445E-9899-3FC9428547BE}"/>
              </a:ext>
            </a:extLst>
          </p:cNvPr>
          <p:cNvSpPr txBox="1">
            <a:spLocks/>
          </p:cNvSpPr>
          <p:nvPr/>
        </p:nvSpPr>
        <p:spPr>
          <a:xfrm>
            <a:off x="609600" y="1270761"/>
            <a:ext cx="11125200" cy="3072639"/>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cs typeface="Verdana" panose="020B0604030504040204" pitchFamily="34" charset="0"/>
              </a:rPr>
              <a:t>68M presents with 6 months dysphagia and 20 </a:t>
            </a:r>
            <a:r>
              <a:rPr lang="en-US" dirty="0" err="1">
                <a:latin typeface="Verdana" panose="020B0604030504040204" pitchFamily="34" charset="0"/>
                <a:ea typeface="Verdana" panose="020B0604030504040204" pitchFamily="34" charset="0"/>
                <a:cs typeface="Verdana" panose="020B0604030504040204" pitchFamily="34" charset="0"/>
              </a:rPr>
              <a:t>lbs</a:t>
            </a:r>
            <a:r>
              <a:rPr lang="en-US" dirty="0">
                <a:latin typeface="Verdana" panose="020B0604030504040204" pitchFamily="34" charset="0"/>
                <a:ea typeface="Verdana" panose="020B0604030504040204" pitchFamily="34" charset="0"/>
                <a:cs typeface="Verdana" panose="020B0604030504040204" pitchFamily="34" charset="0"/>
              </a:rPr>
              <a:t> weight loss. He is diagnosed with a distal esophageal </a:t>
            </a:r>
            <a:r>
              <a:rPr lang="en-US" dirty="0" err="1">
                <a:latin typeface="Verdana" panose="020B0604030504040204" pitchFamily="34" charset="0"/>
                <a:ea typeface="Verdana" panose="020B0604030504040204" pitchFamily="34" charset="0"/>
                <a:cs typeface="Verdana" panose="020B0604030504040204" pitchFamily="34" charset="0"/>
              </a:rPr>
              <a:t>AdenoCA</a:t>
            </a:r>
            <a:r>
              <a:rPr lang="en-US" dirty="0">
                <a:latin typeface="Verdana" panose="020B0604030504040204" pitchFamily="34" charset="0"/>
                <a:ea typeface="Verdana" panose="020B0604030504040204" pitchFamily="34" charset="0"/>
                <a:cs typeface="Verdana" panose="020B0604030504040204" pitchFamily="34" charset="0"/>
              </a:rPr>
              <a:t> with metastases to celiac nodes and liver. </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How do you manage his dysphagia?</a:t>
            </a:r>
          </a:p>
          <a:p>
            <a:pPr lvl="1"/>
            <a:r>
              <a:rPr lang="en-US" dirty="0">
                <a:latin typeface="Verdana" panose="020B0604030504040204" pitchFamily="34" charset="0"/>
                <a:ea typeface="Verdana" panose="020B0604030504040204" pitchFamily="34" charset="0"/>
                <a:cs typeface="Verdana" panose="020B0604030504040204" pitchFamily="34" charset="0"/>
              </a:rPr>
              <a:t>First, grade its severity </a:t>
            </a:r>
            <a:endParaRPr lang="en-US" b="1"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b="1"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7" name="Table 8">
            <a:extLst>
              <a:ext uri="{FF2B5EF4-FFF2-40B4-BE49-F238E27FC236}">
                <a16:creationId xmlns:a16="http://schemas.microsoft.com/office/drawing/2014/main" id="{6D45FB74-CD5A-4144-8D8F-4038DB93278C}"/>
              </a:ext>
            </a:extLst>
          </p:cNvPr>
          <p:cNvGraphicFramePr>
            <a:graphicFrameLocks noGrp="1"/>
          </p:cNvGraphicFramePr>
          <p:nvPr>
            <p:extLst>
              <p:ext uri="{D42A27DB-BD31-4B8C-83A1-F6EECF244321}">
                <p14:modId xmlns:p14="http://schemas.microsoft.com/office/powerpoint/2010/main" val="881168002"/>
              </p:ext>
            </p:extLst>
          </p:nvPr>
        </p:nvGraphicFramePr>
        <p:xfrm>
          <a:off x="1447800" y="4340431"/>
          <a:ext cx="7696200" cy="2219960"/>
        </p:xfrm>
        <a:graphic>
          <a:graphicData uri="http://schemas.openxmlformats.org/drawingml/2006/table">
            <a:tbl>
              <a:tblPr firstRow="1" bandRow="1">
                <a:tableStyleId>{5C22544A-7EE6-4342-B048-85BDC9FD1C3A}</a:tableStyleId>
              </a:tblPr>
              <a:tblGrid>
                <a:gridCol w="1602105">
                  <a:extLst>
                    <a:ext uri="{9D8B030D-6E8A-4147-A177-3AD203B41FA5}">
                      <a16:colId xmlns:a16="http://schemas.microsoft.com/office/drawing/2014/main" val="1040864255"/>
                    </a:ext>
                  </a:extLst>
                </a:gridCol>
                <a:gridCol w="6094095">
                  <a:extLst>
                    <a:ext uri="{9D8B030D-6E8A-4147-A177-3AD203B41FA5}">
                      <a16:colId xmlns:a16="http://schemas.microsoft.com/office/drawing/2014/main" val="72362142"/>
                    </a:ext>
                  </a:extLst>
                </a:gridCol>
              </a:tblGrid>
              <a:tr h="370840">
                <a:tc>
                  <a:txBody>
                    <a:bodyPr/>
                    <a:lstStyle/>
                    <a:p>
                      <a:r>
                        <a:rPr lang="en-US" sz="1800" dirty="0">
                          <a:latin typeface="Verdana" panose="020B0604030504040204" pitchFamily="34" charset="0"/>
                          <a:ea typeface="Verdana" panose="020B0604030504040204" pitchFamily="34" charset="0"/>
                        </a:rPr>
                        <a:t>Dysphagia</a:t>
                      </a:r>
                    </a:p>
                  </a:txBody>
                  <a:tcPr/>
                </a:tc>
                <a:tc>
                  <a:txBody>
                    <a:bodyPr/>
                    <a:lstStyle/>
                    <a:p>
                      <a:r>
                        <a:rPr lang="en-US" sz="1800" dirty="0">
                          <a:latin typeface="Verdana" panose="020B0604030504040204" pitchFamily="34" charset="0"/>
                          <a:ea typeface="Verdana" panose="020B0604030504040204" pitchFamily="34" charset="0"/>
                        </a:rPr>
                        <a:t>Symptom</a:t>
                      </a:r>
                    </a:p>
                  </a:txBody>
                  <a:tcPr/>
                </a:tc>
                <a:extLst>
                  <a:ext uri="{0D108BD9-81ED-4DB2-BD59-A6C34878D82A}">
                    <a16:rowId xmlns:a16="http://schemas.microsoft.com/office/drawing/2014/main" val="1806882295"/>
                  </a:ext>
                </a:extLst>
              </a:tr>
              <a:tr h="370840">
                <a:tc>
                  <a:txBody>
                    <a:bodyPr/>
                    <a:lstStyle/>
                    <a:p>
                      <a:r>
                        <a:rPr lang="en-US" sz="1800" dirty="0">
                          <a:latin typeface="Verdana" panose="020B0604030504040204" pitchFamily="34" charset="0"/>
                          <a:ea typeface="Verdana" panose="020B0604030504040204" pitchFamily="34" charset="0"/>
                        </a:rPr>
                        <a:t>Grade 0</a:t>
                      </a:r>
                    </a:p>
                  </a:txBody>
                  <a:tcPr/>
                </a:tc>
                <a:tc>
                  <a:txBody>
                    <a:bodyPr/>
                    <a:lstStyle/>
                    <a:p>
                      <a:r>
                        <a:rPr lang="en-US" sz="1800" dirty="0">
                          <a:latin typeface="Verdana" panose="020B0604030504040204" pitchFamily="34" charset="0"/>
                          <a:ea typeface="Verdana" panose="020B0604030504040204" pitchFamily="34" charset="0"/>
                        </a:rPr>
                        <a:t>Able to swallow all solid foods without difficulty</a:t>
                      </a:r>
                    </a:p>
                  </a:txBody>
                  <a:tcPr/>
                </a:tc>
                <a:extLst>
                  <a:ext uri="{0D108BD9-81ED-4DB2-BD59-A6C34878D82A}">
                    <a16:rowId xmlns:a16="http://schemas.microsoft.com/office/drawing/2014/main" val="3197908710"/>
                  </a:ext>
                </a:extLst>
              </a:tr>
              <a:tr h="0">
                <a:tc>
                  <a:txBody>
                    <a:bodyPr/>
                    <a:lstStyle/>
                    <a:p>
                      <a:r>
                        <a:rPr lang="en-US" sz="1800" dirty="0">
                          <a:latin typeface="Verdana" panose="020B0604030504040204" pitchFamily="34" charset="0"/>
                          <a:ea typeface="Verdana" panose="020B0604030504040204" pitchFamily="34" charset="0"/>
                        </a:rPr>
                        <a:t>Grade 1</a:t>
                      </a:r>
                    </a:p>
                  </a:txBody>
                  <a:tcPr/>
                </a:tc>
                <a:tc>
                  <a:txBody>
                    <a:bodyPr/>
                    <a:lstStyle/>
                    <a:p>
                      <a:r>
                        <a:rPr lang="en-US" sz="1800" dirty="0">
                          <a:latin typeface="Verdana" panose="020B0604030504040204" pitchFamily="34" charset="0"/>
                          <a:ea typeface="Verdana" panose="020B0604030504040204" pitchFamily="34" charset="0"/>
                        </a:rPr>
                        <a:t>Able to swallow </a:t>
                      </a:r>
                      <a:r>
                        <a:rPr lang="en-US" sz="1800" b="1" dirty="0">
                          <a:latin typeface="Verdana" panose="020B0604030504040204" pitchFamily="34" charset="0"/>
                          <a:ea typeface="Verdana" panose="020B0604030504040204" pitchFamily="34" charset="0"/>
                        </a:rPr>
                        <a:t>solid foods with some difficulty</a:t>
                      </a:r>
                    </a:p>
                  </a:txBody>
                  <a:tcPr/>
                </a:tc>
                <a:extLst>
                  <a:ext uri="{0D108BD9-81ED-4DB2-BD59-A6C34878D82A}">
                    <a16:rowId xmlns:a16="http://schemas.microsoft.com/office/drawing/2014/main" val="17110875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Verdana" panose="020B0604030504040204" pitchFamily="34" charset="0"/>
                          <a:ea typeface="Verdana" panose="020B0604030504040204" pitchFamily="34" charset="0"/>
                        </a:rPr>
                        <a:t>Grade 2</a:t>
                      </a:r>
                    </a:p>
                  </a:txBody>
                  <a:tcPr/>
                </a:tc>
                <a:tc>
                  <a:txBody>
                    <a:bodyPr/>
                    <a:lstStyle/>
                    <a:p>
                      <a:r>
                        <a:rPr lang="en-US" sz="1800" dirty="0">
                          <a:latin typeface="Verdana" panose="020B0604030504040204" pitchFamily="34" charset="0"/>
                          <a:ea typeface="Verdana" panose="020B0604030504040204" pitchFamily="34" charset="0"/>
                        </a:rPr>
                        <a:t>Able to swallow </a:t>
                      </a:r>
                      <a:r>
                        <a:rPr lang="en-US" sz="1800" b="1" dirty="0">
                          <a:latin typeface="Verdana" panose="020B0604030504040204" pitchFamily="34" charset="0"/>
                          <a:ea typeface="Verdana" panose="020B0604030504040204" pitchFamily="34" charset="0"/>
                        </a:rPr>
                        <a:t>soft or semi-solid </a:t>
                      </a:r>
                      <a:r>
                        <a:rPr lang="en-US" sz="1800" dirty="0">
                          <a:latin typeface="Verdana" panose="020B0604030504040204" pitchFamily="34" charset="0"/>
                          <a:ea typeface="Verdana" panose="020B0604030504040204" pitchFamily="34" charset="0"/>
                        </a:rPr>
                        <a:t>foods only</a:t>
                      </a:r>
                    </a:p>
                  </a:txBody>
                  <a:tcPr/>
                </a:tc>
                <a:extLst>
                  <a:ext uri="{0D108BD9-81ED-4DB2-BD59-A6C34878D82A}">
                    <a16:rowId xmlns:a16="http://schemas.microsoft.com/office/drawing/2014/main" val="29827970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Verdana" panose="020B0604030504040204" pitchFamily="34" charset="0"/>
                          <a:ea typeface="Verdana" panose="020B0604030504040204" pitchFamily="34" charset="0"/>
                        </a:rPr>
                        <a:t>Grade 3</a:t>
                      </a:r>
                    </a:p>
                  </a:txBody>
                  <a:tcPr/>
                </a:tc>
                <a:tc>
                  <a:txBody>
                    <a:bodyPr/>
                    <a:lstStyle/>
                    <a:p>
                      <a:r>
                        <a:rPr lang="en-US" sz="1800" dirty="0">
                          <a:latin typeface="Verdana" panose="020B0604030504040204" pitchFamily="34" charset="0"/>
                          <a:ea typeface="Verdana" panose="020B0604030504040204" pitchFamily="34" charset="0"/>
                        </a:rPr>
                        <a:t>Able to swallow </a:t>
                      </a:r>
                      <a:r>
                        <a:rPr lang="en-US" sz="1800" b="1" dirty="0">
                          <a:latin typeface="Verdana" panose="020B0604030504040204" pitchFamily="34" charset="0"/>
                          <a:ea typeface="Verdana" panose="020B0604030504040204" pitchFamily="34" charset="0"/>
                        </a:rPr>
                        <a:t>liquefied foods </a:t>
                      </a:r>
                      <a:r>
                        <a:rPr lang="en-US" sz="1800" dirty="0">
                          <a:latin typeface="Verdana" panose="020B0604030504040204" pitchFamily="34" charset="0"/>
                          <a:ea typeface="Verdana" panose="020B0604030504040204" pitchFamily="34" charset="0"/>
                        </a:rPr>
                        <a:t>and liquids only</a:t>
                      </a:r>
                    </a:p>
                  </a:txBody>
                  <a:tcPr/>
                </a:tc>
                <a:extLst>
                  <a:ext uri="{0D108BD9-81ED-4DB2-BD59-A6C34878D82A}">
                    <a16:rowId xmlns:a16="http://schemas.microsoft.com/office/drawing/2014/main" val="14256614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Verdana" panose="020B0604030504040204" pitchFamily="34" charset="0"/>
                          <a:ea typeface="Verdana" panose="020B0604030504040204" pitchFamily="34" charset="0"/>
                        </a:rPr>
                        <a:t>Grade 4</a:t>
                      </a:r>
                    </a:p>
                  </a:txBody>
                  <a:tcPr/>
                </a:tc>
                <a:tc>
                  <a:txBody>
                    <a:bodyPr/>
                    <a:lstStyle/>
                    <a:p>
                      <a:r>
                        <a:rPr lang="en-US" sz="1800" b="1" dirty="0">
                          <a:latin typeface="Verdana" panose="020B0604030504040204" pitchFamily="34" charset="0"/>
                          <a:ea typeface="Verdana" panose="020B0604030504040204" pitchFamily="34" charset="0"/>
                        </a:rPr>
                        <a:t>Unable to swallow liquids/saliva</a:t>
                      </a:r>
                    </a:p>
                  </a:txBody>
                  <a:tcPr/>
                </a:tc>
                <a:extLst>
                  <a:ext uri="{0D108BD9-81ED-4DB2-BD59-A6C34878D82A}">
                    <a16:rowId xmlns:a16="http://schemas.microsoft.com/office/drawing/2014/main" val="3858259281"/>
                  </a:ext>
                </a:extLst>
              </a:tr>
            </a:tbl>
          </a:graphicData>
        </a:graphic>
      </p:graphicFrame>
    </p:spTree>
    <p:extLst>
      <p:ext uri="{BB962C8B-B14F-4D97-AF65-F5344CB8AC3E}">
        <p14:creationId xmlns:p14="http://schemas.microsoft.com/office/powerpoint/2010/main" val="26130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Potential Treatment Modalities</a:t>
            </a:r>
            <a:endParaRPr lang="en-US" sz="3600" dirty="0"/>
          </a:p>
        </p:txBody>
      </p:sp>
      <p:sp>
        <p:nvSpPr>
          <p:cNvPr id="5" name="Content Placeholder 4">
            <a:extLst>
              <a:ext uri="{FF2B5EF4-FFF2-40B4-BE49-F238E27FC236}">
                <a16:creationId xmlns:a16="http://schemas.microsoft.com/office/drawing/2014/main" id="{D30F23FA-E155-4D96-B0D1-3EC92011AD12}"/>
              </a:ext>
            </a:extLst>
          </p:cNvPr>
          <p:cNvSpPr>
            <a:spLocks noGrp="1"/>
          </p:cNvSpPr>
          <p:nvPr>
            <p:ph idx="1"/>
          </p:nvPr>
        </p:nvSpPr>
        <p:spPr>
          <a:xfrm>
            <a:off x="609600" y="1600201"/>
            <a:ext cx="7620000" cy="4525963"/>
          </a:xfrm>
        </p:spPr>
        <p:txBody>
          <a:bodyPr>
            <a:normAutofit lnSpcReduction="10000"/>
          </a:bodyPr>
          <a:lstStyle/>
          <a:p>
            <a:r>
              <a:rPr lang="en-US" dirty="0">
                <a:latin typeface="Verdana" panose="020B0604030504040204" pitchFamily="34" charset="0"/>
                <a:ea typeface="Verdana" panose="020B0604030504040204" pitchFamily="34" charset="0"/>
                <a:cs typeface="Verdana" panose="020B0604030504040204" pitchFamily="34" charset="0"/>
              </a:rPr>
              <a:t>Chemotherapy Alone</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Endoscopic Approaches </a:t>
            </a:r>
          </a:p>
          <a:p>
            <a:pPr lvl="1"/>
            <a:r>
              <a:rPr lang="en-US" dirty="0">
                <a:latin typeface="Verdana" panose="020B0604030504040204" pitchFamily="34" charset="0"/>
                <a:ea typeface="Verdana" panose="020B0604030504040204" pitchFamily="34" charset="0"/>
                <a:cs typeface="Verdana" panose="020B0604030504040204" pitchFamily="34" charset="0"/>
              </a:rPr>
              <a:t>Dilation, injection therapies, PDT, APC, </a:t>
            </a:r>
            <a:r>
              <a:rPr lang="en-US" dirty="0" err="1">
                <a:latin typeface="Verdana" panose="020B0604030504040204" pitchFamily="34" charset="0"/>
                <a:ea typeface="Verdana" panose="020B0604030504040204" pitchFamily="34" charset="0"/>
                <a:cs typeface="Verdana" panose="020B0604030504040204" pitchFamily="34" charset="0"/>
              </a:rPr>
              <a:t>cryospray</a:t>
            </a:r>
            <a:r>
              <a:rPr lang="en-US" dirty="0">
                <a:latin typeface="Verdana" panose="020B0604030504040204" pitchFamily="34" charset="0"/>
                <a:ea typeface="Verdana" panose="020B0604030504040204" pitchFamily="34" charset="0"/>
                <a:cs typeface="Verdana" panose="020B0604030504040204" pitchFamily="34" charset="0"/>
              </a:rPr>
              <a:t> ablation, stenting</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Radiation Therapy </a:t>
            </a:r>
          </a:p>
          <a:p>
            <a:pPr lvl="1"/>
            <a:r>
              <a:rPr lang="en-US" dirty="0">
                <a:latin typeface="Verdana" panose="020B0604030504040204" pitchFamily="34" charset="0"/>
                <a:ea typeface="Verdana" panose="020B0604030504040204" pitchFamily="34" charset="0"/>
                <a:cs typeface="Verdana" panose="020B0604030504040204" pitchFamily="34" charset="0"/>
              </a:rPr>
              <a:t>External beam (+/- chemotherapy) or brachytherapy</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2B7CAF06-3980-4AF1-B75C-07057071FC75}"/>
              </a:ext>
            </a:extLst>
          </p:cNvPr>
          <p:cNvPicPr>
            <a:picLocks noChangeAspect="1"/>
          </p:cNvPicPr>
          <p:nvPr/>
        </p:nvPicPr>
        <p:blipFill>
          <a:blip r:embed="rId3"/>
          <a:stretch>
            <a:fillRect/>
          </a:stretch>
        </p:blipFill>
        <p:spPr>
          <a:xfrm>
            <a:off x="8001000" y="1799088"/>
            <a:ext cx="3980604" cy="3494337"/>
          </a:xfrm>
          <a:prstGeom prst="rect">
            <a:avLst/>
          </a:prstGeom>
        </p:spPr>
      </p:pic>
    </p:spTree>
    <p:extLst>
      <p:ext uri="{BB962C8B-B14F-4D97-AF65-F5344CB8AC3E}">
        <p14:creationId xmlns:p14="http://schemas.microsoft.com/office/powerpoint/2010/main" val="1783260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Palliative RT for Malignant Dysphagia</a:t>
            </a:r>
            <a:endParaRPr lang="en-US" sz="3600" dirty="0"/>
          </a:p>
        </p:txBody>
      </p:sp>
      <p:sp>
        <p:nvSpPr>
          <p:cNvPr id="3" name="Content Placeholder 2"/>
          <p:cNvSpPr>
            <a:spLocks noGrp="1"/>
          </p:cNvSpPr>
          <p:nvPr>
            <p:ph idx="1"/>
          </p:nvPr>
        </p:nvSpPr>
        <p:spPr>
          <a:xfrm>
            <a:off x="838200" y="1308100"/>
            <a:ext cx="10515600" cy="4711700"/>
          </a:xfrm>
        </p:spPr>
        <p:txBody>
          <a:bodyPr>
            <a:normAutofit fontScale="77500" lnSpcReduction="20000"/>
          </a:bodyPr>
          <a:lstStyle/>
          <a:p>
            <a:r>
              <a:rPr lang="en-US" dirty="0">
                <a:latin typeface="Verdana" panose="020B0604030504040204" pitchFamily="34" charset="0"/>
                <a:ea typeface="Verdana" panose="020B0604030504040204" pitchFamily="34" charset="0"/>
                <a:cs typeface="Verdana" panose="020B0604030504040204" pitchFamily="34" charset="0"/>
              </a:rPr>
              <a:t>RT is generally effective: </a:t>
            </a:r>
          </a:p>
          <a:p>
            <a:pPr lvl="1"/>
            <a:r>
              <a:rPr lang="en-US" dirty="0">
                <a:latin typeface="Verdana" panose="020B0604030504040204" pitchFamily="34" charset="0"/>
                <a:ea typeface="Verdana" panose="020B0604030504040204" pitchFamily="34" charset="0"/>
                <a:cs typeface="Verdana" panose="020B0604030504040204" pitchFamily="34" charset="0"/>
              </a:rPr>
              <a:t>70-90% dysphagia relief within 2 weeks of starting RT</a:t>
            </a:r>
          </a:p>
          <a:p>
            <a:pPr lvl="1"/>
            <a:r>
              <a:rPr lang="en-US" dirty="0">
                <a:latin typeface="Verdana" panose="020B0604030504040204" pitchFamily="34" charset="0"/>
                <a:ea typeface="Verdana" panose="020B0604030504040204" pitchFamily="34" charset="0"/>
                <a:cs typeface="Verdana" panose="020B0604030504040204" pitchFamily="34" charset="0"/>
              </a:rPr>
              <a:t>50-70% dysphagia-free until death</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Max benefit ~ 4 weeks (longer for </a:t>
            </a:r>
            <a:r>
              <a:rPr lang="en-US" dirty="0" err="1">
                <a:latin typeface="Verdana" panose="020B0604030504040204" pitchFamily="34" charset="0"/>
                <a:ea typeface="Verdana" panose="020B0604030504040204" pitchFamily="34" charset="0"/>
                <a:cs typeface="Verdana" panose="020B0604030504040204" pitchFamily="34" charset="0"/>
              </a:rPr>
              <a:t>AdenoCA</a:t>
            </a:r>
            <a:r>
              <a:rPr lang="en-US" dirty="0">
                <a:latin typeface="Verdana" panose="020B0604030504040204" pitchFamily="34" charset="0"/>
                <a:ea typeface="Verdana" panose="020B0604030504040204" pitchFamily="34" charset="0"/>
                <a:cs typeface="Verdana" panose="020B0604030504040204" pitchFamily="34" charset="0"/>
              </a:rPr>
              <a:t> than SCC)</a:t>
            </a:r>
          </a:p>
          <a:p>
            <a:pPr marL="0" indent="0">
              <a:buNone/>
            </a:pP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Duration of response, and expected complications of RT, depend on dose of RT prescribed</a:t>
            </a:r>
          </a:p>
          <a:p>
            <a:pPr lvl="1"/>
            <a:r>
              <a:rPr lang="en-US" dirty="0">
                <a:latin typeface="Verdana" panose="020B0604030504040204" pitchFamily="34" charset="0"/>
                <a:ea typeface="Verdana" panose="020B0604030504040204" pitchFamily="34" charset="0"/>
                <a:cs typeface="Verdana" panose="020B0604030504040204" pitchFamily="34" charset="0"/>
              </a:rPr>
              <a:t>Transient worsening of dysphagia in 30% due to esophagitis</a:t>
            </a:r>
          </a:p>
          <a:p>
            <a:pPr lvl="1"/>
            <a:r>
              <a:rPr lang="en-US" dirty="0">
                <a:latin typeface="Verdana" panose="020B0604030504040204" pitchFamily="34" charset="0"/>
                <a:ea typeface="Verdana" panose="020B0604030504040204" pitchFamily="34" charset="0"/>
                <a:cs typeface="Verdana" panose="020B0604030504040204" pitchFamily="34" charset="0"/>
              </a:rPr>
              <a:t>Strictures are uncommon at palliative doses, but can occur with higher doses</a:t>
            </a:r>
          </a:p>
          <a:p>
            <a:pPr lvl="1"/>
            <a:r>
              <a:rPr lang="en-US" dirty="0">
                <a:latin typeface="Verdana" panose="020B0604030504040204" pitchFamily="34" charset="0"/>
                <a:ea typeface="Verdana" panose="020B0604030504040204" pitchFamily="34" charset="0"/>
                <a:cs typeface="Verdana" panose="020B0604030504040204" pitchFamily="34" charset="0"/>
              </a:rPr>
              <a:t>TE fistulas are uncommon, but patients with SCC near airways who had prior stent are at some risk</a:t>
            </a: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a:p>
            <a:endParaRPr lang="en-US" b="0" i="0" dirty="0">
              <a:solidFill>
                <a:srgbClr val="232323"/>
              </a:solidFill>
              <a:effectLst/>
              <a:latin typeface="Noto Sans"/>
            </a:endParaRPr>
          </a:p>
        </p:txBody>
      </p:sp>
      <p:sp>
        <p:nvSpPr>
          <p:cNvPr id="6" name="TextBox 5">
            <a:extLst>
              <a:ext uri="{FF2B5EF4-FFF2-40B4-BE49-F238E27FC236}">
                <a16:creationId xmlns:a16="http://schemas.microsoft.com/office/drawing/2014/main" id="{931F27A6-C76C-4EB4-9B9F-9C7A3CD4C6D9}"/>
              </a:ext>
            </a:extLst>
          </p:cNvPr>
          <p:cNvSpPr txBox="1"/>
          <p:nvPr/>
        </p:nvSpPr>
        <p:spPr>
          <a:xfrm>
            <a:off x="9525000" y="5677939"/>
            <a:ext cx="2667000" cy="1169551"/>
          </a:xfrm>
          <a:prstGeom prst="rect">
            <a:avLst/>
          </a:prstGeom>
          <a:noFill/>
        </p:spPr>
        <p:txBody>
          <a:bodyPr wrap="square" rtlCol="0">
            <a:spAutoFit/>
          </a:bodyPr>
          <a:lstStyle/>
          <a:p>
            <a:r>
              <a:rPr lang="en-US" sz="1000" dirty="0" err="1">
                <a:solidFill>
                  <a:srgbClr val="004B8E"/>
                </a:solidFill>
              </a:rPr>
              <a:t>Hayter</a:t>
            </a:r>
            <a:r>
              <a:rPr lang="en-US" sz="1000" dirty="0">
                <a:solidFill>
                  <a:srgbClr val="004B8E"/>
                </a:solidFill>
              </a:rPr>
              <a:t> CR</a:t>
            </a:r>
            <a:r>
              <a:rPr lang="en-US" sz="1000" i="1" dirty="0">
                <a:solidFill>
                  <a:srgbClr val="004B8E"/>
                </a:solidFill>
              </a:rPr>
              <a:t>. </a:t>
            </a:r>
            <a:r>
              <a:rPr lang="en-US" sz="1000" i="1" dirty="0" err="1">
                <a:solidFill>
                  <a:srgbClr val="004B8E"/>
                </a:solidFill>
              </a:rPr>
              <a:t>Radiother</a:t>
            </a:r>
            <a:r>
              <a:rPr lang="en-US" sz="1000" i="1" dirty="0">
                <a:solidFill>
                  <a:srgbClr val="004B8E"/>
                </a:solidFill>
              </a:rPr>
              <a:t> Oncol, </a:t>
            </a:r>
            <a:r>
              <a:rPr lang="en-US" sz="1000" dirty="0">
                <a:solidFill>
                  <a:srgbClr val="004B8E"/>
                </a:solidFill>
              </a:rPr>
              <a:t>2000</a:t>
            </a:r>
          </a:p>
          <a:p>
            <a:r>
              <a:rPr lang="en-US" sz="1000" dirty="0">
                <a:solidFill>
                  <a:srgbClr val="004B8E"/>
                </a:solidFill>
              </a:rPr>
              <a:t>Homs MY. </a:t>
            </a:r>
            <a:r>
              <a:rPr lang="en-US" sz="1000" i="1" dirty="0">
                <a:solidFill>
                  <a:srgbClr val="004B8E"/>
                </a:solidFill>
              </a:rPr>
              <a:t>Lancet, </a:t>
            </a:r>
            <a:r>
              <a:rPr lang="en-US" sz="1000" dirty="0">
                <a:solidFill>
                  <a:srgbClr val="004B8E"/>
                </a:solidFill>
              </a:rPr>
              <a:t>2003</a:t>
            </a:r>
          </a:p>
          <a:p>
            <a:r>
              <a:rPr lang="en-US" sz="1000" dirty="0" err="1">
                <a:solidFill>
                  <a:srgbClr val="004B8E"/>
                </a:solidFill>
              </a:rPr>
              <a:t>Steyerberg</a:t>
            </a:r>
            <a:r>
              <a:rPr lang="en-US" sz="1000" dirty="0">
                <a:solidFill>
                  <a:srgbClr val="004B8E"/>
                </a:solidFill>
              </a:rPr>
              <a:t> ES</a:t>
            </a:r>
            <a:r>
              <a:rPr lang="en-US" sz="1000" i="1" dirty="0">
                <a:solidFill>
                  <a:srgbClr val="004B8E"/>
                </a:solidFill>
              </a:rPr>
              <a:t>. </a:t>
            </a:r>
            <a:r>
              <a:rPr lang="en-US" sz="1000" i="1" dirty="0" err="1">
                <a:solidFill>
                  <a:srgbClr val="004B8E"/>
                </a:solidFill>
              </a:rPr>
              <a:t>Gastrointest</a:t>
            </a:r>
            <a:r>
              <a:rPr lang="en-US" sz="1000" i="1" dirty="0">
                <a:solidFill>
                  <a:srgbClr val="004B8E"/>
                </a:solidFill>
              </a:rPr>
              <a:t> </a:t>
            </a:r>
            <a:r>
              <a:rPr lang="en-US" sz="1000" i="1" dirty="0" err="1">
                <a:solidFill>
                  <a:srgbClr val="004B8E"/>
                </a:solidFill>
              </a:rPr>
              <a:t>Endosc</a:t>
            </a:r>
            <a:r>
              <a:rPr lang="en-US" sz="1000" i="1" dirty="0">
                <a:solidFill>
                  <a:srgbClr val="004B8E"/>
                </a:solidFill>
              </a:rPr>
              <a:t>, </a:t>
            </a:r>
            <a:r>
              <a:rPr lang="en-US" sz="1000" dirty="0">
                <a:solidFill>
                  <a:srgbClr val="004B8E"/>
                </a:solidFill>
              </a:rPr>
              <a:t>2005</a:t>
            </a:r>
          </a:p>
          <a:p>
            <a:r>
              <a:rPr lang="en-US" sz="1000" dirty="0">
                <a:solidFill>
                  <a:srgbClr val="004B8E"/>
                </a:solidFill>
              </a:rPr>
              <a:t>Stahl M</a:t>
            </a:r>
            <a:r>
              <a:rPr lang="en-US" sz="1000" i="1" dirty="0">
                <a:solidFill>
                  <a:srgbClr val="004B8E"/>
                </a:solidFill>
              </a:rPr>
              <a:t>. Ann Oncol, </a:t>
            </a:r>
            <a:r>
              <a:rPr lang="en-US" sz="1000" dirty="0">
                <a:solidFill>
                  <a:srgbClr val="004B8E"/>
                </a:solidFill>
              </a:rPr>
              <a:t>2013</a:t>
            </a:r>
          </a:p>
          <a:p>
            <a:r>
              <a:rPr lang="en-US" sz="1000" dirty="0" err="1">
                <a:solidFill>
                  <a:srgbClr val="004B8E"/>
                </a:solidFill>
              </a:rPr>
              <a:t>Spaander</a:t>
            </a:r>
            <a:r>
              <a:rPr lang="en-US" sz="1000" dirty="0">
                <a:solidFill>
                  <a:srgbClr val="004B8E"/>
                </a:solidFill>
              </a:rPr>
              <a:t> MCW</a:t>
            </a:r>
            <a:r>
              <a:rPr lang="en-US" sz="1000" i="1" dirty="0">
                <a:solidFill>
                  <a:srgbClr val="004B8E"/>
                </a:solidFill>
              </a:rPr>
              <a:t>. </a:t>
            </a:r>
            <a:r>
              <a:rPr lang="en-US" sz="1000" i="1" dirty="0" err="1">
                <a:solidFill>
                  <a:srgbClr val="004B8E"/>
                </a:solidFill>
              </a:rPr>
              <a:t>Endocopy</a:t>
            </a:r>
            <a:r>
              <a:rPr lang="en-US" sz="1000" i="1" dirty="0">
                <a:solidFill>
                  <a:srgbClr val="004B8E"/>
                </a:solidFill>
              </a:rPr>
              <a:t>, </a:t>
            </a:r>
            <a:r>
              <a:rPr lang="en-US" sz="1000" dirty="0">
                <a:solidFill>
                  <a:srgbClr val="004B8E"/>
                </a:solidFill>
              </a:rPr>
              <a:t>2016</a:t>
            </a:r>
          </a:p>
          <a:p>
            <a:r>
              <a:rPr lang="en-US" sz="1000" dirty="0" err="1">
                <a:solidFill>
                  <a:srgbClr val="004B8E"/>
                </a:solidFill>
              </a:rPr>
              <a:t>Fuccio</a:t>
            </a:r>
            <a:r>
              <a:rPr lang="en-US" sz="1000" dirty="0">
                <a:solidFill>
                  <a:srgbClr val="004B8E"/>
                </a:solidFill>
              </a:rPr>
              <a:t> L</a:t>
            </a:r>
            <a:r>
              <a:rPr lang="en-US" sz="1000" i="1" dirty="0">
                <a:solidFill>
                  <a:srgbClr val="004B8E"/>
                </a:solidFill>
              </a:rPr>
              <a:t>. </a:t>
            </a:r>
            <a:r>
              <a:rPr lang="en-US" sz="1000" i="1" dirty="0" err="1">
                <a:solidFill>
                  <a:srgbClr val="004B8E"/>
                </a:solidFill>
              </a:rPr>
              <a:t>Radiother</a:t>
            </a:r>
            <a:r>
              <a:rPr lang="en-US" sz="1000" i="1" dirty="0">
                <a:solidFill>
                  <a:srgbClr val="004B8E"/>
                </a:solidFill>
              </a:rPr>
              <a:t> Oncol, </a:t>
            </a:r>
            <a:r>
              <a:rPr lang="en-US" sz="1000" dirty="0">
                <a:solidFill>
                  <a:srgbClr val="004B8E"/>
                </a:solidFill>
              </a:rPr>
              <a:t>2017</a:t>
            </a:r>
          </a:p>
          <a:p>
            <a:r>
              <a:rPr lang="en-US" sz="1000" dirty="0" err="1">
                <a:solidFill>
                  <a:srgbClr val="004B8E"/>
                </a:solidFill>
              </a:rPr>
              <a:t>Penniment</a:t>
            </a:r>
            <a:r>
              <a:rPr lang="en-US" sz="1000" dirty="0">
                <a:solidFill>
                  <a:srgbClr val="004B8E"/>
                </a:solidFill>
              </a:rPr>
              <a:t> MG</a:t>
            </a:r>
            <a:r>
              <a:rPr lang="en-US" sz="1000" i="1" dirty="0">
                <a:solidFill>
                  <a:srgbClr val="004B8E"/>
                </a:solidFill>
              </a:rPr>
              <a:t>. Lancet </a:t>
            </a:r>
            <a:r>
              <a:rPr lang="en-US" sz="1000" i="1" dirty="0" err="1">
                <a:solidFill>
                  <a:srgbClr val="004B8E"/>
                </a:solidFill>
              </a:rPr>
              <a:t>Gastroent</a:t>
            </a:r>
            <a:r>
              <a:rPr lang="en-US" sz="1000" i="1" dirty="0">
                <a:solidFill>
                  <a:srgbClr val="004B8E"/>
                </a:solidFill>
              </a:rPr>
              <a:t> Hepatol, </a:t>
            </a:r>
            <a:r>
              <a:rPr lang="en-US" sz="1000" dirty="0">
                <a:solidFill>
                  <a:srgbClr val="004B8E"/>
                </a:solidFill>
              </a:rPr>
              <a:t>2018</a:t>
            </a:r>
          </a:p>
        </p:txBody>
      </p:sp>
    </p:spTree>
    <p:extLst>
      <p:ext uri="{BB962C8B-B14F-4D97-AF65-F5344CB8AC3E}">
        <p14:creationId xmlns:p14="http://schemas.microsoft.com/office/powerpoint/2010/main" val="18503820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Stents for Malignant Dysphagia</a:t>
            </a:r>
            <a:endParaRPr lang="en-US" sz="3600" dirty="0"/>
          </a:p>
        </p:txBody>
      </p:sp>
      <p:sp>
        <p:nvSpPr>
          <p:cNvPr id="3" name="Content Placeholder 2"/>
          <p:cNvSpPr>
            <a:spLocks noGrp="1"/>
          </p:cNvSpPr>
          <p:nvPr>
            <p:ph idx="1"/>
          </p:nvPr>
        </p:nvSpPr>
        <p:spPr>
          <a:xfrm>
            <a:off x="609600" y="1600200"/>
            <a:ext cx="11049000" cy="4800600"/>
          </a:xfrm>
        </p:spPr>
        <p:txBody>
          <a:bodyPr vert="horz" lIns="91440" tIns="45720" rIns="91440" bIns="45720" rtlCol="0" anchor="t">
            <a:normAutofit/>
          </a:bodyPr>
          <a:lstStyle/>
          <a:p>
            <a:pPr algn="l"/>
            <a:r>
              <a:rPr lang="en-US" sz="2700" b="0" i="0" dirty="0">
                <a:solidFill>
                  <a:srgbClr val="232323"/>
                </a:solidFill>
                <a:effectLst/>
                <a:latin typeface="Verdana" panose="020B0604030504040204" pitchFamily="34" charset="0"/>
                <a:ea typeface="Verdana" panose="020B0604030504040204" pitchFamily="34" charset="0"/>
              </a:rPr>
              <a:t>Stents provide most rapid palliation of dysphagia, but the difference gradually diminishes over time compared to RT</a:t>
            </a:r>
          </a:p>
          <a:p>
            <a:pPr algn="l"/>
            <a:endParaRPr lang="en-US" sz="2700" dirty="0">
              <a:solidFill>
                <a:srgbClr val="232323"/>
              </a:solidFill>
              <a:latin typeface="Verdana" panose="020B0604030504040204" pitchFamily="34" charset="0"/>
              <a:ea typeface="Verdana" panose="020B0604030504040204" pitchFamily="34" charset="0"/>
            </a:endParaRPr>
          </a:p>
          <a:p>
            <a:pPr algn="l"/>
            <a:r>
              <a:rPr lang="en-US" sz="2700" b="0" i="0" dirty="0">
                <a:solidFill>
                  <a:srgbClr val="232323"/>
                </a:solidFill>
                <a:effectLst/>
                <a:latin typeface="Verdana" panose="020B0604030504040204" pitchFamily="34" charset="0"/>
                <a:ea typeface="Verdana" panose="020B0604030504040204" pitchFamily="34" charset="0"/>
              </a:rPr>
              <a:t>64% rate of stent-related adverse events within 1 year</a:t>
            </a:r>
            <a:endParaRPr lang="en-US" sz="2700" b="0" i="0" u="sng" baseline="30000" dirty="0">
              <a:solidFill>
                <a:srgbClr val="003D61"/>
              </a:solidFill>
              <a:effectLst/>
              <a:latin typeface="Verdana" panose="020B0604030504040204" pitchFamily="34" charset="0"/>
              <a:ea typeface="Verdana" panose="020B0604030504040204" pitchFamily="34" charset="0"/>
            </a:endParaRPr>
          </a:p>
          <a:p>
            <a:pPr lvl="1"/>
            <a:r>
              <a:rPr lang="en-US" sz="2400" b="0" i="0" dirty="0">
                <a:solidFill>
                  <a:srgbClr val="232323"/>
                </a:solidFill>
                <a:effectLst/>
                <a:latin typeface="Verdana" panose="020B0604030504040204" pitchFamily="34" charset="0"/>
                <a:ea typeface="Verdana" panose="020B0604030504040204" pitchFamily="34" charset="0"/>
              </a:rPr>
              <a:t>33% rate of major adverse events </a:t>
            </a:r>
          </a:p>
          <a:p>
            <a:pPr lvl="1"/>
            <a:r>
              <a:rPr lang="en-US" sz="2400" dirty="0">
                <a:solidFill>
                  <a:srgbClr val="232323"/>
                </a:solidFill>
                <a:latin typeface="Verdana"/>
                <a:ea typeface="Verdana"/>
              </a:rPr>
              <a:t>0.5-2% mortality rate, related to </a:t>
            </a:r>
            <a:r>
              <a:rPr lang="en-US" sz="2400" b="0" i="0" dirty="0">
                <a:solidFill>
                  <a:srgbClr val="232323"/>
                </a:solidFill>
                <a:effectLst/>
                <a:latin typeface="Verdana"/>
                <a:ea typeface="Verdana"/>
              </a:rPr>
              <a:t>sedation, aspiration, stent malposition or esophageal perforation</a:t>
            </a:r>
          </a:p>
          <a:p>
            <a:pPr lvl="1"/>
            <a:endParaRPr lang="en-US" sz="2400" b="0" i="0" dirty="0">
              <a:solidFill>
                <a:srgbClr val="232323"/>
              </a:solidFill>
              <a:effectLst/>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931F27A6-C76C-4EB4-9B9F-9C7A3CD4C6D9}"/>
              </a:ext>
            </a:extLst>
          </p:cNvPr>
          <p:cNvSpPr txBox="1"/>
          <p:nvPr/>
        </p:nvSpPr>
        <p:spPr>
          <a:xfrm>
            <a:off x="9829800" y="6405880"/>
            <a:ext cx="2286000" cy="400110"/>
          </a:xfrm>
          <a:prstGeom prst="rect">
            <a:avLst/>
          </a:prstGeom>
          <a:noFill/>
        </p:spPr>
        <p:txBody>
          <a:bodyPr wrap="square" rtlCol="0">
            <a:spAutoFit/>
          </a:bodyPr>
          <a:lstStyle/>
          <a:p>
            <a:r>
              <a:rPr lang="en-US" sz="1000" dirty="0">
                <a:solidFill>
                  <a:srgbClr val="004B8E"/>
                </a:solidFill>
              </a:rPr>
              <a:t>Dai Y. </a:t>
            </a:r>
            <a:r>
              <a:rPr lang="en-US" sz="1000" i="1" dirty="0">
                <a:solidFill>
                  <a:srgbClr val="004B8E"/>
                </a:solidFill>
              </a:rPr>
              <a:t>Cochrane Database Syst Rev</a:t>
            </a:r>
            <a:r>
              <a:rPr lang="en-US" sz="1000" dirty="0">
                <a:solidFill>
                  <a:srgbClr val="004B8E"/>
                </a:solidFill>
              </a:rPr>
              <a:t>, 2014</a:t>
            </a:r>
          </a:p>
          <a:p>
            <a:r>
              <a:rPr lang="en-US" sz="1000" dirty="0">
                <a:solidFill>
                  <a:srgbClr val="004B8E"/>
                </a:solidFill>
              </a:rPr>
              <a:t>Medeiros VS. </a:t>
            </a:r>
            <a:r>
              <a:rPr lang="en-US" sz="1000" i="1" dirty="0" err="1">
                <a:solidFill>
                  <a:srgbClr val="004B8E"/>
                </a:solidFill>
              </a:rPr>
              <a:t>Gastrointest</a:t>
            </a:r>
            <a:r>
              <a:rPr lang="en-US" sz="1000" i="1" dirty="0">
                <a:solidFill>
                  <a:srgbClr val="004B8E"/>
                </a:solidFill>
              </a:rPr>
              <a:t> </a:t>
            </a:r>
            <a:r>
              <a:rPr lang="en-US" sz="1000" i="1" dirty="0" err="1">
                <a:solidFill>
                  <a:srgbClr val="004B8E"/>
                </a:solidFill>
              </a:rPr>
              <a:t>Endosc</a:t>
            </a:r>
            <a:r>
              <a:rPr lang="en-US" sz="1000" dirty="0">
                <a:solidFill>
                  <a:srgbClr val="004B8E"/>
                </a:solidFill>
              </a:rPr>
              <a:t>, 2017</a:t>
            </a:r>
          </a:p>
        </p:txBody>
      </p:sp>
    </p:spTree>
    <p:extLst>
      <p:ext uri="{BB962C8B-B14F-4D97-AF65-F5344CB8AC3E}">
        <p14:creationId xmlns:p14="http://schemas.microsoft.com/office/powerpoint/2010/main" val="125408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Risk Factors For Complications </a:t>
            </a:r>
            <a:br>
              <a:rPr lang="en-US" sz="3600" b="1" dirty="0">
                <a:solidFill>
                  <a:schemeClr val="tx2"/>
                </a:solidFill>
                <a:latin typeface="Verdana" pitchFamily="34" charset="0"/>
                <a:ea typeface="Verdana" pitchFamily="34" charset="0"/>
                <a:cs typeface="Verdana" pitchFamily="34" charset="0"/>
              </a:rPr>
            </a:br>
            <a:r>
              <a:rPr lang="en-US" sz="3600" b="1" dirty="0">
                <a:solidFill>
                  <a:schemeClr val="tx2"/>
                </a:solidFill>
                <a:latin typeface="Verdana" pitchFamily="34" charset="0"/>
                <a:ea typeface="Verdana" pitchFamily="34" charset="0"/>
                <a:cs typeface="Verdana" pitchFamily="34" charset="0"/>
              </a:rPr>
              <a:t>from Esophageal Stent</a:t>
            </a:r>
            <a:endParaRPr lang="en-US" sz="3600" dirty="0"/>
          </a:p>
        </p:txBody>
      </p:sp>
      <p:sp>
        <p:nvSpPr>
          <p:cNvPr id="3" name="Content Placeholder 2"/>
          <p:cNvSpPr>
            <a:spLocks noGrp="1"/>
          </p:cNvSpPr>
          <p:nvPr>
            <p:ph idx="1"/>
          </p:nvPr>
        </p:nvSpPr>
        <p:spPr>
          <a:xfrm>
            <a:off x="838200" y="1524000"/>
            <a:ext cx="8458200" cy="5323490"/>
          </a:xfrm>
        </p:spPr>
        <p:txBody>
          <a:bodyPr>
            <a:normAutofit fontScale="62500" lnSpcReduction="20000"/>
          </a:bodyPr>
          <a:lstStyle/>
          <a:p>
            <a:pPr marL="0" indent="0">
              <a:buNone/>
            </a:pPr>
            <a:r>
              <a:rPr lang="en-US" sz="3800" b="1" i="0" dirty="0">
                <a:solidFill>
                  <a:srgbClr val="232323"/>
                </a:solidFill>
                <a:effectLst/>
                <a:latin typeface="Verdana" panose="020B0604030504040204" pitchFamily="34" charset="0"/>
                <a:ea typeface="Verdana" panose="020B0604030504040204" pitchFamily="34" charset="0"/>
              </a:rPr>
              <a:t>Tumor Related Factors:</a:t>
            </a:r>
          </a:p>
          <a:p>
            <a:r>
              <a:rPr lang="en-US" b="0" i="0" dirty="0">
                <a:solidFill>
                  <a:srgbClr val="232323"/>
                </a:solidFill>
                <a:effectLst/>
                <a:latin typeface="Verdana" panose="020B0604030504040204" pitchFamily="34" charset="0"/>
                <a:ea typeface="Verdana" panose="020B0604030504040204" pitchFamily="34" charset="0"/>
              </a:rPr>
              <a:t>Longer length stents </a:t>
            </a:r>
          </a:p>
          <a:p>
            <a:r>
              <a:rPr lang="en-US" b="0" i="0" dirty="0">
                <a:solidFill>
                  <a:srgbClr val="232323"/>
                </a:solidFill>
                <a:effectLst/>
                <a:latin typeface="Verdana" panose="020B0604030504040204" pitchFamily="34" charset="0"/>
                <a:ea typeface="Verdana" panose="020B0604030504040204" pitchFamily="34" charset="0"/>
              </a:rPr>
              <a:t>Advanced tumor stage</a:t>
            </a:r>
          </a:p>
          <a:p>
            <a:r>
              <a:rPr lang="en-US" b="0" i="0" dirty="0">
                <a:effectLst/>
                <a:latin typeface="Verdana" panose="020B0604030504040204" pitchFamily="34" charset="0"/>
                <a:ea typeface="Verdana" panose="020B0604030504040204" pitchFamily="34" charset="0"/>
              </a:rPr>
              <a:t>Tumor invading the aorta </a:t>
            </a:r>
          </a:p>
          <a:p>
            <a:pPr lvl="1"/>
            <a:endParaRPr lang="en-US" b="0" i="0" dirty="0">
              <a:effectLst/>
              <a:latin typeface="Verdana" panose="020B0604030504040204" pitchFamily="34" charset="0"/>
              <a:ea typeface="Verdana" panose="020B0604030504040204" pitchFamily="34" charset="0"/>
            </a:endParaRPr>
          </a:p>
          <a:p>
            <a:pPr marL="0" indent="0">
              <a:buNone/>
            </a:pPr>
            <a:r>
              <a:rPr lang="en-US" sz="3800" b="1" i="0" dirty="0">
                <a:effectLst/>
                <a:latin typeface="Verdana" panose="020B0604030504040204" pitchFamily="34" charset="0"/>
                <a:ea typeface="Verdana" panose="020B0604030504040204" pitchFamily="34" charset="0"/>
              </a:rPr>
              <a:t>Treatment Related Factors:</a:t>
            </a:r>
          </a:p>
          <a:p>
            <a:r>
              <a:rPr lang="en-US" b="0" i="0" dirty="0">
                <a:effectLst/>
                <a:latin typeface="Verdana" panose="020B0604030504040204" pitchFamily="34" charset="0"/>
                <a:ea typeface="Verdana" panose="020B0604030504040204" pitchFamily="34" charset="0"/>
              </a:rPr>
              <a:t>RT prior to stent placement </a:t>
            </a:r>
          </a:p>
          <a:p>
            <a:r>
              <a:rPr lang="en-US" b="0" i="0" dirty="0">
                <a:effectLst/>
                <a:latin typeface="Verdana" panose="020B0604030504040204" pitchFamily="34" charset="0"/>
                <a:ea typeface="Verdana" panose="020B0604030504040204" pitchFamily="34" charset="0"/>
              </a:rPr>
              <a:t>RT after stent placement </a:t>
            </a:r>
          </a:p>
          <a:p>
            <a:pPr lvl="1"/>
            <a:r>
              <a:rPr lang="en-US" dirty="0">
                <a:latin typeface="Verdana" panose="020B0604030504040204" pitchFamily="34" charset="0"/>
                <a:ea typeface="Verdana" panose="020B0604030504040204" pitchFamily="34" charset="0"/>
              </a:rPr>
              <a:t>T</a:t>
            </a:r>
            <a:r>
              <a:rPr lang="en-US" b="0" i="0" dirty="0">
                <a:effectLst/>
                <a:latin typeface="Verdana" panose="020B0604030504040204" pitchFamily="34" charset="0"/>
                <a:ea typeface="Verdana" panose="020B0604030504040204" pitchFamily="34" charset="0"/>
              </a:rPr>
              <a:t>umor shrinkage </a:t>
            </a:r>
            <a:r>
              <a:rPr lang="en-US" b="0" i="0" dirty="0">
                <a:effectLst/>
                <a:latin typeface="Verdana" panose="020B0604030504040204" pitchFamily="34" charset="0"/>
                <a:ea typeface="Verdana" panose="020B0604030504040204" pitchFamily="34" charset="0"/>
                <a:sym typeface="Wingdings" panose="05000000000000000000" pitchFamily="2" charset="2"/>
              </a:rPr>
              <a:t> </a:t>
            </a:r>
            <a:r>
              <a:rPr lang="en-US" b="0" i="0" dirty="0">
                <a:effectLst/>
                <a:latin typeface="Verdana" panose="020B0604030504040204" pitchFamily="34" charset="0"/>
                <a:ea typeface="Verdana" panose="020B0604030504040204" pitchFamily="34" charset="0"/>
              </a:rPr>
              <a:t>stent migration in 31%</a:t>
            </a:r>
            <a:r>
              <a:rPr lang="en-US" baseline="30000" dirty="0">
                <a:latin typeface="Verdana" panose="020B0604030504040204" pitchFamily="34" charset="0"/>
                <a:ea typeface="Verdana" panose="020B0604030504040204" pitchFamily="34" charset="0"/>
              </a:rPr>
              <a:t> </a:t>
            </a:r>
            <a:endParaRPr lang="en-US" dirty="0">
              <a:latin typeface="Verdana" panose="020B0604030504040204" pitchFamily="34" charset="0"/>
              <a:ea typeface="Verdana" panose="020B0604030504040204" pitchFamily="34" charset="0"/>
            </a:endParaRPr>
          </a:p>
          <a:p>
            <a:pPr lvl="1"/>
            <a:r>
              <a:rPr lang="en-US" b="0" i="0" dirty="0">
                <a:effectLst/>
                <a:latin typeface="Verdana" panose="020B0604030504040204" pitchFamily="34" charset="0"/>
                <a:ea typeface="Verdana" panose="020B0604030504040204" pitchFamily="34" charset="0"/>
              </a:rPr>
              <a:t>2-3x increased </a:t>
            </a:r>
            <a:r>
              <a:rPr lang="en-US" dirty="0">
                <a:latin typeface="Verdana" panose="020B0604030504040204" pitchFamily="34" charset="0"/>
                <a:ea typeface="Verdana" panose="020B0604030504040204" pitchFamily="34" charset="0"/>
                <a:cs typeface="Verdana" panose="020B0604030504040204" pitchFamily="34" charset="0"/>
              </a:rPr>
              <a:t>acute toxicity from chemo-RT</a:t>
            </a:r>
            <a:endParaRPr lang="en-US" b="0" i="0" u="none" strike="noStrike" dirty="0">
              <a:effectLst/>
              <a:latin typeface="Verdana" panose="020B0604030504040204" pitchFamily="34" charset="0"/>
              <a:ea typeface="Verdana" panose="020B0604030504040204" pitchFamily="34" charset="0"/>
            </a:endParaRPr>
          </a:p>
          <a:p>
            <a:pPr lvl="1"/>
            <a:r>
              <a:rPr lang="en-US" dirty="0">
                <a:latin typeface="Verdana" panose="020B0604030504040204" pitchFamily="34" charset="0"/>
                <a:ea typeface="Verdana" panose="020B0604030504040204" pitchFamily="34" charset="0"/>
                <a:cs typeface="Verdana" panose="020B0604030504040204" pitchFamily="34" charset="0"/>
              </a:rPr>
              <a:t>Stent </a:t>
            </a: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larger </a:t>
            </a:r>
            <a:r>
              <a:rPr lang="en-US" dirty="0">
                <a:latin typeface="Verdana" panose="020B0604030504040204" pitchFamily="34" charset="0"/>
                <a:ea typeface="Verdana" panose="020B0604030504040204" pitchFamily="34" charset="0"/>
                <a:cs typeface="Verdana" panose="020B0604030504040204" pitchFamily="34" charset="0"/>
              </a:rPr>
              <a:t>RT target volume </a:t>
            </a: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higher dose to heart &amp; lungs</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b="0" i="0" dirty="0">
              <a:effectLst/>
              <a:latin typeface="Verdana" panose="020B0604030504040204" pitchFamily="34" charset="0"/>
              <a:ea typeface="Verdana" panose="020B0604030504040204" pitchFamily="34" charset="0"/>
            </a:endParaRPr>
          </a:p>
          <a:p>
            <a:pPr marL="0" indent="0">
              <a:buNone/>
            </a:pPr>
            <a:r>
              <a:rPr lang="en-US" sz="3800" b="1" i="0" dirty="0">
                <a:effectLst/>
                <a:latin typeface="Verdana" panose="020B0604030504040204" pitchFamily="34" charset="0"/>
                <a:ea typeface="Verdana" panose="020B0604030504040204" pitchFamily="34" charset="0"/>
              </a:rPr>
              <a:t>Longer survival after stenting:</a:t>
            </a:r>
          </a:p>
          <a:p>
            <a:r>
              <a:rPr lang="en-US" b="0" i="0" dirty="0">
                <a:effectLst/>
                <a:latin typeface="Verdana" panose="020B0604030504040204" pitchFamily="34" charset="0"/>
                <a:ea typeface="Verdana" panose="020B0604030504040204" pitchFamily="34" charset="0"/>
              </a:rPr>
              <a:t>Stent migration or occlusion </a:t>
            </a:r>
            <a:r>
              <a:rPr lang="en-US" b="0" i="0" dirty="0">
                <a:solidFill>
                  <a:srgbClr val="232323"/>
                </a:solidFill>
                <a:effectLst/>
                <a:latin typeface="Verdana" panose="020B0604030504040204" pitchFamily="34" charset="0"/>
                <a:ea typeface="Verdana" panose="020B0604030504040204" pitchFamily="34" charset="0"/>
              </a:rPr>
              <a:t>(10-50%)</a:t>
            </a:r>
          </a:p>
          <a:p>
            <a:r>
              <a:rPr lang="en-US" b="0" i="0" dirty="0">
                <a:solidFill>
                  <a:srgbClr val="232323"/>
                </a:solidFill>
                <a:effectLst/>
                <a:latin typeface="Verdana" panose="020B0604030504040204" pitchFamily="34" charset="0"/>
                <a:ea typeface="Verdana" panose="020B0604030504040204" pitchFamily="34" charset="0"/>
              </a:rPr>
              <a:t>Fistula formation (4-14%)</a:t>
            </a:r>
          </a:p>
          <a:p>
            <a:pPr lvl="1"/>
            <a:r>
              <a:rPr lang="en-US" b="0" i="0" dirty="0">
                <a:solidFill>
                  <a:srgbClr val="232323"/>
                </a:solidFill>
                <a:effectLst/>
                <a:latin typeface="Verdana" panose="020B0604030504040204" pitchFamily="34" charset="0"/>
                <a:ea typeface="Verdana" panose="020B0604030504040204" pitchFamily="34" charset="0"/>
              </a:rPr>
              <a:t>Highest risk if mid-esophageal tumor and prior RT</a:t>
            </a:r>
          </a:p>
        </p:txBody>
      </p:sp>
      <p:pic>
        <p:nvPicPr>
          <p:cNvPr id="5" name="Picture 4">
            <a:extLst>
              <a:ext uri="{FF2B5EF4-FFF2-40B4-BE49-F238E27FC236}">
                <a16:creationId xmlns:a16="http://schemas.microsoft.com/office/drawing/2014/main" id="{409D80DE-57E3-47B9-8366-C4E51D802D6C}"/>
              </a:ext>
            </a:extLst>
          </p:cNvPr>
          <p:cNvPicPr>
            <a:picLocks noChangeAspect="1"/>
          </p:cNvPicPr>
          <p:nvPr/>
        </p:nvPicPr>
        <p:blipFill>
          <a:blip r:embed="rId3"/>
          <a:stretch>
            <a:fillRect/>
          </a:stretch>
        </p:blipFill>
        <p:spPr>
          <a:xfrm>
            <a:off x="9448799" y="1555347"/>
            <a:ext cx="2386323" cy="1889487"/>
          </a:xfrm>
          <a:prstGeom prst="rect">
            <a:avLst/>
          </a:prstGeom>
        </p:spPr>
      </p:pic>
      <p:pic>
        <p:nvPicPr>
          <p:cNvPr id="7" name="Picture 6">
            <a:extLst>
              <a:ext uri="{FF2B5EF4-FFF2-40B4-BE49-F238E27FC236}">
                <a16:creationId xmlns:a16="http://schemas.microsoft.com/office/drawing/2014/main" id="{5D02C303-E169-4BA3-AF50-708D2FA8A532}"/>
              </a:ext>
            </a:extLst>
          </p:cNvPr>
          <p:cNvPicPr>
            <a:picLocks noChangeAspect="1"/>
          </p:cNvPicPr>
          <p:nvPr/>
        </p:nvPicPr>
        <p:blipFill>
          <a:blip r:embed="rId4"/>
          <a:stretch>
            <a:fillRect/>
          </a:stretch>
        </p:blipFill>
        <p:spPr>
          <a:xfrm>
            <a:off x="9448800" y="3851909"/>
            <a:ext cx="2386322" cy="2251709"/>
          </a:xfrm>
          <a:prstGeom prst="rect">
            <a:avLst/>
          </a:prstGeom>
        </p:spPr>
      </p:pic>
      <p:sp>
        <p:nvSpPr>
          <p:cNvPr id="6" name="TextBox 5">
            <a:extLst>
              <a:ext uri="{FF2B5EF4-FFF2-40B4-BE49-F238E27FC236}">
                <a16:creationId xmlns:a16="http://schemas.microsoft.com/office/drawing/2014/main" id="{931F27A6-C76C-4EB4-9B9F-9C7A3CD4C6D9}"/>
              </a:ext>
            </a:extLst>
          </p:cNvPr>
          <p:cNvSpPr txBox="1"/>
          <p:nvPr/>
        </p:nvSpPr>
        <p:spPr>
          <a:xfrm>
            <a:off x="9525000" y="6405880"/>
            <a:ext cx="2590800" cy="400110"/>
          </a:xfrm>
          <a:prstGeom prst="rect">
            <a:avLst/>
          </a:prstGeom>
          <a:noFill/>
        </p:spPr>
        <p:txBody>
          <a:bodyPr wrap="square" rtlCol="0">
            <a:spAutoFit/>
          </a:bodyPr>
          <a:lstStyle/>
          <a:p>
            <a:r>
              <a:rPr lang="en-US" sz="1000" dirty="0">
                <a:solidFill>
                  <a:srgbClr val="004B8E"/>
                </a:solidFill>
              </a:rPr>
              <a:t>Siddiqui AA. </a:t>
            </a:r>
            <a:r>
              <a:rPr lang="en-US" sz="1000" i="1" dirty="0">
                <a:solidFill>
                  <a:srgbClr val="004B8E"/>
                </a:solidFill>
              </a:rPr>
              <a:t>Dis Esophagus</a:t>
            </a:r>
            <a:r>
              <a:rPr lang="en-US" sz="1000" dirty="0">
                <a:solidFill>
                  <a:srgbClr val="004B8E"/>
                </a:solidFill>
              </a:rPr>
              <a:t>, 2009</a:t>
            </a:r>
          </a:p>
          <a:p>
            <a:r>
              <a:rPr lang="en-US" sz="1000" dirty="0">
                <a:solidFill>
                  <a:srgbClr val="004B8E"/>
                </a:solidFill>
              </a:rPr>
              <a:t>Francis SR. </a:t>
            </a:r>
            <a:r>
              <a:rPr lang="en-US" sz="1000" i="1" dirty="0" err="1">
                <a:solidFill>
                  <a:srgbClr val="004B8E"/>
                </a:solidFill>
              </a:rPr>
              <a:t>Int</a:t>
            </a:r>
            <a:r>
              <a:rPr lang="en-US" sz="1000" i="1" dirty="0">
                <a:solidFill>
                  <a:srgbClr val="004B8E"/>
                </a:solidFill>
              </a:rPr>
              <a:t> J </a:t>
            </a:r>
            <a:r>
              <a:rPr lang="en-US" sz="1000" i="1" dirty="0" err="1">
                <a:solidFill>
                  <a:srgbClr val="004B8E"/>
                </a:solidFill>
              </a:rPr>
              <a:t>Radiat</a:t>
            </a:r>
            <a:r>
              <a:rPr lang="en-US" sz="1000" i="1" dirty="0">
                <a:solidFill>
                  <a:srgbClr val="004B8E"/>
                </a:solidFill>
              </a:rPr>
              <a:t> </a:t>
            </a:r>
            <a:r>
              <a:rPr lang="en-US" sz="1000" i="1" dirty="0" err="1">
                <a:solidFill>
                  <a:srgbClr val="004B8E"/>
                </a:solidFill>
              </a:rPr>
              <a:t>Oncol</a:t>
            </a:r>
            <a:r>
              <a:rPr lang="en-US" sz="1000" i="1" dirty="0">
                <a:solidFill>
                  <a:srgbClr val="004B8E"/>
                </a:solidFill>
              </a:rPr>
              <a:t> </a:t>
            </a:r>
            <a:r>
              <a:rPr lang="en-US" sz="1000" i="1" dirty="0" err="1">
                <a:solidFill>
                  <a:srgbClr val="004B8E"/>
                </a:solidFill>
              </a:rPr>
              <a:t>Biol</a:t>
            </a:r>
            <a:r>
              <a:rPr lang="en-US" sz="1000" i="1" dirty="0">
                <a:solidFill>
                  <a:srgbClr val="004B8E"/>
                </a:solidFill>
              </a:rPr>
              <a:t> Phys</a:t>
            </a:r>
            <a:r>
              <a:rPr lang="en-US" sz="1000" dirty="0">
                <a:solidFill>
                  <a:srgbClr val="004B8E"/>
                </a:solidFill>
              </a:rPr>
              <a:t>, 2017</a:t>
            </a:r>
          </a:p>
        </p:txBody>
      </p:sp>
      <p:sp>
        <p:nvSpPr>
          <p:cNvPr id="4" name="TextBox 3">
            <a:extLst>
              <a:ext uri="{FF2B5EF4-FFF2-40B4-BE49-F238E27FC236}">
                <a16:creationId xmlns:a16="http://schemas.microsoft.com/office/drawing/2014/main" id="{FECF6656-FF38-4854-B257-3FF195FE6C6D}"/>
              </a:ext>
            </a:extLst>
          </p:cNvPr>
          <p:cNvSpPr txBox="1"/>
          <p:nvPr/>
        </p:nvSpPr>
        <p:spPr>
          <a:xfrm>
            <a:off x="9525000" y="3481307"/>
            <a:ext cx="2310122" cy="370601"/>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rPr>
              <a:t>Stent Migration</a:t>
            </a:r>
          </a:p>
        </p:txBody>
      </p:sp>
    </p:spTree>
    <p:extLst>
      <p:ext uri="{BB962C8B-B14F-4D97-AF65-F5344CB8AC3E}">
        <p14:creationId xmlns:p14="http://schemas.microsoft.com/office/powerpoint/2010/main" val="195453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
                                            <p:txEl>
                                              <p:pRg st="14" end="14"/>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Potential Indications for Endoscopic Intervention for Esophageal Cancer</a:t>
            </a:r>
            <a:endParaRPr lang="en-US" sz="3600" dirty="0"/>
          </a:p>
        </p:txBody>
      </p:sp>
      <p:sp>
        <p:nvSpPr>
          <p:cNvPr id="3" name="Content Placeholder 2"/>
          <p:cNvSpPr>
            <a:spLocks noGrp="1"/>
          </p:cNvSpPr>
          <p:nvPr>
            <p:ph idx="1"/>
          </p:nvPr>
        </p:nvSpPr>
        <p:spPr>
          <a:xfrm>
            <a:off x="609600" y="1600200"/>
            <a:ext cx="11049000" cy="5029200"/>
          </a:xfrm>
        </p:spPr>
        <p:txBody>
          <a:bodyPr>
            <a:normAutofit fontScale="70000" lnSpcReduction="20000"/>
          </a:bodyPr>
          <a:lstStyle/>
          <a:p>
            <a:pPr algn="l"/>
            <a:r>
              <a:rPr lang="en-US" b="0" i="0" dirty="0">
                <a:solidFill>
                  <a:srgbClr val="232323"/>
                </a:solidFill>
                <a:effectLst/>
                <a:latin typeface="Verdana" panose="020B0604030504040204" pitchFamily="34" charset="0"/>
                <a:ea typeface="Verdana" panose="020B0604030504040204" pitchFamily="34" charset="0"/>
              </a:rPr>
              <a:t>Fistula is present (clearest indication for stent)</a:t>
            </a:r>
          </a:p>
          <a:p>
            <a:pPr algn="l"/>
            <a:endParaRPr lang="en-US" b="0" i="0" dirty="0">
              <a:solidFill>
                <a:srgbClr val="232323"/>
              </a:solidFill>
              <a:effectLst/>
              <a:latin typeface="Verdana" panose="020B0604030504040204" pitchFamily="34" charset="0"/>
              <a:ea typeface="Verdana" panose="020B0604030504040204" pitchFamily="34" charset="0"/>
            </a:endParaRPr>
          </a:p>
          <a:p>
            <a:pPr algn="l"/>
            <a:r>
              <a:rPr lang="en-US" b="0" i="0" dirty="0">
                <a:solidFill>
                  <a:srgbClr val="232323"/>
                </a:solidFill>
                <a:effectLst/>
                <a:latin typeface="Verdana" panose="020B0604030504040204" pitchFamily="34" charset="0"/>
                <a:ea typeface="Verdana" panose="020B0604030504040204" pitchFamily="34" charset="0"/>
              </a:rPr>
              <a:t>Patients for whom definitive management with chemo-RT is planned, but severe dysphagia at presentation requires intervention prior to therapy</a:t>
            </a:r>
          </a:p>
          <a:p>
            <a:pPr lvl="1"/>
            <a:r>
              <a:rPr lang="en-US" sz="2600" b="1" i="1" dirty="0">
                <a:latin typeface="Verdana" panose="020B0604030504040204" pitchFamily="34" charset="0"/>
                <a:ea typeface="Verdana" panose="020B0604030504040204" pitchFamily="34" charset="0"/>
                <a:cs typeface="Verdana" panose="020B0604030504040204" pitchFamily="34" charset="0"/>
              </a:rPr>
              <a:t>Try to avoid stent unless absolutely necessary</a:t>
            </a:r>
          </a:p>
          <a:p>
            <a:pPr lvl="1"/>
            <a:r>
              <a:rPr lang="en-US" sz="2600" dirty="0">
                <a:latin typeface="Verdana" panose="020B0604030504040204" pitchFamily="34" charset="0"/>
                <a:ea typeface="Verdana" panose="020B0604030504040204" pitchFamily="34" charset="0"/>
                <a:cs typeface="Verdana" panose="020B0604030504040204" pitchFamily="34" charset="0"/>
              </a:rPr>
              <a:t>If patients has incomplete obstruction or SCC, better to place NG tube and start RT right away since likely to respond to RT relatively quickly. If patient has complete obstruction or </a:t>
            </a:r>
            <a:r>
              <a:rPr lang="en-US" sz="2600" dirty="0" err="1">
                <a:latin typeface="Verdana" panose="020B0604030504040204" pitchFamily="34" charset="0"/>
                <a:ea typeface="Verdana" panose="020B0604030504040204" pitchFamily="34" charset="0"/>
                <a:cs typeface="Verdana" panose="020B0604030504040204" pitchFamily="34" charset="0"/>
              </a:rPr>
              <a:t>AdenoCA</a:t>
            </a:r>
            <a:r>
              <a:rPr lang="en-US" sz="2600" dirty="0">
                <a:latin typeface="Verdana" panose="020B0604030504040204" pitchFamily="34" charset="0"/>
                <a:ea typeface="Verdana" panose="020B0604030504040204" pitchFamily="34" charset="0"/>
                <a:cs typeface="Verdana" panose="020B0604030504040204" pitchFamily="34" charset="0"/>
              </a:rPr>
              <a:t> then stent may have more value up-front. </a:t>
            </a:r>
          </a:p>
          <a:p>
            <a:pPr algn="l"/>
            <a:endParaRPr lang="en-US" b="0" i="0" dirty="0">
              <a:solidFill>
                <a:srgbClr val="232323"/>
              </a:solidFill>
              <a:effectLst/>
              <a:latin typeface="Verdana" panose="020B0604030504040204" pitchFamily="34" charset="0"/>
              <a:ea typeface="Verdana" panose="020B0604030504040204" pitchFamily="34" charset="0"/>
            </a:endParaRPr>
          </a:p>
          <a:p>
            <a:pPr algn="l"/>
            <a:r>
              <a:rPr lang="en-US" b="0" i="0" dirty="0">
                <a:solidFill>
                  <a:srgbClr val="232323"/>
                </a:solidFill>
                <a:effectLst/>
                <a:latin typeface="Verdana" panose="020B0604030504040204" pitchFamily="34" charset="0"/>
                <a:ea typeface="Verdana" panose="020B0604030504040204" pitchFamily="34" charset="0"/>
              </a:rPr>
              <a:t>Failure to achieve adequate palliation of dysphagia with initial therapy</a:t>
            </a:r>
          </a:p>
          <a:p>
            <a:pPr algn="l"/>
            <a:endParaRPr lang="en-US" b="0" i="0" dirty="0">
              <a:solidFill>
                <a:srgbClr val="232323"/>
              </a:solidFill>
              <a:effectLst/>
              <a:latin typeface="Verdana" panose="020B0604030504040204" pitchFamily="34" charset="0"/>
              <a:ea typeface="Verdana" panose="020B0604030504040204" pitchFamily="34" charset="0"/>
            </a:endParaRPr>
          </a:p>
          <a:p>
            <a:pPr algn="l"/>
            <a:r>
              <a:rPr lang="en-US" b="0" i="0" dirty="0">
                <a:solidFill>
                  <a:srgbClr val="232323"/>
                </a:solidFill>
                <a:effectLst/>
                <a:latin typeface="Verdana" panose="020B0604030504040204" pitchFamily="34" charset="0"/>
                <a:ea typeface="Verdana" panose="020B0604030504040204" pitchFamily="34" charset="0"/>
              </a:rPr>
              <a:t>Recurrent dysphagia after RT due to local failure or benign stricture</a:t>
            </a:r>
          </a:p>
          <a:p>
            <a:pPr algn="l"/>
            <a:endParaRPr lang="en-US" b="0" i="0" dirty="0">
              <a:solidFill>
                <a:srgbClr val="232323"/>
              </a:solidFill>
              <a:effectLst/>
              <a:latin typeface="Verdana" panose="020B0604030504040204" pitchFamily="34" charset="0"/>
              <a:ea typeface="Verdana" panose="020B0604030504040204" pitchFamily="34" charset="0"/>
            </a:endParaRPr>
          </a:p>
          <a:p>
            <a:pPr algn="l"/>
            <a:r>
              <a:rPr lang="en-US" b="0" i="0" dirty="0">
                <a:solidFill>
                  <a:srgbClr val="232323"/>
                </a:solidFill>
                <a:effectLst/>
                <a:latin typeface="Verdana" panose="020B0604030504040204" pitchFamily="34" charset="0"/>
                <a:ea typeface="Verdana" panose="020B0604030504040204" pitchFamily="34" charset="0"/>
              </a:rPr>
              <a:t>Patient is a poor candidate for either chemotherapy or radiation therapy</a:t>
            </a:r>
          </a:p>
          <a:p>
            <a:pPr lvl="1"/>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176301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Scenario 2: Palliation of Gastric Cancer</a:t>
            </a:r>
            <a:endParaRPr lang="en-US" sz="3600" dirty="0"/>
          </a:p>
        </p:txBody>
      </p:sp>
      <p:sp>
        <p:nvSpPr>
          <p:cNvPr id="3" name="Content Placeholder 2"/>
          <p:cNvSpPr>
            <a:spLocks noGrp="1"/>
          </p:cNvSpPr>
          <p:nvPr>
            <p:ph idx="1"/>
          </p:nvPr>
        </p:nvSpPr>
        <p:spPr>
          <a:xfrm>
            <a:off x="838200" y="1295400"/>
            <a:ext cx="7467600" cy="5704490"/>
          </a:xfrm>
        </p:spPr>
        <p:txBody>
          <a:bodyPr>
            <a:noAutofit/>
          </a:bodyPr>
          <a:lstStyle/>
          <a:p>
            <a:r>
              <a:rPr lang="en-US" sz="2200" b="0" i="0" dirty="0">
                <a:solidFill>
                  <a:srgbClr val="232323"/>
                </a:solidFill>
                <a:effectLst/>
                <a:latin typeface="Verdana" panose="020B0604030504040204" pitchFamily="34" charset="0"/>
                <a:ea typeface="Verdana" panose="020B0604030504040204" pitchFamily="34" charset="0"/>
              </a:rPr>
              <a:t>Palliative RT is preferred to palliative </a:t>
            </a:r>
            <a:r>
              <a:rPr lang="en-US" sz="2200" dirty="0">
                <a:solidFill>
                  <a:srgbClr val="232323"/>
                </a:solidFill>
                <a:latin typeface="Verdana" panose="020B0604030504040204" pitchFamily="34" charset="0"/>
                <a:ea typeface="Verdana" panose="020B0604030504040204" pitchFamily="34" charset="0"/>
              </a:rPr>
              <a:t>surgery (gastrectomy or gastrojejunostomy) </a:t>
            </a:r>
            <a:r>
              <a:rPr lang="en-US" sz="2200" b="0" i="0" dirty="0">
                <a:solidFill>
                  <a:srgbClr val="232323"/>
                </a:solidFill>
                <a:effectLst/>
                <a:latin typeface="Verdana" panose="020B0604030504040204" pitchFamily="34" charset="0"/>
                <a:ea typeface="Verdana" panose="020B0604030504040204" pitchFamily="34" charset="0"/>
              </a:rPr>
              <a:t>or endoscopic approaches in most cases </a:t>
            </a:r>
            <a:endParaRPr lang="en-US" sz="2200" dirty="0">
              <a:solidFill>
                <a:srgbClr val="232323"/>
              </a:solidFill>
              <a:latin typeface="Verdana" panose="020B0604030504040204" pitchFamily="34" charset="0"/>
              <a:ea typeface="Verdana" panose="020B0604030504040204" pitchFamily="34" charset="0"/>
            </a:endParaRPr>
          </a:p>
          <a:p>
            <a:endParaRPr lang="en-US" sz="2200" b="0" i="0" dirty="0">
              <a:solidFill>
                <a:srgbClr val="232323"/>
              </a:solidFill>
              <a:effectLst/>
              <a:latin typeface="Verdana" panose="020B0604030504040204" pitchFamily="34" charset="0"/>
              <a:ea typeface="Verdana" panose="020B0604030504040204" pitchFamily="34" charset="0"/>
            </a:endParaRPr>
          </a:p>
          <a:p>
            <a:r>
              <a:rPr lang="en-US" sz="2200" b="0" i="0" dirty="0">
                <a:solidFill>
                  <a:srgbClr val="232323"/>
                </a:solidFill>
                <a:effectLst/>
                <a:latin typeface="Verdana" panose="020B0604030504040204" pitchFamily="34" charset="0"/>
                <a:ea typeface="Verdana" panose="020B0604030504040204" pitchFamily="34" charset="0"/>
              </a:rPr>
              <a:t>Expected long-term control rates with RT:</a:t>
            </a:r>
          </a:p>
          <a:p>
            <a:pPr lvl="1"/>
            <a:r>
              <a:rPr lang="en-US" sz="2000" b="0" i="0" dirty="0">
                <a:solidFill>
                  <a:srgbClr val="232323"/>
                </a:solidFill>
                <a:effectLst/>
                <a:latin typeface="Verdana" panose="020B0604030504040204" pitchFamily="34" charset="0"/>
                <a:ea typeface="Verdana" panose="020B0604030504040204" pitchFamily="34" charset="0"/>
              </a:rPr>
              <a:t>70-90% for bleeding</a:t>
            </a:r>
            <a:endParaRPr lang="en-US" sz="2000" dirty="0">
              <a:solidFill>
                <a:srgbClr val="232323"/>
              </a:solidFill>
              <a:latin typeface="Verdana" panose="020B0604030504040204" pitchFamily="34" charset="0"/>
              <a:ea typeface="Verdana" panose="020B0604030504040204" pitchFamily="34" charset="0"/>
            </a:endParaRPr>
          </a:p>
          <a:p>
            <a:pPr lvl="1"/>
            <a:r>
              <a:rPr lang="en-US" sz="2000" b="0" i="0" dirty="0">
                <a:solidFill>
                  <a:srgbClr val="232323"/>
                </a:solidFill>
                <a:effectLst/>
                <a:latin typeface="Verdana" panose="020B0604030504040204" pitchFamily="34" charset="0"/>
                <a:ea typeface="Verdana" panose="020B0604030504040204" pitchFamily="34" charset="0"/>
              </a:rPr>
              <a:t>50-80% for dysphagia/obstruction</a:t>
            </a:r>
            <a:endParaRPr lang="en-US" sz="2000" dirty="0">
              <a:solidFill>
                <a:srgbClr val="232323"/>
              </a:solidFill>
              <a:latin typeface="Verdana" panose="020B0604030504040204" pitchFamily="34" charset="0"/>
              <a:ea typeface="Verdana" panose="020B0604030504040204" pitchFamily="34" charset="0"/>
            </a:endParaRPr>
          </a:p>
          <a:p>
            <a:pPr lvl="1"/>
            <a:r>
              <a:rPr lang="en-US" sz="2000" b="0" i="0" dirty="0">
                <a:solidFill>
                  <a:srgbClr val="232323"/>
                </a:solidFill>
                <a:effectLst/>
                <a:latin typeface="Verdana" panose="020B0604030504040204" pitchFamily="34" charset="0"/>
                <a:ea typeface="Verdana" panose="020B0604030504040204" pitchFamily="34" charset="0"/>
              </a:rPr>
              <a:t>45-80% for pain</a:t>
            </a:r>
          </a:p>
          <a:p>
            <a:endParaRPr lang="en-US" sz="2200" b="0" i="0" dirty="0">
              <a:solidFill>
                <a:srgbClr val="232323"/>
              </a:solidFill>
              <a:effectLst/>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931F27A6-C76C-4EB4-9B9F-9C7A3CD4C6D9}"/>
              </a:ext>
            </a:extLst>
          </p:cNvPr>
          <p:cNvSpPr txBox="1"/>
          <p:nvPr/>
        </p:nvSpPr>
        <p:spPr>
          <a:xfrm>
            <a:off x="9982200" y="6172200"/>
            <a:ext cx="2590800" cy="707886"/>
          </a:xfrm>
          <a:prstGeom prst="rect">
            <a:avLst/>
          </a:prstGeom>
          <a:noFill/>
        </p:spPr>
        <p:txBody>
          <a:bodyPr wrap="square" rtlCol="0">
            <a:spAutoFit/>
          </a:bodyPr>
          <a:lstStyle/>
          <a:p>
            <a:r>
              <a:rPr lang="en-US" sz="1000" dirty="0" err="1">
                <a:solidFill>
                  <a:srgbClr val="004B8E"/>
                </a:solidFill>
              </a:rPr>
              <a:t>Tey</a:t>
            </a:r>
            <a:r>
              <a:rPr lang="en-US" sz="1000" dirty="0">
                <a:solidFill>
                  <a:srgbClr val="004B8E"/>
                </a:solidFill>
              </a:rPr>
              <a:t> J. </a:t>
            </a:r>
            <a:r>
              <a:rPr lang="en-US" sz="1000" i="1" dirty="0" err="1">
                <a:solidFill>
                  <a:srgbClr val="004B8E"/>
                </a:solidFill>
              </a:rPr>
              <a:t>Int</a:t>
            </a:r>
            <a:r>
              <a:rPr lang="en-US" sz="1000" i="1" dirty="0">
                <a:solidFill>
                  <a:srgbClr val="004B8E"/>
                </a:solidFill>
              </a:rPr>
              <a:t> J </a:t>
            </a:r>
            <a:r>
              <a:rPr lang="en-US" sz="1000" i="1" dirty="0" err="1">
                <a:solidFill>
                  <a:srgbClr val="004B8E"/>
                </a:solidFill>
              </a:rPr>
              <a:t>Radiat</a:t>
            </a:r>
            <a:r>
              <a:rPr lang="en-US" sz="1000" i="1" dirty="0">
                <a:solidFill>
                  <a:srgbClr val="004B8E"/>
                </a:solidFill>
              </a:rPr>
              <a:t> </a:t>
            </a:r>
            <a:r>
              <a:rPr lang="en-US" sz="1000" i="1" dirty="0" err="1">
                <a:solidFill>
                  <a:srgbClr val="004B8E"/>
                </a:solidFill>
              </a:rPr>
              <a:t>Oncol</a:t>
            </a:r>
            <a:r>
              <a:rPr lang="en-US" sz="1000" i="1" dirty="0">
                <a:solidFill>
                  <a:srgbClr val="004B8E"/>
                </a:solidFill>
              </a:rPr>
              <a:t> </a:t>
            </a:r>
            <a:r>
              <a:rPr lang="en-US" sz="1000" i="1" dirty="0" err="1">
                <a:solidFill>
                  <a:srgbClr val="004B8E"/>
                </a:solidFill>
              </a:rPr>
              <a:t>Biol</a:t>
            </a:r>
            <a:r>
              <a:rPr lang="en-US" sz="1000" i="1" dirty="0">
                <a:solidFill>
                  <a:srgbClr val="004B8E"/>
                </a:solidFill>
              </a:rPr>
              <a:t> Phys</a:t>
            </a:r>
            <a:r>
              <a:rPr lang="en-US" sz="1000" dirty="0">
                <a:solidFill>
                  <a:srgbClr val="004B8E"/>
                </a:solidFill>
              </a:rPr>
              <a:t>, 2007</a:t>
            </a:r>
          </a:p>
          <a:p>
            <a:r>
              <a:rPr lang="en-US" sz="1000" dirty="0">
                <a:solidFill>
                  <a:srgbClr val="004B8E"/>
                </a:solidFill>
              </a:rPr>
              <a:t>Harvey JA. </a:t>
            </a:r>
            <a:r>
              <a:rPr lang="en-US" sz="1000" i="1" dirty="0">
                <a:solidFill>
                  <a:srgbClr val="004B8E"/>
                </a:solidFill>
              </a:rPr>
              <a:t>Dis Esophagus, </a:t>
            </a:r>
            <a:r>
              <a:rPr lang="en-US" sz="1000" dirty="0">
                <a:solidFill>
                  <a:srgbClr val="004B8E"/>
                </a:solidFill>
              </a:rPr>
              <a:t>2004</a:t>
            </a:r>
          </a:p>
          <a:p>
            <a:r>
              <a:rPr lang="en-US" sz="1000" dirty="0" err="1">
                <a:solidFill>
                  <a:srgbClr val="004B8E"/>
                </a:solidFill>
              </a:rPr>
              <a:t>Asakura</a:t>
            </a:r>
            <a:r>
              <a:rPr lang="en-US" sz="1000" dirty="0">
                <a:solidFill>
                  <a:srgbClr val="004B8E"/>
                </a:solidFill>
              </a:rPr>
              <a:t> H. </a:t>
            </a:r>
            <a:r>
              <a:rPr lang="en-US" sz="1000" i="1" dirty="0">
                <a:solidFill>
                  <a:srgbClr val="004B8E"/>
                </a:solidFill>
              </a:rPr>
              <a:t>Cancer Res </a:t>
            </a:r>
            <a:r>
              <a:rPr lang="en-US" sz="1000" i="1" dirty="0" err="1">
                <a:solidFill>
                  <a:srgbClr val="004B8E"/>
                </a:solidFill>
              </a:rPr>
              <a:t>Clin</a:t>
            </a:r>
            <a:r>
              <a:rPr lang="en-US" sz="1000" i="1" dirty="0">
                <a:solidFill>
                  <a:srgbClr val="004B8E"/>
                </a:solidFill>
              </a:rPr>
              <a:t> </a:t>
            </a:r>
            <a:r>
              <a:rPr lang="en-US" sz="1000" i="1" dirty="0" err="1">
                <a:solidFill>
                  <a:srgbClr val="004B8E"/>
                </a:solidFill>
              </a:rPr>
              <a:t>Oncol</a:t>
            </a:r>
            <a:r>
              <a:rPr lang="en-US" sz="1000" i="1" dirty="0">
                <a:solidFill>
                  <a:srgbClr val="004B8E"/>
                </a:solidFill>
              </a:rPr>
              <a:t>, </a:t>
            </a:r>
            <a:r>
              <a:rPr lang="en-US" sz="1000" dirty="0">
                <a:solidFill>
                  <a:srgbClr val="004B8E"/>
                </a:solidFill>
              </a:rPr>
              <a:t>2011</a:t>
            </a:r>
          </a:p>
          <a:p>
            <a:r>
              <a:rPr lang="en-US" sz="1000" dirty="0">
                <a:solidFill>
                  <a:srgbClr val="004B8E"/>
                </a:solidFill>
              </a:rPr>
              <a:t>Yuan ST. </a:t>
            </a:r>
            <a:r>
              <a:rPr lang="en-US" sz="1000" i="1" dirty="0">
                <a:solidFill>
                  <a:srgbClr val="004B8E"/>
                </a:solidFill>
              </a:rPr>
              <a:t>Am J </a:t>
            </a:r>
            <a:r>
              <a:rPr lang="en-US" sz="1000" i="1" dirty="0" err="1">
                <a:solidFill>
                  <a:srgbClr val="004B8E"/>
                </a:solidFill>
              </a:rPr>
              <a:t>Clin</a:t>
            </a:r>
            <a:r>
              <a:rPr lang="en-US" sz="1000" i="1" dirty="0">
                <a:solidFill>
                  <a:srgbClr val="004B8E"/>
                </a:solidFill>
              </a:rPr>
              <a:t> </a:t>
            </a:r>
            <a:r>
              <a:rPr lang="en-US" sz="1000" i="1" dirty="0" err="1">
                <a:solidFill>
                  <a:srgbClr val="004B8E"/>
                </a:solidFill>
              </a:rPr>
              <a:t>Oncol</a:t>
            </a:r>
            <a:r>
              <a:rPr lang="en-US" sz="1000" i="1" dirty="0">
                <a:solidFill>
                  <a:srgbClr val="004B8E"/>
                </a:solidFill>
              </a:rPr>
              <a:t>, </a:t>
            </a:r>
            <a:r>
              <a:rPr lang="en-US" sz="1000" dirty="0">
                <a:solidFill>
                  <a:srgbClr val="004B8E"/>
                </a:solidFill>
              </a:rPr>
              <a:t>2015</a:t>
            </a:r>
          </a:p>
        </p:txBody>
      </p:sp>
      <p:pic>
        <p:nvPicPr>
          <p:cNvPr id="5" name="Picture 4">
            <a:extLst>
              <a:ext uri="{FF2B5EF4-FFF2-40B4-BE49-F238E27FC236}">
                <a16:creationId xmlns:a16="http://schemas.microsoft.com/office/drawing/2014/main" id="{8FCEE0EE-32BB-4A37-B81B-FDE4A69BE815}"/>
              </a:ext>
            </a:extLst>
          </p:cNvPr>
          <p:cNvPicPr>
            <a:picLocks noChangeAspect="1"/>
          </p:cNvPicPr>
          <p:nvPr/>
        </p:nvPicPr>
        <p:blipFill>
          <a:blip r:embed="rId3"/>
          <a:stretch>
            <a:fillRect/>
          </a:stretch>
        </p:blipFill>
        <p:spPr>
          <a:xfrm>
            <a:off x="8001001" y="1260764"/>
            <a:ext cx="3962400" cy="3405760"/>
          </a:xfrm>
          <a:prstGeom prst="rect">
            <a:avLst/>
          </a:prstGeom>
        </p:spPr>
      </p:pic>
      <p:sp>
        <p:nvSpPr>
          <p:cNvPr id="6" name="TextBox 5">
            <a:extLst>
              <a:ext uri="{FF2B5EF4-FFF2-40B4-BE49-F238E27FC236}">
                <a16:creationId xmlns:a16="http://schemas.microsoft.com/office/drawing/2014/main" id="{06FC6D56-0FCC-4E7D-BAB2-649C0B33B04A}"/>
              </a:ext>
            </a:extLst>
          </p:cNvPr>
          <p:cNvSpPr txBox="1"/>
          <p:nvPr/>
        </p:nvSpPr>
        <p:spPr>
          <a:xfrm>
            <a:off x="838200" y="4698759"/>
            <a:ext cx="9144000" cy="1661993"/>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200" b="0" i="0" dirty="0">
                <a:solidFill>
                  <a:srgbClr val="232323"/>
                </a:solidFill>
                <a:effectLst/>
                <a:latin typeface="Verdana" panose="020B0604030504040204" pitchFamily="34" charset="0"/>
                <a:ea typeface="Verdana" panose="020B0604030504040204" pitchFamily="34" charset="0"/>
              </a:rPr>
              <a:t>Endoscopic stent may be indicated for obstructive symptoms if more immediate relief is needed</a:t>
            </a:r>
          </a:p>
          <a:p>
            <a:pPr marL="800100" lvl="1" indent="-342900">
              <a:buFont typeface="Arial" panose="020B0604020202020204" pitchFamily="34" charset="0"/>
              <a:buChar char="•"/>
            </a:pPr>
            <a:r>
              <a:rPr lang="en-US" sz="2000" dirty="0">
                <a:solidFill>
                  <a:srgbClr val="232323"/>
                </a:solidFill>
                <a:latin typeface="Verdana"/>
                <a:ea typeface="Verdana"/>
              </a:rPr>
              <a:t>Downside is shorter duration of tumor control, heartburn and dietary modifications</a:t>
            </a:r>
            <a:endParaRPr lang="en-US" sz="2000" b="0" i="0" dirty="0">
              <a:solidFill>
                <a:srgbClr val="232323"/>
              </a:solidFill>
              <a:effectLst/>
              <a:latin typeface="Verdana"/>
              <a:ea typeface="Verdana"/>
            </a:endParaRPr>
          </a:p>
          <a:p>
            <a:endParaRPr lang="en-US" dirty="0"/>
          </a:p>
        </p:txBody>
      </p:sp>
    </p:spTree>
    <p:extLst>
      <p:ext uri="{BB962C8B-B14F-4D97-AF65-F5344CB8AC3E}">
        <p14:creationId xmlns:p14="http://schemas.microsoft.com/office/powerpoint/2010/main" val="3234927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pPr algn="ctr"/>
            <a:r>
              <a:rPr lang="en-US" sz="3600" dirty="0">
                <a:solidFill>
                  <a:schemeClr val="tx2"/>
                </a:solidFill>
                <a:latin typeface="Verdana" pitchFamily="34" charset="0"/>
                <a:ea typeface="Verdana" pitchFamily="34" charset="0"/>
                <a:cs typeface="Verdana" pitchFamily="34" charset="0"/>
              </a:rPr>
              <a:t>How Does Radiation Work?</a:t>
            </a:r>
          </a:p>
        </p:txBody>
      </p:sp>
      <p:sp>
        <p:nvSpPr>
          <p:cNvPr id="3" name="Content Placeholder 2"/>
          <p:cNvSpPr>
            <a:spLocks noGrp="1"/>
          </p:cNvSpPr>
          <p:nvPr>
            <p:ph idx="1"/>
          </p:nvPr>
        </p:nvSpPr>
        <p:spPr>
          <a:xfrm>
            <a:off x="6238059" y="1224081"/>
            <a:ext cx="4897863" cy="4333076"/>
          </a:xfrm>
        </p:spPr>
        <p:txBody>
          <a:bodyPr>
            <a:normAutofit/>
          </a:bodyPr>
          <a:lstStyle/>
          <a:p>
            <a:pPr algn="ctr">
              <a:spcBef>
                <a:spcPts val="0"/>
              </a:spcBef>
              <a:buNone/>
            </a:pPr>
            <a:r>
              <a:rPr lang="en-US" sz="2500" b="1" dirty="0">
                <a:solidFill>
                  <a:schemeClr val="tx1">
                    <a:lumMod val="85000"/>
                    <a:lumOff val="15000"/>
                  </a:schemeClr>
                </a:solidFill>
                <a:latin typeface="Verdana" pitchFamily="34" charset="0"/>
                <a:ea typeface="Verdana" pitchFamily="34" charset="0"/>
                <a:cs typeface="Verdana" pitchFamily="34" charset="0"/>
              </a:rPr>
              <a:t>X-rays interact with water</a:t>
            </a:r>
            <a:r>
              <a:rPr lang="en-US" sz="2500" dirty="0">
                <a:solidFill>
                  <a:schemeClr val="tx1">
                    <a:lumMod val="85000"/>
                    <a:lumOff val="15000"/>
                  </a:schemeClr>
                </a:solidFill>
                <a:latin typeface="Verdana" pitchFamily="34" charset="0"/>
                <a:ea typeface="Verdana" pitchFamily="34" charset="0"/>
                <a:cs typeface="Verdana" pitchFamily="34" charset="0"/>
              </a:rPr>
              <a:t> </a:t>
            </a:r>
          </a:p>
          <a:p>
            <a:pPr algn="ctr">
              <a:spcBef>
                <a:spcPts val="0"/>
              </a:spcBef>
            </a:pPr>
            <a:endParaRPr lang="en-US" sz="2500" dirty="0">
              <a:solidFill>
                <a:schemeClr val="tx1">
                  <a:lumMod val="85000"/>
                  <a:lumOff val="15000"/>
                </a:schemeClr>
              </a:solidFill>
              <a:latin typeface="Verdana" pitchFamily="34" charset="0"/>
              <a:ea typeface="Verdana" pitchFamily="34" charset="0"/>
              <a:cs typeface="Verdana" pitchFamily="34" charset="0"/>
              <a:sym typeface="Wingdings" pitchFamily="2" charset="2"/>
            </a:endParaRPr>
          </a:p>
          <a:p>
            <a:pPr algn="ctr">
              <a:spcBef>
                <a:spcPts val="0"/>
              </a:spcBef>
              <a:buNone/>
            </a:pPr>
            <a:r>
              <a:rPr lang="en-US" sz="2500" b="1" dirty="0">
                <a:solidFill>
                  <a:schemeClr val="tx1">
                    <a:lumMod val="85000"/>
                    <a:lumOff val="15000"/>
                  </a:schemeClr>
                </a:solidFill>
                <a:latin typeface="Verdana" pitchFamily="34" charset="0"/>
                <a:ea typeface="Verdana" pitchFamily="34" charset="0"/>
                <a:cs typeface="Verdana" pitchFamily="34" charset="0"/>
                <a:sym typeface="Wingdings" pitchFamily="2" charset="2"/>
              </a:rPr>
              <a:t>radiolysis</a:t>
            </a:r>
            <a:r>
              <a:rPr lang="en-US" sz="2500" dirty="0">
                <a:solidFill>
                  <a:schemeClr val="tx1">
                    <a:lumMod val="85000"/>
                    <a:lumOff val="15000"/>
                  </a:schemeClr>
                </a:solidFill>
                <a:latin typeface="Verdana" pitchFamily="34" charset="0"/>
                <a:ea typeface="Verdana" pitchFamily="34" charset="0"/>
                <a:cs typeface="Verdana" pitchFamily="34" charset="0"/>
                <a:sym typeface="Wingdings" pitchFamily="2" charset="2"/>
              </a:rPr>
              <a:t> </a:t>
            </a:r>
          </a:p>
          <a:p>
            <a:pPr algn="ctr">
              <a:spcBef>
                <a:spcPts val="0"/>
              </a:spcBef>
              <a:buNone/>
            </a:pPr>
            <a:endParaRPr lang="en-US" sz="2500" b="1" dirty="0">
              <a:solidFill>
                <a:schemeClr val="tx1">
                  <a:lumMod val="85000"/>
                  <a:lumOff val="15000"/>
                </a:schemeClr>
              </a:solidFill>
              <a:latin typeface="Verdana" pitchFamily="34" charset="0"/>
              <a:ea typeface="Verdana" pitchFamily="34" charset="0"/>
              <a:cs typeface="Verdana" pitchFamily="34" charset="0"/>
            </a:endParaRPr>
          </a:p>
          <a:p>
            <a:pPr algn="ctr">
              <a:spcBef>
                <a:spcPts val="0"/>
              </a:spcBef>
              <a:buNone/>
            </a:pPr>
            <a:r>
              <a:rPr lang="en-US" sz="2500" b="1" dirty="0">
                <a:solidFill>
                  <a:schemeClr val="tx1">
                    <a:lumMod val="85000"/>
                    <a:lumOff val="15000"/>
                  </a:schemeClr>
                </a:solidFill>
                <a:latin typeface="Verdana" pitchFamily="34" charset="0"/>
                <a:ea typeface="Verdana" pitchFamily="34" charset="0"/>
                <a:cs typeface="Verdana" pitchFamily="34" charset="0"/>
              </a:rPr>
              <a:t>free radicals</a:t>
            </a:r>
            <a:r>
              <a:rPr lang="en-US" sz="2500" dirty="0">
                <a:solidFill>
                  <a:schemeClr val="tx1">
                    <a:lumMod val="85000"/>
                    <a:lumOff val="15000"/>
                  </a:schemeClr>
                </a:solidFill>
                <a:latin typeface="Verdana" pitchFamily="34" charset="0"/>
                <a:ea typeface="Verdana" pitchFamily="34" charset="0"/>
                <a:cs typeface="Verdana" pitchFamily="34" charset="0"/>
              </a:rPr>
              <a:t> </a:t>
            </a:r>
          </a:p>
          <a:p>
            <a:pPr algn="ctr">
              <a:spcBef>
                <a:spcPts val="0"/>
              </a:spcBef>
              <a:buNone/>
            </a:pPr>
            <a:endParaRPr lang="en-US" sz="2500" dirty="0">
              <a:solidFill>
                <a:schemeClr val="tx1">
                  <a:lumMod val="85000"/>
                  <a:lumOff val="15000"/>
                </a:schemeClr>
              </a:solidFill>
              <a:latin typeface="Verdana" pitchFamily="34" charset="0"/>
              <a:ea typeface="Verdana" pitchFamily="34" charset="0"/>
              <a:cs typeface="Verdana" pitchFamily="34" charset="0"/>
              <a:sym typeface="Wingdings" pitchFamily="2" charset="2"/>
            </a:endParaRPr>
          </a:p>
          <a:p>
            <a:pPr algn="ctr">
              <a:spcBef>
                <a:spcPts val="0"/>
              </a:spcBef>
              <a:buNone/>
            </a:pPr>
            <a:r>
              <a:rPr lang="en-US" sz="2500" b="1" dirty="0">
                <a:solidFill>
                  <a:schemeClr val="tx1">
                    <a:lumMod val="85000"/>
                    <a:lumOff val="15000"/>
                  </a:schemeClr>
                </a:solidFill>
                <a:latin typeface="Verdana" pitchFamily="34" charset="0"/>
                <a:ea typeface="Verdana" pitchFamily="34" charset="0"/>
                <a:cs typeface="Verdana" pitchFamily="34" charset="0"/>
                <a:sym typeface="Wingdings" pitchFamily="2" charset="2"/>
              </a:rPr>
              <a:t>bind to and </a:t>
            </a:r>
            <a:r>
              <a:rPr lang="en-US" sz="2500" b="1" dirty="0">
                <a:solidFill>
                  <a:schemeClr val="tx1">
                    <a:lumMod val="85000"/>
                    <a:lumOff val="15000"/>
                  </a:schemeClr>
                </a:solidFill>
                <a:latin typeface="Verdana" pitchFamily="34" charset="0"/>
                <a:ea typeface="Verdana" pitchFamily="34" charset="0"/>
                <a:cs typeface="Verdana" pitchFamily="34" charset="0"/>
              </a:rPr>
              <a:t>damage DNA</a:t>
            </a:r>
            <a:endParaRPr lang="en-US" sz="2500" dirty="0">
              <a:solidFill>
                <a:schemeClr val="tx1">
                  <a:lumMod val="85000"/>
                  <a:lumOff val="15000"/>
                </a:schemeClr>
              </a:solidFill>
              <a:latin typeface="Verdana" pitchFamily="34" charset="0"/>
              <a:ea typeface="Verdana" pitchFamily="34" charset="0"/>
              <a:cs typeface="Verdana" pitchFamily="34" charset="0"/>
            </a:endParaRPr>
          </a:p>
          <a:p>
            <a:pPr algn="ctr">
              <a:spcBef>
                <a:spcPts val="0"/>
              </a:spcBef>
              <a:buNone/>
            </a:pPr>
            <a:endParaRPr lang="en-US" sz="2500" dirty="0">
              <a:solidFill>
                <a:schemeClr val="tx1">
                  <a:lumMod val="85000"/>
                  <a:lumOff val="15000"/>
                </a:schemeClr>
              </a:solidFill>
              <a:latin typeface="Verdana" pitchFamily="34" charset="0"/>
              <a:ea typeface="Verdana" pitchFamily="34" charset="0"/>
              <a:cs typeface="Verdana" pitchFamily="34" charset="0"/>
              <a:sym typeface="Wingdings" pitchFamily="2" charset="2"/>
            </a:endParaRPr>
          </a:p>
          <a:p>
            <a:pPr algn="ctr">
              <a:spcBef>
                <a:spcPts val="0"/>
              </a:spcBef>
              <a:buNone/>
            </a:pPr>
            <a:r>
              <a:rPr lang="en-US" sz="2500" b="1" dirty="0">
                <a:solidFill>
                  <a:schemeClr val="tx1">
                    <a:lumMod val="85000"/>
                    <a:lumOff val="15000"/>
                  </a:schemeClr>
                </a:solidFill>
                <a:latin typeface="Verdana" pitchFamily="34" charset="0"/>
                <a:ea typeface="Verdana" pitchFamily="34" charset="0"/>
                <a:cs typeface="Verdana" pitchFamily="34" charset="0"/>
                <a:sym typeface="Wingdings" pitchFamily="2" charset="2"/>
              </a:rPr>
              <a:t>cell death </a:t>
            </a:r>
          </a:p>
          <a:p>
            <a:pPr algn="ctr">
              <a:spcBef>
                <a:spcPts val="0"/>
              </a:spcBef>
              <a:buNone/>
            </a:pPr>
            <a:r>
              <a:rPr lang="en-US" sz="2500" b="1" dirty="0">
                <a:solidFill>
                  <a:schemeClr val="tx1">
                    <a:lumMod val="85000"/>
                    <a:lumOff val="15000"/>
                  </a:schemeClr>
                </a:solidFill>
                <a:latin typeface="Verdana" pitchFamily="34" charset="0"/>
                <a:ea typeface="Verdana" pitchFamily="34" charset="0"/>
                <a:cs typeface="Verdana" pitchFamily="34" charset="0"/>
                <a:sym typeface="Wingdings" pitchFamily="2" charset="2"/>
              </a:rPr>
              <a:t>(by mitotic catastrophe)</a:t>
            </a:r>
          </a:p>
        </p:txBody>
      </p:sp>
      <p:pic>
        <p:nvPicPr>
          <p:cNvPr id="13" name="Picture 1027" descr="1"/>
          <p:cNvPicPr>
            <a:picLocks noChangeAspect="1" noChangeArrowheads="1"/>
          </p:cNvPicPr>
          <p:nvPr/>
        </p:nvPicPr>
        <p:blipFill>
          <a:blip r:embed="rId2" cstate="print"/>
          <a:srcRect t="7092"/>
          <a:stretch>
            <a:fillRect/>
          </a:stretch>
        </p:blipFill>
        <p:spPr bwMode="auto">
          <a:xfrm>
            <a:off x="1731537" y="1239704"/>
            <a:ext cx="3860908" cy="4322897"/>
          </a:xfrm>
          <a:prstGeom prst="rect">
            <a:avLst/>
          </a:prstGeom>
          <a:noFill/>
          <a:ln w="9525">
            <a:noFill/>
            <a:miter lim="800000"/>
            <a:headEnd/>
            <a:tailEnd/>
          </a:ln>
        </p:spPr>
      </p:pic>
      <p:sp>
        <p:nvSpPr>
          <p:cNvPr id="14" name="TextBox 13"/>
          <p:cNvSpPr txBox="1"/>
          <p:nvPr/>
        </p:nvSpPr>
        <p:spPr>
          <a:xfrm>
            <a:off x="4982847" y="1296645"/>
            <a:ext cx="609598" cy="369332"/>
          </a:xfrm>
          <a:prstGeom prst="rect">
            <a:avLst/>
          </a:prstGeom>
          <a:noFill/>
        </p:spPr>
        <p:txBody>
          <a:bodyPr wrap="square" rtlCol="0">
            <a:spAutoFit/>
          </a:bodyPr>
          <a:lstStyle/>
          <a:p>
            <a:r>
              <a:rPr lang="en-US" dirty="0">
                <a:solidFill>
                  <a:srgbClr val="FF0000"/>
                </a:solidFill>
              </a:rPr>
              <a:t>80%</a:t>
            </a:r>
          </a:p>
        </p:txBody>
      </p:sp>
      <p:sp>
        <p:nvSpPr>
          <p:cNvPr id="15" name="TextBox 14"/>
          <p:cNvSpPr txBox="1"/>
          <p:nvPr/>
        </p:nvSpPr>
        <p:spPr>
          <a:xfrm>
            <a:off x="4954961" y="5055587"/>
            <a:ext cx="610282" cy="369332"/>
          </a:xfrm>
          <a:prstGeom prst="rect">
            <a:avLst/>
          </a:prstGeom>
          <a:noFill/>
        </p:spPr>
        <p:txBody>
          <a:bodyPr wrap="square" rtlCol="0">
            <a:spAutoFit/>
          </a:bodyPr>
          <a:lstStyle/>
          <a:p>
            <a:r>
              <a:rPr lang="en-US" dirty="0">
                <a:solidFill>
                  <a:srgbClr val="FF0000"/>
                </a:solidFill>
              </a:rPr>
              <a:t>20%</a:t>
            </a:r>
          </a:p>
        </p:txBody>
      </p:sp>
      <p:cxnSp>
        <p:nvCxnSpPr>
          <p:cNvPr id="9" name="Straight Arrow Connector 8"/>
          <p:cNvCxnSpPr>
            <a:cxnSpLocks/>
          </p:cNvCxnSpPr>
          <p:nvPr/>
        </p:nvCxnSpPr>
        <p:spPr>
          <a:xfrm>
            <a:off x="8528485" y="1665977"/>
            <a:ext cx="0" cy="381000"/>
          </a:xfrm>
          <a:prstGeom prst="straightConnector1">
            <a:avLst/>
          </a:prstGeom>
          <a:ln w="28575">
            <a:tailEnd type="arrow"/>
          </a:ln>
        </p:spPr>
        <p:style>
          <a:lnRef idx="3">
            <a:schemeClr val="accent1"/>
          </a:lnRef>
          <a:fillRef idx="0">
            <a:schemeClr val="accent1"/>
          </a:fillRef>
          <a:effectRef idx="2">
            <a:schemeClr val="accent1"/>
          </a:effectRef>
          <a:fontRef idx="minor">
            <a:schemeClr val="tx1"/>
          </a:fontRef>
        </p:style>
      </p:cxnSp>
      <p:sp>
        <p:nvSpPr>
          <p:cNvPr id="20" name="Rectangle 19"/>
          <p:cNvSpPr/>
          <p:nvPr/>
        </p:nvSpPr>
        <p:spPr>
          <a:xfrm>
            <a:off x="4114800" y="5003467"/>
            <a:ext cx="1356182" cy="48806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114800" y="1239704"/>
            <a:ext cx="1356182" cy="48806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5846882"/>
            <a:ext cx="8686800" cy="1200329"/>
          </a:xfrm>
          <a:prstGeom prst="rect">
            <a:avLst/>
          </a:prstGeom>
          <a:noFill/>
        </p:spPr>
        <p:txBody>
          <a:bodyPr wrap="square" rtlCol="0">
            <a:spAutoFit/>
          </a:bodyPr>
          <a:lstStyle/>
          <a:p>
            <a:pPr algn="ctr"/>
            <a:r>
              <a:rPr lang="en-US" sz="2400" b="1" dirty="0">
                <a:solidFill>
                  <a:srgbClr val="0070C0"/>
                </a:solidFill>
                <a:latin typeface="Verdana" panose="020B0604030504040204" pitchFamily="34" charset="0"/>
                <a:ea typeface="Verdana" panose="020B0604030504040204" pitchFamily="34" charset="0"/>
                <a:cs typeface="Verdana" panose="020B0604030504040204" pitchFamily="34" charset="0"/>
              </a:rPr>
              <a:t>Cancer cells are more susceptible to RT </a:t>
            </a:r>
          </a:p>
          <a:p>
            <a:pPr algn="ctr"/>
            <a:r>
              <a:rPr lang="en-US" sz="2400" b="1" dirty="0">
                <a:solidFill>
                  <a:srgbClr val="0070C0"/>
                </a:solidFill>
                <a:latin typeface="Verdana" panose="020B0604030504040204" pitchFamily="34" charset="0"/>
                <a:ea typeface="Verdana" panose="020B0604030504040204" pitchFamily="34" charset="0"/>
                <a:cs typeface="Verdana" panose="020B0604030504040204" pitchFamily="34" charset="0"/>
              </a:rPr>
              <a:t>due to impaired DNA repair pathways</a:t>
            </a:r>
          </a:p>
          <a:p>
            <a:pPr algn="ctr"/>
            <a:endParaRPr lang="en-US" sz="2400" b="1" dirty="0">
              <a:solidFill>
                <a:schemeClr val="accent1">
                  <a:lumMod val="75000"/>
                </a:schemeClr>
              </a:solidFill>
              <a:latin typeface="Verdana" panose="020B0604030504040204" pitchFamily="34" charset="0"/>
              <a:ea typeface="Verdana" panose="020B0604030504040204" pitchFamily="34" charset="0"/>
            </a:endParaRPr>
          </a:p>
        </p:txBody>
      </p:sp>
      <p:cxnSp>
        <p:nvCxnSpPr>
          <p:cNvPr id="22" name="Straight Arrow Connector 21">
            <a:extLst>
              <a:ext uri="{FF2B5EF4-FFF2-40B4-BE49-F238E27FC236}">
                <a16:creationId xmlns:a16="http://schemas.microsoft.com/office/drawing/2014/main" id="{95690EDD-4C24-4B04-8AC6-35D9A4B94710}"/>
              </a:ext>
            </a:extLst>
          </p:cNvPr>
          <p:cNvCxnSpPr>
            <a:cxnSpLocks/>
          </p:cNvCxnSpPr>
          <p:nvPr/>
        </p:nvCxnSpPr>
        <p:spPr>
          <a:xfrm>
            <a:off x="8547535" y="2412451"/>
            <a:ext cx="0" cy="381000"/>
          </a:xfrm>
          <a:prstGeom prst="straightConnector1">
            <a:avLst/>
          </a:prstGeom>
          <a:ln w="28575">
            <a:tailEnd type="arrow"/>
          </a:ln>
        </p:spPr>
        <p:style>
          <a:lnRef idx="3">
            <a:schemeClr val="accent1"/>
          </a:lnRef>
          <a:fillRef idx="0">
            <a:schemeClr val="accent1"/>
          </a:fillRef>
          <a:effectRef idx="2">
            <a:schemeClr val="accent1"/>
          </a:effectRef>
          <a:fontRef idx="minor">
            <a:schemeClr val="tx1"/>
          </a:fontRef>
        </p:style>
      </p:cxnSp>
      <p:cxnSp>
        <p:nvCxnSpPr>
          <p:cNvPr id="23" name="Straight Arrow Connector 22">
            <a:extLst>
              <a:ext uri="{FF2B5EF4-FFF2-40B4-BE49-F238E27FC236}">
                <a16:creationId xmlns:a16="http://schemas.microsoft.com/office/drawing/2014/main" id="{ED90E91B-85B9-47BE-8445-53701825BBB6}"/>
              </a:ext>
            </a:extLst>
          </p:cNvPr>
          <p:cNvCxnSpPr>
            <a:cxnSpLocks/>
          </p:cNvCxnSpPr>
          <p:nvPr/>
        </p:nvCxnSpPr>
        <p:spPr>
          <a:xfrm>
            <a:off x="8547535" y="3174451"/>
            <a:ext cx="0" cy="381000"/>
          </a:xfrm>
          <a:prstGeom prst="straightConnector1">
            <a:avLst/>
          </a:prstGeom>
          <a:ln w="28575">
            <a:tailEnd type="arrow"/>
          </a:ln>
        </p:spPr>
        <p:style>
          <a:lnRef idx="3">
            <a:schemeClr val="accent1"/>
          </a:lnRef>
          <a:fillRef idx="0">
            <a:schemeClr val="accent1"/>
          </a:fillRef>
          <a:effectRef idx="2">
            <a:schemeClr val="accent1"/>
          </a:effectRef>
          <a:fontRef idx="minor">
            <a:schemeClr val="tx1"/>
          </a:fontRef>
        </p:style>
      </p:cxnSp>
      <p:cxnSp>
        <p:nvCxnSpPr>
          <p:cNvPr id="25" name="Straight Arrow Connector 24">
            <a:extLst>
              <a:ext uri="{FF2B5EF4-FFF2-40B4-BE49-F238E27FC236}">
                <a16:creationId xmlns:a16="http://schemas.microsoft.com/office/drawing/2014/main" id="{A4E4A2E3-6E9A-4597-A2DD-95C45E22EF85}"/>
              </a:ext>
            </a:extLst>
          </p:cNvPr>
          <p:cNvCxnSpPr>
            <a:cxnSpLocks/>
          </p:cNvCxnSpPr>
          <p:nvPr/>
        </p:nvCxnSpPr>
        <p:spPr>
          <a:xfrm>
            <a:off x="8547535" y="3936451"/>
            <a:ext cx="0" cy="381000"/>
          </a:xfrm>
          <a:prstGeom prst="straightConnector1">
            <a:avLst/>
          </a:prstGeom>
          <a:ln w="28575">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2469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Scenario 3: Bowel Obstruction</a:t>
            </a:r>
            <a:endParaRPr lang="en-US" sz="3600" dirty="0"/>
          </a:p>
        </p:txBody>
      </p:sp>
      <p:sp>
        <p:nvSpPr>
          <p:cNvPr id="3" name="Content Placeholder 2"/>
          <p:cNvSpPr>
            <a:spLocks noGrp="1"/>
          </p:cNvSpPr>
          <p:nvPr>
            <p:ph idx="1"/>
          </p:nvPr>
        </p:nvSpPr>
        <p:spPr>
          <a:xfrm>
            <a:off x="685800" y="1371600"/>
            <a:ext cx="10668000" cy="1828800"/>
          </a:xfrm>
        </p:spPr>
        <p:txBody>
          <a:bodyPr>
            <a:noAutofit/>
          </a:bodyPr>
          <a:lstStyle/>
          <a:p>
            <a:r>
              <a:rPr lang="en-US" sz="2600" b="0" i="0" dirty="0">
                <a:solidFill>
                  <a:srgbClr val="232323"/>
                </a:solidFill>
                <a:effectLst/>
                <a:latin typeface="Verdana" panose="020B0604030504040204" pitchFamily="34" charset="0"/>
                <a:ea typeface="Verdana" panose="020B0604030504040204" pitchFamily="34" charset="0"/>
                <a:cs typeface="Verdana" panose="020B0604030504040204" pitchFamily="34" charset="0"/>
              </a:rPr>
              <a:t>Distinguish benign from malignant bowel obstruction </a:t>
            </a:r>
          </a:p>
          <a:p>
            <a:endParaRPr lang="en-US" sz="2600" b="0" i="0" dirty="0">
              <a:solidFill>
                <a:srgbClr val="232323"/>
              </a:solidFill>
              <a:effectLst/>
              <a:latin typeface="Verdana" panose="020B0604030504040204" pitchFamily="34" charset="0"/>
              <a:ea typeface="Verdana" panose="020B0604030504040204" pitchFamily="34" charset="0"/>
              <a:cs typeface="Verdana" panose="020B0604030504040204" pitchFamily="34" charset="0"/>
            </a:endParaRPr>
          </a:p>
          <a:p>
            <a:r>
              <a:rPr lang="en-US" sz="2600" b="0" i="0" dirty="0">
                <a:solidFill>
                  <a:srgbClr val="232323"/>
                </a:solidFill>
                <a:effectLst/>
                <a:latin typeface="Verdana" panose="020B0604030504040204" pitchFamily="34" charset="0"/>
                <a:ea typeface="Verdana" panose="020B0604030504040204" pitchFamily="34" charset="0"/>
                <a:cs typeface="Verdana" panose="020B0604030504040204" pitchFamily="34" charset="0"/>
              </a:rPr>
              <a:t>In cancer patients, large bowel obstruction </a:t>
            </a:r>
            <a:r>
              <a:rPr lang="en-US" sz="2600" dirty="0">
                <a:solidFill>
                  <a:srgbClr val="232323"/>
                </a:solidFill>
                <a:latin typeface="Verdana" panose="020B0604030504040204" pitchFamily="34" charset="0"/>
                <a:ea typeface="Verdana" panose="020B0604030504040204" pitchFamily="34" charset="0"/>
                <a:cs typeface="Verdana" panose="020B0604030504040204" pitchFamily="34" charset="0"/>
              </a:rPr>
              <a:t>much more common than </a:t>
            </a:r>
            <a:r>
              <a:rPr lang="en-US" sz="2600" b="0" i="0" dirty="0">
                <a:solidFill>
                  <a:srgbClr val="232323"/>
                </a:solidFill>
                <a:effectLst/>
                <a:latin typeface="Verdana" panose="020B0604030504040204" pitchFamily="34" charset="0"/>
                <a:ea typeface="Verdana" panose="020B0604030504040204" pitchFamily="34" charset="0"/>
                <a:cs typeface="Verdana" panose="020B0604030504040204" pitchFamily="34" charset="0"/>
              </a:rPr>
              <a:t>small bowel obstruction </a:t>
            </a:r>
          </a:p>
        </p:txBody>
      </p:sp>
      <p:pic>
        <p:nvPicPr>
          <p:cNvPr id="4" name="Picture 3"/>
          <p:cNvPicPr>
            <a:picLocks noChangeAspect="1"/>
          </p:cNvPicPr>
          <p:nvPr/>
        </p:nvPicPr>
        <p:blipFill>
          <a:blip r:embed="rId3"/>
          <a:stretch>
            <a:fillRect/>
          </a:stretch>
        </p:blipFill>
        <p:spPr>
          <a:xfrm>
            <a:off x="7848600" y="3200400"/>
            <a:ext cx="4233839" cy="2438400"/>
          </a:xfrm>
          <a:prstGeom prst="rect">
            <a:avLst/>
          </a:prstGeom>
        </p:spPr>
      </p:pic>
      <p:sp>
        <p:nvSpPr>
          <p:cNvPr id="8" name="TextBox 7"/>
          <p:cNvSpPr txBox="1"/>
          <p:nvPr/>
        </p:nvSpPr>
        <p:spPr>
          <a:xfrm>
            <a:off x="685800" y="3464540"/>
            <a:ext cx="7010400" cy="240065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500" dirty="0">
                <a:solidFill>
                  <a:srgbClr val="232323"/>
                </a:solidFill>
                <a:latin typeface="Verdana"/>
                <a:ea typeface="Verdana"/>
                <a:cs typeface="Verdana" panose="020B0604030504040204" pitchFamily="34" charset="0"/>
              </a:rPr>
              <a:t>Bowel obstruction often requires more immediate relief than RT can provide, so surgical exploration or stenting are generally preferred up-front management if obstruction does not resolve with conservative management</a:t>
            </a:r>
          </a:p>
        </p:txBody>
      </p:sp>
      <p:sp>
        <p:nvSpPr>
          <p:cNvPr id="6" name="TextBox 5">
            <a:extLst>
              <a:ext uri="{FF2B5EF4-FFF2-40B4-BE49-F238E27FC236}">
                <a16:creationId xmlns:a16="http://schemas.microsoft.com/office/drawing/2014/main" id="{33802A26-5A26-4A6B-8AFF-31446EE62B9E}"/>
              </a:ext>
            </a:extLst>
          </p:cNvPr>
          <p:cNvSpPr txBox="1"/>
          <p:nvPr/>
        </p:nvSpPr>
        <p:spPr>
          <a:xfrm>
            <a:off x="8991600" y="5671909"/>
            <a:ext cx="3776785" cy="1015663"/>
          </a:xfrm>
          <a:prstGeom prst="rect">
            <a:avLst/>
          </a:prstGeom>
          <a:noFill/>
        </p:spPr>
        <p:txBody>
          <a:bodyPr wrap="square" rtlCol="0">
            <a:spAutoFit/>
          </a:bodyPr>
          <a:lstStyle/>
          <a:p>
            <a:r>
              <a:rPr lang="en-US" sz="1000" dirty="0" err="1">
                <a:solidFill>
                  <a:srgbClr val="004B8E"/>
                </a:solidFill>
              </a:rPr>
              <a:t>Myint</a:t>
            </a:r>
            <a:r>
              <a:rPr lang="en-US" sz="1000" dirty="0">
                <a:solidFill>
                  <a:srgbClr val="004B8E"/>
                </a:solidFill>
              </a:rPr>
              <a:t> AS</a:t>
            </a:r>
            <a:r>
              <a:rPr lang="en-US" sz="1000" i="1" dirty="0">
                <a:solidFill>
                  <a:srgbClr val="004B8E"/>
                </a:solidFill>
              </a:rPr>
              <a:t>. Eur J Gastroenterol </a:t>
            </a:r>
            <a:r>
              <a:rPr lang="en-US" sz="1000" i="1" dirty="0" err="1">
                <a:solidFill>
                  <a:srgbClr val="004B8E"/>
                </a:solidFill>
              </a:rPr>
              <a:t>Hepatol</a:t>
            </a:r>
            <a:r>
              <a:rPr lang="en-US" sz="1000" i="1" dirty="0">
                <a:solidFill>
                  <a:srgbClr val="004B8E"/>
                </a:solidFill>
              </a:rPr>
              <a:t> </a:t>
            </a:r>
            <a:r>
              <a:rPr lang="en-US" sz="1000" dirty="0">
                <a:solidFill>
                  <a:srgbClr val="004B8E"/>
                </a:solidFill>
              </a:rPr>
              <a:t>2000;12:381</a:t>
            </a:r>
          </a:p>
          <a:p>
            <a:r>
              <a:rPr lang="en-US" sz="1000" dirty="0">
                <a:solidFill>
                  <a:srgbClr val="004B8E"/>
                </a:solidFill>
              </a:rPr>
              <a:t>Crane CH</a:t>
            </a:r>
            <a:r>
              <a:rPr lang="en-US" sz="1000" i="1" dirty="0">
                <a:solidFill>
                  <a:srgbClr val="004B8E"/>
                </a:solidFill>
              </a:rPr>
              <a:t>. Int J </a:t>
            </a:r>
            <a:r>
              <a:rPr lang="en-US" sz="1000" i="1" dirty="0" err="1">
                <a:solidFill>
                  <a:srgbClr val="004B8E"/>
                </a:solidFill>
              </a:rPr>
              <a:t>Radiat</a:t>
            </a:r>
            <a:r>
              <a:rPr lang="en-US" sz="1000" i="1" dirty="0">
                <a:solidFill>
                  <a:srgbClr val="004B8E"/>
                </a:solidFill>
              </a:rPr>
              <a:t> Oncol Biol Phys </a:t>
            </a:r>
            <a:r>
              <a:rPr lang="en-US" sz="1000" dirty="0">
                <a:solidFill>
                  <a:srgbClr val="004B8E"/>
                </a:solidFill>
              </a:rPr>
              <a:t>2001;49(1):107</a:t>
            </a:r>
          </a:p>
          <a:p>
            <a:r>
              <a:rPr lang="en-US" sz="1000" dirty="0">
                <a:solidFill>
                  <a:srgbClr val="004B8E"/>
                </a:solidFill>
              </a:rPr>
              <a:t>Willet CG</a:t>
            </a:r>
            <a:r>
              <a:rPr lang="en-US" sz="1000" i="1" dirty="0">
                <a:solidFill>
                  <a:srgbClr val="004B8E"/>
                </a:solidFill>
              </a:rPr>
              <a:t>. J </a:t>
            </a:r>
            <a:r>
              <a:rPr lang="en-US" sz="1000" i="1" dirty="0" err="1">
                <a:solidFill>
                  <a:srgbClr val="004B8E"/>
                </a:solidFill>
              </a:rPr>
              <a:t>Gastrointest</a:t>
            </a:r>
            <a:r>
              <a:rPr lang="en-US" sz="1000" i="1" dirty="0">
                <a:solidFill>
                  <a:srgbClr val="004B8E"/>
                </a:solidFill>
              </a:rPr>
              <a:t> Surg </a:t>
            </a:r>
            <a:r>
              <a:rPr lang="en-US" sz="1000" dirty="0">
                <a:solidFill>
                  <a:srgbClr val="004B8E"/>
                </a:solidFill>
              </a:rPr>
              <a:t>2004;8(3):277</a:t>
            </a:r>
          </a:p>
          <a:p>
            <a:r>
              <a:rPr lang="en-US" sz="1000" dirty="0">
                <a:solidFill>
                  <a:srgbClr val="004B8E"/>
                </a:solidFill>
              </a:rPr>
              <a:t>Cameron MG</a:t>
            </a:r>
            <a:r>
              <a:rPr lang="en-US" sz="1000" i="1" dirty="0">
                <a:solidFill>
                  <a:srgbClr val="004B8E"/>
                </a:solidFill>
              </a:rPr>
              <a:t>. BMC Res Notes </a:t>
            </a:r>
            <a:r>
              <a:rPr lang="en-US" sz="1000" dirty="0">
                <a:solidFill>
                  <a:srgbClr val="004B8E"/>
                </a:solidFill>
              </a:rPr>
              <a:t>2011;4:252</a:t>
            </a:r>
          </a:p>
          <a:p>
            <a:r>
              <a:rPr lang="en-US" sz="1000" dirty="0">
                <a:solidFill>
                  <a:srgbClr val="004B8E"/>
                </a:solidFill>
              </a:rPr>
              <a:t>Bae SH</a:t>
            </a:r>
            <a:r>
              <a:rPr lang="en-US" sz="1000" i="1" dirty="0">
                <a:solidFill>
                  <a:srgbClr val="004B8E"/>
                </a:solidFill>
              </a:rPr>
              <a:t>. Radiation Oncology </a:t>
            </a:r>
            <a:r>
              <a:rPr lang="en-US" sz="1000" dirty="0">
                <a:solidFill>
                  <a:srgbClr val="004B8E"/>
                </a:solidFill>
              </a:rPr>
              <a:t>2011;6:52</a:t>
            </a:r>
          </a:p>
          <a:p>
            <a:r>
              <a:rPr lang="en-US" sz="1000" dirty="0">
                <a:solidFill>
                  <a:srgbClr val="004B8E"/>
                </a:solidFill>
              </a:rPr>
              <a:t>Cameron MG</a:t>
            </a:r>
            <a:r>
              <a:rPr lang="en-US" sz="1000" i="1" dirty="0">
                <a:solidFill>
                  <a:srgbClr val="004B8E"/>
                </a:solidFill>
              </a:rPr>
              <a:t>. </a:t>
            </a:r>
            <a:r>
              <a:rPr lang="en-US" sz="1000" i="1" dirty="0" err="1">
                <a:solidFill>
                  <a:srgbClr val="004B8E"/>
                </a:solidFill>
              </a:rPr>
              <a:t>Acta</a:t>
            </a:r>
            <a:r>
              <a:rPr lang="en-US" sz="1000" i="1" dirty="0">
                <a:solidFill>
                  <a:srgbClr val="004B8E"/>
                </a:solidFill>
              </a:rPr>
              <a:t> </a:t>
            </a:r>
            <a:r>
              <a:rPr lang="en-US" sz="1000" i="1" dirty="0" err="1">
                <a:solidFill>
                  <a:srgbClr val="004B8E"/>
                </a:solidFill>
              </a:rPr>
              <a:t>Oncologica</a:t>
            </a:r>
            <a:r>
              <a:rPr lang="en-US" sz="1000" i="1" dirty="0">
                <a:solidFill>
                  <a:srgbClr val="004B8E"/>
                </a:solidFill>
              </a:rPr>
              <a:t> </a:t>
            </a:r>
            <a:r>
              <a:rPr lang="en-US" sz="1000" dirty="0">
                <a:solidFill>
                  <a:srgbClr val="004B8E"/>
                </a:solidFill>
              </a:rPr>
              <a:t>2014;53:164</a:t>
            </a:r>
          </a:p>
        </p:txBody>
      </p:sp>
    </p:spTree>
    <p:extLst>
      <p:ext uri="{BB962C8B-B14F-4D97-AF65-F5344CB8AC3E}">
        <p14:creationId xmlns:p14="http://schemas.microsoft.com/office/powerpoint/2010/main" val="9596792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Scenario 4: GI Bleeding</a:t>
            </a:r>
            <a:endParaRPr lang="en-US" sz="3600" dirty="0"/>
          </a:p>
        </p:txBody>
      </p:sp>
      <p:sp>
        <p:nvSpPr>
          <p:cNvPr id="3" name="Content Placeholder 2"/>
          <p:cNvSpPr>
            <a:spLocks noGrp="1"/>
          </p:cNvSpPr>
          <p:nvPr>
            <p:ph idx="1"/>
          </p:nvPr>
        </p:nvSpPr>
        <p:spPr>
          <a:xfrm>
            <a:off x="685800" y="1600200"/>
            <a:ext cx="10363200" cy="3505200"/>
          </a:xfrm>
        </p:spPr>
        <p:txBody>
          <a:bodyPr>
            <a:normAutofit fontScale="92500" lnSpcReduction="20000"/>
          </a:bodyPr>
          <a:lstStyle/>
          <a:p>
            <a:r>
              <a:rPr lang="en-US" dirty="0">
                <a:latin typeface="Verdana" panose="020B0604030504040204" pitchFamily="34" charset="0"/>
                <a:ea typeface="Verdana" panose="020B0604030504040204" pitchFamily="34" charset="0"/>
                <a:cs typeface="Verdana" panose="020B0604030504040204" pitchFamily="34" charset="0"/>
              </a:rPr>
              <a:t>As Indicated:</a:t>
            </a:r>
          </a:p>
          <a:p>
            <a:pPr lvl="1"/>
            <a:r>
              <a:rPr lang="en-US" sz="2600" dirty="0">
                <a:latin typeface="Verdana" panose="020B0604030504040204" pitchFamily="34" charset="0"/>
                <a:ea typeface="Verdana" panose="020B0604030504040204" pitchFamily="34" charset="0"/>
                <a:cs typeface="Verdana" panose="020B0604030504040204" pitchFamily="34" charset="0"/>
              </a:rPr>
              <a:t>Stabilize emergent bleeding/major hemorrhage</a:t>
            </a:r>
          </a:p>
          <a:p>
            <a:pPr lvl="1"/>
            <a:r>
              <a:rPr lang="en-US" sz="2600" dirty="0">
                <a:latin typeface="Verdana" panose="020B0604030504040204" pitchFamily="34" charset="0"/>
                <a:ea typeface="Verdana" panose="020B0604030504040204" pitchFamily="34" charset="0"/>
                <a:cs typeface="Verdana" panose="020B0604030504040204" pitchFamily="34" charset="0"/>
              </a:rPr>
              <a:t>Blood transfusion </a:t>
            </a:r>
          </a:p>
          <a:p>
            <a:pPr lvl="1"/>
            <a:r>
              <a:rPr lang="en-US" sz="2600" dirty="0">
                <a:latin typeface="Verdana" panose="020B0604030504040204" pitchFamily="34" charset="0"/>
                <a:ea typeface="Verdana" panose="020B0604030504040204" pitchFamily="34" charset="0"/>
                <a:cs typeface="Verdana" panose="020B0604030504040204" pitchFamily="34" charset="0"/>
              </a:rPr>
              <a:t>Endoscopy to identify source + hemostasis</a:t>
            </a: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Palliative RT generally stops slower bleeds from a tumor within days, regardless of the tumor site</a:t>
            </a:r>
          </a:p>
        </p:txBody>
      </p:sp>
    </p:spTree>
    <p:extLst>
      <p:ext uri="{BB962C8B-B14F-4D97-AF65-F5344CB8AC3E}">
        <p14:creationId xmlns:p14="http://schemas.microsoft.com/office/powerpoint/2010/main" val="2162518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Scenario 5: Painful Liver </a:t>
            </a:r>
            <a:r>
              <a:rPr lang="en-US" sz="3600" dirty="0">
                <a:solidFill>
                  <a:schemeClr val="tx2"/>
                </a:solidFill>
                <a:latin typeface="Verdana" pitchFamily="34" charset="0"/>
                <a:ea typeface="Verdana" pitchFamily="34" charset="0"/>
                <a:cs typeface="Verdana" pitchFamily="34" charset="0"/>
              </a:rPr>
              <a:t>Tumor </a:t>
            </a:r>
            <a:br>
              <a:rPr lang="en-US" sz="3600" dirty="0">
                <a:solidFill>
                  <a:schemeClr val="tx2"/>
                </a:solidFill>
                <a:latin typeface="Verdana" pitchFamily="34" charset="0"/>
                <a:ea typeface="Verdana" pitchFamily="34" charset="0"/>
                <a:cs typeface="Verdana" pitchFamily="34" charset="0"/>
              </a:rPr>
            </a:br>
            <a:r>
              <a:rPr lang="en-US" sz="3600" dirty="0">
                <a:solidFill>
                  <a:schemeClr val="tx2"/>
                </a:solidFill>
                <a:latin typeface="Verdana" pitchFamily="34" charset="0"/>
                <a:ea typeface="Verdana" pitchFamily="34" charset="0"/>
                <a:cs typeface="Verdana" pitchFamily="34" charset="0"/>
              </a:rPr>
              <a:t>(Primary or Metastasis)</a:t>
            </a:r>
            <a:endParaRPr lang="en-US" sz="3600" dirty="0"/>
          </a:p>
        </p:txBody>
      </p:sp>
      <p:sp>
        <p:nvSpPr>
          <p:cNvPr id="3" name="Content Placeholder 2"/>
          <p:cNvSpPr>
            <a:spLocks noGrp="1"/>
          </p:cNvSpPr>
          <p:nvPr>
            <p:ph idx="1"/>
          </p:nvPr>
        </p:nvSpPr>
        <p:spPr>
          <a:xfrm>
            <a:off x="609600" y="1600199"/>
            <a:ext cx="8001000" cy="3200401"/>
          </a:xfrm>
        </p:spPr>
        <p:txBody>
          <a:bodyPr>
            <a:normAutofit fontScale="85000" lnSpcReduction="10000"/>
          </a:bodyPr>
          <a:lstStyle/>
          <a:p>
            <a:r>
              <a:rPr lang="en-US" dirty="0">
                <a:latin typeface="Verdana" panose="020B0604030504040204" pitchFamily="34" charset="0"/>
                <a:ea typeface="Verdana" panose="020B0604030504040204" pitchFamily="34" charset="0"/>
                <a:cs typeface="Verdana" panose="020B0604030504040204" pitchFamily="34" charset="0"/>
              </a:rPr>
              <a:t>Can cause pain by several mechanisms:</a:t>
            </a:r>
          </a:p>
          <a:p>
            <a:pPr lvl="1"/>
            <a:r>
              <a:rPr lang="en-US" dirty="0">
                <a:latin typeface="Verdana" panose="020B0604030504040204" pitchFamily="34" charset="0"/>
                <a:ea typeface="Verdana" panose="020B0604030504040204" pitchFamily="34" charset="0"/>
                <a:cs typeface="Verdana" panose="020B0604030504040204" pitchFamily="34" charset="0"/>
              </a:rPr>
              <a:t>Capsule stretch and inflammation</a:t>
            </a:r>
          </a:p>
          <a:p>
            <a:pPr lvl="1"/>
            <a:r>
              <a:rPr lang="en-US" dirty="0">
                <a:latin typeface="Verdana" panose="020B0604030504040204" pitchFamily="34" charset="0"/>
                <a:ea typeface="Verdana" panose="020B0604030504040204" pitchFamily="34" charset="0"/>
                <a:cs typeface="Verdana" panose="020B0604030504040204" pitchFamily="34" charset="0"/>
              </a:rPr>
              <a:t>Chest/abdominal wall invasion</a:t>
            </a:r>
          </a:p>
          <a:p>
            <a:pPr lvl="1"/>
            <a:r>
              <a:rPr lang="en-US" dirty="0">
                <a:latin typeface="Verdana" panose="020B0604030504040204" pitchFamily="34" charset="0"/>
                <a:ea typeface="Verdana" panose="020B0604030504040204" pitchFamily="34" charset="0"/>
                <a:cs typeface="Verdana" panose="020B0604030504040204" pitchFamily="34" charset="0"/>
              </a:rPr>
              <a:t>Duct dilation and obstruction</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Initial medical management:</a:t>
            </a:r>
          </a:p>
          <a:p>
            <a:pPr lvl="1"/>
            <a:r>
              <a:rPr lang="en-US" dirty="0">
                <a:latin typeface="Verdana" panose="020B0604030504040204" pitchFamily="34" charset="0"/>
                <a:ea typeface="Verdana" panose="020B0604030504040204" pitchFamily="34" charset="0"/>
                <a:cs typeface="Verdana" panose="020B0604030504040204" pitchFamily="34" charset="0"/>
              </a:rPr>
              <a:t>Trial of opioids or low dose Decadron (2-4mg)</a:t>
            </a:r>
          </a:p>
        </p:txBody>
      </p:sp>
      <p:pic>
        <p:nvPicPr>
          <p:cNvPr id="4" name="Picture 3">
            <a:extLst>
              <a:ext uri="{FF2B5EF4-FFF2-40B4-BE49-F238E27FC236}">
                <a16:creationId xmlns:a16="http://schemas.microsoft.com/office/drawing/2014/main" id="{AB5E5CCF-151C-438C-B0B1-E1962FF401D8}"/>
              </a:ext>
            </a:extLst>
          </p:cNvPr>
          <p:cNvPicPr>
            <a:picLocks noChangeAspect="1"/>
          </p:cNvPicPr>
          <p:nvPr/>
        </p:nvPicPr>
        <p:blipFill>
          <a:blip r:embed="rId2"/>
          <a:stretch>
            <a:fillRect/>
          </a:stretch>
        </p:blipFill>
        <p:spPr>
          <a:xfrm>
            <a:off x="8769927" y="1508186"/>
            <a:ext cx="2830729" cy="2286000"/>
          </a:xfrm>
          <a:prstGeom prst="rect">
            <a:avLst/>
          </a:prstGeom>
        </p:spPr>
      </p:pic>
      <p:pic>
        <p:nvPicPr>
          <p:cNvPr id="5" name="Picture 4">
            <a:extLst>
              <a:ext uri="{FF2B5EF4-FFF2-40B4-BE49-F238E27FC236}">
                <a16:creationId xmlns:a16="http://schemas.microsoft.com/office/drawing/2014/main" id="{2B891983-4698-4755-A0C0-2300EE8C9347}"/>
              </a:ext>
            </a:extLst>
          </p:cNvPr>
          <p:cNvPicPr>
            <a:picLocks noChangeAspect="1"/>
          </p:cNvPicPr>
          <p:nvPr/>
        </p:nvPicPr>
        <p:blipFill>
          <a:blip r:embed="rId3"/>
          <a:stretch>
            <a:fillRect/>
          </a:stretch>
        </p:blipFill>
        <p:spPr>
          <a:xfrm>
            <a:off x="8763000" y="4006972"/>
            <a:ext cx="2954226" cy="2679415"/>
          </a:xfrm>
          <a:prstGeom prst="rect">
            <a:avLst/>
          </a:prstGeom>
        </p:spPr>
      </p:pic>
    </p:spTree>
    <p:extLst>
      <p:ext uri="{BB962C8B-B14F-4D97-AF65-F5344CB8AC3E}">
        <p14:creationId xmlns:p14="http://schemas.microsoft.com/office/powerpoint/2010/main" val="1692830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Palliative RT for Painful Liver Tumors</a:t>
            </a:r>
            <a:endParaRPr lang="en-US" sz="3600" dirty="0"/>
          </a:p>
        </p:txBody>
      </p:sp>
      <p:sp>
        <p:nvSpPr>
          <p:cNvPr id="3" name="Content Placeholder 2"/>
          <p:cNvSpPr>
            <a:spLocks noGrp="1"/>
          </p:cNvSpPr>
          <p:nvPr>
            <p:ph idx="1"/>
          </p:nvPr>
        </p:nvSpPr>
        <p:spPr>
          <a:xfrm>
            <a:off x="609600" y="1447801"/>
            <a:ext cx="7391400" cy="4753358"/>
          </a:xfrm>
        </p:spPr>
        <p:txBody>
          <a:bodyPr vert="horz" lIns="91440" tIns="45720" rIns="91440" bIns="45720" rtlCol="0" anchor="t">
            <a:normAutofit fontScale="92500" lnSpcReduction="10000"/>
          </a:bodyPr>
          <a:lstStyle/>
          <a:p>
            <a:pPr marL="514350" indent="-457200"/>
            <a:r>
              <a:rPr lang="en-US" dirty="0">
                <a:latin typeface="Verdana" panose="020B0604030504040204" pitchFamily="34" charset="0"/>
                <a:ea typeface="Verdana" panose="020B0604030504040204" pitchFamily="34" charset="0"/>
                <a:cs typeface="Verdana" panose="020B0604030504040204" pitchFamily="34" charset="0"/>
              </a:rPr>
              <a:t>Can treat whole liver or focal area</a:t>
            </a:r>
          </a:p>
          <a:p>
            <a:pPr marL="914400" lvl="1" indent="-457200"/>
            <a:r>
              <a:rPr lang="en-US" dirty="0">
                <a:latin typeface="Verdana"/>
                <a:ea typeface="Verdana"/>
                <a:cs typeface="Verdana" panose="020B0604030504040204" pitchFamily="34" charset="0"/>
              </a:rPr>
              <a:t>Usually 8-21 Gy in 1-7 fractions</a:t>
            </a:r>
          </a:p>
          <a:p>
            <a:pPr marL="514350" indent="-457200"/>
            <a:endParaRPr lang="en-US" dirty="0">
              <a:latin typeface="Verdana" panose="020B0604030504040204" pitchFamily="34" charset="0"/>
              <a:ea typeface="Verdana" panose="020B0604030504040204" pitchFamily="34" charset="0"/>
              <a:cs typeface="Verdana" panose="020B0604030504040204" pitchFamily="34" charset="0"/>
            </a:endParaRPr>
          </a:p>
          <a:p>
            <a:pPr marL="514350" indent="-457200"/>
            <a:r>
              <a:rPr lang="en-US" dirty="0">
                <a:latin typeface="Verdana" panose="020B0604030504040204" pitchFamily="34" charset="0"/>
                <a:ea typeface="Verdana" panose="020B0604030504040204" pitchFamily="34" charset="0"/>
                <a:cs typeface="Verdana" panose="020B0604030504040204" pitchFamily="34" charset="0"/>
              </a:rPr>
              <a:t>Minimal toxicity </a:t>
            </a:r>
          </a:p>
          <a:p>
            <a:pPr marL="914400" lvl="1" indent="-457200"/>
            <a:r>
              <a:rPr lang="en-US" dirty="0">
                <a:latin typeface="Verdana"/>
                <a:ea typeface="Verdana"/>
                <a:cs typeface="Verdana" panose="020B0604030504040204" pitchFamily="34" charset="0"/>
              </a:rPr>
              <a:t>Transient fatigue, nausea, diarrhea or pain flare</a:t>
            </a:r>
          </a:p>
          <a:p>
            <a:pPr marL="514350" indent="-457200"/>
            <a:endParaRPr lang="en-US" dirty="0">
              <a:latin typeface="Verdana" panose="020B0604030504040204" pitchFamily="34" charset="0"/>
              <a:ea typeface="Verdana" panose="020B0604030504040204" pitchFamily="34" charset="0"/>
              <a:cs typeface="Verdana" panose="020B0604030504040204" pitchFamily="34" charset="0"/>
            </a:endParaRPr>
          </a:p>
          <a:p>
            <a:pPr marL="514350" indent="-457200"/>
            <a:r>
              <a:rPr lang="en-US" dirty="0">
                <a:latin typeface="Verdana" panose="020B0604030504040204" pitchFamily="34" charset="0"/>
                <a:ea typeface="Verdana" panose="020B0604030504040204" pitchFamily="34" charset="0"/>
                <a:cs typeface="Verdana" panose="020B0604030504040204" pitchFamily="34" charset="0"/>
              </a:rPr>
              <a:t>Partial pain response in 50-80%</a:t>
            </a:r>
          </a:p>
          <a:p>
            <a:pPr marL="914400" lvl="1" indent="-457200"/>
            <a:r>
              <a:rPr lang="en-US" dirty="0">
                <a:latin typeface="Verdana" panose="020B0604030504040204" pitchFamily="34" charset="0"/>
                <a:ea typeface="Verdana" panose="020B0604030504040204" pitchFamily="34" charset="0"/>
                <a:cs typeface="Verdana" panose="020B0604030504040204" pitchFamily="34" charset="0"/>
              </a:rPr>
              <a:t>Latency to pain response ~2 weeks</a:t>
            </a:r>
          </a:p>
          <a:p>
            <a:pPr marL="914400" lvl="1" indent="-457200"/>
            <a:r>
              <a:rPr lang="en-US" dirty="0">
                <a:latin typeface="Verdana" panose="020B0604030504040204" pitchFamily="34" charset="0"/>
                <a:ea typeface="Verdana" panose="020B0604030504040204" pitchFamily="34" charset="0"/>
                <a:cs typeface="Verdana" panose="020B0604030504040204" pitchFamily="34" charset="0"/>
              </a:rPr>
              <a:t>Duration of pain response ~13 weeks</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97EA4DC9-D44A-4B6A-97C1-DA0DCC591AF4}"/>
              </a:ext>
            </a:extLst>
          </p:cNvPr>
          <p:cNvPicPr>
            <a:picLocks noChangeAspect="1"/>
          </p:cNvPicPr>
          <p:nvPr/>
        </p:nvPicPr>
        <p:blipFill>
          <a:blip r:embed="rId3"/>
          <a:stretch>
            <a:fillRect/>
          </a:stretch>
        </p:blipFill>
        <p:spPr>
          <a:xfrm>
            <a:off x="8020112" y="1981200"/>
            <a:ext cx="4019939" cy="3225192"/>
          </a:xfrm>
          <a:prstGeom prst="rect">
            <a:avLst/>
          </a:prstGeom>
        </p:spPr>
      </p:pic>
      <p:sp>
        <p:nvSpPr>
          <p:cNvPr id="9" name="TextBox 8">
            <a:extLst>
              <a:ext uri="{FF2B5EF4-FFF2-40B4-BE49-F238E27FC236}">
                <a16:creationId xmlns:a16="http://schemas.microsoft.com/office/drawing/2014/main" id="{F10A312F-48A9-437A-A550-5A9EECA447B6}"/>
              </a:ext>
            </a:extLst>
          </p:cNvPr>
          <p:cNvSpPr txBox="1"/>
          <p:nvPr/>
        </p:nvSpPr>
        <p:spPr>
          <a:xfrm>
            <a:off x="8991600" y="6019800"/>
            <a:ext cx="4019939" cy="646331"/>
          </a:xfrm>
          <a:prstGeom prst="rect">
            <a:avLst/>
          </a:prstGeom>
          <a:noFill/>
        </p:spPr>
        <p:txBody>
          <a:bodyPr wrap="square" rtlCol="0">
            <a:spAutoFit/>
          </a:bodyPr>
          <a:lstStyle/>
          <a:p>
            <a:r>
              <a:rPr lang="en-US" sz="1200" dirty="0" err="1">
                <a:solidFill>
                  <a:srgbClr val="004B8E"/>
                </a:solidFill>
              </a:rPr>
              <a:t>Bydder</a:t>
            </a:r>
            <a:r>
              <a:rPr lang="en-US" sz="1200" dirty="0">
                <a:solidFill>
                  <a:srgbClr val="004B8E"/>
                </a:solidFill>
              </a:rPr>
              <a:t> S. </a:t>
            </a:r>
            <a:r>
              <a:rPr lang="en-US" sz="1200" i="1" dirty="0">
                <a:solidFill>
                  <a:srgbClr val="004B8E"/>
                </a:solidFill>
              </a:rPr>
              <a:t>Australasian Radiology</a:t>
            </a:r>
            <a:r>
              <a:rPr lang="en-US" sz="1200" dirty="0">
                <a:solidFill>
                  <a:srgbClr val="004B8E"/>
                </a:solidFill>
              </a:rPr>
              <a:t> 2003</a:t>
            </a:r>
          </a:p>
          <a:p>
            <a:r>
              <a:rPr lang="en-US" sz="1200" dirty="0">
                <a:solidFill>
                  <a:srgbClr val="004B8E"/>
                </a:solidFill>
              </a:rPr>
              <a:t>Hoyer M. </a:t>
            </a:r>
            <a:r>
              <a:rPr lang="en-US" sz="1200" i="1" dirty="0">
                <a:solidFill>
                  <a:srgbClr val="004B8E"/>
                </a:solidFill>
              </a:rPr>
              <a:t>Int J </a:t>
            </a:r>
            <a:r>
              <a:rPr lang="en-US" sz="1200" i="1" dirty="0" err="1">
                <a:solidFill>
                  <a:srgbClr val="004B8E"/>
                </a:solidFill>
              </a:rPr>
              <a:t>Radiat</a:t>
            </a:r>
            <a:r>
              <a:rPr lang="en-US" sz="1200" i="1" dirty="0">
                <a:solidFill>
                  <a:srgbClr val="004B8E"/>
                </a:solidFill>
              </a:rPr>
              <a:t> Oncol Biol Phys </a:t>
            </a:r>
            <a:r>
              <a:rPr lang="en-US" sz="1200" dirty="0">
                <a:solidFill>
                  <a:srgbClr val="004B8E"/>
                </a:solidFill>
              </a:rPr>
              <a:t>2012</a:t>
            </a:r>
          </a:p>
          <a:p>
            <a:r>
              <a:rPr lang="en-US" sz="1200" dirty="0" err="1">
                <a:solidFill>
                  <a:srgbClr val="004B8E"/>
                </a:solidFill>
              </a:rPr>
              <a:t>Soliman</a:t>
            </a:r>
            <a:r>
              <a:rPr lang="en-US" sz="1200" dirty="0">
                <a:solidFill>
                  <a:srgbClr val="004B8E"/>
                </a:solidFill>
              </a:rPr>
              <a:t> H. </a:t>
            </a:r>
            <a:r>
              <a:rPr lang="en-US" sz="1200" i="1" dirty="0">
                <a:solidFill>
                  <a:srgbClr val="004B8E"/>
                </a:solidFill>
              </a:rPr>
              <a:t>J Clin Oncol</a:t>
            </a:r>
            <a:r>
              <a:rPr lang="en-US" sz="1200" dirty="0">
                <a:solidFill>
                  <a:srgbClr val="004B8E"/>
                </a:solidFill>
              </a:rPr>
              <a:t> 2013</a:t>
            </a:r>
            <a:endParaRPr lang="en-CA" sz="1200" dirty="0">
              <a:solidFill>
                <a:srgbClr val="004B8E"/>
              </a:solidFill>
            </a:endParaRPr>
          </a:p>
        </p:txBody>
      </p:sp>
    </p:spTree>
    <p:extLst>
      <p:ext uri="{BB962C8B-B14F-4D97-AF65-F5344CB8AC3E}">
        <p14:creationId xmlns:p14="http://schemas.microsoft.com/office/powerpoint/2010/main" val="31084108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Scenario 6: </a:t>
            </a:r>
            <a:r>
              <a:rPr lang="en-US" sz="3600" dirty="0">
                <a:solidFill>
                  <a:schemeClr val="tx2"/>
                </a:solidFill>
                <a:latin typeface="Verdana" pitchFamily="34" charset="0"/>
                <a:ea typeface="Verdana" pitchFamily="34" charset="0"/>
                <a:cs typeface="Verdana" pitchFamily="34" charset="0"/>
              </a:rPr>
              <a:t>Biliary </a:t>
            </a:r>
            <a:r>
              <a:rPr lang="en-US" sz="3600" b="1" dirty="0">
                <a:solidFill>
                  <a:schemeClr val="tx2"/>
                </a:solidFill>
                <a:latin typeface="Verdana" pitchFamily="34" charset="0"/>
                <a:ea typeface="Verdana" pitchFamily="34" charset="0"/>
                <a:cs typeface="Verdana" pitchFamily="34" charset="0"/>
              </a:rPr>
              <a:t>Obstruction</a:t>
            </a:r>
            <a:endParaRPr lang="en-US" sz="3600" dirty="0"/>
          </a:p>
        </p:txBody>
      </p:sp>
      <p:sp>
        <p:nvSpPr>
          <p:cNvPr id="3" name="Content Placeholder 2"/>
          <p:cNvSpPr>
            <a:spLocks noGrp="1"/>
          </p:cNvSpPr>
          <p:nvPr>
            <p:ph idx="1"/>
          </p:nvPr>
        </p:nvSpPr>
        <p:spPr>
          <a:xfrm>
            <a:off x="685799" y="1317767"/>
            <a:ext cx="7226681" cy="1828800"/>
          </a:xfrm>
        </p:spPr>
        <p:txBody>
          <a:bodyPr>
            <a:noAutofit/>
          </a:bodyPr>
          <a:lstStyle/>
          <a:p>
            <a:r>
              <a:rPr lang="en-US" sz="2500" b="0" i="0" dirty="0">
                <a:solidFill>
                  <a:srgbClr val="232323"/>
                </a:solidFill>
                <a:effectLst/>
                <a:latin typeface="Verdana" panose="020B0604030504040204" pitchFamily="34" charset="0"/>
                <a:ea typeface="Verdana" panose="020B0604030504040204" pitchFamily="34" charset="0"/>
              </a:rPr>
              <a:t>For distal unresectable malignant biliary obstruction, stenting is favored over surgical bypass or percutaneous drainage</a:t>
            </a:r>
          </a:p>
          <a:p>
            <a:pPr lvl="1"/>
            <a:r>
              <a:rPr lang="en-US" sz="2200" dirty="0">
                <a:solidFill>
                  <a:srgbClr val="232323"/>
                </a:solidFill>
                <a:latin typeface="Verdana" panose="020B0604030504040204" pitchFamily="34" charset="0"/>
                <a:ea typeface="Verdana" panose="020B0604030504040204" pitchFamily="34" charset="0"/>
              </a:rPr>
              <a:t>S</a:t>
            </a:r>
            <a:r>
              <a:rPr lang="en-US" sz="2200" b="0" i="0" dirty="0">
                <a:solidFill>
                  <a:srgbClr val="232323"/>
                </a:solidFill>
                <a:effectLst/>
                <a:latin typeface="Verdana" panose="020B0604030504040204" pitchFamily="34" charset="0"/>
                <a:ea typeface="Verdana" panose="020B0604030504040204" pitchFamily="34" charset="0"/>
              </a:rPr>
              <a:t>tent patency typically 60-200 days</a:t>
            </a:r>
          </a:p>
        </p:txBody>
      </p:sp>
      <p:pic>
        <p:nvPicPr>
          <p:cNvPr id="4" name="Picture 3">
            <a:extLst>
              <a:ext uri="{FF2B5EF4-FFF2-40B4-BE49-F238E27FC236}">
                <a16:creationId xmlns:a16="http://schemas.microsoft.com/office/drawing/2014/main" id="{EF3EE9BD-2A5C-4EA2-BBC7-72BB5B1FCB8B}"/>
              </a:ext>
            </a:extLst>
          </p:cNvPr>
          <p:cNvPicPr>
            <a:picLocks noChangeAspect="1"/>
          </p:cNvPicPr>
          <p:nvPr/>
        </p:nvPicPr>
        <p:blipFill>
          <a:blip r:embed="rId3"/>
          <a:stretch>
            <a:fillRect/>
          </a:stretch>
        </p:blipFill>
        <p:spPr>
          <a:xfrm>
            <a:off x="8236168" y="3939012"/>
            <a:ext cx="3632144" cy="2734160"/>
          </a:xfrm>
          <a:prstGeom prst="rect">
            <a:avLst/>
          </a:prstGeom>
        </p:spPr>
      </p:pic>
      <p:sp>
        <p:nvSpPr>
          <p:cNvPr id="5" name="TextBox 4">
            <a:extLst>
              <a:ext uri="{FF2B5EF4-FFF2-40B4-BE49-F238E27FC236}">
                <a16:creationId xmlns:a16="http://schemas.microsoft.com/office/drawing/2014/main" id="{988AFFE7-2E16-4909-893D-A5CDD5F0E318}"/>
              </a:ext>
            </a:extLst>
          </p:cNvPr>
          <p:cNvSpPr txBox="1"/>
          <p:nvPr/>
        </p:nvSpPr>
        <p:spPr>
          <a:xfrm>
            <a:off x="685799" y="3118353"/>
            <a:ext cx="6934201" cy="3554819"/>
          </a:xfrm>
          <a:prstGeom prst="rect">
            <a:avLst/>
          </a:prstGeom>
          <a:noFill/>
        </p:spPr>
        <p:txBody>
          <a:bodyPr wrap="square" rtlCol="0">
            <a:spAutoFit/>
          </a:bodyPr>
          <a:lstStyle/>
          <a:p>
            <a:pPr marL="457200" indent="-457200">
              <a:buFont typeface="Arial" panose="020B0604020202020204" pitchFamily="34" charset="0"/>
              <a:buChar char="•"/>
            </a:pPr>
            <a:r>
              <a:rPr lang="en-US" sz="2500" b="0" i="0" dirty="0">
                <a:solidFill>
                  <a:srgbClr val="232323"/>
                </a:solidFill>
                <a:effectLst/>
                <a:latin typeface="Verdana" panose="020B0604030504040204" pitchFamily="34" charset="0"/>
                <a:ea typeface="Verdana" panose="020B0604030504040204" pitchFamily="34" charset="0"/>
              </a:rPr>
              <a:t>EBRT should be considered if jaundice is refractory to the above interventions</a:t>
            </a:r>
          </a:p>
          <a:p>
            <a:pPr marL="457200" indent="-457200">
              <a:buFont typeface="Arial" panose="020B0604020202020204" pitchFamily="34" charset="0"/>
              <a:buChar char="•"/>
            </a:pPr>
            <a:endParaRPr lang="en-US" sz="2500" dirty="0">
              <a:solidFill>
                <a:srgbClr val="232323"/>
              </a:solidFill>
              <a:latin typeface="Verdana" panose="020B0604030504040204" pitchFamily="34" charset="0"/>
              <a:ea typeface="Verdana" panose="020B0604030504040204" pitchFamily="34" charset="0"/>
            </a:endParaRPr>
          </a:p>
          <a:p>
            <a:pPr marL="457200" indent="-457200">
              <a:buFont typeface="Arial" panose="020B0604020202020204" pitchFamily="34" charset="0"/>
              <a:buChar char="•"/>
            </a:pPr>
            <a:r>
              <a:rPr lang="en-US" sz="2500" b="0" i="0" dirty="0">
                <a:solidFill>
                  <a:srgbClr val="232323"/>
                </a:solidFill>
                <a:effectLst/>
                <a:latin typeface="Verdana" panose="020B0604030504040204" pitchFamily="34" charset="0"/>
                <a:ea typeface="Verdana" panose="020B0604030504040204" pitchFamily="34" charset="0"/>
              </a:rPr>
              <a:t>Response rate varies depending on etiology (extrinsic compression vs. </a:t>
            </a:r>
            <a:r>
              <a:rPr lang="en-US" sz="2500" dirty="0">
                <a:solidFill>
                  <a:srgbClr val="000000"/>
                </a:solidFill>
                <a:effectLst/>
                <a:latin typeface="Verdana" panose="020B0604030504040204" pitchFamily="34" charset="0"/>
                <a:ea typeface="Verdana" panose="020B0604030504040204" pitchFamily="34" charset="0"/>
              </a:rPr>
              <a:t>longitudinal tumor infiltration in duct)</a:t>
            </a:r>
            <a:endParaRPr lang="en-US" sz="2500" dirty="0">
              <a:solidFill>
                <a:srgbClr val="232323"/>
              </a:solidFill>
              <a:latin typeface="Verdana" panose="020B0604030504040204" pitchFamily="34" charset="0"/>
              <a:ea typeface="Verdana" panose="020B0604030504040204" pitchFamily="34" charset="0"/>
            </a:endParaRPr>
          </a:p>
          <a:p>
            <a:pPr marL="457200" indent="-457200">
              <a:buFont typeface="Arial" panose="020B0604020202020204" pitchFamily="34" charset="0"/>
              <a:buChar char="•"/>
            </a:pPr>
            <a:endParaRPr lang="en-US" sz="2500" dirty="0">
              <a:solidFill>
                <a:srgbClr val="232323"/>
              </a:solidFill>
              <a:effectLst/>
              <a:latin typeface="Verdana" panose="020B0604030504040204" pitchFamily="34" charset="0"/>
              <a:ea typeface="Verdana" panose="020B0604030504040204" pitchFamily="34" charset="0"/>
            </a:endParaRPr>
          </a:p>
          <a:p>
            <a:pPr marL="457200" indent="-457200">
              <a:buFont typeface="Arial" panose="020B0604020202020204" pitchFamily="34" charset="0"/>
              <a:buChar char="•"/>
            </a:pPr>
            <a:r>
              <a:rPr lang="en-US" sz="2500" dirty="0">
                <a:solidFill>
                  <a:srgbClr val="232323"/>
                </a:solidFill>
                <a:effectLst/>
                <a:latin typeface="Verdana" panose="020B0604030504040204" pitchFamily="34" charset="0"/>
                <a:ea typeface="Verdana" panose="020B0604030504040204" pitchFamily="34" charset="0"/>
              </a:rPr>
              <a:t>Brachytherapy can be considered based on institutional expertise</a:t>
            </a:r>
            <a:endParaRPr lang="en-US" sz="2500" b="0" i="0" dirty="0">
              <a:solidFill>
                <a:srgbClr val="232323"/>
              </a:solidFill>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F10A312F-48A9-437A-A550-5A9EECA447B6}"/>
              </a:ext>
            </a:extLst>
          </p:cNvPr>
          <p:cNvSpPr txBox="1"/>
          <p:nvPr/>
        </p:nvSpPr>
        <p:spPr>
          <a:xfrm>
            <a:off x="7010400" y="6639305"/>
            <a:ext cx="5486400" cy="274734"/>
          </a:xfrm>
          <a:prstGeom prst="rect">
            <a:avLst/>
          </a:prstGeom>
          <a:noFill/>
        </p:spPr>
        <p:txBody>
          <a:bodyPr wrap="square" rtlCol="0">
            <a:spAutoFit/>
          </a:bodyPr>
          <a:lstStyle/>
          <a:p>
            <a:r>
              <a:rPr lang="en-US" sz="1200" dirty="0">
                <a:solidFill>
                  <a:srgbClr val="004B8E"/>
                </a:solidFill>
              </a:rPr>
              <a:t>Moss AC, </a:t>
            </a:r>
            <a:r>
              <a:rPr lang="en-US" sz="1200" i="1" dirty="0">
                <a:solidFill>
                  <a:srgbClr val="004B8E"/>
                </a:solidFill>
              </a:rPr>
              <a:t>Cancer Treat Rev</a:t>
            </a:r>
            <a:r>
              <a:rPr lang="en-US" sz="1200" dirty="0">
                <a:solidFill>
                  <a:srgbClr val="004B8E"/>
                </a:solidFill>
              </a:rPr>
              <a:t>, 2007       Saito H</a:t>
            </a:r>
            <a:r>
              <a:rPr lang="en-US" sz="1200" i="1" dirty="0">
                <a:solidFill>
                  <a:srgbClr val="004B8E"/>
                </a:solidFill>
              </a:rPr>
              <a:t>. J Hepatobiliary </a:t>
            </a:r>
            <a:r>
              <a:rPr lang="en-US" sz="1200" i="1" dirty="0" err="1">
                <a:solidFill>
                  <a:srgbClr val="004B8E"/>
                </a:solidFill>
              </a:rPr>
              <a:t>Pancreat</a:t>
            </a:r>
            <a:r>
              <a:rPr lang="en-US" sz="1200" i="1" dirty="0">
                <a:solidFill>
                  <a:srgbClr val="004B8E"/>
                </a:solidFill>
              </a:rPr>
              <a:t> </a:t>
            </a:r>
            <a:r>
              <a:rPr lang="en-US" sz="1200" i="1" dirty="0" err="1">
                <a:solidFill>
                  <a:srgbClr val="004B8E"/>
                </a:solidFill>
              </a:rPr>
              <a:t>Surg</a:t>
            </a:r>
            <a:r>
              <a:rPr lang="en-US" sz="1200" i="1" dirty="0">
                <a:solidFill>
                  <a:srgbClr val="004B8E"/>
                </a:solidFill>
              </a:rPr>
              <a:t>, </a:t>
            </a:r>
            <a:r>
              <a:rPr lang="en-US" sz="1200" dirty="0">
                <a:solidFill>
                  <a:srgbClr val="004B8E"/>
                </a:solidFill>
              </a:rPr>
              <a:t>2008</a:t>
            </a:r>
            <a:endParaRPr lang="en-CA" sz="1200" dirty="0">
              <a:solidFill>
                <a:srgbClr val="004B8E"/>
              </a:solidFill>
            </a:endParaRPr>
          </a:p>
        </p:txBody>
      </p:sp>
      <p:pic>
        <p:nvPicPr>
          <p:cNvPr id="7" name="Picture 6"/>
          <p:cNvPicPr>
            <a:picLocks noChangeAspect="1"/>
          </p:cNvPicPr>
          <p:nvPr/>
        </p:nvPicPr>
        <p:blipFill>
          <a:blip r:embed="rId4"/>
          <a:stretch>
            <a:fillRect/>
          </a:stretch>
        </p:blipFill>
        <p:spPr>
          <a:xfrm>
            <a:off x="8236168" y="1019885"/>
            <a:ext cx="3632144" cy="2827034"/>
          </a:xfrm>
          <a:prstGeom prst="rect">
            <a:avLst/>
          </a:prstGeom>
        </p:spPr>
      </p:pic>
    </p:spTree>
    <p:extLst>
      <p:ext uri="{BB962C8B-B14F-4D97-AF65-F5344CB8AC3E}">
        <p14:creationId xmlns:p14="http://schemas.microsoft.com/office/powerpoint/2010/main" val="33951892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Scenario 7: Pancreatic Cancer </a:t>
            </a:r>
            <a:br>
              <a:rPr lang="en-US" sz="3600" b="1" dirty="0">
                <a:solidFill>
                  <a:schemeClr val="tx2"/>
                </a:solidFill>
                <a:latin typeface="Verdana" pitchFamily="34" charset="0"/>
                <a:ea typeface="Verdana" pitchFamily="34" charset="0"/>
                <a:cs typeface="Verdana" pitchFamily="34" charset="0"/>
              </a:rPr>
            </a:br>
            <a:r>
              <a:rPr lang="en-US" sz="3600" b="1" dirty="0">
                <a:solidFill>
                  <a:schemeClr val="tx2"/>
                </a:solidFill>
                <a:latin typeface="Verdana" pitchFamily="34" charset="0"/>
                <a:ea typeface="Verdana" pitchFamily="34" charset="0"/>
                <a:cs typeface="Verdana" pitchFamily="34" charset="0"/>
              </a:rPr>
              <a:t>With Celiac Nerve Pain</a:t>
            </a:r>
            <a:endParaRPr lang="en-US" sz="3600" dirty="0"/>
          </a:p>
        </p:txBody>
      </p:sp>
      <p:sp>
        <p:nvSpPr>
          <p:cNvPr id="3" name="Content Placeholder 2"/>
          <p:cNvSpPr>
            <a:spLocks noGrp="1"/>
          </p:cNvSpPr>
          <p:nvPr>
            <p:ph idx="1"/>
          </p:nvPr>
        </p:nvSpPr>
        <p:spPr>
          <a:xfrm>
            <a:off x="685800" y="1600199"/>
            <a:ext cx="7162800" cy="5058177"/>
          </a:xfrm>
        </p:spPr>
        <p:txBody>
          <a:bodyPr>
            <a:normAutofit fontScale="92500" lnSpcReduction="20000"/>
          </a:bodyPr>
          <a:lstStyle/>
          <a:p>
            <a:r>
              <a:rPr lang="en-US" b="0" i="0" dirty="0">
                <a:solidFill>
                  <a:srgbClr val="232323"/>
                </a:solidFill>
                <a:effectLst/>
                <a:latin typeface="Verdana" panose="020B0604030504040204" pitchFamily="34" charset="0"/>
                <a:ea typeface="Verdana" panose="020B0604030504040204" pitchFamily="34" charset="0"/>
              </a:rPr>
              <a:t>Celiac plexus neurolysis (nerve block) is more effective than pharmacologic therapy alone</a:t>
            </a:r>
          </a:p>
          <a:p>
            <a:pPr lvl="1"/>
            <a:r>
              <a:rPr lang="en-US" b="0" i="0" dirty="0">
                <a:solidFill>
                  <a:srgbClr val="232323"/>
                </a:solidFill>
                <a:effectLst/>
                <a:latin typeface="Verdana" panose="020B0604030504040204" pitchFamily="34" charset="0"/>
                <a:ea typeface="Verdana" panose="020B0604030504040204" pitchFamily="34" charset="0"/>
              </a:rPr>
              <a:t>Pain relief in 50-90% at 3 months across various studies</a:t>
            </a:r>
          </a:p>
          <a:p>
            <a:endParaRPr lang="en-US" dirty="0">
              <a:solidFill>
                <a:srgbClr val="232323"/>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rgbClr val="232323"/>
              </a:solidFill>
              <a:latin typeface="Verdana" panose="020B0604030504040204" pitchFamily="34" charset="0"/>
              <a:ea typeface="Verdana" panose="020B0604030504040204" pitchFamily="34" charset="0"/>
              <a:cs typeface="Verdana" panose="020B0604030504040204" pitchFamily="34" charset="0"/>
            </a:endParaRPr>
          </a:p>
          <a:p>
            <a:r>
              <a:rPr lang="en-US" dirty="0">
                <a:solidFill>
                  <a:srgbClr val="232323"/>
                </a:solidFill>
                <a:latin typeface="Verdana" panose="020B0604030504040204" pitchFamily="34" charset="0"/>
                <a:ea typeface="Verdana" panose="020B0604030504040204" pitchFamily="34" charset="0"/>
                <a:cs typeface="Verdana" panose="020B0604030504040204" pitchFamily="34" charset="0"/>
              </a:rPr>
              <a:t>RT should be considered if incomplete response (or refractory pain) to nerve block</a:t>
            </a:r>
            <a:endParaRPr lang="en-US" dirty="0">
              <a:latin typeface="Verdana" panose="020B0604030504040204" pitchFamily="34" charset="0"/>
              <a:ea typeface="Verdana" panose="020B0604030504040204" pitchFamily="34" charset="0"/>
              <a:cs typeface="Verdana" panose="020B0604030504040204" pitchFamily="34" charset="0"/>
            </a:endParaRPr>
          </a:p>
          <a:p>
            <a:pPr lvl="1"/>
            <a:r>
              <a:rPr lang="en-US" dirty="0">
                <a:solidFill>
                  <a:srgbClr val="232323"/>
                </a:solidFill>
                <a:latin typeface="Verdana" panose="020B0604030504040204" pitchFamily="34" charset="0"/>
                <a:ea typeface="Verdana" panose="020B0604030504040204" pitchFamily="34" charset="0"/>
                <a:cs typeface="Verdana" panose="020B0604030504040204" pitchFamily="34" charset="0"/>
              </a:rPr>
              <a:t>Pain relief in 50-75%, though maximal effect takes several weeks </a:t>
            </a:r>
          </a:p>
        </p:txBody>
      </p:sp>
      <p:pic>
        <p:nvPicPr>
          <p:cNvPr id="5" name="Picture 4">
            <a:extLst>
              <a:ext uri="{FF2B5EF4-FFF2-40B4-BE49-F238E27FC236}">
                <a16:creationId xmlns:a16="http://schemas.microsoft.com/office/drawing/2014/main" id="{0A0EF5EA-511D-45E8-9080-900BA76D0844}"/>
              </a:ext>
            </a:extLst>
          </p:cNvPr>
          <p:cNvPicPr>
            <a:picLocks noChangeAspect="1"/>
          </p:cNvPicPr>
          <p:nvPr/>
        </p:nvPicPr>
        <p:blipFill>
          <a:blip r:embed="rId3"/>
          <a:stretch>
            <a:fillRect/>
          </a:stretch>
        </p:blipFill>
        <p:spPr>
          <a:xfrm>
            <a:off x="8314709" y="1426289"/>
            <a:ext cx="3458058" cy="2572109"/>
          </a:xfrm>
          <a:prstGeom prst="rect">
            <a:avLst/>
          </a:prstGeom>
        </p:spPr>
      </p:pic>
      <p:pic>
        <p:nvPicPr>
          <p:cNvPr id="6" name="Picture 5">
            <a:extLst>
              <a:ext uri="{FF2B5EF4-FFF2-40B4-BE49-F238E27FC236}">
                <a16:creationId xmlns:a16="http://schemas.microsoft.com/office/drawing/2014/main" id="{3AB0BCA9-1D6C-4387-B7BE-C26A5CF892A5}"/>
              </a:ext>
            </a:extLst>
          </p:cNvPr>
          <p:cNvPicPr>
            <a:picLocks noChangeAspect="1"/>
          </p:cNvPicPr>
          <p:nvPr/>
        </p:nvPicPr>
        <p:blipFill>
          <a:blip r:embed="rId4"/>
          <a:stretch>
            <a:fillRect/>
          </a:stretch>
        </p:blipFill>
        <p:spPr>
          <a:xfrm>
            <a:off x="8399792" y="4129287"/>
            <a:ext cx="3509043" cy="2195313"/>
          </a:xfrm>
          <a:prstGeom prst="rect">
            <a:avLst/>
          </a:prstGeom>
        </p:spPr>
      </p:pic>
      <p:sp>
        <p:nvSpPr>
          <p:cNvPr id="7" name="TextBox 6">
            <a:extLst>
              <a:ext uri="{FF2B5EF4-FFF2-40B4-BE49-F238E27FC236}">
                <a16:creationId xmlns:a16="http://schemas.microsoft.com/office/drawing/2014/main" id="{F10A312F-48A9-437A-A550-5A9EECA447B6}"/>
              </a:ext>
            </a:extLst>
          </p:cNvPr>
          <p:cNvSpPr txBox="1"/>
          <p:nvPr/>
        </p:nvSpPr>
        <p:spPr>
          <a:xfrm>
            <a:off x="10018338" y="6396335"/>
            <a:ext cx="2173662" cy="461665"/>
          </a:xfrm>
          <a:prstGeom prst="rect">
            <a:avLst/>
          </a:prstGeom>
          <a:noFill/>
        </p:spPr>
        <p:txBody>
          <a:bodyPr wrap="square" rtlCol="0">
            <a:spAutoFit/>
          </a:bodyPr>
          <a:lstStyle/>
          <a:p>
            <a:r>
              <a:rPr lang="en-US" sz="1200" dirty="0">
                <a:solidFill>
                  <a:srgbClr val="004B8E"/>
                </a:solidFill>
              </a:rPr>
              <a:t>Eisenberg E, </a:t>
            </a:r>
            <a:r>
              <a:rPr lang="en-US" sz="1200" i="1" dirty="0" err="1">
                <a:solidFill>
                  <a:srgbClr val="004B8E"/>
                </a:solidFill>
              </a:rPr>
              <a:t>Anesth</a:t>
            </a:r>
            <a:r>
              <a:rPr lang="en-US" sz="1200" i="1" dirty="0">
                <a:solidFill>
                  <a:srgbClr val="004B8E"/>
                </a:solidFill>
              </a:rPr>
              <a:t> </a:t>
            </a:r>
            <a:r>
              <a:rPr lang="en-US" sz="1200" i="1" dirty="0" err="1">
                <a:solidFill>
                  <a:srgbClr val="004B8E"/>
                </a:solidFill>
              </a:rPr>
              <a:t>Analg</a:t>
            </a:r>
            <a:r>
              <a:rPr lang="en-US" sz="1200" i="1" dirty="0">
                <a:solidFill>
                  <a:srgbClr val="004B8E"/>
                </a:solidFill>
              </a:rPr>
              <a:t>, </a:t>
            </a:r>
            <a:r>
              <a:rPr lang="en-US" sz="1200" dirty="0">
                <a:solidFill>
                  <a:srgbClr val="004B8E"/>
                </a:solidFill>
              </a:rPr>
              <a:t>1995</a:t>
            </a:r>
          </a:p>
          <a:p>
            <a:r>
              <a:rPr lang="en-US" sz="1200" dirty="0" err="1">
                <a:solidFill>
                  <a:srgbClr val="004B8E"/>
                </a:solidFill>
              </a:rPr>
              <a:t>Ceha</a:t>
            </a:r>
            <a:r>
              <a:rPr lang="en-US" sz="1200" dirty="0">
                <a:solidFill>
                  <a:srgbClr val="004B8E"/>
                </a:solidFill>
              </a:rPr>
              <a:t> HM, </a:t>
            </a:r>
            <a:r>
              <a:rPr lang="en-US" sz="1200" i="1" dirty="0">
                <a:solidFill>
                  <a:srgbClr val="004B8E"/>
                </a:solidFill>
              </a:rPr>
              <a:t>Cancer, </a:t>
            </a:r>
            <a:r>
              <a:rPr lang="en-US" sz="1200" dirty="0">
                <a:solidFill>
                  <a:srgbClr val="004B8E"/>
                </a:solidFill>
              </a:rPr>
              <a:t>2000</a:t>
            </a:r>
          </a:p>
        </p:txBody>
      </p:sp>
    </p:spTree>
    <p:extLst>
      <p:ext uri="{BB962C8B-B14F-4D97-AF65-F5344CB8AC3E}">
        <p14:creationId xmlns:p14="http://schemas.microsoft.com/office/powerpoint/2010/main" val="3352664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24100"/>
            <a:ext cx="10972800" cy="2209800"/>
          </a:xfrm>
        </p:spPr>
        <p:txBody>
          <a:bodyPr>
            <a:noAutofit/>
          </a:bodyPr>
          <a:lstStyle/>
          <a:p>
            <a:r>
              <a:rPr lang="en-US" sz="5000" b="1" dirty="0">
                <a:solidFill>
                  <a:schemeClr val="tx2"/>
                </a:solidFill>
                <a:latin typeface="Verdana" panose="020B0604030504040204" pitchFamily="34" charset="0"/>
                <a:ea typeface="Verdana" panose="020B0604030504040204" pitchFamily="34" charset="0"/>
                <a:cs typeface="Verdana" panose="020B0604030504040204" pitchFamily="34" charset="0"/>
              </a:rPr>
              <a:t>Understanding and Managing Radiation-Induced GI Toxicity</a:t>
            </a:r>
          </a:p>
        </p:txBody>
      </p:sp>
    </p:spTree>
    <p:extLst>
      <p:ext uri="{BB962C8B-B14F-4D97-AF65-F5344CB8AC3E}">
        <p14:creationId xmlns:p14="http://schemas.microsoft.com/office/powerpoint/2010/main" val="31578577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Autofit/>
          </a:bodyPr>
          <a:lstStyle/>
          <a:p>
            <a:r>
              <a:rPr lang="en-US" sz="4000" dirty="0">
                <a:solidFill>
                  <a:schemeClr val="tx2"/>
                </a:solidFill>
                <a:latin typeface="Verdana" pitchFamily="34" charset="0"/>
                <a:ea typeface="Verdana" pitchFamily="34" charset="0"/>
                <a:cs typeface="Verdana" pitchFamily="34" charset="0"/>
              </a:rPr>
              <a:t>Case Study: Radiation Proctitis</a:t>
            </a:r>
            <a:endParaRPr lang="en-US" sz="4000" b="1" dirty="0">
              <a:solidFill>
                <a:schemeClr val="tx2"/>
              </a:solidFill>
              <a:latin typeface="Verdana" pitchFamily="34" charset="0"/>
              <a:ea typeface="Verdana" pitchFamily="34" charset="0"/>
              <a:cs typeface="Verdana" pitchFamily="34" charset="0"/>
            </a:endParaRPr>
          </a:p>
        </p:txBody>
      </p:sp>
      <p:sp>
        <p:nvSpPr>
          <p:cNvPr id="3" name="TextBox 2"/>
          <p:cNvSpPr txBox="1"/>
          <p:nvPr/>
        </p:nvSpPr>
        <p:spPr>
          <a:xfrm>
            <a:off x="609600" y="1371600"/>
            <a:ext cx="10496150" cy="355481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500" dirty="0">
                <a:latin typeface="Verdana"/>
                <a:ea typeface="Verdana"/>
                <a:cs typeface="Verdana" panose="020B0604030504040204" pitchFamily="34" charset="0"/>
              </a:rPr>
              <a:t>A 64-year-old male is diagnosed with prostate cancer</a:t>
            </a:r>
          </a:p>
          <a:p>
            <a:pPr marL="342900" indent="-342900">
              <a:buFont typeface="Arial" panose="020B0604020202020204" pitchFamily="34" charset="0"/>
              <a:buChar char="•"/>
            </a:pPr>
            <a:endParaRPr lang="en-US" sz="25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500" dirty="0">
                <a:latin typeface="Verdana"/>
                <a:ea typeface="Verdana"/>
                <a:cs typeface="Verdana" panose="020B0604030504040204" pitchFamily="34" charset="0"/>
              </a:rPr>
              <a:t>He sees a urologist and radiation oncologist and is informed that radiation and radical prostatectomy have relatively equal curative potential</a:t>
            </a:r>
          </a:p>
          <a:p>
            <a:pPr marL="342900" indent="-342900">
              <a:buFont typeface="Arial" panose="020B0604020202020204" pitchFamily="34" charset="0"/>
              <a:buChar char="•"/>
            </a:pPr>
            <a:endParaRPr lang="en-US" sz="25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500" dirty="0">
                <a:latin typeface="Verdana"/>
                <a:ea typeface="Verdana"/>
                <a:cs typeface="Verdana" panose="020B0604030504040204" pitchFamily="34" charset="0"/>
              </a:rPr>
              <a:t>He chooses to proceed with RT over surgery, since RT is less likely to cause long term ED and urinary incontinence. He is aware of the risk of chronic radiation proctitis</a:t>
            </a:r>
          </a:p>
        </p:txBody>
      </p:sp>
    </p:spTree>
    <p:extLst>
      <p:ext uri="{BB962C8B-B14F-4D97-AF65-F5344CB8AC3E}">
        <p14:creationId xmlns:p14="http://schemas.microsoft.com/office/powerpoint/2010/main" val="40485283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Autofit/>
          </a:bodyPr>
          <a:lstStyle/>
          <a:p>
            <a:r>
              <a:rPr lang="en-US" sz="4000" dirty="0">
                <a:solidFill>
                  <a:schemeClr val="tx2"/>
                </a:solidFill>
                <a:latin typeface="Verdana" panose="020B0604030504040204" pitchFamily="34" charset="0"/>
                <a:ea typeface="Verdana" panose="020B0604030504040204" pitchFamily="34" charset="0"/>
                <a:cs typeface="Verdana" panose="020B0604030504040204" pitchFamily="34" charset="0"/>
              </a:rPr>
              <a:t>Case Study: Why Does Proctitis Happen?</a:t>
            </a:r>
            <a:endParaRPr lang="en-US" sz="40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6"/>
          <p:cNvPicPr>
            <a:picLocks noChangeAspect="1" noChangeArrowheads="1"/>
          </p:cNvPicPr>
          <p:nvPr/>
        </p:nvPicPr>
        <p:blipFill>
          <a:blip r:embed="rId3" cstate="print"/>
          <a:srcRect l="26315" t="20160" r="26315" b="8260"/>
          <a:stretch>
            <a:fillRect/>
          </a:stretch>
        </p:blipFill>
        <p:spPr bwMode="auto">
          <a:xfrm rot="10800000">
            <a:off x="6553198" y="3301037"/>
            <a:ext cx="2995369" cy="2793886"/>
          </a:xfrm>
          <a:prstGeom prst="rect">
            <a:avLst/>
          </a:prstGeom>
          <a:noFill/>
          <a:ln w="12700">
            <a:noFill/>
            <a:miter lim="800000"/>
            <a:headEnd type="none" w="sm" len="sm"/>
            <a:tailEnd type="none" w="sm" len="sm"/>
          </a:ln>
          <a:effectLst/>
        </p:spPr>
      </p:pic>
      <p:sp>
        <p:nvSpPr>
          <p:cNvPr id="3" name="TextBox 2"/>
          <p:cNvSpPr txBox="1"/>
          <p:nvPr/>
        </p:nvSpPr>
        <p:spPr>
          <a:xfrm>
            <a:off x="609600" y="1260664"/>
            <a:ext cx="11258150" cy="5524589"/>
          </a:xfrm>
          <a:prstGeom prst="rect">
            <a:avLst/>
          </a:prstGeom>
          <a:noFill/>
        </p:spPr>
        <p:txBody>
          <a:bodyPr wrap="square" rtlCol="0">
            <a:spAutoFit/>
          </a:bodyPr>
          <a:lstStyle/>
          <a:p>
            <a:pPr marL="342900" indent="-342900">
              <a:buFont typeface="Arial" panose="020B0604020202020204" pitchFamily="34" charset="0"/>
              <a:buChar char="•"/>
            </a:pPr>
            <a:r>
              <a:rPr lang="en-US" sz="2500" dirty="0">
                <a:latin typeface="Verdana" panose="020B0604030504040204" pitchFamily="34" charset="0"/>
                <a:ea typeface="Verdana" panose="020B0604030504040204" pitchFamily="34" charset="0"/>
                <a:cs typeface="Verdana" panose="020B0604030504040204" pitchFamily="34" charset="0"/>
              </a:rPr>
              <a:t>Most prostate cancer is in the peripheral zone (</a:t>
            </a:r>
            <a:r>
              <a:rPr lang="en-US" sz="2500" dirty="0" err="1">
                <a:latin typeface="Verdana" panose="020B0604030504040204" pitchFamily="34" charset="0"/>
                <a:ea typeface="Verdana" panose="020B0604030504040204" pitchFamily="34" charset="0"/>
                <a:cs typeface="Verdana" panose="020B0604030504040204" pitchFamily="34" charset="0"/>
              </a:rPr>
              <a:t>postero</a:t>
            </a:r>
            <a:r>
              <a:rPr lang="en-US" sz="2500" dirty="0">
                <a:latin typeface="Verdana" panose="020B0604030504040204" pitchFamily="34" charset="0"/>
                <a:ea typeface="Verdana" panose="020B0604030504040204" pitchFamily="34" charset="0"/>
                <a:cs typeface="Verdana" panose="020B0604030504040204" pitchFamily="34" charset="0"/>
              </a:rPr>
              <a:t>-lateral prostate), which directly abuts the anterior rectal wall </a:t>
            </a:r>
          </a:p>
          <a:p>
            <a:pPr marL="342900" indent="-342900">
              <a:buFont typeface="Arial" panose="020B0604020202020204" pitchFamily="34" charset="0"/>
              <a:buChar char="•"/>
            </a:pPr>
            <a:endParaRPr lang="en-US" sz="25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500" dirty="0">
                <a:latin typeface="Verdana" panose="020B0604030504040204" pitchFamily="34" charset="0"/>
                <a:ea typeface="Verdana" panose="020B0604030504040204" pitchFamily="34" charset="0"/>
                <a:cs typeface="Verdana" panose="020B0604030504040204" pitchFamily="34" charset="0"/>
              </a:rPr>
              <a:t>In order to effectively cure the cancer, the anterior rectal wall must get a relatively high RT dose </a:t>
            </a:r>
          </a:p>
          <a:p>
            <a:pPr marL="342900" indent="-342900">
              <a:buFont typeface="Arial" panose="020B0604020202020204" pitchFamily="34" charset="0"/>
              <a:buChar char="•"/>
            </a:pPr>
            <a:endParaRPr lang="en-US" sz="25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US" sz="25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US" sz="25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US" sz="25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US" sz="25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US" sz="25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US" sz="25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en-US" sz="2500" dirty="0">
              <a:latin typeface="Verdana" panose="020B0604030504040204" pitchFamily="34" charset="0"/>
              <a:ea typeface="Verdana" panose="020B0604030504040204" pitchFamily="34" charset="0"/>
              <a:cs typeface="Verdana" panose="020B0604030504040204" pitchFamily="34" charset="0"/>
            </a:endParaRPr>
          </a:p>
          <a:p>
            <a:pPr marL="457200" indent="-457200">
              <a:buFont typeface="Arial" panose="020B0604020202020204" pitchFamily="34" charset="0"/>
              <a:buChar char="•"/>
            </a:pPr>
            <a:r>
              <a:rPr lang="en-US" sz="2800" dirty="0"/>
              <a:t>The same principle applies to any organ in close proximity to tumor</a:t>
            </a:r>
          </a:p>
        </p:txBody>
      </p:sp>
      <p:pic>
        <p:nvPicPr>
          <p:cNvPr id="4" name="Picture 3">
            <a:extLst>
              <a:ext uri="{FF2B5EF4-FFF2-40B4-BE49-F238E27FC236}">
                <a16:creationId xmlns:a16="http://schemas.microsoft.com/office/drawing/2014/main" id="{ED27381F-74C7-4A16-96D5-013FC61687EB}"/>
              </a:ext>
            </a:extLst>
          </p:cNvPr>
          <p:cNvPicPr>
            <a:picLocks noChangeAspect="1"/>
          </p:cNvPicPr>
          <p:nvPr/>
        </p:nvPicPr>
        <p:blipFill>
          <a:blip r:embed="rId4"/>
          <a:stretch>
            <a:fillRect/>
          </a:stretch>
        </p:blipFill>
        <p:spPr>
          <a:xfrm>
            <a:off x="1719204" y="3301039"/>
            <a:ext cx="4071995" cy="2871162"/>
          </a:xfrm>
          <a:prstGeom prst="rect">
            <a:avLst/>
          </a:prstGeom>
        </p:spPr>
      </p:pic>
      <p:sp>
        <p:nvSpPr>
          <p:cNvPr id="7" name="TextBox 6">
            <a:extLst>
              <a:ext uri="{FF2B5EF4-FFF2-40B4-BE49-F238E27FC236}">
                <a16:creationId xmlns:a16="http://schemas.microsoft.com/office/drawing/2014/main" id="{10E56A98-A8C1-484F-AA7F-EA664F0D41EA}"/>
              </a:ext>
            </a:extLst>
          </p:cNvPr>
          <p:cNvSpPr txBox="1"/>
          <p:nvPr/>
        </p:nvSpPr>
        <p:spPr>
          <a:xfrm>
            <a:off x="1865415" y="5550309"/>
            <a:ext cx="3962400" cy="646331"/>
          </a:xfrm>
          <a:prstGeom prst="rect">
            <a:avLst/>
          </a:prstGeom>
          <a:noFill/>
        </p:spPr>
        <p:txBody>
          <a:bodyPr wrap="square" rtlCol="0">
            <a:spAutoFit/>
          </a:bodyPr>
          <a:lstStyle/>
          <a:p>
            <a:pPr algn="ctr"/>
            <a:r>
              <a:rPr lang="en-US" b="1" dirty="0">
                <a:solidFill>
                  <a:srgbClr val="FFFF00"/>
                </a:solidFill>
                <a:latin typeface="Verdana" panose="020B0604030504040204" pitchFamily="34" charset="0"/>
                <a:ea typeface="Verdana" panose="020B0604030504040204" pitchFamily="34" charset="0"/>
              </a:rPr>
              <a:t>Contoured Target Volumes and Avoidance Structures</a:t>
            </a:r>
          </a:p>
        </p:txBody>
      </p:sp>
      <p:sp>
        <p:nvSpPr>
          <p:cNvPr id="10" name="TextBox 9">
            <a:extLst>
              <a:ext uri="{FF2B5EF4-FFF2-40B4-BE49-F238E27FC236}">
                <a16:creationId xmlns:a16="http://schemas.microsoft.com/office/drawing/2014/main" id="{FE7C71E6-93C2-40B9-BE43-87489CA53DFF}"/>
              </a:ext>
            </a:extLst>
          </p:cNvPr>
          <p:cNvSpPr txBox="1"/>
          <p:nvPr/>
        </p:nvSpPr>
        <p:spPr>
          <a:xfrm>
            <a:off x="6576949" y="5750030"/>
            <a:ext cx="2995370" cy="369331"/>
          </a:xfrm>
          <a:prstGeom prst="rect">
            <a:avLst/>
          </a:prstGeom>
          <a:noFill/>
        </p:spPr>
        <p:txBody>
          <a:bodyPr wrap="square" rtlCol="0">
            <a:spAutoFit/>
          </a:bodyPr>
          <a:lstStyle/>
          <a:p>
            <a:pPr algn="ctr"/>
            <a:r>
              <a:rPr lang="en-US" b="1" dirty="0">
                <a:solidFill>
                  <a:srgbClr val="FFFF00"/>
                </a:solidFill>
                <a:latin typeface="Verdana" panose="020B0604030504040204" pitchFamily="34" charset="0"/>
                <a:ea typeface="Verdana" panose="020B0604030504040204" pitchFamily="34" charset="0"/>
              </a:rPr>
              <a:t>RT Dose Distribution</a:t>
            </a:r>
          </a:p>
        </p:txBody>
      </p:sp>
    </p:spTree>
    <p:extLst>
      <p:ext uri="{BB962C8B-B14F-4D97-AF65-F5344CB8AC3E}">
        <p14:creationId xmlns:p14="http://schemas.microsoft.com/office/powerpoint/2010/main" val="25625871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21037" y="1595716"/>
            <a:ext cx="4800600" cy="1424268"/>
          </a:xfrm>
        </p:spPr>
        <p:txBody>
          <a:bodyPr>
            <a:noAutofit/>
          </a:bodyPr>
          <a:lstStyle/>
          <a:p>
            <a:pPr marL="0" indent="0">
              <a:buNone/>
            </a:pPr>
            <a:r>
              <a:rPr lang="en-US" sz="2000" dirty="0">
                <a:latin typeface="Verdana" panose="020B0604030504040204" pitchFamily="34" charset="0"/>
                <a:ea typeface="Verdana" panose="020B0604030504040204" pitchFamily="34" charset="0"/>
                <a:cs typeface="Verdana" panose="020B0604030504040204" pitchFamily="34" charset="0"/>
              </a:rPr>
              <a:t>Implantable hydrogel spacer to physically separate rectum from prostate and decrease rectal dose</a:t>
            </a:r>
          </a:p>
          <a:p>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5" name="Title 1"/>
          <p:cNvSpPr txBox="1">
            <a:spLocks/>
          </p:cNvSpPr>
          <p:nvPr/>
        </p:nvSpPr>
        <p:spPr>
          <a:xfrm>
            <a:off x="0" y="0"/>
            <a:ext cx="12192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tx2"/>
                </a:solidFill>
                <a:latin typeface="Verdana" pitchFamily="34" charset="0"/>
                <a:ea typeface="Verdana" pitchFamily="34" charset="0"/>
                <a:cs typeface="Verdana" pitchFamily="34" charset="0"/>
              </a:rPr>
              <a:t>Case Study: Ways to Prevent Proctitis</a:t>
            </a:r>
          </a:p>
        </p:txBody>
      </p:sp>
      <p:sp>
        <p:nvSpPr>
          <p:cNvPr id="4" name="TextBox 3">
            <a:extLst>
              <a:ext uri="{FF2B5EF4-FFF2-40B4-BE49-F238E27FC236}">
                <a16:creationId xmlns:a16="http://schemas.microsoft.com/office/drawing/2014/main" id="{967F0A36-B4B2-4680-A848-3A0868AAF575}"/>
              </a:ext>
            </a:extLst>
          </p:cNvPr>
          <p:cNvSpPr txBox="1"/>
          <p:nvPr/>
        </p:nvSpPr>
        <p:spPr>
          <a:xfrm>
            <a:off x="3665517" y="3469575"/>
            <a:ext cx="2133600" cy="400110"/>
          </a:xfrm>
          <a:prstGeom prst="rect">
            <a:avLst/>
          </a:prstGeom>
          <a:noFill/>
        </p:spPr>
        <p:txBody>
          <a:bodyPr wrap="square" rtlCol="0">
            <a:spAutoFit/>
          </a:bodyPr>
          <a:lstStyle/>
          <a:p>
            <a:r>
              <a:rPr lang="en-US" sz="2000" dirty="0">
                <a:solidFill>
                  <a:schemeClr val="bg1"/>
                </a:solidFill>
                <a:latin typeface="Verdana" panose="020B0604030504040204" pitchFamily="34" charset="0"/>
                <a:ea typeface="Verdana" panose="020B0604030504040204" pitchFamily="34" charset="0"/>
              </a:rPr>
              <a:t>Cone Beam CT</a:t>
            </a:r>
          </a:p>
        </p:txBody>
      </p:sp>
      <p:pic>
        <p:nvPicPr>
          <p:cNvPr id="6" name="Picture 5">
            <a:extLst>
              <a:ext uri="{FF2B5EF4-FFF2-40B4-BE49-F238E27FC236}">
                <a16:creationId xmlns:a16="http://schemas.microsoft.com/office/drawing/2014/main" id="{FED2557D-FFBC-40CB-80D5-1BD62D0E75E6}"/>
              </a:ext>
            </a:extLst>
          </p:cNvPr>
          <p:cNvPicPr>
            <a:picLocks noChangeAspect="1"/>
          </p:cNvPicPr>
          <p:nvPr/>
        </p:nvPicPr>
        <p:blipFill>
          <a:blip r:embed="rId3"/>
          <a:stretch>
            <a:fillRect/>
          </a:stretch>
        </p:blipFill>
        <p:spPr>
          <a:xfrm>
            <a:off x="4402186" y="2983569"/>
            <a:ext cx="3824844" cy="2086279"/>
          </a:xfrm>
          <a:prstGeom prst="rect">
            <a:avLst/>
          </a:prstGeom>
        </p:spPr>
      </p:pic>
      <p:pic>
        <p:nvPicPr>
          <p:cNvPr id="8" name="Picture 7">
            <a:extLst>
              <a:ext uri="{FF2B5EF4-FFF2-40B4-BE49-F238E27FC236}">
                <a16:creationId xmlns:a16="http://schemas.microsoft.com/office/drawing/2014/main" id="{34BC41F5-11FB-438F-974F-DE27275CD937}"/>
              </a:ext>
            </a:extLst>
          </p:cNvPr>
          <p:cNvPicPr>
            <a:picLocks noChangeAspect="1"/>
          </p:cNvPicPr>
          <p:nvPr/>
        </p:nvPicPr>
        <p:blipFill>
          <a:blip r:embed="rId4"/>
          <a:stretch>
            <a:fillRect/>
          </a:stretch>
        </p:blipFill>
        <p:spPr>
          <a:xfrm>
            <a:off x="8534400" y="1596102"/>
            <a:ext cx="3586278" cy="2642722"/>
          </a:xfrm>
          <a:prstGeom prst="rect">
            <a:avLst/>
          </a:prstGeom>
        </p:spPr>
      </p:pic>
      <p:pic>
        <p:nvPicPr>
          <p:cNvPr id="10" name="Picture 9">
            <a:extLst>
              <a:ext uri="{FF2B5EF4-FFF2-40B4-BE49-F238E27FC236}">
                <a16:creationId xmlns:a16="http://schemas.microsoft.com/office/drawing/2014/main" id="{8ED9E92F-EF5B-4C59-B305-4F258676A6FC}"/>
              </a:ext>
            </a:extLst>
          </p:cNvPr>
          <p:cNvPicPr>
            <a:picLocks noChangeAspect="1"/>
          </p:cNvPicPr>
          <p:nvPr/>
        </p:nvPicPr>
        <p:blipFill>
          <a:blip r:embed="rId5"/>
          <a:stretch>
            <a:fillRect/>
          </a:stretch>
        </p:blipFill>
        <p:spPr>
          <a:xfrm>
            <a:off x="167507" y="1596102"/>
            <a:ext cx="3853530" cy="2642722"/>
          </a:xfrm>
          <a:prstGeom prst="rect">
            <a:avLst/>
          </a:prstGeom>
        </p:spPr>
      </p:pic>
      <p:sp>
        <p:nvSpPr>
          <p:cNvPr id="15" name="TextBox 14">
            <a:extLst>
              <a:ext uri="{FF2B5EF4-FFF2-40B4-BE49-F238E27FC236}">
                <a16:creationId xmlns:a16="http://schemas.microsoft.com/office/drawing/2014/main" id="{543A3340-8D87-4C29-BA04-B93140F1699A}"/>
              </a:ext>
            </a:extLst>
          </p:cNvPr>
          <p:cNvSpPr txBox="1"/>
          <p:nvPr/>
        </p:nvSpPr>
        <p:spPr>
          <a:xfrm>
            <a:off x="118646" y="4383151"/>
            <a:ext cx="4250114" cy="707886"/>
          </a:xfrm>
          <a:prstGeom prst="rect">
            <a:avLst/>
          </a:prstGeom>
          <a:noFill/>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Daily image guidance to safely reduce margin around prostate</a:t>
            </a:r>
          </a:p>
        </p:txBody>
      </p:sp>
      <p:sp>
        <p:nvSpPr>
          <p:cNvPr id="17" name="TextBox 16">
            <a:extLst>
              <a:ext uri="{FF2B5EF4-FFF2-40B4-BE49-F238E27FC236}">
                <a16:creationId xmlns:a16="http://schemas.microsoft.com/office/drawing/2014/main" id="{FEADBB3C-6935-4888-92F3-2B5ADC1B1CB9}"/>
              </a:ext>
            </a:extLst>
          </p:cNvPr>
          <p:cNvSpPr txBox="1"/>
          <p:nvPr/>
        </p:nvSpPr>
        <p:spPr>
          <a:xfrm>
            <a:off x="8601252" y="4238824"/>
            <a:ext cx="3753785" cy="1323439"/>
          </a:xfrm>
          <a:prstGeom prst="rect">
            <a:avLst/>
          </a:prstGeom>
          <a:noFill/>
        </p:spPr>
        <p:txBody>
          <a:bodyPr wrap="square">
            <a:spAutoFit/>
          </a:bodyPr>
          <a:lstStyle/>
          <a:p>
            <a:pPr marL="0" indent="0">
              <a:buNone/>
            </a:pPr>
            <a:r>
              <a:rPr lang="en-US" sz="2000" dirty="0">
                <a:latin typeface="Verdana" panose="020B0604030504040204" pitchFamily="34" charset="0"/>
                <a:ea typeface="Verdana" panose="020B0604030504040204" pitchFamily="34" charset="0"/>
                <a:cs typeface="Verdana" panose="020B0604030504040204" pitchFamily="34" charset="0"/>
              </a:rPr>
              <a:t>Assessment of probability of toxicity based on planning “constraints”</a:t>
            </a:r>
          </a:p>
          <a:p>
            <a:pPr marL="0" indent="0">
              <a:buFont typeface="Arial" pitchFamily="34" charset="0"/>
              <a:buNone/>
            </a:pP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AC8AA756-CC25-45F8-9BEF-7CFC0E2E8F2F}"/>
              </a:ext>
            </a:extLst>
          </p:cNvPr>
          <p:cNvSpPr txBox="1"/>
          <p:nvPr/>
        </p:nvSpPr>
        <p:spPr>
          <a:xfrm>
            <a:off x="2438399" y="5820111"/>
            <a:ext cx="7560623" cy="861774"/>
          </a:xfrm>
          <a:prstGeom prst="rect">
            <a:avLst/>
          </a:prstGeom>
          <a:noFill/>
        </p:spPr>
        <p:txBody>
          <a:bodyPr wrap="square" rtlCol="0">
            <a:spAutoFit/>
          </a:bodyPr>
          <a:lstStyle/>
          <a:p>
            <a:r>
              <a:rPr lang="en-US" sz="2500" dirty="0">
                <a:solidFill>
                  <a:srgbClr val="C00000"/>
                </a:solidFill>
                <a:latin typeface="Verdana" panose="020B0604030504040204" pitchFamily="34" charset="0"/>
                <a:ea typeface="Verdana" panose="020B0604030504040204" pitchFamily="34" charset="0"/>
              </a:rPr>
              <a:t>Despite our best efforts, long-term toxicities still happen for some patients </a:t>
            </a:r>
          </a:p>
        </p:txBody>
      </p:sp>
    </p:spTree>
    <p:extLst>
      <p:ext uri="{BB962C8B-B14F-4D97-AF65-F5344CB8AC3E}">
        <p14:creationId xmlns:p14="http://schemas.microsoft.com/office/powerpoint/2010/main" val="201071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990600"/>
          </a:xfrm>
        </p:spPr>
        <p:txBody>
          <a:bodyPr>
            <a:noAutofit/>
          </a:bodyPr>
          <a:lstStyle/>
          <a:p>
            <a:pPr algn="ctr"/>
            <a:r>
              <a:rPr lang="en-US" sz="3600" dirty="0">
                <a:solidFill>
                  <a:schemeClr val="tx2"/>
                </a:solidFill>
                <a:latin typeface="Verdana" pitchFamily="34" charset="0"/>
                <a:ea typeface="Verdana" pitchFamily="34" charset="0"/>
                <a:cs typeface="Verdana" pitchFamily="34" charset="0"/>
              </a:rPr>
              <a:t>Approaches to </a:t>
            </a:r>
            <a:r>
              <a:rPr lang="en-US" sz="3600" b="1" i="0" u="none" dirty="0">
                <a:solidFill>
                  <a:schemeClr val="tx2"/>
                </a:solidFill>
                <a:effectLst/>
                <a:latin typeface="Verdana" pitchFamily="34" charset="0"/>
                <a:ea typeface="Verdana" pitchFamily="34" charset="0"/>
                <a:cs typeface="Verdana" pitchFamily="34" charset="0"/>
              </a:rPr>
              <a:t>Radiation Delivery</a:t>
            </a:r>
          </a:p>
        </p:txBody>
      </p:sp>
      <p:pic>
        <p:nvPicPr>
          <p:cNvPr id="4" name="Picture 2" descr="Image result for truebeam">
            <a:extLst>
              <a:ext uri="{FF2B5EF4-FFF2-40B4-BE49-F238E27FC236}">
                <a16:creationId xmlns:a16="http://schemas.microsoft.com/office/drawing/2014/main" id="{31143643-1FA2-4D0A-B2A0-035595A8FE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2590800"/>
            <a:ext cx="5996283" cy="399877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sz="half" idx="1"/>
          </p:nvPr>
        </p:nvSpPr>
        <p:spPr>
          <a:xfrm>
            <a:off x="567690" y="1723846"/>
            <a:ext cx="6790642" cy="4753153"/>
          </a:xfrm>
        </p:spPr>
        <p:txBody>
          <a:bodyPr vert="horz" lIns="91440" tIns="45720" rIns="91440" bIns="45720" rtlCol="0" anchor="t">
            <a:noAutofit/>
          </a:bodyPr>
          <a:lstStyle/>
          <a:p>
            <a:r>
              <a:rPr lang="en-US" sz="2400" b="1" dirty="0">
                <a:latin typeface="Verdana" panose="020B0604030504040204" pitchFamily="34" charset="0"/>
                <a:ea typeface="Verdana" panose="020B0604030504040204" pitchFamily="34" charset="0"/>
              </a:rPr>
              <a:t>External Beam Radiation (majority)</a:t>
            </a:r>
          </a:p>
          <a:p>
            <a:pPr lvl="1"/>
            <a:r>
              <a:rPr lang="en-US" sz="2000" dirty="0">
                <a:latin typeface="Verdana" panose="020B0604030504040204" pitchFamily="34" charset="0"/>
                <a:ea typeface="Verdana" panose="020B0604030504040204" pitchFamily="34" charset="0"/>
              </a:rPr>
              <a:t>Photons vs. Electrons vs. Protons</a:t>
            </a:r>
          </a:p>
          <a:p>
            <a:pPr lvl="1"/>
            <a:r>
              <a:rPr lang="en-US" sz="2000" dirty="0">
                <a:latin typeface="Verdana"/>
                <a:ea typeface="Verdana"/>
              </a:rPr>
              <a:t>3-D CRT vs. IMRT vs. VMAT </a:t>
            </a:r>
          </a:p>
          <a:p>
            <a:pPr marL="457200" lvl="1" indent="0">
              <a:buNone/>
            </a:pPr>
            <a:r>
              <a:rPr lang="en-US" sz="2000" dirty="0">
                <a:latin typeface="Verdana"/>
                <a:ea typeface="Verdana"/>
              </a:rPr>
              <a:t>	vs. SBRT vs. IORT</a:t>
            </a:r>
            <a:endParaRPr lang="en-US" sz="20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r>
              <a:rPr lang="en-US" sz="2400" dirty="0">
                <a:latin typeface="Verdana"/>
                <a:ea typeface="Verdana"/>
              </a:rPr>
              <a:t>Brachytherapy </a:t>
            </a:r>
            <a:endParaRPr lang="en-US" sz="2400">
              <a:latin typeface="Verdana" panose="020B0604030504040204" pitchFamily="34" charset="0"/>
              <a:ea typeface="Verdana" panose="020B0604030504040204" pitchFamily="34" charset="0"/>
            </a:endParaRPr>
          </a:p>
          <a:p>
            <a:pPr lvl="1"/>
            <a:r>
              <a:rPr lang="en-US" sz="2000" dirty="0">
                <a:latin typeface="Verdana"/>
                <a:ea typeface="Verdana"/>
              </a:rPr>
              <a:t>Implant vs. Intracavitary</a:t>
            </a:r>
            <a:endParaRPr lang="en-US" sz="2000" dirty="0">
              <a:latin typeface="Verdana" panose="020B0604030504040204" pitchFamily="34" charset="0"/>
              <a:ea typeface="Verdana" panose="020B0604030504040204" pitchFamily="34" charset="0"/>
            </a:endParaRPr>
          </a:p>
          <a:p>
            <a:pPr marL="457200" lvl="1" indent="0">
              <a:buNone/>
            </a:pPr>
            <a:r>
              <a:rPr lang="en-US" sz="2000" dirty="0">
                <a:latin typeface="Verdana"/>
                <a:ea typeface="Verdana"/>
              </a:rPr>
              <a:t>      vs. Surface Molds</a:t>
            </a:r>
            <a:endParaRPr lang="en-US" sz="20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Radiopharmaceuticals </a:t>
            </a:r>
          </a:p>
          <a:p>
            <a:pPr lvl="1"/>
            <a:r>
              <a:rPr lang="en-US" sz="2000" dirty="0">
                <a:latin typeface="Verdana" panose="020B0604030504040204" pitchFamily="34" charset="0"/>
                <a:ea typeface="Verdana" panose="020B0604030504040204" pitchFamily="34" charset="0"/>
              </a:rPr>
              <a:t>I-131, Y-90, Ra-223, etc.</a:t>
            </a:r>
          </a:p>
          <a:p>
            <a:pPr marL="0" indent="0">
              <a:buNone/>
            </a:pPr>
            <a:endParaRPr lang="en-US" sz="2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105260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Factors That </a:t>
            </a:r>
            <a:r>
              <a:rPr lang="en-US" sz="3600" dirty="0">
                <a:solidFill>
                  <a:schemeClr val="tx2"/>
                </a:solidFill>
                <a:latin typeface="Verdana" pitchFamily="34" charset="0"/>
                <a:ea typeface="Verdana" pitchFamily="34" charset="0"/>
                <a:cs typeface="Verdana" pitchFamily="34" charset="0"/>
              </a:rPr>
              <a:t>Impact</a:t>
            </a:r>
            <a:r>
              <a:rPr lang="en-US" sz="3600" b="1" dirty="0">
                <a:solidFill>
                  <a:schemeClr val="tx2"/>
                </a:solidFill>
                <a:latin typeface="Verdana" pitchFamily="34" charset="0"/>
                <a:ea typeface="Verdana" pitchFamily="34" charset="0"/>
                <a:cs typeface="Verdana" pitchFamily="34" charset="0"/>
              </a:rPr>
              <a:t> the Probability of Radiation Toxicity in a Given Organ</a:t>
            </a:r>
            <a:endParaRPr lang="en-US" sz="3600" dirty="0"/>
          </a:p>
        </p:txBody>
      </p:sp>
      <p:sp>
        <p:nvSpPr>
          <p:cNvPr id="3" name="Content Placeholder 2"/>
          <p:cNvSpPr>
            <a:spLocks noGrp="1"/>
          </p:cNvSpPr>
          <p:nvPr>
            <p:ph idx="1"/>
          </p:nvPr>
        </p:nvSpPr>
        <p:spPr>
          <a:xfrm>
            <a:off x="685800" y="1600200"/>
            <a:ext cx="10820400" cy="4800600"/>
          </a:xfrm>
        </p:spPr>
        <p:txBody>
          <a:bodyPr vert="horz" lIns="91440" tIns="45720" rIns="91440" bIns="45720" rtlCol="0" anchor="t">
            <a:normAutofit fontScale="77500" lnSpcReduction="20000"/>
          </a:bodyPr>
          <a:lstStyle/>
          <a:p>
            <a:r>
              <a:rPr lang="en-US" dirty="0">
                <a:solidFill>
                  <a:schemeClr val="tx1">
                    <a:lumMod val="85000"/>
                    <a:lumOff val="15000"/>
                  </a:schemeClr>
                </a:solidFill>
                <a:latin typeface="Verdana" pitchFamily="34" charset="0"/>
                <a:ea typeface="Verdana" pitchFamily="34" charset="0"/>
                <a:cs typeface="Verdana" pitchFamily="34" charset="0"/>
              </a:rPr>
              <a:t>Type of organ irradiated </a:t>
            </a:r>
          </a:p>
          <a:p>
            <a:pPr lvl="1"/>
            <a:r>
              <a:rPr lang="en-US" dirty="0">
                <a:solidFill>
                  <a:schemeClr val="tx1">
                    <a:lumMod val="85000"/>
                    <a:lumOff val="15000"/>
                  </a:schemeClr>
                </a:solidFill>
                <a:latin typeface="Verdana"/>
                <a:ea typeface="Verdana"/>
                <a:cs typeface="Verdana" pitchFamily="34" charset="0"/>
              </a:rPr>
              <a:t>Some organs are more sensitive than others</a:t>
            </a:r>
          </a:p>
          <a:p>
            <a:pPr lvl="1"/>
            <a:r>
              <a:rPr lang="en-US" dirty="0">
                <a:solidFill>
                  <a:schemeClr val="tx1">
                    <a:lumMod val="85000"/>
                    <a:lumOff val="15000"/>
                  </a:schemeClr>
                </a:solidFill>
                <a:latin typeface="Verdana"/>
                <a:ea typeface="Verdana"/>
                <a:cs typeface="Verdana" pitchFamily="34" charset="0"/>
              </a:rPr>
              <a:t>Parallel vs. serial organs</a:t>
            </a:r>
          </a:p>
          <a:p>
            <a:pPr lvl="1"/>
            <a:r>
              <a:rPr lang="en-US" dirty="0">
                <a:solidFill>
                  <a:schemeClr val="tx1">
                    <a:lumMod val="85000"/>
                    <a:lumOff val="15000"/>
                  </a:schemeClr>
                </a:solidFill>
                <a:latin typeface="Verdana"/>
                <a:ea typeface="Verdana"/>
                <a:cs typeface="Verdana" pitchFamily="34" charset="0"/>
              </a:rPr>
              <a:t>Dose/volume vs. max point dose</a:t>
            </a:r>
          </a:p>
          <a:p>
            <a:endParaRPr lang="en-US" dirty="0">
              <a:solidFill>
                <a:schemeClr val="tx1">
                  <a:lumMod val="85000"/>
                  <a:lumOff val="15000"/>
                </a:schemeClr>
              </a:solidFill>
              <a:latin typeface="Verdana" pitchFamily="34" charset="0"/>
              <a:ea typeface="Verdana" pitchFamily="34" charset="0"/>
              <a:cs typeface="Verdana" pitchFamily="34" charset="0"/>
            </a:endParaRPr>
          </a:p>
          <a:p>
            <a:r>
              <a:rPr lang="en-US" dirty="0">
                <a:solidFill>
                  <a:schemeClr val="tx1">
                    <a:lumMod val="85000"/>
                    <a:lumOff val="15000"/>
                  </a:schemeClr>
                </a:solidFill>
                <a:latin typeface="Verdana"/>
                <a:ea typeface="Verdana"/>
                <a:cs typeface="Verdana" pitchFamily="34" charset="0"/>
              </a:rPr>
              <a:t>Total dose and dose/fraction to that organ</a:t>
            </a:r>
          </a:p>
          <a:p>
            <a:endParaRPr lang="en-US" dirty="0">
              <a:solidFill>
                <a:schemeClr val="tx1">
                  <a:lumMod val="85000"/>
                  <a:lumOff val="15000"/>
                </a:schemeClr>
              </a:solidFill>
              <a:latin typeface="Verdana" pitchFamily="34" charset="0"/>
              <a:ea typeface="Verdana" pitchFamily="34" charset="0"/>
              <a:cs typeface="Verdana" pitchFamily="34" charset="0"/>
            </a:endParaRPr>
          </a:p>
          <a:p>
            <a:r>
              <a:rPr lang="en-US" dirty="0">
                <a:solidFill>
                  <a:schemeClr val="tx1">
                    <a:lumMod val="85000"/>
                    <a:lumOff val="15000"/>
                  </a:schemeClr>
                </a:solidFill>
                <a:latin typeface="Verdana" pitchFamily="34" charset="0"/>
                <a:ea typeface="Verdana" pitchFamily="34" charset="0"/>
                <a:cs typeface="Verdana" pitchFamily="34" charset="0"/>
              </a:rPr>
              <a:t>Technique of radiation delivery</a:t>
            </a:r>
          </a:p>
          <a:p>
            <a:endParaRPr lang="en-US" dirty="0">
              <a:solidFill>
                <a:schemeClr val="tx1">
                  <a:lumMod val="85000"/>
                  <a:lumOff val="15000"/>
                </a:schemeClr>
              </a:solidFill>
              <a:latin typeface="Verdana" pitchFamily="34" charset="0"/>
              <a:ea typeface="Verdana" pitchFamily="34" charset="0"/>
              <a:cs typeface="Verdana" pitchFamily="34" charset="0"/>
            </a:endParaRPr>
          </a:p>
          <a:p>
            <a:r>
              <a:rPr lang="en-US" dirty="0">
                <a:solidFill>
                  <a:schemeClr val="tx1">
                    <a:lumMod val="85000"/>
                    <a:lumOff val="15000"/>
                  </a:schemeClr>
                </a:solidFill>
                <a:latin typeface="Verdana"/>
                <a:ea typeface="Verdana"/>
                <a:cs typeface="Verdana" pitchFamily="34" charset="0"/>
              </a:rPr>
              <a:t>Use of concurrent radiosensitizer (e.g., chemotherapy)</a:t>
            </a:r>
          </a:p>
          <a:p>
            <a:endParaRPr lang="en-US" dirty="0">
              <a:solidFill>
                <a:schemeClr val="tx1">
                  <a:lumMod val="85000"/>
                  <a:lumOff val="15000"/>
                </a:schemeClr>
              </a:solidFill>
              <a:latin typeface="Verdana" pitchFamily="34" charset="0"/>
              <a:ea typeface="Verdana" pitchFamily="34" charset="0"/>
              <a:cs typeface="Verdana" pitchFamily="34" charset="0"/>
            </a:endParaRPr>
          </a:p>
          <a:p>
            <a:r>
              <a:rPr lang="en-US" dirty="0">
                <a:solidFill>
                  <a:schemeClr val="tx1">
                    <a:lumMod val="85000"/>
                    <a:lumOff val="15000"/>
                  </a:schemeClr>
                </a:solidFill>
                <a:latin typeface="Verdana" pitchFamily="34" charset="0"/>
                <a:ea typeface="Verdana" pitchFamily="34" charset="0"/>
                <a:cs typeface="Verdana" pitchFamily="34" charset="0"/>
              </a:rPr>
              <a:t>Underlying vascular, inflammatory or autoimmune conditions</a:t>
            </a: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246856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Acute vs. Late Radiation Toxicities</a:t>
            </a:r>
            <a:endParaRPr lang="en-US" sz="3600" dirty="0"/>
          </a:p>
        </p:txBody>
      </p:sp>
      <p:sp>
        <p:nvSpPr>
          <p:cNvPr id="3" name="Content Placeholder 2"/>
          <p:cNvSpPr>
            <a:spLocks noGrp="1"/>
          </p:cNvSpPr>
          <p:nvPr>
            <p:ph idx="1"/>
          </p:nvPr>
        </p:nvSpPr>
        <p:spPr>
          <a:xfrm>
            <a:off x="609600" y="1600200"/>
            <a:ext cx="11049000" cy="4419600"/>
          </a:xfrm>
        </p:spPr>
        <p:txBody>
          <a:bodyPr>
            <a:normAutofit fontScale="77500" lnSpcReduction="20000"/>
          </a:bodyPr>
          <a:lstStyle/>
          <a:p>
            <a:r>
              <a:rPr lang="en-US" b="1" dirty="0">
                <a:latin typeface="Verdana" panose="020B0604030504040204" pitchFamily="34" charset="0"/>
                <a:ea typeface="Verdana" panose="020B0604030504040204" pitchFamily="34" charset="0"/>
                <a:cs typeface="Verdana" panose="020B0604030504040204" pitchFamily="34" charset="0"/>
              </a:rPr>
              <a:t>Early (acute) toxicity occurs during or shortly after RT</a:t>
            </a:r>
          </a:p>
          <a:p>
            <a:pPr lvl="1"/>
            <a:r>
              <a:rPr lang="en-US" dirty="0">
                <a:latin typeface="Verdana" panose="020B0604030504040204" pitchFamily="34" charset="0"/>
                <a:ea typeface="Verdana" panose="020B0604030504040204" pitchFamily="34" charset="0"/>
                <a:cs typeface="Verdana" panose="020B0604030504040204" pitchFamily="34" charset="0"/>
              </a:rPr>
              <a:t>Generally due to death of normal cells involved with cell turnover, leading to thinning or denudation</a:t>
            </a:r>
          </a:p>
          <a:p>
            <a:pPr lvl="1"/>
            <a:r>
              <a:rPr lang="en-US" dirty="0">
                <a:latin typeface="Verdana" panose="020B0604030504040204" pitchFamily="34" charset="0"/>
                <a:ea typeface="Verdana" panose="020B0604030504040204" pitchFamily="34" charset="0"/>
                <a:cs typeface="Verdana" panose="020B0604030504040204" pitchFamily="34" charset="0"/>
              </a:rPr>
              <a:t>Usually readily treatable with supportive medications, or occasionally treatment break if severe (</a:t>
            </a:r>
            <a:r>
              <a:rPr lang="en-US" i="1" dirty="0">
                <a:latin typeface="Verdana" panose="020B0604030504040204" pitchFamily="34" charset="0"/>
                <a:ea typeface="Verdana" panose="020B0604030504040204" pitchFamily="34" charset="0"/>
                <a:cs typeface="Verdana" panose="020B0604030504040204" pitchFamily="34" charset="0"/>
              </a:rPr>
              <a:t>avoid invasive endoscopic procedures</a:t>
            </a:r>
            <a:r>
              <a:rPr lang="en-US" dirty="0">
                <a:latin typeface="Verdana" panose="020B0604030504040204" pitchFamily="34" charset="0"/>
                <a:ea typeface="Verdana" panose="020B0604030504040204" pitchFamily="34" charset="0"/>
                <a:cs typeface="Verdana" panose="020B0604030504040204" pitchFamily="34" charset="0"/>
              </a:rPr>
              <a:t>)</a:t>
            </a:r>
          </a:p>
          <a:p>
            <a:pPr lvl="1"/>
            <a:r>
              <a:rPr lang="en-US" dirty="0">
                <a:latin typeface="Verdana" panose="020B0604030504040204" pitchFamily="34" charset="0"/>
                <a:ea typeface="Verdana" panose="020B0604030504040204" pitchFamily="34" charset="0"/>
                <a:cs typeface="Verdana" panose="020B0604030504040204" pitchFamily="34" charset="0"/>
              </a:rPr>
              <a:t>Full recovery within weeks of completing RT</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Late (chronic) toxicity occurs 3 months – years after RT </a:t>
            </a:r>
          </a:p>
          <a:p>
            <a:pPr lvl="1"/>
            <a:r>
              <a:rPr lang="en-US" dirty="0">
                <a:latin typeface="Verdana" panose="020B0604030504040204" pitchFamily="34" charset="0"/>
                <a:ea typeface="Verdana" panose="020B0604030504040204" pitchFamily="34" charset="0"/>
                <a:cs typeface="Verdana" panose="020B0604030504040204" pitchFamily="34" charset="0"/>
              </a:rPr>
              <a:t>Generally due to scarring/fibrosis in irradiated organs and their vascular supply</a:t>
            </a:r>
          </a:p>
          <a:p>
            <a:pPr lvl="1"/>
            <a:r>
              <a:rPr lang="en-US" dirty="0">
                <a:latin typeface="Verdana" panose="020B0604030504040204" pitchFamily="34" charset="0"/>
                <a:ea typeface="Verdana" panose="020B0604030504040204" pitchFamily="34" charset="0"/>
                <a:cs typeface="Verdana" panose="020B0604030504040204" pitchFamily="34" charset="0"/>
              </a:rPr>
              <a:t>Usually irreversible and more difficult to treat</a:t>
            </a:r>
          </a:p>
          <a:p>
            <a:pPr lvl="1"/>
            <a:r>
              <a:rPr lang="en-US" dirty="0">
                <a:latin typeface="Verdana" panose="020B0604030504040204" pitchFamily="34" charset="0"/>
                <a:ea typeface="Verdana" panose="020B0604030504040204" pitchFamily="34" charset="0"/>
                <a:cs typeface="Verdana" panose="020B0604030504040204" pitchFamily="34" charset="0"/>
              </a:rPr>
              <a:t>Minimizing risk of severe late toxicity is generally what limits RT prescription (“acceptable” amount of risk varies) </a:t>
            </a:r>
          </a:p>
        </p:txBody>
      </p:sp>
    </p:spTree>
    <p:extLst>
      <p:ext uri="{BB962C8B-B14F-4D97-AF65-F5344CB8AC3E}">
        <p14:creationId xmlns:p14="http://schemas.microsoft.com/office/powerpoint/2010/main" val="218910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510"/>
            <a:ext cx="9144000" cy="1284890"/>
          </a:xfrm>
        </p:spPr>
        <p:txBody>
          <a:bodyPr>
            <a:noAutofit/>
          </a:bodyPr>
          <a:lstStyle/>
          <a:p>
            <a:r>
              <a:rPr lang="en-US" sz="3600" b="1" dirty="0">
                <a:solidFill>
                  <a:schemeClr val="tx2"/>
                </a:solidFill>
                <a:latin typeface="Verdana" pitchFamily="34" charset="0"/>
                <a:ea typeface="Verdana" pitchFamily="34" charset="0"/>
                <a:cs typeface="Verdana" pitchFamily="34" charset="0"/>
              </a:rPr>
              <a:t>Diagnosing Radiation Toxicity</a:t>
            </a:r>
            <a:endParaRPr lang="en-US" sz="3600" dirty="0"/>
          </a:p>
        </p:txBody>
      </p:sp>
      <p:sp>
        <p:nvSpPr>
          <p:cNvPr id="3" name="Content Placeholder 2"/>
          <p:cNvSpPr>
            <a:spLocks noGrp="1"/>
          </p:cNvSpPr>
          <p:nvPr>
            <p:ph idx="1"/>
          </p:nvPr>
        </p:nvSpPr>
        <p:spPr>
          <a:xfrm>
            <a:off x="685800" y="1600200"/>
            <a:ext cx="10820400" cy="4495800"/>
          </a:xfrm>
        </p:spPr>
        <p:txBody>
          <a:bodyPr>
            <a:normAutofit fontScale="77500" lnSpcReduction="20000"/>
          </a:bodyPr>
          <a:lstStyle/>
          <a:p>
            <a:r>
              <a:rPr lang="en-US" b="1" dirty="0">
                <a:solidFill>
                  <a:schemeClr val="tx1">
                    <a:lumMod val="85000"/>
                    <a:lumOff val="15000"/>
                  </a:schemeClr>
                </a:solidFill>
                <a:latin typeface="Verdana" pitchFamily="34" charset="0"/>
                <a:ea typeface="Verdana" pitchFamily="34" charset="0"/>
                <a:cs typeface="Verdana" pitchFamily="34" charset="0"/>
              </a:rPr>
              <a:t>Step 1: </a:t>
            </a:r>
            <a:r>
              <a:rPr lang="en-US" dirty="0">
                <a:solidFill>
                  <a:schemeClr val="tx1">
                    <a:lumMod val="85000"/>
                    <a:lumOff val="15000"/>
                  </a:schemeClr>
                </a:solidFill>
                <a:latin typeface="Verdana" pitchFamily="34" charset="0"/>
                <a:ea typeface="Verdana" pitchFamily="34" charset="0"/>
                <a:cs typeface="Verdana" pitchFamily="34" charset="0"/>
              </a:rPr>
              <a:t>Make sure the patient underwent radiation therapy</a:t>
            </a:r>
          </a:p>
          <a:p>
            <a:endParaRPr lang="en-US" dirty="0">
              <a:solidFill>
                <a:schemeClr val="tx1">
                  <a:lumMod val="85000"/>
                  <a:lumOff val="15000"/>
                </a:schemeClr>
              </a:solidFill>
              <a:latin typeface="Verdana" pitchFamily="34" charset="0"/>
              <a:ea typeface="Verdana" pitchFamily="34" charset="0"/>
              <a:cs typeface="Verdana" pitchFamily="34" charset="0"/>
            </a:endParaRPr>
          </a:p>
          <a:p>
            <a:r>
              <a:rPr lang="en-US" b="1" dirty="0">
                <a:solidFill>
                  <a:schemeClr val="tx1">
                    <a:lumMod val="85000"/>
                    <a:lumOff val="15000"/>
                  </a:schemeClr>
                </a:solidFill>
                <a:latin typeface="Verdana" pitchFamily="34" charset="0"/>
                <a:ea typeface="Verdana" pitchFamily="34" charset="0"/>
                <a:cs typeface="Verdana" pitchFamily="34" charset="0"/>
              </a:rPr>
              <a:t>Step 2: </a:t>
            </a:r>
            <a:r>
              <a:rPr lang="en-US" dirty="0">
                <a:solidFill>
                  <a:schemeClr val="tx1">
                    <a:lumMod val="85000"/>
                    <a:lumOff val="15000"/>
                  </a:schemeClr>
                </a:solidFill>
                <a:latin typeface="Verdana" pitchFamily="34" charset="0"/>
                <a:ea typeface="Verdana" pitchFamily="34" charset="0"/>
                <a:cs typeface="Verdana" pitchFamily="34" charset="0"/>
              </a:rPr>
              <a:t>Find out what part of the body received radiation</a:t>
            </a:r>
          </a:p>
          <a:p>
            <a:pPr lvl="1"/>
            <a:r>
              <a:rPr lang="en-US" dirty="0">
                <a:solidFill>
                  <a:schemeClr val="tx1">
                    <a:lumMod val="85000"/>
                    <a:lumOff val="15000"/>
                  </a:schemeClr>
                </a:solidFill>
                <a:latin typeface="Verdana" pitchFamily="34" charset="0"/>
                <a:ea typeface="Verdana" pitchFamily="34" charset="0"/>
                <a:cs typeface="Verdana" pitchFamily="34" charset="0"/>
              </a:rPr>
              <a:t>Only irradiated organs develop radiation toxicity</a:t>
            </a:r>
          </a:p>
          <a:p>
            <a:endParaRPr lang="en-US" dirty="0">
              <a:solidFill>
                <a:schemeClr val="tx1">
                  <a:lumMod val="85000"/>
                  <a:lumOff val="15000"/>
                </a:schemeClr>
              </a:solidFill>
              <a:latin typeface="Verdana" pitchFamily="34" charset="0"/>
              <a:ea typeface="Verdana" pitchFamily="34" charset="0"/>
              <a:cs typeface="Verdana" pitchFamily="34" charset="0"/>
            </a:endParaRPr>
          </a:p>
          <a:p>
            <a:r>
              <a:rPr lang="en-US" b="1" dirty="0">
                <a:solidFill>
                  <a:schemeClr val="tx1">
                    <a:lumMod val="85000"/>
                    <a:lumOff val="15000"/>
                  </a:schemeClr>
                </a:solidFill>
                <a:latin typeface="Verdana" pitchFamily="34" charset="0"/>
                <a:ea typeface="Verdana" pitchFamily="34" charset="0"/>
                <a:cs typeface="Verdana" pitchFamily="34" charset="0"/>
              </a:rPr>
              <a:t>Step 3: </a:t>
            </a:r>
            <a:r>
              <a:rPr lang="en-US" dirty="0">
                <a:solidFill>
                  <a:schemeClr val="tx1">
                    <a:lumMod val="85000"/>
                    <a:lumOff val="15000"/>
                  </a:schemeClr>
                </a:solidFill>
                <a:latin typeface="Verdana" pitchFamily="34" charset="0"/>
                <a:ea typeface="Verdana" pitchFamily="34" charset="0"/>
                <a:cs typeface="Verdana" pitchFamily="34" charset="0"/>
              </a:rPr>
              <a:t>Ask a radiation oncologist if they think a given sign or symptom is radiation toxicity</a:t>
            </a:r>
          </a:p>
          <a:p>
            <a:pPr lvl="1"/>
            <a:r>
              <a:rPr lang="en-US" dirty="0">
                <a:solidFill>
                  <a:schemeClr val="tx1">
                    <a:lumMod val="85000"/>
                    <a:lumOff val="15000"/>
                  </a:schemeClr>
                </a:solidFill>
                <a:latin typeface="Verdana" pitchFamily="34" charset="0"/>
                <a:ea typeface="Verdana" pitchFamily="34" charset="0"/>
                <a:cs typeface="Verdana" pitchFamily="34" charset="0"/>
              </a:rPr>
              <a:t>This will help you narrow your differential diagnosis and treat the patient appropriately</a:t>
            </a:r>
          </a:p>
          <a:p>
            <a:pPr lvl="1"/>
            <a:endParaRPr lang="en-US" dirty="0">
              <a:solidFill>
                <a:schemeClr val="tx1">
                  <a:lumMod val="85000"/>
                  <a:lumOff val="15000"/>
                </a:schemeClr>
              </a:solidFill>
              <a:latin typeface="Verdana" pitchFamily="34" charset="0"/>
              <a:ea typeface="Verdana" pitchFamily="34" charset="0"/>
              <a:cs typeface="Verdana" pitchFamily="34" charset="0"/>
            </a:endParaRPr>
          </a:p>
          <a:p>
            <a:r>
              <a:rPr lang="en-US" dirty="0">
                <a:solidFill>
                  <a:srgbClr val="FF0000"/>
                </a:solidFill>
                <a:latin typeface="Verdana" pitchFamily="34" charset="0"/>
                <a:ea typeface="Verdana" pitchFamily="34" charset="0"/>
                <a:cs typeface="Verdana" pitchFamily="34" charset="0"/>
              </a:rPr>
              <a:t>Each of these steps is important before biopsy or other invasive procedure is considered.</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708716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510"/>
            <a:ext cx="9144000" cy="1284890"/>
          </a:xfrm>
        </p:spPr>
        <p:txBody>
          <a:bodyPr>
            <a:noAutofit/>
          </a:bodyPr>
          <a:lstStyle/>
          <a:p>
            <a:r>
              <a:rPr lang="en-US" sz="3600" b="1" u="sng" dirty="0">
                <a:solidFill>
                  <a:schemeClr val="tx2"/>
                </a:solidFill>
                <a:latin typeface="Verdana" pitchFamily="34" charset="0"/>
                <a:ea typeface="Verdana" pitchFamily="34" charset="0"/>
                <a:cs typeface="Verdana" pitchFamily="34" charset="0"/>
              </a:rPr>
              <a:t>Acute</a:t>
            </a:r>
            <a:r>
              <a:rPr lang="en-US" sz="3600" b="1" dirty="0">
                <a:solidFill>
                  <a:schemeClr val="tx2"/>
                </a:solidFill>
                <a:latin typeface="Verdana" pitchFamily="34" charset="0"/>
                <a:ea typeface="Verdana" pitchFamily="34" charset="0"/>
                <a:cs typeface="Verdana" pitchFamily="34" charset="0"/>
              </a:rPr>
              <a:t> GI Radiation Toxicities</a:t>
            </a:r>
            <a:endParaRPr lang="en-US" sz="3600" dirty="0"/>
          </a:p>
        </p:txBody>
      </p:sp>
      <p:sp>
        <p:nvSpPr>
          <p:cNvPr id="3" name="Content Placeholder 2"/>
          <p:cNvSpPr>
            <a:spLocks noGrp="1"/>
          </p:cNvSpPr>
          <p:nvPr>
            <p:ph idx="1"/>
          </p:nvPr>
        </p:nvSpPr>
        <p:spPr>
          <a:xfrm>
            <a:off x="838200" y="1600200"/>
            <a:ext cx="10896600" cy="3886200"/>
          </a:xfrm>
        </p:spPr>
        <p:txBody>
          <a:bodyPr>
            <a:normAutofit fontScale="85000" lnSpcReduction="20000"/>
          </a:bodyPr>
          <a:lstStyle/>
          <a:p>
            <a:r>
              <a:rPr lang="en-US" b="1" dirty="0">
                <a:latin typeface="Verdana" panose="020B0604030504040204" pitchFamily="34" charset="0"/>
                <a:ea typeface="Verdana" panose="020B0604030504040204" pitchFamily="34" charset="0"/>
                <a:cs typeface="Verdana" panose="020B0604030504040204" pitchFamily="34" charset="0"/>
              </a:rPr>
              <a:t>Esophagitis</a:t>
            </a:r>
          </a:p>
          <a:p>
            <a:pPr lvl="1"/>
            <a:r>
              <a:rPr lang="en-US" dirty="0" err="1">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Sx</a:t>
            </a: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dysphagia, odynophagia, substernal discomfort</a:t>
            </a:r>
          </a:p>
          <a:p>
            <a:pPr lvl="1"/>
            <a:r>
              <a:rPr lang="en-US" dirty="0" err="1">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Ddx</a:t>
            </a: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esophageal thrush (consider empiric Nystatin)</a:t>
            </a:r>
          </a:p>
          <a:p>
            <a:pPr lvl="1"/>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Tx: viscous lidocaine, antacid or mucosal coating agent (magnesium or aluminum hydroxide), analgesics, PPIs, dietary modifications</a:t>
            </a:r>
          </a:p>
          <a:p>
            <a:pPr>
              <a:buFont typeface="Wingdings" panose="05000000000000000000" pitchFamily="2" charset="2"/>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a:buFont typeface="Wingdings" panose="05000000000000000000" pitchFamily="2" charset="2"/>
              <a:buChar char="§"/>
            </a:pPr>
            <a:r>
              <a:rPr lang="en-US" b="1" dirty="0">
                <a:latin typeface="Verdana" panose="020B0604030504040204" pitchFamily="34" charset="0"/>
                <a:ea typeface="Verdana" panose="020B0604030504040204" pitchFamily="34" charset="0"/>
                <a:cs typeface="Verdana" panose="020B0604030504040204" pitchFamily="34" charset="0"/>
              </a:rPr>
              <a:t>Gastritis</a:t>
            </a:r>
          </a:p>
          <a:p>
            <a:pPr lvl="1">
              <a:buFont typeface="Wingdings" panose="05000000000000000000" pitchFamily="2" charset="2"/>
              <a:buChar char="§"/>
            </a:pPr>
            <a:r>
              <a:rPr lang="en-US" dirty="0" err="1">
                <a:latin typeface="Verdana" panose="020B0604030504040204" pitchFamily="34" charset="0"/>
                <a:ea typeface="Verdana" panose="020B0604030504040204" pitchFamily="34" charset="0"/>
                <a:cs typeface="Verdana" panose="020B0604030504040204" pitchFamily="34" charset="0"/>
              </a:rPr>
              <a:t>Sx</a:t>
            </a:r>
            <a:r>
              <a:rPr lang="en-US" dirty="0">
                <a:latin typeface="Verdana" panose="020B0604030504040204" pitchFamily="34" charset="0"/>
                <a:ea typeface="Verdana" panose="020B0604030504040204" pitchFamily="34" charset="0"/>
                <a:cs typeface="Verdana" panose="020B0604030504040204" pitchFamily="34" charset="0"/>
              </a:rPr>
              <a:t>: Nausea/vomiting, dyspepsia, anorexia, abdominal pain</a:t>
            </a:r>
          </a:p>
          <a:p>
            <a:pPr lvl="1">
              <a:buFont typeface="Wingdings" panose="05000000000000000000" pitchFamily="2" charset="2"/>
              <a:buChar char="§"/>
            </a:pPr>
            <a:r>
              <a:rPr lang="en-US" dirty="0" err="1">
                <a:latin typeface="Verdana" panose="020B0604030504040204" pitchFamily="34" charset="0"/>
                <a:ea typeface="Verdana" panose="020B0604030504040204" pitchFamily="34" charset="0"/>
                <a:cs typeface="Verdana" panose="020B0604030504040204" pitchFamily="34" charset="0"/>
              </a:rPr>
              <a:t>Tx</a:t>
            </a:r>
            <a:r>
              <a:rPr lang="en-US" dirty="0">
                <a:latin typeface="Verdana" panose="020B0604030504040204" pitchFamily="34" charset="0"/>
                <a:ea typeface="Verdana" panose="020B0604030504040204" pitchFamily="34" charset="0"/>
                <a:cs typeface="Verdana" panose="020B0604030504040204" pitchFamily="34" charset="0"/>
              </a:rPr>
              <a:t>: anti-emetics (45 min before RT and prn), PPI</a:t>
            </a:r>
          </a:p>
        </p:txBody>
      </p:sp>
    </p:spTree>
    <p:extLst>
      <p:ext uri="{BB962C8B-B14F-4D97-AF65-F5344CB8AC3E}">
        <p14:creationId xmlns:p14="http://schemas.microsoft.com/office/powerpoint/2010/main" val="103429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510"/>
            <a:ext cx="9144000" cy="1284890"/>
          </a:xfrm>
        </p:spPr>
        <p:txBody>
          <a:bodyPr>
            <a:noAutofit/>
          </a:bodyPr>
          <a:lstStyle/>
          <a:p>
            <a:r>
              <a:rPr lang="en-US" sz="3600" b="1" u="sng" dirty="0">
                <a:solidFill>
                  <a:schemeClr val="tx2"/>
                </a:solidFill>
                <a:latin typeface="Verdana" pitchFamily="34" charset="0"/>
                <a:ea typeface="Verdana" pitchFamily="34" charset="0"/>
                <a:cs typeface="Verdana" pitchFamily="34" charset="0"/>
              </a:rPr>
              <a:t>Acute</a:t>
            </a:r>
            <a:r>
              <a:rPr lang="en-US" sz="3600" b="1" dirty="0">
                <a:solidFill>
                  <a:schemeClr val="tx2"/>
                </a:solidFill>
                <a:latin typeface="Verdana" pitchFamily="34" charset="0"/>
                <a:ea typeface="Verdana" pitchFamily="34" charset="0"/>
                <a:cs typeface="Verdana" pitchFamily="34" charset="0"/>
              </a:rPr>
              <a:t> GI Radiation Toxicities</a:t>
            </a:r>
            <a:endParaRPr lang="en-US" sz="3600" dirty="0"/>
          </a:p>
        </p:txBody>
      </p:sp>
      <p:sp>
        <p:nvSpPr>
          <p:cNvPr id="3" name="Content Placeholder 2"/>
          <p:cNvSpPr>
            <a:spLocks noGrp="1"/>
          </p:cNvSpPr>
          <p:nvPr>
            <p:ph idx="1"/>
          </p:nvPr>
        </p:nvSpPr>
        <p:spPr>
          <a:xfrm>
            <a:off x="838200" y="1600200"/>
            <a:ext cx="10896600" cy="4038600"/>
          </a:xfrm>
        </p:spPr>
        <p:txBody>
          <a:bodyPr>
            <a:normAutofit fontScale="85000" lnSpcReduction="20000"/>
          </a:bodyPr>
          <a:lstStyle/>
          <a:p>
            <a:r>
              <a:rPr lang="en-US" b="1" dirty="0">
                <a:latin typeface="Verdana" panose="020B0604030504040204" pitchFamily="34" charset="0"/>
                <a:ea typeface="Verdana" panose="020B0604030504040204" pitchFamily="34" charset="0"/>
                <a:cs typeface="Verdana" panose="020B0604030504040204" pitchFamily="34" charset="0"/>
              </a:rPr>
              <a:t>Enteritis</a:t>
            </a:r>
          </a:p>
          <a:p>
            <a:pPr lvl="1"/>
            <a:r>
              <a:rPr lang="en-US" dirty="0" err="1">
                <a:latin typeface="Verdana" panose="020B0604030504040204" pitchFamily="34" charset="0"/>
                <a:ea typeface="Verdana" panose="020B0604030504040204" pitchFamily="34" charset="0"/>
                <a:cs typeface="Verdana" panose="020B0604030504040204" pitchFamily="34" charset="0"/>
              </a:rPr>
              <a:t>Sx</a:t>
            </a:r>
            <a:r>
              <a:rPr lang="en-US" dirty="0">
                <a:latin typeface="Verdana" panose="020B0604030504040204" pitchFamily="34" charset="0"/>
                <a:ea typeface="Verdana" panose="020B0604030504040204" pitchFamily="34" charset="0"/>
                <a:cs typeface="Verdana" panose="020B0604030504040204" pitchFamily="34" charset="0"/>
              </a:rPr>
              <a:t>: diarrhea, abdominal pain, nausea, anorexia, malaise</a:t>
            </a:r>
          </a:p>
          <a:p>
            <a:pPr lvl="1"/>
            <a:r>
              <a:rPr lang="en-US" dirty="0">
                <a:latin typeface="Verdana" panose="020B0604030504040204" pitchFamily="34" charset="0"/>
                <a:ea typeface="Verdana" panose="020B0604030504040204" pitchFamily="34" charset="0"/>
                <a:cs typeface="Verdana" panose="020B0604030504040204" pitchFamily="34" charset="0"/>
              </a:rPr>
              <a:t>Imaging: Thickened loops of bowel </a:t>
            </a:r>
            <a:r>
              <a:rPr lang="en-US" i="1" dirty="0">
                <a:latin typeface="Verdana" panose="020B0604030504040204" pitchFamily="34" charset="0"/>
                <a:ea typeface="Verdana" panose="020B0604030504040204" pitchFamily="34" charset="0"/>
                <a:cs typeface="Verdana" panose="020B0604030504040204" pitchFamily="34" charset="0"/>
              </a:rPr>
              <a:t>correlating with RT dose</a:t>
            </a:r>
          </a:p>
          <a:p>
            <a:pPr lvl="1"/>
            <a:r>
              <a:rPr lang="en-US" dirty="0" err="1">
                <a:latin typeface="Verdana" panose="020B0604030504040204" pitchFamily="34" charset="0"/>
                <a:ea typeface="Verdana" panose="020B0604030504040204" pitchFamily="34" charset="0"/>
                <a:cs typeface="Verdana" panose="020B0604030504040204" pitchFamily="34" charset="0"/>
              </a:rPr>
              <a:t>Ddx</a:t>
            </a:r>
            <a:r>
              <a:rPr lang="en-US" dirty="0">
                <a:latin typeface="Verdana" panose="020B0604030504040204" pitchFamily="34" charset="0"/>
                <a:ea typeface="Verdana" panose="020B0604030504040204" pitchFamily="34" charset="0"/>
                <a:cs typeface="Verdana" panose="020B0604030504040204" pitchFamily="34" charset="0"/>
              </a:rPr>
              <a:t>: rule out infection if diarrhea</a:t>
            </a:r>
          </a:p>
          <a:p>
            <a:pPr lvl="1"/>
            <a:r>
              <a:rPr lang="en-US" dirty="0" err="1">
                <a:latin typeface="Verdana" panose="020B0604030504040204" pitchFamily="34" charset="0"/>
                <a:ea typeface="Verdana" panose="020B0604030504040204" pitchFamily="34" charset="0"/>
                <a:cs typeface="Verdana" panose="020B0604030504040204" pitchFamily="34" charset="0"/>
              </a:rPr>
              <a:t>Tx</a:t>
            </a:r>
            <a:r>
              <a:rPr lang="en-US" dirty="0">
                <a:latin typeface="Verdana" panose="020B0604030504040204" pitchFamily="34" charset="0"/>
                <a:ea typeface="Verdana" panose="020B0604030504040204" pitchFamily="34" charset="0"/>
                <a:cs typeface="Verdana" panose="020B0604030504040204" pitchFamily="34" charset="0"/>
              </a:rPr>
              <a:t>: </a:t>
            </a:r>
            <a:r>
              <a:rPr lang="en-US" dirty="0" err="1">
                <a:latin typeface="Verdana" panose="020B0604030504040204" pitchFamily="34" charset="0"/>
                <a:ea typeface="Verdana" panose="020B0604030504040204" pitchFamily="34" charset="0"/>
                <a:cs typeface="Verdana" panose="020B0604030504040204" pitchFamily="34" charset="0"/>
              </a:rPr>
              <a:t>Immodium</a:t>
            </a:r>
            <a:r>
              <a:rPr lang="en-US" dirty="0">
                <a:latin typeface="Verdana" panose="020B0604030504040204" pitchFamily="34" charset="0"/>
                <a:ea typeface="Verdana" panose="020B0604030504040204" pitchFamily="34" charset="0"/>
                <a:cs typeface="Verdana" panose="020B0604030504040204" pitchFamily="34" charset="0"/>
              </a:rPr>
              <a:t> or </a:t>
            </a:r>
            <a:r>
              <a:rPr lang="en-US" dirty="0" err="1">
                <a:latin typeface="Verdana" panose="020B0604030504040204" pitchFamily="34" charset="0"/>
                <a:ea typeface="Verdana" panose="020B0604030504040204" pitchFamily="34" charset="0"/>
                <a:cs typeface="Verdana" panose="020B0604030504040204" pitchFamily="34" charset="0"/>
              </a:rPr>
              <a:t>Lomotil</a:t>
            </a:r>
            <a:r>
              <a:rPr lang="en-US" dirty="0">
                <a:latin typeface="Verdana" panose="020B0604030504040204" pitchFamily="34" charset="0"/>
                <a:ea typeface="Verdana" panose="020B0604030504040204" pitchFamily="34" charset="0"/>
                <a:cs typeface="Verdana" panose="020B0604030504040204" pitchFamily="34" charset="0"/>
              </a:rPr>
              <a:t> for diarrhea, dietary modifications</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b="1" dirty="0" err="1">
                <a:latin typeface="Verdana" panose="020B0604030504040204" pitchFamily="34" charset="0"/>
                <a:ea typeface="Verdana" panose="020B0604030504040204" pitchFamily="34" charset="0"/>
                <a:cs typeface="Verdana" panose="020B0604030504040204" pitchFamily="34" charset="0"/>
              </a:rPr>
              <a:t>Proctitis</a:t>
            </a:r>
            <a:r>
              <a:rPr lang="en-US" b="1" dirty="0">
                <a:latin typeface="Verdana" panose="020B0604030504040204" pitchFamily="34" charset="0"/>
                <a:ea typeface="Verdana" panose="020B0604030504040204" pitchFamily="34" charset="0"/>
                <a:cs typeface="Verdana" panose="020B0604030504040204" pitchFamily="34" charset="0"/>
              </a:rPr>
              <a:t> </a:t>
            </a:r>
          </a:p>
          <a:p>
            <a:pPr lvl="1">
              <a:buFont typeface="Wingdings" panose="05000000000000000000" pitchFamily="2" charset="2"/>
              <a:buChar char="§"/>
            </a:pPr>
            <a:r>
              <a:rPr lang="en-US" dirty="0" err="1">
                <a:latin typeface="Verdana" panose="020B0604030504040204" pitchFamily="34" charset="0"/>
                <a:ea typeface="Verdana" panose="020B0604030504040204" pitchFamily="34" charset="0"/>
                <a:cs typeface="Verdana" panose="020B0604030504040204" pitchFamily="34" charset="0"/>
              </a:rPr>
              <a:t>Sx</a:t>
            </a:r>
            <a:r>
              <a:rPr lang="en-US" dirty="0">
                <a:latin typeface="Verdana" panose="020B0604030504040204" pitchFamily="34" charset="0"/>
                <a:ea typeface="Verdana" panose="020B0604030504040204" pitchFamily="34" charset="0"/>
                <a:cs typeface="Verdana" panose="020B0604030504040204" pitchFamily="34" charset="0"/>
              </a:rPr>
              <a:t>: Diarrhea, mucus discharge, urgency, tenesmus, bleeding</a:t>
            </a:r>
          </a:p>
          <a:p>
            <a:pPr lvl="1">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Tx: Dietary modifications, antidiarrheal agent or topical anti-inflammatory</a:t>
            </a:r>
          </a:p>
        </p:txBody>
      </p:sp>
    </p:spTree>
    <p:extLst>
      <p:ext uri="{BB962C8B-B14F-4D97-AF65-F5344CB8AC3E}">
        <p14:creationId xmlns:p14="http://schemas.microsoft.com/office/powerpoint/2010/main" val="245253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510"/>
            <a:ext cx="9144000" cy="1284890"/>
          </a:xfrm>
        </p:spPr>
        <p:txBody>
          <a:bodyPr>
            <a:noAutofit/>
          </a:bodyPr>
          <a:lstStyle/>
          <a:p>
            <a:r>
              <a:rPr lang="en-US" sz="3600" b="1" u="sng" dirty="0">
                <a:solidFill>
                  <a:schemeClr val="tx2"/>
                </a:solidFill>
                <a:latin typeface="Verdana" pitchFamily="34" charset="0"/>
                <a:ea typeface="Verdana" pitchFamily="34" charset="0"/>
                <a:cs typeface="Verdana" pitchFamily="34" charset="0"/>
              </a:rPr>
              <a:t>Chronic</a:t>
            </a:r>
            <a:r>
              <a:rPr lang="en-US" sz="3600" b="1" dirty="0">
                <a:solidFill>
                  <a:schemeClr val="tx2"/>
                </a:solidFill>
                <a:latin typeface="Verdana" pitchFamily="34" charset="0"/>
                <a:ea typeface="Verdana" pitchFamily="34" charset="0"/>
                <a:cs typeface="Verdana" pitchFamily="34" charset="0"/>
              </a:rPr>
              <a:t> GI Radiation Toxicities</a:t>
            </a:r>
            <a:endParaRPr lang="en-US" sz="3600" dirty="0"/>
          </a:p>
        </p:txBody>
      </p:sp>
      <p:sp>
        <p:nvSpPr>
          <p:cNvPr id="3" name="Content Placeholder 2"/>
          <p:cNvSpPr>
            <a:spLocks noGrp="1"/>
          </p:cNvSpPr>
          <p:nvPr>
            <p:ph idx="1"/>
          </p:nvPr>
        </p:nvSpPr>
        <p:spPr>
          <a:xfrm>
            <a:off x="685800" y="1371600"/>
            <a:ext cx="7696200" cy="4876800"/>
          </a:xfrm>
        </p:spPr>
        <p:txBody>
          <a:bodyPr vert="horz" lIns="91440" tIns="45720" rIns="91440" bIns="45720" rtlCol="0" anchor="t">
            <a:normAutofit fontScale="85000" lnSpcReduction="10000"/>
          </a:bodyPr>
          <a:lstStyle/>
          <a:p>
            <a:r>
              <a:rPr lang="en-US" b="1" dirty="0">
                <a:latin typeface="Verdana"/>
                <a:ea typeface="Verdana"/>
                <a:cs typeface="Verdana" panose="020B0604030504040204" pitchFamily="34" charset="0"/>
              </a:rPr>
              <a:t>Esophageal </a:t>
            </a:r>
            <a:r>
              <a:rPr lang="en-US" dirty="0">
                <a:latin typeface="Verdana"/>
                <a:ea typeface="Verdana"/>
                <a:cs typeface="Verdana" panose="020B0604030504040204" pitchFamily="34" charset="0"/>
              </a:rPr>
              <a:t>stricture, altered motility, ulceration, perforation or fistula</a:t>
            </a:r>
          </a:p>
          <a:p>
            <a:pPr lvl="1"/>
            <a:r>
              <a:rPr lang="en-US" dirty="0">
                <a:latin typeface="Verdana" panose="020B0604030504040204" pitchFamily="34" charset="0"/>
                <a:ea typeface="Verdana" panose="020B0604030504040204" pitchFamily="34" charset="0"/>
                <a:cs typeface="Verdana" panose="020B0604030504040204" pitchFamily="34" charset="0"/>
              </a:rPr>
              <a:t>Dilation(s) for stricture, +PPI</a:t>
            </a:r>
          </a:p>
          <a:p>
            <a:pPr lvl="1"/>
            <a:r>
              <a:rPr lang="en-US" dirty="0">
                <a:latin typeface="Verdana" panose="020B0604030504040204" pitchFamily="34" charset="0"/>
                <a:ea typeface="Verdana" panose="020B0604030504040204" pitchFamily="34" charset="0"/>
                <a:cs typeface="Verdana" panose="020B0604030504040204" pitchFamily="34" charset="0"/>
              </a:rPr>
              <a:t>Stent or surgical intervention for fistula or perforation</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a:ea typeface="Verdana"/>
                <a:cs typeface="Verdana" panose="020B0604030504040204" pitchFamily="34" charset="0"/>
              </a:rPr>
              <a:t>Gastric </a:t>
            </a:r>
            <a:r>
              <a:rPr lang="en-US" dirty="0">
                <a:latin typeface="Verdana"/>
                <a:ea typeface="Verdana"/>
                <a:cs typeface="Verdana" panose="020B0604030504040204" pitchFamily="34" charset="0"/>
              </a:rPr>
              <a:t>ulceration, non-ulcer dyspepsia or antral stenosis</a:t>
            </a:r>
          </a:p>
          <a:p>
            <a:pPr lvl="1"/>
            <a:r>
              <a:rPr lang="en-US" dirty="0">
                <a:latin typeface="Verdana" panose="020B0604030504040204" pitchFamily="34" charset="0"/>
                <a:ea typeface="Verdana" panose="020B0604030504040204" pitchFamily="34" charset="0"/>
                <a:cs typeface="Verdana" panose="020B0604030504040204" pitchFamily="34" charset="0"/>
              </a:rPr>
              <a:t>PPI prophylaxis reduces risk of ulcer in patients receiving high dose</a:t>
            </a:r>
          </a:p>
          <a:p>
            <a:pPr lvl="1"/>
            <a:r>
              <a:rPr lang="en-US" dirty="0">
                <a:latin typeface="Verdana" panose="020B0604030504040204" pitchFamily="34" charset="0"/>
                <a:ea typeface="Verdana" panose="020B0604030504040204" pitchFamily="34" charset="0"/>
                <a:cs typeface="Verdana" panose="020B0604030504040204" pitchFamily="34" charset="0"/>
              </a:rPr>
              <a:t>Dyspepsia treated with PPI, and analgesics if severe</a:t>
            </a:r>
          </a:p>
          <a:p>
            <a:endParaRPr lang="en-US" dirty="0">
              <a:latin typeface="Verdana" panose="020B0604030504040204" pitchFamily="34" charset="0"/>
              <a:ea typeface="Verdana" panose="020B0604030504040204" pitchFamily="34" charset="0"/>
              <a:cs typeface="Verdana" panose="020B0604030504040204" pitchFamily="34" charset="0"/>
            </a:endParaRPr>
          </a:p>
          <a:p>
            <a:pPr lvl="1">
              <a:buFont typeface="Wingdings" panose="05000000000000000000" pitchFamily="2" charset="2"/>
              <a:buChar char="§"/>
            </a:pP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50B1D94D-5F54-4AE7-B060-3351E7DFA3CC}"/>
              </a:ext>
            </a:extLst>
          </p:cNvPr>
          <p:cNvPicPr>
            <a:picLocks noChangeAspect="1"/>
          </p:cNvPicPr>
          <p:nvPr/>
        </p:nvPicPr>
        <p:blipFill>
          <a:blip r:embed="rId2"/>
          <a:stretch>
            <a:fillRect/>
          </a:stretch>
        </p:blipFill>
        <p:spPr>
          <a:xfrm>
            <a:off x="9215252" y="1261242"/>
            <a:ext cx="2595749" cy="2880996"/>
          </a:xfrm>
          <a:prstGeom prst="rect">
            <a:avLst/>
          </a:prstGeom>
        </p:spPr>
      </p:pic>
      <p:pic>
        <p:nvPicPr>
          <p:cNvPr id="5" name="Picture 4">
            <a:extLst>
              <a:ext uri="{FF2B5EF4-FFF2-40B4-BE49-F238E27FC236}">
                <a16:creationId xmlns:a16="http://schemas.microsoft.com/office/drawing/2014/main" id="{A36652FF-D60C-4C03-8C83-725ED33B7905}"/>
              </a:ext>
            </a:extLst>
          </p:cNvPr>
          <p:cNvPicPr>
            <a:picLocks noChangeAspect="1"/>
          </p:cNvPicPr>
          <p:nvPr/>
        </p:nvPicPr>
        <p:blipFill>
          <a:blip r:embed="rId3"/>
          <a:stretch>
            <a:fillRect/>
          </a:stretch>
        </p:blipFill>
        <p:spPr>
          <a:xfrm>
            <a:off x="9215252" y="4548520"/>
            <a:ext cx="2595749" cy="2156618"/>
          </a:xfrm>
          <a:prstGeom prst="rect">
            <a:avLst/>
          </a:prstGeom>
        </p:spPr>
      </p:pic>
      <p:sp>
        <p:nvSpPr>
          <p:cNvPr id="6" name="TextBox 5">
            <a:extLst>
              <a:ext uri="{FF2B5EF4-FFF2-40B4-BE49-F238E27FC236}">
                <a16:creationId xmlns:a16="http://schemas.microsoft.com/office/drawing/2014/main" id="{3B634F62-C355-4C67-987D-014A55BE5DC5}"/>
              </a:ext>
            </a:extLst>
          </p:cNvPr>
          <p:cNvSpPr txBox="1"/>
          <p:nvPr/>
        </p:nvSpPr>
        <p:spPr>
          <a:xfrm>
            <a:off x="9067800" y="4156260"/>
            <a:ext cx="2993572" cy="369332"/>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rPr>
              <a:t>Esophageal Stricture</a:t>
            </a:r>
          </a:p>
        </p:txBody>
      </p:sp>
    </p:spTree>
    <p:extLst>
      <p:ext uri="{BB962C8B-B14F-4D97-AF65-F5344CB8AC3E}">
        <p14:creationId xmlns:p14="http://schemas.microsoft.com/office/powerpoint/2010/main" val="361932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510"/>
            <a:ext cx="9144000" cy="1284890"/>
          </a:xfrm>
        </p:spPr>
        <p:txBody>
          <a:bodyPr>
            <a:noAutofit/>
          </a:bodyPr>
          <a:lstStyle/>
          <a:p>
            <a:r>
              <a:rPr lang="en-US" sz="3600" b="1" u="sng" dirty="0">
                <a:solidFill>
                  <a:schemeClr val="tx2"/>
                </a:solidFill>
                <a:latin typeface="Verdana" pitchFamily="34" charset="0"/>
                <a:ea typeface="Verdana" pitchFamily="34" charset="0"/>
                <a:cs typeface="Verdana" pitchFamily="34" charset="0"/>
              </a:rPr>
              <a:t>Chronic</a:t>
            </a:r>
            <a:r>
              <a:rPr lang="en-US" sz="3600" b="1" dirty="0">
                <a:solidFill>
                  <a:schemeClr val="tx2"/>
                </a:solidFill>
                <a:latin typeface="Verdana" pitchFamily="34" charset="0"/>
                <a:ea typeface="Verdana" pitchFamily="34" charset="0"/>
                <a:cs typeface="Verdana" pitchFamily="34" charset="0"/>
              </a:rPr>
              <a:t> GI Radiation Toxicities</a:t>
            </a:r>
            <a:endParaRPr lang="en-US" sz="3600" dirty="0"/>
          </a:p>
        </p:txBody>
      </p:sp>
      <p:sp>
        <p:nvSpPr>
          <p:cNvPr id="3" name="Content Placeholder 2"/>
          <p:cNvSpPr>
            <a:spLocks noGrp="1"/>
          </p:cNvSpPr>
          <p:nvPr>
            <p:ph idx="1"/>
          </p:nvPr>
        </p:nvSpPr>
        <p:spPr>
          <a:xfrm>
            <a:off x="685800" y="1371600"/>
            <a:ext cx="8305800" cy="4816798"/>
          </a:xfrm>
        </p:spPr>
        <p:txBody>
          <a:bodyPr vert="horz" lIns="91440" tIns="45720" rIns="91440" bIns="45720" rtlCol="0" anchor="t">
            <a:normAutofit fontScale="85000" lnSpcReduction="20000"/>
          </a:bodyPr>
          <a:lstStyle/>
          <a:p>
            <a:r>
              <a:rPr lang="en-US" b="1" dirty="0">
                <a:latin typeface="Verdana"/>
                <a:ea typeface="Verdana"/>
                <a:cs typeface="Verdana" panose="020B0604030504040204" pitchFamily="34" charset="0"/>
              </a:rPr>
              <a:t>Small or large bowel </a:t>
            </a:r>
            <a:r>
              <a:rPr lang="en-US" dirty="0">
                <a:latin typeface="Verdana"/>
                <a:ea typeface="Verdana"/>
                <a:cs typeface="Verdana" panose="020B0604030504040204" pitchFamily="34" charset="0"/>
              </a:rPr>
              <a:t>enteritis can cause altered motility, reduced bile absorption, bacterial overgrowth, lactose malabsorption, ulceration, stricture or obstruction</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Workup with endoscopy and imaging</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Treat symptoms as appropriate with antidiarrheal agents, bile-acid binding sequestrants, antibiotics for bacterial overgrowth, low residue diet if obstructive symptoms</a:t>
            </a:r>
          </a:p>
          <a:p>
            <a:endParaRPr lang="en-US" dirty="0">
              <a:latin typeface="Verdana" panose="020B0604030504040204" pitchFamily="34" charset="0"/>
              <a:ea typeface="Verdana" panose="020B0604030504040204" pitchFamily="34" charset="0"/>
              <a:cs typeface="Verdana" panose="020B0604030504040204" pitchFamily="34" charset="0"/>
            </a:endParaRPr>
          </a:p>
          <a:p>
            <a:pPr lvl="1">
              <a:buFont typeface="Wingdings" panose="05000000000000000000" pitchFamily="2" charset="2"/>
              <a:buChar char="§"/>
            </a:pP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2"/>
          <a:stretch>
            <a:fillRect/>
          </a:stretch>
        </p:blipFill>
        <p:spPr>
          <a:xfrm>
            <a:off x="9424798" y="1600200"/>
            <a:ext cx="2486404" cy="2495128"/>
          </a:xfrm>
          <a:prstGeom prst="rect">
            <a:avLst/>
          </a:prstGeom>
        </p:spPr>
      </p:pic>
      <p:sp>
        <p:nvSpPr>
          <p:cNvPr id="5" name="TextBox 4"/>
          <p:cNvSpPr txBox="1"/>
          <p:nvPr/>
        </p:nvSpPr>
        <p:spPr>
          <a:xfrm>
            <a:off x="9448800" y="3448997"/>
            <a:ext cx="2451100" cy="646331"/>
          </a:xfrm>
          <a:prstGeom prst="rect">
            <a:avLst/>
          </a:prstGeom>
          <a:noFill/>
        </p:spPr>
        <p:txBody>
          <a:bodyPr wrap="square" rtlCol="0">
            <a:spAutoFit/>
          </a:bodyPr>
          <a:lstStyle/>
          <a:p>
            <a:r>
              <a:rPr lang="en-US" b="1" dirty="0">
                <a:solidFill>
                  <a:srgbClr val="FFFF00"/>
                </a:solidFill>
                <a:latin typeface="Verdana" panose="020B0604030504040204" pitchFamily="34" charset="0"/>
                <a:ea typeface="Verdana" panose="020B0604030504040204" pitchFamily="34" charset="0"/>
              </a:rPr>
              <a:t>Abnormal </a:t>
            </a:r>
            <a:r>
              <a:rPr lang="en-US" b="1" dirty="0" err="1">
                <a:solidFill>
                  <a:srgbClr val="FFFF00"/>
                </a:solidFill>
                <a:latin typeface="Verdana" panose="020B0604030504040204" pitchFamily="34" charset="0"/>
                <a:ea typeface="Verdana" panose="020B0604030504040204" pitchFamily="34" charset="0"/>
              </a:rPr>
              <a:t>jejunal</a:t>
            </a:r>
            <a:r>
              <a:rPr lang="en-US" b="1" dirty="0">
                <a:solidFill>
                  <a:srgbClr val="FFFF00"/>
                </a:solidFill>
                <a:latin typeface="Verdana" panose="020B0604030504040204" pitchFamily="34" charset="0"/>
                <a:ea typeface="Verdana" panose="020B0604030504040204" pitchFamily="34" charset="0"/>
              </a:rPr>
              <a:t> villi and lacteals</a:t>
            </a:r>
          </a:p>
        </p:txBody>
      </p:sp>
      <p:pic>
        <p:nvPicPr>
          <p:cNvPr id="6" name="Picture 5"/>
          <p:cNvPicPr>
            <a:picLocks noChangeAspect="1"/>
          </p:cNvPicPr>
          <p:nvPr/>
        </p:nvPicPr>
        <p:blipFill>
          <a:blip r:embed="rId3"/>
          <a:stretch>
            <a:fillRect/>
          </a:stretch>
        </p:blipFill>
        <p:spPr>
          <a:xfrm>
            <a:off x="9412098" y="4108028"/>
            <a:ext cx="2499104" cy="2499104"/>
          </a:xfrm>
          <a:prstGeom prst="rect">
            <a:avLst/>
          </a:prstGeom>
        </p:spPr>
      </p:pic>
      <p:sp>
        <p:nvSpPr>
          <p:cNvPr id="7" name="TextBox 6"/>
          <p:cNvSpPr txBox="1"/>
          <p:nvPr/>
        </p:nvSpPr>
        <p:spPr>
          <a:xfrm>
            <a:off x="9412098" y="6188398"/>
            <a:ext cx="2451100" cy="369332"/>
          </a:xfrm>
          <a:prstGeom prst="rect">
            <a:avLst/>
          </a:prstGeom>
          <a:noFill/>
        </p:spPr>
        <p:txBody>
          <a:bodyPr wrap="square" rtlCol="0">
            <a:spAutoFit/>
          </a:bodyPr>
          <a:lstStyle/>
          <a:p>
            <a:r>
              <a:rPr lang="en-US" b="1" dirty="0" err="1">
                <a:solidFill>
                  <a:srgbClr val="FFFF00"/>
                </a:solidFill>
                <a:latin typeface="Verdana" panose="020B0604030504040204" pitchFamily="34" charset="0"/>
                <a:ea typeface="Verdana" panose="020B0604030504040204" pitchFamily="34" charset="0"/>
              </a:rPr>
              <a:t>Jejunal</a:t>
            </a:r>
            <a:r>
              <a:rPr lang="en-US" b="1" dirty="0">
                <a:solidFill>
                  <a:srgbClr val="FFFF00"/>
                </a:solidFill>
                <a:latin typeface="Verdana" panose="020B0604030504040204" pitchFamily="34" charset="0"/>
                <a:ea typeface="Verdana" panose="020B0604030504040204" pitchFamily="34" charset="0"/>
              </a:rPr>
              <a:t> stricture</a:t>
            </a:r>
          </a:p>
        </p:txBody>
      </p:sp>
      <p:sp>
        <p:nvSpPr>
          <p:cNvPr id="10" name="TextBox 9"/>
          <p:cNvSpPr txBox="1"/>
          <p:nvPr/>
        </p:nvSpPr>
        <p:spPr>
          <a:xfrm>
            <a:off x="9296400" y="1233837"/>
            <a:ext cx="2809496" cy="369332"/>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rPr>
              <a:t>Capsule Endoscopy:</a:t>
            </a:r>
          </a:p>
        </p:txBody>
      </p:sp>
    </p:spTree>
    <p:extLst>
      <p:ext uri="{BB962C8B-B14F-4D97-AF65-F5344CB8AC3E}">
        <p14:creationId xmlns:p14="http://schemas.microsoft.com/office/powerpoint/2010/main" val="32095634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Back to the Case Study: </a:t>
            </a:r>
            <a:br>
              <a:rPr lang="en-US" sz="3600" b="1" dirty="0">
                <a:solidFill>
                  <a:schemeClr val="tx2"/>
                </a:solidFill>
                <a:latin typeface="Verdana" pitchFamily="34" charset="0"/>
                <a:ea typeface="Verdana" pitchFamily="34" charset="0"/>
                <a:cs typeface="Verdana" pitchFamily="34" charset="0"/>
              </a:rPr>
            </a:br>
            <a:r>
              <a:rPr lang="en-US" sz="3600" b="1" dirty="0">
                <a:solidFill>
                  <a:schemeClr val="tx2"/>
                </a:solidFill>
                <a:latin typeface="Verdana" pitchFamily="34" charset="0"/>
                <a:ea typeface="Verdana" pitchFamily="34" charset="0"/>
                <a:cs typeface="Verdana" pitchFamily="34" charset="0"/>
              </a:rPr>
              <a:t>Diagnosis of Chronic Radiation Proctitis</a:t>
            </a:r>
            <a:endParaRPr lang="en-US" sz="3600" dirty="0"/>
          </a:p>
        </p:txBody>
      </p:sp>
      <p:sp>
        <p:nvSpPr>
          <p:cNvPr id="3" name="Content Placeholder 2"/>
          <p:cNvSpPr>
            <a:spLocks noGrp="1"/>
          </p:cNvSpPr>
          <p:nvPr>
            <p:ph idx="1"/>
          </p:nvPr>
        </p:nvSpPr>
        <p:spPr>
          <a:xfrm>
            <a:off x="1066800" y="1447800"/>
            <a:ext cx="10363200" cy="5399690"/>
          </a:xfrm>
        </p:spPr>
        <p:txBody>
          <a:bodyPr vert="horz" lIns="91440" tIns="45720" rIns="91440" bIns="45720" rtlCol="0" anchor="t">
            <a:normAutofit/>
          </a:bodyPr>
          <a:lstStyle/>
          <a:p>
            <a:r>
              <a:rPr lang="en-US" sz="2200" dirty="0">
                <a:latin typeface="Verdana" panose="020B0604030504040204" pitchFamily="34" charset="0"/>
                <a:ea typeface="Verdana" panose="020B0604030504040204" pitchFamily="34" charset="0"/>
                <a:cs typeface="Verdana" panose="020B0604030504040204" pitchFamily="34" charset="0"/>
              </a:rPr>
              <a:t>Typically occurs </a:t>
            </a:r>
            <a:r>
              <a:rPr lang="en-US" sz="2200" u="sng" dirty="0">
                <a:latin typeface="Verdana" panose="020B0604030504040204" pitchFamily="34" charset="0"/>
                <a:ea typeface="Verdana" panose="020B0604030504040204" pitchFamily="34" charset="0"/>
                <a:cs typeface="Verdana" panose="020B0604030504040204" pitchFamily="34" charset="0"/>
              </a:rPr>
              <a:t>&gt;</a:t>
            </a:r>
            <a:r>
              <a:rPr lang="en-US" sz="2200" dirty="0">
                <a:latin typeface="Verdana" panose="020B0604030504040204" pitchFamily="34" charset="0"/>
                <a:ea typeface="Verdana" panose="020B0604030504040204" pitchFamily="34" charset="0"/>
                <a:cs typeface="Verdana" panose="020B0604030504040204" pitchFamily="34" charset="0"/>
              </a:rPr>
              <a:t> 9 months after pelvic RT in area of high dose. </a:t>
            </a:r>
          </a:p>
          <a:p>
            <a:pPr lvl="1"/>
            <a:r>
              <a:rPr lang="en-US" sz="1800" dirty="0">
                <a:latin typeface="Verdana"/>
                <a:ea typeface="Verdana"/>
                <a:cs typeface="Verdana" panose="020B0604030504040204" pitchFamily="34" charset="0"/>
              </a:rPr>
              <a:t>After prostate RT </a:t>
            </a:r>
            <a:r>
              <a:rPr lang="en-US" sz="1800" dirty="0">
                <a:latin typeface="Verdana"/>
                <a:ea typeface="Verdana"/>
                <a:cs typeface="Verdana" panose="020B0604030504040204" pitchFamily="34" charset="0"/>
                <a:sym typeface="Wingdings" panose="05000000000000000000" pitchFamily="2" charset="2"/>
              </a:rPr>
              <a:t> m</a:t>
            </a:r>
            <a:r>
              <a:rPr lang="en-US" sz="1800" dirty="0">
                <a:latin typeface="Verdana"/>
                <a:ea typeface="Verdana"/>
                <a:cs typeface="Verdana" panose="020B0604030504040204" pitchFamily="34" charset="0"/>
              </a:rPr>
              <a:t>ild (G1-2) in ~33% and severe (G3-4) in &lt;5% of patients</a:t>
            </a:r>
          </a:p>
          <a:p>
            <a:endParaRPr lang="en-US" sz="2200" b="1" dirty="0">
              <a:latin typeface="Verdana" panose="020B0604030504040204" pitchFamily="34" charset="0"/>
              <a:ea typeface="Verdana" panose="020B0604030504040204" pitchFamily="34" charset="0"/>
              <a:cs typeface="Verdana" panose="020B0604030504040204" pitchFamily="34" charset="0"/>
            </a:endParaRPr>
          </a:p>
          <a:p>
            <a:r>
              <a:rPr lang="en-US" sz="2200" dirty="0">
                <a:latin typeface="Verdana" panose="020B0604030504040204" pitchFamily="34" charset="0"/>
                <a:ea typeface="Verdana" panose="020B0604030504040204" pitchFamily="34" charset="0"/>
                <a:cs typeface="Verdana" panose="020B0604030504040204" pitchFamily="34" charset="0"/>
              </a:rPr>
              <a:t>Detailed H&amp;P + labs as indicated to rule out other causes of colitis</a:t>
            </a:r>
          </a:p>
          <a:p>
            <a:endParaRPr lang="en-US" sz="2200" dirty="0">
              <a:latin typeface="Verdana" panose="020B0604030504040204" pitchFamily="34" charset="0"/>
              <a:ea typeface="Verdana" panose="020B0604030504040204" pitchFamily="34" charset="0"/>
              <a:cs typeface="Verdana" panose="020B0604030504040204" pitchFamily="34" charset="0"/>
            </a:endParaRPr>
          </a:p>
          <a:p>
            <a:r>
              <a:rPr lang="en-US" sz="2200" dirty="0">
                <a:latin typeface="Verdana" panose="020B0604030504040204" pitchFamily="34" charset="0"/>
                <a:ea typeface="Verdana" panose="020B0604030504040204" pitchFamily="34" charset="0"/>
                <a:cs typeface="Verdana" panose="020B0604030504040204" pitchFamily="34" charset="0"/>
              </a:rPr>
              <a:t>MRI if concern for fistula, CT if obstructive symptoms concerning or malignancy</a:t>
            </a:r>
          </a:p>
          <a:p>
            <a:endParaRPr lang="en-US" sz="2200" dirty="0">
              <a:latin typeface="Verdana" panose="020B0604030504040204" pitchFamily="34" charset="0"/>
              <a:ea typeface="Verdana" panose="020B0604030504040204" pitchFamily="34" charset="0"/>
              <a:cs typeface="Verdana" panose="020B0604030504040204" pitchFamily="34" charset="0"/>
            </a:endParaRPr>
          </a:p>
          <a:p>
            <a:r>
              <a:rPr lang="en-US" sz="2200" dirty="0">
                <a:latin typeface="Verdana"/>
                <a:ea typeface="Verdana"/>
                <a:cs typeface="Verdana" panose="020B0604030504040204" pitchFamily="34" charset="0"/>
              </a:rPr>
              <a:t>Endoscopic findings: mucosa is pale and noncompliant with telangiectasias (+/- strictures, ulcerations, fistulas and areas of mucosal hemorrhage)</a:t>
            </a:r>
          </a:p>
          <a:p>
            <a:pPr marL="342900" lvl="1" indent="-342900">
              <a:buFont typeface="Arial" pitchFamily="34" charset="0"/>
              <a:buChar char="•"/>
            </a:pPr>
            <a:endParaRPr lang="en-US" sz="2200" b="1" dirty="0">
              <a:latin typeface="Verdana" panose="020B0604030504040204" pitchFamily="34" charset="0"/>
              <a:ea typeface="Verdana" panose="020B0604030504040204" pitchFamily="34" charset="0"/>
              <a:cs typeface="Verdana" panose="020B0604030504040204" pitchFamily="34" charset="0"/>
            </a:endParaRPr>
          </a:p>
          <a:p>
            <a:pPr marL="342900" lvl="1" indent="-342900">
              <a:buFont typeface="Arial" pitchFamily="34" charset="0"/>
              <a:buChar char="•"/>
            </a:pPr>
            <a:r>
              <a:rPr lang="en-US" sz="2200" b="1" dirty="0">
                <a:latin typeface="Verdana" panose="020B0604030504040204" pitchFamily="34" charset="0"/>
                <a:ea typeface="Verdana" panose="020B0604030504040204" pitchFamily="34" charset="0"/>
                <a:cs typeface="Verdana" panose="020B0604030504040204" pitchFamily="34" charset="0"/>
              </a:rPr>
              <a:t>Minimize rectal trauma or biopsies due to risk of fistula formation </a:t>
            </a:r>
            <a:r>
              <a:rPr lang="en-US" sz="2200" dirty="0">
                <a:latin typeface="Verdana" panose="020B0604030504040204" pitchFamily="34" charset="0"/>
                <a:ea typeface="Verdana" panose="020B0604030504040204" pitchFamily="34" charset="0"/>
                <a:cs typeface="Verdana" panose="020B0604030504040204" pitchFamily="34" charset="0"/>
              </a:rPr>
              <a:t>(or if Bx necessary, direct it at lateral or posterior wall)</a:t>
            </a:r>
          </a:p>
          <a:p>
            <a:endParaRPr lang="en-US" sz="2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9541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12192000" cy="1143000"/>
          </a:xfrm>
        </p:spPr>
        <p:txBody>
          <a:bodyPr>
            <a:noAutofit/>
          </a:bodyPr>
          <a:lstStyle/>
          <a:p>
            <a:r>
              <a:rPr lang="en-US" sz="3600" b="1" dirty="0">
                <a:solidFill>
                  <a:schemeClr val="tx2"/>
                </a:solidFill>
                <a:latin typeface="Verdana" pitchFamily="34" charset="0"/>
                <a:ea typeface="Verdana" pitchFamily="34" charset="0"/>
                <a:cs typeface="Verdana" pitchFamily="34" charset="0"/>
              </a:rPr>
              <a:t>Management of Chronic Radiation Proctitis</a:t>
            </a:r>
            <a:endParaRPr lang="en-US" sz="3600" dirty="0"/>
          </a:p>
        </p:txBody>
      </p:sp>
      <p:sp>
        <p:nvSpPr>
          <p:cNvPr id="3" name="Content Placeholder 2"/>
          <p:cNvSpPr>
            <a:spLocks noGrp="1"/>
          </p:cNvSpPr>
          <p:nvPr>
            <p:ph idx="1"/>
          </p:nvPr>
        </p:nvSpPr>
        <p:spPr>
          <a:xfrm>
            <a:off x="838201" y="1219199"/>
            <a:ext cx="8651714" cy="5482991"/>
          </a:xfrm>
        </p:spPr>
        <p:txBody>
          <a:bodyPr>
            <a:normAutofit fontScale="92500"/>
          </a:bodyPr>
          <a:lstStyle/>
          <a:p>
            <a:r>
              <a:rPr lang="en-US" sz="2200" dirty="0">
                <a:latin typeface="Verdana" panose="020B0604030504040204" pitchFamily="34" charset="0"/>
                <a:ea typeface="Verdana" panose="020B0604030504040204" pitchFamily="34" charset="0"/>
                <a:cs typeface="Verdana" panose="020B0604030504040204" pitchFamily="34" charset="0"/>
              </a:rPr>
              <a:t>If symptoms mild, can monitor without intervention</a:t>
            </a:r>
          </a:p>
          <a:p>
            <a:endParaRPr lang="en-US" sz="2200" dirty="0">
              <a:latin typeface="Verdana" panose="020B0604030504040204" pitchFamily="34" charset="0"/>
              <a:ea typeface="Verdana" panose="020B0604030504040204" pitchFamily="34" charset="0"/>
              <a:cs typeface="Verdana" panose="020B0604030504040204" pitchFamily="34" charset="0"/>
            </a:endParaRPr>
          </a:p>
          <a:p>
            <a:r>
              <a:rPr lang="en-US" sz="2200" dirty="0">
                <a:latin typeface="Verdana" panose="020B0604030504040204" pitchFamily="34" charset="0"/>
                <a:ea typeface="Verdana" panose="020B0604030504040204" pitchFamily="34" charset="0"/>
                <a:cs typeface="Verdana" panose="020B0604030504040204" pitchFamily="34" charset="0"/>
              </a:rPr>
              <a:t>Rectal urgency </a:t>
            </a:r>
            <a:r>
              <a:rPr lang="en-US" sz="22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lang="en-US" sz="2200" dirty="0">
                <a:latin typeface="Verdana" panose="020B0604030504040204" pitchFamily="34" charset="0"/>
                <a:ea typeface="Verdana" panose="020B0604030504040204" pitchFamily="34" charset="0"/>
                <a:cs typeface="Verdana" panose="020B0604030504040204" pitchFamily="34" charset="0"/>
              </a:rPr>
              <a:t>fiber, cholestyramine</a:t>
            </a:r>
          </a:p>
          <a:p>
            <a:endParaRPr lang="en-US" sz="2200" dirty="0">
              <a:latin typeface="Verdana" panose="020B0604030504040204" pitchFamily="34" charset="0"/>
              <a:ea typeface="Verdana" panose="020B0604030504040204" pitchFamily="34" charset="0"/>
              <a:cs typeface="Verdana" panose="020B0604030504040204" pitchFamily="34" charset="0"/>
            </a:endParaRPr>
          </a:p>
          <a:p>
            <a:r>
              <a:rPr lang="en-US" sz="2200" dirty="0">
                <a:latin typeface="Verdana" panose="020B0604030504040204" pitchFamily="34" charset="0"/>
                <a:ea typeface="Verdana" panose="020B0604030504040204" pitchFamily="34" charset="0"/>
                <a:cs typeface="Verdana" panose="020B0604030504040204" pitchFamily="34" charset="0"/>
              </a:rPr>
              <a:t>Stricture </a:t>
            </a:r>
            <a:r>
              <a:rPr lang="en-US" sz="22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stool softener  dilation as needed</a:t>
            </a:r>
            <a:endParaRPr lang="en-US" sz="2200" dirty="0">
              <a:latin typeface="Verdana" panose="020B0604030504040204" pitchFamily="34" charset="0"/>
              <a:ea typeface="Verdana" panose="020B0604030504040204" pitchFamily="34" charset="0"/>
              <a:cs typeface="Verdana" panose="020B0604030504040204" pitchFamily="34" charset="0"/>
            </a:endParaRPr>
          </a:p>
          <a:p>
            <a:endParaRPr lang="en-US" sz="2200" dirty="0">
              <a:latin typeface="Verdana" panose="020B0604030504040204" pitchFamily="34" charset="0"/>
              <a:ea typeface="Verdana" panose="020B0604030504040204" pitchFamily="34" charset="0"/>
              <a:cs typeface="Verdana" panose="020B0604030504040204" pitchFamily="34" charset="0"/>
            </a:endParaRPr>
          </a:p>
          <a:p>
            <a:r>
              <a:rPr lang="en-US" sz="2200" dirty="0" err="1">
                <a:latin typeface="Verdana" panose="020B0604030504040204" pitchFamily="34" charset="0"/>
                <a:ea typeface="Verdana" panose="020B0604030504040204" pitchFamily="34" charset="0"/>
                <a:cs typeface="Verdana" panose="020B0604030504040204" pitchFamily="34" charset="0"/>
              </a:rPr>
              <a:t>Tenesmus</a:t>
            </a:r>
            <a:r>
              <a:rPr lang="en-US" sz="2200" dirty="0">
                <a:latin typeface="Verdana" panose="020B0604030504040204" pitchFamily="34" charset="0"/>
                <a:ea typeface="Verdana" panose="020B0604030504040204" pitchFamily="34" charset="0"/>
                <a:cs typeface="Verdana" panose="020B0604030504040204" pitchFamily="34" charset="0"/>
              </a:rPr>
              <a:t> or rectal pain </a:t>
            </a:r>
            <a:r>
              <a:rPr lang="en-US" sz="22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lang="en-US" sz="2200" dirty="0" err="1">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sucralfate</a:t>
            </a:r>
            <a:r>
              <a:rPr lang="en-US" sz="22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lang="en-US" sz="2200" dirty="0">
                <a:latin typeface="Verdana" panose="020B0604030504040204" pitchFamily="34" charset="0"/>
                <a:ea typeface="Verdana" panose="020B0604030504040204" pitchFamily="34" charset="0"/>
                <a:cs typeface="Verdana" panose="020B0604030504040204" pitchFamily="34" charset="0"/>
              </a:rPr>
              <a:t>or hydrocortisone enema </a:t>
            </a:r>
          </a:p>
          <a:p>
            <a:endParaRPr lang="en-US" sz="2200" dirty="0">
              <a:latin typeface="Verdana" panose="020B0604030504040204" pitchFamily="34" charset="0"/>
              <a:ea typeface="Verdana" panose="020B0604030504040204" pitchFamily="34" charset="0"/>
              <a:cs typeface="Verdana" panose="020B0604030504040204" pitchFamily="34" charset="0"/>
            </a:endParaRPr>
          </a:p>
          <a:p>
            <a:r>
              <a:rPr lang="en-US" sz="2200" dirty="0">
                <a:latin typeface="Verdana" panose="020B0604030504040204" pitchFamily="34" charset="0"/>
                <a:ea typeface="Verdana" panose="020B0604030504040204" pitchFamily="34" charset="0"/>
                <a:cs typeface="Verdana" panose="020B0604030504040204" pitchFamily="34" charset="0"/>
              </a:rPr>
              <a:t>Bleeding </a:t>
            </a:r>
            <a:r>
              <a:rPr lang="en-US" sz="22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sucralfate enema  if no response within 4 weeks then endoscopic therapy (usually APC)</a:t>
            </a:r>
          </a:p>
          <a:p>
            <a:pPr lvl="1"/>
            <a:r>
              <a:rPr lang="en-US" sz="22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Other considerations: hyperbaric oxygen, formalin enema</a:t>
            </a:r>
            <a:endParaRPr lang="en-US" sz="2200" dirty="0">
              <a:latin typeface="Verdana" panose="020B0604030504040204" pitchFamily="34" charset="0"/>
              <a:ea typeface="Verdana" panose="020B0604030504040204" pitchFamily="34" charset="0"/>
              <a:cs typeface="Verdana" panose="020B0604030504040204" pitchFamily="34" charset="0"/>
            </a:endParaRPr>
          </a:p>
          <a:p>
            <a:pPr lvl="1"/>
            <a:r>
              <a:rPr lang="en-US" sz="22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After prostate RT, </a:t>
            </a:r>
            <a:r>
              <a:rPr lang="en-US" sz="2200" b="1"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minimize trauma </a:t>
            </a:r>
            <a:r>
              <a:rPr lang="en-US" sz="22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to anterior rectal wall, especially in distal 2cm of rectum</a:t>
            </a:r>
          </a:p>
          <a:p>
            <a:pPr lvl="1"/>
            <a:r>
              <a:rPr lang="en-US" sz="22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Discuss management plan with Rad </a:t>
            </a:r>
            <a:r>
              <a:rPr lang="en-US" sz="2200" dirty="0" err="1">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Onc</a:t>
            </a:r>
            <a:endParaRPr lang="en-US" sz="22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endParaRPr>
          </a:p>
          <a:p>
            <a:endParaRPr lang="en-US" sz="2200"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6C2A47DA-1000-4D09-804D-15C9E4F43BBD}"/>
              </a:ext>
            </a:extLst>
          </p:cNvPr>
          <p:cNvPicPr>
            <a:picLocks noChangeAspect="1"/>
          </p:cNvPicPr>
          <p:nvPr/>
        </p:nvPicPr>
        <p:blipFill>
          <a:blip r:embed="rId3"/>
          <a:stretch>
            <a:fillRect/>
          </a:stretch>
        </p:blipFill>
        <p:spPr>
          <a:xfrm>
            <a:off x="9481009" y="1116901"/>
            <a:ext cx="2565854" cy="2532313"/>
          </a:xfrm>
          <a:prstGeom prst="rect">
            <a:avLst/>
          </a:prstGeom>
        </p:spPr>
      </p:pic>
      <p:pic>
        <p:nvPicPr>
          <p:cNvPr id="6" name="Picture 5">
            <a:extLst>
              <a:ext uri="{FF2B5EF4-FFF2-40B4-BE49-F238E27FC236}">
                <a16:creationId xmlns:a16="http://schemas.microsoft.com/office/drawing/2014/main" id="{5DDCCDCF-1B77-400D-9E38-DE41BC683E90}"/>
              </a:ext>
            </a:extLst>
          </p:cNvPr>
          <p:cNvPicPr>
            <a:picLocks noChangeAspect="1"/>
          </p:cNvPicPr>
          <p:nvPr/>
        </p:nvPicPr>
        <p:blipFill>
          <a:blip r:embed="rId4"/>
          <a:stretch>
            <a:fillRect/>
          </a:stretch>
        </p:blipFill>
        <p:spPr>
          <a:xfrm>
            <a:off x="9489915" y="3649214"/>
            <a:ext cx="2565854" cy="2481728"/>
          </a:xfrm>
          <a:prstGeom prst="rect">
            <a:avLst/>
          </a:prstGeom>
        </p:spPr>
      </p:pic>
      <p:sp>
        <p:nvSpPr>
          <p:cNvPr id="8" name="TextBox 7">
            <a:extLst>
              <a:ext uri="{FF2B5EF4-FFF2-40B4-BE49-F238E27FC236}">
                <a16:creationId xmlns:a16="http://schemas.microsoft.com/office/drawing/2014/main" id="{FEEB54EF-7AE8-4BD8-B6A3-92EB4D44629A}"/>
              </a:ext>
            </a:extLst>
          </p:cNvPr>
          <p:cNvSpPr txBox="1"/>
          <p:nvPr/>
        </p:nvSpPr>
        <p:spPr>
          <a:xfrm>
            <a:off x="9472103" y="3088295"/>
            <a:ext cx="2514599" cy="584775"/>
          </a:xfrm>
          <a:prstGeom prst="rect">
            <a:avLst/>
          </a:prstGeom>
          <a:noFill/>
        </p:spPr>
        <p:txBody>
          <a:bodyPr wrap="square" rtlCol="0">
            <a:spAutoFit/>
          </a:bodyPr>
          <a:lstStyle/>
          <a:p>
            <a:r>
              <a:rPr lang="en-US" sz="1600" b="1" dirty="0">
                <a:solidFill>
                  <a:srgbClr val="FFFF00"/>
                </a:solidFill>
                <a:latin typeface="Verdana" panose="020B0604030504040204" pitchFamily="34" charset="0"/>
                <a:ea typeface="Verdana" panose="020B0604030504040204" pitchFamily="34" charset="0"/>
              </a:rPr>
              <a:t>Telangiectasias and hematochezia</a:t>
            </a:r>
          </a:p>
        </p:txBody>
      </p:sp>
      <p:sp>
        <p:nvSpPr>
          <p:cNvPr id="10" name="TextBox 9">
            <a:extLst>
              <a:ext uri="{FF2B5EF4-FFF2-40B4-BE49-F238E27FC236}">
                <a16:creationId xmlns:a16="http://schemas.microsoft.com/office/drawing/2014/main" id="{75A5A096-509E-47D7-A915-0B9660E40E8C}"/>
              </a:ext>
            </a:extLst>
          </p:cNvPr>
          <p:cNvSpPr txBox="1"/>
          <p:nvPr/>
        </p:nvSpPr>
        <p:spPr>
          <a:xfrm>
            <a:off x="9481009" y="5560143"/>
            <a:ext cx="2896004" cy="584775"/>
          </a:xfrm>
          <a:prstGeom prst="rect">
            <a:avLst/>
          </a:prstGeom>
          <a:noFill/>
        </p:spPr>
        <p:txBody>
          <a:bodyPr wrap="square" rtlCol="0">
            <a:spAutoFit/>
          </a:bodyPr>
          <a:lstStyle/>
          <a:p>
            <a:r>
              <a:rPr lang="en-US" sz="1600" b="1" dirty="0">
                <a:solidFill>
                  <a:srgbClr val="FFFF00"/>
                </a:solidFill>
                <a:latin typeface="Verdana" panose="020B0604030504040204" pitchFamily="34" charset="0"/>
                <a:ea typeface="Verdana" panose="020B0604030504040204" pitchFamily="34" charset="0"/>
              </a:rPr>
              <a:t>Status post Argon Plasma Coagulation</a:t>
            </a:r>
          </a:p>
        </p:txBody>
      </p:sp>
      <p:sp>
        <p:nvSpPr>
          <p:cNvPr id="11" name="TextBox 10">
            <a:extLst>
              <a:ext uri="{FF2B5EF4-FFF2-40B4-BE49-F238E27FC236}">
                <a16:creationId xmlns:a16="http://schemas.microsoft.com/office/drawing/2014/main" id="{C26165E1-5DFC-4FFC-A5AF-2DF435BC3873}"/>
              </a:ext>
            </a:extLst>
          </p:cNvPr>
          <p:cNvSpPr txBox="1"/>
          <p:nvPr/>
        </p:nvSpPr>
        <p:spPr>
          <a:xfrm>
            <a:off x="8202295" y="6517525"/>
            <a:ext cx="4248353" cy="369332"/>
          </a:xfrm>
          <a:prstGeom prst="rect">
            <a:avLst/>
          </a:prstGeom>
          <a:noFill/>
        </p:spPr>
        <p:txBody>
          <a:bodyPr wrap="square" rtlCol="0">
            <a:spAutoFit/>
          </a:bodyPr>
          <a:lstStyle/>
          <a:p>
            <a:r>
              <a:rPr lang="en-US" b="0" i="0" dirty="0">
                <a:solidFill>
                  <a:schemeClr val="tx2">
                    <a:lumMod val="60000"/>
                    <a:lumOff val="40000"/>
                  </a:schemeClr>
                </a:solidFill>
                <a:effectLst/>
                <a:latin typeface="Noto Sans"/>
              </a:rPr>
              <a:t>Paquette IM, </a:t>
            </a:r>
            <a:r>
              <a:rPr lang="en-US" b="0" i="1" dirty="0">
                <a:solidFill>
                  <a:schemeClr val="tx2">
                    <a:lumMod val="60000"/>
                    <a:lumOff val="40000"/>
                  </a:schemeClr>
                </a:solidFill>
                <a:effectLst/>
                <a:latin typeface="Noto Sans"/>
              </a:rPr>
              <a:t>Dis Colon Rectum,</a:t>
            </a:r>
            <a:r>
              <a:rPr lang="en-US" b="0" i="0" dirty="0">
                <a:solidFill>
                  <a:schemeClr val="tx2">
                    <a:lumMod val="60000"/>
                    <a:lumOff val="40000"/>
                  </a:schemeClr>
                </a:solidFill>
                <a:effectLst/>
                <a:latin typeface="Noto Sans"/>
              </a:rPr>
              <a:t> 2018</a:t>
            </a:r>
            <a:endParaRPr lang="en-US" dirty="0">
              <a:solidFill>
                <a:schemeClr val="tx2">
                  <a:lumMod val="60000"/>
                  <a:lumOff val="40000"/>
                </a:schemeClr>
              </a:solidFill>
            </a:endParaRPr>
          </a:p>
        </p:txBody>
      </p:sp>
    </p:spTree>
    <p:extLst>
      <p:ext uri="{BB962C8B-B14F-4D97-AF65-F5344CB8AC3E}">
        <p14:creationId xmlns:p14="http://schemas.microsoft.com/office/powerpoint/2010/main" val="18468980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4000" b="1" dirty="0">
                <a:solidFill>
                  <a:schemeClr val="tx2"/>
                </a:solidFill>
                <a:latin typeface="Verdana" pitchFamily="34" charset="0"/>
                <a:ea typeface="Verdana" pitchFamily="34" charset="0"/>
                <a:cs typeface="Verdana" pitchFamily="34" charset="0"/>
              </a:rPr>
              <a:t>Take Home Points</a:t>
            </a:r>
          </a:p>
        </p:txBody>
      </p:sp>
      <p:sp>
        <p:nvSpPr>
          <p:cNvPr id="5" name="Content Placeholder 2"/>
          <p:cNvSpPr>
            <a:spLocks noGrp="1"/>
          </p:cNvSpPr>
          <p:nvPr>
            <p:ph idx="1"/>
          </p:nvPr>
        </p:nvSpPr>
        <p:spPr>
          <a:xfrm>
            <a:off x="762000" y="1136374"/>
            <a:ext cx="10972800" cy="5715000"/>
          </a:xfrm>
        </p:spPr>
        <p:txBody>
          <a:bodyPr>
            <a:normAutofit fontScale="77500" lnSpcReduction="20000"/>
          </a:bodyPr>
          <a:lstStyle/>
          <a:p>
            <a:pPr algn="l" fontAlgn="base"/>
            <a:r>
              <a:rPr lang="en-US" sz="3200" b="0" i="0" dirty="0">
                <a:solidFill>
                  <a:srgbClr val="000000"/>
                </a:solidFill>
                <a:effectLst/>
                <a:latin typeface="Verdana" panose="020B0604030504040204" pitchFamily="34" charset="0"/>
                <a:ea typeface="Verdana" panose="020B0604030504040204" pitchFamily="34" charset="0"/>
              </a:rPr>
              <a:t>Radiation is a critical component of the multidisciplinary management of GI malignancies</a:t>
            </a:r>
          </a:p>
          <a:p>
            <a:pPr lvl="1" fontAlgn="base"/>
            <a:r>
              <a:rPr lang="en-US" b="0" i="0" dirty="0">
                <a:solidFill>
                  <a:srgbClr val="000000"/>
                </a:solidFill>
                <a:effectLst/>
                <a:latin typeface="Verdana" panose="020B0604030504040204" pitchFamily="34" charset="0"/>
                <a:ea typeface="Verdana" panose="020B0604030504040204" pitchFamily="34" charset="0"/>
              </a:rPr>
              <a:t>Variety of neoadjuvant, adjuvant, definitive and palliative indications</a:t>
            </a:r>
          </a:p>
          <a:p>
            <a:pPr fontAlgn="base"/>
            <a:endParaRPr lang="en-US" b="0" i="0" dirty="0">
              <a:solidFill>
                <a:srgbClr val="000000"/>
              </a:solidFill>
              <a:effectLst/>
              <a:latin typeface="Verdana" panose="020B0604030504040204" pitchFamily="34" charset="0"/>
              <a:ea typeface="Verdana" panose="020B0604030504040204" pitchFamily="34" charset="0"/>
            </a:endParaRPr>
          </a:p>
          <a:p>
            <a:pPr fontAlgn="base"/>
            <a:r>
              <a:rPr lang="en-US" dirty="0">
                <a:solidFill>
                  <a:srgbClr val="000000"/>
                </a:solidFill>
                <a:latin typeface="Verdana" panose="020B0604030504040204" pitchFamily="34" charset="0"/>
                <a:ea typeface="Verdana" panose="020B0604030504040204" pitchFamily="34" charset="0"/>
              </a:rPr>
              <a:t>Early radiation oncology consultation facilitates effective multidisciplinary care </a:t>
            </a:r>
          </a:p>
          <a:p>
            <a:pPr fontAlgn="base"/>
            <a:endParaRPr lang="en-US" dirty="0">
              <a:solidFill>
                <a:srgbClr val="000000"/>
              </a:solidFill>
              <a:latin typeface="Verdana" panose="020B0604030504040204" pitchFamily="34" charset="0"/>
              <a:ea typeface="Verdana" panose="020B0604030504040204" pitchFamily="34" charset="0"/>
            </a:endParaRPr>
          </a:p>
          <a:p>
            <a:pPr fontAlgn="base"/>
            <a:r>
              <a:rPr lang="en-US" dirty="0">
                <a:solidFill>
                  <a:srgbClr val="000000"/>
                </a:solidFill>
                <a:latin typeface="Verdana" panose="020B0604030504040204" pitchFamily="34" charset="0"/>
                <a:ea typeface="Verdana" panose="020B0604030504040204" pitchFamily="34" charset="0"/>
              </a:rPr>
              <a:t>Severe acute or chronic radiation-induced </a:t>
            </a:r>
            <a:r>
              <a:rPr lang="en-US" b="0" i="0" dirty="0">
                <a:solidFill>
                  <a:srgbClr val="000000"/>
                </a:solidFill>
                <a:effectLst/>
                <a:latin typeface="Verdana" panose="020B0604030504040204" pitchFamily="34" charset="0"/>
                <a:ea typeface="Verdana" panose="020B0604030504040204" pitchFamily="34" charset="0"/>
              </a:rPr>
              <a:t>GI toxicities are best managed by gastroenterology and radiation oncology together</a:t>
            </a:r>
          </a:p>
          <a:p>
            <a:pPr fontAlgn="base"/>
            <a:endParaRPr lang="en-US" dirty="0">
              <a:solidFill>
                <a:srgbClr val="000000"/>
              </a:solidFill>
              <a:latin typeface="Verdana" panose="020B0604030504040204" pitchFamily="34" charset="0"/>
              <a:ea typeface="Verdana" panose="020B0604030504040204" pitchFamily="34" charset="0"/>
            </a:endParaRPr>
          </a:p>
          <a:p>
            <a:pPr fontAlgn="base"/>
            <a:r>
              <a:rPr lang="en-US" b="0" i="0" dirty="0">
                <a:solidFill>
                  <a:srgbClr val="000000"/>
                </a:solidFill>
                <a:effectLst/>
                <a:latin typeface="Verdana" panose="020B0604030504040204" pitchFamily="34" charset="0"/>
                <a:ea typeface="Verdana" panose="020B0604030504040204" pitchFamily="34" charset="0"/>
              </a:rPr>
              <a:t>Trainees are welcome to come rotate with us in radiation oncology (even if just for a day) so you can get a better sense of what we do</a:t>
            </a:r>
          </a:p>
          <a:p>
            <a:pPr fontAlgn="base"/>
            <a:endParaRPr lang="en-US" b="0" i="0" dirty="0">
              <a:solidFill>
                <a:srgbClr val="000000"/>
              </a:solidFill>
              <a:effectLst/>
              <a:latin typeface="Verdana" panose="020B0604030504040204" pitchFamily="34" charset="0"/>
              <a:ea typeface="Verdana" panose="020B0604030504040204" pitchFamily="34" charset="0"/>
            </a:endParaRPr>
          </a:p>
          <a:p>
            <a:pPr fontAlgn="base"/>
            <a:r>
              <a:rPr lang="en-US" dirty="0">
                <a:solidFill>
                  <a:srgbClr val="000000"/>
                </a:solidFill>
                <a:latin typeface="Verdana" panose="020B0604030504040204" pitchFamily="34" charset="0"/>
                <a:ea typeface="Verdana" panose="020B0604030504040204" pitchFamily="34" charset="0"/>
              </a:rPr>
              <a:t>Please complete the post-test! </a:t>
            </a:r>
            <a:r>
              <a:rPr lang="en-US" b="1" dirty="0">
                <a:solidFill>
                  <a:srgbClr val="000000"/>
                </a:solidFill>
                <a:latin typeface="Verdana" panose="020B0604030504040204" pitchFamily="34" charset="0"/>
                <a:ea typeface="Verdana" panose="020B0604030504040204" pitchFamily="34" charset="0"/>
              </a:rPr>
              <a:t>https://redcap.link/gi_post1</a:t>
            </a:r>
          </a:p>
          <a:p>
            <a:pPr fontAlgn="base"/>
            <a:endParaRPr lang="en-US" b="0" i="0" dirty="0">
              <a:solidFill>
                <a:srgbClr val="000000"/>
              </a:solidFill>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62920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pPr algn="ctr"/>
            <a:r>
              <a:rPr lang="en-US" sz="3600" dirty="0">
                <a:solidFill>
                  <a:schemeClr val="tx2"/>
                </a:solidFill>
                <a:latin typeface="Verdana" pitchFamily="34" charset="0"/>
                <a:ea typeface="Verdana" pitchFamily="34" charset="0"/>
                <a:cs typeface="Verdana" pitchFamily="34" charset="0"/>
              </a:rPr>
              <a:t>Linear Accelerator (Linac)</a:t>
            </a:r>
          </a:p>
        </p:txBody>
      </p:sp>
      <p:sp>
        <p:nvSpPr>
          <p:cNvPr id="3" name="Content Placeholder 2"/>
          <p:cNvSpPr>
            <a:spLocks noGrp="1"/>
          </p:cNvSpPr>
          <p:nvPr>
            <p:ph idx="1"/>
          </p:nvPr>
        </p:nvSpPr>
        <p:spPr>
          <a:xfrm>
            <a:off x="939165" y="1447800"/>
            <a:ext cx="10313670" cy="2362200"/>
          </a:xfrm>
        </p:spPr>
        <p:txBody>
          <a:bodyPr>
            <a:normAutofit/>
          </a:bodyPr>
          <a:lstStyle/>
          <a:p>
            <a:r>
              <a:rPr lang="en-US" sz="3000" dirty="0">
                <a:solidFill>
                  <a:schemeClr val="tx1">
                    <a:lumMod val="85000"/>
                    <a:lumOff val="15000"/>
                  </a:schemeClr>
                </a:solidFill>
                <a:latin typeface="Verdana" pitchFamily="34" charset="0"/>
                <a:ea typeface="Verdana" pitchFamily="34" charset="0"/>
                <a:cs typeface="Verdana" pitchFamily="34" charset="0"/>
              </a:rPr>
              <a:t>Delivers high energy X-rays (photons) or electrons</a:t>
            </a:r>
          </a:p>
          <a:p>
            <a:r>
              <a:rPr lang="en-US" sz="3000" dirty="0">
                <a:solidFill>
                  <a:schemeClr val="tx1">
                    <a:lumMod val="85000"/>
                    <a:lumOff val="15000"/>
                  </a:schemeClr>
                </a:solidFill>
                <a:latin typeface="Verdana" pitchFamily="34" charset="0"/>
                <a:ea typeface="Verdana" pitchFamily="34" charset="0"/>
                <a:cs typeface="Verdana" pitchFamily="34" charset="0"/>
              </a:rPr>
              <a:t>Non-invasive</a:t>
            </a:r>
          </a:p>
          <a:p>
            <a:r>
              <a:rPr lang="en-US" sz="3000" dirty="0">
                <a:solidFill>
                  <a:schemeClr val="tx1">
                    <a:lumMod val="85000"/>
                    <a:lumOff val="15000"/>
                  </a:schemeClr>
                </a:solidFill>
                <a:latin typeface="Verdana" pitchFamily="34" charset="0"/>
                <a:ea typeface="Verdana" pitchFamily="34" charset="0"/>
                <a:cs typeface="Verdana" pitchFamily="34" charset="0"/>
              </a:rPr>
              <a:t>Rapid treatment delivery, in minutes</a:t>
            </a:r>
          </a:p>
          <a:p>
            <a:endParaRPr lang="en-US" sz="3000" dirty="0">
              <a:solidFill>
                <a:schemeClr val="tx1">
                  <a:lumMod val="85000"/>
                  <a:lumOff val="15000"/>
                </a:schemeClr>
              </a:solidFill>
              <a:latin typeface="Verdana" pitchFamily="34" charset="0"/>
              <a:ea typeface="Verdana" pitchFamily="34" charset="0"/>
              <a:cs typeface="Verdana" pitchFamily="34" charset="0"/>
            </a:endParaRPr>
          </a:p>
          <a:p>
            <a:endParaRPr lang="en-US" sz="3000" dirty="0">
              <a:solidFill>
                <a:schemeClr val="tx1">
                  <a:lumMod val="85000"/>
                  <a:lumOff val="15000"/>
                </a:schemeClr>
              </a:solidFill>
              <a:latin typeface="Verdana" pitchFamily="34" charset="0"/>
              <a:ea typeface="Verdana" pitchFamily="34" charset="0"/>
              <a:cs typeface="Verdana" pitchFamily="34" charset="0"/>
            </a:endParaRPr>
          </a:p>
          <a:p>
            <a:endParaRPr lang="en-US" sz="3000" dirty="0">
              <a:solidFill>
                <a:schemeClr val="tx1">
                  <a:lumMod val="85000"/>
                  <a:lumOff val="15000"/>
                </a:schemeClr>
              </a:solidFill>
              <a:latin typeface="Verdana" pitchFamily="34" charset="0"/>
              <a:ea typeface="Verdana" pitchFamily="34" charset="0"/>
              <a:cs typeface="Verdana" pitchFamily="34" charset="0"/>
            </a:endParaRPr>
          </a:p>
        </p:txBody>
      </p:sp>
      <p:pic>
        <p:nvPicPr>
          <p:cNvPr id="4" name="Picture 2"/>
          <p:cNvPicPr>
            <a:picLocks noChangeAspect="1" noChangeArrowheads="1"/>
          </p:cNvPicPr>
          <p:nvPr/>
        </p:nvPicPr>
        <p:blipFill>
          <a:blip r:embed="rId3" cstate="print"/>
          <a:srcRect/>
          <a:stretch>
            <a:fillRect/>
          </a:stretch>
        </p:blipFill>
        <p:spPr bwMode="auto">
          <a:xfrm>
            <a:off x="1639035" y="3413872"/>
            <a:ext cx="3023393" cy="2834528"/>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4724400" y="3429000"/>
            <a:ext cx="3807219" cy="2819400"/>
          </a:xfrm>
          <a:prstGeom prst="rect">
            <a:avLst/>
          </a:prstGeom>
          <a:noFill/>
          <a:ln w="9525">
            <a:noFill/>
            <a:miter lim="800000"/>
            <a:headEnd/>
            <a:tailEnd/>
          </a:ln>
        </p:spPr>
      </p:pic>
      <p:pic>
        <p:nvPicPr>
          <p:cNvPr id="6"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01613" y="3413872"/>
            <a:ext cx="1884643" cy="282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396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Autofit/>
          </a:bodyPr>
          <a:lstStyle/>
          <a:p>
            <a:pPr algn="ctr"/>
            <a:r>
              <a:rPr lang="en-US" sz="3600" dirty="0">
                <a:solidFill>
                  <a:schemeClr val="tx2"/>
                </a:solidFill>
                <a:latin typeface="Verdana" pitchFamily="34" charset="0"/>
                <a:ea typeface="Verdana" pitchFamily="34" charset="0"/>
                <a:cs typeface="Verdana" pitchFamily="34" charset="0"/>
              </a:rPr>
              <a:t>Simulation</a:t>
            </a:r>
          </a:p>
        </p:txBody>
      </p:sp>
      <p:sp>
        <p:nvSpPr>
          <p:cNvPr id="3" name="Content Placeholder 2"/>
          <p:cNvSpPr>
            <a:spLocks noGrp="1"/>
          </p:cNvSpPr>
          <p:nvPr>
            <p:ph idx="1"/>
          </p:nvPr>
        </p:nvSpPr>
        <p:spPr>
          <a:xfrm>
            <a:off x="1143000" y="1247828"/>
            <a:ext cx="10134600" cy="1249361"/>
          </a:xfrm>
        </p:spPr>
        <p:txBody>
          <a:bodyPr>
            <a:normAutofit fontScale="92500" lnSpcReduction="20000"/>
          </a:bodyPr>
          <a:lstStyle/>
          <a:p>
            <a:r>
              <a:rPr lang="en-US" b="1" i="0" u="none" dirty="0">
                <a:solidFill>
                  <a:schemeClr val="tx1">
                    <a:lumMod val="85000"/>
                    <a:lumOff val="15000"/>
                  </a:schemeClr>
                </a:solidFill>
                <a:effectLst/>
                <a:latin typeface="Verdana" pitchFamily="34" charset="0"/>
                <a:ea typeface="Verdana" pitchFamily="34" charset="0"/>
                <a:cs typeface="Verdana" pitchFamily="34" charset="0"/>
              </a:rPr>
              <a:t>Step 1:  </a:t>
            </a:r>
            <a:r>
              <a:rPr lang="en-US" b="0" i="0" u="none" dirty="0">
                <a:solidFill>
                  <a:schemeClr val="tx1">
                    <a:lumMod val="85000"/>
                    <a:lumOff val="15000"/>
                  </a:schemeClr>
                </a:solidFill>
                <a:effectLst/>
                <a:latin typeface="Verdana" pitchFamily="34" charset="0"/>
                <a:ea typeface="Verdana" pitchFamily="34" charset="0"/>
                <a:cs typeface="Verdana" pitchFamily="34" charset="0"/>
              </a:rPr>
              <a:t>Position patient and design immobilization device </a:t>
            </a:r>
          </a:p>
          <a:p>
            <a:pPr marL="457200" lvl="1" indent="0">
              <a:buNone/>
            </a:pPr>
            <a:r>
              <a:rPr lang="en-US" b="0" i="0" u="none" dirty="0">
                <a:solidFill>
                  <a:schemeClr val="tx1">
                    <a:lumMod val="85000"/>
                    <a:lumOff val="15000"/>
                  </a:schemeClr>
                </a:solidFill>
                <a:effectLst/>
                <a:latin typeface="Verdana" pitchFamily="34" charset="0"/>
                <a:ea typeface="Verdana" pitchFamily="34" charset="0"/>
                <a:cs typeface="Verdana" pitchFamily="34" charset="0"/>
              </a:rPr>
              <a:t>Goals = comfort and reproducibility</a:t>
            </a:r>
          </a:p>
          <a:p>
            <a:endParaRPr lang="en-US" b="0" i="0" u="none" dirty="0">
              <a:solidFill>
                <a:schemeClr val="tx1">
                  <a:lumMod val="85000"/>
                  <a:lumOff val="15000"/>
                </a:schemeClr>
              </a:solidFill>
              <a:effectLst/>
              <a:latin typeface="Verdana" pitchFamily="34" charset="0"/>
              <a:ea typeface="Verdana" pitchFamily="34" charset="0"/>
              <a:cs typeface="Verdana" pitchFamily="34" charset="0"/>
            </a:endParaRPr>
          </a:p>
        </p:txBody>
      </p:sp>
      <p:sp>
        <p:nvSpPr>
          <p:cNvPr id="15" name="Rectangle 12"/>
          <p:cNvSpPr txBox="1">
            <a:spLocks noChangeArrowheads="1"/>
          </p:cNvSpPr>
          <p:nvPr/>
        </p:nvSpPr>
        <p:spPr>
          <a:xfrm>
            <a:off x="5715000" y="2332038"/>
            <a:ext cx="4953000" cy="4525963"/>
          </a:xfrm>
          <a:prstGeom prst="rect">
            <a:avLst/>
          </a:prstGeom>
        </p:spPr>
        <p:txBody>
          <a:bodyPr/>
          <a:lstStyle/>
          <a:p>
            <a:pPr>
              <a:lnSpc>
                <a:spcPct val="90000"/>
              </a:lnSpc>
              <a:spcBef>
                <a:spcPct val="20000"/>
              </a:spcBef>
              <a:defRPr/>
            </a:pPr>
            <a:endParaRPr lang="en-US" sz="2400" dirty="0">
              <a:solidFill>
                <a:schemeClr val="tx1">
                  <a:lumMod val="85000"/>
                  <a:lumOff val="15000"/>
                </a:schemeClr>
              </a:solidFill>
              <a:latin typeface="Verdana" pitchFamily="34" charset="0"/>
              <a:ea typeface="Verdana" pitchFamily="34" charset="0"/>
              <a:cs typeface="Verdana" pitchFamily="34" charset="0"/>
            </a:endParaRPr>
          </a:p>
          <a:p>
            <a:pPr marL="342900" indent="-342900">
              <a:lnSpc>
                <a:spcPct val="90000"/>
              </a:lnSpc>
              <a:spcBef>
                <a:spcPct val="20000"/>
              </a:spcBef>
              <a:buFont typeface="Arial" pitchFamily="34" charset="0"/>
              <a:buChar char="•"/>
              <a:defRPr/>
            </a:pPr>
            <a:r>
              <a:rPr lang="en-US" sz="2400" dirty="0">
                <a:solidFill>
                  <a:schemeClr val="tx1">
                    <a:lumMod val="85000"/>
                    <a:lumOff val="15000"/>
                  </a:schemeClr>
                </a:solidFill>
                <a:latin typeface="Verdana" pitchFamily="34" charset="0"/>
                <a:ea typeface="Verdana" pitchFamily="34" charset="0"/>
                <a:cs typeface="Verdana" pitchFamily="34" charset="0"/>
              </a:rPr>
              <a:t>Alpha-cradle:  </a:t>
            </a:r>
          </a:p>
          <a:p>
            <a:pPr marL="742950" lvl="1" indent="-285750">
              <a:lnSpc>
                <a:spcPct val="90000"/>
              </a:lnSpc>
              <a:spcBef>
                <a:spcPct val="20000"/>
              </a:spcBef>
              <a:buFont typeface="Arial" pitchFamily="34" charset="0"/>
              <a:buChar char="–"/>
              <a:defRPr/>
            </a:pPr>
            <a:r>
              <a:rPr lang="en-US" sz="2000" dirty="0">
                <a:solidFill>
                  <a:schemeClr val="tx1">
                    <a:lumMod val="85000"/>
                    <a:lumOff val="15000"/>
                  </a:schemeClr>
                </a:solidFill>
                <a:latin typeface="Verdana" pitchFamily="34" charset="0"/>
                <a:ea typeface="Verdana" pitchFamily="34" charset="0"/>
                <a:cs typeface="Verdana" pitchFamily="34" charset="0"/>
              </a:rPr>
              <a:t>Foam ingredients mixed </a:t>
            </a:r>
            <a:r>
              <a:rPr lang="en-US" sz="2000" dirty="0">
                <a:solidFill>
                  <a:schemeClr val="tx1">
                    <a:lumMod val="85000"/>
                    <a:lumOff val="15000"/>
                  </a:schemeClr>
                </a:solidFill>
                <a:latin typeface="Verdana" pitchFamily="34" charset="0"/>
                <a:ea typeface="Verdana" pitchFamily="34" charset="0"/>
                <a:cs typeface="Verdana" pitchFamily="34" charset="0"/>
                <a:sym typeface="Wingdings" pitchFamily="2" charset="2"/>
              </a:rPr>
              <a:t> exothermic reaction  foam rises to </a:t>
            </a:r>
            <a:r>
              <a:rPr lang="en-US" sz="2000" dirty="0">
                <a:solidFill>
                  <a:schemeClr val="tx1">
                    <a:lumMod val="85000"/>
                    <a:lumOff val="15000"/>
                  </a:schemeClr>
                </a:solidFill>
                <a:latin typeface="Verdana" pitchFamily="34" charset="0"/>
                <a:ea typeface="Verdana" pitchFamily="34" charset="0"/>
                <a:cs typeface="Verdana" pitchFamily="34" charset="0"/>
              </a:rPr>
              <a:t>conform to patient</a:t>
            </a:r>
          </a:p>
          <a:p>
            <a:pPr marL="342900" indent="-342900">
              <a:lnSpc>
                <a:spcPct val="90000"/>
              </a:lnSpc>
              <a:spcBef>
                <a:spcPct val="20000"/>
              </a:spcBef>
              <a:buFont typeface="Arial" pitchFamily="34" charset="0"/>
              <a:buChar char="•"/>
              <a:defRPr/>
            </a:pPr>
            <a:endParaRPr lang="en-US" sz="2400" dirty="0">
              <a:solidFill>
                <a:schemeClr val="tx1">
                  <a:lumMod val="85000"/>
                  <a:lumOff val="15000"/>
                </a:schemeClr>
              </a:solidFill>
              <a:latin typeface="Verdana" pitchFamily="34" charset="0"/>
              <a:ea typeface="Verdana" pitchFamily="34" charset="0"/>
              <a:cs typeface="Verdana" pitchFamily="34" charset="0"/>
            </a:endParaRPr>
          </a:p>
          <a:p>
            <a:pPr marL="342900" indent="-342900">
              <a:lnSpc>
                <a:spcPct val="90000"/>
              </a:lnSpc>
              <a:spcBef>
                <a:spcPct val="20000"/>
              </a:spcBef>
              <a:buFont typeface="Arial" pitchFamily="34" charset="0"/>
              <a:buChar char="•"/>
              <a:defRPr/>
            </a:pPr>
            <a:endParaRPr lang="en-US" sz="2400" dirty="0">
              <a:solidFill>
                <a:schemeClr val="tx1">
                  <a:lumMod val="85000"/>
                  <a:lumOff val="15000"/>
                </a:schemeClr>
              </a:solidFill>
              <a:latin typeface="Verdana" pitchFamily="34" charset="0"/>
              <a:ea typeface="Verdana" pitchFamily="34" charset="0"/>
              <a:cs typeface="Verdana" pitchFamily="34" charset="0"/>
            </a:endParaRPr>
          </a:p>
          <a:p>
            <a:pPr marL="342900" indent="-342900">
              <a:lnSpc>
                <a:spcPct val="90000"/>
              </a:lnSpc>
              <a:spcBef>
                <a:spcPct val="20000"/>
              </a:spcBef>
              <a:buFont typeface="Arial" pitchFamily="34" charset="0"/>
              <a:buChar char="•"/>
              <a:defRPr/>
            </a:pPr>
            <a:r>
              <a:rPr lang="en-US" sz="2400" dirty="0">
                <a:solidFill>
                  <a:schemeClr val="tx1">
                    <a:lumMod val="85000"/>
                    <a:lumOff val="15000"/>
                  </a:schemeClr>
                </a:solidFill>
                <a:latin typeface="Verdana" pitchFamily="34" charset="0"/>
                <a:ea typeface="Verdana" pitchFamily="34" charset="0"/>
                <a:cs typeface="Verdana" pitchFamily="34" charset="0"/>
              </a:rPr>
              <a:t>Aqua-plast:  </a:t>
            </a:r>
          </a:p>
          <a:p>
            <a:pPr marL="742950" lvl="1" indent="-285750">
              <a:lnSpc>
                <a:spcPct val="90000"/>
              </a:lnSpc>
              <a:spcBef>
                <a:spcPct val="20000"/>
              </a:spcBef>
              <a:buFont typeface="Arial" pitchFamily="34" charset="0"/>
              <a:buChar char="–"/>
              <a:defRPr/>
            </a:pPr>
            <a:r>
              <a:rPr lang="en-US" sz="2000" dirty="0">
                <a:solidFill>
                  <a:schemeClr val="tx1">
                    <a:lumMod val="85000"/>
                    <a:lumOff val="15000"/>
                  </a:schemeClr>
                </a:solidFill>
                <a:latin typeface="Verdana" pitchFamily="34" charset="0"/>
                <a:ea typeface="Verdana" pitchFamily="34" charset="0"/>
                <a:cs typeface="Verdana" pitchFamily="34" charset="0"/>
              </a:rPr>
              <a:t>Plastic “mesh” heated until soft </a:t>
            </a:r>
            <a:r>
              <a:rPr lang="en-US" sz="2000" dirty="0">
                <a:solidFill>
                  <a:schemeClr val="tx1">
                    <a:lumMod val="85000"/>
                    <a:lumOff val="15000"/>
                  </a:schemeClr>
                </a:solidFill>
                <a:latin typeface="Verdana" pitchFamily="34" charset="0"/>
                <a:ea typeface="Verdana" pitchFamily="34" charset="0"/>
                <a:cs typeface="Verdana" pitchFamily="34" charset="0"/>
                <a:sym typeface="Wingdings" pitchFamily="2" charset="2"/>
              </a:rPr>
              <a:t> s</a:t>
            </a:r>
            <a:r>
              <a:rPr lang="en-US" sz="2000" dirty="0">
                <a:solidFill>
                  <a:schemeClr val="tx1">
                    <a:lumMod val="85000"/>
                    <a:lumOff val="15000"/>
                  </a:schemeClr>
                </a:solidFill>
                <a:latin typeface="Verdana" pitchFamily="34" charset="0"/>
                <a:ea typeface="Verdana" pitchFamily="34" charset="0"/>
                <a:cs typeface="Verdana" pitchFamily="34" charset="0"/>
              </a:rPr>
              <a:t>haped to conform while warm </a:t>
            </a:r>
            <a:r>
              <a:rPr lang="en-US" sz="2000" dirty="0">
                <a:solidFill>
                  <a:schemeClr val="tx1">
                    <a:lumMod val="85000"/>
                    <a:lumOff val="15000"/>
                  </a:schemeClr>
                </a:solidFill>
                <a:latin typeface="Verdana" pitchFamily="34" charset="0"/>
                <a:ea typeface="Verdana" pitchFamily="34" charset="0"/>
                <a:cs typeface="Verdana" pitchFamily="34" charset="0"/>
                <a:sym typeface="Wingdings" pitchFamily="2" charset="2"/>
              </a:rPr>
              <a:t> c</a:t>
            </a:r>
            <a:r>
              <a:rPr lang="en-US" sz="2000" dirty="0">
                <a:solidFill>
                  <a:schemeClr val="tx1">
                    <a:lumMod val="85000"/>
                    <a:lumOff val="15000"/>
                  </a:schemeClr>
                </a:solidFill>
                <a:latin typeface="Verdana" pitchFamily="34" charset="0"/>
                <a:ea typeface="Verdana" pitchFamily="34" charset="0"/>
                <a:cs typeface="Verdana" pitchFamily="34" charset="0"/>
              </a:rPr>
              <a:t>ools to rigid form</a:t>
            </a:r>
          </a:p>
          <a:p>
            <a:pPr marL="742950" lvl="1" indent="-285750">
              <a:lnSpc>
                <a:spcPct val="90000"/>
              </a:lnSpc>
              <a:spcBef>
                <a:spcPct val="20000"/>
              </a:spcBef>
              <a:buFont typeface="Arial" pitchFamily="34" charset="0"/>
              <a:buChar char="–"/>
              <a:defRPr/>
            </a:pPr>
            <a:endParaRPr lang="en-US" sz="2000" dirty="0">
              <a:solidFill>
                <a:schemeClr val="tx1">
                  <a:lumMod val="85000"/>
                  <a:lumOff val="15000"/>
                </a:schemeClr>
              </a:solidFill>
              <a:latin typeface="Verdana" pitchFamily="34" charset="0"/>
              <a:ea typeface="Verdana" pitchFamily="34" charset="0"/>
              <a:cs typeface="Verdana"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3124200" y="2667000"/>
            <a:ext cx="1905000" cy="185351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667001" y="4648201"/>
            <a:ext cx="2714625" cy="1914525"/>
          </a:xfrm>
          <a:prstGeom prst="rect">
            <a:avLst/>
          </a:prstGeom>
          <a:noFill/>
          <a:ln w="9525">
            <a:noFill/>
            <a:miter lim="800000"/>
            <a:headEnd/>
            <a:tailEnd/>
          </a:ln>
        </p:spPr>
      </p:pic>
    </p:spTree>
    <p:extLst>
      <p:ext uri="{BB962C8B-B14F-4D97-AF65-F5344CB8AC3E}">
        <p14:creationId xmlns:p14="http://schemas.microsoft.com/office/powerpoint/2010/main" val="37177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pPr algn="ctr"/>
            <a:r>
              <a:rPr lang="en-US" sz="3600" dirty="0">
                <a:solidFill>
                  <a:schemeClr val="tx2"/>
                </a:solidFill>
                <a:latin typeface="Verdana" pitchFamily="34" charset="0"/>
                <a:ea typeface="Verdana" pitchFamily="34" charset="0"/>
                <a:cs typeface="Verdana" pitchFamily="34" charset="0"/>
              </a:rPr>
              <a:t>Managing Internal Organ Motion During Planning and Treatment </a:t>
            </a:r>
          </a:p>
        </p:txBody>
      </p:sp>
      <p:sp>
        <p:nvSpPr>
          <p:cNvPr id="3" name="Content Placeholder 2"/>
          <p:cNvSpPr>
            <a:spLocks noGrp="1"/>
          </p:cNvSpPr>
          <p:nvPr>
            <p:ph idx="1"/>
          </p:nvPr>
        </p:nvSpPr>
        <p:spPr>
          <a:xfrm>
            <a:off x="1146584" y="1489494"/>
            <a:ext cx="9308632" cy="1863307"/>
          </a:xfrm>
        </p:spPr>
        <p:txBody>
          <a:bodyPr vert="horz" lIns="91440" tIns="45720" rIns="91440" bIns="45720" rtlCol="0" anchor="t">
            <a:normAutofit/>
          </a:bodyPr>
          <a:lstStyle/>
          <a:p>
            <a:r>
              <a:rPr lang="en-US" sz="2800" b="1" i="0" dirty="0">
                <a:solidFill>
                  <a:srgbClr val="000000"/>
                </a:solidFill>
                <a:effectLst/>
                <a:latin typeface="Verdana" panose="020B0604030504040204" pitchFamily="34" charset="0"/>
                <a:ea typeface="Verdana" panose="020B0604030504040204" pitchFamily="34" charset="0"/>
              </a:rPr>
              <a:t>For upper GI malignancies:</a:t>
            </a:r>
          </a:p>
          <a:p>
            <a:pPr lvl="1"/>
            <a:r>
              <a:rPr lang="en-US" sz="2400" dirty="0">
                <a:solidFill>
                  <a:srgbClr val="000000"/>
                </a:solidFill>
                <a:latin typeface="Verdana"/>
                <a:ea typeface="Verdana"/>
              </a:rPr>
              <a:t>4-D CT</a:t>
            </a:r>
            <a:r>
              <a:rPr lang="en-US" sz="2400" b="0" i="0" dirty="0">
                <a:solidFill>
                  <a:srgbClr val="000000"/>
                </a:solidFill>
                <a:effectLst/>
                <a:latin typeface="Verdana"/>
                <a:ea typeface="Verdana"/>
              </a:rPr>
              <a:t> enables visualization of tumor motion</a:t>
            </a:r>
          </a:p>
          <a:p>
            <a:pPr lvl="1"/>
            <a:r>
              <a:rPr lang="en-US" sz="2400" dirty="0">
                <a:solidFill>
                  <a:srgbClr val="000000"/>
                </a:solidFill>
                <a:latin typeface="Verdana"/>
                <a:ea typeface="Verdana"/>
              </a:rPr>
              <a:t>Deep Inspiration Breath Hold (DIBH) or respiratory gated treatments </a:t>
            </a:r>
            <a:r>
              <a:rPr lang="en-US" sz="2400" dirty="0">
                <a:solidFill>
                  <a:srgbClr val="000000"/>
                </a:solidFill>
                <a:latin typeface="Verdana"/>
                <a:ea typeface="Verdana"/>
                <a:sym typeface="Wingdings" panose="05000000000000000000" pitchFamily="2" charset="2"/>
              </a:rPr>
              <a:t> </a:t>
            </a:r>
            <a:r>
              <a:rPr lang="en-US" sz="2400" dirty="0">
                <a:solidFill>
                  <a:srgbClr val="000000"/>
                </a:solidFill>
                <a:latin typeface="Verdana"/>
                <a:ea typeface="Verdana"/>
              </a:rPr>
              <a:t>less motion</a:t>
            </a:r>
            <a:endParaRPr lang="en-US" sz="2400" b="0" i="0" dirty="0">
              <a:solidFill>
                <a:srgbClr val="000000"/>
              </a:solidFill>
              <a:effectLst/>
              <a:latin typeface="Verdana"/>
              <a:ea typeface="Verdana"/>
            </a:endParaRPr>
          </a:p>
        </p:txBody>
      </p:sp>
      <p:pic>
        <p:nvPicPr>
          <p:cNvPr id="4" name="Picture 4">
            <a:extLst>
              <a:ext uri="{FF2B5EF4-FFF2-40B4-BE49-F238E27FC236}">
                <a16:creationId xmlns:a16="http://schemas.microsoft.com/office/drawing/2014/main" id="{08887926-B3A8-39B9-1746-A36918064FCA}"/>
              </a:ext>
            </a:extLst>
          </p:cNvPr>
          <p:cNvPicPr>
            <a:picLocks noChangeAspect="1"/>
          </p:cNvPicPr>
          <p:nvPr/>
        </p:nvPicPr>
        <p:blipFill>
          <a:blip r:embed="rId2"/>
          <a:stretch>
            <a:fillRect/>
          </a:stretch>
        </p:blipFill>
        <p:spPr>
          <a:xfrm>
            <a:off x="7513608" y="3431849"/>
            <a:ext cx="4310331" cy="2740378"/>
          </a:xfrm>
          <a:prstGeom prst="rect">
            <a:avLst/>
          </a:prstGeom>
        </p:spPr>
      </p:pic>
      <p:pic>
        <p:nvPicPr>
          <p:cNvPr id="5" name="Picture 5" descr="A picture containing text, indoor, camera&#10;&#10;Description automatically generated">
            <a:extLst>
              <a:ext uri="{FF2B5EF4-FFF2-40B4-BE49-F238E27FC236}">
                <a16:creationId xmlns:a16="http://schemas.microsoft.com/office/drawing/2014/main" id="{39CA3DD4-38AA-614D-189D-C225451FF04F}"/>
              </a:ext>
            </a:extLst>
          </p:cNvPr>
          <p:cNvPicPr>
            <a:picLocks noChangeAspect="1"/>
          </p:cNvPicPr>
          <p:nvPr/>
        </p:nvPicPr>
        <p:blipFill>
          <a:blip r:embed="rId3"/>
          <a:stretch>
            <a:fillRect/>
          </a:stretch>
        </p:blipFill>
        <p:spPr>
          <a:xfrm>
            <a:off x="928778" y="3613162"/>
            <a:ext cx="6078746" cy="2579035"/>
          </a:xfrm>
          <a:prstGeom prst="rect">
            <a:avLst/>
          </a:prstGeom>
        </p:spPr>
      </p:pic>
      <p:pic>
        <p:nvPicPr>
          <p:cNvPr id="6" name="Picture 6" descr="Red text on a black background&#10;&#10;Description automatically generated">
            <a:extLst>
              <a:ext uri="{FF2B5EF4-FFF2-40B4-BE49-F238E27FC236}">
                <a16:creationId xmlns:a16="http://schemas.microsoft.com/office/drawing/2014/main" id="{8C536A71-21DA-363A-D802-C9779128B915}"/>
              </a:ext>
            </a:extLst>
          </p:cNvPr>
          <p:cNvPicPr>
            <a:picLocks noChangeAspect="1"/>
          </p:cNvPicPr>
          <p:nvPr/>
        </p:nvPicPr>
        <p:blipFill>
          <a:blip r:embed="rId4"/>
          <a:stretch>
            <a:fillRect/>
          </a:stretch>
        </p:blipFill>
        <p:spPr>
          <a:xfrm>
            <a:off x="3459193" y="5573109"/>
            <a:ext cx="3922143" cy="729480"/>
          </a:xfrm>
          <a:prstGeom prst="rect">
            <a:avLst/>
          </a:prstGeom>
        </p:spPr>
      </p:pic>
    </p:spTree>
    <p:extLst>
      <p:ext uri="{BB962C8B-B14F-4D97-AF65-F5344CB8AC3E}">
        <p14:creationId xmlns:p14="http://schemas.microsoft.com/office/powerpoint/2010/main" val="162446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FCBBCE91B2F746A60A637FC75E60D4" ma:contentTypeVersion="16" ma:contentTypeDescription="Create a new document." ma:contentTypeScope="" ma:versionID="687fccdc98549d10a1fef925b7ff59fc">
  <xsd:schema xmlns:xsd="http://www.w3.org/2001/XMLSchema" xmlns:xs="http://www.w3.org/2001/XMLSchema" xmlns:p="http://schemas.microsoft.com/office/2006/metadata/properties" xmlns:ns2="c9226f5d-1c72-4bc5-a8fe-71717eca57f2" xmlns:ns3="579f5eea-5841-42bc-b2cf-22e16a85a1d4" targetNamespace="http://schemas.microsoft.com/office/2006/metadata/properties" ma:root="true" ma:fieldsID="411dbde1a8dcb2f43de440cc3384228a" ns2:_="" ns3:_="">
    <xsd:import namespace="c9226f5d-1c72-4bc5-a8fe-71717eca57f2"/>
    <xsd:import namespace="579f5eea-5841-42bc-b2cf-22e16a85a1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226f5d-1c72-4bc5-a8fe-71717eca57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d61e26d-7d18-4a9e-9f9c-afcdcfd5d8f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79f5eea-5841-42bc-b2cf-22e16a85a1d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8792c8-bb1f-4cb9-8f43-97d65445eda4}" ma:internalName="TaxCatchAll" ma:showField="CatchAllData" ma:web="579f5eea-5841-42bc-b2cf-22e16a85a1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79f5eea-5841-42bc-b2cf-22e16a85a1d4" xsi:nil="true"/>
    <lcf76f155ced4ddcb4097134ff3c332f xmlns="c9226f5d-1c72-4bc5-a8fe-71717eca57f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5632B50-95E5-44C1-9CA1-C36F89EBAA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226f5d-1c72-4bc5-a8fe-71717eca57f2"/>
    <ds:schemaRef ds:uri="579f5eea-5841-42bc-b2cf-22e16a85a1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57A8CC-49BB-4FF7-8573-6C9610DD8B21}">
  <ds:schemaRefs>
    <ds:schemaRef ds:uri="http://schemas.microsoft.com/sharepoint/v3/contenttype/forms"/>
  </ds:schemaRefs>
</ds:datastoreItem>
</file>

<file path=customXml/itemProps3.xml><?xml version="1.0" encoding="utf-8"?>
<ds:datastoreItem xmlns:ds="http://schemas.openxmlformats.org/officeDocument/2006/customXml" ds:itemID="{E0FB666B-BD0D-467D-9DBE-E7AE55936D6E}">
  <ds:schemaRefs>
    <ds:schemaRef ds:uri="http://schemas.microsoft.com/office/2006/metadata/properties"/>
    <ds:schemaRef ds:uri="http://schemas.microsoft.com/office/infopath/2007/PartnerControls"/>
    <ds:schemaRef ds:uri="579f5eea-5841-42bc-b2cf-22e16a85a1d4"/>
    <ds:schemaRef ds:uri="c9226f5d-1c72-4bc5-a8fe-71717eca57f2"/>
  </ds:schemaRefs>
</ds:datastoreItem>
</file>

<file path=docProps/app.xml><?xml version="1.0" encoding="utf-8"?>
<Properties xmlns="http://schemas.openxmlformats.org/officeDocument/2006/extended-properties" xmlns:vt="http://schemas.openxmlformats.org/officeDocument/2006/docPropsVTypes">
  <Template/>
  <TotalTime>34420</TotalTime>
  <Words>4495</Words>
  <Application>Microsoft Office PowerPoint</Application>
  <PresentationFormat>Widescreen</PresentationFormat>
  <Paragraphs>686</Paragraphs>
  <Slides>69</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Calibri</vt:lpstr>
      <vt:lpstr>Calibri Light</vt:lpstr>
      <vt:lpstr>Noto Sans</vt:lpstr>
      <vt:lpstr>Verdana</vt:lpstr>
      <vt:lpstr>Wingdings</vt:lpstr>
      <vt:lpstr>Office Theme</vt:lpstr>
      <vt:lpstr>PowerPoint Presentation</vt:lpstr>
      <vt:lpstr>Introduction to Radiation Therapy for Gastroenterologists</vt:lpstr>
      <vt:lpstr>PowerPoint Presentation</vt:lpstr>
      <vt:lpstr>Principles of Radiotherapy for Gastrointestinal Malignancies</vt:lpstr>
      <vt:lpstr>How Does Radiation Work?</vt:lpstr>
      <vt:lpstr>Approaches to Radiation Delivery</vt:lpstr>
      <vt:lpstr>Linear Accelerator (Linac)</vt:lpstr>
      <vt:lpstr>Simulation</vt:lpstr>
      <vt:lpstr>Managing Internal Organ Motion During Planning and Treatment </vt:lpstr>
      <vt:lpstr>Managing Internal Organ Motion During Planning and Treatment </vt:lpstr>
      <vt:lpstr>Simulation</vt:lpstr>
      <vt:lpstr>Target-Volume Delineation</vt:lpstr>
      <vt:lpstr>Treatment Planning</vt:lpstr>
      <vt:lpstr>Intensity-Modulated  Radiation Therapy (IMRT)</vt:lpstr>
      <vt:lpstr>Image-Guided Treatment Delivery</vt:lpstr>
      <vt:lpstr>Fiducials for CT-Based Image Guidance</vt:lpstr>
      <vt:lpstr>MRI-Guided Linear Accelerators</vt:lpstr>
      <vt:lpstr>Proton Beam Therapy (PBT)</vt:lpstr>
      <vt:lpstr>IMRT vs. PBT for  Hepatobiliary Cancers</vt:lpstr>
      <vt:lpstr>IMRT vs. PBT for  Esophageal/GE Junction Cancers</vt:lpstr>
      <vt:lpstr>Radiation Dosing</vt:lpstr>
      <vt:lpstr>The Total Dose is Delivered in a Series of Daily Fractions</vt:lpstr>
      <vt:lpstr>Stereotactic Body Radiation Therapy </vt:lpstr>
      <vt:lpstr>Common GI Indications for SBRT</vt:lpstr>
      <vt:lpstr>Radiation Therapy in the Curative Management of  GI Malignancies  (a brief overview)</vt:lpstr>
      <vt:lpstr>Conceptual Framework</vt:lpstr>
      <vt:lpstr>Anal Cancer</vt:lpstr>
      <vt:lpstr>Rectal Cancer</vt:lpstr>
      <vt:lpstr>Colon Cancer</vt:lpstr>
      <vt:lpstr>Hepatocellular Carcinoma</vt:lpstr>
      <vt:lpstr>Biliary Cancers</vt:lpstr>
      <vt:lpstr>Pancreatic Cancer</vt:lpstr>
      <vt:lpstr>Gastric Cancer</vt:lpstr>
      <vt:lpstr>Esophageal Cancer</vt:lpstr>
      <vt:lpstr>Palliative Radiation  for GI Indications</vt:lpstr>
      <vt:lpstr>Why Not Systemic Therapy Alone?</vt:lpstr>
      <vt:lpstr>What Does Palliative RT Offer?</vt:lpstr>
      <vt:lpstr>General Approach to  Palliative/Supportive Care </vt:lpstr>
      <vt:lpstr>Indications for Palliative RT are Sometimes Confused with Toxicities from Curative RT</vt:lpstr>
      <vt:lpstr>Common GI Indications for Palliative RT</vt:lpstr>
      <vt:lpstr>Evaluation for Palliative RT</vt:lpstr>
      <vt:lpstr>When To Consult Radiation Oncology?</vt:lpstr>
      <vt:lpstr>Scenario 1: Malignant Dysphagia</vt:lpstr>
      <vt:lpstr>Potential Treatment Modalities</vt:lpstr>
      <vt:lpstr>Palliative RT for Malignant Dysphagia</vt:lpstr>
      <vt:lpstr>Stents for Malignant Dysphagia</vt:lpstr>
      <vt:lpstr>Risk Factors For Complications  from Esophageal Stent</vt:lpstr>
      <vt:lpstr>Potential Indications for Endoscopic Intervention for Esophageal Cancer</vt:lpstr>
      <vt:lpstr>Scenario 2: Palliation of Gastric Cancer</vt:lpstr>
      <vt:lpstr>Scenario 3: Bowel Obstruction</vt:lpstr>
      <vt:lpstr>Scenario 4: GI Bleeding</vt:lpstr>
      <vt:lpstr>Scenario 5: Painful Liver Tumor  (Primary or Metastasis)</vt:lpstr>
      <vt:lpstr>Palliative RT for Painful Liver Tumors</vt:lpstr>
      <vt:lpstr>Scenario 6: Biliary Obstruction</vt:lpstr>
      <vt:lpstr>Scenario 7: Pancreatic Cancer  With Celiac Nerve Pain</vt:lpstr>
      <vt:lpstr>Understanding and Managing Radiation-Induced GI Toxicity</vt:lpstr>
      <vt:lpstr>Case Study: Radiation Proctitis</vt:lpstr>
      <vt:lpstr>Case Study: Why Does Proctitis Happen?</vt:lpstr>
      <vt:lpstr>PowerPoint Presentation</vt:lpstr>
      <vt:lpstr>Factors That Impact the Probability of Radiation Toxicity in a Given Organ</vt:lpstr>
      <vt:lpstr>Acute vs. Late Radiation Toxicities</vt:lpstr>
      <vt:lpstr>Diagnosing Radiation Toxicity</vt:lpstr>
      <vt:lpstr>Acute GI Radiation Toxicities</vt:lpstr>
      <vt:lpstr>Acute GI Radiation Toxicities</vt:lpstr>
      <vt:lpstr>Chronic GI Radiation Toxicities</vt:lpstr>
      <vt:lpstr>Chronic GI Radiation Toxicities</vt:lpstr>
      <vt:lpstr>Back to the Case Study:  Diagnosis of Chronic Radiation Proctitis</vt:lpstr>
      <vt:lpstr>Management of Chronic Radiation Proctitis</vt:lpstr>
      <vt:lpstr>Take Home Points</vt:lpstr>
    </vt:vector>
  </TitlesOfParts>
  <Company>University at Buffalo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Basics of Clinical Oncology</dc:title>
  <dc:creator>Malcolm</dc:creator>
  <cp:lastModifiedBy>Beth Bukata</cp:lastModifiedBy>
  <cp:revision>1449</cp:revision>
  <dcterms:created xsi:type="dcterms:W3CDTF">2012-05-23T00:50:12Z</dcterms:created>
  <dcterms:modified xsi:type="dcterms:W3CDTF">2023-04-12T10:54:33Z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0x01010058FCBBCE91B2F746A60A637FC75E60D4</vt:lpwstr>
  </property>
  <property fmtid="{D5CDD505-2E9C-101B-9397-08002B2CF9AE}" pid="3" name="MediaServiceImageTags">
    <vt:lpwstr/>
  </property>
</Properties>
</file>